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9" r:id="rId6"/>
    <p:sldId id="260" r:id="rId7"/>
    <p:sldId id="261" r:id="rId8"/>
    <p:sldId id="262" r:id="rId9"/>
    <p:sldId id="263" r:id="rId10"/>
    <p:sldId id="264" r:id="rId11"/>
    <p:sldId id="278" r:id="rId12"/>
    <p:sldId id="265" r:id="rId13"/>
    <p:sldId id="282" r:id="rId14"/>
    <p:sldId id="266" r:id="rId15"/>
    <p:sldId id="283" r:id="rId16"/>
    <p:sldId id="267" r:id="rId17"/>
    <p:sldId id="268" r:id="rId18"/>
    <p:sldId id="284" r:id="rId19"/>
    <p:sldId id="269" r:id="rId20"/>
    <p:sldId id="285" r:id="rId21"/>
    <p:sldId id="280" r:id="rId22"/>
    <p:sldId id="270" r:id="rId23"/>
    <p:sldId id="271" r:id="rId24"/>
    <p:sldId id="286" r:id="rId25"/>
    <p:sldId id="272" r:id="rId26"/>
    <p:sldId id="273" r:id="rId27"/>
    <p:sldId id="287" r:id="rId28"/>
    <p:sldId id="281" r:id="rId29"/>
    <p:sldId id="274" r:id="rId30"/>
    <p:sldId id="288" r:id="rId31"/>
    <p:sldId id="289" r:id="rId32"/>
    <p:sldId id="290" r:id="rId33"/>
    <p:sldId id="291" r:id="rId34"/>
    <p:sldId id="292" r:id="rId35"/>
    <p:sldId id="294" r:id="rId36"/>
    <p:sldId id="293" r:id="rId37"/>
    <p:sldId id="295" r:id="rId38"/>
    <p:sldId id="299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0" r:id="rId47"/>
    <p:sldId id="296" r:id="rId48"/>
    <p:sldId id="298" r:id="rId49"/>
    <p:sldId id="297" r:id="rId50"/>
    <p:sldId id="275" r:id="rId51"/>
    <p:sldId id="276" r:id="rId52"/>
    <p:sldId id="277" r:id="rId5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7" autoAdjust="0"/>
    <p:restoredTop sz="94660"/>
  </p:normalViewPr>
  <p:slideViewPr>
    <p:cSldViewPr>
      <p:cViewPr varScale="1">
        <p:scale>
          <a:sx n="71" d="100"/>
          <a:sy n="71" d="100"/>
        </p:scale>
        <p:origin x="78" y="6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F3ACE1E-39C3-DE50-05D7-5D5CAA80224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53975"/>
            <a:ext cx="6400800" cy="10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o-RO" altLang="en-US" noProof="0"/>
              <a:t>Faceți clic pentru a edita stilul de titlu coordonator</a:t>
            </a:r>
            <a:endParaRPr lang="en-US" altLang="en-US" noProof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1261D8A-53CE-3B60-1AB0-C1379A28769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892175"/>
            <a:ext cx="6400800" cy="6985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o-RO" altLang="en-US" noProof="0"/>
              <a:t>Faceți clic pentru a edita stilul de subtitlu coordonator</a:t>
            </a:r>
            <a:endParaRPr lang="en-US" altLang="en-US" noProof="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347BD6D7-718A-9E88-6D3A-BDB5CEFC4F35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762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7089DA34-E4C7-9E5A-C858-BD5D5FF3250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1595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BBF9F70D-FE5A-42CA-0F71-F588ADCFEE3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54E41A0-C088-44EB-A9DB-F7D0A6F3AFB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2EA33C2-7C93-8391-CF8E-A2ED13A03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C9A6F88D-406A-84BD-2634-0D38006C60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8BC9BCA7-67E2-2F3D-C5BA-23CB11501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CC45A6AA-1D8F-A79C-AC31-BCCEC0491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BE17D6BE-1EF0-6C92-AC6C-51108E399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E3CA7D-3A4F-4DE9-85AE-7B75609BA9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904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D86E9A1-8148-2405-08EF-7C8489698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8EB47667-FB96-99B1-FC5F-FED3CC948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D086A2B8-66F4-1A7B-C0CF-57A31E2A4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C3BC4115-E2F8-61FF-1DDF-B78A25FAF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EA8B5C8A-BCF0-6EBF-F64B-95C7DFA23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C87AFF-D88C-4CFE-A2C8-7EA8F6156B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4983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80172B8-6DD6-1EC1-1FCA-29F01B334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3D33C11D-CC7C-BD5A-1D4B-AF94BEA5C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B3CEB208-2559-A3D2-7D31-BF4B11274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4475B192-6C8B-7ECB-6585-54E95D5DC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023488FD-DAE8-77BE-58D6-A9BCEB637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B83853ED-C75E-C200-4F5A-B341612DA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E954C5-FBD8-4075-887C-2F71EEBB3E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143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6F6F920-C2B2-1493-C380-4405B3D2A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A11222E7-5D42-13D0-3EE2-F0AEDB106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AD6CA8D3-BC23-B7D2-C8FE-ABC83813D9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D86F60FF-032A-EC4B-7A52-EC5FFB79CA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EB71A8B0-E4BE-A418-86FC-0302A419E4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CE21D623-525C-3787-C260-CC6D101D9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2E261572-5BBD-D1BE-BBB2-EB6E386BC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962C7691-E05B-18CD-18FA-C82791676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37DDC0-B70E-43A0-86E9-1832A4F480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4668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A649139-41DF-C447-808C-2C5A75C4C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DC465D41-047B-4DB7-7F09-8D991C717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9066D9E2-A921-B809-B45C-3474B00CE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13BA6781-35D6-5802-C653-44411839C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563C7D-0084-4B2D-B000-4D3524DFED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6264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06F95F5F-BAFA-09E2-6466-C9D168A24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B7E09C38-3D26-C4E4-CF41-130CBD79A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8B464E32-4F91-7C06-76C5-45F6197B2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413AA5-C7BD-4BC2-9DFE-671BC954AE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0334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074474F-5E64-CFB2-9839-B4E137A34C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96155B22-C457-52F3-2753-92AEBE5A2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F15BBD4E-902A-9D33-0993-89C7901906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2665AFCA-BF06-F7D1-EC1A-A9F972BEB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34010F74-F9F9-4217-9A20-20F322B21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1D095939-9BA2-3C12-A853-14AC9FB01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6DAA55-E216-4582-B4AC-32B52A3921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4589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1B792AF-FF1D-C81B-8DF1-EFC746A33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522B42BF-244F-1691-B6EE-7FCAE1DD58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21F0924F-9B17-BB2B-0F2A-CD8765E053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4127E79C-813C-ABEC-B0C4-332A2570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90364309-7C11-CB3B-AEE3-B7760BCF5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2D6BD091-8820-2B2D-8E5D-FF5C2BA9E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E27111-58C9-4D25-A44E-FC30F548F3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6961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993E556-E3A1-C666-AEE3-4C1F29B94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5D247FE5-C275-1D32-D466-0401197CFC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82E19275-245A-9E23-655A-4FBB05ACF6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9E5592A2-01FD-7A41-1FE3-7C8181AEA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8956C5AF-A38C-13B1-851C-82CEF574E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4E7DE6-2CD5-4DFE-B59A-65EA01059C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1216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B7ECF200-F340-9387-D4C9-C95ED3D2E3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248400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90E743B8-CFD2-8FB2-C03C-268994224C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248400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904F2FE-4B12-1271-E6AE-A9B0C4A57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379548EB-8180-EB54-F3A3-D44BC6D24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1669DEE9-7AE2-0E0F-C5D9-FD69C8C09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7DB12B-23EC-4893-982F-09A019AC40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0711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1E466A5-77A3-821C-C28C-01EE8F0C06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Faceți clic pentru a edita stilul de titlu coordonator</a:t>
            </a:r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8CC5995-BC13-B399-A465-7810F1F3CC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51038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Faceţi clic pentru a edita Master stiluri text</a:t>
            </a:r>
          </a:p>
          <a:p>
            <a:pPr lvl="1"/>
            <a:r>
              <a:rPr lang="ro-RO" altLang="en-US"/>
              <a:t>al doilea nivel</a:t>
            </a:r>
          </a:p>
          <a:p>
            <a:pPr lvl="2"/>
            <a:r>
              <a:rPr lang="ro-RO" altLang="en-US"/>
              <a:t>al treilea nivel</a:t>
            </a:r>
          </a:p>
          <a:p>
            <a:pPr lvl="3"/>
            <a:r>
              <a:rPr lang="ro-RO" altLang="en-US"/>
              <a:t>al patrulea nivel</a:t>
            </a:r>
          </a:p>
          <a:p>
            <a:pPr lvl="4"/>
            <a:r>
              <a:rPr lang="ro-RO" altLang="en-US"/>
              <a:t>al cincilea nivel</a:t>
            </a:r>
            <a:endParaRPr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8DE5D4A-686D-8372-F5E9-1F2BB712802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49C78CA-9706-1718-F9E9-227E2F15D4D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1AD8331-504A-22B2-41E9-610B84885FC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71E2372-FE71-4195-9024-2DEE1D02C25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uspen.eu/nanometrolog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no.gov/sites/default/files/pub_resource/NNI-2021-Strategic-Plan.pdf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noscale.de/standards/design.htm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si-global.com/emergingtechnologies/Nano/BSI.xalter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bsi-global.com/emergingtechnologies/Nano/Newsitem/cen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://www.iso.org/iso/en/stdsdevelopment/tc/tclist/TechnicalCommitteeDetailPage.TechnicalCommitteeDetail?COMMID=5932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ansi.org/standards_activities/standards_boards_panels/nsp/overview.aspx?menuid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astm.org/cgi-bin/SoftCart.exe/COMMIT/COMMITTEE/E56.htm?L+mystore+vgtc6325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pl.co.uk/mnt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micronanoeducation.org/students-parents/micro-nano-technology-collaborative-undergraduate-research-network/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://www.euromet.org/cgi-bin/projectfile.pl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ipm.org/documents/20126/2070984/CCL+Strategy.pdf/0f4af537-1729-b44a-e39e-f0023e439435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www.ptb.de/emrp/sib61-home.html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part.eu/previous-calls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tpart.eu/applicants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euspen.org/content/pdfs/2004/Design%20for%20PrecisionPrecision%20&amp;%20Nanometrology.pdf" TargetMode="Externa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EFA15DE-75AF-9C73-E674-5E43C311843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-430306" y="381000"/>
            <a:ext cx="9498106" cy="1016000"/>
          </a:xfrm>
        </p:spPr>
        <p:txBody>
          <a:bodyPr/>
          <a:lstStyle/>
          <a:p>
            <a:r>
              <a:rPr lang="ro-RO" altLang="en-US" b="1" dirty="0"/>
              <a:t>Tema Retrospectiva strategiei europene în nanometrologie</a:t>
            </a:r>
            <a:endParaRPr lang="en-US" altLang="en-US" b="1" dirty="0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F8C761F-F828-5F03-59EF-5C187CCC31A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743200" y="5486400"/>
            <a:ext cx="6400800" cy="698500"/>
          </a:xfrm>
        </p:spPr>
        <p:txBody>
          <a:bodyPr/>
          <a:lstStyle/>
          <a:p>
            <a:r>
              <a:rPr lang="en-US" altLang="en-US" dirty="0"/>
              <a:t>Company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02" y="1752600"/>
            <a:ext cx="9115697" cy="4525962"/>
          </a:xfrm>
        </p:spPr>
        <p:txBody>
          <a:bodyPr/>
          <a:lstStyle/>
          <a:p>
            <a:r>
              <a:rPr lang="en-US" sz="2000" dirty="0" err="1"/>
              <a:t>Nanometrologia</a:t>
            </a:r>
            <a:r>
              <a:rPr lang="en-US" sz="2000" dirty="0"/>
              <a:t> Are un </a:t>
            </a:r>
            <a:r>
              <a:rPr lang="en-US" sz="2000" dirty="0" err="1"/>
              <a:t>rol</a:t>
            </a:r>
            <a:r>
              <a:rPr lang="en-US" sz="2000" dirty="0"/>
              <a:t> crucial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producția</a:t>
            </a:r>
            <a:r>
              <a:rPr lang="en-US" sz="2000" dirty="0"/>
              <a:t> de </a:t>
            </a:r>
            <a:r>
              <a:rPr lang="en-US" sz="2000" dirty="0" err="1"/>
              <a:t>nanomateriale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fabricarea</a:t>
            </a:r>
            <a:r>
              <a:rPr lang="en-US" sz="2000" dirty="0"/>
              <a:t> de</a:t>
            </a:r>
            <a:r>
              <a:rPr lang="ro-RO" sz="2000" dirty="0"/>
              <a:t> </a:t>
            </a:r>
            <a:r>
              <a:rPr lang="en-US" sz="2000" dirty="0" err="1"/>
              <a:t>dispozitive</a:t>
            </a:r>
            <a:r>
              <a:rPr lang="en-US" sz="2000" dirty="0"/>
              <a:t> la </a:t>
            </a:r>
            <a:r>
              <a:rPr lang="en-US" sz="2000" dirty="0" err="1"/>
              <a:t>scară</a:t>
            </a:r>
            <a:r>
              <a:rPr lang="en-US" sz="2000" dirty="0"/>
              <a:t> </a:t>
            </a:r>
            <a:r>
              <a:rPr lang="en-US" sz="2000" dirty="0" err="1"/>
              <a:t>nanometrică</a:t>
            </a:r>
            <a:r>
              <a:rPr lang="en-US" sz="2000" dirty="0"/>
              <a:t> cu un grad </a:t>
            </a:r>
            <a:r>
              <a:rPr lang="en-US" sz="2000" dirty="0" err="1"/>
              <a:t>ridicat</a:t>
            </a:r>
            <a:r>
              <a:rPr lang="en-US" sz="2000" dirty="0"/>
              <a:t> de </a:t>
            </a:r>
            <a:r>
              <a:rPr lang="en-US" sz="2000" dirty="0" err="1"/>
              <a:t>acuratețe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fiabilitate</a:t>
            </a:r>
            <a:r>
              <a:rPr lang="en-US" sz="2000" dirty="0"/>
              <a:t>.</a:t>
            </a:r>
            <a:r>
              <a:rPr lang="ro-RO" sz="2000" dirty="0"/>
              <a:t> </a:t>
            </a:r>
            <a:r>
              <a:rPr lang="en-US" sz="2000" dirty="0"/>
              <a:t>Deoarece, la </a:t>
            </a:r>
            <a:r>
              <a:rPr lang="en-US" sz="2000" dirty="0" err="1"/>
              <a:t>nivel</a:t>
            </a:r>
            <a:r>
              <a:rPr lang="en-US" sz="2000" dirty="0"/>
              <a:t> </a:t>
            </a:r>
            <a:r>
              <a:rPr lang="en-US" sz="2000" dirty="0" err="1"/>
              <a:t>mondial</a:t>
            </a:r>
            <a:r>
              <a:rPr lang="en-US" sz="2000" dirty="0"/>
              <a:t>, </a:t>
            </a:r>
            <a:r>
              <a:rPr lang="en-US" sz="2000" dirty="0" err="1"/>
              <a:t>guvernele</a:t>
            </a:r>
            <a:r>
              <a:rPr lang="en-US" sz="2000" dirty="0"/>
              <a:t> </a:t>
            </a:r>
            <a:r>
              <a:rPr lang="en-US" sz="2000" dirty="0" err="1"/>
              <a:t>doresc</a:t>
            </a:r>
            <a:r>
              <a:rPr lang="en-US" sz="2000" dirty="0"/>
              <a:t> </a:t>
            </a:r>
            <a:r>
              <a:rPr lang="en-US" sz="2000" dirty="0" err="1"/>
              <a:t>să</a:t>
            </a:r>
            <a:r>
              <a:rPr lang="en-US" sz="2000" dirty="0"/>
              <a:t> </a:t>
            </a:r>
            <a:r>
              <a:rPr lang="en-US" sz="2000" dirty="0" err="1"/>
              <a:t>vadă</a:t>
            </a:r>
            <a:r>
              <a:rPr lang="en-US" sz="2000" dirty="0"/>
              <a:t> o </a:t>
            </a:r>
            <a:r>
              <a:rPr lang="en-US" sz="2000" dirty="0" err="1"/>
              <a:t>rentabilitate</a:t>
            </a:r>
            <a:r>
              <a:rPr lang="en-US" sz="2000" dirty="0"/>
              <a:t> a </a:t>
            </a:r>
            <a:r>
              <a:rPr lang="en-US" sz="2000" dirty="0" err="1"/>
              <a:t>investiției</a:t>
            </a:r>
            <a:r>
              <a:rPr lang="en-US" sz="2000" dirty="0"/>
              <a:t> </a:t>
            </a:r>
            <a:r>
              <a:rPr lang="en-US" sz="2000" dirty="0" err="1"/>
              <a:t>lor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nanoștiință</a:t>
            </a:r>
            <a:r>
              <a:rPr lang="en-US" sz="2000" dirty="0"/>
              <a:t>,</a:t>
            </a:r>
            <a:r>
              <a:rPr lang="ro-RO" sz="2000" dirty="0"/>
              <a:t> </a:t>
            </a:r>
            <a:r>
              <a:rPr lang="en-US" sz="2000" dirty="0" err="1"/>
              <a:t>rolul</a:t>
            </a:r>
            <a:r>
              <a:rPr lang="en-US" sz="2000" dirty="0"/>
              <a:t> </a:t>
            </a:r>
            <a:r>
              <a:rPr lang="en-US" sz="2000" dirty="0" err="1"/>
              <a:t>nanometrologiei</a:t>
            </a:r>
            <a:r>
              <a:rPr lang="en-US" sz="2000" dirty="0"/>
              <a:t> </a:t>
            </a:r>
            <a:r>
              <a:rPr lang="en-US" sz="2000" dirty="0" err="1"/>
              <a:t>iese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prim plan. </a:t>
            </a:r>
            <a:r>
              <a:rPr lang="en-US" sz="2000" dirty="0" err="1"/>
              <a:t>Progrese</a:t>
            </a:r>
            <a:r>
              <a:rPr lang="en-US" sz="2000" dirty="0"/>
              <a:t> anticipate </a:t>
            </a:r>
            <a:r>
              <a:rPr lang="en-US" sz="2000" dirty="0" err="1"/>
              <a:t>în</a:t>
            </a:r>
            <a:r>
              <a:rPr lang="en-US" sz="2000" dirty="0"/>
              <a:t> emergent</a:t>
            </a:r>
            <a:r>
              <a:rPr lang="ro-RO" sz="2000" dirty="0"/>
              <a:t>a </a:t>
            </a:r>
            <a:r>
              <a:rPr lang="en-US" sz="2000" dirty="0" err="1"/>
              <a:t>industri</a:t>
            </a:r>
            <a:r>
              <a:rPr lang="ro-RO" sz="2000" dirty="0"/>
              <a:t>ei</a:t>
            </a:r>
            <a:r>
              <a:rPr lang="en-US" sz="2000" dirty="0"/>
              <a:t> </a:t>
            </a:r>
            <a:r>
              <a:rPr lang="en-US" sz="2000" dirty="0" err="1"/>
              <a:t>nanotehnologiei</a:t>
            </a:r>
            <a:r>
              <a:rPr lang="en-US" sz="2000" dirty="0"/>
              <a:t> </a:t>
            </a:r>
            <a:r>
              <a:rPr lang="en-US" sz="2000" dirty="0" err="1"/>
              <a:t>vor</a:t>
            </a:r>
            <a:r>
              <a:rPr lang="en-US" sz="2000" dirty="0"/>
              <a:t> </a:t>
            </a:r>
            <a:r>
              <a:rPr lang="en-US" sz="2000" dirty="0" err="1"/>
              <a:t>necesita</a:t>
            </a:r>
            <a:r>
              <a:rPr lang="en-US" sz="2000" dirty="0"/>
              <a:t> </a:t>
            </a:r>
            <a:r>
              <a:rPr lang="en-US" sz="2000" dirty="0" err="1"/>
              <a:t>metrologie</a:t>
            </a:r>
            <a:r>
              <a:rPr lang="en-US" sz="2000" dirty="0"/>
              <a:t> </a:t>
            </a:r>
            <a:r>
              <a:rPr lang="en-US" sz="2000" dirty="0" err="1"/>
              <a:t>revoluționară</a:t>
            </a:r>
            <a:r>
              <a:rPr lang="en-US" sz="2000" dirty="0"/>
              <a:t> cu </a:t>
            </a:r>
            <a:r>
              <a:rPr lang="en-US" sz="2000" dirty="0" err="1"/>
              <a:t>mai</a:t>
            </a:r>
            <a:r>
              <a:rPr lang="en-US" sz="2000" dirty="0"/>
              <a:t> mare</a:t>
            </a:r>
            <a:r>
              <a:rPr lang="ro-RO" sz="2000" dirty="0"/>
              <a:t> </a:t>
            </a:r>
            <a:r>
              <a:rPr lang="en-US" sz="2000" dirty="0" err="1"/>
              <a:t>rezoluție</a:t>
            </a:r>
            <a:r>
              <a:rPr lang="en-US" sz="2000" dirty="0"/>
              <a:t> </a:t>
            </a:r>
            <a:r>
              <a:rPr lang="ro-RO" sz="2000" dirty="0"/>
              <a:t>spațială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precizie</a:t>
            </a:r>
            <a:r>
              <a:rPr lang="en-US" sz="2000" dirty="0"/>
              <a:t> </a:t>
            </a:r>
            <a:r>
              <a:rPr lang="en-US" sz="2000" dirty="0" err="1"/>
              <a:t>decât</a:t>
            </a:r>
            <a:r>
              <a:rPr lang="en-US" sz="2000" dirty="0"/>
              <a:t> </a:t>
            </a:r>
            <a:r>
              <a:rPr lang="ro-RO" sz="2000" dirty="0"/>
              <a:t>este în prezent</a:t>
            </a:r>
            <a:r>
              <a:rPr lang="en-US" sz="2000" dirty="0"/>
              <a:t>. </a:t>
            </a:r>
            <a:endParaRPr lang="ro-RO" sz="2000" dirty="0"/>
          </a:p>
          <a:p>
            <a:r>
              <a:rPr lang="en-US" sz="2000" b="1" dirty="0"/>
              <a:t>Fundamental</a:t>
            </a:r>
            <a:r>
              <a:rPr lang="ro-RO" sz="2000" dirty="0"/>
              <a:t> - </a:t>
            </a:r>
            <a:r>
              <a:rPr lang="en-US" sz="2000" dirty="0" err="1"/>
              <a:t>trebuie</a:t>
            </a:r>
            <a:r>
              <a:rPr lang="en-US" sz="2000" dirty="0"/>
              <a:t> </a:t>
            </a:r>
            <a:r>
              <a:rPr lang="en-US" sz="2000" dirty="0" err="1"/>
              <a:t>dezvoltate</a:t>
            </a:r>
            <a:r>
              <a:rPr lang="en-US" sz="2000" dirty="0"/>
              <a:t> </a:t>
            </a:r>
            <a:r>
              <a:rPr lang="en-US" sz="2000" dirty="0" err="1"/>
              <a:t>tehnici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standarde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.</a:t>
            </a:r>
            <a:r>
              <a:rPr lang="ro-RO" sz="2000" dirty="0"/>
              <a:t> </a:t>
            </a:r>
          </a:p>
          <a:p>
            <a:r>
              <a:rPr lang="en-US" sz="2000" dirty="0" err="1"/>
              <a:t>Domeniul</a:t>
            </a:r>
            <a:r>
              <a:rPr lang="en-US" sz="2000" dirty="0"/>
              <a:t> </a:t>
            </a:r>
            <a:r>
              <a:rPr lang="en-US" sz="2000" dirty="0" err="1"/>
              <a:t>nanotehnologiei</a:t>
            </a:r>
            <a:r>
              <a:rPr lang="en-US" sz="2000" dirty="0"/>
              <a:t> </a:t>
            </a:r>
            <a:r>
              <a:rPr lang="en-US" sz="2000" dirty="0" err="1"/>
              <a:t>acoperă</a:t>
            </a:r>
            <a:r>
              <a:rPr lang="en-US" sz="2000" dirty="0"/>
              <a:t> o </a:t>
            </a:r>
            <a:r>
              <a:rPr lang="en-US" sz="2000" dirty="0" err="1"/>
              <a:t>gamă</a:t>
            </a:r>
            <a:r>
              <a:rPr lang="en-US" sz="2000" dirty="0"/>
              <a:t> </a:t>
            </a:r>
            <a:r>
              <a:rPr lang="en-US" sz="2000" dirty="0" err="1"/>
              <a:t>largă</a:t>
            </a:r>
            <a:r>
              <a:rPr lang="en-US" sz="2000" dirty="0"/>
              <a:t> de discipline, </a:t>
            </a:r>
            <a:r>
              <a:rPr lang="en-US" sz="2000" dirty="0" err="1"/>
              <a:t>fiecare</a:t>
            </a:r>
            <a:r>
              <a:rPr lang="en-US" sz="2000" dirty="0"/>
              <a:t> </a:t>
            </a:r>
            <a:r>
              <a:rPr lang="en-US" sz="2000" dirty="0" err="1"/>
              <a:t>dintre</a:t>
            </a:r>
            <a:r>
              <a:rPr lang="en-US" sz="2000" dirty="0"/>
              <a:t> </a:t>
            </a:r>
            <a:r>
              <a:rPr lang="en-US" sz="2000" dirty="0" err="1"/>
              <a:t>ele</a:t>
            </a:r>
            <a:r>
              <a:rPr lang="en-US" sz="2000" dirty="0"/>
              <a:t> are</a:t>
            </a:r>
            <a:r>
              <a:rPr lang="ro-RO" sz="2000" dirty="0"/>
              <a:t> </a:t>
            </a:r>
            <a:r>
              <a:rPr lang="en-US" sz="2000" dirty="0" err="1"/>
              <a:t>nevoi</a:t>
            </a:r>
            <a:r>
              <a:rPr lang="en-US" sz="2000" dirty="0"/>
              <a:t> </a:t>
            </a:r>
            <a:r>
              <a:rPr lang="en-US" sz="2000" dirty="0" err="1"/>
              <a:t>metrologice</a:t>
            </a:r>
            <a:r>
              <a:rPr lang="en-US" sz="2000" dirty="0"/>
              <a:t> </a:t>
            </a:r>
            <a:r>
              <a:rPr lang="en-US" sz="2000" dirty="0" err="1"/>
              <a:t>specifice</a:t>
            </a:r>
            <a:r>
              <a:rPr lang="en-US" sz="2000" dirty="0"/>
              <a:t> </a:t>
            </a:r>
            <a:r>
              <a:rPr lang="en-US" sz="2000" dirty="0" err="1"/>
              <a:t>şi</a:t>
            </a:r>
            <a:r>
              <a:rPr lang="en-US" sz="2000" dirty="0"/>
              <a:t> variate. Mai </a:t>
            </a:r>
            <a:r>
              <a:rPr lang="en-US" sz="2000" dirty="0" err="1"/>
              <a:t>mult</a:t>
            </a:r>
            <a:r>
              <a:rPr lang="en-US" sz="2000" dirty="0"/>
              <a:t>, </a:t>
            </a:r>
            <a:r>
              <a:rPr lang="en-US" sz="2000" dirty="0" err="1"/>
              <a:t>natura</a:t>
            </a:r>
            <a:r>
              <a:rPr lang="en-US" sz="2000" dirty="0"/>
              <a:t> </a:t>
            </a:r>
            <a:r>
              <a:rPr lang="en-US" sz="2000" dirty="0" err="1"/>
              <a:t>interdisciplinară</a:t>
            </a:r>
            <a:r>
              <a:rPr lang="en-US" sz="2000" dirty="0"/>
              <a:t> a</a:t>
            </a:r>
            <a:r>
              <a:rPr lang="ro-RO" sz="2000" dirty="0"/>
              <a:t> </a:t>
            </a:r>
            <a:r>
              <a:rPr lang="en-US" sz="2000" dirty="0" err="1"/>
              <a:t>nanoștiințe</a:t>
            </a:r>
            <a:r>
              <a:rPr lang="ro-RO" sz="2000" dirty="0"/>
              <a:t>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nanotehnologie</a:t>
            </a:r>
            <a:r>
              <a:rPr lang="ro-RO" sz="2000" dirty="0"/>
              <a:t>i</a:t>
            </a:r>
            <a:r>
              <a:rPr lang="en-US" sz="2000" dirty="0"/>
              <a:t> </a:t>
            </a:r>
            <a:r>
              <a:rPr lang="en-US" sz="2000" dirty="0" err="1"/>
              <a:t>necesită</a:t>
            </a:r>
            <a:r>
              <a:rPr lang="en-US" sz="2000" dirty="0"/>
              <a:t> </a:t>
            </a:r>
            <a:r>
              <a:rPr lang="en-US" sz="2000" dirty="0" err="1"/>
              <a:t>dezvoltarea</a:t>
            </a:r>
            <a:r>
              <a:rPr lang="en-US" sz="2000" dirty="0"/>
              <a:t> de </a:t>
            </a:r>
            <a:r>
              <a:rPr lang="en-US" sz="2000" dirty="0" err="1"/>
              <a:t>noi</a:t>
            </a:r>
            <a:r>
              <a:rPr lang="en-US" sz="2000" dirty="0"/>
              <a:t> </a:t>
            </a:r>
            <a:r>
              <a:rPr lang="ro-RO" sz="2000" dirty="0"/>
              <a:t>s</a:t>
            </a:r>
            <a:r>
              <a:rPr lang="en-US" sz="2000" dirty="0" err="1"/>
              <a:t>isteme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concepte</a:t>
            </a:r>
            <a:r>
              <a:rPr lang="ro-RO" sz="2000" dirty="0"/>
              <a:t> de referințe</a:t>
            </a:r>
            <a:r>
              <a:rPr lang="en-US" sz="2000" dirty="0"/>
              <a:t> care pot face </a:t>
            </a:r>
            <a:r>
              <a:rPr lang="en-US" sz="2000" dirty="0" err="1"/>
              <a:t>rezultatele</a:t>
            </a:r>
            <a:r>
              <a:rPr lang="en-US" sz="2000" dirty="0"/>
              <a:t> </a:t>
            </a:r>
            <a:r>
              <a:rPr lang="en-US" sz="2000" dirty="0" err="1"/>
              <a:t>măsurătorilor</a:t>
            </a:r>
            <a:r>
              <a:rPr lang="en-US" sz="2000" dirty="0"/>
              <a:t> la </a:t>
            </a:r>
            <a:r>
              <a:rPr lang="en-US" sz="2000" dirty="0" err="1"/>
              <a:t>scară</a:t>
            </a:r>
            <a:r>
              <a:rPr lang="en-US" sz="2000" dirty="0"/>
              <a:t> </a:t>
            </a:r>
            <a:r>
              <a:rPr lang="en-US" sz="2000" dirty="0" err="1"/>
              <a:t>nanometrică</a:t>
            </a:r>
            <a:r>
              <a:rPr lang="ro-RO" sz="2000" dirty="0"/>
              <a:t> </a:t>
            </a:r>
            <a:r>
              <a:rPr lang="en-US" sz="2000" dirty="0" err="1"/>
              <a:t>urmăribile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, </a:t>
            </a: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urmare</a:t>
            </a:r>
            <a:r>
              <a:rPr lang="en-US" sz="2000" dirty="0"/>
              <a:t>, </a:t>
            </a:r>
            <a:r>
              <a:rPr lang="en-US" sz="2000" dirty="0" err="1"/>
              <a:t>comparabile</a:t>
            </a:r>
            <a:r>
              <a:rPr lang="en-US" sz="2000" dirty="0"/>
              <a:t>.</a:t>
            </a:r>
            <a:r>
              <a:rPr lang="ro-RO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26467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66372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In </a:t>
            </a:r>
            <a:r>
              <a:rPr lang="en-US" sz="2000" dirty="0" err="1"/>
              <a:t>acest</a:t>
            </a:r>
            <a:r>
              <a:rPr lang="en-US" sz="2000" dirty="0"/>
              <a:t> </a:t>
            </a:r>
            <a:r>
              <a:rPr lang="en-US" sz="2000" dirty="0" err="1"/>
              <a:t>scop</a:t>
            </a:r>
            <a:r>
              <a:rPr lang="en-US" sz="2000" dirty="0"/>
              <a:t>, un set de </a:t>
            </a:r>
            <a:r>
              <a:rPr lang="en-US" sz="2000" dirty="0" err="1"/>
              <a:t>patru</a:t>
            </a:r>
            <a:r>
              <a:rPr lang="en-US" sz="2000" dirty="0"/>
              <a:t> </a:t>
            </a:r>
            <a:r>
              <a:rPr lang="en-US" sz="2000" dirty="0" err="1"/>
              <a:t>domenii</a:t>
            </a:r>
            <a:r>
              <a:rPr lang="en-US" sz="2000" dirty="0"/>
              <a:t> </a:t>
            </a:r>
            <a:r>
              <a:rPr lang="en-US" sz="2000" dirty="0" err="1"/>
              <a:t>tehnologice</a:t>
            </a:r>
            <a:r>
              <a:rPr lang="en-US" sz="2000" dirty="0"/>
              <a:t> de </a:t>
            </a:r>
            <a:r>
              <a:rPr lang="en-US" sz="2000" dirty="0" err="1"/>
              <a:t>bază</a:t>
            </a:r>
            <a:r>
              <a:rPr lang="en-US" sz="2000" dirty="0"/>
              <a:t> </a:t>
            </a:r>
          </a:p>
          <a:p>
            <a:r>
              <a:rPr lang="en-US" sz="2000" dirty="0" err="1"/>
              <a:t>Nanoparticule</a:t>
            </a:r>
            <a:r>
              <a:rPr lang="en-US" sz="2000" dirty="0"/>
              <a:t> </a:t>
            </a:r>
            <a:r>
              <a:rPr lang="en-US" sz="2000" dirty="0" err="1"/>
              <a:t>proiectate</a:t>
            </a:r>
            <a:r>
              <a:rPr lang="en-US" sz="2000" dirty="0"/>
              <a:t>,</a:t>
            </a:r>
            <a:r>
              <a:rPr lang="ro-RO" sz="2000" dirty="0"/>
              <a:t> </a:t>
            </a:r>
            <a:endParaRPr lang="en-US" sz="2000" dirty="0"/>
          </a:p>
          <a:p>
            <a:r>
              <a:rPr lang="en-US" sz="2000" dirty="0" err="1"/>
              <a:t>Nanobiotehnologie</a:t>
            </a:r>
            <a:r>
              <a:rPr lang="en-US" sz="2000" dirty="0"/>
              <a:t>, </a:t>
            </a:r>
          </a:p>
          <a:p>
            <a:r>
              <a:rPr lang="ro-RO" sz="2000" dirty="0"/>
              <a:t>P</a:t>
            </a:r>
            <a:r>
              <a:rPr lang="en-US" sz="2000" dirty="0" err="1"/>
              <a:t>elicule</a:t>
            </a:r>
            <a:r>
              <a:rPr lang="en-US" sz="2000" dirty="0"/>
              <a:t> </a:t>
            </a:r>
            <a:r>
              <a:rPr lang="en-US" sz="2000" dirty="0" err="1"/>
              <a:t>subțiri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ro-RO" sz="2000" dirty="0"/>
              <a:t>S</a:t>
            </a:r>
            <a:r>
              <a:rPr lang="en-US" sz="2000" dirty="0" err="1"/>
              <a:t>uprafețe</a:t>
            </a:r>
            <a:r>
              <a:rPr lang="en-US" sz="2000" dirty="0"/>
              <a:t> </a:t>
            </a:r>
            <a:r>
              <a:rPr lang="en-US" sz="2000" dirty="0" err="1"/>
              <a:t>structurate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ro-RO" sz="2000" dirty="0"/>
              <a:t> </a:t>
            </a:r>
            <a:endParaRPr lang="en-US" sz="2000" dirty="0"/>
          </a:p>
          <a:p>
            <a:r>
              <a:rPr lang="ro-RO" sz="2000" dirty="0"/>
              <a:t>M</a:t>
            </a:r>
            <a:r>
              <a:rPr lang="en-US" sz="2000" dirty="0" err="1"/>
              <a:t>odelare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simulare</a:t>
            </a:r>
            <a:r>
              <a:rPr lang="ro-RO" sz="2000" dirty="0"/>
              <a:t> 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au </a:t>
            </a:r>
            <a:r>
              <a:rPr lang="en-US" sz="2000" dirty="0" err="1"/>
              <a:t>fost</a:t>
            </a:r>
            <a:r>
              <a:rPr lang="en-US" sz="2000" dirty="0"/>
              <a:t> evaluate ca parte a </a:t>
            </a:r>
            <a:r>
              <a:rPr lang="ro-RO" sz="2000" dirty="0"/>
              <a:t>FP-7 </a:t>
            </a:r>
            <a:r>
              <a:rPr lang="en-US" sz="2000" dirty="0" err="1"/>
              <a:t>proiectul</a:t>
            </a:r>
            <a:r>
              <a:rPr lang="ro-RO" sz="2000" dirty="0"/>
              <a:t>ui</a:t>
            </a:r>
            <a:r>
              <a:rPr lang="en-US" sz="2000" dirty="0"/>
              <a:t> </a:t>
            </a:r>
            <a:r>
              <a:rPr lang="en-US" sz="2000" dirty="0" err="1"/>
              <a:t>CoNanomet</a:t>
            </a:r>
            <a:r>
              <a:rPr lang="en-US" sz="2000" dirty="0"/>
              <a:t>.</a:t>
            </a:r>
            <a:r>
              <a:rPr lang="ro-RO" sz="2000" dirty="0"/>
              <a:t> </a:t>
            </a:r>
          </a:p>
          <a:p>
            <a:pPr marL="0" indent="0">
              <a:buNone/>
            </a:pPr>
            <a:r>
              <a:rPr lang="en-US" sz="2000" dirty="0" err="1"/>
              <a:t>Fiecare</a:t>
            </a:r>
            <a:r>
              <a:rPr lang="en-US" sz="2000" dirty="0"/>
              <a:t> </a:t>
            </a:r>
            <a:r>
              <a:rPr lang="en-US" sz="2000" dirty="0" err="1"/>
              <a:t>dintre</a:t>
            </a:r>
            <a:r>
              <a:rPr lang="en-US" sz="2000" dirty="0"/>
              <a:t> </a:t>
            </a:r>
            <a:r>
              <a:rPr lang="en-US" sz="2000" dirty="0" err="1"/>
              <a:t>cele</a:t>
            </a:r>
            <a:r>
              <a:rPr lang="en-US" sz="2000" dirty="0"/>
              <a:t> </a:t>
            </a:r>
            <a:r>
              <a:rPr lang="en-US" sz="2000" dirty="0" err="1"/>
              <a:t>patru</a:t>
            </a:r>
            <a:r>
              <a:rPr lang="en-US" sz="2000" dirty="0"/>
              <a:t> </a:t>
            </a:r>
            <a:r>
              <a:rPr lang="en-US" sz="2000" dirty="0" err="1"/>
              <a:t>domenii</a:t>
            </a:r>
            <a:r>
              <a:rPr lang="en-US" sz="2000" dirty="0"/>
              <a:t> </a:t>
            </a:r>
            <a:r>
              <a:rPr lang="en-US" sz="2000" dirty="0" err="1"/>
              <a:t>identificate</a:t>
            </a:r>
            <a:r>
              <a:rPr lang="en-US" sz="2000" dirty="0"/>
              <a:t> se </a:t>
            </a:r>
            <a:r>
              <a:rPr lang="en-US" sz="2000" dirty="0" err="1"/>
              <a:t>confruntă</a:t>
            </a:r>
            <a:r>
              <a:rPr lang="en-US" sz="2000" dirty="0"/>
              <a:t> cu </a:t>
            </a:r>
            <a:r>
              <a:rPr lang="en-US" sz="2000" dirty="0" err="1"/>
              <a:t>provocarea</a:t>
            </a:r>
            <a:r>
              <a:rPr lang="en-US" sz="2000" dirty="0"/>
              <a:t> de a </a:t>
            </a:r>
            <a:r>
              <a:rPr lang="en-US" sz="2000" dirty="0" err="1"/>
              <a:t>dezvolta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de a </a:t>
            </a:r>
            <a:r>
              <a:rPr lang="en-US" sz="2000" dirty="0" err="1"/>
              <a:t>crea</a:t>
            </a:r>
            <a:r>
              <a:rPr lang="en-US" sz="2000" dirty="0"/>
              <a:t> </a:t>
            </a:r>
            <a:r>
              <a:rPr lang="en-US" sz="2000" dirty="0" err="1"/>
              <a:t>noi</a:t>
            </a:r>
            <a:r>
              <a:rPr lang="ro-RO" sz="2000" dirty="0"/>
              <a:t>  </a:t>
            </a:r>
            <a:r>
              <a:rPr lang="en-US" sz="2000" dirty="0" err="1"/>
              <a:t>tehnici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standarde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satisface</a:t>
            </a:r>
            <a:r>
              <a:rPr lang="en-US" sz="2000" dirty="0"/>
              <a:t> </a:t>
            </a:r>
            <a:r>
              <a:rPr lang="en-US" sz="2000" dirty="0" err="1"/>
              <a:t>nevoile</a:t>
            </a:r>
            <a:r>
              <a:rPr lang="en-US" sz="2000" dirty="0"/>
              <a:t> </a:t>
            </a:r>
            <a:r>
              <a:rPr lang="en-US" sz="2000" dirty="0" err="1"/>
              <a:t>generației</a:t>
            </a:r>
            <a:r>
              <a:rPr lang="en-US" sz="2000" dirty="0"/>
              <a:t> </a:t>
            </a:r>
            <a:r>
              <a:rPr lang="en-US" sz="2000" dirty="0" err="1"/>
              <a:t>următoare</a:t>
            </a:r>
            <a:r>
              <a:rPr lang="ro-RO" sz="2000" dirty="0"/>
              <a:t> în </a:t>
            </a:r>
            <a:r>
              <a:rPr lang="en-US" sz="2000" dirty="0" err="1"/>
              <a:t>producție</a:t>
            </a:r>
            <a:r>
              <a:rPr lang="en-US" sz="2000" dirty="0"/>
              <a:t> </a:t>
            </a:r>
            <a:r>
              <a:rPr lang="en-US" sz="2000" dirty="0" err="1"/>
              <a:t>avansată</a:t>
            </a:r>
            <a:r>
              <a:rPr lang="en-US" sz="2000" dirty="0"/>
              <a:t>, care se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baza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nanomateriale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nanotehnologii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Nevoile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caracterizare</a:t>
            </a:r>
            <a:r>
              <a:rPr lang="en-US" sz="2000" dirty="0"/>
              <a:t> a </a:t>
            </a:r>
            <a:r>
              <a:rPr lang="en-US" sz="2000" dirty="0" err="1"/>
              <a:t>noilor</a:t>
            </a:r>
            <a:r>
              <a:rPr lang="en-US" sz="2000" dirty="0"/>
              <a:t> </a:t>
            </a:r>
            <a:r>
              <a:rPr lang="en-US" sz="2000" dirty="0" err="1"/>
              <a:t>structuri</a:t>
            </a:r>
            <a:r>
              <a:rPr lang="en-US" sz="2000" dirty="0"/>
              <a:t> de </a:t>
            </a:r>
            <a:r>
              <a:rPr lang="en-US" sz="2000" dirty="0" err="1"/>
              <a:t>eșantionare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comportamentul</a:t>
            </a:r>
            <a:r>
              <a:rPr lang="en-US" sz="2000" dirty="0"/>
              <a:t> </a:t>
            </a:r>
            <a:r>
              <a:rPr lang="ro-RO" sz="2000" dirty="0"/>
              <a:t>acestora </a:t>
            </a:r>
            <a:r>
              <a:rPr lang="en-US" sz="2000" dirty="0" err="1"/>
              <a:t>depășește</a:t>
            </a:r>
            <a:r>
              <a:rPr lang="en-US" sz="2000" dirty="0"/>
              <a:t> cu </a:t>
            </a:r>
            <a:r>
              <a:rPr lang="en-US" sz="2000" dirty="0" err="1"/>
              <a:t>mult</a:t>
            </a:r>
            <a:r>
              <a:rPr lang="en-US" sz="2000" dirty="0"/>
              <a:t> </a:t>
            </a:r>
            <a:r>
              <a:rPr lang="en-US" sz="2000" dirty="0" err="1"/>
              <a:t>capacitățile</a:t>
            </a:r>
            <a:r>
              <a:rPr lang="en-US" sz="2000" dirty="0"/>
              <a:t> </a:t>
            </a:r>
            <a:r>
              <a:rPr lang="en-US" sz="2000" dirty="0" err="1"/>
              <a:t>științei</a:t>
            </a:r>
            <a:r>
              <a:rPr lang="en-US" sz="2000" dirty="0"/>
              <a:t> </a:t>
            </a:r>
            <a:r>
              <a:rPr lang="en-US" sz="2000" dirty="0" err="1"/>
              <a:t>actuale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.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038600" y="6292334"/>
            <a:ext cx="39806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2"/>
              </a:rPr>
              <a:t>http://www.euspen.eu/nanometrology</a:t>
            </a:r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98929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0750" y="228600"/>
            <a:ext cx="6496050" cy="1143000"/>
          </a:xfrm>
        </p:spPr>
        <p:txBody>
          <a:bodyPr/>
          <a:lstStyle/>
          <a:p>
            <a:r>
              <a:rPr lang="en-US" sz="3200" dirty="0"/>
              <a:t>NNI2021 - </a:t>
            </a:r>
            <a:r>
              <a:rPr lang="en-US" sz="3200" dirty="0" err="1"/>
              <a:t>Teme</a:t>
            </a:r>
            <a:r>
              <a:rPr lang="en-US" sz="3200" dirty="0"/>
              <a:t> </a:t>
            </a:r>
            <a:r>
              <a:rPr lang="en-US" sz="3200" dirty="0" err="1"/>
              <a:t>cheie</a:t>
            </a:r>
            <a:r>
              <a:rPr lang="en-US" sz="3200" dirty="0"/>
              <a:t> </a:t>
            </a:r>
            <a:r>
              <a:rPr lang="en-US" sz="3200" dirty="0" err="1"/>
              <a:t>identificate</a:t>
            </a:r>
            <a:r>
              <a:rPr lang="en-US" sz="3200" dirty="0"/>
              <a:t> de </a:t>
            </a:r>
            <a:r>
              <a:rPr lang="en-US" sz="3200" dirty="0" err="1"/>
              <a:t>comunitatea</a:t>
            </a:r>
            <a:r>
              <a:rPr lang="en-US" sz="3200" dirty="0"/>
              <a:t> </a:t>
            </a:r>
            <a:r>
              <a:rPr lang="en-US" sz="3200" dirty="0" err="1"/>
              <a:t>nanotehnologiei</a:t>
            </a:r>
            <a:r>
              <a:rPr lang="en-US" sz="3200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076574"/>
            <a:ext cx="9144000" cy="3125787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• </a:t>
            </a:r>
            <a:r>
              <a:rPr lang="en-US" sz="2000" dirty="0" err="1"/>
              <a:t>NNIjoacă</a:t>
            </a:r>
            <a:r>
              <a:rPr lang="en-US" sz="2000" dirty="0"/>
              <a:t> un </a:t>
            </a:r>
            <a:r>
              <a:rPr lang="en-US" sz="2000" dirty="0" err="1"/>
              <a:t>rol</a:t>
            </a:r>
            <a:r>
              <a:rPr lang="en-US" sz="2000" dirty="0"/>
              <a:t> important de </a:t>
            </a:r>
            <a:r>
              <a:rPr lang="en-US" sz="2000" dirty="0" err="1"/>
              <a:t>convocare</a:t>
            </a:r>
            <a:r>
              <a:rPr lang="en-US" sz="2000" dirty="0"/>
              <a:t> </a:t>
            </a: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evenimente</a:t>
            </a:r>
            <a:r>
              <a:rPr lang="ro-RO" sz="2000" dirty="0"/>
              <a:t> ca </a:t>
            </a:r>
            <a:r>
              <a:rPr lang="en-US" sz="2000" dirty="0" err="1"/>
              <a:t>ateliere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îmbunătăți</a:t>
            </a:r>
            <a:r>
              <a:rPr lang="en-US" sz="2000" dirty="0"/>
              <a:t> </a:t>
            </a:r>
            <a:r>
              <a:rPr lang="en-US" sz="2000" dirty="0" err="1"/>
              <a:t>gradul</a:t>
            </a:r>
            <a:r>
              <a:rPr lang="en-US" sz="2000" dirty="0"/>
              <a:t> de </a:t>
            </a:r>
            <a:r>
              <a:rPr lang="en-US" sz="2000" dirty="0" err="1"/>
              <a:t>conștientizare</a:t>
            </a:r>
            <a:r>
              <a:rPr lang="en-US" sz="2000" dirty="0"/>
              <a:t> a </a:t>
            </a:r>
            <a:r>
              <a:rPr lang="en-US" sz="2000" dirty="0" err="1"/>
              <a:t>oportunități</a:t>
            </a:r>
            <a:r>
              <a:rPr lang="en-US" sz="2000" dirty="0"/>
              <a:t>, </a:t>
            </a:r>
            <a:r>
              <a:rPr lang="en-US" sz="2000" dirty="0" err="1"/>
              <a:t>resurse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bune</a:t>
            </a:r>
            <a:r>
              <a:rPr lang="en-US" sz="2000" dirty="0"/>
              <a:t> </a:t>
            </a:r>
            <a:r>
              <a:rPr lang="en-US" sz="2000" dirty="0" err="1"/>
              <a:t>practici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• </a:t>
            </a:r>
            <a:r>
              <a:rPr lang="en-US" sz="2000" dirty="0" err="1"/>
              <a:t>Colaborarea</a:t>
            </a:r>
            <a:r>
              <a:rPr lang="en-US" sz="2000" dirty="0"/>
              <a:t> </a:t>
            </a:r>
            <a:r>
              <a:rPr lang="en-US" sz="2000" dirty="0" err="1"/>
              <a:t>îmbunătățită</a:t>
            </a:r>
            <a:r>
              <a:rPr lang="en-US" sz="2000" dirty="0"/>
              <a:t> </a:t>
            </a:r>
            <a:r>
              <a:rPr lang="en-US" sz="2000" dirty="0" err="1"/>
              <a:t>între</a:t>
            </a:r>
            <a:r>
              <a:rPr lang="en-US" sz="2000" dirty="0"/>
              <a:t> </a:t>
            </a:r>
            <a:r>
              <a:rPr lang="en-US" sz="2000" dirty="0" err="1"/>
              <a:t>mediul</a:t>
            </a:r>
            <a:r>
              <a:rPr lang="en-US" sz="2000" dirty="0"/>
              <a:t> academic, </a:t>
            </a:r>
            <a:r>
              <a:rPr lang="en-US" sz="2000" dirty="0" err="1"/>
              <a:t>industrie</a:t>
            </a:r>
            <a:r>
              <a:rPr lang="en-US" sz="2000" dirty="0"/>
              <a:t>, </a:t>
            </a:r>
            <a:r>
              <a:rPr lang="en-US" sz="2000" dirty="0" err="1"/>
              <a:t>guvern</a:t>
            </a:r>
            <a:r>
              <a:rPr lang="en-US" sz="2000" dirty="0"/>
              <a:t> </a:t>
            </a:r>
            <a:r>
              <a:rPr lang="ro-RO" sz="2000" dirty="0"/>
              <a:t>o</a:t>
            </a:r>
            <a:r>
              <a:rPr lang="en-US" sz="2000" dirty="0" err="1"/>
              <a:t>fer</a:t>
            </a:r>
            <a:r>
              <a:rPr lang="ro-RO" sz="2000" dirty="0"/>
              <a:t>ă</a:t>
            </a:r>
            <a:r>
              <a:rPr lang="en-US" sz="2000" dirty="0"/>
              <a:t> o </a:t>
            </a:r>
            <a:r>
              <a:rPr lang="en-US" sz="2000" dirty="0" err="1"/>
              <a:t>puternică</a:t>
            </a:r>
            <a:r>
              <a:rPr lang="en-US" sz="2000" dirty="0"/>
              <a:t> </a:t>
            </a:r>
            <a:r>
              <a:rPr lang="en-US" sz="2000" dirty="0" err="1"/>
              <a:t>experiențe</a:t>
            </a:r>
            <a:r>
              <a:rPr lang="en-US" sz="2000" dirty="0"/>
              <a:t> </a:t>
            </a:r>
            <a:r>
              <a:rPr lang="en-US" sz="2000" dirty="0" err="1"/>
              <a:t>educațional</a:t>
            </a:r>
            <a:r>
              <a:rPr lang="ro-RO" sz="2000" dirty="0"/>
              <a:t>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oportunități</a:t>
            </a:r>
            <a:r>
              <a:rPr lang="en-US" sz="2000" dirty="0"/>
              <a:t> de </a:t>
            </a:r>
            <a:r>
              <a:rPr lang="en-US" sz="2000" dirty="0" err="1"/>
              <a:t>promovare</a:t>
            </a:r>
            <a:r>
              <a:rPr lang="en-US" sz="2000" dirty="0"/>
              <a:t> </a:t>
            </a:r>
            <a:r>
              <a:rPr lang="en-US" sz="2000" dirty="0" err="1"/>
              <a:t>comercializării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• </a:t>
            </a:r>
            <a:r>
              <a:rPr lang="en-US" sz="2000" dirty="0" err="1"/>
              <a:t>Activitățile</a:t>
            </a:r>
            <a:r>
              <a:rPr lang="en-US" sz="2000" dirty="0"/>
              <a:t> </a:t>
            </a:r>
            <a:r>
              <a:rPr lang="en-US" sz="2000" dirty="0" err="1"/>
              <a:t>educaționale</a:t>
            </a:r>
            <a:r>
              <a:rPr lang="en-US" sz="2000" dirty="0"/>
              <a:t> </a:t>
            </a:r>
            <a:r>
              <a:rPr lang="en-US" sz="2000" dirty="0" err="1"/>
              <a:t>sunt</a:t>
            </a:r>
            <a:r>
              <a:rPr lang="en-US" sz="2000" dirty="0"/>
              <a:t> </a:t>
            </a:r>
            <a:r>
              <a:rPr lang="en-US" sz="2000" dirty="0" err="1"/>
              <a:t>importante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toate</a:t>
            </a:r>
            <a:r>
              <a:rPr lang="en-US" sz="2000" dirty="0"/>
              <a:t> </a:t>
            </a:r>
            <a:r>
              <a:rPr lang="en-US" sz="2000" dirty="0" err="1"/>
              <a:t>aspectele</a:t>
            </a:r>
            <a:r>
              <a:rPr lang="en-US" sz="2000" dirty="0"/>
              <a:t> </a:t>
            </a:r>
            <a:r>
              <a:rPr lang="en-US" sz="2000" dirty="0" err="1"/>
              <a:t>ecosistemului</a:t>
            </a:r>
            <a:r>
              <a:rPr lang="en-US" sz="2000" dirty="0"/>
              <a:t> </a:t>
            </a:r>
            <a:r>
              <a:rPr lang="en-US" sz="2000" dirty="0" err="1"/>
              <a:t>nanotehnologiei</a:t>
            </a:r>
            <a:r>
              <a:rPr lang="en-US" sz="2000" dirty="0"/>
              <a:t>, </a:t>
            </a:r>
            <a:r>
              <a:rPr lang="en-US" sz="2000" dirty="0" err="1"/>
              <a:t>inclusiv</a:t>
            </a:r>
            <a:r>
              <a:rPr lang="ro-RO" sz="2000" dirty="0"/>
              <a:t> </a:t>
            </a:r>
            <a:r>
              <a:rPr lang="en-US" sz="2000" dirty="0" err="1"/>
              <a:t>antreprenoriat</a:t>
            </a:r>
            <a:r>
              <a:rPr lang="en-US" sz="2000" dirty="0"/>
              <a:t>, </a:t>
            </a:r>
            <a:r>
              <a:rPr lang="en-US" sz="2000" dirty="0" err="1"/>
              <a:t>dezvoltarea</a:t>
            </a:r>
            <a:r>
              <a:rPr lang="en-US" sz="2000" dirty="0"/>
              <a:t> </a:t>
            </a:r>
            <a:r>
              <a:rPr lang="en-US" sz="2000" dirty="0" err="1"/>
              <a:t>forței</a:t>
            </a:r>
            <a:r>
              <a:rPr lang="en-US" sz="2000" dirty="0"/>
              <a:t> de </a:t>
            </a:r>
            <a:r>
              <a:rPr lang="en-US" sz="2000" dirty="0" err="1"/>
              <a:t>muncă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dezvoltarea</a:t>
            </a:r>
            <a:r>
              <a:rPr lang="en-US" sz="2000" dirty="0"/>
              <a:t> </a:t>
            </a:r>
            <a:r>
              <a:rPr lang="en-US" sz="2000" dirty="0" err="1"/>
              <a:t>responsabilă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• Infrastructura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expertiza</a:t>
            </a:r>
            <a:r>
              <a:rPr lang="en-US" sz="2000" dirty="0"/>
              <a:t> NNI </a:t>
            </a:r>
            <a:r>
              <a:rPr lang="ro-RO" sz="2000" dirty="0"/>
              <a:t>a </a:t>
            </a:r>
            <a:r>
              <a:rPr lang="en-US" sz="2000" dirty="0"/>
              <a:t>j</a:t>
            </a:r>
            <a:r>
              <a:rPr lang="ro-RO" sz="2000" dirty="0"/>
              <a:t>ucat</a:t>
            </a:r>
            <a:r>
              <a:rPr lang="en-US" sz="2000" dirty="0"/>
              <a:t> un </a:t>
            </a:r>
            <a:r>
              <a:rPr lang="en-US" sz="2000" dirty="0" err="1"/>
              <a:t>rol</a:t>
            </a:r>
            <a:r>
              <a:rPr lang="en-US" sz="2000" dirty="0"/>
              <a:t> important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ro-RO" sz="2000" dirty="0"/>
              <a:t>lupta cu</a:t>
            </a:r>
            <a:r>
              <a:rPr lang="en-US" sz="2000" dirty="0"/>
              <a:t> coronavirus</a:t>
            </a:r>
          </a:p>
          <a:p>
            <a:pPr marL="0" indent="0">
              <a:buNone/>
            </a:pPr>
            <a:r>
              <a:rPr lang="en-US" sz="2000" dirty="0"/>
              <a:t>•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9C24949-36C5-0EAB-7E2C-F14FAB08D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13"/>
            <a:ext cx="2190750" cy="2847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BA47408B-6FC2-C636-23F6-231AE1148A75}"/>
              </a:ext>
            </a:extLst>
          </p:cNvPr>
          <p:cNvSpPr txBox="1"/>
          <p:nvPr/>
        </p:nvSpPr>
        <p:spPr>
          <a:xfrm>
            <a:off x="2190750" y="1820378"/>
            <a:ext cx="67246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https://www.nano.gov/sites/default/files/pub_resource/NNI-2021-Strategic-Plan.pdf</a:t>
            </a:r>
            <a:endParaRPr lang="ro-R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6024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B1840EA-D25F-5F12-76E9-D6E4D3437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96EC2B84-5257-1936-A29A-2CCE40E4D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en-US" sz="2000" dirty="0"/>
              <a:t>Infrastructura NNI </a:t>
            </a:r>
            <a:r>
              <a:rPr lang="en-US" sz="2000" dirty="0" err="1"/>
              <a:t>democratizează</a:t>
            </a:r>
            <a:r>
              <a:rPr lang="en-US" sz="2000" dirty="0"/>
              <a:t> </a:t>
            </a:r>
            <a:r>
              <a:rPr lang="en-US" sz="2000" dirty="0" err="1"/>
              <a:t>cercetarea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dezvoltarea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domeniul</a:t>
            </a:r>
            <a:r>
              <a:rPr lang="en-US" sz="2000" dirty="0"/>
              <a:t> </a:t>
            </a:r>
            <a:r>
              <a:rPr lang="en-US" sz="2000" dirty="0" err="1"/>
              <a:t>nanotehnologiei</a:t>
            </a:r>
            <a:r>
              <a:rPr lang="en-US" sz="2000" dirty="0"/>
              <a:t>, </a:t>
            </a:r>
            <a:r>
              <a:rPr lang="en-US" sz="2000" dirty="0" err="1"/>
              <a:t>servește</a:t>
            </a:r>
            <a:r>
              <a:rPr lang="en-US" sz="2000" dirty="0"/>
              <a:t> ca </a:t>
            </a:r>
            <a:r>
              <a:rPr lang="en-US" sz="2000" dirty="0" err="1"/>
              <a:t>platformă</a:t>
            </a:r>
            <a:r>
              <a:rPr lang="en-US" sz="2000" dirty="0"/>
              <a:t> </a:t>
            </a:r>
            <a:r>
              <a:rPr lang="en-US" sz="2000" dirty="0" err="1"/>
              <a:t>educațională</a:t>
            </a:r>
            <a:r>
              <a:rPr lang="en-US" sz="2000" dirty="0"/>
              <a:t>,</a:t>
            </a:r>
            <a:r>
              <a:rPr lang="ro-RO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oferă</a:t>
            </a:r>
            <a:r>
              <a:rPr lang="en-US" sz="2000" dirty="0"/>
              <a:t> un </a:t>
            </a:r>
            <a:r>
              <a:rPr lang="en-US" sz="2000" dirty="0" err="1"/>
              <a:t>mediu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echipele</a:t>
            </a:r>
            <a:r>
              <a:rPr lang="en-US" sz="2000" dirty="0"/>
              <a:t> de </a:t>
            </a:r>
            <a:r>
              <a:rPr lang="en-US" sz="2000" dirty="0" err="1"/>
              <a:t>cercetare</a:t>
            </a:r>
            <a:r>
              <a:rPr lang="en-US" sz="2000" dirty="0"/>
              <a:t> </a:t>
            </a:r>
            <a:r>
              <a:rPr lang="en-US" sz="2000" dirty="0" err="1"/>
              <a:t>interdisciplinare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• </a:t>
            </a:r>
            <a:r>
              <a:rPr lang="en-US" sz="2000" dirty="0" err="1"/>
              <a:t>Finanțarea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instrumente</a:t>
            </a:r>
            <a:r>
              <a:rPr lang="en-US" sz="2000" dirty="0"/>
              <a:t> </a:t>
            </a:r>
            <a:r>
              <a:rPr lang="ro-RO" sz="2000" dirty="0"/>
              <a:t>ș</a:t>
            </a:r>
            <a:r>
              <a:rPr lang="en-US" sz="2000" dirty="0" err="1"/>
              <a:t>i</a:t>
            </a:r>
            <a:r>
              <a:rPr lang="en-US" sz="2000" dirty="0"/>
              <a:t> personal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infrastructură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o </a:t>
            </a:r>
            <a:r>
              <a:rPr lang="en-US" sz="2000" dirty="0" err="1"/>
              <a:t>provocare</a:t>
            </a:r>
            <a:r>
              <a:rPr lang="en-US" sz="2000" dirty="0"/>
              <a:t>. </a:t>
            </a:r>
            <a:r>
              <a:rPr lang="en-US" sz="2000" dirty="0" err="1"/>
              <a:t>Importanta</a:t>
            </a:r>
            <a:r>
              <a:rPr lang="ro-RO" sz="2000" dirty="0"/>
              <a:t>că </a:t>
            </a:r>
            <a:r>
              <a:rPr lang="en-US" sz="2000" dirty="0"/>
              <a:t>a </a:t>
            </a:r>
            <a:r>
              <a:rPr lang="en-US" sz="2000" dirty="0" err="1"/>
              <a:t>fost</a:t>
            </a:r>
            <a:r>
              <a:rPr lang="en-US" sz="2000" dirty="0"/>
              <a:t> </a:t>
            </a:r>
            <a:r>
              <a:rPr lang="en-US" sz="2000" dirty="0" err="1"/>
              <a:t>subliniată</a:t>
            </a:r>
            <a:r>
              <a:rPr lang="en-US" sz="2000" dirty="0"/>
              <a:t> </a:t>
            </a:r>
            <a:r>
              <a:rPr lang="en-US" sz="2000" dirty="0" err="1"/>
              <a:t>finanțarea</a:t>
            </a:r>
            <a:r>
              <a:rPr lang="en-US" sz="2000" dirty="0"/>
              <a:t> </a:t>
            </a:r>
            <a:r>
              <a:rPr lang="en-US" sz="2000" dirty="0" err="1"/>
              <a:t>infrastructură</a:t>
            </a:r>
            <a:r>
              <a:rPr lang="ro-RO" sz="2000" dirty="0"/>
              <a:t> sustenabilă</a:t>
            </a:r>
            <a:r>
              <a:rPr lang="en-US" sz="2000" dirty="0"/>
              <a:t>.</a:t>
            </a:r>
          </a:p>
          <a:p>
            <a:pPr marL="0" indent="0">
              <a:buNone/>
            </a:pPr>
            <a:r>
              <a:rPr lang="en-US" sz="2000" dirty="0"/>
              <a:t>• </a:t>
            </a:r>
            <a:r>
              <a:rPr lang="ro-RO" sz="2000" dirty="0"/>
              <a:t>N</a:t>
            </a:r>
            <a:r>
              <a:rPr lang="en-US" sz="2000" dirty="0" err="1"/>
              <a:t>ecesari</a:t>
            </a:r>
            <a:r>
              <a:rPr lang="en-US" sz="2000" dirty="0"/>
              <a:t> „</a:t>
            </a:r>
            <a:r>
              <a:rPr lang="en-US" sz="2000" dirty="0" err="1"/>
              <a:t>traducători</a:t>
            </a:r>
            <a:r>
              <a:rPr lang="en-US" sz="2000" dirty="0"/>
              <a:t>” </a:t>
            </a:r>
            <a:r>
              <a:rPr lang="en-US" sz="2000" dirty="0" err="1"/>
              <a:t>între</a:t>
            </a:r>
            <a:r>
              <a:rPr lang="en-US" sz="2000" dirty="0"/>
              <a:t> discipline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sectoare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consolida</a:t>
            </a:r>
            <a:r>
              <a:rPr lang="en-US" sz="2000" dirty="0"/>
              <a:t> </a:t>
            </a:r>
            <a:r>
              <a:rPr lang="en-US" sz="2000" dirty="0" err="1"/>
              <a:t>comuni</a:t>
            </a:r>
            <a:r>
              <a:rPr lang="ro-RO" sz="2000" dirty="0"/>
              <a:t>-</a:t>
            </a:r>
            <a:r>
              <a:rPr lang="en-US" sz="2000" dirty="0" err="1"/>
              <a:t>carea</a:t>
            </a:r>
            <a:r>
              <a:rPr lang="en-US" sz="2000" dirty="0"/>
              <a:t> </a:t>
            </a:r>
            <a:r>
              <a:rPr lang="ro-RO" sz="2000" dirty="0"/>
              <a:t>a </a:t>
            </a:r>
            <a:r>
              <a:rPr lang="en-US" sz="2000" dirty="0"/>
              <a:t>diverse </a:t>
            </a:r>
            <a:r>
              <a:rPr lang="en-US" sz="2000" dirty="0" err="1"/>
              <a:t>comunități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a </a:t>
            </a:r>
            <a:r>
              <a:rPr lang="en-US" sz="2000" dirty="0" err="1"/>
              <a:t>extinde</a:t>
            </a:r>
            <a:r>
              <a:rPr lang="en-US" sz="2000" dirty="0"/>
              <a:t> </a:t>
            </a:r>
            <a:r>
              <a:rPr lang="en-US" sz="2000" dirty="0" err="1"/>
              <a:t>oportunitățile</a:t>
            </a:r>
            <a:r>
              <a:rPr lang="en-US" sz="2000" dirty="0"/>
              <a:t> </a:t>
            </a:r>
            <a:r>
              <a:rPr lang="ro-RO" sz="2000" dirty="0"/>
              <a:t> I</a:t>
            </a:r>
            <a:r>
              <a:rPr lang="en-US" sz="2000" dirty="0" err="1"/>
              <a:t>dentificate</a:t>
            </a:r>
            <a:r>
              <a:rPr lang="en-US" sz="2000" dirty="0"/>
              <a:t> o </a:t>
            </a:r>
            <a:r>
              <a:rPr lang="en-US" sz="2000" dirty="0" err="1"/>
              <a:t>serie</a:t>
            </a:r>
            <a:r>
              <a:rPr lang="en-US" sz="2000" dirty="0"/>
              <a:t> de </a:t>
            </a:r>
            <a:r>
              <a:rPr lang="en-US" sz="2000" dirty="0" err="1"/>
              <a:t>subiecte</a:t>
            </a:r>
            <a:r>
              <a:rPr lang="en-US" sz="2000" dirty="0"/>
              <a:t> cu </a:t>
            </a:r>
            <a:r>
              <a:rPr lang="en-US" sz="2000" dirty="0" err="1"/>
              <a:t>prioritate</a:t>
            </a:r>
            <a:r>
              <a:rPr lang="en-US" sz="2000" dirty="0"/>
              <a:t> </a:t>
            </a:r>
            <a:r>
              <a:rPr lang="en-US" sz="2000" dirty="0" err="1"/>
              <a:t>ridicată</a:t>
            </a:r>
            <a:r>
              <a:rPr lang="en-US" sz="2000" dirty="0"/>
              <a:t>, </a:t>
            </a:r>
            <a:r>
              <a:rPr lang="en-US" sz="2000" dirty="0" err="1"/>
              <a:t>inclusiv</a:t>
            </a:r>
            <a:r>
              <a:rPr lang="en-US" sz="2000" dirty="0"/>
              <a:t> </a:t>
            </a:r>
            <a:r>
              <a:rPr lang="en-US" sz="2000" dirty="0" err="1"/>
              <a:t>alimente</a:t>
            </a:r>
            <a:r>
              <a:rPr lang="en-US" sz="2000" dirty="0"/>
              <a:t>, </a:t>
            </a:r>
            <a:r>
              <a:rPr lang="en-US" sz="2000" dirty="0" err="1"/>
              <a:t>apă</a:t>
            </a:r>
            <a:r>
              <a:rPr lang="en-US" sz="2000" dirty="0"/>
              <a:t>, </a:t>
            </a:r>
            <a:r>
              <a:rPr lang="en-US" sz="2000" dirty="0" err="1"/>
              <a:t>mediu</a:t>
            </a:r>
            <a:r>
              <a:rPr lang="en-US" sz="2000" dirty="0"/>
              <a:t> </a:t>
            </a:r>
            <a:r>
              <a:rPr lang="en-US" sz="2000" dirty="0" err="1"/>
              <a:t>șisănătate</a:t>
            </a:r>
            <a:r>
              <a:rPr lang="en-US" sz="20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069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Expanding the nanonetworks enabling and empowering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1905000"/>
            <a:ext cx="7123729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662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Importanța nanometrologiei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36" y="1752600"/>
            <a:ext cx="9133764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a) </a:t>
            </a:r>
            <a:r>
              <a:rPr lang="en-US" sz="2000" dirty="0" err="1"/>
              <a:t>Nanotehnologia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deja</a:t>
            </a:r>
            <a:r>
              <a:rPr lang="en-US" sz="2000" dirty="0"/>
              <a:t> un mare sector al </a:t>
            </a:r>
            <a:r>
              <a:rPr lang="en-US" sz="2000" dirty="0" err="1"/>
              <a:t>industriei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ro-RO" sz="2000" dirty="0"/>
              <a:t>în creștere</a:t>
            </a:r>
          </a:p>
          <a:p>
            <a:pPr marL="0" indent="0">
              <a:buNone/>
            </a:pPr>
            <a:r>
              <a:rPr lang="en-US" sz="2000" dirty="0"/>
              <a:t>b) </a:t>
            </a:r>
            <a:r>
              <a:rPr lang="en-US" sz="2000" dirty="0" err="1"/>
              <a:t>Controlul</a:t>
            </a:r>
            <a:r>
              <a:rPr lang="en-US" sz="2000" dirty="0"/>
              <a:t> precis al </a:t>
            </a:r>
            <a:r>
              <a:rPr lang="en-US" sz="2000" dirty="0" err="1"/>
              <a:t>dimensiunilor</a:t>
            </a:r>
            <a:r>
              <a:rPr lang="en-US" sz="2000" dirty="0"/>
              <a:t> </a:t>
            </a:r>
            <a:r>
              <a:rPr lang="en-US" sz="2000" dirty="0" err="1"/>
              <a:t>obiectelor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problema</a:t>
            </a:r>
            <a:r>
              <a:rPr lang="en-US" sz="2000" dirty="0"/>
              <a:t> </a:t>
            </a:r>
            <a:r>
              <a:rPr lang="en-US" sz="2000" dirty="0" err="1"/>
              <a:t>cheie</a:t>
            </a:r>
            <a:r>
              <a:rPr lang="en-US" sz="2000" dirty="0"/>
              <a:t> a </a:t>
            </a:r>
            <a:r>
              <a:rPr lang="en-US" sz="2000" dirty="0" err="1"/>
              <a:t>nanotehnologiei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a </a:t>
            </a:r>
            <a:r>
              <a:rPr lang="en-US" sz="2000" dirty="0" err="1"/>
              <a:t>științei</a:t>
            </a:r>
            <a:r>
              <a:rPr lang="ro-RO" sz="2000" dirty="0"/>
              <a:t> </a:t>
            </a:r>
            <a:r>
              <a:rPr lang="en-US" sz="2000" dirty="0" err="1"/>
              <a:t>nano-obiecte</a:t>
            </a:r>
            <a:r>
              <a:rPr lang="en-US" sz="2000" dirty="0"/>
              <a:t>. </a:t>
            </a:r>
            <a:r>
              <a:rPr lang="en-US" sz="2000" dirty="0" err="1"/>
              <a:t>Dimensiunile</a:t>
            </a:r>
            <a:r>
              <a:rPr lang="en-US" sz="2000" dirty="0"/>
              <a:t> </a:t>
            </a:r>
            <a:r>
              <a:rPr lang="en-US" sz="2000" dirty="0" err="1"/>
              <a:t>acestor</a:t>
            </a:r>
            <a:r>
              <a:rPr lang="en-US" sz="2000" dirty="0"/>
              <a:t> </a:t>
            </a:r>
            <a:r>
              <a:rPr lang="en-US" sz="2000" dirty="0" err="1"/>
              <a:t>obiecte</a:t>
            </a:r>
            <a:r>
              <a:rPr lang="en-US" sz="2000" dirty="0"/>
              <a:t> </a:t>
            </a:r>
            <a:r>
              <a:rPr lang="en-US" sz="2000" dirty="0" err="1"/>
              <a:t>sunt</a:t>
            </a:r>
            <a:r>
              <a:rPr lang="en-US" sz="2000" dirty="0"/>
              <a:t> sub 100 nm, </a:t>
            </a:r>
            <a:r>
              <a:rPr lang="en-US" sz="2000" dirty="0" err="1"/>
              <a:t>iar</a:t>
            </a:r>
            <a:r>
              <a:rPr lang="en-US" sz="2000" dirty="0"/>
              <a:t> </a:t>
            </a:r>
            <a:r>
              <a:rPr lang="en-US" sz="2000" dirty="0" err="1"/>
              <a:t>precizia</a:t>
            </a:r>
            <a:r>
              <a:rPr lang="en-US" sz="2000" dirty="0"/>
              <a:t> </a:t>
            </a:r>
            <a:r>
              <a:rPr lang="en-US" sz="2000" dirty="0" err="1"/>
              <a:t>cerută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de </a:t>
            </a:r>
            <a:r>
              <a:rPr lang="en-US" sz="2000" dirty="0" err="1"/>
              <a:t>ordinul</a:t>
            </a:r>
            <a:r>
              <a:rPr lang="en-US" sz="2000" dirty="0"/>
              <a:t> a 0,1 nm. </a:t>
            </a:r>
            <a:r>
              <a:rPr lang="en-US" sz="2000" dirty="0" err="1"/>
              <a:t>Acest</a:t>
            </a:r>
            <a:r>
              <a:rPr lang="en-US" sz="2000" dirty="0"/>
              <a:t> </a:t>
            </a:r>
            <a:r>
              <a:rPr lang="en-US" sz="2000" dirty="0" err="1"/>
              <a:t>lucru</a:t>
            </a:r>
            <a:r>
              <a:rPr lang="en-US" sz="2000" dirty="0"/>
              <a:t> </a:t>
            </a:r>
            <a:r>
              <a:rPr lang="en-US" sz="2000" dirty="0" err="1"/>
              <a:t>necesită</a:t>
            </a:r>
            <a:r>
              <a:rPr lang="en-US" sz="2000" dirty="0"/>
              <a:t> </a:t>
            </a:r>
            <a:r>
              <a:rPr lang="en-US" sz="2000" dirty="0" err="1"/>
              <a:t>noi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c) </a:t>
            </a:r>
            <a:r>
              <a:rPr lang="en-US" sz="2000" dirty="0" err="1"/>
              <a:t>Tehnicile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 </a:t>
            </a:r>
            <a:r>
              <a:rPr lang="en-US" sz="2000" dirty="0" err="1"/>
              <a:t>dezvoltate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materiale</a:t>
            </a:r>
            <a:r>
              <a:rPr lang="en-US" sz="2000" dirty="0"/>
              <a:t> </a:t>
            </a:r>
            <a:r>
              <a:rPr lang="en-US" sz="2000" dirty="0" err="1"/>
              <a:t>convenționale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multe</a:t>
            </a:r>
            <a:r>
              <a:rPr lang="en-US" sz="2000" dirty="0"/>
              <a:t> </a:t>
            </a:r>
            <a:r>
              <a:rPr lang="en-US" sz="2000" dirty="0" err="1"/>
              <a:t>cazuri</a:t>
            </a:r>
            <a:r>
              <a:rPr lang="en-US" sz="2000" dirty="0"/>
              <a:t> nu pot fi</a:t>
            </a:r>
            <a:r>
              <a:rPr lang="ro-RO" sz="2000" dirty="0"/>
              <a:t> </a:t>
            </a:r>
            <a:r>
              <a:rPr lang="en-US" sz="2000" dirty="0" err="1"/>
              <a:t>aplicate</a:t>
            </a:r>
            <a:r>
              <a:rPr lang="en-US" sz="2000" dirty="0"/>
              <a:t> </a:t>
            </a:r>
            <a:r>
              <a:rPr lang="en-US" sz="2000" dirty="0" err="1"/>
              <a:t>nanostructurilor</a:t>
            </a:r>
            <a:r>
              <a:rPr lang="en-US" sz="2000" dirty="0"/>
              <a:t>. </a:t>
            </a:r>
            <a:r>
              <a:rPr lang="en-US" sz="2000" dirty="0" err="1"/>
              <a:t>Protocoale</a:t>
            </a:r>
            <a:r>
              <a:rPr lang="en-US" sz="2000" dirty="0"/>
              <a:t> </a:t>
            </a:r>
            <a:r>
              <a:rPr lang="en-US" sz="2000" dirty="0" err="1"/>
              <a:t>speciale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nanostructuri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ro-RO" sz="2000" dirty="0"/>
              <a:t> </a:t>
            </a:r>
            <a:r>
              <a:rPr lang="en-US" sz="2000" dirty="0" err="1"/>
              <a:t>nanomaterialele</a:t>
            </a:r>
            <a:r>
              <a:rPr lang="en-US" sz="2000" dirty="0"/>
              <a:t> </a:t>
            </a:r>
            <a:r>
              <a:rPr lang="en-US" sz="2000" dirty="0" err="1"/>
              <a:t>trebuie</a:t>
            </a:r>
            <a:r>
              <a:rPr lang="en-US" sz="2000" dirty="0"/>
              <a:t> </a:t>
            </a:r>
            <a:r>
              <a:rPr lang="en-US" sz="2000" dirty="0" err="1"/>
              <a:t>dezvoltate</a:t>
            </a:r>
            <a:r>
              <a:rPr lang="en-US" sz="2000" dirty="0"/>
              <a:t>. </a:t>
            </a:r>
            <a:r>
              <a:rPr lang="en-US" sz="2000" dirty="0" err="1"/>
              <a:t>Nerespectarea</a:t>
            </a:r>
            <a:r>
              <a:rPr lang="en-US" sz="2000" dirty="0"/>
              <a:t> </a:t>
            </a:r>
            <a:r>
              <a:rPr lang="en-US" sz="2000" dirty="0" err="1"/>
              <a:t>acestui</a:t>
            </a:r>
            <a:r>
              <a:rPr lang="en-US" sz="2000" dirty="0"/>
              <a:t> </a:t>
            </a:r>
            <a:r>
              <a:rPr lang="en-US" sz="2000" dirty="0" err="1"/>
              <a:t>lucru</a:t>
            </a:r>
            <a:r>
              <a:rPr lang="en-US" sz="2000" dirty="0"/>
              <a:t> </a:t>
            </a:r>
            <a:r>
              <a:rPr lang="en-US" sz="2000" dirty="0" err="1"/>
              <a:t>poate</a:t>
            </a:r>
            <a:r>
              <a:rPr lang="en-US" sz="2000" dirty="0"/>
              <a:t> duce la </a:t>
            </a:r>
            <a:r>
              <a:rPr lang="en-US" sz="2000" dirty="0" err="1"/>
              <a:t>greșeli</a:t>
            </a:r>
            <a:r>
              <a:rPr lang="en-US" sz="2000" dirty="0"/>
              <a:t> grave</a:t>
            </a:r>
            <a:r>
              <a:rPr lang="ro-RO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evaluarea</a:t>
            </a:r>
            <a:r>
              <a:rPr lang="en-US" sz="2000" dirty="0"/>
              <a:t> </a:t>
            </a:r>
            <a:r>
              <a:rPr lang="en-US" sz="2000" dirty="0" err="1"/>
              <a:t>rezultatelor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d) </a:t>
            </a:r>
            <a:r>
              <a:rPr lang="en-US" sz="2000" dirty="0" err="1"/>
              <a:t>Oamenii</a:t>
            </a:r>
            <a:r>
              <a:rPr lang="en-US" sz="2000" dirty="0"/>
              <a:t> de </a:t>
            </a:r>
            <a:r>
              <a:rPr lang="en-US" sz="2000" dirty="0" err="1"/>
              <a:t>știință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inginerii</a:t>
            </a:r>
            <a:r>
              <a:rPr lang="en-US" sz="2000" dirty="0"/>
              <a:t> </a:t>
            </a:r>
            <a:r>
              <a:rPr lang="en-US" sz="2000" dirty="0" err="1"/>
              <a:t>doresc</a:t>
            </a:r>
            <a:r>
              <a:rPr lang="en-US" sz="2000" dirty="0"/>
              <a:t> </a:t>
            </a:r>
            <a:r>
              <a:rPr lang="en-US" sz="2000" dirty="0" err="1"/>
              <a:t>să</a:t>
            </a:r>
            <a:r>
              <a:rPr lang="en-US" sz="2000" dirty="0"/>
              <a:t> </a:t>
            </a:r>
            <a:r>
              <a:rPr lang="en-US" sz="2000" dirty="0" err="1"/>
              <a:t>exploateze</a:t>
            </a:r>
            <a:r>
              <a:rPr lang="en-US" sz="2000" dirty="0"/>
              <a:t> </a:t>
            </a:r>
            <a:r>
              <a:rPr lang="en-US" sz="2000" dirty="0" err="1"/>
              <a:t>noi</a:t>
            </a:r>
            <a:r>
              <a:rPr lang="en-US" sz="2000" dirty="0"/>
              <a:t> </a:t>
            </a:r>
            <a:r>
              <a:rPr lang="en-US" sz="2000" dirty="0" err="1"/>
              <a:t>fenomene</a:t>
            </a:r>
            <a:r>
              <a:rPr lang="en-US" sz="2000" dirty="0"/>
              <a:t> </a:t>
            </a:r>
            <a:r>
              <a:rPr lang="en-US" sz="2000" dirty="0" err="1"/>
              <a:t>fizice</a:t>
            </a:r>
            <a:r>
              <a:rPr lang="en-US" sz="2000" dirty="0"/>
              <a:t> care </a:t>
            </a:r>
            <a:r>
              <a:rPr lang="en-US" sz="2000" dirty="0" err="1"/>
              <a:t>apar</a:t>
            </a:r>
            <a:r>
              <a:rPr lang="en-US" sz="2000" dirty="0"/>
              <a:t> </a:t>
            </a:r>
            <a:r>
              <a:rPr lang="ro-RO" sz="2000" dirty="0"/>
              <a:t>la d</a:t>
            </a:r>
            <a:r>
              <a:rPr lang="en-US" sz="2000" dirty="0" err="1"/>
              <a:t>imensiuni</a:t>
            </a:r>
            <a:r>
              <a:rPr lang="en-US" sz="2000" dirty="0"/>
              <a:t> </a:t>
            </a:r>
            <a:r>
              <a:rPr lang="en-US" sz="2000" dirty="0" err="1"/>
              <a:t>reduse</a:t>
            </a:r>
            <a:r>
              <a:rPr lang="en-US" sz="2000" dirty="0"/>
              <a:t> la </a:t>
            </a:r>
            <a:r>
              <a:rPr lang="en-US" sz="2000" dirty="0" err="1"/>
              <a:t>nanometri</a:t>
            </a:r>
            <a:r>
              <a:rPr lang="en-US" sz="2000" dirty="0"/>
              <a:t>. </a:t>
            </a:r>
            <a:r>
              <a:rPr lang="en-US" sz="2000" dirty="0" err="1"/>
              <a:t>Fenomene</a:t>
            </a:r>
            <a:r>
              <a:rPr lang="en-US" sz="2000" dirty="0"/>
              <a:t> </a:t>
            </a:r>
            <a:r>
              <a:rPr lang="en-US" sz="2000" dirty="0" err="1"/>
              <a:t>noi</a:t>
            </a:r>
            <a:r>
              <a:rPr lang="en-US" sz="2000" dirty="0"/>
              <a:t> la </a:t>
            </a:r>
            <a:r>
              <a:rPr lang="en-US" sz="2000" dirty="0" err="1"/>
              <a:t>scară</a:t>
            </a:r>
            <a:r>
              <a:rPr lang="en-US" sz="2000" dirty="0"/>
              <a:t> </a:t>
            </a:r>
            <a:r>
              <a:rPr lang="en-US" sz="2000" dirty="0" err="1"/>
              <a:t>nanometrică</a:t>
            </a:r>
            <a:r>
              <a:rPr lang="en-US" sz="2000" dirty="0"/>
              <a:t> </a:t>
            </a:r>
            <a:r>
              <a:rPr lang="en-US" sz="2000" dirty="0" err="1"/>
              <a:t>necesită</a:t>
            </a:r>
            <a:r>
              <a:rPr lang="en-US" sz="2000" dirty="0"/>
              <a:t> </a:t>
            </a:r>
            <a:r>
              <a:rPr lang="en-US" sz="2000" dirty="0" err="1"/>
              <a:t>înțelegerea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capacitatea</a:t>
            </a:r>
            <a:r>
              <a:rPr lang="en-US" sz="2000" dirty="0"/>
              <a:t> de a </a:t>
            </a:r>
            <a:r>
              <a:rPr lang="en-US" sz="2000" dirty="0" err="1"/>
              <a:t>măsura</a:t>
            </a:r>
            <a:r>
              <a:rPr lang="en-US" sz="2000" dirty="0"/>
              <a:t> </a:t>
            </a:r>
            <a:r>
              <a:rPr lang="en-US" sz="2000" dirty="0" err="1"/>
              <a:t>fizica</a:t>
            </a:r>
            <a:r>
              <a:rPr lang="en-US" sz="2000" dirty="0"/>
              <a:t> </a:t>
            </a:r>
            <a:r>
              <a:rPr lang="en-US" sz="2000" dirty="0" err="1"/>
              <a:t>obiectelor</a:t>
            </a:r>
            <a:r>
              <a:rPr lang="en-US" sz="2000" dirty="0"/>
              <a:t> </a:t>
            </a:r>
            <a:r>
              <a:rPr lang="en-US" sz="2000" dirty="0" err="1"/>
              <a:t>foarte</a:t>
            </a:r>
            <a:r>
              <a:rPr lang="en-US" sz="2000" dirty="0"/>
              <a:t> </a:t>
            </a:r>
            <a:r>
              <a:rPr lang="en-US" sz="2000" dirty="0" err="1"/>
              <a:t>mici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e) </a:t>
            </a:r>
            <a:r>
              <a:rPr lang="en-US" sz="2000" dirty="0" err="1"/>
              <a:t>Nanostructurile</a:t>
            </a:r>
            <a:r>
              <a:rPr lang="en-US" sz="2000" dirty="0"/>
              <a:t> </a:t>
            </a:r>
            <a:r>
              <a:rPr lang="en-US" sz="2000" dirty="0" err="1"/>
              <a:t>interpretate</a:t>
            </a:r>
            <a:r>
              <a:rPr lang="en-US" sz="2000" dirty="0"/>
              <a:t> ca </a:t>
            </a:r>
            <a:r>
              <a:rPr lang="en-US" sz="2000" dirty="0" err="1"/>
              <a:t>aranjarea</a:t>
            </a:r>
            <a:r>
              <a:rPr lang="en-US" sz="2000" dirty="0"/>
              <a:t> </a:t>
            </a:r>
            <a:r>
              <a:rPr lang="en-US" sz="2000" dirty="0" err="1"/>
              <a:t>atomilor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a </a:t>
            </a:r>
            <a:r>
              <a:rPr lang="en-US" sz="2000" dirty="0" err="1"/>
              <a:t>particulelor</a:t>
            </a:r>
            <a:r>
              <a:rPr lang="en-US" sz="2000" dirty="0"/>
              <a:t> </a:t>
            </a:r>
            <a:r>
              <a:rPr lang="en-US" sz="2000" dirty="0" err="1"/>
              <a:t>formează</a:t>
            </a:r>
            <a:r>
              <a:rPr lang="en-US" sz="2000" dirty="0"/>
              <a:t> </a:t>
            </a:r>
            <a:r>
              <a:rPr lang="en-US" sz="2000" dirty="0" err="1"/>
              <a:t>noi</a:t>
            </a:r>
            <a:r>
              <a:rPr lang="en-US" sz="2000" dirty="0"/>
              <a:t>, </a:t>
            </a:r>
            <a:r>
              <a:rPr lang="en-US" sz="2000" dirty="0" err="1"/>
              <a:t>uneori</a:t>
            </a:r>
            <a:r>
              <a:rPr lang="en-US" sz="2000" dirty="0"/>
              <a:t> </a:t>
            </a:r>
            <a:r>
              <a:rPr lang="en-US" sz="2000" dirty="0" err="1"/>
              <a:t>destul</a:t>
            </a:r>
            <a:r>
              <a:rPr lang="en-US" sz="2000" dirty="0"/>
              <a:t> de</a:t>
            </a:r>
            <a:r>
              <a:rPr lang="ro-RO" sz="2000" dirty="0"/>
              <a:t> exotice </a:t>
            </a:r>
            <a:r>
              <a:rPr lang="en-US" sz="2000" dirty="0" err="1"/>
              <a:t>forme</a:t>
            </a:r>
            <a:r>
              <a:rPr lang="en-US" sz="2000" dirty="0"/>
              <a:t>. </a:t>
            </a:r>
            <a:r>
              <a:rPr lang="en-US" sz="2000" dirty="0" err="1"/>
              <a:t>Exemple</a:t>
            </a:r>
            <a:r>
              <a:rPr lang="en-US" sz="2000" dirty="0"/>
              <a:t> </a:t>
            </a:r>
            <a:r>
              <a:rPr lang="en-US" sz="2000" dirty="0" err="1"/>
              <a:t>sunt</a:t>
            </a:r>
            <a:r>
              <a:rPr lang="en-US" sz="2000" dirty="0"/>
              <a:t> fullerene,</a:t>
            </a:r>
            <a:r>
              <a:rPr lang="ro-RO" sz="2000" dirty="0"/>
              <a:t> NP</a:t>
            </a:r>
            <a:r>
              <a:rPr lang="en-US" sz="2000" dirty="0"/>
              <a:t> de </a:t>
            </a:r>
            <a:r>
              <a:rPr lang="en-US" sz="2000" dirty="0" err="1"/>
              <a:t>coajă</a:t>
            </a:r>
            <a:r>
              <a:rPr lang="en-US" sz="2000" dirty="0"/>
              <a:t> de </a:t>
            </a:r>
            <a:r>
              <a:rPr lang="en-US" sz="2000" dirty="0" err="1"/>
              <a:t>miez</a:t>
            </a:r>
            <a:r>
              <a:rPr lang="en-US" sz="2000" dirty="0"/>
              <a:t>, </a:t>
            </a:r>
            <a:r>
              <a:rPr lang="en-US" sz="2000" dirty="0" err="1"/>
              <a:t>nanotuburi</a:t>
            </a:r>
            <a:r>
              <a:rPr lang="en-US" sz="2000" dirty="0"/>
              <a:t> </a:t>
            </a:r>
            <a:r>
              <a:rPr lang="en-US" sz="2000" dirty="0" err="1"/>
              <a:t>încurcate</a:t>
            </a:r>
            <a:r>
              <a:rPr lang="en-US" sz="2000" dirty="0"/>
              <a:t>,</a:t>
            </a:r>
            <a:r>
              <a:rPr lang="ro-RO" sz="2000" dirty="0"/>
              <a:t> </a:t>
            </a:r>
            <a:r>
              <a:rPr lang="en-US" sz="2000" dirty="0" err="1"/>
              <a:t>metale</a:t>
            </a:r>
            <a:r>
              <a:rPr lang="en-US" sz="2000" dirty="0"/>
              <a:t> </a:t>
            </a:r>
            <a:r>
              <a:rPr lang="en-US" sz="2000" dirty="0" err="1"/>
              <a:t>nanostructurate</a:t>
            </a:r>
            <a:r>
              <a:rPr lang="en-US" sz="2000" dirty="0"/>
              <a:t>, dendrite. </a:t>
            </a:r>
            <a:r>
              <a:rPr lang="en-US" sz="2000" dirty="0" err="1"/>
              <a:t>Acest</a:t>
            </a:r>
            <a:r>
              <a:rPr lang="en-US" sz="2000" dirty="0"/>
              <a:t> </a:t>
            </a:r>
            <a:r>
              <a:rPr lang="en-US" sz="2000" dirty="0" err="1"/>
              <a:t>lucru</a:t>
            </a:r>
            <a:r>
              <a:rPr lang="en-US" sz="2000" dirty="0"/>
              <a:t> </a:t>
            </a:r>
            <a:r>
              <a:rPr lang="en-US" sz="2000" dirty="0" err="1"/>
              <a:t>deschide</a:t>
            </a:r>
            <a:r>
              <a:rPr lang="en-US" sz="2000" dirty="0"/>
              <a:t> o </a:t>
            </a:r>
            <a:r>
              <a:rPr lang="en-US" sz="2000" dirty="0" err="1"/>
              <a:t>provocare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Stereologie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81136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/>
              <a:t>f) </a:t>
            </a:r>
            <a:r>
              <a:rPr lang="en-US" sz="2000" dirty="0" err="1"/>
              <a:t>Trebuie</a:t>
            </a:r>
            <a:r>
              <a:rPr lang="en-US" sz="2000" dirty="0"/>
              <a:t> </a:t>
            </a:r>
            <a:r>
              <a:rPr lang="en-US" sz="2000" dirty="0" err="1"/>
              <a:t>dezvoltate</a:t>
            </a:r>
            <a:r>
              <a:rPr lang="en-US" sz="2000" dirty="0"/>
              <a:t> </a:t>
            </a:r>
            <a:r>
              <a:rPr lang="en-US" sz="2000" dirty="0" err="1"/>
              <a:t>noi</a:t>
            </a:r>
            <a:r>
              <a:rPr lang="en-US" sz="2000" dirty="0"/>
              <a:t> </a:t>
            </a:r>
            <a:r>
              <a:rPr lang="en-US" sz="2000" dirty="0" err="1"/>
              <a:t>echipamente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face </a:t>
            </a:r>
            <a:r>
              <a:rPr lang="en-US" sz="2000" dirty="0" err="1"/>
              <a:t>față</a:t>
            </a:r>
            <a:r>
              <a:rPr lang="en-US" sz="2000" dirty="0"/>
              <a:t> </a:t>
            </a:r>
            <a:r>
              <a:rPr lang="en-US" sz="2000" dirty="0" err="1"/>
              <a:t>provocărilor</a:t>
            </a:r>
            <a:r>
              <a:rPr lang="en-US" sz="2000" dirty="0"/>
              <a:t> de </a:t>
            </a:r>
            <a:r>
              <a:rPr lang="en-US" sz="2000" dirty="0" err="1"/>
              <a:t>mai</a:t>
            </a:r>
            <a:r>
              <a:rPr lang="en-US" sz="2000" dirty="0"/>
              <a:t> </a:t>
            </a:r>
            <a:r>
              <a:rPr lang="en-US" sz="2000" dirty="0" err="1"/>
              <a:t>sus</a:t>
            </a:r>
            <a:r>
              <a:rPr lang="en-US" sz="2000" dirty="0"/>
              <a:t>. Nu </a:t>
            </a:r>
            <a:r>
              <a:rPr lang="en-US" sz="2000" dirty="0" err="1"/>
              <a:t>numai</a:t>
            </a:r>
            <a:r>
              <a:rPr lang="en-US" sz="2000" dirty="0"/>
              <a:t> </a:t>
            </a:r>
            <a:r>
              <a:rPr lang="en-US" sz="2000" dirty="0" err="1"/>
              <a:t>atât</a:t>
            </a:r>
            <a:r>
              <a:rPr lang="en-US" sz="2000" dirty="0"/>
              <a:t>, </a:t>
            </a:r>
            <a:r>
              <a:rPr lang="en-US" sz="2000" dirty="0" err="1"/>
              <a:t>dar</a:t>
            </a:r>
            <a:r>
              <a:rPr lang="ro-RO" sz="2000" dirty="0"/>
              <a:t> </a:t>
            </a:r>
            <a:r>
              <a:rPr lang="en-US" sz="2000" dirty="0" err="1"/>
              <a:t>dezvoltarea</a:t>
            </a:r>
            <a:r>
              <a:rPr lang="en-US" sz="2000" dirty="0"/>
              <a:t> </a:t>
            </a:r>
            <a:r>
              <a:rPr lang="en-US" sz="2000" dirty="0" err="1"/>
              <a:t>unor</a:t>
            </a:r>
            <a:r>
              <a:rPr lang="en-US" sz="2000" dirty="0"/>
              <a:t> </a:t>
            </a:r>
            <a:r>
              <a:rPr lang="en-US" sz="2000" dirty="0" err="1"/>
              <a:t>astfel</a:t>
            </a:r>
            <a:r>
              <a:rPr lang="en-US" sz="2000" dirty="0"/>
              <a:t> de </a:t>
            </a:r>
            <a:r>
              <a:rPr lang="en-US" sz="2000" dirty="0" err="1"/>
              <a:t>echipamente</a:t>
            </a:r>
            <a:r>
              <a:rPr lang="en-US" sz="2000" dirty="0"/>
              <a:t> </a:t>
            </a:r>
            <a:r>
              <a:rPr lang="en-US" sz="2000" dirty="0" err="1"/>
              <a:t>permite</a:t>
            </a:r>
            <a:r>
              <a:rPr lang="en-US" sz="2000" dirty="0"/>
              <a:t>, de </a:t>
            </a:r>
            <a:r>
              <a:rPr lang="en-US" sz="2000" dirty="0" err="1"/>
              <a:t>asemenea</a:t>
            </a:r>
            <a:r>
              <a:rPr lang="en-US" sz="2000" dirty="0"/>
              <a:t>, </a:t>
            </a:r>
            <a:r>
              <a:rPr lang="en-US" sz="2000" dirty="0" err="1"/>
              <a:t>producerea</a:t>
            </a:r>
            <a:r>
              <a:rPr lang="en-US" sz="2000" dirty="0"/>
              <a:t> de </a:t>
            </a:r>
            <a:r>
              <a:rPr lang="en-US" sz="2000" dirty="0" err="1"/>
              <a:t>nanostructuri</a:t>
            </a:r>
            <a:r>
              <a:rPr lang="en-US" sz="2000" dirty="0"/>
              <a:t> </a:t>
            </a:r>
            <a:r>
              <a:rPr lang="en-US" sz="2000" dirty="0" err="1"/>
              <a:t>reproductibile</a:t>
            </a:r>
            <a:r>
              <a:rPr lang="ro-RO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o </a:t>
            </a:r>
            <a:r>
              <a:rPr lang="en-US" sz="2000" dirty="0" err="1"/>
              <a:t>condiție</a:t>
            </a:r>
            <a:r>
              <a:rPr lang="en-US" sz="2000" dirty="0"/>
              <a:t> </a:t>
            </a:r>
            <a:r>
              <a:rPr lang="en-US" sz="2000" dirty="0" err="1"/>
              <a:t>prealabilă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înțelegerea</a:t>
            </a:r>
            <a:r>
              <a:rPr lang="en-US" sz="2000" dirty="0"/>
              <a:t> </a:t>
            </a:r>
            <a:r>
              <a:rPr lang="en-US" sz="2000" dirty="0" err="1"/>
              <a:t>proprietăților</a:t>
            </a:r>
            <a:r>
              <a:rPr lang="en-US" sz="2000" dirty="0"/>
              <a:t> </a:t>
            </a:r>
            <a:r>
              <a:rPr lang="en-US" sz="2000" dirty="0" err="1"/>
              <a:t>lor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g) Standardele </a:t>
            </a:r>
            <a:r>
              <a:rPr lang="en-US" sz="2000" dirty="0" err="1"/>
              <a:t>trebuie</a:t>
            </a:r>
            <a:r>
              <a:rPr lang="en-US" sz="2000" dirty="0"/>
              <a:t> </a:t>
            </a:r>
            <a:r>
              <a:rPr lang="en-US" sz="2000" dirty="0" err="1"/>
              <a:t>dezvoltate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se </a:t>
            </a:r>
            <a:r>
              <a:rPr lang="en-US" sz="2000" dirty="0" err="1"/>
              <a:t>potrivi</a:t>
            </a:r>
            <a:r>
              <a:rPr lang="en-US" sz="2000" dirty="0"/>
              <a:t> cu </a:t>
            </a:r>
            <a:r>
              <a:rPr lang="en-US" sz="2000" dirty="0" err="1"/>
              <a:t>progresele</a:t>
            </a:r>
            <a:r>
              <a:rPr lang="en-US" sz="2000" dirty="0"/>
              <a:t> </a:t>
            </a:r>
            <a:r>
              <a:rPr lang="en-US" sz="2000" dirty="0" err="1"/>
              <a:t>tehnologice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sprijini</a:t>
            </a:r>
            <a:r>
              <a:rPr lang="en-US" sz="2000" dirty="0"/>
              <a:t> </a:t>
            </a:r>
            <a:r>
              <a:rPr lang="en-US" sz="2000" dirty="0" err="1"/>
              <a:t>creșterea</a:t>
            </a:r>
            <a:r>
              <a:rPr lang="ro-RO" sz="2000" dirty="0"/>
              <a:t> </a:t>
            </a:r>
            <a:r>
              <a:rPr lang="en-US" sz="2000" dirty="0" err="1"/>
              <a:t>aplicatii</a:t>
            </a:r>
            <a:r>
              <a:rPr lang="en-US" sz="2000" dirty="0"/>
              <a:t> ale </a:t>
            </a:r>
            <a:r>
              <a:rPr lang="en-US" sz="2000" dirty="0" err="1"/>
              <a:t>nanostructurilor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h) La </a:t>
            </a:r>
            <a:r>
              <a:rPr lang="en-US" sz="2000" dirty="0" err="1"/>
              <a:t>scară</a:t>
            </a:r>
            <a:r>
              <a:rPr lang="en-US" sz="2000" dirty="0"/>
              <a:t> </a:t>
            </a:r>
            <a:r>
              <a:rPr lang="en-US" sz="2000" dirty="0" err="1"/>
              <a:t>nanometrică</a:t>
            </a:r>
            <a:r>
              <a:rPr lang="en-US" sz="2000" dirty="0"/>
              <a:t>, </a:t>
            </a:r>
            <a:r>
              <a:rPr lang="en-US" sz="2000" dirty="0" err="1"/>
              <a:t>domenii</a:t>
            </a:r>
            <a:r>
              <a:rPr lang="en-US" sz="2000" dirty="0"/>
              <a:t> de </a:t>
            </a:r>
            <a:r>
              <a:rPr lang="en-US" sz="2000" dirty="0" err="1"/>
              <a:t>cercetare</a:t>
            </a:r>
            <a:r>
              <a:rPr lang="en-US" sz="2000" dirty="0"/>
              <a:t> separate, cum </a:t>
            </a:r>
            <a:r>
              <a:rPr lang="en-US" sz="2000" dirty="0" err="1"/>
              <a:t>ar</a:t>
            </a:r>
            <a:r>
              <a:rPr lang="en-US" sz="2000" dirty="0"/>
              <a:t> fi </a:t>
            </a:r>
            <a:r>
              <a:rPr lang="en-US" sz="2000" dirty="0" err="1"/>
              <a:t>biologia</a:t>
            </a:r>
            <a:r>
              <a:rPr lang="en-US" sz="2000" dirty="0"/>
              <a:t>, </a:t>
            </a:r>
            <a:r>
              <a:rPr lang="en-US" sz="2000" dirty="0" err="1"/>
              <a:t>chimia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tehnologia</a:t>
            </a:r>
            <a:r>
              <a:rPr lang="en-US" sz="2000" dirty="0"/>
              <a:t> </a:t>
            </a:r>
            <a:r>
              <a:rPr lang="ro-RO" sz="2000" dirty="0"/>
              <a:t>materialelor </a:t>
            </a:r>
            <a:r>
              <a:rPr lang="en-US" sz="2000" dirty="0" err="1"/>
              <a:t>fuzionează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sunt</a:t>
            </a:r>
            <a:r>
              <a:rPr lang="en-US" sz="2000" dirty="0"/>
              <a:t> </a:t>
            </a:r>
            <a:r>
              <a:rPr lang="en-US" sz="2000" dirty="0" err="1"/>
              <a:t>susținute</a:t>
            </a:r>
            <a:r>
              <a:rPr lang="en-US" sz="2000" dirty="0"/>
              <a:t> de o </a:t>
            </a:r>
            <a:r>
              <a:rPr lang="en-US" sz="2000" dirty="0" err="1"/>
              <a:t>bază</a:t>
            </a:r>
            <a:r>
              <a:rPr lang="en-US" sz="2000" dirty="0"/>
              <a:t> </a:t>
            </a:r>
            <a:r>
              <a:rPr lang="en-US" sz="2000" dirty="0" err="1"/>
              <a:t>comună</a:t>
            </a:r>
            <a:r>
              <a:rPr lang="en-US" sz="2000" dirty="0"/>
              <a:t> de </a:t>
            </a:r>
            <a:r>
              <a:rPr lang="en-US" sz="2000" dirty="0" err="1"/>
              <a:t>fizică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computațională</a:t>
            </a:r>
            <a:r>
              <a:rPr lang="ro-RO" sz="2000" dirty="0"/>
              <a:t> </a:t>
            </a:r>
            <a:r>
              <a:rPr lang="en-US" sz="2000" dirty="0" err="1"/>
              <a:t>tehnici</a:t>
            </a:r>
            <a:r>
              <a:rPr lang="en-US" sz="2000" dirty="0"/>
              <a:t> de </a:t>
            </a:r>
            <a:r>
              <a:rPr lang="en-US" sz="2000" dirty="0" err="1"/>
              <a:t>știință</a:t>
            </a:r>
            <a:r>
              <a:rPr lang="en-US" sz="2000" dirty="0"/>
              <a:t> a </a:t>
            </a:r>
            <a:r>
              <a:rPr lang="en-US" sz="2000" dirty="0" err="1"/>
              <a:t>materialelor</a:t>
            </a:r>
            <a:r>
              <a:rPr lang="en-US" sz="2000" dirty="0"/>
              <a:t> care se </a:t>
            </a:r>
            <a:r>
              <a:rPr lang="en-US" sz="2000" dirty="0" err="1"/>
              <a:t>dezvoltă</a:t>
            </a:r>
            <a:r>
              <a:rPr lang="en-US" sz="2000" dirty="0"/>
              <a:t> </a:t>
            </a:r>
            <a:r>
              <a:rPr lang="en-US" sz="2000" dirty="0" err="1"/>
              <a:t>într</a:t>
            </a:r>
            <a:r>
              <a:rPr lang="en-US" sz="2000" dirty="0"/>
              <a:t>-un </a:t>
            </a:r>
            <a:r>
              <a:rPr lang="en-US" sz="2000" dirty="0" err="1"/>
              <a:t>ritm</a:t>
            </a:r>
            <a:r>
              <a:rPr lang="en-US" sz="2000" dirty="0"/>
              <a:t> rapid.</a:t>
            </a:r>
            <a:endParaRPr lang="ro-RO" sz="2000" dirty="0"/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urmare</a:t>
            </a:r>
            <a:r>
              <a:rPr lang="en-US" sz="2000" dirty="0"/>
              <a:t>, </a:t>
            </a:r>
            <a:r>
              <a:rPr lang="en-US" sz="2000" dirty="0" err="1"/>
              <a:t>domeniul</a:t>
            </a:r>
            <a:r>
              <a:rPr lang="en-US" sz="2000" dirty="0"/>
              <a:t> </a:t>
            </a:r>
            <a:r>
              <a:rPr lang="en-US" sz="2000" dirty="0" err="1"/>
              <a:t>nanometrologiei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o </a:t>
            </a:r>
            <a:r>
              <a:rPr lang="en-US" sz="2000" dirty="0" err="1"/>
              <a:t>combinație</a:t>
            </a:r>
            <a:r>
              <a:rPr lang="en-US" sz="2000" dirty="0"/>
              <a:t> de </a:t>
            </a:r>
            <a:r>
              <a:rPr lang="en-US" sz="2000" dirty="0" err="1"/>
              <a:t>arie</a:t>
            </a:r>
            <a:r>
              <a:rPr lang="en-US" sz="2000" dirty="0"/>
              <a:t> de </a:t>
            </a:r>
            <a:r>
              <a:rPr lang="en-US" sz="2000" dirty="0" err="1"/>
              <a:t>cercetare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dezvoltare</a:t>
            </a:r>
            <a:r>
              <a:rPr lang="en-US" sz="2000" dirty="0"/>
              <a:t> vie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interesantă</a:t>
            </a:r>
            <a:r>
              <a:rPr lang="ro-RO" sz="2000" dirty="0"/>
              <a:t> cu </a:t>
            </a:r>
            <a:r>
              <a:rPr lang="en-US" sz="2000" dirty="0" err="1"/>
              <a:t>șanse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descoperiri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știința</a:t>
            </a:r>
            <a:r>
              <a:rPr lang="en-US" sz="2000" dirty="0"/>
              <a:t> de </a:t>
            </a:r>
            <a:r>
              <a:rPr lang="en-US" sz="2000" dirty="0" err="1"/>
              <a:t>bază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oferirea</a:t>
            </a:r>
            <a:r>
              <a:rPr lang="en-US" sz="2000" dirty="0"/>
              <a:t> de </a:t>
            </a:r>
            <a:r>
              <a:rPr lang="en-US" sz="2000" dirty="0" err="1"/>
              <a:t>oportunități</a:t>
            </a:r>
            <a:r>
              <a:rPr lang="en-US" sz="2000" dirty="0"/>
              <a:t> de </a:t>
            </a:r>
            <a:r>
              <a:rPr lang="en-US" sz="2000" dirty="0" err="1"/>
              <a:t>comercializare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2136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Standardisation in Metrology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24" y="1600200"/>
            <a:ext cx="8984776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Conform</a:t>
            </a:r>
            <a:r>
              <a:rPr lang="ro-RO" sz="2000" dirty="0"/>
              <a:t> </a:t>
            </a:r>
            <a:r>
              <a:rPr lang="en-US" sz="2000" dirty="0" err="1"/>
              <a:t>raportul</a:t>
            </a:r>
            <a:r>
              <a:rPr lang="ro-RO" sz="2000" dirty="0"/>
              <a:t>ui</a:t>
            </a:r>
            <a:r>
              <a:rPr lang="en-US" sz="2000" dirty="0"/>
              <a:t> </a:t>
            </a:r>
            <a:r>
              <a:rPr lang="en-US" sz="2000" dirty="0" err="1"/>
              <a:t>Nanometrologie</a:t>
            </a:r>
            <a:r>
              <a:rPr lang="en-US" sz="2000" dirty="0"/>
              <a:t>, (Smart Materials Bulletin, </a:t>
            </a:r>
            <a:r>
              <a:rPr lang="en-US" sz="2000" dirty="0" err="1"/>
              <a:t>aprilie</a:t>
            </a:r>
            <a:r>
              <a:rPr lang="en-US" sz="2000" dirty="0"/>
              <a:t> 2002) </a:t>
            </a:r>
            <a:r>
              <a:rPr lang="en-US" sz="2000" dirty="0" err="1"/>
              <a:t>există</a:t>
            </a:r>
            <a:r>
              <a:rPr lang="en-US" sz="2000" dirty="0"/>
              <a:t> </a:t>
            </a:r>
            <a:r>
              <a:rPr lang="en-US" sz="2000" dirty="0" err="1"/>
              <a:t>domenii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care</a:t>
            </a:r>
            <a:r>
              <a:rPr lang="ro-RO" sz="2000" dirty="0"/>
              <a:t> </a:t>
            </a:r>
            <a:r>
              <a:rPr lang="en-US" sz="2000" dirty="0"/>
              <a:t>sunt </a:t>
            </a:r>
            <a:r>
              <a:rPr lang="en-US" sz="2000" dirty="0" err="1"/>
              <a:t>necesare</a:t>
            </a:r>
            <a:r>
              <a:rPr lang="en-US" sz="2000" dirty="0"/>
              <a:t> </a:t>
            </a:r>
            <a:r>
              <a:rPr lang="en-US" sz="2000" dirty="0" err="1"/>
              <a:t>standarde</a:t>
            </a:r>
            <a:r>
              <a:rPr lang="en-US" sz="2000" dirty="0"/>
              <a:t> practice de </a:t>
            </a:r>
            <a:r>
              <a:rPr lang="en-US" sz="2000" dirty="0" err="1"/>
              <a:t>măsurare</a:t>
            </a:r>
            <a:r>
              <a:rPr lang="en-US" sz="2000" dirty="0"/>
              <a:t>: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 Standarde </a:t>
            </a:r>
            <a:r>
              <a:rPr lang="en-US" sz="2000" dirty="0" err="1"/>
              <a:t>scrise</a:t>
            </a:r>
            <a:r>
              <a:rPr lang="en-US" sz="2000" dirty="0"/>
              <a:t> care </a:t>
            </a:r>
            <a:r>
              <a:rPr lang="en-US" sz="2000" dirty="0" err="1"/>
              <a:t>urmează</a:t>
            </a:r>
            <a:r>
              <a:rPr lang="en-US" sz="2000" dirty="0"/>
              <a:t> </a:t>
            </a:r>
            <a:r>
              <a:rPr lang="en-US" sz="2000" dirty="0" err="1"/>
              <a:t>să</a:t>
            </a:r>
            <a:r>
              <a:rPr lang="en-US" sz="2000" dirty="0"/>
              <a:t> fie </a:t>
            </a:r>
            <a:r>
              <a:rPr lang="en-US" sz="2000" dirty="0" err="1"/>
              <a:t>incluse</a:t>
            </a:r>
            <a:r>
              <a:rPr lang="en-US" sz="2000" dirty="0"/>
              <a:t> </a:t>
            </a:r>
            <a:r>
              <a:rPr lang="en-US" sz="2000" dirty="0" err="1"/>
              <a:t>într</a:t>
            </a:r>
            <a:r>
              <a:rPr lang="en-US" sz="2000" dirty="0"/>
              <a:t>-un format de ISO GPS – </a:t>
            </a:r>
            <a:r>
              <a:rPr lang="en-US" sz="2000" dirty="0" err="1"/>
              <a:t>Specificații</a:t>
            </a:r>
            <a:r>
              <a:rPr lang="en-US" sz="2000" dirty="0"/>
              <a:t> </a:t>
            </a:r>
            <a:r>
              <a:rPr lang="en-US" sz="2000" dirty="0" err="1"/>
              <a:t>geometrice</a:t>
            </a:r>
            <a:r>
              <a:rPr lang="en-US" sz="2000" dirty="0"/>
              <a:t> de </a:t>
            </a:r>
            <a:r>
              <a:rPr lang="en-US" sz="2000" dirty="0" err="1"/>
              <a:t>produs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 </a:t>
            </a:r>
            <a:r>
              <a:rPr lang="en-US" sz="2000" dirty="0" err="1"/>
              <a:t>Instrumente</a:t>
            </a:r>
            <a:r>
              <a:rPr lang="en-US" sz="2000" dirty="0"/>
              <a:t> </a:t>
            </a:r>
            <a:r>
              <a:rPr lang="en-US" sz="2000" dirty="0" err="1"/>
              <a:t>științifice</a:t>
            </a:r>
            <a:r>
              <a:rPr lang="en-US" sz="2000" dirty="0"/>
              <a:t> care </a:t>
            </a:r>
            <a:r>
              <a:rPr lang="en-US" sz="2000" dirty="0" err="1"/>
              <a:t>includ</a:t>
            </a:r>
            <a:r>
              <a:rPr lang="en-US" sz="2000" dirty="0"/>
              <a:t>: </a:t>
            </a:r>
            <a:r>
              <a:rPr lang="en-US" sz="2000" dirty="0" err="1"/>
              <a:t>microscoape</a:t>
            </a:r>
            <a:r>
              <a:rPr lang="en-US" sz="2000" dirty="0"/>
              <a:t> cu </a:t>
            </a:r>
            <a:r>
              <a:rPr lang="en-US" sz="2000" dirty="0" err="1"/>
              <a:t>sondă</a:t>
            </a:r>
            <a:r>
              <a:rPr lang="en-US" sz="2000" dirty="0"/>
              <a:t> de </a:t>
            </a:r>
            <a:r>
              <a:rPr lang="en-US" sz="2000" dirty="0" err="1"/>
              <a:t>scanare</a:t>
            </a:r>
            <a:r>
              <a:rPr lang="en-US" sz="2000" dirty="0"/>
              <a:t> (</a:t>
            </a:r>
            <a:r>
              <a:rPr lang="en-US" sz="2000" dirty="0" err="1"/>
              <a:t>inclusiv</a:t>
            </a:r>
            <a:r>
              <a:rPr lang="en-US" sz="2000" dirty="0"/>
              <a:t> SNOM – Scanning).</a:t>
            </a:r>
            <a:r>
              <a:rPr lang="en-US" sz="2000" dirty="0" err="1"/>
              <a:t>microscopie</a:t>
            </a:r>
            <a:r>
              <a:rPr lang="en-US" sz="2000" dirty="0"/>
              <a:t> </a:t>
            </a:r>
            <a:r>
              <a:rPr lang="en-US" sz="2000" dirty="0" err="1"/>
              <a:t>optică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câmp</a:t>
            </a:r>
            <a:r>
              <a:rPr lang="en-US" sz="2000" dirty="0"/>
              <a:t> </a:t>
            </a:r>
            <a:r>
              <a:rPr lang="en-US" sz="2000" dirty="0" err="1"/>
              <a:t>apropiat</a:t>
            </a:r>
            <a:r>
              <a:rPr lang="en-US" sz="2000" dirty="0"/>
              <a:t>); </a:t>
            </a:r>
            <a:r>
              <a:rPr lang="en-US" sz="2000" dirty="0" err="1"/>
              <a:t>tehnici</a:t>
            </a:r>
            <a:r>
              <a:rPr lang="en-US" sz="2000" dirty="0"/>
              <a:t> SEM; TEM; </a:t>
            </a:r>
            <a:r>
              <a:rPr lang="en-US" sz="2000" dirty="0" err="1"/>
              <a:t>interferometrie</a:t>
            </a:r>
            <a:r>
              <a:rPr lang="en-US" sz="2000" dirty="0"/>
              <a:t> cu raze X; XPS; VUV </a:t>
            </a:r>
            <a:r>
              <a:rPr lang="en-US" sz="2000" dirty="0" err="1"/>
              <a:t>și</a:t>
            </a:r>
            <a:r>
              <a:rPr lang="en-US" sz="2000" dirty="0"/>
              <a:t> EUV</a:t>
            </a:r>
            <a:r>
              <a:rPr lang="ro-RO" sz="2000" dirty="0"/>
              <a:t> </a:t>
            </a:r>
            <a:r>
              <a:rPr lang="en-US" sz="2000" dirty="0" err="1"/>
              <a:t>litografie</a:t>
            </a:r>
            <a:r>
              <a:rPr lang="en-US" sz="2000" dirty="0"/>
              <a:t>; </a:t>
            </a:r>
            <a:r>
              <a:rPr lang="en-US" sz="2000" dirty="0" err="1"/>
              <a:t>microscopie</a:t>
            </a:r>
            <a:r>
              <a:rPr lang="en-US" sz="2000" dirty="0"/>
              <a:t> cu </a:t>
            </a:r>
            <a:r>
              <a:rPr lang="en-US" sz="2000" dirty="0" err="1"/>
              <a:t>interferență</a:t>
            </a:r>
            <a:r>
              <a:rPr lang="en-US" sz="2000" dirty="0"/>
              <a:t> cu laser; </a:t>
            </a:r>
            <a:r>
              <a:rPr lang="en-US" sz="2000" dirty="0" err="1"/>
              <a:t>fascicul</a:t>
            </a:r>
            <a:r>
              <a:rPr lang="en-US" sz="2000" dirty="0"/>
              <a:t> de </a:t>
            </a:r>
            <a:r>
              <a:rPr lang="en-US" sz="2000" dirty="0" err="1"/>
              <a:t>ioni</a:t>
            </a:r>
            <a:r>
              <a:rPr lang="en-US" sz="2000" dirty="0"/>
              <a:t> </a:t>
            </a:r>
            <a:r>
              <a:rPr lang="en-US" sz="2000" dirty="0" err="1"/>
              <a:t>focalizat</a:t>
            </a:r>
            <a:r>
              <a:rPr lang="en-US" sz="2000" dirty="0"/>
              <a:t> (FIB); </a:t>
            </a:r>
            <a:r>
              <a:rPr lang="en-US" sz="2000" dirty="0" err="1"/>
              <a:t>măsurare</a:t>
            </a:r>
            <a:r>
              <a:rPr lang="en-US" sz="2000" dirty="0"/>
              <a:t> </a:t>
            </a:r>
            <a:r>
              <a:rPr lang="en-US" sz="2000" dirty="0" err="1"/>
              <a:t>adeplasare</a:t>
            </a:r>
            <a:r>
              <a:rPr lang="en-US" sz="2000" dirty="0"/>
              <a:t>; </a:t>
            </a:r>
            <a:r>
              <a:rPr lang="en-US" sz="2000" dirty="0" err="1"/>
              <a:t>măsurarea</a:t>
            </a:r>
            <a:r>
              <a:rPr lang="en-US" sz="2000" dirty="0"/>
              <a:t> </a:t>
            </a:r>
            <a:r>
              <a:rPr lang="en-US" sz="2000" dirty="0" err="1"/>
              <a:t>texturii</a:t>
            </a:r>
            <a:r>
              <a:rPr lang="en-US" sz="2000" dirty="0"/>
              <a:t> </a:t>
            </a:r>
            <a:r>
              <a:rPr lang="en-US" sz="2000" dirty="0" err="1"/>
              <a:t>suprafeței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 </a:t>
            </a:r>
            <a:r>
              <a:rPr lang="en-US" sz="2000" dirty="0" err="1"/>
              <a:t>Metode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 validate, </a:t>
            </a:r>
            <a:r>
              <a:rPr lang="en-US" sz="2000" dirty="0" err="1"/>
              <a:t>în</a:t>
            </a:r>
            <a:r>
              <a:rPr lang="en-US" sz="2000" dirty="0"/>
              <a:t> special </a:t>
            </a:r>
            <a:r>
              <a:rPr lang="en-US" sz="2000" dirty="0" err="1"/>
              <a:t>metrologia</a:t>
            </a:r>
            <a:r>
              <a:rPr lang="en-US" sz="2000" dirty="0"/>
              <a:t> </a:t>
            </a:r>
            <a:r>
              <a:rPr lang="en-US" sz="2000" dirty="0" err="1"/>
              <a:t>mască</a:t>
            </a:r>
            <a:r>
              <a:rPr lang="en-US" sz="2000" dirty="0"/>
              <a:t>; </a:t>
            </a:r>
            <a:r>
              <a:rPr lang="en-US" sz="2000" dirty="0" err="1"/>
              <a:t>metrologia</a:t>
            </a:r>
            <a:r>
              <a:rPr lang="en-US" sz="2000" dirty="0"/>
              <a:t> on-wafer; test </a:t>
            </a:r>
            <a:r>
              <a:rPr lang="en-US" sz="2000" dirty="0" err="1"/>
              <a:t>șidezvoltarea</a:t>
            </a:r>
            <a:r>
              <a:rPr lang="en-US" sz="2000" dirty="0"/>
              <a:t> de software de </a:t>
            </a:r>
            <a:r>
              <a:rPr lang="en-US" sz="2000" dirty="0" err="1"/>
              <a:t>calibrare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nanometrologie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10251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514600"/>
            <a:ext cx="8991600" cy="304800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Standarde de </a:t>
            </a:r>
            <a:r>
              <a:rPr lang="en-US" sz="2000" dirty="0" err="1"/>
              <a:t>măsurare</a:t>
            </a:r>
            <a:r>
              <a:rPr lang="en-US" sz="2000" dirty="0"/>
              <a:t>: </a:t>
            </a:r>
            <a:endParaRPr lang="ro-RO" sz="2000" dirty="0"/>
          </a:p>
          <a:p>
            <a:r>
              <a:rPr lang="en-US" sz="2000" dirty="0" err="1"/>
              <a:t>standarde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de </a:t>
            </a:r>
            <a:r>
              <a:rPr lang="en-US" sz="2000" dirty="0" err="1">
                <a:solidFill>
                  <a:srgbClr val="FF0000"/>
                </a:solidFill>
              </a:rPr>
              <a:t>suprafață</a:t>
            </a:r>
            <a:r>
              <a:rPr lang="en-US" sz="2000" dirty="0"/>
              <a:t>, cum </a:t>
            </a:r>
            <a:r>
              <a:rPr lang="en-US" sz="2000" dirty="0" err="1"/>
              <a:t>ar</a:t>
            </a:r>
            <a:r>
              <a:rPr lang="en-US" sz="2000" dirty="0"/>
              <a:t> fi </a:t>
            </a:r>
            <a:r>
              <a:rPr lang="en-US" sz="2000" dirty="0" err="1"/>
              <a:t>standardele</a:t>
            </a:r>
            <a:r>
              <a:rPr lang="en-US" sz="2000" dirty="0"/>
              <a:t> de </a:t>
            </a:r>
            <a:r>
              <a:rPr lang="en-US" sz="2000" dirty="0" err="1"/>
              <a:t>rugozitate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planeitate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ro-RO" sz="2000" dirty="0"/>
              <a:t> </a:t>
            </a:r>
            <a:r>
              <a:rPr lang="en-US" sz="2000" dirty="0" err="1"/>
              <a:t>optică</a:t>
            </a:r>
            <a:r>
              <a:rPr lang="en-US" sz="2000" dirty="0"/>
              <a:t>; </a:t>
            </a:r>
            <a:endParaRPr lang="ro-RO" sz="2000" dirty="0"/>
          </a:p>
          <a:p>
            <a:r>
              <a:rPr lang="en-US" sz="2000" dirty="0" err="1"/>
              <a:t>standarde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FF0000"/>
                </a:solidFill>
              </a:rPr>
              <a:t>de </a:t>
            </a:r>
            <a:r>
              <a:rPr lang="en-US" sz="2000" dirty="0" err="1">
                <a:solidFill>
                  <a:srgbClr val="FF0000"/>
                </a:solidFill>
              </a:rPr>
              <a:t>grosime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vopsire</a:t>
            </a:r>
            <a:r>
              <a:rPr lang="en-US" sz="2000" dirty="0"/>
              <a:t> </a:t>
            </a:r>
            <a:r>
              <a:rPr lang="ro-RO" sz="2000" dirty="0"/>
              <a:t>și pictare</a:t>
            </a:r>
            <a:r>
              <a:rPr lang="en-US" sz="2000" dirty="0"/>
              <a:t>, </a:t>
            </a:r>
            <a:r>
              <a:rPr lang="en-US" sz="2000" dirty="0" err="1"/>
              <a:t>aplicabile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profunzime</a:t>
            </a:r>
            <a:r>
              <a:rPr lang="ro-RO" sz="2000" dirty="0"/>
              <a:t> în </a:t>
            </a:r>
            <a:r>
              <a:rPr lang="en-US" sz="2000" dirty="0" err="1"/>
              <a:t>profilometrie</a:t>
            </a:r>
            <a:r>
              <a:rPr lang="en-US" sz="2000" dirty="0"/>
              <a:t> </a:t>
            </a:r>
            <a:r>
              <a:rPr lang="en-US" sz="2000" dirty="0" err="1"/>
              <a:t>utilizată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microanaliză</a:t>
            </a:r>
            <a:r>
              <a:rPr lang="en-US" sz="2000" dirty="0"/>
              <a:t>; </a:t>
            </a:r>
            <a:r>
              <a:rPr lang="en-US" sz="2000" dirty="0" err="1"/>
              <a:t>metode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 a </a:t>
            </a:r>
            <a:r>
              <a:rPr lang="en-US" sz="2000" dirty="0" err="1"/>
              <a:t>grosimii</a:t>
            </a:r>
            <a:r>
              <a:rPr lang="en-US" sz="2000" dirty="0"/>
              <a:t> </a:t>
            </a:r>
            <a:r>
              <a:rPr lang="en-US" sz="2000" dirty="0" err="1"/>
              <a:t>straturilor</a:t>
            </a:r>
            <a:r>
              <a:rPr lang="en-US" sz="2000" dirty="0"/>
              <a:t> </a:t>
            </a:r>
            <a:r>
              <a:rPr lang="en-US" sz="2000" dirty="0" err="1"/>
              <a:t>subțiri</a:t>
            </a:r>
            <a:r>
              <a:rPr lang="en-US" sz="2000" dirty="0"/>
              <a:t> din</a:t>
            </a:r>
            <a:r>
              <a:rPr lang="ro-RO" sz="2000" dirty="0"/>
              <a:t> </a:t>
            </a:r>
            <a:r>
              <a:rPr lang="en-US" sz="2000" dirty="0" err="1"/>
              <a:t>scară</a:t>
            </a:r>
            <a:r>
              <a:rPr lang="en-US" sz="2000" dirty="0"/>
              <a:t> </a:t>
            </a:r>
            <a:r>
              <a:rPr lang="en-US" sz="2000" dirty="0" err="1"/>
              <a:t>moleculară</a:t>
            </a:r>
            <a:r>
              <a:rPr lang="en-US" sz="2000" dirty="0"/>
              <a:t> la </a:t>
            </a:r>
            <a:r>
              <a:rPr lang="en-US" sz="2000" dirty="0" err="1"/>
              <a:t>aproximativ</a:t>
            </a:r>
            <a:r>
              <a:rPr lang="en-US" sz="2000" dirty="0"/>
              <a:t> 10 pm, </a:t>
            </a:r>
            <a:r>
              <a:rPr lang="ro-RO" sz="2000" dirty="0"/>
              <a:t>ca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nedistructive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straturi</a:t>
            </a:r>
            <a:r>
              <a:rPr lang="en-US" sz="2000" dirty="0"/>
              <a:t> </a:t>
            </a:r>
            <a:r>
              <a:rPr lang="en-US" sz="2000" dirty="0" err="1"/>
              <a:t>polimerice</a:t>
            </a:r>
            <a:r>
              <a:rPr lang="ro-RO" sz="2000" dirty="0"/>
              <a:t> transparente</a:t>
            </a:r>
            <a:r>
              <a:rPr lang="en-US" sz="2000" dirty="0"/>
              <a:t>; </a:t>
            </a:r>
            <a:r>
              <a:rPr lang="en-US" sz="2000" dirty="0" err="1"/>
              <a:t>caracterizarea</a:t>
            </a:r>
            <a:r>
              <a:rPr lang="en-US" sz="2000" dirty="0"/>
              <a:t> </a:t>
            </a:r>
            <a:r>
              <a:rPr lang="en-US" sz="2000" dirty="0" err="1"/>
              <a:t>topografiei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nanostructurilor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suprafețe</a:t>
            </a:r>
            <a:r>
              <a:rPr lang="en-US" sz="2000" dirty="0"/>
              <a:t>, </a:t>
            </a:r>
            <a:r>
              <a:rPr lang="en-US" sz="2000" dirty="0" err="1"/>
              <a:t>în</a:t>
            </a:r>
            <a:r>
              <a:rPr lang="en-US" sz="2000" dirty="0"/>
              <a:t> special</a:t>
            </a:r>
            <a:r>
              <a:rPr lang="ro-RO" sz="2000" dirty="0"/>
              <a:t> </a:t>
            </a:r>
            <a:r>
              <a:rPr lang="en-US" sz="2000" dirty="0" err="1"/>
              <a:t>suprafețe</a:t>
            </a:r>
            <a:r>
              <a:rPr lang="en-US" sz="2000" dirty="0"/>
              <a:t> </a:t>
            </a:r>
            <a:r>
              <a:rPr lang="en-US" sz="2000" dirty="0" err="1"/>
              <a:t>compatibile</a:t>
            </a:r>
            <a:r>
              <a:rPr lang="en-US" sz="2000" dirty="0"/>
              <a:t> cu </a:t>
            </a:r>
            <a:r>
              <a:rPr lang="en-US" sz="2000" dirty="0" err="1"/>
              <a:t>sânge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țesut</a:t>
            </a:r>
            <a:r>
              <a:rPr lang="en-US" sz="2000" dirty="0"/>
              <a:t>; </a:t>
            </a:r>
            <a:r>
              <a:rPr lang="en-US" sz="2000" dirty="0" err="1"/>
              <a:t>caracterizarea</a:t>
            </a:r>
            <a:r>
              <a:rPr lang="en-US" sz="2000" dirty="0"/>
              <a:t> </a:t>
            </a:r>
            <a:r>
              <a:rPr lang="en-US" sz="2000" dirty="0" err="1"/>
              <a:t>modificării</a:t>
            </a:r>
            <a:r>
              <a:rPr lang="en-US" sz="2000" dirty="0"/>
              <a:t> </a:t>
            </a:r>
            <a:r>
              <a:rPr lang="en-US" sz="2000" dirty="0" err="1"/>
              <a:t>suprafeței</a:t>
            </a:r>
            <a:r>
              <a:rPr lang="en-US" sz="2000" dirty="0"/>
              <a:t> la </a:t>
            </a:r>
            <a:r>
              <a:rPr lang="en-US" sz="2000" dirty="0" err="1"/>
              <a:t>scară</a:t>
            </a:r>
            <a:r>
              <a:rPr lang="en-US" sz="2000" dirty="0"/>
              <a:t> </a:t>
            </a:r>
            <a:r>
              <a:rPr lang="en-US" sz="2000" dirty="0" err="1"/>
              <a:t>nanometrică</a:t>
            </a:r>
            <a:r>
              <a:rPr lang="ro-RO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profilometrie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profunzime</a:t>
            </a:r>
            <a:r>
              <a:rPr lang="en-US" sz="2000" dirty="0"/>
              <a:t>; </a:t>
            </a:r>
            <a:endParaRPr lang="ro-RO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061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074C2E6-B937-1DC3-2005-C1E148228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C582D3C6-5D60-9804-EE91-63B42C251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Standarde XYZ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utilizare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microelectronică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inginerie</a:t>
            </a:r>
            <a:r>
              <a:rPr lang="en-US" sz="2000" dirty="0"/>
              <a:t> de </a:t>
            </a:r>
            <a:r>
              <a:rPr lang="en-US" sz="2000" dirty="0" err="1"/>
              <a:t>precizie</a:t>
            </a:r>
            <a:r>
              <a:rPr lang="ro-RO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biochimie</a:t>
            </a:r>
            <a:r>
              <a:rPr lang="en-US" sz="2000" dirty="0"/>
              <a:t>; </a:t>
            </a:r>
            <a:r>
              <a:rPr lang="en-US" sz="2000" dirty="0" err="1"/>
              <a:t>standardele</a:t>
            </a:r>
            <a:r>
              <a:rPr lang="en-US" sz="2000" dirty="0"/>
              <a:t> </a:t>
            </a:r>
            <a:r>
              <a:rPr lang="en-US" sz="2000" dirty="0" err="1"/>
              <a:t>aplicabile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microduritate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alte</a:t>
            </a:r>
            <a:r>
              <a:rPr lang="en-US" sz="2000" dirty="0"/>
              <a:t> </a:t>
            </a:r>
            <a:r>
              <a:rPr lang="en-US" sz="2000" dirty="0" err="1"/>
              <a:t>tehnici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ro-RO" sz="2000" dirty="0"/>
              <a:t> </a:t>
            </a:r>
            <a:r>
              <a:rPr lang="en-US" sz="2000" dirty="0" err="1"/>
              <a:t>determinarea</a:t>
            </a:r>
            <a:r>
              <a:rPr lang="en-US" sz="2000" dirty="0"/>
              <a:t> </a:t>
            </a:r>
            <a:r>
              <a:rPr lang="en-US" sz="2000" dirty="0" err="1"/>
              <a:t>proprietăților</a:t>
            </a:r>
            <a:r>
              <a:rPr lang="en-US" sz="2000" dirty="0"/>
              <a:t> </a:t>
            </a:r>
            <a:r>
              <a:rPr lang="en-US" sz="2000" dirty="0" err="1"/>
              <a:t>mecanice</a:t>
            </a:r>
            <a:r>
              <a:rPr lang="en-US" sz="2000" dirty="0"/>
              <a:t> cum </a:t>
            </a:r>
            <a:r>
              <a:rPr lang="en-US" sz="2000" dirty="0" err="1"/>
              <a:t>ar</a:t>
            </a:r>
            <a:r>
              <a:rPr lang="en-US" sz="2000" dirty="0"/>
              <a:t> fi </a:t>
            </a:r>
            <a:r>
              <a:rPr lang="en-US" sz="2000" dirty="0" err="1"/>
              <a:t>standardele</a:t>
            </a:r>
            <a:r>
              <a:rPr lang="en-US" sz="2000" dirty="0"/>
              <a:t> de </a:t>
            </a:r>
            <a:r>
              <a:rPr lang="en-US" sz="2000" dirty="0" err="1"/>
              <a:t>elasticitate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dimensiunea</a:t>
            </a:r>
            <a:r>
              <a:rPr lang="en-US" sz="2000" dirty="0"/>
              <a:t> </a:t>
            </a:r>
            <a:r>
              <a:rPr lang="en-US" sz="2000" dirty="0" err="1"/>
              <a:t>particulelor</a:t>
            </a:r>
            <a:r>
              <a:rPr lang="en-US" sz="2000" dirty="0"/>
              <a:t>; </a:t>
            </a:r>
            <a:r>
              <a:rPr lang="en-US" sz="2000" dirty="0" err="1"/>
              <a:t>standarde</a:t>
            </a:r>
            <a:r>
              <a:rPr lang="en-US" sz="2000" dirty="0"/>
              <a:t> de </a:t>
            </a:r>
            <a:r>
              <a:rPr lang="en-US" sz="2000" dirty="0" err="1"/>
              <a:t>forță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măsurători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domeniul</a:t>
            </a:r>
            <a:r>
              <a:rPr lang="en-US" sz="2000" dirty="0"/>
              <a:t> </a:t>
            </a:r>
            <a:r>
              <a:rPr lang="en-US" sz="2000" dirty="0" err="1"/>
              <a:t>nN</a:t>
            </a:r>
            <a:r>
              <a:rPr lang="en-US" sz="2000" dirty="0"/>
              <a:t>; </a:t>
            </a:r>
            <a:r>
              <a:rPr lang="en-US" sz="2000" dirty="0" err="1"/>
              <a:t>Calibre</a:t>
            </a:r>
            <a:r>
              <a:rPr lang="en-US" sz="2000" dirty="0"/>
              <a:t> </a:t>
            </a:r>
            <a:r>
              <a:rPr lang="en-US" sz="2000" dirty="0" err="1"/>
              <a:t>moi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textura</a:t>
            </a:r>
            <a:r>
              <a:rPr lang="en-US" sz="2000" dirty="0"/>
              <a:t> </a:t>
            </a:r>
            <a:r>
              <a:rPr lang="en-US" sz="2000" dirty="0" err="1"/>
              <a:t>suprafeței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similare</a:t>
            </a:r>
            <a:r>
              <a:rPr lang="ro-RO" sz="2000" dirty="0"/>
              <a:t> </a:t>
            </a:r>
            <a:r>
              <a:rPr lang="en-US" sz="2000" dirty="0" err="1"/>
              <a:t>verificări</a:t>
            </a:r>
            <a:r>
              <a:rPr lang="en-US" sz="2000" dirty="0"/>
              <a:t> software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alte</a:t>
            </a:r>
            <a:r>
              <a:rPr lang="en-US" sz="2000" dirty="0"/>
              <a:t> </a:t>
            </a:r>
            <a:r>
              <a:rPr lang="en-US" sz="2000" dirty="0" err="1"/>
              <a:t>instrumente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structuri</a:t>
            </a:r>
            <a:r>
              <a:rPr lang="en-US" sz="2000" dirty="0"/>
              <a:t> 3D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calibrarea</a:t>
            </a:r>
            <a:r>
              <a:rPr lang="en-US" sz="2000" dirty="0"/>
              <a:t> micro-/nano-CMM-</a:t>
            </a:r>
            <a:r>
              <a:rPr lang="en-US" sz="2000" dirty="0" err="1"/>
              <a:t>uri</a:t>
            </a:r>
            <a:r>
              <a:rPr lang="en-US" sz="2000" dirty="0"/>
              <a:t>;</a:t>
            </a:r>
            <a:r>
              <a:rPr lang="ro-RO" sz="2000" dirty="0"/>
              <a:t> </a:t>
            </a:r>
            <a:r>
              <a:rPr lang="en-US" sz="2000" dirty="0"/>
              <a:t> </a:t>
            </a:r>
            <a:r>
              <a:rPr lang="en-US" sz="2000" dirty="0" err="1"/>
              <a:t>nanometrologie</a:t>
            </a:r>
            <a:r>
              <a:rPr lang="en-US" sz="2000" dirty="0"/>
              <a:t> a </a:t>
            </a:r>
            <a:r>
              <a:rPr lang="en-US" sz="2000" dirty="0" err="1"/>
              <a:t>mărimilor</a:t>
            </a:r>
            <a:r>
              <a:rPr lang="en-US" sz="2000" dirty="0"/>
              <a:t> </a:t>
            </a:r>
            <a:r>
              <a:rPr lang="en-US" sz="2000" dirty="0" err="1"/>
              <a:t>macroscopice</a:t>
            </a:r>
            <a:r>
              <a:rPr lang="en-US" sz="2000" dirty="0"/>
              <a:t> </a:t>
            </a:r>
            <a:r>
              <a:rPr lang="en-US" sz="2000" dirty="0" err="1"/>
              <a:t>fizice</a:t>
            </a:r>
            <a:r>
              <a:rPr lang="en-US" sz="2000" dirty="0"/>
              <a:t>, </a:t>
            </a:r>
            <a:r>
              <a:rPr lang="en-US" sz="2000" dirty="0" err="1"/>
              <a:t>chimice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biologice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endParaRPr lang="ro-RO" sz="2000" dirty="0"/>
          </a:p>
          <a:p>
            <a:pPr marL="0" indent="0">
              <a:buNone/>
            </a:pPr>
            <a:r>
              <a:rPr lang="en-US" sz="2000" dirty="0"/>
              <a:t>Metodele de </a:t>
            </a:r>
            <a:r>
              <a:rPr lang="en-US" sz="2000" dirty="0" err="1"/>
              <a:t>măsurare</a:t>
            </a:r>
            <a:r>
              <a:rPr lang="en-US" sz="2000" dirty="0"/>
              <a:t> </a:t>
            </a:r>
            <a:r>
              <a:rPr lang="en-US" sz="2000" dirty="0" err="1"/>
              <a:t>dezvoltate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materiale</a:t>
            </a:r>
            <a:r>
              <a:rPr lang="en-US" sz="2000" dirty="0"/>
              <a:t> </a:t>
            </a:r>
            <a:r>
              <a:rPr lang="en-US" sz="2000" dirty="0" err="1"/>
              <a:t>convenționale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multe</a:t>
            </a:r>
            <a:r>
              <a:rPr lang="en-US" sz="2000" dirty="0"/>
              <a:t> </a:t>
            </a:r>
            <a:r>
              <a:rPr lang="en-US" sz="2000" dirty="0" err="1"/>
              <a:t>cazuri</a:t>
            </a:r>
            <a:r>
              <a:rPr lang="en-US" sz="2000" dirty="0"/>
              <a:t> nu pot fi</a:t>
            </a:r>
            <a:r>
              <a:rPr lang="ro-RO" sz="2000" dirty="0"/>
              <a:t> </a:t>
            </a:r>
            <a:r>
              <a:rPr lang="en-US" sz="2000" dirty="0" err="1"/>
              <a:t>aplicat</a:t>
            </a:r>
            <a:r>
              <a:rPr lang="en-US" sz="2000" dirty="0"/>
              <a:t> direct la nano-</a:t>
            </a:r>
            <a:r>
              <a:rPr lang="en-US" sz="2000" dirty="0" err="1"/>
              <a:t>obiecte</a:t>
            </a:r>
            <a:r>
              <a:rPr lang="ro-RO" sz="2000" dirty="0"/>
              <a:t> cu </a:t>
            </a:r>
            <a:r>
              <a:rPr lang="en-US" sz="2000" dirty="0" err="1"/>
              <a:t>dezvolta</a:t>
            </a:r>
            <a:r>
              <a:rPr lang="ro-RO" sz="2000" dirty="0"/>
              <a:t>rea de</a:t>
            </a:r>
            <a:r>
              <a:rPr lang="en-US" sz="2000" dirty="0"/>
              <a:t> </a:t>
            </a:r>
            <a:r>
              <a:rPr lang="en-US" sz="2000" dirty="0" err="1"/>
              <a:t>protocoale</a:t>
            </a:r>
            <a:r>
              <a:rPr lang="en-US" sz="2000" dirty="0"/>
              <a:t> </a:t>
            </a:r>
            <a:r>
              <a:rPr lang="en-US" sz="2000" dirty="0" err="1"/>
              <a:t>speciale</a:t>
            </a:r>
            <a:r>
              <a:rPr lang="en-US" sz="2000" dirty="0"/>
              <a:t>. </a:t>
            </a:r>
            <a:r>
              <a:rPr lang="en-US" sz="2000" dirty="0" err="1"/>
              <a:t>Eșec</a:t>
            </a:r>
            <a:r>
              <a:rPr lang="ro-RO" sz="2000" dirty="0" err="1"/>
              <a:t>ul</a:t>
            </a:r>
            <a:r>
              <a:rPr lang="ro-RO" sz="2000" dirty="0"/>
              <a:t> acestora </a:t>
            </a:r>
            <a:r>
              <a:rPr lang="en-US" sz="2000" dirty="0" err="1"/>
              <a:t>poate</a:t>
            </a:r>
            <a:r>
              <a:rPr lang="en-US" sz="2000" dirty="0"/>
              <a:t> duce la </a:t>
            </a:r>
            <a:r>
              <a:rPr lang="en-US" sz="2000" dirty="0" err="1"/>
              <a:t>greșeli</a:t>
            </a:r>
            <a:r>
              <a:rPr lang="en-US" sz="2000" dirty="0"/>
              <a:t> grave de </a:t>
            </a:r>
            <a:r>
              <a:rPr lang="en-US" sz="2000" dirty="0" err="1"/>
              <a:t>interpretarea</a:t>
            </a:r>
            <a:r>
              <a:rPr lang="en-US" sz="2000" dirty="0"/>
              <a:t> </a:t>
            </a:r>
            <a:r>
              <a:rPr lang="en-US" sz="2000" dirty="0" err="1"/>
              <a:t>datelor</a:t>
            </a:r>
            <a:r>
              <a:rPr lang="en-US" sz="20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758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O </a:t>
            </a:r>
            <a:r>
              <a:rPr lang="en-US" sz="2400" dirty="0" err="1"/>
              <a:t>concluzie</a:t>
            </a:r>
            <a:r>
              <a:rPr lang="en-US" sz="2400" dirty="0"/>
              <a:t> </a:t>
            </a:r>
            <a:r>
              <a:rPr lang="en-US" sz="2400" dirty="0" err="1"/>
              <a:t>similară</a:t>
            </a:r>
            <a:r>
              <a:rPr lang="en-US" sz="2400" dirty="0"/>
              <a:t> a </a:t>
            </a:r>
            <a:r>
              <a:rPr lang="en-US" sz="2400" dirty="0" err="1"/>
              <a:t>fost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Foaia</a:t>
            </a:r>
            <a:r>
              <a:rPr lang="en-US" sz="2400" dirty="0"/>
              <a:t> de </a:t>
            </a:r>
            <a:r>
              <a:rPr lang="en-US" sz="2400" dirty="0" err="1"/>
              <a:t>parcurs</a:t>
            </a:r>
            <a:r>
              <a:rPr lang="en-US" sz="2400" dirty="0"/>
              <a:t> MNT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metrologie</a:t>
            </a:r>
            <a:r>
              <a:rPr lang="en-US" sz="2400" dirty="0"/>
              <a:t> (Network Report MNT04 </a:t>
            </a:r>
            <a:r>
              <a:rPr lang="en-US" sz="2400" dirty="0" err="1"/>
              <a:t>că</a:t>
            </a:r>
            <a:r>
              <a:rPr lang="ro-RO" sz="2400" dirty="0"/>
              <a:t> </a:t>
            </a:r>
            <a:r>
              <a:rPr lang="en-US" sz="2400" dirty="0" err="1"/>
              <a:t>este</a:t>
            </a:r>
            <a:r>
              <a:rPr lang="en-US" sz="2400" dirty="0"/>
              <a:t> </a:t>
            </a:r>
            <a:r>
              <a:rPr lang="en-US" sz="2400" dirty="0" err="1"/>
              <a:t>necesar</a:t>
            </a:r>
            <a:r>
              <a:rPr lang="en-US" sz="2400" dirty="0"/>
              <a:t> </a:t>
            </a:r>
            <a:r>
              <a:rPr lang="en-US" sz="2400" dirty="0" err="1"/>
              <a:t>să</a:t>
            </a:r>
            <a:r>
              <a:rPr lang="en-US" sz="2400" dirty="0"/>
              <a:t> se </a:t>
            </a:r>
            <a:r>
              <a:rPr lang="en-US" sz="2400" b="1" dirty="0" err="1"/>
              <a:t>dezvolte</a:t>
            </a:r>
            <a:r>
              <a:rPr lang="en-US" sz="2400" b="1" dirty="0"/>
              <a:t> </a:t>
            </a:r>
            <a:r>
              <a:rPr lang="en-US" sz="2400" b="1" dirty="0" err="1"/>
              <a:t>în</a:t>
            </a:r>
            <a:r>
              <a:rPr lang="en-US" sz="2400" b="1" dirty="0"/>
              <a:t> </a:t>
            </a:r>
            <a:r>
              <a:rPr lang="en-US" sz="2400" b="1" dirty="0" err="1"/>
              <a:t>continuare</a:t>
            </a:r>
            <a:r>
              <a:rPr lang="en-US" sz="2400" b="1" dirty="0"/>
              <a:t> </a:t>
            </a:r>
            <a:r>
              <a:rPr lang="en-US" sz="2400" b="1" dirty="0" err="1"/>
              <a:t>standarde</a:t>
            </a:r>
            <a:r>
              <a:rPr lang="en-US" sz="2400" b="1" dirty="0"/>
              <a:t> </a:t>
            </a:r>
            <a:r>
              <a:rPr lang="en-US" sz="2400" b="1" dirty="0" err="1"/>
              <a:t>pentru</a:t>
            </a:r>
            <a:r>
              <a:rPr lang="en-US" sz="2400" b="1" dirty="0"/>
              <a:t> </a:t>
            </a:r>
            <a:r>
              <a:rPr lang="en-US" sz="2400" b="1" dirty="0" err="1"/>
              <a:t>metodele</a:t>
            </a:r>
            <a:r>
              <a:rPr lang="en-US" sz="2400" b="1" dirty="0"/>
              <a:t> de </a:t>
            </a:r>
            <a:r>
              <a:rPr lang="en-US" sz="2400" b="1" dirty="0" err="1"/>
              <a:t>nanometrologie</a:t>
            </a:r>
            <a:r>
              <a:rPr lang="en-US" sz="2400" b="1" dirty="0"/>
              <a:t> </a:t>
            </a:r>
            <a:r>
              <a:rPr lang="en-US" sz="2400" b="1" dirty="0" err="1"/>
              <a:t>pentru</a:t>
            </a:r>
            <a:r>
              <a:rPr lang="en-US" sz="2400" b="1" dirty="0"/>
              <a:t> </a:t>
            </a:r>
            <a:r>
              <a:rPr lang="en-US" sz="2400" b="1" dirty="0" err="1"/>
              <a:t>fizice</a:t>
            </a:r>
            <a:r>
              <a:rPr lang="en-US" sz="2400" b="1" dirty="0"/>
              <a:t> </a:t>
            </a:r>
            <a:r>
              <a:rPr lang="en-US" sz="2400" b="1" dirty="0" err="1"/>
              <a:t>și</a:t>
            </a:r>
            <a:r>
              <a:rPr lang="ro-RO" sz="2400" b="1" dirty="0"/>
              <a:t> </a:t>
            </a:r>
            <a:r>
              <a:rPr lang="en-US" sz="2400" b="1" dirty="0" err="1"/>
              <a:t>evaluarea</a:t>
            </a:r>
            <a:r>
              <a:rPr lang="en-US" sz="2400" b="1" dirty="0"/>
              <a:t> </a:t>
            </a:r>
            <a:r>
              <a:rPr lang="en-US" sz="2400" b="1" dirty="0" err="1"/>
              <a:t>proprietăților</a:t>
            </a:r>
            <a:r>
              <a:rPr lang="en-US" sz="2400" b="1" dirty="0"/>
              <a:t> </a:t>
            </a:r>
            <a:r>
              <a:rPr lang="en-US" sz="2400" b="1" dirty="0" err="1"/>
              <a:t>chimice</a:t>
            </a:r>
            <a:r>
              <a:rPr lang="en-US" sz="2400" b="1" dirty="0"/>
              <a:t>. </a:t>
            </a:r>
            <a:endParaRPr lang="ro-RO" sz="2400" b="1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Astfel</a:t>
            </a:r>
            <a:r>
              <a:rPr lang="en-US" sz="2400" dirty="0"/>
              <a:t> de </a:t>
            </a:r>
            <a:r>
              <a:rPr lang="en-US" sz="2400" dirty="0" err="1"/>
              <a:t>standarde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caracterizarea</a:t>
            </a:r>
            <a:r>
              <a:rPr lang="en-US" sz="2400" dirty="0"/>
              <a:t> </a:t>
            </a:r>
            <a:r>
              <a:rPr lang="en-US" sz="2400" dirty="0" err="1"/>
              <a:t>nanomaterialelor</a:t>
            </a:r>
            <a:r>
              <a:rPr lang="en-US" sz="2400" dirty="0"/>
              <a:t> (</a:t>
            </a:r>
            <a:r>
              <a:rPr lang="ro-RO" sz="2400" i="1" dirty="0"/>
              <a:t>e.g. d</a:t>
            </a:r>
            <a:r>
              <a:rPr lang="en-US" sz="2400" i="1" dirty="0" err="1"/>
              <a:t>imensiunea</a:t>
            </a:r>
            <a:r>
              <a:rPr lang="en-US" sz="2400" i="1" dirty="0"/>
              <a:t>, </a:t>
            </a:r>
            <a:r>
              <a:rPr lang="en-US" sz="2400" i="1" dirty="0" err="1"/>
              <a:t>distribuția</a:t>
            </a:r>
            <a:r>
              <a:rPr lang="en-US" sz="2400" i="1" dirty="0"/>
              <a:t>, </a:t>
            </a:r>
            <a:r>
              <a:rPr lang="en-US" sz="2400" i="1" dirty="0" err="1"/>
              <a:t>morfologia</a:t>
            </a:r>
            <a:r>
              <a:rPr lang="en-US" sz="2400" i="1" dirty="0"/>
              <a:t>, </a:t>
            </a:r>
            <a:r>
              <a:rPr lang="en-US" sz="2400" i="1" dirty="0" err="1"/>
              <a:t>gradul</a:t>
            </a:r>
            <a:r>
              <a:rPr lang="en-US" sz="2400" i="1" dirty="0"/>
              <a:t> de </a:t>
            </a:r>
            <a:r>
              <a:rPr lang="en-US" sz="2400" i="1" dirty="0" err="1"/>
              <a:t>agregare</a:t>
            </a:r>
            <a:r>
              <a:rPr lang="en-US" sz="2400" i="1" dirty="0"/>
              <a:t>, </a:t>
            </a:r>
            <a:r>
              <a:rPr lang="en-US" sz="2400" i="1" dirty="0" err="1"/>
              <a:t>solubilitatea</a:t>
            </a:r>
            <a:r>
              <a:rPr lang="ro-RO" sz="2400" i="1" dirty="0"/>
              <a:t> NP</a:t>
            </a:r>
            <a:r>
              <a:rPr lang="en-US" sz="2400" dirty="0"/>
              <a:t>) </a:t>
            </a:r>
            <a:r>
              <a:rPr lang="en-US" sz="2400" dirty="0" err="1"/>
              <a:t>sunt</a:t>
            </a:r>
            <a:r>
              <a:rPr lang="en-US" sz="2400" dirty="0"/>
              <a:t> </a:t>
            </a:r>
            <a:r>
              <a:rPr lang="en-US" sz="2400" dirty="0" err="1"/>
              <a:t>necesare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a </a:t>
            </a:r>
            <a:r>
              <a:rPr lang="en-US" sz="2400" dirty="0" err="1"/>
              <a:t>defini</a:t>
            </a:r>
            <a:r>
              <a:rPr lang="ro-RO" sz="2400" dirty="0"/>
              <a:t> </a:t>
            </a:r>
            <a:r>
              <a:rPr lang="en-US" sz="2400" dirty="0" err="1"/>
              <a:t>materialul</a:t>
            </a:r>
            <a:r>
              <a:rPr lang="en-US" sz="2400" dirty="0"/>
              <a:t>, </a:t>
            </a:r>
            <a:r>
              <a:rPr lang="en-US" sz="2400" dirty="0" err="1"/>
              <a:t>adecvarea</a:t>
            </a:r>
            <a:r>
              <a:rPr lang="en-US" sz="2400" dirty="0"/>
              <a:t> </a:t>
            </a:r>
            <a:r>
              <a:rPr lang="en-US" sz="2400" dirty="0" err="1"/>
              <a:t>acestuia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aplicații</a:t>
            </a:r>
            <a:r>
              <a:rPr lang="en-US" sz="2400" dirty="0"/>
              <a:t> date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consistența</a:t>
            </a:r>
            <a:r>
              <a:rPr lang="en-US" sz="2400" dirty="0"/>
              <a:t> </a:t>
            </a:r>
            <a:r>
              <a:rPr lang="en-US" sz="2400" dirty="0" err="1"/>
              <a:t>produsului</a:t>
            </a:r>
            <a:r>
              <a:rPr lang="en-US" sz="2400" dirty="0"/>
              <a:t>.</a:t>
            </a:r>
            <a:r>
              <a:rPr lang="ro-RO" sz="2400" dirty="0"/>
              <a:t> 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63491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55D7B1D-54CA-1887-E4B5-B2A770CC6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426A8A25-FBAF-54A3-8169-88B89D728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i="1" dirty="0">
                <a:solidFill>
                  <a:srgbClr val="FF0000"/>
                </a:solidFill>
              </a:rPr>
              <a:t>Standardele de </a:t>
            </a:r>
            <a:r>
              <a:rPr lang="en-US" sz="2400" i="1" dirty="0" err="1">
                <a:solidFill>
                  <a:srgbClr val="FF0000"/>
                </a:solidFill>
              </a:rPr>
              <a:t>calibrare</a:t>
            </a:r>
            <a:r>
              <a:rPr lang="en-US" sz="2400" i="1" dirty="0">
                <a:solidFill>
                  <a:srgbClr val="FF0000"/>
                </a:solidFill>
              </a:rPr>
              <a:t> (</a:t>
            </a:r>
            <a:r>
              <a:rPr lang="en-US" sz="2400" i="1" dirty="0" err="1">
                <a:solidFill>
                  <a:srgbClr val="FF0000"/>
                </a:solidFill>
              </a:rPr>
              <a:t>probele</a:t>
            </a:r>
            <a:r>
              <a:rPr lang="en-US" sz="2400" i="1" dirty="0">
                <a:solidFill>
                  <a:srgbClr val="FF0000"/>
                </a:solidFill>
              </a:rPr>
              <a:t> de </a:t>
            </a:r>
            <a:r>
              <a:rPr lang="en-US" sz="2400" i="1" dirty="0" err="1">
                <a:solidFill>
                  <a:srgbClr val="FF0000"/>
                </a:solidFill>
              </a:rPr>
              <a:t>referință</a:t>
            </a:r>
            <a:r>
              <a:rPr lang="en-US" sz="2400" dirty="0"/>
              <a:t>) sunt </a:t>
            </a:r>
            <a:r>
              <a:rPr lang="en-US" sz="2400" dirty="0" err="1"/>
              <a:t>elemente</a:t>
            </a:r>
            <a:r>
              <a:rPr lang="en-US" sz="2400" dirty="0"/>
              <a:t> </a:t>
            </a:r>
            <a:r>
              <a:rPr lang="en-US" sz="2400" dirty="0" err="1"/>
              <a:t>cruciale</a:t>
            </a:r>
            <a:r>
              <a:rPr lang="en-US" sz="2400" dirty="0"/>
              <a:t> ale </a:t>
            </a:r>
            <a:r>
              <a:rPr lang="en-US" sz="2400" dirty="0" err="1"/>
              <a:t>oricărei</a:t>
            </a:r>
            <a:r>
              <a:rPr lang="en-US" sz="2400" dirty="0"/>
              <a:t> </a:t>
            </a:r>
            <a:r>
              <a:rPr lang="en-US" sz="2400" dirty="0" err="1"/>
              <a:t>tehnici</a:t>
            </a:r>
            <a:r>
              <a:rPr lang="en-US" sz="2400" dirty="0"/>
              <a:t> de </a:t>
            </a:r>
            <a:r>
              <a:rPr lang="en-US" sz="2400" dirty="0" err="1"/>
              <a:t>măsurare</a:t>
            </a:r>
            <a:r>
              <a:rPr lang="en-US" sz="2400" dirty="0"/>
              <a:t>. </a:t>
            </a:r>
            <a:endParaRPr lang="ro-RO" sz="2400" dirty="0"/>
          </a:p>
          <a:p>
            <a:pPr marL="0" indent="0">
              <a:buNone/>
            </a:pPr>
            <a:r>
              <a:rPr lang="en-US" sz="2400" dirty="0"/>
              <a:t>Sunt</a:t>
            </a:r>
            <a:r>
              <a:rPr lang="ro-RO" sz="2400" dirty="0"/>
              <a:t> </a:t>
            </a:r>
            <a:r>
              <a:rPr lang="en-US" sz="2400" dirty="0"/>
              <a:t>un </a:t>
            </a:r>
            <a:r>
              <a:rPr lang="en-US" sz="2400" dirty="0" err="1"/>
              <a:t>număr</a:t>
            </a:r>
            <a:r>
              <a:rPr lang="en-US" sz="2400" dirty="0"/>
              <a:t> de probe de </a:t>
            </a:r>
            <a:r>
              <a:rPr lang="en-US" sz="2400" dirty="0" err="1"/>
              <a:t>calibrare</a:t>
            </a:r>
            <a:r>
              <a:rPr lang="en-US" sz="2400" dirty="0"/>
              <a:t> </a:t>
            </a:r>
            <a:r>
              <a:rPr lang="en-US" sz="2400" dirty="0" err="1"/>
              <a:t>sau</a:t>
            </a:r>
            <a:r>
              <a:rPr lang="en-US" sz="2400" dirty="0"/>
              <a:t> de </a:t>
            </a:r>
            <a:r>
              <a:rPr lang="en-US" sz="2400" dirty="0" err="1"/>
              <a:t>referință</a:t>
            </a:r>
            <a:r>
              <a:rPr lang="en-US" sz="2400" dirty="0"/>
              <a:t> </a:t>
            </a:r>
            <a:r>
              <a:rPr lang="en-US" sz="2400" dirty="0" err="1"/>
              <a:t>disponibile</a:t>
            </a:r>
            <a:r>
              <a:rPr lang="en-US" sz="2400" dirty="0"/>
              <a:t> pe </a:t>
            </a:r>
            <a:r>
              <a:rPr lang="en-US" sz="2400" dirty="0" err="1"/>
              <a:t>piață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care se </a:t>
            </a:r>
            <a:r>
              <a:rPr lang="en-US" sz="2400" dirty="0" err="1"/>
              <a:t>poate</a:t>
            </a:r>
            <a:r>
              <a:rPr lang="en-US" sz="2400" dirty="0"/>
              <a:t> </a:t>
            </a:r>
            <a:r>
              <a:rPr lang="en-US" sz="2400" dirty="0" err="1"/>
              <a:t>solicita</a:t>
            </a:r>
            <a:r>
              <a:rPr lang="ro-RO" sz="2400" dirty="0"/>
              <a:t> </a:t>
            </a:r>
            <a:r>
              <a:rPr lang="en-US" sz="2400" dirty="0" err="1"/>
              <a:t>calibrări</a:t>
            </a:r>
            <a:r>
              <a:rPr lang="en-US" sz="2400" dirty="0"/>
              <a:t> ale </a:t>
            </a:r>
            <a:r>
              <a:rPr lang="en-US" sz="2400" dirty="0" err="1"/>
              <a:t>stil</a:t>
            </a:r>
            <a:r>
              <a:rPr lang="ro-RO" sz="2400" dirty="0" err="1"/>
              <a:t>usurilor</a:t>
            </a:r>
            <a:r>
              <a:rPr lang="en-US" sz="2400" dirty="0"/>
              <a:t> </a:t>
            </a:r>
            <a:r>
              <a:rPr lang="en-US" sz="2400" dirty="0" err="1"/>
              <a:t>sau</a:t>
            </a:r>
            <a:r>
              <a:rPr lang="en-US" sz="2400" dirty="0"/>
              <a:t> </a:t>
            </a:r>
            <a:r>
              <a:rPr lang="en-US" sz="2400" dirty="0" err="1"/>
              <a:t>instrumentelor</a:t>
            </a:r>
            <a:r>
              <a:rPr lang="en-US" sz="2400" dirty="0"/>
              <a:t> </a:t>
            </a:r>
            <a:r>
              <a:rPr lang="en-US" sz="2400" dirty="0" err="1"/>
              <a:t>optice</a:t>
            </a:r>
            <a:r>
              <a:rPr lang="en-US" sz="2400" dirty="0"/>
              <a:t> precum </a:t>
            </a:r>
            <a:r>
              <a:rPr lang="en-US" sz="2400" dirty="0" err="1"/>
              <a:t>și</a:t>
            </a:r>
            <a:r>
              <a:rPr lang="en-US" sz="2400" dirty="0"/>
              <a:t> ale SPM.</a:t>
            </a:r>
          </a:p>
          <a:p>
            <a:pPr marL="0" indent="0">
              <a:buNone/>
            </a:pPr>
            <a:r>
              <a:rPr lang="en-US" sz="2400" dirty="0" err="1"/>
              <a:t>Organizatorii</a:t>
            </a:r>
            <a:r>
              <a:rPr lang="en-US" sz="2400" dirty="0"/>
              <a:t> de </a:t>
            </a:r>
            <a:r>
              <a:rPr lang="en-US" sz="2400" dirty="0" err="1"/>
              <a:t>seminare</a:t>
            </a:r>
            <a:r>
              <a:rPr lang="en-US" sz="2400" dirty="0"/>
              <a:t> la </a:t>
            </a:r>
            <a:r>
              <a:rPr lang="en-US" sz="2400" dirty="0" err="1"/>
              <a:t>scară</a:t>
            </a:r>
            <a:r>
              <a:rPr lang="en-US" sz="2400" dirty="0"/>
              <a:t> </a:t>
            </a:r>
            <a:r>
              <a:rPr lang="en-US" sz="2400" dirty="0" err="1"/>
              <a:t>nanometrică</a:t>
            </a:r>
            <a:r>
              <a:rPr lang="ro-RO" sz="2400" dirty="0"/>
              <a:t> </a:t>
            </a:r>
            <a:r>
              <a:rPr lang="en-US" sz="2400" dirty="0"/>
              <a:t>au </a:t>
            </a:r>
            <a:r>
              <a:rPr lang="en-US" sz="2400" dirty="0" err="1"/>
              <a:t>început</a:t>
            </a:r>
            <a:r>
              <a:rPr lang="en-US" sz="2400" dirty="0"/>
              <a:t> o </a:t>
            </a:r>
            <a:r>
              <a:rPr lang="en-US" sz="2400" dirty="0" err="1"/>
              <a:t>inițiativă</a:t>
            </a:r>
            <a:r>
              <a:rPr lang="en-US" sz="2400" dirty="0"/>
              <a:t> de </a:t>
            </a:r>
            <a:r>
              <a:rPr lang="en-US" sz="2400" dirty="0" err="1"/>
              <a:t>grupare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ro-RO" sz="2400" dirty="0"/>
              <a:t> </a:t>
            </a:r>
            <a:r>
              <a:rPr lang="en-US" sz="2400" dirty="0" err="1"/>
              <a:t>caracterizează</a:t>
            </a:r>
            <a:r>
              <a:rPr lang="en-US" sz="2400" dirty="0"/>
              <a:t> (</a:t>
            </a:r>
            <a:r>
              <a:rPr lang="en-US" sz="2400" dirty="0">
                <a:hlinkClick r:id="rId2"/>
              </a:rPr>
              <a:t>http://www.nanoscale.de/standards/design.htm</a:t>
            </a:r>
            <a:r>
              <a:rPr lang="en-US" sz="2400" dirty="0"/>
              <a:t>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6793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Deoarece nu </a:t>
            </a:r>
            <a:r>
              <a:rPr lang="en-US" sz="2400" dirty="0" err="1"/>
              <a:t>există</a:t>
            </a:r>
            <a:r>
              <a:rPr lang="en-US" sz="2400" dirty="0"/>
              <a:t> un standard universal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astfel</a:t>
            </a:r>
            <a:r>
              <a:rPr lang="en-US" sz="2400" dirty="0"/>
              <a:t> de </a:t>
            </a:r>
            <a:r>
              <a:rPr lang="en-US" sz="2400" dirty="0" err="1"/>
              <a:t>artefacte</a:t>
            </a:r>
            <a:r>
              <a:rPr lang="en-US" sz="2400" dirty="0"/>
              <a:t>, </a:t>
            </a:r>
            <a:r>
              <a:rPr lang="en-US" sz="2400" dirty="0" err="1"/>
              <a:t>fiecare</a:t>
            </a:r>
            <a:r>
              <a:rPr lang="en-US" sz="2400" dirty="0"/>
              <a:t> </a:t>
            </a:r>
            <a:r>
              <a:rPr lang="en-US" sz="2400" dirty="0" err="1"/>
              <a:t>companie</a:t>
            </a:r>
            <a:r>
              <a:rPr lang="en-US" sz="2400" dirty="0"/>
              <a:t> care </a:t>
            </a:r>
            <a:r>
              <a:rPr lang="en-US" sz="2400" dirty="0" err="1"/>
              <a:t>oferă</a:t>
            </a:r>
            <a:r>
              <a:rPr lang="en-US" sz="2400" dirty="0"/>
              <a:t> </a:t>
            </a:r>
            <a:r>
              <a:rPr lang="en-US" sz="2400" dirty="0" err="1"/>
              <a:t>echipamente</a:t>
            </a:r>
            <a:r>
              <a:rPr lang="en-US" sz="2400" dirty="0"/>
              <a:t> de </a:t>
            </a:r>
            <a:r>
              <a:rPr lang="en-US" sz="2400" dirty="0" err="1"/>
              <a:t>măsurare</a:t>
            </a:r>
            <a:r>
              <a:rPr lang="en-US" sz="2400" dirty="0"/>
              <a:t> </a:t>
            </a:r>
            <a:r>
              <a:rPr lang="en-US" sz="2400" dirty="0" err="1"/>
              <a:t>oferă</a:t>
            </a:r>
            <a:r>
              <a:rPr lang="en-US" sz="2400" dirty="0"/>
              <a:t> </a:t>
            </a:r>
            <a:r>
              <a:rPr lang="en-US" sz="2400" dirty="0" err="1"/>
              <a:t>acestui</a:t>
            </a:r>
            <a:r>
              <a:rPr lang="en-US" sz="2400" dirty="0"/>
              <a:t> </a:t>
            </a:r>
            <a:r>
              <a:rPr lang="en-US" sz="2400" dirty="0" err="1"/>
              <a:t>echipament</a:t>
            </a:r>
            <a:r>
              <a:rPr lang="en-US" sz="2400" dirty="0"/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propriul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en-US" sz="2400" i="1" dirty="0" err="1">
                <a:solidFill>
                  <a:srgbClr val="FF0000"/>
                </a:solidFill>
              </a:rPr>
              <a:t>eșantion</a:t>
            </a:r>
            <a:r>
              <a:rPr lang="en-US" sz="2400" i="1" dirty="0">
                <a:solidFill>
                  <a:srgbClr val="FF0000"/>
                </a:solidFill>
              </a:rPr>
              <a:t> de </a:t>
            </a:r>
            <a:r>
              <a:rPr lang="en-US" sz="2400" i="1" dirty="0" err="1">
                <a:solidFill>
                  <a:srgbClr val="FF0000"/>
                </a:solidFill>
              </a:rPr>
              <a:t>calibrare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endParaRPr lang="ro-RO" sz="2400" dirty="0"/>
          </a:p>
          <a:p>
            <a:pPr marL="0" indent="0">
              <a:buNone/>
            </a:pPr>
            <a:r>
              <a:rPr lang="en-US" sz="2400" dirty="0" err="1"/>
              <a:t>Astfel</a:t>
            </a:r>
            <a:r>
              <a:rPr lang="en-US" sz="2400" dirty="0"/>
              <a:t> din </a:t>
            </a:r>
            <a:r>
              <a:rPr lang="en-US" sz="2400" dirty="0" err="1"/>
              <a:t>cauza</a:t>
            </a:r>
            <a:r>
              <a:rPr lang="en-US" sz="2400" dirty="0"/>
              <a:t> </a:t>
            </a:r>
            <a:r>
              <a:rPr lang="en-US" sz="2400" dirty="0" err="1"/>
              <a:t>lipsei</a:t>
            </a:r>
            <a:r>
              <a:rPr lang="en-US" sz="2400" dirty="0"/>
              <a:t> de standard </a:t>
            </a:r>
            <a:r>
              <a:rPr lang="en-US" sz="2400" dirty="0" err="1"/>
              <a:t>oficiale</a:t>
            </a:r>
            <a:r>
              <a:rPr lang="en-US" sz="2400" dirty="0"/>
              <a:t>, </a:t>
            </a:r>
            <a:r>
              <a:rPr lang="en-US" sz="2400" dirty="0" err="1"/>
              <a:t>selecția</a:t>
            </a:r>
            <a:r>
              <a:rPr lang="en-US" sz="2400" dirty="0"/>
              <a:t> </a:t>
            </a:r>
            <a:r>
              <a:rPr lang="en-US" sz="2400" dirty="0" err="1"/>
              <a:t>unor</a:t>
            </a:r>
            <a:r>
              <a:rPr lang="en-US" sz="2400" dirty="0"/>
              <a:t> </a:t>
            </a:r>
            <a:r>
              <a:rPr lang="en-US" sz="2400" dirty="0" err="1"/>
              <a:t>astfel</a:t>
            </a:r>
            <a:r>
              <a:rPr lang="en-US" sz="2400" dirty="0"/>
              <a:t> de </a:t>
            </a:r>
            <a:r>
              <a:rPr lang="en-US" sz="2400" dirty="0" err="1"/>
              <a:t>artefacte</a:t>
            </a:r>
            <a:r>
              <a:rPr lang="en-US" sz="2400" dirty="0"/>
              <a:t> </a:t>
            </a:r>
            <a:r>
              <a:rPr lang="en-US" sz="2400" dirty="0" err="1"/>
              <a:t>devine</a:t>
            </a:r>
            <a:r>
              <a:rPr lang="en-US" sz="2400" dirty="0"/>
              <a:t> o </a:t>
            </a:r>
            <a:r>
              <a:rPr lang="en-US" sz="2400" dirty="0" err="1"/>
              <a:t>provocare</a:t>
            </a:r>
            <a:r>
              <a:rPr lang="en-US" sz="2400" dirty="0"/>
              <a:t> – </a:t>
            </a:r>
            <a:r>
              <a:rPr lang="en-US" sz="2400" dirty="0" err="1"/>
              <a:t>rezultate</a:t>
            </a:r>
            <a:r>
              <a:rPr lang="en-US" sz="2400" dirty="0"/>
              <a:t> </a:t>
            </a:r>
            <a:r>
              <a:rPr lang="en-US" sz="2400" dirty="0" err="1"/>
              <a:t>obținute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același</a:t>
            </a:r>
            <a:r>
              <a:rPr lang="en-US" sz="2400" dirty="0"/>
              <a:t> </a:t>
            </a:r>
            <a:r>
              <a:rPr lang="en-US" sz="2400" dirty="0" err="1"/>
              <a:t>mediu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folosind</a:t>
            </a:r>
            <a:r>
              <a:rPr lang="en-US" sz="2400" dirty="0"/>
              <a:t> </a:t>
            </a:r>
            <a:r>
              <a:rPr lang="en-US" sz="2400" dirty="0" err="1"/>
              <a:t>aceeași</a:t>
            </a:r>
            <a:r>
              <a:rPr lang="en-US" sz="2400" dirty="0"/>
              <a:t> </a:t>
            </a:r>
            <a:r>
              <a:rPr lang="en-US" sz="2400" dirty="0" err="1"/>
              <a:t>tehnică</a:t>
            </a:r>
            <a:r>
              <a:rPr lang="en-US" sz="2400" dirty="0"/>
              <a:t> de </a:t>
            </a:r>
            <a:r>
              <a:rPr lang="en-US" sz="2400" dirty="0" err="1"/>
              <a:t>măsurare</a:t>
            </a:r>
            <a:r>
              <a:rPr lang="en-US" sz="2400" dirty="0"/>
              <a:t>, </a:t>
            </a:r>
            <a:r>
              <a:rPr lang="en-US" sz="2400" dirty="0" err="1"/>
              <a:t>dar</a:t>
            </a:r>
            <a:r>
              <a:rPr lang="en-US" sz="2400" dirty="0"/>
              <a:t> </a:t>
            </a:r>
            <a:r>
              <a:rPr lang="en-US" sz="2400" dirty="0" err="1"/>
              <a:t>după</a:t>
            </a:r>
            <a:r>
              <a:rPr lang="en-US" sz="2400" dirty="0"/>
              <a:t> </a:t>
            </a:r>
            <a:r>
              <a:rPr lang="en-US" sz="2400" dirty="0" err="1"/>
              <a:t>calibrarea</a:t>
            </a:r>
            <a:r>
              <a:rPr lang="en-US" sz="2400" dirty="0"/>
              <a:t> </a:t>
            </a:r>
            <a:r>
              <a:rPr lang="en-US" sz="2400" dirty="0" err="1"/>
              <a:t>echipamentelor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funcție</a:t>
            </a:r>
            <a:r>
              <a:rPr lang="en-US" sz="2400" dirty="0"/>
              <a:t> de </a:t>
            </a:r>
            <a:r>
              <a:rPr lang="en-US" sz="2400" dirty="0" err="1"/>
              <a:t>diferite</a:t>
            </a:r>
            <a:r>
              <a:rPr lang="en-US" sz="2400" dirty="0"/>
              <a:t> </a:t>
            </a:r>
            <a:r>
              <a:rPr lang="en-US" sz="2400" dirty="0" err="1"/>
              <a:t>mostrele</a:t>
            </a:r>
            <a:r>
              <a:rPr lang="en-US" sz="2400" dirty="0"/>
              <a:t> de </a:t>
            </a:r>
            <a:r>
              <a:rPr lang="en-US" sz="2400" dirty="0" err="1"/>
              <a:t>referință</a:t>
            </a:r>
            <a:r>
              <a:rPr lang="en-US" sz="2400" dirty="0"/>
              <a:t> pot varia.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133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8E2575D-7590-58C4-99AB-5EDA40A4A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70B6BFF1-1C1C-3866-4147-9D0CA1737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362200"/>
            <a:ext cx="8229600" cy="3687762"/>
          </a:xfrm>
        </p:spPr>
        <p:txBody>
          <a:bodyPr/>
          <a:lstStyle/>
          <a:p>
            <a:r>
              <a:rPr lang="en-US" sz="2400" dirty="0"/>
              <a:t>Deci, </a:t>
            </a:r>
            <a:r>
              <a:rPr lang="en-US" sz="2400" dirty="0" err="1"/>
              <a:t>este</a:t>
            </a:r>
            <a:r>
              <a:rPr lang="en-US" sz="2400" dirty="0"/>
              <a:t> </a:t>
            </a:r>
            <a:r>
              <a:rPr lang="en-US" sz="2400" dirty="0" err="1"/>
              <a:t>nevoie</a:t>
            </a:r>
            <a:r>
              <a:rPr lang="en-US" sz="2400" dirty="0"/>
              <a:t> nu </a:t>
            </a:r>
            <a:r>
              <a:rPr lang="en-US" sz="2400" dirty="0" err="1"/>
              <a:t>numai</a:t>
            </a:r>
            <a:r>
              <a:rPr lang="en-US" sz="2400" dirty="0"/>
              <a:t> de </a:t>
            </a:r>
            <a:r>
              <a:rPr lang="en-US" sz="2400" dirty="0" err="1"/>
              <a:t>instrumente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tehnici</a:t>
            </a:r>
            <a:r>
              <a:rPr lang="en-US" sz="2400" dirty="0"/>
              <a:t> de </a:t>
            </a:r>
            <a:r>
              <a:rPr lang="en-US" sz="2400" dirty="0" err="1"/>
              <a:t>măsurare</a:t>
            </a:r>
            <a:r>
              <a:rPr lang="en-US" sz="2400" dirty="0"/>
              <a:t> (</a:t>
            </a:r>
            <a:r>
              <a:rPr lang="en-US" sz="2400" dirty="0" err="1"/>
              <a:t>în</a:t>
            </a:r>
            <a:r>
              <a:rPr lang="en-US" sz="2400" dirty="0"/>
              <a:t> special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aplicarea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domeniul</a:t>
            </a:r>
            <a:r>
              <a:rPr lang="en-US" sz="2400" dirty="0"/>
              <a:t> industrial, </a:t>
            </a:r>
            <a:r>
              <a:rPr lang="en-US" sz="2400" dirty="0" err="1"/>
              <a:t>deoarece</a:t>
            </a:r>
            <a:r>
              <a:rPr lang="en-US" sz="2400" dirty="0"/>
              <a:t> </a:t>
            </a:r>
            <a:r>
              <a:rPr lang="en-US" sz="2400" dirty="0" err="1"/>
              <a:t>nanometrologia</a:t>
            </a:r>
            <a:r>
              <a:rPr lang="en-US" sz="2400" dirty="0"/>
              <a:t> </a:t>
            </a:r>
            <a:r>
              <a:rPr lang="en-US" sz="2400" dirty="0" err="1"/>
              <a:t>bazată</a:t>
            </a:r>
            <a:r>
              <a:rPr lang="en-US" sz="2400" dirty="0"/>
              <a:t> pe </a:t>
            </a:r>
            <a:r>
              <a:rPr lang="en-US" sz="2400" dirty="0" err="1"/>
              <a:t>știință</a:t>
            </a:r>
            <a:r>
              <a:rPr lang="en-US" sz="2400" dirty="0"/>
              <a:t> </a:t>
            </a:r>
            <a:r>
              <a:rPr lang="en-US" sz="2400" dirty="0" err="1"/>
              <a:t>este</a:t>
            </a:r>
            <a:r>
              <a:rPr lang="en-US" sz="2400" dirty="0"/>
              <a:t> </a:t>
            </a:r>
            <a:r>
              <a:rPr lang="en-US" sz="2400" dirty="0" err="1"/>
              <a:t>destul</a:t>
            </a:r>
            <a:r>
              <a:rPr lang="en-US" sz="2400" dirty="0"/>
              <a:t> de bine </a:t>
            </a:r>
            <a:r>
              <a:rPr lang="en-US" sz="2400" dirty="0" err="1"/>
              <a:t>echipată</a:t>
            </a:r>
            <a:r>
              <a:rPr lang="en-US" sz="2400" dirty="0"/>
              <a:t> cu </a:t>
            </a:r>
            <a:r>
              <a:rPr lang="en-US" sz="2400" dirty="0" err="1"/>
              <a:t>sofisticate</a:t>
            </a:r>
            <a:r>
              <a:rPr lang="en-US" sz="2400" dirty="0"/>
              <a:t> </a:t>
            </a:r>
            <a:r>
              <a:rPr lang="en-US" sz="2400" dirty="0" err="1"/>
              <a:t>echipamente</a:t>
            </a:r>
            <a:r>
              <a:rPr lang="en-US" sz="2400" dirty="0"/>
              <a:t>) </a:t>
            </a:r>
            <a:r>
              <a:rPr lang="en-US" sz="2400" dirty="0" err="1"/>
              <a:t>inclusiv</a:t>
            </a:r>
            <a:r>
              <a:rPr lang="en-US" sz="2400" dirty="0"/>
              <a:t> </a:t>
            </a:r>
            <a:r>
              <a:rPr lang="en-US" sz="2400" dirty="0" err="1"/>
              <a:t>artefacte</a:t>
            </a:r>
            <a:r>
              <a:rPr lang="en-US" sz="2400" dirty="0"/>
              <a:t> de </a:t>
            </a:r>
            <a:r>
              <a:rPr lang="en-US" sz="2400" dirty="0" err="1"/>
              <a:t>calibrare</a:t>
            </a:r>
            <a:r>
              <a:rPr lang="en-US" sz="2400" dirty="0"/>
              <a:t>,</a:t>
            </a:r>
          </a:p>
          <a:p>
            <a:r>
              <a:rPr lang="en-US" sz="2400" dirty="0"/>
              <a:t> </a:t>
            </a:r>
            <a:r>
              <a:rPr lang="en-US" sz="2400" dirty="0" err="1"/>
              <a:t>dar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o </a:t>
            </a:r>
            <a:r>
              <a:rPr lang="en-US" sz="2400" dirty="0" err="1"/>
              <a:t>îndrumare</a:t>
            </a:r>
            <a:r>
              <a:rPr lang="en-US" sz="2400" dirty="0"/>
              <a:t> </a:t>
            </a:r>
            <a:r>
              <a:rPr lang="en-US" sz="2400" dirty="0" err="1"/>
              <a:t>incontestabilă</a:t>
            </a:r>
            <a:r>
              <a:rPr lang="en-US" sz="2400" dirty="0"/>
              <a:t> </a:t>
            </a:r>
            <a:r>
              <a:rPr lang="en-US" sz="2400" dirty="0" err="1"/>
              <a:t>asupra</a:t>
            </a:r>
            <a:r>
              <a:rPr lang="en-US" sz="2400" dirty="0"/>
              <a:t> </a:t>
            </a:r>
            <a:r>
              <a:rPr lang="en-US" sz="2400" dirty="0" err="1"/>
              <a:t>modului</a:t>
            </a:r>
            <a:r>
              <a:rPr lang="en-US" sz="2400" dirty="0"/>
              <a:t> de </a:t>
            </a:r>
            <a:r>
              <a:rPr lang="en-US" sz="2400" dirty="0" err="1"/>
              <a:t>interpretare</a:t>
            </a:r>
            <a:r>
              <a:rPr lang="en-US" sz="2400" dirty="0"/>
              <a:t> a </a:t>
            </a:r>
            <a:r>
              <a:rPr lang="en-US" sz="2400" dirty="0" err="1"/>
              <a:t>rezultatelor</a:t>
            </a:r>
            <a:r>
              <a:rPr lang="en-US" sz="2400" dirty="0"/>
              <a:t> </a:t>
            </a:r>
            <a:r>
              <a:rPr lang="en-US" sz="2400" dirty="0" err="1"/>
              <a:t>măsurate</a:t>
            </a:r>
            <a:r>
              <a:rPr lang="en-US" sz="2400" dirty="0"/>
              <a:t> </a:t>
            </a:r>
            <a:r>
              <a:rPr lang="en-US" sz="2400" dirty="0" err="1"/>
              <a:t>dintr</a:t>
            </a:r>
            <a:r>
              <a:rPr lang="en-US" sz="2400" dirty="0"/>
              <a:t>-o </a:t>
            </a:r>
            <a:r>
              <a:rPr lang="en-US" sz="2400" dirty="0" err="1"/>
              <a:t>perspectivă</a:t>
            </a:r>
            <a:r>
              <a:rPr lang="en-US" sz="2400" dirty="0"/>
              <a:t> </a:t>
            </a:r>
            <a:r>
              <a:rPr lang="en-US" sz="2400" dirty="0" err="1"/>
              <a:t>practică</a:t>
            </a:r>
            <a:r>
              <a:rPr lang="en-US" sz="24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2612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696200" cy="722739"/>
          </a:xfrm>
        </p:spPr>
        <p:txBody>
          <a:bodyPr/>
          <a:lstStyle/>
          <a:p>
            <a:r>
              <a:rPr lang="en-US" sz="3200" b="1" dirty="0" err="1"/>
              <a:t>IniBSI</a:t>
            </a:r>
            <a:r>
              <a:rPr lang="en-US" sz="3200" b="1" dirty="0"/>
              <a:t> (British Standards Institution) initiative</a:t>
            </a:r>
            <a:r>
              <a:rPr lang="ro-RO" sz="3200" b="1" dirty="0"/>
              <a:t>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525" y="1676400"/>
            <a:ext cx="9121254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http://www.bsi-global.com/emergingtechnologies/Nano/BSI.xalter</a:t>
            </a:r>
            <a:r>
              <a:rPr lang="ro-RO" sz="2000" dirty="0"/>
              <a:t> </a:t>
            </a:r>
          </a:p>
          <a:p>
            <a:pPr marL="0" indent="0">
              <a:buNone/>
            </a:pPr>
            <a:r>
              <a:rPr lang="en-US" sz="2000" dirty="0" err="1"/>
              <a:t>qre</a:t>
            </a:r>
            <a:r>
              <a:rPr lang="en-US" sz="2000" dirty="0"/>
              <a:t> </a:t>
            </a:r>
            <a:r>
              <a:rPr lang="en-US" sz="2000" dirty="0" err="1"/>
              <a:t>urmatorii</a:t>
            </a:r>
            <a:r>
              <a:rPr lang="en-US" sz="2000" dirty="0"/>
              <a:t> termini de </a:t>
            </a:r>
            <a:r>
              <a:rPr lang="en-US" sz="2000" dirty="0" err="1"/>
              <a:t>referinta</a:t>
            </a:r>
            <a:r>
              <a:rPr lang="en-US" sz="2000" dirty="0"/>
              <a:t>:</a:t>
            </a:r>
            <a:endParaRPr lang="ro-RO" sz="2000" dirty="0"/>
          </a:p>
          <a:p>
            <a:r>
              <a:rPr lang="ro-RO" sz="2000" dirty="0"/>
              <a:t>Pentru a oglindi activitatea ISO/TC 229 Nanotehnologii și a echivalentului CEN TC când este stabilit</a:t>
            </a:r>
            <a:endParaRPr lang="en-US" sz="2000" dirty="0"/>
          </a:p>
          <a:p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ro-RO" sz="2000" dirty="0" err="1"/>
              <a:t>formul</a:t>
            </a:r>
            <a:r>
              <a:rPr lang="en-US" sz="2000" dirty="0"/>
              <a:t>a</a:t>
            </a:r>
            <a:r>
              <a:rPr lang="ro-RO" sz="2000" dirty="0"/>
              <a:t> o strategie a Regatului Unit pentru standardizarea în nanotehnologii printr-o amplă consultarea cu părțile interesate relevante</a:t>
            </a:r>
          </a:p>
          <a:p>
            <a:r>
              <a:rPr lang="ro-RO" sz="2000" dirty="0"/>
              <a:t>Pentru a se asigura că punctul de vedere al Regatului Unit este luat în considerare în mod corespunzător în cadrul Uniunii Europene, CEN șiISO</a:t>
            </a:r>
          </a:p>
          <a:p>
            <a:r>
              <a:rPr lang="en-US" sz="2000" dirty="0" err="1"/>
              <a:t>Pentru</a:t>
            </a:r>
            <a:r>
              <a:rPr lang="en-US" sz="2000" dirty="0"/>
              <a:t> a</a:t>
            </a:r>
            <a:r>
              <a:rPr lang="ro-RO" sz="2000" dirty="0"/>
              <a:t> </a:t>
            </a:r>
            <a:r>
              <a:rPr lang="ro-RO" sz="2000" dirty="0" err="1"/>
              <a:t>elabor</a:t>
            </a:r>
            <a:r>
              <a:rPr lang="en-US" sz="2000" dirty="0"/>
              <a:t>a</a:t>
            </a:r>
            <a:r>
              <a:rPr lang="ro-RO" sz="2000" dirty="0"/>
              <a:t> și susțin</a:t>
            </a:r>
            <a:r>
              <a:rPr lang="en-US" sz="2000" dirty="0"/>
              <a:t>e</a:t>
            </a:r>
            <a:r>
              <a:rPr lang="ro-RO" sz="2000" dirty="0"/>
              <a:t> standarde formale și alte documente de standardizare în domeniul nanotehnologiilor și să promoveze utilizarea acestora de către industrie și alți potențiali utilizatori</a:t>
            </a:r>
          </a:p>
          <a:p>
            <a:r>
              <a:rPr lang="ro-RO" sz="2000" dirty="0"/>
              <a:t>Pentru a asigura luarea în considerare în mod corespunzător a necesității standardelor și standardizării este acordată de Regatul Unitrețele și organizații de nanotehnologie și să coordoneze activități și acțiuni înaceastă zonă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751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European Committee for Standardization</a:t>
            </a:r>
            <a:r>
              <a:rPr lang="ro-RO" sz="2800" b="1" dirty="0"/>
              <a:t> </a:t>
            </a:r>
            <a:br>
              <a:rPr lang="ro-RO" sz="2800" b="1" dirty="0"/>
            </a:br>
            <a:r>
              <a:rPr lang="en-US" sz="2800" b="1" dirty="0"/>
              <a:t>(CEN)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38275"/>
            <a:ext cx="8839201" cy="5410200"/>
          </a:xfrm>
        </p:spPr>
        <p:txBody>
          <a:bodyPr/>
          <a:lstStyle/>
          <a:p>
            <a:r>
              <a:rPr lang="en-US" sz="2000" dirty="0">
                <a:hlinkClick r:id="rId2"/>
              </a:rPr>
              <a:t>http://www.bsi-global.com/emergingtechnologies/Nano/Newsitem/cen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La </a:t>
            </a:r>
            <a:r>
              <a:rPr lang="en-US" sz="2000" dirty="0" err="1"/>
              <a:t>sfârșitul</a:t>
            </a:r>
            <a:r>
              <a:rPr lang="en-US" sz="2000" dirty="0"/>
              <a:t> </a:t>
            </a:r>
            <a:r>
              <a:rPr lang="en-US" sz="2000" dirty="0" err="1"/>
              <a:t>noiembrie</a:t>
            </a:r>
            <a:r>
              <a:rPr lang="en-US" sz="2000" dirty="0"/>
              <a:t> 2005, CEN a </a:t>
            </a:r>
            <a:r>
              <a:rPr lang="en-US" sz="2000" dirty="0" err="1"/>
              <a:t>confirmat</a:t>
            </a:r>
            <a:r>
              <a:rPr lang="en-US" sz="2000" dirty="0"/>
              <a:t> </a:t>
            </a:r>
            <a:r>
              <a:rPr lang="en-US" sz="2000" dirty="0" err="1"/>
              <a:t>înființarea</a:t>
            </a:r>
            <a:r>
              <a:rPr lang="en-US" sz="2000" dirty="0"/>
              <a:t> </a:t>
            </a:r>
            <a:r>
              <a:rPr lang="en-US" sz="2000" dirty="0" err="1"/>
              <a:t>unui</a:t>
            </a:r>
            <a:r>
              <a:rPr lang="en-US" sz="2000" dirty="0"/>
              <a:t> </a:t>
            </a:r>
            <a:r>
              <a:rPr lang="en-US" sz="2000" dirty="0" err="1"/>
              <a:t>nou</a:t>
            </a:r>
            <a:r>
              <a:rPr lang="en-US" sz="2000" dirty="0"/>
              <a:t> </a:t>
            </a:r>
            <a:r>
              <a:rPr lang="en-US" sz="2000" dirty="0" err="1"/>
              <a:t>Comitet</a:t>
            </a:r>
            <a:r>
              <a:rPr lang="en-US" sz="2000" dirty="0"/>
              <a:t> </a:t>
            </a:r>
            <a:r>
              <a:rPr lang="en-US" sz="2000" dirty="0" err="1"/>
              <a:t>Tehnic</a:t>
            </a:r>
            <a:r>
              <a:rPr lang="en-US" sz="2000" dirty="0"/>
              <a:t>,</a:t>
            </a:r>
            <a:r>
              <a:rPr lang="ro-RO" sz="2000" dirty="0"/>
              <a:t> </a:t>
            </a:r>
            <a:r>
              <a:rPr lang="en-US" sz="2000" dirty="0"/>
              <a:t>CEN/TC 352,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domeniul</a:t>
            </a:r>
            <a:r>
              <a:rPr lang="en-US" sz="2000" dirty="0"/>
              <a:t> </a:t>
            </a:r>
            <a:r>
              <a:rPr lang="en-US" sz="2000" dirty="0" err="1"/>
              <a:t>Nanotehnologiilor</a:t>
            </a:r>
            <a:r>
              <a:rPr lang="en-US" sz="2000" dirty="0"/>
              <a:t> cu </a:t>
            </a:r>
            <a:r>
              <a:rPr lang="en-US" sz="2000" dirty="0" err="1"/>
              <a:t>următorul</a:t>
            </a:r>
            <a:r>
              <a:rPr lang="en-US" sz="2000" dirty="0"/>
              <a:t> </a:t>
            </a:r>
            <a:r>
              <a:rPr lang="en-US" sz="2000" dirty="0" err="1"/>
              <a:t>titlu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domeniu</a:t>
            </a:r>
            <a:r>
              <a:rPr lang="en-US" sz="2000" dirty="0"/>
              <a:t> de </a:t>
            </a:r>
            <a:r>
              <a:rPr lang="en-US" sz="2000" dirty="0" err="1"/>
              <a:t>aplicare</a:t>
            </a:r>
            <a:r>
              <a:rPr lang="en-US" sz="2000" dirty="0"/>
              <a:t>:</a:t>
            </a:r>
            <a:r>
              <a:rPr lang="ro-RO" sz="2000" dirty="0"/>
              <a:t> </a:t>
            </a:r>
            <a:r>
              <a:rPr lang="en-US" sz="2000" b="1" dirty="0"/>
              <a:t>TC/352 </a:t>
            </a:r>
            <a:r>
              <a:rPr lang="en-US" sz="2000" b="1" dirty="0" err="1"/>
              <a:t>Titlu</a:t>
            </a:r>
            <a:r>
              <a:rPr lang="en-US" sz="2000" b="1" dirty="0"/>
              <a:t>: </a:t>
            </a:r>
            <a:r>
              <a:rPr lang="en-US" sz="2000" b="1" dirty="0" err="1"/>
              <a:t>Nanotehnologii</a:t>
            </a:r>
            <a:r>
              <a:rPr lang="ro-RO" sz="2000" b="1" dirty="0"/>
              <a:t> </a:t>
            </a:r>
          </a:p>
          <a:p>
            <a:pPr marL="0" indent="0">
              <a:buNone/>
            </a:pPr>
            <a:r>
              <a:rPr lang="en-US" sz="2000" i="1" dirty="0" err="1"/>
              <a:t>Domeniul</a:t>
            </a:r>
            <a:r>
              <a:rPr lang="en-US" sz="2000" i="1" dirty="0"/>
              <a:t> de </a:t>
            </a:r>
            <a:r>
              <a:rPr lang="en-US" sz="2000" i="1" dirty="0" err="1"/>
              <a:t>aplicare</a:t>
            </a:r>
            <a:r>
              <a:rPr lang="en-US" sz="2000" dirty="0"/>
              <a:t>: </a:t>
            </a:r>
          </a:p>
          <a:p>
            <a:r>
              <a:rPr lang="en-US" sz="2000" dirty="0" err="1"/>
              <a:t>Standardizarea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domeniul</a:t>
            </a:r>
            <a:r>
              <a:rPr lang="en-US" sz="2000" dirty="0"/>
              <a:t> </a:t>
            </a:r>
            <a:r>
              <a:rPr lang="en-US" sz="2000" dirty="0" err="1"/>
              <a:t>nanotehnologiilor</a:t>
            </a:r>
            <a:r>
              <a:rPr lang="en-US" sz="2000" dirty="0"/>
              <a:t>, cu </a:t>
            </a:r>
            <a:r>
              <a:rPr lang="en-US" sz="2000" dirty="0" err="1"/>
              <a:t>sarcini</a:t>
            </a:r>
            <a:r>
              <a:rPr lang="en-US" sz="2000" dirty="0"/>
              <a:t> </a:t>
            </a:r>
            <a:r>
              <a:rPr lang="en-US" sz="2000" dirty="0" err="1"/>
              <a:t>specifice</a:t>
            </a:r>
            <a:r>
              <a:rPr lang="en-US" sz="2000" dirty="0"/>
              <a:t> </a:t>
            </a:r>
            <a:r>
              <a:rPr lang="en-US" sz="2000" dirty="0" err="1"/>
              <a:t>fiind</a:t>
            </a:r>
            <a:r>
              <a:rPr lang="en-US" sz="2000" dirty="0"/>
              <a:t> </a:t>
            </a:r>
            <a:r>
              <a:rPr lang="en-US" sz="2000" dirty="0" err="1"/>
              <a:t>clasificarea</a:t>
            </a:r>
            <a:r>
              <a:rPr lang="en-US" sz="2000" dirty="0"/>
              <a:t>, </a:t>
            </a:r>
          </a:p>
          <a:p>
            <a:r>
              <a:rPr lang="en-US" sz="2000" dirty="0" err="1"/>
              <a:t>terminologie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nomenclatură</a:t>
            </a:r>
            <a:r>
              <a:rPr lang="en-US" sz="2000" dirty="0"/>
              <a:t>, </a:t>
            </a:r>
          </a:p>
          <a:p>
            <a:r>
              <a:rPr lang="en-US" sz="2000" dirty="0" err="1"/>
              <a:t>metrologie</a:t>
            </a:r>
            <a:r>
              <a:rPr lang="en-US" sz="2000" dirty="0"/>
              <a:t> de </a:t>
            </a:r>
            <a:r>
              <a:rPr lang="en-US" sz="2000" dirty="0" err="1"/>
              <a:t>bază</a:t>
            </a:r>
            <a:r>
              <a:rPr lang="en-US" sz="2000" dirty="0"/>
              <a:t>, </a:t>
            </a:r>
          </a:p>
          <a:p>
            <a:r>
              <a:rPr lang="en-US" sz="2000" dirty="0" err="1"/>
              <a:t>măsurare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caracterizare</a:t>
            </a:r>
            <a:r>
              <a:rPr lang="en-US" sz="2000" dirty="0"/>
              <a:t> (</a:t>
            </a:r>
            <a:r>
              <a:rPr lang="en-US" sz="2000" dirty="0" err="1"/>
              <a:t>inclusiv</a:t>
            </a:r>
            <a:r>
              <a:rPr lang="ro-RO" sz="2000" dirty="0"/>
              <a:t> </a:t>
            </a:r>
            <a:r>
              <a:rPr lang="en-US" sz="2000" dirty="0" err="1"/>
              <a:t>proceduri</a:t>
            </a:r>
            <a:r>
              <a:rPr lang="en-US" sz="2000" dirty="0"/>
              <a:t> de </a:t>
            </a:r>
            <a:r>
              <a:rPr lang="en-US" sz="2000" dirty="0" err="1"/>
              <a:t>calibrare</a:t>
            </a:r>
            <a:r>
              <a:rPr lang="en-US" sz="2000" dirty="0"/>
              <a:t>), </a:t>
            </a:r>
          </a:p>
          <a:p>
            <a:r>
              <a:rPr lang="en-US" sz="2000" dirty="0" err="1"/>
              <a:t>probleme</a:t>
            </a:r>
            <a:r>
              <a:rPr lang="en-US" sz="2000" dirty="0"/>
              <a:t> de </a:t>
            </a:r>
            <a:r>
              <a:rPr lang="en-US" sz="2000" dirty="0" err="1"/>
              <a:t>sănătate</a:t>
            </a:r>
            <a:r>
              <a:rPr lang="en-US" sz="2000" dirty="0"/>
              <a:t>, </a:t>
            </a:r>
          </a:p>
          <a:p>
            <a:r>
              <a:rPr lang="en-US" sz="2000" dirty="0" err="1"/>
              <a:t>Siguranță</a:t>
            </a:r>
            <a:r>
              <a:rPr lang="en-US" sz="2000" dirty="0"/>
              <a:t>,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</a:p>
          <a:p>
            <a:r>
              <a:rPr lang="en-US" sz="2000" dirty="0" err="1"/>
              <a:t>mediu</a:t>
            </a:r>
            <a:r>
              <a:rPr lang="en-US" sz="2000" dirty="0"/>
              <a:t>. </a:t>
            </a:r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1432B466-A65F-12D2-101A-A2B499AF0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3522" y="228600"/>
            <a:ext cx="926691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2008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B71E7EC-80E4-DE85-CF0F-641851F64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70BA006A-29E9-518A-B706-413375A68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Se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asigura</a:t>
            </a:r>
            <a:r>
              <a:rPr lang="en-US" sz="2400" dirty="0"/>
              <a:t> </a:t>
            </a:r>
            <a:r>
              <a:rPr lang="en-US" sz="2400" dirty="0" err="1"/>
              <a:t>legătura</a:t>
            </a:r>
            <a:r>
              <a:rPr lang="en-US" sz="2400" dirty="0"/>
              <a:t> </a:t>
            </a:r>
            <a:r>
              <a:rPr lang="en-US" sz="2400" dirty="0" err="1"/>
              <a:t>cuorganismele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organizațiile</a:t>
            </a:r>
            <a:r>
              <a:rPr lang="en-US" sz="2400" dirty="0"/>
              <a:t> de </a:t>
            </a:r>
            <a:r>
              <a:rPr lang="en-US" sz="2400" dirty="0" err="1"/>
              <a:t>standardizare</a:t>
            </a:r>
            <a:r>
              <a:rPr lang="en-US" sz="2400" dirty="0"/>
              <a:t> </a:t>
            </a:r>
            <a:r>
              <a:rPr lang="en-US" sz="2400" dirty="0" err="1"/>
              <a:t>naționale</a:t>
            </a:r>
            <a:r>
              <a:rPr lang="en-US" sz="2400" dirty="0"/>
              <a:t>, </a:t>
            </a:r>
            <a:r>
              <a:rPr lang="en-US" sz="2400" dirty="0" err="1"/>
              <a:t>regionale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internaționale</a:t>
            </a:r>
            <a:r>
              <a:rPr lang="en-US" sz="2400" dirty="0"/>
              <a:t> </a:t>
            </a:r>
            <a:r>
              <a:rPr lang="en-US" sz="2400" dirty="0" err="1"/>
              <a:t>relevante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cualte</a:t>
            </a:r>
            <a:r>
              <a:rPr lang="en-US" sz="2400" dirty="0"/>
              <a:t> </a:t>
            </a:r>
            <a:r>
              <a:rPr lang="en-US" sz="2400" dirty="0" err="1"/>
              <a:t>organisme</a:t>
            </a:r>
            <a:r>
              <a:rPr lang="en-US" sz="2400" dirty="0"/>
              <a:t>, </a:t>
            </a:r>
            <a:r>
              <a:rPr lang="en-US" sz="2400" dirty="0" err="1"/>
              <a:t>organizații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grupări</a:t>
            </a:r>
            <a:r>
              <a:rPr lang="en-US" sz="2400" dirty="0"/>
              <a:t> </a:t>
            </a:r>
            <a:r>
              <a:rPr lang="en-US" sz="2400" dirty="0" err="1"/>
              <a:t>relevante</a:t>
            </a:r>
            <a:r>
              <a:rPr lang="en-US" sz="2400" dirty="0"/>
              <a:t> din </a:t>
            </a:r>
            <a:r>
              <a:rPr lang="en-US" sz="2400" dirty="0" err="1"/>
              <a:t>întreaga</a:t>
            </a:r>
            <a:r>
              <a:rPr lang="en-US" sz="2400" dirty="0"/>
              <a:t> </a:t>
            </a:r>
            <a:r>
              <a:rPr lang="en-US" sz="2400" dirty="0" err="1"/>
              <a:t>lume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subiecte</a:t>
            </a:r>
            <a:r>
              <a:rPr lang="en-US" sz="2400" dirty="0"/>
              <a:t> de </a:t>
            </a:r>
            <a:r>
              <a:rPr lang="en-US" sz="2400" dirty="0" err="1"/>
              <a:t>interes</a:t>
            </a:r>
            <a:r>
              <a:rPr lang="en-US" sz="2400" dirty="0"/>
              <a:t> </a:t>
            </a:r>
            <a:r>
              <a:rPr lang="en-US" sz="2400" dirty="0" err="1"/>
              <a:t>comun</a:t>
            </a:r>
            <a:r>
              <a:rPr lang="en-US" sz="2400" dirty="0"/>
              <a:t> </a:t>
            </a:r>
            <a:r>
              <a:rPr lang="ro-RO" sz="2400" dirty="0"/>
              <a:t>al </a:t>
            </a:r>
            <a:r>
              <a:rPr lang="en-US" sz="2400" dirty="0"/>
              <a:t>ISO (ISO/TC 229 </a:t>
            </a:r>
            <a:r>
              <a:rPr lang="en-US" sz="2400" dirty="0" err="1"/>
              <a:t>Nanotehnologie</a:t>
            </a:r>
            <a:r>
              <a:rPr lang="en-US" sz="2400" dirty="0"/>
              <a:t>) </a:t>
            </a:r>
            <a:r>
              <a:rPr lang="en-US" sz="2400" dirty="0" err="1"/>
              <a:t>și</a:t>
            </a:r>
            <a:r>
              <a:rPr lang="en-US" sz="2400" dirty="0"/>
              <a:t> CEN, </a:t>
            </a:r>
            <a:r>
              <a:rPr lang="en-US" sz="2400" dirty="0" err="1"/>
              <a:t>lucrările</a:t>
            </a:r>
            <a:r>
              <a:rPr lang="en-US" sz="2400" dirty="0"/>
              <a:t> </a:t>
            </a:r>
            <a:r>
              <a:rPr lang="en-US" sz="2400" dirty="0" err="1"/>
              <a:t>ar</a:t>
            </a:r>
            <a:r>
              <a:rPr lang="en-US" sz="2400" dirty="0"/>
              <a:t> </a:t>
            </a:r>
            <a:r>
              <a:rPr lang="en-US" sz="2400" dirty="0" err="1"/>
              <a:t>trebui</a:t>
            </a:r>
            <a:r>
              <a:rPr lang="en-US" sz="2400" dirty="0"/>
              <a:t> </a:t>
            </a:r>
            <a:r>
              <a:rPr lang="en-US" sz="2400" dirty="0" err="1"/>
              <a:t>efectuate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cadrul</a:t>
            </a:r>
            <a:r>
              <a:rPr lang="en-US" sz="2400" dirty="0"/>
              <a:t> Viena</a:t>
            </a:r>
            <a:r>
              <a:rPr lang="ro-RO" sz="2400" dirty="0"/>
              <a:t> </a:t>
            </a:r>
            <a:r>
              <a:rPr lang="en-US" sz="2400" dirty="0"/>
              <a:t>Acord cu </a:t>
            </a:r>
            <a:r>
              <a:rPr lang="en-US" sz="2400" dirty="0" err="1"/>
              <a:t>lider</a:t>
            </a:r>
            <a:r>
              <a:rPr lang="en-US" sz="2400" dirty="0"/>
              <a:t> ISO. </a:t>
            </a:r>
          </a:p>
          <a:p>
            <a:pPr marL="0" indent="0">
              <a:buNone/>
            </a:pPr>
            <a:endParaRPr lang="ro-RO" sz="2400" dirty="0"/>
          </a:p>
          <a:p>
            <a:pPr marL="0" indent="0">
              <a:buNone/>
            </a:pPr>
            <a:r>
              <a:rPr lang="en-US" sz="2400" dirty="0"/>
              <a:t>CEN/TC 352 se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concentra</a:t>
            </a:r>
            <a:r>
              <a:rPr lang="en-US" sz="2400" dirty="0"/>
              <a:t> </a:t>
            </a:r>
            <a:r>
              <a:rPr lang="en-US" sz="2400" dirty="0" err="1"/>
              <a:t>doar</a:t>
            </a:r>
            <a:r>
              <a:rPr lang="en-US" sz="2400" dirty="0"/>
              <a:t> pe </a:t>
            </a:r>
            <a:r>
              <a:rPr lang="en-US" sz="2400" dirty="0" err="1"/>
              <a:t>subiecte</a:t>
            </a:r>
            <a:r>
              <a:rPr lang="en-US" sz="2400" dirty="0"/>
              <a:t> </a:t>
            </a:r>
            <a:r>
              <a:rPr lang="en-US" sz="2400" dirty="0" err="1"/>
              <a:t>sau</a:t>
            </a:r>
            <a:r>
              <a:rPr lang="en-US" sz="2400" dirty="0"/>
              <a:t> </a:t>
            </a:r>
            <a:r>
              <a:rPr lang="en-US" sz="2400" dirty="0" err="1"/>
              <a:t>teme</a:t>
            </a:r>
            <a:r>
              <a:rPr lang="en-US" sz="2400" dirty="0"/>
              <a:t> care nu sunt </a:t>
            </a:r>
            <a:r>
              <a:rPr lang="en-US" sz="2400" dirty="0" err="1"/>
              <a:t>abordate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ro-RO" sz="2400" dirty="0"/>
              <a:t> </a:t>
            </a:r>
            <a:r>
              <a:rPr lang="en-US" sz="2400" dirty="0"/>
              <a:t>ISO/TC 229, </a:t>
            </a:r>
            <a:r>
              <a:rPr lang="en-US" sz="2400" dirty="0" err="1"/>
              <a:t>pentru</a:t>
            </a:r>
            <a:r>
              <a:rPr lang="en-US" sz="2400" dirty="0"/>
              <a:t> a se </a:t>
            </a:r>
            <a:r>
              <a:rPr lang="en-US" sz="2400" dirty="0" err="1"/>
              <a:t>asigura</a:t>
            </a:r>
            <a:r>
              <a:rPr lang="en-US" sz="2400" dirty="0"/>
              <a:t> </a:t>
            </a:r>
            <a:r>
              <a:rPr lang="en-US" sz="2400" dirty="0" err="1"/>
              <a:t>că</a:t>
            </a:r>
            <a:r>
              <a:rPr lang="en-US" sz="2400" dirty="0"/>
              <a:t> </a:t>
            </a:r>
            <a:r>
              <a:rPr lang="en-US" sz="2400" dirty="0" err="1"/>
              <a:t>resursele</a:t>
            </a:r>
            <a:r>
              <a:rPr lang="en-US" sz="2400" dirty="0"/>
              <a:t> </a:t>
            </a:r>
            <a:r>
              <a:rPr lang="en-US" sz="2400" dirty="0" err="1"/>
              <a:t>standardizării</a:t>
            </a:r>
            <a:r>
              <a:rPr lang="en-US" sz="2400" dirty="0"/>
              <a:t> </a:t>
            </a:r>
            <a:r>
              <a:rPr lang="en-US" sz="2400" dirty="0" err="1"/>
              <a:t>internaționale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europene</a:t>
            </a:r>
            <a:r>
              <a:rPr lang="ro-RO" sz="2400" dirty="0"/>
              <a:t> </a:t>
            </a:r>
            <a:r>
              <a:rPr lang="en-US" sz="2400" dirty="0" err="1"/>
              <a:t>comunitățile</a:t>
            </a:r>
            <a:r>
              <a:rPr lang="en-US" sz="2400" dirty="0"/>
              <a:t> sunt </a:t>
            </a:r>
            <a:r>
              <a:rPr lang="en-US" sz="2400" dirty="0" err="1"/>
              <a:t>folosite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cel </a:t>
            </a:r>
            <a:r>
              <a:rPr lang="en-US" sz="2400" dirty="0" err="1"/>
              <a:t>mai</a:t>
            </a:r>
            <a:r>
              <a:rPr lang="en-US" sz="2400" dirty="0"/>
              <a:t> </a:t>
            </a:r>
            <a:r>
              <a:rPr lang="en-US" sz="2400" dirty="0" err="1"/>
              <a:t>eficient</a:t>
            </a:r>
            <a:r>
              <a:rPr lang="en-US" sz="2400" dirty="0"/>
              <a:t> mod.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9504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3200" b="1" dirty="0"/>
              <a:t>ISO – International </a:t>
            </a:r>
            <a:r>
              <a:rPr lang="ro-RO" sz="3200" b="1" dirty="0" err="1"/>
              <a:t>Standards</a:t>
            </a:r>
            <a:r>
              <a:rPr lang="ro-RO" sz="3200" b="1" dirty="0"/>
              <a:t> </a:t>
            </a:r>
            <a:r>
              <a:rPr lang="ro-RO" sz="3200" b="1" dirty="0" err="1"/>
              <a:t>Organisation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o-RO" sz="2000" dirty="0">
                <a:hlinkClick r:id="rId2"/>
              </a:rPr>
              <a:t>http://www.iso.org/iso/en/stdsdevelopment/tc/tclist/TechnicalCommitteeDetailPage.TechnicalCommitteeDetail?COMMID=5932</a:t>
            </a:r>
            <a:endParaRPr lang="ro-RO" sz="2000" dirty="0"/>
          </a:p>
          <a:p>
            <a:pPr marL="0" indent="0">
              <a:buNone/>
            </a:pPr>
            <a:r>
              <a:rPr lang="ro-RO" sz="2000" dirty="0"/>
              <a:t>ISO/TC 229 Title: Nanotechnologies</a:t>
            </a:r>
          </a:p>
          <a:p>
            <a:pPr marL="0" indent="0">
              <a:buNone/>
            </a:pPr>
            <a:r>
              <a:rPr lang="en-US" sz="2000" dirty="0" err="1"/>
              <a:t>Domeniul</a:t>
            </a:r>
            <a:r>
              <a:rPr lang="en-US" sz="2000" dirty="0"/>
              <a:t> de </a:t>
            </a:r>
            <a:r>
              <a:rPr lang="en-US" sz="2000" dirty="0" err="1"/>
              <a:t>aplicare</a:t>
            </a:r>
            <a:r>
              <a:rPr lang="en-US" sz="2000" dirty="0"/>
              <a:t>: </a:t>
            </a:r>
            <a:endParaRPr lang="ro-RO" sz="2000" dirty="0"/>
          </a:p>
          <a:p>
            <a:r>
              <a:rPr lang="en-US" sz="2000" dirty="0" err="1"/>
              <a:t>Standardizarea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domeniul</a:t>
            </a:r>
            <a:r>
              <a:rPr lang="en-US" sz="2000" dirty="0"/>
              <a:t> </a:t>
            </a:r>
            <a:r>
              <a:rPr lang="en-US" sz="2000" dirty="0" err="1"/>
              <a:t>nanotehnologiilor</a:t>
            </a:r>
            <a:r>
              <a:rPr lang="en-US" sz="2000" dirty="0"/>
              <a:t>, cu </a:t>
            </a:r>
            <a:r>
              <a:rPr lang="en-US" sz="2000" dirty="0" err="1"/>
              <a:t>sarcini</a:t>
            </a:r>
            <a:r>
              <a:rPr lang="en-US" sz="2000" dirty="0"/>
              <a:t> </a:t>
            </a:r>
            <a:r>
              <a:rPr lang="en-US" sz="2000" dirty="0" err="1"/>
              <a:t>specifice</a:t>
            </a:r>
            <a:r>
              <a:rPr lang="en-US" sz="2000" dirty="0"/>
              <a:t> </a:t>
            </a:r>
            <a:r>
              <a:rPr lang="en-US" sz="2000" dirty="0" err="1"/>
              <a:t>fiind</a:t>
            </a:r>
            <a:r>
              <a:rPr lang="en-US" sz="2000" dirty="0"/>
              <a:t> </a:t>
            </a:r>
            <a:r>
              <a:rPr lang="en-US" sz="2000" dirty="0" err="1"/>
              <a:t>clasificarea</a:t>
            </a:r>
            <a:r>
              <a:rPr lang="en-US" sz="2000" dirty="0"/>
              <a:t>,</a:t>
            </a:r>
            <a:r>
              <a:rPr lang="ro-RO" sz="2000" dirty="0"/>
              <a:t> </a:t>
            </a:r>
            <a:r>
              <a:rPr lang="en-US" sz="2000" dirty="0" err="1"/>
              <a:t>terminologie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nomenclatură</a:t>
            </a:r>
            <a:r>
              <a:rPr lang="en-US" sz="2000" dirty="0"/>
              <a:t>, </a:t>
            </a:r>
            <a:r>
              <a:rPr lang="en-US" sz="2000" dirty="0" err="1"/>
              <a:t>metrologie</a:t>
            </a:r>
            <a:r>
              <a:rPr lang="en-US" sz="2000" dirty="0"/>
              <a:t> de </a:t>
            </a:r>
            <a:r>
              <a:rPr lang="en-US" sz="2000" dirty="0" err="1"/>
              <a:t>bază</a:t>
            </a:r>
            <a:r>
              <a:rPr lang="en-US" sz="2000" dirty="0"/>
              <a:t>, </a:t>
            </a:r>
            <a:r>
              <a:rPr lang="en-US" sz="2000" dirty="0" err="1"/>
              <a:t>caracterizare</a:t>
            </a:r>
            <a:r>
              <a:rPr lang="en-US" sz="2000" dirty="0"/>
              <a:t>, </a:t>
            </a:r>
            <a:r>
              <a:rPr lang="en-US" sz="2000" dirty="0" err="1"/>
              <a:t>inclusiv</a:t>
            </a:r>
            <a:r>
              <a:rPr lang="en-US" sz="2000" dirty="0"/>
              <a:t> </a:t>
            </a:r>
            <a:r>
              <a:rPr lang="en-US" sz="2000" dirty="0" err="1"/>
              <a:t>calibrare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ro-RO" sz="2000" dirty="0"/>
              <a:t> </a:t>
            </a:r>
            <a:r>
              <a:rPr lang="en-US" sz="2000" dirty="0" err="1"/>
              <a:t>certificare</a:t>
            </a:r>
            <a:r>
              <a:rPr lang="en-US" sz="2000" dirty="0"/>
              <a:t>, </a:t>
            </a:r>
            <a:r>
              <a:rPr lang="en-US" sz="2000" dirty="0" err="1"/>
              <a:t>risc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probleme</a:t>
            </a:r>
            <a:r>
              <a:rPr lang="en-US" sz="2000" dirty="0"/>
              <a:t> de </a:t>
            </a:r>
            <a:r>
              <a:rPr lang="en-US" sz="2000" dirty="0" err="1"/>
              <a:t>mediu</a:t>
            </a:r>
            <a:r>
              <a:rPr lang="en-US" sz="2000" dirty="0"/>
              <a:t>. </a:t>
            </a:r>
            <a:endParaRPr lang="ro-RO" sz="2000" dirty="0"/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7B631EA5-42E7-EEFF-2D09-F4861EF7D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76200"/>
            <a:ext cx="12954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245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192CE02-29F5-5AB1-3659-286019B0B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A28CD723-635B-D0E9-0621-B8D4C731E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Metodele de </a:t>
            </a:r>
            <a:r>
              <a:rPr lang="en-US" sz="2400" dirty="0" err="1"/>
              <a:t>testare</a:t>
            </a:r>
            <a:r>
              <a:rPr lang="en-US" sz="2400" dirty="0"/>
              <a:t> </a:t>
            </a:r>
            <a:r>
              <a:rPr lang="en-US" sz="2400" dirty="0" err="1"/>
              <a:t>trebuie</a:t>
            </a:r>
            <a:r>
              <a:rPr lang="en-US" sz="2400" dirty="0"/>
              <a:t> </a:t>
            </a:r>
            <a:r>
              <a:rPr lang="en-US" sz="2400" dirty="0" err="1"/>
              <a:t>să</a:t>
            </a:r>
            <a:r>
              <a:rPr lang="en-US" sz="2400" dirty="0"/>
              <a:t> </a:t>
            </a:r>
            <a:r>
              <a:rPr lang="en-US" sz="2400" dirty="0" err="1"/>
              <a:t>includă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ro-RO" sz="2400" dirty="0"/>
              <a:t> </a:t>
            </a:r>
            <a:r>
              <a:rPr lang="en-US" sz="2400" dirty="0" err="1"/>
              <a:t>determinarea</a:t>
            </a:r>
            <a:r>
              <a:rPr lang="en-US" sz="2400" dirty="0"/>
              <a:t>:</a:t>
            </a:r>
          </a:p>
          <a:p>
            <a:r>
              <a:rPr lang="en-US" sz="2400" dirty="0"/>
              <a:t> </a:t>
            </a:r>
            <a:r>
              <a:rPr lang="en-US" sz="2400" dirty="0" err="1"/>
              <a:t>proprietăților</a:t>
            </a:r>
            <a:r>
              <a:rPr lang="en-US" sz="2400" dirty="0"/>
              <a:t> </a:t>
            </a:r>
            <a:r>
              <a:rPr lang="en-US" sz="2400" dirty="0" err="1"/>
              <a:t>fizice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chimice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structurale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biologice</a:t>
            </a:r>
            <a:r>
              <a:rPr lang="en-US" sz="2400" dirty="0"/>
              <a:t> ale </a:t>
            </a:r>
            <a:r>
              <a:rPr lang="en-US" sz="2400" dirty="0" err="1"/>
              <a:t>materialelor</a:t>
            </a:r>
            <a:r>
              <a:rPr lang="en-US" sz="2400" dirty="0"/>
              <a:t> </a:t>
            </a:r>
            <a:r>
              <a:rPr lang="en-US" sz="2400" dirty="0" err="1"/>
              <a:t>sau</a:t>
            </a:r>
            <a:r>
              <a:rPr lang="en-US" sz="2400" dirty="0"/>
              <a:t> </a:t>
            </a:r>
            <a:r>
              <a:rPr lang="en-US" sz="2400" dirty="0" err="1"/>
              <a:t>dispozitivelor</a:t>
            </a:r>
            <a:r>
              <a:rPr lang="en-US" sz="2400" dirty="0"/>
              <a:t> pt care </a:t>
            </a:r>
            <a:r>
              <a:rPr lang="en-US" sz="2400" dirty="0" err="1"/>
              <a:t>performanța</a:t>
            </a:r>
            <a:r>
              <a:rPr lang="en-US" sz="2400" dirty="0"/>
              <a:t>,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aplicația</a:t>
            </a:r>
            <a:r>
              <a:rPr lang="en-US" sz="2400" dirty="0"/>
              <a:t> </a:t>
            </a:r>
            <a:r>
              <a:rPr lang="en-US" sz="2400" dirty="0" err="1"/>
              <a:t>aleasă</a:t>
            </a:r>
            <a:r>
              <a:rPr lang="en-US" sz="2400" dirty="0"/>
              <a:t>, </a:t>
            </a:r>
            <a:r>
              <a:rPr lang="en-US" sz="2400" dirty="0" err="1"/>
              <a:t>depinde</a:t>
            </a:r>
            <a:r>
              <a:rPr lang="en-US" sz="2400" dirty="0"/>
              <a:t> critic de </a:t>
            </a:r>
            <a:r>
              <a:rPr lang="en-US" sz="2400" dirty="0" err="1"/>
              <a:t>una</a:t>
            </a:r>
            <a:r>
              <a:rPr lang="en-US" sz="2400" dirty="0"/>
              <a:t> </a:t>
            </a:r>
            <a:r>
              <a:rPr lang="en-US" sz="2400" dirty="0" err="1"/>
              <a:t>sau</a:t>
            </a:r>
            <a:r>
              <a:rPr lang="en-US" sz="2400" dirty="0"/>
              <a:t> </a:t>
            </a:r>
            <a:r>
              <a:rPr lang="en-US" sz="2400" dirty="0" err="1"/>
              <a:t>mai</a:t>
            </a:r>
            <a:r>
              <a:rPr lang="en-US" sz="2400" dirty="0"/>
              <a:t> </a:t>
            </a:r>
            <a:r>
              <a:rPr lang="en-US" sz="2400" dirty="0" err="1"/>
              <a:t>multedimensiunea</a:t>
            </a:r>
            <a:r>
              <a:rPr lang="en-US" sz="2400" dirty="0"/>
              <a:t> &lt;100 nm. </a:t>
            </a:r>
            <a:endParaRPr lang="ro-RO" sz="2400" dirty="0"/>
          </a:p>
          <a:p>
            <a:r>
              <a:rPr lang="en-US" sz="2400" dirty="0"/>
              <a:t>Metodele de </a:t>
            </a:r>
            <a:r>
              <a:rPr lang="en-US" sz="2400" dirty="0" err="1"/>
              <a:t>testare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aplicații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standardele</a:t>
            </a:r>
            <a:r>
              <a:rPr lang="en-US" sz="2400" dirty="0"/>
              <a:t> de </a:t>
            </a:r>
            <a:r>
              <a:rPr lang="en-US" sz="2400" dirty="0" err="1"/>
              <a:t>produs</a:t>
            </a:r>
            <a:r>
              <a:rPr lang="en-US" sz="2400" dirty="0"/>
              <a:t> </a:t>
            </a:r>
            <a:r>
              <a:rPr lang="en-US" sz="2400" dirty="0" err="1"/>
              <a:t>trebuie</a:t>
            </a:r>
            <a:r>
              <a:rPr lang="en-US" sz="2400" dirty="0"/>
              <a:t> </a:t>
            </a:r>
            <a:r>
              <a:rPr lang="en-US" sz="2400" dirty="0" err="1"/>
              <a:t>să</a:t>
            </a:r>
            <a:r>
              <a:rPr lang="en-US" sz="2400" dirty="0"/>
              <a:t> fie </a:t>
            </a:r>
            <a:r>
              <a:rPr lang="en-US" sz="2400" dirty="0" err="1"/>
              <a:t>incluse</a:t>
            </a:r>
            <a:r>
              <a:rPr lang="ro-RO" sz="2400" dirty="0"/>
              <a:t> </a:t>
            </a:r>
            <a:r>
              <a:rPr lang="en-US" sz="2400" dirty="0" err="1"/>
              <a:t>domeniului</a:t>
            </a:r>
            <a:r>
              <a:rPr lang="en-US" sz="2400" dirty="0"/>
              <a:t> de </a:t>
            </a:r>
            <a:r>
              <a:rPr lang="en-US" sz="2400" dirty="0" err="1"/>
              <a:t>aplicare</a:t>
            </a:r>
            <a:r>
              <a:rPr lang="en-US" sz="2400" dirty="0"/>
              <a:t> al 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468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81A573C-4164-C323-8FA5-DCF0DDCE0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Sectoarele ISO</a:t>
            </a:r>
            <a:endParaRPr lang="en-US" dirty="0"/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C8BB4808-25B3-1C8C-0052-DB4C6C909B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235" y="1385047"/>
            <a:ext cx="8113059" cy="5265367"/>
          </a:xfrm>
        </p:spPr>
      </p:pic>
    </p:spTree>
    <p:extLst>
      <p:ext uri="{BB962C8B-B14F-4D97-AF65-F5344CB8AC3E}">
        <p14:creationId xmlns:p14="http://schemas.microsoft.com/office/powerpoint/2010/main" val="3065558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ANSI (American National Standards Institute) Nanotechnology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1038"/>
            <a:ext cx="8229600" cy="3840162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Standards Panel</a:t>
            </a:r>
          </a:p>
          <a:p>
            <a:r>
              <a:rPr lang="en-US" sz="2000" dirty="0">
                <a:hlinkClick r:id="rId2"/>
              </a:rPr>
              <a:t>http://www.ansi.org/standards_activities/standards_boards_panels/nsp/overview.aspx?menuid</a:t>
            </a:r>
            <a:r>
              <a:rPr lang="en-US" sz="2000" dirty="0"/>
              <a:t>=</a:t>
            </a:r>
            <a:endParaRPr lang="ro-RO" sz="2000" dirty="0"/>
          </a:p>
          <a:p>
            <a:pPr marL="0" indent="0">
              <a:buNone/>
            </a:pPr>
            <a:endParaRPr lang="ro-RO" sz="2000" dirty="0"/>
          </a:p>
          <a:p>
            <a:r>
              <a:rPr lang="en-US" sz="2000" dirty="0"/>
              <a:t>U.S. TAG la ISO TC 229-Nanotechnologies. </a:t>
            </a:r>
            <a:endParaRPr lang="ro-RO" sz="2000" dirty="0"/>
          </a:p>
          <a:p>
            <a:r>
              <a:rPr lang="en-US" sz="2000" dirty="0" err="1"/>
              <a:t>Institutul</a:t>
            </a:r>
            <a:r>
              <a:rPr lang="en-US" sz="2000" dirty="0"/>
              <a:t> Național American de Standarde</a:t>
            </a:r>
            <a:r>
              <a:rPr lang="ro-RO" sz="2000" dirty="0"/>
              <a:t> </a:t>
            </a:r>
            <a:r>
              <a:rPr lang="en-US" sz="2000" dirty="0" err="1"/>
              <a:t>Panelul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standarde</a:t>
            </a:r>
            <a:r>
              <a:rPr lang="en-US" sz="2000" dirty="0"/>
              <a:t> de </a:t>
            </a:r>
            <a:r>
              <a:rPr lang="en-US" sz="2000" dirty="0" err="1"/>
              <a:t>nanotehnologie</a:t>
            </a:r>
            <a:r>
              <a:rPr lang="en-US" sz="2000" dirty="0"/>
              <a:t> (ANSI-NSP) </a:t>
            </a:r>
            <a:r>
              <a:rPr lang="en-US" sz="2000" dirty="0" err="1"/>
              <a:t>servește</a:t>
            </a:r>
            <a:r>
              <a:rPr lang="en-US" sz="2000" dirty="0"/>
              <a:t> ca organism de </a:t>
            </a:r>
            <a:r>
              <a:rPr lang="en-US" sz="2000" dirty="0" err="1"/>
              <a:t>coordonare</a:t>
            </a:r>
            <a:r>
              <a:rPr lang="en-US" sz="2000" dirty="0"/>
              <a:t> </a:t>
            </a:r>
            <a:r>
              <a:rPr lang="en-US" sz="2000" dirty="0" err="1"/>
              <a:t>intersectorial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ro-RO" sz="2000" dirty="0"/>
              <a:t> </a:t>
            </a:r>
            <a:r>
              <a:rPr lang="en-US" sz="2000" dirty="0" err="1"/>
              <a:t>scopurile</a:t>
            </a:r>
            <a:r>
              <a:rPr lang="en-US" sz="2000" dirty="0"/>
              <a:t> </a:t>
            </a:r>
            <a:r>
              <a:rPr lang="en-US" sz="2000" dirty="0" err="1"/>
              <a:t>dezvoltării</a:t>
            </a:r>
            <a:r>
              <a:rPr lang="en-US" sz="2000" dirty="0"/>
              <a:t> </a:t>
            </a:r>
            <a:r>
              <a:rPr lang="en-US" sz="2000" dirty="0" err="1"/>
              <a:t>standardelor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domeniul</a:t>
            </a:r>
            <a:r>
              <a:rPr lang="en-US" sz="2000" dirty="0"/>
              <a:t> </a:t>
            </a:r>
            <a:r>
              <a:rPr lang="en-US" sz="2000" dirty="0" err="1"/>
              <a:t>nanotehnologiei</a:t>
            </a:r>
            <a:r>
              <a:rPr lang="en-US" sz="2000" dirty="0"/>
              <a:t>, </a:t>
            </a:r>
            <a:r>
              <a:rPr lang="en-US" sz="2000" dirty="0" err="1"/>
              <a:t>inclusiv</a:t>
            </a:r>
            <a:r>
              <a:rPr lang="en-US" sz="2000" dirty="0"/>
              <a:t>, </a:t>
            </a:r>
            <a:r>
              <a:rPr lang="en-US" sz="2000" dirty="0" err="1"/>
              <a:t>dar</a:t>
            </a:r>
            <a:r>
              <a:rPr lang="en-US" sz="2000" dirty="0"/>
              <a:t> </a:t>
            </a:r>
            <a:r>
              <a:rPr lang="en-US" sz="2000" dirty="0" err="1"/>
              <a:t>fără</a:t>
            </a:r>
            <a:r>
              <a:rPr lang="en-US" sz="2000" dirty="0"/>
              <a:t> a se </a:t>
            </a:r>
            <a:r>
              <a:rPr lang="en-US" sz="2000" dirty="0" err="1"/>
              <a:t>limita</a:t>
            </a:r>
            <a:r>
              <a:rPr lang="en-US" sz="2000" dirty="0"/>
              <a:t> la,</a:t>
            </a:r>
            <a:r>
              <a:rPr lang="ro-RO" sz="2000" dirty="0"/>
              <a:t> </a:t>
            </a:r>
            <a:r>
              <a:rPr lang="en-US" sz="2000" dirty="0" err="1"/>
              <a:t>nomenclatură</a:t>
            </a:r>
            <a:r>
              <a:rPr lang="en-US" sz="2000" dirty="0"/>
              <a:t>/</a:t>
            </a:r>
            <a:r>
              <a:rPr lang="ro-RO" sz="2000" dirty="0"/>
              <a:t> </a:t>
            </a:r>
            <a:r>
              <a:rPr lang="en-US" sz="2000" dirty="0" err="1"/>
              <a:t>terminologie</a:t>
            </a:r>
            <a:r>
              <a:rPr lang="en-US" sz="2000" dirty="0"/>
              <a:t>; </a:t>
            </a:r>
            <a:r>
              <a:rPr lang="en-US" sz="2000" dirty="0" err="1"/>
              <a:t>proprietățile</a:t>
            </a:r>
            <a:r>
              <a:rPr lang="en-US" sz="2000" dirty="0"/>
              <a:t> </a:t>
            </a:r>
            <a:r>
              <a:rPr lang="en-US" sz="2000" dirty="0" err="1"/>
              <a:t>materialelor</a:t>
            </a:r>
            <a:r>
              <a:rPr lang="en-US" sz="2000" dirty="0"/>
              <a:t>;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testarea</a:t>
            </a:r>
            <a:r>
              <a:rPr lang="en-US" sz="2000" dirty="0"/>
              <a:t>, </a:t>
            </a:r>
            <a:r>
              <a:rPr lang="en-US" sz="2000" dirty="0" err="1"/>
              <a:t>măsurarea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caracterizarea</a:t>
            </a:r>
            <a:r>
              <a:rPr lang="ro-RO" sz="2000" dirty="0"/>
              <a:t> </a:t>
            </a:r>
            <a:r>
              <a:rPr lang="en-US" sz="2000" dirty="0" err="1"/>
              <a:t>proceduri</a:t>
            </a:r>
            <a:r>
              <a:rPr lang="en-US" sz="2000" dirty="0"/>
              <a:t>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CDDEF6C-9B49-B552-1643-8FE91AF5A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851" y="1219200"/>
            <a:ext cx="1929984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4355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ASTM (American Society for Testing and Materials) Committee E56 on ASTM Committee E56 on Nanotechnology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299447"/>
            <a:ext cx="9067800" cy="4572000"/>
          </a:xfrm>
        </p:spPr>
        <p:txBody>
          <a:bodyPr/>
          <a:lstStyle/>
          <a:p>
            <a:r>
              <a:rPr lang="en-US" sz="2000" dirty="0">
                <a:hlinkClick r:id="rId2"/>
              </a:rPr>
              <a:t>http://www.astm.org/cgi-bin/SoftCart.exe/COMMIT/COMMITTEE/E56.htm?L+mystore+vgtc6325</a:t>
            </a:r>
            <a:endParaRPr lang="ro-RO" sz="2000" dirty="0"/>
          </a:p>
          <a:p>
            <a:pPr marL="0" indent="0">
              <a:buNone/>
            </a:pPr>
            <a:endParaRPr lang="ro-RO" sz="1800" dirty="0"/>
          </a:p>
          <a:p>
            <a:pPr marL="0" indent="0">
              <a:buNone/>
            </a:pPr>
            <a:r>
              <a:rPr lang="ro-RO" sz="1800" dirty="0"/>
              <a:t>A</a:t>
            </a:r>
            <a:r>
              <a:rPr lang="en-US" sz="1800" dirty="0"/>
              <a:t> </a:t>
            </a:r>
            <a:r>
              <a:rPr lang="en-US" sz="1800" dirty="0" err="1"/>
              <a:t>fost</a:t>
            </a:r>
            <a:r>
              <a:rPr lang="en-US" sz="1800" dirty="0"/>
              <a:t> format </a:t>
            </a:r>
            <a:r>
              <a:rPr lang="en-US" sz="1800" dirty="0" err="1"/>
              <a:t>în</a:t>
            </a:r>
            <a:r>
              <a:rPr lang="en-US" sz="1800" dirty="0"/>
              <a:t> 2005. </a:t>
            </a:r>
            <a:r>
              <a:rPr lang="en-US" sz="1800" dirty="0" err="1"/>
              <a:t>Acest</a:t>
            </a:r>
            <a:r>
              <a:rPr lang="en-US" sz="1800" dirty="0"/>
              <a:t> </a:t>
            </a:r>
            <a:r>
              <a:rPr lang="en-US" sz="1800" dirty="0" err="1"/>
              <a:t>comitet</a:t>
            </a:r>
            <a:r>
              <a:rPr lang="en-US" sz="1800" dirty="0"/>
              <a:t> </a:t>
            </a:r>
            <a:r>
              <a:rPr lang="en-US" sz="1800" dirty="0" err="1"/>
              <a:t>abordează</a:t>
            </a:r>
            <a:r>
              <a:rPr lang="en-US" sz="1800" dirty="0"/>
              <a:t> </a:t>
            </a:r>
            <a:r>
              <a:rPr lang="en-US" sz="1800" dirty="0" err="1"/>
              <a:t>probleme</a:t>
            </a:r>
            <a:r>
              <a:rPr lang="ro-RO" sz="1800" dirty="0"/>
              <a:t> </a:t>
            </a:r>
            <a:r>
              <a:rPr lang="en-US" sz="1800" dirty="0"/>
              <a:t>legate de </a:t>
            </a:r>
            <a:r>
              <a:rPr lang="en-US" sz="1800" dirty="0" err="1"/>
              <a:t>standarde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materiale</a:t>
            </a:r>
            <a:r>
              <a:rPr lang="en-US" sz="1800" dirty="0"/>
              <a:t> de </a:t>
            </a:r>
            <a:r>
              <a:rPr lang="en-US" sz="1800" dirty="0" err="1"/>
              <a:t>orientare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nanotehnologie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nanomateriale</a:t>
            </a:r>
            <a:r>
              <a:rPr lang="en-US" sz="1800" dirty="0"/>
              <a:t>, precum </a:t>
            </a:r>
            <a:r>
              <a:rPr lang="en-US" sz="1800" dirty="0" err="1"/>
              <a:t>și</a:t>
            </a:r>
            <a:r>
              <a:rPr lang="ro-RO" sz="1800" dirty="0"/>
              <a:t> </a:t>
            </a:r>
            <a:r>
              <a:rPr lang="en-US" sz="1800" dirty="0" err="1"/>
              <a:t>coordonarea</a:t>
            </a:r>
            <a:r>
              <a:rPr lang="en-US" sz="1800" dirty="0"/>
              <a:t> </a:t>
            </a:r>
            <a:r>
              <a:rPr lang="en-US" sz="1800" dirty="0" err="1"/>
              <a:t>standardizării</a:t>
            </a:r>
            <a:r>
              <a:rPr lang="en-US" sz="1800" dirty="0"/>
              <a:t> ASTM </a:t>
            </a:r>
            <a:r>
              <a:rPr lang="en-US" sz="1800" dirty="0" err="1"/>
              <a:t>existente</a:t>
            </a:r>
            <a:r>
              <a:rPr lang="en-US" sz="1800" dirty="0"/>
              <a:t> legate de </a:t>
            </a:r>
            <a:r>
              <a:rPr lang="en-US" sz="1800" dirty="0" err="1"/>
              <a:t>nevoile</a:t>
            </a:r>
            <a:r>
              <a:rPr lang="en-US" sz="1800" dirty="0"/>
              <a:t> </a:t>
            </a:r>
            <a:r>
              <a:rPr lang="en-US" sz="1800" dirty="0" err="1"/>
              <a:t>nanotehnologiei</a:t>
            </a:r>
            <a:r>
              <a:rPr lang="en-US" sz="1800" dirty="0"/>
              <a:t>. </a:t>
            </a:r>
            <a:endParaRPr lang="ro-RO" sz="1800" dirty="0"/>
          </a:p>
          <a:p>
            <a:pPr marL="0" indent="0">
              <a:buNone/>
            </a:pPr>
            <a:r>
              <a:rPr lang="en-US" sz="1800" dirty="0" err="1"/>
              <a:t>Această</a:t>
            </a:r>
            <a:r>
              <a:rPr lang="en-US" sz="1800" dirty="0"/>
              <a:t> </a:t>
            </a:r>
            <a:r>
              <a:rPr lang="en-US" sz="1800" dirty="0" err="1"/>
              <a:t>coordonare</a:t>
            </a:r>
            <a:r>
              <a:rPr lang="ro-RO" sz="1800" dirty="0"/>
              <a:t> </a:t>
            </a:r>
            <a:r>
              <a:rPr lang="en-US" sz="1800" dirty="0"/>
              <a:t>include </a:t>
            </a:r>
            <a:r>
              <a:rPr lang="en-US" sz="1800" dirty="0" err="1"/>
              <a:t>repartizarea</a:t>
            </a:r>
            <a:r>
              <a:rPr lang="en-US" sz="1800" dirty="0"/>
              <a:t> </a:t>
            </a:r>
            <a:r>
              <a:rPr lang="en-US" sz="1800" dirty="0" err="1"/>
              <a:t>cererilor</a:t>
            </a:r>
            <a:r>
              <a:rPr lang="en-US" sz="1800" dirty="0"/>
              <a:t> </a:t>
            </a:r>
            <a:r>
              <a:rPr lang="en-US" sz="1800" dirty="0" err="1"/>
              <a:t>specifice</a:t>
            </a:r>
            <a:r>
              <a:rPr lang="en-US" sz="1800" dirty="0"/>
              <a:t> de </a:t>
            </a:r>
            <a:r>
              <a:rPr lang="en-US" sz="1800" dirty="0" err="1"/>
              <a:t>standarde</a:t>
            </a:r>
            <a:r>
              <a:rPr lang="en-US" sz="1800" dirty="0"/>
              <a:t> de </a:t>
            </a:r>
            <a:r>
              <a:rPr lang="en-US" sz="1800" dirty="0" err="1"/>
              <a:t>nanotehnologie</a:t>
            </a:r>
            <a:r>
              <a:rPr lang="en-US" sz="1800" dirty="0"/>
              <a:t> </a:t>
            </a:r>
            <a:r>
              <a:rPr lang="en-US" sz="1800" dirty="0" err="1"/>
              <a:t>prin</a:t>
            </a:r>
            <a:r>
              <a:rPr lang="en-US" sz="1800" dirty="0"/>
              <a:t> ASTM</a:t>
            </a:r>
            <a:r>
              <a:rPr lang="ro-RO" sz="1800" dirty="0"/>
              <a:t> </a:t>
            </a:r>
            <a:r>
              <a:rPr lang="en-US" sz="1800" dirty="0" err="1"/>
              <a:t>baza</a:t>
            </a:r>
            <a:r>
              <a:rPr lang="en-US" sz="1800" dirty="0"/>
              <a:t> </a:t>
            </a:r>
            <a:r>
              <a:rPr lang="en-US" sz="1800" dirty="0" err="1"/>
              <a:t>existentă</a:t>
            </a:r>
            <a:r>
              <a:rPr lang="en-US" sz="1800" dirty="0"/>
              <a:t> a </a:t>
            </a:r>
            <a:r>
              <a:rPr lang="en-US" sz="1800" dirty="0" err="1"/>
              <a:t>comitetelor</a:t>
            </a:r>
            <a:r>
              <a:rPr lang="en-US" sz="1800" dirty="0"/>
              <a:t>, </a:t>
            </a:r>
            <a:r>
              <a:rPr lang="en-US" sz="1800" dirty="0" err="1"/>
              <a:t>precum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menținerea</a:t>
            </a:r>
            <a:r>
              <a:rPr lang="en-US" sz="1800" dirty="0"/>
              <a:t> </a:t>
            </a:r>
            <a:r>
              <a:rPr lang="en-US" sz="1800" dirty="0" err="1"/>
              <a:t>unor</a:t>
            </a:r>
            <a:r>
              <a:rPr lang="en-US" sz="1800" dirty="0"/>
              <a:t> </a:t>
            </a:r>
            <a:r>
              <a:rPr lang="en-US" sz="1800" dirty="0" err="1"/>
              <a:t>relații</a:t>
            </a:r>
            <a:r>
              <a:rPr lang="en-US" sz="1800" dirty="0"/>
              <a:t> de </a:t>
            </a:r>
            <a:r>
              <a:rPr lang="en-US" sz="1800" dirty="0" err="1"/>
              <a:t>legătură</a:t>
            </a:r>
            <a:r>
              <a:rPr lang="en-US" sz="1800" dirty="0"/>
              <a:t> </a:t>
            </a:r>
            <a:r>
              <a:rPr lang="en-US" sz="1800" dirty="0" err="1"/>
              <a:t>globale</a:t>
            </a:r>
            <a:r>
              <a:rPr lang="en-US" sz="1800" dirty="0"/>
              <a:t> </a:t>
            </a:r>
            <a:r>
              <a:rPr lang="en-US" sz="1800" dirty="0" err="1"/>
              <a:t>adecvate</a:t>
            </a:r>
            <a:r>
              <a:rPr lang="ro-RO" sz="1800" dirty="0"/>
              <a:t> </a:t>
            </a:r>
            <a:r>
              <a:rPr lang="en-US" sz="1800" dirty="0"/>
              <a:t>cu </a:t>
            </a:r>
            <a:r>
              <a:rPr lang="en-US" sz="1800" dirty="0" err="1"/>
              <a:t>activități</a:t>
            </a:r>
            <a:r>
              <a:rPr lang="en-US" sz="1800" dirty="0"/>
              <a:t> (interne </a:t>
            </a:r>
            <a:r>
              <a:rPr lang="en-US" sz="1800" dirty="0" err="1"/>
              <a:t>și</a:t>
            </a:r>
            <a:r>
              <a:rPr lang="en-US" sz="1800" dirty="0"/>
              <a:t> externe) legate de </a:t>
            </a:r>
            <a:r>
              <a:rPr lang="en-US" sz="1800" dirty="0" err="1"/>
              <a:t>acest</a:t>
            </a:r>
            <a:r>
              <a:rPr lang="en-US" sz="1800" dirty="0"/>
              <a:t> </a:t>
            </a:r>
            <a:r>
              <a:rPr lang="en-US" sz="1800" dirty="0" err="1"/>
              <a:t>domeniu</a:t>
            </a:r>
            <a:r>
              <a:rPr lang="en-US" sz="1800" dirty="0"/>
              <a:t>. </a:t>
            </a:r>
            <a:endParaRPr lang="ro-RO" sz="1800" dirty="0"/>
          </a:p>
          <a:p>
            <a:endParaRPr lang="en-US" dirty="0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5C96A971-F6CA-0303-C33F-4E34C88DC9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Imagine 5">
            <a:extLst>
              <a:ext uri="{FF2B5EF4-FFF2-40B4-BE49-F238E27FC236}">
                <a16:creationId xmlns:a16="http://schemas.microsoft.com/office/drawing/2014/main" id="{53EF2BD2-DFEB-3285-6223-0DEE3B890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662" y="1714500"/>
            <a:ext cx="325755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481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FF0881F-4025-D243-9710-7C4E05562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8600"/>
            <a:ext cx="8686800" cy="1143000"/>
          </a:xfrm>
        </p:spPr>
        <p:txBody>
          <a:bodyPr/>
          <a:lstStyle/>
          <a:p>
            <a:r>
              <a:rPr lang="en-US" sz="2000" b="1" dirty="0"/>
              <a:t>ASTM Committee E56 on ASTM Committee E56 on Nanotechnology </a:t>
            </a:r>
            <a:endParaRPr lang="en-US" sz="2000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E9536663-B423-352A-C49B-E0B5B23E7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Comitetul, </a:t>
            </a:r>
            <a:r>
              <a:rPr lang="ro-RO" sz="2400" dirty="0"/>
              <a:t>are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prezent</a:t>
            </a:r>
            <a:r>
              <a:rPr lang="en-US" sz="2400" dirty="0"/>
              <a:t> </a:t>
            </a:r>
            <a:r>
              <a:rPr lang="en-US" sz="2400" dirty="0" err="1"/>
              <a:t>standardele</a:t>
            </a:r>
            <a:r>
              <a:rPr lang="en-US" sz="2400" dirty="0"/>
              <a:t> </a:t>
            </a:r>
            <a:r>
              <a:rPr lang="en-US" sz="2400" dirty="0" err="1"/>
              <a:t>publicate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Cartea</a:t>
            </a:r>
            <a:r>
              <a:rPr lang="en-US" sz="2400" dirty="0"/>
              <a:t> </a:t>
            </a:r>
            <a:r>
              <a:rPr lang="en-US" sz="2400" dirty="0" err="1"/>
              <a:t>anuală</a:t>
            </a:r>
            <a:r>
              <a:rPr lang="en-US" sz="2400" dirty="0"/>
              <a:t> a</a:t>
            </a:r>
            <a:r>
              <a:rPr lang="ro-RO" sz="2400" dirty="0"/>
              <a:t> </a:t>
            </a:r>
            <a:r>
              <a:rPr lang="en-US" sz="2400" dirty="0" err="1"/>
              <a:t>Standarde</a:t>
            </a:r>
            <a:r>
              <a:rPr lang="en-US" sz="2400" dirty="0"/>
              <a:t> ASTM, </a:t>
            </a:r>
            <a:r>
              <a:rPr lang="en-US" sz="2400" dirty="0" err="1"/>
              <a:t>volumul</a:t>
            </a:r>
            <a:r>
              <a:rPr lang="en-US" sz="2400" dirty="0"/>
              <a:t> 14.02.WK8051 </a:t>
            </a:r>
          </a:p>
          <a:p>
            <a:r>
              <a:rPr lang="en-US" sz="2400" dirty="0" err="1"/>
              <a:t>Noua</a:t>
            </a:r>
            <a:r>
              <a:rPr lang="en-US" sz="2400" dirty="0"/>
              <a:t> </a:t>
            </a:r>
            <a:r>
              <a:rPr lang="en-US" sz="2400" dirty="0" err="1"/>
              <a:t>terminologie</a:t>
            </a:r>
            <a:r>
              <a:rPr lang="en-US" sz="2400" dirty="0"/>
              <a:t> standard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nanotehnologie</a:t>
            </a:r>
            <a:r>
              <a:rPr lang="en-US" sz="2400" dirty="0"/>
              <a:t> - </a:t>
            </a:r>
            <a:r>
              <a:rPr lang="en-US" sz="2400" dirty="0" err="1"/>
              <a:t>Acest</a:t>
            </a:r>
            <a:r>
              <a:rPr lang="en-US" sz="2400" dirty="0"/>
              <a:t> standard </a:t>
            </a:r>
            <a:r>
              <a:rPr lang="en-US" sz="2400" dirty="0" err="1"/>
              <a:t>conține</a:t>
            </a:r>
            <a:r>
              <a:rPr lang="en-US" sz="2400" dirty="0"/>
              <a:t> termini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definițiile</a:t>
            </a:r>
            <a:r>
              <a:rPr lang="en-US" sz="2400" dirty="0"/>
              <a:t> </a:t>
            </a:r>
            <a:r>
              <a:rPr lang="en-US" sz="2400" dirty="0" err="1"/>
              <a:t>acestora</a:t>
            </a:r>
            <a:r>
              <a:rPr lang="en-US" sz="2400" dirty="0"/>
              <a:t> </a:t>
            </a:r>
            <a:r>
              <a:rPr lang="en-US" sz="2400" dirty="0" err="1"/>
              <a:t>așa</a:t>
            </a:r>
            <a:r>
              <a:rPr lang="en-US" sz="2400" dirty="0"/>
              <a:t> cum sunt </a:t>
            </a:r>
            <a:r>
              <a:rPr lang="en-US" sz="2400" dirty="0" err="1"/>
              <a:t>utilizate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domeniul</a:t>
            </a:r>
            <a:r>
              <a:rPr lang="en-US" sz="2400" dirty="0"/>
              <a:t> </a:t>
            </a:r>
            <a:r>
              <a:rPr lang="en-US" sz="2400" dirty="0" err="1"/>
              <a:t>nanotehnologiei</a:t>
            </a:r>
            <a:r>
              <a:rPr lang="en-US" sz="2400" dirty="0"/>
              <a:t>; multiple </a:t>
            </a:r>
            <a:r>
              <a:rPr lang="en-US" sz="2400" dirty="0" err="1"/>
              <a:t>domenii</a:t>
            </a:r>
            <a:r>
              <a:rPr lang="en-US" sz="2400" dirty="0"/>
              <a:t> </a:t>
            </a:r>
            <a:r>
              <a:rPr lang="en-US" sz="2400" dirty="0" err="1"/>
              <a:t>științifice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ro-RO" sz="2400" dirty="0"/>
              <a:t> </a:t>
            </a:r>
            <a:r>
              <a:rPr lang="en-US" sz="2400" dirty="0" err="1"/>
              <a:t>disciplinele</a:t>
            </a:r>
            <a:r>
              <a:rPr lang="en-US" sz="2400" dirty="0"/>
              <a:t>, </a:t>
            </a:r>
            <a:r>
              <a:rPr lang="en-US" sz="2400" dirty="0" err="1"/>
              <a:t>atât</a:t>
            </a:r>
            <a:r>
              <a:rPr lang="en-US" sz="2400" dirty="0"/>
              <a:t> </a:t>
            </a:r>
            <a:r>
              <a:rPr lang="en-US" sz="2400" dirty="0" err="1"/>
              <a:t>existente</a:t>
            </a:r>
            <a:r>
              <a:rPr lang="en-US" sz="2400" dirty="0"/>
              <a:t>, </a:t>
            </a:r>
            <a:r>
              <a:rPr lang="en-US" sz="2400" dirty="0" err="1"/>
              <a:t>cât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emergente</a:t>
            </a:r>
            <a:r>
              <a:rPr lang="en-US" sz="2400" dirty="0"/>
              <a:t>, sunt </a:t>
            </a:r>
            <a:r>
              <a:rPr lang="en-US" sz="2400" dirty="0" err="1"/>
              <a:t>cuprinse</a:t>
            </a:r>
            <a:r>
              <a:rPr lang="en-US" sz="2400" dirty="0"/>
              <a:t> </a:t>
            </a:r>
            <a:r>
              <a:rPr lang="en-US" sz="2400" dirty="0" err="1"/>
              <a:t>aici</a:t>
            </a:r>
            <a:r>
              <a:rPr lang="en-US" sz="2400" dirty="0"/>
              <a:t>. </a:t>
            </a:r>
          </a:p>
          <a:p>
            <a:r>
              <a:rPr lang="en-US" sz="2400" dirty="0"/>
              <a:t>Standard</a:t>
            </a:r>
            <a:r>
              <a:rPr lang="ro-RO" sz="2400" dirty="0" err="1"/>
              <a:t>ul</a:t>
            </a:r>
            <a:r>
              <a:rPr lang="en-US" sz="2400" dirty="0"/>
              <a:t> nu </a:t>
            </a:r>
            <a:r>
              <a:rPr lang="en-US" sz="2400" dirty="0" err="1"/>
              <a:t>este</a:t>
            </a:r>
            <a:r>
              <a:rPr lang="en-US" sz="2400" dirty="0"/>
              <a:t> </a:t>
            </a:r>
            <a:r>
              <a:rPr lang="en-US" sz="2400" dirty="0" err="1"/>
              <a:t>disponibil</a:t>
            </a:r>
            <a:r>
              <a:rPr lang="en-US" sz="2400" dirty="0"/>
              <a:t> </a:t>
            </a:r>
            <a:r>
              <a:rPr lang="en-US" sz="2400" dirty="0" err="1"/>
              <a:t>gratuit</a:t>
            </a:r>
            <a:endParaRPr lang="ro-RO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850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2400" b="1" dirty="0"/>
              <a:t>Micro &amp; </a:t>
            </a:r>
            <a:r>
              <a:rPr lang="ro-RO" sz="2400" b="1" dirty="0" err="1"/>
              <a:t>Nano</a:t>
            </a:r>
            <a:r>
              <a:rPr lang="ro-RO" sz="2400" b="1" dirty="0"/>
              <a:t> Technology (MNT) </a:t>
            </a:r>
            <a:r>
              <a:rPr lang="ro-RO" sz="2400" b="1" dirty="0" err="1"/>
              <a:t>Measurement</a:t>
            </a:r>
            <a:r>
              <a:rPr lang="ro-RO" sz="2400" b="1" dirty="0"/>
              <a:t> Club</a:t>
            </a:r>
            <a:br>
              <a:rPr lang="ro-RO" sz="2400" b="1" dirty="0"/>
            </a:b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sz="2000" dirty="0">
                <a:hlinkClick r:id="rId2"/>
              </a:rPr>
              <a:t>http://www.npl.co.uk/mnt/</a:t>
            </a:r>
            <a:endParaRPr lang="ro-RO" sz="2000" dirty="0"/>
          </a:p>
          <a:p>
            <a:endParaRPr lang="ro-RO" sz="2000" dirty="0"/>
          </a:p>
          <a:p>
            <a:r>
              <a:rPr lang="en-US" sz="2000" dirty="0" err="1"/>
              <a:t>Laboratorul</a:t>
            </a:r>
            <a:r>
              <a:rPr lang="en-US" sz="2000" dirty="0"/>
              <a:t> </a:t>
            </a:r>
            <a:r>
              <a:rPr lang="en-US" sz="2000" dirty="0" err="1"/>
              <a:t>Național</a:t>
            </a:r>
            <a:r>
              <a:rPr lang="en-US" sz="2000" dirty="0"/>
              <a:t> de </a:t>
            </a:r>
            <a:r>
              <a:rPr lang="en-US" sz="2000" dirty="0" err="1"/>
              <a:t>Fizică</a:t>
            </a:r>
            <a:r>
              <a:rPr lang="en-US" sz="2000" dirty="0"/>
              <a:t> (NPL, </a:t>
            </a:r>
            <a:r>
              <a:rPr lang="en-US" sz="2000" dirty="0" err="1"/>
              <a:t>Laboratorul</a:t>
            </a:r>
            <a:r>
              <a:rPr lang="en-US" sz="2000" dirty="0"/>
              <a:t> </a:t>
            </a:r>
            <a:r>
              <a:rPr lang="en-US" sz="2000" dirty="0" err="1"/>
              <a:t>Național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 al </a:t>
            </a:r>
            <a:r>
              <a:rPr lang="en-US" sz="2000" dirty="0" err="1"/>
              <a:t>Regatului</a:t>
            </a:r>
            <a:r>
              <a:rPr lang="en-US" sz="2000" dirty="0"/>
              <a:t> Unit) a </a:t>
            </a:r>
            <a:r>
              <a:rPr lang="en-US" sz="2000" dirty="0" err="1"/>
              <a:t>înființat</a:t>
            </a:r>
            <a:r>
              <a:rPr lang="en-US" sz="2000" dirty="0"/>
              <a:t> un</a:t>
            </a:r>
            <a:r>
              <a:rPr lang="ro-RO" sz="2000" dirty="0"/>
              <a:t> </a:t>
            </a:r>
            <a:r>
              <a:rPr lang="en-US" sz="2000" dirty="0" err="1"/>
              <a:t>nou</a:t>
            </a:r>
            <a:r>
              <a:rPr lang="en-US" sz="2000" dirty="0"/>
              <a:t> Club </a:t>
            </a:r>
            <a:r>
              <a:rPr lang="en-US" sz="2000" dirty="0" err="1"/>
              <a:t>Național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numele</a:t>
            </a:r>
            <a:r>
              <a:rPr lang="en-US" sz="2000" dirty="0"/>
              <a:t> DTI cu </a:t>
            </a:r>
            <a:r>
              <a:rPr lang="en-US" sz="2000" dirty="0" err="1"/>
              <a:t>scopul</a:t>
            </a:r>
            <a:r>
              <a:rPr lang="en-US" sz="2000" dirty="0"/>
              <a:t> de a </a:t>
            </a:r>
            <a:r>
              <a:rPr lang="en-US" sz="2000" dirty="0" err="1"/>
              <a:t>promova</a:t>
            </a:r>
            <a:r>
              <a:rPr lang="en-US" sz="2000" dirty="0"/>
              <a:t> </a:t>
            </a:r>
            <a:r>
              <a:rPr lang="en-US" sz="2000" dirty="0" err="1"/>
              <a:t>conștientizarea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ro-RO" sz="2000" dirty="0"/>
              <a:t> </a:t>
            </a:r>
            <a:r>
              <a:rPr lang="en-US" sz="2000" dirty="0" err="1"/>
              <a:t>preluarea</a:t>
            </a:r>
            <a:r>
              <a:rPr lang="en-US" sz="2000" dirty="0"/>
              <a:t> micro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nano</a:t>
            </a:r>
            <a:r>
              <a:rPr lang="en-US" sz="2000" dirty="0"/>
              <a:t> </a:t>
            </a:r>
            <a:r>
              <a:rPr lang="en-US" sz="2000" dirty="0" err="1"/>
              <a:t>tehnologie</a:t>
            </a:r>
            <a:r>
              <a:rPr lang="en-US" sz="2000" dirty="0"/>
              <a:t> (MNT). </a:t>
            </a:r>
            <a:endParaRPr lang="ro-RO" sz="2000" dirty="0"/>
          </a:p>
          <a:p>
            <a:r>
              <a:rPr lang="en-US" sz="2000" dirty="0" err="1"/>
              <a:t>Clubul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 MNT se </a:t>
            </a:r>
            <a:r>
              <a:rPr lang="en-US" sz="2000" dirty="0" err="1"/>
              <a:t>concentrează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metrologie</a:t>
            </a:r>
            <a:r>
              <a:rPr lang="ro-RO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probleme</a:t>
            </a:r>
            <a:r>
              <a:rPr lang="en-US" sz="2000" dirty="0"/>
              <a:t> </a:t>
            </a:r>
            <a:r>
              <a:rPr lang="en-US" sz="2000" dirty="0" err="1"/>
              <a:t>conexe</a:t>
            </a:r>
            <a:r>
              <a:rPr lang="en-US" sz="2000" dirty="0"/>
              <a:t>, cum </a:t>
            </a:r>
            <a:r>
              <a:rPr lang="en-US" sz="2000" dirty="0" err="1"/>
              <a:t>ar</a:t>
            </a:r>
            <a:r>
              <a:rPr lang="en-US" sz="2000" dirty="0"/>
              <a:t> fi </a:t>
            </a:r>
            <a:r>
              <a:rPr lang="en-US" sz="2000" dirty="0" err="1"/>
              <a:t>standardele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reglementările</a:t>
            </a:r>
            <a:r>
              <a:rPr lang="en-US" sz="2000" dirty="0"/>
              <a:t> </a:t>
            </a:r>
            <a:r>
              <a:rPr lang="en-US" sz="2000" dirty="0" err="1"/>
              <a:t>naționale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internaționale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293842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/>
              <a:t>Rețeaua de </a:t>
            </a:r>
            <a:r>
              <a:rPr lang="en-US" sz="2800" b="1" dirty="0" err="1"/>
              <a:t>nanometrologie</a:t>
            </a:r>
            <a:br>
              <a:rPr lang="ro-RO" sz="2800" b="1" dirty="0"/>
            </a:b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525" y="1600200"/>
            <a:ext cx="8991600" cy="4525962"/>
          </a:xfrm>
        </p:spPr>
        <p:txBody>
          <a:bodyPr/>
          <a:lstStyle/>
          <a:p>
            <a:pPr marL="0" indent="0">
              <a:buNone/>
            </a:pPr>
            <a:r>
              <a:rPr lang="ro-RO" sz="2400" dirty="0"/>
              <a:t>Este u</a:t>
            </a:r>
            <a:r>
              <a:rPr lang="en-US" sz="2400" dirty="0" err="1"/>
              <a:t>nul</a:t>
            </a:r>
            <a:r>
              <a:rPr lang="en-US" sz="2400" dirty="0"/>
              <a:t> </a:t>
            </a:r>
            <a:r>
              <a:rPr lang="en-US" sz="2400" dirty="0" err="1"/>
              <a:t>dintre</a:t>
            </a:r>
            <a:r>
              <a:rPr lang="en-US" sz="2400" dirty="0"/>
              <a:t> </a:t>
            </a:r>
            <a:r>
              <a:rPr lang="en-US" sz="2400" dirty="0" err="1"/>
              <a:t>proiectele</a:t>
            </a:r>
            <a:r>
              <a:rPr lang="en-US" sz="2400" dirty="0"/>
              <a:t> </a:t>
            </a:r>
            <a:r>
              <a:rPr lang="en-US" sz="2400" dirty="0" err="1"/>
              <a:t>Consiliului</a:t>
            </a:r>
            <a:r>
              <a:rPr lang="en-US" sz="2400" dirty="0"/>
              <a:t> de </a:t>
            </a:r>
            <a:r>
              <a:rPr lang="en-US" sz="2400" dirty="0" err="1"/>
              <a:t>Cercetare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Inginerie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Științe</a:t>
            </a:r>
            <a:r>
              <a:rPr lang="en-US" sz="2400" dirty="0"/>
              <a:t> </a:t>
            </a:r>
            <a:r>
              <a:rPr lang="en-US" sz="2400" dirty="0" err="1"/>
              <a:t>Fizice</a:t>
            </a:r>
            <a:r>
              <a:rPr lang="en-US" sz="2400" dirty="0"/>
              <a:t>  </a:t>
            </a:r>
            <a:r>
              <a:rPr lang="en-US" sz="2400" dirty="0" err="1"/>
              <a:t>creat</a:t>
            </a:r>
            <a:r>
              <a:rPr lang="en-US" sz="2400" dirty="0"/>
              <a:t> cu </a:t>
            </a:r>
            <a:r>
              <a:rPr lang="en-US" sz="2400" dirty="0" err="1"/>
              <a:t>scopul</a:t>
            </a:r>
            <a:r>
              <a:rPr lang="en-US" sz="2400" dirty="0"/>
              <a:t>:</a:t>
            </a:r>
            <a:endParaRPr lang="ro-RO" sz="2400" dirty="0"/>
          </a:p>
          <a:p>
            <a:pPr marL="0" indent="0">
              <a:buNone/>
            </a:pPr>
            <a:r>
              <a:rPr lang="en-US" sz="2400" dirty="0"/>
              <a:t> </a:t>
            </a:r>
            <a:r>
              <a:rPr lang="en-US" sz="2400" dirty="0" err="1"/>
              <a:t>Dezvoltarea</a:t>
            </a:r>
            <a:r>
              <a:rPr lang="en-US" sz="2400" dirty="0"/>
              <a:t> </a:t>
            </a:r>
            <a:r>
              <a:rPr lang="en-US" sz="2400" dirty="0" err="1"/>
              <a:t>coeziunii</a:t>
            </a:r>
            <a:r>
              <a:rPr lang="en-US" sz="2400" dirty="0"/>
              <a:t> </a:t>
            </a:r>
            <a:r>
              <a:rPr lang="en-US" sz="2400" dirty="0" err="1"/>
              <a:t>între</a:t>
            </a:r>
            <a:r>
              <a:rPr lang="en-US" sz="2400" dirty="0"/>
              <a:t> </a:t>
            </a:r>
            <a:r>
              <a:rPr lang="en-US" sz="2400" dirty="0" err="1"/>
              <a:t>principalele</a:t>
            </a:r>
            <a:r>
              <a:rPr lang="en-US" sz="2400" dirty="0"/>
              <a:t> </a:t>
            </a:r>
            <a:r>
              <a:rPr lang="en-US" sz="2400" dirty="0" err="1"/>
              <a:t>grupuri</a:t>
            </a:r>
            <a:r>
              <a:rPr lang="en-US" sz="2400" dirty="0"/>
              <a:t> de </a:t>
            </a:r>
            <a:r>
              <a:rPr lang="en-US" sz="2400" dirty="0" err="1"/>
              <a:t>cercetare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domeniul</a:t>
            </a:r>
            <a:r>
              <a:rPr lang="en-US" sz="2400" dirty="0"/>
              <a:t> </a:t>
            </a:r>
            <a:r>
              <a:rPr lang="en-US" sz="2400" dirty="0" err="1"/>
              <a:t>metrologiei</a:t>
            </a:r>
            <a:r>
              <a:rPr lang="en-US" sz="2400" dirty="0"/>
              <a:t> din </a:t>
            </a:r>
            <a:r>
              <a:rPr lang="ro-RO" sz="2400" dirty="0"/>
              <a:t>UK</a:t>
            </a:r>
            <a:r>
              <a:rPr lang="en-US" sz="2400" dirty="0"/>
              <a:t> implicate</a:t>
            </a:r>
            <a:r>
              <a:rPr lang="ro-RO" sz="2400" dirty="0"/>
              <a:t> în </a:t>
            </a:r>
            <a:r>
              <a:rPr lang="en-US" sz="2400" dirty="0" err="1"/>
              <a:t>cercetare</a:t>
            </a:r>
            <a:r>
              <a:rPr lang="ro-RO" sz="2400" dirty="0"/>
              <a:t>,</a:t>
            </a:r>
            <a:r>
              <a:rPr lang="en-US" sz="2400" dirty="0"/>
              <a:t> </a:t>
            </a:r>
            <a:r>
              <a:rPr lang="en-US" sz="2400" dirty="0" err="1"/>
              <a:t>practică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nanometrologie</a:t>
            </a:r>
            <a:r>
              <a:rPr lang="en-US" sz="2400" dirty="0"/>
              <a:t>;</a:t>
            </a:r>
            <a:endParaRPr lang="ro-RO" sz="2400" dirty="0"/>
          </a:p>
          <a:p>
            <a:pPr marL="0" indent="0">
              <a:buNone/>
            </a:pPr>
            <a:r>
              <a:rPr lang="en-US" sz="2400" dirty="0"/>
              <a:t> </a:t>
            </a:r>
            <a:r>
              <a:rPr lang="en-US" sz="2400" dirty="0" err="1"/>
              <a:t>Folosi</a:t>
            </a:r>
            <a:r>
              <a:rPr lang="ro-RO" sz="2400" dirty="0"/>
              <a:t>rea</a:t>
            </a:r>
            <a:r>
              <a:rPr lang="en-US" sz="2400" dirty="0"/>
              <a:t> </a:t>
            </a:r>
            <a:r>
              <a:rPr lang="en-US" sz="2400" dirty="0" err="1"/>
              <a:t>eforturil</a:t>
            </a:r>
            <a:r>
              <a:rPr lang="ro-RO" sz="2400" dirty="0"/>
              <a:t>or</a:t>
            </a:r>
            <a:r>
              <a:rPr lang="en-US" sz="2400" dirty="0"/>
              <a:t> </a:t>
            </a:r>
            <a:r>
              <a:rPr lang="en-US" sz="2400" dirty="0" err="1"/>
              <a:t>combinate</a:t>
            </a:r>
            <a:r>
              <a:rPr lang="en-US" sz="2400" dirty="0"/>
              <a:t> ale </a:t>
            </a:r>
            <a:r>
              <a:rPr lang="en-US" sz="2400" dirty="0" err="1"/>
              <a:t>grupului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a </a:t>
            </a:r>
            <a:r>
              <a:rPr lang="en-US" sz="2400" dirty="0" err="1"/>
              <a:t>menține</a:t>
            </a:r>
            <a:r>
              <a:rPr lang="en-US" sz="2400" dirty="0"/>
              <a:t> </a:t>
            </a:r>
            <a:r>
              <a:rPr lang="en-US" sz="2400" dirty="0" err="1"/>
              <a:t>canale</a:t>
            </a:r>
            <a:r>
              <a:rPr lang="en-US" sz="2400" dirty="0"/>
              <a:t> </a:t>
            </a:r>
            <a:r>
              <a:rPr lang="en-US" sz="2400" dirty="0" err="1"/>
              <a:t>deschise</a:t>
            </a:r>
            <a:r>
              <a:rPr lang="en-US" sz="2400" dirty="0"/>
              <a:t> </a:t>
            </a:r>
            <a:r>
              <a:rPr lang="en-US" sz="2400" dirty="0" err="1"/>
              <a:t>între</a:t>
            </a:r>
            <a:r>
              <a:rPr lang="en-US" sz="2400" dirty="0"/>
              <a:t> </a:t>
            </a:r>
            <a:r>
              <a:rPr lang="en-US" sz="2400" dirty="0" err="1"/>
              <a:t>grupuri</a:t>
            </a:r>
            <a:r>
              <a:rPr lang="en-US" sz="2400" dirty="0"/>
              <a:t> de </a:t>
            </a:r>
            <a:r>
              <a:rPr lang="en-US" sz="2400" dirty="0" err="1"/>
              <a:t>cercetare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utilizatori</a:t>
            </a:r>
            <a:r>
              <a:rPr lang="en-US" sz="2400" dirty="0"/>
              <a:t> din </a:t>
            </a:r>
            <a:r>
              <a:rPr lang="en-US" sz="2400" dirty="0" err="1"/>
              <a:t>industrie</a:t>
            </a:r>
            <a:r>
              <a:rPr lang="en-US" sz="2400" dirty="0"/>
              <a:t>;</a:t>
            </a:r>
            <a:endParaRPr lang="ro-RO" sz="2400" dirty="0"/>
          </a:p>
          <a:p>
            <a:pPr marL="0" indent="0">
              <a:buNone/>
            </a:pPr>
            <a:r>
              <a:rPr lang="en-US" sz="2400" dirty="0"/>
              <a:t> Stabil</a:t>
            </a:r>
            <a:r>
              <a:rPr lang="ro-RO" sz="2400" dirty="0"/>
              <a:t>irea de</a:t>
            </a:r>
            <a:r>
              <a:rPr lang="en-US" sz="2400" dirty="0"/>
              <a:t> </a:t>
            </a:r>
            <a:r>
              <a:rPr lang="en-US" sz="2400" dirty="0" err="1"/>
              <a:t>interfețe</a:t>
            </a:r>
            <a:r>
              <a:rPr lang="en-US" sz="2400" dirty="0"/>
              <a:t> </a:t>
            </a:r>
            <a:r>
              <a:rPr lang="en-US" sz="2400" dirty="0" err="1"/>
              <a:t>focalizate</a:t>
            </a:r>
            <a:r>
              <a:rPr lang="en-US" sz="2400" dirty="0"/>
              <a:t> </a:t>
            </a:r>
            <a:r>
              <a:rPr lang="en-US" sz="2400" dirty="0" err="1"/>
              <a:t>între</a:t>
            </a:r>
            <a:r>
              <a:rPr lang="en-US" sz="2400" dirty="0"/>
              <a:t> </a:t>
            </a:r>
            <a:r>
              <a:rPr lang="en-US" sz="2400" dirty="0" err="1"/>
              <a:t>nanometrologie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domeniile</a:t>
            </a:r>
            <a:r>
              <a:rPr lang="en-US" sz="2400" dirty="0"/>
              <a:t> de </a:t>
            </a:r>
            <a:r>
              <a:rPr lang="en-US" sz="2400" dirty="0" err="1"/>
              <a:t>aplicații</a:t>
            </a:r>
            <a:r>
              <a:rPr lang="en-US" sz="2400" dirty="0"/>
              <a:t> </a:t>
            </a:r>
            <a:r>
              <a:rPr lang="en-US" sz="2400" dirty="0" err="1"/>
              <a:t>vizate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ro-RO" sz="2400" dirty="0"/>
              <a:t> </a:t>
            </a:r>
            <a:r>
              <a:rPr lang="en-US" sz="2400" dirty="0" err="1"/>
              <a:t>comunitatea</a:t>
            </a:r>
            <a:r>
              <a:rPr lang="en-US" sz="2400" dirty="0"/>
              <a:t> </a:t>
            </a:r>
            <a:r>
              <a:rPr lang="en-US" sz="2400" dirty="0" err="1"/>
              <a:t>nanotehnologiei</a:t>
            </a:r>
            <a:r>
              <a:rPr lang="en-US" sz="2400" dirty="0"/>
              <a:t>.</a:t>
            </a:r>
            <a:endParaRPr lang="ro-RO" sz="2400" dirty="0"/>
          </a:p>
        </p:txBody>
      </p:sp>
    </p:spTree>
    <p:extLst>
      <p:ext uri="{BB962C8B-B14F-4D97-AF65-F5344CB8AC3E}">
        <p14:creationId xmlns:p14="http://schemas.microsoft.com/office/powerpoint/2010/main" val="27401828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190C960-98CA-02E8-C067-3F92351D6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Reteaua</a:t>
            </a:r>
            <a:r>
              <a:rPr lang="en-US" dirty="0"/>
              <a:t> de </a:t>
            </a:r>
            <a:r>
              <a:rPr lang="en-US" dirty="0" err="1"/>
              <a:t>nanometrologie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205BCD0-6888-F502-310B-3907CF1EBE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Rețeaua de </a:t>
            </a:r>
            <a:r>
              <a:rPr lang="en-US" sz="2400" dirty="0" err="1"/>
              <a:t>nanometrologie</a:t>
            </a:r>
            <a:r>
              <a:rPr lang="en-US" sz="2400" dirty="0"/>
              <a:t>, </a:t>
            </a:r>
            <a:r>
              <a:rPr lang="en-US" sz="2400" dirty="0" err="1"/>
              <a:t>așa</a:t>
            </a:r>
            <a:r>
              <a:rPr lang="en-US" sz="2400" dirty="0"/>
              <a:t> cum a </a:t>
            </a:r>
            <a:r>
              <a:rPr lang="en-US" sz="2400" dirty="0" err="1"/>
              <a:t>fost</a:t>
            </a:r>
            <a:r>
              <a:rPr lang="en-US" sz="2400" dirty="0"/>
              <a:t> </a:t>
            </a:r>
            <a:r>
              <a:rPr lang="en-US" sz="2400" dirty="0" err="1"/>
              <a:t>finanțată</a:t>
            </a:r>
            <a:r>
              <a:rPr lang="en-US" sz="2400" dirty="0"/>
              <a:t>, s-a </a:t>
            </a:r>
            <a:r>
              <a:rPr lang="en-US" sz="2400" dirty="0" err="1"/>
              <a:t>bazat</a:t>
            </a:r>
            <a:r>
              <a:rPr lang="en-US" sz="2400" dirty="0"/>
              <a:t> pe un </a:t>
            </a:r>
            <a:r>
              <a:rPr lang="en-US" sz="2400" dirty="0" err="1"/>
              <a:t>grup</a:t>
            </a:r>
            <a:r>
              <a:rPr lang="en-US" sz="2400" dirty="0"/>
              <a:t> de </a:t>
            </a:r>
            <a:r>
              <a:rPr lang="en-US" sz="2400" dirty="0" err="1"/>
              <a:t>membri</a:t>
            </a:r>
            <a:r>
              <a:rPr lang="en-US" sz="2400" dirty="0"/>
              <a:t> de </a:t>
            </a:r>
            <a:r>
              <a:rPr lang="en-US" sz="2400" dirty="0" err="1"/>
              <a:t>bază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un </a:t>
            </a:r>
            <a:r>
              <a:rPr lang="en-US" sz="2400" dirty="0" err="1"/>
              <a:t>grup</a:t>
            </a:r>
            <a:r>
              <a:rPr lang="en-US" sz="2400" dirty="0"/>
              <a:t> de </a:t>
            </a:r>
            <a:r>
              <a:rPr lang="en-US" sz="2400" dirty="0" err="1"/>
              <a:t>industriași</a:t>
            </a:r>
            <a:r>
              <a:rPr lang="en-US" sz="2400" dirty="0"/>
              <a:t> </a:t>
            </a:r>
            <a:r>
              <a:rPr lang="en-US" sz="2400" dirty="0" err="1"/>
              <a:t>interesați</a:t>
            </a:r>
            <a:r>
              <a:rPr lang="en-US" sz="2400" dirty="0"/>
              <a:t>. </a:t>
            </a:r>
            <a:r>
              <a:rPr lang="en-US" sz="2400" dirty="0" err="1"/>
              <a:t>Grupul</a:t>
            </a:r>
            <a:r>
              <a:rPr lang="en-US" sz="2400" dirty="0"/>
              <a:t> de </a:t>
            </a:r>
            <a:r>
              <a:rPr lang="en-US" sz="2400" dirty="0" err="1"/>
              <a:t>bază</a:t>
            </a:r>
            <a:r>
              <a:rPr lang="en-US" sz="2400" dirty="0"/>
              <a:t> era format din </a:t>
            </a:r>
            <a:r>
              <a:rPr lang="en-US" sz="2400" dirty="0" err="1"/>
              <a:t>Universitatea</a:t>
            </a:r>
            <a:r>
              <a:rPr lang="en-US" sz="2400" dirty="0"/>
              <a:t> din </a:t>
            </a:r>
            <a:r>
              <a:rPr lang="en-US" sz="2400" dirty="0" err="1"/>
              <a:t>Huddersfield,Universitatea</a:t>
            </a:r>
            <a:r>
              <a:rPr lang="en-US" sz="2400" dirty="0"/>
              <a:t> din Warwick, </a:t>
            </a:r>
            <a:r>
              <a:rPr lang="en-US" sz="2400" dirty="0" err="1"/>
              <a:t>Universitatea</a:t>
            </a:r>
            <a:r>
              <a:rPr lang="en-US" sz="2400" dirty="0"/>
              <a:t> Cranfield, </a:t>
            </a:r>
            <a:r>
              <a:rPr lang="en-US" sz="2400" dirty="0" err="1"/>
              <a:t>Laboratorul</a:t>
            </a:r>
            <a:r>
              <a:rPr lang="en-US" sz="2400" dirty="0"/>
              <a:t> Național de </a:t>
            </a:r>
            <a:r>
              <a:rPr lang="en-US" sz="2400" dirty="0" err="1"/>
              <a:t>Fizică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Taylor </a:t>
            </a:r>
            <a:r>
              <a:rPr lang="en-US" sz="2400" dirty="0" err="1"/>
              <a:t>HobsonLtd</a:t>
            </a:r>
            <a:r>
              <a:rPr lang="en-US" sz="2400" dirty="0"/>
              <a:t>. </a:t>
            </a:r>
          </a:p>
          <a:p>
            <a:pPr marL="0" indent="0">
              <a:buNone/>
            </a:pPr>
            <a:r>
              <a:rPr lang="en-US" sz="2400" dirty="0" err="1"/>
              <a:t>Grupul</a:t>
            </a:r>
            <a:r>
              <a:rPr lang="en-US" sz="2400" dirty="0"/>
              <a:t> liber a </a:t>
            </a:r>
            <a:r>
              <a:rPr lang="en-US" sz="2400" dirty="0" err="1"/>
              <a:t>fost</a:t>
            </a:r>
            <a:r>
              <a:rPr lang="en-US" sz="2400" dirty="0"/>
              <a:t> format din Renishaw Ltd, </a:t>
            </a:r>
            <a:r>
              <a:rPr lang="en-US" sz="2400" dirty="0" err="1"/>
              <a:t>Zeeko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GE </a:t>
            </a:r>
            <a:r>
              <a:rPr lang="en-US" sz="2400" dirty="0" err="1"/>
              <a:t>Druck</a:t>
            </a:r>
            <a:r>
              <a:rPr lang="en-US" sz="2400" dirty="0"/>
              <a:t>.</a:t>
            </a:r>
            <a:r>
              <a:rPr lang="ro-RO" sz="2400" dirty="0"/>
              <a:t> </a:t>
            </a:r>
          </a:p>
          <a:p>
            <a:pPr marL="0" indent="0">
              <a:buNone/>
            </a:pPr>
            <a:r>
              <a:rPr lang="en-US" sz="2400" dirty="0"/>
              <a:t>Una </a:t>
            </a:r>
            <a:r>
              <a:rPr lang="en-US" sz="2400" dirty="0" err="1"/>
              <a:t>dintre</a:t>
            </a:r>
            <a:r>
              <a:rPr lang="en-US" sz="2400" dirty="0"/>
              <a:t> </a:t>
            </a:r>
            <a:r>
              <a:rPr lang="en-US" sz="2400" dirty="0" err="1"/>
              <a:t>funcțiile</a:t>
            </a:r>
            <a:r>
              <a:rPr lang="en-US" sz="2400" dirty="0"/>
              <a:t> </a:t>
            </a:r>
            <a:r>
              <a:rPr lang="en-US" sz="2400" dirty="0" err="1"/>
              <a:t>principale</a:t>
            </a:r>
            <a:r>
              <a:rPr lang="en-US" sz="2400" dirty="0"/>
              <a:t> ale </a:t>
            </a:r>
            <a:r>
              <a:rPr lang="en-US" sz="2400" dirty="0" err="1"/>
              <a:t>rețelei</a:t>
            </a:r>
            <a:r>
              <a:rPr lang="en-US" sz="2400" dirty="0"/>
              <a:t> a </a:t>
            </a:r>
            <a:r>
              <a:rPr lang="en-US" sz="2400" dirty="0" err="1"/>
              <a:t>fost</a:t>
            </a:r>
            <a:r>
              <a:rPr lang="en-US" sz="2400" dirty="0"/>
              <a:t> </a:t>
            </a:r>
            <a:r>
              <a:rPr lang="en-US" sz="2400" i="1" dirty="0" err="1"/>
              <a:t>organizarea</a:t>
            </a:r>
            <a:r>
              <a:rPr lang="en-US" sz="2400" i="1" dirty="0"/>
              <a:t> </a:t>
            </a:r>
            <a:r>
              <a:rPr lang="en-US" sz="2400" i="1" dirty="0" err="1"/>
              <a:t>unei</a:t>
            </a:r>
            <a:r>
              <a:rPr lang="en-US" sz="2400" i="1" dirty="0"/>
              <a:t> </a:t>
            </a:r>
            <a:r>
              <a:rPr lang="en-US" sz="2400" i="1" dirty="0" err="1"/>
              <a:t>serii</a:t>
            </a:r>
            <a:r>
              <a:rPr lang="en-US" sz="2400" i="1" dirty="0"/>
              <a:t> de </a:t>
            </a:r>
            <a:r>
              <a:rPr lang="en-US" sz="2400" i="1" dirty="0" err="1"/>
              <a:t>seminarii</a:t>
            </a:r>
            <a:r>
              <a:rPr lang="en-US" sz="2400" i="1" dirty="0"/>
              <a:t> </a:t>
            </a:r>
            <a:r>
              <a:rPr lang="en-US" sz="2400" i="1" dirty="0" err="1"/>
              <a:t>tematice</a:t>
            </a:r>
            <a:r>
              <a:rPr lang="en-US" sz="2400" i="1" dirty="0"/>
              <a:t> </a:t>
            </a:r>
            <a:r>
              <a:rPr lang="en-US" sz="2400" i="1" dirty="0" err="1"/>
              <a:t>gratuite</a:t>
            </a:r>
            <a:r>
              <a:rPr lang="ro-RO" sz="2400" i="1" dirty="0"/>
              <a:t> privind</a:t>
            </a:r>
            <a:r>
              <a:rPr lang="en-US" sz="2400" i="1" dirty="0"/>
              <a:t> </a:t>
            </a:r>
            <a:r>
              <a:rPr lang="en-US" sz="2400" i="1" dirty="0" err="1"/>
              <a:t>aspecte</a:t>
            </a:r>
            <a:r>
              <a:rPr lang="en-US" sz="2400" i="1" dirty="0"/>
              <a:t> ale </a:t>
            </a:r>
            <a:r>
              <a:rPr lang="en-US" sz="2400" i="1" dirty="0" err="1"/>
              <a:t>nanometrologiei</a:t>
            </a:r>
            <a:r>
              <a:rPr lang="en-US" sz="2400" i="1" dirty="0"/>
              <a:t> </a:t>
            </a:r>
            <a:r>
              <a:rPr lang="en-US" sz="2400" i="1" dirty="0" err="1"/>
              <a:t>aplicate</a:t>
            </a:r>
            <a:r>
              <a:rPr lang="en-US" sz="2400" i="1" dirty="0"/>
              <a:t> </a:t>
            </a:r>
            <a:r>
              <a:rPr lang="en-US" sz="2400" i="1" dirty="0" err="1"/>
              <a:t>în</a:t>
            </a:r>
            <a:r>
              <a:rPr lang="en-US" sz="2400" i="1" dirty="0"/>
              <a:t> </a:t>
            </a:r>
            <a:r>
              <a:rPr lang="en-US" sz="2400" i="1" dirty="0" err="1"/>
              <a:t>domenii</a:t>
            </a:r>
            <a:r>
              <a:rPr lang="en-US" sz="2400" i="1" dirty="0"/>
              <a:t> </a:t>
            </a:r>
            <a:r>
              <a:rPr lang="en-US" sz="2400" i="1" dirty="0" err="1"/>
              <a:t>industriale</a:t>
            </a:r>
            <a:r>
              <a:rPr lang="en-US" sz="2400" i="1" dirty="0"/>
              <a:t>/de </a:t>
            </a:r>
            <a:r>
              <a:rPr lang="en-US" sz="2400" i="1" dirty="0" err="1"/>
              <a:t>cercetare</a:t>
            </a:r>
            <a:r>
              <a:rPr lang="en-US" sz="2400" i="1" dirty="0"/>
              <a:t> </a:t>
            </a:r>
            <a:r>
              <a:rPr lang="en-US" sz="2400" i="1" dirty="0" err="1"/>
              <a:t>specifice</a:t>
            </a:r>
            <a:r>
              <a:rPr lang="en-US" sz="2400" dirty="0"/>
              <a:t>. </a:t>
            </a:r>
            <a:endParaRPr lang="ro-RO" sz="2400" dirty="0"/>
          </a:p>
          <a:p>
            <a:pPr marL="0" indent="0">
              <a:buNone/>
            </a:pPr>
            <a:r>
              <a:rPr lang="en-US" sz="2400" dirty="0" err="1"/>
              <a:t>Unul</a:t>
            </a:r>
            <a:r>
              <a:rPr lang="en-US" sz="2400" dirty="0"/>
              <a:t> </a:t>
            </a:r>
            <a:r>
              <a:rPr lang="en-US" sz="2400" dirty="0" err="1"/>
              <a:t>dintre</a:t>
            </a:r>
            <a:r>
              <a:rPr lang="en-US" sz="2400" dirty="0"/>
              <a:t> </a:t>
            </a:r>
            <a:r>
              <a:rPr lang="en-US" sz="2400" dirty="0" err="1"/>
              <a:t>Rezultatele</a:t>
            </a:r>
            <a:r>
              <a:rPr lang="en-US" sz="2400" dirty="0"/>
              <a:t> </a:t>
            </a:r>
            <a:r>
              <a:rPr lang="en-US" sz="2400" dirty="0" err="1"/>
              <a:t>rețelei</a:t>
            </a:r>
            <a:r>
              <a:rPr lang="en-US" sz="2400" dirty="0"/>
              <a:t> au </a:t>
            </a:r>
            <a:r>
              <a:rPr lang="en-US" sz="2400" dirty="0" err="1"/>
              <a:t>fost</a:t>
            </a:r>
            <a:r>
              <a:rPr lang="en-US" sz="2400" dirty="0"/>
              <a:t> </a:t>
            </a:r>
            <a:r>
              <a:rPr lang="en-US" sz="2400" dirty="0" err="1"/>
              <a:t>crearea</a:t>
            </a:r>
            <a:r>
              <a:rPr lang="en-US" sz="2400" dirty="0"/>
              <a:t> </a:t>
            </a:r>
            <a:r>
              <a:rPr lang="en-US" sz="2400" dirty="0" err="1"/>
              <a:t>tehnologiei</a:t>
            </a:r>
            <a:r>
              <a:rPr lang="en-US" sz="2400" dirty="0"/>
              <a:t> Micro </a:t>
            </a:r>
            <a:r>
              <a:rPr lang="en-US" sz="2400" dirty="0" err="1"/>
              <a:t>și</a:t>
            </a:r>
            <a:r>
              <a:rPr lang="en-US" sz="2400" dirty="0"/>
              <a:t> Nano (MNT)</a:t>
            </a:r>
            <a:r>
              <a:rPr lang="ro-RO" sz="2400" dirty="0"/>
              <a:t> </a:t>
            </a:r>
            <a:r>
              <a:rPr lang="en-US" sz="2400" dirty="0"/>
              <a:t>- </a:t>
            </a:r>
            <a:r>
              <a:rPr lang="en-US" sz="2400" dirty="0" err="1"/>
              <a:t>Clubul</a:t>
            </a:r>
            <a:r>
              <a:rPr lang="en-US" sz="2400" dirty="0"/>
              <a:t> de </a:t>
            </a:r>
            <a:r>
              <a:rPr lang="en-US" sz="2400" dirty="0" err="1"/>
              <a:t>măsurare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35142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923CC052-362B-F3FE-80B2-798FDFB205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071711"/>
                </a:solidFill>
                <a:effectLst/>
                <a:latin typeface="Inter"/>
              </a:rPr>
              <a:t>Gain hands-on research experience and build nanotechnology technical education skills through the MNT-CURN undergraduate research program.</a:t>
            </a:r>
            <a:endParaRPr lang="ro-RO" b="0" i="0" dirty="0">
              <a:solidFill>
                <a:srgbClr val="071711"/>
              </a:solidFill>
              <a:effectLst/>
              <a:latin typeface="Inter"/>
            </a:endParaRPr>
          </a:p>
          <a:p>
            <a:endParaRPr lang="ro-RO" dirty="0">
              <a:solidFill>
                <a:srgbClr val="071711"/>
              </a:solidFill>
              <a:latin typeface="Inter"/>
            </a:endParaRPr>
          </a:p>
          <a:p>
            <a:r>
              <a:rPr lang="en-US" sz="2000" dirty="0">
                <a:hlinkClick r:id="rId2"/>
              </a:rPr>
              <a:t>https://micronanoeducation.org/students-parents/micro-nano-technology-collaborative-undergraduate-research-network/</a:t>
            </a:r>
            <a:endParaRPr lang="ro-RO" sz="2000" dirty="0"/>
          </a:p>
          <a:p>
            <a:endParaRPr lang="en-US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8713B5E6-07C9-3916-0119-2E9167B510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59976"/>
            <a:ext cx="3457575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5635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71600"/>
            <a:ext cx="9067800" cy="4525962"/>
          </a:xfrm>
        </p:spPr>
        <p:txBody>
          <a:bodyPr/>
          <a:lstStyle/>
          <a:p>
            <a:r>
              <a:rPr lang="en-US" sz="2000" dirty="0">
                <a:hlinkClick r:id="rId2"/>
              </a:rPr>
              <a:t>http://www.euromet.org/cgi-bin/projectfile.pl</a:t>
            </a:r>
            <a:endParaRPr lang="ro-RO" sz="2000" dirty="0"/>
          </a:p>
          <a:p>
            <a:r>
              <a:rPr lang="en-US" sz="2000" dirty="0" err="1"/>
              <a:t>Colaborarea</a:t>
            </a:r>
            <a:r>
              <a:rPr lang="en-US" sz="2000" dirty="0"/>
              <a:t> </a:t>
            </a:r>
            <a:r>
              <a:rPr lang="en-US" sz="2000" dirty="0" err="1"/>
              <a:t>europeană</a:t>
            </a:r>
            <a:r>
              <a:rPr lang="en-US" sz="2000" dirty="0"/>
              <a:t> </a:t>
            </a:r>
            <a:r>
              <a:rPr lang="en-US" sz="2000" dirty="0" err="1"/>
              <a:t>privind</a:t>
            </a:r>
            <a:r>
              <a:rPr lang="en-US" sz="2000" dirty="0"/>
              <a:t> </a:t>
            </a:r>
            <a:r>
              <a:rPr lang="en-US" sz="2000" dirty="0" err="1"/>
              <a:t>standardele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 – se </a:t>
            </a:r>
            <a:r>
              <a:rPr lang="en-US" sz="2000" dirty="0" err="1"/>
              <a:t>investighează</a:t>
            </a:r>
            <a:r>
              <a:rPr lang="en-US" sz="2000" dirty="0"/>
              <a:t> </a:t>
            </a:r>
            <a:r>
              <a:rPr lang="en-US" sz="2000" dirty="0" err="1"/>
              <a:t>posibilități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încercarea</a:t>
            </a:r>
            <a:r>
              <a:rPr lang="en-US" sz="2000" dirty="0"/>
              <a:t> de a </a:t>
            </a:r>
            <a:r>
              <a:rPr lang="en-US" sz="2000" dirty="0" err="1"/>
              <a:t>prognoza</a:t>
            </a:r>
            <a:r>
              <a:rPr lang="en-US" sz="2000" dirty="0"/>
              <a:t> </a:t>
            </a:r>
            <a:r>
              <a:rPr lang="en-US" sz="2000" dirty="0" err="1"/>
              <a:t>nevoile</a:t>
            </a:r>
            <a:r>
              <a:rPr lang="en-US" sz="2000" dirty="0"/>
              <a:t>.</a:t>
            </a:r>
            <a:r>
              <a:rPr lang="ro-RO" sz="2000" dirty="0"/>
              <a:t> </a:t>
            </a:r>
            <a:r>
              <a:rPr lang="en-US" sz="2000" dirty="0" err="1"/>
              <a:t>Inițiativa</a:t>
            </a:r>
            <a:r>
              <a:rPr lang="en-US" sz="2000" dirty="0"/>
              <a:t> EUROMET </a:t>
            </a:r>
            <a:r>
              <a:rPr lang="en-US" sz="2000" dirty="0" err="1"/>
              <a:t>privind</a:t>
            </a:r>
            <a:r>
              <a:rPr lang="en-US" sz="2000" dirty="0"/>
              <a:t> </a:t>
            </a:r>
            <a:r>
              <a:rPr lang="en-US" sz="2000" dirty="0" err="1"/>
              <a:t>nanometrologie</a:t>
            </a:r>
            <a:r>
              <a:rPr lang="en-US" sz="2000" dirty="0"/>
              <a:t>.</a:t>
            </a:r>
            <a:endParaRPr lang="ro-RO" sz="2000" dirty="0"/>
          </a:p>
          <a:p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contextul</a:t>
            </a:r>
            <a:r>
              <a:rPr lang="en-US" sz="2000" dirty="0"/>
              <a:t> </a:t>
            </a:r>
            <a:r>
              <a:rPr lang="en-US" sz="2000" dirty="0" err="1"/>
              <a:t>acestui</a:t>
            </a:r>
            <a:r>
              <a:rPr lang="en-US" sz="2000" dirty="0"/>
              <a:t> </a:t>
            </a:r>
            <a:r>
              <a:rPr lang="en-US" sz="2000" dirty="0" err="1"/>
              <a:t>proiect</a:t>
            </a:r>
            <a:r>
              <a:rPr lang="en-US" sz="2000" dirty="0"/>
              <a:t>, </a:t>
            </a:r>
            <a:r>
              <a:rPr lang="en-US" sz="2000" dirty="0" err="1"/>
              <a:t>domeniul</a:t>
            </a:r>
            <a:r>
              <a:rPr lang="en-US" sz="2000" dirty="0"/>
              <a:t> </a:t>
            </a:r>
            <a:r>
              <a:rPr lang="en-US" sz="2000" dirty="0" err="1"/>
              <a:t>Nanometrologiei</a:t>
            </a:r>
            <a:r>
              <a:rPr lang="en-US" sz="2000" dirty="0"/>
              <a:t> se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restrânge</a:t>
            </a:r>
            <a:r>
              <a:rPr lang="en-US" sz="2000" dirty="0"/>
              <a:t> la Dimensional</a:t>
            </a:r>
            <a:r>
              <a:rPr lang="ro-RO" sz="2000" dirty="0"/>
              <a:t> </a:t>
            </a:r>
            <a:r>
              <a:rPr lang="en-US" sz="2000" dirty="0" err="1"/>
              <a:t>Metrologie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Serviciul</a:t>
            </a:r>
            <a:r>
              <a:rPr lang="en-US" sz="2000" dirty="0"/>
              <a:t> de </a:t>
            </a:r>
            <a:r>
              <a:rPr lang="en-US" sz="2000" dirty="0" err="1"/>
              <a:t>Nanotehnologie</a:t>
            </a:r>
            <a:r>
              <a:rPr lang="en-US" sz="2000" dirty="0"/>
              <a:t>, </a:t>
            </a:r>
            <a:r>
              <a:rPr lang="en-US" sz="2000" dirty="0" err="1"/>
              <a:t>aceasta</a:t>
            </a:r>
            <a:r>
              <a:rPr lang="en-US" sz="2000" dirty="0"/>
              <a:t> din </a:t>
            </a:r>
            <a:r>
              <a:rPr lang="en-US" sz="2000" dirty="0" err="1"/>
              <a:t>urmă</a:t>
            </a:r>
            <a:r>
              <a:rPr lang="en-US" sz="2000" dirty="0"/>
              <a:t> </a:t>
            </a:r>
            <a:r>
              <a:rPr lang="en-US" sz="2000" dirty="0" err="1"/>
              <a:t>provenind</a:t>
            </a:r>
            <a:r>
              <a:rPr lang="en-US" sz="2000" dirty="0"/>
              <a:t> din </a:t>
            </a:r>
            <a:r>
              <a:rPr lang="en-US" sz="2000" dirty="0" err="1"/>
              <a:t>domenii</a:t>
            </a:r>
            <a:r>
              <a:rPr lang="en-US" sz="2000" dirty="0"/>
              <a:t> </a:t>
            </a:r>
            <a:r>
              <a:rPr lang="en-US" sz="2000" dirty="0" err="1"/>
              <a:t>precum</a:t>
            </a:r>
            <a:r>
              <a:rPr lang="en-US" sz="2000" dirty="0"/>
              <a:t> </a:t>
            </a:r>
            <a:r>
              <a:rPr lang="en-US" sz="2000" dirty="0" err="1"/>
              <a:t>Precizia</a:t>
            </a:r>
            <a:r>
              <a:rPr lang="ro-RO" sz="2000" dirty="0"/>
              <a:t> </a:t>
            </a:r>
            <a:r>
              <a:rPr lang="en-US" sz="2000" dirty="0"/>
              <a:t>Inginerie, </a:t>
            </a:r>
            <a:r>
              <a:rPr lang="en-US" sz="2000" dirty="0" err="1"/>
              <a:t>Microelectronică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Biotehnologie</a:t>
            </a:r>
            <a:r>
              <a:rPr lang="en-US" sz="2000" dirty="0"/>
              <a:t>. </a:t>
            </a:r>
            <a:endParaRPr lang="ro-RO" sz="2000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D4C7EC0E-D45E-99DF-C38B-5D4DA1B34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381000"/>
            <a:ext cx="33337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8465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C0A9EF3D-487C-E494-BFBB-F5D2C55835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Proiectul </a:t>
            </a:r>
            <a:r>
              <a:rPr lang="en-US" sz="2400" dirty="0" err="1"/>
              <a:t>poate</a:t>
            </a:r>
            <a:r>
              <a:rPr lang="en-US" sz="2400" dirty="0"/>
              <a:t> </a:t>
            </a:r>
            <a:r>
              <a:rPr lang="en-US" sz="2400" dirty="0" err="1"/>
              <a:t>implica</a:t>
            </a:r>
            <a:r>
              <a:rPr lang="en-US" sz="2400" dirty="0"/>
              <a:t> nu </a:t>
            </a:r>
            <a:r>
              <a:rPr lang="en-US" sz="2400" dirty="0" err="1"/>
              <a:t>numai</a:t>
            </a:r>
            <a:r>
              <a:rPr lang="ro-RO" sz="2400" dirty="0"/>
              <a:t> </a:t>
            </a:r>
            <a:r>
              <a:rPr lang="en-US" sz="2400" dirty="0"/>
              <a:t>INM-</a:t>
            </a:r>
            <a:r>
              <a:rPr lang="en-US" sz="2400" dirty="0" err="1"/>
              <a:t>uri</a:t>
            </a:r>
            <a:r>
              <a:rPr lang="en-US" sz="2400" dirty="0"/>
              <a:t> </a:t>
            </a:r>
            <a:r>
              <a:rPr lang="en-US" sz="2400" dirty="0" err="1"/>
              <a:t>europene</a:t>
            </a:r>
            <a:r>
              <a:rPr lang="en-US" sz="2400" dirty="0"/>
              <a:t>, </a:t>
            </a:r>
            <a:r>
              <a:rPr lang="en-US" sz="2400" dirty="0" err="1"/>
              <a:t>dar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alte</a:t>
            </a:r>
            <a:r>
              <a:rPr lang="en-US" sz="2400" dirty="0"/>
              <a:t> institute de </a:t>
            </a:r>
            <a:r>
              <a:rPr lang="en-US" sz="2400" dirty="0" err="1"/>
              <a:t>cercetare</a:t>
            </a:r>
            <a:r>
              <a:rPr lang="en-US" sz="2400" dirty="0"/>
              <a:t>, </a:t>
            </a:r>
            <a:r>
              <a:rPr lang="en-US" sz="2400" dirty="0" err="1"/>
              <a:t>rețele</a:t>
            </a:r>
            <a:r>
              <a:rPr lang="en-US" sz="2400" dirty="0"/>
              <a:t> </a:t>
            </a:r>
            <a:r>
              <a:rPr lang="en-US" sz="2400" dirty="0" err="1"/>
              <a:t>existente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industrie</a:t>
            </a:r>
            <a:r>
              <a:rPr lang="en-US" sz="2400" dirty="0"/>
              <a:t>.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aceasta</a:t>
            </a:r>
            <a:r>
              <a:rPr lang="en-US" sz="2400" dirty="0"/>
              <a:t>,</a:t>
            </a:r>
            <a:r>
              <a:rPr lang="ro-RO" sz="2400" dirty="0"/>
              <a:t> </a:t>
            </a:r>
            <a:r>
              <a:rPr lang="en-US" sz="2400" dirty="0"/>
              <a:t>EUSPEN </a:t>
            </a:r>
            <a:r>
              <a:rPr lang="en-US" sz="2400" dirty="0" err="1"/>
              <a:t>va</a:t>
            </a:r>
            <a:r>
              <a:rPr lang="en-US" sz="2400" dirty="0"/>
              <a:t> </a:t>
            </a:r>
            <a:r>
              <a:rPr lang="en-US" sz="2400" dirty="0" err="1"/>
              <a:t>oferi</a:t>
            </a:r>
            <a:r>
              <a:rPr lang="en-US" sz="2400" dirty="0"/>
              <a:t> un forum </a:t>
            </a:r>
            <a:r>
              <a:rPr lang="en-US" sz="2400" dirty="0" err="1"/>
              <a:t>excelent</a:t>
            </a:r>
            <a:r>
              <a:rPr lang="en-US" sz="2400" dirty="0"/>
              <a:t>. </a:t>
            </a:r>
            <a:r>
              <a:rPr lang="en-US" sz="2400" dirty="0" err="1"/>
              <a:t>În</a:t>
            </a:r>
            <a:r>
              <a:rPr lang="en-US" sz="2400" dirty="0"/>
              <a:t> plus, sunt </a:t>
            </a:r>
            <a:r>
              <a:rPr lang="en-US" sz="2400" dirty="0" err="1"/>
              <a:t>stabilite</a:t>
            </a:r>
            <a:r>
              <a:rPr lang="en-US" sz="2400" dirty="0"/>
              <a:t> </a:t>
            </a:r>
            <a:r>
              <a:rPr lang="en-US" sz="2400" dirty="0" err="1"/>
              <a:t>contacte</a:t>
            </a:r>
            <a:r>
              <a:rPr lang="en-US" sz="2400" dirty="0"/>
              <a:t> cu NIST. </a:t>
            </a:r>
            <a:r>
              <a:rPr lang="en-US" sz="2400" dirty="0" err="1"/>
              <a:t>Euromet</a:t>
            </a:r>
            <a:r>
              <a:rPr lang="en-US" sz="2400" dirty="0"/>
              <a:t> se </a:t>
            </a:r>
            <a:r>
              <a:rPr lang="en-US" sz="2400" dirty="0" err="1"/>
              <a:t>organizează</a:t>
            </a:r>
            <a:r>
              <a:rPr lang="en-US" sz="2400" dirty="0"/>
              <a:t> </a:t>
            </a:r>
            <a:r>
              <a:rPr lang="en-US" sz="2400" dirty="0" err="1"/>
              <a:t>colaborarea</a:t>
            </a:r>
            <a:r>
              <a:rPr lang="en-US" sz="2400" dirty="0"/>
              <a:t> cu METAS </a:t>
            </a:r>
            <a:r>
              <a:rPr lang="en-US" sz="2400" dirty="0" err="1"/>
              <a:t>și</a:t>
            </a:r>
            <a:r>
              <a:rPr lang="en-US" sz="2400" dirty="0"/>
              <a:t> Centrul de </a:t>
            </a:r>
            <a:r>
              <a:rPr lang="en-US" sz="2400" dirty="0" err="1"/>
              <a:t>Competență</a:t>
            </a:r>
            <a:r>
              <a:rPr lang="en-US" sz="2400" dirty="0"/>
              <a:t> „Ultra precise surface figuring”.</a:t>
            </a:r>
          </a:p>
          <a:p>
            <a:endParaRPr lang="ro-RO" sz="2400" dirty="0"/>
          </a:p>
          <a:p>
            <a:r>
              <a:rPr lang="en-US" sz="2400" dirty="0" err="1"/>
              <a:t>Seminarii</a:t>
            </a:r>
            <a:r>
              <a:rPr lang="en-US" sz="2400" dirty="0"/>
              <a:t> la </a:t>
            </a:r>
            <a:r>
              <a:rPr lang="en-US" sz="2400" dirty="0" err="1"/>
              <a:t>scară</a:t>
            </a:r>
            <a:r>
              <a:rPr lang="en-US" sz="2400" dirty="0"/>
              <a:t> </a:t>
            </a:r>
            <a:r>
              <a:rPr lang="en-US" sz="2400" dirty="0" err="1"/>
              <a:t>nanometrică</a:t>
            </a:r>
            <a:r>
              <a:rPr lang="en-US" sz="2400" dirty="0"/>
              <a:t> (www.nanoscale.de)</a:t>
            </a:r>
          </a:p>
          <a:p>
            <a:endParaRPr lang="en-US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0B4E27FE-5415-B797-A7A0-0D5E0624B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381000"/>
            <a:ext cx="33337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0570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0FFC803-C786-505A-4982-6F2281283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EMRP</a:t>
            </a:r>
            <a:endParaRPr lang="en-US" dirty="0"/>
          </a:p>
        </p:txBody>
      </p:sp>
      <p:pic>
        <p:nvPicPr>
          <p:cNvPr id="4" name="Substituent conținut 3">
            <a:extLst>
              <a:ext uri="{FF2B5EF4-FFF2-40B4-BE49-F238E27FC236}">
                <a16:creationId xmlns:a16="http://schemas.microsoft.com/office/drawing/2014/main" id="{1D67283C-378B-3D95-E2D0-0A83A5AA8B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58035" y="1250270"/>
            <a:ext cx="6406783" cy="4525962"/>
          </a:xfrm>
          <a:prstGeom prst="rect">
            <a:avLst/>
          </a:prstGeom>
        </p:spPr>
      </p:pic>
      <p:sp>
        <p:nvSpPr>
          <p:cNvPr id="6" name="CasetăText 5">
            <a:extLst>
              <a:ext uri="{FF2B5EF4-FFF2-40B4-BE49-F238E27FC236}">
                <a16:creationId xmlns:a16="http://schemas.microsoft.com/office/drawing/2014/main" id="{1D48F5BD-8C74-728E-65E7-482E7D52BDA9}"/>
              </a:ext>
            </a:extLst>
          </p:cNvPr>
          <p:cNvSpPr txBox="1"/>
          <p:nvPr/>
        </p:nvSpPr>
        <p:spPr>
          <a:xfrm>
            <a:off x="70217" y="1658387"/>
            <a:ext cx="2667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Proiectele</a:t>
            </a:r>
            <a:r>
              <a:rPr lang="en-US" dirty="0"/>
              <a:t> din </a:t>
            </a:r>
            <a:r>
              <a:rPr lang="en-US" dirty="0" err="1"/>
              <a:t>cadrul</a:t>
            </a:r>
            <a:r>
              <a:rPr lang="en-US" dirty="0"/>
              <a:t> </a:t>
            </a:r>
            <a:r>
              <a:rPr lang="en-US" dirty="0" err="1"/>
              <a:t>programelor</a:t>
            </a:r>
            <a:r>
              <a:rPr lang="en-US" dirty="0"/>
              <a:t> </a:t>
            </a:r>
            <a:r>
              <a:rPr lang="en-US" dirty="0" err="1"/>
              <a:t>europene</a:t>
            </a:r>
            <a:r>
              <a:rPr lang="en-US" dirty="0"/>
              <a:t> de </a:t>
            </a:r>
            <a:r>
              <a:rPr lang="en-US" dirty="0" err="1"/>
              <a:t>cercetare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metrologie</a:t>
            </a:r>
            <a:r>
              <a:rPr lang="en-US" dirty="0"/>
              <a:t> ale EURAMET, EMRP </a:t>
            </a:r>
            <a:r>
              <a:rPr lang="en-US" dirty="0" err="1"/>
              <a:t>și</a:t>
            </a:r>
            <a:r>
              <a:rPr lang="en-US" dirty="0"/>
              <a:t> EMPIR, au </a:t>
            </a:r>
            <a:r>
              <a:rPr lang="en-US" dirty="0" err="1"/>
              <a:t>reunit</a:t>
            </a:r>
            <a:r>
              <a:rPr lang="en-US" dirty="0"/>
              <a:t> </a:t>
            </a:r>
            <a:r>
              <a:rPr lang="en-US" dirty="0" err="1"/>
              <a:t>expertiză</a:t>
            </a:r>
            <a:r>
              <a:rPr lang="en-US" dirty="0"/>
              <a:t> de </a:t>
            </a:r>
            <a:r>
              <a:rPr lang="en-US" dirty="0" err="1"/>
              <a:t>măsurare</a:t>
            </a:r>
            <a:r>
              <a:rPr lang="en-US" dirty="0"/>
              <a:t> de </a:t>
            </a:r>
            <a:r>
              <a:rPr lang="en-US" dirty="0" err="1"/>
              <a:t>clasă</a:t>
            </a:r>
            <a:r>
              <a:rPr lang="en-US" dirty="0"/>
              <a:t> </a:t>
            </a:r>
            <a:r>
              <a:rPr lang="en-US" dirty="0" err="1"/>
              <a:t>mondială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proiecte</a:t>
            </a:r>
            <a:r>
              <a:rPr lang="en-US" dirty="0"/>
              <a:t> </a:t>
            </a:r>
            <a:r>
              <a:rPr lang="en-US" dirty="0" err="1"/>
              <a:t>specifice</a:t>
            </a:r>
            <a:r>
              <a:rPr lang="en-US" dirty="0"/>
              <a:t> care </a:t>
            </a:r>
            <a:r>
              <a:rPr lang="en-US" dirty="0" err="1"/>
              <a:t>consolidează</a:t>
            </a:r>
            <a:r>
              <a:rPr lang="en-US" dirty="0"/>
              <a:t> </a:t>
            </a:r>
            <a:r>
              <a:rPr lang="en-US" dirty="0" err="1"/>
              <a:t>poziția</a:t>
            </a:r>
            <a:r>
              <a:rPr lang="en-US" dirty="0"/>
              <a:t> </a:t>
            </a:r>
            <a:r>
              <a:rPr lang="en-US" dirty="0" err="1"/>
              <a:t>Europei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fruntea</a:t>
            </a:r>
            <a:r>
              <a:rPr lang="en-US" dirty="0"/>
              <a:t> </a:t>
            </a:r>
            <a:r>
              <a:rPr lang="en-US" dirty="0" err="1"/>
              <a:t>inovației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contribuie</a:t>
            </a:r>
            <a:r>
              <a:rPr lang="en-US" dirty="0"/>
              <a:t> la </a:t>
            </a:r>
            <a:r>
              <a:rPr lang="en-US" dirty="0" err="1"/>
              <a:t>prosperitatea</a:t>
            </a:r>
            <a:r>
              <a:rPr lang="en-US" dirty="0"/>
              <a:t> </a:t>
            </a:r>
            <a:r>
              <a:rPr lang="en-US" dirty="0" err="1"/>
              <a:t>noastră</a:t>
            </a:r>
            <a:r>
              <a:rPr lang="en-US" dirty="0"/>
              <a:t> </a:t>
            </a:r>
            <a:r>
              <a:rPr lang="en-US" dirty="0" err="1"/>
              <a:t>economică</a:t>
            </a:r>
            <a:r>
              <a:rPr lang="en-US" dirty="0"/>
              <a:t>.</a:t>
            </a:r>
          </a:p>
        </p:txBody>
      </p:sp>
      <p:sp>
        <p:nvSpPr>
          <p:cNvPr id="8" name="CasetăText 7">
            <a:extLst>
              <a:ext uri="{FF2B5EF4-FFF2-40B4-BE49-F238E27FC236}">
                <a16:creationId xmlns:a16="http://schemas.microsoft.com/office/drawing/2014/main" id="{2361B0D2-283D-B886-DA13-2B21EF4158C9}"/>
              </a:ext>
            </a:extLst>
          </p:cNvPr>
          <p:cNvSpPr txBox="1"/>
          <p:nvPr/>
        </p:nvSpPr>
        <p:spPr>
          <a:xfrm>
            <a:off x="131479" y="5923759"/>
            <a:ext cx="88810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https://www.euramet.org/securedl/sdl-eyJ0eXAiOiJKV1QiLCJhbGciOiJIUzI1NiJ9.eyJpYXQiOjE3Mjg5NjM2ODUsImV4cCI6MTc2MDU4NjA4NSwidXNlciI6MCwiZ3JvdXBzIjpbMCwtMV0sImZpbGUiOiJNZWRpYS9kb2NzL0VNUlAvRVVSQU1FVF9JbXBhY3Rfb2ZfdGhlX0VNUlBfdjEucGRmIiwicGFnZSI6NTQxfQ.2FcnuhSTtIufI_sglbOHdGsAjwfrYVP_HNtO0G_WSrk/EURAMET_Impact_of_the_EMRP_v1.pdf</a:t>
            </a:r>
          </a:p>
        </p:txBody>
      </p:sp>
    </p:spTree>
    <p:extLst>
      <p:ext uri="{BB962C8B-B14F-4D97-AF65-F5344CB8AC3E}">
        <p14:creationId xmlns:p14="http://schemas.microsoft.com/office/powerpoint/2010/main" val="31649217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2CAC944-9273-35F0-A671-42FF42E32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European Metrology Research </a:t>
            </a:r>
            <a:r>
              <a:rPr lang="en-US" dirty="0" err="1"/>
              <a:t>Programme</a:t>
            </a:r>
            <a:r>
              <a:rPr lang="ro-RO" dirty="0"/>
              <a:t>: </a:t>
            </a:r>
            <a:r>
              <a:rPr lang="en-US" dirty="0"/>
              <a:t>General objectives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24089DAE-97BD-388A-C94A-0308B4A822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1676400"/>
            <a:ext cx="87630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err="1"/>
              <a:t>Obiectiv</a:t>
            </a:r>
            <a:r>
              <a:rPr lang="en-US" sz="2000" b="1" dirty="0"/>
              <a:t> general: </a:t>
            </a:r>
            <a:r>
              <a:rPr lang="en-US" sz="2000" dirty="0"/>
              <a:t>de a </a:t>
            </a:r>
            <a:r>
              <a:rPr lang="en-US" sz="2000" dirty="0" err="1"/>
              <a:t>spori</a:t>
            </a:r>
            <a:r>
              <a:rPr lang="en-US" sz="2000" dirty="0"/>
              <a:t> </a:t>
            </a:r>
            <a:r>
              <a:rPr lang="en-US" sz="2000" dirty="0" err="1"/>
              <a:t>capacitatea</a:t>
            </a:r>
            <a:r>
              <a:rPr lang="en-US" sz="2000" dirty="0"/>
              <a:t> UE de a-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atinge</a:t>
            </a:r>
            <a:r>
              <a:rPr lang="en-US" sz="2000" dirty="0"/>
              <a:t> </a:t>
            </a:r>
            <a:r>
              <a:rPr lang="en-US" sz="2000" dirty="0" err="1"/>
              <a:t>obiectivele</a:t>
            </a:r>
            <a:r>
              <a:rPr lang="en-US" sz="2000" dirty="0"/>
              <a:t> </a:t>
            </a:r>
            <a:r>
              <a:rPr lang="en-US" sz="2000" dirty="0" err="1"/>
              <a:t>politice</a:t>
            </a:r>
            <a:r>
              <a:rPr lang="en-US" sz="2000" dirty="0"/>
              <a:t> la </a:t>
            </a:r>
            <a:r>
              <a:rPr lang="en-US" sz="2000" dirty="0" err="1"/>
              <a:t>nivel</a:t>
            </a:r>
            <a:r>
              <a:rPr lang="en-US" sz="2000" dirty="0"/>
              <a:t> </a:t>
            </a:r>
            <a:r>
              <a:rPr lang="en-US" sz="2000" dirty="0" err="1"/>
              <a:t>înalt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de a </a:t>
            </a:r>
            <a:r>
              <a:rPr lang="en-US" sz="2000" dirty="0" err="1"/>
              <a:t>răspunde</a:t>
            </a:r>
            <a:r>
              <a:rPr lang="en-US" sz="2000" dirty="0"/>
              <a:t> </a:t>
            </a:r>
            <a:r>
              <a:rPr lang="en-US" sz="2000" dirty="0" err="1"/>
              <a:t>provocărilor</a:t>
            </a:r>
            <a:r>
              <a:rPr lang="en-US" sz="2000" dirty="0"/>
              <a:t> </a:t>
            </a:r>
            <a:r>
              <a:rPr lang="en-US" sz="2000" dirty="0" err="1"/>
              <a:t>majore</a:t>
            </a:r>
            <a:r>
              <a:rPr lang="en-US" sz="2000" dirty="0"/>
              <a:t> cu care se </a:t>
            </a:r>
            <a:r>
              <a:rPr lang="en-US" sz="2000" dirty="0" err="1"/>
              <a:t>confruntă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următorii</a:t>
            </a:r>
            <a:r>
              <a:rPr lang="en-US" sz="2000" dirty="0"/>
              <a:t> ani: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G1.1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contribui</a:t>
            </a:r>
            <a:r>
              <a:rPr lang="en-US" sz="2000" dirty="0"/>
              <a:t> la </a:t>
            </a:r>
            <a:r>
              <a:rPr lang="en-US" sz="2000" dirty="0" err="1"/>
              <a:t>atingerea</a:t>
            </a:r>
            <a:r>
              <a:rPr lang="en-US" sz="2000" dirty="0"/>
              <a:t> </a:t>
            </a:r>
            <a:r>
              <a:rPr lang="en-US" sz="2000" dirty="0" err="1"/>
              <a:t>obiectivelor</a:t>
            </a:r>
            <a:r>
              <a:rPr lang="en-US" sz="2000" dirty="0"/>
              <a:t> </a:t>
            </a:r>
            <a:r>
              <a:rPr lang="en-US" sz="2000" dirty="0" err="1"/>
              <a:t>Strategiei</a:t>
            </a:r>
            <a:r>
              <a:rPr lang="en-US" sz="2000" dirty="0"/>
              <a:t> de la </a:t>
            </a:r>
            <a:r>
              <a:rPr lang="en-US" sz="2000" dirty="0" err="1"/>
              <a:t>Lisabona</a:t>
            </a:r>
            <a:r>
              <a:rPr lang="en-US" sz="2000" dirty="0"/>
              <a:t> </a:t>
            </a:r>
            <a:r>
              <a:rPr lang="en-US" sz="2000" dirty="0" err="1"/>
              <a:t>revizuite</a:t>
            </a:r>
            <a:r>
              <a:rPr lang="en-US" sz="2000" dirty="0"/>
              <a:t>, </a:t>
            </a:r>
            <a:r>
              <a:rPr lang="en-US" sz="2000" dirty="0" err="1"/>
              <a:t>concentrându</a:t>
            </a:r>
            <a:r>
              <a:rPr lang="en-US" sz="2000" dirty="0"/>
              <a:t>-se pe </a:t>
            </a:r>
            <a:r>
              <a:rPr lang="en-US" sz="2000" dirty="0" err="1"/>
              <a:t>patru</a:t>
            </a:r>
            <a:r>
              <a:rPr lang="en-US" sz="2000" dirty="0"/>
              <a:t> </a:t>
            </a:r>
            <a:r>
              <a:rPr lang="en-US" sz="2000" dirty="0" err="1"/>
              <a:t>domenii</a:t>
            </a:r>
            <a:r>
              <a:rPr lang="en-US" sz="2000" dirty="0"/>
              <a:t> </a:t>
            </a:r>
            <a:r>
              <a:rPr lang="en-US" sz="2000" dirty="0" err="1"/>
              <a:t>prioritare</a:t>
            </a:r>
            <a:r>
              <a:rPr lang="en-US" sz="2000" dirty="0"/>
              <a:t>: (1) </a:t>
            </a:r>
            <a:r>
              <a:rPr lang="en-US" sz="2000" i="1" dirty="0" err="1"/>
              <a:t>preocuparea</a:t>
            </a:r>
            <a:r>
              <a:rPr lang="en-US" sz="2000" i="1" dirty="0"/>
              <a:t> </a:t>
            </a:r>
            <a:r>
              <a:rPr lang="en-US" sz="2000" i="1" dirty="0" err="1"/>
              <a:t>pentru</a:t>
            </a:r>
            <a:r>
              <a:rPr lang="en-US" sz="2000" i="1" dirty="0"/>
              <a:t> </a:t>
            </a:r>
            <a:r>
              <a:rPr lang="en-US" sz="2000" i="1" dirty="0" err="1"/>
              <a:t>cetățeni</a:t>
            </a:r>
            <a:r>
              <a:rPr lang="en-US" sz="2000" dirty="0"/>
              <a:t>, (2) </a:t>
            </a:r>
            <a:r>
              <a:rPr lang="en-US" sz="2000" i="1" dirty="0" err="1"/>
              <a:t>preocuparea</a:t>
            </a:r>
            <a:r>
              <a:rPr lang="en-US" sz="2000" i="1" dirty="0"/>
              <a:t> </a:t>
            </a:r>
            <a:r>
              <a:rPr lang="en-US" sz="2000" i="1" dirty="0" err="1"/>
              <a:t>pentru</a:t>
            </a:r>
            <a:r>
              <a:rPr lang="en-US" sz="2000" i="1" dirty="0"/>
              <a:t> </a:t>
            </a:r>
            <a:r>
              <a:rPr lang="en-US" sz="2000" i="1" dirty="0" err="1"/>
              <a:t>mediu</a:t>
            </a:r>
            <a:r>
              <a:rPr lang="en-US" sz="2000" i="1" dirty="0"/>
              <a:t>,</a:t>
            </a:r>
            <a:r>
              <a:rPr lang="en-US" sz="2000" dirty="0"/>
              <a:t> (3) </a:t>
            </a:r>
            <a:r>
              <a:rPr lang="en-US" sz="2000" i="1" dirty="0"/>
              <a:t>o </a:t>
            </a:r>
            <a:r>
              <a:rPr lang="en-US" sz="2000" i="1" dirty="0" err="1"/>
              <a:t>economie</a:t>
            </a:r>
            <a:r>
              <a:rPr lang="en-US" sz="2000" i="1" dirty="0"/>
              <a:t> </a:t>
            </a:r>
            <a:r>
              <a:rPr lang="en-US" sz="2000" i="1" dirty="0" err="1"/>
              <a:t>mai</a:t>
            </a:r>
            <a:r>
              <a:rPr lang="en-US" sz="2000" i="1" dirty="0"/>
              <a:t> </a:t>
            </a:r>
            <a:r>
              <a:rPr lang="en-US" sz="2000" i="1" dirty="0" err="1"/>
              <a:t>competitivă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(4) </a:t>
            </a:r>
            <a:r>
              <a:rPr lang="en-US" sz="2000" i="1" dirty="0" err="1"/>
              <a:t>cunoastere</a:t>
            </a:r>
            <a:r>
              <a:rPr lang="en-US" sz="2000" i="1" dirty="0"/>
              <a:t> </a:t>
            </a:r>
            <a:r>
              <a:rPr lang="en-US" sz="2000" i="1" dirty="0" err="1"/>
              <a:t>si</a:t>
            </a:r>
            <a:r>
              <a:rPr lang="en-US" sz="2000" i="1" dirty="0"/>
              <a:t> </a:t>
            </a:r>
            <a:r>
              <a:rPr lang="en-US" sz="2000" i="1" dirty="0" err="1"/>
              <a:t>inovatie</a:t>
            </a:r>
            <a:endParaRPr lang="ro-RO" sz="2000" i="1" dirty="0"/>
          </a:p>
          <a:p>
            <a:pPr marL="0" indent="0">
              <a:buNone/>
            </a:pPr>
            <a:r>
              <a:rPr lang="en-US" sz="2000" dirty="0"/>
              <a:t>G1.2 </a:t>
            </a:r>
            <a:r>
              <a:rPr lang="en-US" sz="2000" dirty="0" err="1"/>
              <a:t>În</a:t>
            </a:r>
            <a:r>
              <a:rPr lang="en-US" sz="2000" dirty="0"/>
              <a:t> special </a:t>
            </a:r>
            <a:r>
              <a:rPr lang="en-US" sz="2000" dirty="0" err="1"/>
              <a:t>să</a:t>
            </a:r>
            <a:r>
              <a:rPr lang="en-US" sz="2000" dirty="0"/>
              <a:t> </a:t>
            </a:r>
            <a:r>
              <a:rPr lang="en-US" sz="2000" dirty="0" err="1"/>
              <a:t>investească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</a:t>
            </a:r>
            <a:r>
              <a:rPr lang="en-US" sz="2000" dirty="0" err="1"/>
              <a:t>mult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bine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cunoștințe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creștere</a:t>
            </a:r>
            <a:r>
              <a:rPr lang="en-US" sz="2000" dirty="0"/>
              <a:t> </a:t>
            </a:r>
            <a:r>
              <a:rPr lang="en-US" sz="2000" dirty="0" err="1"/>
              <a:t>economică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locuri</a:t>
            </a:r>
            <a:r>
              <a:rPr lang="en-US" sz="2000" dirty="0"/>
              <a:t> de </a:t>
            </a:r>
            <a:r>
              <a:rPr lang="en-US" sz="2000" dirty="0" err="1"/>
              <a:t>muncă</a:t>
            </a:r>
            <a:r>
              <a:rPr lang="en-US" sz="2000" dirty="0"/>
              <a:t> (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să</a:t>
            </a:r>
            <a:r>
              <a:rPr lang="en-US" sz="2000" dirty="0"/>
              <a:t> </a:t>
            </a:r>
            <a:r>
              <a:rPr lang="en-US" sz="2000" dirty="0" err="1"/>
              <a:t>ia</a:t>
            </a:r>
            <a:r>
              <a:rPr lang="en-US" sz="2000" dirty="0"/>
              <a:t> </a:t>
            </a:r>
            <a:r>
              <a:rPr lang="en-US" sz="2000" dirty="0" err="1"/>
              <a:t>măsuri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s</a:t>
            </a:r>
            <a:r>
              <a:rPr lang="ro-RO" sz="2000" dirty="0"/>
              <a:t>u</a:t>
            </a:r>
            <a:r>
              <a:rPr lang="en-US" sz="2000" dirty="0" err="1"/>
              <a:t>snumit</a:t>
            </a:r>
            <a:r>
              <a:rPr lang="ro-RO" sz="2000" dirty="0"/>
              <a:t>a</a:t>
            </a:r>
            <a:r>
              <a:rPr lang="en-US" sz="2000" dirty="0"/>
              <a:t> „a </a:t>
            </a:r>
            <a:r>
              <a:rPr lang="en-US" sz="2000" dirty="0" err="1"/>
              <a:t>cincea</a:t>
            </a:r>
            <a:r>
              <a:rPr lang="en-US" sz="2000" dirty="0"/>
              <a:t> libertate” – libera </a:t>
            </a:r>
            <a:r>
              <a:rPr lang="en-US" sz="2000" dirty="0" err="1"/>
              <a:t>circulație</a:t>
            </a:r>
            <a:r>
              <a:rPr lang="en-US" sz="2000" dirty="0"/>
              <a:t> a </a:t>
            </a:r>
            <a:r>
              <a:rPr lang="en-US" sz="2000" dirty="0" err="1"/>
              <a:t>cunoștințelor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cadrul</a:t>
            </a:r>
            <a:r>
              <a:rPr lang="en-US" sz="2000" dirty="0"/>
              <a:t> ERA)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G1.3 </a:t>
            </a:r>
            <a:r>
              <a:rPr lang="en-US" sz="2000" dirty="0" err="1"/>
              <a:t>Să</a:t>
            </a:r>
            <a:r>
              <a:rPr lang="en-US" sz="2000" dirty="0"/>
              <a:t> </a:t>
            </a:r>
            <a:r>
              <a:rPr lang="en-US" sz="2000" dirty="0" err="1"/>
              <a:t>contribuie</a:t>
            </a:r>
            <a:r>
              <a:rPr lang="en-US" sz="2000" dirty="0"/>
              <a:t> la </a:t>
            </a:r>
            <a:r>
              <a:rPr lang="en-US" sz="2000" dirty="0" err="1"/>
              <a:t>realizarea</a:t>
            </a:r>
            <a:r>
              <a:rPr lang="en-US" sz="2000" dirty="0"/>
              <a:t> </a:t>
            </a:r>
            <a:r>
              <a:rPr lang="en-US" sz="2000" dirty="0" err="1"/>
              <a:t>Spațiului</a:t>
            </a:r>
            <a:r>
              <a:rPr lang="en-US" sz="2000" dirty="0"/>
              <a:t> European de </a:t>
            </a:r>
            <a:r>
              <a:rPr lang="en-US" sz="2000" dirty="0" err="1"/>
              <a:t>Cercetare</a:t>
            </a:r>
            <a:r>
              <a:rPr lang="en-US" sz="2000" dirty="0"/>
              <a:t> (ERA) </a:t>
            </a: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implementarea</a:t>
            </a:r>
            <a:r>
              <a:rPr lang="en-US" sz="2000" dirty="0"/>
              <a:t> </a:t>
            </a:r>
            <a:r>
              <a:rPr lang="en-US" sz="2000" dirty="0" err="1"/>
              <a:t>unui</a:t>
            </a:r>
            <a:r>
              <a:rPr lang="en-US" sz="2000" dirty="0"/>
              <a:t> </a:t>
            </a:r>
            <a:r>
              <a:rPr lang="en-US" sz="2000" dirty="0" err="1"/>
              <a:t>veritabil</a:t>
            </a:r>
            <a:r>
              <a:rPr lang="en-US" sz="2000" dirty="0"/>
              <a:t> „Zona </a:t>
            </a:r>
            <a:r>
              <a:rPr lang="en-US" sz="2000" dirty="0" err="1"/>
              <a:t>european</a:t>
            </a:r>
            <a:r>
              <a:rPr lang="en-US" sz="2000" dirty="0"/>
              <a:t> de </a:t>
            </a:r>
            <a:r>
              <a:rPr lang="en-US" sz="2000" dirty="0" err="1"/>
              <a:t>cercetare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domeniul</a:t>
            </a:r>
            <a:r>
              <a:rPr lang="en-US" sz="2000" dirty="0"/>
              <a:t> </a:t>
            </a:r>
            <a:r>
              <a:rPr lang="en-US" sz="2000" dirty="0" err="1"/>
              <a:t>metrologiei</a:t>
            </a:r>
            <a:r>
              <a:rPr lang="en-US" sz="2000" dirty="0"/>
              <a:t>” (MERA).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G1.4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ajuta</a:t>
            </a:r>
            <a:r>
              <a:rPr lang="en-US" sz="2000" dirty="0"/>
              <a:t> Europa </a:t>
            </a:r>
            <a:r>
              <a:rPr lang="en-US" sz="2000" dirty="0" err="1"/>
              <a:t>să</a:t>
            </a:r>
            <a:r>
              <a:rPr lang="en-US" sz="2000" dirty="0"/>
              <a:t> </a:t>
            </a:r>
            <a:r>
              <a:rPr lang="en-US" sz="2000" dirty="0" err="1"/>
              <a:t>răspundă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</a:t>
            </a:r>
            <a:r>
              <a:rPr lang="en-US" sz="2000" dirty="0" err="1"/>
              <a:t>eficient</a:t>
            </a:r>
            <a:r>
              <a:rPr lang="en-US" sz="2000" dirty="0"/>
              <a:t> </a:t>
            </a:r>
            <a:r>
              <a:rPr lang="ro-RO" sz="2000" dirty="0"/>
              <a:t>celor 4 </a:t>
            </a:r>
            <a:r>
              <a:rPr lang="en-US" sz="2000" dirty="0" err="1"/>
              <a:t>provocări</a:t>
            </a:r>
            <a:r>
              <a:rPr lang="en-US" sz="2000" dirty="0"/>
              <a:t> </a:t>
            </a:r>
            <a:r>
              <a:rPr lang="en-US" sz="2000" dirty="0" err="1"/>
              <a:t>cheie</a:t>
            </a:r>
            <a:r>
              <a:rPr lang="en-US" sz="2000" dirty="0"/>
              <a:t> </a:t>
            </a: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cercetare</a:t>
            </a:r>
            <a:r>
              <a:rPr lang="en-US" sz="2000" dirty="0"/>
              <a:t> care </a:t>
            </a:r>
            <a:r>
              <a:rPr lang="en-US" sz="2000" dirty="0" err="1"/>
              <a:t>urmărește</a:t>
            </a:r>
            <a:r>
              <a:rPr lang="en-US" sz="2000" dirty="0"/>
              <a:t> </a:t>
            </a:r>
            <a:r>
              <a:rPr lang="en-US" sz="2000" dirty="0" err="1"/>
              <a:t>excelența</a:t>
            </a:r>
            <a:r>
              <a:rPr lang="en-US" sz="2000" dirty="0"/>
              <a:t> </a:t>
            </a:r>
            <a:r>
              <a:rPr lang="en-US" sz="2000" dirty="0" err="1"/>
              <a:t>științifică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potențialul</a:t>
            </a:r>
            <a:r>
              <a:rPr lang="en-US" sz="2000" dirty="0"/>
              <a:t> </a:t>
            </a:r>
            <a:r>
              <a:rPr lang="en-US" sz="2000" dirty="0" err="1"/>
              <a:t>uman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resursele</a:t>
            </a:r>
            <a:r>
              <a:rPr lang="en-US" sz="2000" dirty="0"/>
              <a:t> </a:t>
            </a:r>
            <a:r>
              <a:rPr lang="en-US" sz="2000" dirty="0" err="1"/>
              <a:t>instituționale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420797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BF75487-53CD-EBA7-17AD-F1EA521E2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838200"/>
          </a:xfrm>
        </p:spPr>
        <p:txBody>
          <a:bodyPr/>
          <a:lstStyle/>
          <a:p>
            <a:r>
              <a:rPr lang="en-US" dirty="0"/>
              <a:t>EMRP SPECIFIC OBJECTIVES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DFBCF50E-1464-7949-BEF0-6329BDF38D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47" y="1166019"/>
            <a:ext cx="91440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err="1"/>
              <a:t>Obiectiv</a:t>
            </a:r>
            <a:r>
              <a:rPr lang="en-US" sz="2000" b="1" dirty="0"/>
              <a:t> general: </a:t>
            </a:r>
            <a:r>
              <a:rPr lang="ro-RO" sz="2000" dirty="0"/>
              <a:t>este </a:t>
            </a:r>
            <a:r>
              <a:rPr lang="en-US" sz="2000" dirty="0" err="1"/>
              <a:t>necesar</a:t>
            </a:r>
            <a:r>
              <a:rPr lang="ro-RO" sz="2000" dirty="0"/>
              <a:t> de</a:t>
            </a:r>
            <a:r>
              <a:rPr lang="en-US" sz="2000" dirty="0"/>
              <a:t> a </a:t>
            </a:r>
            <a:r>
              <a:rPr lang="en-US" sz="2000" dirty="0" err="1"/>
              <a:t>îmbunătăți</a:t>
            </a:r>
            <a:r>
              <a:rPr lang="en-US" sz="2000" dirty="0"/>
              <a:t> </a:t>
            </a:r>
            <a:r>
              <a:rPr lang="en-US" sz="2000" dirty="0" err="1"/>
              <a:t>eficiența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eficacitatea</a:t>
            </a:r>
            <a:r>
              <a:rPr lang="en-US" sz="2000" dirty="0"/>
              <a:t> </a:t>
            </a:r>
            <a:r>
              <a:rPr lang="en-US" sz="2000" dirty="0" err="1"/>
              <a:t>programării</a:t>
            </a:r>
            <a:r>
              <a:rPr lang="en-US" sz="2000" dirty="0"/>
              <a:t> </a:t>
            </a:r>
            <a:r>
              <a:rPr lang="en-US" sz="2000" dirty="0" err="1"/>
              <a:t>publice</a:t>
            </a:r>
            <a:r>
              <a:rPr lang="en-US" sz="2000" dirty="0"/>
              <a:t> de </a:t>
            </a:r>
            <a:r>
              <a:rPr lang="en-US" sz="2000" dirty="0" err="1"/>
              <a:t>cercetare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domeniul</a:t>
            </a:r>
            <a:r>
              <a:rPr lang="en-US" sz="2000" dirty="0"/>
              <a:t> </a:t>
            </a:r>
            <a:r>
              <a:rPr lang="en-US" sz="2000" dirty="0" err="1"/>
              <a:t>metrologiei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Europa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zonele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care se </a:t>
            </a:r>
            <a:r>
              <a:rPr lang="en-US" sz="2000" dirty="0" err="1"/>
              <a:t>confruntă</a:t>
            </a:r>
            <a:r>
              <a:rPr lang="en-US" sz="2000" dirty="0"/>
              <a:t> cu </a:t>
            </a:r>
            <a:r>
              <a:rPr lang="en-US" sz="2000" dirty="0" err="1"/>
              <a:t>provocări</a:t>
            </a:r>
            <a:r>
              <a:rPr lang="en-US" sz="2000" dirty="0"/>
              <a:t> </a:t>
            </a:r>
            <a:r>
              <a:rPr lang="en-US" sz="2000" dirty="0" err="1"/>
              <a:t>societale</a:t>
            </a:r>
            <a:r>
              <a:rPr lang="en-US" sz="2000" dirty="0"/>
              <a:t> </a:t>
            </a:r>
            <a:r>
              <a:rPr lang="en-US" sz="2000" dirty="0" err="1"/>
              <a:t>majore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S1.1 </a:t>
            </a:r>
            <a:r>
              <a:rPr lang="en-US" sz="2000" dirty="0" err="1"/>
              <a:t>Structurarea</a:t>
            </a:r>
            <a:r>
              <a:rPr lang="en-US" sz="2000" dirty="0"/>
              <a:t> ERA </a:t>
            </a: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coordonare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integrare</a:t>
            </a:r>
            <a:r>
              <a:rPr lang="en-US" sz="2000" dirty="0"/>
              <a:t> </a:t>
            </a:r>
            <a:r>
              <a:rPr lang="en-US" sz="2000" dirty="0" err="1"/>
              <a:t>parțială</a:t>
            </a:r>
            <a:r>
              <a:rPr lang="en-US" sz="2000" dirty="0"/>
              <a:t> a </a:t>
            </a:r>
            <a:r>
              <a:rPr lang="en-US" sz="2000" dirty="0" err="1"/>
              <a:t>programelor</a:t>
            </a:r>
            <a:r>
              <a:rPr lang="en-US" sz="2000" dirty="0"/>
              <a:t> </a:t>
            </a:r>
            <a:r>
              <a:rPr lang="en-US" sz="2000" dirty="0" err="1"/>
              <a:t>publice</a:t>
            </a:r>
            <a:r>
              <a:rPr lang="en-US" sz="2000" dirty="0"/>
              <a:t> </a:t>
            </a:r>
            <a:r>
              <a:rPr lang="en-US" sz="2000" dirty="0" err="1"/>
              <a:t>naționale</a:t>
            </a:r>
            <a:r>
              <a:rPr lang="en-US" sz="2000" dirty="0"/>
              <a:t> de </a:t>
            </a:r>
            <a:r>
              <a:rPr lang="en-US" sz="2000" dirty="0" err="1"/>
              <a:t>cercetare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metrologie</a:t>
            </a:r>
            <a:r>
              <a:rPr lang="en-US" sz="2000" dirty="0"/>
              <a:t> </a:t>
            </a:r>
            <a:r>
              <a:rPr lang="en-US" sz="2000" dirty="0" err="1"/>
              <a:t>să</a:t>
            </a:r>
            <a:r>
              <a:rPr lang="en-US" sz="2000" dirty="0"/>
              <a:t> </a:t>
            </a:r>
            <a:r>
              <a:rPr lang="en-US" sz="2000" dirty="0" err="1"/>
              <a:t>ofere</a:t>
            </a:r>
            <a:r>
              <a:rPr lang="en-US" sz="2000" dirty="0"/>
              <a:t> </a:t>
            </a:r>
            <a:r>
              <a:rPr lang="en-US" sz="2000" dirty="0" err="1"/>
              <a:t>soluții</a:t>
            </a:r>
            <a:r>
              <a:rPr lang="en-US" sz="2000" dirty="0"/>
              <a:t> la </a:t>
            </a:r>
            <a:r>
              <a:rPr lang="en-US" sz="2000" dirty="0" err="1"/>
              <a:t>provocările</a:t>
            </a:r>
            <a:r>
              <a:rPr lang="en-US" sz="2000" dirty="0"/>
              <a:t> </a:t>
            </a:r>
            <a:r>
              <a:rPr lang="en-US" sz="2000" dirty="0" err="1"/>
              <a:t>importante</a:t>
            </a:r>
            <a:r>
              <a:rPr lang="en-US" sz="2000" dirty="0"/>
              <a:t> ale </a:t>
            </a:r>
            <a:r>
              <a:rPr lang="en-US" sz="2000" dirty="0" err="1"/>
              <a:t>societății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S1.2 </a:t>
            </a:r>
            <a:r>
              <a:rPr lang="en-US" sz="2000" dirty="0" err="1"/>
              <a:t>Îmbunătățirea</a:t>
            </a:r>
            <a:r>
              <a:rPr lang="en-US" sz="2000" dirty="0"/>
              <a:t> </a:t>
            </a:r>
            <a:r>
              <a:rPr lang="en-US" sz="2000" dirty="0" err="1"/>
              <a:t>eficienței</a:t>
            </a:r>
            <a:r>
              <a:rPr lang="en-US" sz="2000" dirty="0"/>
              <a:t> </a:t>
            </a:r>
            <a:r>
              <a:rPr lang="en-US" sz="2000" dirty="0" err="1"/>
              <a:t>abordării</a:t>
            </a:r>
            <a:r>
              <a:rPr lang="en-US" sz="2000" dirty="0"/>
              <a:t> de </a:t>
            </a:r>
            <a:r>
              <a:rPr lang="en-US" sz="2000" dirty="0" err="1"/>
              <a:t>cercetare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domeniul</a:t>
            </a:r>
            <a:r>
              <a:rPr lang="en-US" sz="2000" dirty="0"/>
              <a:t> </a:t>
            </a:r>
            <a:r>
              <a:rPr lang="en-US" sz="2000" dirty="0" err="1"/>
              <a:t>metrologiei</a:t>
            </a:r>
            <a:r>
              <a:rPr lang="en-US" sz="2000" dirty="0"/>
              <a:t> </a:t>
            </a:r>
            <a:r>
              <a:rPr lang="en-US" sz="2000" dirty="0" err="1"/>
              <a:t>publice</a:t>
            </a:r>
            <a:r>
              <a:rPr lang="en-US" sz="2000" dirty="0"/>
              <a:t> fragmentate din Europa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S1.3</a:t>
            </a:r>
            <a:r>
              <a:rPr lang="ro-RO" sz="2000" dirty="0"/>
              <a:t> A </a:t>
            </a:r>
            <a:r>
              <a:rPr lang="en-US" sz="2000" dirty="0" err="1"/>
              <a:t>elimina</a:t>
            </a:r>
            <a:r>
              <a:rPr lang="en-US" sz="2000" dirty="0"/>
              <a:t> </a:t>
            </a:r>
            <a:r>
              <a:rPr lang="en-US" sz="2000" dirty="0" err="1"/>
              <a:t>barierele</a:t>
            </a:r>
            <a:r>
              <a:rPr lang="en-US" sz="2000" dirty="0"/>
              <a:t> </a:t>
            </a:r>
            <a:r>
              <a:rPr lang="en-US" sz="2000" dirty="0" err="1"/>
              <a:t>dintre</a:t>
            </a:r>
            <a:r>
              <a:rPr lang="en-US" sz="2000" dirty="0"/>
              <a:t> </a:t>
            </a:r>
            <a:r>
              <a:rPr lang="en-US" sz="2000" dirty="0" err="1"/>
              <a:t>programele</a:t>
            </a:r>
            <a:r>
              <a:rPr lang="en-US" sz="2000" dirty="0"/>
              <a:t> </a:t>
            </a:r>
            <a:r>
              <a:rPr lang="en-US" sz="2000" dirty="0" err="1"/>
              <a:t>naționale</a:t>
            </a:r>
            <a:r>
              <a:rPr lang="en-US" sz="2000" dirty="0"/>
              <a:t> de </a:t>
            </a:r>
            <a:r>
              <a:rPr lang="en-US" sz="2000" dirty="0" err="1"/>
              <a:t>cercetare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domeniul</a:t>
            </a:r>
            <a:r>
              <a:rPr lang="en-US" sz="2000" dirty="0"/>
              <a:t> </a:t>
            </a:r>
            <a:r>
              <a:rPr lang="en-US" sz="2000" dirty="0" err="1"/>
              <a:t>metrologiei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a </a:t>
            </a:r>
            <a:r>
              <a:rPr lang="en-US" sz="2000" dirty="0" err="1"/>
              <a:t>promova</a:t>
            </a:r>
            <a:r>
              <a:rPr lang="en-US" sz="2000" dirty="0"/>
              <a:t> </a:t>
            </a:r>
            <a:r>
              <a:rPr lang="en-US" sz="2000" dirty="0" err="1"/>
              <a:t>durabilitatea</a:t>
            </a:r>
            <a:r>
              <a:rPr lang="en-US" sz="2000" dirty="0"/>
              <a:t> </a:t>
            </a:r>
            <a:r>
              <a:rPr lang="en-US" sz="2000" dirty="0" err="1"/>
              <a:t>transfrontalieră</a:t>
            </a:r>
            <a:r>
              <a:rPr lang="ro-RO" sz="2000" dirty="0"/>
              <a:t> </a:t>
            </a:r>
            <a:r>
              <a:rPr lang="en-US" sz="2000" dirty="0" err="1"/>
              <a:t>cooperare</a:t>
            </a:r>
            <a:r>
              <a:rPr lang="en-US" sz="2000" dirty="0"/>
              <a:t> </a:t>
            </a:r>
            <a:r>
              <a:rPr lang="ro-RO" sz="2000" dirty="0"/>
              <a:t>e.g.</a:t>
            </a:r>
            <a:r>
              <a:rPr lang="en-US" sz="2000" dirty="0"/>
              <a:t> </a:t>
            </a: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mobilitatea</a:t>
            </a:r>
            <a:r>
              <a:rPr lang="en-US" sz="2000" dirty="0"/>
              <a:t> </a:t>
            </a:r>
            <a:r>
              <a:rPr lang="en-US" sz="2000" dirty="0" err="1"/>
              <a:t>tinerilor</a:t>
            </a:r>
            <a:r>
              <a:rPr lang="en-US" sz="2000" dirty="0"/>
              <a:t> </a:t>
            </a:r>
            <a:r>
              <a:rPr lang="en-US" sz="2000" dirty="0" err="1"/>
              <a:t>cercetători</a:t>
            </a:r>
            <a:r>
              <a:rPr lang="en-US" sz="2000" dirty="0"/>
              <a:t>, a </a:t>
            </a:r>
            <a:r>
              <a:rPr lang="en-US" sz="2000" dirty="0" err="1"/>
              <a:t>oamenilor</a:t>
            </a:r>
            <a:r>
              <a:rPr lang="en-US" sz="2000" dirty="0"/>
              <a:t> de </a:t>
            </a:r>
            <a:r>
              <a:rPr lang="en-US" sz="2000" dirty="0" err="1"/>
              <a:t>știință</a:t>
            </a:r>
            <a:r>
              <a:rPr lang="ro-RO" sz="2000" dirty="0"/>
              <a:t>,</a:t>
            </a:r>
            <a:r>
              <a:rPr lang="en-US" sz="2000" dirty="0"/>
              <a:t> a </a:t>
            </a:r>
            <a:r>
              <a:rPr lang="en-US" sz="2000" dirty="0" err="1"/>
              <a:t>personalului</a:t>
            </a:r>
            <a:r>
              <a:rPr lang="en-US" sz="2000" dirty="0"/>
              <a:t> academic </a:t>
            </a:r>
            <a:r>
              <a:rPr lang="en-US" sz="2000" dirty="0" err="1"/>
              <a:t>și</a:t>
            </a:r>
            <a:r>
              <a:rPr lang="en-US" sz="2000" dirty="0"/>
              <a:t> a </a:t>
            </a:r>
            <a:r>
              <a:rPr lang="ro-RO" sz="2000" dirty="0"/>
              <a:t>lansării</a:t>
            </a:r>
            <a:r>
              <a:rPr lang="en-US" sz="2000" dirty="0"/>
              <a:t> </a:t>
            </a:r>
            <a:r>
              <a:rPr lang="en-US" sz="2000" dirty="0" err="1"/>
              <a:t>programe</a:t>
            </a:r>
            <a:r>
              <a:rPr lang="en-US" sz="2000" dirty="0"/>
              <a:t> </a:t>
            </a:r>
            <a:r>
              <a:rPr lang="en-US" sz="2000" dirty="0" err="1"/>
              <a:t>naționale</a:t>
            </a:r>
            <a:r>
              <a:rPr lang="ro-RO" sz="2000" dirty="0"/>
              <a:t> </a:t>
            </a:r>
            <a:r>
              <a:rPr lang="en-US" sz="2000" dirty="0"/>
              <a:t>de </a:t>
            </a:r>
            <a:r>
              <a:rPr lang="en-US" sz="2000" dirty="0" err="1"/>
              <a:t>cooperare</a:t>
            </a:r>
            <a:r>
              <a:rPr lang="en-US" sz="2000" dirty="0"/>
              <a:t> </a:t>
            </a:r>
            <a:r>
              <a:rPr lang="en-US" sz="2000" dirty="0" err="1"/>
              <a:t>interdisciplinară</a:t>
            </a:r>
            <a:r>
              <a:rPr lang="en-US" sz="2000" dirty="0"/>
              <a:t> cu </a:t>
            </a:r>
            <a:r>
              <a:rPr lang="en-US" sz="2000" dirty="0" err="1"/>
              <a:t>cercetători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oameni</a:t>
            </a:r>
            <a:r>
              <a:rPr lang="en-US" sz="2000" dirty="0"/>
              <a:t> de </a:t>
            </a:r>
            <a:r>
              <a:rPr lang="en-US" sz="2000" dirty="0" err="1"/>
              <a:t>știință</a:t>
            </a:r>
            <a:r>
              <a:rPr lang="en-US" sz="2000" dirty="0"/>
              <a:t> din </a:t>
            </a:r>
            <a:r>
              <a:rPr lang="en-US" sz="2000" dirty="0" err="1"/>
              <a:t>alte</a:t>
            </a:r>
            <a:r>
              <a:rPr lang="en-US" sz="2000" dirty="0"/>
              <a:t> </a:t>
            </a:r>
            <a:r>
              <a:rPr lang="en-US" sz="2000" dirty="0" err="1"/>
              <a:t>domenii</a:t>
            </a:r>
            <a:r>
              <a:rPr lang="en-US" sz="2000" dirty="0"/>
              <a:t>, </a:t>
            </a:r>
            <a:r>
              <a:rPr lang="en-US" sz="2000" dirty="0" err="1"/>
              <a:t>în</a:t>
            </a:r>
            <a:r>
              <a:rPr lang="en-US" sz="2000" dirty="0"/>
              <a:t> special legate de</a:t>
            </a:r>
            <a:r>
              <a:rPr lang="ro-RO" sz="2000" dirty="0"/>
              <a:t> </a:t>
            </a:r>
            <a:r>
              <a:rPr lang="en-US" sz="2000" dirty="0" err="1"/>
              <a:t>tehnologii</a:t>
            </a:r>
            <a:r>
              <a:rPr lang="en-US" sz="2000" dirty="0"/>
              <a:t> </a:t>
            </a:r>
            <a:r>
              <a:rPr lang="en-US" sz="2000" dirty="0" err="1"/>
              <a:t>noi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emergente</a:t>
            </a:r>
            <a:r>
              <a:rPr lang="en-US" sz="2000" dirty="0"/>
              <a:t>.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S1.4 </a:t>
            </a:r>
            <a:r>
              <a:rPr lang="ro-RO" sz="2000" dirty="0"/>
              <a:t>A</a:t>
            </a:r>
            <a:r>
              <a:rPr lang="en-US" sz="2000" dirty="0"/>
              <a:t> </a:t>
            </a:r>
            <a:r>
              <a:rPr lang="en-US" sz="2000" dirty="0" err="1"/>
              <a:t>crește</a:t>
            </a:r>
            <a:r>
              <a:rPr lang="en-US" sz="2000" dirty="0"/>
              <a:t> </a:t>
            </a:r>
            <a:r>
              <a:rPr lang="en-US" sz="2000" dirty="0" err="1"/>
              <a:t>impactul</a:t>
            </a:r>
            <a:r>
              <a:rPr lang="en-US" sz="2000" dirty="0"/>
              <a:t> </a:t>
            </a:r>
            <a:r>
              <a:rPr lang="en-US" sz="2000" dirty="0" err="1"/>
              <a:t>impactul</a:t>
            </a:r>
            <a:r>
              <a:rPr lang="en-US" sz="2000" dirty="0"/>
              <a:t> </a:t>
            </a:r>
            <a:r>
              <a:rPr lang="en-US" sz="2000" dirty="0" err="1"/>
              <a:t>științific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tehnologic</a:t>
            </a:r>
            <a:r>
              <a:rPr lang="en-US" sz="2000" dirty="0"/>
              <a:t> (</a:t>
            </a:r>
            <a:r>
              <a:rPr lang="en-US" sz="2000" dirty="0" err="1"/>
              <a:t>excelență</a:t>
            </a:r>
            <a:r>
              <a:rPr lang="en-US" sz="2000" dirty="0"/>
              <a:t> </a:t>
            </a:r>
            <a:r>
              <a:rPr lang="en-US" sz="2000" dirty="0" err="1"/>
              <a:t>științifică</a:t>
            </a:r>
            <a:r>
              <a:rPr lang="en-US" sz="2000" dirty="0"/>
              <a:t>, </a:t>
            </a:r>
            <a:r>
              <a:rPr lang="en-US" sz="2000" dirty="0" err="1"/>
              <a:t>punerea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comun</a:t>
            </a:r>
            <a:r>
              <a:rPr lang="en-US" sz="2000" dirty="0"/>
              <a:t> a </a:t>
            </a:r>
            <a:r>
              <a:rPr lang="en-US" sz="2000" dirty="0" err="1"/>
              <a:t>resurselor</a:t>
            </a:r>
            <a:r>
              <a:rPr lang="en-US" sz="2000" dirty="0"/>
              <a:t>, date </a:t>
            </a:r>
            <a:r>
              <a:rPr lang="en-US" sz="2000" dirty="0" err="1"/>
              <a:t>și</a:t>
            </a:r>
            <a:r>
              <a:rPr lang="ro-RO" sz="2000" dirty="0"/>
              <a:t> </a:t>
            </a:r>
            <a:r>
              <a:rPr lang="en-US" sz="2000" dirty="0" err="1"/>
              <a:t>expertiză</a:t>
            </a:r>
            <a:r>
              <a:rPr lang="en-US" sz="2000" dirty="0"/>
              <a:t>, </a:t>
            </a:r>
            <a:r>
              <a:rPr lang="en-US" sz="2000" dirty="0" err="1"/>
              <a:t>atingerea</a:t>
            </a:r>
            <a:r>
              <a:rPr lang="en-US" sz="2000" dirty="0"/>
              <a:t> </a:t>
            </a:r>
            <a:r>
              <a:rPr lang="en-US" sz="2000" dirty="0" err="1"/>
              <a:t>masei</a:t>
            </a:r>
            <a:r>
              <a:rPr lang="en-US" sz="2000" dirty="0"/>
              <a:t> </a:t>
            </a:r>
            <a:r>
              <a:rPr lang="en-US" sz="2000" dirty="0" err="1"/>
              <a:t>critice</a:t>
            </a:r>
            <a:r>
              <a:rPr lang="en-US" sz="2000" dirty="0"/>
              <a:t>, </a:t>
            </a:r>
            <a:r>
              <a:rPr lang="en-US" sz="2000" dirty="0" err="1"/>
              <a:t>facilitarea</a:t>
            </a:r>
            <a:r>
              <a:rPr lang="en-US" sz="2000" dirty="0"/>
              <a:t> </a:t>
            </a:r>
            <a:r>
              <a:rPr lang="en-US" sz="2000" dirty="0" err="1"/>
              <a:t>optimizării</a:t>
            </a:r>
            <a:r>
              <a:rPr lang="en-US" sz="2000" dirty="0"/>
              <a:t> </a:t>
            </a:r>
            <a:r>
              <a:rPr lang="en-US" sz="2000" dirty="0" err="1"/>
              <a:t>programelor</a:t>
            </a:r>
            <a:r>
              <a:rPr lang="en-US" sz="2000" dirty="0"/>
              <a:t>)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impactul</a:t>
            </a:r>
            <a:r>
              <a:rPr lang="en-US" sz="2000" dirty="0"/>
              <a:t> economic </a:t>
            </a:r>
            <a:r>
              <a:rPr lang="en-US" sz="2000" dirty="0" err="1"/>
              <a:t>și</a:t>
            </a:r>
            <a:r>
              <a:rPr lang="en-US" sz="2000" dirty="0"/>
              <a:t> societal</a:t>
            </a:r>
          </a:p>
        </p:txBody>
      </p:sp>
    </p:spTree>
    <p:extLst>
      <p:ext uri="{BB962C8B-B14F-4D97-AF65-F5344CB8AC3E}">
        <p14:creationId xmlns:p14="http://schemas.microsoft.com/office/powerpoint/2010/main" val="30526311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61F6978-21C4-927B-C879-1CF6180AD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EMRP OPERATIONAL OBJECTIVES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79CB9173-D6A9-8C93-AA7F-C12445580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25" y="1371600"/>
            <a:ext cx="9134475" cy="4525962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O1.1 </a:t>
            </a:r>
            <a:r>
              <a:rPr lang="en-US" sz="1800" dirty="0" err="1"/>
              <a:t>Coordonarea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integrarea</a:t>
            </a:r>
            <a:r>
              <a:rPr lang="en-US" sz="1800" dirty="0"/>
              <a:t> </a:t>
            </a:r>
            <a:r>
              <a:rPr lang="en-US" sz="1800" dirty="0" err="1"/>
              <a:t>programelor</a:t>
            </a:r>
            <a:r>
              <a:rPr lang="en-US" sz="1800" dirty="0"/>
              <a:t> </a:t>
            </a:r>
            <a:r>
              <a:rPr lang="en-US" sz="1800" dirty="0" err="1"/>
              <a:t>publice</a:t>
            </a:r>
            <a:r>
              <a:rPr lang="en-US" sz="1800" dirty="0"/>
              <a:t> de </a:t>
            </a:r>
            <a:r>
              <a:rPr lang="en-US" sz="1800" dirty="0" err="1"/>
              <a:t>cercetare</a:t>
            </a:r>
            <a:r>
              <a:rPr lang="en-US" sz="1800" dirty="0"/>
              <a:t> </a:t>
            </a:r>
            <a:r>
              <a:rPr lang="en-US" sz="1800" dirty="0" err="1"/>
              <a:t>transfrontalieră</a:t>
            </a:r>
            <a:endParaRPr lang="ro-RO" sz="1800" dirty="0"/>
          </a:p>
          <a:p>
            <a:pPr marL="0" indent="0">
              <a:buNone/>
            </a:pPr>
            <a:r>
              <a:rPr lang="en-US" sz="1800" dirty="0"/>
              <a:t>O1.2 </a:t>
            </a:r>
            <a:r>
              <a:rPr lang="en-US" sz="1800" dirty="0" err="1"/>
              <a:t>Abordarea</a:t>
            </a:r>
            <a:r>
              <a:rPr lang="en-US" sz="1800" dirty="0"/>
              <a:t> </a:t>
            </a:r>
            <a:r>
              <a:rPr lang="en-US" sz="1800" dirty="0" err="1"/>
              <a:t>marilor</a:t>
            </a:r>
            <a:r>
              <a:rPr lang="en-US" sz="1800" dirty="0"/>
              <a:t> </a:t>
            </a:r>
            <a:r>
              <a:rPr lang="en-US" sz="1800" dirty="0" err="1"/>
              <a:t>provocări</a:t>
            </a:r>
            <a:r>
              <a:rPr lang="en-US" sz="1800" dirty="0"/>
              <a:t> (</a:t>
            </a:r>
            <a:r>
              <a:rPr lang="ro-RO" sz="1800" dirty="0"/>
              <a:t>e.g.</a:t>
            </a:r>
            <a:r>
              <a:rPr lang="en-US" sz="1800" dirty="0"/>
              <a:t> </a:t>
            </a:r>
            <a:r>
              <a:rPr lang="en-US" sz="1800" dirty="0" err="1"/>
              <a:t>schimbările</a:t>
            </a:r>
            <a:r>
              <a:rPr lang="en-US" sz="1800" dirty="0"/>
              <a:t> </a:t>
            </a:r>
            <a:r>
              <a:rPr lang="en-US" sz="1800" dirty="0" err="1"/>
              <a:t>climatice</a:t>
            </a:r>
            <a:r>
              <a:rPr lang="en-US" sz="1800" dirty="0"/>
              <a:t>) </a:t>
            </a:r>
            <a:r>
              <a:rPr lang="en-US" sz="1800" dirty="0" err="1"/>
              <a:t>și</a:t>
            </a:r>
            <a:r>
              <a:rPr lang="en-US" sz="1800" dirty="0"/>
              <a:t> a </a:t>
            </a:r>
            <a:r>
              <a:rPr lang="en-US" sz="1800" dirty="0" err="1"/>
              <a:t>zonelor</a:t>
            </a:r>
            <a:r>
              <a:rPr lang="en-US" sz="1800" dirty="0"/>
              <a:t> cu </a:t>
            </a:r>
            <a:r>
              <a:rPr lang="en-US" sz="1800" dirty="0" err="1"/>
              <a:t>nevoi</a:t>
            </a:r>
            <a:r>
              <a:rPr lang="en-US" sz="1800" dirty="0"/>
              <a:t> </a:t>
            </a:r>
            <a:r>
              <a:rPr lang="en-US" sz="1800" dirty="0" err="1"/>
              <a:t>urgente</a:t>
            </a:r>
            <a:r>
              <a:rPr lang="en-US" sz="1800" dirty="0"/>
              <a:t> de </a:t>
            </a:r>
            <a:r>
              <a:rPr lang="en-US" sz="1800" dirty="0" err="1"/>
              <a:t>metrologie</a:t>
            </a:r>
            <a:r>
              <a:rPr lang="en-US" sz="1800" dirty="0"/>
              <a:t> (</a:t>
            </a:r>
            <a:r>
              <a:rPr lang="ro-RO" sz="1800" dirty="0"/>
              <a:t>e.g.</a:t>
            </a:r>
            <a:r>
              <a:rPr lang="en-US" sz="1800" dirty="0"/>
              <a:t> </a:t>
            </a:r>
            <a:r>
              <a:rPr lang="en-US" sz="1800" dirty="0" err="1"/>
              <a:t>noi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ro-RO" sz="1800" dirty="0"/>
              <a:t> </a:t>
            </a:r>
            <a:r>
              <a:rPr lang="en-US" sz="1800" dirty="0" err="1"/>
              <a:t>emergente</a:t>
            </a:r>
            <a:r>
              <a:rPr lang="ro-RO" sz="1800" dirty="0"/>
              <a:t> </a:t>
            </a:r>
            <a:r>
              <a:rPr lang="en-US" sz="1800" dirty="0" err="1"/>
              <a:t>tehnologii</a:t>
            </a:r>
            <a:r>
              <a:rPr lang="en-US" sz="1800" dirty="0"/>
              <a:t>, </a:t>
            </a:r>
            <a:r>
              <a:rPr lang="ro-RO" sz="1800" dirty="0"/>
              <a:t>e.g. </a:t>
            </a:r>
            <a:r>
              <a:rPr lang="en-US" sz="1800" dirty="0"/>
              <a:t>nano-</a:t>
            </a:r>
            <a:r>
              <a:rPr lang="en-US" sz="1800" dirty="0" err="1"/>
              <a:t>biotehnologie</a:t>
            </a:r>
            <a:r>
              <a:rPr lang="en-US" sz="1800" dirty="0"/>
              <a:t>-</a:t>
            </a:r>
            <a:r>
              <a:rPr lang="en-US" sz="1800" dirty="0" err="1"/>
              <a:t>asistență</a:t>
            </a:r>
            <a:r>
              <a:rPr lang="en-US" sz="1800" dirty="0"/>
              <a:t> </a:t>
            </a:r>
            <a:r>
              <a:rPr lang="en-US" sz="1800" dirty="0" err="1"/>
              <a:t>medicală</a:t>
            </a:r>
            <a:r>
              <a:rPr lang="ro-RO" sz="1800" dirty="0"/>
              <a:t> </a:t>
            </a:r>
            <a:r>
              <a:rPr lang="en-US" sz="1800" dirty="0"/>
              <a:t>- </a:t>
            </a:r>
            <a:r>
              <a:rPr lang="en-US" sz="1800" dirty="0" err="1"/>
              <a:t>metrologia</a:t>
            </a:r>
            <a:r>
              <a:rPr lang="en-US" sz="1800" dirty="0"/>
              <a:t>)</a:t>
            </a:r>
            <a:endParaRPr lang="ro-RO" sz="1800" dirty="0"/>
          </a:p>
          <a:p>
            <a:pPr marL="0" indent="0">
              <a:buNone/>
            </a:pPr>
            <a:r>
              <a:rPr lang="en-US" sz="1800" dirty="0"/>
              <a:t>O1.3 </a:t>
            </a:r>
            <a:r>
              <a:rPr lang="en-US" sz="1800" dirty="0" err="1"/>
              <a:t>Permite</a:t>
            </a:r>
            <a:r>
              <a:rPr lang="en-US" sz="1800" dirty="0"/>
              <a:t> </a:t>
            </a:r>
            <a:r>
              <a:rPr lang="en-US" sz="1800" dirty="0" err="1"/>
              <a:t>unor</a:t>
            </a:r>
            <a:r>
              <a:rPr lang="en-US" sz="1800" dirty="0"/>
              <a:t> „</a:t>
            </a:r>
            <a:r>
              <a:rPr lang="en-US" sz="1800" dirty="0" err="1"/>
              <a:t>noi</a:t>
            </a:r>
            <a:r>
              <a:rPr lang="en-US" sz="1800" dirty="0"/>
              <a:t>” state </a:t>
            </a:r>
            <a:r>
              <a:rPr lang="en-US" sz="1800" dirty="0" err="1"/>
              <a:t>membre</a:t>
            </a:r>
            <a:r>
              <a:rPr lang="en-US" sz="1800" dirty="0"/>
              <a:t>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en-US" sz="1800" dirty="0" err="1"/>
              <a:t>țări</a:t>
            </a:r>
            <a:r>
              <a:rPr lang="en-US" sz="1800" dirty="0"/>
              <a:t> candidate </a:t>
            </a:r>
            <a:r>
              <a:rPr lang="en-US" sz="1800" dirty="0" err="1"/>
              <a:t>să</a:t>
            </a:r>
            <a:r>
              <a:rPr lang="en-US" sz="1800" dirty="0"/>
              <a:t> </a:t>
            </a:r>
            <a:r>
              <a:rPr lang="en-US" sz="1800" dirty="0" err="1"/>
              <a:t>dezvolte</a:t>
            </a:r>
            <a:r>
              <a:rPr lang="en-US" sz="1800" dirty="0"/>
              <a:t> </a:t>
            </a:r>
            <a:r>
              <a:rPr lang="en-US" sz="1800" dirty="0" err="1"/>
              <a:t>capacitatea</a:t>
            </a:r>
            <a:r>
              <a:rPr lang="en-US" sz="1800" dirty="0"/>
              <a:t> de </a:t>
            </a:r>
            <a:r>
              <a:rPr lang="en-US" sz="1800" dirty="0" err="1"/>
              <a:t>cercetare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metrologie</a:t>
            </a:r>
            <a:endParaRPr lang="ro-RO" sz="1800" dirty="0"/>
          </a:p>
          <a:p>
            <a:pPr marL="0" indent="0">
              <a:buNone/>
            </a:pPr>
            <a:r>
              <a:rPr lang="en-US" sz="1800" dirty="0"/>
              <a:t>O1.4 </a:t>
            </a:r>
            <a:r>
              <a:rPr lang="en-US" sz="1800" dirty="0" err="1"/>
              <a:t>Acces</a:t>
            </a:r>
            <a:r>
              <a:rPr lang="en-US" sz="1800" dirty="0"/>
              <a:t> </a:t>
            </a:r>
            <a:r>
              <a:rPr lang="en-US" sz="1800" dirty="0" err="1"/>
              <a:t>deschis</a:t>
            </a:r>
            <a:r>
              <a:rPr lang="en-US" sz="1800" dirty="0"/>
              <a:t> la </a:t>
            </a:r>
            <a:r>
              <a:rPr lang="en-US" sz="1800" dirty="0" err="1"/>
              <a:t>infrastructuri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facilități</a:t>
            </a:r>
            <a:r>
              <a:rPr lang="en-US" sz="1800" dirty="0"/>
              <a:t> </a:t>
            </a:r>
            <a:r>
              <a:rPr lang="en-US" sz="1800" dirty="0" err="1"/>
              <a:t>unice</a:t>
            </a:r>
            <a:r>
              <a:rPr lang="en-US" sz="1800" dirty="0"/>
              <a:t> de </a:t>
            </a:r>
            <a:r>
              <a:rPr lang="en-US" sz="1800" dirty="0" err="1"/>
              <a:t>cercetare</a:t>
            </a:r>
            <a:endParaRPr lang="ro-RO" sz="1800" dirty="0"/>
          </a:p>
          <a:p>
            <a:pPr marL="0" indent="0">
              <a:buNone/>
            </a:pPr>
            <a:r>
              <a:rPr lang="en-US" sz="1800" dirty="0"/>
              <a:t>O1.5 </a:t>
            </a:r>
            <a:r>
              <a:rPr lang="en-US" sz="1800" dirty="0" err="1"/>
              <a:t>Creșterea</a:t>
            </a:r>
            <a:r>
              <a:rPr lang="en-US" sz="1800" dirty="0"/>
              <a:t> </a:t>
            </a:r>
            <a:r>
              <a:rPr lang="en-US" sz="1800" dirty="0" err="1"/>
              <a:t>colaborării</a:t>
            </a:r>
            <a:r>
              <a:rPr lang="en-US" sz="1800" dirty="0"/>
              <a:t> </a:t>
            </a:r>
            <a:r>
              <a:rPr lang="en-US" sz="1800" dirty="0" err="1"/>
              <a:t>generice</a:t>
            </a:r>
            <a:r>
              <a:rPr lang="en-US" sz="1800" dirty="0"/>
              <a:t> </a:t>
            </a:r>
            <a:r>
              <a:rPr lang="en-US" sz="1800" dirty="0" err="1"/>
              <a:t>între</a:t>
            </a:r>
            <a:r>
              <a:rPr lang="en-US" sz="1800" dirty="0"/>
              <a:t> </a:t>
            </a:r>
            <a:r>
              <a:rPr lang="en-US" sz="1800" dirty="0" err="1"/>
              <a:t>programele</a:t>
            </a:r>
            <a:r>
              <a:rPr lang="en-US" sz="1800" dirty="0"/>
              <a:t> </a:t>
            </a:r>
            <a:r>
              <a:rPr lang="en-US" sz="1800" dirty="0" err="1"/>
              <a:t>naționale</a:t>
            </a:r>
            <a:r>
              <a:rPr lang="en-US" sz="1800" dirty="0"/>
              <a:t> de </a:t>
            </a:r>
            <a:r>
              <a:rPr lang="en-US" sz="1800" dirty="0" err="1"/>
              <a:t>cercetare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metrologie</a:t>
            </a:r>
            <a:r>
              <a:rPr lang="en-US" sz="1800" dirty="0"/>
              <a:t> cu </a:t>
            </a:r>
            <a:r>
              <a:rPr lang="en-US" sz="1800" dirty="0" err="1"/>
              <a:t>știința</a:t>
            </a:r>
            <a:r>
              <a:rPr lang="en-US" sz="1800" dirty="0"/>
              <a:t> </a:t>
            </a:r>
            <a:r>
              <a:rPr lang="en-US" sz="1800" dirty="0" err="1"/>
              <a:t>relevantăcomunitate</a:t>
            </a:r>
            <a:r>
              <a:rPr lang="en-US" sz="1800" dirty="0"/>
              <a:t> la </a:t>
            </a:r>
            <a:r>
              <a:rPr lang="en-US" sz="1800" dirty="0" err="1"/>
              <a:t>nivel</a:t>
            </a:r>
            <a:r>
              <a:rPr lang="en-US" sz="1800" dirty="0"/>
              <a:t> European</a:t>
            </a:r>
            <a:endParaRPr lang="ro-RO" sz="1800" dirty="0"/>
          </a:p>
          <a:p>
            <a:pPr marL="0" indent="0">
              <a:buNone/>
            </a:pPr>
            <a:r>
              <a:rPr lang="en-US" sz="1800" dirty="0"/>
              <a:t>O1.6 </a:t>
            </a:r>
            <a:r>
              <a:rPr lang="en-US" sz="1800" dirty="0" err="1"/>
              <a:t>Modernizarea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programarea</a:t>
            </a:r>
            <a:r>
              <a:rPr lang="en-US" sz="1800" dirty="0"/>
              <a:t> </a:t>
            </a:r>
            <a:r>
              <a:rPr lang="en-US" sz="1800" dirty="0" err="1"/>
              <a:t>priorităților</a:t>
            </a:r>
            <a:r>
              <a:rPr lang="en-US" sz="1800" dirty="0"/>
              <a:t> </a:t>
            </a:r>
            <a:r>
              <a:rPr lang="en-US" sz="1800" dirty="0" err="1"/>
              <a:t>naționale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europene</a:t>
            </a:r>
            <a:r>
              <a:rPr lang="en-US" sz="1800" dirty="0"/>
              <a:t> de </a:t>
            </a:r>
            <a:r>
              <a:rPr lang="en-US" sz="1800" dirty="0" err="1"/>
              <a:t>cercetare</a:t>
            </a:r>
            <a:endParaRPr lang="ro-RO" sz="1800" dirty="0"/>
          </a:p>
          <a:p>
            <a:pPr marL="0" indent="0">
              <a:buNone/>
            </a:pPr>
            <a:r>
              <a:rPr lang="en-US" sz="1800" dirty="0"/>
              <a:t>O1.7 </a:t>
            </a:r>
            <a:r>
              <a:rPr lang="en-US" sz="1800" dirty="0" err="1"/>
              <a:t>Promovarea</a:t>
            </a:r>
            <a:r>
              <a:rPr lang="en-US" sz="1800" dirty="0"/>
              <a:t> </a:t>
            </a:r>
            <a:r>
              <a:rPr lang="en-US" sz="1800" dirty="0" err="1"/>
              <a:t>mobilității</a:t>
            </a:r>
            <a:r>
              <a:rPr lang="en-US" sz="1800" dirty="0"/>
              <a:t> </a:t>
            </a:r>
            <a:r>
              <a:rPr lang="en-US" sz="1800" dirty="0" err="1"/>
              <a:t>cercetătorilor</a:t>
            </a:r>
            <a:r>
              <a:rPr lang="en-US" sz="1800" dirty="0"/>
              <a:t> „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stadiu</a:t>
            </a:r>
            <a:r>
              <a:rPr lang="en-US" sz="1800" dirty="0"/>
              <a:t> incipient” de la </a:t>
            </a:r>
            <a:r>
              <a:rPr lang="en-US" sz="1800" dirty="0" err="1"/>
              <a:t>institutele</a:t>
            </a:r>
            <a:r>
              <a:rPr lang="en-US" sz="1800" dirty="0"/>
              <a:t> </a:t>
            </a:r>
            <a:r>
              <a:rPr lang="en-US" sz="1800" dirty="0" err="1"/>
              <a:t>naționale</a:t>
            </a:r>
            <a:r>
              <a:rPr lang="en-US" sz="1800" dirty="0"/>
              <a:t> de </a:t>
            </a:r>
            <a:r>
              <a:rPr lang="en-US" sz="1800" dirty="0" err="1"/>
              <a:t>metrologie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institutele</a:t>
            </a:r>
            <a:r>
              <a:rPr lang="en-US" sz="1800" dirty="0"/>
              <a:t> </a:t>
            </a:r>
            <a:r>
              <a:rPr lang="en-US" sz="1800" dirty="0" err="1"/>
              <a:t>desemnate</a:t>
            </a:r>
            <a:endParaRPr lang="ro-RO" sz="1800" dirty="0"/>
          </a:p>
          <a:p>
            <a:pPr marL="0" indent="0">
              <a:buNone/>
            </a:pPr>
            <a:r>
              <a:rPr lang="en-US" sz="1800" dirty="0"/>
              <a:t>O1.8 Europa </a:t>
            </a:r>
            <a:r>
              <a:rPr lang="en-US" sz="1800" dirty="0" err="1"/>
              <a:t>ar</a:t>
            </a:r>
            <a:r>
              <a:rPr lang="en-US" sz="1800" dirty="0"/>
              <a:t> </a:t>
            </a:r>
            <a:r>
              <a:rPr lang="en-US" sz="1800" dirty="0" err="1"/>
              <a:t>trebui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</a:t>
            </a:r>
            <a:r>
              <a:rPr lang="en-US" sz="1800" dirty="0" err="1"/>
              <a:t>vorbească</a:t>
            </a:r>
            <a:r>
              <a:rPr lang="en-US" sz="1800" dirty="0"/>
              <a:t> cu o </a:t>
            </a:r>
            <a:r>
              <a:rPr lang="en-US" sz="1800" dirty="0" err="1"/>
              <a:t>singură</a:t>
            </a:r>
            <a:r>
              <a:rPr lang="en-US" sz="1800" dirty="0"/>
              <a:t> voce </a:t>
            </a:r>
            <a:r>
              <a:rPr lang="en-US" sz="1800" dirty="0" err="1"/>
              <a:t>pentru</a:t>
            </a:r>
            <a:r>
              <a:rPr lang="en-US" sz="1800" dirty="0"/>
              <a:t> a-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consolida</a:t>
            </a:r>
            <a:r>
              <a:rPr lang="en-US" sz="1800" dirty="0"/>
              <a:t> </a:t>
            </a:r>
            <a:r>
              <a:rPr lang="en-US" sz="1800" dirty="0" err="1"/>
              <a:t>influența</a:t>
            </a:r>
            <a:r>
              <a:rPr lang="en-US" sz="1800" dirty="0"/>
              <a:t> la </a:t>
            </a:r>
            <a:r>
              <a:rPr lang="en-US" sz="1800" dirty="0" err="1"/>
              <a:t>nivel</a:t>
            </a:r>
            <a:r>
              <a:rPr lang="en-US" sz="1800" dirty="0"/>
              <a:t> global</a:t>
            </a:r>
            <a:endParaRPr lang="ro-RO" sz="1800" dirty="0"/>
          </a:p>
          <a:p>
            <a:pPr marL="0" indent="0">
              <a:buNone/>
            </a:pPr>
            <a:r>
              <a:rPr lang="en-US" sz="1800" dirty="0"/>
              <a:t>O1.9 </a:t>
            </a:r>
            <a:r>
              <a:rPr lang="en-US" sz="1800" dirty="0" err="1"/>
              <a:t>Cercetarea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metrologie</a:t>
            </a:r>
            <a:r>
              <a:rPr lang="en-US" sz="1800" dirty="0"/>
              <a:t> </a:t>
            </a:r>
            <a:r>
              <a:rPr lang="en-US" sz="1800" dirty="0" err="1"/>
              <a:t>trebuie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</a:t>
            </a:r>
            <a:r>
              <a:rPr lang="en-US" sz="1800" dirty="0" err="1"/>
              <a:t>devină</a:t>
            </a:r>
            <a:r>
              <a:rPr lang="en-US" sz="1800" dirty="0"/>
              <a:t> o </a:t>
            </a:r>
            <a:r>
              <a:rPr lang="en-US" sz="1800" dirty="0" err="1"/>
              <a:t>activitate</a:t>
            </a:r>
            <a:r>
              <a:rPr lang="en-US" sz="1800" dirty="0"/>
              <a:t> de </a:t>
            </a:r>
            <a:r>
              <a:rPr lang="en-US" sz="1800" dirty="0" err="1"/>
              <a:t>sprijin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reglementarea</a:t>
            </a:r>
            <a:r>
              <a:rPr lang="en-US" sz="1800" dirty="0"/>
              <a:t> </a:t>
            </a:r>
            <a:r>
              <a:rPr lang="en-US" sz="1800" dirty="0" err="1"/>
              <a:t>guvernamentală</a:t>
            </a:r>
            <a:endParaRPr lang="ro-RO" sz="1800" dirty="0"/>
          </a:p>
          <a:p>
            <a:pPr marL="0" indent="0">
              <a:buNone/>
            </a:pPr>
            <a:r>
              <a:rPr lang="en-US" sz="1800" dirty="0"/>
              <a:t>O1.10 </a:t>
            </a:r>
            <a:r>
              <a:rPr lang="en-US" sz="1800" dirty="0" err="1"/>
              <a:t>Sprijin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industrie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creștere</a:t>
            </a:r>
            <a:r>
              <a:rPr lang="en-US" sz="1800" dirty="0"/>
              <a:t> </a:t>
            </a:r>
            <a:r>
              <a:rPr lang="en-US" sz="1800" dirty="0" err="1"/>
              <a:t>economică</a:t>
            </a:r>
            <a:r>
              <a:rPr lang="en-US" sz="1800" dirty="0"/>
              <a:t> </a:t>
            </a:r>
            <a:r>
              <a:rPr lang="en-US" sz="1800" dirty="0" err="1"/>
              <a:t>prin</a:t>
            </a:r>
            <a:r>
              <a:rPr lang="en-US" sz="1800" dirty="0"/>
              <a:t> </a:t>
            </a:r>
            <a:r>
              <a:rPr lang="en-US" sz="1800" dirty="0" err="1"/>
              <a:t>cercetare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avans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domeniul</a:t>
            </a:r>
            <a:r>
              <a:rPr lang="en-US" sz="1800" dirty="0"/>
              <a:t> </a:t>
            </a:r>
            <a:r>
              <a:rPr lang="en-US" sz="1800" dirty="0" err="1"/>
              <a:t>metrologiei</a:t>
            </a:r>
            <a:r>
              <a:rPr lang="en-US" sz="1800" dirty="0"/>
              <a:t> </a:t>
            </a:r>
            <a:r>
              <a:rPr lang="en-US" sz="1800" dirty="0" err="1"/>
              <a:t>publice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532797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D69E917-0624-1794-3990-2A200DBB9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 grand challenges (O1.2</a:t>
            </a:r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E674B05C-E9AC-71D1-3D4C-808A7104B3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0845" y="1713842"/>
            <a:ext cx="7518151" cy="4884182"/>
          </a:xfrm>
        </p:spPr>
      </p:pic>
    </p:spTree>
    <p:extLst>
      <p:ext uri="{BB962C8B-B14F-4D97-AF65-F5344CB8AC3E}">
        <p14:creationId xmlns:p14="http://schemas.microsoft.com/office/powerpoint/2010/main" val="36432749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50ECE00-9E4F-81B6-89EC-6204BC9AC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5293094E-C4CC-C9FA-1213-7E8C9B0F5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/>
              <a:t>Researcher Grants </a:t>
            </a:r>
            <a:r>
              <a:rPr lang="ro-RO" sz="2400" dirty="0"/>
              <a:t>- </a:t>
            </a:r>
            <a:r>
              <a:rPr lang="en-US" sz="2400" dirty="0"/>
              <a:t>306 participations by 146 </a:t>
            </a:r>
            <a:r>
              <a:rPr lang="en-US" sz="2400" dirty="0" err="1"/>
              <a:t>organisations</a:t>
            </a:r>
            <a:r>
              <a:rPr lang="en-US" sz="2400" dirty="0"/>
              <a:t> in researcher grants.</a:t>
            </a:r>
            <a:endParaRPr lang="ro-RO" sz="2400" dirty="0"/>
          </a:p>
          <a:p>
            <a:r>
              <a:rPr lang="en-US" sz="2400" b="1" dirty="0"/>
              <a:t>Unfunded Partners</a:t>
            </a:r>
            <a:r>
              <a:rPr lang="ro-RO" sz="2400" b="1" dirty="0"/>
              <a:t> </a:t>
            </a:r>
            <a:r>
              <a:rPr lang="ro-RO" sz="2400" dirty="0"/>
              <a:t>- </a:t>
            </a:r>
            <a:r>
              <a:rPr lang="en-US" sz="2400" dirty="0"/>
              <a:t>158 participations by 129 </a:t>
            </a:r>
            <a:r>
              <a:rPr lang="en-US" sz="2400" dirty="0" err="1"/>
              <a:t>organisations</a:t>
            </a:r>
            <a:r>
              <a:rPr lang="en-US" sz="2400" dirty="0"/>
              <a:t> as unfunded partners</a:t>
            </a:r>
            <a:endParaRPr lang="ro-RO" sz="2400" dirty="0"/>
          </a:p>
          <a:p>
            <a:r>
              <a:rPr lang="en-US" sz="2400" b="1" dirty="0"/>
              <a:t>Collaborators</a:t>
            </a:r>
            <a:r>
              <a:rPr lang="ro-RO" sz="2400" b="1" dirty="0"/>
              <a:t> </a:t>
            </a:r>
            <a:r>
              <a:rPr lang="ro-RO" sz="2400" dirty="0"/>
              <a:t>- </a:t>
            </a:r>
            <a:r>
              <a:rPr lang="en-US" sz="2400" dirty="0"/>
              <a:t>683 participations by 620 </a:t>
            </a:r>
            <a:r>
              <a:rPr lang="en-US" sz="2400" dirty="0" err="1"/>
              <a:t>organisations</a:t>
            </a:r>
            <a:r>
              <a:rPr lang="en-US" sz="2400" dirty="0"/>
              <a:t> as collaborators.</a:t>
            </a:r>
          </a:p>
          <a:p>
            <a:r>
              <a:rPr lang="en-US" sz="2400" b="1" dirty="0"/>
              <a:t>Mobility grants</a:t>
            </a:r>
            <a:r>
              <a:rPr lang="ro-RO" sz="2400" b="1" dirty="0"/>
              <a:t> </a:t>
            </a:r>
            <a:r>
              <a:rPr lang="ro-RO" sz="2400" dirty="0"/>
              <a:t>- </a:t>
            </a:r>
            <a:r>
              <a:rPr lang="en-US" sz="2400" dirty="0"/>
              <a:t>79 mobility grants</a:t>
            </a:r>
            <a:r>
              <a:rPr lang="ro-RO" sz="2400" dirty="0"/>
              <a:t>;</a:t>
            </a:r>
            <a:r>
              <a:rPr lang="en-US" sz="2400" dirty="0"/>
              <a:t> 56 Researcher Mobility Grants (RMG) and 23 Early Stage Researcher Mobility</a:t>
            </a:r>
            <a:r>
              <a:rPr lang="ro-RO" sz="2400" dirty="0"/>
              <a:t> </a:t>
            </a:r>
            <a:r>
              <a:rPr lang="en-US" sz="2400" dirty="0"/>
              <a:t>Grants (ESRMG). </a:t>
            </a:r>
          </a:p>
        </p:txBody>
      </p:sp>
    </p:spTree>
    <p:extLst>
      <p:ext uri="{BB962C8B-B14F-4D97-AF65-F5344CB8AC3E}">
        <p14:creationId xmlns:p14="http://schemas.microsoft.com/office/powerpoint/2010/main" val="18218024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D8D1007-FA87-717E-0661-21024FF2F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European Metrology </a:t>
            </a:r>
            <a:r>
              <a:rPr lang="en-US" sz="3600" dirty="0" err="1"/>
              <a:t>Programme</a:t>
            </a:r>
            <a:r>
              <a:rPr lang="en-US" sz="3600" dirty="0"/>
              <a:t> for Innovation and Research (</a:t>
            </a:r>
            <a:r>
              <a:rPr lang="en-US" sz="3600" b="1" dirty="0"/>
              <a:t>EMPIR</a:t>
            </a:r>
            <a:r>
              <a:rPr lang="en-US" sz="3600" dirty="0"/>
              <a:t>)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8C9469B5-C5E3-3E8A-F44E-1D3BF46AF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76400"/>
            <a:ext cx="87630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EMPIR </a:t>
            </a:r>
            <a:r>
              <a:rPr lang="en-US" sz="1800" dirty="0" err="1"/>
              <a:t>coordonează</a:t>
            </a:r>
            <a:r>
              <a:rPr lang="en-US" sz="1800" dirty="0"/>
              <a:t> </a:t>
            </a:r>
            <a:r>
              <a:rPr lang="en-US" sz="1800" dirty="0" err="1"/>
              <a:t>proiecte</a:t>
            </a:r>
            <a:r>
              <a:rPr lang="en-US" sz="1800" dirty="0"/>
              <a:t> de </a:t>
            </a:r>
            <a:r>
              <a:rPr lang="en-US" sz="1800" dirty="0" err="1"/>
              <a:t>cercetare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a </a:t>
            </a:r>
            <a:r>
              <a:rPr lang="en-US" sz="1800" dirty="0" err="1"/>
              <a:t>aborda</a:t>
            </a:r>
            <a:r>
              <a:rPr lang="en-US" sz="1800" dirty="0"/>
              <a:t> </a:t>
            </a:r>
            <a:r>
              <a:rPr lang="en-US" sz="1800" dirty="0" err="1"/>
              <a:t>provocările</a:t>
            </a:r>
            <a:r>
              <a:rPr lang="en-US" sz="1800" dirty="0"/>
              <a:t> </a:t>
            </a:r>
            <a:r>
              <a:rPr lang="en-US" sz="1800" dirty="0" err="1"/>
              <a:t>mari</a:t>
            </a:r>
            <a:r>
              <a:rPr lang="en-US" sz="1800" dirty="0"/>
              <a:t>, </a:t>
            </a:r>
            <a:r>
              <a:rPr lang="en-US" sz="1800" dirty="0" err="1"/>
              <a:t>sprijinind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dezvoltării</a:t>
            </a:r>
            <a:r>
              <a:rPr lang="en-US" sz="1800" dirty="0"/>
              <a:t> </a:t>
            </a:r>
            <a:r>
              <a:rPr lang="en-US" sz="1800" dirty="0" err="1"/>
              <a:t>sistemului</a:t>
            </a:r>
            <a:r>
              <a:rPr lang="en-US" sz="1800" dirty="0"/>
              <a:t> SI de </a:t>
            </a:r>
            <a:r>
              <a:rPr lang="en-US" sz="1800" dirty="0" err="1"/>
              <a:t>unități</a:t>
            </a:r>
            <a:r>
              <a:rPr lang="en-US" sz="1800" dirty="0"/>
              <a:t> de </a:t>
            </a:r>
            <a:r>
              <a:rPr lang="en-US" sz="1800" dirty="0" err="1"/>
              <a:t>măsură</a:t>
            </a:r>
            <a:r>
              <a:rPr lang="en-US" sz="1800" dirty="0"/>
              <a:t>. </a:t>
            </a:r>
            <a:r>
              <a:rPr lang="en-US" sz="1800" dirty="0" err="1"/>
              <a:t>Există</a:t>
            </a:r>
            <a:r>
              <a:rPr lang="en-US" sz="1800" dirty="0"/>
              <a:t> un accent </a:t>
            </a:r>
            <a:r>
              <a:rPr lang="en-US" sz="1800" dirty="0" err="1"/>
              <a:t>sporit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cadrul</a:t>
            </a:r>
            <a:r>
              <a:rPr lang="en-US" sz="1800" dirty="0"/>
              <a:t> EMPIR </a:t>
            </a:r>
            <a:r>
              <a:rPr lang="en-US" sz="1800" dirty="0" err="1"/>
              <a:t>asupra</a:t>
            </a:r>
            <a:r>
              <a:rPr lang="en-US" sz="1800" dirty="0"/>
              <a:t> </a:t>
            </a:r>
            <a:r>
              <a:rPr lang="en-US" sz="1800" dirty="0" err="1"/>
              <a:t>activităților</a:t>
            </a:r>
            <a:r>
              <a:rPr lang="en-US" sz="1800" dirty="0"/>
              <a:t> de </a:t>
            </a:r>
            <a:r>
              <a:rPr lang="en-US" sz="1800" dirty="0" err="1"/>
              <a:t>inovare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a </a:t>
            </a:r>
            <a:r>
              <a:rPr lang="en-US" sz="1800" dirty="0" err="1"/>
              <a:t>viza</a:t>
            </a:r>
            <a:r>
              <a:rPr lang="en-US" sz="1800" dirty="0"/>
              <a:t> </a:t>
            </a:r>
            <a:r>
              <a:rPr lang="en-US" sz="1800" dirty="0" err="1"/>
              <a:t>nevoile</a:t>
            </a:r>
            <a:r>
              <a:rPr lang="en-US" sz="1800" dirty="0"/>
              <a:t> </a:t>
            </a:r>
            <a:r>
              <a:rPr lang="en-US" sz="1800" dirty="0" err="1"/>
              <a:t>industriei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a </a:t>
            </a:r>
            <a:r>
              <a:rPr lang="en-US" sz="1800" dirty="0" err="1"/>
              <a:t>accelera</a:t>
            </a:r>
            <a:r>
              <a:rPr lang="en-US" sz="1800" dirty="0"/>
              <a:t> </a:t>
            </a:r>
            <a:r>
              <a:rPr lang="en-US" sz="1800" dirty="0" err="1"/>
              <a:t>absorbția</a:t>
            </a:r>
            <a:r>
              <a:rPr lang="en-US" sz="1800" dirty="0"/>
              <a:t> </a:t>
            </a:r>
            <a:r>
              <a:rPr lang="en-US" sz="1800" dirty="0" err="1"/>
              <a:t>rezultatelor</a:t>
            </a:r>
            <a:r>
              <a:rPr lang="en-US" sz="1800" dirty="0"/>
              <a:t> </a:t>
            </a:r>
            <a:r>
              <a:rPr lang="en-US" sz="1800" dirty="0" err="1"/>
              <a:t>cercetării</a:t>
            </a:r>
            <a:r>
              <a:rPr lang="en-US" sz="1800" dirty="0"/>
              <a:t>. </a:t>
            </a:r>
            <a:r>
              <a:rPr lang="en-US" sz="1800" dirty="0" err="1"/>
              <a:t>Programele</a:t>
            </a:r>
            <a:r>
              <a:rPr lang="en-US" sz="1800" dirty="0"/>
              <a:t> </a:t>
            </a:r>
            <a:r>
              <a:rPr lang="en-US" sz="1800" dirty="0" err="1"/>
              <a:t>proiectele</a:t>
            </a:r>
            <a:r>
              <a:rPr lang="en-US" sz="1800" dirty="0"/>
              <a:t> de </a:t>
            </a:r>
            <a:r>
              <a:rPr lang="en-US" sz="1800" dirty="0" err="1"/>
              <a:t>consolidare</a:t>
            </a:r>
            <a:r>
              <a:rPr lang="en-US" sz="1800" dirty="0"/>
              <a:t> a </a:t>
            </a:r>
            <a:r>
              <a:rPr lang="en-US" sz="1800" dirty="0" err="1"/>
              <a:t>capacităților</a:t>
            </a:r>
            <a:r>
              <a:rPr lang="en-US" sz="1800" dirty="0"/>
              <a:t> </a:t>
            </a:r>
            <a:r>
              <a:rPr lang="en-US" sz="1800" dirty="0" err="1"/>
              <a:t>urmăresc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</a:t>
            </a:r>
            <a:r>
              <a:rPr lang="en-US" sz="1800" dirty="0" err="1"/>
              <a:t>reducă</a:t>
            </a:r>
            <a:r>
              <a:rPr lang="en-US" sz="1800" dirty="0"/>
              <a:t> </a:t>
            </a:r>
            <a:r>
              <a:rPr lang="en-US" sz="1800" dirty="0" err="1"/>
              <a:t>decalajul</a:t>
            </a:r>
            <a:r>
              <a:rPr lang="en-US" sz="1800" dirty="0"/>
              <a:t> </a:t>
            </a:r>
            <a:r>
              <a:rPr lang="en-US" sz="1800" dirty="0" err="1"/>
              <a:t>dintre</a:t>
            </a:r>
            <a:r>
              <a:rPr lang="en-US" sz="1800" dirty="0"/>
              <a:t> </a:t>
            </a:r>
            <a:r>
              <a:rPr lang="en-US" sz="1800" dirty="0" err="1"/>
              <a:t>statele</a:t>
            </a:r>
            <a:r>
              <a:rPr lang="en-US" sz="1800" dirty="0"/>
              <a:t> </a:t>
            </a:r>
            <a:r>
              <a:rPr lang="en-US" sz="1800" dirty="0" err="1"/>
              <a:t>membre</a:t>
            </a:r>
            <a:r>
              <a:rPr lang="en-US" sz="1800" dirty="0"/>
              <a:t> ale UE cu </a:t>
            </a:r>
            <a:r>
              <a:rPr lang="en-US" sz="1800" dirty="0" err="1"/>
              <a:t>sisteme</a:t>
            </a:r>
            <a:r>
              <a:rPr lang="en-US" sz="1800" dirty="0"/>
              <a:t> de </a:t>
            </a:r>
            <a:r>
              <a:rPr lang="en-US" sz="1800" dirty="0" err="1"/>
              <a:t>măsurare</a:t>
            </a:r>
            <a:r>
              <a:rPr lang="en-US" sz="1800" dirty="0"/>
              <a:t> </a:t>
            </a:r>
            <a:r>
              <a:rPr lang="en-US" sz="1800" dirty="0" err="1"/>
              <a:t>emergente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cele</a:t>
            </a:r>
            <a:r>
              <a:rPr lang="en-US" sz="1800" dirty="0"/>
              <a:t> cu </a:t>
            </a:r>
            <a:r>
              <a:rPr lang="en-US" sz="1800" dirty="0" err="1"/>
              <a:t>capacități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dezvoltate</a:t>
            </a:r>
            <a:r>
              <a:rPr lang="en-US" sz="1800" dirty="0"/>
              <a:t>.</a:t>
            </a:r>
            <a:endParaRPr lang="ro-RO" sz="1800" dirty="0"/>
          </a:p>
          <a:p>
            <a:pPr marL="0" indent="0">
              <a:buNone/>
            </a:pPr>
            <a:r>
              <a:rPr lang="en-US" sz="1800" dirty="0" err="1"/>
              <a:t>Programul</a:t>
            </a:r>
            <a:r>
              <a:rPr lang="en-US" sz="1800" dirty="0"/>
              <a:t> EMPIR </a:t>
            </a:r>
            <a:r>
              <a:rPr lang="en-US" sz="1800" dirty="0" err="1"/>
              <a:t>permite</a:t>
            </a:r>
            <a:r>
              <a:rPr lang="en-US" sz="1800" dirty="0"/>
              <a:t> </a:t>
            </a:r>
            <a:r>
              <a:rPr lang="en-US" sz="1800" dirty="0" err="1"/>
              <a:t>institutelor</a:t>
            </a:r>
            <a:r>
              <a:rPr lang="en-US" sz="1800" dirty="0"/>
              <a:t> </a:t>
            </a:r>
            <a:r>
              <a:rPr lang="en-US" sz="1800" dirty="0" err="1"/>
              <a:t>europene</a:t>
            </a:r>
            <a:r>
              <a:rPr lang="en-US" sz="1800" dirty="0"/>
              <a:t> de </a:t>
            </a:r>
            <a:r>
              <a:rPr lang="en-US" sz="1800" dirty="0" err="1"/>
              <a:t>metrologie</a:t>
            </a:r>
            <a:r>
              <a:rPr lang="en-US" sz="1800" dirty="0"/>
              <a:t>, </a:t>
            </a:r>
            <a:r>
              <a:rPr lang="en-US" sz="1800" dirty="0" err="1"/>
              <a:t>organizațiilor</a:t>
            </a:r>
            <a:r>
              <a:rPr lang="en-US" sz="1800" dirty="0"/>
              <a:t> </a:t>
            </a:r>
            <a:r>
              <a:rPr lang="en-US" sz="1800" dirty="0" err="1"/>
              <a:t>industriale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medicale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mediului</a:t>
            </a:r>
            <a:r>
              <a:rPr lang="en-US" sz="1800" dirty="0"/>
              <a:t> academic </a:t>
            </a:r>
            <a:r>
              <a:rPr lang="en-US" sz="1800" dirty="0" err="1"/>
              <a:t>să</a:t>
            </a:r>
            <a:r>
              <a:rPr lang="en-US" sz="1800" dirty="0"/>
              <a:t> </a:t>
            </a:r>
            <a:r>
              <a:rPr lang="en-US" sz="1800" dirty="0" err="1"/>
              <a:t>colaboreze</a:t>
            </a:r>
            <a:r>
              <a:rPr lang="en-US" sz="1800" dirty="0"/>
              <a:t> la o mare </a:t>
            </a:r>
            <a:r>
              <a:rPr lang="en-US" sz="1800" dirty="0" err="1"/>
              <a:t>varietate</a:t>
            </a:r>
            <a:r>
              <a:rPr lang="en-US" sz="1800" dirty="0"/>
              <a:t> de </a:t>
            </a:r>
            <a:r>
              <a:rPr lang="en-US" sz="1800" dirty="0" err="1"/>
              <a:t>proiecte</a:t>
            </a:r>
            <a:r>
              <a:rPr lang="en-US" sz="1800" dirty="0"/>
              <a:t> </a:t>
            </a:r>
            <a:r>
              <a:rPr lang="en-US" sz="1800" dirty="0" err="1"/>
              <a:t>comune</a:t>
            </a:r>
            <a:r>
              <a:rPr lang="en-US" sz="1800" dirty="0"/>
              <a:t> de </a:t>
            </a:r>
            <a:r>
              <a:rPr lang="en-US" sz="1800" dirty="0" err="1"/>
              <a:t>cercetare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domenii</a:t>
            </a:r>
            <a:r>
              <a:rPr lang="en-US" sz="1800" dirty="0"/>
              <a:t> </a:t>
            </a:r>
            <a:r>
              <a:rPr lang="en-US" sz="1800" dirty="0" err="1"/>
              <a:t>specificate</a:t>
            </a:r>
            <a:r>
              <a:rPr lang="en-US" sz="1800" dirty="0"/>
              <a:t>: </a:t>
            </a:r>
            <a:r>
              <a:rPr lang="en-US" sz="1800" dirty="0" err="1"/>
              <a:t>industrie</a:t>
            </a:r>
            <a:r>
              <a:rPr lang="en-US" sz="1800" dirty="0"/>
              <a:t>, </a:t>
            </a:r>
            <a:r>
              <a:rPr lang="en-US" sz="1800" dirty="0" err="1"/>
              <a:t>energie</a:t>
            </a:r>
            <a:r>
              <a:rPr lang="en-US" sz="1800" dirty="0"/>
              <a:t>, </a:t>
            </a:r>
            <a:r>
              <a:rPr lang="en-US" sz="1800" dirty="0" err="1"/>
              <a:t>mediu</a:t>
            </a:r>
            <a:r>
              <a:rPr lang="en-US" sz="1800" dirty="0"/>
              <a:t>, </a:t>
            </a:r>
            <a:r>
              <a:rPr lang="en-US" sz="1800" dirty="0" err="1"/>
              <a:t>sănătate</a:t>
            </a:r>
            <a:r>
              <a:rPr lang="en-US" sz="1800" dirty="0"/>
              <a:t>, SI fundamental, </a:t>
            </a:r>
            <a:r>
              <a:rPr lang="en-US" sz="1800" dirty="0" err="1"/>
              <a:t>normativ</a:t>
            </a:r>
            <a:r>
              <a:rPr lang="en-US" sz="1800" dirty="0"/>
              <a:t>, </a:t>
            </a:r>
            <a:r>
              <a:rPr lang="en-US" sz="1800" dirty="0" err="1"/>
              <a:t>potențial</a:t>
            </a:r>
            <a:r>
              <a:rPr lang="en-US" sz="1800" dirty="0"/>
              <a:t> de </a:t>
            </a:r>
            <a:r>
              <a:rPr lang="en-US" sz="1800" dirty="0" err="1"/>
              <a:t>cercetare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sprijin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rețele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Sprijin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proiecte</a:t>
            </a:r>
            <a:r>
              <a:rPr lang="en-US" sz="1800" dirty="0"/>
              <a:t> Impact. </a:t>
            </a:r>
            <a:endParaRPr lang="ro-RO" sz="1800" dirty="0"/>
          </a:p>
          <a:p>
            <a:pPr marL="0" indent="0">
              <a:buNone/>
            </a:pPr>
            <a:r>
              <a:rPr lang="en-US" sz="1800" dirty="0" err="1"/>
              <a:t>Apelurile</a:t>
            </a:r>
            <a:r>
              <a:rPr lang="en-US" sz="1800" dirty="0"/>
              <a:t> </a:t>
            </a:r>
            <a:r>
              <a:rPr lang="en-US" sz="1800" dirty="0" err="1"/>
              <a:t>anuale</a:t>
            </a:r>
            <a:r>
              <a:rPr lang="en-US" sz="1800" dirty="0"/>
              <a:t> de </a:t>
            </a:r>
            <a:r>
              <a:rPr lang="en-US" sz="1800" dirty="0" err="1"/>
              <a:t>cercetare</a:t>
            </a:r>
            <a:r>
              <a:rPr lang="en-US" sz="1800" dirty="0"/>
              <a:t> EMPIR </a:t>
            </a:r>
            <a:r>
              <a:rPr lang="en-US" sz="1800" dirty="0" err="1"/>
              <a:t>între</a:t>
            </a:r>
            <a:r>
              <a:rPr lang="en-US" sz="1800" dirty="0"/>
              <a:t> 2014 </a:t>
            </a:r>
            <a:r>
              <a:rPr lang="en-US" sz="1800" dirty="0" err="1"/>
              <a:t>și</a:t>
            </a:r>
            <a:r>
              <a:rPr lang="en-US" sz="1800" dirty="0"/>
              <a:t> 2020 sunt </a:t>
            </a:r>
            <a:r>
              <a:rPr lang="en-US" sz="1800" dirty="0" err="1"/>
              <a:t>susținute</a:t>
            </a:r>
            <a:r>
              <a:rPr lang="en-US" sz="1800" dirty="0"/>
              <a:t> de 600 de </a:t>
            </a:r>
            <a:r>
              <a:rPr lang="en-US" sz="1800" dirty="0" err="1"/>
              <a:t>milioane</a:t>
            </a:r>
            <a:r>
              <a:rPr lang="en-US" sz="1800" dirty="0"/>
              <a:t> de euro din </a:t>
            </a:r>
            <a:r>
              <a:rPr lang="en-US" sz="1800" dirty="0" err="1"/>
              <a:t>finanțare</a:t>
            </a:r>
            <a:r>
              <a:rPr lang="en-US" sz="1800" dirty="0"/>
              <a:t> de la UE, care permit </a:t>
            </a:r>
            <a:r>
              <a:rPr lang="en-US" sz="1800" dirty="0" err="1"/>
              <a:t>proiecte</a:t>
            </a:r>
            <a:r>
              <a:rPr lang="ro-RO" sz="1800" dirty="0"/>
              <a:t> de cercetare</a:t>
            </a:r>
            <a:r>
              <a:rPr lang="en-US" sz="1800" dirty="0"/>
              <a:t> pe o </a:t>
            </a:r>
            <a:r>
              <a:rPr lang="en-US" sz="1800" dirty="0" err="1"/>
              <a:t>perioadă</a:t>
            </a:r>
            <a:r>
              <a:rPr lang="en-US" sz="1800" dirty="0"/>
              <a:t> de maximum 3 ani (5 ani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Sprijin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rețele</a:t>
            </a:r>
            <a:r>
              <a:rPr lang="en-US" sz="1800" dirty="0"/>
              <a:t>).</a:t>
            </a:r>
            <a:endParaRPr lang="ro-RO" sz="1800" dirty="0"/>
          </a:p>
          <a:p>
            <a:pPr marL="0" indent="0">
              <a:buNone/>
            </a:pPr>
            <a:r>
              <a:rPr lang="en-US" sz="1800" dirty="0"/>
              <a:t>EMPIR se </a:t>
            </a:r>
            <a:r>
              <a:rPr lang="en-US" sz="1800" dirty="0" err="1"/>
              <a:t>bazează</a:t>
            </a:r>
            <a:r>
              <a:rPr lang="en-US" sz="1800" dirty="0"/>
              <a:t> pe </a:t>
            </a:r>
            <a:r>
              <a:rPr lang="en-US" sz="1800" dirty="0" err="1"/>
              <a:t>Programul</a:t>
            </a:r>
            <a:r>
              <a:rPr lang="en-US" sz="1800" dirty="0"/>
              <a:t> European de </a:t>
            </a:r>
            <a:r>
              <a:rPr lang="en-US" sz="1800" dirty="0" err="1"/>
              <a:t>Cercetare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Metrologie</a:t>
            </a:r>
            <a:r>
              <a:rPr lang="en-US" sz="1800" dirty="0"/>
              <a:t> (EMRP), care a </a:t>
            </a:r>
            <a:r>
              <a:rPr lang="en-US" sz="1800" dirty="0" err="1"/>
              <a:t>fost</a:t>
            </a:r>
            <a:r>
              <a:rPr lang="en-US" sz="1800" dirty="0"/>
              <a:t> </a:t>
            </a:r>
            <a:r>
              <a:rPr lang="en-US" sz="1800" dirty="0" err="1"/>
              <a:t>finalizat</a:t>
            </a:r>
            <a:r>
              <a:rPr lang="en-US" sz="1800" dirty="0"/>
              <a:t>,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urmat</a:t>
            </a:r>
            <a:r>
              <a:rPr lang="en-US" sz="1800" dirty="0"/>
              <a:t> de </a:t>
            </a:r>
            <a:r>
              <a:rPr lang="en-US" sz="1800" dirty="0" err="1"/>
              <a:t>Parteneriatul</a:t>
            </a:r>
            <a:r>
              <a:rPr lang="en-US" sz="1800" dirty="0"/>
              <a:t> European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Metrologie</a:t>
            </a:r>
            <a:r>
              <a:rPr lang="en-US" sz="1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41516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28504FED-29A6-A5DF-6685-1BA042923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Strategy 2018-2028</a:t>
            </a:r>
            <a:br>
              <a:rPr lang="en-US" sz="3200" b="1" dirty="0"/>
            </a:br>
            <a:r>
              <a:rPr lang="en-US" sz="3200" b="1" dirty="0"/>
              <a:t>Consultative Committee for Length (CCL)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A13DFEB4-91A6-F546-34FF-E6E01927A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951038"/>
            <a:ext cx="8839200" cy="4525962"/>
          </a:xfrm>
        </p:spPr>
        <p:txBody>
          <a:bodyPr/>
          <a:lstStyle/>
          <a:p>
            <a:r>
              <a:rPr lang="en-US" sz="2000" dirty="0">
                <a:hlinkClick r:id="rId2"/>
              </a:rPr>
              <a:t>https://www.bipm.org/documents/20126/2070984/CCL+Strategy.pdf/0f4af537-1729-b44a-e39e-f0023e439435</a:t>
            </a:r>
            <a:endParaRPr lang="ro-RO" sz="2000" dirty="0"/>
          </a:p>
          <a:p>
            <a:endParaRPr lang="ro-RO" sz="2000" dirty="0"/>
          </a:p>
          <a:p>
            <a:pPr marL="0" indent="0">
              <a:buNone/>
            </a:pPr>
            <a:r>
              <a:rPr lang="ro-RO" sz="2000" dirty="0"/>
              <a:t>Strategia prezintă o privire de ansamblu asupra provocărilor și cerințelor majore pentru o precizie mai mare în micro și </a:t>
            </a:r>
            <a:r>
              <a:rPr lang="ro-RO" sz="2000" dirty="0" err="1"/>
              <a:t>nanometrologie</a:t>
            </a:r>
            <a:r>
              <a:rPr lang="ro-RO" sz="2000" dirty="0"/>
              <a:t>, metrologia coordonate, măsurători la scară macro și metrologia în proces cu trasabilitate directă, precum și evoluții în piepteni de frecvență optică, tehnologie de măsurare a unghiului și lasere stabilizate. </a:t>
            </a:r>
          </a:p>
          <a:p>
            <a:pPr marL="0" indent="0">
              <a:buNone/>
            </a:pPr>
            <a:r>
              <a:rPr lang="ro-RO" sz="2000" dirty="0"/>
              <a:t> O scurtă descriere a interacțiunilor cu comunitatea părților interesate duce la punctul de vedere al părților interesate și al CCL asupra cerințelor viitoare (domenii cheie ale metrologiei, impactul noilor tehnologii și cerințele de standardizare).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4023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4775171D-460D-5AAA-0FB4-9597C3599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err="1"/>
              <a:t>Nanometrologie</a:t>
            </a:r>
            <a:r>
              <a:rPr lang="ro-RO" dirty="0"/>
              <a:t> pentru nevoile emergente ale INM-urilor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84F6A727-E85A-E359-C6C4-3E4691010B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76400"/>
            <a:ext cx="8839200" cy="4525962"/>
          </a:xfrm>
        </p:spPr>
        <p:txBody>
          <a:bodyPr/>
          <a:lstStyle/>
          <a:p>
            <a:r>
              <a:rPr lang="es-P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În ultimii ani, proiecte precum NEW05 MechProNO, SIB61 CRYSTAL, 15SIB09 3DNano, 20IND08 MetExSPM, finanțat</a:t>
            </a:r>
            <a: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s-P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în cadrul programelor europene EMRP și EMPIR, a</a:t>
            </a:r>
            <a:r>
              <a:rPr lang="ro-RO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es-P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oferit o oportunitate de extindere a capacităților de măsurare în </a:t>
            </a:r>
            <a:r>
              <a:rPr lang="es-PY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domeniile nanotehnologiei și nanometrologiei</a:t>
            </a:r>
            <a:r>
              <a:rPr lang="es-PY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o-RO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prezent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numai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NMI-urile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dezvoltate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au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echipamente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măsurare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care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asigură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trasabilitatea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măsurătorilor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măsurătorile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geometriei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suprafeței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nivel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nanoscal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ro-RO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Dar,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industria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dezvoltă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dinamic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nu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numai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țările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cu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industrii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foarte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dezvoltate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avansate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iar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acest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lucru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determină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industria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locală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să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caute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trasabilitatea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b="1" i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măsurătorilor</a:t>
            </a:r>
            <a:r>
              <a:rPr lang="en-US" sz="18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parte</a:t>
            </a:r>
            <a:r>
              <a:rPr lang="ro-RO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crescând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astfel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costurile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producție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extinzând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procesul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producție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ro-RO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Tehnicile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avansate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măsurare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cum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 SPM, sunt,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asemenea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capabile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măsoare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proprietăți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dincolo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dimensionale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de ex.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proprietăți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electrice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magnetice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mecanice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termice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Deși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căile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trasabilitate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dintre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aceste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tehnici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au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fost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deja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explorate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științific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sunt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a fi simple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nu sunt standard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utilizat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iar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expertiza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experiența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semnificative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sunt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necesare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putea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efectua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astfel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măsurători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Cu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cât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măsurătorile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SPM sunt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complexe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cu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atât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mare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riscul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a introduce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erori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umane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stabilirea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condițiilor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măsurare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efectuarea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prelucrării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datelor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480980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A409BEF7-0719-27E2-C507-F2D924F0C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err="1"/>
              <a:t>Nanometrologie</a:t>
            </a:r>
            <a:r>
              <a:rPr lang="ro-RO" dirty="0"/>
              <a:t> pentru nevoile emergente ale INM-urilor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C1E45093-92EA-9F89-9CDD-441C1A023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urmare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nevoie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o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gamă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largă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NMI/DI-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uri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dezvolta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crește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capacitățile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măsurare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nanometrologie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care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vizează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nevoile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părților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interesate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identificate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ro-RO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Acest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lucru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necesită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dezvoltarea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unor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capacități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măsurare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trasabile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rentabile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calibrarea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sistemelor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nanopoziționare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funcție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capabilitățile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necesare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tehnicile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măsurare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putea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bazate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sisteme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interferometre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AFM, SPM, tactile,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optice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laser. </a:t>
            </a:r>
            <a:endParaRPr lang="ro-RO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Este important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folosească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eficient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capacitățile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competența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cunoștințele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resursele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disponibile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limitate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existente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nanometrologie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dezvoltarea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metodelor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măsurare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serviciilor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metrologie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ro-RO" sz="1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o-RO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aceea 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ro-RO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încuraj</a:t>
            </a:r>
            <a:r>
              <a:rPr lang="ro-RO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ează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stabil</a:t>
            </a:r>
            <a:r>
              <a:rPr lang="ro-RO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irea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cooper</a:t>
            </a:r>
            <a:r>
              <a:rPr lang="ro-RO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ării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între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INM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universități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organizații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cercetare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permite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acest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lucru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plus,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sursele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măsurare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trebuie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estimată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incertitudinea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pentru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măsurătorile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la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scară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nanometrică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nou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dezvoltate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sistemele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nanopoziționare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nanostandardele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iar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noile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capacități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validate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printr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-o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comparație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în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pregătirea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transmiterii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capacităților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calibrare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și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măsurare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(CMC) </a:t>
            </a:r>
            <a:r>
              <a:rPr lang="en-US" sz="1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către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BIPM </a:t>
            </a:r>
            <a:r>
              <a:rPr lang="ro-RO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respectiv</a:t>
            </a:r>
            <a:r>
              <a:rPr lang="en-US" sz="1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26494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F4DB0F1-9C4E-A86F-6A7B-8085BCF8B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2999" y="228600"/>
            <a:ext cx="4038601" cy="1143000"/>
          </a:xfrm>
        </p:spPr>
        <p:txBody>
          <a:bodyPr/>
          <a:lstStyle/>
          <a:p>
            <a:r>
              <a:rPr lang="en-US" b="1" i="0" dirty="0" err="1">
                <a:solidFill>
                  <a:srgbClr val="2E2F82"/>
                </a:solidFill>
                <a:effectLst/>
                <a:latin typeface="Verdana" panose="020B0604030504040204" pitchFamily="34" charset="0"/>
              </a:rPr>
              <a:t>MechProNO</a:t>
            </a:r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5FBF508-48E3-9334-45DD-054EBC0FFBD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242046"/>
            <a:ext cx="4621425" cy="653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setăText 4">
            <a:extLst>
              <a:ext uri="{FF2B5EF4-FFF2-40B4-BE49-F238E27FC236}">
                <a16:creationId xmlns:a16="http://schemas.microsoft.com/office/drawing/2014/main" id="{E55B20B4-7D93-772E-4972-EB8EB3D1E24A}"/>
              </a:ext>
            </a:extLst>
          </p:cNvPr>
          <p:cNvSpPr txBox="1"/>
          <p:nvPr/>
        </p:nvSpPr>
        <p:spPr>
          <a:xfrm>
            <a:off x="4876799" y="1720840"/>
            <a:ext cx="41910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Verdana" panose="020B0604030504040204" pitchFamily="34" charset="0"/>
              </a:rPr>
              <a:t>September 2012 - August 2015.</a:t>
            </a:r>
            <a:endParaRPr lang="ro-RO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endParaRPr lang="ro-RO" b="0" i="0" dirty="0">
              <a:solidFill>
                <a:srgbClr val="000000"/>
              </a:solidFill>
              <a:effectLst/>
              <a:latin typeface="Verdana" panose="020B0604030504040204" pitchFamily="34" charset="0"/>
            </a:endParaRPr>
          </a:p>
          <a:p>
            <a:r>
              <a:rPr lang="en-US" dirty="0" err="1"/>
              <a:t>Proiectul</a:t>
            </a:r>
            <a:r>
              <a:rPr lang="en-US" dirty="0"/>
              <a:t> </a:t>
            </a:r>
            <a:r>
              <a:rPr lang="ro-RO" dirty="0"/>
              <a:t>a</a:t>
            </a:r>
            <a:r>
              <a:rPr lang="en-US" dirty="0"/>
              <a:t> </a:t>
            </a:r>
            <a:r>
              <a:rPr lang="en-US" dirty="0" err="1"/>
              <a:t>dezvolta</a:t>
            </a:r>
            <a:r>
              <a:rPr lang="ro-RO" dirty="0"/>
              <a:t>t</a:t>
            </a:r>
            <a:r>
              <a:rPr lang="en-US" dirty="0"/>
              <a:t> </a:t>
            </a:r>
            <a:r>
              <a:rPr lang="en-US" dirty="0" err="1"/>
              <a:t>noi</a:t>
            </a:r>
            <a:r>
              <a:rPr lang="en-US" dirty="0"/>
              <a:t> </a:t>
            </a:r>
            <a:r>
              <a:rPr lang="en-US" dirty="0" err="1"/>
              <a:t>standarde</a:t>
            </a:r>
            <a:r>
              <a:rPr lang="en-US" dirty="0"/>
              <a:t> de </a:t>
            </a:r>
            <a:r>
              <a:rPr lang="en-US" dirty="0" err="1"/>
              <a:t>testare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determinarea</a:t>
            </a:r>
            <a:r>
              <a:rPr lang="en-US" dirty="0"/>
              <a:t> </a:t>
            </a:r>
            <a:r>
              <a:rPr lang="en-US" dirty="0" err="1"/>
              <a:t>proprietăților</a:t>
            </a:r>
            <a:r>
              <a:rPr lang="en-US" dirty="0"/>
              <a:t> </a:t>
            </a:r>
            <a:r>
              <a:rPr lang="en-US" dirty="0" err="1"/>
              <a:t>mecanice</a:t>
            </a:r>
            <a:r>
              <a:rPr lang="en-US" dirty="0"/>
              <a:t> ale </a:t>
            </a:r>
            <a:r>
              <a:rPr lang="en-US" dirty="0" err="1"/>
              <a:t>nanoparticulelor</a:t>
            </a:r>
            <a:r>
              <a:rPr lang="en-US" dirty="0"/>
              <a:t>, </a:t>
            </a:r>
            <a:r>
              <a:rPr lang="en-US" dirty="0" err="1"/>
              <a:t>nanofirelor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structurilor</a:t>
            </a:r>
            <a:r>
              <a:rPr lang="en-US" dirty="0"/>
              <a:t> la </a:t>
            </a:r>
            <a:r>
              <a:rPr lang="en-US" dirty="0" err="1"/>
              <a:t>scară</a:t>
            </a:r>
            <a:r>
              <a:rPr lang="en-US" dirty="0"/>
              <a:t> </a:t>
            </a:r>
            <a:r>
              <a:rPr lang="en-US" dirty="0" err="1"/>
              <a:t>nanometrică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materialelor</a:t>
            </a:r>
            <a:r>
              <a:rPr lang="en-US" dirty="0"/>
              <a:t> </a:t>
            </a:r>
            <a:r>
              <a:rPr lang="en-US" dirty="0" err="1"/>
              <a:t>compozite</a:t>
            </a:r>
            <a:r>
              <a:rPr lang="en-US" dirty="0"/>
              <a:t> </a:t>
            </a:r>
            <a:r>
              <a:rPr lang="en-US" dirty="0" err="1"/>
              <a:t>folosind</a:t>
            </a:r>
            <a:r>
              <a:rPr lang="en-US" dirty="0"/>
              <a:t> </a:t>
            </a:r>
            <a:r>
              <a:rPr lang="en-US" dirty="0" err="1"/>
              <a:t>microscopia</a:t>
            </a:r>
            <a:r>
              <a:rPr lang="en-US" dirty="0"/>
              <a:t> de </a:t>
            </a:r>
            <a:r>
              <a:rPr lang="en-US" dirty="0" err="1"/>
              <a:t>forță</a:t>
            </a:r>
            <a:r>
              <a:rPr lang="en-US" dirty="0"/>
              <a:t> </a:t>
            </a:r>
            <a:r>
              <a:rPr lang="en-US" dirty="0" err="1"/>
              <a:t>atomică</a:t>
            </a:r>
            <a:r>
              <a:rPr lang="en-US" dirty="0"/>
              <a:t> (AFM). </a:t>
            </a:r>
            <a:endParaRPr lang="ro-RO" dirty="0"/>
          </a:p>
          <a:p>
            <a:endParaRPr lang="ro-RO" dirty="0"/>
          </a:p>
          <a:p>
            <a:endParaRPr lang="ro-RO" dirty="0"/>
          </a:p>
          <a:p>
            <a:r>
              <a:rPr lang="en-US" dirty="0" err="1"/>
              <a:t>Forțe</a:t>
            </a:r>
            <a:r>
              <a:rPr lang="en-US" dirty="0"/>
              <a:t> de la 10 </a:t>
            </a:r>
            <a:r>
              <a:rPr lang="en-US" dirty="0" err="1"/>
              <a:t>mN</a:t>
            </a:r>
            <a:r>
              <a:rPr lang="en-US" dirty="0"/>
              <a:t> </a:t>
            </a:r>
            <a:r>
              <a:rPr lang="en-US" dirty="0" err="1"/>
              <a:t>până</a:t>
            </a:r>
            <a:r>
              <a:rPr lang="en-US" dirty="0"/>
              <a:t> la 10 </a:t>
            </a:r>
            <a:r>
              <a:rPr lang="en-US" dirty="0" err="1"/>
              <a:t>pN</a:t>
            </a:r>
            <a:r>
              <a:rPr lang="en-US" dirty="0"/>
              <a:t>  </a:t>
            </a:r>
            <a:r>
              <a:rPr lang="en-US" dirty="0" err="1"/>
              <a:t>aplicate</a:t>
            </a:r>
            <a:r>
              <a:rPr lang="en-US" dirty="0"/>
              <a:t> </a:t>
            </a:r>
            <a:r>
              <a:rPr lang="en-US" dirty="0" err="1"/>
              <a:t>obiectelor</a:t>
            </a:r>
            <a:r>
              <a:rPr lang="en-US" dirty="0"/>
              <a:t> cu </a:t>
            </a:r>
            <a:r>
              <a:rPr lang="en-US" dirty="0" err="1"/>
              <a:t>dimensiuni</a:t>
            </a:r>
            <a:r>
              <a:rPr lang="en-US" dirty="0"/>
              <a:t> de </a:t>
            </a:r>
            <a:r>
              <a:rPr lang="en-US" dirty="0" err="1"/>
              <a:t>până</a:t>
            </a:r>
            <a:r>
              <a:rPr lang="en-US" dirty="0"/>
              <a:t> la 50 nm.</a:t>
            </a:r>
          </a:p>
        </p:txBody>
      </p:sp>
    </p:spTree>
    <p:extLst>
      <p:ext uri="{BB962C8B-B14F-4D97-AF65-F5344CB8AC3E}">
        <p14:creationId xmlns:p14="http://schemas.microsoft.com/office/powerpoint/2010/main" val="20079887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E118495-D1F4-D7DD-8CD3-B6FE55C8B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799" y="228600"/>
            <a:ext cx="6925235" cy="1143000"/>
          </a:xfrm>
        </p:spPr>
        <p:txBody>
          <a:bodyPr/>
          <a:lstStyle/>
          <a:p>
            <a:r>
              <a:rPr lang="ro-RO" dirty="0"/>
              <a:t>Project </a:t>
            </a:r>
            <a:r>
              <a:rPr lang="en-US" dirty="0"/>
              <a:t>SIB61 CRYSTAL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3FCC2221-AD27-01F4-3CC0-96BF2644D3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2"/>
          </a:xfrm>
        </p:spPr>
        <p:txBody>
          <a:bodyPr/>
          <a:lstStyle/>
          <a:p>
            <a:r>
              <a:rPr lang="ro-RO" sz="1800" b="1" dirty="0" err="1">
                <a:solidFill>
                  <a:srgbClr val="FF0000"/>
                </a:solidFill>
              </a:rPr>
              <a:t>Title</a:t>
            </a:r>
            <a:r>
              <a:rPr lang="ro-RO" sz="1800" b="1" dirty="0">
                <a:solidFill>
                  <a:srgbClr val="FF0000"/>
                </a:solidFill>
              </a:rPr>
              <a:t>: </a:t>
            </a:r>
            <a:r>
              <a:rPr lang="en-US" sz="1800" b="1" dirty="0"/>
              <a:t>Crystalline surfaces, self-assembled structures, and nano-origami as length standards in (nano)metrology</a:t>
            </a:r>
            <a:endParaRPr lang="ro-RO" sz="1800" b="1" dirty="0"/>
          </a:p>
          <a:p>
            <a:r>
              <a:rPr lang="ro-RO" sz="1800" b="1" dirty="0">
                <a:solidFill>
                  <a:srgbClr val="FF0000"/>
                </a:solidFill>
              </a:rPr>
              <a:t>Rezultat. </a:t>
            </a:r>
            <a:r>
              <a:rPr lang="en-US" sz="1800" b="1" dirty="0"/>
              <a:t>Noi </a:t>
            </a:r>
            <a:r>
              <a:rPr lang="en-US" sz="1800" b="1" dirty="0" err="1"/>
              <a:t>standarde</a:t>
            </a:r>
            <a:r>
              <a:rPr lang="en-US" sz="1800" b="1" dirty="0"/>
              <a:t> </a:t>
            </a:r>
            <a:r>
              <a:rPr lang="en-US" sz="1800" b="1" dirty="0" err="1"/>
              <a:t>prin</a:t>
            </a:r>
            <a:r>
              <a:rPr lang="en-US" sz="1800" b="1" dirty="0"/>
              <a:t> </a:t>
            </a:r>
            <a:r>
              <a:rPr lang="en-US" sz="1800" b="1" dirty="0" err="1"/>
              <a:t>autoorganizarea</a:t>
            </a:r>
            <a:r>
              <a:rPr lang="en-US" sz="1800" b="1" dirty="0"/>
              <a:t> </a:t>
            </a:r>
            <a:r>
              <a:rPr lang="en-US" sz="1800" b="1" dirty="0" err="1"/>
              <a:t>cristalelor</a:t>
            </a:r>
            <a:r>
              <a:rPr lang="ro-RO" sz="1800" b="1" dirty="0"/>
              <a:t> - f</a:t>
            </a:r>
            <a:r>
              <a:rPr lang="en-US" sz="1800" dirty="0" err="1"/>
              <a:t>olosind</a:t>
            </a:r>
            <a:r>
              <a:rPr lang="en-US" sz="1800" dirty="0"/>
              <a:t> </a:t>
            </a:r>
            <a:r>
              <a:rPr lang="en-US" sz="1800" dirty="0" err="1"/>
              <a:t>structura</a:t>
            </a:r>
            <a:r>
              <a:rPr lang="en-US" sz="1800" dirty="0"/>
              <a:t> </a:t>
            </a:r>
            <a:r>
              <a:rPr lang="en-US" sz="1800" dirty="0" err="1"/>
              <a:t>cristalină</a:t>
            </a:r>
            <a:r>
              <a:rPr lang="en-US" sz="1800" dirty="0"/>
              <a:t> a </a:t>
            </a:r>
            <a:r>
              <a:rPr lang="ro-RO" sz="1800" dirty="0"/>
              <a:t>Si</a:t>
            </a:r>
            <a:r>
              <a:rPr lang="en-US" sz="1800" dirty="0"/>
              <a:t> </a:t>
            </a:r>
            <a:r>
              <a:rPr lang="ro-RO" sz="1800" dirty="0"/>
              <a:t>- </a:t>
            </a:r>
            <a:r>
              <a:rPr lang="en-US" sz="1800" dirty="0" err="1"/>
              <a:t>noi</a:t>
            </a:r>
            <a:r>
              <a:rPr lang="en-US" sz="1800" dirty="0"/>
              <a:t> </a:t>
            </a:r>
            <a:r>
              <a:rPr lang="en-US" sz="1800" dirty="0" err="1"/>
              <a:t>standarde</a:t>
            </a:r>
            <a:r>
              <a:rPr lang="en-US" sz="1800" dirty="0"/>
              <a:t> de </a:t>
            </a:r>
            <a:r>
              <a:rPr lang="en-US" sz="1800" dirty="0" err="1"/>
              <a:t>înălțime</a:t>
            </a:r>
            <a:r>
              <a:rPr lang="en-US" sz="1800" dirty="0"/>
              <a:t> a </a:t>
            </a:r>
            <a:r>
              <a:rPr lang="en-US" sz="1800" dirty="0" err="1"/>
              <a:t>treptei</a:t>
            </a:r>
            <a:r>
              <a:rPr lang="en-US" sz="1800" dirty="0"/>
              <a:t> cu un </a:t>
            </a:r>
            <a:r>
              <a:rPr lang="en-US" sz="1800" dirty="0" err="1"/>
              <a:t>singur</a:t>
            </a:r>
            <a:r>
              <a:rPr lang="en-US" sz="1800" dirty="0"/>
              <a:t> pas</a:t>
            </a:r>
            <a:r>
              <a:rPr lang="ro-RO" sz="1800" dirty="0"/>
              <a:t> </a:t>
            </a:r>
            <a:r>
              <a:rPr lang="en-US" sz="1800" dirty="0"/>
              <a:t>cu o </a:t>
            </a:r>
            <a:r>
              <a:rPr lang="en-US" sz="1800" dirty="0" err="1"/>
              <a:t>distanță</a:t>
            </a:r>
            <a:r>
              <a:rPr lang="en-US" sz="1800" dirty="0"/>
              <a:t> </a:t>
            </a:r>
            <a:r>
              <a:rPr lang="en-US" sz="1800" dirty="0" err="1"/>
              <a:t>dată</a:t>
            </a:r>
            <a:r>
              <a:rPr lang="en-US" sz="1800" dirty="0"/>
              <a:t> de </a:t>
            </a:r>
            <a:r>
              <a:rPr lang="en-US" sz="1800" dirty="0" err="1"/>
              <a:t>constanta</a:t>
            </a:r>
            <a:r>
              <a:rPr lang="en-US" sz="1800" dirty="0"/>
              <a:t> de </a:t>
            </a:r>
            <a:r>
              <a:rPr lang="en-US" sz="1800" dirty="0" err="1"/>
              <a:t>rețea</a:t>
            </a:r>
            <a:r>
              <a:rPr lang="en-US" sz="1800" dirty="0"/>
              <a:t> a </a:t>
            </a:r>
            <a:r>
              <a:rPr lang="en-US" sz="1800" dirty="0" err="1"/>
              <a:t>cristalului</a:t>
            </a:r>
            <a:r>
              <a:rPr lang="en-US" sz="1800" dirty="0"/>
              <a:t> de </a:t>
            </a:r>
            <a:r>
              <a:rPr lang="ro-RO" sz="1800" dirty="0"/>
              <a:t>Si</a:t>
            </a:r>
            <a:r>
              <a:rPr lang="en-US" sz="1800" dirty="0"/>
              <a:t>. </a:t>
            </a:r>
            <a:r>
              <a:rPr lang="en-US" sz="1800" dirty="0" err="1"/>
              <a:t>Acest</a:t>
            </a:r>
            <a:r>
              <a:rPr lang="en-US" sz="1800" dirty="0"/>
              <a:t> standard de </a:t>
            </a:r>
            <a:r>
              <a:rPr lang="en-US" sz="1800" dirty="0" err="1"/>
              <a:t>înălțime</a:t>
            </a:r>
            <a:r>
              <a:rPr lang="en-US" sz="1800" dirty="0"/>
              <a:t> a </a:t>
            </a:r>
            <a:r>
              <a:rPr lang="en-US" sz="1800" dirty="0" err="1"/>
              <a:t>treptelor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disponibil</a:t>
            </a:r>
            <a:r>
              <a:rPr lang="ro-RO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măsurători</a:t>
            </a:r>
            <a:r>
              <a:rPr lang="en-US" sz="1800" dirty="0"/>
              <a:t> de </a:t>
            </a:r>
            <a:r>
              <a:rPr lang="en-US" sz="1800" dirty="0" err="1"/>
              <a:t>calibrare</a:t>
            </a:r>
            <a:r>
              <a:rPr lang="en-US" sz="1800" dirty="0"/>
              <a:t> de </a:t>
            </a:r>
            <a:r>
              <a:rPr lang="en-US" sz="1800" dirty="0" err="1"/>
              <a:t>aprox</a:t>
            </a:r>
            <a:r>
              <a:rPr lang="ro-RO" sz="1800" dirty="0"/>
              <a:t>.</a:t>
            </a:r>
            <a:r>
              <a:rPr lang="en-US" sz="1800" dirty="0"/>
              <a:t> 20 de </a:t>
            </a:r>
            <a:r>
              <a:rPr lang="en-US" sz="1800" dirty="0" err="1"/>
              <a:t>ori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mici</a:t>
            </a:r>
            <a:r>
              <a:rPr lang="en-US" sz="1800" dirty="0"/>
              <a:t> </a:t>
            </a:r>
            <a:r>
              <a:rPr lang="en-US" sz="1800" dirty="0" err="1"/>
              <a:t>decât</a:t>
            </a:r>
            <a:r>
              <a:rPr lang="en-US" sz="1800" dirty="0"/>
              <a:t> </a:t>
            </a:r>
            <a:r>
              <a:rPr lang="en-US" sz="1800" dirty="0" err="1"/>
              <a:t>oricare</a:t>
            </a:r>
            <a:r>
              <a:rPr lang="en-US" sz="1800" dirty="0"/>
              <a:t> </a:t>
            </a:r>
            <a:r>
              <a:rPr lang="en-US" sz="1800" dirty="0" err="1"/>
              <a:t>dintre</a:t>
            </a:r>
            <a:r>
              <a:rPr lang="en-US" sz="1800" dirty="0"/>
              <a:t> </a:t>
            </a:r>
            <a:r>
              <a:rPr lang="en-US" sz="1800" dirty="0" err="1"/>
              <a:t>cele</a:t>
            </a:r>
            <a:r>
              <a:rPr lang="en-US" sz="1800" dirty="0"/>
              <a:t> </a:t>
            </a:r>
            <a:r>
              <a:rPr lang="en-US" sz="1800" dirty="0" err="1"/>
              <a:t>disponibile</a:t>
            </a:r>
            <a:r>
              <a:rPr lang="en-US" sz="1800" dirty="0"/>
              <a:t> anterior.</a:t>
            </a:r>
            <a:endParaRPr lang="ro-RO" sz="1800" dirty="0"/>
          </a:p>
          <a:p>
            <a:r>
              <a:rPr lang="ro-RO" sz="1800" dirty="0"/>
              <a:t>I</a:t>
            </a:r>
            <a:r>
              <a:rPr lang="en-US" sz="1800" dirty="0" err="1"/>
              <a:t>ncertitudinea</a:t>
            </a:r>
            <a:r>
              <a:rPr lang="en-US" sz="1800" dirty="0"/>
              <a:t> standard </a:t>
            </a:r>
            <a:r>
              <a:rPr lang="en-US" sz="1800" dirty="0" err="1"/>
              <a:t>asociată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măsurarea</a:t>
            </a:r>
            <a:r>
              <a:rPr lang="en-US" sz="1800" dirty="0"/>
              <a:t> </a:t>
            </a:r>
            <a:r>
              <a:rPr lang="en-US" sz="1800" dirty="0" err="1"/>
              <a:t>înălțimii</a:t>
            </a:r>
            <a:r>
              <a:rPr lang="en-US" sz="1800" dirty="0"/>
              <a:t> </a:t>
            </a:r>
            <a:r>
              <a:rPr lang="en-US" sz="1800" dirty="0" err="1"/>
              <a:t>treptei</a:t>
            </a:r>
            <a:r>
              <a:rPr lang="en-US" sz="1800" dirty="0"/>
              <a:t> a </a:t>
            </a:r>
            <a:r>
              <a:rPr lang="en-US" sz="1800" dirty="0" err="1"/>
              <a:t>fost</a:t>
            </a:r>
            <a:r>
              <a:rPr lang="en-US" sz="1800" dirty="0"/>
              <a:t>, de </a:t>
            </a:r>
            <a:r>
              <a:rPr lang="en-US" sz="1800" dirty="0" err="1"/>
              <a:t>asemenea</a:t>
            </a:r>
            <a:r>
              <a:rPr lang="en-US" sz="1800" dirty="0"/>
              <a:t>, </a:t>
            </a:r>
            <a:r>
              <a:rPr lang="en-US" sz="1800" dirty="0" err="1"/>
              <a:t>redusă</a:t>
            </a:r>
            <a:r>
              <a:rPr lang="en-US" sz="1800" dirty="0"/>
              <a:t> cu un factor de 10, </a:t>
            </a:r>
            <a:r>
              <a:rPr lang="ro-RO" sz="1800" dirty="0"/>
              <a:t>și atinsă de </a:t>
            </a:r>
            <a:r>
              <a:rPr lang="en-US" sz="1800" dirty="0"/>
              <a:t>20</a:t>
            </a:r>
            <a:r>
              <a:rPr lang="ro-RO" sz="1800" dirty="0" err="1"/>
              <a:t>pm</a:t>
            </a:r>
            <a:r>
              <a:rPr lang="en-US" sz="1800" dirty="0"/>
              <a:t>.</a:t>
            </a:r>
            <a:r>
              <a:rPr lang="ro-RO" sz="1800" dirty="0"/>
              <a:t> </a:t>
            </a:r>
            <a:r>
              <a:rPr lang="en-US" sz="1800" dirty="0" err="1"/>
              <a:t>Aceste</a:t>
            </a:r>
            <a:r>
              <a:rPr lang="en-US" sz="1800" dirty="0"/>
              <a:t> </a:t>
            </a:r>
            <a:r>
              <a:rPr lang="en-US" sz="1800" dirty="0" err="1"/>
              <a:t>incertitudini</a:t>
            </a:r>
            <a:r>
              <a:rPr lang="en-US" sz="1800" dirty="0"/>
              <a:t> pot fi </a:t>
            </a:r>
            <a:r>
              <a:rPr lang="en-US" sz="1800" dirty="0" err="1"/>
              <a:t>atinse</a:t>
            </a:r>
            <a:r>
              <a:rPr lang="en-US" sz="1800" dirty="0"/>
              <a:t> </a:t>
            </a:r>
            <a:r>
              <a:rPr lang="en-US" sz="1800" dirty="0" err="1"/>
              <a:t>prin</a:t>
            </a:r>
            <a:r>
              <a:rPr lang="en-US" sz="1800" dirty="0"/>
              <a:t> </a:t>
            </a:r>
            <a:r>
              <a:rPr lang="en-US" sz="1800" dirty="0" err="1"/>
              <a:t>fabricarea</a:t>
            </a:r>
            <a:r>
              <a:rPr lang="en-US" sz="1800" dirty="0"/>
              <a:t> nu </a:t>
            </a:r>
            <a:r>
              <a:rPr lang="en-US" sz="1800" dirty="0" err="1"/>
              <a:t>numai</a:t>
            </a:r>
            <a:r>
              <a:rPr lang="en-US" sz="1800" dirty="0"/>
              <a:t> a </a:t>
            </a:r>
            <a:r>
              <a:rPr lang="en-US" sz="1800" dirty="0" err="1"/>
              <a:t>unui</a:t>
            </a:r>
            <a:r>
              <a:rPr lang="en-US" sz="1800" dirty="0"/>
              <a:t> </a:t>
            </a:r>
            <a:r>
              <a:rPr lang="en-US" sz="1800" dirty="0" err="1"/>
              <a:t>singur</a:t>
            </a:r>
            <a:r>
              <a:rPr lang="en-US" sz="1800" dirty="0"/>
              <a:t> pas atomic, ci a </a:t>
            </a:r>
            <a:r>
              <a:rPr lang="en-US" sz="1800" dirty="0" err="1"/>
              <a:t>unei</a:t>
            </a:r>
            <a:r>
              <a:rPr lang="en-US" sz="1800" dirty="0"/>
              <a:t> </a:t>
            </a:r>
            <a:r>
              <a:rPr lang="en-US" sz="1800" dirty="0" err="1"/>
              <a:t>serii</a:t>
            </a:r>
            <a:r>
              <a:rPr lang="en-US" sz="1800" dirty="0"/>
              <a:t> de </a:t>
            </a:r>
            <a:r>
              <a:rPr lang="en-US" sz="1800" dirty="0" err="1"/>
              <a:t>până</a:t>
            </a:r>
            <a:r>
              <a:rPr lang="en-US" sz="1800" dirty="0"/>
              <a:t> la 20 </a:t>
            </a:r>
            <a:r>
              <a:rPr lang="en-US" sz="1800" dirty="0" err="1"/>
              <a:t>depași</a:t>
            </a:r>
            <a:r>
              <a:rPr lang="en-US" sz="1800" dirty="0"/>
              <a:t> pe o </a:t>
            </a:r>
            <a:r>
              <a:rPr lang="en-US" sz="1800" dirty="0" err="1"/>
              <a:t>distanță</a:t>
            </a:r>
            <a:r>
              <a:rPr lang="en-US" sz="1800" dirty="0"/>
              <a:t> de 100 µm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așa-numitele</a:t>
            </a:r>
            <a:r>
              <a:rPr lang="en-US" sz="1800" dirty="0"/>
              <a:t> </a:t>
            </a:r>
            <a:r>
              <a:rPr lang="en-US" sz="1800" dirty="0" err="1"/>
              <a:t>structuri</a:t>
            </a:r>
            <a:r>
              <a:rPr lang="en-US" sz="1800" dirty="0"/>
              <a:t> de </a:t>
            </a:r>
            <a:r>
              <a:rPr lang="en-US" sz="1800" dirty="0" err="1"/>
              <a:t>scări</a:t>
            </a:r>
            <a:r>
              <a:rPr lang="en-US" sz="1800" dirty="0"/>
              <a:t>. </a:t>
            </a:r>
            <a:r>
              <a:rPr lang="en-US" sz="1800" dirty="0" err="1"/>
              <a:t>Aceste</a:t>
            </a:r>
            <a:r>
              <a:rPr lang="en-US" sz="1800" dirty="0"/>
              <a:t> </a:t>
            </a:r>
            <a:r>
              <a:rPr lang="en-US" sz="1800" dirty="0" err="1"/>
              <a:t>structuri</a:t>
            </a:r>
            <a:r>
              <a:rPr lang="en-US" sz="1800" dirty="0"/>
              <a:t> permit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utilizatorului</a:t>
            </a:r>
            <a:r>
              <a:rPr lang="en-US" sz="1800" dirty="0"/>
              <a:t> final </a:t>
            </a:r>
            <a:r>
              <a:rPr lang="en-US" sz="1800" dirty="0" err="1"/>
              <a:t>să</a:t>
            </a:r>
            <a:r>
              <a:rPr lang="en-US" sz="1800" dirty="0"/>
              <a:t> </a:t>
            </a:r>
            <a:r>
              <a:rPr lang="en-US" sz="1800" dirty="0" err="1"/>
              <a:t>calibrați</a:t>
            </a:r>
            <a:r>
              <a:rPr lang="en-US" sz="1800" dirty="0"/>
              <a:t> </a:t>
            </a:r>
            <a:r>
              <a:rPr lang="en-US" sz="1800" dirty="0" err="1"/>
              <a:t>axa</a:t>
            </a:r>
            <a:r>
              <a:rPr lang="en-US" sz="1800" dirty="0"/>
              <a:t> </a:t>
            </a:r>
            <a:r>
              <a:rPr lang="en-US" sz="1800" b="1" dirty="0"/>
              <a:t>z</a:t>
            </a:r>
            <a:r>
              <a:rPr lang="en-US" sz="1800" dirty="0"/>
              <a:t> (</a:t>
            </a:r>
            <a:r>
              <a:rPr lang="en-US" sz="1800" dirty="0" err="1"/>
              <a:t>adică</a:t>
            </a:r>
            <a:r>
              <a:rPr lang="en-US" sz="1800" dirty="0"/>
              <a:t> </a:t>
            </a:r>
            <a:r>
              <a:rPr lang="en-US" sz="1800" dirty="0" err="1"/>
              <a:t>axa</a:t>
            </a:r>
            <a:r>
              <a:rPr lang="en-US" sz="1800" dirty="0"/>
              <a:t> </a:t>
            </a:r>
            <a:r>
              <a:rPr lang="en-US" sz="1800" dirty="0" err="1"/>
              <a:t>verticală</a:t>
            </a:r>
            <a:r>
              <a:rPr lang="en-US" sz="1800" dirty="0"/>
              <a:t> 3D) a </a:t>
            </a:r>
            <a:r>
              <a:rPr lang="en-US" sz="1800" dirty="0" err="1"/>
              <a:t>unui</a:t>
            </a:r>
            <a:r>
              <a:rPr lang="en-US" sz="1800" dirty="0"/>
              <a:t> instrument cu </a:t>
            </a:r>
            <a:r>
              <a:rPr lang="en-US" sz="1800" dirty="0" err="1"/>
              <a:t>cea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mică</a:t>
            </a:r>
            <a:r>
              <a:rPr lang="en-US" sz="1800" dirty="0"/>
              <a:t> </a:t>
            </a:r>
            <a:r>
              <a:rPr lang="en-US" sz="1800" dirty="0" err="1"/>
              <a:t>rezoluție</a:t>
            </a:r>
            <a:r>
              <a:rPr lang="en-US" sz="1800" dirty="0"/>
              <a:t> </a:t>
            </a:r>
            <a:r>
              <a:rPr lang="en-US" sz="1800" dirty="0" err="1"/>
              <a:t>posibilă</a:t>
            </a:r>
            <a:r>
              <a:rPr lang="en-US" sz="1800" dirty="0"/>
              <a:t>.</a:t>
            </a:r>
            <a:r>
              <a:rPr lang="ro-RO" sz="1800" dirty="0"/>
              <a:t> </a:t>
            </a:r>
            <a:r>
              <a:rPr lang="en-US" sz="1800" dirty="0" err="1"/>
              <a:t>Majoritatea</a:t>
            </a:r>
            <a:r>
              <a:rPr lang="en-US" sz="1800" dirty="0"/>
              <a:t> </a:t>
            </a:r>
            <a:r>
              <a:rPr lang="en-US" sz="1800" dirty="0" err="1"/>
              <a:t>microscoapelor</a:t>
            </a:r>
            <a:r>
              <a:rPr lang="en-US" sz="1800" dirty="0"/>
              <a:t> de </a:t>
            </a:r>
            <a:r>
              <a:rPr lang="en-US" sz="1800" dirty="0" err="1"/>
              <a:t>înaltă</a:t>
            </a:r>
            <a:r>
              <a:rPr lang="en-US" sz="1800" dirty="0"/>
              <a:t> </a:t>
            </a:r>
            <a:r>
              <a:rPr lang="en-US" sz="1800" dirty="0" err="1"/>
              <a:t>rezoluție</a:t>
            </a:r>
            <a:r>
              <a:rPr lang="en-US" sz="1800" dirty="0"/>
              <a:t> </a:t>
            </a:r>
            <a:r>
              <a:rPr lang="en-US" sz="1800" dirty="0" err="1"/>
              <a:t>funcționează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condiții</a:t>
            </a:r>
            <a:r>
              <a:rPr lang="en-US" sz="1800" dirty="0"/>
              <a:t> </a:t>
            </a:r>
            <a:r>
              <a:rPr lang="en-US" sz="1800" dirty="0" err="1"/>
              <a:t>ambientale</a:t>
            </a:r>
            <a:r>
              <a:rPr lang="en-US" sz="1800" dirty="0"/>
              <a:t>, </a:t>
            </a:r>
            <a:r>
              <a:rPr lang="en-US" sz="1800" dirty="0" err="1"/>
              <a:t>dar</a:t>
            </a:r>
            <a:r>
              <a:rPr lang="en-US" sz="1800" dirty="0"/>
              <a:t> </a:t>
            </a:r>
            <a:r>
              <a:rPr lang="en-US" sz="1800" dirty="0" err="1"/>
              <a:t>standardele</a:t>
            </a:r>
            <a:r>
              <a:rPr lang="en-US" sz="1800" dirty="0"/>
              <a:t> lor de </a:t>
            </a:r>
            <a:r>
              <a:rPr lang="en-US" sz="1800" dirty="0" err="1"/>
              <a:t>calibrare</a:t>
            </a:r>
            <a:r>
              <a:rPr lang="en-US" sz="1800" dirty="0"/>
              <a:t> sunt</a:t>
            </a:r>
            <a:r>
              <a:rPr lang="ro-RO" sz="1800" dirty="0"/>
              <a:t> </a:t>
            </a:r>
            <a:r>
              <a:rPr lang="en-US" sz="1800" dirty="0" err="1"/>
              <a:t>fabricat</a:t>
            </a:r>
            <a:r>
              <a:rPr lang="ro-RO" sz="1800" dirty="0"/>
              <a:t>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condiții</a:t>
            </a:r>
            <a:r>
              <a:rPr lang="en-US" sz="1800" dirty="0"/>
              <a:t> de vid ultra-</a:t>
            </a:r>
            <a:r>
              <a:rPr lang="en-US" sz="1800" dirty="0" err="1"/>
              <a:t>înalt</a:t>
            </a:r>
            <a:r>
              <a:rPr lang="en-US" sz="1800" dirty="0"/>
              <a:t>. </a:t>
            </a:r>
            <a:r>
              <a:rPr lang="en-US" sz="1800" dirty="0" err="1"/>
              <a:t>Aceasta</a:t>
            </a:r>
            <a:r>
              <a:rPr lang="en-US" sz="1800" dirty="0"/>
              <a:t> </a:t>
            </a:r>
            <a:r>
              <a:rPr lang="en-US" sz="1800" dirty="0" err="1"/>
              <a:t>înseamnă</a:t>
            </a:r>
            <a:r>
              <a:rPr lang="en-US" sz="1800" dirty="0"/>
              <a:t> </a:t>
            </a:r>
            <a:r>
              <a:rPr lang="en-US" sz="1800" dirty="0" err="1"/>
              <a:t>că</a:t>
            </a:r>
            <a:r>
              <a:rPr lang="en-US" sz="1800" dirty="0"/>
              <a:t> </a:t>
            </a:r>
            <a:r>
              <a:rPr lang="en-US" sz="1800" dirty="0" err="1"/>
              <a:t>standardele</a:t>
            </a:r>
            <a:r>
              <a:rPr lang="en-US" sz="1800" dirty="0"/>
              <a:t> de </a:t>
            </a:r>
            <a:r>
              <a:rPr lang="en-US" sz="1800" dirty="0" err="1"/>
              <a:t>calibrare</a:t>
            </a:r>
            <a:r>
              <a:rPr lang="en-US" sz="1800" dirty="0"/>
              <a:t> </a:t>
            </a:r>
            <a:r>
              <a:rPr lang="en-US" sz="1800" dirty="0" err="1"/>
              <a:t>trebuie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fie </a:t>
            </a:r>
            <a:r>
              <a:rPr lang="en-US" sz="1800" dirty="0" err="1"/>
              <a:t>stabilizate</a:t>
            </a:r>
            <a:r>
              <a:rPr lang="en-US" sz="1800" dirty="0"/>
              <a:t> </a:t>
            </a:r>
            <a:r>
              <a:rPr lang="en-US" sz="1800" dirty="0" err="1"/>
              <a:t>deformând</a:t>
            </a:r>
            <a:r>
              <a:rPr lang="en-US" sz="1800" dirty="0"/>
              <a:t> un </a:t>
            </a:r>
            <a:r>
              <a:rPr lang="en-US" sz="1800" dirty="0" err="1"/>
              <a:t>strat</a:t>
            </a:r>
            <a:r>
              <a:rPr lang="en-US" sz="1800" dirty="0"/>
              <a:t> de </a:t>
            </a:r>
            <a:r>
              <a:rPr lang="en-US" sz="1800" dirty="0" err="1"/>
              <a:t>oxid</a:t>
            </a:r>
            <a:r>
              <a:rPr lang="en-US" sz="1800" dirty="0"/>
              <a:t> pe </a:t>
            </a:r>
            <a:r>
              <a:rPr lang="en-US" sz="1800" dirty="0" err="1"/>
              <a:t>probele</a:t>
            </a:r>
            <a:r>
              <a:rPr lang="en-US" sz="1800" dirty="0"/>
              <a:t> </a:t>
            </a:r>
            <a:r>
              <a:rPr lang="en-US" sz="1800" dirty="0" err="1"/>
              <a:t>înălțimii</a:t>
            </a:r>
            <a:r>
              <a:rPr lang="en-US" sz="1800" dirty="0"/>
              <a:t> </a:t>
            </a:r>
            <a:r>
              <a:rPr lang="en-US" sz="1800" dirty="0" err="1"/>
              <a:t>treptei</a:t>
            </a:r>
            <a:r>
              <a:rPr lang="en-US" sz="1800" dirty="0"/>
              <a:t>. </a:t>
            </a:r>
            <a:r>
              <a:rPr lang="en-US" sz="1800" dirty="0" err="1"/>
              <a:t>Proiectul</a:t>
            </a:r>
            <a:r>
              <a:rPr lang="en-US" sz="1800" dirty="0"/>
              <a:t> a </a:t>
            </a:r>
            <a:r>
              <a:rPr lang="en-US" sz="1800" dirty="0" err="1"/>
              <a:t>produs</a:t>
            </a:r>
            <a:r>
              <a:rPr lang="ro-RO" sz="1800" dirty="0"/>
              <a:t> și </a:t>
            </a:r>
            <a:r>
              <a:rPr lang="en-US" sz="1800" dirty="0"/>
              <a:t>un </a:t>
            </a:r>
            <a:r>
              <a:rPr lang="en-US" sz="1800" dirty="0" err="1"/>
              <a:t>ghid</a:t>
            </a:r>
            <a:r>
              <a:rPr lang="en-US" sz="1800" dirty="0"/>
              <a:t> de </a:t>
            </a:r>
            <a:r>
              <a:rPr lang="en-US" sz="1800" dirty="0" err="1"/>
              <a:t>bună</a:t>
            </a:r>
            <a:r>
              <a:rPr lang="en-US" sz="1800" dirty="0"/>
              <a:t> </a:t>
            </a:r>
            <a:r>
              <a:rPr lang="en-US" sz="1800" dirty="0" err="1"/>
              <a:t>practică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aplicarea</a:t>
            </a:r>
            <a:r>
              <a:rPr lang="en-US" sz="1800" dirty="0"/>
              <a:t> </a:t>
            </a:r>
            <a:r>
              <a:rPr lang="en-US" sz="1800" dirty="0" err="1"/>
              <a:t>acestor</a:t>
            </a:r>
            <a:r>
              <a:rPr lang="en-US" sz="1800" dirty="0"/>
              <a:t> </a:t>
            </a:r>
            <a:r>
              <a:rPr lang="en-US" sz="1800" dirty="0" err="1"/>
              <a:t>înălțimi</a:t>
            </a:r>
            <a:r>
              <a:rPr lang="en-US" sz="1800" dirty="0"/>
              <a:t> a </a:t>
            </a:r>
            <a:r>
              <a:rPr lang="en-US" sz="1800" dirty="0" err="1"/>
              <a:t>treptelor</a:t>
            </a:r>
            <a:r>
              <a:rPr lang="en-US" sz="1800" dirty="0"/>
              <a:t> de </a:t>
            </a:r>
            <a:r>
              <a:rPr lang="en-US" sz="1800" dirty="0" err="1"/>
              <a:t>calibrare</a:t>
            </a:r>
            <a:r>
              <a:rPr lang="ro-RO" sz="1800" dirty="0"/>
              <a:t> </a:t>
            </a:r>
            <a:r>
              <a:rPr lang="en-US" sz="1800" dirty="0" err="1"/>
              <a:t>standarde</a:t>
            </a:r>
            <a:r>
              <a:rPr lang="en-US" sz="1800" dirty="0"/>
              <a:t> (</a:t>
            </a:r>
            <a:r>
              <a:rPr lang="en-US" sz="1800" dirty="0">
                <a:hlinkClick r:id="rId2"/>
              </a:rPr>
              <a:t>http://www.ptb.de/emrp/sib61-home.html</a:t>
            </a:r>
            <a:r>
              <a:rPr lang="en-US" sz="1800" dirty="0"/>
              <a:t>).</a:t>
            </a:r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D5A038F5-2595-D8D0-6AE1-035630857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99" y="228600"/>
            <a:ext cx="1607343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7000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DC718BED-535F-003B-DA3E-7CD19DF83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SIB61 CRYSTAL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CE78074D-8196-B407-541C-21A361E0D1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sz="2000" dirty="0"/>
              <a:t>Pe lângă lucrările experimentale ale proiectului privind standardele cristaline, au fost efectuate baze teoretice și software-</a:t>
            </a:r>
            <a:r>
              <a:rPr lang="ro-RO" sz="2000" dirty="0" err="1"/>
              <a:t>ul</a:t>
            </a:r>
            <a:r>
              <a:rPr lang="ro-RO" sz="2000" dirty="0"/>
              <a:t> de simulare a fost dezvoltat pentru a investiga interacțiunile vârfului (partea principală a imaginii a unui AFM) și suprafața probei. Rezultatele modelării au oferit o mai bună înțelegere a factorilor influențând incertitudinea de măsurare a standardelor de calibrare a înălțimii treptelor.</a:t>
            </a:r>
          </a:p>
          <a:p>
            <a:endParaRPr lang="ro-RO" sz="2000" dirty="0"/>
          </a:p>
          <a:p>
            <a:r>
              <a:rPr lang="ro-RO" sz="2000" dirty="0"/>
              <a:t>P</a:t>
            </a:r>
            <a:r>
              <a:rPr lang="en-US" sz="2000" dirty="0" err="1"/>
              <a:t>roiectul</a:t>
            </a:r>
            <a:r>
              <a:rPr lang="en-US" sz="2000" dirty="0"/>
              <a:t> a </a:t>
            </a:r>
            <a:r>
              <a:rPr lang="ro-RO" sz="2000" dirty="0"/>
              <a:t>mai </a:t>
            </a:r>
            <a:r>
              <a:rPr lang="en-US" sz="2000" dirty="0" err="1"/>
              <a:t>dezvoltat</a:t>
            </a:r>
            <a:r>
              <a:rPr lang="en-US" sz="2000" dirty="0"/>
              <a:t> </a:t>
            </a:r>
            <a:r>
              <a:rPr lang="en-US" sz="2000" dirty="0" err="1"/>
              <a:t>noi</a:t>
            </a:r>
            <a:r>
              <a:rPr lang="en-US" sz="2000" dirty="0"/>
              <a:t> </a:t>
            </a:r>
            <a:r>
              <a:rPr lang="en-US" sz="2000" dirty="0" err="1"/>
              <a:t>moduri</a:t>
            </a:r>
            <a:r>
              <a:rPr lang="en-US" sz="2000" dirty="0"/>
              <a:t> de a produce </a:t>
            </a:r>
            <a:r>
              <a:rPr lang="en-US" sz="2000" dirty="0" err="1"/>
              <a:t>standarde</a:t>
            </a:r>
            <a:r>
              <a:rPr lang="en-US" sz="2000" dirty="0"/>
              <a:t> </a:t>
            </a:r>
            <a:r>
              <a:rPr lang="en-US" sz="2000" dirty="0" err="1"/>
              <a:t>polimerice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calibrarea</a:t>
            </a:r>
            <a:r>
              <a:rPr lang="en-US" sz="2000" dirty="0"/>
              <a:t> </a:t>
            </a:r>
            <a:r>
              <a:rPr lang="en-US" sz="2000" dirty="0" err="1"/>
              <a:t>laterală</a:t>
            </a:r>
            <a:r>
              <a:rPr lang="en-US" sz="2000" dirty="0"/>
              <a:t> a</a:t>
            </a:r>
            <a:r>
              <a:rPr lang="ro-RO" sz="2000" dirty="0"/>
              <a:t> </a:t>
            </a:r>
            <a:r>
              <a:rPr lang="en-US" sz="2000" dirty="0" err="1"/>
              <a:t>microscoape</a:t>
            </a:r>
            <a:r>
              <a:rPr lang="ro-RO" sz="2000" dirty="0"/>
              <a:t>lor</a:t>
            </a:r>
            <a:r>
              <a:rPr lang="en-US" sz="2000" dirty="0"/>
              <a:t> de </a:t>
            </a:r>
            <a:r>
              <a:rPr lang="en-US" sz="2000" dirty="0" err="1"/>
              <a:t>înaltă</a:t>
            </a:r>
            <a:r>
              <a:rPr lang="en-US" sz="2000" dirty="0"/>
              <a:t> </a:t>
            </a:r>
            <a:r>
              <a:rPr lang="en-US" sz="2000" dirty="0" err="1"/>
              <a:t>rezoluție</a:t>
            </a:r>
            <a:r>
              <a:rPr lang="en-US" sz="2000" dirty="0"/>
              <a:t>, cum </a:t>
            </a:r>
            <a:r>
              <a:rPr lang="en-US" sz="2000" dirty="0" err="1"/>
              <a:t>ar</a:t>
            </a:r>
            <a:r>
              <a:rPr lang="en-US" sz="2000" dirty="0"/>
              <a:t> fi AFM care </a:t>
            </a:r>
            <a:r>
              <a:rPr lang="en-US" sz="2000" dirty="0" err="1"/>
              <a:t>utilizează</a:t>
            </a:r>
            <a:r>
              <a:rPr lang="en-US" sz="2000" dirty="0"/>
              <a:t> auto-</a:t>
            </a:r>
            <a:r>
              <a:rPr lang="en-US" sz="2000" dirty="0" err="1"/>
              <a:t>asamblarea</a:t>
            </a:r>
            <a:r>
              <a:rPr lang="en-US" sz="2000" dirty="0"/>
              <a:t> </a:t>
            </a:r>
            <a:r>
              <a:rPr lang="en-US" sz="2000" dirty="0" err="1"/>
              <a:t>polimerilor</a:t>
            </a:r>
            <a:r>
              <a:rPr lang="en-US" sz="2000" dirty="0"/>
              <a:t>.</a:t>
            </a:r>
            <a:endParaRPr lang="ro-RO" sz="2000" dirty="0"/>
          </a:p>
          <a:p>
            <a:endParaRPr lang="ro-RO" sz="2000" dirty="0"/>
          </a:p>
          <a:p>
            <a:r>
              <a:rPr lang="en-US" sz="2000" dirty="0" err="1"/>
              <a:t>Experimentele</a:t>
            </a:r>
            <a:r>
              <a:rPr lang="ro-RO" sz="2000" dirty="0"/>
              <a:t> </a:t>
            </a:r>
            <a:r>
              <a:rPr lang="en-US" sz="2000" dirty="0"/>
              <a:t>a</a:t>
            </a:r>
            <a:r>
              <a:rPr lang="ro-RO" sz="2000" dirty="0"/>
              <a:t>u</a:t>
            </a:r>
            <a:r>
              <a:rPr lang="en-US" sz="2000" dirty="0"/>
              <a:t> </a:t>
            </a:r>
            <a:r>
              <a:rPr lang="en-US" sz="2000" dirty="0" err="1"/>
              <a:t>demonstrat</a:t>
            </a:r>
            <a:r>
              <a:rPr lang="en-US" sz="2000" dirty="0"/>
              <a:t> </a:t>
            </a:r>
            <a:r>
              <a:rPr lang="en-US" sz="2000" dirty="0" err="1"/>
              <a:t>că</a:t>
            </a:r>
            <a:r>
              <a:rPr lang="en-US" sz="2000" dirty="0"/>
              <a:t> nano-origami ADN are </a:t>
            </a:r>
            <a:r>
              <a:rPr lang="en-US" sz="2000" dirty="0" err="1"/>
              <a:t>potențialul</a:t>
            </a:r>
            <a:r>
              <a:rPr lang="en-US" sz="2000" dirty="0"/>
              <a:t> de a </a:t>
            </a:r>
            <a:r>
              <a:rPr lang="en-US" sz="2000" dirty="0" err="1"/>
              <a:t>crea</a:t>
            </a:r>
            <a:r>
              <a:rPr lang="en-US" sz="2000" dirty="0"/>
              <a:t> </a:t>
            </a:r>
            <a:r>
              <a:rPr lang="en-US" sz="2000" dirty="0" err="1"/>
              <a:t>standarde</a:t>
            </a:r>
            <a:r>
              <a:rPr lang="en-US" sz="2000" dirty="0"/>
              <a:t>, </a:t>
            </a:r>
            <a:r>
              <a:rPr lang="en-US" sz="2000" dirty="0" err="1"/>
              <a:t>dar</a:t>
            </a:r>
            <a:r>
              <a:rPr lang="en-US" sz="2000" dirty="0"/>
              <a:t> </a:t>
            </a:r>
            <a:r>
              <a:rPr lang="en-US" sz="2000" dirty="0" err="1"/>
              <a:t>noi</a:t>
            </a:r>
            <a:r>
              <a:rPr lang="en-US" sz="2000" dirty="0"/>
              <a:t> </a:t>
            </a:r>
            <a:r>
              <a:rPr lang="en-US" sz="2000" dirty="0" err="1"/>
              <a:t>proceduri</a:t>
            </a:r>
            <a:r>
              <a:rPr lang="en-US" sz="2000" dirty="0"/>
              <a:t> de </a:t>
            </a:r>
            <a:r>
              <a:rPr lang="en-US" sz="2000" dirty="0" err="1"/>
              <a:t>aplicare,măsurarea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evaluarea</a:t>
            </a:r>
            <a:r>
              <a:rPr lang="en-US" sz="2000" dirty="0"/>
              <a:t> </a:t>
            </a:r>
            <a:r>
              <a:rPr lang="en-US" sz="2000" dirty="0" err="1"/>
              <a:t>datelor</a:t>
            </a:r>
            <a:r>
              <a:rPr lang="en-US" sz="2000" dirty="0"/>
              <a:t> </a:t>
            </a:r>
            <a:r>
              <a:rPr lang="en-US" sz="2000" dirty="0" err="1"/>
              <a:t>trebuie</a:t>
            </a:r>
            <a:r>
              <a:rPr lang="en-US" sz="2000" dirty="0"/>
              <a:t> </a:t>
            </a:r>
            <a:r>
              <a:rPr lang="en-US" sz="2000" dirty="0" err="1"/>
              <a:t>dezvoltate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continuare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41537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1EDF8A5B-ECE5-BA26-226B-92502D7B63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876" y="228600"/>
            <a:ext cx="7400724" cy="1143000"/>
          </a:xfrm>
        </p:spPr>
        <p:txBody>
          <a:bodyPr/>
          <a:lstStyle/>
          <a:p>
            <a:r>
              <a:rPr lang="ro-RO" sz="3600" dirty="0"/>
              <a:t>Project: </a:t>
            </a:r>
            <a:r>
              <a:rPr lang="en-US" sz="3600" dirty="0"/>
              <a:t>Traceable three-dimensional nanometrology</a:t>
            </a:r>
            <a:r>
              <a:rPr lang="ro-RO" sz="3600" dirty="0"/>
              <a:t> - 15SIB09 (2016 – 2019)</a:t>
            </a:r>
            <a:br>
              <a:rPr lang="ro-RO" sz="3600" dirty="0"/>
            </a:br>
            <a:endParaRPr lang="en-US" sz="3600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C33BABB1-0949-4A34-6D45-580EB52C0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1600" b="1" dirty="0" err="1"/>
              <a:t>Obiectivul</a:t>
            </a:r>
            <a:r>
              <a:rPr lang="en-US" sz="1600" b="1" dirty="0"/>
              <a:t> general </a:t>
            </a:r>
            <a:r>
              <a:rPr lang="ro-RO" sz="1600" b="1" dirty="0"/>
              <a:t>-</a:t>
            </a:r>
            <a:r>
              <a:rPr lang="en-US" sz="1600" dirty="0"/>
              <a:t> </a:t>
            </a:r>
            <a:r>
              <a:rPr lang="en-US" sz="1600" dirty="0" err="1"/>
              <a:t>realizarea</a:t>
            </a:r>
            <a:r>
              <a:rPr lang="en-US" sz="1600" dirty="0"/>
              <a:t> de </a:t>
            </a:r>
            <a:r>
              <a:rPr lang="en-US" sz="1600" dirty="0" err="1"/>
              <a:t>servicii</a:t>
            </a:r>
            <a:r>
              <a:rPr lang="en-US" sz="1600" dirty="0"/>
              <a:t> de </a:t>
            </a:r>
            <a:r>
              <a:rPr lang="en-US" sz="1600" dirty="0" err="1"/>
              <a:t>calibrare</a:t>
            </a:r>
            <a:r>
              <a:rPr lang="en-US" sz="1600" dirty="0"/>
              <a:t> </a:t>
            </a:r>
            <a:r>
              <a:rPr lang="en-US" sz="1600" dirty="0" err="1"/>
              <a:t>trasabilă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nanometrologie</a:t>
            </a:r>
            <a:r>
              <a:rPr lang="en-US" sz="1600" dirty="0"/>
              <a:t> </a:t>
            </a:r>
            <a:r>
              <a:rPr lang="ro-RO" sz="1600" dirty="0"/>
              <a:t>tridimensională </a:t>
            </a:r>
            <a:r>
              <a:rPr lang="en-US" sz="1600" dirty="0"/>
              <a:t>cu o </a:t>
            </a:r>
            <a:r>
              <a:rPr lang="en-US" sz="1600" dirty="0" err="1"/>
              <a:t>incertitudine</a:t>
            </a:r>
            <a:r>
              <a:rPr lang="en-US" sz="1600" dirty="0"/>
              <a:t> </a:t>
            </a:r>
            <a:r>
              <a:rPr lang="ro-RO" sz="1600" dirty="0"/>
              <a:t>sub</a:t>
            </a:r>
            <a:r>
              <a:rPr lang="en-US" sz="1600" dirty="0"/>
              <a:t> 1 nm. </a:t>
            </a:r>
            <a:endParaRPr lang="ro-RO" sz="1600" dirty="0"/>
          </a:p>
          <a:p>
            <a:pPr marL="0" indent="0">
              <a:buNone/>
            </a:pPr>
            <a:r>
              <a:rPr lang="en-US" sz="1600" b="1" dirty="0" err="1"/>
              <a:t>Obiective</a:t>
            </a:r>
            <a:r>
              <a:rPr lang="en-US" sz="1600" b="1" dirty="0"/>
              <a:t> </a:t>
            </a:r>
            <a:r>
              <a:rPr lang="en-US" sz="1600" b="1" dirty="0" err="1"/>
              <a:t>tehnice</a:t>
            </a:r>
            <a:r>
              <a:rPr lang="en-US" sz="1600" b="1" dirty="0"/>
              <a:t> </a:t>
            </a:r>
            <a:endParaRPr lang="ro-RO" sz="1600" b="1" dirty="0"/>
          </a:p>
          <a:p>
            <a:pPr>
              <a:buAutoNum type="arabicPeriod"/>
            </a:pPr>
            <a:r>
              <a:rPr lang="en-US" sz="1600" dirty="0"/>
              <a:t>Reduce</a:t>
            </a:r>
            <a:r>
              <a:rPr lang="ro-RO" sz="1600" dirty="0"/>
              <a:t>rea</a:t>
            </a:r>
            <a:r>
              <a:rPr lang="en-US" sz="1600" dirty="0"/>
              <a:t> </a:t>
            </a:r>
            <a:r>
              <a:rPr lang="en-US" sz="1600" dirty="0" err="1"/>
              <a:t>incertitudin</a:t>
            </a:r>
            <a:r>
              <a:rPr lang="ro-RO" sz="1600" dirty="0"/>
              <a:t>ii</a:t>
            </a:r>
            <a:r>
              <a:rPr lang="en-US" sz="1600" dirty="0"/>
              <a:t> </a:t>
            </a:r>
            <a:r>
              <a:rPr lang="ro-RO" sz="1600" dirty="0"/>
              <a:t>sub</a:t>
            </a:r>
            <a:r>
              <a:rPr lang="en-US" sz="1600" dirty="0"/>
              <a:t> 1 nm de </a:t>
            </a:r>
            <a:r>
              <a:rPr lang="en-US" sz="1600" dirty="0" err="1"/>
              <a:t>nanomăsurare</a:t>
            </a:r>
            <a:r>
              <a:rPr lang="en-US" sz="1600" dirty="0"/>
              <a:t> 3D, </a:t>
            </a:r>
            <a:r>
              <a:rPr lang="en-US" sz="1600" dirty="0" err="1"/>
              <a:t>prin</a:t>
            </a:r>
            <a:r>
              <a:rPr lang="en-US" sz="1600" dirty="0"/>
              <a:t> </a:t>
            </a:r>
            <a:r>
              <a:rPr lang="en-US" sz="1600" dirty="0" err="1"/>
              <a:t>abordări</a:t>
            </a:r>
            <a:r>
              <a:rPr lang="en-US" sz="1600" dirty="0"/>
              <a:t> de </a:t>
            </a:r>
            <a:r>
              <a:rPr lang="en-US" sz="1600" dirty="0" err="1"/>
              <a:t>jos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sus,</a:t>
            </a:r>
            <a:r>
              <a:rPr lang="ro-RO" sz="1600" dirty="0"/>
              <a:t> </a:t>
            </a:r>
            <a:r>
              <a:rPr lang="en-US" sz="1600" dirty="0" err="1"/>
              <a:t>pentru</a:t>
            </a:r>
            <a:r>
              <a:rPr lang="ro-RO" sz="1600" dirty="0"/>
              <a:t> </a:t>
            </a:r>
            <a:r>
              <a:rPr lang="en-US" sz="1600" dirty="0" err="1"/>
              <a:t>măsurători</a:t>
            </a:r>
            <a:r>
              <a:rPr lang="en-US" sz="1600" dirty="0"/>
              <a:t> </a:t>
            </a:r>
            <a:r>
              <a:rPr lang="en-US" sz="1600" dirty="0" err="1"/>
              <a:t>nanodimensionali</a:t>
            </a:r>
            <a:r>
              <a:rPr lang="en-US" sz="1600" dirty="0"/>
              <a:t> (</a:t>
            </a:r>
            <a:r>
              <a:rPr lang="en-US" sz="1600" dirty="0" err="1"/>
              <a:t>inclusiv</a:t>
            </a:r>
            <a:r>
              <a:rPr lang="en-US" sz="1600" dirty="0"/>
              <a:t> </a:t>
            </a:r>
            <a:r>
              <a:rPr lang="en-US" sz="1600" dirty="0" err="1"/>
              <a:t>lățimea</a:t>
            </a:r>
            <a:r>
              <a:rPr lang="en-US" sz="1600" dirty="0"/>
              <a:t> </a:t>
            </a:r>
            <a:r>
              <a:rPr lang="en-US" sz="1600" dirty="0" err="1"/>
              <a:t>liniei</a:t>
            </a:r>
            <a:r>
              <a:rPr lang="en-US" sz="1600" dirty="0"/>
              <a:t>, </a:t>
            </a:r>
            <a:r>
              <a:rPr lang="en-US" sz="1600" dirty="0" err="1"/>
              <a:t>înălțimea</a:t>
            </a:r>
            <a:r>
              <a:rPr lang="en-US" sz="1600" dirty="0"/>
              <a:t>, pasul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rugozitatea</a:t>
            </a:r>
            <a:r>
              <a:rPr lang="en-US" sz="1600" dirty="0"/>
              <a:t> </a:t>
            </a:r>
            <a:r>
              <a:rPr lang="en-US" sz="1600" dirty="0" err="1"/>
              <a:t>marginii</a:t>
            </a:r>
            <a:r>
              <a:rPr lang="en-US" sz="1600" dirty="0"/>
              <a:t>/</a:t>
            </a:r>
            <a:r>
              <a:rPr lang="en-US" sz="1600" dirty="0" err="1"/>
              <a:t>lățimii</a:t>
            </a:r>
            <a:r>
              <a:rPr lang="en-US" sz="1600" dirty="0"/>
              <a:t>) pe</a:t>
            </a:r>
            <a:r>
              <a:rPr lang="ro-RO" sz="1600" dirty="0"/>
              <a:t> </a:t>
            </a:r>
            <a:r>
              <a:rPr lang="en-US" sz="1600" dirty="0" err="1"/>
              <a:t>nanostructuri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nanoparticule</a:t>
            </a:r>
            <a:r>
              <a:rPr lang="en-US" sz="1600" dirty="0"/>
              <a:t> </a:t>
            </a:r>
            <a:r>
              <a:rPr lang="en-US" sz="1600" dirty="0" err="1"/>
              <a:t>proiectate</a:t>
            </a:r>
            <a:r>
              <a:rPr lang="en-US" sz="1600" dirty="0"/>
              <a:t>. </a:t>
            </a:r>
            <a:r>
              <a:rPr lang="ro-RO" sz="1600" dirty="0"/>
              <a:t>A</a:t>
            </a:r>
            <a:r>
              <a:rPr lang="en-US" sz="1600" dirty="0"/>
              <a:t> reduce </a:t>
            </a:r>
            <a:r>
              <a:rPr lang="en-US" sz="1600" dirty="0" err="1"/>
              <a:t>nivelul</a:t>
            </a:r>
            <a:r>
              <a:rPr lang="en-US" sz="1600" dirty="0"/>
              <a:t> de </a:t>
            </a:r>
            <a:r>
              <a:rPr lang="en-US" sz="1600" dirty="0" err="1"/>
              <a:t>zgomot</a:t>
            </a:r>
            <a:r>
              <a:rPr lang="en-US" sz="1600" dirty="0"/>
              <a:t> al AFM </a:t>
            </a:r>
            <a:r>
              <a:rPr lang="en-US" sz="1600" dirty="0" err="1"/>
              <a:t>metrologice</a:t>
            </a:r>
            <a:r>
              <a:rPr lang="ro-RO" sz="1600" dirty="0"/>
              <a:t> </a:t>
            </a:r>
            <a:r>
              <a:rPr lang="en-US" sz="1600" dirty="0"/>
              <a:t>(MAFM) la 0,1 nm (rms) </a:t>
            </a:r>
            <a:r>
              <a:rPr lang="en-US" sz="1600" dirty="0" err="1"/>
              <a:t>folosind</a:t>
            </a:r>
            <a:r>
              <a:rPr lang="en-US" sz="1600" dirty="0"/>
              <a:t> o </a:t>
            </a:r>
            <a:r>
              <a:rPr lang="en-US" sz="1600" dirty="0" err="1"/>
              <a:t>abordare</a:t>
            </a:r>
            <a:r>
              <a:rPr lang="en-US" sz="1600" dirty="0"/>
              <a:t> de sus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jos</a:t>
            </a:r>
            <a:r>
              <a:rPr lang="en-US" sz="1600" dirty="0"/>
              <a:t>, </a:t>
            </a:r>
            <a:r>
              <a:rPr lang="en-US" sz="1600" dirty="0" err="1"/>
              <a:t>pentru</a:t>
            </a:r>
            <a:r>
              <a:rPr lang="en-US" sz="1600" dirty="0"/>
              <a:t> a </a:t>
            </a:r>
            <a:r>
              <a:rPr lang="en-US" sz="1600" dirty="0" err="1"/>
              <a:t>crește</a:t>
            </a:r>
            <a:r>
              <a:rPr lang="en-US" sz="1600" dirty="0"/>
              <a:t> </a:t>
            </a:r>
            <a:r>
              <a:rPr lang="en-US" sz="1600" dirty="0" err="1"/>
              <a:t>viteza</a:t>
            </a:r>
            <a:r>
              <a:rPr lang="en-US" sz="1600" dirty="0"/>
              <a:t> de </a:t>
            </a:r>
            <a:r>
              <a:rPr lang="en-US" sz="1600" dirty="0" err="1"/>
              <a:t>scanare</a:t>
            </a:r>
            <a:r>
              <a:rPr lang="en-US" sz="1600" dirty="0"/>
              <a:t> </a:t>
            </a:r>
            <a:r>
              <a:rPr lang="en-US" sz="1600" dirty="0" err="1"/>
              <a:t>până</a:t>
            </a:r>
            <a:r>
              <a:rPr lang="en-US" sz="1600" dirty="0"/>
              <a:t> la 1 mm/s </a:t>
            </a:r>
            <a:r>
              <a:rPr lang="en-US" sz="1600" dirty="0" err="1"/>
              <a:t>și</a:t>
            </a:r>
            <a:r>
              <a:rPr lang="en-US" sz="1600" dirty="0"/>
              <a:t>  a</a:t>
            </a:r>
            <a:r>
              <a:rPr lang="ro-RO" sz="1600" dirty="0"/>
              <a:t> </a:t>
            </a:r>
            <a:r>
              <a:rPr lang="en-US" sz="1600" dirty="0" err="1"/>
              <a:t>extinde</a:t>
            </a:r>
            <a:r>
              <a:rPr lang="en-US" sz="1600" dirty="0"/>
              <a:t> </a:t>
            </a:r>
            <a:r>
              <a:rPr lang="en-US" sz="1600" dirty="0" err="1"/>
              <a:t>intervalul</a:t>
            </a:r>
            <a:r>
              <a:rPr lang="en-US" sz="1600" dirty="0"/>
              <a:t> de </a:t>
            </a:r>
            <a:r>
              <a:rPr lang="en-US" sz="1600" dirty="0" err="1"/>
              <a:t>scanare</a:t>
            </a:r>
            <a:r>
              <a:rPr lang="en-US" sz="1600" dirty="0"/>
              <a:t> </a:t>
            </a:r>
            <a:r>
              <a:rPr lang="en-US" sz="1600" dirty="0" err="1"/>
              <a:t>până</a:t>
            </a:r>
            <a:r>
              <a:rPr lang="en-US" sz="1600" dirty="0"/>
              <a:t> la 25 mm </a:t>
            </a:r>
            <a:r>
              <a:rPr lang="en-US" sz="1600" dirty="0" err="1"/>
              <a:t>prin</a:t>
            </a:r>
            <a:r>
              <a:rPr lang="en-US" sz="1600" dirty="0"/>
              <a:t> </a:t>
            </a:r>
            <a:r>
              <a:rPr lang="en-US" sz="1600" dirty="0" err="1"/>
              <a:t>dezvoltarea</a:t>
            </a:r>
            <a:r>
              <a:rPr lang="en-US" sz="1600" dirty="0"/>
              <a:t> </a:t>
            </a:r>
            <a:r>
              <a:rPr lang="en-US" sz="1600" dirty="0" err="1"/>
              <a:t>tehnologiei</a:t>
            </a:r>
            <a:r>
              <a:rPr lang="en-US" sz="1600" dirty="0"/>
              <a:t> </a:t>
            </a:r>
            <a:r>
              <a:rPr lang="en-US" sz="1600" dirty="0" err="1"/>
              <a:t>optice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ro-RO" sz="1600" dirty="0"/>
              <a:t>interferometrie </a:t>
            </a:r>
            <a:r>
              <a:rPr lang="en-US" sz="1600" dirty="0"/>
              <a:t>cu raze X de </a:t>
            </a:r>
            <a:r>
              <a:rPr lang="en-US" sz="1600" dirty="0" err="1"/>
              <a:t>ultimă</a:t>
            </a:r>
            <a:r>
              <a:rPr lang="en-US" sz="1600" dirty="0"/>
              <a:t> </a:t>
            </a:r>
            <a:r>
              <a:rPr lang="en-US" sz="1600" dirty="0" err="1"/>
              <a:t>generație</a:t>
            </a:r>
            <a:r>
              <a:rPr lang="ro-RO" sz="1600" dirty="0"/>
              <a:t> </a:t>
            </a:r>
            <a:r>
              <a:rPr lang="en-US" sz="1600" dirty="0"/>
              <a:t>(XRI).</a:t>
            </a:r>
            <a:endParaRPr lang="ro-RO" sz="1600" dirty="0"/>
          </a:p>
          <a:p>
            <a:pPr>
              <a:buAutoNum type="arabicPeriod"/>
            </a:pPr>
            <a:r>
              <a:rPr lang="en-US" sz="1600" dirty="0" err="1"/>
              <a:t>Dezvoltarea</a:t>
            </a:r>
            <a:r>
              <a:rPr lang="en-US" sz="1600" dirty="0"/>
              <a:t> </a:t>
            </a:r>
            <a:r>
              <a:rPr lang="en-US" sz="1600" dirty="0" err="1"/>
              <a:t>materialelor</a:t>
            </a:r>
            <a:r>
              <a:rPr lang="en-US" sz="1600" dirty="0"/>
              <a:t> de </a:t>
            </a:r>
            <a:r>
              <a:rPr lang="en-US" sz="1600" dirty="0" err="1"/>
              <a:t>referință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instrumentele</a:t>
            </a:r>
            <a:r>
              <a:rPr lang="en-US" sz="1600" dirty="0"/>
              <a:t> de </a:t>
            </a:r>
            <a:r>
              <a:rPr lang="en-US" sz="1600" dirty="0" err="1"/>
              <a:t>nanometrologie</a:t>
            </a:r>
            <a:r>
              <a:rPr lang="en-US" sz="1600" dirty="0"/>
              <a:t> 3D, </a:t>
            </a:r>
            <a:r>
              <a:rPr lang="ro-RO" sz="1600" dirty="0"/>
              <a:t>cu </a:t>
            </a:r>
            <a:r>
              <a:rPr lang="en-US" sz="1600" dirty="0"/>
              <a:t>AFM</a:t>
            </a:r>
            <a:r>
              <a:rPr lang="ro-RO" sz="1600" dirty="0"/>
              <a:t>/</a:t>
            </a:r>
            <a:r>
              <a:rPr lang="en-US" sz="1600" dirty="0"/>
              <a:t>SEM</a:t>
            </a:r>
            <a:endParaRPr lang="ro-RO" sz="1600" dirty="0"/>
          </a:p>
          <a:p>
            <a:pPr>
              <a:buAutoNum type="arabicPeriod"/>
            </a:pPr>
            <a:r>
              <a:rPr lang="en-US" sz="1600" dirty="0" err="1"/>
              <a:t>Extinde</a:t>
            </a:r>
            <a:r>
              <a:rPr lang="ro-RO" sz="1600" dirty="0"/>
              <a:t>rea</a:t>
            </a:r>
            <a:r>
              <a:rPr lang="en-US" sz="1600" dirty="0"/>
              <a:t> </a:t>
            </a:r>
            <a:r>
              <a:rPr lang="en-US" sz="1600" dirty="0" err="1"/>
              <a:t>înțeleger</a:t>
            </a:r>
            <a:r>
              <a:rPr lang="ro-RO" sz="1600" dirty="0"/>
              <a:t>i</a:t>
            </a:r>
            <a:r>
              <a:rPr lang="en-US" sz="1600" dirty="0"/>
              <a:t> </a:t>
            </a:r>
            <a:r>
              <a:rPr lang="en-US" sz="1600" dirty="0" err="1"/>
              <a:t>interacțiunilor</a:t>
            </a:r>
            <a:r>
              <a:rPr lang="en-US" sz="1600" dirty="0"/>
              <a:t> </a:t>
            </a:r>
            <a:r>
              <a:rPr lang="en-US" sz="1600" dirty="0" err="1"/>
              <a:t>sondă-probă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măsurătorile</a:t>
            </a:r>
            <a:r>
              <a:rPr lang="en-US" sz="1600" dirty="0"/>
              <a:t> AFM</a:t>
            </a:r>
            <a:r>
              <a:rPr lang="ro-RO" sz="1600" dirty="0"/>
              <a:t>/</a:t>
            </a:r>
            <a:r>
              <a:rPr lang="en-US" sz="1600" dirty="0"/>
              <a:t>SEM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reducerea</a:t>
            </a:r>
            <a:r>
              <a:rPr lang="ro-RO" sz="1600" dirty="0"/>
              <a:t> </a:t>
            </a:r>
            <a:r>
              <a:rPr lang="en-US" sz="1600" dirty="0" err="1"/>
              <a:t>incertitudinea</a:t>
            </a:r>
            <a:r>
              <a:rPr lang="en-US" sz="1600" dirty="0"/>
              <a:t> de </a:t>
            </a:r>
            <a:r>
              <a:rPr lang="en-US" sz="1600" dirty="0" err="1"/>
              <a:t>măsurare</a:t>
            </a:r>
            <a:r>
              <a:rPr lang="en-US" sz="1600" dirty="0"/>
              <a:t>. </a:t>
            </a:r>
            <a:endParaRPr lang="ro-RO" sz="1600" dirty="0"/>
          </a:p>
          <a:p>
            <a:pPr>
              <a:buAutoNum type="arabicPeriod"/>
            </a:pPr>
            <a:r>
              <a:rPr lang="en-US" sz="1600" dirty="0" err="1"/>
              <a:t>Dezvolta</a:t>
            </a:r>
            <a:r>
              <a:rPr lang="ro-RO" sz="1600" dirty="0"/>
              <a:t>rea</a:t>
            </a:r>
            <a:r>
              <a:rPr lang="en-US" sz="1600" dirty="0"/>
              <a:t> </a:t>
            </a:r>
            <a:r>
              <a:rPr lang="en-US" sz="1600" dirty="0" err="1"/>
              <a:t>metrologie</a:t>
            </a:r>
            <a:r>
              <a:rPr lang="ro-RO" sz="1600" dirty="0"/>
              <a:t>i</a:t>
            </a:r>
            <a:r>
              <a:rPr lang="en-US" sz="1600" dirty="0"/>
              <a:t> </a:t>
            </a:r>
            <a:r>
              <a:rPr lang="en-US" sz="1600" dirty="0" err="1"/>
              <a:t>hibrid</a:t>
            </a:r>
            <a:r>
              <a:rPr lang="ro-RO" sz="1600" dirty="0"/>
              <a:t>e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îmbinarea</a:t>
            </a:r>
            <a:r>
              <a:rPr lang="en-US" sz="1600" dirty="0"/>
              <a:t> </a:t>
            </a:r>
            <a:r>
              <a:rPr lang="en-US" sz="1600" dirty="0" err="1"/>
              <a:t>rezultatelor</a:t>
            </a:r>
            <a:r>
              <a:rPr lang="en-US" sz="1600" dirty="0"/>
              <a:t> </a:t>
            </a:r>
            <a:r>
              <a:rPr lang="en-US" sz="1600" dirty="0" err="1"/>
              <a:t>măsurătorilor</a:t>
            </a:r>
            <a:r>
              <a:rPr lang="en-US" sz="1600" dirty="0"/>
              <a:t> din </a:t>
            </a:r>
            <a:r>
              <a:rPr lang="en-US" sz="1600" dirty="0" err="1"/>
              <a:t>oricare</a:t>
            </a:r>
            <a:r>
              <a:rPr lang="en-US" sz="1600" dirty="0"/>
              <a:t> </a:t>
            </a:r>
            <a:r>
              <a:rPr lang="en-US" sz="1600" dirty="0" err="1"/>
              <a:t>dintre</a:t>
            </a:r>
            <a:r>
              <a:rPr lang="en-US" sz="1600" dirty="0"/>
              <a:t> </a:t>
            </a:r>
            <a:r>
              <a:rPr lang="en-US" sz="1600" dirty="0" err="1"/>
              <a:t>instrumente</a:t>
            </a:r>
            <a:r>
              <a:rPr lang="en-US" sz="1600" dirty="0"/>
              <a:t> </a:t>
            </a:r>
            <a:r>
              <a:rPr lang="en-US" sz="1600" dirty="0" err="1"/>
              <a:t>diferite</a:t>
            </a:r>
            <a:r>
              <a:rPr lang="en-US" sz="1600" dirty="0"/>
              <a:t> (de </a:t>
            </a:r>
            <a:r>
              <a:rPr lang="en-US" sz="1600" dirty="0" err="1"/>
              <a:t>exemplu</a:t>
            </a:r>
            <a:r>
              <a:rPr lang="en-US" sz="1600" dirty="0"/>
              <a:t>, AFM, SEM,TEM, </a:t>
            </a:r>
            <a:r>
              <a:rPr lang="en-US" sz="1600" dirty="0" err="1"/>
              <a:t>polarimetrie</a:t>
            </a:r>
            <a:r>
              <a:rPr lang="en-US" sz="1600" dirty="0"/>
              <a:t> Mueller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scatterometrie</a:t>
            </a:r>
            <a:r>
              <a:rPr lang="en-US" sz="1600" dirty="0"/>
              <a:t> </a:t>
            </a:r>
            <a:r>
              <a:rPr lang="en-US" sz="1600" dirty="0" err="1"/>
              <a:t>optică</a:t>
            </a:r>
            <a:r>
              <a:rPr lang="en-US" sz="1600" dirty="0"/>
              <a:t>) </a:t>
            </a:r>
            <a:r>
              <a:rPr lang="en-US" sz="1600" dirty="0" err="1"/>
              <a:t>sau</a:t>
            </a:r>
            <a:r>
              <a:rPr lang="en-US" sz="1600" dirty="0"/>
              <a:t> </a:t>
            </a:r>
            <a:r>
              <a:rPr lang="en-US" sz="1600" dirty="0" err="1"/>
              <a:t>canale</a:t>
            </a:r>
            <a:r>
              <a:rPr lang="en-US" sz="1600" dirty="0"/>
              <a:t> </a:t>
            </a:r>
            <a:r>
              <a:rPr lang="en-US" sz="1600" dirty="0" err="1"/>
              <a:t>diferite</a:t>
            </a:r>
            <a:r>
              <a:rPr lang="en-US" sz="1600" dirty="0"/>
              <a:t> ale </a:t>
            </a:r>
            <a:r>
              <a:rPr lang="en-US" sz="1600" dirty="0" err="1"/>
              <a:t>unui</a:t>
            </a:r>
            <a:r>
              <a:rPr lang="en-US" sz="1600" dirty="0"/>
              <a:t> </a:t>
            </a:r>
            <a:r>
              <a:rPr lang="en-US" sz="1600" dirty="0" err="1"/>
              <a:t>singur</a:t>
            </a:r>
            <a:r>
              <a:rPr lang="en-US" sz="1600" dirty="0"/>
              <a:t> instrument.</a:t>
            </a:r>
            <a:endParaRPr lang="ro-RO" sz="1600" dirty="0"/>
          </a:p>
          <a:p>
            <a:pPr>
              <a:buAutoNum type="arabicPeriod"/>
            </a:pPr>
            <a:r>
              <a:rPr lang="en-US" sz="1600" dirty="0" err="1"/>
              <a:t>Facilitează</a:t>
            </a:r>
            <a:r>
              <a:rPr lang="en-US" sz="1600" dirty="0"/>
              <a:t> </a:t>
            </a:r>
            <a:r>
              <a:rPr lang="en-US" sz="1600" dirty="0" err="1"/>
              <a:t>preluarea</a:t>
            </a:r>
            <a:r>
              <a:rPr lang="en-US" sz="1600" dirty="0"/>
              <a:t> </a:t>
            </a:r>
            <a:r>
              <a:rPr lang="en-US" sz="1600" dirty="0" err="1"/>
              <a:t>tehnologiei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infrastructurii</a:t>
            </a:r>
            <a:r>
              <a:rPr lang="en-US" sz="1600" dirty="0"/>
              <a:t> de </a:t>
            </a:r>
            <a:r>
              <a:rPr lang="en-US" sz="1600" dirty="0" err="1"/>
              <a:t>măsurare</a:t>
            </a:r>
            <a:r>
              <a:rPr lang="en-US" sz="1600" dirty="0"/>
              <a:t> </a:t>
            </a:r>
            <a:r>
              <a:rPr lang="en-US" sz="1600" dirty="0" err="1"/>
              <a:t>dezvoltate</a:t>
            </a:r>
            <a:r>
              <a:rPr lang="en-US" sz="1600" dirty="0"/>
              <a:t> de </a:t>
            </a:r>
            <a:r>
              <a:rPr lang="en-US" sz="1600" dirty="0" err="1"/>
              <a:t>proiect</a:t>
            </a:r>
            <a:r>
              <a:rPr lang="en-US" sz="1600" dirty="0"/>
              <a:t> de </a:t>
            </a:r>
            <a:r>
              <a:rPr lang="en-US" sz="1600" dirty="0" err="1"/>
              <a:t>către</a:t>
            </a:r>
            <a:r>
              <a:rPr lang="ro-RO" sz="1600" dirty="0"/>
              <a:t> </a:t>
            </a:r>
            <a:r>
              <a:rPr lang="en-US" sz="1600" dirty="0" err="1"/>
              <a:t>lanțul</a:t>
            </a:r>
            <a:r>
              <a:rPr lang="en-US" sz="1600" dirty="0"/>
              <a:t> de </a:t>
            </a:r>
            <a:r>
              <a:rPr lang="en-US" sz="1600" dirty="0" err="1"/>
              <a:t>aprovizionare</a:t>
            </a:r>
            <a:r>
              <a:rPr lang="en-US" sz="1600" dirty="0"/>
              <a:t> de </a:t>
            </a:r>
            <a:r>
              <a:rPr lang="en-US" sz="1600" dirty="0" err="1"/>
              <a:t>măsurare</a:t>
            </a:r>
            <a:r>
              <a:rPr lang="en-US" sz="1600" dirty="0"/>
              <a:t> (</a:t>
            </a:r>
            <a:r>
              <a:rPr lang="en-US" sz="1600" dirty="0" err="1"/>
              <a:t>laboratoare</a:t>
            </a:r>
            <a:r>
              <a:rPr lang="en-US" sz="1600" dirty="0"/>
              <a:t> </a:t>
            </a:r>
            <a:r>
              <a:rPr lang="en-US" sz="1600" dirty="0" err="1"/>
              <a:t>acreditate</a:t>
            </a:r>
            <a:r>
              <a:rPr lang="en-US" sz="1600" dirty="0"/>
              <a:t>, </a:t>
            </a:r>
            <a:r>
              <a:rPr lang="en-US" sz="1600" dirty="0" err="1"/>
              <a:t>producători</a:t>
            </a:r>
            <a:r>
              <a:rPr lang="en-US" sz="1600" dirty="0"/>
              <a:t> de </a:t>
            </a:r>
            <a:r>
              <a:rPr lang="en-US" sz="1600" dirty="0" err="1"/>
              <a:t>instrumente</a:t>
            </a:r>
            <a:r>
              <a:rPr lang="en-US" sz="1600" dirty="0"/>
              <a:t>)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utilizatori</a:t>
            </a:r>
            <a:r>
              <a:rPr lang="en-US" sz="1600" dirty="0"/>
              <a:t> </a:t>
            </a:r>
            <a:r>
              <a:rPr lang="en-US" sz="1600" dirty="0" err="1"/>
              <a:t>finali</a:t>
            </a:r>
            <a:r>
              <a:rPr lang="ro-RO" sz="1600" dirty="0"/>
              <a:t> </a:t>
            </a:r>
            <a:r>
              <a:rPr lang="en-US" sz="1600" dirty="0"/>
              <a:t>(</a:t>
            </a:r>
            <a:r>
              <a:rPr lang="en-US" sz="1600" dirty="0" err="1"/>
              <a:t>industria</a:t>
            </a:r>
            <a:r>
              <a:rPr lang="en-US" sz="1600" dirty="0"/>
              <a:t> </a:t>
            </a:r>
            <a:r>
              <a:rPr lang="en-US" sz="1600" dirty="0" err="1"/>
              <a:t>semiconductorilor</a:t>
            </a:r>
            <a:r>
              <a:rPr lang="en-US" sz="1600" dirty="0"/>
              <a:t>, </a:t>
            </a:r>
            <a:r>
              <a:rPr lang="en-US" sz="1600" dirty="0" err="1"/>
              <a:t>inginerie</a:t>
            </a:r>
            <a:r>
              <a:rPr lang="en-US" sz="1600" dirty="0"/>
              <a:t> de </a:t>
            </a:r>
            <a:r>
              <a:rPr lang="en-US" sz="1600" dirty="0" err="1"/>
              <a:t>precizie</a:t>
            </a:r>
            <a:r>
              <a:rPr lang="en-US" sz="1600" dirty="0"/>
              <a:t>, </a:t>
            </a:r>
            <a:r>
              <a:rPr lang="en-US" sz="1600" dirty="0" err="1"/>
              <a:t>industria</a:t>
            </a:r>
            <a:r>
              <a:rPr lang="en-US" sz="1600" dirty="0"/>
              <a:t> </a:t>
            </a:r>
            <a:r>
              <a:rPr lang="en-US" sz="1600" dirty="0" err="1"/>
              <a:t>optică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cercetători</a:t>
            </a:r>
            <a:r>
              <a:rPr lang="en-US" sz="1600" dirty="0"/>
              <a:t> de </a:t>
            </a:r>
            <a:r>
              <a:rPr lang="en-US" sz="1600" dirty="0" err="1"/>
              <a:t>nanoparticule</a:t>
            </a:r>
            <a:r>
              <a:rPr lang="en-US" sz="1600" dirty="0"/>
              <a:t>).</a:t>
            </a:r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9B305533-C9A7-25CC-13EB-102193683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82" y="381000"/>
            <a:ext cx="2145226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626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30D33740-6970-3D2C-A490-E38F45794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0" y="228600"/>
            <a:ext cx="5105400" cy="1143000"/>
          </a:xfrm>
        </p:spPr>
        <p:txBody>
          <a:bodyPr/>
          <a:lstStyle/>
          <a:p>
            <a:r>
              <a:rPr lang="en-US" b="1" i="0" dirty="0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20IND08 </a:t>
            </a:r>
            <a:r>
              <a:rPr lang="en-US" b="1" i="0" dirty="0" err="1">
                <a:solidFill>
                  <a:srgbClr val="333333"/>
                </a:solidFill>
                <a:effectLst/>
                <a:latin typeface="Source Sans Pro" panose="020B0503030403020204" pitchFamily="34" charset="0"/>
              </a:rPr>
              <a:t>MetExSPM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EB198403-C9F0-5273-E4E5-43F611696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i="0" dirty="0">
                <a:solidFill>
                  <a:srgbClr val="333333"/>
                </a:solidFill>
                <a:effectLst/>
              </a:rPr>
              <a:t>Traceability of </a:t>
            </a:r>
            <a:r>
              <a:rPr lang="en-US" sz="2000" b="1" i="0" dirty="0" err="1">
                <a:solidFill>
                  <a:srgbClr val="333333"/>
                </a:solidFill>
                <a:effectLst/>
              </a:rPr>
              <a:t>localised</a:t>
            </a:r>
            <a:r>
              <a:rPr lang="en-US" sz="2000" b="1" i="0" dirty="0">
                <a:solidFill>
                  <a:srgbClr val="333333"/>
                </a:solidFill>
                <a:effectLst/>
              </a:rPr>
              <a:t> functional properties of nanostructures</a:t>
            </a:r>
            <a:br>
              <a:rPr lang="en-US" sz="2000" b="1" i="0" dirty="0">
                <a:solidFill>
                  <a:srgbClr val="333333"/>
                </a:solidFill>
                <a:effectLst/>
              </a:rPr>
            </a:br>
            <a:r>
              <a:rPr lang="en-US" sz="2000" b="1" i="0" dirty="0">
                <a:solidFill>
                  <a:srgbClr val="333333"/>
                </a:solidFill>
                <a:effectLst/>
              </a:rPr>
              <a:t>with high speed scanning probe microscopy</a:t>
            </a:r>
            <a:r>
              <a:rPr lang="ro-RO" sz="2000" b="1" i="0" dirty="0">
                <a:solidFill>
                  <a:srgbClr val="333333"/>
                </a:solidFill>
                <a:effectLst/>
              </a:rPr>
              <a:t> - </a:t>
            </a:r>
            <a:r>
              <a:rPr lang="en-US" sz="2000" b="1" i="0" dirty="0">
                <a:solidFill>
                  <a:srgbClr val="333333"/>
                </a:solidFill>
                <a:effectLst/>
              </a:rPr>
              <a:t>A Joint Research Project within the</a:t>
            </a:r>
            <a:r>
              <a:rPr lang="ro-RO" sz="2000" b="1" i="0" dirty="0">
                <a:solidFill>
                  <a:srgbClr val="333333"/>
                </a:solidFill>
                <a:effectLst/>
              </a:rPr>
              <a:t> </a:t>
            </a:r>
            <a:r>
              <a:rPr lang="en-US" sz="2000" b="1" i="0" dirty="0">
                <a:solidFill>
                  <a:srgbClr val="333333"/>
                </a:solidFill>
                <a:effectLst/>
              </a:rPr>
              <a:t>European Metrology Research </a:t>
            </a:r>
            <a:r>
              <a:rPr lang="en-US" sz="2000" b="1" i="0" dirty="0" err="1">
                <a:solidFill>
                  <a:srgbClr val="333333"/>
                </a:solidFill>
                <a:effectLst/>
              </a:rPr>
              <a:t>Programme</a:t>
            </a:r>
            <a:r>
              <a:rPr lang="en-US" sz="2000" b="1" i="0" dirty="0">
                <a:solidFill>
                  <a:srgbClr val="333333"/>
                </a:solidFill>
                <a:effectLst/>
              </a:rPr>
              <a:t> EMPIR</a:t>
            </a:r>
            <a:r>
              <a:rPr lang="ro-RO" sz="2000" b="1" i="0" dirty="0">
                <a:solidFill>
                  <a:srgbClr val="333333"/>
                </a:solidFill>
                <a:effectLst/>
              </a:rPr>
              <a:t> (</a:t>
            </a:r>
            <a:r>
              <a:rPr lang="ro-RO" sz="2000" i="0" dirty="0">
                <a:solidFill>
                  <a:srgbClr val="333333"/>
                </a:solidFill>
                <a:effectLst/>
              </a:rPr>
              <a:t>01/09/2021 - 31/08/2024</a:t>
            </a:r>
            <a:r>
              <a:rPr lang="ro-RO" sz="2000" b="1" i="0" dirty="0">
                <a:solidFill>
                  <a:srgbClr val="333333"/>
                </a:solidFill>
                <a:effectLst/>
              </a:rPr>
              <a:t>)</a:t>
            </a:r>
            <a:endParaRPr lang="en-US" sz="2000" b="0" i="0" dirty="0">
              <a:solidFill>
                <a:srgbClr val="333333"/>
              </a:solidFill>
              <a:effectLst/>
            </a:endParaRPr>
          </a:p>
          <a:p>
            <a:endParaRPr lang="ro-RO" sz="2000" dirty="0"/>
          </a:p>
          <a:p>
            <a:r>
              <a:rPr lang="en-US" sz="2000" dirty="0"/>
              <a:t>Se </a:t>
            </a:r>
            <a:r>
              <a:rPr lang="en-US" sz="2000" dirty="0" err="1"/>
              <a:t>anticipează</a:t>
            </a:r>
            <a:r>
              <a:rPr lang="en-US" sz="2000" dirty="0"/>
              <a:t> </a:t>
            </a:r>
            <a:r>
              <a:rPr lang="en-US" sz="2000" dirty="0" err="1"/>
              <a:t>că</a:t>
            </a:r>
            <a:r>
              <a:rPr lang="en-US" sz="2000" dirty="0"/>
              <a:t> </a:t>
            </a:r>
            <a:r>
              <a:rPr lang="en-US" sz="2000" dirty="0" err="1"/>
              <a:t>preluarea</a:t>
            </a:r>
            <a:r>
              <a:rPr lang="en-US" sz="2000" dirty="0"/>
              <a:t> </a:t>
            </a:r>
            <a:r>
              <a:rPr lang="en-US" sz="2000" dirty="0" err="1"/>
              <a:t>rezultatelor</a:t>
            </a:r>
            <a:r>
              <a:rPr lang="en-US" sz="2000" dirty="0"/>
              <a:t> </a:t>
            </a:r>
            <a:r>
              <a:rPr lang="en-US" sz="2000" dirty="0" err="1"/>
              <a:t>proiectului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îmbunătăți</a:t>
            </a:r>
            <a:r>
              <a:rPr lang="en-US" sz="2000" dirty="0"/>
              <a:t> </a:t>
            </a:r>
            <a:r>
              <a:rPr lang="en-US" sz="2000" dirty="0" err="1"/>
              <a:t>competitivitatea</a:t>
            </a:r>
            <a:r>
              <a:rPr lang="en-US" sz="2000" dirty="0"/>
              <a:t> </a:t>
            </a:r>
            <a:r>
              <a:rPr lang="en-US" sz="2000" dirty="0" err="1"/>
              <a:t>industriei</a:t>
            </a:r>
            <a:r>
              <a:rPr lang="en-US" sz="2000" dirty="0"/>
              <a:t> </a:t>
            </a:r>
            <a:r>
              <a:rPr lang="en-US" sz="2000" dirty="0" err="1"/>
              <a:t>europene</a:t>
            </a:r>
            <a:r>
              <a:rPr lang="en-US" sz="2000" dirty="0"/>
              <a:t> de </a:t>
            </a:r>
            <a:r>
              <a:rPr lang="en-US" sz="2000" dirty="0" err="1"/>
              <a:t>microscopie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îmbunătăți</a:t>
            </a:r>
            <a:r>
              <a:rPr lang="en-US" sz="2000" dirty="0"/>
              <a:t> </a:t>
            </a:r>
            <a:r>
              <a:rPr lang="en-US" sz="2000" dirty="0" err="1"/>
              <a:t>controlul</a:t>
            </a:r>
            <a:r>
              <a:rPr lang="en-US" sz="2000" dirty="0"/>
              <a:t> </a:t>
            </a:r>
            <a:r>
              <a:rPr lang="en-US" sz="2000" dirty="0" err="1"/>
              <a:t>calității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industriile</a:t>
            </a:r>
            <a:r>
              <a:rPr lang="en-US" sz="2000" dirty="0"/>
              <a:t> </a:t>
            </a:r>
            <a:r>
              <a:rPr lang="en-US" sz="2000" dirty="0" err="1"/>
              <a:t>semiconductorilor</a:t>
            </a:r>
            <a:r>
              <a:rPr lang="en-US" sz="2000" dirty="0"/>
              <a:t>, </a:t>
            </a:r>
            <a:r>
              <a:rPr lang="en-US" sz="2000" dirty="0" err="1"/>
              <a:t>nanomaterialelor</a:t>
            </a:r>
            <a:r>
              <a:rPr lang="en-US" sz="2000" dirty="0"/>
              <a:t>, </a:t>
            </a:r>
            <a:r>
              <a:rPr lang="en-US" sz="2000" dirty="0" err="1"/>
              <a:t>nanobioștiinței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nanofotonic</a:t>
            </a:r>
            <a:r>
              <a:rPr lang="ro-RO" sz="2000" dirty="0"/>
              <a:t>i</a:t>
            </a:r>
            <a:r>
              <a:rPr lang="en-US" sz="2000" dirty="0" err="1"/>
              <a:t>i</a:t>
            </a:r>
            <a:r>
              <a:rPr lang="en-US" sz="2000" dirty="0"/>
              <a:t>.</a:t>
            </a:r>
          </a:p>
        </p:txBody>
      </p:sp>
      <p:pic>
        <p:nvPicPr>
          <p:cNvPr id="5" name="Imagine 4">
            <a:extLst>
              <a:ext uri="{FF2B5EF4-FFF2-40B4-BE49-F238E27FC236}">
                <a16:creationId xmlns:a16="http://schemas.microsoft.com/office/drawing/2014/main" id="{71B9282F-AE3B-FE8D-94EB-705D9B01D8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81000"/>
            <a:ext cx="344459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104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84B698D2-C0DE-E763-DD2B-B0578AB29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CCL</a:t>
            </a:r>
          </a:p>
        </p:txBody>
      </p:sp>
      <p:pic>
        <p:nvPicPr>
          <p:cNvPr id="5" name="Substituent conținut 4">
            <a:extLst>
              <a:ext uri="{FF2B5EF4-FFF2-40B4-BE49-F238E27FC236}">
                <a16:creationId xmlns:a16="http://schemas.microsoft.com/office/drawing/2014/main" id="{A2C637FE-CB63-4CFD-5B8D-9C2E95ADE0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7022" y="1846684"/>
            <a:ext cx="5739178" cy="4348812"/>
          </a:xfrm>
        </p:spPr>
      </p:pic>
      <p:sp>
        <p:nvSpPr>
          <p:cNvPr id="7" name="CasetăText 6">
            <a:extLst>
              <a:ext uri="{FF2B5EF4-FFF2-40B4-BE49-F238E27FC236}">
                <a16:creationId xmlns:a16="http://schemas.microsoft.com/office/drawing/2014/main" id="{08DEFF03-132D-C8E8-1C9C-10A874DEECDD}"/>
              </a:ext>
            </a:extLst>
          </p:cNvPr>
          <p:cNvSpPr txBox="1"/>
          <p:nvPr/>
        </p:nvSpPr>
        <p:spPr>
          <a:xfrm>
            <a:off x="5548678" y="5029200"/>
            <a:ext cx="32766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/>
              <a:t>CCL Discussion Groups (DG1-DG8, DG11)</a:t>
            </a:r>
          </a:p>
        </p:txBody>
      </p:sp>
    </p:spTree>
    <p:extLst>
      <p:ext uri="{BB962C8B-B14F-4D97-AF65-F5344CB8AC3E}">
        <p14:creationId xmlns:p14="http://schemas.microsoft.com/office/powerpoint/2010/main" val="32604285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ine 3">
            <a:extLst>
              <a:ext uri="{FF2B5EF4-FFF2-40B4-BE49-F238E27FC236}">
                <a16:creationId xmlns:a16="http://schemas.microsoft.com/office/drawing/2014/main" id="{8CDAC6DD-9E8B-A26D-11B1-E7A4B31E4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28600"/>
            <a:ext cx="4267200" cy="1191836"/>
          </a:xfrm>
          <a:prstGeom prst="rect">
            <a:avLst/>
          </a:prstGeom>
        </p:spPr>
      </p:pic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84AA618-A57B-556F-4C1F-C7A3A62624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2302501"/>
            <a:ext cx="8991600" cy="2620962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Partnership on Metrology (Metrology Partnership) - Call 2021</a:t>
            </a:r>
            <a:endParaRPr lang="en-US" sz="2000" b="0" i="0" dirty="0"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Partnership on Metrology (Metrology Partnership) - Call 2022</a:t>
            </a:r>
            <a:endParaRPr lang="en-US" sz="2000" b="0" i="0" dirty="0">
              <a:effectLst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Partnership on Metrology (Metrology Partnership) - Call 2023</a:t>
            </a:r>
            <a:endParaRPr lang="en-US" sz="2000" b="0" i="0" dirty="0">
              <a:effectLst/>
            </a:endParaRPr>
          </a:p>
          <a:p>
            <a:r>
              <a:rPr lang="en-US" sz="2000" b="0" i="0" u="none" strike="noStrike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European Partnership on Metrology (Metrology Partnership) - Call 202</a:t>
            </a:r>
            <a:r>
              <a:rPr lang="ro-RO" sz="2000" b="0" i="0" u="none" strike="noStrike" dirty="0">
                <a:effectLst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endParaRPr lang="ro-RO" sz="2000" b="0" i="0" u="none" strike="noStrike" dirty="0">
              <a:effectLst/>
            </a:endParaRPr>
          </a:p>
          <a:p>
            <a:pPr marL="631825" indent="234950">
              <a:buFont typeface="Wingdings" panose="05000000000000000000" pitchFamily="2" charset="2"/>
              <a:buChar char="q"/>
            </a:pPr>
            <a:r>
              <a:rPr lang="en-US" sz="2000" b="0" i="0" dirty="0">
                <a:solidFill>
                  <a:srgbClr val="002060"/>
                </a:solidFill>
                <a:effectLst/>
              </a:rPr>
              <a:t>Green Deal</a:t>
            </a:r>
          </a:p>
          <a:p>
            <a:pPr marL="631825" indent="234950">
              <a:buFont typeface="Wingdings" panose="05000000000000000000" pitchFamily="2" charset="2"/>
              <a:buChar char="q"/>
            </a:pPr>
            <a:r>
              <a:rPr lang="en-US" sz="2000" b="0" i="0" dirty="0">
                <a:solidFill>
                  <a:srgbClr val="002060"/>
                </a:solidFill>
                <a:effectLst/>
              </a:rPr>
              <a:t>Digital Transformation</a:t>
            </a:r>
          </a:p>
          <a:p>
            <a:pPr marL="631825" indent="234950">
              <a:buFont typeface="Wingdings" panose="05000000000000000000" pitchFamily="2" charset="2"/>
              <a:buChar char="q"/>
            </a:pPr>
            <a:r>
              <a:rPr lang="en-US" sz="2000" b="0" i="0" dirty="0">
                <a:solidFill>
                  <a:srgbClr val="002060"/>
                </a:solidFill>
                <a:effectLst/>
              </a:rPr>
              <a:t>Normative</a:t>
            </a:r>
          </a:p>
          <a:p>
            <a:pPr marL="631825" indent="234950">
              <a:buFont typeface="Wingdings" panose="05000000000000000000" pitchFamily="2" charset="2"/>
              <a:buChar char="q"/>
            </a:pPr>
            <a:r>
              <a:rPr lang="en-US" sz="2000" b="0" i="0" dirty="0">
                <a:solidFill>
                  <a:srgbClr val="002060"/>
                </a:solidFill>
                <a:effectLst/>
              </a:rPr>
              <a:t>Research Potential</a:t>
            </a:r>
          </a:p>
          <a:p>
            <a:pPr marL="631825" indent="234950">
              <a:buFont typeface="Wingdings" panose="05000000000000000000" pitchFamily="2" charset="2"/>
              <a:buChar char="q"/>
            </a:pPr>
            <a:r>
              <a:rPr lang="en-US" sz="2000" b="0" i="0" dirty="0">
                <a:solidFill>
                  <a:srgbClr val="002060"/>
                </a:solidFill>
                <a:effectLst/>
              </a:rPr>
              <a:t>Coordination of Impact and Communication supporting metrology</a:t>
            </a:r>
          </a:p>
          <a:p>
            <a:endParaRPr lang="en-US" dirty="0"/>
          </a:p>
        </p:txBody>
      </p:sp>
      <p:sp>
        <p:nvSpPr>
          <p:cNvPr id="6" name="CasetăText 5">
            <a:extLst>
              <a:ext uri="{FF2B5EF4-FFF2-40B4-BE49-F238E27FC236}">
                <a16:creationId xmlns:a16="http://schemas.microsoft.com/office/drawing/2014/main" id="{6FE4BEDC-25EC-53D9-4286-B908CF373A3F}"/>
              </a:ext>
            </a:extLst>
          </p:cNvPr>
          <p:cNvSpPr txBox="1"/>
          <p:nvPr/>
        </p:nvSpPr>
        <p:spPr>
          <a:xfrm>
            <a:off x="609600" y="1919773"/>
            <a:ext cx="7391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EMRP</a:t>
            </a:r>
            <a:r>
              <a:rPr lang="ro-RO" sz="1800" b="1" dirty="0"/>
              <a:t> finalizat cu succes și urmat de acest parteneriat din 2021</a:t>
            </a:r>
            <a:endParaRPr lang="en-US" b="1" dirty="0"/>
          </a:p>
        </p:txBody>
      </p:sp>
      <p:sp>
        <p:nvSpPr>
          <p:cNvPr id="8" name="CasetăText 7">
            <a:extLst>
              <a:ext uri="{FF2B5EF4-FFF2-40B4-BE49-F238E27FC236}">
                <a16:creationId xmlns:a16="http://schemas.microsoft.com/office/drawing/2014/main" id="{58C409E5-550C-1B55-6C9E-E784CC52D3EC}"/>
              </a:ext>
            </a:extLst>
          </p:cNvPr>
          <p:cNvSpPr txBox="1"/>
          <p:nvPr/>
        </p:nvSpPr>
        <p:spPr>
          <a:xfrm>
            <a:off x="4572000" y="5983069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https://www.metpart.eu/applicants</a:t>
            </a:r>
            <a:endParaRPr lang="ro-R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690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E5FFD86-548B-228E-EEBC-C5ADA22CA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Nanometrologie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nevoile</a:t>
            </a:r>
            <a:r>
              <a:rPr lang="en-US" dirty="0"/>
              <a:t> </a:t>
            </a:r>
            <a:r>
              <a:rPr lang="en-US" dirty="0" err="1"/>
              <a:t>emergente</a:t>
            </a:r>
            <a:r>
              <a:rPr lang="en-US" dirty="0"/>
              <a:t> ale INM-</a:t>
            </a:r>
            <a:r>
              <a:rPr lang="en-US" dirty="0" err="1"/>
              <a:t>urilor</a:t>
            </a:r>
            <a:endParaRPr lang="en-US" dirty="0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AE833B3B-475B-21B7-691F-DBD7F9213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76400"/>
            <a:ext cx="88392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err="1"/>
              <a:t>Unele</a:t>
            </a:r>
            <a:r>
              <a:rPr lang="en-US" sz="2400" dirty="0"/>
              <a:t> </a:t>
            </a:r>
            <a:r>
              <a:rPr lang="en-US" sz="2400" dirty="0" err="1"/>
              <a:t>dintre</a:t>
            </a:r>
            <a:r>
              <a:rPr lang="en-US" sz="2400" dirty="0"/>
              <a:t> </a:t>
            </a:r>
            <a:r>
              <a:rPr lang="en-US" sz="2400" dirty="0" err="1"/>
              <a:t>cele</a:t>
            </a:r>
            <a:r>
              <a:rPr lang="en-US" sz="2400" dirty="0"/>
              <a:t> </a:t>
            </a:r>
            <a:r>
              <a:rPr lang="en-US" sz="2400" dirty="0" err="1"/>
              <a:t>șase</a:t>
            </a:r>
            <a:r>
              <a:rPr lang="en-US" sz="2400" dirty="0"/>
              <a:t> </a:t>
            </a:r>
            <a:r>
              <a:rPr lang="en-US" sz="2400" dirty="0" err="1"/>
              <a:t>tehnologii</a:t>
            </a:r>
            <a:r>
              <a:rPr lang="en-US" sz="2400" dirty="0"/>
              <a:t> </a:t>
            </a:r>
            <a:r>
              <a:rPr lang="en-US" sz="2400" dirty="0" err="1"/>
              <a:t>favorabile</a:t>
            </a:r>
            <a:r>
              <a:rPr lang="en-US" sz="2400" dirty="0"/>
              <a:t> </a:t>
            </a:r>
            <a:r>
              <a:rPr lang="en-US" sz="2400" dirty="0" err="1"/>
              <a:t>cheie</a:t>
            </a:r>
            <a:r>
              <a:rPr lang="en-US" sz="2400" dirty="0"/>
              <a:t>,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anume</a:t>
            </a:r>
            <a:r>
              <a:rPr lang="en-US" sz="2400" dirty="0"/>
              <a:t> </a:t>
            </a:r>
            <a:r>
              <a:rPr lang="en-US" sz="2400" i="1" dirty="0" err="1"/>
              <a:t>producția</a:t>
            </a:r>
            <a:r>
              <a:rPr lang="en-US" sz="2400" i="1" dirty="0"/>
              <a:t> </a:t>
            </a:r>
            <a:r>
              <a:rPr lang="en-US" sz="2400" i="1" dirty="0" err="1"/>
              <a:t>avansată</a:t>
            </a:r>
            <a:r>
              <a:rPr lang="en-US" sz="2400" i="1" dirty="0"/>
              <a:t>, </a:t>
            </a:r>
            <a:r>
              <a:rPr lang="en-US" sz="2400" i="1" dirty="0" err="1"/>
              <a:t>materialele</a:t>
            </a:r>
            <a:r>
              <a:rPr lang="en-US" sz="2400" i="1" dirty="0"/>
              <a:t> </a:t>
            </a:r>
            <a:r>
              <a:rPr lang="en-US" sz="2400" i="1" dirty="0" err="1"/>
              <a:t>avansate</a:t>
            </a:r>
            <a:r>
              <a:rPr lang="en-US" sz="2400" i="1" dirty="0"/>
              <a:t>, micro </a:t>
            </a:r>
            <a:r>
              <a:rPr lang="en-US" sz="2400" i="1" dirty="0" err="1"/>
              <a:t>și</a:t>
            </a:r>
            <a:r>
              <a:rPr lang="en-US" sz="2400" i="1" dirty="0"/>
              <a:t> </a:t>
            </a:r>
            <a:r>
              <a:rPr lang="en-US" sz="2400" i="1" dirty="0" err="1"/>
              <a:t>nanoelectronica</a:t>
            </a:r>
            <a:r>
              <a:rPr lang="en-US" sz="2400" i="1" dirty="0"/>
              <a:t> </a:t>
            </a:r>
            <a:r>
              <a:rPr lang="en-US" sz="2400" i="1" dirty="0" err="1"/>
              <a:t>și</a:t>
            </a:r>
            <a:r>
              <a:rPr lang="en-US" sz="2400" i="1" dirty="0"/>
              <a:t> </a:t>
            </a:r>
            <a:r>
              <a:rPr lang="en-US" sz="2400" i="1" dirty="0" err="1"/>
              <a:t>fotonica</a:t>
            </a:r>
            <a:r>
              <a:rPr lang="en-US" sz="2400" dirty="0"/>
              <a:t> </a:t>
            </a:r>
            <a:r>
              <a:rPr lang="en-US" sz="2400" dirty="0" err="1"/>
              <a:t>necesită</a:t>
            </a:r>
            <a:r>
              <a:rPr lang="en-US" sz="2400" dirty="0"/>
              <a:t> </a:t>
            </a:r>
            <a:r>
              <a:rPr lang="en-US" sz="2400" dirty="0" err="1"/>
              <a:t>sisteme</a:t>
            </a:r>
            <a:r>
              <a:rPr lang="en-US" sz="2400" dirty="0"/>
              <a:t> de </a:t>
            </a:r>
            <a:r>
              <a:rPr lang="en-US" sz="2400" dirty="0" err="1"/>
              <a:t>măsurare</a:t>
            </a:r>
            <a:r>
              <a:rPr lang="en-US" sz="2400" dirty="0"/>
              <a:t> </a:t>
            </a:r>
            <a:r>
              <a:rPr lang="en-US" sz="2400" dirty="0" err="1"/>
              <a:t>adecvate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fiabile</a:t>
            </a:r>
            <a:r>
              <a:rPr lang="en-US" sz="2400" dirty="0"/>
              <a:t> la </a:t>
            </a:r>
            <a:r>
              <a:rPr lang="en-US" sz="2400" dirty="0" err="1"/>
              <a:t>nivel</a:t>
            </a:r>
            <a:r>
              <a:rPr lang="en-US" sz="2400" dirty="0"/>
              <a:t> </a:t>
            </a:r>
            <a:r>
              <a:rPr lang="en-US" sz="2400" dirty="0" err="1"/>
              <a:t>nanoscal</a:t>
            </a:r>
            <a:r>
              <a:rPr lang="en-US" sz="2400" dirty="0"/>
              <a:t>. </a:t>
            </a:r>
            <a:endParaRPr lang="ro-RO" sz="2400" dirty="0"/>
          </a:p>
          <a:p>
            <a:pPr marL="0" indent="0">
              <a:buNone/>
            </a:pPr>
            <a:r>
              <a:rPr lang="en-US" sz="2400" dirty="0"/>
              <a:t>Comitetul </a:t>
            </a:r>
            <a:r>
              <a:rPr lang="en-US" sz="2400" dirty="0" err="1"/>
              <a:t>Consultativ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Lungime</a:t>
            </a:r>
            <a:r>
              <a:rPr lang="en-US" sz="2400" dirty="0"/>
              <a:t> (CCL) a </a:t>
            </a:r>
            <a:r>
              <a:rPr lang="en-US" sz="2400" dirty="0" err="1"/>
              <a:t>definit</a:t>
            </a:r>
            <a:r>
              <a:rPr lang="en-US" sz="2400" dirty="0"/>
              <a:t> </a:t>
            </a:r>
            <a:r>
              <a:rPr lang="en-US" sz="2400" dirty="0" err="1"/>
              <a:t>unul</a:t>
            </a:r>
            <a:r>
              <a:rPr lang="en-US" sz="2400" dirty="0"/>
              <a:t> </a:t>
            </a:r>
            <a:r>
              <a:rPr lang="en-US" sz="2400" dirty="0" err="1"/>
              <a:t>dintre</a:t>
            </a:r>
            <a:r>
              <a:rPr lang="en-US" sz="2400" dirty="0"/>
              <a:t> </a:t>
            </a:r>
            <a:r>
              <a:rPr lang="en-US" sz="2400" dirty="0" err="1"/>
              <a:t>principalele</a:t>
            </a:r>
            <a:r>
              <a:rPr lang="en-US" sz="2400" dirty="0"/>
              <a:t> </a:t>
            </a:r>
            <a:r>
              <a:rPr lang="en-US" sz="2400" dirty="0" err="1"/>
              <a:t>provocări</a:t>
            </a:r>
            <a:r>
              <a:rPr lang="en-US" sz="2400" dirty="0"/>
              <a:t> ca </a:t>
            </a:r>
            <a:r>
              <a:rPr lang="en-US" sz="2400" dirty="0" err="1"/>
              <a:t>nanometrologia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Strategia</a:t>
            </a:r>
            <a:r>
              <a:rPr lang="en-US" sz="2400" dirty="0"/>
              <a:t> </a:t>
            </a:r>
            <a:r>
              <a:rPr lang="en-US" sz="2400" dirty="0" err="1"/>
              <a:t>sa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2018-2028 [1]. </a:t>
            </a:r>
            <a:r>
              <a:rPr lang="en-US" sz="2400" dirty="0" err="1"/>
              <a:t>Rețeaua</a:t>
            </a:r>
            <a:r>
              <a:rPr lang="en-US" sz="2400" dirty="0"/>
              <a:t> </a:t>
            </a:r>
            <a:r>
              <a:rPr lang="en-US" sz="2400" dirty="0" err="1"/>
              <a:t>europeană</a:t>
            </a:r>
            <a:r>
              <a:rPr lang="en-US" sz="2400" dirty="0"/>
              <a:t> de </a:t>
            </a:r>
            <a:r>
              <a:rPr lang="en-US" sz="2400" dirty="0" err="1"/>
              <a:t>metrologie</a:t>
            </a:r>
            <a:r>
              <a:rPr lang="en-US" sz="2400" dirty="0"/>
              <a:t> (EMN)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fabricație</a:t>
            </a:r>
            <a:r>
              <a:rPr lang="en-US" sz="2400" dirty="0"/>
              <a:t> </a:t>
            </a:r>
            <a:r>
              <a:rPr lang="en-US" sz="2400" dirty="0" err="1"/>
              <a:t>avansată</a:t>
            </a:r>
            <a:r>
              <a:rPr lang="en-US" sz="2400" dirty="0"/>
              <a:t> a </a:t>
            </a:r>
            <a:r>
              <a:rPr lang="en-US" sz="2400" dirty="0" err="1"/>
              <a:t>identificat</a:t>
            </a:r>
            <a:r>
              <a:rPr lang="en-US" sz="2400" dirty="0"/>
              <a:t> nano-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microtehnologia</a:t>
            </a:r>
            <a:r>
              <a:rPr lang="en-US" sz="2400" dirty="0"/>
              <a:t> ca un sector industrial </a:t>
            </a:r>
            <a:r>
              <a:rPr lang="en-US" sz="2400" dirty="0" err="1"/>
              <a:t>cheie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are </a:t>
            </a:r>
            <a:r>
              <a:rPr lang="en-US" sz="2400" dirty="0" err="1"/>
              <a:t>scopul</a:t>
            </a:r>
            <a:r>
              <a:rPr lang="en-US" sz="2400" dirty="0"/>
              <a:t> nu </a:t>
            </a:r>
            <a:r>
              <a:rPr lang="en-US" sz="2400" dirty="0" err="1"/>
              <a:t>numai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a </a:t>
            </a:r>
            <a:r>
              <a:rPr lang="en-US" sz="2400" dirty="0" err="1"/>
              <a:t>dezvolta</a:t>
            </a:r>
            <a:r>
              <a:rPr lang="en-US" sz="2400" dirty="0"/>
              <a:t> </a:t>
            </a:r>
            <a:r>
              <a:rPr lang="en-US" sz="2400" dirty="0" err="1"/>
              <a:t>sisteme</a:t>
            </a:r>
            <a:r>
              <a:rPr lang="en-US" sz="2400" dirty="0"/>
              <a:t> de </a:t>
            </a:r>
            <a:r>
              <a:rPr lang="en-US" sz="2400" dirty="0" err="1"/>
              <a:t>măsurare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metode</a:t>
            </a:r>
            <a:r>
              <a:rPr lang="en-US" sz="2400" dirty="0"/>
              <a:t> </a:t>
            </a:r>
            <a:r>
              <a:rPr lang="en-US" sz="2400" dirty="0" err="1"/>
              <a:t>metrologice</a:t>
            </a:r>
            <a:r>
              <a:rPr lang="en-US" sz="2400" dirty="0"/>
              <a:t>, ci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consecință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a </a:t>
            </a:r>
            <a:r>
              <a:rPr lang="en-US" sz="2400" dirty="0" err="1"/>
              <a:t>îmbunătăți</a:t>
            </a:r>
            <a:r>
              <a:rPr lang="en-US" sz="2400" dirty="0"/>
              <a:t> </a:t>
            </a:r>
            <a:r>
              <a:rPr lang="en-US" sz="2400" dirty="0" err="1"/>
              <a:t>calitatea</a:t>
            </a:r>
            <a:r>
              <a:rPr lang="en-US" sz="2400" dirty="0"/>
              <a:t> </a:t>
            </a:r>
            <a:r>
              <a:rPr lang="en-US" sz="2400" dirty="0" err="1"/>
              <a:t>proceselor</a:t>
            </a:r>
            <a:r>
              <a:rPr lang="en-US" sz="2400" dirty="0"/>
              <a:t> de </a:t>
            </a:r>
            <a:r>
              <a:rPr lang="en-US" sz="2400" dirty="0" err="1"/>
              <a:t>producție</a:t>
            </a:r>
            <a:r>
              <a:rPr lang="en-US" sz="2400" dirty="0"/>
              <a:t> [2]. </a:t>
            </a:r>
            <a:r>
              <a:rPr lang="en-US" sz="2400" dirty="0" err="1"/>
              <a:t>Transferul</a:t>
            </a:r>
            <a:r>
              <a:rPr lang="en-US" sz="2400" dirty="0"/>
              <a:t> de </a:t>
            </a:r>
            <a:r>
              <a:rPr lang="en-US" sz="2400" dirty="0" err="1"/>
              <a:t>cunoștințe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accesibilitatea</a:t>
            </a:r>
            <a:r>
              <a:rPr lang="en-US" sz="2400" dirty="0"/>
              <a:t> au </a:t>
            </a:r>
            <a:r>
              <a:rPr lang="en-US" sz="2400" dirty="0" err="1"/>
              <a:t>fost</a:t>
            </a:r>
            <a:r>
              <a:rPr lang="en-US" sz="2400" dirty="0"/>
              <a:t> </a:t>
            </a:r>
            <a:r>
              <a:rPr lang="en-US" sz="2400" dirty="0" err="1"/>
              <a:t>evidențiate</a:t>
            </a:r>
            <a:r>
              <a:rPr lang="en-US" sz="2400" dirty="0"/>
              <a:t> ca o </a:t>
            </a:r>
            <a:r>
              <a:rPr lang="en-US" sz="2400" dirty="0" err="1"/>
              <a:t>temă</a:t>
            </a:r>
            <a:r>
              <a:rPr lang="en-US" sz="2400" dirty="0"/>
              <a:t> </a:t>
            </a:r>
            <a:r>
              <a:rPr lang="en-US" sz="2400" dirty="0" err="1"/>
              <a:t>transversală</a:t>
            </a:r>
            <a:r>
              <a:rPr lang="en-US" sz="2400" dirty="0"/>
              <a:t>, care se </a:t>
            </a:r>
            <a:r>
              <a:rPr lang="en-US" sz="2400" dirty="0" err="1"/>
              <a:t>concentrează</a:t>
            </a:r>
            <a:r>
              <a:rPr lang="en-US" sz="2400" dirty="0"/>
              <a:t> pe </a:t>
            </a:r>
            <a:r>
              <a:rPr lang="en-US" sz="2400" dirty="0" err="1"/>
              <a:t>cerințele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transferul</a:t>
            </a:r>
            <a:r>
              <a:rPr lang="en-US" sz="2400" dirty="0"/>
              <a:t> de </a:t>
            </a:r>
            <a:r>
              <a:rPr lang="en-US" sz="2400" dirty="0" err="1"/>
              <a:t>cunoștințe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abilități</a:t>
            </a:r>
            <a:r>
              <a:rPr lang="en-US" sz="2400" dirty="0"/>
              <a:t> de </a:t>
            </a:r>
            <a:r>
              <a:rPr lang="en-US" sz="2400" dirty="0" err="1"/>
              <a:t>metrologie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aplicații</a:t>
            </a:r>
            <a:r>
              <a:rPr lang="en-US" sz="2400" dirty="0"/>
              <a:t> </a:t>
            </a:r>
            <a:r>
              <a:rPr lang="en-US" sz="2400" dirty="0" err="1"/>
              <a:t>industriale</a:t>
            </a:r>
            <a:r>
              <a:rPr lang="en-US" sz="2400" dirty="0"/>
              <a:t> </a:t>
            </a:r>
            <a:r>
              <a:rPr lang="en-US" sz="2400" dirty="0" err="1"/>
              <a:t>și</a:t>
            </a:r>
            <a:r>
              <a:rPr lang="en-US" sz="2400" dirty="0"/>
              <a:t> </a:t>
            </a:r>
            <a:r>
              <a:rPr lang="en-US" sz="2400" dirty="0" err="1"/>
              <a:t>comunitatea</a:t>
            </a:r>
            <a:r>
              <a:rPr lang="en-US" sz="2400" dirty="0"/>
              <a:t> </a:t>
            </a:r>
            <a:r>
              <a:rPr lang="en-US" sz="2400" dirty="0" err="1"/>
              <a:t>metrologiei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52318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8845EDD-42C5-28BB-DFC9-DEAF22600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ro-RO" dirty="0"/>
              <a:t>Project: </a:t>
            </a:r>
            <a:r>
              <a:rPr lang="en-US" dirty="0"/>
              <a:t>Nanometrology for emerging NMIs' needs</a:t>
            </a:r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77E48452-3EA1-AB7A-3BF3-3E94B5A695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sz="2000" dirty="0"/>
              <a:t>În proiecte de cercetare:</a:t>
            </a:r>
          </a:p>
          <a:p>
            <a:endParaRPr lang="ro-RO" sz="2000" dirty="0"/>
          </a:p>
          <a:p>
            <a:r>
              <a:rPr lang="en-US" sz="2000" dirty="0" err="1"/>
              <a:t>Sistemele</a:t>
            </a:r>
            <a:r>
              <a:rPr lang="en-US" sz="2000" dirty="0"/>
              <a:t> </a:t>
            </a:r>
            <a:r>
              <a:rPr lang="en-US" sz="2000" dirty="0" err="1"/>
              <a:t>avansate</a:t>
            </a:r>
            <a:r>
              <a:rPr lang="en-US" sz="2000" dirty="0"/>
              <a:t> de </a:t>
            </a:r>
            <a:r>
              <a:rPr lang="en-US" sz="2000" dirty="0" err="1"/>
              <a:t>măsurare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măsurarea</a:t>
            </a:r>
            <a:r>
              <a:rPr lang="en-US" sz="2000" dirty="0"/>
              <a:t> </a:t>
            </a:r>
            <a:r>
              <a:rPr lang="en-US" sz="2000" dirty="0" err="1"/>
              <a:t>proprietăților</a:t>
            </a:r>
            <a:r>
              <a:rPr lang="en-US" sz="2000" dirty="0"/>
              <a:t> </a:t>
            </a:r>
            <a:r>
              <a:rPr lang="en-US" sz="2000" dirty="0" err="1"/>
              <a:t>dimensionale</a:t>
            </a:r>
            <a:r>
              <a:rPr lang="en-US" sz="2000" dirty="0"/>
              <a:t>, </a:t>
            </a:r>
            <a:r>
              <a:rPr lang="en-US" sz="2000" dirty="0" err="1"/>
              <a:t>electrice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mecanice</a:t>
            </a:r>
            <a:r>
              <a:rPr lang="en-US" sz="2000" dirty="0"/>
              <a:t> </a:t>
            </a:r>
            <a:r>
              <a:rPr lang="en-US" sz="2000" dirty="0" err="1"/>
              <a:t>bazate</a:t>
            </a:r>
            <a:r>
              <a:rPr lang="en-US" sz="2000" dirty="0"/>
              <a:t> pe </a:t>
            </a:r>
            <a:r>
              <a:rPr lang="en-US" sz="2000" dirty="0" err="1"/>
              <a:t>tehnici</a:t>
            </a:r>
            <a:r>
              <a:rPr lang="en-US" sz="2000" dirty="0"/>
              <a:t> precum </a:t>
            </a:r>
            <a:r>
              <a:rPr lang="en-US" sz="2000" dirty="0" err="1"/>
              <a:t>microscopia</a:t>
            </a:r>
            <a:r>
              <a:rPr lang="en-US" sz="2000" dirty="0"/>
              <a:t> cu </a:t>
            </a:r>
            <a:r>
              <a:rPr lang="en-US" sz="2000" dirty="0" err="1"/>
              <a:t>sondă</a:t>
            </a:r>
            <a:r>
              <a:rPr lang="en-US" sz="2000" dirty="0"/>
              <a:t> de </a:t>
            </a:r>
            <a:r>
              <a:rPr lang="en-US" sz="2000" dirty="0" err="1"/>
              <a:t>scanare</a:t>
            </a:r>
            <a:r>
              <a:rPr lang="en-US" sz="2000" dirty="0"/>
              <a:t> (SPM), </a:t>
            </a:r>
            <a:r>
              <a:rPr lang="en-US" sz="2000" dirty="0" err="1"/>
              <a:t>prezintă</a:t>
            </a:r>
            <a:r>
              <a:rPr lang="en-US" sz="2000" dirty="0"/>
              <a:t> </a:t>
            </a:r>
            <a:r>
              <a:rPr lang="en-US" sz="2000" dirty="0" err="1"/>
              <a:t>rute</a:t>
            </a:r>
            <a:r>
              <a:rPr lang="en-US" sz="2000" dirty="0"/>
              <a:t> </a:t>
            </a:r>
            <a:r>
              <a:rPr lang="en-US" sz="2000" dirty="0" err="1"/>
              <a:t>complexe</a:t>
            </a:r>
            <a:r>
              <a:rPr lang="en-US" sz="2000" dirty="0"/>
              <a:t> de </a:t>
            </a:r>
            <a:r>
              <a:rPr lang="en-US" sz="2000" dirty="0" err="1"/>
              <a:t>trasabilitate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procesare</a:t>
            </a:r>
            <a:r>
              <a:rPr lang="en-US" sz="2000" dirty="0"/>
              <a:t> a </a:t>
            </a:r>
            <a:r>
              <a:rPr lang="en-US" sz="2000" dirty="0" err="1"/>
              <a:t>datelor</a:t>
            </a:r>
            <a:r>
              <a:rPr lang="en-US" sz="2000" dirty="0"/>
              <a:t> care </a:t>
            </a:r>
            <a:r>
              <a:rPr lang="en-US" sz="2000" dirty="0" err="1"/>
              <a:t>necesită</a:t>
            </a:r>
            <a:r>
              <a:rPr lang="en-US" sz="2000" dirty="0"/>
              <a:t> o </a:t>
            </a:r>
            <a:r>
              <a:rPr lang="en-US" sz="2000" dirty="0" err="1"/>
              <a:t>expertiză</a:t>
            </a:r>
            <a:r>
              <a:rPr lang="en-US" sz="2000" dirty="0"/>
              <a:t> </a:t>
            </a:r>
            <a:r>
              <a:rPr lang="en-US" sz="2000" dirty="0" err="1"/>
              <a:t>semnificativă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fi </a:t>
            </a:r>
            <a:r>
              <a:rPr lang="en-US" sz="2000" dirty="0" err="1"/>
              <a:t>implementate</a:t>
            </a:r>
            <a:r>
              <a:rPr lang="en-US" sz="2000" dirty="0"/>
              <a:t> </a:t>
            </a:r>
            <a:r>
              <a:rPr lang="en-US" sz="2000" dirty="0" err="1"/>
              <a:t>corect</a:t>
            </a:r>
            <a:r>
              <a:rPr lang="en-US" sz="2000" dirty="0"/>
              <a:t>, </a:t>
            </a:r>
            <a:r>
              <a:rPr lang="en-US" sz="2000" dirty="0" err="1"/>
              <a:t>iar</a:t>
            </a:r>
            <a:r>
              <a:rPr lang="en-US" sz="2000" dirty="0"/>
              <a:t> </a:t>
            </a:r>
            <a:r>
              <a:rPr lang="en-US" sz="2000" dirty="0" err="1"/>
              <a:t>acest</a:t>
            </a:r>
            <a:r>
              <a:rPr lang="en-US" sz="2000" dirty="0"/>
              <a:t> </a:t>
            </a:r>
            <a:r>
              <a:rPr lang="en-US" sz="2000" dirty="0" err="1"/>
              <a:t>lucru</a:t>
            </a:r>
            <a:r>
              <a:rPr lang="en-US" sz="2000" dirty="0"/>
              <a:t> nu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întotdeauna</a:t>
            </a:r>
            <a:r>
              <a:rPr lang="en-US" sz="2000" dirty="0"/>
              <a:t> </a:t>
            </a:r>
            <a:r>
              <a:rPr lang="en-US" sz="2000" dirty="0" err="1"/>
              <a:t>disponibil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multe</a:t>
            </a:r>
            <a:r>
              <a:rPr lang="en-US" sz="2000" dirty="0"/>
              <a:t> NMI/DI-</a:t>
            </a:r>
            <a:r>
              <a:rPr lang="en-US" sz="2000" dirty="0" err="1"/>
              <a:t>uri</a:t>
            </a:r>
            <a:r>
              <a:rPr lang="en-US" sz="2000" dirty="0"/>
              <a:t>. </a:t>
            </a:r>
            <a:endParaRPr lang="ro-RO" sz="2000" dirty="0"/>
          </a:p>
          <a:p>
            <a:endParaRPr lang="ro-RO" sz="2000" dirty="0"/>
          </a:p>
          <a:p>
            <a:r>
              <a:rPr lang="en-US" sz="2000" dirty="0" err="1"/>
              <a:t>Propunerile</a:t>
            </a:r>
            <a:r>
              <a:rPr lang="en-US" sz="2000" dirty="0"/>
              <a:t> </a:t>
            </a:r>
            <a:r>
              <a:rPr lang="en-US" sz="2000" dirty="0" err="1"/>
              <a:t>ar</a:t>
            </a:r>
            <a:r>
              <a:rPr lang="en-US" sz="2000" dirty="0"/>
              <a:t> </a:t>
            </a:r>
            <a:r>
              <a:rPr lang="en-US" sz="2000" dirty="0" err="1"/>
              <a:t>trebui</a:t>
            </a:r>
            <a:r>
              <a:rPr lang="en-US" sz="2000" dirty="0"/>
              <a:t> </a:t>
            </a:r>
            <a:r>
              <a:rPr lang="en-US" sz="2000" dirty="0" err="1"/>
              <a:t>să</a:t>
            </a:r>
            <a:r>
              <a:rPr lang="en-US" sz="2000" dirty="0"/>
              <a:t> se </a:t>
            </a:r>
            <a:r>
              <a:rPr lang="en-US" sz="2000" dirty="0" err="1"/>
              <a:t>concentreze</a:t>
            </a:r>
            <a:r>
              <a:rPr lang="en-US" sz="2000" dirty="0"/>
              <a:t> pe </a:t>
            </a:r>
            <a:r>
              <a:rPr lang="en-US" sz="2000" dirty="0" err="1"/>
              <a:t>dezvoltarea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creștereacapacitățile</a:t>
            </a:r>
            <a:r>
              <a:rPr lang="en-US" sz="2000" dirty="0"/>
              <a:t> de </a:t>
            </a:r>
            <a:r>
              <a:rPr lang="en-US" sz="2000" dirty="0" err="1"/>
              <a:t>nanometrologie</a:t>
            </a:r>
            <a:r>
              <a:rPr lang="en-US" sz="2000" dirty="0"/>
              <a:t> ale INM-</a:t>
            </a:r>
            <a:r>
              <a:rPr lang="en-US" sz="2000" dirty="0" err="1"/>
              <a:t>urilor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ID-</a:t>
            </a:r>
            <a:r>
              <a:rPr lang="en-US" sz="2000" dirty="0" err="1"/>
              <a:t>urilor</a:t>
            </a:r>
            <a:r>
              <a:rPr lang="en-US" sz="2000" dirty="0"/>
              <a:t> care nu au </a:t>
            </a:r>
            <a:r>
              <a:rPr lang="en-US" sz="2000" dirty="0" err="1"/>
              <a:t>încă</a:t>
            </a:r>
            <a:r>
              <a:rPr lang="en-US" sz="2000" dirty="0"/>
              <a:t> </a:t>
            </a:r>
            <a:r>
              <a:rPr lang="en-US" sz="2000" dirty="0" err="1"/>
              <a:t>expertiza</a:t>
            </a:r>
            <a:r>
              <a:rPr lang="en-US" sz="2000" dirty="0"/>
              <a:t> </a:t>
            </a:r>
            <a:r>
              <a:rPr lang="en-US" sz="2000" dirty="0" err="1"/>
              <a:t>corespunzătoare</a:t>
            </a:r>
            <a:r>
              <a:rPr lang="en-US" sz="2000" dirty="0"/>
              <a:t>, </a:t>
            </a:r>
            <a:r>
              <a:rPr lang="en-US" sz="2000" dirty="0" err="1"/>
              <a:t>dar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care </a:t>
            </a:r>
            <a:r>
              <a:rPr lang="en-US" sz="2000" dirty="0" err="1"/>
              <a:t>există</a:t>
            </a:r>
            <a:r>
              <a:rPr lang="en-US" sz="2000" dirty="0"/>
              <a:t> </a:t>
            </a:r>
            <a:r>
              <a:rPr lang="en-US" sz="2000" dirty="0" err="1"/>
              <a:t>cerințe</a:t>
            </a:r>
            <a:r>
              <a:rPr lang="en-US" sz="2000" dirty="0"/>
              <a:t> </a:t>
            </a:r>
            <a:r>
              <a:rPr lang="en-US" sz="2000" dirty="0" err="1"/>
              <a:t>clar</a:t>
            </a:r>
            <a:r>
              <a:rPr lang="en-US" sz="2000" dirty="0"/>
              <a:t> </a:t>
            </a:r>
            <a:r>
              <a:rPr lang="en-US" sz="2000" dirty="0" err="1"/>
              <a:t>identificate</a:t>
            </a:r>
            <a:r>
              <a:rPr lang="en-US" sz="2000" dirty="0"/>
              <a:t> ale </a:t>
            </a:r>
            <a:r>
              <a:rPr lang="en-US" sz="2000" dirty="0" err="1"/>
              <a:t>părților</a:t>
            </a:r>
            <a:r>
              <a:rPr lang="en-US" sz="2000" dirty="0"/>
              <a:t> </a:t>
            </a:r>
            <a:r>
              <a:rPr lang="en-US" sz="2000" dirty="0" err="1"/>
              <a:t>interesate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țările</a:t>
            </a:r>
            <a:r>
              <a:rPr lang="en-US" sz="2000" dirty="0"/>
              <a:t> lor.</a:t>
            </a:r>
          </a:p>
        </p:txBody>
      </p:sp>
    </p:spTree>
    <p:extLst>
      <p:ext uri="{BB962C8B-B14F-4D97-AF65-F5344CB8AC3E}">
        <p14:creationId xmlns:p14="http://schemas.microsoft.com/office/powerpoint/2010/main" val="19368681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European Society for Precision Engineering and Nanotechnology – </a:t>
            </a:r>
            <a:r>
              <a:rPr lang="en-US" sz="2000" dirty="0" err="1"/>
              <a:t>organisation</a:t>
            </a:r>
            <a:r>
              <a:rPr lang="en-US" sz="2000" dirty="0"/>
              <a:t> has set up</a:t>
            </a:r>
            <a:r>
              <a:rPr lang="ro-RO" sz="2000" dirty="0"/>
              <a:t> </a:t>
            </a:r>
            <a:r>
              <a:rPr lang="en-US" sz="2000" dirty="0"/>
              <a:t>an educational </a:t>
            </a:r>
            <a:r>
              <a:rPr lang="en-US" sz="2000" dirty="0" err="1"/>
              <a:t>programme</a:t>
            </a:r>
            <a:r>
              <a:rPr lang="en-US" sz="2000" dirty="0"/>
              <a:t> that included </a:t>
            </a:r>
            <a:r>
              <a:rPr lang="en-US" sz="2000" dirty="0" err="1"/>
              <a:t>nanometrology</a:t>
            </a:r>
            <a:r>
              <a:rPr lang="en-US" sz="2000" dirty="0"/>
              <a:t> (i.e. Design for Precision-Precision &amp;</a:t>
            </a:r>
            <a:r>
              <a:rPr lang="ro-RO" sz="2000" dirty="0"/>
              <a:t> </a:t>
            </a:r>
            <a:r>
              <a:rPr lang="en-US" sz="2000" dirty="0" err="1"/>
              <a:t>Nanometrology</a:t>
            </a:r>
            <a:r>
              <a:rPr lang="en-US" sz="2000" dirty="0"/>
              <a:t>, </a:t>
            </a:r>
            <a:r>
              <a:rPr lang="en-US" sz="2000" dirty="0">
                <a:hlinkClick r:id="rId2"/>
              </a:rPr>
              <a:t>http://www.euspen.org/content/pdfs/2004/Design%20for%20PrecisionPrecision%20&amp;%20Nanometrology.pdf</a:t>
            </a:r>
            <a:endParaRPr lang="ro-RO" sz="2000" dirty="0"/>
          </a:p>
          <a:p>
            <a:pPr marL="0" indent="0">
              <a:buNone/>
            </a:pPr>
            <a:r>
              <a:rPr lang="en-US" sz="2000" dirty="0"/>
              <a:t>within activities funded by the 5th Framework.</a:t>
            </a:r>
          </a:p>
          <a:p>
            <a:endParaRPr lang="en-US" dirty="0"/>
          </a:p>
        </p:txBody>
      </p:sp>
      <p:pic>
        <p:nvPicPr>
          <p:cNvPr id="4" name="Imagine 3">
            <a:extLst>
              <a:ext uri="{FF2B5EF4-FFF2-40B4-BE49-F238E27FC236}">
                <a16:creationId xmlns:a16="http://schemas.microsoft.com/office/drawing/2014/main" id="{7BA952A5-C94D-F9CB-1FF8-A06BC7D65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28612"/>
            <a:ext cx="2857500" cy="942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9982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Companii din UE implicate în nanometrologie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76400"/>
            <a:ext cx="8229600" cy="4525962"/>
          </a:xfrm>
        </p:spPr>
        <p:txBody>
          <a:bodyPr/>
          <a:lstStyle/>
          <a:p>
            <a:r>
              <a:rPr lang="ro-RO" sz="1800" dirty="0"/>
              <a:t>Alicona imaging Austria</a:t>
            </a:r>
          </a:p>
          <a:p>
            <a:r>
              <a:rPr lang="ro-RO" sz="1800" dirty="0"/>
              <a:t>Certech asbi Belgia</a:t>
            </a:r>
          </a:p>
          <a:p>
            <a:r>
              <a:rPr lang="ro-RO" sz="1800" dirty="0"/>
              <a:t>ATC – Advanced Technology Group s.r.o. Cehia</a:t>
            </a:r>
          </a:p>
          <a:p>
            <a:r>
              <a:rPr lang="ro-RO" sz="1800" dirty="0"/>
              <a:t>Delong Instruments Cehia</a:t>
            </a:r>
          </a:p>
          <a:p>
            <a:r>
              <a:rPr lang="ro-RO" sz="1800" dirty="0"/>
              <a:t>Metra Nlansko a.s. Cehia</a:t>
            </a:r>
          </a:p>
          <a:p>
            <a:r>
              <a:rPr lang="ro-RO" sz="1800" dirty="0"/>
              <a:t>Tescan s.r.o. Cehia</a:t>
            </a:r>
          </a:p>
          <a:p>
            <a:r>
              <a:rPr lang="ro-RO" sz="1800" dirty="0"/>
              <a:t>Image Metrology Dania</a:t>
            </a:r>
          </a:p>
          <a:p>
            <a:r>
              <a:rPr lang="ro-RO" sz="1800" dirty="0"/>
              <a:t>Danish Fundamental metrology</a:t>
            </a:r>
          </a:p>
          <a:p>
            <a:r>
              <a:rPr lang="ro-RO" sz="1800" dirty="0"/>
              <a:t>MicroMasch Eesti Ltd., R&amp;D Estonia</a:t>
            </a:r>
          </a:p>
          <a:p>
            <a:r>
              <a:rPr lang="ro-RO" sz="1800" dirty="0"/>
              <a:t>PI (Physik Instrumente L.P. Germania; Surface PLD Germania</a:t>
            </a:r>
          </a:p>
          <a:p>
            <a:r>
              <a:rPr lang="ro-RO" sz="1800" dirty="0"/>
              <a:t>Supracon Germania; The Deutscher Kaliridients (DKD) Germania</a:t>
            </a:r>
          </a:p>
          <a:p>
            <a:r>
              <a:rPr lang="ro-RO" sz="1800" dirty="0"/>
              <a:t>Nanofocus Germania</a:t>
            </a:r>
          </a:p>
          <a:p>
            <a:r>
              <a:rPr lang="ro-RO" sz="1800" dirty="0"/>
              <a:t>CEDRAT Franța; Digital Surf Franța; Fogale Nanotech Franța</a:t>
            </a:r>
          </a:p>
          <a:p>
            <a:r>
              <a:rPr lang="ro-RO" sz="1800" dirty="0"/>
              <a:t>Mecasem Franța, ; Nanotimes Franța; Sopra Sa Franța.....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033667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EU institutions active in Nanometrology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sz="2800" dirty="0"/>
              <a:t>Czech Metrlogy Institute, Institute of Scientific Instruments ISI in AS CR Cehia</a:t>
            </a:r>
          </a:p>
          <a:p>
            <a:r>
              <a:rPr lang="ro-RO" sz="2800" dirty="0"/>
              <a:t>Brno Technical University</a:t>
            </a:r>
          </a:p>
          <a:p>
            <a:r>
              <a:rPr lang="ro-RO" sz="2800" dirty="0"/>
              <a:t>German National Metrology Institute............</a:t>
            </a:r>
          </a:p>
          <a:p>
            <a:endParaRPr lang="ro-RO" dirty="0"/>
          </a:p>
          <a:p>
            <a:endParaRPr lang="ro-R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168887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00226F</Template>
  <TotalTime>493</TotalTime>
  <Words>5279</Words>
  <Application>Microsoft Office PowerPoint</Application>
  <PresentationFormat>Expunere pe ecran (4:3)</PresentationFormat>
  <Paragraphs>259</Paragraphs>
  <Slides>52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6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52</vt:i4>
      </vt:variant>
    </vt:vector>
  </HeadingPairs>
  <TitlesOfParts>
    <vt:vector size="59" baseType="lpstr">
      <vt:lpstr>Arial</vt:lpstr>
      <vt:lpstr>Calibri</vt:lpstr>
      <vt:lpstr>Inter</vt:lpstr>
      <vt:lpstr>Source Sans Pro</vt:lpstr>
      <vt:lpstr>Verdana</vt:lpstr>
      <vt:lpstr>Wingdings</vt:lpstr>
      <vt:lpstr>Default Design</vt:lpstr>
      <vt:lpstr>Tema Retrospectiva strategiei europene în nanometrologie</vt:lpstr>
      <vt:lpstr>Prezentare PowerPoint</vt:lpstr>
      <vt:lpstr>Prezentare PowerPoint</vt:lpstr>
      <vt:lpstr>NNI2021 - Teme cheie identificate de comunitatea nanotehnologiei:</vt:lpstr>
      <vt:lpstr>Prezentare PowerPoint</vt:lpstr>
      <vt:lpstr>Expanding the nanonetworks enabling and empowering</vt:lpstr>
      <vt:lpstr>Importanța nanometrologiei</vt:lpstr>
      <vt:lpstr>Prezentare PowerPoint</vt:lpstr>
      <vt:lpstr>Standardisation in Metrology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IniBSI (British Standards Institution) initiatives</vt:lpstr>
      <vt:lpstr>European Committee for Standardization  (CEN)</vt:lpstr>
      <vt:lpstr>CEN</vt:lpstr>
      <vt:lpstr>ISO – International Standards Organisation</vt:lpstr>
      <vt:lpstr>ISO</vt:lpstr>
      <vt:lpstr>Sectoarele ISO</vt:lpstr>
      <vt:lpstr>ANSI (American National Standards Institute) Nanotechnology</vt:lpstr>
      <vt:lpstr>ASTM (American Society for Testing and Materials) Committee E56 on ASTM Committee E56 on Nanotechnology </vt:lpstr>
      <vt:lpstr>ASTM Committee E56 on ASTM Committee E56 on Nanotechnology </vt:lpstr>
      <vt:lpstr>Micro &amp; Nano Technology (MNT) Measurement Club </vt:lpstr>
      <vt:lpstr>Rețeaua de nanometrologie </vt:lpstr>
      <vt:lpstr>Reteaua de nanometrologie</vt:lpstr>
      <vt:lpstr>Prezentare PowerPoint</vt:lpstr>
      <vt:lpstr>Prezentare PowerPoint</vt:lpstr>
      <vt:lpstr>Prezentare PowerPoint</vt:lpstr>
      <vt:lpstr>EMRP</vt:lpstr>
      <vt:lpstr>European Metrology Research Programme: General objectives</vt:lpstr>
      <vt:lpstr>EMRP SPECIFIC OBJECTIVES</vt:lpstr>
      <vt:lpstr>EMRP OPERATIONAL OBJECTIVES</vt:lpstr>
      <vt:lpstr>Address grand challenges (O1.2</vt:lpstr>
      <vt:lpstr>Prezentare PowerPoint</vt:lpstr>
      <vt:lpstr>European Metrology Programme for Innovation and Research (EMPIR)</vt:lpstr>
      <vt:lpstr>Strategy 2018-2028 Consultative Committee for Length (CCL)</vt:lpstr>
      <vt:lpstr>Nanometrologie pentru nevoile emergente ale INM-urilor</vt:lpstr>
      <vt:lpstr>Nanometrologie pentru nevoile emergente ale INM-urilor</vt:lpstr>
      <vt:lpstr>MechProNO</vt:lpstr>
      <vt:lpstr>Project SIB61 CRYSTAL</vt:lpstr>
      <vt:lpstr>Project SIB61 CRYSTAL</vt:lpstr>
      <vt:lpstr>Project: Traceable three-dimensional nanometrology - 15SIB09 (2016 – 2019) </vt:lpstr>
      <vt:lpstr>20IND08 MetExSPM</vt:lpstr>
      <vt:lpstr>CCL</vt:lpstr>
      <vt:lpstr>Prezentare PowerPoint</vt:lpstr>
      <vt:lpstr>Nanometrologie pentru nevoile emergente ale INM-urilor</vt:lpstr>
      <vt:lpstr> Project: Nanometrology for emerging NMIs' needs</vt:lpstr>
      <vt:lpstr>Prezentare PowerPoint</vt:lpstr>
      <vt:lpstr>Companii din UE implicate în nanometrologie</vt:lpstr>
      <vt:lpstr>EU institutions active in Nanometrology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Retrospectiva strategiei europene în nanometrologie</dc:title>
  <dc:subject>DigitalOfficePro Free Templates</dc:subject>
  <dc:creator>buzdugan artur</dc:creator>
  <cp:keywords>Templates; PowerPoint; DigitalOfficePro; Free</cp:keywords>
  <cp:lastModifiedBy>buzdugan artur</cp:lastModifiedBy>
  <cp:revision>28</cp:revision>
  <dcterms:created xsi:type="dcterms:W3CDTF">2024-06-20T15:14:45Z</dcterms:created>
  <dcterms:modified xsi:type="dcterms:W3CDTF">2024-10-15T08:23:53Z</dcterms:modified>
  <cp:category>Templates;PowerPoint</cp:category>
</cp:coreProperties>
</file>