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58" r:id="rId5"/>
    <p:sldId id="264" r:id="rId6"/>
    <p:sldId id="265" r:id="rId7"/>
    <p:sldId id="259" r:id="rId8"/>
    <p:sldId id="260" r:id="rId9"/>
    <p:sldId id="288" r:id="rId10"/>
    <p:sldId id="261" r:id="rId11"/>
    <p:sldId id="262" r:id="rId12"/>
    <p:sldId id="26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0" r:id="rId27"/>
    <p:sldId id="290" r:id="rId28"/>
    <p:sldId id="281" r:id="rId29"/>
    <p:sldId id="284" r:id="rId30"/>
    <p:sldId id="285" r:id="rId31"/>
    <p:sldId id="286" r:id="rId32"/>
    <p:sldId id="287" r:id="rId33"/>
    <p:sldId id="283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4" autoAdjust="0"/>
    <p:restoredTop sz="94660"/>
  </p:normalViewPr>
  <p:slideViewPr>
    <p:cSldViewPr>
      <p:cViewPr varScale="1">
        <p:scale>
          <a:sx n="75" d="100"/>
          <a:sy n="75" d="100"/>
        </p:scale>
        <p:origin x="74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39CBA-22D4-426A-A8B9-B009ACA07654}" type="datetimeFigureOut">
              <a:rPr lang="ru-RU" smtClean="0"/>
              <a:pPr/>
              <a:t>27.09.2024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3D38D-9DB9-48E5-A2D4-A47AA1FD48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g.md/ro/produse/chirurgie/aparate-de-anestezie-si-ventilatie-asistata/39-hamilton-c2" TargetMode="External"/><Relationship Id="rId2" Type="http://schemas.openxmlformats.org/officeDocument/2006/relationships/hyperlink" Target="https://www.gbg.md/ro/produse/chirurgie/aparate-de-anestezie-si-ventilatie-asistat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614903"/>
          </a:xfrm>
        </p:spPr>
        <p:txBody>
          <a:bodyPr>
            <a:normAutofit fontScale="90000"/>
          </a:bodyPr>
          <a:lstStyle/>
          <a:p>
            <a:pPr marL="742950" indent="-742950"/>
            <a:r>
              <a:rPr lang="ro-RO" b="1" dirty="0">
                <a:solidFill>
                  <a:srgbClr val="0070C0"/>
                </a:solidFill>
              </a:rPr>
              <a:t>Dispozitive și aparate </a:t>
            </a:r>
            <a:r>
              <a:rPr lang="ro-RO" b="1" dirty="0" smtClean="0">
                <a:solidFill>
                  <a:srgbClr val="0070C0"/>
                </a:solidFill>
              </a:rPr>
              <a:t>pentru </a:t>
            </a:r>
            <a:r>
              <a:rPr lang="ro-RO" b="1" dirty="0">
                <a:solidFill>
                  <a:srgbClr val="0070C0"/>
                </a:solidFill>
              </a:rPr>
              <a:t>anestezie și </a:t>
            </a:r>
            <a:r>
              <a:rPr lang="ro-RO" b="1" dirty="0" smtClean="0">
                <a:solidFill>
                  <a:srgbClr val="0070C0"/>
                </a:solidFill>
              </a:rPr>
              <a:t>ventilare</a:t>
            </a:r>
            <a:r>
              <a:rPr lang="ru-RU" sz="3100" dirty="0" smtClean="0">
                <a:solidFill>
                  <a:srgbClr val="FF0000"/>
                </a:solidFill>
              </a:rPr>
              <a:t>*26.09.2024</a:t>
            </a:r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72816"/>
            <a:ext cx="6400800" cy="504056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>
                <a:solidFill>
                  <a:srgbClr val="0070C0"/>
                </a:solidFill>
              </a:rPr>
              <a:t>Pocaznoi</a:t>
            </a:r>
            <a:r>
              <a:rPr lang="en-US" sz="2800" dirty="0" smtClean="0">
                <a:solidFill>
                  <a:srgbClr val="0070C0"/>
                </a:solidFill>
              </a:rPr>
              <a:t> Ion, </a:t>
            </a:r>
            <a:r>
              <a:rPr lang="en-US" sz="2800" dirty="0" err="1" smtClean="0">
                <a:solidFill>
                  <a:srgbClr val="0070C0"/>
                </a:solidFill>
              </a:rPr>
              <a:t>conf.univ.,dr</a:t>
            </a:r>
            <a:r>
              <a:rPr lang="en-US" sz="2800" dirty="0" smtClean="0">
                <a:solidFill>
                  <a:srgbClr val="0070C0"/>
                </a:solidFill>
              </a:rPr>
              <a:t>.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4554" y="1745227"/>
            <a:ext cx="1758919" cy="32849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823" y="2024844"/>
            <a:ext cx="2148277" cy="47794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76872"/>
            <a:ext cx="2301176" cy="5119649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8112237" y="12836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Defini</a:t>
            </a:r>
            <a:r>
              <a:rPr lang="ro-RO" sz="3200" b="1" dirty="0" smtClean="0"/>
              <a:t>niție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Ce este</a:t>
            </a:r>
          </a:p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Dia</a:t>
            </a:r>
            <a:r>
              <a:rPr lang="en-US" sz="2400" b="1" dirty="0" smtClean="0">
                <a:solidFill>
                  <a:srgbClr val="0070C0"/>
                </a:solidFill>
              </a:rPr>
              <a:t>s</a:t>
            </a:r>
            <a:r>
              <a:rPr lang="ro-RO" sz="2400" b="1" dirty="0" smtClean="0">
                <a:solidFill>
                  <a:srgbClr val="0070C0"/>
                </a:solidFill>
              </a:rPr>
              <a:t>pozitivul </a:t>
            </a:r>
          </a:p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de anestezie?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3108" y="857232"/>
            <a:ext cx="6643734" cy="857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rgbClr val="0070C0"/>
                </a:solidFill>
              </a:rPr>
              <a:t>Dispozitivul </a:t>
            </a:r>
            <a:r>
              <a:rPr lang="ro-RO" b="1" dirty="0">
                <a:solidFill>
                  <a:srgbClr val="0070C0"/>
                </a:solidFill>
              </a:rPr>
              <a:t>care asigură funcţia respiratorie pe durata anesteziei generale, iar în cazul anesteziei pe pivot inhalator asigură şi somnul anestezic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85984" y="1928802"/>
            <a:ext cx="6643734" cy="1357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care este proiectată pentru a furniza o alimentare exactă și continuă cu gaze medicale (cum ar fi oxigenul și oxidul de azot), amestecat cu o concentrație precisă de vapori anestezici (cum ar fi izofluranul ) și o livrează pacientului la o presiune și un flux stabilit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85720" y="3429000"/>
            <a:ext cx="2357454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MAȘINILE MODERNE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488" y="3500438"/>
            <a:ext cx="585791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au încorporat un dispozitiv de ventilație, de aspirație și de monitorizare a pacientului </a:t>
            </a: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214678" y="1428736"/>
            <a:ext cx="48463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2428860" y="38576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://anesthesiology.pubs.asahq.org/data/Journals/JASA/930988/m_13FF02.jpe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9" t="16877" r="15385" b="15995"/>
          <a:stretch/>
        </p:blipFill>
        <p:spPr bwMode="auto">
          <a:xfrm>
            <a:off x="214282" y="4357694"/>
            <a:ext cx="2237983" cy="22261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www.intermed.md/images/product_images/GE/aisys-cs2-carousel-image-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357694"/>
            <a:ext cx="4071966" cy="2219572"/>
          </a:xfrm>
          <a:prstGeom prst="rect">
            <a:avLst/>
          </a:prstGeom>
          <a:noFill/>
        </p:spPr>
      </p:pic>
      <p:pic>
        <p:nvPicPr>
          <p:cNvPr id="1028" name="Picture 4" descr="https://www.intermed.md/images/product_images/GE/Aisys_CS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4357694"/>
            <a:ext cx="2714644" cy="2214554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14283" y="2285993"/>
            <a:ext cx="1621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11111"/>
                </a:solidFill>
                <a:latin typeface="opensans"/>
              </a:rPr>
              <a:t>Halothane, </a:t>
            </a:r>
            <a:r>
              <a:rPr lang="en-US" dirty="0" err="1">
                <a:solidFill>
                  <a:srgbClr val="111111"/>
                </a:solidFill>
                <a:latin typeface="opensans"/>
              </a:rPr>
              <a:t>Enflurane</a:t>
            </a:r>
            <a:r>
              <a:rPr lang="en-US" dirty="0">
                <a:solidFill>
                  <a:srgbClr val="111111"/>
                </a:solidFill>
                <a:latin typeface="opensans"/>
              </a:rPr>
              <a:t>, </a:t>
            </a:r>
            <a:r>
              <a:rPr lang="en-US" dirty="0" err="1">
                <a:solidFill>
                  <a:srgbClr val="111111"/>
                </a:solidFill>
                <a:latin typeface="opensans"/>
              </a:rPr>
              <a:t>Isoflurane</a:t>
            </a:r>
            <a:r>
              <a:rPr lang="en-US" dirty="0">
                <a:solidFill>
                  <a:srgbClr val="111111"/>
                </a:solidFill>
                <a:latin typeface="opensa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opensans"/>
              </a:rPr>
              <a:t>și</a:t>
            </a:r>
            <a:r>
              <a:rPr lang="en-US" dirty="0">
                <a:solidFill>
                  <a:srgbClr val="111111"/>
                </a:solidFill>
                <a:latin typeface="opensans"/>
              </a:rPr>
              <a:t> </a:t>
            </a:r>
            <a:r>
              <a:rPr lang="en-US" dirty="0" err="1">
                <a:solidFill>
                  <a:srgbClr val="111111"/>
                </a:solidFill>
                <a:latin typeface="opensans"/>
              </a:rPr>
              <a:t>Sevoflurane</a:t>
            </a:r>
            <a:r>
              <a:rPr lang="en-US" dirty="0">
                <a:solidFill>
                  <a:srgbClr val="111111"/>
                </a:solidFill>
                <a:latin typeface="opensans"/>
              </a:rPr>
              <a:t>,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SISTEMELE RESPIRATORII ANESTEZICE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06830" y="2714619"/>
            <a:ext cx="6530340" cy="3429025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428596" y="714356"/>
            <a:ext cx="821537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42875" algn="l"/>
              </a:tabLst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Ansamblul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componente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care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conectează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calea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aeriană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pacientului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cu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aparatul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de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anestezie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1643050"/>
            <a:ext cx="821537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142875" algn="l"/>
              </a:tabLst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Asigură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asamblul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final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pentru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administrarea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anestezicelor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inhalatorii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la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pacient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 Ce este anestezia?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643998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Destinația: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857232"/>
            <a:ext cx="657229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rgbClr val="FFFF00"/>
                </a:solidFill>
              </a:rPr>
              <a:t>INTERVENȚII CHIRURGICALE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28596" y="1500174"/>
            <a:ext cx="2286016" cy="857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rgbClr val="C00000"/>
                </a:solidFill>
              </a:rPr>
              <a:t>Scopul,  </a:t>
            </a:r>
            <a:r>
              <a:rPr lang="ro-RO" b="1" dirty="0" smtClean="0">
                <a:solidFill>
                  <a:srgbClr val="0070C0"/>
                </a:solidFill>
              </a:rPr>
              <a:t>medicamentul, </a:t>
            </a:r>
            <a:r>
              <a:rPr lang="ro-RO" b="1" dirty="0" smtClean="0">
                <a:solidFill>
                  <a:srgbClr val="00B050"/>
                </a:solidFill>
              </a:rPr>
              <a:t>consecința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28926" y="1643050"/>
            <a:ext cx="5929354" cy="1643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dirty="0" err="1" smtClean="0">
                <a:solidFill>
                  <a:srgbClr val="C00000"/>
                </a:solidFill>
              </a:rPr>
              <a:t>pentru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a </a:t>
            </a:r>
            <a:r>
              <a:rPr lang="en-US" dirty="0" err="1">
                <a:solidFill>
                  <a:srgbClr val="C00000"/>
                </a:solidFill>
              </a:rPr>
              <a:t>preveni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sau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pentru</a:t>
            </a:r>
            <a:r>
              <a:rPr lang="en-US" dirty="0">
                <a:solidFill>
                  <a:srgbClr val="C00000"/>
                </a:solidFill>
              </a:rPr>
              <a:t> a reduce </a:t>
            </a:r>
            <a:r>
              <a:rPr lang="en-US" dirty="0" err="1">
                <a:solidFill>
                  <a:srgbClr val="C00000"/>
                </a:solidFill>
              </a:rPr>
              <a:t>durerea</a:t>
            </a:r>
            <a:r>
              <a:rPr lang="en-US" dirty="0" smtClean="0"/>
              <a:t>.</a:t>
            </a:r>
            <a:endParaRPr lang="ro-RO" dirty="0" smtClean="0"/>
          </a:p>
          <a:p>
            <a:pPr marL="342900" indent="-342900" algn="ctr">
              <a:buAutoNum type="arabicPeriod"/>
            </a:pPr>
            <a:r>
              <a:rPr lang="pt-BR" dirty="0"/>
              <a:t> </a:t>
            </a:r>
            <a:r>
              <a:rPr lang="pt-BR" dirty="0">
                <a:solidFill>
                  <a:srgbClr val="0070C0"/>
                </a:solidFill>
              </a:rPr>
              <a:t>administrata printr-o injectie sau prin inhalarea sub forma de gaz ilariant sau </a:t>
            </a:r>
            <a:r>
              <a:rPr lang="pt-BR" dirty="0" smtClean="0">
                <a:solidFill>
                  <a:srgbClr val="0070C0"/>
                </a:solidFill>
              </a:rPr>
              <a:t>vapori</a:t>
            </a:r>
            <a:endParaRPr lang="ro-RO" dirty="0" smtClean="0">
              <a:solidFill>
                <a:srgbClr val="0070C0"/>
              </a:solidFill>
            </a:endParaRPr>
          </a:p>
          <a:p>
            <a:pPr marL="342900" indent="-342900" algn="ctr">
              <a:buAutoNum type="arabicPeriod"/>
            </a:pPr>
            <a:r>
              <a:rPr lang="en-US" dirty="0" err="1">
                <a:solidFill>
                  <a:srgbClr val="00B050"/>
                </a:solidFill>
              </a:rPr>
              <a:t>anestezia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afecteaza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sistemul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nervos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prin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blocarea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impulsurilor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nervoase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si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prin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urmare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dirty="0" err="1">
                <a:solidFill>
                  <a:srgbClr val="00B050"/>
                </a:solidFill>
              </a:rPr>
              <a:t>prin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blocarea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durerii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2214546" y="200024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2844" y="3714752"/>
            <a:ext cx="1785950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o-RO" sz="2000" b="1" dirty="0" smtClean="0">
                <a:solidFill>
                  <a:srgbClr val="FFFF00"/>
                </a:solidFill>
              </a:rPr>
              <a:t>Motivele principale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00364" y="3500438"/>
            <a:ext cx="5857916" cy="5715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i="1" dirty="0" smtClean="0"/>
              <a:t>1.r</a:t>
            </a:r>
            <a:r>
              <a:rPr lang="pt-BR" sz="2000" b="1" i="1" dirty="0" smtClean="0"/>
              <a:t>educe</a:t>
            </a:r>
            <a:r>
              <a:rPr lang="ro-RO" sz="2000" b="1" i="1" dirty="0" smtClean="0"/>
              <a:t>rea </a:t>
            </a:r>
            <a:r>
              <a:rPr lang="pt-BR" sz="2000" b="1" i="1" dirty="0" smtClean="0"/>
              <a:t>sau </a:t>
            </a:r>
            <a:r>
              <a:rPr lang="pt-BR" sz="2000" b="1" i="1" dirty="0"/>
              <a:t>sa </a:t>
            </a:r>
            <a:r>
              <a:rPr lang="pt-BR" sz="2000" b="1" i="1" dirty="0" smtClean="0"/>
              <a:t>elimina</a:t>
            </a:r>
            <a:r>
              <a:rPr lang="ro-RO" sz="2000" b="1" i="1" dirty="0" smtClean="0"/>
              <a:t>rea</a:t>
            </a:r>
            <a:r>
              <a:rPr lang="pt-BR" sz="2000" b="1" i="1" dirty="0" smtClean="0"/>
              <a:t> durere</a:t>
            </a:r>
            <a:r>
              <a:rPr lang="ro-RO" sz="2000" b="1" i="1" dirty="0" smtClean="0"/>
              <a:t>rii</a:t>
            </a:r>
            <a:endParaRPr lang="ru-RU" sz="20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000364" y="4286256"/>
            <a:ext cx="5857916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i="1" dirty="0" smtClean="0"/>
              <a:t>2.</a:t>
            </a:r>
            <a:r>
              <a:rPr lang="ro-RO" b="1" i="1" dirty="0"/>
              <a:t>A</a:t>
            </a:r>
            <a:r>
              <a:rPr lang="en-US" b="1" i="1" dirty="0" err="1" smtClean="0"/>
              <a:t>sigura</a:t>
            </a:r>
            <a:r>
              <a:rPr lang="ro-RO" b="1" i="1" dirty="0" smtClean="0"/>
              <a:t>rea</a:t>
            </a:r>
            <a:r>
              <a:rPr lang="en-US" b="1" i="1" dirty="0" smtClean="0"/>
              <a:t> </a:t>
            </a:r>
            <a:r>
              <a:rPr lang="en-US" b="1" i="1" dirty="0"/>
              <a:t>ca </a:t>
            </a:r>
            <a:r>
              <a:rPr lang="en-US" b="1" i="1" dirty="0" err="1"/>
              <a:t>pacientul</a:t>
            </a:r>
            <a:r>
              <a:rPr lang="en-US" b="1" i="1" dirty="0"/>
              <a:t> </a:t>
            </a:r>
            <a:r>
              <a:rPr lang="en-US" b="1" i="1" dirty="0" err="1"/>
              <a:t>este</a:t>
            </a:r>
            <a:r>
              <a:rPr lang="en-US" b="1" i="1" dirty="0"/>
              <a:t> </a:t>
            </a:r>
            <a:r>
              <a:rPr lang="en-US" b="1" i="1" dirty="0" err="1"/>
              <a:t>intr</a:t>
            </a:r>
            <a:r>
              <a:rPr lang="en-US" b="1" i="1" dirty="0"/>
              <a:t>-o stare de </a:t>
            </a:r>
            <a:r>
              <a:rPr lang="en-US" b="1" i="1" dirty="0" err="1"/>
              <a:t>somn</a:t>
            </a:r>
            <a:r>
              <a:rPr lang="en-US" b="1" i="1" dirty="0"/>
              <a:t> </a:t>
            </a:r>
            <a:r>
              <a:rPr lang="en-US" b="1" i="1" dirty="0" err="1"/>
              <a:t>sau</a:t>
            </a:r>
            <a:r>
              <a:rPr lang="en-US" b="1" i="1" dirty="0"/>
              <a:t> </a:t>
            </a:r>
            <a:r>
              <a:rPr lang="en-US" b="1" i="1" dirty="0" err="1" smtClean="0"/>
              <a:t>incon</a:t>
            </a:r>
            <a:r>
              <a:rPr lang="ro-RO" b="1" i="1" dirty="0"/>
              <a:t>ș</a:t>
            </a:r>
            <a:r>
              <a:rPr lang="en-US" b="1" i="1" dirty="0" err="1" smtClean="0"/>
              <a:t>tient</a:t>
            </a:r>
            <a:r>
              <a:rPr lang="en-US" b="1" i="1" dirty="0" smtClean="0"/>
              <a:t> </a:t>
            </a:r>
            <a:r>
              <a:rPr lang="en-US" b="1" i="1" dirty="0"/>
              <a:t>in </a:t>
            </a:r>
            <a:r>
              <a:rPr lang="en-US" b="1" i="1" dirty="0" err="1"/>
              <a:t>timpul</a:t>
            </a:r>
            <a:r>
              <a:rPr lang="en-US" b="1" i="1" dirty="0"/>
              <a:t> </a:t>
            </a:r>
            <a:r>
              <a:rPr lang="en-US" b="1" i="1" dirty="0" err="1" smtClean="0"/>
              <a:t>interven</a:t>
            </a:r>
            <a:r>
              <a:rPr lang="ro-RO" b="1" i="1" dirty="0" smtClean="0"/>
              <a:t>ț</a:t>
            </a:r>
            <a:r>
              <a:rPr lang="en-US" b="1" i="1" dirty="0" err="1" smtClean="0"/>
              <a:t>iei</a:t>
            </a:r>
            <a:endParaRPr lang="ru-RU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8596" y="5500702"/>
            <a:ext cx="8501122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i="1" dirty="0" smtClean="0"/>
              <a:t>3.Pacientul</a:t>
            </a:r>
            <a:r>
              <a:rPr lang="it-IT" b="1" i="1" dirty="0" smtClean="0"/>
              <a:t> st</a:t>
            </a:r>
            <a:r>
              <a:rPr lang="ro-RO" b="1" i="1" dirty="0"/>
              <a:t>ă</a:t>
            </a:r>
            <a:r>
              <a:rPr lang="it-IT" b="1" i="1" dirty="0" smtClean="0"/>
              <a:t> nemi</a:t>
            </a:r>
            <a:r>
              <a:rPr lang="ro-RO" b="1" i="1" dirty="0" smtClean="0"/>
              <a:t>ș</a:t>
            </a:r>
            <a:r>
              <a:rPr lang="it-IT" b="1" i="1" dirty="0" smtClean="0"/>
              <a:t>cat </a:t>
            </a:r>
            <a:r>
              <a:rPr lang="it-IT" b="1" i="1" dirty="0"/>
              <a:t>pe masa de </a:t>
            </a:r>
            <a:r>
              <a:rPr lang="it-IT" b="1" i="1" dirty="0" smtClean="0"/>
              <a:t>opera</a:t>
            </a:r>
            <a:r>
              <a:rPr lang="ro-RO" b="1" i="1" dirty="0" smtClean="0"/>
              <a:t>ț</a:t>
            </a:r>
            <a:r>
              <a:rPr lang="it-IT" b="1" i="1" dirty="0" smtClean="0"/>
              <a:t>ie </a:t>
            </a:r>
            <a:r>
              <a:rPr lang="ro-RO" b="1" i="1" dirty="0"/>
              <a:t>î</a:t>
            </a:r>
            <a:r>
              <a:rPr lang="it-IT" b="1" i="1" dirty="0" smtClean="0"/>
              <a:t>n </a:t>
            </a:r>
            <a:r>
              <a:rPr lang="it-IT" b="1" i="1" dirty="0"/>
              <a:t>timp ce medicul chirurg </a:t>
            </a:r>
            <a:r>
              <a:rPr lang="it-IT" b="1" i="1" dirty="0" smtClean="0"/>
              <a:t>opereaz</a:t>
            </a:r>
            <a:r>
              <a:rPr lang="ro-RO" b="1" i="1" dirty="0" smtClean="0"/>
              <a:t>ă</a:t>
            </a:r>
            <a:r>
              <a:rPr lang="it-IT" b="1" i="1" dirty="0"/>
              <a:t> 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8596" y="6286520"/>
            <a:ext cx="8501122" cy="4286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i="1" dirty="0" smtClean="0"/>
              <a:t>4. A </a:t>
            </a:r>
            <a:r>
              <a:rPr lang="it-IT" b="1" i="1" dirty="0" smtClean="0"/>
              <a:t>elimina </a:t>
            </a:r>
            <a:r>
              <a:rPr lang="ro-RO" b="1" i="1" dirty="0" smtClean="0"/>
              <a:t>pentru pacient </a:t>
            </a:r>
            <a:r>
              <a:rPr lang="it-IT" b="1" i="1" dirty="0" smtClean="0"/>
              <a:t>posibilele </a:t>
            </a:r>
            <a:r>
              <a:rPr lang="it-IT" b="1" i="1" dirty="0"/>
              <a:t>amintiri </a:t>
            </a:r>
            <a:r>
              <a:rPr lang="it-IT" b="1" i="1" dirty="0" smtClean="0"/>
              <a:t>nepl</a:t>
            </a:r>
            <a:r>
              <a:rPr lang="ro-RO" b="1" i="1" dirty="0" smtClean="0"/>
              <a:t>ă</a:t>
            </a:r>
            <a:r>
              <a:rPr lang="it-IT" b="1" i="1" dirty="0" smtClean="0"/>
              <a:t>cute </a:t>
            </a:r>
            <a:r>
              <a:rPr lang="it-IT" b="1" i="1" dirty="0"/>
              <a:t>din timpul procedurii</a:t>
            </a:r>
            <a:endParaRPr lang="ru-RU" b="1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2000232" y="3500438"/>
            <a:ext cx="978408" cy="1785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Caracteristicile anesteziei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929718" cy="60007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Riscurile</a:t>
            </a:r>
          </a:p>
          <a:p>
            <a:pPr>
              <a:buNone/>
            </a:pP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4480" y="928670"/>
            <a:ext cx="6786610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rgbClr val="FFFF00"/>
                </a:solidFill>
              </a:rPr>
              <a:t>anestezia este una dintre cele mai sigure proceduri medicale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285984" y="1643050"/>
            <a:ext cx="5286412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Tipurile de anestezie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428868"/>
            <a:ext cx="1285884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GENERALĂ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4429132"/>
            <a:ext cx="1143008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LOCALĂ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4480" y="2357430"/>
            <a:ext cx="7072362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/>
              <a:t>administrarea intravenoasa a unei combinatii de medicamente pentru a te adormi si pentru a reduce la minimum durerea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3429000"/>
            <a:ext cx="8572560" cy="71438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interventii</a:t>
            </a:r>
            <a:r>
              <a:rPr lang="en-US" b="1" dirty="0"/>
              <a:t> </a:t>
            </a:r>
            <a:r>
              <a:rPr lang="en-US" b="1" dirty="0" err="1"/>
              <a:t>chirurgicale</a:t>
            </a:r>
            <a:r>
              <a:rPr lang="en-US" b="1" dirty="0"/>
              <a:t> </a:t>
            </a:r>
            <a:r>
              <a:rPr lang="en-US" b="1" dirty="0" err="1"/>
              <a:t>majore</a:t>
            </a:r>
            <a:r>
              <a:rPr lang="en-US" b="1" dirty="0"/>
              <a:t> la </a:t>
            </a:r>
            <a:r>
              <a:rPr lang="en-US" b="1" dirty="0" err="1"/>
              <a:t>nivelul</a:t>
            </a:r>
            <a:r>
              <a:rPr lang="en-US" b="1" dirty="0"/>
              <a:t> </a:t>
            </a:r>
            <a:r>
              <a:rPr lang="en-US" b="1" dirty="0" err="1"/>
              <a:t>abdomenului</a:t>
            </a:r>
            <a:r>
              <a:rPr lang="en-US" b="1" dirty="0"/>
              <a:t>, </a:t>
            </a:r>
            <a:r>
              <a:rPr lang="en-US" b="1" dirty="0" err="1"/>
              <a:t>toracelui</a:t>
            </a:r>
            <a:r>
              <a:rPr lang="en-US" b="1" dirty="0"/>
              <a:t> </a:t>
            </a:r>
            <a:r>
              <a:rPr lang="en-US" b="1" dirty="0" err="1"/>
              <a:t>sau</a:t>
            </a:r>
            <a:r>
              <a:rPr lang="en-US" b="1" dirty="0"/>
              <a:t> </a:t>
            </a:r>
            <a:r>
              <a:rPr lang="en-US" b="1" dirty="0" err="1"/>
              <a:t>creierului</a:t>
            </a:r>
            <a:r>
              <a:rPr lang="en-US" b="1" dirty="0"/>
              <a:t>. </a:t>
            </a:r>
            <a:r>
              <a:rPr lang="en-US" b="1" dirty="0" err="1" smtClean="0"/>
              <a:t>cazul</a:t>
            </a:r>
            <a:r>
              <a:rPr lang="en-US" b="1" dirty="0" smtClean="0"/>
              <a:t> </a:t>
            </a:r>
            <a:r>
              <a:rPr lang="en-US" b="1" dirty="0" err="1"/>
              <a:t>unei</a:t>
            </a:r>
            <a:r>
              <a:rPr lang="en-US" b="1" dirty="0"/>
              <a:t> </a:t>
            </a:r>
            <a:r>
              <a:rPr lang="en-US" b="1" dirty="0" err="1"/>
              <a:t>interventii</a:t>
            </a:r>
            <a:r>
              <a:rPr lang="en-US" b="1" dirty="0"/>
              <a:t> </a:t>
            </a:r>
            <a:r>
              <a:rPr lang="en-US" b="1" dirty="0" err="1"/>
              <a:t>chirurgicale</a:t>
            </a:r>
            <a:r>
              <a:rPr lang="en-US" b="1" dirty="0"/>
              <a:t> </a:t>
            </a:r>
            <a:r>
              <a:rPr lang="en-US" b="1" dirty="0" err="1"/>
              <a:t>lungi</a:t>
            </a:r>
            <a:r>
              <a:rPr lang="en-US" b="1" dirty="0"/>
              <a:t> (de </a:t>
            </a:r>
            <a:r>
              <a:rPr lang="en-US" b="1" dirty="0" err="1"/>
              <a:t>peste</a:t>
            </a:r>
            <a:r>
              <a:rPr lang="en-US" b="1" dirty="0"/>
              <a:t> 2 ore) </a:t>
            </a:r>
            <a:r>
              <a:rPr lang="en-US" b="1" dirty="0" err="1"/>
              <a:t>sau</a:t>
            </a:r>
            <a:r>
              <a:rPr lang="en-US" b="1" dirty="0"/>
              <a:t> complex</a:t>
            </a:r>
            <a:endParaRPr lang="ru-RU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71604" y="4357694"/>
            <a:ext cx="7358114" cy="92869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Amor</a:t>
            </a:r>
            <a:r>
              <a:rPr lang="ro-RO" dirty="0" smtClean="0">
                <a:solidFill>
                  <a:schemeClr val="tx1"/>
                </a:solidFill>
              </a:rPr>
              <a:t>ț</a:t>
            </a:r>
            <a:r>
              <a:rPr lang="it-IT" dirty="0" smtClean="0">
                <a:solidFill>
                  <a:schemeClr val="tx1"/>
                </a:solidFill>
              </a:rPr>
              <a:t>irea </a:t>
            </a:r>
            <a:r>
              <a:rPr lang="it-IT" dirty="0">
                <a:solidFill>
                  <a:schemeClr val="tx1"/>
                </a:solidFill>
              </a:rPr>
              <a:t>unei </a:t>
            </a:r>
            <a:r>
              <a:rPr lang="it-IT" dirty="0" smtClean="0">
                <a:solidFill>
                  <a:schemeClr val="tx1"/>
                </a:solidFill>
              </a:rPr>
              <a:t>par</a:t>
            </a:r>
            <a:r>
              <a:rPr lang="ro-RO" dirty="0" smtClean="0">
                <a:solidFill>
                  <a:schemeClr val="tx1"/>
                </a:solidFill>
              </a:rPr>
              <a:t>ț</a:t>
            </a:r>
            <a:r>
              <a:rPr lang="it-IT" dirty="0" smtClean="0">
                <a:solidFill>
                  <a:schemeClr val="tx1"/>
                </a:solidFill>
              </a:rPr>
              <a:t>i </a:t>
            </a:r>
            <a:r>
              <a:rPr lang="it-IT" dirty="0">
                <a:solidFill>
                  <a:schemeClr val="tx1"/>
                </a:solidFill>
              </a:rPr>
              <a:t>a corpului pentru a preveni durerea in timpul </a:t>
            </a:r>
            <a:r>
              <a:rPr lang="it-IT" dirty="0" smtClean="0">
                <a:solidFill>
                  <a:schemeClr val="tx1"/>
                </a:solidFill>
              </a:rPr>
              <a:t>interven</a:t>
            </a:r>
            <a:r>
              <a:rPr lang="ro-RO" dirty="0" smtClean="0">
                <a:solidFill>
                  <a:schemeClr val="tx1"/>
                </a:solidFill>
              </a:rPr>
              <a:t>ț</a:t>
            </a:r>
            <a:r>
              <a:rPr lang="it-IT" dirty="0" smtClean="0">
                <a:solidFill>
                  <a:schemeClr val="tx1"/>
                </a:solidFill>
              </a:rPr>
              <a:t>iei </a:t>
            </a:r>
            <a:r>
              <a:rPr lang="it-IT" dirty="0">
                <a:solidFill>
                  <a:schemeClr val="tx1"/>
                </a:solidFill>
              </a:rPr>
              <a:t>chirurgicale sau a unei alte proceduri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71604" y="5643578"/>
            <a:ext cx="7358114" cy="10001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err="1">
                <a:solidFill>
                  <a:schemeClr val="tx1"/>
                </a:solidFill>
              </a:rPr>
              <a:t>Î</a:t>
            </a:r>
            <a:r>
              <a:rPr lang="en-US" dirty="0" err="1" smtClean="0">
                <a:solidFill>
                  <a:schemeClr val="tx1"/>
                </a:solidFill>
              </a:rPr>
              <a:t>nainte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de </a:t>
            </a:r>
            <a:r>
              <a:rPr lang="en-US" dirty="0" err="1">
                <a:solidFill>
                  <a:schemeClr val="tx1"/>
                </a:solidFill>
              </a:rPr>
              <a:t>realizarea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interventiilor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stomatologice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prin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injectarea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solu</a:t>
            </a:r>
            <a:r>
              <a:rPr lang="ro-RO" dirty="0">
                <a:solidFill>
                  <a:schemeClr val="tx1"/>
                </a:solidFill>
              </a:rPr>
              <a:t>ț</a:t>
            </a:r>
            <a:r>
              <a:rPr lang="en-US" dirty="0" err="1" smtClean="0">
                <a:solidFill>
                  <a:schemeClr val="tx1"/>
                </a:solidFill>
              </a:rPr>
              <a:t>iei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anestezice</a:t>
            </a:r>
            <a:r>
              <a:rPr lang="en-US" dirty="0">
                <a:solidFill>
                  <a:schemeClr val="tx1"/>
                </a:solidFill>
              </a:rPr>
              <a:t> (de ex. </a:t>
            </a:r>
            <a:r>
              <a:rPr lang="en-US" dirty="0" err="1">
                <a:solidFill>
                  <a:schemeClr val="tx1"/>
                </a:solidFill>
              </a:rPr>
              <a:t>xilina</a:t>
            </a:r>
            <a:r>
              <a:rPr lang="en-US" dirty="0">
                <a:solidFill>
                  <a:schemeClr val="tx1"/>
                </a:solidFill>
              </a:rPr>
              <a:t>) in </a:t>
            </a:r>
            <a:r>
              <a:rPr lang="en-US" dirty="0" err="1">
                <a:solidFill>
                  <a:schemeClr val="tx1"/>
                </a:solidFill>
              </a:rPr>
              <a:t>apropierea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zonei</a:t>
            </a:r>
            <a:r>
              <a:rPr lang="en-US" dirty="0">
                <a:solidFill>
                  <a:schemeClr val="tx1"/>
                </a:solidFill>
              </a:rPr>
              <a:t> care </a:t>
            </a:r>
            <a:r>
              <a:rPr lang="en-US" dirty="0" err="1">
                <a:solidFill>
                  <a:schemeClr val="tx1"/>
                </a:solidFill>
              </a:rPr>
              <a:t>trebuie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tratat</a:t>
            </a:r>
            <a:r>
              <a:rPr lang="ro-RO" dirty="0" smtClean="0">
                <a:solidFill>
                  <a:schemeClr val="tx1"/>
                </a:solidFill>
              </a:rPr>
              <a:t>ă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efectul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fiind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limitat</a:t>
            </a:r>
            <a:r>
              <a:rPr lang="en-US" dirty="0">
                <a:solidFill>
                  <a:schemeClr val="tx1"/>
                </a:solidFill>
              </a:rPr>
              <a:t> la </a:t>
            </a:r>
            <a:r>
              <a:rPr lang="en-US" dirty="0" err="1" smtClean="0">
                <a:solidFill>
                  <a:schemeClr val="tx1"/>
                </a:solidFill>
              </a:rPr>
              <a:t>aceast</a:t>
            </a:r>
            <a:r>
              <a:rPr lang="ro-RO" dirty="0" smtClean="0">
                <a:solidFill>
                  <a:schemeClr val="tx1"/>
                </a:solidFill>
              </a:rPr>
              <a:t>ă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zona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928662" y="21431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71538" y="421481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Tipuri de anestezie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857232"/>
            <a:ext cx="8543956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1000" dirty="0" smtClean="0"/>
              <a:t>a</a:t>
            </a:r>
            <a:endParaRPr lang="ru-RU" sz="1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071546"/>
            <a:ext cx="150019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REGIONALĂ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3108" y="928670"/>
            <a:ext cx="6500858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Blocheaz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/>
              <a:t>durerea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o </a:t>
            </a:r>
            <a:r>
              <a:rPr lang="en-US" dirty="0" err="1" smtClean="0"/>
              <a:t>suprafa</a:t>
            </a:r>
            <a:r>
              <a:rPr lang="ro-RO" dirty="0" smtClean="0"/>
              <a:t>ț</a:t>
            </a:r>
            <a:r>
              <a:rPr lang="en-US" dirty="0" smtClean="0"/>
              <a:t>a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 smtClean="0"/>
              <a:t>extins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corpului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un </a:t>
            </a:r>
            <a:r>
              <a:rPr lang="en-US" dirty="0" smtClean="0"/>
              <a:t>bra</a:t>
            </a:r>
            <a:r>
              <a:rPr lang="ro-RO" dirty="0" smtClean="0"/>
              <a:t>ț</a:t>
            </a:r>
            <a:r>
              <a:rPr lang="en-US" dirty="0" smtClean="0"/>
              <a:t>, </a:t>
            </a:r>
            <a:r>
              <a:rPr lang="en-US" dirty="0"/>
              <a:t>un </a:t>
            </a:r>
            <a:r>
              <a:rPr lang="en-US" dirty="0" err="1"/>
              <a:t>picior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 smtClean="0"/>
              <a:t>jum</a:t>
            </a:r>
            <a:r>
              <a:rPr lang="ro-RO" dirty="0" smtClean="0"/>
              <a:t>ă</a:t>
            </a:r>
            <a:r>
              <a:rPr lang="en-US" dirty="0" err="1" smtClean="0"/>
              <a:t>tatea</a:t>
            </a:r>
            <a:r>
              <a:rPr lang="en-US" dirty="0" smtClean="0"/>
              <a:t> </a:t>
            </a:r>
            <a:r>
              <a:rPr lang="en-US" dirty="0" err="1" smtClean="0"/>
              <a:t>inferioar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corpului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3108" y="2000240"/>
            <a:ext cx="6500858" cy="7143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 </a:t>
            </a:r>
            <a:r>
              <a:rPr lang="en-US" dirty="0" err="1"/>
              <a:t>anestezice</a:t>
            </a:r>
            <a:r>
              <a:rPr lang="en-US" dirty="0"/>
              <a:t> locale </a:t>
            </a:r>
            <a:r>
              <a:rPr lang="ro-RO" dirty="0" smtClean="0"/>
              <a:t>î</a:t>
            </a:r>
            <a:r>
              <a:rPr lang="en-US" dirty="0" smtClean="0"/>
              <a:t>n </a:t>
            </a:r>
            <a:r>
              <a:rPr lang="en-US" dirty="0" err="1"/>
              <a:t>apropierea</a:t>
            </a:r>
            <a:r>
              <a:rPr lang="en-US" dirty="0"/>
              <a:t> </a:t>
            </a:r>
            <a:r>
              <a:rPr lang="en-US" dirty="0" err="1"/>
              <a:t>grupelor</a:t>
            </a:r>
            <a:r>
              <a:rPr lang="en-US" dirty="0"/>
              <a:t> de </a:t>
            </a:r>
            <a:r>
              <a:rPr lang="en-US" dirty="0" err="1"/>
              <a:t>nervi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 smtClean="0"/>
              <a:t>amor</a:t>
            </a:r>
            <a:r>
              <a:rPr lang="ro-RO" dirty="0" smtClean="0"/>
              <a:t>ț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/>
              <a:t>portiune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 smtClean="0"/>
              <a:t>extins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corpului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071810"/>
            <a:ext cx="1428760" cy="71438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NEURAXIALĂ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14546" y="3000372"/>
            <a:ext cx="6500858" cy="8572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Include anestezia </a:t>
            </a:r>
            <a:r>
              <a:rPr lang="it-IT" dirty="0" smtClean="0"/>
              <a:t>epidural</a:t>
            </a:r>
            <a:r>
              <a:rPr lang="ro-RO" dirty="0" smtClean="0"/>
              <a:t>ă</a:t>
            </a:r>
            <a:r>
              <a:rPr lang="it-IT" dirty="0" smtClean="0"/>
              <a:t> </a:t>
            </a:r>
            <a:r>
              <a:rPr lang="ro-RO" dirty="0"/>
              <a:t>ș</a:t>
            </a:r>
            <a:r>
              <a:rPr lang="it-IT" dirty="0" smtClean="0"/>
              <a:t>i </a:t>
            </a:r>
            <a:r>
              <a:rPr lang="it-IT" dirty="0"/>
              <a:t>anestezia </a:t>
            </a:r>
            <a:r>
              <a:rPr lang="it-IT" dirty="0" smtClean="0"/>
              <a:t>realizat</a:t>
            </a:r>
            <a:r>
              <a:rPr lang="ro-RO" dirty="0" smtClean="0"/>
              <a:t>ă</a:t>
            </a:r>
            <a:r>
              <a:rPr lang="it-IT" dirty="0" smtClean="0"/>
              <a:t> </a:t>
            </a:r>
            <a:r>
              <a:rPr lang="it-IT" dirty="0"/>
              <a:t>la nivelul canalului rahidian </a:t>
            </a:r>
            <a:r>
              <a:rPr lang="ro-RO" dirty="0" smtClean="0"/>
              <a:t>î</a:t>
            </a:r>
            <a:r>
              <a:rPr lang="it-IT" dirty="0" smtClean="0"/>
              <a:t>n </a:t>
            </a:r>
            <a:r>
              <a:rPr lang="it-IT" dirty="0"/>
              <a:t>coloana </a:t>
            </a:r>
            <a:r>
              <a:rPr lang="it-IT" dirty="0" smtClean="0"/>
              <a:t>vertebral</a:t>
            </a:r>
            <a:r>
              <a:rPr lang="ro-RO" dirty="0" smtClean="0"/>
              <a:t>ă</a:t>
            </a:r>
            <a:r>
              <a:rPr lang="it-IT" dirty="0" smtClean="0"/>
              <a:t> </a:t>
            </a:r>
            <a:r>
              <a:rPr lang="it-IT" dirty="0"/>
              <a:t>(rahianestezia)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214546" y="4071942"/>
            <a:ext cx="6500858" cy="9286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medicamentul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injectat</a:t>
            </a:r>
            <a:r>
              <a:rPr lang="en-US" dirty="0"/>
              <a:t> </a:t>
            </a:r>
            <a:r>
              <a:rPr lang="ro-RO" dirty="0" smtClean="0"/>
              <a:t>î</a:t>
            </a:r>
            <a:r>
              <a:rPr lang="en-US" dirty="0" smtClean="0"/>
              <a:t>n </a:t>
            </a:r>
            <a:r>
              <a:rPr lang="en-US" dirty="0" err="1"/>
              <a:t>apropierea</a:t>
            </a:r>
            <a:r>
              <a:rPr lang="en-US" dirty="0"/>
              <a:t> </a:t>
            </a:r>
            <a:r>
              <a:rPr lang="en-US" dirty="0" smtClean="0"/>
              <a:t>r</a:t>
            </a:r>
            <a:r>
              <a:rPr lang="ro-RO" dirty="0" smtClean="0"/>
              <a:t>ă</a:t>
            </a:r>
            <a:r>
              <a:rPr lang="en-US" dirty="0" smtClean="0"/>
              <a:t>d</a:t>
            </a:r>
            <a:r>
              <a:rPr lang="ro-RO" dirty="0" smtClean="0"/>
              <a:t>ă</a:t>
            </a:r>
            <a:r>
              <a:rPr lang="en-US" dirty="0" err="1" smtClean="0"/>
              <a:t>cinilor</a:t>
            </a:r>
            <a:r>
              <a:rPr lang="en-US" dirty="0" smtClean="0"/>
              <a:t> </a:t>
            </a:r>
            <a:r>
              <a:rPr lang="en-US" dirty="0" err="1"/>
              <a:t>nervoase</a:t>
            </a:r>
            <a:r>
              <a:rPr lang="en-US" dirty="0"/>
              <a:t> de la </a:t>
            </a:r>
            <a:r>
              <a:rPr lang="en-US" dirty="0" err="1"/>
              <a:t>nivelul</a:t>
            </a:r>
            <a:r>
              <a:rPr lang="en-US" dirty="0"/>
              <a:t> </a:t>
            </a:r>
            <a:r>
              <a:rPr lang="en-US" dirty="0" err="1"/>
              <a:t>coloanei</a:t>
            </a:r>
            <a:r>
              <a:rPr lang="en-US" dirty="0"/>
              <a:t> </a:t>
            </a:r>
            <a:r>
              <a:rPr lang="en-US" dirty="0" err="1"/>
              <a:t>vertebrale</a:t>
            </a:r>
            <a:r>
              <a:rPr lang="en-US" dirty="0"/>
              <a:t>, </a:t>
            </a:r>
            <a:r>
              <a:rPr lang="en-US" dirty="0" err="1" smtClean="0"/>
              <a:t>amor</a:t>
            </a:r>
            <a:r>
              <a:rPr lang="ro-RO" dirty="0" smtClean="0"/>
              <a:t>ț</a:t>
            </a:r>
            <a:r>
              <a:rPr lang="en-US" dirty="0" err="1" smtClean="0"/>
              <a:t>ind</a:t>
            </a:r>
            <a:r>
              <a:rPr lang="en-US" dirty="0" smtClean="0"/>
              <a:t> </a:t>
            </a:r>
            <a:r>
              <a:rPr lang="en-US" dirty="0"/>
              <a:t>o </a:t>
            </a:r>
            <a:r>
              <a:rPr lang="en-US" dirty="0" err="1" smtClean="0"/>
              <a:t>por</a:t>
            </a:r>
            <a:r>
              <a:rPr lang="ro-RO" dirty="0" smtClean="0"/>
              <a:t>ț</a:t>
            </a:r>
            <a:r>
              <a:rPr lang="en-US" dirty="0" err="1" smtClean="0"/>
              <a:t>iune</a:t>
            </a:r>
            <a:r>
              <a:rPr lang="en-US" dirty="0" smtClean="0"/>
              <a:t> </a:t>
            </a:r>
            <a:r>
              <a:rPr lang="ro-RO" dirty="0" err="1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mai</a:t>
            </a:r>
            <a:r>
              <a:rPr lang="en-US" dirty="0"/>
              <a:t> mare </a:t>
            </a:r>
            <a:r>
              <a:rPr lang="en-US" dirty="0" err="1" smtClean="0"/>
              <a:t>dec</a:t>
            </a:r>
            <a:r>
              <a:rPr lang="ro-RO" dirty="0" smtClean="0"/>
              <a:t>î</a:t>
            </a:r>
            <a:r>
              <a:rPr lang="en-US" dirty="0" smtClean="0"/>
              <a:t>t </a:t>
            </a:r>
            <a:r>
              <a:rPr lang="ro-RO" dirty="0"/>
              <a:t>î</a:t>
            </a:r>
            <a:r>
              <a:rPr lang="en-US" dirty="0" smtClean="0"/>
              <a:t>n </a:t>
            </a:r>
            <a:r>
              <a:rPr lang="en-US" dirty="0" err="1"/>
              <a:t>cazul</a:t>
            </a:r>
            <a:r>
              <a:rPr lang="en-US" dirty="0"/>
              <a:t> </a:t>
            </a:r>
            <a:r>
              <a:rPr lang="en-US" dirty="0" err="1"/>
              <a:t>anesteziei</a:t>
            </a:r>
            <a:r>
              <a:rPr lang="en-US" dirty="0"/>
              <a:t> </a:t>
            </a:r>
            <a:r>
              <a:rPr lang="en-US" dirty="0" err="1"/>
              <a:t>regionale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>
            <a:off x="1714480" y="135729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1714480" y="33575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3200" b="1" dirty="0"/>
              <a:t>Schema simplă a unei mașini de anestezie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071546"/>
            <a:ext cx="3929090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Masina tipică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6248" y="785794"/>
            <a:ext cx="4400552" cy="578647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o-RO" b="1" dirty="0" smtClean="0">
                <a:solidFill>
                  <a:srgbClr val="0070C0"/>
                </a:solidFill>
              </a:rPr>
              <a:t>Componentele mașinii</a:t>
            </a:r>
          </a:p>
          <a:p>
            <a:pPr lvl="0" algn="just">
              <a:buNone/>
            </a:pPr>
            <a:r>
              <a:rPr lang="ro-RO" dirty="0" smtClean="0"/>
              <a:t>- </a:t>
            </a:r>
            <a:r>
              <a:rPr lang="ro-RO" dirty="0" smtClean="0">
                <a:solidFill>
                  <a:srgbClr val="7030A0"/>
                </a:solidFill>
              </a:rPr>
              <a:t>Conexiunile </a:t>
            </a:r>
            <a:r>
              <a:rPr lang="ro-RO" dirty="0">
                <a:solidFill>
                  <a:srgbClr val="7030A0"/>
                </a:solidFill>
              </a:rPr>
              <a:t>la oxigenul spitalului cu conducte, aerul medical și oxidul de </a:t>
            </a:r>
            <a:r>
              <a:rPr lang="ro-RO" dirty="0" smtClean="0">
                <a:solidFill>
                  <a:srgbClr val="7030A0"/>
                </a:solidFill>
              </a:rPr>
              <a:t>azot. </a:t>
            </a:r>
            <a:endParaRPr lang="ru-RU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dirty="0" smtClean="0">
                <a:solidFill>
                  <a:srgbClr val="7030A0"/>
                </a:solidFill>
              </a:rPr>
              <a:t>- Butelii </a:t>
            </a:r>
            <a:r>
              <a:rPr lang="ro-RO" dirty="0">
                <a:solidFill>
                  <a:srgbClr val="7030A0"/>
                </a:solidFill>
              </a:rPr>
              <a:t>de gaz de rezervă de oxigen, aer și oxizi de azot atașați printr-o legătură specială cu sigiliu Bodok ;</a:t>
            </a:r>
            <a:endParaRPr lang="ru-RU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dirty="0" smtClean="0">
                <a:solidFill>
                  <a:srgbClr val="7030A0"/>
                </a:solidFill>
              </a:rPr>
              <a:t>- Un </a:t>
            </a:r>
            <a:r>
              <a:rPr lang="ro-RO" dirty="0">
                <a:solidFill>
                  <a:srgbClr val="7030A0"/>
                </a:solidFill>
              </a:rPr>
              <a:t>debit de oxigen mare, care asigură oxigen pur la 30-75 litri / minut;</a:t>
            </a:r>
            <a:endParaRPr lang="ru-RU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dirty="0" smtClean="0">
                <a:solidFill>
                  <a:srgbClr val="7030A0"/>
                </a:solidFill>
              </a:rPr>
              <a:t> - Aparate </a:t>
            </a:r>
            <a:r>
              <a:rPr lang="ro-RO" dirty="0">
                <a:solidFill>
                  <a:srgbClr val="7030A0"/>
                </a:solidFill>
              </a:rPr>
              <a:t>de </a:t>
            </a:r>
            <a:r>
              <a:rPr lang="ro-RO" dirty="0" smtClean="0">
                <a:solidFill>
                  <a:srgbClr val="7030A0"/>
                </a:solidFill>
              </a:rPr>
              <a:t>măsurare </a:t>
            </a:r>
            <a:r>
              <a:rPr lang="ro-RO" dirty="0">
                <a:solidFill>
                  <a:srgbClr val="7030A0"/>
                </a:solidFill>
              </a:rPr>
              <a:t>a presiunii, regulatoare și supape "pop-off", pentru protejarea componentelor mașinii și a pacientului de gaze de înalta presiune;</a:t>
            </a:r>
            <a:endParaRPr lang="ru-RU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dirty="0" smtClean="0">
                <a:solidFill>
                  <a:srgbClr val="7030A0"/>
                </a:solidFill>
              </a:rPr>
              <a:t>- Conto</a:t>
            </a:r>
            <a:r>
              <a:rPr lang="en-US" dirty="0" smtClean="0">
                <a:solidFill>
                  <a:srgbClr val="7030A0"/>
                </a:solidFill>
              </a:rPr>
              <a:t>a</a:t>
            </a:r>
            <a:r>
              <a:rPr lang="ro-RO" dirty="0" smtClean="0">
                <a:solidFill>
                  <a:srgbClr val="7030A0"/>
                </a:solidFill>
              </a:rPr>
              <a:t>r</a:t>
            </a:r>
            <a:r>
              <a:rPr lang="en-US" dirty="0" smtClean="0">
                <a:solidFill>
                  <a:srgbClr val="7030A0"/>
                </a:solidFill>
              </a:rPr>
              <a:t>e</a:t>
            </a:r>
            <a:r>
              <a:rPr lang="ro-RO" dirty="0" smtClean="0">
                <a:solidFill>
                  <a:srgbClr val="7030A0"/>
                </a:solidFill>
              </a:rPr>
              <a:t> </a:t>
            </a:r>
            <a:r>
              <a:rPr lang="ro-RO" dirty="0">
                <a:solidFill>
                  <a:srgbClr val="7030A0"/>
                </a:solidFill>
              </a:rPr>
              <a:t>de debit (rotametre) pentru oxigen, aer și oxizi de azot, cu debit scăzut oxizi de azot;</a:t>
            </a:r>
            <a:endParaRPr lang="ru-RU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dirty="0" smtClean="0">
                <a:solidFill>
                  <a:srgbClr val="7030A0"/>
                </a:solidFill>
              </a:rPr>
              <a:t> - Actualizator </a:t>
            </a:r>
            <a:r>
              <a:rPr lang="ro-RO" dirty="0">
                <a:solidFill>
                  <a:srgbClr val="7030A0"/>
                </a:solidFill>
              </a:rPr>
              <a:t>al vaporizatoarelor pentru a furniza exact doza atunci când sunt utilizate gaze anestezice volatile, cum ar fi </a:t>
            </a:r>
            <a:r>
              <a:rPr lang="ro-RO" b="1" dirty="0">
                <a:solidFill>
                  <a:srgbClr val="7030A0"/>
                </a:solidFill>
              </a:rPr>
              <a:t>izofluranul și sevofluranul</a:t>
            </a:r>
            <a:r>
              <a:rPr lang="ro-RO" dirty="0">
                <a:solidFill>
                  <a:srgbClr val="7030A0"/>
                </a:solidFill>
              </a:rPr>
              <a:t>;</a:t>
            </a:r>
            <a:endParaRPr lang="ru-RU" dirty="0">
              <a:solidFill>
                <a:srgbClr val="7030A0"/>
              </a:solidFill>
            </a:endParaRPr>
          </a:p>
          <a:p>
            <a:pPr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" name="Picture 3" descr="https://upload.wikimedia.org/wikipedia/commons/6/6b/Anesthesia_machine_simple_sch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500174"/>
            <a:ext cx="4000528" cy="5169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Componentele de bază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43536"/>
          </a:xfrm>
        </p:spPr>
        <p:txBody>
          <a:bodyPr>
            <a:normAutofit fontScale="85000" lnSpcReduction="10000"/>
          </a:bodyPr>
          <a:lstStyle/>
          <a:p>
            <a:pPr lvl="0" algn="just">
              <a:buNone/>
            </a:pPr>
            <a:r>
              <a:rPr lang="ro-RO" dirty="0" smtClean="0"/>
              <a:t>- </a:t>
            </a:r>
            <a:r>
              <a:rPr lang="ro-RO" b="1" dirty="0" smtClean="0">
                <a:solidFill>
                  <a:srgbClr val="7030A0"/>
                </a:solidFill>
              </a:rPr>
              <a:t>Un </a:t>
            </a:r>
            <a:r>
              <a:rPr lang="ro-RO" b="1" dirty="0">
                <a:solidFill>
                  <a:srgbClr val="7030A0"/>
                </a:solidFill>
              </a:rPr>
              <a:t>ventilator integrat pentru ventilarea adecvată a pacientului în timpul administrării anesteziei;</a:t>
            </a:r>
            <a:endParaRPr lang="ru-RU" b="1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b="1" dirty="0" smtClean="0">
                <a:solidFill>
                  <a:srgbClr val="7030A0"/>
                </a:solidFill>
              </a:rPr>
              <a:t>- Pungă </a:t>
            </a:r>
            <a:r>
              <a:rPr lang="ro-RO" b="1" dirty="0">
                <a:solidFill>
                  <a:srgbClr val="7030A0"/>
                </a:solidFill>
              </a:rPr>
              <a:t>de ventilație manuală în combinație cu o supapă reglabilă de limitare a presiunii (APL);</a:t>
            </a:r>
            <a:endParaRPr lang="ru-RU" b="1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b="1" dirty="0" smtClean="0">
                <a:solidFill>
                  <a:srgbClr val="7030A0"/>
                </a:solidFill>
              </a:rPr>
              <a:t>- Sisteme </a:t>
            </a:r>
            <a:r>
              <a:rPr lang="ro-RO" b="1" dirty="0">
                <a:solidFill>
                  <a:srgbClr val="7030A0"/>
                </a:solidFill>
              </a:rPr>
              <a:t>de monitorizare a gazelor care se inspiră și se expiră de pacient;</a:t>
            </a:r>
            <a:endParaRPr lang="ru-RU" b="1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b="1" dirty="0" smtClean="0">
                <a:solidFill>
                  <a:srgbClr val="7030A0"/>
                </a:solidFill>
              </a:rPr>
              <a:t>- Sisteme </a:t>
            </a:r>
            <a:r>
              <a:rPr lang="ro-RO" b="1" dirty="0">
                <a:solidFill>
                  <a:srgbClr val="7030A0"/>
                </a:solidFill>
              </a:rPr>
              <a:t>de monitorizare a </a:t>
            </a:r>
            <a:r>
              <a:rPr lang="ro-RO" b="1" dirty="0">
                <a:solidFill>
                  <a:srgbClr val="0070C0"/>
                </a:solidFill>
              </a:rPr>
              <a:t>frecvenței cardiace</a:t>
            </a:r>
            <a:r>
              <a:rPr lang="ro-RO" b="1" dirty="0">
                <a:solidFill>
                  <a:srgbClr val="7030A0"/>
                </a:solidFill>
              </a:rPr>
              <a:t>, </a:t>
            </a:r>
            <a:r>
              <a:rPr lang="ro-RO" b="1" dirty="0">
                <a:solidFill>
                  <a:srgbClr val="00B050"/>
                </a:solidFill>
              </a:rPr>
              <a:t>ECG</a:t>
            </a:r>
            <a:r>
              <a:rPr lang="ro-RO" b="1" dirty="0">
                <a:solidFill>
                  <a:srgbClr val="7030A0"/>
                </a:solidFill>
              </a:rPr>
              <a:t>, a </a:t>
            </a:r>
            <a:r>
              <a:rPr lang="ro-RO" b="1" dirty="0">
                <a:solidFill>
                  <a:srgbClr val="C00000"/>
                </a:solidFill>
              </a:rPr>
              <a:t>tensiunii arteriale </a:t>
            </a:r>
            <a:r>
              <a:rPr lang="ro-RO" b="1" dirty="0">
                <a:solidFill>
                  <a:srgbClr val="7030A0"/>
                </a:solidFill>
              </a:rPr>
              <a:t>și a </a:t>
            </a:r>
            <a:r>
              <a:rPr lang="ro-RO" b="1" dirty="0">
                <a:solidFill>
                  <a:srgbClr val="FF0000"/>
                </a:solidFill>
              </a:rPr>
              <a:t>saturației </a:t>
            </a:r>
            <a:r>
              <a:rPr lang="ro-RO" b="1" dirty="0" smtClean="0">
                <a:solidFill>
                  <a:srgbClr val="FF0000"/>
                </a:solidFill>
              </a:rPr>
              <a:t>oxigenului</a:t>
            </a:r>
            <a:r>
              <a:rPr lang="ro-RO" b="1" dirty="0" smtClean="0">
                <a:solidFill>
                  <a:srgbClr val="7030A0"/>
                </a:solidFill>
              </a:rPr>
              <a:t>, </a:t>
            </a:r>
            <a:r>
              <a:rPr lang="ro-RO" b="1" dirty="0">
                <a:solidFill>
                  <a:srgbClr val="7030A0"/>
                </a:solidFill>
              </a:rPr>
              <a:t>în unele cazuri cu opțiuni suplimentare pentru monitorizarea </a:t>
            </a:r>
            <a:r>
              <a:rPr lang="ro-RO" b="1" dirty="0"/>
              <a:t>dioxidului de carbon </a:t>
            </a:r>
            <a:r>
              <a:rPr lang="ro-RO" b="1" dirty="0">
                <a:solidFill>
                  <a:srgbClr val="7030A0"/>
                </a:solidFill>
              </a:rPr>
              <a:t>și a </a:t>
            </a:r>
            <a:r>
              <a:rPr lang="ro-RO" b="1" dirty="0"/>
              <a:t>temperaturii</a:t>
            </a:r>
            <a:r>
              <a:rPr lang="ro-RO" b="1" dirty="0">
                <a:solidFill>
                  <a:srgbClr val="7030A0"/>
                </a:solidFill>
              </a:rPr>
              <a:t>;</a:t>
            </a:r>
            <a:endParaRPr lang="ru-RU" b="1" dirty="0">
              <a:solidFill>
                <a:srgbClr val="7030A0"/>
              </a:solidFill>
            </a:endParaRPr>
          </a:p>
          <a:p>
            <a:pPr lvl="0" algn="just">
              <a:buNone/>
            </a:pPr>
            <a:r>
              <a:rPr lang="ro-RO" b="1" dirty="0" smtClean="0">
                <a:solidFill>
                  <a:srgbClr val="7030A0"/>
                </a:solidFill>
              </a:rPr>
              <a:t>- Circuite </a:t>
            </a:r>
            <a:r>
              <a:rPr lang="ro-RO" b="1" dirty="0">
                <a:solidFill>
                  <a:srgbClr val="7030A0"/>
                </a:solidFill>
              </a:rPr>
              <a:t>de </a:t>
            </a:r>
            <a:r>
              <a:rPr lang="ro-RO" b="1" dirty="0" smtClean="0">
                <a:solidFill>
                  <a:srgbClr val="7030A0"/>
                </a:solidFill>
              </a:rPr>
              <a:t>respirație, </a:t>
            </a:r>
            <a:r>
              <a:rPr lang="ro-RO" b="1" dirty="0">
                <a:solidFill>
                  <a:srgbClr val="7030A0"/>
                </a:solidFill>
              </a:rPr>
              <a:t>atașarea cercului sau sistemul de respirație al lui Bain.   </a:t>
            </a:r>
            <a:endParaRPr lang="ru-RU" b="1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Parametri care pot fi afișați grafic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dirty="0" smtClean="0"/>
              <a:t>-  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Presiunea fluxului de aer.</a:t>
            </a:r>
          </a:p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Fluxul de expirație. Fluxul de inspirație.</a:t>
            </a:r>
          </a:p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Volumul real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Transportul de gaze (rotametru).</a:t>
            </a:r>
          </a:p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Concentrația de O2, N20, CO2 și agenții de anestezie.</a:t>
            </a:r>
          </a:p>
          <a:p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Volumul pe minut a aerului, gazelor și agenților de anestezie.</a:t>
            </a:r>
          </a:p>
        </p:txBody>
      </p:sp>
    </p:spTree>
    <p:extLst>
      <p:ext uri="{BB962C8B-B14F-4D97-AF65-F5344CB8AC3E}">
        <p14:creationId xmlns:p14="http://schemas.microsoft.com/office/powerpoint/2010/main" val="1927448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Accesorii moderne de echipare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1000" dirty="0" smtClean="0"/>
              <a:t>a</a:t>
            </a:r>
            <a:endParaRPr lang="ru-RU" sz="1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928670"/>
            <a:ext cx="8715436" cy="5786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85720" y="1071547"/>
            <a:ext cx="8572560" cy="510909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Sistem de ventilaţie de urgenţă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balon Rubben, pipe Guedel, măşti faciale de ventilaţie)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Kit intubaţie dificilă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(inclusiv fibră optică, sau video laringoscop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-Echipament pentru intubaţie şi menţinerea căilor respiratorii libere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laringoscoape; 2-3 tipuri cu 3 dimensiuni de lame laringo- scop, sonde intubaţie traheala 3 dimensiuni diferite, mandren tutore, sonde aspiraţie sterile, dispozitiv umidificare, filtru bacte- rian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fiecare anestezie; manometru verificare presiune balonaş sondă endotraheală, spray Xilocaină 10%)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-Dispozitiv de oxigenoterapie extern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(mască, ochelari nazali)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-Dispozitiv reglare temperatură pacient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Defibrilator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ndemână)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Aparat de aspiraţie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o-RO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Echipament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necesar</a:t>
            </a: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anesteziei intravenoase sau locoregionale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infuzomate, seringi automate, stimulator nervi periferici, catetere venoase, ace sau truse speciale fiecărei tehnici, material moale steril, dispozitive de fixare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feşi, leucoplast etc.)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o-RO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-Diverse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seringi diverse volume, ace sterile, material moale, sub- stanţe dezinfectante, truse administrare soluţii perfuzabile, electrozi ECG, sonde naso-gastrice, dispozitive de suprapresiune, 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î</a:t>
            </a:r>
            <a:r>
              <a:rPr kumimoji="0" lang="ro-RO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ncălzitoare externe pentru soluţii perfuzabile, eprubete recoltare probe biologice, dispozitive anti-escară, catetere venoase periferice sau/şi centrale)</a:t>
            </a:r>
            <a:endParaRPr kumimoji="0" lang="ro-RO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o-RO" sz="3200" b="1" dirty="0"/>
              <a:t>Schema  unei mașini de anestezie</a:t>
            </a:r>
            <a:endParaRPr lang="ru-RU" sz="3200" b="1" dirty="0"/>
          </a:p>
        </p:txBody>
      </p:sp>
      <p:pic>
        <p:nvPicPr>
          <p:cNvPr id="4" name="Picture 399"/>
          <p:cNvPicPr>
            <a:picLocks noGrp="1"/>
          </p:cNvPicPr>
          <p:nvPr>
            <p:ph idx="1"/>
          </p:nvPr>
        </p:nvPicPr>
        <p:blipFill rotWithShape="1">
          <a:blip r:embed="rId2"/>
          <a:srcRect t="222" r="3469"/>
          <a:stretch/>
        </p:blipFill>
        <p:spPr bwMode="auto">
          <a:xfrm>
            <a:off x="323528" y="764704"/>
            <a:ext cx="8568952" cy="5904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3200" b="1" dirty="0"/>
              <a:t>Echipamentul anestezic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000108"/>
            <a:ext cx="4281518" cy="5126055"/>
          </a:xfrm>
        </p:spPr>
        <p:txBody>
          <a:bodyPr/>
          <a:lstStyle/>
          <a:p>
            <a:pPr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Sisteme </a:t>
            </a:r>
            <a:r>
              <a:rPr lang="ro-RO" sz="2000" b="1" dirty="0">
                <a:solidFill>
                  <a:srgbClr val="0070C0"/>
                </a:solidFill>
              </a:rPr>
              <a:t>anestezice</a:t>
            </a:r>
            <a:endParaRPr lang="ru-RU" sz="2000" b="1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000108"/>
            <a:ext cx="4114800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4 sisteme </a:t>
            </a:r>
            <a:r>
              <a:rPr lang="ro-RO" sz="2000" b="1" dirty="0">
                <a:solidFill>
                  <a:srgbClr val="0070C0"/>
                </a:solidFill>
              </a:rPr>
              <a:t>(</a:t>
            </a:r>
            <a:r>
              <a:rPr lang="ro-RO" sz="2000" b="1" dirty="0" smtClean="0">
                <a:solidFill>
                  <a:srgbClr val="0070C0"/>
                </a:solidFill>
              </a:rPr>
              <a:t>circuite) anestezice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1428736"/>
            <a:ext cx="4071966" cy="24288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/>
              <a:t>Pentru O</a:t>
            </a:r>
            <a:r>
              <a:rPr lang="ro-RO" b="1" baseline="-25000" dirty="0"/>
              <a:t>2</a:t>
            </a:r>
            <a:r>
              <a:rPr lang="ro-RO" b="1" dirty="0"/>
              <a:t> şi NO</a:t>
            </a:r>
            <a:r>
              <a:rPr lang="ro-RO" b="1" baseline="-25000" dirty="0"/>
              <a:t>2</a:t>
            </a:r>
            <a:r>
              <a:rPr lang="ro-RO" b="1" dirty="0"/>
              <a:t> linia tehnică este gaz sub presiune (sau lichefiat) – reductor de presiune – debitmetru (flou-metrele) – circuit anestezic – piesa în Y - sonda de intubaţie (ori masca) – pacient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214818"/>
            <a:ext cx="4000528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/>
              <a:t>Pentru anestezicele volatile schema este: vaporizor – circuit anestezic – pacient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86314" y="1500174"/>
            <a:ext cx="3929090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1.Sistem deschis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6314" y="2143116"/>
            <a:ext cx="392909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2.Sistem semi-deschis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2857496"/>
            <a:ext cx="392909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chemeClr val="bg1"/>
                </a:solidFill>
              </a:rPr>
              <a:t>3.Sistem semi-închis (reversibil)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786314" y="3571876"/>
            <a:ext cx="392909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4.Sistem închis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o-RO" sz="2800" b="1" dirty="0"/>
              <a:t>Componența mașinii de anestezie (partea din față) </a:t>
            </a:r>
            <a:r>
              <a:rPr lang="ro-RO" sz="2800" b="1" dirty="0" smtClean="0"/>
              <a:t> </a:t>
            </a:r>
            <a:endParaRPr lang="ru-RU" sz="2800" b="1" dirty="0"/>
          </a:p>
        </p:txBody>
      </p:sp>
      <p:pic>
        <p:nvPicPr>
          <p:cNvPr id="4" name="Picture 21"/>
          <p:cNvPicPr>
            <a:picLocks noGrp="1"/>
          </p:cNvPicPr>
          <p:nvPr>
            <p:ph idx="1"/>
          </p:nvPr>
        </p:nvPicPr>
        <p:blipFill rotWithShape="1">
          <a:blip r:embed="rId2"/>
          <a:srcRect t="1106" b="3512"/>
          <a:stretch/>
        </p:blipFill>
        <p:spPr bwMode="auto">
          <a:xfrm>
            <a:off x="539552" y="1000108"/>
            <a:ext cx="8147248" cy="5381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o-RO" sz="2800" b="1" dirty="0"/>
              <a:t>Componența mașinii de anestezie (partea din spate</a:t>
            </a:r>
            <a:r>
              <a:rPr lang="ro-RO" sz="2800" b="1" dirty="0" smtClean="0"/>
              <a:t>)</a:t>
            </a:r>
            <a:endParaRPr lang="ru-RU" sz="2800" b="1" dirty="0"/>
          </a:p>
        </p:txBody>
      </p:sp>
      <p:pic>
        <p:nvPicPr>
          <p:cNvPr id="4" name="Picture 22"/>
          <p:cNvPicPr>
            <a:picLocks noGrp="1"/>
          </p:cNvPicPr>
          <p:nvPr>
            <p:ph idx="1"/>
          </p:nvPr>
        </p:nvPicPr>
        <p:blipFill rotWithShape="1">
          <a:blip r:embed="rId2"/>
          <a:srcRect t="4218"/>
          <a:stretch/>
        </p:blipFill>
        <p:spPr bwMode="auto">
          <a:xfrm>
            <a:off x="1187624" y="1285860"/>
            <a:ext cx="6984776" cy="48074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o-RO" sz="2800" b="1" dirty="0"/>
              <a:t>Schema funcțională</a:t>
            </a:r>
            <a:endParaRPr lang="ru-RU" sz="2800" b="1" dirty="0"/>
          </a:p>
        </p:txBody>
      </p:sp>
      <p:pic>
        <p:nvPicPr>
          <p:cNvPr id="4" name="Picture 23" descr="E:\Daria\Anul IV\EPDTRM\Referat\Capture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4536504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4"/>
          <p:cNvPicPr/>
          <p:nvPr/>
        </p:nvPicPr>
        <p:blipFill>
          <a:blip r:embed="rId3"/>
          <a:stretch>
            <a:fillRect/>
          </a:stretch>
        </p:blipFill>
        <p:spPr>
          <a:xfrm>
            <a:off x="5143504" y="1124744"/>
            <a:ext cx="3714776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 smtClean="0"/>
              <a:t>Scheme interne ale blocurilor funcționale</a:t>
            </a:r>
            <a:endParaRPr lang="ru-RU" sz="2800" b="1" dirty="0"/>
          </a:p>
        </p:txBody>
      </p:sp>
      <p:pic>
        <p:nvPicPr>
          <p:cNvPr id="4" name="Picture 25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264" y="890797"/>
            <a:ext cx="4357718" cy="6100160"/>
          </a:xfrm>
          <a:prstGeom prst="rect">
            <a:avLst/>
          </a:prstGeom>
        </p:spPr>
      </p:pic>
      <p:pic>
        <p:nvPicPr>
          <p:cNvPr id="5" name="Picture 26"/>
          <p:cNvPicPr/>
          <p:nvPr/>
        </p:nvPicPr>
        <p:blipFill>
          <a:blip r:embed="rId3"/>
          <a:stretch>
            <a:fillRect/>
          </a:stretch>
        </p:blipFill>
        <p:spPr>
          <a:xfrm>
            <a:off x="4786314" y="857232"/>
            <a:ext cx="4106166" cy="60007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 smtClean="0"/>
              <a:t>Componente ale sistemei</a:t>
            </a:r>
            <a:endParaRPr lang="ru-RU" sz="2800" b="1" dirty="0"/>
          </a:p>
        </p:txBody>
      </p:sp>
      <p:pic>
        <p:nvPicPr>
          <p:cNvPr id="4" name="Picture 14839"/>
          <p:cNvPicPr>
            <a:picLocks noGrp="1"/>
          </p:cNvPicPr>
          <p:nvPr>
            <p:ph idx="1"/>
          </p:nvPr>
        </p:nvPicPr>
        <p:blipFill rotWithShape="1">
          <a:blip r:embed="rId2"/>
          <a:srcRect t="2278" r="4117" b="1822"/>
          <a:stretch/>
        </p:blipFill>
        <p:spPr bwMode="auto">
          <a:xfrm>
            <a:off x="457200" y="857232"/>
            <a:ext cx="8229600" cy="5596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3100" b="1" dirty="0" smtClean="0"/>
              <a:t/>
            </a:r>
            <a:br>
              <a:rPr lang="ro-RO" sz="3100" b="1" dirty="0" smtClean="0"/>
            </a:br>
            <a:r>
              <a:rPr lang="ro-RO" sz="3100" b="1" dirty="0" smtClean="0"/>
              <a:t>Administrarea </a:t>
            </a:r>
            <a:r>
              <a:rPr lang="ro-RO" sz="3100" b="1" dirty="0"/>
              <a:t>de medicamente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0034" y="785794"/>
            <a:ext cx="8143932" cy="857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14348" y="857232"/>
            <a:ext cx="77152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66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Există 2 principii de livrare a O</a:t>
            </a:r>
            <a:r>
              <a:rPr kumimoji="0" lang="ro-RO" sz="2000" b="1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, aer și NO</a:t>
            </a:r>
            <a:r>
              <a:rPr kumimoji="0" lang="ro-RO" sz="2000" b="1" i="0" u="none" strike="noStrike" cap="none" normalizeH="0" baseline="-3000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:</a:t>
            </a:r>
          </a:p>
          <a:p>
            <a:pPr marL="0" marR="0" lvl="0" indent="166688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ro-RO" sz="20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măsurare mecanică și mixer electronic</a:t>
            </a:r>
            <a:endParaRPr kumimoji="0" lang="ro-RO" sz="20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928802"/>
            <a:ext cx="3963860" cy="4596542"/>
          </a:xfrm>
          <a:prstGeom prst="rect">
            <a:avLst/>
          </a:prstGeom>
        </p:spPr>
      </p:pic>
      <p:pic>
        <p:nvPicPr>
          <p:cNvPr id="8" name="Picture 28"/>
          <p:cNvPicPr/>
          <p:nvPr/>
        </p:nvPicPr>
        <p:blipFill>
          <a:blip r:embed="rId3"/>
          <a:stretch>
            <a:fillRect/>
          </a:stretch>
        </p:blipFill>
        <p:spPr>
          <a:xfrm>
            <a:off x="4429124" y="2000240"/>
            <a:ext cx="4463356" cy="452510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Vaporizatoare</a:t>
            </a:r>
            <a:endParaRPr lang="ru-RU" sz="2800" b="1" dirty="0"/>
          </a:p>
        </p:txBody>
      </p:sp>
      <p:pic>
        <p:nvPicPr>
          <p:cNvPr id="4" name="Picture 29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928670"/>
            <a:ext cx="3857652" cy="2143140"/>
          </a:xfrm>
          <a:prstGeom prst="rect">
            <a:avLst/>
          </a:prstGeom>
        </p:spPr>
      </p:pic>
      <p:pic>
        <p:nvPicPr>
          <p:cNvPr id="5" name="Picture 30"/>
          <p:cNvPicPr/>
          <p:nvPr/>
        </p:nvPicPr>
        <p:blipFill>
          <a:blip r:embed="rId3"/>
          <a:stretch>
            <a:fillRect/>
          </a:stretch>
        </p:blipFill>
        <p:spPr>
          <a:xfrm>
            <a:off x="5429256" y="714356"/>
            <a:ext cx="3103184" cy="23574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14480" y="3214686"/>
            <a:ext cx="542928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Vaporizator electronic</a:t>
            </a:r>
            <a:endParaRPr lang="ru-RU" b="1" dirty="0"/>
          </a:p>
        </p:txBody>
      </p:sp>
      <p:pic>
        <p:nvPicPr>
          <p:cNvPr id="7" name="Picture 31"/>
          <p:cNvPicPr/>
          <p:nvPr/>
        </p:nvPicPr>
        <p:blipFill>
          <a:blip r:embed="rId4"/>
          <a:stretch>
            <a:fillRect/>
          </a:stretch>
        </p:blipFill>
        <p:spPr>
          <a:xfrm>
            <a:off x="1785918" y="3786190"/>
            <a:ext cx="5095258" cy="29360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o-RO" sz="3200" b="1" dirty="0" smtClean="0"/>
              <a:t>Vaporizatoare mecanice</a:t>
            </a:r>
            <a:endParaRPr lang="ru-RU" sz="3200" b="1" dirty="0"/>
          </a:p>
        </p:txBody>
      </p:sp>
      <p:pic>
        <p:nvPicPr>
          <p:cNvPr id="4" name="Picture 544"/>
          <p:cNvPicPr>
            <a:picLocks noGrp="1"/>
          </p:cNvPicPr>
          <p:nvPr>
            <p:ph idx="1"/>
          </p:nvPr>
        </p:nvPicPr>
        <p:blipFill rotWithShape="1">
          <a:blip r:embed="rId2"/>
          <a:srcRect b="5498"/>
          <a:stretch/>
        </p:blipFill>
        <p:spPr bwMode="auto">
          <a:xfrm>
            <a:off x="214282" y="908720"/>
            <a:ext cx="4429156" cy="35918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545"/>
          <p:cNvPicPr/>
          <p:nvPr/>
        </p:nvPicPr>
        <p:blipFill rotWithShape="1">
          <a:blip r:embed="rId3"/>
          <a:srcRect t="1645" b="2669"/>
          <a:stretch/>
        </p:blipFill>
        <p:spPr bwMode="auto">
          <a:xfrm>
            <a:off x="4857752" y="1142984"/>
            <a:ext cx="4143404" cy="3643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46"/>
          <p:cNvPicPr/>
          <p:nvPr/>
        </p:nvPicPr>
        <p:blipFill rotWithShape="1">
          <a:blip r:embed="rId4"/>
          <a:srcRect t="1861"/>
          <a:stretch/>
        </p:blipFill>
        <p:spPr bwMode="auto">
          <a:xfrm>
            <a:off x="683569" y="4786322"/>
            <a:ext cx="4174184" cy="1883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Senzorii de oxigen</a:t>
            </a:r>
            <a:endParaRPr lang="ru-RU" sz="3200" b="1" dirty="0"/>
          </a:p>
        </p:txBody>
      </p:sp>
      <p:pic>
        <p:nvPicPr>
          <p:cNvPr id="4" name="Picture 54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868" y="1214422"/>
            <a:ext cx="4643470" cy="48577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1500174"/>
            <a:ext cx="242889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 smtClean="0"/>
              <a:t>Celula sensibilă</a:t>
            </a:r>
            <a:endParaRPr lang="ru-RU" sz="20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643174" y="178592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857628"/>
            <a:ext cx="2643206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Celula paramagnetică</a:t>
            </a:r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2643174" y="43576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/>
              <a:t>Senzor de </a:t>
            </a:r>
            <a:r>
              <a:rPr lang="ro-RO" sz="2800" b="1" dirty="0" smtClean="0"/>
              <a:t>CO2, </a:t>
            </a:r>
            <a:r>
              <a:rPr lang="ro-RO" sz="2800" b="1" dirty="0"/>
              <a:t>NO2 și de agenți anestezici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000" dirty="0" smtClean="0">
                <a:solidFill>
                  <a:srgbClr val="0070C0"/>
                </a:solidFill>
              </a:rPr>
              <a:t>Metode spectrografice de absorbție la infraroșu.</a:t>
            </a:r>
            <a:r>
              <a:rPr lang="ro-RO" sz="2000" dirty="0">
                <a:solidFill>
                  <a:srgbClr val="0070C0"/>
                </a:solidFill>
              </a:rPr>
              <a:t> Se bazează pe principiul fizic precum gazele poliatomice absorb radiația infraroșie la frecvențe specifice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Picture 548"/>
          <p:cNvPicPr/>
          <p:nvPr/>
        </p:nvPicPr>
        <p:blipFill>
          <a:blip r:embed="rId2"/>
          <a:stretch>
            <a:fillRect/>
          </a:stretch>
        </p:blipFill>
        <p:spPr>
          <a:xfrm>
            <a:off x="1928794" y="1571612"/>
            <a:ext cx="5391397" cy="20717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85918" y="3786190"/>
            <a:ext cx="578647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Senzor de volum și de debit</a:t>
            </a:r>
            <a:endParaRPr lang="ru-RU" dirty="0"/>
          </a:p>
        </p:txBody>
      </p:sp>
      <p:pic>
        <p:nvPicPr>
          <p:cNvPr id="6" name="Picture 549"/>
          <p:cNvPicPr/>
          <p:nvPr/>
        </p:nvPicPr>
        <p:blipFill rotWithShape="1">
          <a:blip r:embed="rId3"/>
          <a:srcRect l="1856" t="4744" r="2783" b="6718"/>
          <a:stretch/>
        </p:blipFill>
        <p:spPr bwMode="auto">
          <a:xfrm>
            <a:off x="3929058" y="4500570"/>
            <a:ext cx="4500594" cy="2109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57158" y="4500570"/>
            <a:ext cx="3286148" cy="2000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dirty="0"/>
              <a:t>Metoda de anemometru cu sârmă fierbinte este o metodă pur </a:t>
            </a:r>
            <a:r>
              <a:rPr lang="ro-RO" b="1" dirty="0" smtClean="0"/>
              <a:t> electrică </a:t>
            </a:r>
            <a:r>
              <a:rPr lang="ro-RO" b="1" dirty="0"/>
              <a:t>de măsurare a volumului și a debitului</a:t>
            </a: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Senzorii mașinii de anestezie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De presiune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57422" y="714356"/>
            <a:ext cx="600079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b="1" dirty="0" smtClean="0"/>
              <a:t>Senzor piezorezistiv</a:t>
            </a:r>
            <a:endParaRPr lang="ru-RU" sz="2000" b="1" dirty="0"/>
          </a:p>
        </p:txBody>
      </p:sp>
      <p:pic>
        <p:nvPicPr>
          <p:cNvPr id="5" name="Picture 550"/>
          <p:cNvPicPr/>
          <p:nvPr/>
        </p:nvPicPr>
        <p:blipFill rotWithShape="1">
          <a:blip r:embed="rId2"/>
          <a:srcRect l="1128" t="1123" r="1880" b="5992"/>
          <a:stretch/>
        </p:blipFill>
        <p:spPr bwMode="auto">
          <a:xfrm>
            <a:off x="1857356" y="2143116"/>
            <a:ext cx="5736671" cy="2786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Debit - metrul</a:t>
            </a:r>
            <a:endParaRPr lang="ru-RU" sz="3200" b="1" dirty="0"/>
          </a:p>
        </p:txBody>
      </p:sp>
      <p:pic>
        <p:nvPicPr>
          <p:cNvPr id="4" name="Picture 551"/>
          <p:cNvPicPr>
            <a:picLocks noGrp="1"/>
          </p:cNvPicPr>
          <p:nvPr>
            <p:ph idx="1"/>
          </p:nvPr>
        </p:nvPicPr>
        <p:blipFill rotWithShape="1">
          <a:blip r:embed="rId2"/>
          <a:srcRect t="1096"/>
          <a:stretch/>
        </p:blipFill>
        <p:spPr bwMode="auto">
          <a:xfrm>
            <a:off x="323528" y="928670"/>
            <a:ext cx="8568952" cy="55966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Spirometrul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000" b="1" dirty="0" err="1" smtClean="0">
                <a:solidFill>
                  <a:srgbClr val="0070C0"/>
                </a:solidFill>
              </a:rPr>
              <a:t>M</a:t>
            </a:r>
            <a:r>
              <a:rPr lang="en-US" sz="2000" b="1" dirty="0" err="1" smtClean="0">
                <a:solidFill>
                  <a:srgbClr val="0070C0"/>
                </a:solidFill>
              </a:rPr>
              <a:t>ăsurarea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volumului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expirat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4" name="Picture 552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1571611"/>
            <a:ext cx="7572428" cy="455455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/>
              <a:t>Elementele de siguranță ale mașinilor </a:t>
            </a:r>
            <a:r>
              <a:rPr lang="ro-RO" sz="2800" b="1" dirty="0" smtClean="0"/>
              <a:t>de anestezie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28670"/>
            <a:ext cx="8678768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Dispozitive de siguranță: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1428736"/>
            <a:ext cx="8429684" cy="6429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Alarmă de eșec al oxigenului (cunoscută și sub denumirea de "Dispozitiv de avertizare cu privire la defectarea oxigenului")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2285992"/>
            <a:ext cx="84296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Dispozitiv de protecție a azotului sau dispozitiv de protecție la deficiențe de oxigen: fluxul de oxid de azot medical depinde de presiunea oxigenului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58" y="3071810"/>
            <a:ext cx="8429684" cy="78581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Alarme hipoxice (agenți hipoxici sau regulatori de raport) pentru a preveni administrarea de către pacienți a amestecurilor de gaze care conțin mai puțin de 21-25% oxigen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4143380"/>
            <a:ext cx="8358246" cy="57150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Alarme de ventilator, care avertizează asupra presiunilor joase sau înalte ale căilor aeriene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4929198"/>
            <a:ext cx="835824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Alarme pentru toate monitoarele fiziologice 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5786454"/>
            <a:ext cx="8358246" cy="6429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Opțiuni suplimentare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o-RO" sz="2800" b="1" dirty="0" smtClean="0"/>
              <a:t>Structura unui aparat moden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chemeClr val="tx2"/>
                </a:solidFill>
              </a:rPr>
              <a:t>Aparatul</a:t>
            </a:r>
            <a:r>
              <a:rPr lang="en-US" dirty="0">
                <a:solidFill>
                  <a:schemeClr val="tx2"/>
                </a:solidFill>
              </a:rPr>
              <a:t> modern de </a:t>
            </a:r>
            <a:r>
              <a:rPr lang="en-US" dirty="0" err="1">
                <a:solidFill>
                  <a:schemeClr val="tx2"/>
                </a:solidFill>
              </a:rPr>
              <a:t>anestezie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poate</a:t>
            </a:r>
            <a:r>
              <a:rPr lang="en-US" dirty="0">
                <a:solidFill>
                  <a:schemeClr val="tx2"/>
                </a:solidFill>
              </a:rPr>
              <a:t> fi </a:t>
            </a:r>
            <a:r>
              <a:rPr lang="en-US" dirty="0" err="1">
                <a:solidFill>
                  <a:schemeClr val="tx2"/>
                </a:solidFill>
              </a:rPr>
              <a:t>împărțit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în</a:t>
            </a:r>
            <a:r>
              <a:rPr lang="en-US" dirty="0">
                <a:solidFill>
                  <a:schemeClr val="tx2"/>
                </a:solidFill>
              </a:rPr>
              <a:t>: </a:t>
            </a:r>
            <a:endParaRPr lang="ro-RO" dirty="0" smtClean="0">
              <a:solidFill>
                <a:schemeClr val="tx2"/>
              </a:solidFill>
            </a:endParaRPr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alimentare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livrare</a:t>
            </a:r>
            <a:r>
              <a:rPr lang="en-US" dirty="0"/>
              <a:t> cu </a:t>
            </a:r>
            <a:r>
              <a:rPr lang="en-US" dirty="0" err="1"/>
              <a:t>gaz</a:t>
            </a:r>
            <a:r>
              <a:rPr lang="en-US" dirty="0" smtClean="0"/>
              <a:t>,</a:t>
            </a:r>
            <a:endParaRPr lang="ro-RO" dirty="0" smtClean="0"/>
          </a:p>
          <a:p>
            <a:r>
              <a:rPr lang="en-US" dirty="0" smtClean="0"/>
              <a:t> </a:t>
            </a:r>
            <a:r>
              <a:rPr lang="en-US" dirty="0" err="1"/>
              <a:t>vaporizator</a:t>
            </a:r>
            <a:r>
              <a:rPr lang="en-US" dirty="0"/>
              <a:t> de </a:t>
            </a:r>
            <a:r>
              <a:rPr lang="en-US" dirty="0" err="1"/>
              <a:t>gaz</a:t>
            </a:r>
            <a:r>
              <a:rPr lang="en-US" dirty="0"/>
              <a:t> </a:t>
            </a:r>
            <a:r>
              <a:rPr lang="en-US" dirty="0" err="1"/>
              <a:t>anestezic</a:t>
            </a:r>
            <a:r>
              <a:rPr lang="en-US" dirty="0"/>
              <a:t>, </a:t>
            </a:r>
            <a:endParaRPr lang="ro-RO" dirty="0" smtClean="0"/>
          </a:p>
          <a:p>
            <a:r>
              <a:rPr lang="en-US" dirty="0" smtClean="0"/>
              <a:t>circuit </a:t>
            </a:r>
            <a:r>
              <a:rPr lang="en-US" dirty="0"/>
              <a:t>de </a:t>
            </a:r>
            <a:r>
              <a:rPr lang="en-US" dirty="0" err="1"/>
              <a:t>respirație</a:t>
            </a:r>
            <a:r>
              <a:rPr lang="en-US" dirty="0"/>
              <a:t>, </a:t>
            </a:r>
            <a:endParaRPr lang="ro-RO" dirty="0" smtClean="0"/>
          </a:p>
          <a:p>
            <a:r>
              <a:rPr lang="en-US" dirty="0" smtClean="0"/>
              <a:t>ventilator </a:t>
            </a:r>
            <a:r>
              <a:rPr lang="en-US" dirty="0"/>
              <a:t>de </a:t>
            </a:r>
            <a:r>
              <a:rPr lang="en-US" dirty="0" err="1"/>
              <a:t>anestezie</a:t>
            </a:r>
            <a:r>
              <a:rPr lang="en-US" dirty="0"/>
              <a:t>, </a:t>
            </a:r>
            <a:endParaRPr lang="ro-RO" dirty="0" smtClean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monitorizare</a:t>
            </a:r>
            <a:r>
              <a:rPr lang="en-US" dirty="0"/>
              <a:t> a </a:t>
            </a:r>
            <a:r>
              <a:rPr lang="en-US" dirty="0" err="1"/>
              <a:t>siguranței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endParaRPr lang="ro-RO" dirty="0" smtClean="0"/>
          </a:p>
          <a:p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eliminare</a:t>
            </a:r>
            <a:r>
              <a:rPr lang="en-US" dirty="0"/>
              <a:t> a </a:t>
            </a:r>
            <a:r>
              <a:rPr lang="en-US" dirty="0" err="1"/>
              <a:t>gazelor</a:t>
            </a:r>
            <a:r>
              <a:rPr lang="en-US" dirty="0"/>
              <a:t> </a:t>
            </a:r>
            <a:r>
              <a:rPr lang="en-US" dirty="0" err="1"/>
              <a:t>reziduale</a:t>
            </a:r>
            <a:r>
              <a:rPr lang="en-US" dirty="0"/>
              <a:t>.</a:t>
            </a: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071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Exemple </a:t>
            </a:r>
            <a:r>
              <a:rPr lang="ro-RO" sz="2800" b="1" dirty="0"/>
              <a:t>de </a:t>
            </a:r>
            <a:r>
              <a:rPr lang="ro-RO" sz="2800" b="1" dirty="0" smtClean="0"/>
              <a:t>mașini </a:t>
            </a:r>
            <a:r>
              <a:rPr lang="ro-RO" sz="2800" b="1" dirty="0"/>
              <a:t>de anestezie și </a:t>
            </a:r>
            <a:r>
              <a:rPr lang="ro-RO" sz="2800" b="1" dirty="0" smtClean="0"/>
              <a:t>ventilare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857232"/>
            <a:ext cx="8329642" cy="52689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>
                <a:solidFill>
                  <a:srgbClr val="0070C0"/>
                </a:solidFill>
              </a:rPr>
              <a:t>Mașina de anestezie </a:t>
            </a:r>
            <a:r>
              <a:rPr lang="ro-RO" sz="2400" b="1" dirty="0">
                <a:solidFill>
                  <a:srgbClr val="7030A0"/>
                </a:solidFill>
              </a:rPr>
              <a:t>Fabius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4" name="Picture 2" descr="Fabius® GS Premium - imagin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t="3543" r="21216" b="8482"/>
          <a:stretch/>
        </p:blipFill>
        <p:spPr bwMode="auto">
          <a:xfrm>
            <a:off x="423153" y="1250141"/>
            <a:ext cx="2741434" cy="3143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9124" y="928670"/>
            <a:ext cx="4500594" cy="483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DATE TEHNICE   (unele)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00496" y="1501400"/>
            <a:ext cx="4857784" cy="28224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o-R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Moduri de funcționare Standard: Manual / Spontan; Controlul volumului (VC)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o-RO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Frecvență de respirație de la 4 la 60 bpm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o-RO" sz="1600" dirty="0" smtClean="0"/>
              <a:t>- Monitorizarea </a:t>
            </a:r>
            <a:r>
              <a:rPr lang="ro-RO" sz="1600" dirty="0"/>
              <a:t>continuă a concentrației de inspirație O2, frecvența respirației, </a:t>
            </a:r>
            <a:r>
              <a:rPr lang="ro-RO" sz="1600" dirty="0" smtClean="0"/>
              <a:t> </a:t>
            </a:r>
            <a:r>
              <a:rPr lang="ro-RO" sz="1600" dirty="0"/>
              <a:t>volum, volum minut, presiune medie sau platou, presiune maximă a căilor </a:t>
            </a:r>
            <a:r>
              <a:rPr lang="ro-RO" sz="1600" dirty="0" smtClean="0"/>
              <a:t>aeriene. Toate </a:t>
            </a:r>
            <a:r>
              <a:rPr lang="ro-RO" sz="1600" dirty="0"/>
              <a:t>informațiile despre fluxul de gaze proaspete sunt afișate ca tuburi de flux virtual</a:t>
            </a:r>
            <a:endParaRPr kumimoji="0" lang="ro-R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anestezie Fabius pl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41" y="4554969"/>
            <a:ext cx="1328266" cy="196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istem de anestezie modular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34" y="4548684"/>
            <a:ext cx="2346329" cy="197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nestezie generală anestez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70" y="446545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nestezi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952" y="4554969"/>
            <a:ext cx="2854945" cy="204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715200" cy="432048"/>
          </a:xfrm>
        </p:spPr>
        <p:txBody>
          <a:bodyPr>
            <a:normAutofit fontScale="90000"/>
          </a:bodyPr>
          <a:lstStyle/>
          <a:p>
            <a:r>
              <a:rPr lang="ro-RO" sz="3100" cap="all" dirty="0" smtClean="0"/>
              <a:t/>
            </a:r>
            <a:br>
              <a:rPr lang="ro-RO" sz="3100" cap="all" dirty="0" smtClean="0"/>
            </a:br>
            <a:r>
              <a:rPr lang="pt-BR" sz="3100" cap="all" dirty="0" smtClean="0"/>
              <a:t>AISYS </a:t>
            </a:r>
            <a:r>
              <a:rPr lang="pt-BR" sz="3100" cap="all" dirty="0"/>
              <a:t>CS2 - MASINA DE ANESTEZIE</a:t>
            </a:r>
            <a:r>
              <a:rPr lang="pt-BR" cap="all" dirty="0"/>
              <a:t/>
            </a:r>
            <a:br>
              <a:rPr lang="pt-BR" cap="all" dirty="0"/>
            </a:br>
            <a:endParaRPr lang="en-US" dirty="0"/>
          </a:p>
        </p:txBody>
      </p:sp>
      <p:pic>
        <p:nvPicPr>
          <p:cNvPr id="1026" name="Picture 2" descr="https://www.intermed.md/images/product_images/GE/aisys-cs2-carousel-image-1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2736"/>
            <a:ext cx="8229600" cy="495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798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o-RO" sz="3100" cap="all" dirty="0" smtClean="0"/>
              <a:t/>
            </a:r>
            <a:br>
              <a:rPr lang="ro-RO" sz="3100" cap="all" dirty="0" smtClean="0"/>
            </a:br>
            <a:r>
              <a:rPr lang="pt-BR" sz="3100" cap="all" dirty="0" smtClean="0">
                <a:solidFill>
                  <a:srgbClr val="0070C0"/>
                </a:solidFill>
              </a:rPr>
              <a:t>AISYS </a:t>
            </a:r>
            <a:r>
              <a:rPr lang="pt-BR" sz="3100" cap="all" dirty="0">
                <a:solidFill>
                  <a:srgbClr val="0070C0"/>
                </a:solidFill>
              </a:rPr>
              <a:t>CS2 - MASINA DE ANESTEZIE</a:t>
            </a:r>
            <a:r>
              <a:rPr lang="pt-BR" cap="all" dirty="0">
                <a:solidFill>
                  <a:srgbClr val="0070C0"/>
                </a:solidFill>
              </a:rPr>
              <a:t/>
            </a:r>
            <a:br>
              <a:rPr lang="pt-BR" cap="all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4704"/>
            <a:ext cx="4038600" cy="5832648"/>
          </a:xfrm>
        </p:spPr>
        <p:txBody>
          <a:bodyPr>
            <a:noAutofit/>
          </a:bodyPr>
          <a:lstStyle/>
          <a:p>
            <a:r>
              <a:rPr lang="en-US" sz="1800" b="1" dirty="0" err="1"/>
              <a:t>Producător</a:t>
            </a:r>
            <a:r>
              <a:rPr lang="en-US" sz="1800" b="1" dirty="0" smtClean="0"/>
              <a:t>:</a:t>
            </a:r>
            <a:r>
              <a:rPr lang="ro-RO" sz="1800" b="1" dirty="0" smtClean="0"/>
              <a:t> </a:t>
            </a:r>
            <a:r>
              <a:rPr lang="en-US" sz="1800" b="1" dirty="0" smtClean="0">
                <a:solidFill>
                  <a:srgbClr val="0070C0"/>
                </a:solidFill>
              </a:rPr>
              <a:t>GE Healthcare</a:t>
            </a:r>
            <a:endParaRPr lang="en-US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800" b="1" dirty="0" err="1"/>
              <a:t>Interfața</a:t>
            </a:r>
            <a:r>
              <a:rPr lang="en-US" sz="1800" b="1" dirty="0"/>
              <a:t> </a:t>
            </a:r>
            <a:r>
              <a:rPr lang="en-US" sz="1800" b="1" dirty="0" err="1"/>
              <a:t>excelentă</a:t>
            </a:r>
            <a:r>
              <a:rPr lang="en-US" sz="1800" b="1" dirty="0"/>
              <a:t> cu </a:t>
            </a:r>
            <a:r>
              <a:rPr lang="en-US" sz="1800" b="1" dirty="0" err="1"/>
              <a:t>utilizatorul</a:t>
            </a:r>
            <a:r>
              <a:rPr lang="en-US" sz="1800" b="1" dirty="0"/>
              <a:t>: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 smtClean="0">
                <a:solidFill>
                  <a:srgbClr val="0070C0"/>
                </a:solidFill>
              </a:rPr>
              <a:t>Flux </a:t>
            </a:r>
            <a:r>
              <a:rPr lang="en-US" sz="1800" dirty="0">
                <a:solidFill>
                  <a:srgbClr val="0070C0"/>
                </a:solidFill>
              </a:rPr>
              <a:t>de </a:t>
            </a:r>
            <a:r>
              <a:rPr lang="en-US" sz="1800" dirty="0" err="1">
                <a:solidFill>
                  <a:srgbClr val="0070C0"/>
                </a:solidFill>
              </a:rPr>
              <a:t>lucru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simplificat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cu </a:t>
            </a:r>
            <a:r>
              <a:rPr lang="en-US" sz="1800" dirty="0" err="1"/>
              <a:t>ajutorul</a:t>
            </a:r>
            <a:r>
              <a:rPr lang="en-US" sz="1800" dirty="0"/>
              <a:t> </a:t>
            </a:r>
            <a:r>
              <a:rPr lang="en-US" sz="1800" dirty="0" err="1"/>
              <a:t>configurațiilor</a:t>
            </a:r>
            <a:r>
              <a:rPr lang="en-US" sz="1800" dirty="0"/>
              <a:t> ”Quick Picks”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ajustarea</a:t>
            </a:r>
            <a:r>
              <a:rPr lang="en-US" sz="1800" dirty="0"/>
              <a:t> </a:t>
            </a:r>
            <a:r>
              <a:rPr lang="en-US" sz="1800" dirty="0" err="1"/>
              <a:t>rapidă</a:t>
            </a:r>
            <a:r>
              <a:rPr lang="en-US" sz="1800" dirty="0"/>
              <a:t> a </a:t>
            </a:r>
            <a:r>
              <a:rPr lang="en-US" sz="1800" dirty="0" err="1"/>
              <a:t>agentului</a:t>
            </a:r>
            <a:r>
              <a:rPr lang="en-US" sz="1800" dirty="0"/>
              <a:t> </a:t>
            </a:r>
            <a:r>
              <a:rPr lang="en-US" sz="1800" dirty="0" err="1"/>
              <a:t>anestetic</a:t>
            </a:r>
            <a:r>
              <a:rPr lang="en-US" sz="1800" dirty="0"/>
              <a:t>, </a:t>
            </a:r>
            <a:r>
              <a:rPr lang="en-US" sz="1800" dirty="0" err="1"/>
              <a:t>oxigenului</a:t>
            </a:r>
            <a:r>
              <a:rPr lang="en-US" sz="1800" dirty="0"/>
              <a:t>,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amestecului</a:t>
            </a:r>
            <a:r>
              <a:rPr lang="en-US" sz="1800" dirty="0"/>
              <a:t> de gaze</a:t>
            </a:r>
            <a:r>
              <a:rPr lang="en-US" sz="1800" dirty="0" smtClean="0"/>
              <a:t>;</a:t>
            </a:r>
            <a:endParaRPr lang="en-US" sz="1800" dirty="0"/>
          </a:p>
          <a:p>
            <a:pPr marL="0" indent="0">
              <a:buNone/>
            </a:pPr>
            <a:r>
              <a:rPr lang="ro-RO" sz="1800" dirty="0" smtClean="0"/>
              <a:t>- </a:t>
            </a:r>
            <a:r>
              <a:rPr lang="en-US" sz="1800" dirty="0" err="1" smtClean="0">
                <a:solidFill>
                  <a:srgbClr val="0070C0"/>
                </a:solidFill>
              </a:rPr>
              <a:t>Optimizarea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managementului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/>
              <a:t>alarmelor</a:t>
            </a:r>
            <a:r>
              <a:rPr lang="en-US" sz="1800" dirty="0"/>
              <a:t> </a:t>
            </a:r>
            <a:r>
              <a:rPr lang="en-US" sz="1800" dirty="0" err="1"/>
              <a:t>petnru</a:t>
            </a:r>
            <a:r>
              <a:rPr lang="en-US" sz="1800" dirty="0"/>
              <a:t> </a:t>
            </a:r>
            <a:r>
              <a:rPr lang="en-US" sz="1800" dirty="0" err="1"/>
              <a:t>fiecare</a:t>
            </a:r>
            <a:r>
              <a:rPr lang="en-US" sz="1800" dirty="0"/>
              <a:t> </a:t>
            </a:r>
            <a:r>
              <a:rPr lang="en-US" sz="1800" dirty="0" err="1"/>
              <a:t>pacient</a:t>
            </a:r>
            <a:r>
              <a:rPr lang="en-US" sz="1800" dirty="0"/>
              <a:t> cu </a:t>
            </a:r>
            <a:r>
              <a:rPr lang="en-US" sz="1800" dirty="0" err="1"/>
              <a:t>ajutorul</a:t>
            </a:r>
            <a:r>
              <a:rPr lang="en-US" sz="1800" dirty="0"/>
              <a:t> </a:t>
            </a:r>
            <a:r>
              <a:rPr lang="en-US" sz="1800" dirty="0" err="1"/>
              <a:t>limitelor</a:t>
            </a:r>
            <a:r>
              <a:rPr lang="en-US" sz="1800" dirty="0"/>
              <a:t> </a:t>
            </a:r>
            <a:r>
              <a:rPr lang="en-US" sz="1800" dirty="0" err="1"/>
              <a:t>alarmelor</a:t>
            </a:r>
            <a:r>
              <a:rPr lang="en-US" sz="1800" dirty="0"/>
              <a:t> </a:t>
            </a:r>
            <a:r>
              <a:rPr lang="en-US" sz="1800" dirty="0" err="1"/>
              <a:t>preajustate</a:t>
            </a:r>
            <a:r>
              <a:rPr lang="en-US" sz="1800" dirty="0"/>
              <a:t> automat;</a:t>
            </a:r>
          </a:p>
          <a:p>
            <a:pPr marL="0" indent="0">
              <a:buNone/>
            </a:pPr>
            <a:r>
              <a:rPr lang="ro-RO" sz="1800" dirty="0" smtClean="0"/>
              <a:t>- </a:t>
            </a:r>
            <a:r>
              <a:rPr lang="en-US" sz="1800" dirty="0" err="1" smtClean="0"/>
              <a:t>Conceput</a:t>
            </a:r>
            <a:r>
              <a:rPr lang="en-US" sz="1800" dirty="0" smtClean="0"/>
              <a:t> </a:t>
            </a:r>
            <a:r>
              <a:rPr lang="en-US" sz="1800" dirty="0" err="1">
                <a:solidFill>
                  <a:srgbClr val="0070C0"/>
                </a:solidFill>
              </a:rPr>
              <a:t>pentru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integrarea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perfectă</a:t>
            </a:r>
            <a:r>
              <a:rPr lang="en-US" sz="1800" dirty="0">
                <a:solidFill>
                  <a:srgbClr val="0070C0"/>
                </a:solidFill>
              </a:rPr>
              <a:t> cu </a:t>
            </a:r>
            <a:r>
              <a:rPr lang="en-US" sz="1800" dirty="0" err="1">
                <a:solidFill>
                  <a:srgbClr val="0070C0"/>
                </a:solidFill>
              </a:rPr>
              <a:t>monitoarele</a:t>
            </a:r>
            <a:r>
              <a:rPr lang="en-US" sz="1800" dirty="0">
                <a:solidFill>
                  <a:srgbClr val="0070C0"/>
                </a:solidFill>
              </a:rPr>
              <a:t> GE CARESCAPE</a:t>
            </a:r>
            <a:r>
              <a:rPr lang="en-US" sz="1800" dirty="0"/>
              <a:t>;</a:t>
            </a:r>
          </a:p>
          <a:p>
            <a:pPr marL="0" indent="0">
              <a:buNone/>
            </a:pPr>
            <a:r>
              <a:rPr lang="ro-RO" sz="1800" dirty="0" smtClean="0"/>
              <a:t>- </a:t>
            </a:r>
            <a:r>
              <a:rPr lang="en-US" sz="1800" dirty="0" err="1" smtClean="0">
                <a:solidFill>
                  <a:srgbClr val="0070C0"/>
                </a:solidFill>
              </a:rPr>
              <a:t>Afișează</a:t>
            </a:r>
            <a:r>
              <a:rPr lang="en-US" sz="1800" dirty="0" smtClean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0070C0"/>
                </a:solidFill>
              </a:rPr>
              <a:t>cu </a:t>
            </a:r>
            <a:r>
              <a:rPr lang="en-US" sz="1800" dirty="0" err="1">
                <a:solidFill>
                  <a:srgbClr val="0070C0"/>
                </a:solidFill>
              </a:rPr>
              <a:t>fiecare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respirație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spirometria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pacientului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presiune</a:t>
            </a:r>
            <a:r>
              <a:rPr lang="en-US" sz="1800" dirty="0"/>
              <a:t>, flux, </a:t>
            </a:r>
            <a:r>
              <a:rPr lang="en-US" sz="1800" dirty="0" err="1"/>
              <a:t>volum</a:t>
            </a:r>
            <a:r>
              <a:rPr lang="en-US" sz="1800" dirty="0"/>
              <a:t>, </a:t>
            </a:r>
            <a:r>
              <a:rPr lang="en-US" sz="1800" dirty="0" err="1"/>
              <a:t>complianță</a:t>
            </a:r>
            <a:r>
              <a:rPr lang="en-US" sz="1800" dirty="0"/>
              <a:t>, PEEP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rezistență</a:t>
            </a:r>
            <a:r>
              <a:rPr lang="en-US" sz="1800" dirty="0"/>
              <a:t> a </a:t>
            </a:r>
            <a:r>
              <a:rPr lang="en-US" sz="1800" dirty="0" err="1"/>
              <a:t>căilor</a:t>
            </a:r>
            <a:r>
              <a:rPr lang="en-US" sz="1800" dirty="0"/>
              <a:t> </a:t>
            </a:r>
            <a:r>
              <a:rPr lang="en-US" sz="1800" dirty="0" err="1"/>
              <a:t>respiratorii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circuitul</a:t>
            </a:r>
            <a:r>
              <a:rPr lang="en-US" sz="1800" dirty="0"/>
              <a:t> </a:t>
            </a:r>
            <a:r>
              <a:rPr lang="en-US" sz="1800" dirty="0" err="1"/>
              <a:t>pacientului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908720"/>
            <a:ext cx="4468688" cy="56886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err="1"/>
              <a:t>Beneficii</a:t>
            </a:r>
            <a:r>
              <a:rPr lang="en-US" sz="2000" b="1" dirty="0"/>
              <a:t>:</a:t>
            </a:r>
            <a:endParaRPr lang="en-US" sz="2000" dirty="0"/>
          </a:p>
          <a:p>
            <a:r>
              <a:rPr lang="en-US" sz="1400" dirty="0" err="1"/>
              <a:t>Opțiunea</a:t>
            </a:r>
            <a:r>
              <a:rPr lang="en-US" sz="1400" dirty="0"/>
              <a:t> </a:t>
            </a:r>
            <a:r>
              <a:rPr lang="en-US" sz="1400" b="1" dirty="0"/>
              <a:t>ET – Control</a:t>
            </a:r>
            <a:r>
              <a:rPr lang="en-US" sz="1400" dirty="0"/>
              <a:t> </a:t>
            </a:r>
            <a:r>
              <a:rPr lang="en-US" sz="1400" dirty="0" err="1"/>
              <a:t>ajustează</a:t>
            </a:r>
            <a:r>
              <a:rPr lang="en-US" sz="1400" dirty="0"/>
              <a:t> automat </a:t>
            </a:r>
            <a:r>
              <a:rPr lang="en-US" sz="1400" dirty="0" err="1"/>
              <a:t>concentrațiile</a:t>
            </a:r>
            <a:r>
              <a:rPr lang="en-US" sz="1400" dirty="0"/>
              <a:t> </a:t>
            </a:r>
            <a:r>
              <a:rPr lang="en-US" sz="1400" dirty="0" err="1"/>
              <a:t>amestecului</a:t>
            </a:r>
            <a:r>
              <a:rPr lang="en-US" sz="1400" dirty="0"/>
              <a:t> de </a:t>
            </a:r>
            <a:r>
              <a:rPr lang="en-US" sz="1400" dirty="0" err="1"/>
              <a:t>gaz</a:t>
            </a:r>
            <a:r>
              <a:rPr lang="en-US" sz="1400" dirty="0"/>
              <a:t> </a:t>
            </a:r>
            <a:r>
              <a:rPr lang="en-US" sz="1400" dirty="0" err="1"/>
              <a:t>proaspăt</a:t>
            </a:r>
            <a:r>
              <a:rPr lang="en-US" sz="1400" dirty="0"/>
              <a:t>  </a:t>
            </a:r>
            <a:r>
              <a:rPr lang="en-US" sz="1400" dirty="0" err="1"/>
              <a:t>pentru</a:t>
            </a:r>
            <a:r>
              <a:rPr lang="en-US" sz="1400" dirty="0"/>
              <a:t> a </a:t>
            </a:r>
            <a:r>
              <a:rPr lang="en-US" sz="1400" dirty="0" err="1"/>
              <a:t>obține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menține</a:t>
            </a:r>
            <a:r>
              <a:rPr lang="en-US" sz="1400" dirty="0"/>
              <a:t> rapid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eficient</a:t>
            </a:r>
            <a:r>
              <a:rPr lang="en-US" sz="1400" dirty="0"/>
              <a:t> </a:t>
            </a:r>
            <a:r>
              <a:rPr lang="en-US" sz="1400" dirty="0" err="1"/>
              <a:t>concentrația</a:t>
            </a:r>
            <a:r>
              <a:rPr lang="en-US" sz="1400" dirty="0"/>
              <a:t> </a:t>
            </a:r>
            <a:r>
              <a:rPr lang="en-US" sz="1400" dirty="0" err="1"/>
              <a:t>țintă</a:t>
            </a:r>
            <a:r>
              <a:rPr lang="en-US" sz="1400" dirty="0"/>
              <a:t> a </a:t>
            </a:r>
            <a:r>
              <a:rPr lang="en-US" sz="1400" dirty="0" err="1"/>
              <a:t>oxigenului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a </a:t>
            </a:r>
            <a:r>
              <a:rPr lang="en-US" sz="1400" dirty="0" err="1"/>
              <a:t>agenților</a:t>
            </a:r>
            <a:r>
              <a:rPr lang="en-US" sz="1400" dirty="0"/>
              <a:t> </a:t>
            </a:r>
            <a:r>
              <a:rPr lang="en-US" sz="1400" dirty="0" err="1"/>
              <a:t>anestetici</a:t>
            </a:r>
            <a:r>
              <a:rPr lang="en-US" sz="1400" dirty="0"/>
              <a:t>;</a:t>
            </a:r>
          </a:p>
          <a:p>
            <a:r>
              <a:rPr lang="en-US" sz="1400" b="1" dirty="0"/>
              <a:t>MAC - </a:t>
            </a:r>
            <a:r>
              <a:rPr lang="en-US" sz="1400" dirty="0" err="1"/>
              <a:t>Estimarea</a:t>
            </a:r>
            <a:r>
              <a:rPr lang="en-US" sz="1400" dirty="0"/>
              <a:t> </a:t>
            </a:r>
            <a:r>
              <a:rPr lang="en-US" sz="1400" dirty="0" err="1"/>
              <a:t>concentrației</a:t>
            </a:r>
            <a:r>
              <a:rPr lang="en-US" sz="1400" dirty="0"/>
              <a:t> </a:t>
            </a:r>
            <a:r>
              <a:rPr lang="en-US" sz="1400" dirty="0" err="1"/>
              <a:t>minime</a:t>
            </a:r>
            <a:r>
              <a:rPr lang="en-US" sz="1400" dirty="0"/>
              <a:t> </a:t>
            </a:r>
            <a:r>
              <a:rPr lang="en-US" sz="1400" dirty="0" err="1"/>
              <a:t>alviolare</a:t>
            </a:r>
            <a:r>
              <a:rPr lang="en-US" sz="1400" dirty="0"/>
              <a:t> (MAC) </a:t>
            </a:r>
            <a:r>
              <a:rPr lang="en-US" sz="1400" dirty="0" err="1"/>
              <a:t>ajută</a:t>
            </a:r>
            <a:r>
              <a:rPr lang="en-US" sz="1400" dirty="0"/>
              <a:t> la </a:t>
            </a:r>
            <a:r>
              <a:rPr lang="en-US" sz="1400" dirty="0" err="1"/>
              <a:t>determinarea</a:t>
            </a:r>
            <a:r>
              <a:rPr lang="en-US" sz="1400" dirty="0"/>
              <a:t> </a:t>
            </a:r>
            <a:r>
              <a:rPr lang="en-US" sz="1400" dirty="0" err="1"/>
              <a:t>valorii</a:t>
            </a:r>
            <a:r>
              <a:rPr lang="en-US" sz="1400" dirty="0"/>
              <a:t> </a:t>
            </a:r>
            <a:r>
              <a:rPr lang="en-US" sz="1400" dirty="0" err="1"/>
              <a:t>concentrației</a:t>
            </a:r>
            <a:r>
              <a:rPr lang="en-US" sz="1400" dirty="0"/>
              <a:t> de agent </a:t>
            </a:r>
            <a:r>
              <a:rPr lang="en-US" sz="1400" dirty="0" err="1"/>
              <a:t>anestetic</a:t>
            </a:r>
            <a:r>
              <a:rPr lang="en-US" sz="1400" dirty="0"/>
              <a:t>.</a:t>
            </a:r>
          </a:p>
          <a:p>
            <a:r>
              <a:rPr lang="en-US" sz="1400" b="1" dirty="0" err="1"/>
              <a:t>Tehnologia</a:t>
            </a:r>
            <a:r>
              <a:rPr lang="en-US" sz="1400" b="1" dirty="0"/>
              <a:t> ”Flow Power Inside”</a:t>
            </a:r>
            <a:endParaRPr lang="en-US" sz="1400" dirty="0"/>
          </a:p>
          <a:p>
            <a:r>
              <a:rPr lang="en-US" sz="1400" dirty="0" err="1"/>
              <a:t>Ventilare</a:t>
            </a:r>
            <a:r>
              <a:rPr lang="en-US" sz="1400" dirty="0"/>
              <a:t> </a:t>
            </a:r>
            <a:r>
              <a:rPr lang="en-US" sz="1400" dirty="0" err="1"/>
              <a:t>mecanică</a:t>
            </a:r>
            <a:r>
              <a:rPr lang="en-US" sz="1400" dirty="0"/>
              <a:t> </a:t>
            </a:r>
            <a:r>
              <a:rPr lang="en-US" sz="1400" dirty="0" err="1"/>
              <a:t>sofisticată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opțiuni</a:t>
            </a:r>
            <a:r>
              <a:rPr lang="en-US" sz="1400" dirty="0"/>
              <a:t> de </a:t>
            </a:r>
            <a:r>
              <a:rPr lang="en-US" sz="1400" dirty="0" err="1"/>
              <a:t>ventilare</a:t>
            </a:r>
            <a:r>
              <a:rPr lang="en-US" sz="1400" dirty="0"/>
              <a:t> </a:t>
            </a:r>
            <a:r>
              <a:rPr lang="en-US" sz="1400" dirty="0" err="1"/>
              <a:t>asistată</a:t>
            </a:r>
            <a:r>
              <a:rPr lang="en-US" sz="1400" dirty="0"/>
              <a:t> cu </a:t>
            </a:r>
            <a:r>
              <a:rPr lang="en-US" sz="1400" dirty="0" err="1"/>
              <a:t>ajutorul</a:t>
            </a:r>
            <a:r>
              <a:rPr lang="en-US" sz="1400" dirty="0"/>
              <a:t> </a:t>
            </a:r>
            <a:r>
              <a:rPr lang="en-US" sz="1400" dirty="0" err="1"/>
              <a:t>tehnologiei</a:t>
            </a:r>
            <a:r>
              <a:rPr lang="en-US" sz="1400" dirty="0"/>
              <a:t> de control digital al </a:t>
            </a:r>
            <a:r>
              <a:rPr lang="en-US" sz="1400" dirty="0" err="1"/>
              <a:t>fluxului</a:t>
            </a:r>
            <a:r>
              <a:rPr lang="en-US" sz="1400" dirty="0"/>
              <a:t> de gaze;</a:t>
            </a:r>
          </a:p>
          <a:p>
            <a:r>
              <a:rPr lang="en-US" sz="1400" b="1" dirty="0" err="1"/>
              <a:t>Tehonologia</a:t>
            </a:r>
            <a:r>
              <a:rPr lang="en-US" sz="1400" b="1" dirty="0"/>
              <a:t> ”</a:t>
            </a:r>
            <a:r>
              <a:rPr lang="en-US" sz="1400" b="1" dirty="0" err="1"/>
              <a:t>ecoFLOW</a:t>
            </a:r>
            <a:r>
              <a:rPr lang="en-US" sz="1400" b="1" dirty="0"/>
              <a:t>”:</a:t>
            </a:r>
            <a:r>
              <a:rPr lang="en-US" sz="1400" dirty="0"/>
              <a:t> </a:t>
            </a:r>
            <a:r>
              <a:rPr lang="en-US" sz="1400" b="1" dirty="0"/>
              <a:t>Debit </a:t>
            </a:r>
            <a:r>
              <a:rPr lang="en-US" sz="1400" b="1" dirty="0" err="1"/>
              <a:t>mic</a:t>
            </a:r>
            <a:r>
              <a:rPr lang="en-US" sz="1400" dirty="0"/>
              <a:t> – </a:t>
            </a:r>
            <a:r>
              <a:rPr lang="en-US" sz="1400" b="1" dirty="0"/>
              <a:t>Impact mare</a:t>
            </a:r>
            <a:r>
              <a:rPr lang="en-US" sz="1400" dirty="0"/>
              <a:t>. </a:t>
            </a:r>
            <a:r>
              <a:rPr lang="en-US" sz="1400" dirty="0" err="1"/>
              <a:t>Ajută</a:t>
            </a:r>
            <a:r>
              <a:rPr lang="en-US" sz="1400" dirty="0"/>
              <a:t> </a:t>
            </a:r>
            <a:r>
              <a:rPr lang="en-US" sz="1400" dirty="0" err="1"/>
              <a:t>utilizatorul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menținerea</a:t>
            </a:r>
            <a:r>
              <a:rPr lang="en-US" sz="1400" dirty="0"/>
              <a:t> </a:t>
            </a:r>
            <a:r>
              <a:rPr lang="en-US" sz="1400" dirty="0" err="1"/>
              <a:t>concentrației</a:t>
            </a:r>
            <a:r>
              <a:rPr lang="en-US" sz="1400" dirty="0"/>
              <a:t> de </a:t>
            </a:r>
            <a:r>
              <a:rPr lang="en-US" sz="1400" dirty="0" err="1"/>
              <a:t>oxigen</a:t>
            </a:r>
            <a:r>
              <a:rPr lang="en-US" sz="1400" dirty="0"/>
              <a:t> </a:t>
            </a:r>
            <a:r>
              <a:rPr lang="en-US" sz="1400" dirty="0" err="1"/>
              <a:t>dorită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evitarea</a:t>
            </a:r>
            <a:r>
              <a:rPr lang="en-US" sz="1400" dirty="0"/>
              <a:t> </a:t>
            </a:r>
            <a:r>
              <a:rPr lang="en-US" sz="1400" dirty="0" err="1"/>
              <a:t>debitului</a:t>
            </a:r>
            <a:r>
              <a:rPr lang="en-US" sz="1400" dirty="0"/>
              <a:t> mare de </a:t>
            </a:r>
            <a:r>
              <a:rPr lang="en-US" sz="1400" dirty="0" err="1"/>
              <a:t>gaz</a:t>
            </a:r>
            <a:r>
              <a:rPr lang="en-US" sz="1400" dirty="0"/>
              <a:t> </a:t>
            </a:r>
            <a:r>
              <a:rPr lang="en-US" sz="1400" dirty="0" err="1"/>
              <a:t>nenecesar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oferă</a:t>
            </a:r>
            <a:r>
              <a:rPr lang="en-US" sz="1400" dirty="0"/>
              <a:t> o </a:t>
            </a:r>
            <a:r>
              <a:rPr lang="en-US" sz="1400" dirty="0" err="1"/>
              <a:t>reprezentare</a:t>
            </a:r>
            <a:r>
              <a:rPr lang="en-US" sz="1400" dirty="0"/>
              <a:t> </a:t>
            </a:r>
            <a:r>
              <a:rPr lang="en-US" sz="1400" dirty="0" err="1"/>
              <a:t>grafică</a:t>
            </a:r>
            <a:r>
              <a:rPr lang="en-US" sz="1400" dirty="0"/>
              <a:t> a </a:t>
            </a:r>
            <a:r>
              <a:rPr lang="en-US" sz="1400" dirty="0" err="1"/>
              <a:t>fluxului</a:t>
            </a:r>
            <a:r>
              <a:rPr lang="en-US" sz="1400" dirty="0"/>
              <a:t> de </a:t>
            </a:r>
            <a:r>
              <a:rPr lang="en-US" sz="1400" dirty="0" err="1"/>
              <a:t>oxigen</a:t>
            </a:r>
            <a:r>
              <a:rPr lang="en-US" sz="1400" dirty="0"/>
              <a:t> </a:t>
            </a:r>
            <a:r>
              <a:rPr lang="en-US" sz="1400" dirty="0" err="1"/>
              <a:t>setat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concordanță</a:t>
            </a:r>
            <a:r>
              <a:rPr lang="en-US" sz="1400" dirty="0"/>
              <a:t> cu </a:t>
            </a:r>
            <a:r>
              <a:rPr lang="en-US" sz="1400" dirty="0" err="1"/>
              <a:t>utilizarea</a:t>
            </a:r>
            <a:r>
              <a:rPr lang="en-US" sz="1400" dirty="0"/>
              <a:t> </a:t>
            </a:r>
            <a:r>
              <a:rPr lang="en-US" sz="1400" dirty="0" err="1"/>
              <a:t>gazului</a:t>
            </a:r>
            <a:r>
              <a:rPr lang="en-US" sz="1400" dirty="0"/>
              <a:t> </a:t>
            </a:r>
            <a:r>
              <a:rPr lang="en-US" sz="1400" dirty="0" err="1"/>
              <a:t>anestetic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costul</a:t>
            </a:r>
            <a:r>
              <a:rPr lang="en-US" sz="1400" dirty="0"/>
              <a:t> </a:t>
            </a:r>
            <a:r>
              <a:rPr lang="en-US" sz="1400" dirty="0" err="1"/>
              <a:t>său</a:t>
            </a:r>
            <a:r>
              <a:rPr lang="en-US" sz="1400" dirty="0"/>
              <a:t>.</a:t>
            </a:r>
          </a:p>
          <a:p>
            <a:r>
              <a:rPr lang="en-US" sz="1400" b="1" dirty="0" err="1"/>
              <a:t>Tehnologia</a:t>
            </a:r>
            <a:r>
              <a:rPr lang="en-US" sz="1400" b="1" dirty="0"/>
              <a:t> ”</a:t>
            </a:r>
            <a:r>
              <a:rPr lang="en-US" sz="1400" b="1" dirty="0" err="1"/>
              <a:t>EZChange</a:t>
            </a:r>
            <a:r>
              <a:rPr lang="en-US" sz="1400" b="1" dirty="0"/>
              <a:t>”</a:t>
            </a:r>
            <a:endParaRPr lang="en-US" sz="1400" dirty="0"/>
          </a:p>
          <a:p>
            <a:r>
              <a:rPr lang="en-US" sz="1400" dirty="0" err="1"/>
              <a:t>Dotat</a:t>
            </a:r>
            <a:r>
              <a:rPr lang="en-US" sz="1400" dirty="0"/>
              <a:t> cu </a:t>
            </a:r>
            <a:r>
              <a:rPr lang="en-US" sz="1400" dirty="0" err="1"/>
              <a:t>modulele</a:t>
            </a:r>
            <a:r>
              <a:rPr lang="en-US" sz="1400" dirty="0"/>
              <a:t> de </a:t>
            </a:r>
            <a:r>
              <a:rPr lang="en-US" sz="1400" dirty="0" err="1"/>
              <a:t>respirație</a:t>
            </a:r>
            <a:r>
              <a:rPr lang="en-US" sz="1400" dirty="0"/>
              <a:t> </a:t>
            </a:r>
            <a:r>
              <a:rPr lang="en-US" sz="1400" dirty="0" err="1"/>
              <a:t>compacte</a:t>
            </a:r>
            <a:r>
              <a:rPr lang="en-US" sz="1400" dirty="0"/>
              <a:t> CARESCAPE </a:t>
            </a:r>
            <a:r>
              <a:rPr lang="en-US" sz="1400" dirty="0" err="1"/>
              <a:t>pentru</a:t>
            </a:r>
            <a:r>
              <a:rPr lang="en-US" sz="1400" dirty="0"/>
              <a:t> o </a:t>
            </a:r>
            <a:r>
              <a:rPr lang="en-US" sz="1400" dirty="0" err="1"/>
              <a:t>analiză</a:t>
            </a:r>
            <a:r>
              <a:rPr lang="en-US" sz="1400" dirty="0"/>
              <a:t> </a:t>
            </a:r>
            <a:r>
              <a:rPr lang="en-US" sz="1400" dirty="0" err="1"/>
              <a:t>avansată</a:t>
            </a:r>
            <a:r>
              <a:rPr lang="en-US" sz="1400" dirty="0"/>
              <a:t> a </a:t>
            </a:r>
            <a:r>
              <a:rPr lang="en-US" sz="1400" dirty="0" err="1"/>
              <a:t>gazelor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circuitul</a:t>
            </a:r>
            <a:r>
              <a:rPr lang="en-US" sz="1400" dirty="0"/>
              <a:t> respirator;</a:t>
            </a:r>
          </a:p>
          <a:p>
            <a:r>
              <a:rPr lang="en-US" sz="1400" dirty="0"/>
              <a:t> 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963627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Autofit/>
          </a:bodyPr>
          <a:lstStyle/>
          <a:p>
            <a:r>
              <a:rPr lang="ro-RO" sz="2800" dirty="0" smtClean="0">
                <a:solidFill>
                  <a:srgbClr val="0070C0"/>
                </a:solidFill>
              </a:rPr>
              <a:t>Specificații tehnice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270411"/>
              </p:ext>
            </p:extLst>
          </p:nvPr>
        </p:nvGraphicFramePr>
        <p:xfrm>
          <a:off x="323528" y="692695"/>
          <a:ext cx="8568952" cy="6031413"/>
        </p:xfrm>
        <a:graphic>
          <a:graphicData uri="http://schemas.openxmlformats.org/drawingml/2006/table">
            <a:tbl>
              <a:tblPr/>
              <a:tblGrid>
                <a:gridCol w="3784620"/>
                <a:gridCol w="4784332"/>
              </a:tblGrid>
              <a:tr h="275702">
                <a:tc>
                  <a:txBody>
                    <a:bodyPr/>
                    <a:lstStyle/>
                    <a:p>
                      <a:r>
                        <a:rPr lang="en-US" sz="1200" b="1" dirty="0" err="1">
                          <a:effectLst/>
                        </a:rPr>
                        <a:t>Dimensiunea</a:t>
                      </a:r>
                      <a:r>
                        <a:rPr lang="en-US" sz="1200" b="1" dirty="0">
                          <a:effectLst/>
                        </a:rPr>
                        <a:t> </a:t>
                      </a:r>
                      <a:r>
                        <a:rPr lang="en-US" sz="1200" b="1" dirty="0" err="1">
                          <a:effectLst/>
                        </a:rPr>
                        <a:t>ecranului</a:t>
                      </a:r>
                      <a:endParaRPr lang="en-US" sz="12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15 inch (touchscreen)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5702">
                <a:tc>
                  <a:txBody>
                    <a:bodyPr/>
                    <a:lstStyle/>
                    <a:p>
                      <a:endParaRPr lang="en-US" sz="12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4A4A4A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62071"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4A4A4A"/>
                          </a:solidFill>
                          <a:effectLst/>
                        </a:rPr>
                        <a:t>Parametri</a:t>
                      </a:r>
                      <a:r>
                        <a:rPr lang="en-US" sz="1400" b="1" dirty="0">
                          <a:solidFill>
                            <a:srgbClr val="4A4A4A"/>
                          </a:solidFill>
                          <a:effectLst/>
                        </a:rPr>
                        <a:t> ventilator: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Tidal-Volume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Volum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/min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Presiune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Inspir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presiune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Maximă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Presiune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de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Suport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20 – 1500 ml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de la &lt;0.1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pînă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la 99.9 L/min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5 – 60 cmH</a:t>
                      </a:r>
                      <a:r>
                        <a:rPr lang="en-US" sz="1400" baseline="-25000" dirty="0">
                          <a:solidFill>
                            <a:srgbClr val="4A4A4A"/>
                          </a:solidFill>
                          <a:effectLst/>
                        </a:rPr>
                        <a:t>2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O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12 – 100 cmH</a:t>
                      </a:r>
                      <a:r>
                        <a:rPr lang="en-US" sz="1400" baseline="-25000" dirty="0">
                          <a:solidFill>
                            <a:srgbClr val="4A4A4A"/>
                          </a:solidFill>
                          <a:effectLst/>
                        </a:rPr>
                        <a:t>2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O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2 – 40 cmH</a:t>
                      </a:r>
                      <a:r>
                        <a:rPr lang="en-US" sz="1400" baseline="-25000" dirty="0">
                          <a:solidFill>
                            <a:srgbClr val="4A4A4A"/>
                          </a:solidFill>
                          <a:effectLst/>
                        </a:rPr>
                        <a:t>2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O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0742">
                <a:tc>
                  <a:txBody>
                    <a:bodyPr/>
                    <a:lstStyle/>
                    <a:p>
                      <a:endParaRPr lang="en-US" sz="12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833576">
                <a:tc>
                  <a:txBody>
                    <a:bodyPr/>
                    <a:lstStyle/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4A4A4A"/>
                          </a:solidFill>
                          <a:effectLst/>
                        </a:rPr>
                        <a:t>Parametri</a:t>
                      </a:r>
                      <a:r>
                        <a:rPr lang="en-US" sz="1400" b="1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4A4A4A"/>
                          </a:solidFill>
                          <a:effectLst/>
                        </a:rPr>
                        <a:t>amestec</a:t>
                      </a:r>
                      <a:r>
                        <a:rPr lang="en-US" sz="1400" b="1" dirty="0">
                          <a:solidFill>
                            <a:srgbClr val="4A4A4A"/>
                          </a:solidFill>
                          <a:effectLst/>
                        </a:rPr>
                        <a:t> de gaze: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flux</a:t>
                      </a: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Interval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Concentrație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O2</a:t>
                      </a: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Timp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de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răspuns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a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Mixerului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de gaze</a:t>
                      </a: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solidFill>
                            <a:srgbClr val="4A4A4A"/>
                          </a:solidFill>
                          <a:effectLst/>
                        </a:rPr>
                        <a:t>Compensare</a:t>
                      </a:r>
                      <a:endParaRPr lang="ro-RO" sz="1400" dirty="0" smtClean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ro-RO" sz="1400" dirty="0" smtClean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0.15 – 15 L/min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21 – 100 %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500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msec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Temperatura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și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presiunea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este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compensată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la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condiții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standarde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(20</a:t>
                      </a:r>
                      <a:r>
                        <a:rPr lang="en-US" sz="1400" baseline="30000" dirty="0">
                          <a:solidFill>
                            <a:srgbClr val="4A4A4A"/>
                          </a:solidFill>
                          <a:effectLst/>
                        </a:rPr>
                        <a:t>o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C </a:t>
                      </a:r>
                      <a:r>
                        <a:rPr lang="en-US" sz="1400" dirty="0" err="1">
                          <a:solidFill>
                            <a:srgbClr val="4A4A4A"/>
                          </a:solidFill>
                          <a:effectLst/>
                        </a:rPr>
                        <a:t>și</a:t>
                      </a:r>
                      <a:r>
                        <a:rPr lang="en-US" sz="1400" dirty="0">
                          <a:solidFill>
                            <a:srgbClr val="4A4A4A"/>
                          </a:solidFill>
                          <a:effectLst/>
                        </a:rPr>
                        <a:t> 101.3kPa)</a:t>
                      </a:r>
                    </a:p>
                    <a:p>
                      <a:pPr>
                        <a:lnSpc>
                          <a:spcPts val="135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4A4A4A"/>
                          </a:solidFill>
                          <a:effectLst/>
                        </a:rPr>
                        <a:t>E</a:t>
                      </a:r>
                      <a:r>
                        <a:rPr lang="ro-RO" sz="1400" dirty="0" smtClean="0">
                          <a:solidFill>
                            <a:srgbClr val="4A4A4A"/>
                          </a:solidFill>
                          <a:effectLst/>
                        </a:rPr>
                        <a:t>lectronică</a:t>
                      </a:r>
                      <a:endParaRPr lang="en-US" sz="1400" dirty="0">
                        <a:solidFill>
                          <a:srgbClr val="4A4A4A"/>
                        </a:solidFill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3499">
                <a:tc>
                  <a:txBody>
                    <a:bodyPr/>
                    <a:lstStyle/>
                    <a:p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6995"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Alternate O2 </a:t>
                      </a:r>
                      <a:r>
                        <a:rPr lang="en-US" sz="1400">
                          <a:effectLst/>
                        </a:rPr>
                        <a:t>(flux de siguranță în caz de defecțiune gravă)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0.5 – 10 L/min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6995"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Monitorizare concentrație Oxigen</a:t>
                      </a:r>
                      <a:endParaRPr lang="en-US" sz="14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Senzor</a:t>
                      </a:r>
                      <a:r>
                        <a:rPr lang="en-US" sz="1400" dirty="0">
                          <a:effectLst/>
                        </a:rPr>
                        <a:t> galvanic </a:t>
                      </a:r>
                      <a:r>
                        <a:rPr lang="en-US" sz="1400" dirty="0" err="1">
                          <a:effectLst/>
                        </a:rPr>
                        <a:t>sau</a:t>
                      </a:r>
                      <a:r>
                        <a:rPr lang="en-US" sz="1400" dirty="0">
                          <a:effectLst/>
                        </a:rPr>
                        <a:t> paramagnetic cu </a:t>
                      </a:r>
                      <a:r>
                        <a:rPr lang="en-US" sz="1400" dirty="0" err="1">
                          <a:effectLst/>
                        </a:rPr>
                        <a:t>ajutorul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Modulului</a:t>
                      </a:r>
                      <a:r>
                        <a:rPr lang="en-US" sz="1400" dirty="0">
                          <a:effectLst/>
                        </a:rPr>
                        <a:t> de gaze 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66995"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Baterie</a:t>
                      </a:r>
                      <a:endParaRPr lang="en-US" sz="14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Lead-Acid </a:t>
                      </a:r>
                      <a:r>
                        <a:rPr lang="en-US" sz="1400" dirty="0" err="1">
                          <a:effectLst/>
                        </a:rPr>
                        <a:t>reaîncărcabilă</a:t>
                      </a:r>
                      <a:r>
                        <a:rPr lang="en-US" sz="1400" dirty="0">
                          <a:effectLst/>
                        </a:rPr>
                        <a:t> (</a:t>
                      </a:r>
                      <a:r>
                        <a:rPr lang="en-US" sz="1400" dirty="0" err="1">
                          <a:effectLst/>
                        </a:rPr>
                        <a:t>demonstrat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pînă</a:t>
                      </a:r>
                      <a:r>
                        <a:rPr lang="en-US" sz="1400" dirty="0">
                          <a:effectLst/>
                        </a:rPr>
                        <a:t> la 90 min, </a:t>
                      </a:r>
                      <a:r>
                        <a:rPr lang="en-US" sz="1400" dirty="0" err="1">
                          <a:effectLst/>
                        </a:rPr>
                        <a:t>și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cel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puțin</a:t>
                      </a:r>
                      <a:r>
                        <a:rPr lang="en-US" sz="1400" dirty="0">
                          <a:effectLst/>
                        </a:rPr>
                        <a:t> 30 min </a:t>
                      </a:r>
                      <a:r>
                        <a:rPr lang="en-US" sz="1400" dirty="0" err="1">
                          <a:effectLst/>
                        </a:rPr>
                        <a:t>în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condiții</a:t>
                      </a:r>
                      <a:r>
                        <a:rPr lang="en-US" sz="1400" dirty="0">
                          <a:effectLst/>
                        </a:rPr>
                        <a:t> extreme)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3499">
                <a:tc>
                  <a:txBody>
                    <a:bodyPr/>
                    <a:lstStyle/>
                    <a:p>
                      <a:r>
                        <a:rPr lang="it-IT" sz="1400" b="1">
                          <a:effectLst/>
                        </a:rPr>
                        <a:t>Dimensiuni </a:t>
                      </a:r>
                      <a:r>
                        <a:rPr lang="it-IT" sz="1400">
                          <a:effectLst/>
                        </a:rPr>
                        <a:t>(Î x L x A), mm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134 x 68 x 82 cm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3499"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Greutate</a:t>
                      </a:r>
                      <a:r>
                        <a:rPr lang="en-US" sz="1400">
                          <a:effectLst/>
                        </a:rPr>
                        <a:t>, kg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190 kg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538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en-US" sz="2800" cap="all" dirty="0" smtClean="0">
                <a:solidFill>
                  <a:srgbClr val="0070C0"/>
                </a:solidFill>
              </a:rPr>
              <a:t>CARESTATION 600 SERIES - MASINA DE ANESTEZIE</a:t>
            </a:r>
            <a:r>
              <a:rPr lang="ro-RO" sz="2800" cap="all" dirty="0" smtClean="0">
                <a:solidFill>
                  <a:srgbClr val="0070C0"/>
                </a:solidFill>
              </a:rPr>
              <a:t>.</a:t>
            </a:r>
            <a:br>
              <a:rPr lang="ro-RO" sz="2800" cap="all" dirty="0" smtClean="0">
                <a:solidFill>
                  <a:srgbClr val="0070C0"/>
                </a:solidFill>
              </a:rPr>
            </a:br>
            <a:r>
              <a:rPr lang="ro-RO" sz="2800" cap="all" dirty="0" smtClean="0">
                <a:solidFill>
                  <a:srgbClr val="0070C0"/>
                </a:solidFill>
              </a:rPr>
              <a:t>P</a:t>
            </a:r>
            <a:r>
              <a:rPr lang="it-IT" sz="2400" dirty="0" smtClean="0"/>
              <a:t>ermit </a:t>
            </a:r>
            <a:r>
              <a:rPr lang="it-IT" sz="2400" dirty="0"/>
              <a:t>utilizatorului să seteze sistemul pentru necesitățile individuale.</a:t>
            </a:r>
            <a:r>
              <a:rPr lang="ro-RO" sz="2800" cap="all" dirty="0" smtClean="0">
                <a:solidFill>
                  <a:srgbClr val="0070C0"/>
                </a:solidFill>
              </a:rPr>
              <a:t/>
            </a:r>
            <a:br>
              <a:rPr lang="ro-RO" sz="2800" cap="all" dirty="0" smtClean="0">
                <a:solidFill>
                  <a:srgbClr val="0070C0"/>
                </a:solidFill>
              </a:rPr>
            </a:br>
            <a:endParaRPr lang="en-US" sz="2800" cap="all" dirty="0">
              <a:solidFill>
                <a:srgbClr val="0070C0"/>
              </a:solidFill>
            </a:endParaRPr>
          </a:p>
        </p:txBody>
      </p:sp>
      <p:pic>
        <p:nvPicPr>
          <p:cNvPr id="3074" name="Picture 2" descr="https://www.intermed.md/images/product_images/GE/CS600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47" y="1772816"/>
            <a:ext cx="8046156" cy="466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599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o-RO" sz="3100" dirty="0" smtClean="0"/>
              <a:t/>
            </a:r>
            <a:br>
              <a:rPr lang="ro-RO" sz="3100" dirty="0" smtClean="0"/>
            </a:br>
            <a:r>
              <a:rPr lang="ro-RO" sz="3100" dirty="0"/>
              <a:t/>
            </a:r>
            <a:br>
              <a:rPr lang="ro-RO" sz="3100" dirty="0"/>
            </a:br>
            <a:r>
              <a:rPr lang="ro-RO" sz="3100" dirty="0" smtClean="0"/>
              <a:t/>
            </a:r>
            <a:br>
              <a:rPr lang="ro-RO" sz="3100" dirty="0" smtClean="0"/>
            </a:br>
            <a:r>
              <a:rPr lang="ro-RO" sz="3100" dirty="0"/>
              <a:t/>
            </a:r>
            <a:br>
              <a:rPr lang="ro-RO" sz="3100" dirty="0"/>
            </a:br>
            <a:r>
              <a:rPr lang="ro-RO" sz="3100" dirty="0" smtClean="0"/>
              <a:t/>
            </a:r>
            <a:br>
              <a:rPr lang="ro-RO" sz="3100" dirty="0" smtClean="0"/>
            </a:br>
            <a:r>
              <a:rPr lang="en-US" sz="3100" b="1" dirty="0" err="1" smtClean="0"/>
              <a:t>Aparat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Anestezie</a:t>
            </a:r>
            <a:r>
              <a:rPr lang="en-US" sz="3100" b="1" dirty="0" smtClean="0"/>
              <a:t> </a:t>
            </a:r>
            <a:r>
              <a:rPr lang="en-US" sz="3100" b="1" dirty="0" smtClean="0">
                <a:solidFill>
                  <a:srgbClr val="7030A0"/>
                </a:solidFill>
              </a:rPr>
              <a:t>Milestone</a:t>
            </a:r>
            <a:r>
              <a:rPr lang="en-US" sz="3100" dirty="0" smtClean="0">
                <a:solidFill>
                  <a:srgbClr val="7030A0"/>
                </a:solidFill>
              </a:rPr>
              <a:t/>
            </a:r>
            <a:br>
              <a:rPr lang="en-US" sz="3100" dirty="0" smtClean="0">
                <a:solidFill>
                  <a:srgbClr val="7030A0"/>
                </a:solidFill>
              </a:rPr>
            </a:br>
            <a:r>
              <a:rPr lang="ro-RO" sz="3100" dirty="0" smtClean="0"/>
              <a:t/>
            </a:r>
            <a:br>
              <a:rPr lang="ro-RO" sz="3100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pic>
        <p:nvPicPr>
          <p:cNvPr id="4" name="Содержимое 3" descr="https://www.dentex.ro/userfiles/b4e2bfea-3fad-49a3-8280-bc300863c4b2/products/1798516_bi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736"/>
            <a:ext cx="2500330" cy="2428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785786" y="1107265"/>
            <a:ext cx="7572428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/>
              <a:t>În Stomatologiea dentară,  </a:t>
            </a:r>
            <a:endParaRPr lang="ru-RU" sz="2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86050" y="1643050"/>
            <a:ext cx="6072230" cy="178595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o-RO" b="1" dirty="0" smtClean="0"/>
              <a:t> </a:t>
            </a:r>
            <a:r>
              <a:rPr lang="en-US" b="1" dirty="0" err="1" smtClean="0"/>
              <a:t>Administrare</a:t>
            </a:r>
            <a:r>
              <a:rPr lang="en-US" b="1" dirty="0" smtClean="0"/>
              <a:t> u</a:t>
            </a:r>
            <a:r>
              <a:rPr lang="ro-RO" b="1" dirty="0" smtClean="0"/>
              <a:t>ș</a:t>
            </a:r>
            <a:r>
              <a:rPr lang="en-US" b="1" dirty="0" smtClean="0"/>
              <a:t>oar</a:t>
            </a:r>
            <a:r>
              <a:rPr lang="ro-RO" b="1" dirty="0" smtClean="0"/>
              <a:t>ă</a:t>
            </a:r>
            <a:r>
              <a:rPr lang="en-US" b="1" dirty="0" smtClean="0"/>
              <a:t>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/>
              <a:t>precisa</a:t>
            </a:r>
            <a:r>
              <a:rPr lang="en-US" b="1" dirty="0"/>
              <a:t> cu un ac </a:t>
            </a:r>
            <a:r>
              <a:rPr lang="en-US" b="1" dirty="0" err="1"/>
              <a:t>foarte</a:t>
            </a:r>
            <a:r>
              <a:rPr lang="en-US" b="1" dirty="0"/>
              <a:t> </a:t>
            </a:r>
            <a:r>
              <a:rPr lang="en-US" b="1" dirty="0" smtClean="0"/>
              <a:t>sub</a:t>
            </a:r>
            <a:r>
              <a:rPr lang="ro-RO" b="1" dirty="0" smtClean="0"/>
              <a:t>ț</a:t>
            </a:r>
            <a:r>
              <a:rPr lang="en-US" b="1" dirty="0" smtClean="0"/>
              <a:t>ire</a:t>
            </a:r>
            <a:r>
              <a:rPr lang="en-US" b="1" dirty="0"/>
              <a:t>. </a:t>
            </a:r>
            <a:endParaRPr lang="ro-RO" b="1" dirty="0" smtClean="0"/>
          </a:p>
          <a:p>
            <a:pPr>
              <a:buFontTx/>
              <a:buChar char="-"/>
            </a:pPr>
            <a:r>
              <a:rPr lang="ro-RO" b="1" dirty="0" smtClean="0"/>
              <a:t> </a:t>
            </a:r>
            <a:r>
              <a:rPr lang="en-US" b="1" dirty="0" err="1" smtClean="0"/>
              <a:t>Procedura</a:t>
            </a:r>
            <a:r>
              <a:rPr lang="en-US" b="1" dirty="0" smtClean="0"/>
              <a:t>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 smtClean="0"/>
              <a:t>confortabil</a:t>
            </a:r>
            <a:r>
              <a:rPr lang="ro-RO" b="1" dirty="0" smtClean="0"/>
              <a:t>ă</a:t>
            </a:r>
            <a:r>
              <a:rPr lang="en-US" b="1" dirty="0" smtClean="0"/>
              <a:t> at</a:t>
            </a:r>
            <a:r>
              <a:rPr lang="ro-RO" b="1" dirty="0" smtClean="0"/>
              <a:t>î</a:t>
            </a:r>
            <a:r>
              <a:rPr lang="en-US" b="1" dirty="0" smtClean="0"/>
              <a:t>t </a:t>
            </a:r>
            <a:r>
              <a:rPr lang="en-US" b="1" dirty="0" err="1"/>
              <a:t>pentru</a:t>
            </a:r>
            <a:r>
              <a:rPr lang="en-US" b="1" dirty="0"/>
              <a:t> medic </a:t>
            </a:r>
            <a:r>
              <a:rPr lang="en-US" b="1" dirty="0" smtClean="0"/>
              <a:t>c</a:t>
            </a:r>
            <a:r>
              <a:rPr lang="ro-RO" b="1" dirty="0" smtClean="0"/>
              <a:t>î</a:t>
            </a:r>
            <a:r>
              <a:rPr lang="en-US" b="1" dirty="0" smtClean="0"/>
              <a:t>t </a:t>
            </a:r>
            <a:r>
              <a:rPr lang="ro-RO" b="1" dirty="0" err="1"/>
              <a:t>ș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pacient</a:t>
            </a:r>
            <a:r>
              <a:rPr lang="en-US" b="1" dirty="0"/>
              <a:t>. </a:t>
            </a:r>
            <a:endParaRPr lang="ro-RO" b="1" dirty="0" smtClean="0"/>
          </a:p>
          <a:p>
            <a:pPr>
              <a:buFontTx/>
              <a:buChar char="-"/>
            </a:pPr>
            <a:r>
              <a:rPr lang="ro-RO" b="1" dirty="0" smtClean="0"/>
              <a:t> </a:t>
            </a:r>
            <a:r>
              <a:rPr lang="en-US" b="1" dirty="0" smtClean="0"/>
              <a:t>Ideal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 smtClean="0"/>
              <a:t>interven</a:t>
            </a:r>
            <a:r>
              <a:rPr lang="ro-RO" b="1" dirty="0" smtClean="0"/>
              <a:t>ț</a:t>
            </a:r>
            <a:r>
              <a:rPr lang="en-US" b="1" dirty="0" err="1" smtClean="0"/>
              <a:t>iile</a:t>
            </a:r>
            <a:r>
              <a:rPr lang="en-US" b="1" dirty="0" smtClean="0"/>
              <a:t> </a:t>
            </a:r>
            <a:r>
              <a:rPr lang="en-US" b="1" dirty="0" err="1"/>
              <a:t>parodontale</a:t>
            </a:r>
            <a:r>
              <a:rPr lang="en-US" b="1" dirty="0"/>
              <a:t> – </a:t>
            </a:r>
            <a:r>
              <a:rPr lang="en-US" b="1" dirty="0" err="1" smtClean="0"/>
              <a:t>num</a:t>
            </a:r>
            <a:r>
              <a:rPr lang="ro-RO" b="1" dirty="0" smtClean="0"/>
              <a:t>ă</a:t>
            </a:r>
            <a:r>
              <a:rPr lang="en-US" b="1" dirty="0" smtClean="0"/>
              <a:t>r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mic</a:t>
            </a:r>
            <a:r>
              <a:rPr lang="en-US" b="1" dirty="0"/>
              <a:t> de </a:t>
            </a:r>
            <a:r>
              <a:rPr lang="en-US" b="1" dirty="0" err="1"/>
              <a:t>injectii</a:t>
            </a:r>
            <a:r>
              <a:rPr lang="en-US" b="1" dirty="0"/>
              <a:t>. </a:t>
            </a:r>
            <a:endParaRPr lang="ro-RO" b="1" dirty="0" smtClean="0"/>
          </a:p>
          <a:p>
            <a:pPr>
              <a:buFontTx/>
              <a:buChar char="-"/>
            </a:pPr>
            <a:r>
              <a:rPr lang="ro-RO" b="1" dirty="0" smtClean="0"/>
              <a:t>- </a:t>
            </a:r>
            <a:r>
              <a:rPr lang="en-US" b="1" dirty="0" smtClean="0"/>
              <a:t>U</a:t>
            </a:r>
            <a:r>
              <a:rPr lang="ro-RO" b="1" dirty="0" smtClean="0"/>
              <a:t>ș</a:t>
            </a:r>
            <a:r>
              <a:rPr lang="en-US" b="1" dirty="0" err="1" smtClean="0"/>
              <a:t>urint</a:t>
            </a:r>
            <a:r>
              <a:rPr lang="ro-RO" b="1" dirty="0" smtClean="0"/>
              <a:t>ă</a:t>
            </a:r>
            <a:r>
              <a:rPr lang="en-US" b="1" dirty="0" smtClean="0"/>
              <a:t> </a:t>
            </a:r>
            <a:r>
              <a:rPr lang="ro-RO" b="1" dirty="0" err="1"/>
              <a:t>ș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eficien</a:t>
            </a:r>
            <a:r>
              <a:rPr lang="ro-RO" b="1" dirty="0" smtClean="0"/>
              <a:t>ță</a:t>
            </a:r>
            <a:r>
              <a:rPr lang="en-US" b="1" dirty="0" smtClean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 smtClean="0"/>
              <a:t>injec</a:t>
            </a:r>
            <a:r>
              <a:rPr lang="ro-RO" b="1" dirty="0" smtClean="0"/>
              <a:t>ț</a:t>
            </a:r>
            <a:r>
              <a:rPr lang="en-US" b="1" dirty="0" err="1" smtClean="0"/>
              <a:t>iile</a:t>
            </a:r>
            <a:r>
              <a:rPr lang="en-US" b="1" dirty="0" smtClean="0"/>
              <a:t> </a:t>
            </a:r>
            <a:r>
              <a:rPr lang="en-US" b="1" dirty="0" err="1"/>
              <a:t>intraligamentare</a:t>
            </a:r>
            <a:endParaRPr lang="ru-RU" b="1" dirty="0"/>
          </a:p>
        </p:txBody>
      </p:sp>
      <p:pic>
        <p:nvPicPr>
          <p:cNvPr id="40962" name="Picture 2" descr="https://s13emagst.akamaized.net/products/4009/4008172/images/res_229b55118baf4333f6da1cb17ae7dba7.jpg?width=80&amp;height=80&amp;hash=FABFB74B3954F8B2DE0B01E96D17D8F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072074"/>
            <a:ext cx="1643074" cy="140494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00298" y="4857760"/>
            <a:ext cx="635798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E-</a:t>
            </a:r>
            <a:r>
              <a:rPr lang="en-US" b="1" dirty="0" err="1"/>
              <a:t>CoolSense</a:t>
            </a:r>
            <a:r>
              <a:rPr lang="en-US" b="1" dirty="0"/>
              <a:t> </a:t>
            </a:r>
            <a:r>
              <a:rPr lang="en-US" b="1" dirty="0" err="1"/>
              <a:t>este</a:t>
            </a:r>
            <a:r>
              <a:rPr lang="en-US" b="1" dirty="0"/>
              <a:t> un </a:t>
            </a:r>
            <a:r>
              <a:rPr lang="en-US" b="1" dirty="0" err="1"/>
              <a:t>aparat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anestezie</a:t>
            </a:r>
            <a:r>
              <a:rPr lang="en-US" b="1" dirty="0"/>
              <a:t> </a:t>
            </a:r>
            <a:r>
              <a:rPr lang="en-US" b="1" dirty="0" err="1"/>
              <a:t>locala</a:t>
            </a:r>
            <a:endParaRPr lang="ru-RU" b="1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1785918" y="21431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>
            <a:off x="1571604" y="478632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00430" y="5572140"/>
            <a:ext cx="542928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 </a:t>
            </a:r>
            <a:r>
              <a:rPr lang="ro-RO" sz="2000" b="1" dirty="0" err="1" smtClean="0"/>
              <a:t>A</a:t>
            </a:r>
            <a:r>
              <a:rPr lang="en-US" sz="2000" b="1" dirty="0" err="1" smtClean="0"/>
              <a:t>parat</a:t>
            </a:r>
            <a:r>
              <a:rPr lang="en-US" sz="2000" b="1" dirty="0" smtClean="0"/>
              <a:t> </a:t>
            </a:r>
            <a:r>
              <a:rPr lang="en-US" sz="2000" b="1" dirty="0" err="1"/>
              <a:t>pentru</a:t>
            </a:r>
            <a:r>
              <a:rPr lang="en-US" sz="2000" b="1" dirty="0"/>
              <a:t> </a:t>
            </a:r>
            <a:r>
              <a:rPr lang="en-US" sz="2000" b="1" dirty="0" err="1"/>
              <a:t>anestezia</a:t>
            </a:r>
            <a:r>
              <a:rPr lang="en-US" sz="2000" b="1" dirty="0"/>
              <a:t> </a:t>
            </a:r>
            <a:r>
              <a:rPr lang="en-US" sz="2000" b="1" dirty="0" err="1"/>
              <a:t>locului</a:t>
            </a:r>
            <a:r>
              <a:rPr lang="en-US" sz="2000" b="1" dirty="0"/>
              <a:t> in care </a:t>
            </a:r>
            <a:r>
              <a:rPr lang="en-US" sz="2000" b="1" dirty="0" err="1" smtClean="0"/>
              <a:t>urmeaz</a:t>
            </a:r>
            <a:r>
              <a:rPr lang="ro-RO" sz="2000" b="1" dirty="0" smtClean="0"/>
              <a:t>ă</a:t>
            </a:r>
            <a:r>
              <a:rPr lang="en-US" sz="2000" b="1" dirty="0" smtClean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se </a:t>
            </a:r>
            <a:r>
              <a:rPr lang="en-US" sz="2000" b="1" dirty="0" err="1"/>
              <a:t>faca</a:t>
            </a:r>
            <a:r>
              <a:rPr lang="en-US" sz="2000" b="1" dirty="0"/>
              <a:t> </a:t>
            </a:r>
            <a:r>
              <a:rPr lang="en-US" sz="2000" b="1" dirty="0" err="1" smtClean="0"/>
              <a:t>injec</a:t>
            </a:r>
            <a:r>
              <a:rPr lang="ro-RO" sz="2000" b="1" dirty="0" smtClean="0"/>
              <a:t>ț</a:t>
            </a:r>
            <a:r>
              <a:rPr lang="en-US" sz="2000" b="1" dirty="0" err="1" smtClean="0"/>
              <a:t>ia</a:t>
            </a:r>
            <a:r>
              <a:rPr lang="en-US" sz="2000" b="1" dirty="0"/>
              <a:t>, </a:t>
            </a:r>
            <a:r>
              <a:rPr lang="en-US" sz="2000" b="1" dirty="0" err="1"/>
              <a:t>pe</a:t>
            </a:r>
            <a:r>
              <a:rPr lang="en-US" sz="2000" b="1" dirty="0"/>
              <a:t> </a:t>
            </a:r>
            <a:r>
              <a:rPr lang="en-US" sz="2000" b="1" dirty="0" err="1"/>
              <a:t>baza</a:t>
            </a:r>
            <a:r>
              <a:rPr lang="en-US" sz="2000" b="1" dirty="0"/>
              <a:t> </a:t>
            </a:r>
            <a:r>
              <a:rPr lang="en-US" sz="2000" b="1" dirty="0" err="1"/>
              <a:t>unui</a:t>
            </a:r>
            <a:r>
              <a:rPr lang="en-US" sz="2000" b="1" dirty="0"/>
              <a:t> </a:t>
            </a:r>
            <a:r>
              <a:rPr lang="en-US" sz="2000" b="1" dirty="0" err="1"/>
              <a:t>Cryo-sistem</a:t>
            </a:r>
            <a:r>
              <a:rPr lang="en-US" sz="2000" b="1" dirty="0"/>
              <a:t>, </a:t>
            </a:r>
            <a:r>
              <a:rPr lang="en-US" sz="2000" b="1" dirty="0" smtClean="0"/>
              <a:t>far</a:t>
            </a:r>
            <a:r>
              <a:rPr lang="ro-RO" sz="2000" b="1" dirty="0" smtClean="0"/>
              <a:t>ă</a:t>
            </a:r>
            <a:r>
              <a:rPr lang="en-US" sz="2000" b="1" dirty="0" smtClean="0"/>
              <a:t> </a:t>
            </a:r>
            <a:r>
              <a:rPr lang="en-US" sz="2000" b="1" dirty="0" err="1"/>
              <a:t>chimicale</a:t>
            </a:r>
            <a:r>
              <a:rPr lang="en-US" sz="2000" b="1" dirty="0"/>
              <a:t> </a:t>
            </a:r>
            <a:r>
              <a:rPr lang="en-US" sz="2000" b="1" dirty="0" err="1"/>
              <a:t>si</a:t>
            </a:r>
            <a:r>
              <a:rPr lang="en-US" sz="2000" b="1" dirty="0"/>
              <a:t> </a:t>
            </a:r>
            <a:r>
              <a:rPr lang="en-US" sz="2000" b="1" dirty="0" err="1"/>
              <a:t>fara</a:t>
            </a:r>
            <a:r>
              <a:rPr lang="en-US" sz="2000" b="1" dirty="0"/>
              <a:t> </a:t>
            </a:r>
            <a:r>
              <a:rPr lang="en-US" sz="2000" b="1" dirty="0" err="1"/>
              <a:t>reactii</a:t>
            </a:r>
            <a:r>
              <a:rPr lang="en-US" sz="2000" b="1" dirty="0"/>
              <a:t> </a:t>
            </a:r>
            <a:r>
              <a:rPr lang="en-US" sz="2000" b="1" dirty="0" smtClean="0"/>
              <a:t>adverse</a:t>
            </a:r>
            <a:r>
              <a:rPr lang="ro-RO" sz="2000" b="1" dirty="0" smtClean="0"/>
              <a:t>a</a:t>
            </a:r>
            <a:endParaRPr lang="ru-RU" sz="2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3571876"/>
            <a:ext cx="835824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>
                <a:solidFill>
                  <a:schemeClr val="bg1"/>
                </a:solidFill>
              </a:rPr>
              <a:t>Î</a:t>
            </a:r>
            <a:r>
              <a:rPr lang="vi-VN" dirty="0" smtClean="0">
                <a:solidFill>
                  <a:schemeClr val="bg1"/>
                </a:solidFill>
              </a:rPr>
              <a:t>mpotriv</a:t>
            </a:r>
            <a:r>
              <a:rPr lang="ro-RO" dirty="0">
                <a:solidFill>
                  <a:schemeClr val="bg1"/>
                </a:solidFill>
              </a:rPr>
              <a:t>a</a:t>
            </a:r>
            <a:r>
              <a:rPr lang="vi-VN" dirty="0" smtClean="0">
                <a:solidFill>
                  <a:schemeClr val="bg1"/>
                </a:solidFill>
              </a:rPr>
              <a:t> </a:t>
            </a:r>
            <a:r>
              <a:rPr lang="vi-VN" dirty="0">
                <a:solidFill>
                  <a:schemeClr val="bg1"/>
                </a:solidFill>
              </a:rPr>
              <a:t>durerii și a </a:t>
            </a:r>
            <a:r>
              <a:rPr lang="vi-VN" dirty="0" smtClean="0">
                <a:solidFill>
                  <a:schemeClr val="bg1"/>
                </a:solidFill>
              </a:rPr>
              <a:t>disconfortului</a:t>
            </a:r>
            <a:r>
              <a:rPr lang="ro-RO" dirty="0" smtClean="0">
                <a:solidFill>
                  <a:schemeClr val="bg1"/>
                </a:solidFill>
              </a:rPr>
              <a:t>.</a:t>
            </a:r>
            <a:r>
              <a:rPr lang="vi-VN" dirty="0" smtClean="0">
                <a:solidFill>
                  <a:schemeClr val="bg1"/>
                </a:solidFill>
              </a:rPr>
              <a:t>  </a:t>
            </a:r>
            <a:r>
              <a:rPr lang="ro-RO" dirty="0" smtClean="0">
                <a:solidFill>
                  <a:schemeClr val="bg1"/>
                </a:solidFill>
              </a:rPr>
              <a:t>U</a:t>
            </a:r>
            <a:r>
              <a:rPr lang="vi-VN" dirty="0" smtClean="0">
                <a:solidFill>
                  <a:schemeClr val="bg1"/>
                </a:solidFill>
              </a:rPr>
              <a:t>n </a:t>
            </a:r>
            <a:r>
              <a:rPr lang="vi-VN" dirty="0">
                <a:solidFill>
                  <a:schemeClr val="bg1"/>
                </a:solidFill>
              </a:rPr>
              <a:t>medicament </a:t>
            </a:r>
            <a:r>
              <a:rPr lang="ro-RO" dirty="0" smtClean="0">
                <a:solidFill>
                  <a:schemeClr val="bg1"/>
                </a:solidFill>
              </a:rPr>
              <a:t> </a:t>
            </a:r>
            <a:r>
              <a:rPr lang="vi-VN" dirty="0" smtClean="0">
                <a:solidFill>
                  <a:schemeClr val="bg1"/>
                </a:solidFill>
              </a:rPr>
              <a:t>se </a:t>
            </a:r>
            <a:r>
              <a:rPr lang="vi-VN" dirty="0">
                <a:solidFill>
                  <a:schemeClr val="bg1"/>
                </a:solidFill>
              </a:rPr>
              <a:t>injectează în interiorul gingiei sau a </a:t>
            </a:r>
            <a:r>
              <a:rPr lang="vi-VN" dirty="0" smtClean="0">
                <a:solidFill>
                  <a:schemeClr val="bg1"/>
                </a:solidFill>
              </a:rPr>
              <a:t>obrazului, </a:t>
            </a:r>
            <a:r>
              <a:rPr lang="vi-VN" dirty="0">
                <a:solidFill>
                  <a:schemeClr val="bg1"/>
                </a:solidFill>
              </a:rPr>
              <a:t>cu scopul de </a:t>
            </a:r>
            <a:r>
              <a:rPr lang="vi-VN" dirty="0" smtClean="0">
                <a:solidFill>
                  <a:schemeClr val="bg1"/>
                </a:solidFill>
              </a:rPr>
              <a:t>a </a:t>
            </a:r>
            <a:r>
              <a:rPr lang="vi-VN" dirty="0">
                <a:solidFill>
                  <a:schemeClr val="bg1"/>
                </a:solidFill>
              </a:rPr>
              <a:t>amorți zona respectivă. Medicamentul acționează pe anumite căi nervoase pentru a preveni ca nervii din acele zone să transmită semnale către </a:t>
            </a:r>
            <a:r>
              <a:rPr lang="vi-VN" dirty="0" smtClean="0">
                <a:solidFill>
                  <a:schemeClr val="bg1"/>
                </a:solidFill>
              </a:rPr>
              <a:t>creier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28728" y="714357"/>
            <a:ext cx="5429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https://www.youtube.com/watch?v=S_8LIyk2Afg</a:t>
            </a: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o-RO" dirty="0" smtClean="0"/>
              <a:t>Surse. Dilleri locali.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www.gbg.md/ro/produse/chirurgie/aparate-de-anestezie-si-ventilatie-asistata</a:t>
            </a:r>
            <a:endParaRPr lang="ro-RO" dirty="0" smtClean="0"/>
          </a:p>
          <a:p>
            <a:endParaRPr lang="ro-RO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www.gbg.md/ro/produse/chirurgie/aparate-de-anestezie-si-ventilatie-asistata/39-hamilton-c2</a:t>
            </a:r>
            <a:endParaRPr lang="ro-R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42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1770</Words>
  <Application>Microsoft Office PowerPoint</Application>
  <PresentationFormat>On-screen Show (4:3)</PresentationFormat>
  <Paragraphs>202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opensans</vt:lpstr>
      <vt:lpstr>Times New Roman</vt:lpstr>
      <vt:lpstr>Тема Office</vt:lpstr>
      <vt:lpstr>Dispozitive și aparate pentru anestezie și ventilare*26.09.2024 </vt:lpstr>
      <vt:lpstr>Defininiție</vt:lpstr>
      <vt:lpstr>SISTEMELE RESPIRATORII ANESTEZICE </vt:lpstr>
      <vt:lpstr> Ce este anestezia?</vt:lpstr>
      <vt:lpstr>Caracteristicile anesteziei</vt:lpstr>
      <vt:lpstr>Tipuri de anestezie</vt:lpstr>
      <vt:lpstr>Schema simplă a unei mașini de anestezie</vt:lpstr>
      <vt:lpstr>Componentele de bază</vt:lpstr>
      <vt:lpstr>Parametri care pot fi afișați grafic</vt:lpstr>
      <vt:lpstr>Accesorii moderne de echipare</vt:lpstr>
      <vt:lpstr>Schema  unei mașini de anestezie</vt:lpstr>
      <vt:lpstr>Echipamentul anestezic</vt:lpstr>
      <vt:lpstr>Componența mașinii de anestezie (partea din față)  </vt:lpstr>
      <vt:lpstr>Componența mașinii de anestezie (partea din spate)</vt:lpstr>
      <vt:lpstr>Schema funcțională</vt:lpstr>
      <vt:lpstr>Scheme interne ale blocurilor funcționale</vt:lpstr>
      <vt:lpstr>Componente ale sistemei</vt:lpstr>
      <vt:lpstr> Administrarea de medicamente </vt:lpstr>
      <vt:lpstr>Vaporizatoare</vt:lpstr>
      <vt:lpstr>Vaporizatoare mecanice</vt:lpstr>
      <vt:lpstr>Senzorii de oxigen</vt:lpstr>
      <vt:lpstr>Senzor de CO2, NO2 și de agenți anestezici</vt:lpstr>
      <vt:lpstr>Senzorii mașinii de anestezie</vt:lpstr>
      <vt:lpstr>Debit - metrul</vt:lpstr>
      <vt:lpstr>Spirometrul</vt:lpstr>
      <vt:lpstr>Elementele de siguranță ale mașinilor de anestezie</vt:lpstr>
      <vt:lpstr>Structura unui aparat moden</vt:lpstr>
      <vt:lpstr>Exemple de mașini de anestezie și ventilare</vt:lpstr>
      <vt:lpstr> AISYS CS2 - MASINA DE ANESTEZIE </vt:lpstr>
      <vt:lpstr> AISYS CS2 - MASINA DE ANESTEZIE </vt:lpstr>
      <vt:lpstr>Specificații tehnice</vt:lpstr>
      <vt:lpstr>CARESTATION 600 SERIES - MASINA DE ANESTEZIE. Permit utilizatorului să seteze sistemul pentru necesitățile individuale. </vt:lpstr>
      <vt:lpstr>     Aparat Anestezie Milestone    </vt:lpstr>
      <vt:lpstr>Surse. Dilleri locali.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Dispozitive și aparate de anestezie și ventelare </dc:title>
  <dc:creator>ION</dc:creator>
  <cp:lastModifiedBy>Ion Pocaznoi</cp:lastModifiedBy>
  <cp:revision>155</cp:revision>
  <dcterms:created xsi:type="dcterms:W3CDTF">2020-09-27T07:07:09Z</dcterms:created>
  <dcterms:modified xsi:type="dcterms:W3CDTF">2024-09-27T06:09:14Z</dcterms:modified>
</cp:coreProperties>
</file>