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9" r:id="rId3"/>
    <p:sldId id="290" r:id="rId4"/>
    <p:sldId id="280" r:id="rId5"/>
    <p:sldId id="285" r:id="rId6"/>
    <p:sldId id="291" r:id="rId7"/>
    <p:sldId id="286" r:id="rId8"/>
    <p:sldId id="288" r:id="rId9"/>
    <p:sldId id="259" r:id="rId10"/>
    <p:sldId id="257" r:id="rId11"/>
    <p:sldId id="25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6" y="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707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4790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788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128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3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54937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4500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7149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7193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019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6504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A5AA53-3477-481E-93D0-1CE955BA1510}" type="datetimeFigureOut">
              <a:rPr lang="ru-RU" smtClean="0"/>
              <a:t>21.11.2024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DAFC0-FA84-449F-A51B-6A3D4EC2EE2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01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aramed.ru/catalog/elektromiografy-elektroneyromiografy/elektromiograf-sinapsis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magecentro.com.br/exame/eletroneuromiografia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MO" b="1" dirty="0">
                <a:solidFill>
                  <a:srgbClr val="0070C0"/>
                </a:solidFill>
              </a:rPr>
              <a:t>EMG si ENMG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MO" dirty="0"/>
              <a:t>Continuare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30080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o-RO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Plasarea electrozilor</a:t>
            </a:r>
            <a:endParaRPr lang="en-US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xn--80ahbcrqm8agdl0m.xn--p1ai/wp-content/uploads/%D1%8E%D1%81%D1%83%D0%BF%D0%BE%D0%B2%D0%B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495" y="2060848"/>
            <a:ext cx="6397009" cy="3954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2217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63DBF-D636-89BD-77D2-C198F5770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A95D7-40F6-ED77-FA5C-6573542FE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81649"/>
          </a:xfrm>
        </p:spPr>
        <p:txBody>
          <a:bodyPr>
            <a:normAutofit fontScale="90000"/>
          </a:bodyPr>
          <a:lstStyle/>
          <a:p>
            <a:r>
              <a:rPr lang="ro-RO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Dispozitive pentru electromiografie și stimulare a mușchilor</a:t>
            </a:r>
            <a:endParaRPr lang="en-US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https://doctorlebedev.ru/wp-content/uploads/2017/04/image_2018-01-05_16-03-21.png">
            <a:extLst>
              <a:ext uri="{FF2B5EF4-FFF2-40B4-BE49-F238E27FC236}">
                <a16:creationId xmlns:a16="http://schemas.microsoft.com/office/drawing/2014/main" id="{750A37CE-A647-939D-22D8-286868A2CAC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76" y="1021583"/>
            <a:ext cx="2963054" cy="1975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6" descr="Aparat pentru electromiografie (EMG) si electrostimulare MYO 200 – Intramed  SRL – Aparatura Medicala Profesionala">
            <a:extLst>
              <a:ext uri="{FF2B5EF4-FFF2-40B4-BE49-F238E27FC236}">
                <a16:creationId xmlns:a16="http://schemas.microsoft.com/office/drawing/2014/main" id="{1D92336A-2D9A-30C1-5A64-242C3C6691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8" descr="Aparat pentru electromiografie (EMG) si electrostimulare MYO 200 – Intramed  SRL – Aparatura Medicala Profesionala">
            <a:extLst>
              <a:ext uri="{FF2B5EF4-FFF2-40B4-BE49-F238E27FC236}">
                <a16:creationId xmlns:a16="http://schemas.microsoft.com/office/drawing/2014/main" id="{A4205CB1-0368-D842-339C-4AA71D5CBF2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10" descr="Aparat pentru electromiografie (EMG) si electrostimulare MYO 200 – Intramed  SRL – Aparatura Medicala Profesionala">
            <a:extLst>
              <a:ext uri="{FF2B5EF4-FFF2-40B4-BE49-F238E27FC236}">
                <a16:creationId xmlns:a16="http://schemas.microsoft.com/office/drawing/2014/main" id="{DA7FA2A4-4EEE-F245-31D6-972CAC4F09B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2" descr="Aparat pentru electromiografie (EMG) si electrostimulare MYO 200 – Intramed  SRL – Aparatura Medicala Profesionala">
            <a:extLst>
              <a:ext uri="{FF2B5EF4-FFF2-40B4-BE49-F238E27FC236}">
                <a16:creationId xmlns:a16="http://schemas.microsoft.com/office/drawing/2014/main" id="{648B0F18-8342-9F88-BA4D-19F41E284A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3C632A-5D2E-EE20-85EA-BDF6B9AC52B8}"/>
              </a:ext>
            </a:extLst>
          </p:cNvPr>
          <p:cNvSpPr txBox="1"/>
          <p:nvPr/>
        </p:nvSpPr>
        <p:spPr>
          <a:xfrm>
            <a:off x="307975" y="3053301"/>
            <a:ext cx="4264025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Электромиограф (электронейро-миографический анализатор, миограф, нейромиограф) </a:t>
            </a:r>
            <a:r>
              <a:rPr lang="ru-RU" sz="1400" b="0" i="0" dirty="0">
                <a:solidFill>
                  <a:srgbClr val="19191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«Синапсис» предназначен для проведения рутинных и углубленных исследований биоэлектрической активности мышц и нервных структур.      </a:t>
            </a:r>
          </a:p>
          <a:p>
            <a:r>
              <a:rPr lang="ru-RU" sz="1400" b="0" i="0" dirty="0">
                <a:solidFill>
                  <a:srgbClr val="191919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Электромиограф подключается к персональному компьютеру по интерфейсу USB, от него же и получает питание (не требует сети 220В). </a:t>
            </a:r>
          </a:p>
          <a:p>
            <a:endParaRPr lang="ru-RU" sz="1600" b="0" i="0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Взаимодействие с электромиографом осуществляется с помощью специализированного программного обеспечения.</a:t>
            </a:r>
            <a:endParaRPr lang="ro-RO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CEA645-882F-6AB7-269C-E172787D1E13}"/>
              </a:ext>
            </a:extLst>
          </p:cNvPr>
          <p:cNvSpPr txBox="1"/>
          <p:nvPr/>
        </p:nvSpPr>
        <p:spPr>
          <a:xfrm>
            <a:off x="457200" y="6446392"/>
            <a:ext cx="79312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200" dirty="0">
                <a:hlinkClick r:id="rId3"/>
              </a:rPr>
              <a:t>https://www.tiaramed.ru/catalog/elektromiografy-elektroneyromiografy/elektromiograf-sinapsis/</a:t>
            </a:r>
            <a:r>
              <a:rPr lang="ru-RU" sz="1200" dirty="0"/>
              <a:t> </a:t>
            </a:r>
            <a:endParaRPr lang="ro-RO" sz="12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C99AD30-FEDF-24A8-46DA-0BB8D92C10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1" y="669351"/>
            <a:ext cx="2808311" cy="2383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40E1995-DA5E-8A4E-FA74-97AC8C557103}"/>
              </a:ext>
            </a:extLst>
          </p:cNvPr>
          <p:cNvSpPr txBox="1"/>
          <p:nvPr/>
        </p:nvSpPr>
        <p:spPr>
          <a:xfrm flipH="1">
            <a:off x="7011537" y="743474"/>
            <a:ext cx="2024958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70C0"/>
                </a:solidFill>
                <a:latin typeface="GerberaLight"/>
              </a:rPr>
              <a:t>Н</a:t>
            </a:r>
            <a:r>
              <a:rPr lang="ru-RU" b="0" i="0" dirty="0">
                <a:solidFill>
                  <a:srgbClr val="0070C0"/>
                </a:solidFill>
                <a:effectLst/>
                <a:latin typeface="GerberaLight"/>
              </a:rPr>
              <a:t>ейромиограф для диагностики центральной и периферической нервной системы и заболеваний мышц.</a:t>
            </a:r>
            <a:endParaRPr lang="ro-RO" dirty="0">
              <a:solidFill>
                <a:srgbClr val="0070C0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559E757-333C-E309-D5BB-A8A5274BA4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1961" y="3034377"/>
            <a:ext cx="2376263" cy="318750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83F2B64-46CA-02BC-BB07-989DD8AA21FF}"/>
              </a:ext>
            </a:extLst>
          </p:cNvPr>
          <p:cNvSpPr txBox="1"/>
          <p:nvPr/>
        </p:nvSpPr>
        <p:spPr>
          <a:xfrm flipH="1">
            <a:off x="6588224" y="3140489"/>
            <a:ext cx="224780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b="1" i="0" dirty="0">
                <a:solidFill>
                  <a:srgbClr val="333333"/>
                </a:solidFill>
                <a:effectLst/>
                <a:latin typeface="HurmeGeometricSans_SemiBold"/>
              </a:rPr>
              <a:t>Электромиограф 6 каналов</a:t>
            </a:r>
            <a:r>
              <a:rPr lang="ru-RU" sz="1400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o-RO" sz="1400" b="0" i="0" dirty="0" err="1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NExT</a:t>
            </a:r>
            <a:r>
              <a:rPr lang="ro-RO" sz="1400" b="0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o-RO" sz="1400" b="0" i="0" dirty="0" err="1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Station</a:t>
            </a:r>
            <a:r>
              <a:rPr lang="ro-RO" sz="1400" b="0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 </a:t>
            </a:r>
            <a:r>
              <a:rPr lang="ro-RO" sz="1400" b="0" i="0" dirty="0" err="1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Advanced</a:t>
            </a:r>
            <a:r>
              <a:rPr lang="ru-RU" sz="1400" dirty="0">
                <a:solidFill>
                  <a:srgbClr val="333333"/>
                </a:solidFill>
                <a:latin typeface="Century Gothic" panose="020B0502020202020204" pitchFamily="34" charset="0"/>
              </a:rPr>
              <a:t>.</a:t>
            </a:r>
            <a:r>
              <a:rPr lang="ru-RU" sz="1400" b="0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 Италия</a:t>
            </a:r>
            <a:endParaRPr lang="ro-RO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F5085A2-A726-7AC3-B4DE-DC074863E45E}"/>
              </a:ext>
            </a:extLst>
          </p:cNvPr>
          <p:cNvSpPr txBox="1"/>
          <p:nvPr/>
        </p:nvSpPr>
        <p:spPr>
          <a:xfrm rot="10800000" flipV="1">
            <a:off x="6438991" y="3908201"/>
            <a:ext cx="2247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0" i="0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8 каналов, 6 каналов, многоканальный</a:t>
            </a:r>
            <a:endParaRPr lang="ro-RO" sz="1200" dirty="0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1C72AE3-2EE7-2035-143D-94C4DC3AB0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65631" y="4300844"/>
            <a:ext cx="2010355" cy="142784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982B6AE-5A0F-CA78-11AA-A022411140F2}"/>
              </a:ext>
            </a:extLst>
          </p:cNvPr>
          <p:cNvSpPr txBox="1"/>
          <p:nvPr/>
        </p:nvSpPr>
        <p:spPr>
          <a:xfrm>
            <a:off x="6526927" y="5513622"/>
            <a:ext cx="207192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0" dirty="0">
                <a:solidFill>
                  <a:srgbClr val="333333"/>
                </a:solidFill>
                <a:effectLst/>
                <a:latin typeface="HurmeGeometricSans_SemiBold"/>
              </a:rPr>
              <a:t>Электромиограф 2 канала</a:t>
            </a:r>
            <a:r>
              <a:rPr lang="ru-RU" b="1" i="0" dirty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ru-RU" b="0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TruTrace® Traveler</a:t>
            </a:r>
            <a:r>
              <a:rPr lang="ru-RU" dirty="0">
                <a:solidFill>
                  <a:srgbClr val="333333"/>
                </a:solidFill>
                <a:latin typeface="Century Gothic" panose="020B0502020202020204" pitchFamily="34" charset="0"/>
              </a:rPr>
              <a:t>б</a:t>
            </a:r>
            <a:r>
              <a:rPr lang="ru-RU" b="0" i="0" dirty="0">
                <a:solidFill>
                  <a:srgbClr val="333333"/>
                </a:solidFill>
                <a:effectLst/>
                <a:latin typeface="Century Gothic" panose="020B0502020202020204" pitchFamily="34" charset="0"/>
              </a:rPr>
              <a:t> Чехия</a:t>
            </a:r>
            <a:endParaRPr lang="ro-RO" dirty="0"/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A4783AB7-4CBE-EED9-4928-BF0650348290}"/>
              </a:ext>
            </a:extLst>
          </p:cNvPr>
          <p:cNvSpPr/>
          <p:nvPr/>
        </p:nvSpPr>
        <p:spPr>
          <a:xfrm>
            <a:off x="5616116" y="3373406"/>
            <a:ext cx="978408" cy="28169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16439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o-RO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Electroneuromiografia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92696"/>
            <a:ext cx="5338936" cy="5976664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o-RO" dirty="0"/>
              <a:t>   </a:t>
            </a:r>
          </a:p>
          <a:p>
            <a:pPr marL="0" indent="0" algn="just">
              <a:buNone/>
            </a:pPr>
            <a:endParaRPr lang="ro-RO" dirty="0"/>
          </a:p>
          <a:p>
            <a:pPr marL="0" indent="0" algn="just">
              <a:buNone/>
            </a:pPr>
            <a:r>
              <a:rPr lang="ro-RO" dirty="0"/>
              <a:t> </a:t>
            </a:r>
            <a:r>
              <a:rPr lang="ro-RO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tudiu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stării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funcționale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mușchilor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nervilor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periferici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MD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o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leziuni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însoțite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încălcare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căii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impulsurilor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senzoriale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capacitatea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percepe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informațiile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primite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schimbă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exista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senzație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târâre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piele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senzație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amorțeală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precum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tulburări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temperatură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sensibilitate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auz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vedere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la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creier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măduva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spinării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comenzile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sunt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transmise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de-a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lungul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nervilor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motori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periferici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către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mușchii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execută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cazul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bolilor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leziunilor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apar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mișcării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impulsurilor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nervoase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motorii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capacitatea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persoane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efectua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mișcări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depline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afectată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Se manifestă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sub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formă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slăbiciune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musculară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pareză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slăbirea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mișcărilor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paralizie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etc. 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metodă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studierea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stării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funcționale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mușchilor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nervilor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periferici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folosind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un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aparat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special - un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În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timpul</a:t>
            </a:r>
            <a:r>
              <a:rPr lang="en-US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electroneuromiografiei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nervul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periferic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impulsuri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electrice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urmat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înregistrarea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răspunsului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mușchiului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inervat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acest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nerv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marL="0" indent="0" algn="just">
              <a:buNone/>
            </a:pPr>
            <a:r>
              <a:rPr lang="ro-RO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exemplu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atunci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când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studiază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creierului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efectuează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stimularea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zonelor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auditive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vizuale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altor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zone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înregistrează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răspunsul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sistemului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nervos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central.</a:t>
            </a:r>
          </a:p>
        </p:txBody>
      </p:sp>
      <p:pic>
        <p:nvPicPr>
          <p:cNvPr id="3074" name="Picture 2" descr="Imagine Galerie">
            <a:extLst>
              <a:ext uri="{FF2B5EF4-FFF2-40B4-BE49-F238E27FC236}">
                <a16:creationId xmlns:a16="http://schemas.microsoft.com/office/drawing/2014/main" id="{46CA5426-D999-3C84-5C48-17E6ABF23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4950" y="675988"/>
            <a:ext cx="2551850" cy="24649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Imagine Galerie">
            <a:extLst>
              <a:ext uri="{FF2B5EF4-FFF2-40B4-BE49-F238E27FC236}">
                <a16:creationId xmlns:a16="http://schemas.microsoft.com/office/drawing/2014/main" id="{E0D231D3-69BC-4A04-2BE0-D9D7CF5739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3140968"/>
            <a:ext cx="2349532" cy="344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062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449F49-635F-5641-2FFB-D1A8341FD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o-MD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Activitatea nervoasă</a:t>
            </a:r>
            <a:endParaRPr lang="ro-RO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397B49-C180-2006-BC24-8CFCEE4307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0" y="1124744"/>
            <a:ext cx="4114800" cy="5001419"/>
          </a:xfrm>
        </p:spPr>
        <p:txBody>
          <a:bodyPr/>
          <a:lstStyle/>
          <a:p>
            <a:pPr marL="0" indent="0">
              <a:buNone/>
            </a:pPr>
            <a:r>
              <a:rPr lang="ro-M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18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Mecanismul</a:t>
            </a:r>
            <a:r>
              <a:rPr lang="en-US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de </a:t>
            </a:r>
            <a:r>
              <a:rPr lang="en-US" sz="18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bază</a:t>
            </a:r>
            <a:r>
              <a:rPr lang="en-US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activităţii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nervoase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constituie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reflexul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adică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răspunsul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logic 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organismului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la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acţiunea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unui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stimul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mediul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extern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intern,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realizat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participarea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sistemului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nervos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endParaRPr lang="ro-M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o-MD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Substratul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morfologic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al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actului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reflex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arcul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reflex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format din</a:t>
            </a:r>
            <a:r>
              <a:rPr lang="ro-MD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</a:p>
          <a:p>
            <a:pPr>
              <a:buFontTx/>
              <a:buChar char="-"/>
            </a:pPr>
            <a:r>
              <a:rPr lang="ro-MD" sz="1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eceptor</a:t>
            </a:r>
            <a:r>
              <a:rPr lang="ro-M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senzorial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o-M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calea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nervoasă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aferentă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ro-M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centrul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nervos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măduva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spinării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sau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creier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acesta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din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urmă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nu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reprezentat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în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figură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),</a:t>
            </a:r>
            <a:endParaRPr lang="ro-M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calea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nervoasă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eferentă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şi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o-MD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organul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efector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muşchi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glandă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etc</a:t>
            </a:r>
            <a:r>
              <a:rPr lang="en-U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ro-M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plăci motorii.</a:t>
            </a:r>
          </a:p>
          <a:p>
            <a:pPr marL="0" indent="0">
              <a:buNone/>
            </a:pP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093E1AF-5120-F3FE-C6E8-49DC8D6495D0}"/>
              </a:ext>
            </a:extLst>
          </p:cNvPr>
          <p:cNvGrpSpPr>
            <a:grpSpLocks/>
          </p:cNvGrpSpPr>
          <p:nvPr/>
        </p:nvGrpSpPr>
        <p:grpSpPr>
          <a:xfrm>
            <a:off x="755576" y="2060848"/>
            <a:ext cx="2592288" cy="3024336"/>
            <a:chOff x="0" y="0"/>
            <a:chExt cx="3006714" cy="3773783"/>
          </a:xfrm>
        </p:grpSpPr>
        <p:pic>
          <p:nvPicPr>
            <p:cNvPr id="5" name="Image 2836">
              <a:extLst>
                <a:ext uri="{FF2B5EF4-FFF2-40B4-BE49-F238E27FC236}">
                  <a16:creationId xmlns:a16="http://schemas.microsoft.com/office/drawing/2014/main" id="{95CC39F3-00CF-CDD4-5D4D-5B05A39009C1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362736"/>
              <a:ext cx="2981685" cy="3411047"/>
            </a:xfrm>
            <a:prstGeom prst="rect">
              <a:avLst/>
            </a:prstGeom>
          </p:spPr>
        </p:pic>
        <p:sp>
          <p:nvSpPr>
            <p:cNvPr id="6" name="Graphic 2837">
              <a:extLst>
                <a:ext uri="{FF2B5EF4-FFF2-40B4-BE49-F238E27FC236}">
                  <a16:creationId xmlns:a16="http://schemas.microsoft.com/office/drawing/2014/main" id="{22692314-C901-A22F-8F80-70B250A5FA01}"/>
                </a:ext>
              </a:extLst>
            </p:cNvPr>
            <p:cNvSpPr/>
            <p:nvPr/>
          </p:nvSpPr>
          <p:spPr>
            <a:xfrm>
              <a:off x="1621144" y="0"/>
              <a:ext cx="553720" cy="388620"/>
            </a:xfrm>
            <a:custGeom>
              <a:avLst/>
              <a:gdLst/>
              <a:ahLst/>
              <a:cxnLst/>
              <a:rect l="l" t="t" r="r" b="b"/>
              <a:pathLst>
                <a:path w="553720" h="388620">
                  <a:moveTo>
                    <a:pt x="54863" y="289560"/>
                  </a:moveTo>
                  <a:lnTo>
                    <a:pt x="0" y="388620"/>
                  </a:lnTo>
                  <a:lnTo>
                    <a:pt x="112775" y="373380"/>
                  </a:lnTo>
                  <a:lnTo>
                    <a:pt x="108564" y="367284"/>
                  </a:lnTo>
                  <a:lnTo>
                    <a:pt x="77723" y="367284"/>
                  </a:lnTo>
                  <a:lnTo>
                    <a:pt x="48767" y="324612"/>
                  </a:lnTo>
                  <a:lnTo>
                    <a:pt x="69366" y="310549"/>
                  </a:lnTo>
                  <a:lnTo>
                    <a:pt x="54863" y="289560"/>
                  </a:lnTo>
                  <a:close/>
                </a:path>
                <a:path w="553720" h="388620">
                  <a:moveTo>
                    <a:pt x="69366" y="310549"/>
                  </a:moveTo>
                  <a:lnTo>
                    <a:pt x="48767" y="324612"/>
                  </a:lnTo>
                  <a:lnTo>
                    <a:pt x="77723" y="367284"/>
                  </a:lnTo>
                  <a:lnTo>
                    <a:pt x="98648" y="352932"/>
                  </a:lnTo>
                  <a:lnTo>
                    <a:pt x="69366" y="310549"/>
                  </a:lnTo>
                  <a:close/>
                </a:path>
                <a:path w="553720" h="388620">
                  <a:moveTo>
                    <a:pt x="98648" y="352932"/>
                  </a:moveTo>
                  <a:lnTo>
                    <a:pt x="77723" y="367284"/>
                  </a:lnTo>
                  <a:lnTo>
                    <a:pt x="108564" y="367284"/>
                  </a:lnTo>
                  <a:lnTo>
                    <a:pt x="98648" y="352932"/>
                  </a:lnTo>
                  <a:close/>
                </a:path>
                <a:path w="553720" h="388620">
                  <a:moveTo>
                    <a:pt x="524255" y="0"/>
                  </a:moveTo>
                  <a:lnTo>
                    <a:pt x="69366" y="310549"/>
                  </a:lnTo>
                  <a:lnTo>
                    <a:pt x="98648" y="352932"/>
                  </a:lnTo>
                  <a:lnTo>
                    <a:pt x="553212" y="41148"/>
                  </a:lnTo>
                  <a:lnTo>
                    <a:pt x="524255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7" name="Graphic 2838">
              <a:extLst>
                <a:ext uri="{FF2B5EF4-FFF2-40B4-BE49-F238E27FC236}">
                  <a16:creationId xmlns:a16="http://schemas.microsoft.com/office/drawing/2014/main" id="{68CAEC88-1BDA-36B9-EDF6-63D93DFA4DC7}"/>
                </a:ext>
              </a:extLst>
            </p:cNvPr>
            <p:cNvSpPr/>
            <p:nvPr/>
          </p:nvSpPr>
          <p:spPr>
            <a:xfrm>
              <a:off x="1615048" y="1665732"/>
              <a:ext cx="388620" cy="247015"/>
            </a:xfrm>
            <a:custGeom>
              <a:avLst/>
              <a:gdLst/>
              <a:ahLst/>
              <a:cxnLst/>
              <a:rect l="l" t="t" r="r" b="b"/>
              <a:pathLst>
                <a:path w="388620" h="247015">
                  <a:moveTo>
                    <a:pt x="388619" y="0"/>
                  </a:moveTo>
                  <a:lnTo>
                    <a:pt x="0" y="0"/>
                  </a:lnTo>
                  <a:lnTo>
                    <a:pt x="0" y="246887"/>
                  </a:lnTo>
                  <a:lnTo>
                    <a:pt x="388619" y="246887"/>
                  </a:lnTo>
                  <a:lnTo>
                    <a:pt x="3886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8" name="Graphic 2839">
              <a:extLst>
                <a:ext uri="{FF2B5EF4-FFF2-40B4-BE49-F238E27FC236}">
                  <a16:creationId xmlns:a16="http://schemas.microsoft.com/office/drawing/2014/main" id="{B8316428-CD93-E9EC-696A-485710545C20}"/>
                </a:ext>
              </a:extLst>
            </p:cNvPr>
            <p:cNvSpPr/>
            <p:nvPr/>
          </p:nvSpPr>
          <p:spPr>
            <a:xfrm>
              <a:off x="2345044" y="1447799"/>
              <a:ext cx="661670" cy="1294130"/>
            </a:xfrm>
            <a:custGeom>
              <a:avLst/>
              <a:gdLst/>
              <a:ahLst/>
              <a:cxnLst/>
              <a:rect l="l" t="t" r="r" b="b"/>
              <a:pathLst>
                <a:path w="661670" h="1294130">
                  <a:moveTo>
                    <a:pt x="553212" y="41148"/>
                  </a:moveTo>
                  <a:lnTo>
                    <a:pt x="524256" y="0"/>
                  </a:lnTo>
                  <a:lnTo>
                    <a:pt x="69354" y="310553"/>
                  </a:lnTo>
                  <a:lnTo>
                    <a:pt x="54864" y="289560"/>
                  </a:lnTo>
                  <a:lnTo>
                    <a:pt x="0" y="388620"/>
                  </a:lnTo>
                  <a:lnTo>
                    <a:pt x="112776" y="373380"/>
                  </a:lnTo>
                  <a:lnTo>
                    <a:pt x="108559" y="367284"/>
                  </a:lnTo>
                  <a:lnTo>
                    <a:pt x="98640" y="352933"/>
                  </a:lnTo>
                  <a:lnTo>
                    <a:pt x="553212" y="41148"/>
                  </a:lnTo>
                  <a:close/>
                </a:path>
                <a:path w="661670" h="1294130">
                  <a:moveTo>
                    <a:pt x="661416" y="946404"/>
                  </a:moveTo>
                  <a:lnTo>
                    <a:pt x="632460" y="903732"/>
                  </a:lnTo>
                  <a:lnTo>
                    <a:pt x="177533" y="1215771"/>
                  </a:lnTo>
                  <a:lnTo>
                    <a:pt x="163068" y="1194816"/>
                  </a:lnTo>
                  <a:lnTo>
                    <a:pt x="108204" y="1293876"/>
                  </a:lnTo>
                  <a:lnTo>
                    <a:pt x="220980" y="1278636"/>
                  </a:lnTo>
                  <a:lnTo>
                    <a:pt x="215709" y="1271016"/>
                  </a:lnTo>
                  <a:lnTo>
                    <a:pt x="206159" y="1257198"/>
                  </a:lnTo>
                  <a:lnTo>
                    <a:pt x="661416" y="946404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75E9ADA-7580-5A33-5388-E6BCFDBBE9F0}"/>
              </a:ext>
            </a:extLst>
          </p:cNvPr>
          <p:cNvSpPr txBox="1"/>
          <p:nvPr/>
        </p:nvSpPr>
        <p:spPr>
          <a:xfrm>
            <a:off x="733997" y="2060848"/>
            <a:ext cx="8856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MD" sz="14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</a:t>
            </a:r>
            <a:r>
              <a:rPr lang="en-US" sz="14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eceptor</a:t>
            </a:r>
            <a:r>
              <a:rPr lang="ro-MD" sz="14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senzorial</a:t>
            </a:r>
            <a:endParaRPr lang="ro-RO" sz="1400" dirty="0">
              <a:solidFill>
                <a:srgbClr val="0070C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2DA809-A782-6757-18A6-E1BFF1FB1A60}"/>
              </a:ext>
            </a:extLst>
          </p:cNvPr>
          <p:cNvSpPr txBox="1"/>
          <p:nvPr/>
        </p:nvSpPr>
        <p:spPr>
          <a:xfrm rot="11728197" flipH="1" flipV="1">
            <a:off x="574870" y="4806256"/>
            <a:ext cx="15520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MD" sz="18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plăci motorii</a:t>
            </a:r>
            <a:r>
              <a:rPr lang="ro-MD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o-RO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A700C3-DB82-760D-2C39-009DEEBA4FF4}"/>
              </a:ext>
            </a:extLst>
          </p:cNvPr>
          <p:cNvSpPr txBox="1"/>
          <p:nvPr/>
        </p:nvSpPr>
        <p:spPr>
          <a:xfrm>
            <a:off x="2267744" y="1778297"/>
            <a:ext cx="7920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dirty="0"/>
              <a:t>stimul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3F50A1F-C73E-BA36-985D-DA45D34F8AC8}"/>
              </a:ext>
            </a:extLst>
          </p:cNvPr>
          <p:cNvSpPr txBox="1"/>
          <p:nvPr/>
        </p:nvSpPr>
        <p:spPr>
          <a:xfrm>
            <a:off x="3059832" y="3246553"/>
            <a:ext cx="794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dirty="0"/>
              <a:t>stimul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D0BF62-544E-5799-70B6-66A75A898FBC}"/>
              </a:ext>
            </a:extLst>
          </p:cNvPr>
          <p:cNvSpPr txBox="1"/>
          <p:nvPr/>
        </p:nvSpPr>
        <p:spPr>
          <a:xfrm>
            <a:off x="3203849" y="3985217"/>
            <a:ext cx="794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800" dirty="0"/>
              <a:t>stimul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21415BC-D05A-5AA2-F7D3-D117CB0ACBF1}"/>
              </a:ext>
            </a:extLst>
          </p:cNvPr>
          <p:cNvSpPr txBox="1"/>
          <p:nvPr/>
        </p:nvSpPr>
        <p:spPr>
          <a:xfrm>
            <a:off x="1763688" y="2351547"/>
            <a:ext cx="6716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MD" sz="1800" dirty="0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nerv</a:t>
            </a:r>
            <a:endParaRPr lang="ru-RU" sz="18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1F9FCE-C089-FAA4-8553-2B72A70C675E}"/>
              </a:ext>
            </a:extLst>
          </p:cNvPr>
          <p:cNvSpPr txBox="1"/>
          <p:nvPr/>
        </p:nvSpPr>
        <p:spPr>
          <a:xfrm>
            <a:off x="3251029" y="2372291"/>
            <a:ext cx="10833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măduva</a:t>
            </a:r>
            <a:r>
              <a:rPr lang="en-US" sz="1800" spc="-1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spinării</a:t>
            </a:r>
            <a:endParaRPr lang="ro-RO" dirty="0">
              <a:solidFill>
                <a:srgbClr val="0070C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31D69CF-96F8-BEC8-B981-B00651FEFDFE}"/>
              </a:ext>
            </a:extLst>
          </p:cNvPr>
          <p:cNvSpPr txBox="1"/>
          <p:nvPr/>
        </p:nvSpPr>
        <p:spPr>
          <a:xfrm rot="10800000" flipV="1">
            <a:off x="2836516" y="3494462"/>
            <a:ext cx="14594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" algn="ctr"/>
            <a:r>
              <a:rPr lang="en-US" sz="180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nerv</a:t>
            </a:r>
            <a:r>
              <a:rPr lang="en-US" sz="1800" spc="-1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800" spc="-1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eferent</a:t>
            </a:r>
            <a:endParaRPr lang="ru-RU" sz="1600" dirty="0">
              <a:solidFill>
                <a:srgbClr val="0070C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1074823-D3F9-4E5C-C121-AF5E25170AFE}"/>
              </a:ext>
            </a:extLst>
          </p:cNvPr>
          <p:cNvSpPr txBox="1"/>
          <p:nvPr/>
        </p:nvSpPr>
        <p:spPr>
          <a:xfrm>
            <a:off x="1609560" y="5478818"/>
            <a:ext cx="159428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34315" algn="ctr"/>
            <a:r>
              <a:rPr lang="en-US" sz="2000" i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Arcul</a:t>
            </a:r>
            <a:r>
              <a:rPr lang="en-US" sz="2000" i="1" spc="-2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i="1" spc="-1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reflex</a:t>
            </a:r>
            <a:endParaRPr lang="ru-RU" sz="20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496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FFBB2-493E-EAE6-5268-862D532396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o-MD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Importanţa</a:t>
            </a:r>
            <a:r>
              <a:rPr lang="ro-MD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MD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electronerografiei</a:t>
            </a:r>
            <a:endParaRPr lang="ro-RO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EE2FF7-3AB0-EE9F-02B8-A216F4F5B5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77500" lnSpcReduction="20000"/>
          </a:bodyPr>
          <a:lstStyle/>
          <a:p>
            <a:pPr marL="0" indent="0" algn="l">
              <a:spcAft>
                <a:spcPts val="1200"/>
              </a:spcAft>
              <a:buNone/>
            </a:pPr>
            <a:r>
              <a:rPr lang="ro-RO" sz="2600" b="0" i="0" dirty="0">
                <a:solidFill>
                  <a:srgbClr val="4242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o-RO" sz="26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Electroneuromiografia</a:t>
            </a:r>
            <a:r>
              <a:rPr lang="ro-RO" sz="26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este esențială:</a:t>
            </a:r>
          </a:p>
          <a:p>
            <a:pPr algn="l">
              <a:spcAft>
                <a:spcPts val="1200"/>
              </a:spcAft>
              <a:buFontTx/>
              <a:buChar char="-"/>
            </a:pPr>
            <a:r>
              <a:rPr lang="ro-RO" sz="2600" b="0" i="0" dirty="0">
                <a:solidFill>
                  <a:srgbClr val="4242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 diagnostic, </a:t>
            </a:r>
          </a:p>
          <a:p>
            <a:pPr algn="l">
              <a:spcAft>
                <a:spcPts val="1200"/>
              </a:spcAft>
              <a:buFontTx/>
              <a:buChar char="-"/>
            </a:pPr>
            <a:r>
              <a:rPr lang="ro-RO" sz="2600" b="0" i="0" dirty="0">
                <a:solidFill>
                  <a:srgbClr val="4242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pentru ghidarea tratamentului bolilor neuromusculare.</a:t>
            </a:r>
          </a:p>
          <a:p>
            <a:pPr marL="0" indent="0" algn="l">
              <a:spcAft>
                <a:spcPts val="1200"/>
              </a:spcAft>
              <a:buNone/>
            </a:pPr>
            <a:r>
              <a:rPr lang="ro-RO" sz="2600" dirty="0">
                <a:solidFill>
                  <a:srgbClr val="42424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o-RO" sz="2600" b="0" i="0" dirty="0">
                <a:solidFill>
                  <a:srgbClr val="4242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Indicând exact locul unde apare disfuncția nervoasă sau musculară, medicii pot:</a:t>
            </a:r>
          </a:p>
          <a:p>
            <a:pPr algn="l">
              <a:spcAft>
                <a:spcPts val="1200"/>
              </a:spcAft>
              <a:buFontTx/>
              <a:buChar char="-"/>
            </a:pPr>
            <a:r>
              <a:rPr lang="ro-RO" sz="2600" b="0" i="0" dirty="0">
                <a:solidFill>
                  <a:srgbClr val="4242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personaliza tratamentele, </a:t>
            </a:r>
          </a:p>
          <a:p>
            <a:pPr algn="l">
              <a:spcAft>
                <a:spcPts val="1200"/>
              </a:spcAft>
              <a:buFontTx/>
              <a:buChar char="-"/>
            </a:pPr>
            <a:r>
              <a:rPr lang="ro-RO" sz="2600" b="0" i="0" dirty="0">
                <a:solidFill>
                  <a:srgbClr val="4242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monitoriza progresia bolii, </a:t>
            </a:r>
          </a:p>
          <a:p>
            <a:pPr algn="l">
              <a:spcAft>
                <a:spcPts val="1200"/>
              </a:spcAft>
              <a:buFontTx/>
              <a:buChar char="-"/>
            </a:pPr>
            <a:r>
              <a:rPr lang="ro-RO" sz="2600" b="0" i="0" dirty="0">
                <a:solidFill>
                  <a:srgbClr val="42424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ajusta terapiile după cum este necesar. </a:t>
            </a:r>
          </a:p>
          <a:p>
            <a:pPr marL="0" indent="0" algn="l">
              <a:spcAft>
                <a:spcPts val="1200"/>
              </a:spcAft>
              <a:buNone/>
            </a:pPr>
            <a:r>
              <a:rPr lang="ro-RO" sz="26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ro-RO" sz="2600" b="0" i="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xamenul este deosebit de valoros pentru pacienții care sunt luați în considerare pentru intervenții chirurgicale ortopedice sau tratamente de reabilitare, deoarece oferă date obiective privind funcția neuromusculară.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1661648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AE825-CB5D-EF86-5EDF-436694408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o-MD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Tehnici de realizare</a:t>
            </a:r>
            <a:endParaRPr lang="ro-RO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5245DD-7B79-F749-9534-36D85310B2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2943" y="1159469"/>
            <a:ext cx="4077454" cy="18263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9E6E698-14EE-1E4C-3EE3-C1C28D320F10}"/>
              </a:ext>
            </a:extLst>
          </p:cNvPr>
          <p:cNvSpPr txBox="1"/>
          <p:nvPr/>
        </p:nvSpPr>
        <p:spPr>
          <a:xfrm>
            <a:off x="4222943" y="3187768"/>
            <a:ext cx="4463857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b="0" i="0" dirty="0" err="1">
                <a:solidFill>
                  <a:srgbClr val="222222"/>
                </a:solidFill>
                <a:effectLst/>
                <a:latin typeface="Piazzolla"/>
              </a:rPr>
              <a:t>Electroneuromiografia</a:t>
            </a:r>
            <a:r>
              <a:rPr lang="ro-RO" b="0" i="0" dirty="0">
                <a:solidFill>
                  <a:srgbClr val="222222"/>
                </a:solidFill>
                <a:effectLst/>
                <a:latin typeface="Piazzolla"/>
              </a:rPr>
              <a:t> este o tehnică uimitoare pentru studiul activității creierului. Această procedură poate detecta activitatea electrică din creier folosind electrozi atașați la suprafața mâinii</a:t>
            </a:r>
            <a:endParaRPr lang="ro-RO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D7EC0BB-31B3-8ACC-F762-373ED84DF28A}"/>
              </a:ext>
            </a:extLst>
          </p:cNvPr>
          <p:cNvSpPr txBox="1"/>
          <p:nvPr/>
        </p:nvSpPr>
        <p:spPr>
          <a:xfrm rot="10269979" flipV="1">
            <a:off x="3251114" y="5112440"/>
            <a:ext cx="546438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sz="16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Electroneuromiografia</a:t>
            </a:r>
            <a:r>
              <a:rPr lang="ro-RO" sz="16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este una dintre cele mai utile tehnici în </a:t>
            </a:r>
            <a:r>
              <a:rPr lang="ro-RO" sz="1600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neuroștiința</a:t>
            </a:r>
            <a:r>
              <a:rPr lang="ro-RO" sz="16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cognitivă. Este adesea folosit pentru a studia pacienții cu tulburări ale creierului, cum ar fi boala Alzheimer, accident vascular cerebral și epilepsie. </a:t>
            </a:r>
            <a:endParaRPr lang="ro-RO" sz="1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C5948AB-8244-E9CB-35ED-3AF95EE6B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600200"/>
            <a:ext cx="3672408" cy="452596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o-RO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Electrodul care este folosit pentru efectuarea </a:t>
            </a:r>
            <a:r>
              <a:rPr lang="ro-RO" b="0" i="0" dirty="0" err="1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electroneuromiografiei</a:t>
            </a:r>
            <a:r>
              <a:rPr lang="ro-RO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este special deoarece este capabil să detecteze și să localizeze activitatea electrică în creier. </a:t>
            </a:r>
          </a:p>
          <a:p>
            <a:pPr algn="just">
              <a:buFontTx/>
              <a:buChar char="-"/>
            </a:pPr>
            <a:r>
              <a:rPr lang="ro-RO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Modul în care se face acest lucru este prin utilizarea unui senzor </a:t>
            </a:r>
            <a:r>
              <a:rPr lang="ro-RO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electromiografic</a:t>
            </a:r>
            <a:r>
              <a:rPr lang="ro-RO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sau EMG. </a:t>
            </a:r>
          </a:p>
          <a:p>
            <a:pPr algn="just">
              <a:buFontTx/>
              <a:buChar char="-"/>
            </a:pPr>
            <a:r>
              <a:rPr lang="ro-RO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Acest senzor detectează activitatea electrică în mușchiul atașat la mână.</a:t>
            </a:r>
          </a:p>
          <a:p>
            <a:pPr algn="just">
              <a:buFontTx/>
              <a:buChar char="-"/>
            </a:pPr>
            <a:r>
              <a:rPr lang="ro-RO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Cantitatea de activitate detectată este legată de nivelul de activitate din creier.</a:t>
            </a:r>
            <a:endParaRPr lang="ro-RO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062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D67B7-38AF-A4E5-E46A-C0071A30C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E2F35-459E-77C5-7CB2-885C6B7075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o-MD" sz="2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Procedura de </a:t>
            </a:r>
            <a:r>
              <a:rPr lang="ro-MD" sz="2800" b="1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electroneuromiografie</a:t>
            </a:r>
            <a:endParaRPr lang="ro-RO" sz="28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F3B8A1-316F-EBBD-7E12-2DCD1EE2B4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just">
              <a:lnSpc>
                <a:spcPts val="1950"/>
              </a:lnSpc>
              <a:spcAft>
                <a:spcPts val="1125"/>
              </a:spcAft>
              <a:buNone/>
            </a:pPr>
            <a:r>
              <a:rPr lang="ro-RO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Înainte de a începe </a:t>
            </a:r>
            <a:r>
              <a:rPr lang="ro-RO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electroneuromiografia</a:t>
            </a:r>
            <a:r>
              <a:rPr lang="ro-RO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se alege tipul de examen.</a:t>
            </a:r>
          </a:p>
          <a:p>
            <a:pPr marL="0" indent="0" algn="just">
              <a:lnSpc>
                <a:spcPts val="1950"/>
              </a:lnSpc>
              <a:spcAft>
                <a:spcPts val="1125"/>
              </a:spcAft>
              <a:buNone/>
            </a:pPr>
            <a:r>
              <a:rPr lang="ro-RO" sz="2000" b="0" i="0" dirty="0" err="1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Electroneuromiografia</a:t>
            </a:r>
            <a:r>
              <a:rPr lang="ro-RO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se efectuează în două etape. </a:t>
            </a:r>
          </a:p>
          <a:p>
            <a:pPr algn="just">
              <a:lnSpc>
                <a:spcPts val="1950"/>
              </a:lnSpc>
              <a:spcAft>
                <a:spcPts val="1125"/>
              </a:spcAft>
              <a:buFontTx/>
              <a:buChar char="-"/>
            </a:pPr>
            <a:r>
              <a:rPr lang="ro-RO" sz="20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Prima</a:t>
            </a:r>
            <a:r>
              <a:rPr lang="ro-RO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realizarea unui studiu al conducerii nervoase a pacientului, prin aplicarea unor impulsuri electrice asupra nervilor. </a:t>
            </a:r>
          </a:p>
          <a:p>
            <a:pPr marL="0" indent="0" algn="just">
              <a:lnSpc>
                <a:spcPts val="1950"/>
              </a:lnSpc>
              <a:spcAft>
                <a:spcPts val="1125"/>
              </a:spcAft>
              <a:buNone/>
            </a:pPr>
            <a:r>
              <a:rPr lang="ro-RO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Deoarece sunt de intensitate redusă și durează rapid, este posibil să se obțină răspunsuri datorită stimulării acestor nervi, ducând la analizarea și înregistrarea corectă a informațiilor conținute în nervi.</a:t>
            </a:r>
          </a:p>
          <a:p>
            <a:pPr marL="0" indent="0" algn="just">
              <a:lnSpc>
                <a:spcPts val="1950"/>
              </a:lnSpc>
              <a:spcAft>
                <a:spcPts val="1125"/>
              </a:spcAft>
              <a:buNone/>
            </a:pPr>
            <a:r>
              <a:rPr lang="ro-RO" sz="2000" b="0" i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A doua</a:t>
            </a:r>
            <a:r>
              <a:rPr lang="ro-RO" sz="2000" b="0" i="0" dirty="0">
                <a:solidFill>
                  <a:srgbClr val="222222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se introduc mici ace în mușchi sau în propria mână a pacientului, pentru a verifica activitatea electrică a creierului și, prin urmare, a verifica rădăcinile motorii, măduva spinării și fibra musculară, căutând semne sau dovezi ale unor boli localizate în aceste zone.</a:t>
            </a:r>
          </a:p>
          <a:p>
            <a:endParaRPr lang="ro-RO" dirty="0"/>
          </a:p>
        </p:txBody>
      </p:sp>
    </p:spTree>
    <p:extLst>
      <p:ext uri="{BB962C8B-B14F-4D97-AF65-F5344CB8AC3E}">
        <p14:creationId xmlns:p14="http://schemas.microsoft.com/office/powerpoint/2010/main" val="3346544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E7420-99CF-FC59-C67D-D56557A31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A371E-5735-3745-C585-1C2A7DD11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9"/>
          </a:xfrm>
        </p:spPr>
        <p:txBody>
          <a:bodyPr>
            <a:normAutofit fontScale="90000"/>
          </a:bodyPr>
          <a:lstStyle/>
          <a:p>
            <a:r>
              <a:rPr lang="ro-RO" sz="2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Metoda de electroneuromiografie</a:t>
            </a:r>
            <a:endParaRPr lang="en-US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 descr="2112586.JPG">
            <a:extLst>
              <a:ext uri="{FF2B5EF4-FFF2-40B4-BE49-F238E27FC236}">
                <a16:creationId xmlns:a16="http://schemas.microsoft.com/office/drawing/2014/main" id="{82944786-F043-5CDB-46FE-D79F523FD93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268760"/>
            <a:ext cx="7008183" cy="4857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27827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92696"/>
          </a:xfrm>
        </p:spPr>
        <p:txBody>
          <a:bodyPr>
            <a:normAutofit fontScale="90000"/>
          </a:bodyPr>
          <a:lstStyle/>
          <a:p>
            <a:br>
              <a:rPr lang="ro-RO" sz="3100" dirty="0"/>
            </a:br>
            <a:r>
              <a:rPr lang="en-US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EMG SISTEM COMPUTERIZAT ELECTROMIOGRAF + POTENTIALE EVOCAT</a:t>
            </a:r>
            <a:r>
              <a:rPr lang="ro-RO" sz="1800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br>
              <a:rPr lang="en-US" b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476672"/>
            <a:ext cx="8435280" cy="62646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PRINCIPALELE FUNCTII: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Electromiografie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Neurografie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(NCS Nerve Conduction Studies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Potentiale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Evocate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Posibilitate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upgradare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EEG 64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canale</a:t>
            </a:r>
            <a:r>
              <a:rPr lang="ro-RO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CARACTERISTICI TEHNICE:</a:t>
            </a:r>
            <a:b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Unitatea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cu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pupitru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comanda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specializat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: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EMG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Greutate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maxima 4 kg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Impedanta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intrare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peste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1.000 M</a:t>
            </a:r>
            <a:r>
              <a:rPr lang="el-G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Ώ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CMRR minim 112 dB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Conversie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A/D minim 16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biti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Stimulator Electric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curent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constant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100 mA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Stimulator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Acustic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pana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135 dB SPL,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casti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Stimulator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Vizual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inclusiv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monitor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Transformator</a:t>
            </a:r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medical de </a:t>
            </a:r>
            <a:r>
              <a:rPr 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izolare</a:t>
            </a:r>
            <a:r>
              <a:rPr lang="x-none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Conform </a:t>
            </a:r>
            <a:r>
              <a:rPr 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normelor</a:t>
            </a:r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Europene</a:t>
            </a:r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protectie</a:t>
            </a:r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en-US" sz="16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pacientului</a:t>
            </a:r>
            <a: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en-US" sz="16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Accesorii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standard 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specifice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Electromiografiei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Neurografiei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Potentialelor</a:t>
            </a: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Evocate:</a:t>
            </a:r>
            <a:b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Include:</a:t>
            </a:r>
            <a:br>
              <a:rPr lang="en-US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stimulare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suprafata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culegere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suprafata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 concentric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electrozi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arc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pentru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deget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electrod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masa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b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pedale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comandă</a:t>
            </a:r>
            <a:r>
              <a:rPr lang="x-none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3212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1984FB-6A73-E6D3-F6B4-9553C7A7E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x-none" sz="2800" b="1" dirty="0">
                <a:solidFill>
                  <a:srgbClr val="0070C0"/>
                </a:solidFill>
              </a:rPr>
              <a:t>Centru modern</a:t>
            </a:r>
            <a:endParaRPr lang="ro-RO" sz="2800" b="1" dirty="0">
              <a:solidFill>
                <a:srgbClr val="0070C0"/>
              </a:solidFill>
            </a:endParaRP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65E12FC-E078-0991-1FBE-BE609D5551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834224"/>
            <a:ext cx="7620000" cy="435292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A4DA6E-1554-D0ED-9191-177F0171E33D}"/>
              </a:ext>
            </a:extLst>
          </p:cNvPr>
          <p:cNvSpPr txBox="1"/>
          <p:nvPr/>
        </p:nvSpPr>
        <p:spPr>
          <a:xfrm>
            <a:off x="1187624" y="5693376"/>
            <a:ext cx="67687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o-RO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Proceduri de </a:t>
            </a:r>
            <a:r>
              <a:rPr lang="ro-RO" dirty="0" err="1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electroneuromiografie</a:t>
            </a:r>
            <a:r>
              <a:rPr lang="ro-RO" dirty="0">
                <a:solidFill>
                  <a:srgbClr val="C0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r>
              <a:rPr lang="ro-RO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https://www.imagecentro.com.br/exame/eletroneuromiografia/</a:t>
            </a:r>
            <a:r>
              <a:rPr lang="ro-R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20078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982</Words>
  <Application>Microsoft Office PowerPoint</Application>
  <PresentationFormat>On-screen Show (4:3)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Century Gothic</vt:lpstr>
      <vt:lpstr>GerberaLight</vt:lpstr>
      <vt:lpstr>HurmeGeometricSans_SemiBold</vt:lpstr>
      <vt:lpstr>Piazzolla</vt:lpstr>
      <vt:lpstr>Times New Roman</vt:lpstr>
      <vt:lpstr>Тема Office</vt:lpstr>
      <vt:lpstr>EMG si ENMG </vt:lpstr>
      <vt:lpstr>Plasarea electrozilor</vt:lpstr>
      <vt:lpstr>Dispozitive pentru electromiografie și stimulare a mușchilor</vt:lpstr>
      <vt:lpstr>Electroneuromiografia</vt:lpstr>
      <vt:lpstr>Activitatea nervoasă</vt:lpstr>
      <vt:lpstr>Importanţa electronerografiei</vt:lpstr>
      <vt:lpstr>Tehnici de realizare</vt:lpstr>
      <vt:lpstr>Procedura de electroneuromiografie</vt:lpstr>
      <vt:lpstr>Metoda de electroneuromiografie</vt:lpstr>
      <vt:lpstr> EMG SISTEM COMPUTERIZAT ELECTROMIOGRAF + POTENTIALE EVOCATE </vt:lpstr>
      <vt:lpstr>Centru modern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EMG si ENMG </dc:title>
  <dc:creator>Beleniuc Cristina</dc:creator>
  <cp:lastModifiedBy>Ion Pocaznoi</cp:lastModifiedBy>
  <cp:revision>2</cp:revision>
  <dcterms:created xsi:type="dcterms:W3CDTF">2024-11-21T15:18:25Z</dcterms:created>
  <dcterms:modified xsi:type="dcterms:W3CDTF">2024-11-21T15:30:14Z</dcterms:modified>
</cp:coreProperties>
</file>