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2" r:id="rId3"/>
    <p:sldId id="293" r:id="rId4"/>
    <p:sldId id="259" r:id="rId5"/>
    <p:sldId id="258" r:id="rId6"/>
    <p:sldId id="257" r:id="rId7"/>
    <p:sldId id="260" r:id="rId8"/>
    <p:sldId id="261" r:id="rId9"/>
    <p:sldId id="283" r:id="rId10"/>
    <p:sldId id="284" r:id="rId11"/>
    <p:sldId id="285" r:id="rId12"/>
    <p:sldId id="286" r:id="rId13"/>
    <p:sldId id="263" r:id="rId14"/>
    <p:sldId id="264" r:id="rId15"/>
    <p:sldId id="265" r:id="rId16"/>
    <p:sldId id="268" r:id="rId17"/>
    <p:sldId id="287" r:id="rId18"/>
    <p:sldId id="288" r:id="rId19"/>
    <p:sldId id="267" r:id="rId20"/>
    <p:sldId id="266" r:id="rId21"/>
    <p:sldId id="269" r:id="rId22"/>
    <p:sldId id="271" r:id="rId23"/>
    <p:sldId id="270" r:id="rId24"/>
    <p:sldId id="272" r:id="rId25"/>
    <p:sldId id="273" r:id="rId26"/>
    <p:sldId id="289" r:id="rId27"/>
    <p:sldId id="274" r:id="rId28"/>
    <p:sldId id="275" r:id="rId29"/>
    <p:sldId id="290" r:id="rId30"/>
    <p:sldId id="276" r:id="rId31"/>
    <p:sldId id="277" r:id="rId32"/>
    <p:sldId id="278" r:id="rId33"/>
    <p:sldId id="279" r:id="rId34"/>
    <p:sldId id="280" r:id="rId35"/>
    <p:sldId id="291" r:id="rId36"/>
    <p:sldId id="281" r:id="rId37"/>
    <p:sldId id="294" r:id="rId38"/>
    <p:sldId id="282" r:id="rId3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008080"/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244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16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48A844-C274-450E-BC60-F743077C9E28}" type="datetimeFigureOut">
              <a:rPr lang="en-US"/>
              <a:pPr>
                <a:defRPr/>
              </a:pPr>
              <a:t>2/2/2020</a:t>
            </a:fld>
            <a:endParaRPr lang="en-US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0E6ACF-25D3-4AC6-AA18-006CBCEC2A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A0BE09-9220-47F2-990E-63C78136D800}" type="datetimeFigureOut">
              <a:rPr lang="en-US"/>
              <a:pPr>
                <a:defRPr/>
              </a:pPr>
              <a:t>2/2/2020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EAA7EC-EC3B-4EC2-A0D4-E8A688E61F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E6907F-8000-48A8-A7E9-3C3B49B70986}" type="datetimeFigureOut">
              <a:rPr lang="en-US"/>
              <a:pPr>
                <a:defRPr/>
              </a:pPr>
              <a:t>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B391B5-222E-4E68-8E29-6B3E42F9A0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066AAD-B758-45ED-B27A-CE746B71F5AC}" type="datetimeFigureOut">
              <a:rPr lang="en-US"/>
              <a:pPr>
                <a:defRPr/>
              </a:pPr>
              <a:t>2/2/2020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95A5DE-DE41-4A78-ADB2-9774BA9304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5B348-1F28-457F-A89A-E9CC33F6D7FB}" type="datetimeFigureOut">
              <a:rPr lang="en-US"/>
              <a:pPr>
                <a:defRPr/>
              </a:pPr>
              <a:t>2/2/2020</a:t>
            </a:fld>
            <a:endParaRPr lang="en-US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607FA-8320-418D-8B04-1825A9FFD0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06F3A0-A30D-4197-9509-84DEE6285A27}" type="datetimeFigureOut">
              <a:rPr lang="en-US"/>
              <a:pPr>
                <a:defRPr/>
              </a:pPr>
              <a:t>2/2/2020</a:t>
            </a:fld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927B63-E26A-4848-A495-FF370D0928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D743AE-674A-4C5F-B381-184916D7EF30}" type="datetimeFigureOut">
              <a:rPr lang="en-US"/>
              <a:pPr>
                <a:defRPr/>
              </a:pPr>
              <a:t>2/2/2020</a:t>
            </a:fld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E2B986-DC34-49B7-8C24-3614F41162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776A28-6DAC-4F72-AD73-F2ACB45F6903}" type="datetimeFigureOut">
              <a:rPr lang="en-US"/>
              <a:pPr>
                <a:defRPr/>
              </a:pPr>
              <a:t>2/2/2020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E470BE-6951-407E-8841-78D39451F8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543915-C28B-4C81-8473-226E5375453D}" type="datetimeFigureOut">
              <a:rPr lang="en-US"/>
              <a:pPr>
                <a:defRPr/>
              </a:pPr>
              <a:t>2/2/2020</a:t>
            </a:fld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AC32F2-C202-42C9-A741-8C506DFA03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7DA96A-550C-4AEB-B3B3-DEF564E6B51B}" type="datetimeFigureOut">
              <a:rPr lang="en-US"/>
              <a:pPr>
                <a:defRPr/>
              </a:pPr>
              <a:t>2/2/2020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B7BAFF-06C9-4354-B55E-4ED8AC4EB2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29F34C-5925-4A5D-B2CF-E7C76A5786DB}" type="datetimeFigureOut">
              <a:rPr lang="en-US"/>
              <a:pPr>
                <a:defRPr/>
              </a:pPr>
              <a:t>2/2/2020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A8BAEC-6B14-47F0-910C-37A36F31C0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 smtClean="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702B9C5C-7AF1-4716-A4AA-0B04E690952E}" type="datetimeFigureOut">
              <a:rPr lang="en-US"/>
              <a:pPr>
                <a:defRPr/>
              </a:pPr>
              <a:t>2/2/2020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 smtClean="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CB4AB737-0972-4684-B0BD-A39221A5EF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5" r:id="rId2"/>
    <p:sldLayoutId id="2147483684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5" r:id="rId9"/>
    <p:sldLayoutId id="2147483681" r:id="rId10"/>
    <p:sldLayoutId id="214748368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o-RO" smtClean="0"/>
              <a:t>13 </a:t>
            </a:r>
            <a:r>
              <a:rPr lang="fr-FR" smtClean="0"/>
              <a:t>Principii de percep</a:t>
            </a:r>
            <a:r>
              <a:rPr lang="ro-RO" smtClean="0"/>
              <a:t>ţie</a:t>
            </a:r>
            <a:endParaRPr lang="en-US" smtClean="0"/>
          </a:p>
        </p:txBody>
      </p:sp>
      <p:sp>
        <p:nvSpPr>
          <p:cNvPr id="5123" name="Subtitle 2"/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>
              <a:buFont typeface="Arial" charset="0"/>
              <a:buNone/>
            </a:pPr>
            <a:r>
              <a:rPr lang="ro-RO" smtClean="0"/>
              <a:t>În designul interfeței cu utilizatorul</a:t>
            </a:r>
            <a:endParaRPr lang="en-US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 smtClean="0"/>
              <a:t>Display – </a:t>
            </a:r>
            <a:r>
              <a:rPr lang="en-US" sz="4000" dirty="0" err="1" smtClean="0"/>
              <a:t>interfa</a:t>
            </a:r>
            <a:r>
              <a:rPr lang="ro-RO" sz="4000" dirty="0" smtClean="0"/>
              <a:t>ța între om și sistem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4114800"/>
          </a:xfrm>
        </p:spPr>
        <p:txBody>
          <a:bodyPr/>
          <a:lstStyle/>
          <a:p>
            <a:pPr>
              <a:buNone/>
            </a:pPr>
            <a:r>
              <a:rPr lang="ro-RO" dirty="0" smtClean="0"/>
              <a:t>Este un </a:t>
            </a:r>
            <a:r>
              <a:rPr lang="vi-VN" dirty="0" smtClean="0"/>
              <a:t>artefact creat de om, conceput pentru a:</a:t>
            </a:r>
          </a:p>
          <a:p>
            <a:r>
              <a:rPr lang="vi-VN" dirty="0" smtClean="0"/>
              <a:t>- </a:t>
            </a:r>
            <a:r>
              <a:rPr lang="ro-RO" dirty="0" smtClean="0"/>
              <a:t>f</a:t>
            </a:r>
            <a:r>
              <a:rPr lang="vi-VN" dirty="0" smtClean="0"/>
              <a:t>acilita perceper</a:t>
            </a:r>
            <a:r>
              <a:rPr lang="ro-RO" dirty="0" smtClean="0"/>
              <a:t>ea</a:t>
            </a:r>
            <a:r>
              <a:rPr lang="vi-VN" dirty="0" smtClean="0"/>
              <a:t> variabilelor de sistem relevante</a:t>
            </a:r>
            <a:r>
              <a:rPr lang="ro-RO" dirty="0" smtClean="0"/>
              <a:t>;</a:t>
            </a:r>
            <a:endParaRPr lang="vi-VN" dirty="0" smtClean="0"/>
          </a:p>
          <a:p>
            <a:r>
              <a:rPr lang="vi-VN" dirty="0" smtClean="0"/>
              <a:t>- </a:t>
            </a:r>
            <a:r>
              <a:rPr lang="ro-RO" dirty="0" smtClean="0"/>
              <a:t>f</a:t>
            </a:r>
            <a:r>
              <a:rPr lang="vi-VN" dirty="0" smtClean="0"/>
              <a:t>acilita integr</a:t>
            </a:r>
            <a:r>
              <a:rPr lang="ro-RO" dirty="0" smtClean="0"/>
              <a:t>area</a:t>
            </a:r>
            <a:r>
              <a:rPr lang="vi-VN" dirty="0" smtClean="0"/>
              <a:t> informați</a:t>
            </a:r>
            <a:r>
              <a:rPr lang="ro-RO" dirty="0" smtClean="0"/>
              <a:t>ei;</a:t>
            </a:r>
            <a:endParaRPr lang="vi-VN" dirty="0" smtClean="0"/>
          </a:p>
          <a:p>
            <a:r>
              <a:rPr lang="vi-VN" dirty="0" smtClean="0"/>
              <a:t>- facilita proces</a:t>
            </a:r>
            <a:r>
              <a:rPr lang="ro-RO" dirty="0" smtClean="0"/>
              <a:t>area</a:t>
            </a:r>
            <a:r>
              <a:rPr lang="vi-VN" dirty="0" smtClean="0"/>
              <a:t> ulterioar</a:t>
            </a:r>
            <a:r>
              <a:rPr lang="ro-RO" dirty="0" smtClean="0"/>
              <a:t>ă</a:t>
            </a:r>
            <a:r>
              <a:rPr lang="vi-VN" dirty="0" smtClean="0"/>
              <a:t> a informați</a:t>
            </a:r>
            <a:r>
              <a:rPr lang="ro-RO" dirty="0" smtClean="0"/>
              <a:t>ei;</a:t>
            </a:r>
            <a:endParaRPr lang="vi-VN" dirty="0" smtClean="0"/>
          </a:p>
          <a:p>
            <a:r>
              <a:rPr lang="vi-VN" dirty="0" smtClean="0"/>
              <a:t>- </a:t>
            </a:r>
            <a:r>
              <a:rPr lang="ro-RO" dirty="0" smtClean="0"/>
              <a:t>o</a:t>
            </a:r>
            <a:r>
              <a:rPr lang="vi-VN" dirty="0" smtClean="0"/>
              <a:t>feri feedback adecvat acțiunilor utilizatorului</a:t>
            </a:r>
            <a:r>
              <a:rPr lang="ro-RO" dirty="0" smtClean="0"/>
              <a:t>;</a:t>
            </a:r>
            <a:endParaRPr lang="vi-VN" dirty="0" smtClean="0"/>
          </a:p>
          <a:p>
            <a:r>
              <a:rPr lang="ro-RO" dirty="0" smtClean="0"/>
              <a:t>- a</a:t>
            </a:r>
            <a:r>
              <a:rPr lang="vi-VN" dirty="0" smtClean="0"/>
              <a:t>cționa ca mediu între informați</a:t>
            </a:r>
            <a:r>
              <a:rPr lang="ro-RO" dirty="0" smtClean="0"/>
              <a:t>a</a:t>
            </a:r>
            <a:r>
              <a:rPr lang="vi-VN" dirty="0" smtClean="0"/>
              <a:t> generat</a:t>
            </a:r>
            <a:r>
              <a:rPr lang="ro-RO" dirty="0" smtClean="0"/>
              <a:t>ă</a:t>
            </a:r>
            <a:r>
              <a:rPr lang="vi-VN" dirty="0" smtClean="0"/>
              <a:t> de</a:t>
            </a:r>
            <a:r>
              <a:rPr lang="ro-RO" dirty="0" smtClean="0"/>
              <a:t> </a:t>
            </a:r>
            <a:r>
              <a:rPr lang="vi-VN" dirty="0" smtClean="0"/>
              <a:t>sistem și modelul mental al utilizatorului.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895350"/>
          </a:xfrm>
        </p:spPr>
        <p:txBody>
          <a:bodyPr/>
          <a:lstStyle/>
          <a:p>
            <a:pPr algn="ctr"/>
            <a:r>
              <a:rPr lang="en-US" dirty="0" smtClean="0"/>
              <a:t>T</a:t>
            </a:r>
            <a:r>
              <a:rPr lang="ro-RO" dirty="0" smtClean="0"/>
              <a:t>i</a:t>
            </a:r>
            <a:r>
              <a:rPr lang="en-US" dirty="0" smtClean="0"/>
              <a:t>p</a:t>
            </a:r>
            <a:r>
              <a:rPr lang="ro-RO" dirty="0" smtClean="0"/>
              <a:t>uri de interfețe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648199"/>
          </a:xfrm>
        </p:spPr>
        <p:txBody>
          <a:bodyPr/>
          <a:lstStyle/>
          <a:p>
            <a:pPr>
              <a:buNone/>
            </a:pPr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Interfața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 nu</a:t>
            </a:r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 este neapărat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 asociat</a:t>
            </a:r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 cu un computer </a:t>
            </a:r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exempl</a:t>
            </a:r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: </a:t>
            </a:r>
            <a:endParaRPr lang="ro-RO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vitezometru pe mașină, </a:t>
            </a:r>
            <a:endParaRPr lang="ro-RO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 - regulator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 pe </a:t>
            </a:r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plita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 de gaz.</a:t>
            </a:r>
          </a:p>
          <a:p>
            <a:pPr>
              <a:buNone/>
            </a:pPr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O interfață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 poate fi static</a:t>
            </a:r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: de ex. </a:t>
            </a:r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indicatoarele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 rutiere</a:t>
            </a:r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vi-VN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Interfeț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ele pot fi vizuale, auditive, haptice, etc. </a:t>
            </a:r>
            <a:endParaRPr lang="ro-RO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Exemple:</a:t>
            </a:r>
          </a:p>
          <a:p>
            <a:pPr lvl="1"/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- Visual: lumina pe ambulanță,</a:t>
            </a:r>
          </a:p>
          <a:p>
            <a:pPr lvl="1"/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- auditiv: sirena pe ambulanță,</a:t>
            </a:r>
          </a:p>
          <a:p>
            <a:pPr lvl="1"/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- Haptic: telefon mobil în modul "vibrați</a:t>
            </a:r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"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Trei</a:t>
            </a:r>
            <a:r>
              <a:rPr lang="en-US" dirty="0" smtClean="0"/>
              <a:t> </a:t>
            </a:r>
            <a:r>
              <a:rPr lang="en-US" dirty="0" err="1" smtClean="0"/>
              <a:t>grupe</a:t>
            </a:r>
            <a:r>
              <a:rPr lang="en-US" dirty="0" smtClean="0"/>
              <a:t> de </a:t>
            </a:r>
            <a:r>
              <a:rPr lang="en-US" smtClean="0"/>
              <a:t>principii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r>
              <a:rPr lang="fr-FR" dirty="0" err="1" smtClean="0"/>
              <a:t>Principii</a:t>
            </a:r>
            <a:r>
              <a:rPr lang="fr-FR" dirty="0" smtClean="0"/>
              <a:t> de </a:t>
            </a:r>
            <a:r>
              <a:rPr lang="fr-FR" dirty="0" err="1" smtClean="0"/>
              <a:t>percep</a:t>
            </a:r>
            <a:r>
              <a:rPr lang="ro-RO" dirty="0" smtClean="0"/>
              <a:t>ţie </a:t>
            </a:r>
            <a:endParaRPr lang="en-US" dirty="0" smtClean="0"/>
          </a:p>
          <a:p>
            <a:pPr lvl="1"/>
            <a:r>
              <a:rPr lang="en-US" dirty="0" err="1" smtClean="0"/>
              <a:t>Facilitarea</a:t>
            </a:r>
            <a:r>
              <a:rPr lang="en-US" dirty="0" smtClean="0"/>
              <a:t> </a:t>
            </a:r>
            <a:r>
              <a:rPr lang="en-US" dirty="0" err="1" smtClean="0"/>
              <a:t>perceperii</a:t>
            </a:r>
            <a:r>
              <a:rPr lang="en-US" dirty="0" smtClean="0"/>
              <a:t> </a:t>
            </a:r>
            <a:r>
              <a:rPr lang="en-US" dirty="0" err="1" smtClean="0"/>
              <a:t>mesajelor</a:t>
            </a:r>
            <a:r>
              <a:rPr lang="en-US" dirty="0" smtClean="0"/>
              <a:t> </a:t>
            </a:r>
            <a:r>
              <a:rPr lang="en-US" dirty="0" err="1" smtClean="0"/>
              <a:t>sistemului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                       de c</a:t>
            </a:r>
            <a:r>
              <a:rPr lang="ro-RO" dirty="0" smtClean="0"/>
              <a:t>ătre utilizator</a:t>
            </a:r>
            <a:endParaRPr lang="en-US" dirty="0" smtClean="0"/>
          </a:p>
          <a:p>
            <a:r>
              <a:rPr lang="ro-RO" dirty="0" smtClean="0"/>
              <a:t>Principii modelului mintal</a:t>
            </a:r>
          </a:p>
          <a:p>
            <a:pPr lvl="1"/>
            <a:r>
              <a:rPr lang="ro-RO" dirty="0" smtClean="0"/>
              <a:t>Imitarea lumii reale</a:t>
            </a:r>
            <a:endParaRPr lang="en-US" dirty="0" smtClean="0"/>
          </a:p>
          <a:p>
            <a:r>
              <a:rPr lang="ro-RO" dirty="0" smtClean="0"/>
              <a:t>Principii bazate pe </a:t>
            </a:r>
            <a:r>
              <a:rPr lang="ro-RO" dirty="0" smtClean="0"/>
              <a:t>memorie</a:t>
            </a:r>
            <a:endParaRPr lang="en-US" dirty="0" smtClean="0"/>
          </a:p>
          <a:p>
            <a:pPr lvl="1"/>
            <a:r>
              <a:rPr lang="en-US" dirty="0" err="1" smtClean="0"/>
              <a:t>Adresarea</a:t>
            </a:r>
            <a:r>
              <a:rPr lang="en-US" dirty="0" smtClean="0"/>
              <a:t> </a:t>
            </a:r>
            <a:r>
              <a:rPr lang="en-US" dirty="0" err="1" smtClean="0"/>
              <a:t>spre</a:t>
            </a:r>
            <a:r>
              <a:rPr lang="en-US" dirty="0" smtClean="0"/>
              <a:t> </a:t>
            </a:r>
            <a:r>
              <a:rPr lang="en-US" dirty="0" err="1" smtClean="0"/>
              <a:t>memoria</a:t>
            </a:r>
            <a:r>
              <a:rPr lang="en-US" dirty="0" smtClean="0"/>
              <a:t> </a:t>
            </a:r>
            <a:r>
              <a:rPr lang="en-US" dirty="0" err="1" smtClean="0"/>
              <a:t>utilizatorului</a:t>
            </a:r>
            <a:r>
              <a:rPr lang="en-US" dirty="0" smtClean="0"/>
              <a:t>, </a:t>
            </a:r>
            <a:br>
              <a:rPr lang="en-US" dirty="0" smtClean="0"/>
            </a:br>
            <a:r>
              <a:rPr lang="en-US" dirty="0" smtClean="0"/>
              <a:t>      </a:t>
            </a:r>
            <a:r>
              <a:rPr lang="en-US" dirty="0" err="1" smtClean="0"/>
              <a:t>spre</a:t>
            </a:r>
            <a:r>
              <a:rPr lang="en-US" dirty="0" smtClean="0"/>
              <a:t> </a:t>
            </a:r>
            <a:r>
              <a:rPr lang="en-US" dirty="0" err="1" smtClean="0"/>
              <a:t>ceea</a:t>
            </a:r>
            <a:r>
              <a:rPr lang="en-US" dirty="0" smtClean="0"/>
              <a:t> </a:t>
            </a:r>
            <a:r>
              <a:rPr lang="en-US" dirty="0" err="1" smtClean="0"/>
              <a:t>ce</a:t>
            </a:r>
            <a:r>
              <a:rPr lang="en-US" dirty="0" smtClean="0"/>
              <a:t> </a:t>
            </a:r>
            <a:r>
              <a:rPr lang="en-US" dirty="0" err="1" smtClean="0"/>
              <a:t>este</a:t>
            </a:r>
            <a:r>
              <a:rPr lang="en-US" dirty="0" smtClean="0"/>
              <a:t> </a:t>
            </a:r>
            <a:r>
              <a:rPr lang="en-US" dirty="0" err="1" smtClean="0"/>
              <a:t>deja</a:t>
            </a:r>
            <a:r>
              <a:rPr lang="en-US" dirty="0" smtClean="0"/>
              <a:t> </a:t>
            </a:r>
            <a:r>
              <a:rPr lang="en-US" dirty="0" err="1" smtClean="0"/>
              <a:t>cunoscut</a:t>
            </a:r>
            <a:endParaRPr lang="en-US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1. </a:t>
            </a:r>
            <a:r>
              <a:rPr lang="fr-FR" smtClean="0"/>
              <a:t>Principii de percep</a:t>
            </a:r>
            <a:r>
              <a:rPr lang="ro-RO" smtClean="0"/>
              <a:t>ţie</a:t>
            </a:r>
            <a:endParaRPr lang="en-US" smtClean="0"/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Calibri" pitchFamily="34" charset="0"/>
              <a:buAutoNum type="arabicPeriod"/>
            </a:pPr>
            <a:r>
              <a:rPr lang="ro-RO" smtClean="0"/>
              <a:t>Mesajele trebuie să fie uşor de perceput </a:t>
            </a:r>
            <a:endParaRPr lang="en-US" smtClean="0"/>
          </a:p>
          <a:p>
            <a:pPr marL="514350" indent="-514350">
              <a:buFont typeface="Calibri" pitchFamily="34" charset="0"/>
              <a:buAutoNum type="arabicPeriod"/>
            </a:pPr>
            <a:r>
              <a:rPr lang="ro-RO" smtClean="0"/>
              <a:t>Variabile senzoriale cum ar fi culoarea, dimensiunea sau volumul </a:t>
            </a:r>
            <a:r>
              <a:rPr lang="en-US" smtClean="0"/>
              <a:t>se prezint</a:t>
            </a:r>
            <a:r>
              <a:rPr lang="ro-RO" smtClean="0"/>
              <a:t>ă în forma relativă cu cîteva niveluri </a:t>
            </a:r>
          </a:p>
          <a:p>
            <a:pPr marL="514350" indent="-514350">
              <a:buFont typeface="Calibri" pitchFamily="34" charset="0"/>
              <a:buAutoNum type="arabicPeriod"/>
            </a:pPr>
            <a:r>
              <a:rPr lang="ro-RO" smtClean="0"/>
              <a:t>Semnalele trebuie prezentate în conformitate cu experienţa utilizatorului.</a:t>
            </a:r>
          </a:p>
          <a:p>
            <a:pPr marL="514350" indent="-514350">
              <a:buFont typeface="Calibri" pitchFamily="34" charset="0"/>
              <a:buAutoNum type="arabicPeriod"/>
            </a:pPr>
            <a:r>
              <a:rPr lang="ro-RO" smtClean="0"/>
              <a:t>Utilizați redundanța: prezentați un semnal în mai multe forme.</a:t>
            </a:r>
          </a:p>
          <a:p>
            <a:pPr marL="514350" indent="-514350">
              <a:buFont typeface="Calibri" pitchFamily="34" charset="0"/>
              <a:buAutoNum type="arabicPeriod"/>
            </a:pPr>
            <a:r>
              <a:rPr lang="ro-RO" smtClean="0"/>
              <a:t>Utilizaţi elemente discriminabile.</a:t>
            </a:r>
            <a:endParaRPr lang="en-US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o-RO" b="1" dirty="0" smtClean="0"/>
              <a:t>Mesajele trebuie să fie </a:t>
            </a:r>
            <a:br>
              <a:rPr lang="ro-RO" b="1" dirty="0" smtClean="0"/>
            </a:br>
            <a:r>
              <a:rPr lang="ro-RO" b="1" dirty="0" smtClean="0"/>
              <a:t>uşor de perceput </a:t>
            </a:r>
            <a:endParaRPr lang="en-US" b="1" dirty="0" smtClean="0"/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8196" name="Picture 2" descr="Imagini pentru дорожные знак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600200"/>
            <a:ext cx="8723313" cy="490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9220" name="Picture 2" descr="Imagine similară"/>
          <p:cNvPicPr>
            <a:picLocks noChangeAspect="1" noChangeArrowheads="1"/>
          </p:cNvPicPr>
          <p:nvPr/>
        </p:nvPicPr>
        <p:blipFill>
          <a:blip r:embed="rId2" cstate="print"/>
          <a:srcRect t="8015" b="13889"/>
          <a:stretch>
            <a:fillRect/>
          </a:stretch>
        </p:blipFill>
        <p:spPr bwMode="auto">
          <a:xfrm>
            <a:off x="165100" y="0"/>
            <a:ext cx="8826500" cy="689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TextBox 4"/>
          <p:cNvSpPr txBox="1">
            <a:spLocks noChangeArrowheads="1"/>
          </p:cNvSpPr>
          <p:nvPr/>
        </p:nvSpPr>
        <p:spPr bwMode="auto">
          <a:xfrm>
            <a:off x="2133600" y="1371600"/>
            <a:ext cx="518160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o-RO" sz="8800" b="1"/>
              <a:t>Eu te iubesc!!!</a:t>
            </a:r>
            <a:endParaRPr lang="en-US" sz="8800" b="1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Imagine similară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990600"/>
            <a:ext cx="58674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TextBox 4"/>
          <p:cNvSpPr txBox="1">
            <a:spLocks noChangeArrowheads="1"/>
          </p:cNvSpPr>
          <p:nvPr/>
        </p:nvSpPr>
        <p:spPr bwMode="auto">
          <a:xfrm>
            <a:off x="2362200" y="2633663"/>
            <a:ext cx="4343400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o-RO" sz="6000" b="1"/>
              <a:t>Eu te iubesc!!!</a:t>
            </a:r>
            <a:endParaRPr lang="en-US" sz="6000" b="1"/>
          </a:p>
        </p:txBody>
      </p:sp>
      <p:pic>
        <p:nvPicPr>
          <p:cNvPr id="10244" name="Picture 4" descr="Imagini pentru floare"/>
          <p:cNvPicPr>
            <a:picLocks noChangeAspect="1" noChangeArrowheads="1"/>
          </p:cNvPicPr>
          <p:nvPr/>
        </p:nvPicPr>
        <p:blipFill>
          <a:blip r:embed="rId3" cstate="print"/>
          <a:srcRect l="24242" r="25069"/>
          <a:stretch>
            <a:fillRect/>
          </a:stretch>
        </p:blipFill>
        <p:spPr bwMode="auto">
          <a:xfrm>
            <a:off x="7239000" y="4000500"/>
            <a:ext cx="17526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4" descr="Imagini pentru floare"/>
          <p:cNvPicPr>
            <a:picLocks noChangeAspect="1" noChangeArrowheads="1"/>
          </p:cNvPicPr>
          <p:nvPr/>
        </p:nvPicPr>
        <p:blipFill>
          <a:blip r:embed="rId4" cstate="print"/>
          <a:srcRect l="25069" r="24242"/>
          <a:stretch>
            <a:fillRect/>
          </a:stretch>
        </p:blipFill>
        <p:spPr bwMode="auto">
          <a:xfrm>
            <a:off x="76200" y="3962400"/>
            <a:ext cx="17526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228600" y="1143000"/>
            <a:ext cx="8686800" cy="1676400"/>
          </a:xfrm>
        </p:spPr>
        <p:txBody>
          <a:bodyPr/>
          <a:lstStyle/>
          <a:p>
            <a:pPr algn="ctr"/>
            <a:r>
              <a:rPr lang="ro-RO" sz="3600" smtClean="0"/>
              <a:t>Variabile senzoriale </a:t>
            </a:r>
            <a:r>
              <a:rPr lang="en-US" sz="3600" smtClean="0"/>
              <a:t/>
            </a:r>
            <a:br>
              <a:rPr lang="en-US" sz="3600" smtClean="0"/>
            </a:br>
            <a:r>
              <a:rPr lang="ro-RO" sz="3600" smtClean="0"/>
              <a:t>cum ar fi culoarea, dimensiunea sau volumul </a:t>
            </a:r>
            <a:r>
              <a:rPr lang="en-US" sz="3600" smtClean="0"/>
              <a:t/>
            </a:r>
            <a:br>
              <a:rPr lang="en-US" sz="3600" smtClean="0"/>
            </a:br>
            <a:r>
              <a:rPr lang="en-US" sz="3600" smtClean="0"/>
              <a:t>se prezint</a:t>
            </a:r>
            <a:r>
              <a:rPr lang="ro-RO" sz="3600" smtClean="0"/>
              <a:t>ă în forma relativă cu cîteva niveluri </a:t>
            </a:r>
            <a:endParaRPr lang="en-US" sz="3600" smtClean="0"/>
          </a:p>
        </p:txBody>
      </p:sp>
      <p:pic>
        <p:nvPicPr>
          <p:cNvPr id="11267" name="Picture 6" descr="Imagini pentru volumul sunetului"/>
          <p:cNvPicPr>
            <a:picLocks noChangeAspect="1" noChangeArrowheads="1"/>
          </p:cNvPicPr>
          <p:nvPr/>
        </p:nvPicPr>
        <p:blipFill>
          <a:blip r:embed="rId2" cstate="print"/>
          <a:srcRect t="35800" b="29776"/>
          <a:stretch>
            <a:fillRect/>
          </a:stretch>
        </p:blipFill>
        <p:spPr bwMode="auto">
          <a:xfrm>
            <a:off x="1600200" y="3048000"/>
            <a:ext cx="5867400" cy="360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228600" y="1143000"/>
            <a:ext cx="8686800" cy="1676400"/>
          </a:xfrm>
        </p:spPr>
        <p:txBody>
          <a:bodyPr/>
          <a:lstStyle/>
          <a:p>
            <a:pPr algn="ctr"/>
            <a:r>
              <a:rPr lang="ro-RO" sz="3600" smtClean="0"/>
              <a:t>Variabile senzoriale </a:t>
            </a:r>
            <a:r>
              <a:rPr lang="en-US" sz="3600" smtClean="0"/>
              <a:t/>
            </a:r>
            <a:br>
              <a:rPr lang="en-US" sz="3600" smtClean="0"/>
            </a:br>
            <a:r>
              <a:rPr lang="ro-RO" sz="3600" smtClean="0"/>
              <a:t>cum ar fi culoarea, dimensiunea sau volumul </a:t>
            </a:r>
            <a:r>
              <a:rPr lang="en-US" sz="3600" smtClean="0"/>
              <a:t/>
            </a:r>
            <a:br>
              <a:rPr lang="en-US" sz="3600" smtClean="0"/>
            </a:br>
            <a:r>
              <a:rPr lang="en-US" sz="3600" smtClean="0"/>
              <a:t>se prezint</a:t>
            </a:r>
            <a:r>
              <a:rPr lang="ro-RO" sz="3600" smtClean="0"/>
              <a:t>ă în forma relativă cu cîteva niveluri </a:t>
            </a:r>
            <a:endParaRPr lang="en-US" sz="3600" smtClean="0"/>
          </a:p>
        </p:txBody>
      </p:sp>
      <p:pic>
        <p:nvPicPr>
          <p:cNvPr id="12291" name="Picture 4" descr="Imagini pentru volumul sunetului"/>
          <p:cNvPicPr>
            <a:picLocks noChangeAspect="1" noChangeArrowheads="1"/>
          </p:cNvPicPr>
          <p:nvPr/>
        </p:nvPicPr>
        <p:blipFill>
          <a:blip r:embed="rId2" cstate="print"/>
          <a:srcRect l="6792" r="5000" b="25941"/>
          <a:stretch>
            <a:fillRect/>
          </a:stretch>
        </p:blipFill>
        <p:spPr bwMode="auto">
          <a:xfrm>
            <a:off x="1219200" y="3048000"/>
            <a:ext cx="6648450" cy="344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228600" y="1143000"/>
            <a:ext cx="8686800" cy="1676400"/>
          </a:xfrm>
        </p:spPr>
        <p:txBody>
          <a:bodyPr/>
          <a:lstStyle/>
          <a:p>
            <a:pPr algn="ctr"/>
            <a:r>
              <a:rPr lang="ro-RO" sz="3600" smtClean="0"/>
              <a:t>Variabile senzoriale </a:t>
            </a:r>
            <a:r>
              <a:rPr lang="en-US" sz="3600" smtClean="0"/>
              <a:t/>
            </a:r>
            <a:br>
              <a:rPr lang="en-US" sz="3600" smtClean="0"/>
            </a:br>
            <a:r>
              <a:rPr lang="ro-RO" sz="3600" smtClean="0"/>
              <a:t>cum ar fi culoarea, dimensiunea sau volumul </a:t>
            </a:r>
            <a:r>
              <a:rPr lang="en-US" sz="3600" smtClean="0"/>
              <a:t/>
            </a:r>
            <a:br>
              <a:rPr lang="en-US" sz="3600" smtClean="0"/>
            </a:br>
            <a:r>
              <a:rPr lang="en-US" sz="3600" smtClean="0"/>
              <a:t>se prezint</a:t>
            </a:r>
            <a:r>
              <a:rPr lang="ro-RO" sz="3600" smtClean="0"/>
              <a:t>ă în forma relativă cu cîteva niveluri </a:t>
            </a:r>
            <a:endParaRPr lang="en-US" sz="3600" smtClean="0"/>
          </a:p>
        </p:txBody>
      </p:sp>
      <p:pic>
        <p:nvPicPr>
          <p:cNvPr id="13315" name="Picture 2" descr="Imagini pentru volumul sunetulu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3276600"/>
            <a:ext cx="5892800" cy="331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228600" y="1143000"/>
            <a:ext cx="8686800" cy="1676400"/>
          </a:xfrm>
        </p:spPr>
        <p:txBody>
          <a:bodyPr/>
          <a:lstStyle/>
          <a:p>
            <a:pPr algn="ctr"/>
            <a:r>
              <a:rPr lang="ro-RO" sz="3600" smtClean="0"/>
              <a:t>Variabile senzoriale </a:t>
            </a:r>
            <a:r>
              <a:rPr lang="en-US" sz="3600" smtClean="0"/>
              <a:t/>
            </a:r>
            <a:br>
              <a:rPr lang="en-US" sz="3600" smtClean="0"/>
            </a:br>
            <a:r>
              <a:rPr lang="ro-RO" sz="3600" smtClean="0"/>
              <a:t>cum ar fi culoarea, dimensiunea sau volumul </a:t>
            </a:r>
            <a:r>
              <a:rPr lang="en-US" sz="3600" smtClean="0"/>
              <a:t/>
            </a:r>
            <a:br>
              <a:rPr lang="en-US" sz="3600" smtClean="0"/>
            </a:br>
            <a:r>
              <a:rPr lang="en-US" sz="3600" smtClean="0"/>
              <a:t>se prezint</a:t>
            </a:r>
            <a:r>
              <a:rPr lang="ro-RO" sz="3600" smtClean="0"/>
              <a:t>ă în forma relativă cu cîteva niveluri </a:t>
            </a:r>
            <a:endParaRPr lang="en-US" sz="3600" smtClean="0"/>
          </a:p>
        </p:txBody>
      </p:sp>
      <p:pic>
        <p:nvPicPr>
          <p:cNvPr id="14339" name="Picture 10" descr="Imagini pentru symbols on mobile phones"/>
          <p:cNvPicPr>
            <a:picLocks noChangeAspect="1" noChangeArrowheads="1"/>
          </p:cNvPicPr>
          <p:nvPr/>
        </p:nvPicPr>
        <p:blipFill>
          <a:blip r:embed="rId2" cstate="print"/>
          <a:srcRect l="1817" t="40506" r="92728" b="42616"/>
          <a:stretch>
            <a:fillRect/>
          </a:stretch>
        </p:blipFill>
        <p:spPr bwMode="auto">
          <a:xfrm>
            <a:off x="7239000" y="3200400"/>
            <a:ext cx="9144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10" descr="Imagini pentru symbols on mobile phones"/>
          <p:cNvPicPr>
            <a:picLocks noChangeAspect="1" noChangeArrowheads="1"/>
          </p:cNvPicPr>
          <p:nvPr/>
        </p:nvPicPr>
        <p:blipFill>
          <a:blip r:embed="rId2" cstate="print"/>
          <a:srcRect l="27274" t="40506" r="63635" b="35864"/>
          <a:stretch>
            <a:fillRect/>
          </a:stretch>
        </p:blipFill>
        <p:spPr bwMode="auto">
          <a:xfrm>
            <a:off x="5410200" y="4419600"/>
            <a:ext cx="1371600" cy="192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12" descr="Imagini pentru symbols on mobile phones"/>
          <p:cNvPicPr>
            <a:picLocks noChangeAspect="1" noChangeArrowheads="1"/>
          </p:cNvPicPr>
          <p:nvPr/>
        </p:nvPicPr>
        <p:blipFill>
          <a:blip r:embed="rId2" cstate="print"/>
          <a:srcRect l="80000" t="37131" r="8902" b="38608"/>
          <a:stretch>
            <a:fillRect/>
          </a:stretch>
        </p:blipFill>
        <p:spPr bwMode="auto">
          <a:xfrm>
            <a:off x="762000" y="4270375"/>
            <a:ext cx="1676400" cy="197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8" descr="Imagini pentru icon on mobile phone"/>
          <p:cNvPicPr>
            <a:picLocks noChangeAspect="1" noChangeArrowheads="1"/>
          </p:cNvPicPr>
          <p:nvPr/>
        </p:nvPicPr>
        <p:blipFill>
          <a:blip r:embed="rId3" cstate="print"/>
          <a:srcRect l="48637" t="33228" r="33163" b="40974"/>
          <a:stretch>
            <a:fillRect/>
          </a:stretch>
        </p:blipFill>
        <p:spPr bwMode="auto">
          <a:xfrm>
            <a:off x="3035300" y="3429000"/>
            <a:ext cx="16129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o-RO" sz="3600" b="1" smtClean="0"/>
              <a:t>Semnalele trebuie prezentate </a:t>
            </a:r>
            <a:r>
              <a:rPr lang="en-US" sz="3600" b="1" smtClean="0"/>
              <a:t/>
            </a:r>
            <a:br>
              <a:rPr lang="en-US" sz="3600" b="1" smtClean="0"/>
            </a:br>
            <a:r>
              <a:rPr lang="ro-RO" sz="3600" b="1" smtClean="0"/>
              <a:t>în conformitate cu experienţa utilizatorului</a:t>
            </a:r>
            <a:endParaRPr lang="en-US" sz="3600" b="1" smtClean="0"/>
          </a:p>
        </p:txBody>
      </p:sp>
      <p:pic>
        <p:nvPicPr>
          <p:cNvPr id="15363" name="Picture 2" descr="Imagine similară"/>
          <p:cNvPicPr>
            <a:picLocks noChangeAspect="1" noChangeArrowheads="1"/>
          </p:cNvPicPr>
          <p:nvPr/>
        </p:nvPicPr>
        <p:blipFill>
          <a:blip r:embed="rId2" cstate="print"/>
          <a:srcRect l="34666" t="-1334" r="34666"/>
          <a:stretch>
            <a:fillRect/>
          </a:stretch>
        </p:blipFill>
        <p:spPr bwMode="auto">
          <a:xfrm>
            <a:off x="1951038" y="1981200"/>
            <a:ext cx="1406525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AutoShape 4" descr="Imagini pentru thermometer"/>
          <p:cNvSpPr>
            <a:spLocks noChangeAspect="1" noChangeArrowheads="1"/>
          </p:cNvSpPr>
          <p:nvPr/>
        </p:nvSpPr>
        <p:spPr bwMode="auto">
          <a:xfrm>
            <a:off x="144463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15365" name="Picture 6" descr="Imagine similară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2209800"/>
            <a:ext cx="20955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/>
          <a:lstStyle/>
          <a:p>
            <a:pPr algn="ctr"/>
            <a:r>
              <a:rPr lang="ro-RO" sz="3600" b="1" smtClean="0"/>
              <a:t>Semnalele trebuie prezentate </a:t>
            </a:r>
            <a:r>
              <a:rPr lang="en-US" sz="3600" b="1" smtClean="0"/>
              <a:t/>
            </a:r>
            <a:br>
              <a:rPr lang="en-US" sz="3600" b="1" smtClean="0"/>
            </a:br>
            <a:r>
              <a:rPr lang="ro-RO" sz="3600" b="1" smtClean="0"/>
              <a:t>în conformitate cu experienţa utilizatorului</a:t>
            </a:r>
            <a:endParaRPr lang="en-US" sz="3600" b="1" smtClean="0"/>
          </a:p>
        </p:txBody>
      </p:sp>
      <p:sp>
        <p:nvSpPr>
          <p:cNvPr id="16387" name="AutoShape 4" descr="Imagini pentru thermometer"/>
          <p:cNvSpPr>
            <a:spLocks noChangeAspect="1" noChangeArrowheads="1"/>
          </p:cNvSpPr>
          <p:nvPr/>
        </p:nvSpPr>
        <p:spPr bwMode="auto">
          <a:xfrm>
            <a:off x="144463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16388" name="Picture 2" descr="Imagine similară"/>
          <p:cNvPicPr>
            <a:picLocks noChangeAspect="1" noChangeArrowheads="1"/>
          </p:cNvPicPr>
          <p:nvPr/>
        </p:nvPicPr>
        <p:blipFill>
          <a:blip r:embed="rId2" cstate="print"/>
          <a:srcRect l="22960" t="13333" r="23308" b="4599"/>
          <a:stretch>
            <a:fillRect/>
          </a:stretch>
        </p:blipFill>
        <p:spPr bwMode="auto">
          <a:xfrm>
            <a:off x="228600" y="2309813"/>
            <a:ext cx="4495800" cy="386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4" descr="Imagini pentru internet speed test"/>
          <p:cNvPicPr>
            <a:picLocks noChangeAspect="1" noChangeArrowheads="1"/>
          </p:cNvPicPr>
          <p:nvPr/>
        </p:nvPicPr>
        <p:blipFill>
          <a:blip r:embed="rId3" cstate="print"/>
          <a:srcRect l="15179" r="14996" b="4555"/>
          <a:stretch>
            <a:fillRect/>
          </a:stretch>
        </p:blipFill>
        <p:spPr bwMode="auto">
          <a:xfrm>
            <a:off x="4876800" y="2509838"/>
            <a:ext cx="4103688" cy="3738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o-RO" sz="3600" b="1" smtClean="0"/>
              <a:t>Utilizați redundanța: </a:t>
            </a:r>
            <a:br>
              <a:rPr lang="ro-RO" sz="3600" b="1" smtClean="0"/>
            </a:br>
            <a:r>
              <a:rPr lang="ro-RO" sz="3600" b="1" smtClean="0"/>
              <a:t>prezentați un semnal în mai multe forme</a:t>
            </a:r>
            <a:endParaRPr lang="en-US" sz="3600" b="1" smtClean="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17412" name="Picture 2" descr="Imagini pentru semafor"/>
          <p:cNvPicPr>
            <a:picLocks noChangeAspect="1" noChangeArrowheads="1"/>
          </p:cNvPicPr>
          <p:nvPr/>
        </p:nvPicPr>
        <p:blipFill>
          <a:blip r:embed="rId2" cstate="print"/>
          <a:srcRect l="26292" t="742" r="33290" b="20895"/>
          <a:stretch>
            <a:fillRect/>
          </a:stretch>
        </p:blipFill>
        <p:spPr bwMode="auto">
          <a:xfrm>
            <a:off x="4648200" y="1981200"/>
            <a:ext cx="3687763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7" descr="ÐÐ°ÑÑÐ¸Ð½ÐºÐ¸ Ð¿Ð¾ Ð·Ð°Ð¿ÑÐ¾ÑÑ semafo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920875"/>
            <a:ext cx="2619375" cy="475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o-RO" sz="3600" dirty="0" smtClean="0"/>
              <a:t>Utilizați redundanța: </a:t>
            </a:r>
            <a:br>
              <a:rPr lang="ro-RO" sz="3600" dirty="0" smtClean="0"/>
            </a:br>
            <a:r>
              <a:rPr lang="ro-RO" sz="3600" dirty="0" smtClean="0"/>
              <a:t>prezentați un semnal în mai multe forme</a:t>
            </a:r>
            <a:endParaRPr lang="en-US" sz="3600" dirty="0" smtClean="0"/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18436" name="Picture 2" descr="Imagine similară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0863" y="1590675"/>
            <a:ext cx="6484937" cy="519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2954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o-RO" dirty="0" smtClean="0"/>
              <a:t>DISONANȚA COGNITIVĂ </a:t>
            </a:r>
            <a:br>
              <a:rPr lang="ro-RO" dirty="0" smtClean="0"/>
            </a:br>
            <a:r>
              <a:rPr lang="ro-RO" dirty="0" smtClean="0"/>
              <a:t>DISCONFORT PSIHOLOGIC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468563"/>
            <a:ext cx="3352800" cy="731837"/>
          </a:xfrm>
        </p:spPr>
        <p:txBody>
          <a:bodyPr>
            <a:normAutofit fontScale="92500"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o-RO" sz="3600" b="1" dirty="0" smtClean="0">
                <a:solidFill>
                  <a:schemeClr val="accent1">
                    <a:lumMod val="75000"/>
                  </a:schemeClr>
                </a:solidFill>
                <a:latin typeface="Arial Rounded MT Bold" pitchFamily="34" charset="0"/>
              </a:rPr>
              <a:t>TEXT </a:t>
            </a: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Arial Rounded MT Bold" pitchFamily="34" charset="0"/>
              </a:rPr>
              <a:t>GALBEN</a:t>
            </a:r>
            <a:endParaRPr lang="en-US" sz="3600" b="1" dirty="0">
              <a:solidFill>
                <a:schemeClr val="accent1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733800" y="5334000"/>
            <a:ext cx="3200400" cy="73183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20" indent="-274320" fontAlgn="auto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defRPr/>
            </a:pPr>
            <a:r>
              <a:rPr lang="ro-RO" sz="3600" b="1" dirty="0">
                <a:solidFill>
                  <a:srgbClr val="008080"/>
                </a:solidFill>
                <a:latin typeface="Arial Rounded MT Bold" pitchFamily="34" charset="0"/>
                <a:cs typeface="+mn-cs"/>
              </a:rPr>
              <a:t>TEXT VIOLET</a:t>
            </a:r>
            <a:endParaRPr lang="en-US" sz="3600" b="1" dirty="0">
              <a:solidFill>
                <a:srgbClr val="008080"/>
              </a:solidFill>
              <a:latin typeface="Arial Rounded MT Bold" pitchFamily="34" charset="0"/>
              <a:cs typeface="+mn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04800" y="5410200"/>
            <a:ext cx="2362200" cy="731838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274320" indent="-274320" fontAlgn="auto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defRPr/>
            </a:pPr>
            <a:r>
              <a:rPr lang="ro-RO" sz="3600" b="1" dirty="0">
                <a:solidFill>
                  <a:srgbClr val="FF0000"/>
                </a:solidFill>
                <a:latin typeface="Arial Rounded MT Bold" pitchFamily="34" charset="0"/>
                <a:cs typeface="+mn-cs"/>
              </a:rPr>
              <a:t>TEXT ALB</a:t>
            </a:r>
            <a:endParaRPr lang="en-US" sz="3600" b="1" dirty="0">
              <a:solidFill>
                <a:srgbClr val="FF0000"/>
              </a:solidFill>
              <a:latin typeface="Arial Rounded MT Bold" pitchFamily="34" charset="0"/>
              <a:cs typeface="+mn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105400" y="4267200"/>
            <a:ext cx="3048000" cy="73183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20" indent="-274320" fontAlgn="auto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defRPr/>
            </a:pPr>
            <a:r>
              <a:rPr lang="ro-RO" sz="3600" b="1" dirty="0">
                <a:solidFill>
                  <a:schemeClr val="accent5">
                    <a:lumMod val="75000"/>
                  </a:schemeClr>
                </a:solidFill>
                <a:latin typeface="Arial Rounded MT Bold" pitchFamily="34" charset="0"/>
                <a:cs typeface="+mn-cs"/>
              </a:rPr>
              <a:t>TEXT </a:t>
            </a:r>
            <a:r>
              <a:rPr lang="en-US" sz="3600" b="1" dirty="0">
                <a:solidFill>
                  <a:schemeClr val="accent5">
                    <a:lumMod val="75000"/>
                  </a:schemeClr>
                </a:solidFill>
                <a:latin typeface="Arial Rounded MT Bold" pitchFamily="34" charset="0"/>
                <a:cs typeface="+mn-cs"/>
              </a:rPr>
              <a:t>RO</a:t>
            </a:r>
            <a:r>
              <a:rPr lang="ro-RO" sz="3600" b="1" dirty="0">
                <a:solidFill>
                  <a:schemeClr val="accent5">
                    <a:lumMod val="75000"/>
                  </a:schemeClr>
                </a:solidFill>
                <a:latin typeface="Arial Rounded MT Bold" pitchFamily="34" charset="0"/>
                <a:cs typeface="+mn-cs"/>
              </a:rPr>
              <a:t>ȘU</a:t>
            </a:r>
            <a:endParaRPr lang="en-US" sz="3600" b="1" dirty="0">
              <a:solidFill>
                <a:schemeClr val="accent5">
                  <a:lumMod val="75000"/>
                </a:schemeClr>
              </a:solidFill>
              <a:latin typeface="Arial Rounded MT Bold" pitchFamily="34" charset="0"/>
              <a:cs typeface="+mn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04800" y="3429000"/>
            <a:ext cx="3124200" cy="73183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20" indent="-274320" fontAlgn="auto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defRPr/>
            </a:pPr>
            <a:r>
              <a:rPr lang="ro-RO" sz="3600" b="1" dirty="0">
                <a:solidFill>
                  <a:srgbClr val="7030A0"/>
                </a:solidFill>
                <a:latin typeface="Arial Rounded MT Bold" pitchFamily="34" charset="0"/>
                <a:cs typeface="+mn-cs"/>
              </a:rPr>
              <a:t>TEXT </a:t>
            </a:r>
            <a:r>
              <a:rPr lang="en-US" sz="3600" b="1" dirty="0">
                <a:solidFill>
                  <a:srgbClr val="7030A0"/>
                </a:solidFill>
                <a:latin typeface="Arial Rounded MT Bold" pitchFamily="34" charset="0"/>
                <a:cs typeface="+mn-cs"/>
              </a:rPr>
              <a:t>VERDE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990600" y="4191000"/>
            <a:ext cx="3581400" cy="73183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20" indent="-274320" fontAlgn="auto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defRPr/>
            </a:pPr>
            <a:r>
              <a:rPr lang="ro-RO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itchFamily="34" charset="0"/>
                <a:cs typeface="+mn-cs"/>
              </a:rPr>
              <a:t>TEXT  </a:t>
            </a:r>
            <a:r>
              <a:rPr 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itchFamily="34" charset="0"/>
                <a:cs typeface="+mn-cs"/>
              </a:rPr>
              <a:t>ORANJ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191000" y="3048000"/>
            <a:ext cx="3581400" cy="73183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20" indent="-274320" fontAlgn="auto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defRPr/>
            </a:pPr>
            <a:r>
              <a:rPr lang="ro-RO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+mn-cs"/>
              </a:rPr>
              <a:t>TEXT NEGRU</a:t>
            </a:r>
            <a:endParaRPr lang="en-US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+mn-cs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724400" y="2209800"/>
            <a:ext cx="3581400" cy="838200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marL="274320" indent="-274320" fontAlgn="auto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defRPr/>
            </a:pPr>
            <a:r>
              <a:rPr lang="ro-RO" sz="3600" b="1" dirty="0">
                <a:solidFill>
                  <a:srgbClr val="FF9900"/>
                </a:solidFill>
                <a:latin typeface="Arial Rounded MT Bold" pitchFamily="34" charset="0"/>
                <a:cs typeface="+mn-cs"/>
              </a:rPr>
              <a:t>TEXT </a:t>
            </a:r>
            <a:r>
              <a:rPr lang="en-US" sz="3600" b="1" dirty="0">
                <a:solidFill>
                  <a:srgbClr val="FF9900"/>
                </a:solidFill>
                <a:latin typeface="Arial Rounded MT Bold" pitchFamily="34" charset="0"/>
                <a:cs typeface="+mn-cs"/>
              </a:rPr>
              <a:t>ALBASTRU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20484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3075" y="998538"/>
            <a:ext cx="8289925" cy="585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o-RO" b="1" dirty="0" smtClean="0"/>
              <a:t>Utilizaţi elemente discriminabile</a:t>
            </a:r>
            <a:endParaRPr lang="en-US" b="1" dirty="0" smtClean="0"/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4038600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ro-RO" sz="3600" smtClean="0"/>
              <a:t>Telefoanele noastre:</a:t>
            </a:r>
          </a:p>
          <a:p>
            <a:pPr>
              <a:buFont typeface="Arial" charset="0"/>
              <a:buNone/>
            </a:pPr>
            <a:endParaRPr lang="ro-RO" sz="3600" smtClean="0"/>
          </a:p>
          <a:p>
            <a:pPr algn="ctr">
              <a:buFont typeface="Arial" charset="0"/>
              <a:buNone/>
            </a:pPr>
            <a:r>
              <a:rPr lang="ro-RO" sz="3600" smtClean="0"/>
              <a:t>022 509905</a:t>
            </a:r>
          </a:p>
          <a:p>
            <a:pPr algn="ctr">
              <a:buFont typeface="Arial" charset="0"/>
              <a:buNone/>
            </a:pPr>
            <a:r>
              <a:rPr lang="ro-RO" sz="3600" smtClean="0"/>
              <a:t>022 509901                                                    </a:t>
            </a:r>
            <a:endParaRPr lang="en-US" sz="3600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o-RO" smtClean="0"/>
              <a:t>Utilizaţi elemente discriminabile</a:t>
            </a:r>
            <a:endParaRPr lang="en-US" smtClean="0"/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7696200" cy="3916363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ro-RO" sz="3600" smtClean="0"/>
              <a:t>Telefoanele noastre:</a:t>
            </a:r>
          </a:p>
          <a:p>
            <a:pPr>
              <a:buFont typeface="Arial" charset="0"/>
              <a:buNone/>
            </a:pPr>
            <a:endParaRPr lang="ro-RO" smtClean="0"/>
          </a:p>
          <a:p>
            <a:pPr>
              <a:buFont typeface="Arial" charset="0"/>
              <a:buNone/>
            </a:pPr>
            <a:r>
              <a:rPr lang="ro-RO" smtClean="0"/>
              <a:t>                                                               </a:t>
            </a:r>
            <a:r>
              <a:rPr lang="ro-RO" sz="4000" smtClean="0"/>
              <a:t>05</a:t>
            </a:r>
          </a:p>
          <a:p>
            <a:pPr>
              <a:buFont typeface="Arial" charset="0"/>
              <a:buNone/>
            </a:pPr>
            <a:r>
              <a:rPr lang="ro-RO" smtClean="0"/>
              <a:t>                                                                </a:t>
            </a:r>
            <a:r>
              <a:rPr lang="ro-RO" sz="4000" smtClean="0"/>
              <a:t>01</a:t>
            </a:r>
            <a:endParaRPr lang="en-US" sz="4000" smtClean="0"/>
          </a:p>
        </p:txBody>
      </p:sp>
      <p:sp>
        <p:nvSpPr>
          <p:cNvPr id="22532" name="TextBox 3"/>
          <p:cNvSpPr txBox="1">
            <a:spLocks noChangeArrowheads="1"/>
          </p:cNvSpPr>
          <p:nvPr/>
        </p:nvSpPr>
        <p:spPr bwMode="auto">
          <a:xfrm>
            <a:off x="2209800" y="3619500"/>
            <a:ext cx="3657600" cy="129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o-RO" sz="6000"/>
              <a:t>022 50 99</a:t>
            </a:r>
          </a:p>
          <a:p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/>
          <a:lstStyle/>
          <a:p>
            <a:pPr algn="ctr"/>
            <a:r>
              <a:rPr lang="ro-RO" sz="4000" smtClean="0"/>
              <a:t>Principii modelului mintal</a:t>
            </a:r>
            <a:br>
              <a:rPr lang="ro-RO" sz="4000" smtClean="0"/>
            </a:br>
            <a:r>
              <a:rPr lang="ro-RO" sz="4000" smtClean="0"/>
              <a:t>Imitarea lumii reale</a:t>
            </a:r>
            <a:endParaRPr lang="en-US" sz="4000" smtClean="0"/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191000"/>
          </a:xfrm>
        </p:spPr>
        <p:txBody>
          <a:bodyPr/>
          <a:lstStyle/>
          <a:p>
            <a:pPr>
              <a:lnSpc>
                <a:spcPct val="160000"/>
              </a:lnSpc>
            </a:pPr>
            <a:r>
              <a:rPr lang="ro-RO" sz="2800" smtClean="0"/>
              <a:t>6. Principiul corespunderii cu realitatea</a:t>
            </a:r>
          </a:p>
          <a:p>
            <a:pPr>
              <a:lnSpc>
                <a:spcPct val="160000"/>
              </a:lnSpc>
            </a:pPr>
            <a:r>
              <a:rPr lang="ro-RO" sz="2800" smtClean="0"/>
              <a:t>7. Principiul părţii mobile</a:t>
            </a:r>
          </a:p>
          <a:p>
            <a:pPr>
              <a:lnSpc>
                <a:spcPct val="160000"/>
              </a:lnSpc>
            </a:pPr>
            <a:r>
              <a:rPr lang="ro-RO" sz="2800" smtClean="0"/>
              <a:t>8. Simplificarea accesului la informaţie</a:t>
            </a:r>
          </a:p>
          <a:p>
            <a:pPr>
              <a:lnSpc>
                <a:spcPct val="160000"/>
              </a:lnSpc>
            </a:pPr>
            <a:r>
              <a:rPr lang="ro-RO" sz="2800" smtClean="0"/>
              <a:t>9. Principiul de proximitate</a:t>
            </a:r>
          </a:p>
          <a:p>
            <a:pPr>
              <a:lnSpc>
                <a:spcPct val="160000"/>
              </a:lnSpc>
            </a:pPr>
            <a:r>
              <a:rPr lang="ro-RO" sz="2800" smtClean="0"/>
              <a:t>10. Principiul resurselor multiple</a:t>
            </a:r>
            <a:endParaRPr lang="en-US" sz="2800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o-RO" sz="4000" b="1" smtClean="0"/>
              <a:t>Principiul corespunderii cu realitatea</a:t>
            </a:r>
            <a:endParaRPr lang="en-US" sz="4000" b="1" smtClean="0"/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24580" name="Picture 2" descr="Imagini pentru volume sca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41525" y="2000250"/>
            <a:ext cx="4511675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z="4000" smtClean="0"/>
              <a:t>Principiul corespunderii cu realitatea</a:t>
            </a:r>
            <a:endParaRPr lang="en-US" sz="4000" smtClean="0"/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25604" name="Picture 2" descr="Imagine similară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52975" y="2133600"/>
            <a:ext cx="4086225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763000" cy="1143000"/>
          </a:xfrm>
        </p:spPr>
        <p:txBody>
          <a:bodyPr/>
          <a:lstStyle/>
          <a:p>
            <a:pPr algn="ctr"/>
            <a:r>
              <a:rPr lang="ro-RO" sz="3200" b="1" smtClean="0"/>
              <a:t>Principiul corespunderii cu realitatea</a:t>
            </a:r>
            <a:endParaRPr lang="en-US" sz="3200" b="1" smtClean="0"/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o-RO" smtClean="0"/>
              <a:t>                              </a:t>
            </a:r>
          </a:p>
          <a:p>
            <a:endParaRPr lang="ro-RO" smtClean="0"/>
          </a:p>
          <a:p>
            <a:endParaRPr lang="ro-RO" smtClean="0"/>
          </a:p>
          <a:p>
            <a:endParaRPr lang="ro-RO" smtClean="0"/>
          </a:p>
          <a:p>
            <a:r>
              <a:rPr lang="ro-RO" smtClean="0"/>
              <a:t>                                          </a:t>
            </a:r>
            <a:r>
              <a:rPr lang="ro-RO" sz="5400" smtClean="0"/>
              <a:t>VS</a:t>
            </a:r>
            <a:endParaRPr lang="en-US" sz="5400" smtClean="0"/>
          </a:p>
        </p:txBody>
      </p:sp>
      <p:pic>
        <p:nvPicPr>
          <p:cNvPr id="26628" name="Picture 4" descr="Imagine similară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752600"/>
            <a:ext cx="3068638" cy="464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2" descr="Imagine similară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80038" y="1492250"/>
            <a:ext cx="3306762" cy="522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Principiul părţii mobile</a:t>
            </a:r>
            <a:endParaRPr lang="en-US" smtClean="0"/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27652" name="Picture 2" descr="Imagini pentru change of volume in mobile"/>
          <p:cNvPicPr>
            <a:picLocks noChangeAspect="1" noChangeArrowheads="1"/>
          </p:cNvPicPr>
          <p:nvPr/>
        </p:nvPicPr>
        <p:blipFill>
          <a:blip r:embed="rId2" cstate="print"/>
          <a:srcRect r="18571"/>
          <a:stretch>
            <a:fillRect/>
          </a:stretch>
        </p:blipFill>
        <p:spPr bwMode="auto">
          <a:xfrm>
            <a:off x="1195388" y="2057400"/>
            <a:ext cx="6729412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 flipV="1">
            <a:off x="685800" y="838200"/>
            <a:ext cx="8001000" cy="838200"/>
          </a:xfrm>
        </p:spPr>
        <p:txBody>
          <a:bodyPr/>
          <a:lstStyle/>
          <a:p>
            <a:pPr algn="ctr"/>
            <a:r>
              <a:rPr lang="ro-RO" smtClean="0"/>
              <a:t>Principiul părţii mobile</a:t>
            </a:r>
            <a:endParaRPr lang="en-US" smtClean="0"/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28676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/>
          <a:srcRect l="7671" t="26825" r="2422"/>
          <a:stretch>
            <a:fillRect/>
          </a:stretch>
        </p:blipFill>
        <p:spPr bwMode="auto">
          <a:xfrm>
            <a:off x="609600" y="1828800"/>
            <a:ext cx="80010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z="3600" smtClean="0"/>
              <a:t>Simplificarea accesului la informaţie</a:t>
            </a:r>
            <a:endParaRPr lang="en-US" sz="3600" smtClean="0"/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29700" name="Picture 2" descr="Imagini pentru панель управления оператор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88" y="1292225"/>
            <a:ext cx="9104312" cy="556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533400" y="704850"/>
            <a:ext cx="8153400" cy="666750"/>
          </a:xfrm>
        </p:spPr>
        <p:txBody>
          <a:bodyPr/>
          <a:lstStyle/>
          <a:p>
            <a:pPr algn="ctr"/>
            <a:r>
              <a:rPr lang="ro-RO" sz="3600" b="1" smtClean="0"/>
              <a:t>Simplificarea accesului la informaţie</a:t>
            </a:r>
            <a:endParaRPr lang="en-US" sz="3600" b="1" smtClean="0"/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30724" name="Picture 2" descr="Imagini pentru document panel word 2016"/>
          <p:cNvPicPr>
            <a:picLocks noChangeAspect="1" noChangeArrowheads="1"/>
          </p:cNvPicPr>
          <p:nvPr/>
        </p:nvPicPr>
        <p:blipFill>
          <a:blip r:embed="rId2" cstate="print"/>
          <a:srcRect r="7393" b="39024"/>
          <a:stretch>
            <a:fillRect/>
          </a:stretch>
        </p:blipFill>
        <p:spPr bwMode="auto">
          <a:xfrm>
            <a:off x="76200" y="4953000"/>
            <a:ext cx="90678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Picture 4" descr="Imagini pentru document panel word 2016"/>
          <p:cNvPicPr>
            <a:picLocks noChangeAspect="1" noChangeArrowheads="1"/>
          </p:cNvPicPr>
          <p:nvPr/>
        </p:nvPicPr>
        <p:blipFill>
          <a:blip r:embed="rId3" cstate="print"/>
          <a:srcRect b="22758"/>
          <a:stretch>
            <a:fillRect/>
          </a:stretch>
        </p:blipFill>
        <p:spPr bwMode="auto">
          <a:xfrm>
            <a:off x="33338" y="2819400"/>
            <a:ext cx="903922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6" name="Picture 6" descr="Imagini pentru document properties panel word 1997"/>
          <p:cNvPicPr>
            <a:picLocks noChangeAspect="1" noChangeArrowheads="1"/>
          </p:cNvPicPr>
          <p:nvPr/>
        </p:nvPicPr>
        <p:blipFill>
          <a:blip r:embed="rId4" cstate="print"/>
          <a:srcRect r="8089" b="74567"/>
          <a:stretch>
            <a:fillRect/>
          </a:stretch>
        </p:blipFill>
        <p:spPr bwMode="auto">
          <a:xfrm>
            <a:off x="179388" y="1371600"/>
            <a:ext cx="8659812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8153400" cy="666750"/>
          </a:xfrm>
        </p:spPr>
        <p:txBody>
          <a:bodyPr/>
          <a:lstStyle/>
          <a:p>
            <a:pPr algn="ctr"/>
            <a:r>
              <a:rPr lang="ro-RO" sz="3600" b="1" smtClean="0"/>
              <a:t>Simplificarea accesului la informaţie</a:t>
            </a:r>
            <a:endParaRPr lang="en-US" sz="3600" b="1" smtClean="0"/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31748" name="Picture 2" descr="ÐÐ°ÑÑÐ¸Ð½ÐºÐ¸ Ð¿Ð¾ Ð·Ð°Ð¿ÑÐ¾ÑÑ corel draw interfac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3425" y="1314450"/>
            <a:ext cx="7800975" cy="539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Principiul de proximitate</a:t>
            </a:r>
            <a:endParaRPr lang="en-US" smtClean="0"/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o-RO" smtClean="0"/>
              <a:t>Plite de gaz</a:t>
            </a:r>
            <a:endParaRPr lang="en-US" smtClean="0"/>
          </a:p>
        </p:txBody>
      </p:sp>
      <p:pic>
        <p:nvPicPr>
          <p:cNvPr id="32772" name="Picture 2"/>
          <p:cNvPicPr>
            <a:picLocks noChangeAspect="1" noChangeArrowheads="1"/>
          </p:cNvPicPr>
          <p:nvPr/>
        </p:nvPicPr>
        <p:blipFill>
          <a:blip r:embed="rId2" cstate="print"/>
          <a:srcRect l="25500" t="60667" r="28751" b="12666"/>
          <a:stretch>
            <a:fillRect/>
          </a:stretch>
        </p:blipFill>
        <p:spPr bwMode="auto">
          <a:xfrm>
            <a:off x="228600" y="2819400"/>
            <a:ext cx="8599488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Principiul de proximitate</a:t>
            </a:r>
            <a:endParaRPr lang="en-US" smtClean="0"/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o-RO" smtClean="0"/>
              <a:t>Plite electrice</a:t>
            </a:r>
            <a:endParaRPr lang="en-US" smtClean="0"/>
          </a:p>
        </p:txBody>
      </p:sp>
      <p:pic>
        <p:nvPicPr>
          <p:cNvPr id="33796" name="Picture 2" descr="Imagini pentru Proximity compatibility princip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563" y="2732088"/>
            <a:ext cx="8936037" cy="313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Principiul resurselor multiple</a:t>
            </a:r>
            <a:endParaRPr lang="en-US" smtClean="0"/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34820" name="Picture 2" descr="Imagine similară"/>
          <p:cNvPicPr>
            <a:picLocks noChangeAspect="1" noChangeArrowheads="1"/>
          </p:cNvPicPr>
          <p:nvPr/>
        </p:nvPicPr>
        <p:blipFill>
          <a:blip r:embed="rId2" cstate="print"/>
          <a:srcRect t="62070"/>
          <a:stretch>
            <a:fillRect/>
          </a:stretch>
        </p:blipFill>
        <p:spPr bwMode="auto">
          <a:xfrm>
            <a:off x="255588" y="1905000"/>
            <a:ext cx="8562975" cy="392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Principii bazate pe memorie</a:t>
            </a:r>
            <a:endParaRPr lang="en-US" smtClean="0"/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>
          <a:xfrm>
            <a:off x="457200" y="2514600"/>
            <a:ext cx="8229600" cy="3810000"/>
          </a:xfrm>
        </p:spPr>
        <p:txBody>
          <a:bodyPr/>
          <a:lstStyle/>
          <a:p>
            <a:r>
              <a:rPr lang="ro-RO" smtClean="0"/>
              <a:t>Evitaţi apelarea la memoria utilizatorului</a:t>
            </a:r>
          </a:p>
          <a:p>
            <a:endParaRPr lang="ro-RO" smtClean="0"/>
          </a:p>
          <a:p>
            <a:r>
              <a:rPr lang="ro-RO" smtClean="0"/>
              <a:t>Principiul de ajutor predictiv</a:t>
            </a:r>
          </a:p>
          <a:p>
            <a:endParaRPr lang="ro-RO" smtClean="0"/>
          </a:p>
          <a:p>
            <a:r>
              <a:rPr lang="ro-RO" smtClean="0"/>
              <a:t>Principiul coerenței</a:t>
            </a:r>
            <a:endParaRPr lang="en-US" smtClean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895350"/>
          </a:xfrm>
        </p:spPr>
        <p:txBody>
          <a:bodyPr/>
          <a:lstStyle/>
          <a:p>
            <a:pPr algn="ctr"/>
            <a:r>
              <a:rPr lang="ro-RO" sz="3600" b="1" smtClean="0"/>
              <a:t>Evitaţi apelarea la memoria utilizatorului</a:t>
            </a:r>
            <a:endParaRPr lang="en-US" sz="3600" b="1" smtClean="0"/>
          </a:p>
        </p:txBody>
      </p:sp>
      <p:pic>
        <p:nvPicPr>
          <p:cNvPr id="36867" name="Picture 2"/>
          <p:cNvPicPr>
            <a:picLocks noChangeAspect="1" noChangeArrowheads="1"/>
          </p:cNvPicPr>
          <p:nvPr/>
        </p:nvPicPr>
        <p:blipFill>
          <a:blip r:embed="rId2" cstate="print"/>
          <a:srcRect l="50279" t="49666" r="35471" b="33769"/>
          <a:stretch>
            <a:fillRect/>
          </a:stretch>
        </p:blipFill>
        <p:spPr bwMode="auto">
          <a:xfrm>
            <a:off x="1003300" y="1752600"/>
            <a:ext cx="6692900" cy="437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8" name="Picture 7" descr="ÐÐ°ÑÑÐ¸Ð½ÐºÐ¸ Ð¿Ð¾ Ð·Ð°Ð¿ÑÐ¾ÑÑ chrome suggest to sav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819275"/>
            <a:ext cx="8686800" cy="488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895350"/>
          </a:xfrm>
        </p:spPr>
        <p:txBody>
          <a:bodyPr/>
          <a:lstStyle/>
          <a:p>
            <a:pPr algn="ctr"/>
            <a:r>
              <a:rPr lang="ro-RO" sz="3600" b="1" smtClean="0"/>
              <a:t>Evitaţi apelarea la memoria utilizatorului</a:t>
            </a:r>
            <a:endParaRPr lang="en-US" sz="3600" b="1" smtClean="0"/>
          </a:p>
        </p:txBody>
      </p:sp>
      <p:pic>
        <p:nvPicPr>
          <p:cNvPr id="37891" name="Picture 2"/>
          <p:cNvPicPr>
            <a:picLocks noChangeAspect="1" noChangeArrowheads="1"/>
          </p:cNvPicPr>
          <p:nvPr/>
        </p:nvPicPr>
        <p:blipFill>
          <a:blip r:embed="rId2" cstate="print"/>
          <a:srcRect l="50279" t="49666" r="35471" b="33769"/>
          <a:stretch>
            <a:fillRect/>
          </a:stretch>
        </p:blipFill>
        <p:spPr bwMode="auto">
          <a:xfrm>
            <a:off x="1003300" y="1752600"/>
            <a:ext cx="6692900" cy="437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2" name="Picture 5" descr="ÐÐ°ÑÑÐ¸Ð½ÐºÐ¸ Ð¿Ð¾ Ð·Ð°Ð¿ÑÐ¾ÑÑ tooltip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133600"/>
            <a:ext cx="8154988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895350"/>
          </a:xfrm>
        </p:spPr>
        <p:txBody>
          <a:bodyPr/>
          <a:lstStyle/>
          <a:p>
            <a:pPr algn="ctr"/>
            <a:r>
              <a:rPr lang="ro-RO" sz="4000" b="1" smtClean="0"/>
              <a:t>Principiul de ajutor predictiv</a:t>
            </a:r>
            <a:endParaRPr lang="en-US" sz="4000" b="1" smtClean="0"/>
          </a:p>
        </p:txBody>
      </p:sp>
      <p:pic>
        <p:nvPicPr>
          <p:cNvPr id="38915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828800"/>
            <a:ext cx="6019800" cy="481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609600"/>
          </a:xfrm>
        </p:spPr>
        <p:txBody>
          <a:bodyPr/>
          <a:lstStyle/>
          <a:p>
            <a:pPr algn="ctr"/>
            <a:r>
              <a:rPr lang="ro-RO" sz="4000" b="1" dirty="0" smtClean="0"/>
              <a:t>Principiul de ajutor predictiv</a:t>
            </a:r>
            <a:endParaRPr lang="en-US" sz="4000" b="1" dirty="0" smtClean="0"/>
          </a:p>
        </p:txBody>
      </p:sp>
      <p:pic>
        <p:nvPicPr>
          <p:cNvPr id="4" name="Picture 3" descr="goo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6517" y="1628591"/>
            <a:ext cx="7350683" cy="5077009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Principiul coerenței</a:t>
            </a:r>
            <a:endParaRPr lang="en-US" smtClean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39940" name="Picture 2"/>
          <p:cNvPicPr>
            <a:picLocks noChangeAspect="1" noChangeArrowheads="1"/>
          </p:cNvPicPr>
          <p:nvPr/>
        </p:nvPicPr>
        <p:blipFill>
          <a:blip r:embed="rId2" cstate="print"/>
          <a:srcRect r="2499" b="76666"/>
          <a:stretch>
            <a:fillRect/>
          </a:stretch>
        </p:blipFill>
        <p:spPr bwMode="auto">
          <a:xfrm>
            <a:off x="0" y="5105400"/>
            <a:ext cx="9906000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1" name="Picture 3"/>
          <p:cNvPicPr>
            <a:picLocks noChangeAspect="1" noChangeArrowheads="1"/>
          </p:cNvPicPr>
          <p:nvPr/>
        </p:nvPicPr>
        <p:blipFill>
          <a:blip r:embed="rId3" cstate="print"/>
          <a:srcRect t="667" r="2750" b="76666"/>
          <a:stretch>
            <a:fillRect/>
          </a:stretch>
        </p:blipFill>
        <p:spPr bwMode="auto">
          <a:xfrm>
            <a:off x="0" y="1752600"/>
            <a:ext cx="9880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2" name="Picture 4"/>
          <p:cNvPicPr>
            <a:picLocks noChangeAspect="1" noChangeArrowheads="1"/>
          </p:cNvPicPr>
          <p:nvPr/>
        </p:nvPicPr>
        <p:blipFill>
          <a:blip r:embed="rId4" cstate="print"/>
          <a:srcRect b="66000"/>
          <a:stretch>
            <a:fillRect/>
          </a:stretch>
        </p:blipFill>
        <p:spPr bwMode="auto">
          <a:xfrm>
            <a:off x="-228600" y="2971800"/>
            <a:ext cx="1016000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559</TotalTime>
  <Words>422</Words>
  <Application>Microsoft Office PowerPoint</Application>
  <PresentationFormat>On-screen Show (4:3)</PresentationFormat>
  <Paragraphs>99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Flow</vt:lpstr>
      <vt:lpstr>13 Principii de percepţie</vt:lpstr>
      <vt:lpstr>Display – interfața între om și sistem</vt:lpstr>
      <vt:lpstr>Tipuri de interfețe</vt:lpstr>
      <vt:lpstr>Trei grupe de principii</vt:lpstr>
      <vt:lpstr>1. Principii de percepţie</vt:lpstr>
      <vt:lpstr>Mesajele trebuie să fie  uşor de perceput </vt:lpstr>
      <vt:lpstr>Slide 7</vt:lpstr>
      <vt:lpstr>Slide 8</vt:lpstr>
      <vt:lpstr>Variabile senzoriale  cum ar fi culoarea, dimensiunea sau volumul  se prezintă în forma relativă cu cîteva niveluri </vt:lpstr>
      <vt:lpstr>Variabile senzoriale  cum ar fi culoarea, dimensiunea sau volumul  se prezintă în forma relativă cu cîteva niveluri </vt:lpstr>
      <vt:lpstr>Variabile senzoriale  cum ar fi culoarea, dimensiunea sau volumul  se prezintă în forma relativă cu cîteva niveluri </vt:lpstr>
      <vt:lpstr>Variabile senzoriale  cum ar fi culoarea, dimensiunea sau volumul  se prezintă în forma relativă cu cîteva niveluri </vt:lpstr>
      <vt:lpstr>Semnalele trebuie prezentate  în conformitate cu experienţa utilizatorului</vt:lpstr>
      <vt:lpstr>Semnalele trebuie prezentate  în conformitate cu experienţa utilizatorului</vt:lpstr>
      <vt:lpstr>Utilizați redundanța:  prezentați un semnal în mai multe forme</vt:lpstr>
      <vt:lpstr>Utilizați redundanța:  prezentați un semnal în mai multe forme</vt:lpstr>
      <vt:lpstr>DISONANȚA COGNITIVĂ  DISCONFORT PSIHOLOGIC</vt:lpstr>
      <vt:lpstr>Slide 18</vt:lpstr>
      <vt:lpstr>Utilizaţi elemente discriminabile</vt:lpstr>
      <vt:lpstr>Utilizaţi elemente discriminabile</vt:lpstr>
      <vt:lpstr>Principii modelului mintal Imitarea lumii reale</vt:lpstr>
      <vt:lpstr>Principiul corespunderii cu realitatea</vt:lpstr>
      <vt:lpstr>Principiul corespunderii cu realitatea</vt:lpstr>
      <vt:lpstr>Principiul corespunderii cu realitatea</vt:lpstr>
      <vt:lpstr>Principiul părţii mobile</vt:lpstr>
      <vt:lpstr>Principiul părţii mobile</vt:lpstr>
      <vt:lpstr>Simplificarea accesului la informaţie</vt:lpstr>
      <vt:lpstr>Simplificarea accesului la informaţie</vt:lpstr>
      <vt:lpstr>Simplificarea accesului la informaţie</vt:lpstr>
      <vt:lpstr>Principiul de proximitate</vt:lpstr>
      <vt:lpstr>Principiul de proximitate</vt:lpstr>
      <vt:lpstr>Principiul resurselor multiple</vt:lpstr>
      <vt:lpstr>Principii bazate pe memorie</vt:lpstr>
      <vt:lpstr>Evitaţi apelarea la memoria utilizatorului</vt:lpstr>
      <vt:lpstr>Evitaţi apelarea la memoria utilizatorului</vt:lpstr>
      <vt:lpstr>Principiul de ajutor predictiv</vt:lpstr>
      <vt:lpstr>Principiul de ajutor predictiv</vt:lpstr>
      <vt:lpstr>Principiul coerenței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vika</dc:creator>
  <cp:lastModifiedBy>vika</cp:lastModifiedBy>
  <cp:revision>27</cp:revision>
  <dcterms:created xsi:type="dcterms:W3CDTF">2018-02-07T21:20:57Z</dcterms:created>
  <dcterms:modified xsi:type="dcterms:W3CDTF">2020-02-01T22:24:15Z</dcterms:modified>
</cp:coreProperties>
</file>