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4" r:id="rId6"/>
    <p:sldId id="268" r:id="rId7"/>
    <p:sldId id="283" r:id="rId8"/>
    <p:sldId id="284" r:id="rId9"/>
    <p:sldId id="285" r:id="rId10"/>
    <p:sldId id="28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240" autoAdjust="0"/>
  </p:normalViewPr>
  <p:slideViewPr>
    <p:cSldViewPr snapToGrid="0">
      <p:cViewPr varScale="1">
        <p:scale>
          <a:sx n="53" d="100"/>
          <a:sy n="53" d="100"/>
        </p:scale>
        <p:origin x="114" y="1086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FB194125-FC24-4A65-ABA7-DC1FADAA6333}"/>
    <pc:docChg chg="addSld delSld modSld">
      <pc:chgData name="buzdugan artur" userId="1770a38c255ab84c" providerId="LiveId" clId="{FB194125-FC24-4A65-ABA7-DC1FADAA6333}" dt="2024-12-10T18:33:57.786" v="8" actId="47"/>
      <pc:docMkLst>
        <pc:docMk/>
      </pc:docMkLst>
      <pc:sldChg chg="add">
        <pc:chgData name="buzdugan artur" userId="1770a38c255ab84c" providerId="LiveId" clId="{FB194125-FC24-4A65-ABA7-DC1FADAA6333}" dt="2024-12-10T18:30:57.559" v="0"/>
        <pc:sldMkLst>
          <pc:docMk/>
          <pc:sldMk cId="1843765758" sldId="264"/>
        </pc:sldMkLst>
      </pc:sldChg>
      <pc:sldChg chg="add del">
        <pc:chgData name="buzdugan artur" userId="1770a38c255ab84c" providerId="LiveId" clId="{FB194125-FC24-4A65-ABA7-DC1FADAA6333}" dt="2024-12-10T18:33:02.047" v="4" actId="47"/>
        <pc:sldMkLst>
          <pc:docMk/>
          <pc:sldMk cId="1573792416" sldId="267"/>
        </pc:sldMkLst>
      </pc:sldChg>
      <pc:sldChg chg="add">
        <pc:chgData name="buzdugan artur" userId="1770a38c255ab84c" providerId="LiveId" clId="{FB194125-FC24-4A65-ABA7-DC1FADAA6333}" dt="2024-12-10T18:30:57.559" v="0"/>
        <pc:sldMkLst>
          <pc:docMk/>
          <pc:sldMk cId="3193991441" sldId="268"/>
        </pc:sldMkLst>
      </pc:sldChg>
      <pc:sldChg chg="add del">
        <pc:chgData name="buzdugan artur" userId="1770a38c255ab84c" providerId="LiveId" clId="{FB194125-FC24-4A65-ABA7-DC1FADAA6333}" dt="2024-12-10T18:33:00.882" v="3" actId="47"/>
        <pc:sldMkLst>
          <pc:docMk/>
          <pc:sldMk cId="1671791974" sldId="269"/>
        </pc:sldMkLst>
      </pc:sldChg>
      <pc:sldChg chg="add">
        <pc:chgData name="buzdugan artur" userId="1770a38c255ab84c" providerId="LiveId" clId="{FB194125-FC24-4A65-ABA7-DC1FADAA6333}" dt="2024-12-10T18:30:57.559" v="0"/>
        <pc:sldMkLst>
          <pc:docMk/>
          <pc:sldMk cId="3394823146" sldId="283"/>
        </pc:sldMkLst>
      </pc:sldChg>
      <pc:sldChg chg="add">
        <pc:chgData name="buzdugan artur" userId="1770a38c255ab84c" providerId="LiveId" clId="{FB194125-FC24-4A65-ABA7-DC1FADAA6333}" dt="2024-12-10T18:30:57.559" v="0"/>
        <pc:sldMkLst>
          <pc:docMk/>
          <pc:sldMk cId="2236293797" sldId="284"/>
        </pc:sldMkLst>
      </pc:sldChg>
      <pc:sldChg chg="add">
        <pc:chgData name="buzdugan artur" userId="1770a38c255ab84c" providerId="LiveId" clId="{FB194125-FC24-4A65-ABA7-DC1FADAA6333}" dt="2024-12-10T18:30:57.559" v="0"/>
        <pc:sldMkLst>
          <pc:docMk/>
          <pc:sldMk cId="2104899813" sldId="285"/>
        </pc:sldMkLst>
      </pc:sldChg>
      <pc:sldChg chg="add del">
        <pc:chgData name="buzdugan artur" userId="1770a38c255ab84c" providerId="LiveId" clId="{FB194125-FC24-4A65-ABA7-DC1FADAA6333}" dt="2024-12-10T18:33:13.936" v="5"/>
        <pc:sldMkLst>
          <pc:docMk/>
          <pc:sldMk cId="689107119" sldId="287"/>
        </pc:sldMkLst>
      </pc:sldChg>
      <pc:sldChg chg="add del">
        <pc:chgData name="buzdugan artur" userId="1770a38c255ab84c" providerId="LiveId" clId="{FB194125-FC24-4A65-ABA7-DC1FADAA6333}" dt="2024-12-10T18:33:57.786" v="8" actId="47"/>
        <pc:sldMkLst>
          <pc:docMk/>
          <pc:sldMk cId="1558722202" sldId="288"/>
        </pc:sldMkLst>
      </pc:sldChg>
      <pc:sldChg chg="add del">
        <pc:chgData name="buzdugan artur" userId="1770a38c255ab84c" providerId="LiveId" clId="{FB194125-FC24-4A65-ABA7-DC1FADAA6333}" dt="2024-12-10T18:33:39.555" v="7" actId="47"/>
        <pc:sldMkLst>
          <pc:docMk/>
          <pc:sldMk cId="3062500219" sldId="289"/>
        </pc:sldMkLst>
      </pc:sldChg>
      <pc:sldChg chg="add del">
        <pc:chgData name="buzdugan artur" userId="1770a38c255ab84c" providerId="LiveId" clId="{FB194125-FC24-4A65-ABA7-DC1FADAA6333}" dt="2024-12-10T18:33:37.595" v="6" actId="47"/>
        <pc:sldMkLst>
          <pc:docMk/>
          <pc:sldMk cId="414410153" sldId="290"/>
        </pc:sldMkLst>
      </pc:sldChg>
      <pc:sldChg chg="add del">
        <pc:chgData name="buzdugan artur" userId="1770a38c255ab84c" providerId="LiveId" clId="{FB194125-FC24-4A65-ABA7-DC1FADAA6333}" dt="2024-12-10T18:32:05.734" v="2" actId="47"/>
        <pc:sldMkLst>
          <pc:docMk/>
          <pc:sldMk cId="572731376" sldId="291"/>
        </pc:sldMkLst>
      </pc:sldChg>
      <pc:sldChg chg="add del">
        <pc:chgData name="buzdugan artur" userId="1770a38c255ab84c" providerId="LiveId" clId="{FB194125-FC24-4A65-ABA7-DC1FADAA6333}" dt="2024-12-10T18:32:05.734" v="2" actId="47"/>
        <pc:sldMkLst>
          <pc:docMk/>
          <pc:sldMk cId="4099704146" sldId="292"/>
        </pc:sldMkLst>
      </pc:sldChg>
      <pc:sldChg chg="add del">
        <pc:chgData name="buzdugan artur" userId="1770a38c255ab84c" providerId="LiveId" clId="{FB194125-FC24-4A65-ABA7-DC1FADAA6333}" dt="2024-12-10T18:32:05.734" v="2" actId="47"/>
        <pc:sldMkLst>
          <pc:docMk/>
          <pc:sldMk cId="2071501109" sldId="293"/>
        </pc:sldMkLst>
      </pc:sldChg>
      <pc:sldChg chg="add del">
        <pc:chgData name="buzdugan artur" userId="1770a38c255ab84c" providerId="LiveId" clId="{FB194125-FC24-4A65-ABA7-DC1FADAA6333}" dt="2024-12-10T18:32:05.734" v="2" actId="47"/>
        <pc:sldMkLst>
          <pc:docMk/>
          <pc:sldMk cId="1654938886" sldId="29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un tabel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86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  <p:sldLayoutId id="214748368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2590182624000195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1447800"/>
            <a:ext cx="8610600" cy="1016000"/>
          </a:xfrm>
        </p:spPr>
        <p:txBody>
          <a:bodyPr/>
          <a:lstStyle/>
          <a:p>
            <a:r>
              <a:rPr lang="ro-RO" altLang="en-US" b="1" dirty="0"/>
              <a:t>Tema </a:t>
            </a:r>
            <a:r>
              <a:rPr lang="ro-RO" dirty="0"/>
              <a:t>Nanometrologia și controlul ambiental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62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Metode de sintezare...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189" y="1676400"/>
            <a:ext cx="8229600" cy="4525962"/>
          </a:xfrm>
        </p:spPr>
        <p:txBody>
          <a:bodyPr/>
          <a:lstStyle/>
          <a:p>
            <a:r>
              <a:rPr lang="ro-RO" sz="2000" dirty="0"/>
              <a:t>NP: bazate pe carbon, metale, ceramice, semiconductori, polimeri, pe baza lipidelor,...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332288"/>
            <a:ext cx="6553200" cy="41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65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Nanometric</a:t>
            </a:r>
            <a:r>
              <a:rPr lang="en-US" sz="3600" dirty="0"/>
              <a:t> scale and different approaches to nanoparticle synthesis.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1574071"/>
            <a:ext cx="7086600" cy="522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9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981EBA5-ABB8-E856-7959-CE034F5E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Metode de preparare a nanomaterialelor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1EBFE8B5-1CD8-F32B-7B4D-2CD2FBE6D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6600" y="1394013"/>
            <a:ext cx="6163036" cy="4961861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51D7EDA2-BF13-A8DA-27DF-E8F75D5B4EC5}"/>
              </a:ext>
            </a:extLst>
          </p:cNvPr>
          <p:cNvSpPr txBox="1"/>
          <p:nvPr/>
        </p:nvSpPr>
        <p:spPr>
          <a:xfrm>
            <a:off x="3424418" y="6475512"/>
            <a:ext cx="5867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https://www.sciencedirect.com/science/article/pii/S2590182624000195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482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25F3931-EC68-62B2-3F90-8481CF46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Global estimates of annual production volumes for various nanomaterials </a:t>
            </a:r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7616CB0D-B332-758C-6E95-FFC48E03F5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64288" y="1676401"/>
          <a:ext cx="5908312" cy="4578247"/>
        </p:xfrm>
        <a:graphic>
          <a:graphicData uri="http://schemas.openxmlformats.org/drawingml/2006/table">
            <a:tbl>
              <a:tblPr/>
              <a:tblGrid>
                <a:gridCol w="2104545">
                  <a:extLst>
                    <a:ext uri="{9D8B030D-6E8A-4147-A177-3AD203B41FA5}">
                      <a16:colId xmlns:a16="http://schemas.microsoft.com/office/drawing/2014/main" val="2931845221"/>
                    </a:ext>
                  </a:extLst>
                </a:gridCol>
                <a:gridCol w="3803767">
                  <a:extLst>
                    <a:ext uri="{9D8B030D-6E8A-4147-A177-3AD203B41FA5}">
                      <a16:colId xmlns:a16="http://schemas.microsoft.com/office/drawing/2014/main" val="1840694676"/>
                    </a:ext>
                  </a:extLst>
                </a:gridCol>
              </a:tblGrid>
              <a:tr h="900707">
                <a:tc>
                  <a:txBody>
                    <a:bodyPr/>
                    <a:lstStyle/>
                    <a:p>
                      <a:r>
                        <a:rPr lang="en-US" sz="1800" b="1">
                          <a:effectLst/>
                        </a:rPr>
                        <a:t>Nanomaterials</a:t>
                      </a:r>
                    </a:p>
                  </a:txBody>
                  <a:tcPr marL="46717" marR="46717" marT="46717" marB="46717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effectLst/>
                        </a:rPr>
                        <a:t>Production volumes </a:t>
                      </a:r>
                      <a:endParaRPr lang="ro-RO" sz="1800" b="1" dirty="0">
                        <a:effectLst/>
                      </a:endParaRPr>
                    </a:p>
                    <a:p>
                      <a:r>
                        <a:rPr lang="en-US" sz="1800" b="1" dirty="0">
                          <a:effectLst/>
                        </a:rPr>
                        <a:t>(</a:t>
                      </a:r>
                      <a:r>
                        <a:rPr lang="en-US" sz="1800" b="1" dirty="0" err="1">
                          <a:effectLst/>
                        </a:rPr>
                        <a:t>Tonnes</a:t>
                      </a:r>
                      <a:r>
                        <a:rPr lang="ro-RO" sz="1800" b="1" dirty="0">
                          <a:effectLst/>
                        </a:rPr>
                        <a:t> /</a:t>
                      </a:r>
                      <a:r>
                        <a:rPr lang="en-US" sz="1800" b="1" dirty="0">
                          <a:effectLst/>
                        </a:rPr>
                        <a:t> year/ Median values)</a:t>
                      </a:r>
                    </a:p>
                  </a:txBody>
                  <a:tcPr marL="46717" marR="46717" marT="46717" marB="46717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26157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TiO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3000 (550–5500)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136440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SiO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5500 (55–55,000)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896338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ZnO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550 (55–550)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285884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Carbon nanotubes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300 (55–550)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315287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FeO</a:t>
                      </a:r>
                      <a:r>
                        <a:rPr lang="en-US" sz="1800" baseline="-25000">
                          <a:effectLst/>
                        </a:rPr>
                        <a:t>X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55 (5.5–5000)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0237574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CeO</a:t>
                      </a:r>
                      <a:r>
                        <a:rPr lang="en-US" sz="1800" baseline="-25000">
                          <a:effectLst/>
                        </a:rPr>
                        <a:t>X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 (5.5–550)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7599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AlO</a:t>
                      </a:r>
                      <a:r>
                        <a:rPr lang="en-US" sz="1800" baseline="-25000">
                          <a:effectLst/>
                        </a:rPr>
                        <a:t>X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 (5.5–5000)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825949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Ag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 (5.5–550)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025170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Quantum dots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0.6 (0.6–5.5)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640395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Fullerenes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0.6 (0.6–5.5)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207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29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9A29C29-5344-69F0-CB73-DB752327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28600"/>
            <a:ext cx="88392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400" b="1" dirty="0"/>
              <a:t>Classification of </a:t>
            </a:r>
            <a:r>
              <a:rPr lang="en-US" sz="2400" b="1" dirty="0" err="1"/>
              <a:t>nanowaste</a:t>
            </a:r>
            <a:r>
              <a:rPr lang="en-US" sz="2400" b="1" dirty="0"/>
              <a:t> on the basis of their potential toxicity and causative sources</a:t>
            </a:r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3D574239-C577-EDE1-C6A2-568F594686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09800" y="1857262"/>
          <a:ext cx="7315200" cy="4772139"/>
        </p:xfrm>
        <a:graphic>
          <a:graphicData uri="http://schemas.openxmlformats.org/drawingml/2006/table">
            <a:tbl>
              <a:tblPr/>
              <a:tblGrid>
                <a:gridCol w="1494503">
                  <a:extLst>
                    <a:ext uri="{9D8B030D-6E8A-4147-A177-3AD203B41FA5}">
                      <a16:colId xmlns:a16="http://schemas.microsoft.com/office/drawing/2014/main" val="1823555562"/>
                    </a:ext>
                  </a:extLst>
                </a:gridCol>
                <a:gridCol w="3382297">
                  <a:extLst>
                    <a:ext uri="{9D8B030D-6E8A-4147-A177-3AD203B41FA5}">
                      <a16:colId xmlns:a16="http://schemas.microsoft.com/office/drawing/2014/main" val="283437448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071478454"/>
                    </a:ext>
                  </a:extLst>
                </a:gridCol>
              </a:tblGrid>
              <a:tr h="311690">
                <a:tc>
                  <a:txBody>
                    <a:bodyPr/>
                    <a:lstStyle/>
                    <a:p>
                      <a:r>
                        <a:rPr lang="en-US" sz="1400" b="1" dirty="0">
                          <a:effectLst/>
                        </a:rPr>
                        <a:t>Type of waste</a:t>
                      </a:r>
                    </a:p>
                  </a:txBody>
                  <a:tcPr marL="23054" marR="23054" marT="23054" marB="2305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Toxic effect</a:t>
                      </a:r>
                    </a:p>
                  </a:txBody>
                  <a:tcPr marL="23054" marR="23054" marT="23054" marB="2305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Causative sources</a:t>
                      </a:r>
                    </a:p>
                  </a:txBody>
                  <a:tcPr marL="23054" marR="23054" marT="23054" marB="2305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680275"/>
                  </a:ext>
                </a:extLst>
              </a:tr>
              <a:tr h="84285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Toxicity level very low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Negligible harm to the ecosystem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Solar panels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Memory chips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Television screens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Silicon nanowires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3037260"/>
                  </a:ext>
                </a:extLst>
              </a:tr>
              <a:tr h="71006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II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Toxicity may be between low to high depending on the time of exposure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SW CNTs (Single walled‑carbon nanotubes)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264604"/>
                  </a:ext>
                </a:extLst>
              </a:tr>
              <a:tr h="71006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III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Toxicity is moderately toxic with low or medium exposure time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Pesticides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Polishing agents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Food additives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Food packaging materials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954768"/>
                  </a:ext>
                </a:extLst>
              </a:tr>
              <a:tr h="71006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IV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Toxicity ranges between very toxic and lethal causing death of an organism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Personal care products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Paints and coatings Pesticides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45160"/>
                  </a:ext>
                </a:extLst>
              </a:tr>
              <a:tr h="12412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V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Toxicity level is very dangerous and is severely toxic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Pesticides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Sunscreen lotions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Food, and beverages Containing colloidal Suspensions of fullerenes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111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89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8E7B8F7-BB72-3774-9A2A-7CFEE7F86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/>
              <a:t>Căile</a:t>
            </a:r>
            <a:r>
              <a:rPr lang="en-US" sz="3600" b="1" dirty="0"/>
              <a:t> </a:t>
            </a:r>
            <a:r>
              <a:rPr lang="en-US" sz="3600" b="1" dirty="0" err="1"/>
              <a:t>și</a:t>
            </a:r>
            <a:r>
              <a:rPr lang="en-US" sz="3600" b="1" dirty="0"/>
              <a:t> </a:t>
            </a:r>
            <a:r>
              <a:rPr lang="en-US" sz="3600" b="1" dirty="0" err="1"/>
              <a:t>transformările</a:t>
            </a:r>
            <a:r>
              <a:rPr lang="en-US" sz="3600" b="1" dirty="0"/>
              <a:t> ENP </a:t>
            </a:r>
            <a:r>
              <a:rPr lang="en-US" sz="3600" b="1" dirty="0" err="1"/>
              <a:t>în</a:t>
            </a:r>
            <a:r>
              <a:rPr lang="en-US" sz="3600" b="1" dirty="0"/>
              <a:t> </a:t>
            </a:r>
            <a:r>
              <a:rPr lang="en-US" sz="3600" b="1" dirty="0" err="1"/>
              <a:t>mediu</a:t>
            </a:r>
            <a:r>
              <a:rPr lang="en-US" sz="3600" b="1" dirty="0"/>
              <a:t>, </a:t>
            </a:r>
            <a:r>
              <a:rPr lang="en-US" sz="3600" b="1" dirty="0" err="1"/>
              <a:t>ecosistemele</a:t>
            </a:r>
            <a:r>
              <a:rPr lang="en-US" sz="3600" b="1" dirty="0"/>
              <a:t> </a:t>
            </a:r>
            <a:r>
              <a:rPr lang="en-US" sz="3600" b="1" dirty="0" err="1"/>
              <a:t>acvatice</a:t>
            </a:r>
            <a:r>
              <a:rPr lang="en-US" sz="3600" b="1" dirty="0"/>
              <a:t> </a:t>
            </a:r>
            <a:r>
              <a:rPr lang="en-US" sz="3600" b="1" dirty="0" err="1"/>
              <a:t>și</a:t>
            </a:r>
            <a:r>
              <a:rPr lang="en-US" sz="3600" b="1" dirty="0"/>
              <a:t> </a:t>
            </a:r>
            <a:r>
              <a:rPr lang="en-US" sz="3600" b="1" dirty="0" err="1"/>
              <a:t>terestre</a:t>
            </a:r>
            <a:endParaRPr lang="en-US" sz="3600" b="1" dirty="0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40F93B4E-4090-CA1B-17C2-9FEB9AD53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2235" y="1371600"/>
            <a:ext cx="8229600" cy="4165600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9FA6BE8B-7C71-0668-DB61-FC2FE011106F}"/>
              </a:ext>
            </a:extLst>
          </p:cNvPr>
          <p:cNvSpPr txBox="1"/>
          <p:nvPr/>
        </p:nvSpPr>
        <p:spPr>
          <a:xfrm>
            <a:off x="1714500" y="5675294"/>
            <a:ext cx="8763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ENM-urile </a:t>
            </a:r>
            <a:r>
              <a:rPr lang="en-US" sz="1400" dirty="0" err="1"/>
              <a:t>eliberate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mod </a:t>
            </a:r>
            <a:r>
              <a:rPr lang="en-US" sz="1400" dirty="0" err="1"/>
              <a:t>intenționat</a:t>
            </a:r>
            <a:r>
              <a:rPr lang="en-US" sz="1400" dirty="0"/>
              <a:t>/</a:t>
            </a:r>
            <a:r>
              <a:rPr lang="en-US" sz="1400" dirty="0" err="1"/>
              <a:t>neintenționat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mediu</a:t>
            </a:r>
            <a:r>
              <a:rPr lang="en-US" sz="1400" dirty="0"/>
              <a:t> sunt </a:t>
            </a:r>
            <a:r>
              <a:rPr lang="en-US" sz="1400" dirty="0" err="1"/>
              <a:t>supuse</a:t>
            </a:r>
            <a:r>
              <a:rPr lang="en-US" sz="1400" dirty="0"/>
              <a:t> la </a:t>
            </a:r>
            <a:r>
              <a:rPr lang="en-US" sz="1400" dirty="0" err="1"/>
              <a:t>varietăți</a:t>
            </a:r>
            <a:r>
              <a:rPr lang="en-US" sz="1400" dirty="0"/>
              <a:t> de </a:t>
            </a:r>
            <a:r>
              <a:rPr lang="en-US" sz="1400" dirty="0" err="1"/>
              <a:t>procese</a:t>
            </a:r>
            <a:r>
              <a:rPr lang="en-US" sz="1400" dirty="0"/>
              <a:t>. </a:t>
            </a:r>
          </a:p>
          <a:p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atmosferă</a:t>
            </a:r>
            <a:r>
              <a:rPr lang="en-US" sz="1400" dirty="0"/>
              <a:t>, </a:t>
            </a:r>
            <a:r>
              <a:rPr lang="en-US" sz="1400" dirty="0" err="1"/>
              <a:t>aceste</a:t>
            </a:r>
            <a:r>
              <a:rPr lang="en-US" sz="1400" dirty="0"/>
              <a:t> ENP se </a:t>
            </a:r>
            <a:r>
              <a:rPr lang="en-US" sz="1400" dirty="0" err="1"/>
              <a:t>combină</a:t>
            </a:r>
            <a:r>
              <a:rPr lang="en-US" sz="1400" dirty="0"/>
              <a:t> cu </a:t>
            </a:r>
            <a:r>
              <a:rPr lang="en-US" sz="1400" dirty="0" err="1"/>
              <a:t>alți</a:t>
            </a:r>
            <a:r>
              <a:rPr lang="en-US" sz="1400" dirty="0"/>
              <a:t> </a:t>
            </a:r>
            <a:r>
              <a:rPr lang="en-US" sz="1400" dirty="0" err="1"/>
              <a:t>constituenți</a:t>
            </a:r>
            <a:r>
              <a:rPr lang="en-US" sz="1400" dirty="0"/>
              <a:t> </a:t>
            </a:r>
            <a:r>
              <a:rPr lang="en-US" sz="1400" dirty="0" err="1"/>
              <a:t>atmosferici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se </a:t>
            </a:r>
            <a:r>
              <a:rPr lang="en-US" sz="1400" dirty="0" err="1"/>
              <a:t>stabilesc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medii</a:t>
            </a:r>
            <a:r>
              <a:rPr lang="en-US" sz="1400" dirty="0"/>
              <a:t> </a:t>
            </a:r>
            <a:r>
              <a:rPr lang="en-US" sz="1400" dirty="0" err="1"/>
              <a:t>acvatice</a:t>
            </a:r>
            <a:r>
              <a:rPr lang="en-US" sz="1400" dirty="0"/>
              <a:t>/</a:t>
            </a:r>
            <a:r>
              <a:rPr lang="en-US" sz="1400" dirty="0" err="1"/>
              <a:t>terestre</a:t>
            </a:r>
            <a:r>
              <a:rPr lang="en-US" sz="1400" dirty="0"/>
              <a:t>. </a:t>
            </a:r>
          </a:p>
          <a:p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sistemul</a:t>
            </a:r>
            <a:r>
              <a:rPr lang="en-US" sz="1400" dirty="0"/>
              <a:t> </a:t>
            </a:r>
            <a:r>
              <a:rPr lang="en-US" sz="1400" dirty="0" err="1"/>
              <a:t>solului</a:t>
            </a:r>
            <a:r>
              <a:rPr lang="en-US" sz="1400" dirty="0"/>
              <a:t>, </a:t>
            </a:r>
            <a:r>
              <a:rPr lang="en-US" sz="1400" dirty="0" err="1"/>
              <a:t>aceste</a:t>
            </a:r>
            <a:r>
              <a:rPr lang="en-US" sz="1400" dirty="0"/>
              <a:t> ENP pot fi </a:t>
            </a:r>
            <a:r>
              <a:rPr lang="en-US" sz="1400" dirty="0" err="1"/>
              <a:t>disponibile</a:t>
            </a:r>
            <a:r>
              <a:rPr lang="en-US" sz="1400" dirty="0"/>
              <a:t> </a:t>
            </a:r>
            <a:r>
              <a:rPr lang="en-US" sz="1400" dirty="0" err="1"/>
              <a:t>plantelor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pot fi </a:t>
            </a:r>
            <a:r>
              <a:rPr lang="en-US" sz="1400" dirty="0" err="1"/>
              <a:t>adsorbite</a:t>
            </a:r>
            <a:r>
              <a:rPr lang="en-US" sz="1400" dirty="0"/>
              <a:t> pe </a:t>
            </a:r>
            <a:r>
              <a:rPr lang="en-US" sz="1400" dirty="0" err="1"/>
              <a:t>suprafața</a:t>
            </a:r>
            <a:r>
              <a:rPr lang="en-US" sz="1400" dirty="0"/>
              <a:t> </a:t>
            </a:r>
            <a:r>
              <a:rPr lang="en-US" sz="1400" dirty="0" err="1"/>
              <a:t>mineralelor</a:t>
            </a:r>
            <a:r>
              <a:rPr lang="en-US" sz="1400" dirty="0"/>
              <a:t>; </a:t>
            </a:r>
          </a:p>
          <a:p>
            <a:r>
              <a:rPr lang="ro-RO" sz="1400" dirty="0"/>
              <a:t>Î</a:t>
            </a:r>
            <a:r>
              <a:rPr lang="en-US" sz="1400" dirty="0"/>
              <a:t>n </a:t>
            </a:r>
            <a:r>
              <a:rPr lang="en-US" sz="1400" dirty="0" err="1"/>
              <a:t>ecosistemul</a:t>
            </a:r>
            <a:r>
              <a:rPr lang="en-US" sz="1400" dirty="0"/>
              <a:t> </a:t>
            </a:r>
            <a:r>
              <a:rPr lang="en-US" sz="1400" dirty="0" err="1"/>
              <a:t>acvatic</a:t>
            </a:r>
            <a:r>
              <a:rPr lang="en-US" sz="1400" dirty="0"/>
              <a:t>, ENP-urile </a:t>
            </a:r>
            <a:r>
              <a:rPr lang="en-US" sz="1400" dirty="0" err="1"/>
              <a:t>suferă</a:t>
            </a:r>
            <a:r>
              <a:rPr lang="en-US" sz="1400" dirty="0"/>
              <a:t> </a:t>
            </a:r>
            <a:r>
              <a:rPr lang="en-US" sz="1400" dirty="0" err="1"/>
              <a:t>agregare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sedimentare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91071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{79EEE194-DF8E-4A50-A1DA-F447BF3672C2}tf67061901_win32</Template>
  <TotalTime>5</TotalTime>
  <Words>343</Words>
  <Application>Microsoft Office PowerPoint</Application>
  <PresentationFormat>Ecran lat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Courier New</vt:lpstr>
      <vt:lpstr>Daytona Condensed Light</vt:lpstr>
      <vt:lpstr>Posterama</vt:lpstr>
      <vt:lpstr>Custom</vt:lpstr>
      <vt:lpstr>Tema Nanometrologia și controlul ambiental</vt:lpstr>
      <vt:lpstr>Metode de sintezare...</vt:lpstr>
      <vt:lpstr>Nanometric scale and different approaches to nanoparticle synthesis.</vt:lpstr>
      <vt:lpstr>Metode de preparare a nanomaterialelor</vt:lpstr>
      <vt:lpstr>Global estimates of annual production volumes for various nanomaterials </vt:lpstr>
      <vt:lpstr> Classification of nanowaste on the basis of their potential toxicity and causative sources</vt:lpstr>
      <vt:lpstr>Căile și transformările ENP în mediu, ecosistemele acvatice și terestre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buzdugan artur</dc:creator>
  <cp:lastModifiedBy>buzdugan artur</cp:lastModifiedBy>
  <cp:revision>2</cp:revision>
  <dcterms:created xsi:type="dcterms:W3CDTF">2024-12-10T18:21:12Z</dcterms:created>
  <dcterms:modified xsi:type="dcterms:W3CDTF">2024-12-10T18:34:00Z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