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965960"/>
            <a:ext cx="966795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 b="0" i="0">
                <a:solidFill>
                  <a:srgbClr val="7DD3FC"/>
                </a:solidFill>
                <a:latin typeface="Segoe UI Semibold"/>
              </a:rPr>
              <a:t>TEMA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487168"/>
            <a:ext cx="9539935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808"/>
              </a:lnSpc>
              <a:spcBef>
                <a:spcPts val="0"/>
              </a:spcBef>
              <a:spcAft>
                <a:spcPts val="0"/>
              </a:spcAft>
            </a:pPr>
            <a:r>
              <a:rPr sz="4400" b="0" i="0">
                <a:solidFill>
                  <a:srgbClr val="FFFFFF"/>
                </a:solidFill>
                <a:latin typeface="Segoe UI Semibold"/>
              </a:rPr>
              <a:t>Structura lexicală a limbajului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315968"/>
            <a:ext cx="9082735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94A3B8"/>
                </a:solidFill>
                <a:latin typeface="Segoe UI"/>
              </a:rPr>
              <a:t>Indentare, identificatori, literali, operatori, comentarii și convențiile PEP 8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5321808"/>
            <a:ext cx="1005840" cy="320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5559552"/>
            <a:ext cx="10765231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CBD5E1"/>
                </a:solidFill>
                <a:latin typeface="Segoe UI Semibold"/>
              </a:rPr>
              <a:t>Programarea independentă de platformă</a:t>
            </a:r>
          </a:p>
          <a:p>
            <a:pPr>
              <a:lnSpc>
                <a:spcPts val="1584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4748B"/>
                </a:solidFill>
                <a:latin typeface="Segoe UI"/>
              </a:rPr>
              <a:t>Ședința 2 · 90 minute · 2 ore de curs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CUPRINS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Planul lecției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857369"/>
            <a:ext cx="10765231" cy="360070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Tokenii limbajului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Indentarea ca element de sintaxă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Identificatori și cuvinte rezervate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Literali și tipuri de bază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Operatori și precedența lor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Comentarii și docstring-uri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Convențiile PEP 8</a:t>
            </a:r>
          </a:p>
          <a:p>
            <a:pPr marL="420624" indent="-420624">
              <a:lnSpc>
                <a:spcPts val="2244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700" b="0" i="0">
                <a:solidFill>
                  <a:srgbClr val="0F172A"/>
                </a:solidFill>
                <a:latin typeface="Segoe UI"/>
              </a:rPr>
              <a:t>Codificarea sursei și portabilitatea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01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Tokenii limbajului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Din ce este făcut un program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Cele cinci categorii de tokeni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2254453"/>
          <a:ext cx="10765229" cy="25557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83655"/>
                <a:gridCol w="4090787"/>
                <a:gridCol w="4090787"/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Categorie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Ce este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Exemple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Identificator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nume dat unei variabile, funcții, clase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viteza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citeste_date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Senzor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Cuvânt rezervat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termen cu sens fix în limbaj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def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class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if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return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Literal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valoare scrisă direct în cod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42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3.14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"text"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True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None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Operator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simbol al unei operații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+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**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and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is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,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:=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Delimitator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structurează codul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( ) [ ] { } , : . = -&gt;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 înlocuiește acoladele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306187"/>
            <a:ext cx="10765231" cy="4544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Cea mai vizibilă diferență față de limbajele cu acolade.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60593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B91C1C"/>
                </a:solidFill>
                <a:latin typeface="Segoe UI Symbol"/>
              </a:rPr>
              <a:t>✕  </a:t>
            </a:r>
            <a:r>
              <a:rPr sz="1300" b="0" i="0">
                <a:solidFill>
                  <a:srgbClr val="B91C1C"/>
                </a:solidFill>
                <a:latin typeface="Segoe UI Semibold"/>
              </a:rPr>
              <a:t>Java — blocuri prin acolade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108065"/>
            <a:ext cx="5190591" cy="161772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0976" y="3199505"/>
            <a:ext cx="4733391" cy="143484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if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&gt;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5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{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System</a:t>
            </a:r>
            <a:r>
              <a:rPr sz="1450">
                <a:solidFill>
                  <a:srgbClr val="E2E8F0"/>
                </a:solidFill>
                <a:latin typeface="Consolas"/>
              </a:rPr>
              <a:t>.</a:t>
            </a:r>
            <a:r>
              <a:rPr sz="1450">
                <a:solidFill>
                  <a:srgbClr val="E2E8F0"/>
                </a:solidFill>
                <a:latin typeface="Consolas"/>
              </a:rPr>
              <a:t>out</a:t>
            </a:r>
            <a:r>
              <a:rPr sz="1450">
                <a:solidFill>
                  <a:srgbClr val="E2E8F0"/>
                </a:solidFill>
                <a:latin typeface="Consolas"/>
              </a:rPr>
              <a:t>.</a:t>
            </a:r>
            <a:r>
              <a:rPr sz="1450">
                <a:solidFill>
                  <a:srgbClr val="E2E8F0"/>
                </a:solidFill>
                <a:latin typeface="Consolas"/>
              </a:rPr>
              <a:t>println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86EFAC"/>
                </a:solidFill>
                <a:latin typeface="Consolas"/>
              </a:rPr>
              <a:t>"mare"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;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  <a:r>
              <a:rPr sz="1450">
                <a:solidFill>
                  <a:srgbClr val="E2E8F0"/>
                </a:solidFill>
                <a:latin typeface="Consolas"/>
              </a:rPr>
              <a:t>;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}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/</a:t>
            </a:r>
            <a:r>
              <a:rPr sz="1450">
                <a:solidFill>
                  <a:srgbClr val="E2E8F0"/>
                </a:solidFill>
                <a:latin typeface="Consolas"/>
              </a:rPr>
              <a:t>/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indentarea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e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doar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e</a:t>
            </a:r>
            <a:r>
              <a:rPr sz="1450">
                <a:solidFill>
                  <a:srgbClr val="E2E8F0"/>
                </a:solidFill>
                <a:latin typeface="Consolas"/>
              </a:rPr>
              <a:t>s</a:t>
            </a:r>
            <a:r>
              <a:rPr sz="1450">
                <a:solidFill>
                  <a:srgbClr val="E2E8F0"/>
                </a:solidFill>
                <a:latin typeface="Consolas"/>
              </a:rPr>
              <a:t>t</a:t>
            </a:r>
            <a:r>
              <a:rPr sz="1450">
                <a:solidFill>
                  <a:srgbClr val="E2E8F0"/>
                </a:solidFill>
                <a:latin typeface="Consolas"/>
              </a:rPr>
              <a:t>e</a:t>
            </a:r>
            <a:r>
              <a:rPr sz="1450">
                <a:solidFill>
                  <a:srgbClr val="E2E8F0"/>
                </a:solidFill>
                <a:latin typeface="Consolas"/>
              </a:rPr>
              <a:t>t</a:t>
            </a:r>
            <a:r>
              <a:rPr sz="1450">
                <a:solidFill>
                  <a:srgbClr val="E2E8F0"/>
                </a:solidFill>
                <a:latin typeface="Consolas"/>
              </a:rPr>
              <a:t>i</a:t>
            </a:r>
            <a:r>
              <a:rPr sz="1450">
                <a:solidFill>
                  <a:srgbClr val="E2E8F0"/>
                </a:solidFill>
                <a:latin typeface="Consolas"/>
              </a:rPr>
              <a:t>c</a:t>
            </a:r>
            <a:r>
              <a:rPr sz="1450">
                <a:solidFill>
                  <a:srgbClr val="E2E8F0"/>
                </a:solidFill>
                <a:latin typeface="Consolas"/>
              </a:rPr>
              <a:t>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7871" y="2760593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047857"/>
                </a:solidFill>
                <a:latin typeface="Segoe UI Symbol"/>
              </a:rPr>
              <a:t>✓  </a:t>
            </a:r>
            <a:r>
              <a:rPr sz="1300" b="0" i="0">
                <a:solidFill>
                  <a:srgbClr val="047857"/>
                </a:solidFill>
                <a:latin typeface="Segoe UI Semibold"/>
              </a:rPr>
              <a:t>Python — blocuri prin indentare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7871" y="3108065"/>
            <a:ext cx="5190591" cy="137464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25615" y="3199505"/>
            <a:ext cx="4733391" cy="1191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if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&gt;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5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86EFAC"/>
                </a:solidFill>
                <a:latin typeface="Consolas"/>
              </a:rPr>
              <a:t>"mare"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indentarea ESTE sintaxa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02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Indentarea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Singura regulă care oprește compilarea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Reguli de indentare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357826"/>
            <a:ext cx="10765231" cy="228371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5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Indentarea determină apartenența la bloc, deci schimbă sensul programului.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Patru spații pe nivel.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Convenție PEP 8, respectată de tot ecosistemul.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Nu amestecați tab cu spații.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Python 3 refuză fișierul cu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TabError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Un bloc trebuie să aibă cel puțin o instrucțiune.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Dacă nu aveți ce scrie, puneți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pass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Indentarea consecventă în tot fișierul.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Nivelurile trebuie să fie multipli ai aceleiași unități.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Aceleași linii, alt sens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01077"/>
            <a:ext cx="10765231" cy="7310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Nu este o greșeală de sintaxă — programul rulează și dă alt rezultat. Exact tipul de eroare pe care compilatorul nu îl prinde.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932089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B91C1C"/>
                </a:solidFill>
                <a:latin typeface="Segoe UI Symbol"/>
              </a:rPr>
              <a:t>✕  </a:t>
            </a:r>
            <a:r>
              <a:rPr sz="1300" b="0" i="0">
                <a:solidFill>
                  <a:srgbClr val="B91C1C"/>
                </a:solidFill>
                <a:latin typeface="Segoe UI Semibold"/>
              </a:rPr>
              <a:t>`total` se adună la fiecare pas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279561"/>
            <a:ext cx="5190591" cy="161772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0976" y="3371001"/>
            <a:ext cx="4733391" cy="143484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for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in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date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&gt;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+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94A3B8"/>
                </a:solidFill>
                <a:latin typeface="Consolas"/>
              </a:rPr>
              <a:t># în buclă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7871" y="2932089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047857"/>
                </a:solidFill>
                <a:latin typeface="Segoe UI Symbol"/>
              </a:rPr>
              <a:t>✓  </a:t>
            </a:r>
            <a:r>
              <a:rPr sz="1300" b="0" i="0">
                <a:solidFill>
                  <a:srgbClr val="047857"/>
                </a:solidFill>
                <a:latin typeface="Segoe UI Semibold"/>
              </a:rPr>
              <a:t>`total` se afișează o singură dată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7871" y="3279561"/>
            <a:ext cx="5190591" cy="161772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25615" y="3371001"/>
            <a:ext cx="4733391" cy="143484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for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in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date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&gt;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0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+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x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E2E8F0"/>
                </a:solidFill>
                <a:latin typeface="Consolas"/>
              </a:rPr>
              <a:t>total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94A3B8"/>
                </a:solidFill>
                <a:latin typeface="Consolas"/>
              </a:rPr>
              <a:t># după buclă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Continuarea liniilor lungi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747723"/>
            <a:ext cx="10765231" cy="388924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1839163"/>
            <a:ext cx="10308031" cy="3706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în interiorul parantezelor, continuarea este implicită — preferat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rezultat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valoare_initiala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+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corectie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*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factor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offset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lista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[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"primul"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"al doilea"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]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cu backslash — permis, dar fragil: după \ nu poate exista niciun spațiu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rezultat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valoare_initiala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+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corectie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\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offset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03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Identificatori și cuvinte rezervate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Cum se numesc lucrurile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Reguli pentru identificatori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535326"/>
            <a:ext cx="10765231" cy="1816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Litere, cifre, underscore.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Nu pot începe cu cifră: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2val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este eroare,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val2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este corect.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Sensibili la majuscule.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Viteza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viteza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și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VITEZA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sunt trei nume diferite.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Diacriticele sunt permise tehnic.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măsurare = 5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funcționează, dar nu se folosește în cod.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Nu redefiniți nume din biblioteca standard.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list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str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type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id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input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— le pierdeți pe tot fișierul.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Cuvintele rezervate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783918"/>
            <a:ext cx="10765231" cy="93878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1875358"/>
            <a:ext cx="10308031" cy="7559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import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keyword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keyword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kwlist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2960446"/>
            <a:ext cx="10765231" cy="179070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0976" y="3088462"/>
            <a:ext cx="10308031" cy="167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94A3B8"/>
                </a:solidFill>
                <a:latin typeface="Segoe UI Semibold"/>
              </a:rPr>
              <a:t>Rezultat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3347542"/>
            <a:ext cx="10308031" cy="14036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8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334155"/>
                </a:solidFill>
                <a:latin typeface="Consolas"/>
              </a:rPr>
              <a:t>False   None    True    and     as      assert  async   await</a:t>
            </a:r>
          </a:p>
          <a:p>
            <a:pPr>
              <a:lnSpc>
                <a:spcPts val="198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334155"/>
                </a:solidFill>
                <a:latin typeface="Consolas"/>
              </a:rPr>
              <a:t>break   class   continue  def   del     elif    else    except</a:t>
            </a:r>
          </a:p>
          <a:p>
            <a:pPr>
              <a:lnSpc>
                <a:spcPts val="198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334155"/>
                </a:solidFill>
                <a:latin typeface="Consolas"/>
              </a:rPr>
              <a:t>finally for     from    global  if      import  in      is</a:t>
            </a:r>
          </a:p>
          <a:p>
            <a:pPr>
              <a:lnSpc>
                <a:spcPts val="198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334155"/>
                </a:solidFill>
                <a:latin typeface="Consolas"/>
              </a:rPr>
              <a:t>lambda  nonlocal  not   or      pass    raise   return  try</a:t>
            </a:r>
          </a:p>
          <a:p>
            <a:pPr>
              <a:lnSpc>
                <a:spcPts val="1980"/>
              </a:lnSpc>
              <a:spcBef>
                <a:spcPts val="0"/>
              </a:spcBef>
              <a:spcAft>
                <a:spcPts val="0"/>
              </a:spcAft>
            </a:pPr>
            <a:r>
              <a:rPr sz="1500">
                <a:solidFill>
                  <a:srgbClr val="334155"/>
                </a:solidFill>
                <a:latin typeface="Consolas"/>
              </a:rPr>
              <a:t>while   with    yield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5007178"/>
            <a:ext cx="10765231" cy="57073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3232" y="5007178"/>
            <a:ext cx="50292" cy="57073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5144338"/>
            <a:ext cx="10180015" cy="3878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35 de cuvinte rezervate, față de ~50 în Java. Limbajul este deliberat mic; complexitatea stă în biblioteci.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Convenții de denumire (PEP 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081778"/>
            <a:ext cx="10765231" cy="4544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Diferența principală față de Java: snake_case pentru funcții și variabile.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13232" y="2536184"/>
          <a:ext cx="10765229" cy="25557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98960"/>
                <a:gridCol w="2368350"/>
                <a:gridCol w="3444873"/>
                <a:gridCol w="2153046"/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Stil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Exemplu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În Java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variabilă, funcție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snake_case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viteza_maxima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camelCase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clasă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PascalCase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SenzorTemperatura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PascalCase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constantă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MAJUSCULE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PORT_IMPLICIT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MAJUSCULE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modul, pachet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litere mici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achizitie_date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litere mici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intern, „privat”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prefix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_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_conexiune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private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04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Literali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Valori scrise direct în cod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Literali numerici și logici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150211"/>
            <a:ext cx="10765231" cy="174345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41651"/>
            <a:ext cx="10308031" cy="15605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CD34D"/>
                </a:solidFill>
                <a:latin typeface="Consolas"/>
              </a:rPr>
              <a:t>42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FCD34D"/>
                </a:solidFill>
                <a:latin typeface="Consolas"/>
              </a:rPr>
              <a:t>17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int, precizie nelimitată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CD34D"/>
                </a:solidFill>
                <a:latin typeface="Consolas"/>
              </a:rPr>
              <a:t>3.14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2.</a:t>
            </a:r>
            <a:r>
              <a:rPr sz="1600">
                <a:solidFill>
                  <a:srgbClr val="E2E8F0"/>
                </a:solidFill>
                <a:latin typeface="Consolas"/>
              </a:rPr>
              <a:t>5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FCD34D"/>
                </a:solidFill>
                <a:latin typeface="Consolas"/>
              </a:rPr>
              <a:t>3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1</a:t>
            </a:r>
            <a:r>
              <a:rPr sz="1600">
                <a:solidFill>
                  <a:srgbClr val="E2E8F0"/>
                </a:solidFill>
                <a:latin typeface="Consolas"/>
              </a:rPr>
              <a:t>_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_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float; _ este separator vizual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b</a:t>
            </a:r>
            <a:r>
              <a:rPr sz="1600">
                <a:solidFill>
                  <a:srgbClr val="E2E8F0"/>
                </a:solidFill>
                <a:latin typeface="Consolas"/>
              </a:rPr>
              <a:t>1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1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o</a:t>
            </a:r>
            <a:r>
              <a:rPr sz="1600">
                <a:solidFill>
                  <a:srgbClr val="E2E8F0"/>
                </a:solidFill>
                <a:latin typeface="Consolas"/>
              </a:rPr>
              <a:t>1</a:t>
            </a:r>
            <a:r>
              <a:rPr sz="1600">
                <a:solidFill>
                  <a:srgbClr val="E2E8F0"/>
                </a:solidFill>
                <a:latin typeface="Consolas"/>
              </a:rPr>
              <a:t>7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x</a:t>
            </a:r>
            <a:r>
              <a:rPr sz="1600">
                <a:solidFill>
                  <a:srgbClr val="E2E8F0"/>
                </a:solidFill>
                <a:latin typeface="Consolas"/>
              </a:rPr>
              <a:t>F</a:t>
            </a:r>
            <a:r>
              <a:rPr sz="1600">
                <a:solidFill>
                  <a:srgbClr val="E2E8F0"/>
                </a:solidFill>
                <a:latin typeface="Consolas"/>
              </a:rPr>
              <a:t>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binar, octal, hexazecimal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CD34D"/>
                </a:solidFill>
                <a:latin typeface="Consolas"/>
              </a:rPr>
              <a:t>3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+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4</a:t>
            </a:r>
            <a:r>
              <a:rPr sz="1600">
                <a:solidFill>
                  <a:srgbClr val="E2E8F0"/>
                </a:solidFill>
                <a:latin typeface="Consolas"/>
              </a:rPr>
              <a:t>j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complex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True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C4B5FD"/>
                </a:solidFill>
                <a:latin typeface="Consolas"/>
              </a:rPr>
              <a:t>False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C4B5FD"/>
                </a:solidFill>
                <a:latin typeface="Consolas"/>
              </a:rPr>
              <a:t>None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bool și absența valorii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149699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4149699"/>
            <a:ext cx="50292" cy="8305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286859"/>
            <a:ext cx="10180015" cy="647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0">
                <a:solidFill>
                  <a:srgbClr val="0F172A"/>
                </a:solidFill>
                <a:latin typeface="Consolas"/>
              </a:rPr>
              <a:t>1_000_000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este exact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1000000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— underscore-ul e ignorat de interpretor și există doar pentru lizibilitate. Util la măști de biți și valori mari.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Literali de tip șir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053498"/>
            <a:ext cx="10765231" cy="308457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44938"/>
            <a:ext cx="10308031" cy="29016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'ghilimele simple'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"ghilimele duble"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echivalente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""</a:t>
            </a:r>
            <a:r>
              <a:rPr sz="1600">
                <a:solidFill>
                  <a:srgbClr val="E2E8F0"/>
                </a:solidFill>
                <a:latin typeface="Consolas"/>
              </a:rPr>
              <a:t>"</a:t>
            </a:r>
            <a:r>
              <a:rPr sz="1600">
                <a:solidFill>
                  <a:srgbClr val="E2E8F0"/>
                </a:solidFill>
                <a:latin typeface="Consolas"/>
              </a:rPr>
              <a:t>ș</a:t>
            </a:r>
            <a:r>
              <a:rPr sz="1600">
                <a:solidFill>
                  <a:srgbClr val="E2E8F0"/>
                </a:solidFill>
                <a:latin typeface="Consolas"/>
              </a:rPr>
              <a:t>i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pe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mai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multe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linii</a:t>
            </a:r>
            <a:r>
              <a:rPr sz="1600">
                <a:solidFill>
                  <a:srgbClr val="86EFAC"/>
                </a:solidFill>
                <a:latin typeface="Consolas"/>
              </a:rPr>
              <a:t>""</a:t>
            </a:r>
            <a:r>
              <a:rPr sz="1600">
                <a:solidFill>
                  <a:srgbClr val="E2E8F0"/>
                </a:solidFill>
                <a:latin typeface="Consolas"/>
              </a:rPr>
              <a:t>"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r"C:\Users\date"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raw: backslash-ul nu mai escapează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f"Viteza: {v:.2f} m/s"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f-string: expresie evaluată pe loc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b"\x01\x02"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bytes — folosit la serial și socket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86EFAC"/>
                </a:solidFill>
                <a:latin typeface="Consolas"/>
              </a:rPr>
              <a:t>"Salut, 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"lume"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două literale alăturate se lipesc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Trei tipuri de șiruri, trei roluri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295570"/>
            <a:ext cx="10765231" cy="570738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3232" y="2295570"/>
            <a:ext cx="50292" cy="57073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432730"/>
            <a:ext cx="10180015" cy="3878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0">
                <a:solidFill>
                  <a:srgbClr val="0F172A"/>
                </a:solidFill>
                <a:latin typeface="Consolas"/>
              </a:rPr>
              <a:t>str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— text Unicode. Ce manipulați în program.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3104052"/>
            <a:ext cx="10765231" cy="570738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3232" y="3104052"/>
            <a:ext cx="50292" cy="570738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241212"/>
            <a:ext cx="10180015" cy="3878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430" b="0" i="0">
                <a:solidFill>
                  <a:srgbClr val="0F172A"/>
                </a:solidFill>
                <a:latin typeface="Consolas"/>
              </a:rPr>
              <a:t>bytes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— octeți bruți. Ce circulă prin socket, port serial, fișier binar.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" y="3912534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13232" y="3912534"/>
            <a:ext cx="50292" cy="830580"/>
          </a:xfrm>
          <a:prstGeom prst="rect">
            <a:avLst/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049694"/>
            <a:ext cx="10180015" cy="647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Conversia este explicită: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text.encode("utf-8")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 și </a:t>
            </a:r>
            <a:r>
              <a:rPr sz="1430" b="0" i="0">
                <a:solidFill>
                  <a:srgbClr val="0F172A"/>
                </a:solidFill>
                <a:latin typeface="Consolas"/>
              </a:rPr>
              <a:t>octeti.decode("utf-8")</a:t>
            </a:r>
            <a:r>
              <a:rPr sz="1550" b="0" i="0">
                <a:solidFill>
                  <a:srgbClr val="0F172A"/>
                </a:solidFill>
                <a:latin typeface="Segoe UI"/>
              </a:rPr>
              <a:t>. Aceasta este granița dintre program și lumea exterioară.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05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Operatori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Aritmetici, logici, de comparare, de identitate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Operatori care surprind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1930725"/>
          <a:ext cx="10765229" cy="3407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22436"/>
                <a:gridCol w="5167310"/>
                <a:gridCol w="3875483"/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Operator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Ce face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Exemplu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împărțire, rezultat 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întotdeauna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float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4 / 2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→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2.0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//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împărțire întreagă, rotunjire 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în jos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-7 // 2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→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-4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%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restul, cu semnul împărțitorului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-7 % 2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→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**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ridicare la putere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2 ** 10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→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1024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is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identitate — 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același obiect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a is b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==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egalitate — 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aceeași valoare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a == b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:=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atribuire în expresie (walrus)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if (n := len(x)) &gt; 5: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is versus ==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386492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B91C1C"/>
                </a:solidFill>
                <a:latin typeface="Segoe UI Symbol"/>
              </a:rPr>
              <a:t>✕  </a:t>
            </a:r>
            <a:r>
              <a:rPr sz="1300" b="0" i="0">
                <a:solidFill>
                  <a:srgbClr val="B91C1C"/>
                </a:solidFill>
                <a:latin typeface="Segoe UI Semibold"/>
              </a:rPr>
              <a:t>Comparare greșită de valoare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733964"/>
            <a:ext cx="5190591" cy="137464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2825404"/>
            <a:ext cx="4733391" cy="1191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a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[</a:t>
            </a:r>
            <a:r>
              <a:rPr sz="1450">
                <a:solidFill>
                  <a:srgbClr val="FCD34D"/>
                </a:solidFill>
                <a:latin typeface="Consolas"/>
              </a:rPr>
              <a:t>1</a:t>
            </a:r>
            <a:r>
              <a:rPr sz="1450">
                <a:solidFill>
                  <a:srgbClr val="E2E8F0"/>
                </a:solidFill>
                <a:latin typeface="Consolas"/>
              </a:rPr>
              <a:t>,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2</a:t>
            </a:r>
            <a:r>
              <a:rPr sz="1450">
                <a:solidFill>
                  <a:srgbClr val="E2E8F0"/>
                </a:solidFill>
                <a:latin typeface="Consolas"/>
              </a:rPr>
              <a:t>,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3</a:t>
            </a:r>
            <a:r>
              <a:rPr sz="1450">
                <a:solidFill>
                  <a:srgbClr val="E2E8F0"/>
                </a:solidFill>
                <a:latin typeface="Consolas"/>
              </a:rPr>
              <a:t>]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b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[</a:t>
            </a:r>
            <a:r>
              <a:rPr sz="1450">
                <a:solidFill>
                  <a:srgbClr val="FCD34D"/>
                </a:solidFill>
                <a:latin typeface="Consolas"/>
              </a:rPr>
              <a:t>1</a:t>
            </a:r>
            <a:r>
              <a:rPr sz="1450">
                <a:solidFill>
                  <a:srgbClr val="E2E8F0"/>
                </a:solidFill>
                <a:latin typeface="Consolas"/>
              </a:rPr>
              <a:t>,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2</a:t>
            </a:r>
            <a:r>
              <a:rPr sz="1450">
                <a:solidFill>
                  <a:srgbClr val="E2E8F0"/>
                </a:solidFill>
                <a:latin typeface="Consolas"/>
              </a:rPr>
              <a:t>,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FCD34D"/>
                </a:solidFill>
                <a:latin typeface="Consolas"/>
              </a:rPr>
              <a:t>3</a:t>
            </a:r>
            <a:r>
              <a:rPr sz="1450">
                <a:solidFill>
                  <a:srgbClr val="E2E8F0"/>
                </a:solidFill>
                <a:latin typeface="Consolas"/>
              </a:rPr>
              <a:t>]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E2E8F0"/>
                </a:solidFill>
                <a:latin typeface="Consolas"/>
              </a:rPr>
              <a:t>a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is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b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94A3B8"/>
                </a:solidFill>
                <a:latin typeface="Consolas"/>
              </a:rPr>
              <a:t># False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sunt două obiecte diferite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7871" y="2386492"/>
            <a:ext cx="51905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16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047857"/>
                </a:solidFill>
                <a:latin typeface="Segoe UI Symbol"/>
              </a:rPr>
              <a:t>✓  </a:t>
            </a:r>
            <a:r>
              <a:rPr sz="1300" b="0" i="0">
                <a:solidFill>
                  <a:srgbClr val="047857"/>
                </a:solidFill>
                <a:latin typeface="Segoe UI Semibold"/>
              </a:rPr>
              <a:t>Comparare corectă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7871" y="2733964"/>
            <a:ext cx="5190591" cy="18608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5615" y="2825404"/>
            <a:ext cx="4733391" cy="16779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7DD3FC"/>
                </a:solidFill>
                <a:latin typeface="Consolas"/>
              </a:rPr>
              <a:t>print</a:t>
            </a:r>
            <a:r>
              <a:rPr sz="1450">
                <a:solidFill>
                  <a:srgbClr val="E2E8F0"/>
                </a:solidFill>
                <a:latin typeface="Consolas"/>
              </a:rPr>
              <a:t>(</a:t>
            </a:r>
            <a:r>
              <a:rPr sz="1450">
                <a:solidFill>
                  <a:srgbClr val="E2E8F0"/>
                </a:solidFill>
                <a:latin typeface="Consolas"/>
              </a:rPr>
              <a:t>a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=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b</a:t>
            </a:r>
            <a:r>
              <a:rPr sz="1450">
                <a:solidFill>
                  <a:srgbClr val="E2E8F0"/>
                </a:solidFill>
                <a:latin typeface="Consolas"/>
              </a:rPr>
              <a:t>)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94A3B8"/>
                </a:solidFill>
                <a:latin typeface="Consolas"/>
              </a:rPr>
              <a:t># True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is se folosește doar pentru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94A3B8"/>
                </a:solidFill>
                <a:latin typeface="Consolas"/>
              </a:rPr>
              <a:t># None, True, False: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C4B5FD"/>
                </a:solidFill>
                <a:latin typeface="Consolas"/>
              </a:rPr>
              <a:t>if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rezultat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is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C4B5FD"/>
                </a:solidFill>
                <a:latin typeface="Consolas"/>
              </a:rPr>
              <a:t>None</a:t>
            </a:r>
            <a:r>
              <a:rPr sz="145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1914"/>
              </a:lnSpc>
              <a:spcBef>
                <a:spcPts val="0"/>
              </a:spcBef>
              <a:spcAft>
                <a:spcPts val="0"/>
              </a:spcAft>
            </a:pP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 </a:t>
            </a:r>
            <a:r>
              <a:rPr sz="1450">
                <a:solidFill>
                  <a:srgbClr val="E2E8F0"/>
                </a:solidFill>
                <a:latin typeface="Consolas"/>
              </a:rPr>
              <a:t>.</a:t>
            </a:r>
            <a:r>
              <a:rPr sz="1450">
                <a:solidFill>
                  <a:srgbClr val="E2E8F0"/>
                </a:solidFill>
                <a:latin typeface="Consolas"/>
              </a:rPr>
              <a:t>.</a:t>
            </a:r>
            <a:r>
              <a:rPr sz="1450">
                <a:solidFill>
                  <a:srgbClr val="E2E8F0"/>
                </a:solidFill>
                <a:latin typeface="Consolas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Precedența și evaluarea leneșă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155423"/>
            <a:ext cx="10765231" cy="2816352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46863"/>
            <a:ext cx="10308031" cy="2633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precedență, de la mare la mic: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  ()  **  unar -  * / // %  + -  comparații  not  and  or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n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!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C4B5FD"/>
                </a:solidFill>
                <a:latin typeface="Consolas"/>
              </a:rPr>
              <a:t>and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100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/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n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&gt;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5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dacă n == 0, partea dreaptă NU se evaluează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"da"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și lanțuri de comparații, care nu există în Java: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if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0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&lt;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indice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&lt;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len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lista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lista</a:t>
            </a:r>
            <a:r>
              <a:rPr sz="1600">
                <a:solidFill>
                  <a:srgbClr val="E2E8F0"/>
                </a:solidFill>
                <a:latin typeface="Consolas"/>
              </a:rPr>
              <a:t>[</a:t>
            </a:r>
            <a:r>
              <a:rPr sz="1600">
                <a:solidFill>
                  <a:srgbClr val="E2E8F0"/>
                </a:solidFill>
                <a:latin typeface="Consolas"/>
              </a:rPr>
              <a:t>indice</a:t>
            </a:r>
            <a:r>
              <a:rPr sz="1600">
                <a:solidFill>
                  <a:srgbClr val="E2E8F0"/>
                </a:solidFill>
                <a:latin typeface="Consolas"/>
              </a:rPr>
              <a:t>]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06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Comentarii și documentare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Pentru om și pentru unelte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Cele două forme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575048"/>
            <a:ext cx="10765231" cy="4544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4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Docstring-ul nu este un comentariu: rămâne în program ca atribut al obiectului și este citit de unelte.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029454"/>
            <a:ext cx="10765231" cy="3889248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2120894"/>
            <a:ext cx="10308031" cy="3706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comentariu pe o linie — pentru cititorul codului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C4B5FD"/>
                </a:solidFill>
                <a:latin typeface="Consolas"/>
              </a:rPr>
              <a:t>def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BBF24"/>
                </a:solidFill>
                <a:latin typeface="Consolas"/>
              </a:rPr>
              <a:t>citeste_masuratori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port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str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viteza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int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FCD34D"/>
                </a:solidFill>
                <a:latin typeface="Consolas"/>
              </a:rPr>
              <a:t>9600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E2E8F0"/>
                </a:solidFill>
                <a:latin typeface="Consolas"/>
              </a:rPr>
              <a:t>&gt;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7DD3FC"/>
                </a:solidFill>
                <a:latin typeface="Consolas"/>
              </a:rPr>
              <a:t>list</a:t>
            </a:r>
            <a:r>
              <a:rPr sz="1600">
                <a:solidFill>
                  <a:srgbClr val="E2E8F0"/>
                </a:solidFill>
                <a:latin typeface="Consolas"/>
              </a:rPr>
              <a:t>[</a:t>
            </a:r>
            <a:r>
              <a:rPr sz="1600">
                <a:solidFill>
                  <a:srgbClr val="7DD3FC"/>
                </a:solidFill>
                <a:latin typeface="Consolas"/>
              </a:rPr>
              <a:t>float</a:t>
            </a:r>
            <a:r>
              <a:rPr sz="1600">
                <a:solidFill>
                  <a:srgbClr val="E2E8F0"/>
                </a:solidFill>
                <a:latin typeface="Consolas"/>
              </a:rPr>
              <a:t>]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""</a:t>
            </a:r>
            <a:r>
              <a:rPr sz="1600">
                <a:solidFill>
                  <a:srgbClr val="E2E8F0"/>
                </a:solidFill>
                <a:latin typeface="Consolas"/>
              </a:rPr>
              <a:t>"</a:t>
            </a:r>
            <a:r>
              <a:rPr sz="1600">
                <a:solidFill>
                  <a:srgbClr val="E2E8F0"/>
                </a:solidFill>
                <a:latin typeface="Consolas"/>
              </a:rPr>
              <a:t>C</a:t>
            </a:r>
            <a:r>
              <a:rPr sz="1600">
                <a:solidFill>
                  <a:srgbClr val="E2E8F0"/>
                </a:solidFill>
                <a:latin typeface="Consolas"/>
              </a:rPr>
              <a:t>i</a:t>
            </a:r>
            <a:r>
              <a:rPr sz="1600">
                <a:solidFill>
                  <a:srgbClr val="E2E8F0"/>
                </a:solidFill>
                <a:latin typeface="Consolas"/>
              </a:rPr>
              <a:t>t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ș</a:t>
            </a:r>
            <a:r>
              <a:rPr sz="1600">
                <a:solidFill>
                  <a:srgbClr val="E2E8F0"/>
                </a:solidFill>
                <a:latin typeface="Consolas"/>
              </a:rPr>
              <a:t>t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m</a:t>
            </a:r>
            <a:r>
              <a:rPr sz="1600">
                <a:solidFill>
                  <a:srgbClr val="E2E8F0"/>
                </a:solidFill>
                <a:latin typeface="Consolas"/>
              </a:rPr>
              <a:t>ă</a:t>
            </a:r>
            <a:r>
              <a:rPr sz="1600">
                <a:solidFill>
                  <a:srgbClr val="E2E8F0"/>
                </a:solidFill>
                <a:latin typeface="Consolas"/>
              </a:rPr>
              <a:t>s</a:t>
            </a:r>
            <a:r>
              <a:rPr sz="1600">
                <a:solidFill>
                  <a:srgbClr val="E2E8F0"/>
                </a:solidFill>
                <a:latin typeface="Consolas"/>
              </a:rPr>
              <a:t>u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ă</a:t>
            </a:r>
            <a:r>
              <a:rPr sz="1600">
                <a:solidFill>
                  <a:srgbClr val="E2E8F0"/>
                </a:solidFill>
                <a:latin typeface="Consolas"/>
              </a:rPr>
              <a:t>t</a:t>
            </a:r>
            <a:r>
              <a:rPr sz="1600">
                <a:solidFill>
                  <a:srgbClr val="E2E8F0"/>
                </a:solidFill>
                <a:latin typeface="Consolas"/>
              </a:rPr>
              <a:t>o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i</a:t>
            </a:r>
            <a:r>
              <a:rPr sz="1600">
                <a:solidFill>
                  <a:srgbClr val="E2E8F0"/>
                </a:solidFill>
                <a:latin typeface="Consolas"/>
              </a:rPr>
              <a:t>l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de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pe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portul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serial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indicat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Argumente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port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numele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portului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"COM3"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sau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"/dev/ttyUSB0"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viteza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rata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de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transfer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î</a:t>
            </a:r>
            <a:r>
              <a:rPr sz="1600">
                <a:solidFill>
                  <a:srgbClr val="E2E8F0"/>
                </a:solidFill>
                <a:latin typeface="Consolas"/>
              </a:rPr>
              <a:t>n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baud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t</a:t>
            </a:r>
            <a:r>
              <a:rPr sz="1600">
                <a:solidFill>
                  <a:srgbClr val="E2E8F0"/>
                </a:solidFill>
                <a:latin typeface="Consolas"/>
              </a:rPr>
              <a:t>u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n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a</a:t>
            </a:r>
            <a:r>
              <a:rPr sz="1600">
                <a:solidFill>
                  <a:srgbClr val="E2E8F0"/>
                </a:solidFill>
                <a:latin typeface="Consolas"/>
              </a:rPr>
              <a:t>z</a:t>
            </a:r>
            <a:r>
              <a:rPr sz="1600">
                <a:solidFill>
                  <a:srgbClr val="E2E8F0"/>
                </a:solidFill>
                <a:latin typeface="Consolas"/>
              </a:rPr>
              <a:t>ă</a:t>
            </a:r>
            <a:r>
              <a:rPr sz="1600">
                <a:solidFill>
                  <a:srgbClr val="E2E8F0"/>
                </a:solidFill>
                <a:latin typeface="Consolas"/>
              </a:rPr>
              <a:t>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lista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valorilor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citite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î</a:t>
            </a:r>
            <a:r>
              <a:rPr sz="1600">
                <a:solidFill>
                  <a:srgbClr val="E2E8F0"/>
                </a:solidFill>
                <a:latin typeface="Consolas"/>
              </a:rPr>
              <a:t>n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ordinea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r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c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p</a:t>
            </a:r>
            <a:r>
              <a:rPr sz="1600">
                <a:solidFill>
                  <a:srgbClr val="E2E8F0"/>
                </a:solidFill>
                <a:latin typeface="Consolas"/>
              </a:rPr>
              <a:t>ț</a:t>
            </a:r>
            <a:r>
              <a:rPr sz="1600">
                <a:solidFill>
                  <a:srgbClr val="E2E8F0"/>
                </a:solidFill>
                <a:latin typeface="Consolas"/>
              </a:rPr>
              <a:t>i</a:t>
            </a:r>
            <a:r>
              <a:rPr sz="1600">
                <a:solidFill>
                  <a:srgbClr val="E2E8F0"/>
                </a:solidFill>
                <a:latin typeface="Consolas"/>
              </a:rPr>
              <a:t>e</a:t>
            </a:r>
            <a:r>
              <a:rPr sz="1600">
                <a:solidFill>
                  <a:srgbClr val="E2E8F0"/>
                </a:solidFill>
                <a:latin typeface="Consolas"/>
              </a:rPr>
              <a:t>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""</a:t>
            </a:r>
            <a:r>
              <a:rPr sz="1600">
                <a:solidFill>
                  <a:srgbClr val="E2E8F0"/>
                </a:solidFill>
                <a:latin typeface="Consolas"/>
              </a:rPr>
              <a:t>"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Docstring-ul este date, nu text mort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946361"/>
            <a:ext cx="10765231" cy="22799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037801"/>
            <a:ext cx="10308031" cy="209702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print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citeste_masuratori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__doc__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textul documentației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help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E2E8F0"/>
                </a:solidFill>
                <a:latin typeface="Consolas"/>
              </a:rPr>
              <a:t>citeste_masuratori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afișare formatată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aceleași docstring-uri alimentează: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  - autocompletarea din IDE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  - documentația generată automat (Sphinx, pdoc)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  - testele executabile (doctest)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482297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4482297"/>
            <a:ext cx="50292" cy="8305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619457"/>
            <a:ext cx="10180015" cy="647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Aceasta este prima formă de reflexie din curs: programul își citește propria descriere la rulare. Tema 9 duce ideea până la capăt.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13232" y="2609596"/>
            <a:ext cx="82296" cy="163880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2518155"/>
            <a:ext cx="9667951" cy="1821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5544"/>
              </a:lnSpc>
              <a:spcBef>
                <a:spcPts val="0"/>
              </a:spcBef>
              <a:spcAft>
                <a:spcPts val="800"/>
              </a:spcAft>
            </a:pPr>
            <a:r>
              <a:rPr sz="4200" b="0" i="0">
                <a:solidFill>
                  <a:srgbClr val="DBEAFE"/>
                </a:solidFill>
                <a:latin typeface="Segoe UI Semibold"/>
              </a:rPr>
              <a:t>07</a:t>
            </a:r>
          </a:p>
          <a:p>
            <a:pPr>
              <a:lnSpc>
                <a:spcPts val="4488"/>
              </a:lnSpc>
              <a:spcBef>
                <a:spcPts val="0"/>
              </a:spcBef>
              <a:spcAft>
                <a:spcPts val="1400"/>
              </a:spcAft>
            </a:pPr>
            <a:r>
              <a:rPr sz="3400" b="0" i="0">
                <a:solidFill>
                  <a:srgbClr val="0F172A"/>
                </a:solidFill>
                <a:latin typeface="Segoe UI Semibold"/>
              </a:rPr>
              <a:t>PEP 8 și codificarea sursei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64748B"/>
                </a:solidFill>
                <a:latin typeface="Segoe UI"/>
              </a:rPr>
              <a:t>Convenții și portabilitatea fișierului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Regulile PEP 8 care contează cel mai 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85248"/>
            <a:ext cx="10765231" cy="27378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78"/>
              </a:lnSpc>
              <a:spcBef>
                <a:spcPts val="0"/>
              </a:spcBef>
              <a:spcAft>
                <a:spcPts val="1500"/>
              </a:spcAft>
            </a:pPr>
            <a:r>
              <a:rPr sz="1650" b="0" i="0">
                <a:solidFill>
                  <a:srgbClr val="64748B"/>
                </a:solidFill>
                <a:latin typeface="Segoe UI"/>
              </a:rPr>
              <a:t>PEP 8 este un standard, nu o preferință. Uneltele îl aplică automat.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Indentare de 4 spații.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Niciodată tab.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Maximum 79–99 caractere pe linie.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Codul se citește în paralel, pe ecran împărțit.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Un spațiu în jurul operatorilor binari.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a = b + c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, nu </a:t>
            </a:r>
            <a:r>
              <a:rPr sz="1680" b="0" i="0">
                <a:solidFill>
                  <a:srgbClr val="334155"/>
                </a:solidFill>
                <a:latin typeface="Consolas"/>
              </a:rPr>
              <a:t>a=b+c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Două linii goale între funcții la nivel de modul.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Una singură între metodele unei clase.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2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334155"/>
                </a:solidFill>
                <a:latin typeface="Segoe UI Semibold"/>
              </a:rPr>
              <a:t>Importurile grupate.</a:t>
            </a:r>
            <a:r>
              <a:rPr sz="1800" b="0" i="0">
                <a:solidFill>
                  <a:srgbClr val="334155"/>
                </a:solidFill>
                <a:latin typeface="Segoe UI"/>
              </a:rPr>
              <a:t> Bibliotecă standard, apoi terțe, apoi module proprii.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Unelte care aplică standardul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150211"/>
            <a:ext cx="10765231" cy="1743456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241651"/>
            <a:ext cx="10308031" cy="15605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pip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install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ruff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black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ruff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check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semnalează erori și abateri de stil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ruff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check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E2E8F0"/>
                </a:solidFill>
                <a:latin typeface="Consolas"/>
              </a:rPr>
              <a:t>-</a:t>
            </a:r>
            <a:r>
              <a:rPr sz="1600">
                <a:solidFill>
                  <a:srgbClr val="E2E8F0"/>
                </a:solidFill>
                <a:latin typeface="Consolas"/>
              </a:rPr>
              <a:t>fix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corectează ce se poate corecta automat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black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.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reformatează tot codul după un stil unic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149699"/>
            <a:ext cx="10765231" cy="830580"/>
          </a:xfrm>
          <a:prstGeom prst="roundRect">
            <a:avLst>
              <a:gd name="adj" fmla="val 5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4149699"/>
            <a:ext cx="50292" cy="830580"/>
          </a:xfrm>
          <a:prstGeom prst="rect">
            <a:avLst/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286859"/>
            <a:ext cx="10180015" cy="647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Într-o echipă, formatarea automată elimină complet discuțiile despre stil și diferențele artificiale din istoricul de versiuni.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Codificarea fișierului sursă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045101"/>
            <a:ext cx="10765231" cy="2279904"/>
          </a:xfrm>
          <a:prstGeom prst="roundRect">
            <a:avLst>
              <a:gd name="adj" fmla="val 35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0976" y="2136541"/>
            <a:ext cx="10308031" cy="209702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Python 3 presupune UTF-8 pentru fișierele sursă — implicit, fără declarație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mesaj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"Măsurătoare finalizată"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diacriticele merg direct în sursă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94A3B8"/>
                </a:solidFill>
                <a:latin typeface="Consolas"/>
              </a:rPr>
              <a:t># problema apare la DATE, nu la sursă: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open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"raport.txt"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"w"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codificare dependentă de sistem</a:t>
            </a:r>
          </a:p>
          <a:p>
            <a:pPr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7DD3FC"/>
                </a:solidFill>
                <a:latin typeface="Consolas"/>
              </a:rPr>
              <a:t>open</a:t>
            </a:r>
            <a:r>
              <a:rPr sz="1600">
                <a:solidFill>
                  <a:srgbClr val="E2E8F0"/>
                </a:solidFill>
                <a:latin typeface="Consolas"/>
              </a:rPr>
              <a:t>(</a:t>
            </a:r>
            <a:r>
              <a:rPr sz="1600">
                <a:solidFill>
                  <a:srgbClr val="86EFAC"/>
                </a:solidFill>
                <a:latin typeface="Consolas"/>
              </a:rPr>
              <a:t>"raport.txt"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86EFAC"/>
                </a:solidFill>
                <a:latin typeface="Consolas"/>
              </a:rPr>
              <a:t>"w"</a:t>
            </a:r>
            <a:r>
              <a:rPr sz="1600">
                <a:solidFill>
                  <a:srgbClr val="E2E8F0"/>
                </a:solidFill>
                <a:latin typeface="Consolas"/>
              </a:rPr>
              <a:t>,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encoding</a:t>
            </a:r>
            <a:r>
              <a:rPr sz="1600">
                <a:solidFill>
                  <a:srgbClr val="E2E8F0"/>
                </a:solidFill>
                <a:latin typeface="Consolas"/>
              </a:rPr>
              <a:t>=</a:t>
            </a:r>
            <a:r>
              <a:rPr sz="1600">
                <a:solidFill>
                  <a:srgbClr val="86EFAC"/>
                </a:solidFill>
                <a:latin typeface="Consolas"/>
              </a:rPr>
              <a:t>"utf-8"</a:t>
            </a:r>
            <a:r>
              <a:rPr sz="1600">
                <a:solidFill>
                  <a:srgbClr val="E2E8F0"/>
                </a:solidFill>
                <a:latin typeface="Consolas"/>
              </a:rPr>
              <a:t>)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E2E8F0"/>
                </a:solidFill>
                <a:latin typeface="Consolas"/>
              </a:rPr>
              <a:t> </a:t>
            </a:r>
            <a:r>
              <a:rPr sz="1600">
                <a:solidFill>
                  <a:srgbClr val="94A3B8"/>
                </a:solidFill>
                <a:latin typeface="Consolas"/>
              </a:rPr>
              <a:t># portabil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581037"/>
            <a:ext cx="10765231" cy="570738"/>
          </a:xfrm>
          <a:prstGeom prst="roundRect">
            <a:avLst>
              <a:gd name="adj" fmla="val 5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4581037"/>
            <a:ext cx="50292" cy="57073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718197"/>
            <a:ext cx="10180015" cy="3878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2046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0F172A"/>
                </a:solidFill>
                <a:latin typeface="Segoe UI"/>
              </a:rPr>
              <a:t>Fișierul sursă este portabil implicit. Fișierele de date nu — acolo codificarea trebuie declarată de fiecare dată.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SECȚIUNEA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Greșeli tipice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1930725"/>
          <a:ext cx="10765230" cy="3407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521397"/>
                <a:gridCol w="6243833"/>
              </a:tblGrid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Simptom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4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FFFFFF"/>
                          </a:solidFill>
                          <a:latin typeface="Segoe UI Semibold"/>
                        </a:rPr>
                        <a:t>Cauză și rezolvare</a:t>
                      </a:r>
                    </a:p>
                  </a:txBody>
                  <a:tcPr marL="118872" marR="91440" marT="36576" marB="36576" anchor="ctr">
                    <a:solidFill>
                      <a:srgbClr val="0F172A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IndentationError: unexpected indent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Spațiu în plus la începutul liniei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TabError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Tab și spații amestecate. Configurați editorul pe spații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SyntaxError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la o linie corectă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Paranteză neînchisă pe linia 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 Semibold"/>
                        </a:rPr>
                        <a:t>de dinainte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SyntaxError: invalid character '“'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Ghilimele „inteligente” copiate din Word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Programul dă alt rezultat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Instrucțiune la nivel greșit de indentare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is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returnează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False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la valori egale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Folosiți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==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;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is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doar pentru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None</a:t>
                      </a:r>
                    </a:p>
                  </a:txBody>
                  <a:tcPr marL="118872" marR="91440" marT="36576" marB="36576" anchor="ctr">
                    <a:solidFill>
                      <a:srgbClr val="F8FAFC"/>
                    </a:solidFill>
                  </a:tcPr>
                </a:tc>
              </a:tr>
              <a:tr h="425958"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4 / 2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dă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2.0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unde așteptați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2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dă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float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; folosiți </a:t>
                      </a:r>
                      <a:r>
                        <a:rPr sz="1330" b="0" i="0">
                          <a:solidFill>
                            <a:srgbClr val="0F172A"/>
                          </a:solidFill>
                          <a:latin typeface="Consolas"/>
                        </a:rPr>
                        <a:t>//</a:t>
                      </a:r>
                      <a:r>
                        <a:rPr sz="1450" b="0" i="0">
                          <a:solidFill>
                            <a:srgbClr val="0F172A"/>
                          </a:solidFill>
                          <a:latin typeface="Segoe UI"/>
                        </a:rPr>
                        <a:t> pentru întreg</a:t>
                      </a:r>
                    </a:p>
                  </a:txBody>
                  <a:tcPr marL="118872" marR="91440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3232" y="6345936"/>
            <a:ext cx="86121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 b="0" i="0">
                <a:solidFill>
                  <a:srgbClr val="94A3B8"/>
                </a:solidFill>
                <a:latin typeface="Segoe UI"/>
              </a:rPr>
              <a:t>Tema 2. Structura lexicală a limbajului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1183" y="6345936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94A3B8"/>
                </a:solidFill>
                <a:latin typeface="Segoe UI"/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74320"/>
            <a:ext cx="10765231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2563EB"/>
                </a:solidFill>
                <a:latin typeface="Segoe UI Semibold"/>
              </a:rPr>
              <a:t>CONSOLIDARE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603504"/>
            <a:ext cx="10765231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3828"/>
              </a:lnSpc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0F172A"/>
                </a:solidFill>
                <a:latin typeface="Segoe UI Semibold"/>
              </a:rPr>
              <a:t>Întrebări de autoverificare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218547"/>
            <a:ext cx="10765231" cy="26502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De ce indentarea greșită poate produce un program corect sintactic, dar greșit logic?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Câte cuvinte rezervate are Python și de ce sunt mult mai puține decât în Java?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Care este diferența dintre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is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 și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==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? Când folosiți fiecare?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Ce returnează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-7 // 2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 și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-7 % 2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? Explicați.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Prin ce diferă un comentariu de un docstring, din punctul de vedere al programului?</a:t>
            </a:r>
          </a:p>
          <a:p>
            <a:pPr marL="420624" indent="-420624">
              <a:lnSpc>
                <a:spcPts val="2178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95000"/>
              <a:buFont typeface="Segoe UI Semibold"/>
              <a:buAutoNum type="arabicPeriod"/>
            </a:pPr>
            <a:r>
              <a:rPr sz="1650" b="0" i="0">
                <a:solidFill>
                  <a:srgbClr val="0F172A"/>
                </a:solidFill>
                <a:latin typeface="Segoe UI"/>
              </a:rPr>
              <a:t>De ce fișierul sursă nu are nevoie de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encoding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, dar </a:t>
            </a:r>
            <a:r>
              <a:rPr sz="1530" b="0" i="0">
                <a:solidFill>
                  <a:srgbClr val="0F172A"/>
                </a:solidFill>
                <a:latin typeface="Consolas"/>
              </a:rPr>
              <a:t>open()</a:t>
            </a:r>
            <a:r>
              <a:rPr sz="1650" b="0" i="0">
                <a:solidFill>
                  <a:srgbClr val="0F172A"/>
                </a:solidFill>
                <a:latin typeface="Segoe UI"/>
              </a:rPr>
              <a:t> are?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868680"/>
            <a:ext cx="10765231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4224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>
                <a:solidFill>
                  <a:srgbClr val="FFFFFF"/>
                </a:solidFill>
                <a:latin typeface="Segoe UI Semibold"/>
              </a:rPr>
              <a:t>Ce trebuie reținut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74519"/>
            <a:ext cx="9539935" cy="28011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Indentarea este sintaxă: 4 spații, niciodată tab.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35 de cuvinte rezervate — limbajul e mic, forța stă în biblioteci.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snake_case pentru funcții și variabile, PascalCase pentru clase.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680" b="0" i="0">
                <a:solidFill>
                  <a:srgbClr val="CBD5E1"/>
                </a:solidFill>
                <a:latin typeface="Consolas"/>
              </a:rPr>
              <a:t>/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dă mereu float,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//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rotunjește în jos,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is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compară identitatea.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Docstring-ul rămâne în program și alimentează uneltele — nu e un comentariu.</a:t>
            </a:r>
          </a:p>
          <a:p>
            <a:pPr marL="329184" indent="-329184">
              <a:lnSpc>
                <a:spcPts val="2376"/>
              </a:lnSpc>
              <a:spcBef>
                <a:spcPts val="0"/>
              </a:spcBef>
              <a:spcAft>
                <a:spcPts val="1300"/>
              </a:spcAft>
              <a:buClr>
                <a:srgbClr val="2563EB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CBD5E1"/>
                </a:solidFill>
                <a:latin typeface="Segoe UI"/>
              </a:rPr>
              <a:t>Sursa este UTF-8 implicit; fișierele de date cer </a:t>
            </a:r>
            <a:r>
              <a:rPr sz="1680" b="0" i="0">
                <a:solidFill>
                  <a:srgbClr val="CBD5E1"/>
                </a:solidFill>
                <a:latin typeface="Consolas"/>
              </a:rPr>
              <a:t>encoding</a:t>
            </a:r>
            <a:r>
              <a:rPr sz="1800" b="0" i="0">
                <a:solidFill>
                  <a:srgbClr val="CBD5E1"/>
                </a:solidFill>
                <a:latin typeface="Segoe UI"/>
              </a:rPr>
              <a:t> explicit.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