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4" r:id="rId3"/>
    <p:sldId id="275" r:id="rId4"/>
    <p:sldId id="276" r:id="rId5"/>
    <p:sldId id="258" r:id="rId6"/>
    <p:sldId id="262" r:id="rId7"/>
    <p:sldId id="268" r:id="rId8"/>
    <p:sldId id="264" r:id="rId9"/>
    <p:sldId id="284" r:id="rId10"/>
    <p:sldId id="266" r:id="rId11"/>
    <p:sldId id="269" r:id="rId12"/>
    <p:sldId id="270" r:id="rId13"/>
    <p:sldId id="271" r:id="rId14"/>
    <p:sldId id="277" r:id="rId15"/>
    <p:sldId id="27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6" y="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C3B51-7474-4E54-9685-8900B917F93C}" type="datetimeFigureOut">
              <a:rPr lang="ru-RU" smtClean="0"/>
              <a:pPr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F8430-9073-4040-A845-6BFCDB96CA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mPcbcfcZlI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0070C0"/>
                </a:solidFill>
              </a:rPr>
              <a:t>Electromiografia</a:t>
            </a:r>
            <a:r>
              <a:rPr lang="ro-MD" sz="3200" b="1" dirty="0">
                <a:solidFill>
                  <a:srgbClr val="0070C0"/>
                </a:solidFill>
              </a:rPr>
              <a:t> (EMG), </a:t>
            </a:r>
            <a:r>
              <a:rPr lang="ro-MD" sz="3200" b="1" dirty="0" err="1">
                <a:solidFill>
                  <a:srgbClr val="0070C0"/>
                </a:solidFill>
              </a:rPr>
              <a:t>electroneuromiografia</a:t>
            </a:r>
            <a:r>
              <a:rPr lang="ro-MD" sz="3200" b="1" dirty="0">
                <a:solidFill>
                  <a:srgbClr val="0070C0"/>
                </a:solidFill>
              </a:rPr>
              <a:t> (ENMG) 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  <a:r>
              <a:rPr lang="ro-RO" sz="3200" b="1" dirty="0">
                <a:solidFill>
                  <a:srgbClr val="0070C0"/>
                </a:solidFill>
              </a:rPr>
              <a:t>și dispozitive EMG </a:t>
            </a:r>
            <a:r>
              <a:rPr lang="ro-RO" sz="3200" b="1" dirty="0" err="1">
                <a:solidFill>
                  <a:srgbClr val="0070C0"/>
                </a:solidFill>
              </a:rPr>
              <a:t>şi</a:t>
            </a:r>
            <a:r>
              <a:rPr lang="ro-RO" sz="3200" b="1" dirty="0">
                <a:solidFill>
                  <a:srgbClr val="0070C0"/>
                </a:solidFill>
              </a:rPr>
              <a:t> ENMG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24536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o-RO" sz="2000" b="1" dirty="0">
                <a:solidFill>
                  <a:srgbClr val="0070C0"/>
                </a:solidFill>
              </a:rPr>
              <a:t>Pocaznoi Ion, conf.univ.,dr.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6146" name="Picture 2" descr="prod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22685"/>
            <a:ext cx="3456384" cy="249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860032" y="2307565"/>
            <a:ext cx="382676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solidFill>
                  <a:srgbClr val="374649"/>
                </a:solidFill>
                <a:latin typeface="Tahoma" panose="020B0604030504040204" pitchFamily="34" charset="0"/>
              </a:rPr>
              <a:t>    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Electromiograful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SMS-6600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este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un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sistem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inteligent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de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inregistrarea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a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activitatii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bioelectrice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la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nivelul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musculaturii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. </a:t>
            </a:r>
          </a:p>
          <a:p>
            <a:pPr algn="just"/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    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EMG SMS-6600 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are:</a:t>
            </a:r>
          </a:p>
          <a:p>
            <a:pPr marL="342900" indent="-342900" algn="just">
              <a:buFontTx/>
              <a:buChar char="-"/>
            </a:pP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electrozi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de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culegere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; </a:t>
            </a:r>
          </a:p>
          <a:p>
            <a:pPr marL="342900" indent="-342900" algn="just">
              <a:buFontTx/>
              <a:buChar char="-"/>
            </a:pP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sistem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de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amplificare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, </a:t>
            </a:r>
          </a:p>
          <a:p>
            <a:pPr marL="342900" indent="-342900" algn="just">
              <a:buFontTx/>
              <a:buChar char="-"/>
            </a:pP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sistem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de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afisare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(de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inalta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rezolutie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), </a:t>
            </a:r>
          </a:p>
          <a:p>
            <a:pPr marL="342900" indent="-342900" algn="just">
              <a:buFontTx/>
              <a:buChar char="-"/>
            </a:pP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difuzor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si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</a:t>
            </a:r>
          </a:p>
          <a:p>
            <a:pPr marL="342900" indent="-342900" algn="just">
              <a:buFontTx/>
              <a:buChar char="-"/>
            </a:pP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sistem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de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stimulare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(stimuli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sonori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, stimuli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luminosi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si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 stimuli </a:t>
            </a:r>
            <a:r>
              <a:rPr lang="en-US" sz="1600" dirty="0" err="1">
                <a:solidFill>
                  <a:srgbClr val="374649"/>
                </a:solidFill>
                <a:latin typeface="Tahoma" panose="020B0604030504040204" pitchFamily="34" charset="0"/>
              </a:rPr>
              <a:t>electrici</a:t>
            </a:r>
            <a:r>
              <a:rPr lang="en-US" sz="1600" dirty="0">
                <a:solidFill>
                  <a:srgbClr val="374649"/>
                </a:solidFill>
                <a:latin typeface="Tahoma" panose="020B0604030504040204" pitchFamily="34" charset="0"/>
              </a:rPr>
              <a:t>).</a:t>
            </a:r>
          </a:p>
          <a:p>
            <a:pPr algn="just"/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Dispozitivul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are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nivel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de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zgomot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redus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si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este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aplicat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in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toate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sectiile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de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neurologie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spitale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de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neurologie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,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clinici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Tahoma" panose="020B0604030504040204" pitchFamily="34" charset="0"/>
              </a:rPr>
              <a:t>specializate</a:t>
            </a:r>
            <a:r>
              <a:rPr lang="en-US" sz="1600" dirty="0">
                <a:solidFill>
                  <a:srgbClr val="0070C0"/>
                </a:solidFill>
                <a:latin typeface="Tahoma" panose="020B0604030504040204" pitchFamily="34" charset="0"/>
              </a:rPr>
              <a:t>.</a:t>
            </a:r>
            <a:endParaRPr lang="en-US" sz="1600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B49930-928D-5AF4-966F-5375F5A0F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194925"/>
            <a:ext cx="3734072" cy="296855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99AF15B9-9A68-38E1-BA84-F7376DC9EC5C}"/>
              </a:ext>
            </a:extLst>
          </p:cNvPr>
          <p:cNvSpPr/>
          <p:nvPr/>
        </p:nvSpPr>
        <p:spPr>
          <a:xfrm>
            <a:off x="3394336" y="4687748"/>
            <a:ext cx="1321679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2964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o-RO" sz="2800" b="1" dirty="0"/>
              <a:t>Definiții: electromiografie, electroneuromiografie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929718" cy="578647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o-RO" sz="2000" b="1" dirty="0">
                <a:solidFill>
                  <a:srgbClr val="0070C0"/>
                </a:solidFill>
              </a:rPr>
              <a:t>T</a:t>
            </a:r>
            <a:r>
              <a:rPr lang="en-US" sz="2000" b="1" dirty="0" err="1">
                <a:solidFill>
                  <a:srgbClr val="0070C0"/>
                </a:solidFill>
              </a:rPr>
              <a:t>ehnic</a:t>
            </a:r>
            <a:r>
              <a:rPr lang="ro-RO" sz="2000" b="1" dirty="0">
                <a:solidFill>
                  <a:srgbClr val="0070C0"/>
                </a:solidFill>
              </a:rPr>
              <a:t>ă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electrofiziologic</a:t>
            </a:r>
            <a:r>
              <a:rPr lang="ro-RO" sz="2000" b="1" dirty="0">
                <a:solidFill>
                  <a:srgbClr val="0070C0"/>
                </a:solidFill>
              </a:rPr>
              <a:t>ă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ro-RO" sz="2000" b="1" dirty="0">
                <a:solidFill>
                  <a:srgbClr val="0070C0"/>
                </a:solidFill>
              </a:rPr>
              <a:t>î</a:t>
            </a:r>
            <a:r>
              <a:rPr lang="en-US" sz="2000" b="1" dirty="0">
                <a:solidFill>
                  <a:srgbClr val="0070C0"/>
                </a:solidFill>
              </a:rPr>
              <a:t>n diagnostic</a:t>
            </a:r>
            <a:r>
              <a:rPr lang="ro-RO" sz="2000" b="1" dirty="0">
                <a:solidFill>
                  <a:srgbClr val="0070C0"/>
                </a:solidFill>
              </a:rPr>
              <a:t>ă</a:t>
            </a:r>
            <a:r>
              <a:rPr lang="en-US" sz="2000" b="1" dirty="0">
                <a:solidFill>
                  <a:srgbClr val="0070C0"/>
                </a:solidFill>
              </a:rPr>
              <a:t>rile </a:t>
            </a:r>
            <a:r>
              <a:rPr lang="en-US" sz="2000" b="1" dirty="0" err="1">
                <a:solidFill>
                  <a:srgbClr val="0070C0"/>
                </a:solidFill>
              </a:rPr>
              <a:t>neurologice</a:t>
            </a:r>
            <a:r>
              <a:rPr lang="en-US" sz="2000" b="1" dirty="0">
                <a:solidFill>
                  <a:srgbClr val="0070C0"/>
                </a:solidFill>
              </a:rPr>
              <a:t> de </a:t>
            </a:r>
            <a:r>
              <a:rPr lang="en-US" sz="2000" b="1" dirty="0" err="1">
                <a:solidFill>
                  <a:srgbClr val="0070C0"/>
                </a:solidFill>
              </a:rPr>
              <a:t>evaluare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ro-RO" sz="2000" b="1" dirty="0" err="1">
                <a:solidFill>
                  <a:srgbClr val="0070C0"/>
                </a:solidFill>
              </a:rPr>
              <a:t>ș</a:t>
            </a:r>
            <a:r>
              <a:rPr lang="en-US" sz="2000" b="1" dirty="0" err="1">
                <a:solidFill>
                  <a:srgbClr val="0070C0"/>
                </a:solidFill>
              </a:rPr>
              <a:t>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ro-RO" sz="2000" b="1" dirty="0" err="1">
                <a:solidFill>
                  <a:srgbClr val="0070C0"/>
                </a:solidFill>
              </a:rPr>
              <a:t>î</a:t>
            </a:r>
            <a:r>
              <a:rPr lang="en-US" sz="2000" b="1" dirty="0" err="1">
                <a:solidFill>
                  <a:srgbClr val="0070C0"/>
                </a:solidFill>
              </a:rPr>
              <a:t>nregistrare</a:t>
            </a:r>
            <a:r>
              <a:rPr lang="en-US" sz="2000" b="1" dirty="0">
                <a:solidFill>
                  <a:srgbClr val="0070C0"/>
                </a:solidFill>
              </a:rPr>
              <a:t> a </a:t>
            </a:r>
            <a:r>
              <a:rPr lang="en-US" sz="2000" b="1" dirty="0" err="1">
                <a:solidFill>
                  <a:srgbClr val="0070C0"/>
                </a:solidFill>
              </a:rPr>
              <a:t>activit</a:t>
            </a:r>
            <a:r>
              <a:rPr lang="ro-RO" sz="2000" b="1" dirty="0">
                <a:solidFill>
                  <a:srgbClr val="0070C0"/>
                </a:solidFill>
              </a:rPr>
              <a:t>ăț</a:t>
            </a:r>
            <a:r>
              <a:rPr lang="en-US" sz="2000" b="1" dirty="0">
                <a:solidFill>
                  <a:srgbClr val="0070C0"/>
                </a:solidFill>
              </a:rPr>
              <a:t>ii </a:t>
            </a:r>
            <a:r>
              <a:rPr lang="en-US" sz="2000" b="1" dirty="0" err="1">
                <a:solidFill>
                  <a:srgbClr val="0070C0"/>
                </a:solidFill>
              </a:rPr>
              <a:t>musculare</a:t>
            </a:r>
            <a:r>
              <a:rPr lang="en-US" sz="2000" b="1" dirty="0">
                <a:solidFill>
                  <a:srgbClr val="0070C0"/>
                </a:solidFill>
              </a:rPr>
              <a:t>, </a:t>
            </a:r>
            <a:r>
              <a:rPr lang="en-US" sz="2000" b="1" dirty="0" err="1">
                <a:solidFill>
                  <a:srgbClr val="0070C0"/>
                </a:solidFill>
              </a:rPr>
              <a:t>pe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baza</a:t>
            </a:r>
            <a:r>
              <a:rPr lang="en-US" sz="2000" b="1" dirty="0">
                <a:solidFill>
                  <a:srgbClr val="0070C0"/>
                </a:solidFill>
              </a:rPr>
              <a:t> detect</a:t>
            </a:r>
            <a:r>
              <a:rPr lang="ro-RO" sz="2000" b="1" dirty="0">
                <a:solidFill>
                  <a:srgbClr val="0070C0"/>
                </a:solidFill>
              </a:rPr>
              <a:t>ă</a:t>
            </a:r>
            <a:r>
              <a:rPr lang="en-US" sz="2000" b="1" dirty="0" err="1">
                <a:solidFill>
                  <a:srgbClr val="0070C0"/>
                </a:solidFill>
              </a:rPr>
              <a:t>rii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semnalelor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electrice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produse</a:t>
            </a:r>
            <a:r>
              <a:rPr lang="en-US" sz="2000" b="1" dirty="0">
                <a:solidFill>
                  <a:srgbClr val="0070C0"/>
                </a:solidFill>
              </a:rPr>
              <a:t> de mu</a:t>
            </a:r>
            <a:r>
              <a:rPr lang="ro-RO" sz="2000" b="1" dirty="0">
                <a:solidFill>
                  <a:srgbClr val="0070C0"/>
                </a:solidFill>
              </a:rPr>
              <a:t>ș</a:t>
            </a:r>
            <a:r>
              <a:rPr lang="en-US" sz="2000" b="1" dirty="0">
                <a:solidFill>
                  <a:srgbClr val="0070C0"/>
                </a:solidFill>
              </a:rPr>
              <a:t>chi</a:t>
            </a:r>
            <a:r>
              <a:rPr lang="ro-RO" sz="2000" b="1" dirty="0">
                <a:solidFill>
                  <a:srgbClr val="0070C0"/>
                </a:solidFill>
              </a:rPr>
              <a:t>.</a:t>
            </a:r>
            <a:r>
              <a:rPr lang="en-US" sz="2000" dirty="0"/>
              <a:t> </a:t>
            </a:r>
            <a:r>
              <a:rPr lang="ro-RO" sz="2000" dirty="0" err="1">
                <a:solidFill>
                  <a:srgbClr val="C00000"/>
                </a:solidFill>
              </a:rPr>
              <a:t>S</a:t>
            </a:r>
            <a:r>
              <a:rPr lang="en-US" sz="2000" dirty="0" err="1">
                <a:solidFill>
                  <a:srgbClr val="C00000"/>
                </a:solidFill>
              </a:rPr>
              <a:t>timularea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nervilor</a:t>
            </a:r>
            <a:r>
              <a:rPr lang="en-US" sz="2000" dirty="0">
                <a:solidFill>
                  <a:srgbClr val="C00000"/>
                </a:solidFill>
              </a:rPr>
              <a:t> la </a:t>
            </a:r>
            <a:r>
              <a:rPr lang="en-US" sz="2000" dirty="0" err="1">
                <a:solidFill>
                  <a:srgbClr val="C00000"/>
                </a:solidFill>
              </a:rPr>
              <a:t>nivelul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pielii</a:t>
            </a:r>
            <a:r>
              <a:rPr lang="en-US" sz="2000" dirty="0">
                <a:solidFill>
                  <a:srgbClr val="C00000"/>
                </a:solidFill>
              </a:rPr>
              <a:t>, cu un </a:t>
            </a:r>
            <a:r>
              <a:rPr lang="en-US" sz="2000" dirty="0" err="1">
                <a:solidFill>
                  <a:srgbClr val="C00000"/>
                </a:solidFill>
              </a:rPr>
              <a:t>curent</a:t>
            </a:r>
            <a:r>
              <a:rPr lang="en-US" sz="2000" dirty="0">
                <a:solidFill>
                  <a:srgbClr val="C00000"/>
                </a:solidFill>
              </a:rPr>
              <a:t> electric de </a:t>
            </a:r>
            <a:r>
              <a:rPr lang="en-US" sz="2000" dirty="0" err="1">
                <a:solidFill>
                  <a:srgbClr val="C00000"/>
                </a:solidFill>
              </a:rPr>
              <a:t>intensitate</a:t>
            </a:r>
            <a:r>
              <a:rPr lang="en-US" sz="2000" dirty="0">
                <a:solidFill>
                  <a:srgbClr val="C00000"/>
                </a:solidFill>
              </a:rPr>
              <a:t> mica. </a:t>
            </a:r>
            <a:r>
              <a:rPr lang="en-US" sz="2000" dirty="0" err="1">
                <a:solidFill>
                  <a:srgbClr val="C00000"/>
                </a:solidFill>
              </a:rPr>
              <a:t>Raspunsul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acestora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este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inregistrat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prin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intermediul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unor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electrozi</a:t>
            </a:r>
            <a:r>
              <a:rPr lang="ro-RO" sz="2000" dirty="0">
                <a:solidFill>
                  <a:srgbClr val="C00000"/>
                </a:solidFill>
              </a:rPr>
              <a:t>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357430"/>
            <a:ext cx="3143272" cy="500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Rezutatul</a:t>
            </a:r>
            <a:r>
              <a:rPr lang="en-US" b="1" dirty="0"/>
              <a:t> </a:t>
            </a:r>
            <a:r>
              <a:rPr lang="en-US" b="1" dirty="0" err="1"/>
              <a:t>investigarii</a:t>
            </a:r>
            <a:r>
              <a:rPr lang="en-US" b="1" dirty="0"/>
              <a:t> se </a:t>
            </a:r>
            <a:r>
              <a:rPr lang="en-US" b="1" dirty="0" err="1"/>
              <a:t>numeste</a:t>
            </a:r>
            <a:r>
              <a:rPr lang="en-US" b="1" dirty="0"/>
              <a:t> </a:t>
            </a:r>
            <a:r>
              <a:rPr lang="en-US" b="1" dirty="0" err="1"/>
              <a:t>electromiograma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3000372"/>
            <a:ext cx="2714644" cy="3571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rgbClr val="C00000"/>
                </a:solidFill>
              </a:rPr>
              <a:t>ELECTROMIOGRAFUL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28992" y="2428868"/>
            <a:ext cx="5357850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o-RO" b="1" dirty="0" err="1"/>
              <a:t>Î</a:t>
            </a:r>
            <a:r>
              <a:rPr lang="en-US" b="1" dirty="0" err="1"/>
              <a:t>nregistreaza</a:t>
            </a:r>
            <a:r>
              <a:rPr lang="en-US" b="1" dirty="0"/>
              <a:t> </a:t>
            </a:r>
            <a:r>
              <a:rPr lang="en-US" b="1" dirty="0" err="1"/>
              <a:t>activitatea</a:t>
            </a:r>
            <a:r>
              <a:rPr lang="en-US" b="1" dirty="0"/>
              <a:t> </a:t>
            </a:r>
            <a:r>
              <a:rPr lang="en-US" b="1" dirty="0" err="1"/>
              <a:t>electrica</a:t>
            </a:r>
            <a:r>
              <a:rPr lang="en-US" b="1" dirty="0"/>
              <a:t> a </a:t>
            </a:r>
            <a:r>
              <a:rPr lang="en-US" b="1" dirty="0" err="1"/>
              <a:t>nervilor</a:t>
            </a:r>
            <a:r>
              <a:rPr lang="en-US" b="1" dirty="0"/>
              <a:t> </a:t>
            </a:r>
            <a:r>
              <a:rPr lang="en-US" b="1" dirty="0" err="1"/>
              <a:t>si</a:t>
            </a:r>
            <a:r>
              <a:rPr lang="en-US" b="1" dirty="0"/>
              <a:t> a </a:t>
            </a:r>
            <a:r>
              <a:rPr lang="en-US" b="1" dirty="0" err="1"/>
              <a:t>muschilor</a:t>
            </a:r>
            <a:r>
              <a:rPr lang="en-US" b="1" dirty="0"/>
              <a:t>. </a:t>
            </a:r>
            <a:r>
              <a:rPr lang="en-US" dirty="0" err="1"/>
              <a:t>Atunci</a:t>
            </a:r>
            <a:r>
              <a:rPr lang="en-US" dirty="0"/>
              <a:t> </a:t>
            </a:r>
            <a:r>
              <a:rPr lang="en-US" dirty="0" err="1"/>
              <a:t>cand</a:t>
            </a:r>
            <a:r>
              <a:rPr lang="en-US" dirty="0"/>
              <a:t>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activi</a:t>
            </a:r>
            <a:r>
              <a:rPr lang="en-US" dirty="0"/>
              <a:t>, </a:t>
            </a:r>
            <a:r>
              <a:rPr lang="en-US" dirty="0" err="1"/>
              <a:t>muschii</a:t>
            </a:r>
            <a:r>
              <a:rPr lang="en-US" dirty="0"/>
              <a:t> </a:t>
            </a:r>
            <a:r>
              <a:rPr lang="en-US" dirty="0" err="1"/>
              <a:t>produc</a:t>
            </a:r>
            <a:r>
              <a:rPr lang="en-US" dirty="0"/>
              <a:t> </a:t>
            </a:r>
            <a:r>
              <a:rPr lang="en-US" dirty="0" err="1"/>
              <a:t>impulsuri</a:t>
            </a:r>
            <a:r>
              <a:rPr lang="en-US" dirty="0"/>
              <a:t> </a:t>
            </a:r>
            <a:r>
              <a:rPr lang="en-US" dirty="0" err="1"/>
              <a:t>electrice</a:t>
            </a:r>
            <a:r>
              <a:rPr lang="en-US" dirty="0"/>
              <a:t> direct </a:t>
            </a:r>
            <a:r>
              <a:rPr lang="en-US" dirty="0" err="1"/>
              <a:t>proportionale</a:t>
            </a:r>
            <a:r>
              <a:rPr lang="en-US" dirty="0"/>
              <a:t> cu </a:t>
            </a:r>
            <a:r>
              <a:rPr lang="en-US" dirty="0" err="1"/>
              <a:t>nivelul</a:t>
            </a:r>
            <a:r>
              <a:rPr lang="en-US" dirty="0"/>
              <a:t> </a:t>
            </a:r>
            <a:r>
              <a:rPr lang="en-US" dirty="0" err="1"/>
              <a:t>contractiei</a:t>
            </a:r>
            <a:r>
              <a:rPr lang="en-US" dirty="0"/>
              <a:t> </a:t>
            </a:r>
            <a:r>
              <a:rPr lang="en-US" dirty="0" err="1"/>
              <a:t>musculare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3714752"/>
            <a:ext cx="4286280" cy="21431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en-US" b="1" dirty="0" err="1"/>
              <a:t>Activitati</a:t>
            </a:r>
            <a:r>
              <a:rPr lang="en-US" b="1" dirty="0"/>
              <a:t> </a:t>
            </a:r>
            <a:r>
              <a:rPr lang="en-US" b="1" dirty="0" err="1"/>
              <a:t>electrice</a:t>
            </a:r>
            <a:r>
              <a:rPr lang="en-US" b="1" dirty="0"/>
              <a:t> </a:t>
            </a:r>
            <a:r>
              <a:rPr lang="en-US" b="1" dirty="0" err="1"/>
              <a:t>anormale</a:t>
            </a:r>
            <a:r>
              <a:rPr lang="en-US" b="1" dirty="0"/>
              <a:t> la </a:t>
            </a:r>
            <a:r>
              <a:rPr lang="en-US" b="1" dirty="0" err="1"/>
              <a:t>nivelul</a:t>
            </a:r>
            <a:r>
              <a:rPr lang="en-US" b="1" dirty="0"/>
              <a:t> </a:t>
            </a:r>
            <a:r>
              <a:rPr lang="en-US" b="1" dirty="0" err="1"/>
              <a:t>muschilor</a:t>
            </a:r>
            <a:r>
              <a:rPr lang="en-US" b="1" dirty="0"/>
              <a:t>, </a:t>
            </a:r>
            <a:r>
              <a:rPr lang="en-US" b="1" dirty="0" err="1"/>
              <a:t>cauzate</a:t>
            </a:r>
            <a:r>
              <a:rPr lang="en-US" b="1" dirty="0"/>
              <a:t> de </a:t>
            </a:r>
            <a:r>
              <a:rPr lang="en-US" b="1" dirty="0" err="1"/>
              <a:t>afectiuni</a:t>
            </a:r>
            <a:r>
              <a:rPr lang="en-US" b="1" dirty="0"/>
              <a:t> </a:t>
            </a:r>
            <a:r>
              <a:rPr lang="en-US" b="1" dirty="0" err="1"/>
              <a:t>precum</a:t>
            </a:r>
            <a:r>
              <a:rPr lang="en-US" b="1" dirty="0"/>
              <a:t>: </a:t>
            </a:r>
            <a:endParaRPr lang="ro-RO" b="1" dirty="0"/>
          </a:p>
          <a:p>
            <a:pPr algn="just">
              <a:buFontTx/>
              <a:buChar char="-"/>
            </a:pPr>
            <a:r>
              <a:rPr lang="en-US" b="1" dirty="0"/>
              <a:t> </a:t>
            </a:r>
            <a:r>
              <a:rPr lang="en-US" b="1" dirty="0" err="1"/>
              <a:t>inflamatii</a:t>
            </a:r>
            <a:r>
              <a:rPr lang="en-US" b="1" dirty="0"/>
              <a:t> </a:t>
            </a:r>
            <a:r>
              <a:rPr lang="en-US" b="1" dirty="0" err="1"/>
              <a:t>musculare</a:t>
            </a:r>
            <a:r>
              <a:rPr lang="en-US" b="1" dirty="0"/>
              <a:t>, </a:t>
            </a:r>
            <a:endParaRPr lang="ro-RO" b="1" dirty="0"/>
          </a:p>
          <a:p>
            <a:pPr algn="just">
              <a:buFontTx/>
              <a:buChar char="-"/>
            </a:pPr>
            <a:r>
              <a:rPr lang="en-US" b="1" dirty="0"/>
              <a:t> </a:t>
            </a:r>
            <a:r>
              <a:rPr lang="en-US" b="1" dirty="0" err="1"/>
              <a:t>distrofie</a:t>
            </a:r>
            <a:r>
              <a:rPr lang="en-US" b="1" dirty="0"/>
              <a:t> </a:t>
            </a:r>
            <a:r>
              <a:rPr lang="en-US" b="1" dirty="0" err="1"/>
              <a:t>musculara</a:t>
            </a:r>
            <a:r>
              <a:rPr lang="en-US" b="1" dirty="0"/>
              <a:t>,</a:t>
            </a:r>
            <a:endParaRPr lang="ro-RO" b="1" dirty="0"/>
          </a:p>
          <a:p>
            <a:pPr algn="just">
              <a:buFontTx/>
              <a:buChar char="-"/>
            </a:pPr>
            <a:r>
              <a:rPr lang="en-US" b="1" dirty="0"/>
              <a:t> </a:t>
            </a:r>
            <a:r>
              <a:rPr lang="en-US" b="1" dirty="0" err="1"/>
              <a:t>scleroza</a:t>
            </a:r>
            <a:r>
              <a:rPr lang="en-US" b="1" dirty="0"/>
              <a:t> </a:t>
            </a:r>
            <a:r>
              <a:rPr lang="en-US" b="1" dirty="0" err="1"/>
              <a:t>laterala</a:t>
            </a:r>
            <a:r>
              <a:rPr lang="en-US" b="1" dirty="0"/>
              <a:t> </a:t>
            </a:r>
            <a:r>
              <a:rPr lang="en-US" b="1" dirty="0" err="1"/>
              <a:t>amiotrofica</a:t>
            </a:r>
            <a:r>
              <a:rPr lang="en-US" b="1" dirty="0"/>
              <a:t>, </a:t>
            </a:r>
            <a:endParaRPr lang="ro-RO" b="1" dirty="0"/>
          </a:p>
          <a:p>
            <a:pPr algn="just">
              <a:buFontTx/>
              <a:buChar char="-"/>
            </a:pPr>
            <a:r>
              <a:rPr lang="en-US" b="1" dirty="0"/>
              <a:t> </a:t>
            </a:r>
            <a:r>
              <a:rPr lang="en-US" b="1" dirty="0" err="1"/>
              <a:t>leziuni</a:t>
            </a:r>
            <a:r>
              <a:rPr lang="en-US" b="1" dirty="0"/>
              <a:t> ale </a:t>
            </a:r>
            <a:r>
              <a:rPr lang="en-US" b="1" dirty="0" err="1"/>
              <a:t>sistemului</a:t>
            </a:r>
            <a:r>
              <a:rPr lang="en-US" b="1" dirty="0"/>
              <a:t> </a:t>
            </a:r>
            <a:r>
              <a:rPr lang="en-US" b="1" dirty="0" err="1"/>
              <a:t>nervos</a:t>
            </a:r>
            <a:r>
              <a:rPr lang="en-US" b="1" dirty="0"/>
              <a:t> </a:t>
            </a:r>
            <a:r>
              <a:rPr lang="en-US" b="1" dirty="0" err="1"/>
              <a:t>periferic</a:t>
            </a:r>
            <a:r>
              <a:rPr lang="en-US" b="1" dirty="0"/>
              <a:t>, </a:t>
            </a:r>
            <a:endParaRPr lang="ro-RO" b="1" dirty="0"/>
          </a:p>
          <a:p>
            <a:pPr algn="just">
              <a:buFontTx/>
              <a:buChar char="-"/>
            </a:pPr>
            <a:r>
              <a:rPr lang="en-US" b="1" dirty="0"/>
              <a:t> </a:t>
            </a:r>
            <a:r>
              <a:rPr lang="en-US" b="1" dirty="0" err="1"/>
              <a:t>hernie</a:t>
            </a:r>
            <a:r>
              <a:rPr lang="en-US" b="1" dirty="0"/>
              <a:t> de disc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43240" y="4214818"/>
            <a:ext cx="1500198" cy="10001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000" b="1" dirty="0"/>
              <a:t>Afecțiuni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3500438"/>
            <a:ext cx="2571768" cy="4286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/>
              <a:t>METODE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8596" y="3929066"/>
            <a:ext cx="1928826" cy="14287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/>
              <a:t>Prin evaluarea conducerii nervoase pe nervii senzitivi si motori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034" y="5643578"/>
            <a:ext cx="3857652" cy="9286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Prin</a:t>
            </a:r>
            <a:r>
              <a:rPr lang="en-US" b="1" dirty="0"/>
              <a:t> </a:t>
            </a:r>
            <a:r>
              <a:rPr lang="en-US" b="1" dirty="0" err="1"/>
              <a:t>introducerea</a:t>
            </a:r>
            <a:r>
              <a:rPr lang="en-US" b="1" dirty="0"/>
              <a:t> </a:t>
            </a:r>
            <a:r>
              <a:rPr lang="en-US" b="1" dirty="0" err="1"/>
              <a:t>unui</a:t>
            </a:r>
            <a:r>
              <a:rPr lang="en-US" b="1" dirty="0"/>
              <a:t> ac cu </a:t>
            </a:r>
            <a:r>
              <a:rPr lang="en-US" b="1" dirty="0" err="1"/>
              <a:t>functie</a:t>
            </a:r>
            <a:r>
              <a:rPr lang="en-US" b="1" dirty="0"/>
              <a:t> de </a:t>
            </a:r>
            <a:r>
              <a:rPr lang="en-US" b="1" dirty="0" err="1"/>
              <a:t>electrod</a:t>
            </a:r>
            <a:r>
              <a:rPr lang="en-US" b="1" dirty="0"/>
              <a:t> in </a:t>
            </a:r>
            <a:r>
              <a:rPr lang="en-US" b="1" dirty="0" err="1"/>
              <a:t>masa</a:t>
            </a:r>
            <a:r>
              <a:rPr lang="en-US" b="1" dirty="0"/>
              <a:t> </a:t>
            </a:r>
            <a:r>
              <a:rPr lang="en-US" b="1" dirty="0" err="1"/>
              <a:t>musculara</a:t>
            </a:r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2500298" y="4000504"/>
            <a:ext cx="484632" cy="1643074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327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o-RO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Senzațiile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simte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pacientul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pacientul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transmiterea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impulsurilor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traiectul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nervului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>
              <a:buAutoNum type="arabicPeriod"/>
            </a:pPr>
            <a:r>
              <a:rPr lang="ro-MD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nervilor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motori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obtine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scurta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contractie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muschilor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controlati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carora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inregistreaza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potentialul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actiune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momentul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introducerii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electrozilor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muschilor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posibil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pacientul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resimta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usoara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senzatie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discomfort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asemanatoare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punctii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injectii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intramusculare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efectuarea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EMG se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usoare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muschilor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testati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disparea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cateva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6312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o-RO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Riscuri pentru procedură </a:t>
            </a:r>
            <a:r>
              <a:rPr lang="ro-RO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</a:t>
            </a:r>
            <a:r>
              <a:rPr lang="ro-RO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pacient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o-RO" dirty="0"/>
              <a:t> </a:t>
            </a:r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Stimularea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contraindicata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pacientii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defibrilatoare</a:t>
            </a: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implantabile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au stimulator cardiac (pacemaker) nu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impulsuri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respectiva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Pacientii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infectii</a:t>
            </a: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cutanate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sever nu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efectua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examen cu ac la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nivel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Pacientii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urmeaza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tratament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anticoagulant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sintrom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trombostop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pradaxa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heparina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echivalente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trebuie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efectueze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coagulograma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24h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inainte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INR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trebuie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3;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tratamentul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trebuie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intrerupt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incepand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precedenta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examinarii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ac. </a:t>
            </a:r>
            <a:endParaRPr lang="ro-RO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o-RO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RO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Pacientii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folosesc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aspirina</a:t>
            </a: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clopidogrel</a:t>
            </a:r>
            <a:r>
              <a:rPr lang="en-US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Aspenter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Plavix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echivalente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adica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antiagregante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plachetare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nu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necesita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efectuarea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coagulogramei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470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METODE   de EMG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928670"/>
            <a:ext cx="8786874" cy="59293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dirty="0"/>
              <a:t>1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071546"/>
            <a:ext cx="4071966" cy="26432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r>
              <a:rPr lang="ro-RO" dirty="0"/>
              <a:t> </a:t>
            </a:r>
            <a:r>
              <a:rPr lang="ro-RO" dirty="0">
                <a:solidFill>
                  <a:srgbClr val="C00000"/>
                </a:solidFill>
              </a:rPr>
              <a:t>E</a:t>
            </a:r>
            <a:r>
              <a:rPr lang="en-US" dirty="0" err="1">
                <a:solidFill>
                  <a:srgbClr val="C00000"/>
                </a:solidFill>
              </a:rPr>
              <a:t>lectrozi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ca </a:t>
            </a:r>
            <a:r>
              <a:rPr lang="en-US" dirty="0" err="1"/>
              <a:t>niste</a:t>
            </a:r>
            <a:r>
              <a:rPr lang="en-US" dirty="0"/>
              <a:t> </a:t>
            </a:r>
            <a:r>
              <a:rPr lang="en-US" dirty="0" err="1"/>
              <a:t>discuri</a:t>
            </a:r>
            <a:r>
              <a:rPr lang="en-US" dirty="0"/>
              <a:t> de </a:t>
            </a:r>
            <a:r>
              <a:rPr lang="en-US" dirty="0" err="1"/>
              <a:t>mici</a:t>
            </a:r>
            <a:r>
              <a:rPr lang="en-US" dirty="0"/>
              <a:t> </a:t>
            </a:r>
            <a:r>
              <a:rPr lang="en-US" dirty="0" err="1"/>
              <a:t>dimensiuni</a:t>
            </a:r>
            <a:r>
              <a:rPr lang="en-US" dirty="0"/>
              <a:t> care </a:t>
            </a:r>
            <a:r>
              <a:rPr lang="en-US" dirty="0">
                <a:solidFill>
                  <a:srgbClr val="C00000"/>
                </a:solidFill>
              </a:rPr>
              <a:t>se </a:t>
            </a:r>
            <a:r>
              <a:rPr lang="en-US" dirty="0" err="1">
                <a:solidFill>
                  <a:srgbClr val="C00000"/>
                </a:solidFill>
              </a:rPr>
              <a:t>lipesc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suprafata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pielii</a:t>
            </a:r>
            <a:r>
              <a:rPr lang="en-US" dirty="0">
                <a:solidFill>
                  <a:srgbClr val="C00000"/>
                </a:solidFill>
              </a:rPr>
              <a:t>.</a:t>
            </a:r>
            <a:r>
              <a:rPr lang="ro-RO" dirty="0">
                <a:solidFill>
                  <a:srgbClr val="C00000"/>
                </a:solidFill>
              </a:rPr>
              <a:t> </a:t>
            </a:r>
          </a:p>
          <a:p>
            <a:pPr algn="just">
              <a:buFontTx/>
              <a:buChar char="-"/>
            </a:pPr>
            <a:r>
              <a:rPr lang="ro-RO" dirty="0"/>
              <a:t> </a:t>
            </a:r>
            <a:r>
              <a:rPr lang="en-US" dirty="0" err="1">
                <a:solidFill>
                  <a:srgbClr val="C00000"/>
                </a:solidFill>
              </a:rPr>
              <a:t>Inregistreaz</a:t>
            </a:r>
            <a:r>
              <a:rPr lang="ro-MD" dirty="0">
                <a:solidFill>
                  <a:srgbClr val="C00000"/>
                </a:solidFill>
              </a:rPr>
              <a:t>ă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/>
              <a:t>posibilele</a:t>
            </a:r>
            <a:r>
              <a:rPr lang="en-US" dirty="0"/>
              <a:t> </a:t>
            </a:r>
            <a:r>
              <a:rPr lang="en-US" dirty="0" err="1"/>
              <a:t>probleme</a:t>
            </a:r>
            <a:r>
              <a:rPr lang="en-US" dirty="0"/>
              <a:t> ale </a:t>
            </a:r>
            <a:r>
              <a:rPr lang="en-US" dirty="0" err="1"/>
              <a:t>nervilor</a:t>
            </a:r>
            <a:r>
              <a:rPr lang="en-US" dirty="0"/>
              <a:t> </a:t>
            </a:r>
            <a:r>
              <a:rPr lang="en-US" dirty="0" err="1"/>
              <a:t>stimulati</a:t>
            </a:r>
            <a:r>
              <a:rPr lang="en-US" dirty="0"/>
              <a:t> </a:t>
            </a:r>
            <a:r>
              <a:rPr lang="en-US" sz="2000" b="1" dirty="0">
                <a:solidFill>
                  <a:srgbClr val="0070C0"/>
                </a:solidFill>
              </a:rPr>
              <a:t>cu </a:t>
            </a:r>
            <a:r>
              <a:rPr lang="en-US" sz="2000" b="1" dirty="0" err="1">
                <a:solidFill>
                  <a:srgbClr val="0070C0"/>
                </a:solidFill>
              </a:rPr>
              <a:t>curent</a:t>
            </a:r>
            <a:r>
              <a:rPr lang="en-US" sz="2000" b="1" dirty="0">
                <a:solidFill>
                  <a:srgbClr val="0070C0"/>
                </a:solidFill>
              </a:rPr>
              <a:t> electric. </a:t>
            </a:r>
            <a:endParaRPr lang="ro-RO" sz="2000" b="1" dirty="0">
              <a:solidFill>
                <a:srgbClr val="0070C0"/>
              </a:solidFill>
            </a:endParaRPr>
          </a:p>
          <a:p>
            <a:pPr algn="just">
              <a:buFontTx/>
              <a:buChar char="-"/>
            </a:pPr>
            <a:r>
              <a:rPr lang="ro-RO" dirty="0"/>
              <a:t> </a:t>
            </a:r>
            <a:r>
              <a:rPr lang="en-US" dirty="0" err="1">
                <a:solidFill>
                  <a:srgbClr val="C00000"/>
                </a:solidFill>
              </a:rPr>
              <a:t>Computerul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calculeaza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viteza</a:t>
            </a:r>
            <a:r>
              <a:rPr lang="en-US" dirty="0">
                <a:solidFill>
                  <a:srgbClr val="C00000"/>
                </a:solidFill>
              </a:rPr>
              <a:t> de </a:t>
            </a:r>
            <a:r>
              <a:rPr lang="en-US" dirty="0" err="1">
                <a:solidFill>
                  <a:srgbClr val="C00000"/>
                </a:solidFill>
              </a:rPr>
              <a:t>conducere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nervoasa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alti</a:t>
            </a:r>
            <a:r>
              <a:rPr lang="en-US" dirty="0"/>
              <a:t> </a:t>
            </a:r>
            <a:r>
              <a:rPr lang="en-US" dirty="0" err="1"/>
              <a:t>parametri</a:t>
            </a:r>
            <a:r>
              <a:rPr lang="en-US" dirty="0"/>
              <a:t> </a:t>
            </a:r>
            <a:r>
              <a:rPr lang="en-US" dirty="0" err="1"/>
              <a:t>functionali</a:t>
            </a:r>
            <a:r>
              <a:rPr lang="en-US" dirty="0"/>
              <a:t> </a:t>
            </a:r>
            <a:r>
              <a:rPr lang="en-US" dirty="0" err="1"/>
              <a:t>ai</a:t>
            </a:r>
            <a:r>
              <a:rPr lang="en-US" dirty="0"/>
              <a:t> </a:t>
            </a:r>
            <a:r>
              <a:rPr lang="en-US" dirty="0" err="1"/>
              <a:t>activitatii</a:t>
            </a:r>
            <a:r>
              <a:rPr lang="en-US" dirty="0"/>
              <a:t> </a:t>
            </a:r>
            <a:r>
              <a:rPr lang="en-US" dirty="0" err="1"/>
              <a:t>nervoase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29190" y="1071546"/>
            <a:ext cx="4000528" cy="10001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Procedura</a:t>
            </a:r>
            <a:r>
              <a:rPr lang="en-US" b="1" dirty="0"/>
              <a:t> </a:t>
            </a:r>
            <a:r>
              <a:rPr lang="en-US" b="1" dirty="0" err="1"/>
              <a:t>poate</a:t>
            </a:r>
            <a:r>
              <a:rPr lang="en-US" b="1" dirty="0"/>
              <a:t> </a:t>
            </a:r>
            <a:r>
              <a:rPr lang="en-US" b="1" dirty="0" err="1"/>
              <a:t>provoca</a:t>
            </a:r>
            <a:r>
              <a:rPr lang="en-US" b="1" dirty="0"/>
              <a:t> o </a:t>
            </a:r>
            <a:r>
              <a:rPr lang="en-US" b="1" dirty="0" err="1"/>
              <a:t>durere</a:t>
            </a:r>
            <a:r>
              <a:rPr lang="en-US" b="1" dirty="0"/>
              <a:t> </a:t>
            </a:r>
            <a:r>
              <a:rPr lang="en-US" b="1" dirty="0" err="1"/>
              <a:t>usoara</a:t>
            </a:r>
            <a:r>
              <a:rPr lang="en-US" b="1" dirty="0"/>
              <a:t> </a:t>
            </a:r>
            <a:r>
              <a:rPr lang="en-US" b="1" dirty="0" err="1"/>
              <a:t>sau</a:t>
            </a:r>
            <a:r>
              <a:rPr lang="en-US" b="1" dirty="0"/>
              <a:t> </a:t>
            </a:r>
            <a:r>
              <a:rPr lang="en-US" b="1" dirty="0" err="1"/>
              <a:t>moderata</a:t>
            </a:r>
            <a:r>
              <a:rPr lang="en-US" b="1" dirty="0"/>
              <a:t>, </a:t>
            </a:r>
            <a:r>
              <a:rPr lang="en-US" b="1" dirty="0" err="1"/>
              <a:t>precum</a:t>
            </a:r>
            <a:r>
              <a:rPr lang="en-US" b="1" dirty="0"/>
              <a:t> </a:t>
            </a:r>
            <a:r>
              <a:rPr lang="en-US" b="1" dirty="0" err="1"/>
              <a:t>si</a:t>
            </a:r>
            <a:r>
              <a:rPr lang="en-US" b="1" dirty="0"/>
              <a:t> o mica </a:t>
            </a:r>
            <a:r>
              <a:rPr lang="en-US" b="1" dirty="0" err="1"/>
              <a:t>sangerare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2285992"/>
            <a:ext cx="4000528" cy="121444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Electromiografia nu prezinta riscuri majore. Este posibila</a:t>
            </a:r>
            <a:r>
              <a:rPr lang="ro-RO" b="1" dirty="0">
                <a:solidFill>
                  <a:schemeClr val="tx1"/>
                </a:solidFill>
              </a:rPr>
              <a:t> </a:t>
            </a:r>
            <a:r>
              <a:rPr lang="it-IT" b="1" dirty="0">
                <a:solidFill>
                  <a:schemeClr val="tx1"/>
                </a:solidFill>
              </a:rPr>
              <a:t>o usoara durere la nivelul muschilor.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www.sanador.ro/storage/editorial/EM/G-/2113/EMG-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492" y="4005064"/>
            <a:ext cx="4216552" cy="2254845"/>
          </a:xfrm>
          <a:prstGeom prst="rect">
            <a:avLst/>
          </a:prstGeom>
          <a:noFill/>
        </p:spPr>
      </p:pic>
      <p:pic>
        <p:nvPicPr>
          <p:cNvPr id="7" name="Picture 2" descr="http://ars-medica.ru/uploads/image/201fb525cd5feb820580a80ab5ff379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61048"/>
            <a:ext cx="3394720" cy="234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Procedura de investigație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000" b="1" dirty="0">
                <a:solidFill>
                  <a:srgbClr val="0070C0"/>
                </a:solidFill>
              </a:rPr>
              <a:t>1. </a:t>
            </a:r>
            <a:r>
              <a:rPr lang="en-US" sz="2000" b="1" dirty="0">
                <a:solidFill>
                  <a:srgbClr val="0070C0"/>
                </a:solidFill>
              </a:rPr>
              <a:t>https://www.neuroaxis.ro/services/emg/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4" name="Picture 2" descr="EMG - Electromiografie | Clinica de neurologie Neuroax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4460949" cy="250033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3982998"/>
            <a:ext cx="55469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>
                <a:hlinkClick r:id="rId3"/>
              </a:rPr>
              <a:t>2. </a:t>
            </a:r>
            <a:r>
              <a:rPr lang="en-US" dirty="0">
                <a:hlinkClick r:id="rId3"/>
              </a:rPr>
              <a:t>https://youtu.be/6mPcbcfcZlI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628" y="1214422"/>
            <a:ext cx="3786214" cy="6429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𝑥(𝑛) = ∑ </a:t>
            </a:r>
            <a:r>
              <a:rPr lang="ru-RU" b="1" dirty="0" err="1"/>
              <a:t>ℎ</a:t>
            </a:r>
            <a:r>
              <a:rPr lang="ru-RU" b="1" dirty="0"/>
              <a:t>(𝑟)𝑒(𝑛 − 𝑟) + 𝑤(𝑛) 𝑁−1 𝑟=0</a:t>
            </a:r>
          </a:p>
        </p:txBody>
      </p:sp>
      <p:pic>
        <p:nvPicPr>
          <p:cNvPr id="7" name="Рисунок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4286256"/>
            <a:ext cx="5036029" cy="239814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8596" y="4714884"/>
            <a:ext cx="3571900" cy="7858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0070C0"/>
                </a:solidFill>
              </a:rPr>
              <a:t>Descompunerea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semnalului</a:t>
            </a:r>
            <a:r>
              <a:rPr lang="ru-RU" dirty="0">
                <a:solidFill>
                  <a:srgbClr val="0070C0"/>
                </a:solidFill>
              </a:rPr>
              <a:t> EMG </a:t>
            </a:r>
            <a:r>
              <a:rPr lang="ru-RU" dirty="0" err="1">
                <a:solidFill>
                  <a:srgbClr val="0070C0"/>
                </a:solidFill>
              </a:rPr>
              <a:t>de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suprafață</a:t>
            </a:r>
            <a:r>
              <a:rPr lang="ru-RU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00628" y="2000240"/>
            <a:ext cx="3857652" cy="21431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Tx/>
              <a:buChar char="-"/>
            </a:pPr>
            <a:r>
              <a:rPr lang="ru-RU" dirty="0" err="1">
                <a:solidFill>
                  <a:srgbClr val="0070C0"/>
                </a:solidFill>
              </a:rPr>
              <a:t>x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n</a:t>
            </a:r>
            <a:r>
              <a:rPr lang="ru-RU" dirty="0">
                <a:solidFill>
                  <a:srgbClr val="0070C0"/>
                </a:solidFill>
              </a:rPr>
              <a:t>) </a:t>
            </a:r>
            <a:r>
              <a:rPr lang="ru-RU" dirty="0" err="1"/>
              <a:t>este</a:t>
            </a:r>
            <a:r>
              <a:rPr lang="ru-RU" dirty="0"/>
              <a:t> </a:t>
            </a:r>
            <a:r>
              <a:rPr lang="ru-RU" dirty="0" err="1"/>
              <a:t>semnalul</a:t>
            </a:r>
            <a:r>
              <a:rPr lang="ru-RU" dirty="0"/>
              <a:t> EMG </a:t>
            </a:r>
            <a:r>
              <a:rPr lang="ru-RU" dirty="0" err="1"/>
              <a:t>modelat</a:t>
            </a:r>
            <a:r>
              <a:rPr lang="ru-RU" dirty="0"/>
              <a:t>, </a:t>
            </a:r>
            <a:endParaRPr lang="ro-RO" dirty="0"/>
          </a:p>
          <a:p>
            <a:pPr algn="ctr">
              <a:buFontTx/>
              <a:buChar char="-"/>
            </a:pPr>
            <a:r>
              <a:rPr lang="ru-RU" dirty="0" err="1">
                <a:solidFill>
                  <a:srgbClr val="0070C0"/>
                </a:solidFill>
              </a:rPr>
              <a:t>e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n</a:t>
            </a:r>
            <a:r>
              <a:rPr lang="ru-RU" dirty="0">
                <a:solidFill>
                  <a:srgbClr val="0070C0"/>
                </a:solidFill>
              </a:rPr>
              <a:t>) </a:t>
            </a:r>
            <a:r>
              <a:rPr lang="ru-RU" dirty="0" err="1"/>
              <a:t>este</a:t>
            </a:r>
            <a:r>
              <a:rPr lang="ru-RU" dirty="0"/>
              <a:t> </a:t>
            </a:r>
            <a:r>
              <a:rPr lang="ru-RU" dirty="0" err="1"/>
              <a:t>punctul</a:t>
            </a:r>
            <a:r>
              <a:rPr lang="ru-RU" dirty="0"/>
              <a:t> </a:t>
            </a:r>
            <a:r>
              <a:rPr lang="ru-RU" dirty="0" err="1"/>
              <a:t>prelucrat</a:t>
            </a:r>
            <a:r>
              <a:rPr lang="ru-RU" dirty="0"/>
              <a:t>, </a:t>
            </a:r>
            <a:r>
              <a:rPr lang="ru-RU" dirty="0" err="1"/>
              <a:t>reprezintând</a:t>
            </a:r>
            <a:r>
              <a:rPr lang="ru-RU" dirty="0"/>
              <a:t> </a:t>
            </a:r>
            <a:r>
              <a:rPr lang="ru-RU" dirty="0" err="1"/>
              <a:t>impulsul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ardere</a:t>
            </a:r>
            <a:r>
              <a:rPr lang="ru-RU" dirty="0"/>
              <a:t>, </a:t>
            </a:r>
            <a:endParaRPr lang="ro-RO" dirty="0"/>
          </a:p>
          <a:p>
            <a:pPr algn="ctr">
              <a:buFontTx/>
              <a:buChar char="-"/>
            </a:pPr>
            <a:r>
              <a:rPr lang="ru-RU" dirty="0" err="1">
                <a:solidFill>
                  <a:srgbClr val="0070C0"/>
                </a:solidFill>
              </a:rPr>
              <a:t>h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r</a:t>
            </a:r>
            <a:r>
              <a:rPr lang="ru-RU" dirty="0">
                <a:solidFill>
                  <a:srgbClr val="0070C0"/>
                </a:solidFill>
              </a:rPr>
              <a:t>) </a:t>
            </a:r>
            <a:r>
              <a:rPr lang="ru-RU" dirty="0" err="1"/>
              <a:t>reprezintă</a:t>
            </a:r>
            <a:r>
              <a:rPr lang="ru-RU" dirty="0"/>
              <a:t> MUAP, </a:t>
            </a:r>
            <a:endParaRPr lang="ro-RO" dirty="0"/>
          </a:p>
          <a:p>
            <a:pPr algn="ctr">
              <a:buFontTx/>
              <a:buChar char="-"/>
            </a:pPr>
            <a:r>
              <a:rPr lang="ru-RU" dirty="0" err="1">
                <a:solidFill>
                  <a:srgbClr val="0070C0"/>
                </a:solidFill>
              </a:rPr>
              <a:t>w</a:t>
            </a:r>
            <a:r>
              <a:rPr lang="ru-RU" dirty="0">
                <a:solidFill>
                  <a:srgbClr val="0070C0"/>
                </a:solidFill>
              </a:rPr>
              <a:t>(</a:t>
            </a:r>
            <a:r>
              <a:rPr lang="ru-RU" dirty="0" err="1">
                <a:solidFill>
                  <a:srgbClr val="0070C0"/>
                </a:solidFill>
              </a:rPr>
              <a:t>n</a:t>
            </a:r>
            <a:r>
              <a:rPr lang="ru-RU" dirty="0">
                <a:solidFill>
                  <a:srgbClr val="0070C0"/>
                </a:solidFill>
              </a:rPr>
              <a:t>) </a:t>
            </a:r>
            <a:r>
              <a:rPr lang="ru-RU" dirty="0" err="1"/>
              <a:t>este</a:t>
            </a:r>
            <a:r>
              <a:rPr lang="ru-RU" dirty="0"/>
              <a:t> </a:t>
            </a:r>
            <a:r>
              <a:rPr lang="ru-RU" dirty="0" err="1"/>
              <a:t>zgomotul</a:t>
            </a:r>
            <a:r>
              <a:rPr lang="ru-RU" dirty="0"/>
              <a:t> </a:t>
            </a:r>
            <a:r>
              <a:rPr lang="ru-RU" dirty="0" err="1"/>
              <a:t>Gaussian</a:t>
            </a:r>
            <a:r>
              <a:rPr lang="ru-RU" dirty="0"/>
              <a:t> </a:t>
            </a:r>
            <a:r>
              <a:rPr lang="ru-RU" dirty="0" err="1"/>
              <a:t>alb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medie</a:t>
            </a:r>
            <a:r>
              <a:rPr lang="ru-RU" dirty="0"/>
              <a:t> </a:t>
            </a:r>
            <a:r>
              <a:rPr lang="ru-RU" dirty="0" err="1"/>
              <a:t>zero</a:t>
            </a:r>
            <a:r>
              <a:rPr lang="ro-RO" dirty="0"/>
              <a:t>,</a:t>
            </a:r>
          </a:p>
          <a:p>
            <a:pPr algn="ctr">
              <a:buFontTx/>
              <a:buChar char="-"/>
            </a:pPr>
            <a:r>
              <a:rPr lang="ru-RU" dirty="0"/>
              <a:t> </a:t>
            </a:r>
            <a:r>
              <a:rPr lang="ru-RU" dirty="0">
                <a:solidFill>
                  <a:srgbClr val="0070C0"/>
                </a:solidFill>
              </a:rPr>
              <a:t>N</a:t>
            </a:r>
            <a:r>
              <a:rPr lang="ru-RU" dirty="0"/>
              <a:t> </a:t>
            </a:r>
            <a:r>
              <a:rPr lang="ru-RU" dirty="0" err="1"/>
              <a:t>este</a:t>
            </a:r>
            <a:r>
              <a:rPr lang="ru-RU" dirty="0"/>
              <a:t> </a:t>
            </a:r>
            <a:r>
              <a:rPr lang="ru-RU" dirty="0" err="1"/>
              <a:t>numărul</a:t>
            </a:r>
            <a:r>
              <a:rPr lang="ru-RU" dirty="0"/>
              <a:t> </a:t>
            </a:r>
            <a:r>
              <a:rPr lang="ru-RU" dirty="0" err="1"/>
              <a:t>unităților motorii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ardere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Autofit/>
          </a:bodyPr>
          <a:lstStyle/>
          <a:p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Principiile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colectării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semnalului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EMG</a:t>
            </a: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3568" y="1071546"/>
            <a:ext cx="3807317" cy="2428892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85" y="3573016"/>
            <a:ext cx="4076700" cy="275431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2AD726-3E4B-A1D3-5827-30362A1EA54E}"/>
              </a:ext>
            </a:extLst>
          </p:cNvPr>
          <p:cNvSpPr txBox="1"/>
          <p:nvPr/>
        </p:nvSpPr>
        <p:spPr>
          <a:xfrm>
            <a:off x="4788024" y="3500437"/>
            <a:ext cx="37444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dirty="0"/>
              <a:t>Electromiografia, EMG, este tehnica de explorare </a:t>
            </a:r>
            <a:r>
              <a:rPr lang="ro-RO" dirty="0" err="1"/>
              <a:t>funcţională</a:t>
            </a:r>
            <a:r>
              <a:rPr lang="ro-RO" dirty="0"/>
              <a:t> a </a:t>
            </a:r>
            <a:r>
              <a:rPr lang="ro-RO" dirty="0" err="1"/>
              <a:t>activităţii</a:t>
            </a:r>
            <a:r>
              <a:rPr lang="ro-RO" dirty="0"/>
              <a:t> electrice musculare. Semnalul EMG are amplitudini de 100 mV ... 4000 mV </a:t>
            </a:r>
            <a:r>
              <a:rPr lang="ro-RO" dirty="0" err="1"/>
              <a:t>şi</a:t>
            </a:r>
            <a:r>
              <a:rPr lang="ro-RO" dirty="0"/>
              <a:t>,  </a:t>
            </a:r>
            <a:r>
              <a:rPr lang="ro-RO" dirty="0" err="1"/>
              <a:t>frecvenţe</a:t>
            </a:r>
            <a:r>
              <a:rPr lang="ro-RO" dirty="0"/>
              <a:t> în domeniul 0,5 Hz ... 5000 Hz.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773230-E98A-C274-E429-D986DBA7FA77}"/>
              </a:ext>
            </a:extLst>
          </p:cNvPr>
          <p:cNvGrpSpPr>
            <a:grpSpLocks/>
          </p:cNvGrpSpPr>
          <p:nvPr/>
        </p:nvGrpSpPr>
        <p:grpSpPr>
          <a:xfrm>
            <a:off x="5220072" y="1071547"/>
            <a:ext cx="2592288" cy="2069422"/>
            <a:chOff x="0" y="0"/>
            <a:chExt cx="3006714" cy="3773783"/>
          </a:xfrm>
        </p:grpSpPr>
        <p:pic>
          <p:nvPicPr>
            <p:cNvPr id="8" name="Image 2836">
              <a:extLst>
                <a:ext uri="{FF2B5EF4-FFF2-40B4-BE49-F238E27FC236}">
                  <a16:creationId xmlns:a16="http://schemas.microsoft.com/office/drawing/2014/main" id="{B0FD9D93-757F-CE2E-2AC5-74B6B9204C9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62736"/>
              <a:ext cx="2981685" cy="3411047"/>
            </a:xfrm>
            <a:prstGeom prst="rect">
              <a:avLst/>
            </a:prstGeom>
          </p:spPr>
        </p:pic>
        <p:sp>
          <p:nvSpPr>
            <p:cNvPr id="9" name="Graphic 2837">
              <a:extLst>
                <a:ext uri="{FF2B5EF4-FFF2-40B4-BE49-F238E27FC236}">
                  <a16:creationId xmlns:a16="http://schemas.microsoft.com/office/drawing/2014/main" id="{6FD62CA5-82F8-EB62-71AF-FC08C3BDA24D}"/>
                </a:ext>
              </a:extLst>
            </p:cNvPr>
            <p:cNvSpPr/>
            <p:nvPr/>
          </p:nvSpPr>
          <p:spPr>
            <a:xfrm>
              <a:off x="1621144" y="0"/>
              <a:ext cx="553720" cy="388620"/>
            </a:xfrm>
            <a:custGeom>
              <a:avLst/>
              <a:gdLst/>
              <a:ahLst/>
              <a:cxnLst/>
              <a:rect l="l" t="t" r="r" b="b"/>
              <a:pathLst>
                <a:path w="553720" h="388620">
                  <a:moveTo>
                    <a:pt x="54863" y="289560"/>
                  </a:moveTo>
                  <a:lnTo>
                    <a:pt x="0" y="388620"/>
                  </a:lnTo>
                  <a:lnTo>
                    <a:pt x="112775" y="373380"/>
                  </a:lnTo>
                  <a:lnTo>
                    <a:pt x="108564" y="367284"/>
                  </a:lnTo>
                  <a:lnTo>
                    <a:pt x="77723" y="367284"/>
                  </a:lnTo>
                  <a:lnTo>
                    <a:pt x="48767" y="324612"/>
                  </a:lnTo>
                  <a:lnTo>
                    <a:pt x="69366" y="310549"/>
                  </a:lnTo>
                  <a:lnTo>
                    <a:pt x="54863" y="289560"/>
                  </a:lnTo>
                  <a:close/>
                </a:path>
                <a:path w="553720" h="388620">
                  <a:moveTo>
                    <a:pt x="69366" y="310549"/>
                  </a:moveTo>
                  <a:lnTo>
                    <a:pt x="48767" y="324612"/>
                  </a:lnTo>
                  <a:lnTo>
                    <a:pt x="77723" y="367284"/>
                  </a:lnTo>
                  <a:lnTo>
                    <a:pt x="98648" y="352932"/>
                  </a:lnTo>
                  <a:lnTo>
                    <a:pt x="69366" y="310549"/>
                  </a:lnTo>
                  <a:close/>
                </a:path>
                <a:path w="553720" h="388620">
                  <a:moveTo>
                    <a:pt x="98648" y="352932"/>
                  </a:moveTo>
                  <a:lnTo>
                    <a:pt x="77723" y="367284"/>
                  </a:lnTo>
                  <a:lnTo>
                    <a:pt x="108564" y="367284"/>
                  </a:lnTo>
                  <a:lnTo>
                    <a:pt x="98648" y="352932"/>
                  </a:lnTo>
                  <a:close/>
                </a:path>
                <a:path w="553720" h="388620">
                  <a:moveTo>
                    <a:pt x="524255" y="0"/>
                  </a:moveTo>
                  <a:lnTo>
                    <a:pt x="69366" y="310549"/>
                  </a:lnTo>
                  <a:lnTo>
                    <a:pt x="98648" y="352932"/>
                  </a:lnTo>
                  <a:lnTo>
                    <a:pt x="553212" y="41148"/>
                  </a:lnTo>
                  <a:lnTo>
                    <a:pt x="5242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0" name="Graphic 2838">
              <a:extLst>
                <a:ext uri="{FF2B5EF4-FFF2-40B4-BE49-F238E27FC236}">
                  <a16:creationId xmlns:a16="http://schemas.microsoft.com/office/drawing/2014/main" id="{BC3414CE-01B0-C47A-34E8-1CE3A900C99B}"/>
                </a:ext>
              </a:extLst>
            </p:cNvPr>
            <p:cNvSpPr/>
            <p:nvPr/>
          </p:nvSpPr>
          <p:spPr>
            <a:xfrm>
              <a:off x="1615048" y="1665732"/>
              <a:ext cx="388620" cy="247015"/>
            </a:xfrm>
            <a:custGeom>
              <a:avLst/>
              <a:gdLst/>
              <a:ahLst/>
              <a:cxnLst/>
              <a:rect l="l" t="t" r="r" b="b"/>
              <a:pathLst>
                <a:path w="388620" h="247015">
                  <a:moveTo>
                    <a:pt x="388619" y="0"/>
                  </a:moveTo>
                  <a:lnTo>
                    <a:pt x="0" y="0"/>
                  </a:lnTo>
                  <a:lnTo>
                    <a:pt x="0" y="246887"/>
                  </a:lnTo>
                  <a:lnTo>
                    <a:pt x="388619" y="246887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1" name="Graphic 2839">
              <a:extLst>
                <a:ext uri="{FF2B5EF4-FFF2-40B4-BE49-F238E27FC236}">
                  <a16:creationId xmlns:a16="http://schemas.microsoft.com/office/drawing/2014/main" id="{C6B2D6FD-3F9B-0D8F-1004-427F15C618DB}"/>
                </a:ext>
              </a:extLst>
            </p:cNvPr>
            <p:cNvSpPr/>
            <p:nvPr/>
          </p:nvSpPr>
          <p:spPr>
            <a:xfrm>
              <a:off x="2345044" y="1447799"/>
              <a:ext cx="661670" cy="1294130"/>
            </a:xfrm>
            <a:custGeom>
              <a:avLst/>
              <a:gdLst/>
              <a:ahLst/>
              <a:cxnLst/>
              <a:rect l="l" t="t" r="r" b="b"/>
              <a:pathLst>
                <a:path w="661670" h="1294130">
                  <a:moveTo>
                    <a:pt x="553212" y="41148"/>
                  </a:moveTo>
                  <a:lnTo>
                    <a:pt x="524256" y="0"/>
                  </a:lnTo>
                  <a:lnTo>
                    <a:pt x="69354" y="310553"/>
                  </a:lnTo>
                  <a:lnTo>
                    <a:pt x="54864" y="289560"/>
                  </a:lnTo>
                  <a:lnTo>
                    <a:pt x="0" y="388620"/>
                  </a:lnTo>
                  <a:lnTo>
                    <a:pt x="112776" y="373380"/>
                  </a:lnTo>
                  <a:lnTo>
                    <a:pt x="108559" y="367284"/>
                  </a:lnTo>
                  <a:lnTo>
                    <a:pt x="98640" y="352933"/>
                  </a:lnTo>
                  <a:lnTo>
                    <a:pt x="553212" y="41148"/>
                  </a:lnTo>
                  <a:close/>
                </a:path>
                <a:path w="661670" h="1294130">
                  <a:moveTo>
                    <a:pt x="661416" y="946404"/>
                  </a:moveTo>
                  <a:lnTo>
                    <a:pt x="632460" y="903732"/>
                  </a:lnTo>
                  <a:lnTo>
                    <a:pt x="177533" y="1215771"/>
                  </a:lnTo>
                  <a:lnTo>
                    <a:pt x="163068" y="1194816"/>
                  </a:lnTo>
                  <a:lnTo>
                    <a:pt x="108204" y="1293876"/>
                  </a:lnTo>
                  <a:lnTo>
                    <a:pt x="220980" y="1278636"/>
                  </a:lnTo>
                  <a:lnTo>
                    <a:pt x="215709" y="1271016"/>
                  </a:lnTo>
                  <a:lnTo>
                    <a:pt x="206159" y="1257198"/>
                  </a:lnTo>
                  <a:lnTo>
                    <a:pt x="661416" y="94640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Procesarea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semnalului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214422"/>
            <a:ext cx="5425440" cy="24307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7504" y="3929066"/>
            <a:ext cx="2376264" cy="2500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>
                <a:solidFill>
                  <a:srgbClr val="0070C0"/>
                </a:solidFill>
              </a:rPr>
              <a:t> D</a:t>
            </a:r>
            <a:r>
              <a:rPr lang="ru-RU" b="1" dirty="0" err="1">
                <a:solidFill>
                  <a:srgbClr val="0070C0"/>
                </a:solidFill>
              </a:rPr>
              <a:t>escompunerea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dirty="0" err="1"/>
              <a:t>semnalului</a:t>
            </a:r>
            <a:r>
              <a:rPr lang="ru-RU" dirty="0"/>
              <a:t> EMG </a:t>
            </a:r>
            <a:r>
              <a:rPr lang="ru-RU" dirty="0" err="1"/>
              <a:t>cu</a:t>
            </a:r>
            <a:r>
              <a:rPr lang="ru-RU" dirty="0"/>
              <a:t> </a:t>
            </a:r>
            <a:r>
              <a:rPr lang="ru-RU" dirty="0" err="1"/>
              <a:t>mai</a:t>
            </a:r>
            <a:r>
              <a:rPr lang="ru-RU" dirty="0"/>
              <a:t> </a:t>
            </a:r>
            <a:r>
              <a:rPr lang="ru-RU" dirty="0" err="1"/>
              <a:t>multe</a:t>
            </a:r>
            <a:r>
              <a:rPr lang="ru-RU" dirty="0"/>
              <a:t> </a:t>
            </a:r>
            <a:r>
              <a:rPr lang="ru-RU" dirty="0" err="1"/>
              <a:t>unități constă</a:t>
            </a:r>
            <a:r>
              <a:rPr lang="ru-RU" dirty="0"/>
              <a:t> </a:t>
            </a:r>
            <a:r>
              <a:rPr lang="ru-RU" dirty="0" err="1"/>
              <a:t>din</a:t>
            </a:r>
            <a:r>
              <a:rPr lang="ru-RU" dirty="0"/>
              <a:t> </a:t>
            </a:r>
            <a:r>
              <a:rPr lang="ru-RU" b="1" dirty="0" err="1">
                <a:solidFill>
                  <a:srgbClr val="0070C0"/>
                </a:solidFill>
              </a:rPr>
              <a:t>patru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proceduri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err="1">
                <a:solidFill>
                  <a:srgbClr val="0070C0"/>
                </a:solidFill>
              </a:rPr>
              <a:t>separate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27784" y="3714752"/>
            <a:ext cx="460851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procedura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decompoziție a</a:t>
            </a:r>
            <a:r>
              <a:rPr lang="ru-RU" dirty="0"/>
              <a:t> </a:t>
            </a:r>
            <a:r>
              <a:rPr lang="ru-RU" dirty="0" err="1"/>
              <a:t>semnalulu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27784" y="4572008"/>
            <a:ext cx="460851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procedura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detectare</a:t>
            </a:r>
            <a:r>
              <a:rPr lang="ru-RU" dirty="0"/>
              <a:t> </a:t>
            </a:r>
            <a:r>
              <a:rPr lang="ru-RU" dirty="0" err="1"/>
              <a:t>a</a:t>
            </a:r>
            <a:r>
              <a:rPr lang="ru-RU" dirty="0"/>
              <a:t> </a:t>
            </a:r>
            <a:r>
              <a:rPr lang="ru-RU" dirty="0" err="1"/>
              <a:t>vârfurilor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27784" y="5286388"/>
            <a:ext cx="460851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procedura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clasificare</a:t>
            </a:r>
            <a:r>
              <a:rPr lang="ru-RU" dirty="0"/>
              <a:t>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27784" y="5929330"/>
            <a:ext cx="4608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procedura</a:t>
            </a:r>
            <a:r>
              <a:rPr lang="ru-RU" dirty="0"/>
              <a:t> </a:t>
            </a:r>
            <a:r>
              <a:rPr lang="ru-RU" dirty="0" err="1"/>
              <a:t>de</a:t>
            </a:r>
            <a:r>
              <a:rPr lang="ru-RU" dirty="0"/>
              <a:t> </a:t>
            </a:r>
            <a:r>
              <a:rPr lang="ru-RU" dirty="0" err="1"/>
              <a:t>separare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8167B-3AA3-474F-876A-9155D0599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F3B444-9B93-E70B-58D6-12B802CD6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o-RO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Exemplu de realizare tehnică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C:\Users\ION\Downloads\UTM_dispozitiv_Sarivan_3_result.jpg">
            <a:extLst>
              <a:ext uri="{FF2B5EF4-FFF2-40B4-BE49-F238E27FC236}">
                <a16:creationId xmlns:a16="http://schemas.microsoft.com/office/drawing/2014/main" id="{8733455F-39A6-9A2D-5146-689C943295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14422"/>
            <a:ext cx="3929090" cy="3429024"/>
          </a:xfrm>
          <a:prstGeom prst="rect">
            <a:avLst/>
          </a:prstGeom>
          <a:noFill/>
        </p:spPr>
      </p:pic>
      <p:pic>
        <p:nvPicPr>
          <p:cNvPr id="17412" name="Picture 4" descr="http://mib.utm.md/files/news/sarivan/UTM_dispozitiv_Sarivan_4_result.jpg">
            <a:extLst>
              <a:ext uri="{FF2B5EF4-FFF2-40B4-BE49-F238E27FC236}">
                <a16:creationId xmlns:a16="http://schemas.microsoft.com/office/drawing/2014/main" id="{1DAE28F3-2B8A-4A82-A42B-DA1310191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4422"/>
            <a:ext cx="4190997" cy="3429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4939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Realizări tehnice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301038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err="1">
                <a:solidFill>
                  <a:srgbClr val="0070C0"/>
                </a:solidFill>
              </a:rPr>
              <a:t>Placa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de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dezvoltare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OpenBCI</a:t>
            </a:r>
            <a:r>
              <a:rPr lang="ro-RO" sz="2000" dirty="0">
                <a:solidFill>
                  <a:srgbClr val="0070C0"/>
                </a:solidFill>
              </a:rPr>
              <a:t>                  </a:t>
            </a:r>
            <a:r>
              <a:rPr lang="ru-RU" sz="2000" dirty="0" err="1">
                <a:solidFill>
                  <a:srgbClr val="00B050"/>
                </a:solidFill>
              </a:rPr>
              <a:t>Placa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 err="1">
                <a:solidFill>
                  <a:srgbClr val="00B050"/>
                </a:solidFill>
              </a:rPr>
              <a:t>de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 err="1">
                <a:solidFill>
                  <a:srgbClr val="00B050"/>
                </a:solidFill>
              </a:rPr>
              <a:t>dezvoltare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u-RU" sz="2000" dirty="0" err="1">
                <a:solidFill>
                  <a:srgbClr val="00B050"/>
                </a:solidFill>
              </a:rPr>
              <a:t>ArduinoUNO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  <a:r>
              <a:rPr lang="ro-RO" sz="2000" dirty="0">
                <a:solidFill>
                  <a:srgbClr val="00B050"/>
                </a:solidFill>
              </a:rPr>
              <a:t>    </a:t>
            </a:r>
            <a:r>
              <a:rPr lang="ru-RU" sz="2000" dirty="0">
                <a:solidFill>
                  <a:srgbClr val="00B050"/>
                </a:solidFill>
              </a:rPr>
              <a:t>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1643050"/>
            <a:ext cx="3071833" cy="1357322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573892"/>
            <a:ext cx="4500594" cy="2143140"/>
          </a:xfrm>
          <a:prstGeom prst="rect">
            <a:avLst/>
          </a:prstGeom>
          <a:noFill/>
        </p:spPr>
      </p:pic>
      <p:pic>
        <p:nvPicPr>
          <p:cNvPr id="6" name="Рисунок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643314"/>
            <a:ext cx="3353879" cy="277770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71472" y="3071810"/>
            <a:ext cx="3286148" cy="3571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Senzor</a:t>
            </a:r>
            <a:r>
              <a:rPr lang="ru-RU" dirty="0"/>
              <a:t> </a:t>
            </a:r>
            <a:r>
              <a:rPr lang="ru-RU" dirty="0" err="1"/>
              <a:t>MyoWare</a:t>
            </a:r>
            <a:r>
              <a:rPr lang="ru-RU" dirty="0"/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00562" y="3643314"/>
            <a:ext cx="4071966" cy="4286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Plasarea</a:t>
            </a:r>
            <a:r>
              <a:rPr lang="ru-RU" dirty="0"/>
              <a:t> </a:t>
            </a:r>
            <a:r>
              <a:rPr lang="ru-RU" dirty="0" err="1"/>
              <a:t>senzorului</a:t>
            </a:r>
            <a:r>
              <a:rPr lang="ru-RU" dirty="0"/>
              <a:t> </a:t>
            </a:r>
            <a:r>
              <a:rPr lang="ru-RU" dirty="0" err="1"/>
              <a:t>MyoWare</a:t>
            </a:r>
            <a:r>
              <a:rPr lang="ru-RU" dirty="0"/>
              <a:t> 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4214818"/>
            <a:ext cx="2797543" cy="24590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Conexiuni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Senzor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MyoWare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placa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dezvoltare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ArduinoUNO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06580" y="1285875"/>
            <a:ext cx="6930840" cy="3429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Electrozii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utilizaț</a:t>
            </a:r>
            <a:r>
              <a:rPr lang="ru-RU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9" y="1071547"/>
            <a:ext cx="4286280" cy="335758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57200" y="4643446"/>
            <a:ext cx="2242592" cy="5715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De referință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771800" y="4643446"/>
            <a:ext cx="2160240" cy="57150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Electrozi Ni, can.1-4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08104" y="4643446"/>
            <a:ext cx="2376264" cy="57150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Electrozi Pt, can.1-4</a:t>
            </a:r>
            <a:endParaRPr lang="ru-RU" dirty="0"/>
          </a:p>
        </p:txBody>
      </p:sp>
      <p:pic>
        <p:nvPicPr>
          <p:cNvPr id="9" name="Рисунок 8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142984"/>
            <a:ext cx="3935987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Înregistarea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semnalelor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EMG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softul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OpenBCI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1560" y="1071563"/>
            <a:ext cx="7704856" cy="505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Domenii de diagnosticare electromiografică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1662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o-RO" sz="2400" b="1" dirty="0">
                <a:solidFill>
                  <a:srgbClr val="002060"/>
                </a:solidFill>
              </a:rPr>
              <a:t>1. Ortodonție/stomatologie</a:t>
            </a:r>
          </a:p>
          <a:p>
            <a:pPr marL="0" indent="0">
              <a:buNone/>
            </a:pPr>
            <a:r>
              <a:rPr lang="ro-RO" sz="2400" dirty="0">
                <a:solidFill>
                  <a:srgbClr val="0070C0"/>
                </a:solidFill>
              </a:rPr>
              <a:t>- </a:t>
            </a:r>
            <a:r>
              <a:rPr lang="en-US" sz="2400" dirty="0" err="1">
                <a:solidFill>
                  <a:srgbClr val="0070C0"/>
                </a:solidFill>
              </a:rPr>
              <a:t>Electromiografia</a:t>
            </a:r>
            <a:r>
              <a:rPr lang="en-US" sz="2400" dirty="0">
                <a:solidFill>
                  <a:srgbClr val="0070C0"/>
                </a:solidFill>
              </a:rPr>
              <a:t> (EMG) </a:t>
            </a:r>
            <a:r>
              <a:rPr lang="en-US" sz="2400" dirty="0" err="1">
                <a:solidFill>
                  <a:srgbClr val="0070C0"/>
                </a:solidFill>
              </a:rPr>
              <a:t>este</a:t>
            </a:r>
            <a:r>
              <a:rPr lang="en-US" sz="2400" dirty="0">
                <a:solidFill>
                  <a:srgbClr val="0070C0"/>
                </a:solidFill>
              </a:rPr>
              <a:t> o </a:t>
            </a:r>
            <a:r>
              <a:rPr lang="en-US" sz="2400" dirty="0" err="1">
                <a:solidFill>
                  <a:srgbClr val="0070C0"/>
                </a:solidFill>
              </a:rPr>
              <a:t>metodă</a:t>
            </a:r>
            <a:r>
              <a:rPr lang="en-US" sz="2400" dirty="0">
                <a:solidFill>
                  <a:srgbClr val="0070C0"/>
                </a:solidFill>
              </a:rPr>
              <a:t> de diagnostic </a:t>
            </a:r>
            <a:r>
              <a:rPr lang="en-US" sz="2400" dirty="0" err="1">
                <a:solidFill>
                  <a:srgbClr val="0070C0"/>
                </a:solidFill>
              </a:rPr>
              <a:t>pentru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studierea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sistemului</a:t>
            </a:r>
            <a:r>
              <a:rPr lang="en-US" sz="2400" dirty="0">
                <a:solidFill>
                  <a:srgbClr val="0070C0"/>
                </a:solidFill>
              </a:rPr>
              <a:t> neuromuscular </a:t>
            </a:r>
            <a:r>
              <a:rPr lang="en-US" sz="2400" dirty="0" err="1">
                <a:solidFill>
                  <a:srgbClr val="0070C0"/>
                </a:solidFill>
              </a:rPr>
              <a:t>prin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înregistrarea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potențialelor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electrice</a:t>
            </a:r>
            <a:r>
              <a:rPr lang="en-US" sz="2400" dirty="0">
                <a:solidFill>
                  <a:srgbClr val="0070C0"/>
                </a:solidFill>
              </a:rPr>
              <a:t> ale </a:t>
            </a:r>
            <a:r>
              <a:rPr lang="en-US" sz="2400" dirty="0" err="1">
                <a:solidFill>
                  <a:srgbClr val="C00000"/>
                </a:solidFill>
              </a:rPr>
              <a:t>mușchilor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masticatori</a:t>
            </a:r>
            <a:r>
              <a:rPr lang="en-US" sz="2400" dirty="0">
                <a:solidFill>
                  <a:srgbClr val="0070C0"/>
                </a:solidFill>
              </a:rPr>
              <a:t>, </a:t>
            </a:r>
            <a:r>
              <a:rPr lang="en-US" sz="2400" dirty="0" err="1">
                <a:solidFill>
                  <a:srgbClr val="0070C0"/>
                </a:solidFill>
              </a:rPr>
              <a:t>ceea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ce</a:t>
            </a:r>
            <a:r>
              <a:rPr lang="en-US" sz="2400" dirty="0">
                <a:solidFill>
                  <a:srgbClr val="0070C0"/>
                </a:solidFill>
              </a:rPr>
              <a:t> face </a:t>
            </a:r>
            <a:r>
              <a:rPr lang="en-US" sz="2400" dirty="0" err="1">
                <a:solidFill>
                  <a:srgbClr val="0070C0"/>
                </a:solidFill>
              </a:rPr>
              <a:t>posibilă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evaluarea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stării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funcționale</a:t>
            </a:r>
            <a:r>
              <a:rPr lang="en-US" sz="2400" dirty="0">
                <a:solidFill>
                  <a:srgbClr val="0070C0"/>
                </a:solidFill>
              </a:rPr>
              <a:t> a </a:t>
            </a:r>
            <a:r>
              <a:rPr lang="en-US" sz="2400" dirty="0" err="1">
                <a:solidFill>
                  <a:srgbClr val="0070C0"/>
                </a:solidFill>
              </a:rPr>
              <a:t>sistemului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dentoalveolar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  <a:endParaRPr lang="ro-RO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o-RO" sz="2400" dirty="0">
                <a:solidFill>
                  <a:srgbClr val="0070C0"/>
                </a:solidFill>
              </a:rPr>
              <a:t>- </a:t>
            </a:r>
            <a:r>
              <a:rPr lang="en-US" sz="2400" b="1" dirty="0" err="1">
                <a:solidFill>
                  <a:srgbClr val="0070C0"/>
                </a:solidFill>
              </a:rPr>
              <a:t>Activitatea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electrică</a:t>
            </a:r>
            <a:r>
              <a:rPr lang="en-US" sz="2400" b="1" dirty="0">
                <a:solidFill>
                  <a:srgbClr val="0070C0"/>
                </a:solidFill>
              </a:rPr>
              <a:t> a </a:t>
            </a:r>
            <a:r>
              <a:rPr lang="en-US" sz="2400" b="1" dirty="0" err="1">
                <a:solidFill>
                  <a:srgbClr val="0070C0"/>
                </a:solidFill>
              </a:rPr>
              <a:t>mușchilor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masticatori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este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înregistrată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simultan</a:t>
            </a:r>
            <a:r>
              <a:rPr lang="en-US" sz="2400" dirty="0">
                <a:solidFill>
                  <a:srgbClr val="0070C0"/>
                </a:solidFill>
              </a:rPr>
              <a:t> de </a:t>
            </a:r>
            <a:r>
              <a:rPr lang="en-US" sz="2400" dirty="0" err="1">
                <a:solidFill>
                  <a:srgbClr val="0070C0"/>
                </a:solidFill>
              </a:rPr>
              <a:t>ambele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părți</a:t>
            </a:r>
            <a:r>
              <a:rPr lang="en-US" sz="2400" dirty="0">
                <a:solidFill>
                  <a:srgbClr val="0070C0"/>
                </a:solidFill>
              </a:rPr>
              <a:t>. </a:t>
            </a:r>
            <a:r>
              <a:rPr lang="en-US" sz="2400" dirty="0" err="1">
                <a:solidFill>
                  <a:srgbClr val="0070C0"/>
                </a:solidFill>
              </a:rPr>
              <a:t>Electrozii</a:t>
            </a:r>
            <a:r>
              <a:rPr lang="en-US" sz="2400" dirty="0">
                <a:solidFill>
                  <a:srgbClr val="0070C0"/>
                </a:solidFill>
              </a:rPr>
              <a:t> de </a:t>
            </a:r>
            <a:r>
              <a:rPr lang="en-US" sz="2400" dirty="0" err="1">
                <a:solidFill>
                  <a:srgbClr val="0070C0"/>
                </a:solidFill>
              </a:rPr>
              <a:t>suprafață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sunt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utilizați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pentru</a:t>
            </a:r>
            <a:r>
              <a:rPr lang="en-US" sz="2400" dirty="0">
                <a:solidFill>
                  <a:srgbClr val="0070C0"/>
                </a:solidFill>
              </a:rPr>
              <a:t> a </a:t>
            </a:r>
            <a:r>
              <a:rPr lang="en-US" sz="2400" dirty="0" err="1">
                <a:solidFill>
                  <a:srgbClr val="0070C0"/>
                </a:solidFill>
              </a:rPr>
              <a:t>elimina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biopotențialele</a:t>
            </a:r>
            <a:r>
              <a:rPr lang="en-US" sz="2400" dirty="0">
                <a:solidFill>
                  <a:srgbClr val="0070C0"/>
                </a:solidFill>
              </a:rPr>
              <a:t>. </a:t>
            </a:r>
            <a:r>
              <a:rPr lang="en-US" sz="2400" dirty="0" err="1">
                <a:solidFill>
                  <a:srgbClr val="0070C0"/>
                </a:solidFill>
              </a:rPr>
              <a:t>Electrozii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sunt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fixați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în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zona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punctelor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motorii</a:t>
            </a:r>
            <a:r>
              <a:rPr lang="en-US" sz="2400" dirty="0">
                <a:solidFill>
                  <a:srgbClr val="0070C0"/>
                </a:solidFill>
              </a:rPr>
              <a:t> (zone cu </a:t>
            </a:r>
            <a:r>
              <a:rPr lang="en-US" sz="2400" dirty="0" err="1">
                <a:solidFill>
                  <a:srgbClr val="0070C0"/>
                </a:solidFill>
              </a:rPr>
              <a:t>cea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mai</a:t>
            </a:r>
            <a:r>
              <a:rPr lang="en-US" sz="2400" dirty="0">
                <a:solidFill>
                  <a:srgbClr val="0070C0"/>
                </a:solidFill>
              </a:rPr>
              <a:t> mare </a:t>
            </a:r>
            <a:r>
              <a:rPr lang="en-US" sz="2400" dirty="0" err="1">
                <a:solidFill>
                  <a:srgbClr val="0070C0"/>
                </a:solidFill>
              </a:rPr>
              <a:t>tensiune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musculară</a:t>
            </a:r>
            <a:r>
              <a:rPr lang="en-US" sz="2400" dirty="0">
                <a:solidFill>
                  <a:srgbClr val="0070C0"/>
                </a:solidFill>
              </a:rPr>
              <a:t>, care </a:t>
            </a:r>
            <a:r>
              <a:rPr lang="en-US" sz="2400" dirty="0" err="1">
                <a:solidFill>
                  <a:srgbClr val="0070C0"/>
                </a:solidFill>
              </a:rPr>
              <a:t>sunt</a:t>
            </a:r>
            <a:r>
              <a:rPr lang="en-US" sz="2400" dirty="0">
                <a:solidFill>
                  <a:srgbClr val="0070C0"/>
                </a:solidFill>
              </a:rPr>
              <a:t> determinate de </a:t>
            </a:r>
            <a:r>
              <a:rPr lang="en-US" sz="2400" dirty="0" err="1">
                <a:solidFill>
                  <a:srgbClr val="0070C0"/>
                </a:solidFill>
              </a:rPr>
              <a:t>palpare</a:t>
            </a:r>
            <a:r>
              <a:rPr lang="en-US" sz="2400" dirty="0">
                <a:solidFill>
                  <a:srgbClr val="0070C0"/>
                </a:solidFill>
              </a:rPr>
              <a:t>).</a:t>
            </a:r>
            <a:endParaRPr lang="ro-RO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o-RO" sz="2400" dirty="0">
                <a:solidFill>
                  <a:srgbClr val="0070C0"/>
                </a:solidFill>
              </a:rPr>
              <a:t>- </a:t>
            </a:r>
            <a:r>
              <a:rPr lang="en-US" sz="2400" dirty="0" err="1">
                <a:solidFill>
                  <a:srgbClr val="0070C0"/>
                </a:solidFill>
              </a:rPr>
              <a:t>Pentru</a:t>
            </a:r>
            <a:r>
              <a:rPr lang="en-US" sz="2400" dirty="0">
                <a:solidFill>
                  <a:srgbClr val="0070C0"/>
                </a:solidFill>
              </a:rPr>
              <a:t> a </a:t>
            </a:r>
            <a:r>
              <a:rPr lang="en-US" sz="2400" dirty="0" err="1">
                <a:solidFill>
                  <a:srgbClr val="0070C0"/>
                </a:solidFill>
              </a:rPr>
              <a:t>înregistra</a:t>
            </a:r>
            <a:r>
              <a:rPr lang="en-US" sz="2400" dirty="0">
                <a:solidFill>
                  <a:srgbClr val="0070C0"/>
                </a:solidFill>
              </a:rPr>
              <a:t> EMG, se </a:t>
            </a:r>
            <a:r>
              <a:rPr lang="en-US" sz="2400" dirty="0" err="1">
                <a:solidFill>
                  <a:srgbClr val="0070C0"/>
                </a:solidFill>
              </a:rPr>
              <a:t>utilizează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teste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funcționale</a:t>
            </a:r>
            <a:r>
              <a:rPr lang="en-US" sz="2400" dirty="0">
                <a:solidFill>
                  <a:srgbClr val="0070C0"/>
                </a:solidFill>
              </a:rPr>
              <a:t>: EMG </a:t>
            </a:r>
            <a:r>
              <a:rPr lang="en-US" sz="2400" dirty="0" err="1">
                <a:solidFill>
                  <a:srgbClr val="0070C0"/>
                </a:solidFill>
              </a:rPr>
              <a:t>este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înregistrat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în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restul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fiziologic</a:t>
            </a:r>
            <a:r>
              <a:rPr lang="en-US" sz="2400" dirty="0">
                <a:solidFill>
                  <a:srgbClr val="0070C0"/>
                </a:solidFill>
              </a:rPr>
              <a:t> al </a:t>
            </a:r>
            <a:r>
              <a:rPr lang="en-US" sz="2400" dirty="0" err="1">
                <a:solidFill>
                  <a:srgbClr val="0070C0"/>
                </a:solidFill>
              </a:rPr>
              <a:t>maxilarului</a:t>
            </a:r>
            <a:r>
              <a:rPr lang="en-US" sz="2400" dirty="0">
                <a:solidFill>
                  <a:srgbClr val="0070C0"/>
                </a:solidFill>
              </a:rPr>
              <a:t> inferior, </a:t>
            </a:r>
            <a:r>
              <a:rPr lang="en-US" sz="2400" dirty="0" err="1">
                <a:solidFill>
                  <a:srgbClr val="0070C0"/>
                </a:solidFill>
              </a:rPr>
              <a:t>atunci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când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maxilarele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sunt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comprimate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în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ocluzia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obișnuită</a:t>
            </a:r>
            <a:r>
              <a:rPr lang="en-US" sz="2400" dirty="0">
                <a:solidFill>
                  <a:srgbClr val="C00000"/>
                </a:solidFill>
              </a:rPr>
              <a:t>, </a:t>
            </a:r>
            <a:r>
              <a:rPr lang="en-US" sz="2400" dirty="0" err="1">
                <a:solidFill>
                  <a:srgbClr val="C00000"/>
                </a:solidFill>
              </a:rPr>
              <a:t>mestecarea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arbitrară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și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prescrisă</a:t>
            </a:r>
            <a:r>
              <a:rPr lang="ro-RO" sz="2400" dirty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r>
              <a:rPr lang="ro-RO" sz="2400" dirty="0">
                <a:solidFill>
                  <a:srgbClr val="00B050"/>
                </a:solidFill>
              </a:rPr>
              <a:t>- </a:t>
            </a:r>
            <a:r>
              <a:rPr lang="en-US" sz="2400" dirty="0">
                <a:solidFill>
                  <a:srgbClr val="00B050"/>
                </a:solidFill>
              </a:rPr>
              <a:t>O EMG se </a:t>
            </a:r>
            <a:r>
              <a:rPr lang="en-US" sz="2400" dirty="0" err="1">
                <a:solidFill>
                  <a:srgbClr val="00B050"/>
                </a:solidFill>
              </a:rPr>
              <a:t>efectuează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înainte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și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după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tratament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pentru</a:t>
            </a:r>
            <a:r>
              <a:rPr lang="en-US" sz="2400" dirty="0">
                <a:solidFill>
                  <a:srgbClr val="00B050"/>
                </a:solidFill>
              </a:rPr>
              <a:t> a </a:t>
            </a:r>
            <a:r>
              <a:rPr lang="en-US" sz="2400" dirty="0" err="1">
                <a:solidFill>
                  <a:srgbClr val="00B050"/>
                </a:solidFill>
              </a:rPr>
              <a:t>evalua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rezultatul</a:t>
            </a:r>
            <a:r>
              <a:rPr lang="en-US" sz="2400" dirty="0">
                <a:solidFill>
                  <a:srgbClr val="00B050"/>
                </a:solidFill>
              </a:rPr>
              <a:t> </a:t>
            </a:r>
            <a:r>
              <a:rPr lang="en-US" sz="2400" dirty="0" err="1">
                <a:solidFill>
                  <a:srgbClr val="00B050"/>
                </a:solidFill>
              </a:rPr>
              <a:t>tratamentului</a:t>
            </a:r>
            <a:r>
              <a:rPr lang="en-US" sz="2400" dirty="0">
                <a:solidFill>
                  <a:srgbClr val="00B050"/>
                </a:solidFill>
              </a:rPr>
              <a:t>.</a:t>
            </a:r>
            <a:endParaRPr lang="ro-RO" sz="24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ro-RO" sz="2400" dirty="0">
                <a:solidFill>
                  <a:srgbClr val="0070C0"/>
                </a:solidFill>
              </a:rPr>
              <a:t>- </a:t>
            </a:r>
            <a:r>
              <a:rPr lang="en-US" sz="2400" dirty="0" err="1">
                <a:solidFill>
                  <a:srgbClr val="0070C0"/>
                </a:solidFill>
              </a:rPr>
              <a:t>Datele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obținute</a:t>
            </a:r>
            <a:r>
              <a:rPr lang="en-US" sz="2400" dirty="0">
                <a:solidFill>
                  <a:srgbClr val="0070C0"/>
                </a:solidFill>
              </a:rPr>
              <a:t> sunt </a:t>
            </a:r>
            <a:r>
              <a:rPr lang="en-US" sz="2400" dirty="0" err="1">
                <a:solidFill>
                  <a:srgbClr val="0070C0"/>
                </a:solidFill>
              </a:rPr>
              <a:t>comparate</a:t>
            </a:r>
            <a:r>
              <a:rPr lang="en-US" sz="2400" dirty="0">
                <a:solidFill>
                  <a:srgbClr val="0070C0"/>
                </a:solidFill>
              </a:rPr>
              <a:t> cu </a:t>
            </a:r>
            <a:r>
              <a:rPr lang="en-US" sz="2400" dirty="0" err="1">
                <a:solidFill>
                  <a:srgbClr val="0070C0"/>
                </a:solidFill>
              </a:rPr>
              <a:t>indicatorii</a:t>
            </a:r>
            <a:r>
              <a:rPr lang="en-US" sz="2400" dirty="0">
                <a:solidFill>
                  <a:srgbClr val="0070C0"/>
                </a:solidFill>
              </a:rPr>
              <a:t> EMG normal</a:t>
            </a:r>
            <a:r>
              <a:rPr lang="ro-MD" sz="2400" dirty="0">
                <a:solidFill>
                  <a:srgbClr val="0070C0"/>
                </a:solidFill>
              </a:rPr>
              <a:t>i</a:t>
            </a:r>
            <a:r>
              <a:rPr lang="en-US" sz="2400" dirty="0">
                <a:solidFill>
                  <a:srgbClr val="0070C0"/>
                </a:solidFill>
              </a:rPr>
              <a:t> - </a:t>
            </a:r>
            <a:r>
              <a:rPr lang="en-US" sz="2400" dirty="0" err="1">
                <a:solidFill>
                  <a:srgbClr val="0070C0"/>
                </a:solidFill>
              </a:rPr>
              <a:t>activitatea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mușchilor</a:t>
            </a:r>
            <a:r>
              <a:rPr lang="en-US" sz="2400" dirty="0">
                <a:solidFill>
                  <a:srgbClr val="0070C0"/>
                </a:solidFill>
              </a:rPr>
              <a:t> de </a:t>
            </a:r>
            <a:r>
              <a:rPr lang="en-US" sz="2400" dirty="0" err="1">
                <a:solidFill>
                  <a:srgbClr val="0070C0"/>
                </a:solidFill>
              </a:rPr>
              <a:t>mestecat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6167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pt-BR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Disfuncție musculo-articulară cu sindromul durerii</a:t>
            </a:r>
            <a:r>
              <a:rPr lang="ro-RO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 EMG în repaus. Prezența activității bioelectrice a mușchilor masticatori și temporali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xn--80ahbcrqm8agdl0m.xn--p1ai/wp-content/uploads/%D0%AD%D0%9C%D0%93-%D0%B1%D0%BE%D0%BB%D0%B5%D0%B2%D0%BE%D0%B9-%D1%81%D0%B8%D0%BD%D0%B4%D1%80%D0%BE%D0%BC-1024x57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04864"/>
            <a:ext cx="4104457" cy="429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xn--80ahbcrqm8agdl0m.xn--p1ai/wp-content/uploads/%D0%AD%D0%9C%D0%93-%D0%B1%D0%B5%D0%B7-%D0%B1%D0%BE%D0%BB%D0%B5%D0%B2%D0%BE%D0%B9-%D1%81%D0%B8%D0%BD%D0%B4%D1%80%D0%BE%D0%BC-1024x57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4864"/>
            <a:ext cx="4115330" cy="429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669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957</Words>
  <Application>Microsoft Office PowerPoint</Application>
  <PresentationFormat>On-screen Show (4:3)</PresentationFormat>
  <Paragraphs>82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Tahoma</vt:lpstr>
      <vt:lpstr>Times New Roman</vt:lpstr>
      <vt:lpstr>Тема Office</vt:lpstr>
      <vt:lpstr>Electromiografia (EMG), electroneuromiografia (ENMG)  și dispozitive EMG şi ENMG</vt:lpstr>
      <vt:lpstr>Definiții: electromiografie, electroneuromiografie</vt:lpstr>
      <vt:lpstr>Senzațiile</vt:lpstr>
      <vt:lpstr>Riscuri pentru procedură şi pacient</vt:lpstr>
      <vt:lpstr>METODE   de EMG</vt:lpstr>
      <vt:lpstr>Procedura de investigație</vt:lpstr>
      <vt:lpstr>Principiile colectării semnalului EMG</vt:lpstr>
      <vt:lpstr>Procesarea semnalului</vt:lpstr>
      <vt:lpstr>Exemplu de realizare tehnică</vt:lpstr>
      <vt:lpstr>Realizări tehnice</vt:lpstr>
      <vt:lpstr>Conexiuni Senzor MyoWare – placa de dezvoltare ArduinoUNO</vt:lpstr>
      <vt:lpstr>Electrozii utilizați</vt:lpstr>
      <vt:lpstr>Înregistarea semnalelor EMG în softul OpenBCI</vt:lpstr>
      <vt:lpstr>Domenii de diagnosticare electromiografică</vt:lpstr>
      <vt:lpstr>Disfuncție musculo-articulară cu sindromul durerii si EMG în repaus. Prezența activității bioelectrice a mușchilor masticatori și temporali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Electromiografia și dispozitive electromiografice</dc:title>
  <dc:creator>ION</dc:creator>
  <cp:lastModifiedBy>Ion Pocaznoi</cp:lastModifiedBy>
  <cp:revision>91</cp:revision>
  <dcterms:created xsi:type="dcterms:W3CDTF">2020-10-27T12:05:21Z</dcterms:created>
  <dcterms:modified xsi:type="dcterms:W3CDTF">2024-11-21T15:29:49Z</dcterms:modified>
</cp:coreProperties>
</file>