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90" r:id="rId5"/>
    <p:sldId id="291" r:id="rId6"/>
    <p:sldId id="292" r:id="rId7"/>
    <p:sldId id="293" r:id="rId8"/>
    <p:sldId id="294" r:id="rId9"/>
    <p:sldId id="269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16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240" autoAdjust="0"/>
  </p:normalViewPr>
  <p:slideViewPr>
    <p:cSldViewPr snapToGrid="0">
      <p:cViewPr varScale="1">
        <p:scale>
          <a:sx n="53" d="100"/>
          <a:sy n="53" d="100"/>
        </p:scale>
        <p:origin x="114" y="1086"/>
      </p:cViewPr>
      <p:guideLst>
        <p:guide pos="816"/>
        <p:guide orient="horz"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81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A57456-157A-C12A-2FEC-91B7B9EE49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D46761-828E-1508-56BD-BAEADF3486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95820-84BB-3447-8286-60A51307E7F2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28A7E-6B0E-809C-73D1-4B5E2FF471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A5AA6-0C5B-430A-E0C4-C90B2F0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6440-F66F-F947-8EFC-EA5202ACFD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176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8FC54-6AE4-6A4A-9756-823A0F1BE5A6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9E9EB-07EB-9D44-9F5A-AB1FBECCDD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58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zitiv tit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2398E06-9E0E-BC81-DEB5-1DB2F86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7320"/>
            <a:ext cx="10515600" cy="4023360"/>
          </a:xfrm>
        </p:spPr>
        <p:txBody>
          <a:bodyPr anchor="ctr"/>
          <a:lstStyle>
            <a:lvl1pPr algn="ctr">
              <a:defRPr sz="5400" spc="300" baseline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/>
          <a:lstStyle>
            <a:lvl1pPr marL="0" indent="0" algn="ct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DC5B68-548C-395D-B9A9-EA694F6CB59F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738F023-8BDF-71DB-D6AB-776F7C6413B2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3581400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  <a:gd name="connsiteX4" fmla="*/ 0 w 3581400"/>
              <a:gd name="connsiteY4" fmla="*/ 6172201 h 6858000"/>
              <a:gd name="connsiteX5" fmla="*/ 2971800 w 3581400"/>
              <a:gd name="connsiteY5" fmla="*/ 6172201 h 6858000"/>
              <a:gd name="connsiteX6" fmla="*/ 2971800 w 3581400"/>
              <a:gd name="connsiteY6" fmla="*/ 685800 h 6858000"/>
              <a:gd name="connsiteX7" fmla="*/ 0 w 3581400"/>
              <a:gd name="connsiteY7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6172201"/>
                </a:lnTo>
                <a:lnTo>
                  <a:pt x="2971800" y="6172201"/>
                </a:lnTo>
                <a:lnTo>
                  <a:pt x="2971800" y="685800"/>
                </a:lnTo>
                <a:lnTo>
                  <a:pt x="0" y="685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4114800" cy="2286000"/>
          </a:xfrm>
        </p:spPr>
        <p:txBody>
          <a:bodyPr/>
          <a:lstStyle>
            <a:lvl1pPr>
              <a:defRPr sz="3200" spc="300" baseline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3566160"/>
            <a:ext cx="4114800" cy="2651760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spcBef>
                <a:spcPts val="1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cap="all" spc="0" baseline="0"/>
            </a:lvl1pPr>
            <a:lvl2pPr marL="914400">
              <a:defRPr spc="0" baseline="0"/>
            </a:lvl2pPr>
            <a:lvl3pPr marL="1371600">
              <a:defRPr spc="0" baseline="0"/>
            </a:lvl3pPr>
            <a:lvl4pPr marL="1828800">
              <a:defRPr spc="0" baseline="0"/>
            </a:lvl4pPr>
            <a:lvl5pPr marL="2286000">
              <a:defRPr spc="0" baseline="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7568" y="1435608"/>
            <a:ext cx="5897880" cy="397764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3EB7E3-3953-BAB4-1B15-383082C6C31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1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697480"/>
            <a:ext cx="10515600" cy="2606040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6044184"/>
            <a:ext cx="10515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23682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3AD4F0-8C4C-FC68-2450-06419A6D0131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5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A510974D-B222-2876-052D-21F0E075D288}"/>
              </a:ext>
            </a:extLst>
          </p:cNvPr>
          <p:cNvSpPr/>
          <p:nvPr userDrawn="1"/>
        </p:nvSpPr>
        <p:spPr>
          <a:xfrm>
            <a:off x="0" y="0"/>
            <a:ext cx="12192000" cy="4457700"/>
          </a:xfrm>
          <a:custGeom>
            <a:avLst/>
            <a:gdLst>
              <a:gd name="connsiteX0" fmla="*/ 0 w 12192000"/>
              <a:gd name="connsiteY0" fmla="*/ 0 h 4457700"/>
              <a:gd name="connsiteX1" fmla="*/ 12192000 w 12192000"/>
              <a:gd name="connsiteY1" fmla="*/ 0 h 4457700"/>
              <a:gd name="connsiteX2" fmla="*/ 12192000 w 12192000"/>
              <a:gd name="connsiteY2" fmla="*/ 4457700 h 4457700"/>
              <a:gd name="connsiteX3" fmla="*/ 11563350 w 12192000"/>
              <a:gd name="connsiteY3" fmla="*/ 4457700 h 4457700"/>
              <a:gd name="connsiteX4" fmla="*/ 11563350 w 12192000"/>
              <a:gd name="connsiteY4" fmla="*/ 685800 h 4457700"/>
              <a:gd name="connsiteX5" fmla="*/ 628650 w 12192000"/>
              <a:gd name="connsiteY5" fmla="*/ 685800 h 4457700"/>
              <a:gd name="connsiteX6" fmla="*/ 628650 w 12192000"/>
              <a:gd name="connsiteY6" fmla="*/ 4457700 h 4457700"/>
              <a:gd name="connsiteX7" fmla="*/ 0 w 12192000"/>
              <a:gd name="connsiteY7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4457700">
                <a:moveTo>
                  <a:pt x="0" y="0"/>
                </a:moveTo>
                <a:lnTo>
                  <a:pt x="12192000" y="0"/>
                </a:lnTo>
                <a:lnTo>
                  <a:pt x="12192000" y="4457700"/>
                </a:lnTo>
                <a:lnTo>
                  <a:pt x="11563350" y="4457700"/>
                </a:lnTo>
                <a:lnTo>
                  <a:pt x="11563350" y="685800"/>
                </a:lnTo>
                <a:lnTo>
                  <a:pt x="628650" y="685800"/>
                </a:lnTo>
                <a:lnTo>
                  <a:pt x="628650" y="4457700"/>
                </a:lnTo>
                <a:lnTo>
                  <a:pt x="0" y="445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408" y="1143000"/>
            <a:ext cx="10241280" cy="22860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5688" y="3803904"/>
            <a:ext cx="8046720" cy="9144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1A471A-8A28-B00F-72E9-849D5E6B7257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481328"/>
            <a:ext cx="9144000" cy="389534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4248" y="1920240"/>
            <a:ext cx="8229600" cy="3017520"/>
          </a:xfrm>
        </p:spPr>
        <p:txBody>
          <a:bodyPr anchor="ctr"/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48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10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5029200" cy="18288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4848" y="1097280"/>
            <a:ext cx="4572000" cy="18288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3172968"/>
            <a:ext cx="10076688" cy="310896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77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0656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572000" cy="3429000"/>
          </a:xfrm>
          <a:noFill/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400"/>
              </a:spcBef>
              <a:buSzPct val="80000"/>
              <a:defRPr sz="1800" b="1"/>
            </a:lvl1pPr>
            <a:lvl2pPr marL="4572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2pPr>
            <a:lvl3pPr marL="914400">
              <a:lnSpc>
                <a:spcPct val="90000"/>
              </a:lnSpc>
              <a:spcBef>
                <a:spcPts val="1400"/>
              </a:spcBef>
              <a:buSzPct val="80000"/>
              <a:defRPr sz="1800"/>
            </a:lvl3pPr>
            <a:lvl4pPr marL="9144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4pPr>
            <a:lvl5pPr marL="1371600">
              <a:lnSpc>
                <a:spcPct val="90000"/>
              </a:lnSpc>
              <a:spcBef>
                <a:spcPts val="1400"/>
              </a:spcBef>
              <a:buSzPct val="80000"/>
              <a:defRPr sz="18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064" y="2377440"/>
            <a:ext cx="4645152" cy="34290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800"/>
            </a:lvl2pPr>
            <a:lvl3pPr marL="1371600">
              <a:buSzPct val="80000"/>
              <a:defRPr sz="1800"/>
            </a:lvl3pPr>
            <a:lvl4pPr marL="1828800">
              <a:buSzPct val="80000"/>
              <a:defRPr sz="1800"/>
            </a:lvl4pPr>
            <a:lvl5pPr marL="2286000">
              <a:buSzPct val="80000"/>
              <a:defRPr sz="18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4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59BA83-0C6E-2A70-AED3-E386CABE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601200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280160" y="2377440"/>
            <a:ext cx="9619488" cy="3429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un tabel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612406-06E6-DCE4-7F2F-D98836A802A6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8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 cap="all" baseline="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9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BAFD431-F46D-3701-6A51-738ADAF3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63824"/>
            <a:ext cx="10515600" cy="2322576"/>
          </a:xfrm>
          <a:prstGeom prst="rect">
            <a:avLst/>
          </a:prstGeom>
          <a:noFill/>
        </p:spPr>
        <p:txBody>
          <a:bodyPr wrap="square" bIns="0" anchor="ctr">
            <a:noAutofit/>
          </a:bodyPr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AFD788D-D699-2BA7-3637-AA3B48C09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0" y="548640"/>
            <a:ext cx="2286000" cy="2286000"/>
          </a:xfrm>
          <a:prstGeom prst="ellipse">
            <a:avLst/>
          </a:prstGeom>
        </p:spPr>
        <p:txBody>
          <a:bodyPr anchor="t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808A0C0-A02B-D1C7-6DE5-CA25624A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2768" y="6044184"/>
            <a:ext cx="9116568" cy="365760"/>
          </a:xfr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CE7D81-1954-1B1F-C0AC-21C85AFD3C1E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10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3754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624" y="6019801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4" r:id="rId3"/>
    <p:sldLayoutId id="2147483675" r:id="rId4"/>
    <p:sldLayoutId id="2147483664" r:id="rId5"/>
    <p:sldLayoutId id="2147483676" r:id="rId6"/>
    <p:sldLayoutId id="2147483677" r:id="rId7"/>
    <p:sldLayoutId id="2147483681" r:id="rId8"/>
    <p:sldLayoutId id="2147483682" r:id="rId9"/>
    <p:sldLayoutId id="2147483683" r:id="rId10"/>
    <p:sldLayoutId id="2147483680" r:id="rId11"/>
    <p:sldLayoutId id="2147483684" r:id="rId12"/>
    <p:sldLayoutId id="2147483673" r:id="rId13"/>
    <p:sldLayoutId id="2147483685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+mj-lt"/>
          <a:ea typeface="+mj-ea"/>
          <a:cs typeface="Posterama" panose="020B0504020200020000" pitchFamily="34" charset="0"/>
        </a:defRPr>
      </a:lvl1pPr>
    </p:titleStyle>
    <p:bodyStyle>
      <a:lvl1pPr marL="2286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Courier New" panose="02070309020205020404" pitchFamily="49" charset="0"/>
        <a:buChar char="o"/>
        <a:defRPr sz="2400" b="0" i="0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0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600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enceco.2024.06.002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F04FC02-6A3C-B61D-8ED9-8977F690B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28600"/>
            <a:ext cx="89154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1F1F1F"/>
                </a:solidFill>
                <a:latin typeface="ElsevierGulliver"/>
              </a:rPr>
              <a:t>The Risk assessment/ risk management framework for nanomaterials in research laboratory</a:t>
            </a:r>
            <a:endParaRPr lang="en-US" sz="3200" b="1" dirty="0"/>
          </a:p>
        </p:txBody>
      </p:sp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0000F3EF-0C2F-270F-59F1-960A74A073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3100" y="1676400"/>
            <a:ext cx="8229600" cy="4333746"/>
          </a:xfrm>
          <a:prstGeom prst="rect">
            <a:avLst/>
          </a:prstGeom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id="{D5798308-0945-E59E-99F5-6DBFBF06BCA3}"/>
              </a:ext>
            </a:extLst>
          </p:cNvPr>
          <p:cNvSpPr txBox="1"/>
          <p:nvPr/>
        </p:nvSpPr>
        <p:spPr>
          <a:xfrm>
            <a:off x="2514600" y="6229598"/>
            <a:ext cx="6705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https://doi.org/10.1016/j.enceco.2024.06.002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4410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E295BAC-DD48-CAE7-5541-764B512FA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Regulatory guidelines for disposal of </a:t>
            </a:r>
            <a:r>
              <a:rPr lang="en-US" sz="3200" b="1" dirty="0" err="1"/>
              <a:t>nanowaste</a:t>
            </a:r>
            <a:r>
              <a:rPr lang="en-US" sz="3200" b="1" dirty="0"/>
              <a:t> in major countries worldwide 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6A4A75D-3DE4-7B3A-628D-2D9624ABE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981200"/>
            <a:ext cx="88392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Regulamentul</a:t>
            </a:r>
            <a:r>
              <a:rPr lang="en-US" sz="1800" dirty="0"/>
              <a:t> REACH al </a:t>
            </a:r>
            <a:r>
              <a:rPr lang="en-US" sz="1800" b="1" dirty="0">
                <a:solidFill>
                  <a:srgbClr val="FF0000"/>
                </a:solidFill>
              </a:rPr>
              <a:t>U</a:t>
            </a:r>
            <a:r>
              <a:rPr lang="ro-RO" sz="1800" b="1" dirty="0">
                <a:solidFill>
                  <a:srgbClr val="FF0000"/>
                </a:solidFill>
              </a:rPr>
              <a:t>E</a:t>
            </a:r>
            <a:r>
              <a:rPr lang="en-US" sz="1800" dirty="0"/>
              <a:t> </a:t>
            </a:r>
            <a:r>
              <a:rPr lang="en-US" sz="1800" dirty="0" err="1"/>
              <a:t>impune</a:t>
            </a:r>
            <a:r>
              <a:rPr lang="en-US" sz="1800" dirty="0"/>
              <a:t> </a:t>
            </a:r>
            <a:r>
              <a:rPr lang="en-US" sz="1800" dirty="0" err="1"/>
              <a:t>raportarea</a:t>
            </a:r>
            <a:r>
              <a:rPr lang="en-US" sz="1800" dirty="0"/>
              <a:t> </a:t>
            </a:r>
            <a:r>
              <a:rPr lang="ro-RO" sz="1800" dirty="0"/>
              <a:t>NP</a:t>
            </a:r>
            <a:r>
              <a:rPr lang="en-US" sz="1800" dirty="0"/>
              <a:t> </a:t>
            </a:r>
            <a:r>
              <a:rPr lang="en-US" sz="1800" dirty="0" err="1"/>
              <a:t>către</a:t>
            </a:r>
            <a:r>
              <a:rPr lang="en-US" sz="1800" dirty="0"/>
              <a:t> </a:t>
            </a:r>
            <a:r>
              <a:rPr lang="en-US" sz="1800" dirty="0" err="1"/>
              <a:t>autoritățile</a:t>
            </a:r>
            <a:r>
              <a:rPr lang="en-US" sz="1800" dirty="0"/>
              <a:t> </a:t>
            </a:r>
            <a:r>
              <a:rPr lang="en-US" sz="1800" dirty="0" err="1"/>
              <a:t>competente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afișarea</a:t>
            </a:r>
            <a:r>
              <a:rPr lang="en-US" sz="1800" dirty="0"/>
              <a:t> de </a:t>
            </a:r>
            <a:r>
              <a:rPr lang="en-US" sz="1800" dirty="0" err="1"/>
              <a:t>fișe</a:t>
            </a:r>
            <a:r>
              <a:rPr lang="en-US" sz="1800" dirty="0"/>
              <a:t> cu date de </a:t>
            </a:r>
            <a:r>
              <a:rPr lang="en-US" sz="1800" dirty="0" err="1"/>
              <a:t>securitate</a:t>
            </a:r>
            <a:r>
              <a:rPr lang="en-US" sz="1800" dirty="0"/>
              <a:t> a </a:t>
            </a:r>
            <a:r>
              <a:rPr lang="en-US" sz="1800" dirty="0" err="1"/>
              <a:t>materialelor</a:t>
            </a:r>
            <a:r>
              <a:rPr lang="en-US" sz="1800" dirty="0"/>
              <a:t> care </a:t>
            </a:r>
            <a:r>
              <a:rPr lang="en-US" sz="1800" dirty="0" err="1"/>
              <a:t>includ</a:t>
            </a:r>
            <a:r>
              <a:rPr lang="en-US" sz="1800" dirty="0"/>
              <a:t> </a:t>
            </a:r>
            <a:r>
              <a:rPr lang="en-US" sz="1800" dirty="0" err="1"/>
              <a:t>instrucțiuni</a:t>
            </a:r>
            <a:r>
              <a:rPr lang="en-US" sz="1800" dirty="0"/>
              <a:t> de </a:t>
            </a:r>
            <a:r>
              <a:rPr lang="en-US" sz="1800" dirty="0" err="1"/>
              <a:t>eliminare</a:t>
            </a:r>
            <a:r>
              <a:rPr lang="en-US" sz="1800" dirty="0"/>
              <a:t>. Dacă nano </a:t>
            </a:r>
            <a:r>
              <a:rPr lang="en-US" sz="1800" dirty="0" err="1"/>
              <a:t>deșeurile</a:t>
            </a:r>
            <a:r>
              <a:rPr lang="en-US" sz="1800" dirty="0"/>
              <a:t> sunt considerate </a:t>
            </a:r>
            <a:r>
              <a:rPr lang="en-US" sz="1800" dirty="0" err="1"/>
              <a:t>periculoase</a:t>
            </a:r>
            <a:r>
              <a:rPr lang="en-US" sz="1800" dirty="0"/>
              <a:t>, </a:t>
            </a:r>
            <a:r>
              <a:rPr lang="en-US" sz="1800" dirty="0" err="1"/>
              <a:t>acestea</a:t>
            </a:r>
            <a:r>
              <a:rPr lang="en-US" sz="1800" dirty="0"/>
              <a:t> </a:t>
            </a:r>
            <a:r>
              <a:rPr lang="en-US" sz="1800" dirty="0" err="1"/>
              <a:t>trebuie</a:t>
            </a:r>
            <a:r>
              <a:rPr lang="en-US" sz="1800" dirty="0"/>
              <a:t> manipulate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conformitate</a:t>
            </a:r>
            <a:r>
              <a:rPr lang="en-US" sz="1800" dirty="0"/>
              <a:t> cu </a:t>
            </a:r>
            <a:r>
              <a:rPr lang="en-US" sz="1800" dirty="0" err="1"/>
              <a:t>protocoalele</a:t>
            </a:r>
            <a:r>
              <a:rPr lang="en-US" sz="1800" dirty="0"/>
              <a:t> standard </a:t>
            </a:r>
            <a:r>
              <a:rPr lang="en-US" sz="1800" dirty="0" err="1"/>
              <a:t>privind</a:t>
            </a:r>
            <a:r>
              <a:rPr lang="en-US" sz="1800" dirty="0"/>
              <a:t> </a:t>
            </a:r>
            <a:r>
              <a:rPr lang="en-US" sz="1800" dirty="0" err="1"/>
              <a:t>deșeurile</a:t>
            </a:r>
            <a:r>
              <a:rPr lang="en-US" sz="1800" dirty="0"/>
              <a:t> </a:t>
            </a:r>
            <a:r>
              <a:rPr lang="en-US" sz="1800" dirty="0" err="1"/>
              <a:t>periculoase</a:t>
            </a:r>
            <a:r>
              <a:rPr lang="en-US" sz="1800" dirty="0"/>
              <a:t>.</a:t>
            </a:r>
            <a:endParaRPr lang="ro-RO" sz="1800" dirty="0"/>
          </a:p>
          <a:p>
            <a:pPr marL="0" indent="0">
              <a:buNone/>
            </a:pPr>
            <a:r>
              <a:rPr lang="ro-RO" sz="1800" dirty="0"/>
              <a:t> </a:t>
            </a:r>
          </a:p>
          <a:p>
            <a:pPr marL="0" indent="0">
              <a:buNone/>
            </a:pPr>
            <a:r>
              <a:rPr lang="en-US" sz="1800" dirty="0" err="1"/>
              <a:t>Directiva-cadru</a:t>
            </a:r>
            <a:r>
              <a:rPr lang="en-US" sz="1800" dirty="0"/>
              <a:t> </a:t>
            </a:r>
            <a:r>
              <a:rPr lang="en-US" sz="1800" dirty="0" err="1"/>
              <a:t>privind</a:t>
            </a:r>
            <a:r>
              <a:rPr lang="en-US" sz="1800" dirty="0"/>
              <a:t> </a:t>
            </a:r>
            <a:r>
              <a:rPr lang="en-US" sz="1800" dirty="0" err="1"/>
              <a:t>deșeurile</a:t>
            </a:r>
            <a:r>
              <a:rPr lang="en-US" sz="1800" dirty="0"/>
              <a:t> </a:t>
            </a:r>
            <a:r>
              <a:rPr lang="en-US" sz="1800" dirty="0" err="1"/>
              <a:t>controlează</a:t>
            </a:r>
            <a:r>
              <a:rPr lang="en-US" sz="1800" dirty="0"/>
              <a:t> </a:t>
            </a:r>
            <a:r>
              <a:rPr lang="en-US" sz="1800" dirty="0" err="1"/>
              <a:t>modul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care </a:t>
            </a:r>
            <a:r>
              <a:rPr lang="en-US" sz="1800" dirty="0" err="1"/>
              <a:t>deșeurile</a:t>
            </a:r>
            <a:r>
              <a:rPr lang="en-US" sz="1800" dirty="0"/>
              <a:t> </a:t>
            </a:r>
            <a:r>
              <a:rPr lang="en-US" sz="1800" dirty="0" err="1"/>
              <a:t>periculoase</a:t>
            </a:r>
            <a:r>
              <a:rPr lang="en-US" sz="1800" dirty="0"/>
              <a:t>, </a:t>
            </a:r>
            <a:r>
              <a:rPr lang="en-US" sz="1800" dirty="0" err="1"/>
              <a:t>inclusiv</a:t>
            </a:r>
            <a:r>
              <a:rPr lang="en-US" sz="1800" dirty="0"/>
              <a:t> </a:t>
            </a:r>
            <a:r>
              <a:rPr lang="en-US" sz="1800" dirty="0" err="1"/>
              <a:t>cele</a:t>
            </a:r>
            <a:r>
              <a:rPr lang="en-US" sz="1800" dirty="0"/>
              <a:t> care </a:t>
            </a:r>
            <a:r>
              <a:rPr lang="en-US" sz="1800" dirty="0" err="1"/>
              <a:t>conțin</a:t>
            </a:r>
            <a:r>
              <a:rPr lang="en-US" sz="1800" dirty="0"/>
              <a:t> </a:t>
            </a:r>
            <a:r>
              <a:rPr lang="en-US" sz="1800" dirty="0" err="1"/>
              <a:t>nanomateriale</a:t>
            </a:r>
            <a:r>
              <a:rPr lang="en-US" sz="1800" dirty="0"/>
              <a:t>, sunt </a:t>
            </a:r>
            <a:r>
              <a:rPr lang="en-US" sz="1800" dirty="0" err="1"/>
              <a:t>utilizate</a:t>
            </a:r>
            <a:r>
              <a:rPr lang="en-US" sz="1800" dirty="0"/>
              <a:t>, manipulate, </a:t>
            </a:r>
            <a:r>
              <a:rPr lang="en-US" sz="1800" dirty="0" err="1"/>
              <a:t>transportate</a:t>
            </a:r>
            <a:r>
              <a:rPr lang="en-US" sz="1800" dirty="0"/>
              <a:t>, </a:t>
            </a:r>
            <a:r>
              <a:rPr lang="en-US" sz="1800" dirty="0" err="1"/>
              <a:t>tratate</a:t>
            </a:r>
            <a:r>
              <a:rPr lang="en-US" sz="1800" dirty="0"/>
              <a:t>, </a:t>
            </a:r>
            <a:r>
              <a:rPr lang="en-US" sz="1800" dirty="0" err="1"/>
              <a:t>depozitate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eliminate. </a:t>
            </a:r>
            <a:endParaRPr lang="ro-RO" sz="1800" dirty="0"/>
          </a:p>
          <a:p>
            <a:pPr marL="0" indent="0">
              <a:buNone/>
            </a:pPr>
            <a:endParaRPr lang="ro-RO" sz="1800" dirty="0"/>
          </a:p>
          <a:p>
            <a:pPr marL="0" indent="0">
              <a:buNone/>
            </a:pPr>
            <a:r>
              <a:rPr lang="en-US" sz="2000" dirty="0" err="1"/>
              <a:t>Agenția</a:t>
            </a:r>
            <a:r>
              <a:rPr lang="en-US" sz="2000" dirty="0"/>
              <a:t> </a:t>
            </a:r>
            <a:r>
              <a:rPr lang="en-US" sz="2000" dirty="0" err="1"/>
              <a:t>Europeană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Securitate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Sănătate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Muncă</a:t>
            </a:r>
            <a:r>
              <a:rPr lang="en-US" sz="2000" dirty="0"/>
              <a:t> (EU-OSHA): </a:t>
            </a:r>
            <a:r>
              <a:rPr lang="en-US" sz="2000" dirty="0" err="1"/>
              <a:t>Agenția</a:t>
            </a:r>
            <a:r>
              <a:rPr lang="en-US" sz="2000" dirty="0"/>
              <a:t> </a:t>
            </a:r>
            <a:r>
              <a:rPr lang="en-US" sz="2000" dirty="0" err="1"/>
              <a:t>Europeană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Securitate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Sănătate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Muncă</a:t>
            </a:r>
            <a:r>
              <a:rPr lang="en-US" sz="2000" dirty="0"/>
              <a:t> (EU-OSHA): </a:t>
            </a:r>
            <a:r>
              <a:rPr lang="ro-RO" sz="2000" dirty="0"/>
              <a:t>s</a:t>
            </a:r>
            <a:r>
              <a:rPr lang="en-US" sz="2000" dirty="0" err="1"/>
              <a:t>ugerează</a:t>
            </a:r>
            <a:r>
              <a:rPr lang="en-US" sz="2000" dirty="0"/>
              <a:t> </a:t>
            </a:r>
            <a:r>
              <a:rPr lang="en-US" sz="2000" dirty="0" err="1"/>
              <a:t>pași</a:t>
            </a:r>
            <a:r>
              <a:rPr lang="en-US" sz="2000" dirty="0"/>
              <a:t> de </a:t>
            </a:r>
            <a:r>
              <a:rPr lang="en-US" sz="2000" dirty="0" err="1"/>
              <a:t>cercetare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măsuri</a:t>
            </a:r>
            <a:r>
              <a:rPr lang="en-US" sz="2000" dirty="0"/>
              <a:t> de </a:t>
            </a:r>
            <a:r>
              <a:rPr lang="en-US" sz="2000" dirty="0" err="1"/>
              <a:t>siguranță</a:t>
            </a:r>
            <a:r>
              <a:rPr lang="en-US" sz="2000" dirty="0"/>
              <a:t> cu </a:t>
            </a:r>
            <a:r>
              <a:rPr lang="en-US" sz="2000" dirty="0" err="1"/>
              <a:t>privire</a:t>
            </a:r>
            <a:r>
              <a:rPr lang="en-US" sz="2000" dirty="0"/>
              <a:t> la </a:t>
            </a:r>
            <a:r>
              <a:rPr lang="en-US" sz="2000" dirty="0" err="1"/>
              <a:t>modul</a:t>
            </a:r>
            <a:r>
              <a:rPr lang="en-US" sz="2000" dirty="0"/>
              <a:t> de </a:t>
            </a:r>
            <a:r>
              <a:rPr lang="en-US" sz="2000" dirty="0" err="1"/>
              <a:t>manipulare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eliminare</a:t>
            </a:r>
            <a:r>
              <a:rPr lang="en-US" sz="2000" dirty="0"/>
              <a:t> a </a:t>
            </a:r>
            <a:r>
              <a:rPr lang="en-US" sz="2000" dirty="0" err="1"/>
              <a:t>nanomaterialelor</a:t>
            </a:r>
            <a:r>
              <a:rPr lang="ro-RO" sz="2000" dirty="0"/>
              <a:t> astfel, </a:t>
            </a:r>
            <a:r>
              <a:rPr lang="en-US" sz="2000" dirty="0"/>
              <a:t>ca </a:t>
            </a:r>
            <a:r>
              <a:rPr lang="en-US" sz="2000" dirty="0" err="1"/>
              <a:t>să</a:t>
            </a:r>
            <a:r>
              <a:rPr lang="en-US" sz="2000" dirty="0"/>
              <a:t> nu </a:t>
            </a:r>
            <a:r>
              <a:rPr lang="en-US" sz="2000" dirty="0" err="1"/>
              <a:t>dăuneze</a:t>
            </a:r>
            <a:r>
              <a:rPr lang="en-US" sz="2000" dirty="0"/>
              <a:t> </a:t>
            </a:r>
            <a:r>
              <a:rPr lang="en-US" sz="2000" dirty="0" err="1"/>
              <a:t>muncitori</a:t>
            </a:r>
            <a:r>
              <a:rPr lang="ro-RO" sz="2000" dirty="0"/>
              <a:t>lor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2731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7683816-7460-F99A-299B-B1625D019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Japonia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E4C0A7C-8BC0-1650-0CDE-9A49C8BC2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Ministerul</a:t>
            </a:r>
            <a:r>
              <a:rPr lang="en-US" dirty="0"/>
              <a:t> </a:t>
            </a:r>
            <a:r>
              <a:rPr lang="en-US" dirty="0" err="1"/>
              <a:t>Economiei</a:t>
            </a:r>
            <a:r>
              <a:rPr lang="en-US" dirty="0"/>
              <a:t>, </a:t>
            </a:r>
            <a:r>
              <a:rPr lang="en-US" dirty="0" err="1"/>
              <a:t>Comerțului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Industriei</a:t>
            </a:r>
            <a:r>
              <a:rPr lang="en-US" dirty="0"/>
              <a:t> (METI): </a:t>
            </a:r>
            <a:r>
              <a:rPr lang="en-US" dirty="0" err="1"/>
              <a:t>Ministerul</a:t>
            </a:r>
            <a:r>
              <a:rPr lang="en-US" dirty="0"/>
              <a:t> </a:t>
            </a:r>
            <a:r>
              <a:rPr lang="en-US" dirty="0" err="1"/>
              <a:t>Economiei</a:t>
            </a:r>
            <a:r>
              <a:rPr lang="en-US" dirty="0"/>
              <a:t>, </a:t>
            </a:r>
            <a:r>
              <a:rPr lang="en-US" dirty="0" err="1"/>
              <a:t>Comerțului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Industriei</a:t>
            </a:r>
            <a:r>
              <a:rPr lang="en-US" dirty="0"/>
              <a:t> (METI)</a:t>
            </a:r>
            <a:endParaRPr lang="ro-RO" dirty="0"/>
          </a:p>
          <a:p>
            <a:r>
              <a:rPr lang="en-US" dirty="0" err="1"/>
              <a:t>Stipulează</a:t>
            </a:r>
            <a:r>
              <a:rPr lang="en-US" dirty="0"/>
              <a:t> </a:t>
            </a:r>
            <a:r>
              <a:rPr lang="en-US" dirty="0" err="1"/>
              <a:t>măsuri</a:t>
            </a:r>
            <a:r>
              <a:rPr lang="en-US" dirty="0"/>
              <a:t>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substanțelor</a:t>
            </a:r>
            <a:r>
              <a:rPr lang="en-US" dirty="0"/>
              <a:t> </a:t>
            </a:r>
            <a:r>
              <a:rPr lang="en-US" dirty="0" err="1"/>
              <a:t>chimice</a:t>
            </a:r>
            <a:r>
              <a:rPr lang="en-US" dirty="0"/>
              <a:t> </a:t>
            </a:r>
            <a:r>
              <a:rPr lang="en-US" dirty="0" err="1"/>
              <a:t>cuprinse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prezenta</a:t>
            </a:r>
            <a:r>
              <a:rPr lang="en-US" dirty="0"/>
              <a:t> </a:t>
            </a:r>
            <a:r>
              <a:rPr lang="en-US" dirty="0" err="1"/>
              <a:t>lege</a:t>
            </a:r>
            <a:r>
              <a:rPr lang="en-US" dirty="0"/>
              <a:t>, </a:t>
            </a:r>
            <a:r>
              <a:rPr lang="en-US" dirty="0" err="1"/>
              <a:t>inclusiv</a:t>
            </a:r>
            <a:r>
              <a:rPr lang="en-US" dirty="0"/>
              <a:t> </a:t>
            </a:r>
            <a:r>
              <a:rPr lang="en-US" dirty="0" err="1"/>
              <a:t>prevederi</a:t>
            </a:r>
            <a:r>
              <a:rPr lang="en-US" dirty="0"/>
              <a:t>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eliminarea</a:t>
            </a:r>
            <a:r>
              <a:rPr lang="en-US" dirty="0"/>
              <a:t> </a:t>
            </a:r>
            <a:r>
              <a:rPr lang="en-US" dirty="0" err="1"/>
              <a:t>nanomaterialelor</a:t>
            </a:r>
            <a:r>
              <a:rPr lang="en-US" dirty="0"/>
              <a:t>.</a:t>
            </a:r>
            <a:endParaRPr lang="ro-RO" dirty="0"/>
          </a:p>
          <a:p>
            <a:pPr marL="0" indent="0">
              <a:buNone/>
            </a:pPr>
            <a:r>
              <a:rPr lang="en-US" dirty="0" err="1"/>
              <a:t>Asociația</a:t>
            </a:r>
            <a:r>
              <a:rPr lang="en-US" dirty="0"/>
              <a:t> </a:t>
            </a:r>
            <a:r>
              <a:rPr lang="en-US" dirty="0" err="1"/>
              <a:t>japoneză</a:t>
            </a:r>
            <a:r>
              <a:rPr lang="en-US" dirty="0"/>
              <a:t> a </a:t>
            </a:r>
            <a:r>
              <a:rPr lang="en-US" dirty="0" err="1"/>
              <a:t>industriilor</a:t>
            </a:r>
            <a:r>
              <a:rPr lang="en-US" dirty="0"/>
              <a:t> de </a:t>
            </a:r>
            <a:r>
              <a:rPr lang="en-US" dirty="0" err="1"/>
              <a:t>nanotehnologie</a:t>
            </a:r>
            <a:r>
              <a:rPr lang="en-US" dirty="0"/>
              <a:t> (JNIA): </a:t>
            </a:r>
            <a:endParaRPr lang="ro-RO" dirty="0"/>
          </a:p>
          <a:p>
            <a:r>
              <a:rPr lang="en-US" dirty="0" err="1"/>
              <a:t>propun</a:t>
            </a:r>
            <a:r>
              <a:rPr lang="en-US" dirty="0"/>
              <a:t> </a:t>
            </a:r>
            <a:r>
              <a:rPr lang="en-US" dirty="0" err="1"/>
              <a:t>îndrumări</a:t>
            </a:r>
            <a:r>
              <a:rPr lang="en-US" dirty="0"/>
              <a:t> cu </a:t>
            </a:r>
            <a:r>
              <a:rPr lang="en-US" dirty="0" err="1"/>
              <a:t>privire</a:t>
            </a:r>
            <a:r>
              <a:rPr lang="en-US" dirty="0"/>
              <a:t> la </a:t>
            </a:r>
            <a:r>
              <a:rPr lang="en-US" dirty="0" err="1"/>
              <a:t>eliminarea</a:t>
            </a:r>
            <a:r>
              <a:rPr lang="en-US" dirty="0"/>
              <a:t> </a:t>
            </a:r>
            <a:r>
              <a:rPr lang="en-US" dirty="0" err="1"/>
              <a:t>nanomaterialelor</a:t>
            </a:r>
            <a:r>
              <a:rPr lang="en-US" dirty="0"/>
              <a:t> care </a:t>
            </a:r>
            <a:r>
              <a:rPr lang="en-US" dirty="0" err="1"/>
              <a:t>vor</a:t>
            </a:r>
            <a:r>
              <a:rPr lang="en-US" dirty="0"/>
              <a:t> </a:t>
            </a:r>
            <a:r>
              <a:rPr lang="en-US" dirty="0" err="1"/>
              <a:t>ajuta</a:t>
            </a:r>
            <a:r>
              <a:rPr lang="en-US" dirty="0"/>
              <a:t> la </a:t>
            </a:r>
            <a:r>
              <a:rPr lang="en-US" dirty="0" err="1"/>
              <a:t>evitarea</a:t>
            </a:r>
            <a:r>
              <a:rPr lang="en-US" dirty="0"/>
              <a:t> </a:t>
            </a:r>
            <a:r>
              <a:rPr lang="en-US" dirty="0" err="1"/>
              <a:t>efectelor</a:t>
            </a:r>
            <a:r>
              <a:rPr lang="en-US" dirty="0"/>
              <a:t> negative ale </a:t>
            </a:r>
            <a:r>
              <a:rPr lang="en-US" dirty="0" err="1"/>
              <a:t>acestora</a:t>
            </a:r>
            <a:r>
              <a:rPr lang="en-US" dirty="0"/>
              <a:t> </a:t>
            </a:r>
            <a:r>
              <a:rPr lang="en-US" dirty="0" err="1"/>
              <a:t>asupra</a:t>
            </a:r>
            <a:r>
              <a:rPr lang="en-US" dirty="0"/>
              <a:t> </a:t>
            </a:r>
            <a:r>
              <a:rPr lang="en-US" dirty="0" err="1"/>
              <a:t>mediului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9704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4638908-85FF-386A-F6FE-2E7475B62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UK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7CDFA38-5E71-126A-DACE-E8C1CCD92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Health and Safety Executive (HSE) </a:t>
            </a:r>
            <a:r>
              <a:rPr lang="en-US" dirty="0" err="1"/>
              <a:t>explică</a:t>
            </a:r>
            <a:r>
              <a:rPr lang="en-US" dirty="0"/>
              <a:t> cum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manipulați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utilizați</a:t>
            </a:r>
            <a:r>
              <a:rPr lang="en-US" dirty="0"/>
              <a:t> </a:t>
            </a:r>
            <a:r>
              <a:rPr lang="en-US" dirty="0" err="1"/>
              <a:t>nanomaterialele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siguranță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-o </a:t>
            </a:r>
            <a:r>
              <a:rPr lang="en-US" dirty="0" err="1"/>
              <a:t>varietate</a:t>
            </a:r>
            <a:r>
              <a:rPr lang="en-US" dirty="0"/>
              <a:t> de </a:t>
            </a:r>
            <a:r>
              <a:rPr lang="en-US" dirty="0" err="1"/>
              <a:t>circumstanțe</a:t>
            </a:r>
            <a:r>
              <a:rPr lang="en-US" dirty="0"/>
              <a:t> </a:t>
            </a:r>
            <a:r>
              <a:rPr lang="en-US" dirty="0" err="1"/>
              <a:t>industriale</a:t>
            </a:r>
            <a:r>
              <a:rPr lang="en-US" dirty="0"/>
              <a:t>, </a:t>
            </a:r>
            <a:r>
              <a:rPr lang="en-US" dirty="0" err="1"/>
              <a:t>inclusiv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agricultură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1501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E07891A-F533-5E51-1755-DD0E78AFE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3600" b="1" dirty="0"/>
              <a:t>SUA. </a:t>
            </a:r>
            <a:r>
              <a:rPr lang="en-US" sz="3600" b="1" dirty="0" err="1"/>
              <a:t>Agenția</a:t>
            </a:r>
            <a:r>
              <a:rPr lang="en-US" sz="3600" b="1" dirty="0"/>
              <a:t> </a:t>
            </a:r>
            <a:r>
              <a:rPr lang="en-US" sz="3600" b="1" dirty="0" err="1"/>
              <a:t>pentru</a:t>
            </a:r>
            <a:r>
              <a:rPr lang="en-US" sz="3600" b="1" dirty="0"/>
              <a:t> </a:t>
            </a:r>
            <a:r>
              <a:rPr lang="en-US" sz="3600" b="1" dirty="0" err="1"/>
              <a:t>Protecția</a:t>
            </a:r>
            <a:r>
              <a:rPr lang="en-US" sz="3600" b="1" dirty="0"/>
              <a:t> </a:t>
            </a:r>
            <a:r>
              <a:rPr lang="en-US" sz="3600" b="1" dirty="0" err="1"/>
              <a:t>Mediului</a:t>
            </a:r>
            <a:r>
              <a:rPr lang="en-US" sz="3600" b="1" dirty="0"/>
              <a:t> (EPA)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733BC136-0019-56A5-BA8D-9B8D2610C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676400"/>
            <a:ext cx="90678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Actul</a:t>
            </a:r>
            <a:r>
              <a:rPr lang="en-US" sz="2000" dirty="0"/>
              <a:t> de </a:t>
            </a:r>
            <a:r>
              <a:rPr lang="en-US" sz="2000" dirty="0" err="1"/>
              <a:t>conservare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recuperare</a:t>
            </a:r>
            <a:r>
              <a:rPr lang="en-US" sz="2000" dirty="0"/>
              <a:t> a </a:t>
            </a:r>
            <a:r>
              <a:rPr lang="en-US" sz="2000" dirty="0" err="1"/>
              <a:t>resurselor</a:t>
            </a:r>
            <a:r>
              <a:rPr lang="en-US" sz="2000" dirty="0"/>
              <a:t> (RCRA): </a:t>
            </a:r>
            <a:endParaRPr lang="ro-RO" sz="2000" dirty="0"/>
          </a:p>
          <a:p>
            <a:r>
              <a:rPr lang="en-US" sz="2000" dirty="0"/>
              <a:t>Conform </a:t>
            </a:r>
            <a:r>
              <a:rPr lang="en-US" sz="2000" dirty="0" err="1"/>
              <a:t>Registrului</a:t>
            </a:r>
            <a:r>
              <a:rPr lang="en-US" sz="2000" dirty="0"/>
              <a:t> federal, nano </a:t>
            </a:r>
            <a:r>
              <a:rPr lang="en-US" sz="2000" dirty="0" err="1"/>
              <a:t>deșeurile</a:t>
            </a:r>
            <a:r>
              <a:rPr lang="en-US" sz="2000" dirty="0"/>
              <a:t> sunt definite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reglementate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conformitate</a:t>
            </a:r>
            <a:r>
              <a:rPr lang="en-US" sz="2000" dirty="0"/>
              <a:t> cu RCRA dacă </a:t>
            </a:r>
            <a:r>
              <a:rPr lang="en-US" sz="2000" dirty="0" err="1"/>
              <a:t>posedă</a:t>
            </a:r>
            <a:r>
              <a:rPr lang="en-US" sz="2000" dirty="0"/>
              <a:t> </a:t>
            </a:r>
            <a:r>
              <a:rPr lang="en-US" sz="2000" dirty="0" err="1"/>
              <a:t>oricare</a:t>
            </a:r>
            <a:r>
              <a:rPr lang="en-US" sz="2000" dirty="0"/>
              <a:t> </a:t>
            </a:r>
            <a:r>
              <a:rPr lang="en-US" sz="2000" dirty="0" err="1"/>
              <a:t>dintre</a:t>
            </a:r>
            <a:r>
              <a:rPr lang="en-US" sz="2000" dirty="0"/>
              <a:t> </a:t>
            </a:r>
            <a:r>
              <a:rPr lang="en-US" sz="2000" dirty="0" err="1"/>
              <a:t>proprietățile</a:t>
            </a:r>
            <a:r>
              <a:rPr lang="en-US" sz="2000" dirty="0"/>
              <a:t> </a:t>
            </a:r>
            <a:r>
              <a:rPr lang="en-US" sz="2000" dirty="0" err="1"/>
              <a:t>deșeurilor</a:t>
            </a:r>
            <a:r>
              <a:rPr lang="en-US" sz="2000" dirty="0"/>
              <a:t> </a:t>
            </a:r>
            <a:r>
              <a:rPr lang="en-US" sz="2000" dirty="0" err="1"/>
              <a:t>periculoase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anume</a:t>
            </a:r>
            <a:r>
              <a:rPr lang="en-US" sz="2000" dirty="0"/>
              <a:t>, </a:t>
            </a:r>
            <a:r>
              <a:rPr lang="en-US" sz="2000" i="1" dirty="0" err="1"/>
              <a:t>inflamabile</a:t>
            </a:r>
            <a:r>
              <a:rPr lang="en-US" sz="2000" i="1" dirty="0"/>
              <a:t>, </a:t>
            </a:r>
            <a:r>
              <a:rPr lang="en-US" sz="2000" i="1" dirty="0" err="1"/>
              <a:t>corozive</a:t>
            </a:r>
            <a:r>
              <a:rPr lang="en-US" sz="2000" i="1" dirty="0"/>
              <a:t>, reactive </a:t>
            </a:r>
            <a:r>
              <a:rPr lang="en-US" sz="2000" i="1" dirty="0" err="1"/>
              <a:t>sau</a:t>
            </a:r>
            <a:r>
              <a:rPr lang="en-US" sz="2000" i="1" dirty="0"/>
              <a:t> </a:t>
            </a:r>
            <a:r>
              <a:rPr lang="en-US" sz="2000" i="1" dirty="0" err="1"/>
              <a:t>toxice</a:t>
            </a:r>
            <a:r>
              <a:rPr lang="en-US" sz="2000" dirty="0"/>
              <a:t>. 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Deșeurile</a:t>
            </a:r>
            <a:r>
              <a:rPr lang="en-US" sz="2000" dirty="0"/>
              <a:t> nano sunt, de </a:t>
            </a:r>
            <a:r>
              <a:rPr lang="en-US" sz="2000" dirty="0" err="1"/>
              <a:t>asemenea</a:t>
            </a:r>
            <a:r>
              <a:rPr lang="en-US" sz="2000" dirty="0"/>
              <a:t>, </a:t>
            </a:r>
            <a:r>
              <a:rPr lang="en-US" sz="2000" dirty="0" err="1"/>
              <a:t>clasificate</a:t>
            </a:r>
            <a:r>
              <a:rPr lang="en-US" sz="2000" dirty="0"/>
              <a:t> </a:t>
            </a:r>
            <a:r>
              <a:rPr lang="en-US" sz="2000" dirty="0" err="1"/>
              <a:t>drept</a:t>
            </a:r>
            <a:r>
              <a:rPr lang="en-US" sz="2000" dirty="0"/>
              <a:t> </a:t>
            </a:r>
            <a:r>
              <a:rPr lang="en-US" sz="2000" dirty="0" err="1"/>
              <a:t>deșeuri</a:t>
            </a:r>
            <a:r>
              <a:rPr lang="en-US" sz="2000" dirty="0"/>
              <a:t> </a:t>
            </a:r>
            <a:r>
              <a:rPr lang="en-US" sz="2000" dirty="0" err="1"/>
              <a:t>periculoase</a:t>
            </a:r>
            <a:r>
              <a:rPr lang="en-US" sz="2000" dirty="0"/>
              <a:t>, </a:t>
            </a:r>
            <a:r>
              <a:rPr lang="en-US" sz="2000" dirty="0" err="1"/>
              <a:t>iar</a:t>
            </a:r>
            <a:r>
              <a:rPr lang="en-US" sz="2000" dirty="0"/>
              <a:t> de </a:t>
            </a:r>
            <a:r>
              <a:rPr lang="en-US" sz="2000" dirty="0" err="1"/>
              <a:t>către</a:t>
            </a:r>
            <a:r>
              <a:rPr lang="en-US" sz="2000" dirty="0"/>
              <a:t> EPA, </a:t>
            </a:r>
            <a:r>
              <a:rPr lang="en-US" sz="2000" dirty="0" err="1"/>
              <a:t>acestea</a:t>
            </a:r>
            <a:r>
              <a:rPr lang="en-US" sz="2000" dirty="0"/>
              <a:t> </a:t>
            </a:r>
            <a:r>
              <a:rPr lang="en-US" sz="2000" dirty="0" err="1"/>
              <a:t>ar</a:t>
            </a:r>
            <a:r>
              <a:rPr lang="en-US" sz="2000" dirty="0"/>
              <a:t> </a:t>
            </a:r>
            <a:r>
              <a:rPr lang="en-US" sz="2000" dirty="0" err="1"/>
              <a:t>trebui</a:t>
            </a:r>
            <a:r>
              <a:rPr lang="en-US" sz="2000" dirty="0"/>
              <a:t> eliminate </a:t>
            </a:r>
            <a:r>
              <a:rPr lang="en-US" sz="2000" dirty="0" err="1"/>
              <a:t>într</a:t>
            </a:r>
            <a:r>
              <a:rPr lang="en-US" sz="2000" dirty="0"/>
              <a:t>-un mod similar.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Orientări</a:t>
            </a:r>
            <a:r>
              <a:rPr lang="en-US" sz="2000" dirty="0"/>
              <a:t> EPA: </a:t>
            </a:r>
            <a:endParaRPr lang="ro-RO" sz="2000" dirty="0"/>
          </a:p>
          <a:p>
            <a:r>
              <a:rPr lang="en-US" sz="2000" dirty="0" err="1"/>
              <a:t>Subliniază</a:t>
            </a:r>
            <a:r>
              <a:rPr lang="en-US" sz="2000" dirty="0"/>
              <a:t> </a:t>
            </a:r>
            <a:r>
              <a:rPr lang="en-US" sz="2000" dirty="0" err="1"/>
              <a:t>problemele</a:t>
            </a:r>
            <a:r>
              <a:rPr lang="en-US" sz="2000" dirty="0"/>
              <a:t> legate de </a:t>
            </a:r>
            <a:r>
              <a:rPr lang="en-US" sz="2000" dirty="0" err="1"/>
              <a:t>caracterizarea</a:t>
            </a:r>
            <a:r>
              <a:rPr lang="en-US" sz="2000" dirty="0"/>
              <a:t>, </a:t>
            </a:r>
            <a:r>
              <a:rPr lang="en-US" sz="2000" dirty="0" err="1"/>
              <a:t>identificarea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procedurile</a:t>
            </a:r>
            <a:r>
              <a:rPr lang="en-US" sz="2000" dirty="0"/>
              <a:t> de </a:t>
            </a:r>
            <a:r>
              <a:rPr lang="en-US" sz="2000" dirty="0" err="1"/>
              <a:t>eliminare</a:t>
            </a:r>
            <a:r>
              <a:rPr lang="en-US" sz="2000" dirty="0"/>
              <a:t>, </a:t>
            </a:r>
            <a:r>
              <a:rPr lang="en-US" sz="2000" dirty="0" err="1"/>
              <a:t>recomandând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special </a:t>
            </a:r>
            <a:r>
              <a:rPr lang="en-US" sz="2000" dirty="0" err="1"/>
              <a:t>utilizarea</a:t>
            </a:r>
            <a:r>
              <a:rPr lang="en-US" sz="2000" dirty="0"/>
              <a:t> </a:t>
            </a:r>
            <a:r>
              <a:rPr lang="en-US" sz="2000" dirty="0" err="1"/>
              <a:t>containerelor</a:t>
            </a:r>
            <a:r>
              <a:rPr lang="en-US" sz="2000" dirty="0"/>
              <a:t> </a:t>
            </a:r>
            <a:r>
              <a:rPr lang="en-US" sz="2000" dirty="0" err="1"/>
              <a:t>sigilate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nu </a:t>
            </a:r>
            <a:r>
              <a:rPr lang="en-US" sz="2000" dirty="0" err="1"/>
              <a:t>eliminarea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coșurile</a:t>
            </a:r>
            <a:r>
              <a:rPr lang="en-US" sz="2000" dirty="0"/>
              <a:t> de </a:t>
            </a:r>
            <a:r>
              <a:rPr lang="en-US" sz="2000" dirty="0" err="1"/>
              <a:t>gunoi</a:t>
            </a:r>
            <a:r>
              <a:rPr lang="en-US" sz="2000" dirty="0"/>
              <a:t> </a:t>
            </a:r>
            <a:r>
              <a:rPr lang="en-US" sz="2000" dirty="0" err="1"/>
              <a:t>obișnuite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Administrația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Securitate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Sănătate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Muncă</a:t>
            </a:r>
            <a:r>
              <a:rPr lang="en-US" sz="2000" dirty="0"/>
              <a:t> (OSHA): </a:t>
            </a:r>
            <a:r>
              <a:rPr lang="en-US" sz="2000" dirty="0" err="1"/>
              <a:t>Administrația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Securitate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Sănătate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Muncă</a:t>
            </a:r>
            <a:r>
              <a:rPr lang="en-US" sz="2000" dirty="0"/>
              <a:t> (OSHA): </a:t>
            </a:r>
            <a:endParaRPr lang="ro-RO" sz="2000" dirty="0"/>
          </a:p>
          <a:p>
            <a:r>
              <a:rPr lang="en-US" sz="2000" dirty="0" err="1"/>
              <a:t>Oferă</a:t>
            </a:r>
            <a:r>
              <a:rPr lang="en-US" sz="2000" dirty="0"/>
              <a:t> </a:t>
            </a:r>
            <a:r>
              <a:rPr lang="en-US" sz="2000" dirty="0" err="1"/>
              <a:t>sfaturi</a:t>
            </a:r>
            <a:r>
              <a:rPr lang="en-US" sz="2000" dirty="0"/>
              <a:t> </a:t>
            </a:r>
            <a:r>
              <a:rPr lang="en-US" sz="2000" dirty="0" err="1"/>
              <a:t>despre</a:t>
            </a:r>
            <a:r>
              <a:rPr lang="en-US" sz="2000" dirty="0"/>
              <a:t> </a:t>
            </a:r>
            <a:r>
              <a:rPr lang="en-US" sz="2000" dirty="0" err="1"/>
              <a:t>gestionarea</a:t>
            </a:r>
            <a:r>
              <a:rPr lang="en-US" sz="2000" dirty="0"/>
              <a:t> </a:t>
            </a:r>
            <a:r>
              <a:rPr lang="en-US" sz="2000" dirty="0" err="1"/>
              <a:t>nanomaterialelor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a </a:t>
            </a:r>
            <a:r>
              <a:rPr lang="en-US" sz="2000" dirty="0" err="1"/>
              <a:t>nivelurilor</a:t>
            </a:r>
            <a:r>
              <a:rPr lang="en-US" sz="2000" dirty="0"/>
              <a:t> de </a:t>
            </a:r>
            <a:r>
              <a:rPr lang="en-US" sz="2000" dirty="0" err="1"/>
              <a:t>expunere</a:t>
            </a:r>
            <a:r>
              <a:rPr lang="en-US" sz="2000" dirty="0"/>
              <a:t> ale </a:t>
            </a:r>
            <a:r>
              <a:rPr lang="en-US" sz="2000" dirty="0" err="1"/>
              <a:t>acestora</a:t>
            </a:r>
            <a:r>
              <a:rPr lang="en-US" sz="2000" dirty="0"/>
              <a:t>, </a:t>
            </a:r>
            <a:r>
              <a:rPr lang="en-US" sz="2000" dirty="0" err="1"/>
              <a:t>sugerând</a:t>
            </a:r>
            <a:r>
              <a:rPr lang="en-US" sz="2000" dirty="0"/>
              <a:t> </a:t>
            </a:r>
            <a:r>
              <a:rPr lang="en-US" sz="2000" dirty="0" err="1"/>
              <a:t>utilizarea</a:t>
            </a:r>
            <a:r>
              <a:rPr lang="en-US" sz="2000" dirty="0"/>
              <a:t> </a:t>
            </a:r>
            <a:r>
              <a:rPr lang="en-US" sz="2000" dirty="0" err="1"/>
              <a:t>echipamentului</a:t>
            </a:r>
            <a:r>
              <a:rPr lang="en-US" sz="2000" dirty="0"/>
              <a:t> de </a:t>
            </a:r>
            <a:r>
              <a:rPr lang="en-US" sz="2000" dirty="0" err="1"/>
              <a:t>protecție</a:t>
            </a:r>
            <a:r>
              <a:rPr lang="en-US" sz="2000" dirty="0"/>
              <a:t> </a:t>
            </a:r>
            <a:r>
              <a:rPr lang="en-US" sz="2000" dirty="0" err="1"/>
              <a:t>personală</a:t>
            </a:r>
            <a:r>
              <a:rPr lang="en-US" sz="2000" dirty="0"/>
              <a:t> (EIP)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măsuri</a:t>
            </a:r>
            <a:r>
              <a:rPr lang="en-US" sz="2000" dirty="0"/>
              <a:t> de </a:t>
            </a:r>
            <a:r>
              <a:rPr lang="en-US" sz="2000" dirty="0" err="1"/>
              <a:t>inginerie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4938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Green syntesisi of nanomaterials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0" y="1600200"/>
            <a:ext cx="6934200" cy="514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91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7151593" y="2857500"/>
            <a:ext cx="4975414" cy="1143000"/>
          </a:xfrm>
        </p:spPr>
        <p:txBody>
          <a:bodyPr/>
          <a:lstStyle/>
          <a:p>
            <a:r>
              <a:rPr lang="ro-RO" sz="2400" b="1" dirty="0"/>
              <a:t>Green syntesisi of NP –               a biological approach</a:t>
            </a:r>
            <a:endParaRPr lang="en-US" sz="2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5376" y="0"/>
            <a:ext cx="6908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9241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cientific Discover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6D3ED"/>
      </a:accent1>
      <a:accent2>
        <a:srgbClr val="C7DBE1"/>
      </a:accent2>
      <a:accent3>
        <a:srgbClr val="688EBD"/>
      </a:accent3>
      <a:accent4>
        <a:srgbClr val="BCE5DD"/>
      </a:accent4>
      <a:accent5>
        <a:srgbClr val="66DDCC"/>
      </a:accent5>
      <a:accent6>
        <a:srgbClr val="E0CE61"/>
      </a:accent6>
      <a:hlink>
        <a:srgbClr val="0563C1"/>
      </a:hlink>
      <a:folHlink>
        <a:srgbClr val="954F72"/>
      </a:folHlink>
    </a:clrScheme>
    <a:fontScheme name="Custom 36">
      <a:majorFont>
        <a:latin typeface="Posterama"/>
        <a:ea typeface=""/>
        <a:cs typeface=""/>
      </a:majorFont>
      <a:minorFont>
        <a:latin typeface="Daytona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tific discovery_V1_win32_EF_v3" id="{70008AEC-EDED-4511-BBCB-3094E155874B}" vid="{20F39DC6-8556-4458-8AAA-5D2B51347C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81D8D6-8849-400B-8BC9-21D401C7DD0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9A734A7-6096-47AA-9737-CDF62701A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8397A0-8C35-4EEE-8E61-47C914415B5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{79EEE194-DF8E-4A50-A1DA-F447BF3672C2}tf67061901_win32</Template>
  <TotalTime>7</TotalTime>
  <Words>418</Words>
  <Application>Microsoft Office PowerPoint</Application>
  <PresentationFormat>Ecran lat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6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7</vt:i4>
      </vt:variant>
    </vt:vector>
  </HeadingPairs>
  <TitlesOfParts>
    <vt:vector size="14" baseType="lpstr">
      <vt:lpstr>Arial</vt:lpstr>
      <vt:lpstr>Calibri</vt:lpstr>
      <vt:lpstr>Courier New</vt:lpstr>
      <vt:lpstr>Daytona Condensed Light</vt:lpstr>
      <vt:lpstr>ElsevierGulliver</vt:lpstr>
      <vt:lpstr>Posterama</vt:lpstr>
      <vt:lpstr>Custom</vt:lpstr>
      <vt:lpstr>The Risk assessment/ risk management framework for nanomaterials in research laboratory</vt:lpstr>
      <vt:lpstr>Regulatory guidelines for disposal of nanowaste in major countries worldwide </vt:lpstr>
      <vt:lpstr>Japonia</vt:lpstr>
      <vt:lpstr>UK</vt:lpstr>
      <vt:lpstr>SUA. Agenția pentru Protecția Mediului (EPA)</vt:lpstr>
      <vt:lpstr>Green syntesisi of nanomaterials</vt:lpstr>
      <vt:lpstr>Green syntesisi of NP –               a biological approach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buzdugan artur</dc:creator>
  <cp:lastModifiedBy>buzdugan artur</cp:lastModifiedBy>
  <cp:revision>4</cp:revision>
  <dcterms:created xsi:type="dcterms:W3CDTF">2024-12-10T18:21:12Z</dcterms:created>
  <dcterms:modified xsi:type="dcterms:W3CDTF">2024-12-10T18:39:41Z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