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518" r:id="rId2"/>
    <p:sldId id="519" r:id="rId3"/>
    <p:sldId id="520" r:id="rId4"/>
    <p:sldId id="521" r:id="rId5"/>
    <p:sldId id="557" r:id="rId6"/>
    <p:sldId id="558" r:id="rId7"/>
    <p:sldId id="522" r:id="rId8"/>
    <p:sldId id="523" r:id="rId9"/>
    <p:sldId id="524" r:id="rId10"/>
    <p:sldId id="525" r:id="rId11"/>
    <p:sldId id="526" r:id="rId12"/>
    <p:sldId id="527" r:id="rId13"/>
    <p:sldId id="528" r:id="rId14"/>
    <p:sldId id="529" r:id="rId15"/>
    <p:sldId id="530" r:id="rId16"/>
    <p:sldId id="547" r:id="rId17"/>
    <p:sldId id="531" r:id="rId18"/>
    <p:sldId id="533" r:id="rId19"/>
    <p:sldId id="534" r:id="rId20"/>
    <p:sldId id="535" r:id="rId21"/>
    <p:sldId id="536" r:id="rId22"/>
    <p:sldId id="537" r:id="rId23"/>
    <p:sldId id="538" r:id="rId24"/>
    <p:sldId id="539" r:id="rId25"/>
    <p:sldId id="540" r:id="rId26"/>
    <p:sldId id="541" r:id="rId27"/>
    <p:sldId id="560" r:id="rId28"/>
    <p:sldId id="542" r:id="rId29"/>
    <p:sldId id="544" r:id="rId30"/>
    <p:sldId id="54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5C28"/>
    <a:srgbClr val="CCFFFF"/>
    <a:srgbClr val="800000"/>
    <a:srgbClr val="003E6C"/>
    <a:srgbClr val="FFFFCC"/>
    <a:srgbClr val="9900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78" autoAdjust="0"/>
    <p:restoredTop sz="86323" autoAdjust="0"/>
  </p:normalViewPr>
  <p:slideViewPr>
    <p:cSldViewPr>
      <p:cViewPr varScale="1">
        <p:scale>
          <a:sx n="74" d="100"/>
          <a:sy n="74" d="100"/>
        </p:scale>
        <p:origin x="1133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00" d="100"/>
        <a:sy n="100" d="100"/>
      </p:scale>
      <p:origin x="0" y="9114"/>
    </p:cViewPr>
  </p:sorterViewPr>
  <p:notesViewPr>
    <p:cSldViewPr>
      <p:cViewPr>
        <p:scale>
          <a:sx n="100" d="100"/>
          <a:sy n="100" d="100"/>
        </p:scale>
        <p:origin x="-864" y="243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447FCD3-9958-4333-AE70-64942A7F1885}" type="datetimeFigureOut">
              <a:rPr lang="ru-RU"/>
              <a:pPr>
                <a:defRPr/>
              </a:pPr>
              <a:t>19.03.2020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3F09183-5785-4701-BEBB-DEA400EB412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12356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C772F50-9467-4D05-AD1D-7CFB95A4B14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155864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0773AB6-A5F3-4DEF-8298-0ACA960FAFD5}" type="slidenum">
              <a:rPr lang="ru-RU" altLang="ru-RU" smtClean="0"/>
              <a:pPr>
                <a:spcBef>
                  <a:spcPct val="0"/>
                </a:spcBef>
              </a:pPr>
              <a:t>21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51515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6608B-5380-4BC0-B553-AECE8D42B5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551B22-3812-4C74-85DE-9F8FDC5336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18BDF-87F8-4C11-84C6-77470AE98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99B45-4364-47F7-8BF4-1677C4A88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38197C-8580-475C-AFE9-21F827208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ADBB8C-EE61-40A3-8330-215F3520E0F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2747807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17EDC-4950-47D6-81CC-5B2B7B046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2D83B-3661-4B7E-816F-81EEF8955B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A977D-C8A4-47D9-A0A6-12391982A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408BB-1564-410E-BEB9-37D61989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0FAB2-81E5-4621-B8F2-6BA21D258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ADBB8C-EE61-40A3-8330-215F3520E0F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242230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59215-49BE-4EF5-8CEB-03E0CC15F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EF2D42-F5E9-4FAF-B324-997AA24477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8FB548-66D4-4723-B0F6-1D107B55F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48CAC-5A11-4E46-9A7F-FF5FA5DD9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D9ADA-975F-4A32-8F21-91AECBA88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ADBB8C-EE61-40A3-8330-215F3520E0F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7111124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E6BEE-1B5C-425D-AD4F-ADBD8B5EA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E35D1-EB18-4EFE-A3C4-27A6E0BA4C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38192F-1D70-450E-BE60-0A015EC8A3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175C0C-DA57-4D4D-AD2A-AF1051706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365D23-C29B-4AAF-843A-7A4627A30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8C24BD-1A85-4C0C-B81C-AA5274E48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ADBB8C-EE61-40A3-8330-215F3520E0F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25615128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01066-337A-4708-82D9-C20C58DDA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3CC1A2-99DF-42F9-B050-4806E8C0A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6040E7-3250-4C85-8AEA-405FC4AEAA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FE185B-4ABF-47AF-97CD-50732E331F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4172FF-3686-4534-8829-0714B432D5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B2289F-5A3D-4586-AF26-C9638B323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034BCE-779A-476F-9AEA-EA67BE16D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A74546-AFA7-459B-AE2F-4DD75FC17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ADBB8C-EE61-40A3-8330-215F3520E0F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97659632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8A8C9-FF90-49ED-911D-2D3006DD4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A9BDD9-59E9-4974-AE41-DB0BD3735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8C12D2-A94C-461D-8395-54523922A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B77E4D-D737-4C78-8DF6-B5053B956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ADBB8C-EE61-40A3-8330-215F3520E0F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0009001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1CE929-32E7-48F7-B447-B2A857DC9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953579-6315-475B-AC54-7FB6E509C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8CA836-CDF2-4C9A-89D1-99BC91676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ADBB8C-EE61-40A3-8330-215F3520E0F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41644492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E647C-404D-4D68-95A2-A3B1DE440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CF4B49-671E-42C6-8981-D415F55B1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63DBA4-A22F-43E1-AEA4-239F113F8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595497-9B76-4CFF-8A83-5B21FE36E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C7E696-991E-4E02-92E7-54935EB60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D78311-6565-4B1C-A324-33CB2759F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ADBB8C-EE61-40A3-8330-215F3520E0F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5068668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F0116-EBF9-4487-8901-280B0E267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1BFAA6-560E-43CE-87D8-85419F5198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5588E1-ED4E-48DD-8727-7B1D8F523E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FAC9D3-4AA0-4A2B-BFAF-D6FD806F2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E2737-2828-4CE9-88FD-E59B10F4B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7B8377-70A7-4DC0-9610-BB3AD58E6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ADBB8C-EE61-40A3-8330-215F3520E0F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139994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59C5F-1C12-4F04-B7F0-C88E4359C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495755-E58D-4779-8AC0-560B36A61F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0F5D7-2D81-445C-9270-ACC307A81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094F8-9E29-480B-9412-093F935D5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2C6EA-609E-4D02-88C8-0FF31738C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ADBB8C-EE61-40A3-8330-215F3520E0F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703798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80F74A-88CE-4DD9-AAB9-DD4CD549D1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297184-8C80-4582-A9F3-B0E7CBE4A3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6EC3D-79C9-4674-AC0C-94F946979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1F5DB-23D8-47FC-9566-0688F1E5F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8C06B-0B94-4593-84DA-7B2D60EC1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ADBB8C-EE61-40A3-8330-215F3520E0F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1377242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C01DB0-5B1C-43FA-8BD8-1620543CF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0CC999-5159-45FC-B178-EDC1BC73A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0A3E2E-5D94-4CFA-9D6B-CD8A304290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AF3742-A5D6-4F71-BDA5-6D2C03F995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2CC58D-E21F-4FBC-B433-30A7739A69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0ADBB8C-EE61-40A3-8330-215F3520E0F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7996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0247BC2-7588-40FE-9A67-78F52FC6B06F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400"/>
          </a:p>
        </p:txBody>
      </p:sp>
      <p:sp>
        <p:nvSpPr>
          <p:cNvPr id="4099" name="Прямоугольник 2"/>
          <p:cNvSpPr>
            <a:spLocks noChangeArrowheads="1"/>
          </p:cNvSpPr>
          <p:nvPr/>
        </p:nvSpPr>
        <p:spPr bwMode="auto">
          <a:xfrm>
            <a:off x="0" y="1428750"/>
            <a:ext cx="91440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</a:t>
            </a:r>
            <a: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Organizarea</a:t>
            </a:r>
            <a: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proiectelor</a:t>
            </a:r>
            <a: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VBA</a:t>
            </a:r>
            <a:b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1. </a:t>
            </a:r>
            <a:r>
              <a:rPr lang="ro-RO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Componenterle </a:t>
            </a:r>
            <a:r>
              <a:rPr lang="en-US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proiectelor</a:t>
            </a:r>
            <a: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VBA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2. </a:t>
            </a:r>
            <a:r>
              <a:rPr lang="en-US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Mediul</a:t>
            </a:r>
            <a: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dezvoltare</a:t>
            </a:r>
            <a: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VBA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3. </a:t>
            </a:r>
            <a:r>
              <a:rPr lang="en-US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Ferestre</a:t>
            </a:r>
            <a: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principale</a:t>
            </a:r>
            <a: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ferestre</a:t>
            </a:r>
            <a: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en-US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specializate</a:t>
            </a:r>
            <a:endParaRPr lang="en-US" alt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4. Object Browser </a:t>
            </a:r>
            <a:r>
              <a:rPr lang="en-US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Project/Library</a:t>
            </a:r>
            <a:b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rgbClr val="CCFFFF"/>
          </a:solidFill>
        </p:spPr>
        <p:txBody>
          <a:bodyPr/>
          <a:lstStyle/>
          <a:p>
            <a:r>
              <a:rPr lang="en-US" altLang="ru-RU" sz="36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Organizarea proiectelor VBA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0" y="1412875"/>
            <a:ext cx="9144000" cy="5445125"/>
          </a:xfrm>
          <a:solidFill>
            <a:srgbClr val="FFFFCC"/>
          </a:solidFill>
        </p:spPr>
        <p:txBody>
          <a:bodyPr/>
          <a:lstStyle/>
          <a:p>
            <a:pPr>
              <a:lnSpc>
                <a:spcPct val="80000"/>
              </a:lnSpc>
              <a:defRPr/>
            </a:pPr>
            <a:endParaRPr lang="en-US" altLang="ru-RU" sz="2000" dirty="0"/>
          </a:p>
          <a:p>
            <a:pPr marL="0" indent="0">
              <a:lnSpc>
                <a:spcPct val="80000"/>
              </a:lnSpc>
              <a:buFontTx/>
              <a:buNone/>
              <a:defRPr/>
            </a:pPr>
            <a:r>
              <a:rPr lang="vi-VN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Scopul utilizarii  limbajului de programare VBA  este acela de a scrie programe cu care :</a:t>
            </a:r>
          </a:p>
          <a:p>
            <a:pPr marL="0" indent="0">
              <a:lnSpc>
                <a:spcPct val="80000"/>
              </a:lnSpc>
              <a:buFontTx/>
              <a:buNone/>
              <a:defRPr/>
            </a:pP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vi-VN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) sa controlăm comportarea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obiectelor Microsoft 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80000"/>
              </a:lnSpc>
              <a:buFontTx/>
              <a:buNone/>
              <a:defRPr/>
            </a:pP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  </a:t>
            </a:r>
            <a:r>
              <a:rPr lang="vi-VN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Office</a:t>
            </a:r>
          </a:p>
          <a:p>
            <a:pPr marL="0" indent="0">
              <a:lnSpc>
                <a:spcPct val="80000"/>
              </a:lnSpc>
              <a:buFontTx/>
              <a:buNone/>
              <a:defRPr/>
            </a:pP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vi-VN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sa realizăm  aplicaţii complexe in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diverse domenii </a:t>
            </a:r>
            <a:endParaRPr lang="en-US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FontTx/>
              <a:buNone/>
              <a:defRPr/>
            </a:pP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  </a:t>
            </a:r>
            <a:r>
              <a:rPr lang="vi-VN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activitate</a:t>
            </a:r>
            <a:endParaRPr lang="en-US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FontTx/>
              <a:buNone/>
              <a:defRPr/>
            </a:pPr>
            <a:endParaRPr lang="en-US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FontTx/>
              <a:buNone/>
              <a:defRPr/>
            </a:pPr>
            <a:r>
              <a:rPr lang="vi-VN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Obiectele şi prelucrările necesare realizării unei aplicaţii VBA sunt gestionate sub forma unui</a:t>
            </a:r>
            <a:r>
              <a:rPr lang="vi-VN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proiect</a:t>
            </a:r>
            <a:r>
              <a:rPr lang="vi-VN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80000"/>
              </a:lnSpc>
              <a:buFontTx/>
              <a:buNone/>
              <a:defRPr/>
            </a:pPr>
            <a:endParaRPr lang="vi-VN" alt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FontTx/>
              <a:buNone/>
              <a:defRPr/>
            </a:pPr>
            <a:endParaRPr lang="vi-VN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FontTx/>
              <a:buNone/>
              <a:defRPr/>
            </a:pPr>
            <a:endParaRPr lang="en-US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FontTx/>
              <a:buNone/>
              <a:defRPr/>
            </a:pPr>
            <a:endParaRPr lang="en-US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FontTx/>
              <a:buNone/>
              <a:defRPr/>
            </a:pPr>
            <a:endParaRPr lang="en-US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FontTx/>
              <a:buNone/>
              <a:defRPr/>
            </a:pPr>
            <a:endParaRPr lang="en-US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A00732A-74C5-4DEE-8952-61C41B46EE5D}" type="slidenum">
              <a:rPr lang="en-US" altLang="ru-RU" sz="14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ru-RU" sz="14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bldLvl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26538" cy="141763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alt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Un </a:t>
            </a:r>
            <a:r>
              <a:rPr lang="en-US" alt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proiect</a:t>
            </a:r>
            <a:r>
              <a:rPr lang="en-US" alt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MS_doc_aplicatiei</a:t>
            </a:r>
            <a:r>
              <a:rPr lang="en-US" alt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+ Program</a:t>
            </a:r>
            <a:endParaRPr lang="ru-RU" altLang="ru-RU" sz="3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9B2B48A-9EE0-46E5-B184-90825F9A5C97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pic>
        <p:nvPicPr>
          <p:cNvPr id="614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875"/>
            <a:ext cx="9126538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9697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Organizarea</a:t>
            </a: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proiectelor</a:t>
            </a: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VBA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>
          <a:xfrm>
            <a:off x="0" y="1196975"/>
            <a:ext cx="9144000" cy="566102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ro-RO" alt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vi-VN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proiect reprezint</a:t>
            </a:r>
            <a:r>
              <a:rPr lang="ro-RO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vi-VN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colec</a:t>
            </a:r>
            <a:r>
              <a:rPr lang="ro-RO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ţ</a:t>
            </a:r>
            <a:r>
              <a:rPr lang="vi-VN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 de fi</a:t>
            </a:r>
            <a:r>
              <a:rPr lang="ro-RO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</a:t>
            </a:r>
            <a:r>
              <a:rPr lang="vi-VN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iere care compun un anumit tip de aplica</a:t>
            </a:r>
            <a:r>
              <a:rPr lang="ro-RO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ţ</a:t>
            </a:r>
            <a:r>
              <a:rPr lang="vi-VN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ie.</a:t>
            </a:r>
            <a:endParaRPr lang="ro-RO" alt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P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lângă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documentele</a:t>
            </a: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aplicaţiei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suport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Word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o-RO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Excel</a:t>
            </a:r>
            <a:r>
              <a:rPr lang="en-US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r>
              <a:rPr lang="en-A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A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proiect</a:t>
            </a:r>
            <a:r>
              <a:rPr lang="en-A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conţine</a:t>
            </a: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componente</a:t>
            </a:r>
            <a:endParaRPr lang="ro-RO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pecifice</a:t>
            </a: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acţiunilo</a:t>
            </a:r>
            <a:r>
              <a:rPr lang="en-US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programatice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</a:t>
            </a: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</a:t>
            </a: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alt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</a:t>
            </a: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clasă</a:t>
            </a: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alt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en-US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forme</a:t>
            </a:r>
            <a:r>
              <a:rPr lang="ro-RO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eaLnBrk="1" hangingPunct="1">
              <a:defRPr/>
            </a:pPr>
            <a:r>
              <a:rPr lang="ro-RO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r</a:t>
            </a:r>
            <a:r>
              <a:rPr lang="en-US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eferin</a:t>
            </a:r>
            <a:r>
              <a:rPr lang="ro-RO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ţe.</a:t>
            </a:r>
            <a:endParaRPr lang="ru-RU" alt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0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B427AE-D711-4F38-B9AA-70A5CE71742E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Organizarea</a:t>
            </a: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proiectelor</a:t>
            </a: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VBA</a:t>
            </a:r>
          </a:p>
        </p:txBody>
      </p:sp>
      <p:sp>
        <p:nvSpPr>
          <p:cNvPr id="819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8195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BFA969-D959-476F-BDA3-52447DBD6E40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40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571625"/>
            <a:ext cx="814387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Organizarea</a:t>
            </a: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proiectelor</a:t>
            </a: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VBA</a:t>
            </a:r>
          </a:p>
        </p:txBody>
      </p:sp>
      <p:sp>
        <p:nvSpPr>
          <p:cNvPr id="921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921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3DB4394-D376-4989-AFEE-9523B7B5A0B7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400"/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750"/>
            <a:ext cx="8786813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9697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Organizarea</a:t>
            </a: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proiectelor</a:t>
            </a: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VBA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idx="1"/>
          </p:nvPr>
        </p:nvSpPr>
        <p:spPr>
          <a:xfrm>
            <a:off x="0" y="1196975"/>
            <a:ext cx="9144000" cy="5661025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ru-RU" sz="2600" b="1" i="1" kern="1200" dirty="0" err="1">
                <a:solidFill>
                  <a:srgbClr val="990000"/>
                </a:solidFill>
              </a:rPr>
              <a:t>Module</a:t>
            </a:r>
            <a:r>
              <a:rPr lang="ru-RU" sz="2600" b="1" i="1" kern="1200" dirty="0">
                <a:solidFill>
                  <a:srgbClr val="990000"/>
                </a:solidFill>
              </a:rPr>
              <a:t> </a:t>
            </a:r>
            <a:r>
              <a:rPr lang="ru-RU" sz="2600" b="1" i="1" kern="1200" dirty="0" err="1">
                <a:solidFill>
                  <a:srgbClr val="990000"/>
                </a:solidFill>
              </a:rPr>
              <a:t>standard</a:t>
            </a:r>
            <a:r>
              <a:rPr lang="ru-RU" sz="2600" b="1" i="1" kern="1200" dirty="0">
                <a:solidFill>
                  <a:srgbClr val="990000"/>
                </a:solidFill>
              </a:rPr>
              <a:t> (</a:t>
            </a:r>
            <a:r>
              <a:rPr lang="ru-RU" sz="2600" b="1" i="1" kern="1200" dirty="0" err="1">
                <a:solidFill>
                  <a:srgbClr val="990000"/>
                </a:solidFill>
              </a:rPr>
              <a:t>module</a:t>
            </a:r>
            <a:r>
              <a:rPr lang="ru-RU" sz="2600" b="1" i="1" kern="1200" dirty="0">
                <a:solidFill>
                  <a:srgbClr val="990000"/>
                </a:solidFill>
              </a:rPr>
              <a:t> </a:t>
            </a:r>
            <a:r>
              <a:rPr lang="ru-RU" sz="2600" b="1" i="1" kern="1200" dirty="0" err="1">
                <a:solidFill>
                  <a:srgbClr val="990000"/>
                </a:solidFill>
              </a:rPr>
              <a:t>de</a:t>
            </a:r>
            <a:r>
              <a:rPr lang="ru-RU" sz="2600" b="1" i="1" kern="1200" dirty="0">
                <a:solidFill>
                  <a:srgbClr val="990000"/>
                </a:solidFill>
              </a:rPr>
              <a:t> </a:t>
            </a:r>
            <a:r>
              <a:rPr lang="ru-RU" sz="2600" b="1" i="1" kern="1200" dirty="0" err="1">
                <a:solidFill>
                  <a:srgbClr val="990000"/>
                </a:solidFill>
              </a:rPr>
              <a:t>cod</a:t>
            </a:r>
            <a:r>
              <a:rPr lang="ru-RU" sz="2600" b="1" i="1" kern="1200" dirty="0">
                <a:solidFill>
                  <a:srgbClr val="002060"/>
                </a:solidFill>
              </a:rPr>
              <a:t>) </a:t>
            </a:r>
            <a:r>
              <a:rPr lang="ru-RU" sz="2600" i="1" kern="1200" dirty="0">
                <a:solidFill>
                  <a:srgbClr val="002060"/>
                </a:solidFill>
              </a:rPr>
              <a:t>= </a:t>
            </a:r>
            <a:r>
              <a:rPr lang="ru-RU" sz="2600" i="1" kern="1200" dirty="0" err="1">
                <a:solidFill>
                  <a:srgbClr val="002060"/>
                </a:solidFill>
              </a:rPr>
              <a:t>conţin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declaraţii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si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proceduri</a:t>
            </a:r>
            <a:r>
              <a:rPr lang="ru-RU" sz="2600" i="1" kern="1200" dirty="0">
                <a:solidFill>
                  <a:srgbClr val="002060"/>
                </a:solidFill>
              </a:rPr>
              <a:t>. </a:t>
            </a:r>
            <a:r>
              <a:rPr lang="ru-RU" sz="2600" i="1" kern="1200" dirty="0" err="1">
                <a:solidFill>
                  <a:srgbClr val="002060"/>
                </a:solidFill>
              </a:rPr>
              <a:t>Ele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pot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fi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salvate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ca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fişiere</a:t>
            </a:r>
            <a:r>
              <a:rPr lang="ru-RU" sz="2600" i="1" kern="1200" dirty="0">
                <a:solidFill>
                  <a:srgbClr val="000000"/>
                </a:solidFill>
              </a:rPr>
              <a:t> </a:t>
            </a:r>
            <a:r>
              <a:rPr lang="ru-RU" sz="2600" b="1" i="1" kern="1200" dirty="0">
                <a:solidFill>
                  <a:srgbClr val="990000"/>
                </a:solidFill>
              </a:rPr>
              <a:t>.</a:t>
            </a:r>
            <a:r>
              <a:rPr lang="ru-RU" sz="2600" b="1" i="1" kern="1200" dirty="0" err="1">
                <a:solidFill>
                  <a:srgbClr val="990000"/>
                </a:solidFill>
              </a:rPr>
              <a:t>bas</a:t>
            </a:r>
            <a:endParaRPr lang="ru-RU" sz="2600" b="1" i="1" kern="1200" dirty="0">
              <a:solidFill>
                <a:srgbClr val="990000"/>
              </a:solidFill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endParaRPr lang="en-US" sz="2600" b="1" i="1" kern="1200" dirty="0">
              <a:solidFill>
                <a:srgbClr val="990000"/>
              </a:solidFill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ru-RU" sz="2600" b="1" i="1" kern="1200" dirty="0" err="1">
                <a:solidFill>
                  <a:srgbClr val="990000"/>
                </a:solidFill>
              </a:rPr>
              <a:t>Module</a:t>
            </a:r>
            <a:r>
              <a:rPr lang="ru-RU" sz="2600" b="1" i="1" kern="1200" dirty="0">
                <a:solidFill>
                  <a:srgbClr val="990000"/>
                </a:solidFill>
              </a:rPr>
              <a:t> </a:t>
            </a:r>
            <a:r>
              <a:rPr lang="ru-RU" sz="2600" b="1" i="1" kern="1200" dirty="0" err="1">
                <a:solidFill>
                  <a:srgbClr val="990000"/>
                </a:solidFill>
              </a:rPr>
              <a:t>de</a:t>
            </a:r>
            <a:r>
              <a:rPr lang="ru-RU" sz="2600" b="1" i="1" kern="1200" dirty="0">
                <a:solidFill>
                  <a:srgbClr val="990000"/>
                </a:solidFill>
              </a:rPr>
              <a:t> </a:t>
            </a:r>
            <a:r>
              <a:rPr lang="ru-RU" sz="2600" b="1" i="1" kern="1200" dirty="0" err="1">
                <a:solidFill>
                  <a:srgbClr val="990000"/>
                </a:solidFill>
              </a:rPr>
              <a:t>clasă</a:t>
            </a:r>
            <a:r>
              <a:rPr lang="ru-RU" sz="2600" b="1" i="1" kern="1200" dirty="0">
                <a:solidFill>
                  <a:srgbClr val="000000"/>
                </a:solidFill>
              </a:rPr>
              <a:t> </a:t>
            </a:r>
            <a:r>
              <a:rPr lang="ru-RU" sz="2600" i="1" kern="1200" dirty="0">
                <a:solidFill>
                  <a:srgbClr val="002060"/>
                </a:solidFill>
              </a:rPr>
              <a:t>= </a:t>
            </a:r>
            <a:r>
              <a:rPr lang="ru-RU" sz="2600" i="1" kern="1200" dirty="0" err="1">
                <a:solidFill>
                  <a:srgbClr val="002060"/>
                </a:solidFill>
              </a:rPr>
              <a:t>conţin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definirea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obiectelor</a:t>
            </a:r>
            <a:r>
              <a:rPr lang="ru-RU" sz="2600" i="1" kern="1200" dirty="0">
                <a:solidFill>
                  <a:srgbClr val="002060"/>
                </a:solidFill>
              </a:rPr>
              <a:t> (</a:t>
            </a:r>
            <a:r>
              <a:rPr lang="ru-RU" sz="2600" i="1" kern="1200" dirty="0" err="1">
                <a:solidFill>
                  <a:srgbClr val="002060"/>
                </a:solidFill>
              </a:rPr>
              <a:t>clase</a:t>
            </a:r>
            <a:r>
              <a:rPr lang="ru-RU" sz="2600" i="1" kern="1200" dirty="0">
                <a:solidFill>
                  <a:srgbClr val="002060"/>
                </a:solidFill>
              </a:rPr>
              <a:t>) </a:t>
            </a:r>
            <a:r>
              <a:rPr lang="ru-RU" sz="2600" i="1" kern="1200" dirty="0" err="1">
                <a:solidFill>
                  <a:srgbClr val="002060"/>
                </a:solidFill>
              </a:rPr>
              <a:t>utilizator</a:t>
            </a:r>
            <a:r>
              <a:rPr lang="ru-RU" sz="2600" i="1" kern="1200" dirty="0">
                <a:solidFill>
                  <a:srgbClr val="002060"/>
                </a:solidFill>
              </a:rPr>
              <a:t>. </a:t>
            </a:r>
            <a:r>
              <a:rPr lang="ru-RU" sz="2600" i="1" kern="1200" dirty="0" err="1">
                <a:solidFill>
                  <a:srgbClr val="002060"/>
                </a:solidFill>
              </a:rPr>
              <a:t>Pot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fi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salvate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ca</a:t>
            </a:r>
            <a:r>
              <a:rPr lang="en-US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fişiere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b="1" i="1" kern="1200" dirty="0">
                <a:solidFill>
                  <a:srgbClr val="990000"/>
                </a:solidFill>
              </a:rPr>
              <a:t>.</a:t>
            </a:r>
            <a:r>
              <a:rPr lang="ru-RU" sz="2600" b="1" i="1" kern="1200" dirty="0" err="1">
                <a:solidFill>
                  <a:srgbClr val="990000"/>
                </a:solidFill>
              </a:rPr>
              <a:t>cls</a:t>
            </a:r>
            <a:endParaRPr lang="ru-RU" sz="2600" b="1" i="1" kern="1200" dirty="0">
              <a:solidFill>
                <a:srgbClr val="990000"/>
              </a:solidFill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endParaRPr lang="en-US" sz="2600" b="1" i="1" kern="1200" dirty="0">
              <a:solidFill>
                <a:srgbClr val="990000"/>
              </a:solidFill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ru-RU" sz="2600" b="1" i="1" kern="1200" dirty="0" err="1">
                <a:solidFill>
                  <a:srgbClr val="990000"/>
                </a:solidFill>
              </a:rPr>
              <a:t>Forme</a:t>
            </a:r>
            <a:r>
              <a:rPr lang="ru-RU" sz="2600" b="1" i="1" kern="1200" dirty="0">
                <a:solidFill>
                  <a:srgbClr val="990000"/>
                </a:solidFill>
              </a:rPr>
              <a:t> </a:t>
            </a:r>
            <a:r>
              <a:rPr lang="ru-RU" sz="2600" i="1" kern="1200" dirty="0">
                <a:solidFill>
                  <a:srgbClr val="002060"/>
                </a:solidFill>
              </a:rPr>
              <a:t>= </a:t>
            </a:r>
            <a:r>
              <a:rPr lang="ru-RU" sz="2600" i="1" kern="1200" dirty="0" err="1">
                <a:solidFill>
                  <a:srgbClr val="002060"/>
                </a:solidFill>
              </a:rPr>
              <a:t>conţin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definirea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interfeţei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utilizator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şi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tratarea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evenimentelor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asociate</a:t>
            </a:r>
            <a:r>
              <a:rPr lang="ru-RU" sz="2600" i="1" kern="1200" dirty="0">
                <a:solidFill>
                  <a:srgbClr val="002060"/>
                </a:solidFill>
              </a:rPr>
              <a:t>. </a:t>
            </a:r>
            <a:r>
              <a:rPr lang="ru-RU" sz="2600" i="1" kern="1200" dirty="0" err="1">
                <a:solidFill>
                  <a:srgbClr val="002060"/>
                </a:solidFill>
              </a:rPr>
              <a:t>Pot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fi</a:t>
            </a:r>
            <a:r>
              <a:rPr lang="en-US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salvate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ca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fişiere</a:t>
            </a:r>
            <a:r>
              <a:rPr lang="ru-RU" sz="2600" i="1" kern="1200" dirty="0">
                <a:solidFill>
                  <a:srgbClr val="000000"/>
                </a:solidFill>
              </a:rPr>
              <a:t> </a:t>
            </a:r>
            <a:r>
              <a:rPr lang="ru-RU" sz="2600" b="1" i="1" kern="1200" dirty="0">
                <a:solidFill>
                  <a:srgbClr val="990000"/>
                </a:solidFill>
              </a:rPr>
              <a:t>.</a:t>
            </a:r>
            <a:r>
              <a:rPr lang="ru-RU" sz="2600" b="1" i="1" kern="1200" dirty="0" err="1">
                <a:solidFill>
                  <a:srgbClr val="990000"/>
                </a:solidFill>
              </a:rPr>
              <a:t>frm</a:t>
            </a:r>
            <a:r>
              <a:rPr lang="ru-RU" sz="2600" b="1" i="1" kern="1200" dirty="0">
                <a:solidFill>
                  <a:srgbClr val="000000"/>
                </a:solidFill>
              </a:rPr>
              <a:t>.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endParaRPr lang="en-US" sz="2600" b="1" i="1" kern="1200" dirty="0">
              <a:solidFill>
                <a:srgbClr val="000000"/>
              </a:solidFill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ru-RU" sz="2600" b="1" i="1" kern="1200" dirty="0" err="1">
                <a:solidFill>
                  <a:srgbClr val="990000"/>
                </a:solidFill>
              </a:rPr>
              <a:t>Referinţe</a:t>
            </a:r>
            <a:r>
              <a:rPr lang="ru-RU" sz="2600" b="1" i="1" kern="1200" dirty="0">
                <a:solidFill>
                  <a:srgbClr val="000000"/>
                </a:solidFill>
              </a:rPr>
              <a:t> </a:t>
            </a:r>
            <a:r>
              <a:rPr lang="ru-RU" sz="2600" i="1" kern="1200" dirty="0">
                <a:solidFill>
                  <a:srgbClr val="002060"/>
                </a:solidFill>
              </a:rPr>
              <a:t>= </a:t>
            </a:r>
            <a:r>
              <a:rPr lang="ru-RU" sz="2600" i="1" kern="1200" dirty="0" err="1">
                <a:solidFill>
                  <a:srgbClr val="002060"/>
                </a:solidFill>
              </a:rPr>
              <a:t>pentru</a:t>
            </a:r>
            <a:r>
              <a:rPr lang="ru-RU" sz="2600" i="1" kern="1200" dirty="0">
                <a:solidFill>
                  <a:srgbClr val="002060"/>
                </a:solidFill>
              </a:rPr>
              <a:t> a </a:t>
            </a:r>
            <a:r>
              <a:rPr lang="ru-RU" sz="2600" i="1" kern="1200" dirty="0" err="1">
                <a:solidFill>
                  <a:srgbClr val="002060"/>
                </a:solidFill>
              </a:rPr>
              <a:t>avea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acces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la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entităţi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din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alte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proiecte</a:t>
            </a:r>
            <a:r>
              <a:rPr lang="ru-RU" sz="2600" i="1" kern="1200" dirty="0">
                <a:solidFill>
                  <a:srgbClr val="002060"/>
                </a:solidFill>
              </a:rPr>
              <a:t>, </a:t>
            </a:r>
            <a:r>
              <a:rPr lang="ru-RU" sz="2600" i="1" kern="1200" dirty="0" err="1">
                <a:solidFill>
                  <a:srgbClr val="002060"/>
                </a:solidFill>
              </a:rPr>
              <a:t>acestea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se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vor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indica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drept</a:t>
            </a:r>
            <a:r>
              <a:rPr lang="en-US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referinţe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al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proiectului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curent</a:t>
            </a:r>
            <a:r>
              <a:rPr lang="ru-RU" sz="2600" i="1" kern="1200" dirty="0">
                <a:solidFill>
                  <a:srgbClr val="002060"/>
                </a:solidFill>
              </a:rPr>
              <a:t>. </a:t>
            </a:r>
            <a:r>
              <a:rPr lang="ru-RU" sz="2600" i="1" kern="1200" dirty="0" err="1">
                <a:solidFill>
                  <a:srgbClr val="002060"/>
                </a:solidFill>
              </a:rPr>
              <a:t>Tot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aici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se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indică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bibliotecile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de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tipuri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necesare</a:t>
            </a:r>
            <a:r>
              <a:rPr lang="ru-RU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proiectului</a:t>
            </a:r>
            <a:r>
              <a:rPr lang="en-US" sz="2600" i="1" kern="1200" dirty="0">
                <a:solidFill>
                  <a:srgbClr val="002060"/>
                </a:solidFill>
              </a:rPr>
              <a:t> </a:t>
            </a:r>
            <a:r>
              <a:rPr lang="ru-RU" sz="2600" i="1" kern="1200" dirty="0" err="1">
                <a:solidFill>
                  <a:srgbClr val="002060"/>
                </a:solidFill>
              </a:rPr>
              <a:t>curent</a:t>
            </a:r>
            <a:r>
              <a:rPr lang="ru-RU" sz="2600" i="1" kern="1200" dirty="0">
                <a:solidFill>
                  <a:srgbClr val="002060"/>
                </a:solidFill>
              </a:rPr>
              <a:t> (</a:t>
            </a:r>
            <a:r>
              <a:rPr lang="ru-RU" sz="2600" i="1" kern="1200" dirty="0" err="1">
                <a:solidFill>
                  <a:srgbClr val="990000"/>
                </a:solidFill>
              </a:rPr>
              <a:t>de</a:t>
            </a:r>
            <a:r>
              <a:rPr lang="ru-RU" sz="2600" i="1" kern="1200" dirty="0">
                <a:solidFill>
                  <a:srgbClr val="990000"/>
                </a:solidFill>
              </a:rPr>
              <a:t> </a:t>
            </a:r>
            <a:r>
              <a:rPr lang="ru-RU" sz="2600" i="1" kern="1200" dirty="0" err="1">
                <a:solidFill>
                  <a:srgbClr val="990000"/>
                </a:solidFill>
              </a:rPr>
              <a:t>exemplu</a:t>
            </a:r>
            <a:r>
              <a:rPr lang="ru-RU" sz="2600" i="1" kern="1200" dirty="0">
                <a:solidFill>
                  <a:srgbClr val="990000"/>
                </a:solidFill>
              </a:rPr>
              <a:t>, </a:t>
            </a:r>
            <a:r>
              <a:rPr lang="ru-RU" sz="2600" i="1" kern="1200" dirty="0" err="1">
                <a:solidFill>
                  <a:srgbClr val="990000"/>
                </a:solidFill>
              </a:rPr>
              <a:t>pentru</a:t>
            </a:r>
            <a:r>
              <a:rPr lang="ru-RU" sz="2600" i="1" kern="1200" dirty="0">
                <a:solidFill>
                  <a:srgbClr val="990000"/>
                </a:solidFill>
              </a:rPr>
              <a:t> a </a:t>
            </a:r>
            <a:r>
              <a:rPr lang="ru-RU" sz="2600" i="1" kern="1200" dirty="0" err="1">
                <a:solidFill>
                  <a:srgbClr val="990000"/>
                </a:solidFill>
              </a:rPr>
              <a:t>lucra</a:t>
            </a:r>
            <a:r>
              <a:rPr lang="ru-RU" sz="2600" i="1" kern="1200" dirty="0">
                <a:solidFill>
                  <a:srgbClr val="990000"/>
                </a:solidFill>
              </a:rPr>
              <a:t> </a:t>
            </a:r>
            <a:r>
              <a:rPr lang="ru-RU" sz="2600" i="1" kern="1200" dirty="0" err="1">
                <a:solidFill>
                  <a:srgbClr val="990000"/>
                </a:solidFill>
              </a:rPr>
              <a:t>programatic</a:t>
            </a:r>
            <a:r>
              <a:rPr lang="ru-RU" sz="2600" i="1" kern="1200" dirty="0">
                <a:solidFill>
                  <a:srgbClr val="990000"/>
                </a:solidFill>
              </a:rPr>
              <a:t> </a:t>
            </a:r>
            <a:r>
              <a:rPr lang="ru-RU" sz="2600" i="1" kern="1200" dirty="0" err="1">
                <a:solidFill>
                  <a:srgbClr val="990000"/>
                </a:solidFill>
              </a:rPr>
              <a:t>în</a:t>
            </a:r>
            <a:r>
              <a:rPr lang="ru-RU" sz="2600" i="1" kern="1200" dirty="0">
                <a:solidFill>
                  <a:srgbClr val="990000"/>
                </a:solidFill>
              </a:rPr>
              <a:t> </a:t>
            </a:r>
            <a:r>
              <a:rPr lang="ru-RU" sz="2600" i="1" kern="1200" dirty="0" err="1">
                <a:solidFill>
                  <a:srgbClr val="990000"/>
                </a:solidFill>
              </a:rPr>
              <a:t>Excel</a:t>
            </a:r>
            <a:r>
              <a:rPr lang="ru-RU" sz="2600" i="1" kern="1200" dirty="0">
                <a:solidFill>
                  <a:srgbClr val="990000"/>
                </a:solidFill>
              </a:rPr>
              <a:t> </a:t>
            </a:r>
            <a:r>
              <a:rPr lang="ru-RU" sz="2600" i="1" kern="1200" dirty="0" err="1">
                <a:solidFill>
                  <a:srgbClr val="990000"/>
                </a:solidFill>
              </a:rPr>
              <a:t>cu</a:t>
            </a:r>
            <a:r>
              <a:rPr lang="ru-RU" sz="2600" i="1" kern="1200" dirty="0">
                <a:solidFill>
                  <a:srgbClr val="990000"/>
                </a:solidFill>
              </a:rPr>
              <a:t> </a:t>
            </a:r>
            <a:r>
              <a:rPr lang="ru-RU" sz="2600" i="1" kern="1200" dirty="0" err="1">
                <a:solidFill>
                  <a:srgbClr val="990000"/>
                </a:solidFill>
              </a:rPr>
              <a:t>obiecte</a:t>
            </a:r>
            <a:r>
              <a:rPr lang="ru-RU" sz="2600" i="1" kern="1200" dirty="0">
                <a:solidFill>
                  <a:srgbClr val="990000"/>
                </a:solidFill>
              </a:rPr>
              <a:t> </a:t>
            </a:r>
            <a:r>
              <a:rPr lang="ru-RU" sz="2600" i="1" kern="1200" dirty="0" err="1">
                <a:solidFill>
                  <a:srgbClr val="990000"/>
                </a:solidFill>
              </a:rPr>
              <a:t>Word</a:t>
            </a:r>
            <a:r>
              <a:rPr lang="ru-RU" sz="2600" i="1" kern="1200" dirty="0">
                <a:solidFill>
                  <a:srgbClr val="990000"/>
                </a:solidFill>
              </a:rPr>
              <a:t>, </a:t>
            </a:r>
            <a:r>
              <a:rPr lang="ru-RU" sz="2600" i="1" kern="1200" dirty="0" err="1">
                <a:solidFill>
                  <a:srgbClr val="990000"/>
                </a:solidFill>
              </a:rPr>
              <a:t>trebuie</a:t>
            </a:r>
            <a:r>
              <a:rPr lang="ru-RU" sz="2600" i="1" kern="1200" dirty="0">
                <a:solidFill>
                  <a:srgbClr val="990000"/>
                </a:solidFill>
              </a:rPr>
              <a:t> </a:t>
            </a:r>
            <a:r>
              <a:rPr lang="ru-RU" sz="2600" i="1" kern="1200" dirty="0" err="1">
                <a:solidFill>
                  <a:srgbClr val="990000"/>
                </a:solidFill>
              </a:rPr>
              <a:t>specificată</a:t>
            </a:r>
            <a:r>
              <a:rPr lang="en-US" sz="2600" i="1" kern="1200" dirty="0">
                <a:solidFill>
                  <a:srgbClr val="990000"/>
                </a:solidFill>
              </a:rPr>
              <a:t> </a:t>
            </a:r>
            <a:r>
              <a:rPr lang="ru-RU" sz="2600" i="1" kern="1200" dirty="0" err="1">
                <a:solidFill>
                  <a:srgbClr val="990000"/>
                </a:solidFill>
              </a:rPr>
              <a:t>referinţa</a:t>
            </a:r>
            <a:r>
              <a:rPr lang="ru-RU" sz="2600" i="1" kern="1200" dirty="0">
                <a:solidFill>
                  <a:srgbClr val="990000"/>
                </a:solidFill>
              </a:rPr>
              <a:t> </a:t>
            </a:r>
            <a:r>
              <a:rPr lang="ru-RU" sz="2600" i="1" kern="1200" dirty="0" err="1">
                <a:solidFill>
                  <a:srgbClr val="990000"/>
                </a:solidFill>
              </a:rPr>
              <a:t>la</a:t>
            </a:r>
            <a:r>
              <a:rPr lang="ru-RU" sz="2600" i="1" kern="1200" dirty="0">
                <a:solidFill>
                  <a:srgbClr val="990000"/>
                </a:solidFill>
              </a:rPr>
              <a:t> </a:t>
            </a:r>
            <a:r>
              <a:rPr lang="ru-RU" sz="2600" i="1" kern="1200" dirty="0" err="1">
                <a:solidFill>
                  <a:srgbClr val="990000"/>
                </a:solidFill>
              </a:rPr>
              <a:t>biblioteca</a:t>
            </a:r>
            <a:r>
              <a:rPr lang="ru-RU" sz="2600" i="1" kern="1200" dirty="0">
                <a:solidFill>
                  <a:srgbClr val="990000"/>
                </a:solidFill>
              </a:rPr>
              <a:t> </a:t>
            </a:r>
            <a:r>
              <a:rPr lang="ru-RU" sz="2600" i="1" kern="1200" dirty="0" err="1">
                <a:solidFill>
                  <a:srgbClr val="990000"/>
                </a:solidFill>
              </a:rPr>
              <a:t>Word</a:t>
            </a:r>
            <a:r>
              <a:rPr lang="ru-RU" sz="2600" i="1" kern="1200" dirty="0">
                <a:solidFill>
                  <a:srgbClr val="990000"/>
                </a:solidFill>
              </a:rPr>
              <a:t>).</a:t>
            </a:r>
          </a:p>
          <a:p>
            <a:pPr eaLnBrk="1" hangingPunct="1">
              <a:buFontTx/>
              <a:buNone/>
              <a:defRPr/>
            </a:pPr>
            <a:endParaRPr lang="ro-RO" b="1" i="1" dirty="0">
              <a:solidFill>
                <a:srgbClr val="0070C0"/>
              </a:solidFill>
            </a:endParaRPr>
          </a:p>
        </p:txBody>
      </p:sp>
      <p:sp>
        <p:nvSpPr>
          <p:cNvPr id="1024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964A45-AE66-4D30-8A8C-0BAF06F701A1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9697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Organizarea</a:t>
            </a: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proiectelor</a:t>
            </a: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VBA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idx="1"/>
          </p:nvPr>
        </p:nvSpPr>
        <p:spPr>
          <a:xfrm>
            <a:off x="0" y="1196975"/>
            <a:ext cx="9144000" cy="5661025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</a:t>
            </a:r>
            <a:r>
              <a:rPr lang="ru-RU" b="1" i="1" kern="12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modul</a:t>
            </a:r>
            <a:r>
              <a:rPr lang="ru-RU" b="1" i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ru-RU" b="1" i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cod</a:t>
            </a:r>
            <a:r>
              <a:rPr lang="ru-RU" b="1" i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începe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cu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secţiune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declaraţii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ea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poate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fi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vidă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instrucţiuni</a:t>
            </a:r>
            <a:r>
              <a:rPr lang="en-US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neexecutabile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prin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care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definesc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constante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variabile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b="1" i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b="1" kern="12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Utilizând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clauze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Public</a:t>
            </a:r>
            <a:r>
              <a:rPr lang="ru-RU" b="1" i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Private</a:t>
            </a:r>
            <a:r>
              <a:rPr lang="ru-RU" b="1" i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b="1" i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Static</a:t>
            </a:r>
            <a:r>
              <a:rPr lang="ru-RU" b="1" i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poate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preciza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domeniul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vizibilitate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entităţilor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definite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După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secţiunea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declaraţiilor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definesc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procedurile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modulului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Structura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modulului</a:t>
            </a:r>
            <a:r>
              <a:rPr lang="en-US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secvenţială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neexistând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intersecţii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nevide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între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proceduri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buFontTx/>
              <a:buNone/>
              <a:defRPr/>
            </a:pPr>
            <a:endParaRPr lang="ro-RO" b="1" i="1" dirty="0">
              <a:solidFill>
                <a:srgbClr val="0070C0"/>
              </a:solidFill>
            </a:endParaRPr>
          </a:p>
        </p:txBody>
      </p:sp>
      <p:sp>
        <p:nvSpPr>
          <p:cNvPr id="11266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DE8D63-17F6-4285-868D-5BEA8206E1FB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9697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Organizarea</a:t>
            </a: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proiectelor</a:t>
            </a: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VBA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idx="1"/>
          </p:nvPr>
        </p:nvSpPr>
        <p:spPr>
          <a:xfrm>
            <a:off x="0" y="1196975"/>
            <a:ext cx="9144000" cy="5661025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endParaRPr lang="ro-RO" i="1" kern="1200" dirty="0">
              <a:solidFill>
                <a:srgbClr val="800000"/>
              </a:solidFill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Prin</a:t>
            </a:r>
            <a:r>
              <a:rPr lang="ru-RU" b="1" i="1" kern="12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domeniul</a:t>
            </a:r>
            <a:r>
              <a:rPr lang="ru-RU" b="1" i="1" kern="12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unei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entităţi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înţelege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mulţimea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instrucţiunilor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în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care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poate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referi</a:t>
            </a:r>
            <a:r>
              <a:rPr lang="en-US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entitatea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o-RO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domeniul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său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orice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entitate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consideră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vizibilă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deci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poate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fi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referită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o-RO" b="1" i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ro-RO" b="1" i="1" kern="12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ru-RU" b="1" i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Domeniul</a:t>
            </a:r>
            <a:r>
              <a:rPr lang="ro-RO" b="1" i="1" kern="12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ru-RU" b="1" i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dependent</a:t>
            </a:r>
            <a:r>
              <a:rPr lang="ru-RU" b="1" i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u="sng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ru-RU" b="1" i="1" u="sng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u="sng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locul</a:t>
            </a:r>
            <a:r>
              <a:rPr lang="ru-RU" b="1" i="1" u="sng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u="sng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definirii</a:t>
            </a:r>
            <a:r>
              <a:rPr lang="ru-RU" b="1" i="1" u="sng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u="sng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entităţii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u="sng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ru-RU" b="1" i="1" u="sng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u="sng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clauzele</a:t>
            </a:r>
            <a:r>
              <a:rPr lang="ru-RU" b="1" i="1" u="sng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u="sng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utilizate</a:t>
            </a:r>
            <a:r>
              <a:rPr lang="ru-RU" b="1" i="1" u="sng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la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definire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şi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u="sng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ru-RU" b="1" i="1" u="sng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u="sng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parametrii</a:t>
            </a:r>
            <a:r>
              <a:rPr lang="ro-RO" b="1" i="1" u="sng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u="sng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globali</a:t>
            </a:r>
            <a:r>
              <a:rPr lang="ru-RU" b="1" i="1" u="sng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u="sng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ru-RU" b="1" i="1" u="sng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u="sng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proiectului</a:t>
            </a:r>
            <a:r>
              <a:rPr lang="ru-RU" b="1" i="1" u="sng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buFontTx/>
              <a:buNone/>
              <a:defRPr/>
            </a:pPr>
            <a:endParaRPr lang="ro-RO" b="1" i="1" dirty="0">
              <a:solidFill>
                <a:srgbClr val="0070C0"/>
              </a:solidFill>
            </a:endParaRPr>
          </a:p>
        </p:txBody>
      </p:sp>
      <p:sp>
        <p:nvSpPr>
          <p:cNvPr id="12290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F0A0D7-AAA1-4E88-A843-230E37A1A568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9697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Organizarea</a:t>
            </a: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proiectelor</a:t>
            </a: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VBA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idx="1"/>
          </p:nvPr>
        </p:nvSpPr>
        <p:spPr>
          <a:xfrm>
            <a:off x="0" y="1196975"/>
            <a:ext cx="9144000" cy="5661025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ro-RO" sz="3600" b="1" i="1" kern="1200" dirty="0">
                <a:solidFill>
                  <a:srgbClr val="C00000"/>
                </a:solidFill>
              </a:rPr>
              <a:t>	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ro-RO" sz="3600" b="1" i="1" kern="1200" dirty="0">
                <a:solidFill>
                  <a:srgbClr val="C00000"/>
                </a:solidFill>
              </a:rPr>
              <a:t>	</a:t>
            </a:r>
            <a:r>
              <a:rPr lang="ru-RU" b="1" i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Există</a:t>
            </a:r>
            <a:r>
              <a:rPr lang="ru-RU" b="1" i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trei</a:t>
            </a:r>
            <a:r>
              <a:rPr lang="ru-RU" b="1" i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tipuri</a:t>
            </a:r>
            <a:r>
              <a:rPr lang="ru-RU" b="1" i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ru-RU" b="1" i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domenii</a:t>
            </a:r>
            <a:r>
              <a:rPr lang="ru-RU" b="1" i="1" kern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o-RO" b="1" i="1" kern="1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endParaRPr lang="ru-RU" b="1" i="1" kern="1200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ro-RO" i="1" kern="12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la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nivel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procedură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en-US" b="1" i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endParaRPr lang="ru-RU" b="1" i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ro-RO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la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nivel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modul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privat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en-US" b="1" i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endParaRPr lang="ru-RU" b="1" i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ro-RO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la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nivel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modul</a:t>
            </a:r>
            <a:r>
              <a:rPr lang="ru-RU" b="1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kern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public</a:t>
            </a:r>
            <a:r>
              <a:rPr lang="ru-RU" i="1" kern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3314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263433D-DD97-45A7-8DB9-0E9614EFF93A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51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ro-RO" sz="4000" b="1" dirty="0"/>
            </a:br>
            <a:r>
              <a:rPr 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Nivel</a:t>
            </a: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procedură</a:t>
            </a: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0" name="Rectangle 3"/>
          <p:cNvSpPr>
            <a:spLocks noGrp="1" noChangeArrowheads="1"/>
          </p:cNvSpPr>
          <p:nvPr>
            <p:ph idx="1"/>
          </p:nvPr>
        </p:nvSpPr>
        <p:spPr>
          <a:xfrm>
            <a:off x="0" y="1052513"/>
            <a:ext cx="9144000" cy="58054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ro-RO" altLang="ru-RU" i="1">
              <a:solidFill>
                <a:srgbClr val="80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variabilă definită într-o procedură</a:t>
            </a:r>
            <a:r>
              <a:rPr lang="en-US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(prin</a:t>
            </a:r>
            <a:r>
              <a:rPr lang="en-US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</a:t>
            </a:r>
            <a:r>
              <a:rPr lang="ru-RU" altLang="ru-RU" b="1" i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ru-RU" b="1" i="1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 vizibilă doar în procedura</a:t>
            </a:r>
            <a:r>
              <a:rPr lang="en-US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respectivă. Intr-o</a:t>
            </a:r>
            <a:endParaRPr lang="en-US" altLang="ru-RU" b="1" i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procedură nu se pot utiliza</a:t>
            </a:r>
            <a:r>
              <a:rPr lang="en-US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declaraţii 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</a:t>
            </a:r>
            <a:r>
              <a:rPr lang="ru-RU" altLang="ru-RU" b="1" i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o-RO" altLang="ru-RU" b="1" i="1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variabilă definită </a:t>
            </a:r>
            <a:r>
              <a:rPr lang="ru-RU" altLang="ru-RU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Static</a:t>
            </a:r>
            <a:r>
              <a:rPr lang="ru-RU" altLang="ru-RU" b="1" i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îşi</a:t>
            </a:r>
            <a:r>
              <a:rPr lang="ro-RO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păstrează</a:t>
            </a:r>
            <a:r>
              <a:rPr lang="en-US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valoarea între</a:t>
            </a:r>
            <a:endParaRPr lang="en-US" altLang="ru-RU" b="1" i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apeluri succesive ale procedurii;</a:t>
            </a:r>
            <a:r>
              <a:rPr lang="en-US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celelalte variabile</a:t>
            </a:r>
            <a:endParaRPr lang="en-US" altLang="ru-RU" b="1" i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locale se reiniţializează la</a:t>
            </a:r>
            <a:r>
              <a:rPr lang="en-US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fiecare apel.</a:t>
            </a:r>
          </a:p>
        </p:txBody>
      </p:sp>
      <p:sp>
        <p:nvSpPr>
          <p:cNvPr id="14338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562F423-5370-4982-970A-07662904B1F1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517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ro-RO" sz="4000" b="1" i="1" dirty="0">
                <a:solidFill>
                  <a:srgbClr val="C00000"/>
                </a:solidFill>
              </a:rPr>
            </a:br>
            <a:r>
              <a:rPr 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Nivel</a:t>
            </a: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modul</a:t>
            </a: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privat</a:t>
            </a: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4" name="Rectangle 3"/>
          <p:cNvSpPr>
            <a:spLocks noGrp="1" noChangeArrowheads="1"/>
          </p:cNvSpPr>
          <p:nvPr>
            <p:ph idx="1"/>
          </p:nvPr>
        </p:nvSpPr>
        <p:spPr>
          <a:xfrm>
            <a:off x="0" y="765175"/>
            <a:ext cx="9144000" cy="6092825"/>
          </a:xfrm>
        </p:spPr>
        <p:txBody>
          <a:bodyPr>
            <a:normAutofit lnSpcReduction="1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Variabilele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definite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nivel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ru-RU" sz="3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ru-RU" altLang="ru-RU" sz="3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3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ru-RU" altLang="ru-RU" sz="3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zona</a:t>
            </a:r>
            <a:r>
              <a:rPr lang="ro-RO" altLang="ru-RU" sz="3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Declarations</a:t>
            </a:r>
            <a:r>
              <a:rPr lang="ru-RU" altLang="ru-RU" sz="3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ru-RU" altLang="ru-RU" sz="3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u-RU" sz="3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ru-RU" altLang="ru-RU" sz="3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Private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o-RO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vizibile</a:t>
            </a:r>
            <a:endParaRPr lang="ro-RO" altLang="ru-RU" sz="3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doar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ro-RO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modulul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respectiv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ro-RO" altLang="ru-RU" sz="3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Dacă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altLang="ru-RU" sz="3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AU" altLang="ru-RU" sz="3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zona </a:t>
            </a:r>
            <a:r>
              <a:rPr lang="en-AU" altLang="ru-RU" sz="3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Declarations</a:t>
            </a:r>
            <a:r>
              <a:rPr lang="ru-RU" altLang="ru-RU" sz="3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utilizează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instrucţiunea</a:t>
            </a:r>
            <a:endParaRPr lang="ru-RU" altLang="ru-RU" sz="3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ru-RU" altLang="ru-RU" sz="3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</a:t>
            </a:r>
            <a:r>
              <a:rPr lang="ru-RU" altLang="ru-RU" sz="3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Private</a:t>
            </a:r>
            <a:r>
              <a:rPr lang="ru-RU" altLang="ru-RU" sz="3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</a:t>
            </a:r>
            <a:r>
              <a:rPr lang="ru-RU" altLang="ru-RU" sz="3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atunci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toate</a:t>
            </a:r>
            <a:r>
              <a:rPr lang="ro-RO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ariabilele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endParaRPr lang="ro-RO" altLang="ru-RU" sz="3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procedurile</a:t>
            </a:r>
            <a:r>
              <a:rPr lang="ro-RO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publice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vor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vizibile</a:t>
            </a:r>
            <a:r>
              <a:rPr lang="ro-RO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doar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proiectul</a:t>
            </a:r>
            <a:endParaRPr lang="ro-RO" altLang="ru-RU" sz="3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curent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3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altLang="ru-RU" sz="3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ro-RO" altLang="ru-RU" sz="3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ro-RO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lipsa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acestei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declaraţii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o-RO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procedurile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publice</a:t>
            </a:r>
            <a:r>
              <a:rPr lang="ro-RO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endParaRPr lang="ro-RO" altLang="ru-RU" sz="3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vizibile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toate</a:t>
            </a:r>
            <a:r>
              <a:rPr lang="ro-RO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proiectele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referinţă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proiectul</a:t>
            </a:r>
            <a:endParaRPr lang="ru-RU" altLang="ru-RU" sz="3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ru-RU" altLang="ru-RU" sz="3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curent</a:t>
            </a:r>
            <a:r>
              <a:rPr lang="ru-RU" altLang="ru-RU" sz="3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536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DE0351-833F-4C7E-B6B0-8750B95A9F15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51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ro-RO" sz="4000" b="1" i="1" dirty="0">
                <a:solidFill>
                  <a:srgbClr val="C00000"/>
                </a:solidFill>
              </a:rPr>
            </a:br>
            <a:r>
              <a:rPr lang="ru-RU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Nivel</a:t>
            </a:r>
            <a:r>
              <a:rPr lang="ru-RU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</a:t>
            </a:r>
            <a:r>
              <a:rPr lang="ru-RU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</a:t>
            </a:r>
            <a:br>
              <a:rPr lang="ru-RU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8" name="Rectangle 3"/>
          <p:cNvSpPr>
            <a:spLocks noGrp="1" noChangeArrowheads="1"/>
          </p:cNvSpPr>
          <p:nvPr>
            <p:ph idx="1"/>
          </p:nvPr>
        </p:nvSpPr>
        <p:spPr>
          <a:xfrm>
            <a:off x="0" y="1052513"/>
            <a:ext cx="9144000" cy="58054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Variabilele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declarate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nivel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</a:t>
            </a:r>
            <a:endParaRPr lang="en-US" alt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vizibile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toate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modulele</a:t>
            </a: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proiectului</a:t>
            </a:r>
            <a:r>
              <a:rPr lang="en-US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curent,ca</a:t>
            </a:r>
            <a:endParaRPr lang="en-US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proiectele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</a:t>
            </a: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referinţă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acesta</a:t>
            </a:r>
            <a:endParaRPr lang="en-US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excepţia</a:t>
            </a:r>
            <a:r>
              <a:rPr lang="ru-RU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cazu</a:t>
            </a: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lui </a:t>
            </a:r>
            <a:r>
              <a:rPr lang="ru-RU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utilizării</a:t>
            </a:r>
            <a:r>
              <a:rPr lang="ru-RU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instrucţiunii</a:t>
            </a:r>
            <a:r>
              <a:rPr lang="ru-RU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</a:t>
            </a:r>
            <a:endParaRPr lang="ro-RO" alt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Private</a:t>
            </a: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</a:t>
            </a:r>
            <a:r>
              <a:rPr lang="ru-RU" altLang="ru-RU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o-RO" altLang="ru-RU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eaLnBrk="1" hangingPunct="1">
              <a:buFontTx/>
              <a:buNone/>
            </a:pP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eaLnBrk="1" hangingPunct="1">
              <a:buFontTx/>
              <a:buNone/>
            </a:pP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Procedurile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publice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</a:t>
            </a: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implicit</a:t>
            </a:r>
            <a:r>
              <a:rPr lang="ru-RU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endParaRPr lang="ro-RO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excepţia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procedurilor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tratare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evenimentelor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en-US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Private</a:t>
            </a: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</a:t>
            </a: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implicit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386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56841CC-DD69-483A-B7FF-68FC1B0F6AB5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6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Mediu</a:t>
            </a:r>
            <a:r>
              <a:rPr lang="en-US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dezvoltare</a:t>
            </a:r>
            <a:r>
              <a:rPr lang="en-US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VBA </a:t>
            </a:r>
            <a:endParaRPr lang="ru-RU" sz="3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13" y="836613"/>
            <a:ext cx="9120187" cy="6021387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3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Permite</a:t>
            </a:r>
            <a:r>
              <a:rPr lang="en-US" sz="3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dezvoltarea</a:t>
            </a:r>
            <a:r>
              <a:rPr lang="en-US" sz="3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aplica</a:t>
            </a:r>
            <a:r>
              <a:rPr lang="ro-RO" sz="3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ţiilor practice avînd î</a:t>
            </a:r>
            <a:r>
              <a:rPr lang="it-IT" sz="3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 vedere doua tehnologii de programare </a:t>
            </a:r>
            <a:r>
              <a:rPr lang="en-US" sz="3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it-IT" sz="3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Progr.Proced. si Progr. orientata pe obiecte si dirijata de evenimente</a:t>
            </a:r>
            <a:r>
              <a:rPr lang="it-IT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3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Orice aplicaţie VBA se elaborează utilizînd </a:t>
            </a:r>
            <a:r>
              <a:rPr lang="ro-RO" sz="3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Editorul VB</a:t>
            </a:r>
            <a:r>
              <a:rPr lang="en-US" sz="3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o-RO" sz="3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endParaRPr lang="en-US" sz="28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Utilizând</a:t>
            </a: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Visual Basic Editor (VBE), se </a:t>
            </a:r>
            <a:r>
              <a:rPr lang="en-US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poate</a:t>
            </a: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crea</a:t>
            </a: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edita</a:t>
            </a: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depana</a:t>
            </a: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şi</a:t>
            </a: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executa</a:t>
            </a: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cod program </a:t>
            </a:r>
            <a:r>
              <a:rPr lang="en-US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asociat</a:t>
            </a: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cu </a:t>
            </a:r>
            <a:r>
              <a:rPr lang="en-US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documente</a:t>
            </a:r>
            <a:endParaRPr lang="en-US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Microsoft Office</a:t>
            </a:r>
            <a:r>
              <a:rPr lang="en-US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endParaRPr lang="ro-RO" sz="28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Mediul</a:t>
            </a: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VBE </a:t>
            </a:r>
            <a:r>
              <a:rPr lang="en-US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similar cu </a:t>
            </a:r>
            <a:r>
              <a:rPr lang="en-US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mediul</a:t>
            </a: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dezvoltare</a:t>
            </a: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Visual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Studio, </a:t>
            </a:r>
            <a:r>
              <a:rPr lang="en-US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astfel</a:t>
            </a: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că</a:t>
            </a: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timpul</a:t>
            </a: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învăţare</a:t>
            </a: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este</a:t>
            </a: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minim</a:t>
            </a:r>
            <a:r>
              <a:rPr lang="en-US" sz="2800" b="1" dirty="0">
                <a:cs typeface="Arial" charset="0"/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3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92CD933-D9AD-4C67-9395-02C6B54FC2A3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6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Mediu</a:t>
            </a:r>
            <a:r>
              <a:rPr lang="en-US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dezvoltare</a:t>
            </a:r>
            <a:r>
              <a:rPr lang="en-US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VBA </a:t>
            </a:r>
            <a:endParaRPr lang="ru-RU" sz="3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13" y="836613"/>
            <a:ext cx="9120187" cy="6021387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  <a:defRPr/>
            </a:pPr>
            <a:endParaRPr lang="en-US" sz="2400" dirty="0"/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deschide</a:t>
            </a: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editorul</a:t>
            </a: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VB:</a:t>
            </a:r>
          </a:p>
          <a:p>
            <a:pPr lvl="1">
              <a:lnSpc>
                <a:spcPct val="90000"/>
              </a:lnSpc>
              <a:defRPr/>
            </a:pPr>
            <a:r>
              <a:rPr lang="en-US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 </a:t>
            </a:r>
            <a:r>
              <a:rPr lang="en-US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porneşte</a:t>
            </a:r>
            <a:r>
              <a:rPr lang="en-US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aplicaţie</a:t>
            </a:r>
            <a:r>
              <a:rPr lang="en-US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din Microsoft Office, </a:t>
            </a:r>
            <a:r>
              <a:rPr lang="en-US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apoi</a:t>
            </a:r>
            <a:r>
              <a:rPr lang="en-US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poate</a:t>
            </a:r>
            <a:r>
              <a:rPr lang="en-US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acţiona</a:t>
            </a:r>
            <a:r>
              <a:rPr lang="en-US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Alt + F11</a:t>
            </a:r>
            <a:r>
              <a:rPr lang="en-US" sz="28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dacă</a:t>
            </a:r>
            <a:r>
              <a:rPr lang="en-US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nu a </a:t>
            </a:r>
            <a:r>
              <a:rPr lang="en-US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fost</a:t>
            </a:r>
            <a:r>
              <a:rPr lang="en-US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personalizată</a:t>
            </a:r>
            <a:r>
              <a:rPr lang="en-US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şi</a:t>
            </a:r>
            <a:r>
              <a:rPr lang="en-US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asociată</a:t>
            </a:r>
            <a:r>
              <a:rPr lang="en-US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altei</a:t>
            </a:r>
            <a:r>
              <a:rPr lang="en-US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acţiuni</a:t>
            </a:r>
            <a:r>
              <a:rPr lang="en-US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800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Butonul</a:t>
            </a:r>
            <a:r>
              <a:rPr lang="en-US" sz="28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Visual Basic Editor</a:t>
            </a:r>
            <a:r>
              <a:rPr lang="en-US" sz="28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en-US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bara de </a:t>
            </a:r>
            <a:r>
              <a:rPr lang="en-US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unelte</a:t>
            </a:r>
            <a:r>
              <a:rPr lang="en-US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VBA a </a:t>
            </a:r>
            <a:r>
              <a:rPr lang="en-US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aplicaţiei</a:t>
            </a:r>
            <a:r>
              <a:rPr lang="en-US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(de </a:t>
            </a:r>
            <a:r>
              <a:rPr lang="en-US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exemplu</a:t>
            </a:r>
            <a:r>
              <a:rPr lang="en-US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prin</a:t>
            </a:r>
            <a:r>
              <a:rPr lang="en-US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View – Toolbars</a:t>
            </a:r>
            <a:r>
              <a:rPr lang="en-US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800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Comanda</a:t>
            </a:r>
            <a:r>
              <a:rPr lang="en-US" sz="28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Tools – Macro – Visual Basic Editor</a:t>
            </a:r>
            <a:r>
              <a:rPr lang="en-US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914400" lvl="2" indent="0">
              <a:lnSpc>
                <a:spcPct val="90000"/>
              </a:lnSpc>
              <a:buNone/>
              <a:defRPr/>
            </a:pPr>
            <a:endParaRPr lang="en-US" sz="28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 Microsoft Access se </a:t>
            </a:r>
            <a:r>
              <a:rPr lang="en-US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activa</a:t>
            </a:r>
            <a:r>
              <a:rPr lang="en-US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fişa</a:t>
            </a:r>
            <a:r>
              <a:rPr lang="en-US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Modules</a:t>
            </a:r>
            <a:r>
              <a:rPr lang="en-US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proiectului</a:t>
            </a:r>
            <a:r>
              <a:rPr lang="en-US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FontTx/>
              <a:buNone/>
              <a:defRPr/>
            </a:pPr>
            <a:endParaRPr lang="en-US" sz="2800" dirty="0">
              <a:cs typeface="Arial" charset="0"/>
            </a:endParaRPr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F78BB0-E9FF-4BC6-9436-C4BDE6FCB75C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553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ro-RO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Fereastra VBE</a:t>
            </a:r>
            <a:endParaRPr lang="ru-RU" sz="3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310" y="1825625"/>
            <a:ext cx="5173379" cy="4351338"/>
          </a:xfrm>
          <a:noFill/>
        </p:spPr>
      </p:pic>
      <p:sp>
        <p:nvSpPr>
          <p:cNvPr id="1945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78A0EF-3181-424A-932D-38508F7D9F26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3352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ro-RO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32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ansa</a:t>
            </a:r>
            <a:r>
              <a:rPr lang="ro-RO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rea</a:t>
            </a:r>
            <a:r>
              <a:rPr lang="en-US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editorul</a:t>
            </a:r>
            <a:r>
              <a:rPr lang="en-US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Visual Basic :  </a:t>
            </a:r>
            <a:br>
              <a:rPr lang="en-US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Tools-&gt; Macro -&gt; Visual Basic Editor </a:t>
            </a:r>
            <a:r>
              <a:rPr lang="ru-RU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o-RO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Alt </a:t>
            </a:r>
            <a:r>
              <a:rPr lang="en-US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o-RO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F11</a:t>
            </a:r>
            <a:r>
              <a:rPr lang="ru-RU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20483" name="Объект 2"/>
          <p:cNvSpPr>
            <a:spLocks noGrp="1"/>
          </p:cNvSpPr>
          <p:nvPr>
            <p:ph idx="1"/>
          </p:nvPr>
        </p:nvSpPr>
        <p:spPr>
          <a:xfrm>
            <a:off x="0" y="1557338"/>
            <a:ext cx="9144000" cy="5300662"/>
          </a:xfrm>
        </p:spPr>
        <p:txBody>
          <a:bodyPr/>
          <a:lstStyle/>
          <a:p>
            <a:pPr marL="0" indent="0">
              <a:buFontTx/>
              <a:buNone/>
            </a:pPr>
            <a:endParaRPr lang="ro-RO" altLang="ru-RU" sz="2800" dirty="0">
              <a:solidFill>
                <a:srgbClr val="0070C0"/>
              </a:solidFill>
            </a:endParaRPr>
          </a:p>
          <a:p>
            <a:pPr marL="0" indent="0">
              <a:buFontTx/>
              <a:buNone/>
            </a:pPr>
            <a:r>
              <a:rPr lang="en-US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Dup</a:t>
            </a: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vi-VN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lansăr</a:t>
            </a: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</a:t>
            </a:r>
            <a:r>
              <a:rPr lang="vi-VN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VBE </a:t>
            </a:r>
            <a:r>
              <a:rPr lang="en-US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</a:t>
            </a: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 </a:t>
            </a:r>
            <a:r>
              <a:rPr lang="vi-VN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apela la </a:t>
            </a:r>
            <a:r>
              <a:rPr lang="vi-VN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una din următoarele op</a:t>
            </a: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ţ</a:t>
            </a:r>
            <a:r>
              <a:rPr lang="vi-VN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iuni:</a:t>
            </a:r>
          </a:p>
          <a:p>
            <a:pPr marL="0" indent="0">
              <a:buFontTx/>
              <a:buNone/>
            </a:pP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vi-VN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Creerea unui nou proiect</a:t>
            </a:r>
          </a:p>
          <a:p>
            <a:pPr marL="0" indent="0">
              <a:buFontTx/>
              <a:buNone/>
            </a:pP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vi-VN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Deschiderea unui proiect existent</a:t>
            </a:r>
          </a:p>
          <a:p>
            <a:pPr marL="0" indent="0">
              <a:buFontTx/>
              <a:buNone/>
            </a:pP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vi-VN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Selec</a:t>
            </a: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ţ</a:t>
            </a:r>
            <a:r>
              <a:rPr lang="vi-VN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 unei liste a recentelor programe deja </a:t>
            </a: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 </a:t>
            </a:r>
            <a:r>
              <a:rPr lang="vi-VN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deschise</a:t>
            </a:r>
          </a:p>
          <a:p>
            <a:pPr marL="0" indent="0">
              <a:buFontTx/>
              <a:buNone/>
            </a:pP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95ABB3-D17A-4A39-8C08-FB9DF237C133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97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Project- Explorer </a:t>
            </a:r>
            <a:endParaRPr lang="ru-RU" sz="3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8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938" y="1285875"/>
            <a:ext cx="7715250" cy="4879975"/>
          </a:xfrm>
          <a:noFill/>
        </p:spPr>
      </p:pic>
      <p:sp>
        <p:nvSpPr>
          <p:cNvPr id="21507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2F24CB-EEA4-42DF-97EF-F959EB93C045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ru-RU" altLang="ru-RU" sz="1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6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Mediu</a:t>
            </a:r>
            <a:r>
              <a:rPr lang="en-US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dezvoltare</a:t>
            </a:r>
            <a:r>
              <a:rPr lang="en-US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VBA </a:t>
            </a:r>
            <a:endParaRPr lang="ru-RU" sz="3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1" name="Объект 2"/>
          <p:cNvSpPr>
            <a:spLocks noGrp="1"/>
          </p:cNvSpPr>
          <p:nvPr>
            <p:ph idx="1"/>
          </p:nvPr>
        </p:nvSpPr>
        <p:spPr>
          <a:xfrm>
            <a:off x="23813" y="836613"/>
            <a:ext cx="9120187" cy="6021387"/>
          </a:xfrm>
        </p:spPr>
        <p:txBody>
          <a:bodyPr/>
          <a:lstStyle/>
          <a:p>
            <a:pPr marL="0" indent="0">
              <a:buFontTx/>
              <a:buNone/>
            </a:pPr>
            <a:endParaRPr lang="it-IT" altLang="ru-RU" sz="2600" dirty="0">
              <a:solidFill>
                <a:srgbClr val="0070C0"/>
              </a:solidFill>
            </a:endParaRPr>
          </a:p>
          <a:p>
            <a:pPr marL="0" indent="0">
              <a:buFontTx/>
              <a:buNone/>
            </a:pPr>
            <a:r>
              <a:rPr lang="it-IT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Dezvoltarea aplica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ţiei prevede </a:t>
            </a:r>
            <a:r>
              <a:rPr lang="it-IT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doua etape </a:t>
            </a:r>
            <a:r>
              <a:rPr lang="it-IT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it-IT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proiectarea aplica</a:t>
            </a:r>
            <a:r>
              <a:rPr lang="ro-RO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it-IT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iei (design)</a:t>
            </a:r>
            <a:r>
              <a:rPr lang="ro-RO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 execu</a:t>
            </a:r>
            <a:r>
              <a:rPr lang="ro-RO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it-IT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 aplica</a:t>
            </a:r>
            <a:r>
              <a:rPr lang="ro-RO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ț</a:t>
            </a:r>
            <a:r>
              <a:rPr lang="it-IT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iei.	</a:t>
            </a:r>
          </a:p>
          <a:p>
            <a:pPr marL="0" indent="0">
              <a:buFontTx/>
              <a:buNone/>
            </a:pP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 se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creeaz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form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d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</a:t>
            </a:r>
            <a:endParaRPr lang="en-US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</a:pP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se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deseneaz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denumesc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obiectele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urmeaz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fi </a:t>
            </a:r>
          </a:p>
          <a:p>
            <a:pPr marL="0" indent="0">
              <a:buFontTx/>
              <a:buNone/>
            </a:pP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afi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 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forma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respectiv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endParaRPr lang="en-US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</a:pP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 se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eaz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fiecarui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obiect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codul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executat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</a:p>
          <a:p>
            <a:pPr marL="0" indent="0">
              <a:buFontTx/>
              <a:buNone/>
            </a:pP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r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spuns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evenimente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generate de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utilizator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FontTx/>
              <a:buNone/>
            </a:pP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 se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execut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aplica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ţ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(Run -&gt;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SubUserForm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FontTx/>
              <a:buNone/>
            </a:pPr>
            <a:endParaRPr lang="ro-RO" alt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</a:pPr>
            <a:r>
              <a:rPr lang="ro-RO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rezulta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interfat</a:t>
            </a:r>
            <a:r>
              <a:rPr lang="ro-RO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grafic</a:t>
            </a:r>
            <a:r>
              <a:rPr lang="ro-RO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care </a:t>
            </a:r>
            <a:r>
              <a:rPr lang="en-US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interactioneaz</a:t>
            </a:r>
            <a:r>
              <a:rPr lang="ro-RO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utilizatorul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controla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evolu</a:t>
            </a:r>
            <a:r>
              <a:rPr lang="ro-RO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ţ</a:t>
            </a:r>
            <a:r>
              <a:rPr lang="en-US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programului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FontTx/>
              <a:buNone/>
            </a:pPr>
            <a:endParaRPr lang="ru-RU" altLang="ru-RU" sz="2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84C376F-2E9C-48D0-A571-8580ED60DFA8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ru-RU" altLang="ru-RU" sz="1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443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l">
              <a:defRPr/>
            </a:pPr>
            <a:r>
              <a:rPr lang="en-US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crearea</a:t>
            </a:r>
            <a:r>
              <a:rPr lang="en-US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unei</a:t>
            </a:r>
            <a:r>
              <a:rPr lang="en-US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forme</a:t>
            </a:r>
            <a:r>
              <a:rPr lang="en-US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apelam</a:t>
            </a:r>
            <a:r>
              <a:rPr lang="en-US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punctul</a:t>
            </a:r>
            <a:r>
              <a:rPr lang="en-US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meniuului</a:t>
            </a:r>
            <a:r>
              <a:rPr lang="en-US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butonul</a:t>
            </a:r>
            <a:r>
              <a:rPr lang="en-US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Insert User Form :</a:t>
            </a:r>
            <a:endParaRPr lang="ru-RU" sz="3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162" y="2282031"/>
            <a:ext cx="6543675" cy="3438525"/>
          </a:xfrm>
          <a:noFill/>
        </p:spPr>
      </p:pic>
      <p:sp>
        <p:nvSpPr>
          <p:cNvPr id="23555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8549C8-CDEB-405E-8164-660602459437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ru-RU" altLang="ru-RU" sz="1400"/>
          </a:p>
        </p:txBody>
      </p:sp>
      <p:pic>
        <p:nvPicPr>
          <p:cNvPr id="2355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938" y="642938"/>
            <a:ext cx="121443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Exemplu</a:t>
            </a:r>
            <a:r>
              <a:rPr lang="en-US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elaborare</a:t>
            </a:r>
            <a:r>
              <a:rPr lang="en-US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unei</a:t>
            </a:r>
            <a:r>
              <a:rPr lang="en-US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forme</a:t>
            </a:r>
            <a:r>
              <a:rPr lang="en-US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in Excel</a:t>
            </a:r>
            <a:endParaRPr lang="ru-RU" sz="3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8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50" y="2215356"/>
            <a:ext cx="6134100" cy="3571875"/>
          </a:xfrm>
          <a:noFill/>
        </p:spPr>
      </p:pic>
      <p:sp>
        <p:nvSpPr>
          <p:cNvPr id="2457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17525FF-8762-4631-A69E-CF04FD07594E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ru-RU" altLang="ru-RU" sz="1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84455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o-RO" alt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alt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erestre</a:t>
            </a:r>
            <a:r>
              <a:rPr lang="ro-RO" alt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specializate</a:t>
            </a:r>
            <a:endParaRPr lang="ru-RU" altLang="ru-RU" sz="3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idx="1"/>
          </p:nvPr>
        </p:nvSpPr>
        <p:spPr>
          <a:xfrm>
            <a:off x="0" y="844551"/>
            <a:ext cx="9144000" cy="6013449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o-RO" altLang="ru-RU" sz="800" dirty="0"/>
              <a:t>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lângă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obiectele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grafice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uzuale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Menu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bare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o-RO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unelte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o-RO" alt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o-RO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 VBE pentru lucrul cu anumite categorii de obiecte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endParaRPr lang="ro-RO" alt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disponibile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 </a:t>
            </a:r>
            <a:r>
              <a:rPr lang="en-US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ferestre</a:t>
            </a:r>
            <a:r>
              <a:rPr lang="en-US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specializate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ro-RO" altLang="ru-RU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Properties</a:t>
            </a:r>
            <a:r>
              <a:rPr lang="ru-RU" altLang="ru-RU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Window</a:t>
            </a:r>
            <a:r>
              <a:rPr lang="ru-RU" altLang="ru-RU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vizualizarea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fixarea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proprietăţilor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momentul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proiectării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design-time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o-RO" alt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ru-RU" altLang="ru-RU" sz="2800" b="1" i="1" dirty="0" err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</a:t>
            </a:r>
            <a:r>
              <a:rPr lang="ru-RU" altLang="ru-RU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Explorer</a:t>
            </a:r>
            <a:r>
              <a:rPr lang="ru-RU" altLang="ru-RU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navigarea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vizualizarea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modificarea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proiectelor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deschise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lang="ro-RO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moment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o-RO" alt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1" hangingPunct="1">
              <a:buFont typeface="Arial" panose="020B0604020202020204" pitchFamily="34" charset="0"/>
              <a:buChar char="•"/>
            </a:pPr>
            <a:r>
              <a:rPr lang="ru-RU" altLang="ru-RU" sz="28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Code </a:t>
            </a:r>
            <a:r>
              <a:rPr lang="ru-RU" altLang="ru-RU" sz="2800" b="1" i="1" dirty="0" err="1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Window</a:t>
            </a:r>
            <a:r>
              <a:rPr lang="ru-RU" altLang="ru-RU" sz="28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scrie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vizibil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codul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sursă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proiectului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o-RO" alt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endParaRPr lang="ro-RO" alt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endParaRPr lang="ru-RU" alt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400" i="1" dirty="0">
              <a:solidFill>
                <a:srgbClr val="002060"/>
              </a:solidFill>
            </a:endParaRPr>
          </a:p>
        </p:txBody>
      </p:sp>
      <p:sp>
        <p:nvSpPr>
          <p:cNvPr id="26626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A268F82-8787-41CA-9CE9-3944CF24BE65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ru-RU" alt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470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o-RO" alt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alt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erestre</a:t>
            </a:r>
            <a:r>
              <a:rPr lang="ro-RO" alt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specializate</a:t>
            </a:r>
            <a:endParaRPr lang="ru-RU" altLang="ru-RU" sz="3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2" name="Rectangle 3"/>
          <p:cNvSpPr>
            <a:spLocks noGrp="1" noChangeArrowheads="1"/>
          </p:cNvSpPr>
          <p:nvPr>
            <p:ph idx="1"/>
          </p:nvPr>
        </p:nvSpPr>
        <p:spPr>
          <a:xfrm>
            <a:off x="0" y="764705"/>
            <a:ext cx="9144000" cy="6093296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o-RO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8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Locals </a:t>
            </a:r>
            <a:r>
              <a:rPr lang="ru-RU" altLang="ru-RU" sz="2800" b="1" i="1" dirty="0" err="1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Window</a:t>
            </a:r>
            <a:r>
              <a:rPr lang="ru-RU" altLang="ru-RU" sz="28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vizualizarea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variabilelor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locale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valorile</a:t>
            </a:r>
            <a:r>
              <a:rPr lang="ro-RO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o-RO" alt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o-RO" alt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altLang="ru-RU" sz="2800" b="1" i="1" dirty="0" err="1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Immediate</a:t>
            </a:r>
            <a:r>
              <a:rPr lang="ru-RU" altLang="ru-RU" sz="28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Window</a:t>
            </a:r>
            <a:r>
              <a:rPr lang="ru-RU" altLang="ru-RU" sz="28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(Ctrl+G)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executarea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imediată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unei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linii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o-RO" alt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o-RO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800" b="1" i="1" dirty="0" err="1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Watch</a:t>
            </a:r>
            <a:r>
              <a:rPr lang="ru-RU" altLang="ru-RU" sz="28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Window</a:t>
            </a:r>
            <a:r>
              <a:rPr lang="ru-RU" altLang="ru-RU" sz="2800" b="1" i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afişarea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valorilor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unor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expresii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specificate</a:t>
            </a:r>
            <a:r>
              <a:rPr lang="ro-RO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utile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depanarea</a:t>
            </a:r>
            <a:r>
              <a:rPr lang="ro-RO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programelor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27650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A348156-9F51-456E-AAE7-E1921EDF69C3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ru-RU" alt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ro-RO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Fereastra de editare a codului</a:t>
            </a:r>
            <a:endParaRPr lang="ru-RU" sz="3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4706" y="3940969"/>
            <a:ext cx="6789662" cy="2304256"/>
          </a:xfrm>
          <a:prstGeom prst="rect">
            <a:avLst/>
          </a:prstGeom>
        </p:spPr>
      </p:pic>
      <p:sp>
        <p:nvSpPr>
          <p:cNvPr id="28675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2E9ECE-F77C-48B3-8A89-96E8D8D95D0B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ru-RU" altLang="ru-RU" sz="1400">
              <a:solidFill>
                <a:srgbClr val="0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1628800"/>
            <a:ext cx="6840760" cy="209309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Exemplu</a:t>
            </a:r>
            <a:r>
              <a:rPr lang="en-US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procedura</a:t>
            </a:r>
            <a:endParaRPr lang="ru-RU" sz="3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70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991" y="1825625"/>
            <a:ext cx="6044017" cy="4351338"/>
          </a:xfrm>
          <a:noFill/>
        </p:spPr>
      </p:pic>
      <p:sp>
        <p:nvSpPr>
          <p:cNvPr id="29699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A5DEEA0-79B4-42C6-8D05-4DC74267A425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ru-RU" altLang="ru-RU" sz="14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5251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ro-RO" altLang="ru-RU" sz="4000" b="1" i="1" dirty="0">
                <a:solidFill>
                  <a:srgbClr val="C00000"/>
                </a:solidFill>
              </a:rPr>
            </a:br>
            <a:r>
              <a:rPr lang="ru-RU" altLang="ru-RU" sz="3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</a:t>
            </a:r>
            <a:r>
              <a:rPr lang="ru-RU" altLang="ru-RU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u-RU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Library</a:t>
            </a:r>
            <a:br>
              <a:rPr lang="ru-RU" altLang="ru-RU" sz="36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6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24" name="Rectangle 3"/>
          <p:cNvSpPr>
            <a:spLocks noGrp="1" noChangeArrowheads="1"/>
          </p:cNvSpPr>
          <p:nvPr>
            <p:ph idx="1"/>
          </p:nvPr>
        </p:nvSpPr>
        <p:spPr>
          <a:xfrm>
            <a:off x="0" y="981075"/>
            <a:ext cx="9144000" cy="58769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Fiecare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aplicaţie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Microsoft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Office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bibliotecă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obiecte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library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ro-RO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library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conţine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informaţii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despre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obiectele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proprietăţile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A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metodele</a:t>
            </a:r>
            <a:r>
              <a:rPr lang="en-A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evenimentele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ş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constantele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predefinite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aplicaţiei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eaLnBrk="1" hangingPunct="1">
              <a:buFontTx/>
              <a:buNone/>
            </a:pP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Informaţia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obţine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</a:t>
            </a:r>
            <a:r>
              <a:rPr lang="ro-RO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Browser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deschide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Browser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VBE (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Excel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Word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PowerPoint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ro-RO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dintr-un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alege</a:t>
            </a:r>
            <a:r>
              <a:rPr lang="ru-RU" alt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alt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</a:t>
            </a:r>
            <a:r>
              <a:rPr lang="en-US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Browser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meniul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View</a:t>
            </a:r>
            <a:r>
              <a:rPr lang="ru-RU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072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A39BC5-A03B-44B4-BF1F-5E487EE7959B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ru-RU" altLang="ru-RU" sz="14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ru-RU" alt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Project</a:t>
            </a:r>
            <a:r>
              <a:rPr lang="ru-RU" alt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alt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Library</a:t>
            </a:r>
            <a:endParaRPr lang="ru-RU" sz="3600" dirty="0"/>
          </a:p>
        </p:txBody>
      </p:sp>
      <p:sp>
        <p:nvSpPr>
          <p:cNvPr id="32771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/>
          <a:lstStyle/>
          <a:p>
            <a:pPr>
              <a:buFontTx/>
              <a:buNone/>
            </a:pPr>
            <a:r>
              <a:rPr lang="en-US" altLang="ru-RU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o-RO" altLang="ru-RU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ro-RO" altLang="ru-RU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boxa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</a:t>
            </a: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Library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alege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numele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bibliotecii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consultă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ro-RO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libraries</a:t>
            </a: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vedea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listă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completă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US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>
              <a:buFontTx/>
              <a:buNone/>
            </a:pPr>
            <a:r>
              <a:rPr lang="en-US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Dacă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biblioteca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dorită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lista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celor</a:t>
            </a: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disponibile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referinţă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această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bibliotecă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dialogul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meniul</a:t>
            </a:r>
            <a:r>
              <a:rPr lang="en-US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Tools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proiectul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curent</a:t>
            </a:r>
            <a:r>
              <a:rPr lang="ru-RU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alt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dirty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C9D8843-2200-4F6D-BFB0-06A95A4A1CE1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ru-RU" altLang="ru-RU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2235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6470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Caseta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Object Browser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078" y="764705"/>
            <a:ext cx="9092922" cy="6093295"/>
          </a:xfrm>
          <a:prstGeom prst="rect">
            <a:avLst/>
          </a:prstGeom>
        </p:spPr>
      </p:pic>
      <p:sp>
        <p:nvSpPr>
          <p:cNvPr id="31747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B50AB82-26E7-4C8D-8726-82467A0BE421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ru-RU" altLang="ru-RU" sz="14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ru-RU" alt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Project</a:t>
            </a:r>
            <a:r>
              <a:rPr lang="ru-RU" alt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alt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Library</a:t>
            </a:r>
            <a:endParaRPr lang="ru-RU" sz="3600" dirty="0"/>
          </a:p>
        </p:txBody>
      </p:sp>
      <p:sp>
        <p:nvSpPr>
          <p:cNvPr id="33795" name="Содержимое 2"/>
          <p:cNvSpPr>
            <a:spLocks noGrp="1"/>
          </p:cNvSpPr>
          <p:nvPr>
            <p:ph idx="1"/>
          </p:nvPr>
        </p:nvSpPr>
        <p:spPr>
          <a:xfrm>
            <a:off x="0" y="1428750"/>
            <a:ext cx="9144000" cy="542925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boxa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Classes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afişează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numele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tuturor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obiectelor</a:t>
            </a:r>
            <a:endParaRPr lang="en-US" alt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tipurilor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enumerate (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constantele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predefinite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endParaRPr lang="en-US" alt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bibliotecile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referite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Tx/>
              <a:buNone/>
            </a:pPr>
            <a:endParaRPr lang="en-US" alt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US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clasă</a:t>
            </a:r>
            <a:r>
              <a:rPr lang="en-US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 tip, o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descriere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unui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obiect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alt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US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lang="ro-RO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obiect</a:t>
            </a:r>
            <a:r>
              <a:rPr lang="en-US" alt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instanţă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efectivă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unei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clase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alt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Deseori</a:t>
            </a: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aceşti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termeni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utilizaţi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unul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locul</a:t>
            </a:r>
            <a:endParaRPr lang="ro-RO" alt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celuilalt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o-RO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dacă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nu se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confuzii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uneori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chiar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endParaRPr lang="ro-RO" alt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US" altLang="ru-RU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atunci</a:t>
            </a:r>
            <a:r>
              <a:rPr lang="en-US" alt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buFontTx/>
              <a:buNone/>
            </a:pPr>
            <a:endParaRPr lang="ru-RU" alt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14B588-2671-4ECD-8777-5620D3EF8356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ru-RU" altLang="ru-RU" sz="14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ru-RU" alt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Project</a:t>
            </a:r>
            <a:r>
              <a:rPr lang="ru-RU" alt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altLang="ru-RU" sz="36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Library</a:t>
            </a:r>
            <a:endParaRPr lang="ru-RU" sz="3600" dirty="0"/>
          </a:p>
        </p:txBody>
      </p:sp>
      <p:sp>
        <p:nvSpPr>
          <p:cNvPr id="34819" name="Содержимое 2"/>
          <p:cNvSpPr>
            <a:spLocks noGrp="1"/>
          </p:cNvSpPr>
          <p:nvPr>
            <p:ph idx="1"/>
          </p:nvPr>
        </p:nvSpPr>
        <p:spPr>
          <a:xfrm>
            <a:off x="0" y="1428750"/>
            <a:ext cx="9144000" cy="542925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ru-RU" i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ru-RU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 boxa </a:t>
            </a:r>
            <a:r>
              <a:rPr lang="en-US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Members of</a:t>
            </a:r>
            <a:r>
              <a:rPr lang="en-US" altLang="ru-RU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afişează toate proprietăţile,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ru-RU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metodele şi evenimen-tele proprii (asociate) clase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ru-RU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selectate în boxa </a:t>
            </a:r>
            <a:r>
              <a:rPr lang="en-US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Classes</a:t>
            </a:r>
            <a:r>
              <a:rPr lang="en-US" altLang="ru-RU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ru-RU" i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ru-RU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Selectarea unei intrări în listă poate fi completată cu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F1</a:t>
            </a:r>
            <a:r>
              <a:rPr lang="en-US" altLang="ru-RU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pentru a vedea textul ajutător, iar în zona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ru-RU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inferioară (</a:t>
            </a:r>
            <a:r>
              <a:rPr lang="en-US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Detail pane</a:t>
            </a:r>
            <a:r>
              <a:rPr lang="en-US" altLang="ru-RU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se afişează infromaţii privind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ru-RU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sintaxa, starea read-only sau read-write etc. Textul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ru-RU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zona </a:t>
            </a:r>
            <a:r>
              <a:rPr lang="en-US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Detail</a:t>
            </a:r>
            <a:r>
              <a:rPr lang="en-US" altLang="ru-RU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poate fi copiat (prin </a:t>
            </a:r>
            <a:r>
              <a:rPr lang="en-US" altLang="ru-RU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Clipboard</a:t>
            </a:r>
            <a:r>
              <a:rPr lang="en-US" altLang="ru-RU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sau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ru-RU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dus prin drag-and-drop într-o fereastră cod.</a:t>
            </a:r>
          </a:p>
          <a:p>
            <a:pPr>
              <a:buFontTx/>
              <a:buNone/>
            </a:pPr>
            <a:endParaRPr lang="ru-RU" altLang="ru-RU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5549A52-6EE0-4058-A0FC-2A0BD2FC4804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ru-RU" altLang="ru-RU" sz="1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1568</TotalTime>
  <Words>1483</Words>
  <Application>Microsoft Office PowerPoint</Application>
  <PresentationFormat>On-screen Show (4:3)</PresentationFormat>
  <Paragraphs>218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Office Theme</vt:lpstr>
      <vt:lpstr>PowerPoint Presentation</vt:lpstr>
      <vt:lpstr>Organizarea proiectelor VBA</vt:lpstr>
      <vt:lpstr>Un proiect = MS_doc_aplicatiei + Program</vt:lpstr>
      <vt:lpstr>Organizarea proiectelor VBA</vt:lpstr>
      <vt:lpstr>Organizarea proiectelor VBA</vt:lpstr>
      <vt:lpstr>Organizarea proiectelor VBA</vt:lpstr>
      <vt:lpstr>Organizarea proiectelor VBA</vt:lpstr>
      <vt:lpstr>Organizarea proiectelor VBA</vt:lpstr>
      <vt:lpstr>Organizarea proiectelor VBA</vt:lpstr>
      <vt:lpstr>Organizarea proiectelor VBA</vt:lpstr>
      <vt:lpstr> Nivel procedură: </vt:lpstr>
      <vt:lpstr> Nivel modul, privat: </vt:lpstr>
      <vt:lpstr> Nivel modul, public </vt:lpstr>
      <vt:lpstr>Mediu de dezvoltare VBA </vt:lpstr>
      <vt:lpstr>Mediu de dezvoltare VBA </vt:lpstr>
      <vt:lpstr>Fereastra VBE</vt:lpstr>
      <vt:lpstr>Lansarea editorul Visual Basic :   Tools-&gt; Macro -&gt; Visual Basic Editor (Alt + F11)</vt:lpstr>
      <vt:lpstr>Project- Explorer </vt:lpstr>
      <vt:lpstr>Mediu de dezvoltare VBA </vt:lpstr>
      <vt:lpstr>Pentru crearea unei forme apelam la punctul meniuului/butonul  Insert User Form :</vt:lpstr>
      <vt:lpstr>Exemplu de elaborare unei forme in Excel</vt:lpstr>
      <vt:lpstr>Ferestre specializate</vt:lpstr>
      <vt:lpstr>Ferestre specializate</vt:lpstr>
      <vt:lpstr>Fereastra de editare a codului</vt:lpstr>
      <vt:lpstr>Exemplu de procedura</vt:lpstr>
      <vt:lpstr> Object Library </vt:lpstr>
      <vt:lpstr>Project/Library</vt:lpstr>
      <vt:lpstr>Caseta Object Browser</vt:lpstr>
      <vt:lpstr>Project/Library</vt:lpstr>
      <vt:lpstr>Project/Library</vt:lpstr>
    </vt:vector>
  </TitlesOfParts>
  <Company>Home$Home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vova</dc:creator>
  <cp:lastModifiedBy>Rodica</cp:lastModifiedBy>
  <cp:revision>433</cp:revision>
  <dcterms:created xsi:type="dcterms:W3CDTF">2011-02-05T22:19:23Z</dcterms:created>
  <dcterms:modified xsi:type="dcterms:W3CDTF">2020-03-19T09:30:06Z</dcterms:modified>
</cp:coreProperties>
</file>