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2" r:id="rId3"/>
    <p:sldId id="312" r:id="rId4"/>
    <p:sldId id="257" r:id="rId5"/>
    <p:sldId id="258" r:id="rId6"/>
    <p:sldId id="319" r:id="rId7"/>
    <p:sldId id="259" r:id="rId8"/>
    <p:sldId id="260" r:id="rId9"/>
    <p:sldId id="292" r:id="rId10"/>
    <p:sldId id="293" r:id="rId11"/>
    <p:sldId id="318" r:id="rId12"/>
    <p:sldId id="295" r:id="rId13"/>
    <p:sldId id="296" r:id="rId14"/>
    <p:sldId id="280" r:id="rId15"/>
    <p:sldId id="281" r:id="rId16"/>
    <p:sldId id="282" r:id="rId17"/>
    <p:sldId id="310" r:id="rId18"/>
    <p:sldId id="320" r:id="rId19"/>
    <p:sldId id="311" r:id="rId20"/>
    <p:sldId id="313" r:id="rId21"/>
    <p:sldId id="283" r:id="rId22"/>
    <p:sldId id="284" r:id="rId23"/>
    <p:sldId id="300" r:id="rId24"/>
    <p:sldId id="298" r:id="rId25"/>
    <p:sldId id="297" r:id="rId26"/>
    <p:sldId id="299" r:id="rId27"/>
    <p:sldId id="302" r:id="rId28"/>
    <p:sldId id="321" r:id="rId29"/>
    <p:sldId id="271" r:id="rId30"/>
    <p:sldId id="272" r:id="rId31"/>
    <p:sldId id="275" r:id="rId32"/>
    <p:sldId id="276" r:id="rId33"/>
    <p:sldId id="314" r:id="rId34"/>
    <p:sldId id="278" r:id="rId35"/>
    <p:sldId id="315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9" autoAdjust="0"/>
    <p:restoredTop sz="94660"/>
  </p:normalViewPr>
  <p:slideViewPr>
    <p:cSldViewPr>
      <p:cViewPr varScale="1">
        <p:scale>
          <a:sx n="107" d="100"/>
          <a:sy n="107" d="100"/>
        </p:scale>
        <p:origin x="148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zdugan artur" userId="1770a38c255ab84c" providerId="LiveId" clId="{16A4E4E3-8213-4AFF-9A21-3F99CB9D024A}"/>
    <pc:docChg chg="undo custSel addSld delSld modSld sldOrd">
      <pc:chgData name="buzdugan artur" userId="1770a38c255ab84c" providerId="LiveId" clId="{16A4E4E3-8213-4AFF-9A21-3F99CB9D024A}" dt="2026-04-16T10:06:08.679" v="4430" actId="1076"/>
      <pc:docMkLst>
        <pc:docMk/>
      </pc:docMkLst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2019228791" sldId="257"/>
        </pc:sldMkLst>
        <pc:spChg chg="mod">
          <ac:chgData name="buzdugan artur" userId="1770a38c255ab84c" providerId="LiveId" clId="{16A4E4E3-8213-4AFF-9A21-3F99CB9D024A}" dt="2026-04-16T07:24:30.146" v="1" actId="5793"/>
          <ac:spMkLst>
            <pc:docMk/>
            <pc:sldMk cId="2019228791" sldId="257"/>
            <ac:spMk id="3" creationId="{00000000-0000-0000-0000-000000000000}"/>
          </ac:spMkLst>
        </pc:sp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1809248385" sldId="258"/>
        </pc:sldMkLst>
        <pc:spChg chg="mod">
          <ac:chgData name="buzdugan artur" userId="1770a38c255ab84c" providerId="LiveId" clId="{16A4E4E3-8213-4AFF-9A21-3F99CB9D024A}" dt="2026-04-16T07:38:02.484" v="525" actId="6549"/>
          <ac:spMkLst>
            <pc:docMk/>
            <pc:sldMk cId="1809248385" sldId="258"/>
            <ac:spMk id="3" creationId="{00000000-0000-0000-0000-000000000000}"/>
          </ac:spMkLst>
        </pc:sp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1885643229" sldId="259"/>
        </pc:sldMkLst>
        <pc:spChg chg="mod">
          <ac:chgData name="buzdugan artur" userId="1770a38c255ab84c" providerId="LiveId" clId="{16A4E4E3-8213-4AFF-9A21-3F99CB9D024A}" dt="2026-04-16T07:41:15.946" v="761" actId="20577"/>
          <ac:spMkLst>
            <pc:docMk/>
            <pc:sldMk cId="1885643229" sldId="259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7:40:52.443" v="757" actId="6549"/>
          <ac:spMkLst>
            <pc:docMk/>
            <pc:sldMk cId="1885643229" sldId="259"/>
            <ac:spMk id="3" creationId="{00000000-0000-0000-0000-000000000000}"/>
          </ac:spMkLst>
        </pc:sp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3696535129" sldId="260"/>
        </pc:sldMkLst>
        <pc:spChg chg="mod">
          <ac:chgData name="buzdugan artur" userId="1770a38c255ab84c" providerId="LiveId" clId="{16A4E4E3-8213-4AFF-9A21-3F99CB9D024A}" dt="2026-04-16T07:41:33.029" v="771" actId="14100"/>
          <ac:spMkLst>
            <pc:docMk/>
            <pc:sldMk cId="3696535129" sldId="260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7:43:39.973" v="833" actId="14100"/>
          <ac:spMkLst>
            <pc:docMk/>
            <pc:sldMk cId="3696535129" sldId="260"/>
            <ac:spMk id="3" creationId="{00000000-0000-0000-0000-000000000000}"/>
          </ac:spMkLst>
        </pc:spChg>
      </pc:sldChg>
      <pc:sldChg chg="modSp mod">
        <pc:chgData name="buzdugan artur" userId="1770a38c255ab84c" providerId="LiveId" clId="{16A4E4E3-8213-4AFF-9A21-3F99CB9D024A}" dt="2026-04-16T09:49:11.469" v="4165" actId="14100"/>
        <pc:sldMkLst>
          <pc:docMk/>
          <pc:sldMk cId="758182482" sldId="271"/>
        </pc:sldMkLst>
        <pc:spChg chg="mod">
          <ac:chgData name="buzdugan artur" userId="1770a38c255ab84c" providerId="LiveId" clId="{16A4E4E3-8213-4AFF-9A21-3F99CB9D024A}" dt="2026-04-16T09:46:15.801" v="4087" actId="20577"/>
          <ac:spMkLst>
            <pc:docMk/>
            <pc:sldMk cId="758182482" sldId="271"/>
            <ac:spMk id="3074" creationId="{AB81E6A2-21FC-E85B-8B6C-FC03E1C51EBD}"/>
          </ac:spMkLst>
        </pc:spChg>
        <pc:spChg chg="mod">
          <ac:chgData name="buzdugan artur" userId="1770a38c255ab84c" providerId="LiveId" clId="{16A4E4E3-8213-4AFF-9A21-3F99CB9D024A}" dt="2026-04-16T09:49:11.469" v="4165" actId="14100"/>
          <ac:spMkLst>
            <pc:docMk/>
            <pc:sldMk cId="758182482" sldId="271"/>
            <ac:spMk id="3075" creationId="{5B212156-3EA5-3240-044E-34D74686A481}"/>
          </ac:spMkLst>
        </pc:spChg>
      </pc:sldChg>
      <pc:sldChg chg="delSp modSp mod">
        <pc:chgData name="buzdugan artur" userId="1770a38c255ab84c" providerId="LiveId" clId="{16A4E4E3-8213-4AFF-9A21-3F99CB9D024A}" dt="2026-04-16T09:53:40.620" v="4201" actId="1076"/>
        <pc:sldMkLst>
          <pc:docMk/>
          <pc:sldMk cId="3343327976" sldId="272"/>
        </pc:sldMkLst>
        <pc:spChg chg="del">
          <ac:chgData name="buzdugan artur" userId="1770a38c255ab84c" providerId="LiveId" clId="{16A4E4E3-8213-4AFF-9A21-3F99CB9D024A}" dt="2026-04-16T09:53:34.503" v="4200" actId="478"/>
          <ac:spMkLst>
            <pc:docMk/>
            <pc:sldMk cId="3343327976" sldId="272"/>
            <ac:spMk id="2" creationId="{0D86B137-D187-2DB9-85AC-CF3808CC5E52}"/>
          </ac:spMkLst>
        </pc:spChg>
        <pc:spChg chg="mod">
          <ac:chgData name="buzdugan artur" userId="1770a38c255ab84c" providerId="LiveId" clId="{16A4E4E3-8213-4AFF-9A21-3F99CB9D024A}" dt="2026-04-16T09:53:40.620" v="4201" actId="1076"/>
          <ac:spMkLst>
            <pc:docMk/>
            <pc:sldMk cId="3343327976" sldId="272"/>
            <ac:spMk id="3" creationId="{7C1E150C-B242-146C-C69A-3FBAD697A974}"/>
          </ac:spMkLst>
        </pc:spChg>
      </pc:sldChg>
      <pc:sldChg chg="del">
        <pc:chgData name="buzdugan artur" userId="1770a38c255ab84c" providerId="LiveId" clId="{16A4E4E3-8213-4AFF-9A21-3F99CB9D024A}" dt="2026-04-16T09:49:40.040" v="4168" actId="47"/>
        <pc:sldMkLst>
          <pc:docMk/>
          <pc:sldMk cId="2210811886" sldId="273"/>
        </pc:sldMkLst>
      </pc:sldChg>
      <pc:sldChg chg="modSp del mod">
        <pc:chgData name="buzdugan artur" userId="1770a38c255ab84c" providerId="LiveId" clId="{16A4E4E3-8213-4AFF-9A21-3F99CB9D024A}" dt="2026-04-16T09:51:56.013" v="4185" actId="47"/>
        <pc:sldMkLst>
          <pc:docMk/>
          <pc:sldMk cId="2042588680" sldId="274"/>
        </pc:sldMkLst>
        <pc:spChg chg="mod">
          <ac:chgData name="buzdugan artur" userId="1770a38c255ab84c" providerId="LiveId" clId="{16A4E4E3-8213-4AFF-9A21-3F99CB9D024A}" dt="2026-04-16T09:51:38.327" v="4182" actId="255"/>
          <ac:spMkLst>
            <pc:docMk/>
            <pc:sldMk cId="2042588680" sldId="274"/>
            <ac:spMk id="3" creationId="{A222FCD4-1C18-2A7A-EEC3-ADBA1F4EA4B2}"/>
          </ac:spMkLst>
        </pc:spChg>
      </pc:sldChg>
      <pc:sldChg chg="modSp mod ord">
        <pc:chgData name="buzdugan artur" userId="1770a38c255ab84c" providerId="LiveId" clId="{16A4E4E3-8213-4AFF-9A21-3F99CB9D024A}" dt="2026-04-16T09:56:46.410" v="4297" actId="20577"/>
        <pc:sldMkLst>
          <pc:docMk/>
          <pc:sldMk cId="255437107" sldId="275"/>
        </pc:sldMkLst>
        <pc:spChg chg="mod">
          <ac:chgData name="buzdugan artur" userId="1770a38c255ab84c" providerId="LiveId" clId="{16A4E4E3-8213-4AFF-9A21-3F99CB9D024A}" dt="2026-04-16T09:56:46.410" v="4297" actId="20577"/>
          <ac:spMkLst>
            <pc:docMk/>
            <pc:sldMk cId="255437107" sldId="275"/>
            <ac:spMk id="3" creationId="{A68CF568-FCFD-6C29-1E2A-9C2AC129F8A3}"/>
          </ac:spMkLst>
        </pc:spChg>
      </pc:sldChg>
      <pc:sldChg chg="modSp mod ord">
        <pc:chgData name="buzdugan artur" userId="1770a38c255ab84c" providerId="LiveId" clId="{16A4E4E3-8213-4AFF-9A21-3F99CB9D024A}" dt="2026-04-16T09:59:20.201" v="4390" actId="20577"/>
        <pc:sldMkLst>
          <pc:docMk/>
          <pc:sldMk cId="3179302465" sldId="276"/>
        </pc:sldMkLst>
        <pc:spChg chg="mod">
          <ac:chgData name="buzdugan artur" userId="1770a38c255ab84c" providerId="LiveId" clId="{16A4E4E3-8213-4AFF-9A21-3F99CB9D024A}" dt="2026-04-16T09:59:20.201" v="4390" actId="20577"/>
          <ac:spMkLst>
            <pc:docMk/>
            <pc:sldMk cId="3179302465" sldId="276"/>
            <ac:spMk id="3" creationId="{EA86A2F6-2591-6F42-DCDF-2687BC681F50}"/>
          </ac:spMkLst>
        </pc:spChg>
      </pc:sldChg>
      <pc:sldChg chg="del ord">
        <pc:chgData name="buzdugan artur" userId="1770a38c255ab84c" providerId="LiveId" clId="{16A4E4E3-8213-4AFF-9A21-3F99CB9D024A}" dt="2026-04-16T09:57:40.700" v="4298" actId="47"/>
        <pc:sldMkLst>
          <pc:docMk/>
          <pc:sldMk cId="3096939677" sldId="277"/>
        </pc:sldMkLst>
      </pc:sldChg>
      <pc:sldChg chg="addSp modSp mod">
        <pc:chgData name="buzdugan artur" userId="1770a38c255ab84c" providerId="LiveId" clId="{16A4E4E3-8213-4AFF-9A21-3F99CB9D024A}" dt="2026-04-16T10:01:26.954" v="4405" actId="1076"/>
        <pc:sldMkLst>
          <pc:docMk/>
          <pc:sldMk cId="2506977789" sldId="278"/>
        </pc:sldMkLst>
        <pc:picChg chg="add mod">
          <ac:chgData name="buzdugan artur" userId="1770a38c255ab84c" providerId="LiveId" clId="{16A4E4E3-8213-4AFF-9A21-3F99CB9D024A}" dt="2026-04-16T10:01:22.068" v="4404" actId="1076"/>
          <ac:picMkLst>
            <pc:docMk/>
            <pc:sldMk cId="2506977789" sldId="278"/>
            <ac:picMk id="3" creationId="{6AC85510-C27E-6359-327B-3D31D16BD391}"/>
          </ac:picMkLst>
        </pc:picChg>
        <pc:picChg chg="mod">
          <ac:chgData name="buzdugan artur" userId="1770a38c255ab84c" providerId="LiveId" clId="{16A4E4E3-8213-4AFF-9A21-3F99CB9D024A}" dt="2026-04-16T10:01:26.954" v="4405" actId="1076"/>
          <ac:picMkLst>
            <pc:docMk/>
            <pc:sldMk cId="2506977789" sldId="278"/>
            <ac:picMk id="5" creationId="{6FD0FF31-B167-05DB-DD98-B0A5C0C8D2E1}"/>
          </ac:picMkLst>
        </pc:picChg>
        <pc:picChg chg="add mod">
          <ac:chgData name="buzdugan artur" userId="1770a38c255ab84c" providerId="LiveId" clId="{16A4E4E3-8213-4AFF-9A21-3F99CB9D024A}" dt="2026-04-16T10:01:19.520" v="4403" actId="1076"/>
          <ac:picMkLst>
            <pc:docMk/>
            <pc:sldMk cId="2506977789" sldId="278"/>
            <ac:picMk id="6" creationId="{5A32DDB1-FCE7-0BE5-39B4-D205BE8B4BA8}"/>
          </ac:picMkLst>
        </pc:picChg>
      </pc:sldChg>
      <pc:sldChg chg="modSp del">
        <pc:chgData name="buzdugan artur" userId="1770a38c255ab84c" providerId="LiveId" clId="{16A4E4E3-8213-4AFF-9A21-3F99CB9D024A}" dt="2026-04-16T10:01:31.079" v="4406" actId="47"/>
        <pc:sldMkLst>
          <pc:docMk/>
          <pc:sldMk cId="663788782" sldId="279"/>
        </pc:sldMkLst>
        <pc:picChg chg="mod">
          <ac:chgData name="buzdugan artur" userId="1770a38c255ab84c" providerId="LiveId" clId="{16A4E4E3-8213-4AFF-9A21-3F99CB9D024A}" dt="2026-04-16T10:00:23.372" v="4393" actId="14100"/>
          <ac:picMkLst>
            <pc:docMk/>
            <pc:sldMk cId="663788782" sldId="279"/>
            <ac:picMk id="5" creationId="{EACC2757-168D-AD90-96B2-1BF2AADE500C}"/>
          </ac:picMkLst>
        </pc:picChg>
      </pc:sldChg>
      <pc:sldChg chg="addSp delSp modSp add del mod">
        <pc:chgData name="buzdugan artur" userId="1770a38c255ab84c" providerId="LiveId" clId="{16A4E4E3-8213-4AFF-9A21-3F99CB9D024A}" dt="2026-04-16T09:36:35.495" v="4062" actId="47"/>
        <pc:sldMkLst>
          <pc:docMk/>
          <pc:sldMk cId="2345525535" sldId="280"/>
        </pc:sldMkLst>
        <pc:spChg chg="mod">
          <ac:chgData name="buzdugan artur" userId="1770a38c255ab84c" providerId="LiveId" clId="{16A4E4E3-8213-4AFF-9A21-3F99CB9D024A}" dt="2026-04-16T07:56:55.122" v="1273" actId="20577"/>
          <ac:spMkLst>
            <pc:docMk/>
            <pc:sldMk cId="2345525535" sldId="280"/>
            <ac:spMk id="2" creationId="{BC3BFE03-9BA8-B014-4A49-F32D58455A51}"/>
          </ac:spMkLst>
        </pc:spChg>
        <pc:spChg chg="add del mod">
          <ac:chgData name="buzdugan artur" userId="1770a38c255ab84c" providerId="LiveId" clId="{16A4E4E3-8213-4AFF-9A21-3F99CB9D024A}" dt="2026-04-16T08:02:19.250" v="1729" actId="478"/>
          <ac:spMkLst>
            <pc:docMk/>
            <pc:sldMk cId="2345525535" sldId="280"/>
            <ac:spMk id="4" creationId="{E15A184D-B925-F7C2-5589-88078AF04065}"/>
          </ac:spMkLst>
        </pc:spChg>
        <pc:spChg chg="add mod">
          <ac:chgData name="buzdugan artur" userId="1770a38c255ab84c" providerId="LiveId" clId="{16A4E4E3-8213-4AFF-9A21-3F99CB9D024A}" dt="2026-04-16T08:03:41.699" v="1741" actId="1076"/>
          <ac:spMkLst>
            <pc:docMk/>
            <pc:sldMk cId="2345525535" sldId="280"/>
            <ac:spMk id="6" creationId="{93F6EFE9-169F-B456-3D4E-6E90F0780D25}"/>
          </ac:spMkLst>
        </pc:spChg>
        <pc:graphicFrameChg chg="add mod modGraphic">
          <ac:chgData name="buzdugan artur" userId="1770a38c255ab84c" providerId="LiveId" clId="{16A4E4E3-8213-4AFF-9A21-3F99CB9D024A}" dt="2026-04-16T08:02:57.347" v="1737" actId="14734"/>
          <ac:graphicFrameMkLst>
            <pc:docMk/>
            <pc:sldMk cId="2345525535" sldId="280"/>
            <ac:graphicFrameMk id="3" creationId="{9B1DB699-6AA1-F997-F74C-83EA42E14D83}"/>
          </ac:graphicFrameMkLst>
        </pc:graphicFrameChg>
        <pc:picChg chg="del mod">
          <ac:chgData name="buzdugan artur" userId="1770a38c255ab84c" providerId="LiveId" clId="{16A4E4E3-8213-4AFF-9A21-3F99CB9D024A}" dt="2026-04-16T08:02:16.151" v="1728" actId="478"/>
          <ac:picMkLst>
            <pc:docMk/>
            <pc:sldMk cId="2345525535" sldId="280"/>
            <ac:picMk id="5" creationId="{AC9061E9-FF8C-902F-3931-E19F001B1505}"/>
          </ac:picMkLst>
        </pc:picChg>
        <pc:picChg chg="add mod">
          <ac:chgData name="buzdugan artur" userId="1770a38c255ab84c" providerId="LiveId" clId="{16A4E4E3-8213-4AFF-9A21-3F99CB9D024A}" dt="2026-04-16T08:03:50.256" v="1743" actId="1076"/>
          <ac:picMkLst>
            <pc:docMk/>
            <pc:sldMk cId="2345525535" sldId="280"/>
            <ac:picMk id="8" creationId="{291CA73F-65FF-9EC8-3D35-BEE94705D644}"/>
          </ac:picMkLst>
        </pc:picChg>
        <pc:picChg chg="add mod">
          <ac:chgData name="buzdugan artur" userId="1770a38c255ab84c" providerId="LiveId" clId="{16A4E4E3-8213-4AFF-9A21-3F99CB9D024A}" dt="2026-04-16T08:03:56.088" v="1745" actId="1076"/>
          <ac:picMkLst>
            <pc:docMk/>
            <pc:sldMk cId="2345525535" sldId="280"/>
            <ac:picMk id="10" creationId="{D38B57A2-7912-4E51-FCB7-DA2C1D0A754C}"/>
          </ac:picMkLst>
        </pc:picChg>
        <pc:picChg chg="add mod">
          <ac:chgData name="buzdugan artur" userId="1770a38c255ab84c" providerId="LiveId" clId="{16A4E4E3-8213-4AFF-9A21-3F99CB9D024A}" dt="2026-04-16T08:04:01.350" v="1747" actId="1076"/>
          <ac:picMkLst>
            <pc:docMk/>
            <pc:sldMk cId="2345525535" sldId="280"/>
            <ac:picMk id="12" creationId="{AFBFDDA6-0DE6-E8C7-F699-1DE7AD61874A}"/>
          </ac:picMkLst>
        </pc:picChg>
        <pc:picChg chg="add mod">
          <ac:chgData name="buzdugan artur" userId="1770a38c255ab84c" providerId="LiveId" clId="{16A4E4E3-8213-4AFF-9A21-3F99CB9D024A}" dt="2026-04-16T08:04:09.994" v="1749" actId="1076"/>
          <ac:picMkLst>
            <pc:docMk/>
            <pc:sldMk cId="2345525535" sldId="280"/>
            <ac:picMk id="14" creationId="{DC9A08DF-794B-C4E1-79BC-91B3EA7247AC}"/>
          </ac:picMkLst>
        </pc:picChg>
      </pc:sldChg>
      <pc:sldChg chg="addSp delSp modSp add del mod chgLayout">
        <pc:chgData name="buzdugan artur" userId="1770a38c255ab84c" providerId="LiveId" clId="{16A4E4E3-8213-4AFF-9A21-3F99CB9D024A}" dt="2026-04-16T09:36:35.495" v="4062" actId="47"/>
        <pc:sldMkLst>
          <pc:docMk/>
          <pc:sldMk cId="1472153701" sldId="281"/>
        </pc:sldMkLst>
        <pc:spChg chg="mod ord">
          <ac:chgData name="buzdugan artur" userId="1770a38c255ab84c" providerId="LiveId" clId="{16A4E4E3-8213-4AFF-9A21-3F99CB9D024A}" dt="2026-04-16T08:06:13.458" v="1753" actId="6264"/>
          <ac:spMkLst>
            <pc:docMk/>
            <pc:sldMk cId="1472153701" sldId="281"/>
            <ac:spMk id="2" creationId="{B4774466-B371-46EA-16B6-52DA67BEB80C}"/>
          </ac:spMkLst>
        </pc:spChg>
        <pc:spChg chg="add del mod">
          <ac:chgData name="buzdugan artur" userId="1770a38c255ab84c" providerId="LiveId" clId="{16A4E4E3-8213-4AFF-9A21-3F99CB9D024A}" dt="2026-04-16T08:06:13.458" v="1753" actId="6264"/>
          <ac:spMkLst>
            <pc:docMk/>
            <pc:sldMk cId="1472153701" sldId="281"/>
            <ac:spMk id="3" creationId="{6FB122C4-333F-9B30-F6A5-BEB591D73667}"/>
          </ac:spMkLst>
        </pc:spChg>
        <pc:spChg chg="add del mod">
          <ac:chgData name="buzdugan artur" userId="1770a38c255ab84c" providerId="LiveId" clId="{16A4E4E3-8213-4AFF-9A21-3F99CB9D024A}" dt="2026-04-16T08:06:13.458" v="1753" actId="6264"/>
          <ac:spMkLst>
            <pc:docMk/>
            <pc:sldMk cId="1472153701" sldId="281"/>
            <ac:spMk id="5" creationId="{95DA2BAF-E37F-D3D5-2BD2-B26C9C502DA4}"/>
          </ac:spMkLst>
        </pc:spChg>
        <pc:graphicFrameChg chg="mod ord modGraphic">
          <ac:chgData name="buzdugan artur" userId="1770a38c255ab84c" providerId="LiveId" clId="{16A4E4E3-8213-4AFF-9A21-3F99CB9D024A}" dt="2026-04-16T08:07:05.227" v="1760" actId="6549"/>
          <ac:graphicFrameMkLst>
            <pc:docMk/>
            <pc:sldMk cId="1472153701" sldId="281"/>
            <ac:graphicFrameMk id="4" creationId="{8DC9E1ED-72B0-E4DD-AF6C-57F81EF3143B}"/>
          </ac:graphicFrameMkLst>
        </pc:graphicFrame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802511392" sldId="282"/>
        </pc:sldMkLst>
        <pc:spChg chg="mod">
          <ac:chgData name="buzdugan artur" userId="1770a38c255ab84c" providerId="LiveId" clId="{16A4E4E3-8213-4AFF-9A21-3F99CB9D024A}" dt="2026-04-16T08:08:37.899" v="1796" actId="20577"/>
          <ac:spMkLst>
            <pc:docMk/>
            <pc:sldMk cId="802511392" sldId="282"/>
            <ac:spMk id="3" creationId="{C7831FE6-E043-C004-FACB-04925E4A2A5E}"/>
          </ac:spMkLst>
        </pc:sp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1373166827" sldId="283"/>
        </pc:sldMkLst>
        <pc:spChg chg="mod">
          <ac:chgData name="buzdugan artur" userId="1770a38c255ab84c" providerId="LiveId" clId="{16A4E4E3-8213-4AFF-9A21-3F99CB9D024A}" dt="2026-04-16T08:28:35.979" v="2395" actId="20578"/>
          <ac:spMkLst>
            <pc:docMk/>
            <pc:sldMk cId="1373166827" sldId="283"/>
            <ac:spMk id="3" creationId="{5D167591-8131-C57D-C10A-D508FBE867D2}"/>
          </ac:spMkLst>
        </pc:sp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1655301594" sldId="284"/>
        </pc:sldMkLst>
        <pc:spChg chg="mod">
          <ac:chgData name="buzdugan artur" userId="1770a38c255ab84c" providerId="LiveId" clId="{16A4E4E3-8213-4AFF-9A21-3F99CB9D024A}" dt="2026-04-16T08:30:54.291" v="2455" actId="6549"/>
          <ac:spMkLst>
            <pc:docMk/>
            <pc:sldMk cId="1655301594" sldId="284"/>
            <ac:spMk id="3" creationId="{661405A4-C76B-1735-5EAC-6B60C853DB81}"/>
          </ac:spMkLst>
        </pc:spChg>
      </pc:sldChg>
      <pc:sldChg chg="modSp del mod">
        <pc:chgData name="buzdugan artur" userId="1770a38c255ab84c" providerId="LiveId" clId="{16A4E4E3-8213-4AFF-9A21-3F99CB9D024A}" dt="2026-04-16T09:40:27.628" v="4066" actId="47"/>
        <pc:sldMkLst>
          <pc:docMk/>
          <pc:sldMk cId="29767634" sldId="285"/>
        </pc:sldMkLst>
        <pc:spChg chg="mod">
          <ac:chgData name="buzdugan artur" userId="1770a38c255ab84c" providerId="LiveId" clId="{16A4E4E3-8213-4AFF-9A21-3F99CB9D024A}" dt="2026-04-16T09:07:55.492" v="3425" actId="255"/>
          <ac:spMkLst>
            <pc:docMk/>
            <pc:sldMk cId="29767634" sldId="285"/>
            <ac:spMk id="2" creationId="{4405DCAF-2CAA-0EAD-3103-2E00D9A551F6}"/>
          </ac:spMkLst>
        </pc:spChg>
        <pc:spChg chg="mod">
          <ac:chgData name="buzdugan artur" userId="1770a38c255ab84c" providerId="LiveId" clId="{16A4E4E3-8213-4AFF-9A21-3F99CB9D024A}" dt="2026-04-16T09:08:20.106" v="3427" actId="207"/>
          <ac:spMkLst>
            <pc:docMk/>
            <pc:sldMk cId="29767634" sldId="285"/>
            <ac:spMk id="3" creationId="{2A5277C3-B5F2-1532-C472-CF3D6C1F24E9}"/>
          </ac:spMkLst>
        </pc:spChg>
      </pc:sldChg>
      <pc:sldChg chg="modSp del mod">
        <pc:chgData name="buzdugan artur" userId="1770a38c255ab84c" providerId="LiveId" clId="{16A4E4E3-8213-4AFF-9A21-3F99CB9D024A}" dt="2026-04-16T09:40:28.356" v="4067" actId="47"/>
        <pc:sldMkLst>
          <pc:docMk/>
          <pc:sldMk cId="3757673493" sldId="286"/>
        </pc:sldMkLst>
        <pc:spChg chg="mod">
          <ac:chgData name="buzdugan artur" userId="1770a38c255ab84c" providerId="LiveId" clId="{16A4E4E3-8213-4AFF-9A21-3F99CB9D024A}" dt="2026-04-16T09:09:13.279" v="3431" actId="207"/>
          <ac:spMkLst>
            <pc:docMk/>
            <pc:sldMk cId="3757673493" sldId="286"/>
            <ac:spMk id="3" creationId="{76BE2920-1773-B6A2-7D93-2CAB18D4F9AC}"/>
          </ac:spMkLst>
        </pc:spChg>
      </pc:sldChg>
      <pc:sldChg chg="modSp del mod">
        <pc:chgData name="buzdugan artur" userId="1770a38c255ab84c" providerId="LiveId" clId="{16A4E4E3-8213-4AFF-9A21-3F99CB9D024A}" dt="2026-04-16T09:40:29.454" v="4068" actId="47"/>
        <pc:sldMkLst>
          <pc:docMk/>
          <pc:sldMk cId="960482304" sldId="287"/>
        </pc:sldMkLst>
        <pc:spChg chg="mod">
          <ac:chgData name="buzdugan artur" userId="1770a38c255ab84c" providerId="LiveId" clId="{16A4E4E3-8213-4AFF-9A21-3F99CB9D024A}" dt="2026-04-16T09:10:45.185" v="3469" actId="14100"/>
          <ac:spMkLst>
            <pc:docMk/>
            <pc:sldMk cId="960482304" sldId="287"/>
            <ac:spMk id="3" creationId="{40536150-96E9-380F-5AF2-6906863EA367}"/>
          </ac:spMkLst>
        </pc:spChg>
      </pc:sldChg>
      <pc:sldChg chg="modSp del mod">
        <pc:chgData name="buzdugan artur" userId="1770a38c255ab84c" providerId="LiveId" clId="{16A4E4E3-8213-4AFF-9A21-3F99CB9D024A}" dt="2026-04-16T09:40:30.266" v="4069" actId="47"/>
        <pc:sldMkLst>
          <pc:docMk/>
          <pc:sldMk cId="3445429355" sldId="288"/>
        </pc:sldMkLst>
        <pc:spChg chg="mod">
          <ac:chgData name="buzdugan artur" userId="1770a38c255ab84c" providerId="LiveId" clId="{16A4E4E3-8213-4AFF-9A21-3F99CB9D024A}" dt="2026-04-16T09:14:43.922" v="3528" actId="33524"/>
          <ac:spMkLst>
            <pc:docMk/>
            <pc:sldMk cId="3445429355" sldId="288"/>
            <ac:spMk id="3" creationId="{D5B13553-DCC7-57FA-C7D9-3F242C1EEF71}"/>
          </ac:spMkLst>
        </pc:spChg>
      </pc:sldChg>
      <pc:sldChg chg="modSp del mod">
        <pc:chgData name="buzdugan artur" userId="1770a38c255ab84c" providerId="LiveId" clId="{16A4E4E3-8213-4AFF-9A21-3F99CB9D024A}" dt="2026-04-16T09:40:31.074" v="4070" actId="47"/>
        <pc:sldMkLst>
          <pc:docMk/>
          <pc:sldMk cId="3237978197" sldId="289"/>
        </pc:sldMkLst>
        <pc:spChg chg="mod">
          <ac:chgData name="buzdugan artur" userId="1770a38c255ab84c" providerId="LiveId" clId="{16A4E4E3-8213-4AFF-9A21-3F99CB9D024A}" dt="2026-04-16T09:16:27.393" v="3547" actId="6549"/>
          <ac:spMkLst>
            <pc:docMk/>
            <pc:sldMk cId="3237978197" sldId="289"/>
            <ac:spMk id="2" creationId="{75952A4B-E4D4-4063-1FA5-4431A7064645}"/>
          </ac:spMkLst>
        </pc:spChg>
        <pc:spChg chg="mod">
          <ac:chgData name="buzdugan artur" userId="1770a38c255ab84c" providerId="LiveId" clId="{16A4E4E3-8213-4AFF-9A21-3F99CB9D024A}" dt="2026-04-16T09:19:02.114" v="3750" actId="20577"/>
          <ac:spMkLst>
            <pc:docMk/>
            <pc:sldMk cId="3237978197" sldId="289"/>
            <ac:spMk id="3" creationId="{BF9040A0-AAA5-A1EA-004B-B35246830BA9}"/>
          </ac:spMkLst>
        </pc:spChg>
      </pc:sldChg>
      <pc:sldChg chg="addSp delSp modSp del mod">
        <pc:chgData name="buzdugan artur" userId="1770a38c255ab84c" providerId="LiveId" clId="{16A4E4E3-8213-4AFF-9A21-3F99CB9D024A}" dt="2026-04-16T09:40:34.427" v="4073" actId="47"/>
        <pc:sldMkLst>
          <pc:docMk/>
          <pc:sldMk cId="3469497664" sldId="290"/>
        </pc:sldMkLst>
        <pc:spChg chg="mod">
          <ac:chgData name="buzdugan artur" userId="1770a38c255ab84c" providerId="LiveId" clId="{16A4E4E3-8213-4AFF-9A21-3F99CB9D024A}" dt="2026-04-16T09:29:09.001" v="4035" actId="20577"/>
          <ac:spMkLst>
            <pc:docMk/>
            <pc:sldMk cId="3469497664" sldId="290"/>
            <ac:spMk id="2" creationId="{0A84A464-374B-3ECD-5ECE-F9FDE4F3982A}"/>
          </ac:spMkLst>
        </pc:spChg>
        <pc:spChg chg="add mod">
          <ac:chgData name="buzdugan artur" userId="1770a38c255ab84c" providerId="LiveId" clId="{16A4E4E3-8213-4AFF-9A21-3F99CB9D024A}" dt="2026-04-16T09:28:44.837" v="4030" actId="20578"/>
          <ac:spMkLst>
            <pc:docMk/>
            <pc:sldMk cId="3469497664" sldId="290"/>
            <ac:spMk id="7" creationId="{0CB285C7-906C-C7C4-F7FC-BDE4310BE3B0}"/>
          </ac:spMkLst>
        </pc:spChg>
        <pc:spChg chg="add del mod">
          <ac:chgData name="buzdugan artur" userId="1770a38c255ab84c" providerId="LiveId" clId="{16A4E4E3-8213-4AFF-9A21-3F99CB9D024A}" dt="2026-04-16T09:28:37.128" v="4028" actId="478"/>
          <ac:spMkLst>
            <pc:docMk/>
            <pc:sldMk cId="3469497664" sldId="290"/>
            <ac:spMk id="8" creationId="{22F95825-7466-1321-AF19-7C556EED933E}"/>
          </ac:spMkLst>
        </pc:spChg>
        <pc:spChg chg="add mod">
          <ac:chgData name="buzdugan artur" userId="1770a38c255ab84c" providerId="LiveId" clId="{16A4E4E3-8213-4AFF-9A21-3F99CB9D024A}" dt="2026-04-16T09:30:17.983" v="4060" actId="13926"/>
          <ac:spMkLst>
            <pc:docMk/>
            <pc:sldMk cId="3469497664" sldId="290"/>
            <ac:spMk id="10" creationId="{9607584C-98CF-694E-9FB5-1DF95029E2C3}"/>
          </ac:spMkLst>
        </pc:spChg>
        <pc:picChg chg="add mod">
          <ac:chgData name="buzdugan artur" userId="1770a38c255ab84c" providerId="LiveId" clId="{16A4E4E3-8213-4AFF-9A21-3F99CB9D024A}" dt="2026-04-16T09:29:16.263" v="4036" actId="1076"/>
          <ac:picMkLst>
            <pc:docMk/>
            <pc:sldMk cId="3469497664" sldId="290"/>
            <ac:picMk id="4" creationId="{BB18A566-F606-1DCA-FB81-40632134E3C5}"/>
          </ac:picMkLst>
        </pc:picChg>
        <pc:picChg chg="del mod">
          <ac:chgData name="buzdugan artur" userId="1770a38c255ab84c" providerId="LiveId" clId="{16A4E4E3-8213-4AFF-9A21-3F99CB9D024A}" dt="2026-04-16T09:28:32.416" v="4027" actId="478"/>
          <ac:picMkLst>
            <pc:docMk/>
            <pc:sldMk cId="3469497664" sldId="290"/>
            <ac:picMk id="5" creationId="{B915CC92-D11E-B162-8AF7-4A7CE5A7CBC1}"/>
          </ac:picMkLst>
        </pc:picChg>
      </pc:sldChg>
      <pc:sldChg chg="del">
        <pc:chgData name="buzdugan artur" userId="1770a38c255ab84c" providerId="LiveId" clId="{16A4E4E3-8213-4AFF-9A21-3F99CB9D024A}" dt="2026-04-16T09:40:40.049" v="4074" actId="47"/>
        <pc:sldMkLst>
          <pc:docMk/>
          <pc:sldMk cId="1398505558" sldId="291"/>
        </pc:sldMkLst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4070144861" sldId="292"/>
        </pc:sldMkLst>
        <pc:spChg chg="mod">
          <ac:chgData name="buzdugan artur" userId="1770a38c255ab84c" providerId="LiveId" clId="{16A4E4E3-8213-4AFF-9A21-3F99CB9D024A}" dt="2026-04-16T07:46:56.668" v="1024" actId="6549"/>
          <ac:spMkLst>
            <pc:docMk/>
            <pc:sldMk cId="4070144861" sldId="292"/>
            <ac:spMk id="3" creationId="{00000000-0000-0000-0000-000000000000}"/>
          </ac:spMkLst>
        </pc:sp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1458234533" sldId="293"/>
        </pc:sldMkLst>
        <pc:spChg chg="mod">
          <ac:chgData name="buzdugan artur" userId="1770a38c255ab84c" providerId="LiveId" clId="{16A4E4E3-8213-4AFF-9A21-3F99CB9D024A}" dt="2026-04-16T07:50:09.957" v="1057" actId="14100"/>
          <ac:spMkLst>
            <pc:docMk/>
            <pc:sldMk cId="1458234533" sldId="293"/>
            <ac:spMk id="3" creationId="{00000000-0000-0000-0000-000000000000}"/>
          </ac:spMkLst>
        </pc:spChg>
      </pc:sldChg>
      <pc:sldChg chg="del">
        <pc:chgData name="buzdugan artur" userId="1770a38c255ab84c" providerId="LiveId" clId="{16A4E4E3-8213-4AFF-9A21-3F99CB9D024A}" dt="2026-04-16T07:51:23.823" v="1068" actId="47"/>
        <pc:sldMkLst>
          <pc:docMk/>
          <pc:sldMk cId="1706217720" sldId="294"/>
        </pc:sldMkLst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693913300" sldId="295"/>
        </pc:sldMkLst>
        <pc:spChg chg="mod">
          <ac:chgData name="buzdugan artur" userId="1770a38c255ab84c" providerId="LiveId" clId="{16A4E4E3-8213-4AFF-9A21-3F99CB9D024A}" dt="2026-04-16T07:51:46.853" v="1081" actId="14100"/>
          <ac:spMkLst>
            <pc:docMk/>
            <pc:sldMk cId="693913300" sldId="295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7:52:45.486" v="1090" actId="20577"/>
          <ac:spMkLst>
            <pc:docMk/>
            <pc:sldMk cId="693913300" sldId="295"/>
            <ac:spMk id="3" creationId="{00000000-0000-0000-0000-000000000000}"/>
          </ac:spMkLst>
        </pc:sp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2440880699" sldId="296"/>
        </pc:sldMkLst>
        <pc:spChg chg="mod">
          <ac:chgData name="buzdugan artur" userId="1770a38c255ab84c" providerId="LiveId" clId="{16A4E4E3-8213-4AFF-9A21-3F99CB9D024A}" dt="2026-04-16T07:53:49.090" v="1128" actId="20577"/>
          <ac:spMkLst>
            <pc:docMk/>
            <pc:sldMk cId="2440880699" sldId="296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7:55:21.291" v="1250" actId="14100"/>
          <ac:spMkLst>
            <pc:docMk/>
            <pc:sldMk cId="2440880699" sldId="296"/>
            <ac:spMk id="3" creationId="{00000000-0000-0000-0000-000000000000}"/>
          </ac:spMkLst>
        </pc:sp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2898950589" sldId="297"/>
        </pc:sldMkLst>
        <pc:spChg chg="mod">
          <ac:chgData name="buzdugan artur" userId="1770a38c255ab84c" providerId="LiveId" clId="{16A4E4E3-8213-4AFF-9A21-3F99CB9D024A}" dt="2026-04-16T08:41:59.241" v="2887" actId="20577"/>
          <ac:spMkLst>
            <pc:docMk/>
            <pc:sldMk cId="2898950589" sldId="297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8:32:27.748" v="2463" actId="14100"/>
          <ac:spMkLst>
            <pc:docMk/>
            <pc:sldMk cId="2898950589" sldId="297"/>
            <ac:spMk id="3" creationId="{00000000-0000-0000-0000-000000000000}"/>
          </ac:spMkLst>
        </pc:spChg>
      </pc:sldChg>
      <pc:sldChg chg="modSp add del mod ord">
        <pc:chgData name="buzdugan artur" userId="1770a38c255ab84c" providerId="LiveId" clId="{16A4E4E3-8213-4AFF-9A21-3F99CB9D024A}" dt="2026-04-16T09:36:35.495" v="4062" actId="47"/>
        <pc:sldMkLst>
          <pc:docMk/>
          <pc:sldMk cId="370572104" sldId="298"/>
        </pc:sldMkLst>
        <pc:spChg chg="mod">
          <ac:chgData name="buzdugan artur" userId="1770a38c255ab84c" providerId="LiveId" clId="{16A4E4E3-8213-4AFF-9A21-3F99CB9D024A}" dt="2026-04-16T08:33:52.820" v="2485" actId="20577"/>
          <ac:spMkLst>
            <pc:docMk/>
            <pc:sldMk cId="370572104" sldId="298"/>
            <ac:spMk id="3" creationId="{00000000-0000-0000-0000-000000000000}"/>
          </ac:spMkLst>
        </pc:sp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1240063558" sldId="299"/>
        </pc:sldMkLst>
        <pc:spChg chg="mod">
          <ac:chgData name="buzdugan artur" userId="1770a38c255ab84c" providerId="LiveId" clId="{16A4E4E3-8213-4AFF-9A21-3F99CB9D024A}" dt="2026-04-16T08:35:01.586" v="2523" actId="6549"/>
          <ac:spMkLst>
            <pc:docMk/>
            <pc:sldMk cId="1240063558" sldId="299"/>
            <ac:spMk id="3" creationId="{00000000-0000-0000-0000-000000000000}"/>
          </ac:spMkLst>
        </pc:spChg>
      </pc:sldChg>
      <pc:sldChg chg="modSp add del mod ord">
        <pc:chgData name="buzdugan artur" userId="1770a38c255ab84c" providerId="LiveId" clId="{16A4E4E3-8213-4AFF-9A21-3F99CB9D024A}" dt="2026-04-16T09:36:35.495" v="4062" actId="47"/>
        <pc:sldMkLst>
          <pc:docMk/>
          <pc:sldMk cId="3313002523" sldId="300"/>
        </pc:sldMkLst>
        <pc:spChg chg="mod">
          <ac:chgData name="buzdugan artur" userId="1770a38c255ab84c" providerId="LiveId" clId="{16A4E4E3-8213-4AFF-9A21-3F99CB9D024A}" dt="2026-04-16T08:41:42.642" v="2866" actId="20577"/>
          <ac:spMkLst>
            <pc:docMk/>
            <pc:sldMk cId="3313002523" sldId="300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8:41:15.739" v="2853" actId="6549"/>
          <ac:spMkLst>
            <pc:docMk/>
            <pc:sldMk cId="3313002523" sldId="300"/>
            <ac:spMk id="3" creationId="{00000000-0000-0000-0000-000000000000}"/>
          </ac:spMkLst>
        </pc:spChg>
      </pc:sldChg>
      <pc:sldChg chg="modSp del mod">
        <pc:chgData name="buzdugan artur" userId="1770a38c255ab84c" providerId="LiveId" clId="{16A4E4E3-8213-4AFF-9A21-3F99CB9D024A}" dt="2026-04-16T08:38:01.911" v="2572" actId="47"/>
        <pc:sldMkLst>
          <pc:docMk/>
          <pc:sldMk cId="3573073823" sldId="301"/>
        </pc:sldMkLst>
        <pc:spChg chg="mod">
          <ac:chgData name="buzdugan artur" userId="1770a38c255ab84c" providerId="LiveId" clId="{16A4E4E3-8213-4AFF-9A21-3F99CB9D024A}" dt="2026-04-16T08:37:42.583" v="2569" actId="255"/>
          <ac:spMkLst>
            <pc:docMk/>
            <pc:sldMk cId="3573073823" sldId="301"/>
            <ac:spMk id="3" creationId="{00000000-0000-0000-0000-000000000000}"/>
          </ac:spMkLst>
        </pc:sp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429068883" sldId="302"/>
        </pc:sldMkLst>
        <pc:spChg chg="mod">
          <ac:chgData name="buzdugan artur" userId="1770a38c255ab84c" providerId="LiveId" clId="{16A4E4E3-8213-4AFF-9A21-3F99CB9D024A}" dt="2026-04-16T08:42:28.674" v="2902" actId="6549"/>
          <ac:spMkLst>
            <pc:docMk/>
            <pc:sldMk cId="429068883" sldId="302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8:43:51.694" v="2916" actId="14100"/>
          <ac:spMkLst>
            <pc:docMk/>
            <pc:sldMk cId="429068883" sldId="302"/>
            <ac:spMk id="3" creationId="{00000000-0000-0000-0000-000000000000}"/>
          </ac:spMkLst>
        </pc:spChg>
      </pc:sldChg>
      <pc:sldChg chg="modSp del mod">
        <pc:chgData name="buzdugan artur" userId="1770a38c255ab84c" providerId="LiveId" clId="{16A4E4E3-8213-4AFF-9A21-3F99CB9D024A}" dt="2026-04-16T09:40:24.443" v="4063" actId="47"/>
        <pc:sldMkLst>
          <pc:docMk/>
          <pc:sldMk cId="209751513" sldId="303"/>
        </pc:sldMkLst>
        <pc:spChg chg="mod">
          <ac:chgData name="buzdugan artur" userId="1770a38c255ab84c" providerId="LiveId" clId="{16A4E4E3-8213-4AFF-9A21-3F99CB9D024A}" dt="2026-04-16T08:44:30.420" v="2918" actId="14100"/>
          <ac:spMkLst>
            <pc:docMk/>
            <pc:sldMk cId="209751513" sldId="303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8:46:03.474" v="2949" actId="6549"/>
          <ac:spMkLst>
            <pc:docMk/>
            <pc:sldMk cId="209751513" sldId="303"/>
            <ac:spMk id="3" creationId="{00000000-0000-0000-0000-000000000000}"/>
          </ac:spMkLst>
        </pc:spChg>
      </pc:sldChg>
      <pc:sldChg chg="modSp del mod">
        <pc:chgData name="buzdugan artur" userId="1770a38c255ab84c" providerId="LiveId" clId="{16A4E4E3-8213-4AFF-9A21-3F99CB9D024A}" dt="2026-04-16T09:40:26.663" v="4065" actId="47"/>
        <pc:sldMkLst>
          <pc:docMk/>
          <pc:sldMk cId="3811413886" sldId="304"/>
        </pc:sldMkLst>
        <pc:spChg chg="mod">
          <ac:chgData name="buzdugan artur" userId="1770a38c255ab84c" providerId="LiveId" clId="{16A4E4E3-8213-4AFF-9A21-3F99CB9D024A}" dt="2026-04-16T08:58:59.201" v="3326" actId="6549"/>
          <ac:spMkLst>
            <pc:docMk/>
            <pc:sldMk cId="3811413886" sldId="304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8:57:38.477" v="3287" actId="14100"/>
          <ac:spMkLst>
            <pc:docMk/>
            <pc:sldMk cId="3811413886" sldId="304"/>
            <ac:spMk id="3" creationId="{00000000-0000-0000-0000-000000000000}"/>
          </ac:spMkLst>
        </pc:spChg>
      </pc:sldChg>
      <pc:sldChg chg="del">
        <pc:chgData name="buzdugan artur" userId="1770a38c255ab84c" providerId="LiveId" clId="{16A4E4E3-8213-4AFF-9A21-3F99CB9D024A}" dt="2026-04-16T08:52:15.470" v="3168" actId="47"/>
        <pc:sldMkLst>
          <pc:docMk/>
          <pc:sldMk cId="3422979041" sldId="305"/>
        </pc:sldMkLst>
      </pc:sldChg>
      <pc:sldChg chg="modSp del mod">
        <pc:chgData name="buzdugan artur" userId="1770a38c255ab84c" providerId="LiveId" clId="{16A4E4E3-8213-4AFF-9A21-3F99CB9D024A}" dt="2026-04-16T09:40:25.849" v="4064" actId="47"/>
        <pc:sldMkLst>
          <pc:docMk/>
          <pc:sldMk cId="2778315269" sldId="306"/>
        </pc:sldMkLst>
        <pc:spChg chg="mod">
          <ac:chgData name="buzdugan artur" userId="1770a38c255ab84c" providerId="LiveId" clId="{16A4E4E3-8213-4AFF-9A21-3F99CB9D024A}" dt="2026-04-16T08:58:46.123" v="3306" actId="6549"/>
          <ac:spMkLst>
            <pc:docMk/>
            <pc:sldMk cId="2778315269" sldId="306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8:51:30.618" v="3163" actId="20577"/>
          <ac:spMkLst>
            <pc:docMk/>
            <pc:sldMk cId="2778315269" sldId="306"/>
            <ac:spMk id="3" creationId="{00000000-0000-0000-0000-000000000000}"/>
          </ac:spMkLst>
        </pc:spChg>
      </pc:sldChg>
      <pc:sldChg chg="del">
        <pc:chgData name="buzdugan artur" userId="1770a38c255ab84c" providerId="LiveId" clId="{16A4E4E3-8213-4AFF-9A21-3F99CB9D024A}" dt="2026-04-16T08:51:42.651" v="3164" actId="47"/>
        <pc:sldMkLst>
          <pc:docMk/>
          <pc:sldMk cId="1732951731" sldId="307"/>
        </pc:sldMkLst>
      </pc:sldChg>
      <pc:sldChg chg="modSp del mod">
        <pc:chgData name="buzdugan artur" userId="1770a38c255ab84c" providerId="LiveId" clId="{16A4E4E3-8213-4AFF-9A21-3F99CB9D024A}" dt="2026-04-16T09:40:32.162" v="4071" actId="47"/>
        <pc:sldMkLst>
          <pc:docMk/>
          <pc:sldMk cId="2571734312" sldId="308"/>
        </pc:sldMkLst>
        <pc:spChg chg="mod">
          <ac:chgData name="buzdugan artur" userId="1770a38c255ab84c" providerId="LiveId" clId="{16A4E4E3-8213-4AFF-9A21-3F99CB9D024A}" dt="2026-04-16T09:20:44.193" v="3830" actId="6549"/>
          <ac:spMkLst>
            <pc:docMk/>
            <pc:sldMk cId="2571734312" sldId="308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9:20:21.623" v="3824" actId="122"/>
          <ac:spMkLst>
            <pc:docMk/>
            <pc:sldMk cId="2571734312" sldId="308"/>
            <ac:spMk id="3" creationId="{00000000-0000-0000-0000-000000000000}"/>
          </ac:spMkLst>
        </pc:spChg>
      </pc:sldChg>
      <pc:sldChg chg="modSp del mod">
        <pc:chgData name="buzdugan artur" userId="1770a38c255ab84c" providerId="LiveId" clId="{16A4E4E3-8213-4AFF-9A21-3F99CB9D024A}" dt="2026-04-16T09:40:32.996" v="4072" actId="47"/>
        <pc:sldMkLst>
          <pc:docMk/>
          <pc:sldMk cId="568938808" sldId="309"/>
        </pc:sldMkLst>
        <pc:spChg chg="mod">
          <ac:chgData name="buzdugan artur" userId="1770a38c255ab84c" providerId="LiveId" clId="{16A4E4E3-8213-4AFF-9A21-3F99CB9D024A}" dt="2026-04-16T09:24:44.339" v="3896" actId="14100"/>
          <ac:spMkLst>
            <pc:docMk/>
            <pc:sldMk cId="568938808" sldId="309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9:24:02.884" v="3892" actId="20577"/>
          <ac:spMkLst>
            <pc:docMk/>
            <pc:sldMk cId="568938808" sldId="309"/>
            <ac:spMk id="7" creationId="{00000000-0000-0000-0000-000000000000}"/>
          </ac:spMkLst>
        </pc:sp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1990034599" sldId="310"/>
        </pc:sldMkLst>
        <pc:spChg chg="mod">
          <ac:chgData name="buzdugan artur" userId="1770a38c255ab84c" providerId="LiveId" clId="{16A4E4E3-8213-4AFF-9A21-3F99CB9D024A}" dt="2026-04-16T08:09:35.842" v="1830" actId="20577"/>
          <ac:spMkLst>
            <pc:docMk/>
            <pc:sldMk cId="1990034599" sldId="310"/>
            <ac:spMk id="3" creationId="{00000000-0000-0000-0000-000000000000}"/>
          </ac:spMkLst>
        </pc:spChg>
        <pc:picChg chg="mod">
          <ac:chgData name="buzdugan artur" userId="1770a38c255ab84c" providerId="LiveId" clId="{16A4E4E3-8213-4AFF-9A21-3F99CB9D024A}" dt="2026-04-16T08:10:08.603" v="1831" actId="1076"/>
          <ac:picMkLst>
            <pc:docMk/>
            <pc:sldMk cId="1990034599" sldId="310"/>
            <ac:picMk id="4" creationId="{00000000-0000-0000-0000-000000000000}"/>
          </ac:picMkLst>
        </pc:picChg>
      </pc:sldChg>
      <pc:sldChg chg="addSp modSp add del mod ord">
        <pc:chgData name="buzdugan artur" userId="1770a38c255ab84c" providerId="LiveId" clId="{16A4E4E3-8213-4AFF-9A21-3F99CB9D024A}" dt="2026-04-16T09:36:35.495" v="4062" actId="47"/>
        <pc:sldMkLst>
          <pc:docMk/>
          <pc:sldMk cId="2920782387" sldId="311"/>
        </pc:sldMkLst>
        <pc:spChg chg="mod">
          <ac:chgData name="buzdugan artur" userId="1770a38c255ab84c" providerId="LiveId" clId="{16A4E4E3-8213-4AFF-9A21-3F99CB9D024A}" dt="2026-04-16T08:21:29.811" v="2118" actId="20577"/>
          <ac:spMkLst>
            <pc:docMk/>
            <pc:sldMk cId="2920782387" sldId="311"/>
            <ac:spMk id="2" creationId="{00000000-0000-0000-0000-000000000000}"/>
          </ac:spMkLst>
        </pc:spChg>
        <pc:spChg chg="mod">
          <ac:chgData name="buzdugan artur" userId="1770a38c255ab84c" providerId="LiveId" clId="{16A4E4E3-8213-4AFF-9A21-3F99CB9D024A}" dt="2026-04-16T08:20:53.506" v="2081" actId="6549"/>
          <ac:spMkLst>
            <pc:docMk/>
            <pc:sldMk cId="2920782387" sldId="311"/>
            <ac:spMk id="3" creationId="{00000000-0000-0000-0000-000000000000}"/>
          </ac:spMkLst>
        </pc:spChg>
        <pc:spChg chg="add mod">
          <ac:chgData name="buzdugan artur" userId="1770a38c255ab84c" providerId="LiveId" clId="{16A4E4E3-8213-4AFF-9A21-3F99CB9D024A}" dt="2026-04-16T08:22:02.821" v="2162" actId="20577"/>
          <ac:spMkLst>
            <pc:docMk/>
            <pc:sldMk cId="2920782387" sldId="311"/>
            <ac:spMk id="7" creationId="{2E0180C5-4D42-9977-F0E4-257908FC0DB7}"/>
          </ac:spMkLst>
        </pc:spChg>
        <pc:spChg chg="add mod">
          <ac:chgData name="buzdugan artur" userId="1770a38c255ab84c" providerId="LiveId" clId="{16A4E4E3-8213-4AFF-9A21-3F99CB9D024A}" dt="2026-04-16T08:15:48.875" v="1940" actId="6549"/>
          <ac:spMkLst>
            <pc:docMk/>
            <pc:sldMk cId="2920782387" sldId="311"/>
            <ac:spMk id="9" creationId="{ABB92B9B-E079-7C96-82DB-B816CB0B6495}"/>
          </ac:spMkLst>
        </pc:spChg>
        <pc:picChg chg="add mod">
          <ac:chgData name="buzdugan artur" userId="1770a38c255ab84c" providerId="LiveId" clId="{16A4E4E3-8213-4AFF-9A21-3F99CB9D024A}" dt="2026-04-16T08:20:57.006" v="2082" actId="1076"/>
          <ac:picMkLst>
            <pc:docMk/>
            <pc:sldMk cId="2920782387" sldId="311"/>
            <ac:picMk id="5" creationId="{69446F3B-38E8-9DC8-B34F-02AD256A3F22}"/>
          </ac:picMkLst>
        </pc:picChg>
      </pc:sldChg>
      <pc:sldChg chg="modSp del mod">
        <pc:chgData name="buzdugan artur" userId="1770a38c255ab84c" providerId="LiveId" clId="{16A4E4E3-8213-4AFF-9A21-3F99CB9D024A}" dt="2026-04-16T08:19:31.804" v="2044" actId="47"/>
        <pc:sldMkLst>
          <pc:docMk/>
          <pc:sldMk cId="1467008136" sldId="312"/>
        </pc:sldMkLst>
        <pc:spChg chg="mod">
          <ac:chgData name="buzdugan artur" userId="1770a38c255ab84c" providerId="LiveId" clId="{16A4E4E3-8213-4AFF-9A21-3F99CB9D024A}" dt="2026-04-16T08:14:36.258" v="1912" actId="21"/>
          <ac:spMkLst>
            <pc:docMk/>
            <pc:sldMk cId="1467008136" sldId="312"/>
            <ac:spMk id="6" creationId="{00000000-0000-0000-0000-000000000000}"/>
          </ac:spMkLst>
        </pc:spChg>
      </pc:sldChg>
      <pc:sldChg chg="modSp add mod">
        <pc:chgData name="buzdugan artur" userId="1770a38c255ab84c" providerId="LiveId" clId="{16A4E4E3-8213-4AFF-9A21-3F99CB9D024A}" dt="2026-04-16T10:06:08.679" v="4430" actId="1076"/>
        <pc:sldMkLst>
          <pc:docMk/>
          <pc:sldMk cId="2310864990" sldId="312"/>
        </pc:sldMkLst>
        <pc:spChg chg="mod">
          <ac:chgData name="buzdugan artur" userId="1770a38c255ab84c" providerId="LiveId" clId="{16A4E4E3-8213-4AFF-9A21-3F99CB9D024A}" dt="2026-04-16T10:06:00.420" v="4429" actId="1076"/>
          <ac:spMkLst>
            <pc:docMk/>
            <pc:sldMk cId="2310864990" sldId="312"/>
            <ac:spMk id="6" creationId="{F7466B2C-AB1C-DBF7-50F3-875AD8CEA6EC}"/>
          </ac:spMkLst>
        </pc:spChg>
        <pc:picChg chg="mod">
          <ac:chgData name="buzdugan artur" userId="1770a38c255ab84c" providerId="LiveId" clId="{16A4E4E3-8213-4AFF-9A21-3F99CB9D024A}" dt="2026-04-16T10:06:08.679" v="4430" actId="1076"/>
          <ac:picMkLst>
            <pc:docMk/>
            <pc:sldMk cId="2310864990" sldId="312"/>
            <ac:picMk id="4" creationId="{4CC261FB-B70D-5E6C-9359-CA7625AD3D13}"/>
          </ac:picMkLst>
        </pc:picChg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3482743823" sldId="313"/>
        </pc:sldMkLst>
        <pc:spChg chg="mod">
          <ac:chgData name="buzdugan artur" userId="1770a38c255ab84c" providerId="LiveId" clId="{16A4E4E3-8213-4AFF-9A21-3F99CB9D024A}" dt="2026-04-16T08:24:47.137" v="2241" actId="20577"/>
          <ac:spMkLst>
            <pc:docMk/>
            <pc:sldMk cId="3482743823" sldId="313"/>
            <ac:spMk id="3" creationId="{00000000-0000-0000-0000-000000000000}"/>
          </ac:spMkLst>
        </pc:spChg>
      </pc:sldChg>
      <pc:sldChg chg="modSp mod ord">
        <pc:chgData name="buzdugan artur" userId="1770a38c255ab84c" providerId="LiveId" clId="{16A4E4E3-8213-4AFF-9A21-3F99CB9D024A}" dt="2026-04-16T10:02:59.436" v="4421"/>
        <pc:sldMkLst>
          <pc:docMk/>
          <pc:sldMk cId="3373133225" sldId="314"/>
        </pc:sldMkLst>
        <pc:spChg chg="mod">
          <ac:chgData name="buzdugan artur" userId="1770a38c255ab84c" providerId="LiveId" clId="{16A4E4E3-8213-4AFF-9A21-3F99CB9D024A}" dt="2026-04-16T10:02:38.917" v="4418" actId="123"/>
          <ac:spMkLst>
            <pc:docMk/>
            <pc:sldMk cId="3373133225" sldId="314"/>
            <ac:spMk id="5" creationId="{00000000-0000-0000-0000-000000000000}"/>
          </ac:spMkLst>
        </pc:spChg>
        <pc:picChg chg="mod">
          <ac:chgData name="buzdugan artur" userId="1770a38c255ab84c" providerId="LiveId" clId="{16A4E4E3-8213-4AFF-9A21-3F99CB9D024A}" dt="2026-04-16T10:02:51.789" v="4419" actId="1076"/>
          <ac:picMkLst>
            <pc:docMk/>
            <pc:sldMk cId="3373133225" sldId="314"/>
            <ac:picMk id="4" creationId="{00000000-0000-0000-0000-000000000000}"/>
          </ac:picMkLst>
        </pc:picChg>
      </pc:sldChg>
      <pc:sldChg chg="ord">
        <pc:chgData name="buzdugan artur" userId="1770a38c255ab84c" providerId="LiveId" clId="{16A4E4E3-8213-4AFF-9A21-3F99CB9D024A}" dt="2026-04-16T09:54:58.666" v="4209"/>
        <pc:sldMkLst>
          <pc:docMk/>
          <pc:sldMk cId="1807314390" sldId="315"/>
        </pc:sldMkLst>
      </pc:sldChg>
      <pc:sldChg chg="del">
        <pc:chgData name="buzdugan artur" userId="1770a38c255ab84c" providerId="LiveId" clId="{16A4E4E3-8213-4AFF-9A21-3F99CB9D024A}" dt="2026-04-16T07:37:31.823" v="507" actId="47"/>
        <pc:sldMkLst>
          <pc:docMk/>
          <pc:sldMk cId="303034764" sldId="316"/>
        </pc:sldMkLst>
      </pc:sldChg>
      <pc:sldChg chg="del">
        <pc:chgData name="buzdugan artur" userId="1770a38c255ab84c" providerId="LiveId" clId="{16A4E4E3-8213-4AFF-9A21-3F99CB9D024A}" dt="2026-04-16T07:47:26.867" v="1027" actId="47"/>
        <pc:sldMkLst>
          <pc:docMk/>
          <pc:sldMk cId="3430337483" sldId="317"/>
        </pc:sldMkLst>
      </pc:sldChg>
      <pc:sldChg chg="modSp add del mod">
        <pc:chgData name="buzdugan artur" userId="1770a38c255ab84c" providerId="LiveId" clId="{16A4E4E3-8213-4AFF-9A21-3F99CB9D024A}" dt="2026-04-16T09:36:35.495" v="4062" actId="47"/>
        <pc:sldMkLst>
          <pc:docMk/>
          <pc:sldMk cId="757259661" sldId="318"/>
        </pc:sldMkLst>
        <pc:spChg chg="mod">
          <ac:chgData name="buzdugan artur" userId="1770a38c255ab84c" providerId="LiveId" clId="{16A4E4E3-8213-4AFF-9A21-3F99CB9D024A}" dt="2026-04-16T07:50:52.948" v="1067" actId="6549"/>
          <ac:spMkLst>
            <pc:docMk/>
            <pc:sldMk cId="757259661" sldId="318"/>
            <ac:spMk id="3" creationId="{43B09E85-B241-794B-E164-69AB78C6A1AE}"/>
          </ac:spMkLst>
        </pc:spChg>
      </pc:sldChg>
      <pc:sldChg chg="modSp new add del mod">
        <pc:chgData name="buzdugan artur" userId="1770a38c255ab84c" providerId="LiveId" clId="{16A4E4E3-8213-4AFF-9A21-3F99CB9D024A}" dt="2026-04-16T09:36:35.495" v="4062" actId="47"/>
        <pc:sldMkLst>
          <pc:docMk/>
          <pc:sldMk cId="3361665352" sldId="319"/>
        </pc:sldMkLst>
        <pc:spChg chg="mod">
          <ac:chgData name="buzdugan artur" userId="1770a38c255ab84c" providerId="LiveId" clId="{16A4E4E3-8213-4AFF-9A21-3F99CB9D024A}" dt="2026-04-16T07:28:22.706" v="110" actId="20577"/>
          <ac:spMkLst>
            <pc:docMk/>
            <pc:sldMk cId="3361665352" sldId="319"/>
            <ac:spMk id="2" creationId="{1F81411B-25FD-5005-70D5-7A8DFC34BC08}"/>
          </ac:spMkLst>
        </pc:spChg>
        <pc:spChg chg="mod">
          <ac:chgData name="buzdugan artur" userId="1770a38c255ab84c" providerId="LiveId" clId="{16A4E4E3-8213-4AFF-9A21-3F99CB9D024A}" dt="2026-04-16T07:36:38.243" v="500" actId="6549"/>
          <ac:spMkLst>
            <pc:docMk/>
            <pc:sldMk cId="3361665352" sldId="319"/>
            <ac:spMk id="3" creationId="{748E7265-75B8-9FA9-09D6-7D8504249EA5}"/>
          </ac:spMkLst>
        </pc:spChg>
      </pc:sldChg>
      <pc:sldChg chg="modSp new add del mod">
        <pc:chgData name="buzdugan artur" userId="1770a38c255ab84c" providerId="LiveId" clId="{16A4E4E3-8213-4AFF-9A21-3F99CB9D024A}" dt="2026-04-16T09:36:35.495" v="4062" actId="47"/>
        <pc:sldMkLst>
          <pc:docMk/>
          <pc:sldMk cId="2016149375" sldId="320"/>
        </pc:sldMkLst>
        <pc:spChg chg="mod">
          <ac:chgData name="buzdugan artur" userId="1770a38c255ab84c" providerId="LiveId" clId="{16A4E4E3-8213-4AFF-9A21-3F99CB9D024A}" dt="2026-04-16T08:20:20.193" v="2074" actId="113"/>
          <ac:spMkLst>
            <pc:docMk/>
            <pc:sldMk cId="2016149375" sldId="320"/>
            <ac:spMk id="2" creationId="{DE00A04E-4308-37DF-BF63-D176E33AE49F}"/>
          </ac:spMkLst>
        </pc:spChg>
        <pc:spChg chg="mod">
          <ac:chgData name="buzdugan artur" userId="1770a38c255ab84c" providerId="LiveId" clId="{16A4E4E3-8213-4AFF-9A21-3F99CB9D024A}" dt="2026-04-16T08:24:13.611" v="2212" actId="255"/>
          <ac:spMkLst>
            <pc:docMk/>
            <pc:sldMk cId="2016149375" sldId="320"/>
            <ac:spMk id="3" creationId="{3D45F6CE-21B7-FB2E-691E-20548CCBB6FC}"/>
          </ac:spMkLst>
        </pc:spChg>
      </pc:sldChg>
      <pc:sldChg chg="new">
        <pc:chgData name="buzdugan artur" userId="1770a38c255ab84c" providerId="LiveId" clId="{16A4E4E3-8213-4AFF-9A21-3F99CB9D024A}" dt="2026-04-16T09:44:56.976" v="4075" actId="680"/>
        <pc:sldMkLst>
          <pc:docMk/>
          <pc:sldMk cId="4116186886" sldId="32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5A26E8F-0A29-2D73-FA6D-9755C1458E4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975"/>
            <a:ext cx="6400800" cy="10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o-RO" altLang="en-US" noProof="0"/>
              <a:t>Faceți clic pentru a edita stilul de titlu coordonator</a:t>
            </a:r>
            <a:endParaRPr lang="en-US" altLang="en-US" noProof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3322552-EFB4-EBA7-850A-E318154ABB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892175"/>
            <a:ext cx="6400800" cy="6985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o-RO" altLang="en-US" noProof="0"/>
              <a:t>Faceți clic pentru a edita stilul de subtitlu coordonator</a:t>
            </a:r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A1B93AE-7F3B-9AD1-A58B-48C8B24FAE6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62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D7D3010-1A1E-EFB1-05BB-E5DF920783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1595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CFF64D8-5F3F-039A-6660-DD3E4741B0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E4EDCD7-ED84-464F-8199-F67E42EA4E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37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5042DFB-34AE-D67E-0F1C-B9FE0894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E458E953-9E4B-EB00-5A6B-1F74F6A77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0800EBA-380F-D353-9271-46CC7EAD4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2DF33EF6-3573-C170-A9A9-2E5AB359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B5E4921-4E39-AC39-0E4C-9DAA3A77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9A4A7-D508-40C5-BA26-07B296098E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382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1EBDB38-3CF5-D525-0CCD-781F7E0C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F7E6E99-048F-96B7-B530-53ECB52CF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103B6314-534A-DE7A-5AE2-B553316B5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7DE28625-DA50-F2C6-D0EC-E70789ABF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3DF993C-BD49-8CC6-5202-AEBA7B58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40AB6B9B-EFB9-AE56-0F8F-E45E8FC7F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E6A37-5B0B-4D92-997C-E921FCB58D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93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DAF06AF-0B0C-A350-AEE0-77F163D4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97F98998-ACA8-10FD-E1DF-734CF4373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032E1ECE-899D-08B8-10D5-5E9124FE8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747DC235-4ABC-1131-3502-B66B5053C6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4EAD615F-1A08-5F7A-7AB8-26BB1EC2F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6A6C2C9A-A047-E368-D06C-A799B8BF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A36F800E-04D9-643C-BA1F-ED76005A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4B2A404E-1BE6-2B63-3C0C-B0EC7B94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71F63-D343-4FD8-A951-4AFFE7C82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51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C899CC9-A9C7-056A-5A51-FE17A9FC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BFD5AC7A-71A4-4886-29C1-BEA389EA0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E316FC0A-2A26-9189-C85C-F5A4B71E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A104A71D-D0D0-4798-5943-C3321016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38744-CCF5-4050-B957-6DC2F848E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95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DA39EC3D-9A06-AD85-4FCD-ABA662AE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980E98E0-D40B-94E9-2E29-3EC4A3CB9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46222AF-CB4D-4E11-6230-AF70CCD8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18EBC-5B11-42DB-8D82-C8F9453C73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2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720EC66-AAFE-9EBF-1DE8-47A79EF4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7DA53BC-34C5-31E1-6BE0-471CB29D2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1AA858D-ABB9-DF46-B5A5-125E59CB7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50887940-874E-E769-81BB-2565B8FE0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175424B1-D341-CF14-9630-63D7293BA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96181E-5CC6-DCC5-1D9B-ED44173E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399A9-91B5-4064-8752-D18E4EDD8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2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BA560DF-C4E6-FF7D-A2C1-9CA8BD51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518EABFF-A966-3F9B-376F-AF2002FAF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311D0C50-3E29-EEA0-253E-E4E830976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64F4353C-79C2-8968-DD39-68FE96423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0DE826EE-A44A-C494-650D-91064DAD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2AD6FF-CD24-1980-B0B1-9288FABD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B5A24-CA67-4754-9B12-E1EB0AD925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43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1959A5C-E72E-9915-A4D6-720F3430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4EC274F8-4B07-B7CA-A29F-585436A60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F14C4DC-5C04-FFAF-DC7B-E609D3577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128FB2D0-4034-0B98-6154-808DFEF5F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EDDD6F7-403F-5D9D-E6E4-C42C8A1D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2F00B-47A7-417C-B28E-362725A797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365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E0BFF682-87CE-C122-045D-A6BBF745D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2484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C36AEEF2-F786-56C4-3378-2CE03280C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2484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CB965A5-6DBB-3B76-D074-FBEA6745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FD084893-2C18-6453-4C6C-E5791B7AC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3622F527-6A91-91E5-EA3F-B9A893795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EC50B-6B96-4F39-840E-6572DA0163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081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7" y="339510"/>
            <a:ext cx="8679898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444163C-3BE8-445F-BF4D-6FF683F7A99F}"/>
              </a:ext>
            </a:extLst>
          </p:cNvPr>
          <p:cNvGrpSpPr/>
          <p:nvPr userDrawn="1"/>
        </p:nvGrpSpPr>
        <p:grpSpPr>
          <a:xfrm>
            <a:off x="0" y="5030642"/>
            <a:ext cx="8838488" cy="1581249"/>
            <a:chOff x="0" y="5030641"/>
            <a:chExt cx="11784650" cy="158124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C382616-4BAD-46F2-A9B1-3719C195BD07}"/>
                </a:ext>
              </a:extLst>
            </p:cNvPr>
            <p:cNvGrpSpPr/>
            <p:nvPr/>
          </p:nvGrpSpPr>
          <p:grpSpPr>
            <a:xfrm>
              <a:off x="10972494" y="5030641"/>
              <a:ext cx="812156" cy="1343445"/>
              <a:chOff x="10042059" y="85076"/>
              <a:chExt cx="1867634" cy="3089387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F57692B-CB59-4909-9EE5-9842EC389960}"/>
                  </a:ext>
                </a:extLst>
              </p:cNvPr>
              <p:cNvSpPr/>
              <p:nvPr/>
            </p:nvSpPr>
            <p:spPr>
              <a:xfrm rot="16200000" flipH="1">
                <a:off x="9851011" y="276124"/>
                <a:ext cx="2249729" cy="1867634"/>
              </a:xfrm>
              <a:custGeom>
                <a:avLst/>
                <a:gdLst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1734909 w 2254431"/>
                  <a:gd name="connsiteY6" fmla="*/ 1232300 h 1867634"/>
                  <a:gd name="connsiteX7" fmla="*/ 1781182 w 2254431"/>
                  <a:gd name="connsiteY7" fmla="*/ 1232300 h 1867634"/>
                  <a:gd name="connsiteX8" fmla="*/ 1734909 w 2254431"/>
                  <a:gd name="connsiteY8" fmla="*/ 1237163 h 1867634"/>
                  <a:gd name="connsiteX9" fmla="*/ 1734908 w 2254431"/>
                  <a:gd name="connsiteY9" fmla="*/ 633988 h 1867634"/>
                  <a:gd name="connsiteX10" fmla="*/ 2124749 w 2254431"/>
                  <a:gd name="connsiteY10" fmla="*/ 668096 h 1867634"/>
                  <a:gd name="connsiteX11" fmla="*/ 1734908 w 2254431"/>
                  <a:gd name="connsiteY11" fmla="*/ 668096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1734908 w 2254431"/>
                  <a:gd name="connsiteY12" fmla="*/ 668096 h 1867634"/>
                  <a:gd name="connsiteX13" fmla="*/ 2124749 w 2254431"/>
                  <a:gd name="connsiteY13" fmla="*/ 668096 h 1867634"/>
                  <a:gd name="connsiteX14" fmla="*/ 1734908 w 2254431"/>
                  <a:gd name="connsiteY14" fmla="*/ 668096 h 1867634"/>
                  <a:gd name="connsiteX15" fmla="*/ 0 w 2254431"/>
                  <a:gd name="connsiteY15" fmla="*/ 933818 h 1867634"/>
                  <a:gd name="connsiteX16" fmla="*/ 273507 w 2254431"/>
                  <a:gd name="connsiteY16" fmla="*/ 1594126 h 1867634"/>
                  <a:gd name="connsiteX17" fmla="*/ 1594123 w 2254431"/>
                  <a:gd name="connsiteY17" fmla="*/ 1594126 h 1867634"/>
                  <a:gd name="connsiteX18" fmla="*/ 1818102 w 2254431"/>
                  <a:gd name="connsiteY18" fmla="*/ 1370146 h 1867634"/>
                  <a:gd name="connsiteX19" fmla="*/ 2067929 w 2254431"/>
                  <a:gd name="connsiteY19" fmla="*/ 1370150 h 1867634"/>
                  <a:gd name="connsiteX20" fmla="*/ 2249729 w 2254431"/>
                  <a:gd name="connsiteY20" fmla="*/ 1188348 h 1867634"/>
                  <a:gd name="connsiteX21" fmla="*/ 2249729 w 2254431"/>
                  <a:gd name="connsiteY21" fmla="*/ 938520 h 1867634"/>
                  <a:gd name="connsiteX22" fmla="*/ 2254431 w 2254431"/>
                  <a:gd name="connsiteY22" fmla="*/ 933818 h 1867634"/>
                  <a:gd name="connsiteX23" fmla="*/ 2249729 w 2254431"/>
                  <a:gd name="connsiteY23" fmla="*/ 929116 h 1867634"/>
                  <a:gd name="connsiteX24" fmla="*/ 2249729 w 2254431"/>
                  <a:gd name="connsiteY24" fmla="*/ 679292 h 1867634"/>
                  <a:gd name="connsiteX25" fmla="*/ 2067926 w 2254431"/>
                  <a:gd name="connsiteY25" fmla="*/ 497490 h 1867634"/>
                  <a:gd name="connsiteX26" fmla="*/ 1818099 w 2254431"/>
                  <a:gd name="connsiteY26" fmla="*/ 497490 h 1867634"/>
                  <a:gd name="connsiteX27" fmla="*/ 1594123 w 2254431"/>
                  <a:gd name="connsiteY27" fmla="*/ 273510 h 1867634"/>
                  <a:gd name="connsiteX28" fmla="*/ 273507 w 2254431"/>
                  <a:gd name="connsiteY28" fmla="*/ 273510 h 1867634"/>
                  <a:gd name="connsiteX29" fmla="*/ 0 w 2254431"/>
                  <a:gd name="connsiteY29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2300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1734909 w 2254431"/>
                  <a:gd name="connsiteY11" fmla="*/ 1232300 h 1867634"/>
                  <a:gd name="connsiteX12" fmla="*/ 0 w 2254431"/>
                  <a:gd name="connsiteY12" fmla="*/ 933818 h 1867634"/>
                  <a:gd name="connsiteX13" fmla="*/ 273507 w 2254431"/>
                  <a:gd name="connsiteY13" fmla="*/ 1594126 h 1867634"/>
                  <a:gd name="connsiteX14" fmla="*/ 1594123 w 2254431"/>
                  <a:gd name="connsiteY14" fmla="*/ 1594126 h 1867634"/>
                  <a:gd name="connsiteX15" fmla="*/ 1818102 w 2254431"/>
                  <a:gd name="connsiteY15" fmla="*/ 1370146 h 1867634"/>
                  <a:gd name="connsiteX16" fmla="*/ 2067929 w 2254431"/>
                  <a:gd name="connsiteY16" fmla="*/ 1370150 h 1867634"/>
                  <a:gd name="connsiteX17" fmla="*/ 2249729 w 2254431"/>
                  <a:gd name="connsiteY17" fmla="*/ 1188348 h 1867634"/>
                  <a:gd name="connsiteX18" fmla="*/ 2249729 w 2254431"/>
                  <a:gd name="connsiteY18" fmla="*/ 938520 h 1867634"/>
                  <a:gd name="connsiteX19" fmla="*/ 2254431 w 2254431"/>
                  <a:gd name="connsiteY19" fmla="*/ 933818 h 1867634"/>
                  <a:gd name="connsiteX20" fmla="*/ 2249729 w 2254431"/>
                  <a:gd name="connsiteY20" fmla="*/ 929116 h 1867634"/>
                  <a:gd name="connsiteX21" fmla="*/ 2249729 w 2254431"/>
                  <a:gd name="connsiteY21" fmla="*/ 679292 h 1867634"/>
                  <a:gd name="connsiteX22" fmla="*/ 2067926 w 2254431"/>
                  <a:gd name="connsiteY22" fmla="*/ 497490 h 1867634"/>
                  <a:gd name="connsiteX23" fmla="*/ 1818099 w 2254431"/>
                  <a:gd name="connsiteY23" fmla="*/ 497490 h 1867634"/>
                  <a:gd name="connsiteX24" fmla="*/ 1594123 w 2254431"/>
                  <a:gd name="connsiteY24" fmla="*/ 273510 h 1867634"/>
                  <a:gd name="connsiteX25" fmla="*/ 273507 w 2254431"/>
                  <a:gd name="connsiteY25" fmla="*/ 273510 h 1867634"/>
                  <a:gd name="connsiteX26" fmla="*/ 0 w 2254431"/>
                  <a:gd name="connsiteY26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1734909 w 2254431"/>
                  <a:gd name="connsiteY8" fmla="*/ 1237163 h 1867634"/>
                  <a:gd name="connsiteX9" fmla="*/ 1781182 w 2254431"/>
                  <a:gd name="connsiteY9" fmla="*/ 1232300 h 1867634"/>
                  <a:gd name="connsiteX10" fmla="*/ 1734909 w 2254431"/>
                  <a:gd name="connsiteY10" fmla="*/ 1237163 h 1867634"/>
                  <a:gd name="connsiteX11" fmla="*/ 0 w 2254431"/>
                  <a:gd name="connsiteY11" fmla="*/ 933818 h 1867634"/>
                  <a:gd name="connsiteX12" fmla="*/ 273507 w 2254431"/>
                  <a:gd name="connsiteY12" fmla="*/ 1594126 h 1867634"/>
                  <a:gd name="connsiteX13" fmla="*/ 1594123 w 2254431"/>
                  <a:gd name="connsiteY13" fmla="*/ 1594126 h 1867634"/>
                  <a:gd name="connsiteX14" fmla="*/ 1818102 w 2254431"/>
                  <a:gd name="connsiteY14" fmla="*/ 1370146 h 1867634"/>
                  <a:gd name="connsiteX15" fmla="*/ 2067929 w 2254431"/>
                  <a:gd name="connsiteY15" fmla="*/ 1370150 h 1867634"/>
                  <a:gd name="connsiteX16" fmla="*/ 2249729 w 2254431"/>
                  <a:gd name="connsiteY16" fmla="*/ 1188348 h 1867634"/>
                  <a:gd name="connsiteX17" fmla="*/ 2249729 w 2254431"/>
                  <a:gd name="connsiteY17" fmla="*/ 938520 h 1867634"/>
                  <a:gd name="connsiteX18" fmla="*/ 2254431 w 2254431"/>
                  <a:gd name="connsiteY18" fmla="*/ 933818 h 1867634"/>
                  <a:gd name="connsiteX19" fmla="*/ 2249729 w 2254431"/>
                  <a:gd name="connsiteY19" fmla="*/ 929116 h 1867634"/>
                  <a:gd name="connsiteX20" fmla="*/ 2249729 w 2254431"/>
                  <a:gd name="connsiteY20" fmla="*/ 679292 h 1867634"/>
                  <a:gd name="connsiteX21" fmla="*/ 2067926 w 2254431"/>
                  <a:gd name="connsiteY21" fmla="*/ 497490 h 1867634"/>
                  <a:gd name="connsiteX22" fmla="*/ 1818099 w 2254431"/>
                  <a:gd name="connsiteY22" fmla="*/ 497490 h 1867634"/>
                  <a:gd name="connsiteX23" fmla="*/ 1594123 w 2254431"/>
                  <a:gd name="connsiteY23" fmla="*/ 273510 h 1867634"/>
                  <a:gd name="connsiteX24" fmla="*/ 273507 w 2254431"/>
                  <a:gd name="connsiteY24" fmla="*/ 273510 h 1867634"/>
                  <a:gd name="connsiteX25" fmla="*/ 0 w 2254431"/>
                  <a:gd name="connsiteY25" fmla="*/ 933818 h 1867634"/>
                  <a:gd name="connsiteX0" fmla="*/ 2234976 w 2254431"/>
                  <a:gd name="connsiteY0" fmla="*/ 1132618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1132618 h 1867634"/>
                  <a:gd name="connsiteX4" fmla="*/ 2234976 w 2254431"/>
                  <a:gd name="connsiteY4" fmla="*/ 710150 h 1867634"/>
                  <a:gd name="connsiteX5" fmla="*/ 2240336 w 2254431"/>
                  <a:gd name="connsiteY5" fmla="*/ 727150 h 1867634"/>
                  <a:gd name="connsiteX6" fmla="*/ 2234976 w 2254431"/>
                  <a:gd name="connsiteY6" fmla="*/ 737448 h 1867634"/>
                  <a:gd name="connsiteX7" fmla="*/ 2234976 w 2254431"/>
                  <a:gd name="connsiteY7" fmla="*/ 710150 h 1867634"/>
                  <a:gd name="connsiteX8" fmla="*/ 0 w 2254431"/>
                  <a:gd name="connsiteY8" fmla="*/ 933818 h 1867634"/>
                  <a:gd name="connsiteX9" fmla="*/ 273507 w 2254431"/>
                  <a:gd name="connsiteY9" fmla="*/ 1594126 h 1867634"/>
                  <a:gd name="connsiteX10" fmla="*/ 1594123 w 2254431"/>
                  <a:gd name="connsiteY10" fmla="*/ 1594126 h 1867634"/>
                  <a:gd name="connsiteX11" fmla="*/ 1818102 w 2254431"/>
                  <a:gd name="connsiteY11" fmla="*/ 1370146 h 1867634"/>
                  <a:gd name="connsiteX12" fmla="*/ 2067929 w 2254431"/>
                  <a:gd name="connsiteY12" fmla="*/ 1370150 h 1867634"/>
                  <a:gd name="connsiteX13" fmla="*/ 2249729 w 2254431"/>
                  <a:gd name="connsiteY13" fmla="*/ 1188348 h 1867634"/>
                  <a:gd name="connsiteX14" fmla="*/ 2249729 w 2254431"/>
                  <a:gd name="connsiteY14" fmla="*/ 938520 h 1867634"/>
                  <a:gd name="connsiteX15" fmla="*/ 2254431 w 2254431"/>
                  <a:gd name="connsiteY15" fmla="*/ 933818 h 1867634"/>
                  <a:gd name="connsiteX16" fmla="*/ 2249729 w 2254431"/>
                  <a:gd name="connsiteY16" fmla="*/ 929116 h 1867634"/>
                  <a:gd name="connsiteX17" fmla="*/ 2249729 w 2254431"/>
                  <a:gd name="connsiteY17" fmla="*/ 679292 h 1867634"/>
                  <a:gd name="connsiteX18" fmla="*/ 2067926 w 2254431"/>
                  <a:gd name="connsiteY18" fmla="*/ 497490 h 1867634"/>
                  <a:gd name="connsiteX19" fmla="*/ 1818099 w 2254431"/>
                  <a:gd name="connsiteY19" fmla="*/ 497490 h 1867634"/>
                  <a:gd name="connsiteX20" fmla="*/ 1594123 w 2254431"/>
                  <a:gd name="connsiteY20" fmla="*/ 273510 h 1867634"/>
                  <a:gd name="connsiteX21" fmla="*/ 273507 w 2254431"/>
                  <a:gd name="connsiteY21" fmla="*/ 273510 h 1867634"/>
                  <a:gd name="connsiteX22" fmla="*/ 0 w 2254431"/>
                  <a:gd name="connsiteY22" fmla="*/ 933818 h 1867634"/>
                  <a:gd name="connsiteX0" fmla="*/ 2234976 w 2254431"/>
                  <a:gd name="connsiteY0" fmla="*/ 1140552 h 1867634"/>
                  <a:gd name="connsiteX1" fmla="*/ 2236496 w 2254431"/>
                  <a:gd name="connsiteY1" fmla="*/ 1135418 h 1867634"/>
                  <a:gd name="connsiteX2" fmla="*/ 2234976 w 2254431"/>
                  <a:gd name="connsiteY2" fmla="*/ 1140552 h 1867634"/>
                  <a:gd name="connsiteX3" fmla="*/ 2234976 w 2254431"/>
                  <a:gd name="connsiteY3" fmla="*/ 710150 h 1867634"/>
                  <a:gd name="connsiteX4" fmla="*/ 2240336 w 2254431"/>
                  <a:gd name="connsiteY4" fmla="*/ 727150 h 1867634"/>
                  <a:gd name="connsiteX5" fmla="*/ 2234976 w 2254431"/>
                  <a:gd name="connsiteY5" fmla="*/ 737448 h 1867634"/>
                  <a:gd name="connsiteX6" fmla="*/ 2234976 w 2254431"/>
                  <a:gd name="connsiteY6" fmla="*/ 710150 h 1867634"/>
                  <a:gd name="connsiteX7" fmla="*/ 0 w 2254431"/>
                  <a:gd name="connsiteY7" fmla="*/ 933818 h 1867634"/>
                  <a:gd name="connsiteX8" fmla="*/ 273507 w 2254431"/>
                  <a:gd name="connsiteY8" fmla="*/ 1594126 h 1867634"/>
                  <a:gd name="connsiteX9" fmla="*/ 1594123 w 2254431"/>
                  <a:gd name="connsiteY9" fmla="*/ 1594126 h 1867634"/>
                  <a:gd name="connsiteX10" fmla="*/ 1818102 w 2254431"/>
                  <a:gd name="connsiteY10" fmla="*/ 1370146 h 1867634"/>
                  <a:gd name="connsiteX11" fmla="*/ 2067929 w 2254431"/>
                  <a:gd name="connsiteY11" fmla="*/ 1370150 h 1867634"/>
                  <a:gd name="connsiteX12" fmla="*/ 2249729 w 2254431"/>
                  <a:gd name="connsiteY12" fmla="*/ 1188348 h 1867634"/>
                  <a:gd name="connsiteX13" fmla="*/ 2249729 w 2254431"/>
                  <a:gd name="connsiteY13" fmla="*/ 938520 h 1867634"/>
                  <a:gd name="connsiteX14" fmla="*/ 2254431 w 2254431"/>
                  <a:gd name="connsiteY14" fmla="*/ 933818 h 1867634"/>
                  <a:gd name="connsiteX15" fmla="*/ 2249729 w 2254431"/>
                  <a:gd name="connsiteY15" fmla="*/ 929116 h 1867634"/>
                  <a:gd name="connsiteX16" fmla="*/ 2249729 w 2254431"/>
                  <a:gd name="connsiteY16" fmla="*/ 679292 h 1867634"/>
                  <a:gd name="connsiteX17" fmla="*/ 2067926 w 2254431"/>
                  <a:gd name="connsiteY17" fmla="*/ 497490 h 1867634"/>
                  <a:gd name="connsiteX18" fmla="*/ 1818099 w 2254431"/>
                  <a:gd name="connsiteY18" fmla="*/ 497490 h 1867634"/>
                  <a:gd name="connsiteX19" fmla="*/ 1594123 w 2254431"/>
                  <a:gd name="connsiteY19" fmla="*/ 273510 h 1867634"/>
                  <a:gd name="connsiteX20" fmla="*/ 273507 w 2254431"/>
                  <a:gd name="connsiteY20" fmla="*/ 273510 h 1867634"/>
                  <a:gd name="connsiteX21" fmla="*/ 0 w 2254431"/>
                  <a:gd name="connsiteY21" fmla="*/ 933818 h 1867634"/>
                  <a:gd name="connsiteX0" fmla="*/ 2234976 w 2254431"/>
                  <a:gd name="connsiteY0" fmla="*/ 710150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2234976 w 2254431"/>
                  <a:gd name="connsiteY3" fmla="*/ 710150 h 1867634"/>
                  <a:gd name="connsiteX4" fmla="*/ 0 w 2254431"/>
                  <a:gd name="connsiteY4" fmla="*/ 933818 h 1867634"/>
                  <a:gd name="connsiteX5" fmla="*/ 273507 w 2254431"/>
                  <a:gd name="connsiteY5" fmla="*/ 1594126 h 1867634"/>
                  <a:gd name="connsiteX6" fmla="*/ 1594123 w 2254431"/>
                  <a:gd name="connsiteY6" fmla="*/ 1594126 h 1867634"/>
                  <a:gd name="connsiteX7" fmla="*/ 1818102 w 2254431"/>
                  <a:gd name="connsiteY7" fmla="*/ 1370146 h 1867634"/>
                  <a:gd name="connsiteX8" fmla="*/ 2067929 w 2254431"/>
                  <a:gd name="connsiteY8" fmla="*/ 1370150 h 1867634"/>
                  <a:gd name="connsiteX9" fmla="*/ 2249729 w 2254431"/>
                  <a:gd name="connsiteY9" fmla="*/ 1188348 h 1867634"/>
                  <a:gd name="connsiteX10" fmla="*/ 2249729 w 2254431"/>
                  <a:gd name="connsiteY10" fmla="*/ 938520 h 1867634"/>
                  <a:gd name="connsiteX11" fmla="*/ 2254431 w 2254431"/>
                  <a:gd name="connsiteY11" fmla="*/ 933818 h 1867634"/>
                  <a:gd name="connsiteX12" fmla="*/ 2249729 w 2254431"/>
                  <a:gd name="connsiteY12" fmla="*/ 929116 h 1867634"/>
                  <a:gd name="connsiteX13" fmla="*/ 2249729 w 2254431"/>
                  <a:gd name="connsiteY13" fmla="*/ 679292 h 1867634"/>
                  <a:gd name="connsiteX14" fmla="*/ 2067926 w 2254431"/>
                  <a:gd name="connsiteY14" fmla="*/ 497490 h 1867634"/>
                  <a:gd name="connsiteX15" fmla="*/ 1818099 w 2254431"/>
                  <a:gd name="connsiteY15" fmla="*/ 497490 h 1867634"/>
                  <a:gd name="connsiteX16" fmla="*/ 1594123 w 2254431"/>
                  <a:gd name="connsiteY16" fmla="*/ 273510 h 1867634"/>
                  <a:gd name="connsiteX17" fmla="*/ 273507 w 2254431"/>
                  <a:gd name="connsiteY17" fmla="*/ 273510 h 1867634"/>
                  <a:gd name="connsiteX18" fmla="*/ 0 w 2254431"/>
                  <a:gd name="connsiteY18" fmla="*/ 933818 h 1867634"/>
                  <a:gd name="connsiteX0" fmla="*/ 2234976 w 2254431"/>
                  <a:gd name="connsiteY0" fmla="*/ 737448 h 1867634"/>
                  <a:gd name="connsiteX1" fmla="*/ 2240336 w 2254431"/>
                  <a:gd name="connsiteY1" fmla="*/ 727150 h 1867634"/>
                  <a:gd name="connsiteX2" fmla="*/ 2234976 w 2254431"/>
                  <a:gd name="connsiteY2" fmla="*/ 737448 h 1867634"/>
                  <a:gd name="connsiteX3" fmla="*/ 0 w 2254431"/>
                  <a:gd name="connsiteY3" fmla="*/ 933818 h 1867634"/>
                  <a:gd name="connsiteX4" fmla="*/ 273507 w 2254431"/>
                  <a:gd name="connsiteY4" fmla="*/ 1594126 h 1867634"/>
                  <a:gd name="connsiteX5" fmla="*/ 1594123 w 2254431"/>
                  <a:gd name="connsiteY5" fmla="*/ 1594126 h 1867634"/>
                  <a:gd name="connsiteX6" fmla="*/ 1818102 w 2254431"/>
                  <a:gd name="connsiteY6" fmla="*/ 1370146 h 1867634"/>
                  <a:gd name="connsiteX7" fmla="*/ 2067929 w 2254431"/>
                  <a:gd name="connsiteY7" fmla="*/ 1370150 h 1867634"/>
                  <a:gd name="connsiteX8" fmla="*/ 2249729 w 2254431"/>
                  <a:gd name="connsiteY8" fmla="*/ 1188348 h 1867634"/>
                  <a:gd name="connsiteX9" fmla="*/ 2249729 w 2254431"/>
                  <a:gd name="connsiteY9" fmla="*/ 938520 h 1867634"/>
                  <a:gd name="connsiteX10" fmla="*/ 2254431 w 2254431"/>
                  <a:gd name="connsiteY10" fmla="*/ 933818 h 1867634"/>
                  <a:gd name="connsiteX11" fmla="*/ 2249729 w 2254431"/>
                  <a:gd name="connsiteY11" fmla="*/ 929116 h 1867634"/>
                  <a:gd name="connsiteX12" fmla="*/ 2249729 w 2254431"/>
                  <a:gd name="connsiteY12" fmla="*/ 679292 h 1867634"/>
                  <a:gd name="connsiteX13" fmla="*/ 2067926 w 2254431"/>
                  <a:gd name="connsiteY13" fmla="*/ 497490 h 1867634"/>
                  <a:gd name="connsiteX14" fmla="*/ 1818099 w 2254431"/>
                  <a:gd name="connsiteY14" fmla="*/ 497490 h 1867634"/>
                  <a:gd name="connsiteX15" fmla="*/ 1594123 w 2254431"/>
                  <a:gd name="connsiteY15" fmla="*/ 273510 h 1867634"/>
                  <a:gd name="connsiteX16" fmla="*/ 273507 w 2254431"/>
                  <a:gd name="connsiteY16" fmla="*/ 273510 h 1867634"/>
                  <a:gd name="connsiteX17" fmla="*/ 0 w 2254431"/>
                  <a:gd name="connsiteY17" fmla="*/ 933818 h 1867634"/>
                  <a:gd name="connsiteX0" fmla="*/ 0 w 2254431"/>
                  <a:gd name="connsiteY0" fmla="*/ 933818 h 1867634"/>
                  <a:gd name="connsiteX1" fmla="*/ 273507 w 2254431"/>
                  <a:gd name="connsiteY1" fmla="*/ 1594126 h 1867634"/>
                  <a:gd name="connsiteX2" fmla="*/ 1594123 w 2254431"/>
                  <a:gd name="connsiteY2" fmla="*/ 1594126 h 1867634"/>
                  <a:gd name="connsiteX3" fmla="*/ 1818102 w 2254431"/>
                  <a:gd name="connsiteY3" fmla="*/ 1370146 h 1867634"/>
                  <a:gd name="connsiteX4" fmla="*/ 2067929 w 2254431"/>
                  <a:gd name="connsiteY4" fmla="*/ 1370150 h 1867634"/>
                  <a:gd name="connsiteX5" fmla="*/ 2249729 w 2254431"/>
                  <a:gd name="connsiteY5" fmla="*/ 1188348 h 1867634"/>
                  <a:gd name="connsiteX6" fmla="*/ 2249729 w 2254431"/>
                  <a:gd name="connsiteY6" fmla="*/ 938520 h 1867634"/>
                  <a:gd name="connsiteX7" fmla="*/ 2254431 w 2254431"/>
                  <a:gd name="connsiteY7" fmla="*/ 933818 h 1867634"/>
                  <a:gd name="connsiteX8" fmla="*/ 2249729 w 2254431"/>
                  <a:gd name="connsiteY8" fmla="*/ 929116 h 1867634"/>
                  <a:gd name="connsiteX9" fmla="*/ 2249729 w 2254431"/>
                  <a:gd name="connsiteY9" fmla="*/ 679292 h 1867634"/>
                  <a:gd name="connsiteX10" fmla="*/ 2067926 w 2254431"/>
                  <a:gd name="connsiteY10" fmla="*/ 497490 h 1867634"/>
                  <a:gd name="connsiteX11" fmla="*/ 1818099 w 2254431"/>
                  <a:gd name="connsiteY11" fmla="*/ 497490 h 1867634"/>
                  <a:gd name="connsiteX12" fmla="*/ 1594123 w 2254431"/>
                  <a:gd name="connsiteY12" fmla="*/ 273510 h 1867634"/>
                  <a:gd name="connsiteX13" fmla="*/ 273507 w 2254431"/>
                  <a:gd name="connsiteY13" fmla="*/ 273510 h 1867634"/>
                  <a:gd name="connsiteX14" fmla="*/ 0 w 2254431"/>
                  <a:gd name="connsiteY14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38520 h 1867634"/>
                  <a:gd name="connsiteX7" fmla="*/ 2249729 w 2249729"/>
                  <a:gd name="connsiteY7" fmla="*/ 929116 h 1867634"/>
                  <a:gd name="connsiteX8" fmla="*/ 2249729 w 2249729"/>
                  <a:gd name="connsiteY8" fmla="*/ 679292 h 1867634"/>
                  <a:gd name="connsiteX9" fmla="*/ 2067926 w 2249729"/>
                  <a:gd name="connsiteY9" fmla="*/ 497490 h 1867634"/>
                  <a:gd name="connsiteX10" fmla="*/ 1818099 w 2249729"/>
                  <a:gd name="connsiteY10" fmla="*/ 497490 h 1867634"/>
                  <a:gd name="connsiteX11" fmla="*/ 1594123 w 2249729"/>
                  <a:gd name="connsiteY11" fmla="*/ 273510 h 1867634"/>
                  <a:gd name="connsiteX12" fmla="*/ 273507 w 2249729"/>
                  <a:gd name="connsiteY12" fmla="*/ 273510 h 1867634"/>
                  <a:gd name="connsiteX13" fmla="*/ 0 w 2249729"/>
                  <a:gd name="connsiteY13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929116 h 1867634"/>
                  <a:gd name="connsiteX7" fmla="*/ 2249729 w 2249729"/>
                  <a:gd name="connsiteY7" fmla="*/ 679292 h 1867634"/>
                  <a:gd name="connsiteX8" fmla="*/ 2067926 w 2249729"/>
                  <a:gd name="connsiteY8" fmla="*/ 497490 h 1867634"/>
                  <a:gd name="connsiteX9" fmla="*/ 1818099 w 2249729"/>
                  <a:gd name="connsiteY9" fmla="*/ 497490 h 1867634"/>
                  <a:gd name="connsiteX10" fmla="*/ 1594123 w 2249729"/>
                  <a:gd name="connsiteY10" fmla="*/ 273510 h 1867634"/>
                  <a:gd name="connsiteX11" fmla="*/ 273507 w 2249729"/>
                  <a:gd name="connsiteY11" fmla="*/ 273510 h 1867634"/>
                  <a:gd name="connsiteX12" fmla="*/ 0 w 2249729"/>
                  <a:gd name="connsiteY12" fmla="*/ 933818 h 1867634"/>
                  <a:gd name="connsiteX0" fmla="*/ 0 w 2249729"/>
                  <a:gd name="connsiteY0" fmla="*/ 933818 h 1867634"/>
                  <a:gd name="connsiteX1" fmla="*/ 273507 w 2249729"/>
                  <a:gd name="connsiteY1" fmla="*/ 1594126 h 1867634"/>
                  <a:gd name="connsiteX2" fmla="*/ 1594123 w 2249729"/>
                  <a:gd name="connsiteY2" fmla="*/ 1594126 h 1867634"/>
                  <a:gd name="connsiteX3" fmla="*/ 1818102 w 2249729"/>
                  <a:gd name="connsiteY3" fmla="*/ 1370146 h 1867634"/>
                  <a:gd name="connsiteX4" fmla="*/ 2067929 w 2249729"/>
                  <a:gd name="connsiteY4" fmla="*/ 1370150 h 1867634"/>
                  <a:gd name="connsiteX5" fmla="*/ 2249729 w 2249729"/>
                  <a:gd name="connsiteY5" fmla="*/ 1188348 h 1867634"/>
                  <a:gd name="connsiteX6" fmla="*/ 2249729 w 2249729"/>
                  <a:gd name="connsiteY6" fmla="*/ 679292 h 1867634"/>
                  <a:gd name="connsiteX7" fmla="*/ 2067926 w 2249729"/>
                  <a:gd name="connsiteY7" fmla="*/ 497490 h 1867634"/>
                  <a:gd name="connsiteX8" fmla="*/ 1818099 w 2249729"/>
                  <a:gd name="connsiteY8" fmla="*/ 497490 h 1867634"/>
                  <a:gd name="connsiteX9" fmla="*/ 1594123 w 2249729"/>
                  <a:gd name="connsiteY9" fmla="*/ 273510 h 1867634"/>
                  <a:gd name="connsiteX10" fmla="*/ 273507 w 2249729"/>
                  <a:gd name="connsiteY10" fmla="*/ 273510 h 1867634"/>
                  <a:gd name="connsiteX11" fmla="*/ 0 w 2249729"/>
                  <a:gd name="connsiteY11" fmla="*/ 933818 h 1867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49729" h="1867634">
                    <a:moveTo>
                      <a:pt x="0" y="933818"/>
                    </a:moveTo>
                    <a:cubicBezTo>
                      <a:pt x="0" y="1172804"/>
                      <a:pt x="91169" y="1411786"/>
                      <a:pt x="273507" y="1594126"/>
                    </a:cubicBezTo>
                    <a:cubicBezTo>
                      <a:pt x="638186" y="1958804"/>
                      <a:pt x="1229447" y="1958804"/>
                      <a:pt x="1594123" y="1594126"/>
                    </a:cubicBezTo>
                    <a:lnTo>
                      <a:pt x="1818102" y="1370146"/>
                    </a:lnTo>
                    <a:lnTo>
                      <a:pt x="2067929" y="1370150"/>
                    </a:lnTo>
                    <a:cubicBezTo>
                      <a:pt x="2168336" y="1370146"/>
                      <a:pt x="2249729" y="1288752"/>
                      <a:pt x="2249729" y="1188348"/>
                    </a:cubicBezTo>
                    <a:lnTo>
                      <a:pt x="2249729" y="679292"/>
                    </a:lnTo>
                    <a:cubicBezTo>
                      <a:pt x="2249729" y="578884"/>
                      <a:pt x="2168334" y="497490"/>
                      <a:pt x="2067926" y="497490"/>
                    </a:cubicBezTo>
                    <a:lnTo>
                      <a:pt x="1818099" y="497490"/>
                    </a:lnTo>
                    <a:lnTo>
                      <a:pt x="1594123" y="273510"/>
                    </a:lnTo>
                    <a:cubicBezTo>
                      <a:pt x="1229444" y="-91169"/>
                      <a:pt x="638186" y="-91169"/>
                      <a:pt x="273507" y="273510"/>
                    </a:cubicBezTo>
                    <a:cubicBezTo>
                      <a:pt x="91169" y="455848"/>
                      <a:pt x="0" y="694834"/>
                      <a:pt x="0" y="933818"/>
                    </a:cubicBezTo>
                    <a:close/>
                  </a:path>
                </a:pathLst>
              </a:custGeom>
              <a:solidFill>
                <a:schemeClr val="bg1"/>
              </a:solidFill>
              <a:ln w="444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3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DBEC21B-8490-4613-893F-081AAB39C3FB}"/>
                  </a:ext>
                </a:extLst>
              </p:cNvPr>
              <p:cNvSpPr/>
              <p:nvPr/>
            </p:nvSpPr>
            <p:spPr>
              <a:xfrm>
                <a:off x="10573107" y="2486534"/>
                <a:ext cx="805533" cy="687929"/>
              </a:xfrm>
              <a:custGeom>
                <a:avLst/>
                <a:gdLst>
                  <a:gd name="connsiteX0" fmla="*/ 184600 w 805532"/>
                  <a:gd name="connsiteY0" fmla="*/ 520107 h 687929"/>
                  <a:gd name="connsiteX1" fmla="*/ 620929 w 805532"/>
                  <a:gd name="connsiteY1" fmla="*/ 520110 h 687929"/>
                  <a:gd name="connsiteX2" fmla="*/ 704838 w 805532"/>
                  <a:gd name="connsiteY2" fmla="*/ 604019 h 687929"/>
                  <a:gd name="connsiteX3" fmla="*/ 620926 w 805532"/>
                  <a:gd name="connsiteY3" fmla="*/ 687929 h 687929"/>
                  <a:gd name="connsiteX4" fmla="*/ 184600 w 805532"/>
                  <a:gd name="connsiteY4" fmla="*/ 687926 h 687929"/>
                  <a:gd name="connsiteX5" fmla="*/ 100691 w 805532"/>
                  <a:gd name="connsiteY5" fmla="*/ 604019 h 687929"/>
                  <a:gd name="connsiteX6" fmla="*/ 184600 w 805532"/>
                  <a:gd name="connsiteY6" fmla="*/ 520107 h 687929"/>
                  <a:gd name="connsiteX7" fmla="*/ 117472 w 805532"/>
                  <a:gd name="connsiteY7" fmla="*/ 260053 h 687929"/>
                  <a:gd name="connsiteX8" fmla="*/ 688057 w 805532"/>
                  <a:gd name="connsiteY8" fmla="*/ 260053 h 687929"/>
                  <a:gd name="connsiteX9" fmla="*/ 771967 w 805532"/>
                  <a:gd name="connsiteY9" fmla="*/ 343963 h 687929"/>
                  <a:gd name="connsiteX10" fmla="*/ 688057 w 805532"/>
                  <a:gd name="connsiteY10" fmla="*/ 427875 h 687929"/>
                  <a:gd name="connsiteX11" fmla="*/ 117472 w 805532"/>
                  <a:gd name="connsiteY11" fmla="*/ 427872 h 687929"/>
                  <a:gd name="connsiteX12" fmla="*/ 33563 w 805532"/>
                  <a:gd name="connsiteY12" fmla="*/ 343963 h 687929"/>
                  <a:gd name="connsiteX13" fmla="*/ 117472 w 805532"/>
                  <a:gd name="connsiteY13" fmla="*/ 260053 h 687929"/>
                  <a:gd name="connsiteX14" fmla="*/ 83910 w 805532"/>
                  <a:gd name="connsiteY14" fmla="*/ 0 h 687929"/>
                  <a:gd name="connsiteX15" fmla="*/ 721623 w 805532"/>
                  <a:gd name="connsiteY15" fmla="*/ 0 h 687929"/>
                  <a:gd name="connsiteX16" fmla="*/ 805532 w 805532"/>
                  <a:gd name="connsiteY16" fmla="*/ 83910 h 687929"/>
                  <a:gd name="connsiteX17" fmla="*/ 805529 w 805532"/>
                  <a:gd name="connsiteY17" fmla="*/ 83910 h 687929"/>
                  <a:gd name="connsiteX18" fmla="*/ 721620 w 805532"/>
                  <a:gd name="connsiteY18" fmla="*/ 167819 h 687929"/>
                  <a:gd name="connsiteX19" fmla="*/ 83910 w 805532"/>
                  <a:gd name="connsiteY19" fmla="*/ 167819 h 687929"/>
                  <a:gd name="connsiteX20" fmla="*/ 0 w 805532"/>
                  <a:gd name="connsiteY20" fmla="*/ 83910 h 687929"/>
                  <a:gd name="connsiteX21" fmla="*/ 83910 w 805532"/>
                  <a:gd name="connsiteY21" fmla="*/ 0 h 68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05532" h="687929">
                    <a:moveTo>
                      <a:pt x="184600" y="520107"/>
                    </a:moveTo>
                    <a:lnTo>
                      <a:pt x="620929" y="520110"/>
                    </a:lnTo>
                    <a:cubicBezTo>
                      <a:pt x="667269" y="520110"/>
                      <a:pt x="704838" y="557676"/>
                      <a:pt x="704838" y="604019"/>
                    </a:cubicBezTo>
                    <a:cubicBezTo>
                      <a:pt x="704838" y="650360"/>
                      <a:pt x="667269" y="687929"/>
                      <a:pt x="620926" y="687929"/>
                    </a:cubicBezTo>
                    <a:lnTo>
                      <a:pt x="184600" y="687926"/>
                    </a:lnTo>
                    <a:cubicBezTo>
                      <a:pt x="138257" y="687926"/>
                      <a:pt x="100691" y="650360"/>
                      <a:pt x="100691" y="604019"/>
                    </a:cubicBezTo>
                    <a:cubicBezTo>
                      <a:pt x="100691" y="557676"/>
                      <a:pt x="138257" y="520107"/>
                      <a:pt x="184600" y="520107"/>
                    </a:cubicBezTo>
                    <a:close/>
                    <a:moveTo>
                      <a:pt x="117472" y="260053"/>
                    </a:moveTo>
                    <a:lnTo>
                      <a:pt x="688057" y="260053"/>
                    </a:lnTo>
                    <a:cubicBezTo>
                      <a:pt x="734401" y="260053"/>
                      <a:pt x="771967" y="297622"/>
                      <a:pt x="771967" y="343963"/>
                    </a:cubicBezTo>
                    <a:cubicBezTo>
                      <a:pt x="771967" y="390306"/>
                      <a:pt x="734398" y="427875"/>
                      <a:pt x="688057" y="427875"/>
                    </a:cubicBezTo>
                    <a:lnTo>
                      <a:pt x="117472" y="427872"/>
                    </a:lnTo>
                    <a:cubicBezTo>
                      <a:pt x="71132" y="427872"/>
                      <a:pt x="33566" y="390306"/>
                      <a:pt x="33563" y="343963"/>
                    </a:cubicBezTo>
                    <a:cubicBezTo>
                      <a:pt x="33566" y="297622"/>
                      <a:pt x="71132" y="260053"/>
                      <a:pt x="117472" y="260053"/>
                    </a:cubicBezTo>
                    <a:close/>
                    <a:moveTo>
                      <a:pt x="83910" y="0"/>
                    </a:moveTo>
                    <a:lnTo>
                      <a:pt x="721623" y="0"/>
                    </a:lnTo>
                    <a:cubicBezTo>
                      <a:pt x="767963" y="0"/>
                      <a:pt x="805532" y="37569"/>
                      <a:pt x="805532" y="83910"/>
                    </a:cubicBezTo>
                    <a:lnTo>
                      <a:pt x="805529" y="83910"/>
                    </a:lnTo>
                    <a:cubicBezTo>
                      <a:pt x="805529" y="130253"/>
                      <a:pt x="767963" y="167819"/>
                      <a:pt x="721620" y="167819"/>
                    </a:cubicBezTo>
                    <a:lnTo>
                      <a:pt x="83910" y="167819"/>
                    </a:lnTo>
                    <a:cubicBezTo>
                      <a:pt x="37569" y="167819"/>
                      <a:pt x="0" y="130253"/>
                      <a:pt x="0" y="83910"/>
                    </a:cubicBezTo>
                    <a:cubicBezTo>
                      <a:pt x="0" y="37566"/>
                      <a:pt x="37569" y="0"/>
                      <a:pt x="83910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C12866D-7C50-423B-97C6-3A44AEC2FF89}"/>
                  </a:ext>
                </a:extLst>
              </p:cNvPr>
              <p:cNvSpPr/>
              <p:nvPr/>
            </p:nvSpPr>
            <p:spPr>
              <a:xfrm>
                <a:off x="10608146" y="1032479"/>
                <a:ext cx="761035" cy="1312187"/>
              </a:xfrm>
              <a:custGeom>
                <a:avLst/>
                <a:gdLst>
                  <a:gd name="connsiteX0" fmla="*/ 1028878 w 3847556"/>
                  <a:gd name="connsiteY0" fmla="*/ 0 h 6633998"/>
                  <a:gd name="connsiteX1" fmla="*/ 1293726 w 3847556"/>
                  <a:gd name="connsiteY1" fmla="*/ 264865 h 6633998"/>
                  <a:gd name="connsiteX2" fmla="*/ 1293726 w 3847556"/>
                  <a:gd name="connsiteY2" fmla="*/ 664770 h 6633998"/>
                  <a:gd name="connsiteX3" fmla="*/ 1656529 w 3847556"/>
                  <a:gd name="connsiteY3" fmla="*/ 664770 h 6633998"/>
                  <a:gd name="connsiteX4" fmla="*/ 1656545 w 3847556"/>
                  <a:gd name="connsiteY4" fmla="*/ 264865 h 6633998"/>
                  <a:gd name="connsiteX5" fmla="*/ 1921394 w 3847556"/>
                  <a:gd name="connsiteY5" fmla="*/ 0 h 6633998"/>
                  <a:gd name="connsiteX6" fmla="*/ 2186253 w 3847556"/>
                  <a:gd name="connsiteY6" fmla="*/ 264865 h 6633998"/>
                  <a:gd name="connsiteX7" fmla="*/ 2186253 w 3847556"/>
                  <a:gd name="connsiteY7" fmla="*/ 664770 h 6633998"/>
                  <a:gd name="connsiteX8" fmla="*/ 2549056 w 3847556"/>
                  <a:gd name="connsiteY8" fmla="*/ 664770 h 6633998"/>
                  <a:gd name="connsiteX9" fmla="*/ 2549056 w 3847556"/>
                  <a:gd name="connsiteY9" fmla="*/ 264865 h 6633998"/>
                  <a:gd name="connsiteX10" fmla="*/ 2813921 w 3847556"/>
                  <a:gd name="connsiteY10" fmla="*/ 0 h 6633998"/>
                  <a:gd name="connsiteX11" fmla="*/ 3078781 w 3847556"/>
                  <a:gd name="connsiteY11" fmla="*/ 264865 h 6633998"/>
                  <a:gd name="connsiteX12" fmla="*/ 3078764 w 3847556"/>
                  <a:gd name="connsiteY12" fmla="*/ 664770 h 6633998"/>
                  <a:gd name="connsiteX13" fmla="*/ 3512447 w 3847556"/>
                  <a:gd name="connsiteY13" fmla="*/ 664770 h 6633998"/>
                  <a:gd name="connsiteX14" fmla="*/ 3520693 w 3847556"/>
                  <a:gd name="connsiteY14" fmla="*/ 668198 h 6633998"/>
                  <a:gd name="connsiteX15" fmla="*/ 3610357 w 3847556"/>
                  <a:gd name="connsiteY15" fmla="*/ 641623 h 6633998"/>
                  <a:gd name="connsiteX16" fmla="*/ 3846084 w 3847556"/>
                  <a:gd name="connsiteY16" fmla="*/ 932715 h 6633998"/>
                  <a:gd name="connsiteX17" fmla="*/ 3273917 w 3847556"/>
                  <a:gd name="connsiteY17" fmla="*/ 6376417 h 6633998"/>
                  <a:gd name="connsiteX18" fmla="*/ 2982826 w 3847556"/>
                  <a:gd name="connsiteY18" fmla="*/ 6612116 h 6633998"/>
                  <a:gd name="connsiteX19" fmla="*/ 2747105 w 3847556"/>
                  <a:gd name="connsiteY19" fmla="*/ 6321024 h 6633998"/>
                  <a:gd name="connsiteX20" fmla="*/ 3304490 w 3847556"/>
                  <a:gd name="connsiteY20" fmla="*/ 1017914 h 6633998"/>
                  <a:gd name="connsiteX21" fmla="*/ 3078764 w 3847556"/>
                  <a:gd name="connsiteY21" fmla="*/ 1017930 h 6633998"/>
                  <a:gd name="connsiteX22" fmla="*/ 3078764 w 3847556"/>
                  <a:gd name="connsiteY22" fmla="*/ 1417857 h 6633998"/>
                  <a:gd name="connsiteX23" fmla="*/ 2813921 w 3847556"/>
                  <a:gd name="connsiteY23" fmla="*/ 1682700 h 6633998"/>
                  <a:gd name="connsiteX24" fmla="*/ 2549056 w 3847556"/>
                  <a:gd name="connsiteY24" fmla="*/ 1417841 h 6633998"/>
                  <a:gd name="connsiteX25" fmla="*/ 2549056 w 3847556"/>
                  <a:gd name="connsiteY25" fmla="*/ 1017930 h 6633998"/>
                  <a:gd name="connsiteX26" fmla="*/ 2186253 w 3847556"/>
                  <a:gd name="connsiteY26" fmla="*/ 1017930 h 6633998"/>
                  <a:gd name="connsiteX27" fmla="*/ 2186237 w 3847556"/>
                  <a:gd name="connsiteY27" fmla="*/ 1417841 h 6633998"/>
                  <a:gd name="connsiteX28" fmla="*/ 1921394 w 3847556"/>
                  <a:gd name="connsiteY28" fmla="*/ 1682700 h 6633998"/>
                  <a:gd name="connsiteX29" fmla="*/ 1656529 w 3847556"/>
                  <a:gd name="connsiteY29" fmla="*/ 1417841 h 6633998"/>
                  <a:gd name="connsiteX30" fmla="*/ 1656529 w 3847556"/>
                  <a:gd name="connsiteY30" fmla="*/ 1017930 h 6633998"/>
                  <a:gd name="connsiteX31" fmla="*/ 1293726 w 3847556"/>
                  <a:gd name="connsiteY31" fmla="*/ 1017930 h 6633998"/>
                  <a:gd name="connsiteX32" fmla="*/ 1293726 w 3847556"/>
                  <a:gd name="connsiteY32" fmla="*/ 1417841 h 6633998"/>
                  <a:gd name="connsiteX33" fmla="*/ 1216149 w 3847556"/>
                  <a:gd name="connsiteY33" fmla="*/ 1605128 h 6633998"/>
                  <a:gd name="connsiteX34" fmla="*/ 1028872 w 3847556"/>
                  <a:gd name="connsiteY34" fmla="*/ 1682700 h 6633998"/>
                  <a:gd name="connsiteX35" fmla="*/ 841580 w 3847556"/>
                  <a:gd name="connsiteY35" fmla="*/ 1605122 h 6633998"/>
                  <a:gd name="connsiteX36" fmla="*/ 764018 w 3847556"/>
                  <a:gd name="connsiteY36" fmla="*/ 1417841 h 6633998"/>
                  <a:gd name="connsiteX37" fmla="*/ 764018 w 3847556"/>
                  <a:gd name="connsiteY37" fmla="*/ 1017914 h 6633998"/>
                  <a:gd name="connsiteX38" fmla="*/ 539645 w 3847556"/>
                  <a:gd name="connsiteY38" fmla="*/ 1017930 h 6633998"/>
                  <a:gd name="connsiteX39" fmla="*/ 1005791 w 3847556"/>
                  <a:gd name="connsiteY39" fmla="*/ 6346040 h 6633998"/>
                  <a:gd name="connsiteX40" fmla="*/ 765023 w 3847556"/>
                  <a:gd name="connsiteY40" fmla="*/ 6632976 h 6633998"/>
                  <a:gd name="connsiteX41" fmla="*/ 478087 w 3847556"/>
                  <a:gd name="connsiteY41" fmla="*/ 6392208 h 6633998"/>
                  <a:gd name="connsiteX42" fmla="*/ 1023 w 3847556"/>
                  <a:gd name="connsiteY42" fmla="*/ 939358 h 6633998"/>
                  <a:gd name="connsiteX43" fmla="*/ 241807 w 3847556"/>
                  <a:gd name="connsiteY43" fmla="*/ 652422 h 6633998"/>
                  <a:gd name="connsiteX44" fmla="*/ 311187 w 3847556"/>
                  <a:gd name="connsiteY44" fmla="*/ 674309 h 6633998"/>
                  <a:gd name="connsiteX45" fmla="*/ 334193 w 3847556"/>
                  <a:gd name="connsiteY45" fmla="*/ 664770 h 6633998"/>
                  <a:gd name="connsiteX46" fmla="*/ 764018 w 3847556"/>
                  <a:gd name="connsiteY46" fmla="*/ 664770 h 6633998"/>
                  <a:gd name="connsiteX47" fmla="*/ 764018 w 3847556"/>
                  <a:gd name="connsiteY47" fmla="*/ 264865 h 6633998"/>
                  <a:gd name="connsiteX48" fmla="*/ 1028878 w 3847556"/>
                  <a:gd name="connsiteY48" fmla="*/ 0 h 6633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847556" h="6633998">
                    <a:moveTo>
                      <a:pt x="1028878" y="0"/>
                    </a:moveTo>
                    <a:cubicBezTo>
                      <a:pt x="1175157" y="0"/>
                      <a:pt x="1293726" y="118591"/>
                      <a:pt x="1293726" y="264865"/>
                    </a:cubicBezTo>
                    <a:lnTo>
                      <a:pt x="1293726" y="664770"/>
                    </a:lnTo>
                    <a:lnTo>
                      <a:pt x="1656529" y="664770"/>
                    </a:lnTo>
                    <a:lnTo>
                      <a:pt x="1656545" y="264865"/>
                    </a:lnTo>
                    <a:cubicBezTo>
                      <a:pt x="1656529" y="118591"/>
                      <a:pt x="1775115" y="17"/>
                      <a:pt x="1921394" y="0"/>
                    </a:cubicBezTo>
                    <a:cubicBezTo>
                      <a:pt x="2067668" y="17"/>
                      <a:pt x="2186237" y="118591"/>
                      <a:pt x="2186253" y="264865"/>
                    </a:cubicBezTo>
                    <a:lnTo>
                      <a:pt x="2186253" y="664770"/>
                    </a:lnTo>
                    <a:lnTo>
                      <a:pt x="2549056" y="664770"/>
                    </a:lnTo>
                    <a:lnTo>
                      <a:pt x="2549056" y="264865"/>
                    </a:lnTo>
                    <a:cubicBezTo>
                      <a:pt x="2549056" y="118575"/>
                      <a:pt x="2667642" y="0"/>
                      <a:pt x="2813921" y="0"/>
                    </a:cubicBezTo>
                    <a:cubicBezTo>
                      <a:pt x="2960211" y="0"/>
                      <a:pt x="3078781" y="118591"/>
                      <a:pt x="3078781" y="264865"/>
                    </a:cubicBezTo>
                    <a:lnTo>
                      <a:pt x="3078764" y="664770"/>
                    </a:lnTo>
                    <a:lnTo>
                      <a:pt x="3512447" y="664770"/>
                    </a:lnTo>
                    <a:lnTo>
                      <a:pt x="3520693" y="668198"/>
                    </a:lnTo>
                    <a:cubicBezTo>
                      <a:pt x="3545659" y="640863"/>
                      <a:pt x="3577628" y="638174"/>
                      <a:pt x="3610357" y="641623"/>
                    </a:cubicBezTo>
                    <a:cubicBezTo>
                      <a:pt x="3755838" y="656915"/>
                      <a:pt x="3861375" y="787234"/>
                      <a:pt x="3846084" y="932715"/>
                    </a:cubicBezTo>
                    <a:cubicBezTo>
                      <a:pt x="3655380" y="2747282"/>
                      <a:pt x="3464643" y="4561839"/>
                      <a:pt x="3273917" y="6376417"/>
                    </a:cubicBezTo>
                    <a:cubicBezTo>
                      <a:pt x="3258626" y="6521887"/>
                      <a:pt x="3128312" y="6627419"/>
                      <a:pt x="2982826" y="6612116"/>
                    </a:cubicBezTo>
                    <a:cubicBezTo>
                      <a:pt x="2837361" y="6596835"/>
                      <a:pt x="2731824" y="6466505"/>
                      <a:pt x="2747105" y="6321024"/>
                    </a:cubicBezTo>
                    <a:lnTo>
                      <a:pt x="3304490" y="1017914"/>
                    </a:lnTo>
                    <a:lnTo>
                      <a:pt x="3078764" y="1017930"/>
                    </a:lnTo>
                    <a:cubicBezTo>
                      <a:pt x="3078764" y="1151232"/>
                      <a:pt x="3078764" y="1284539"/>
                      <a:pt x="3078764" y="1417857"/>
                    </a:cubicBezTo>
                    <a:cubicBezTo>
                      <a:pt x="3078764" y="1564114"/>
                      <a:pt x="2960195" y="1682700"/>
                      <a:pt x="2813921" y="1682700"/>
                    </a:cubicBezTo>
                    <a:cubicBezTo>
                      <a:pt x="2667631" y="1682700"/>
                      <a:pt x="2549056" y="1564131"/>
                      <a:pt x="2549056" y="1417841"/>
                    </a:cubicBezTo>
                    <a:lnTo>
                      <a:pt x="2549056" y="1017930"/>
                    </a:lnTo>
                    <a:lnTo>
                      <a:pt x="2186253" y="1017930"/>
                    </a:lnTo>
                    <a:cubicBezTo>
                      <a:pt x="2186237" y="1151221"/>
                      <a:pt x="2186237" y="1284555"/>
                      <a:pt x="2186237" y="1417841"/>
                    </a:cubicBezTo>
                    <a:cubicBezTo>
                      <a:pt x="2186237" y="1564131"/>
                      <a:pt x="2067651" y="1682700"/>
                      <a:pt x="1921394" y="1682700"/>
                    </a:cubicBezTo>
                    <a:cubicBezTo>
                      <a:pt x="1775115" y="1682700"/>
                      <a:pt x="1656529" y="1564131"/>
                      <a:pt x="1656529" y="1417841"/>
                    </a:cubicBezTo>
                    <a:lnTo>
                      <a:pt x="1656529" y="1017930"/>
                    </a:lnTo>
                    <a:lnTo>
                      <a:pt x="1293726" y="1017930"/>
                    </a:lnTo>
                    <a:cubicBezTo>
                      <a:pt x="1293710" y="1151221"/>
                      <a:pt x="1293726" y="1284539"/>
                      <a:pt x="1293726" y="1417841"/>
                    </a:cubicBezTo>
                    <a:cubicBezTo>
                      <a:pt x="1293726" y="1490986"/>
                      <a:pt x="1264077" y="1557199"/>
                      <a:pt x="1216149" y="1605128"/>
                    </a:cubicBezTo>
                    <a:lnTo>
                      <a:pt x="1028872" y="1682700"/>
                    </a:lnTo>
                    <a:lnTo>
                      <a:pt x="841580" y="1605122"/>
                    </a:lnTo>
                    <a:cubicBezTo>
                      <a:pt x="793651" y="1557199"/>
                      <a:pt x="764007" y="1490986"/>
                      <a:pt x="764018" y="1417841"/>
                    </a:cubicBezTo>
                    <a:lnTo>
                      <a:pt x="764018" y="1017914"/>
                    </a:lnTo>
                    <a:lnTo>
                      <a:pt x="539645" y="1017930"/>
                    </a:lnTo>
                    <a:cubicBezTo>
                      <a:pt x="695040" y="2793967"/>
                      <a:pt x="850418" y="4570003"/>
                      <a:pt x="1005791" y="6346040"/>
                    </a:cubicBezTo>
                    <a:cubicBezTo>
                      <a:pt x="1018529" y="6491754"/>
                      <a:pt x="910743" y="6620221"/>
                      <a:pt x="765023" y="6632976"/>
                    </a:cubicBezTo>
                    <a:cubicBezTo>
                      <a:pt x="619293" y="6645714"/>
                      <a:pt x="490842" y="6537928"/>
                      <a:pt x="478087" y="6392208"/>
                    </a:cubicBezTo>
                    <a:lnTo>
                      <a:pt x="1023" y="939358"/>
                    </a:lnTo>
                    <a:cubicBezTo>
                      <a:pt x="-11716" y="793639"/>
                      <a:pt x="96076" y="665177"/>
                      <a:pt x="241807" y="652422"/>
                    </a:cubicBezTo>
                    <a:lnTo>
                      <a:pt x="311187" y="674309"/>
                    </a:lnTo>
                    <a:cubicBezTo>
                      <a:pt x="317983" y="665335"/>
                      <a:pt x="326028" y="664770"/>
                      <a:pt x="334193" y="664770"/>
                    </a:cubicBezTo>
                    <a:lnTo>
                      <a:pt x="764018" y="664770"/>
                    </a:lnTo>
                    <a:lnTo>
                      <a:pt x="764018" y="264865"/>
                    </a:lnTo>
                    <a:cubicBezTo>
                      <a:pt x="764018" y="118591"/>
                      <a:pt x="882588" y="0"/>
                      <a:pt x="1028878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1F9EF7-4F87-415C-8160-7E56B60DA9F9}"/>
                </a:ext>
              </a:extLst>
            </p:cNvPr>
            <p:cNvGrpSpPr/>
            <p:nvPr/>
          </p:nvGrpSpPr>
          <p:grpSpPr>
            <a:xfrm>
              <a:off x="0" y="6374086"/>
              <a:ext cx="11401431" cy="237804"/>
              <a:chOff x="0" y="6374086"/>
              <a:chExt cx="11401431" cy="23780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AE59EE2-572E-4B51-AE32-612BBCC09DE1}"/>
                  </a:ext>
                </a:extLst>
              </p:cNvPr>
              <p:cNvSpPr/>
              <p:nvPr/>
            </p:nvSpPr>
            <p:spPr>
              <a:xfrm>
                <a:off x="0" y="6566170"/>
                <a:ext cx="11311128" cy="457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CB77414-9E89-4E91-A109-7F250477ACA9}"/>
                  </a:ext>
                </a:extLst>
              </p:cNvPr>
              <p:cNvSpPr/>
              <p:nvPr/>
            </p:nvSpPr>
            <p:spPr>
              <a:xfrm>
                <a:off x="11355711" y="6374086"/>
                <a:ext cx="45720" cy="15544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Block Arc 7">
                <a:extLst>
                  <a:ext uri="{FF2B5EF4-FFF2-40B4-BE49-F238E27FC236}">
                    <a16:creationId xmlns:a16="http://schemas.microsoft.com/office/drawing/2014/main" id="{5F4ACB2E-D9DA-474D-ACD0-6D4C5B5B69E1}"/>
                  </a:ext>
                </a:extLst>
              </p:cNvPr>
              <p:cNvSpPr/>
              <p:nvPr/>
            </p:nvSpPr>
            <p:spPr>
              <a:xfrm>
                <a:off x="11229678" y="6440137"/>
                <a:ext cx="171753" cy="171753"/>
              </a:xfrm>
              <a:prstGeom prst="blockArc">
                <a:avLst>
                  <a:gd name="adj1" fmla="val 21339429"/>
                  <a:gd name="adj2" fmla="val 6091498"/>
                  <a:gd name="adj3" fmla="val 2709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07090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D33CC3B-8879-E2E2-F0D2-5A66222F8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Faceți clic pentru a edita stilul de titlu coordonator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666DED8-EBD4-C2DD-8D76-C21AD4646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510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Faceţi clic pentru a edita Master stiluri text</a:t>
            </a:r>
          </a:p>
          <a:p>
            <a:pPr lvl="1"/>
            <a:r>
              <a:rPr lang="ro-RO" altLang="en-US"/>
              <a:t>al doilea nivel</a:t>
            </a:r>
          </a:p>
          <a:p>
            <a:pPr lvl="2"/>
            <a:r>
              <a:rPr lang="ro-RO" altLang="en-US"/>
              <a:t>al treilea nivel</a:t>
            </a:r>
          </a:p>
          <a:p>
            <a:pPr lvl="3"/>
            <a:r>
              <a:rPr lang="ro-RO" altLang="en-US"/>
              <a:t>al patrulea nivel</a:t>
            </a:r>
          </a:p>
          <a:p>
            <a:pPr lvl="4"/>
            <a:r>
              <a:rPr lang="ro-RO" altLang="en-US"/>
              <a:t>al cincilea nivel</a:t>
            </a:r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F938BD-1E1D-8201-9E7E-6943504CE0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C973BF-B738-2792-AD06-1C458C0C50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2D66EE-0704-A764-A7C5-A723F95AEF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D5F1F1-C029-4221-9A70-CEBA66A76F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mc/articles/PMC4053539/#FN62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262803-05AD-A4FA-44CC-661D89DA44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228600" y="2177"/>
            <a:ext cx="8915400" cy="2895600"/>
          </a:xfrm>
        </p:spPr>
        <p:txBody>
          <a:bodyPr/>
          <a:lstStyle/>
          <a:p>
            <a:r>
              <a:rPr lang="ro-RO" altLang="en-US" b="1" dirty="0"/>
              <a:t>Tema </a:t>
            </a:r>
            <a:br>
              <a:rPr lang="en-US" altLang="en-US" b="1" dirty="0"/>
            </a:br>
            <a:r>
              <a:rPr lang="ro-RO" altLang="en-US" b="1" dirty="0"/>
              <a:t>Întroducere în </a:t>
            </a:r>
            <a:r>
              <a:rPr lang="en-US" altLang="en-US" b="1" dirty="0" err="1"/>
              <a:t>Nanom</a:t>
            </a:r>
            <a:r>
              <a:rPr lang="ro-RO" altLang="en-US" b="1" dirty="0"/>
              <a:t>etrologie și Instrumentație pentru Nanoinginerie</a:t>
            </a:r>
            <a:endParaRPr lang="en-US" altLang="en-US" b="1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7E34CD9-DC25-7A3F-E326-F58C1915C1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5715000"/>
            <a:ext cx="6400800" cy="698500"/>
          </a:xfrm>
        </p:spPr>
        <p:txBody>
          <a:bodyPr/>
          <a:lstStyle/>
          <a:p>
            <a:r>
              <a:rPr lang="en-US" altLang="en-US" dirty="0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B7363-670F-AD60-2155-45D11B8B0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Teme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proiecte</a:t>
            </a:r>
            <a:r>
              <a:rPr lang="en-US" sz="2000" dirty="0"/>
              <a:t> </a:t>
            </a:r>
            <a:r>
              <a:rPr lang="en-US" sz="2000" dirty="0" err="1"/>
              <a:t>științifice</a:t>
            </a:r>
            <a:r>
              <a:rPr lang="en-US" sz="2000" dirty="0"/>
              <a:t> la </a:t>
            </a:r>
            <a:r>
              <a:rPr lang="en-US" sz="2000" dirty="0" err="1"/>
              <a:t>disciplina</a:t>
            </a:r>
            <a:r>
              <a:rPr lang="en-US" sz="2000" dirty="0"/>
              <a:t> F.O.009</a:t>
            </a:r>
            <a:br>
              <a:rPr lang="en-US" sz="2000" dirty="0"/>
            </a:br>
            <a:r>
              <a:rPr lang="en-US" sz="2000" dirty="0"/>
              <a:t>INSTRUMENTAȚIE ȘI METROLOGIE PENTRU NANOINGINERIE</a:t>
            </a:r>
            <a:br>
              <a:rPr lang="en-US" sz="2000" dirty="0"/>
            </a:br>
            <a:r>
              <a:rPr lang="en-US" sz="2000" dirty="0"/>
              <a:t>Grupa MN-251M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9F2C6-89C4-4D0C-1EED-86AEE717C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76400"/>
            <a:ext cx="8610600" cy="5029200"/>
          </a:xfrm>
        </p:spPr>
        <p:txBody>
          <a:bodyPr/>
          <a:lstStyle/>
          <a:p>
            <a:pPr lvl="0"/>
            <a:r>
              <a:rPr lang="en-US" sz="1100" b="1" dirty="0" err="1"/>
              <a:t>Nanometrologia</a:t>
            </a:r>
            <a:r>
              <a:rPr lang="en-US" sz="1100" b="1" dirty="0"/>
              <a:t> </a:t>
            </a:r>
            <a:r>
              <a:rPr lang="en-US" sz="1100" b="1" dirty="0" err="1"/>
              <a:t>unităților</a:t>
            </a:r>
            <a:r>
              <a:rPr lang="en-US" sz="1100" b="1" dirty="0"/>
              <a:t> de </a:t>
            </a:r>
            <a:r>
              <a:rPr lang="en-US" sz="1100" b="1" dirty="0" err="1"/>
              <a:t>lungime</a:t>
            </a:r>
            <a:r>
              <a:rPr lang="en-US" sz="1100" b="1" dirty="0"/>
              <a:t> / </a:t>
            </a:r>
            <a:r>
              <a:rPr lang="en-US" sz="1100" b="1" i="1" dirty="0" err="1"/>
              <a:t>Нанометрология</a:t>
            </a:r>
            <a:r>
              <a:rPr lang="en-US" sz="1100" b="1" i="1" dirty="0"/>
              <a:t> </a:t>
            </a:r>
            <a:r>
              <a:rPr lang="en-US" sz="1100" b="1" i="1" dirty="0" err="1"/>
              <a:t>единиц</a:t>
            </a:r>
            <a:r>
              <a:rPr lang="en-US" sz="1100" b="1" i="1" dirty="0"/>
              <a:t> </a:t>
            </a:r>
            <a:r>
              <a:rPr lang="en-US" sz="1100" b="1" i="1" dirty="0" err="1"/>
              <a:t>длины</a:t>
            </a:r>
            <a:endParaRPr lang="en-US" sz="1100" i="1" dirty="0"/>
          </a:p>
          <a:p>
            <a:pPr lvl="0"/>
            <a:r>
              <a:rPr lang="ro-RO" sz="1100" b="1" dirty="0" err="1"/>
              <a:t>Profilometria</a:t>
            </a:r>
            <a:r>
              <a:rPr lang="ro-RO" sz="1100" b="1" dirty="0"/>
              <a:t> optică în nanocaracterizare / </a:t>
            </a:r>
            <a:r>
              <a:rPr lang="ro-RO" sz="1100" b="1" i="1" dirty="0" err="1"/>
              <a:t>Оптическая</a:t>
            </a:r>
            <a:r>
              <a:rPr lang="ro-RO" sz="1100" b="1" i="1" dirty="0"/>
              <a:t> </a:t>
            </a:r>
            <a:r>
              <a:rPr lang="ro-RO" sz="1100" b="1" i="1" dirty="0" err="1"/>
              <a:t>профилометрия</a:t>
            </a:r>
            <a:r>
              <a:rPr lang="ro-RO" sz="1100" b="1" i="1" dirty="0"/>
              <a:t> в </a:t>
            </a:r>
            <a:r>
              <a:rPr lang="ro-RO" sz="1100" b="1" i="1" dirty="0" err="1"/>
              <a:t>нанохарактеризации</a:t>
            </a:r>
            <a:endParaRPr lang="en-US" sz="1100" i="1" dirty="0"/>
          </a:p>
          <a:p>
            <a:pPr lvl="0"/>
            <a:r>
              <a:rPr lang="en-US" sz="1100" b="1" dirty="0" err="1"/>
              <a:t>Microscopiile</a:t>
            </a:r>
            <a:r>
              <a:rPr lang="en-US" sz="1100" b="1" dirty="0"/>
              <a:t> AFM, STM, TEM, SEM </a:t>
            </a:r>
            <a:r>
              <a:rPr lang="en-US" sz="1100" b="1" dirty="0" err="1"/>
              <a:t>în</a:t>
            </a:r>
            <a:r>
              <a:rPr lang="en-US" sz="1100" b="1" dirty="0"/>
              <a:t> </a:t>
            </a:r>
            <a:r>
              <a:rPr lang="en-US" sz="1100" b="1" dirty="0" err="1"/>
              <a:t>nanoinginerie</a:t>
            </a:r>
            <a:r>
              <a:rPr lang="en-US" sz="1100" b="1" dirty="0"/>
              <a:t> / </a:t>
            </a:r>
            <a:r>
              <a:rPr lang="en-US" sz="1100" b="1" i="1" dirty="0" err="1"/>
              <a:t>Микроскопия</a:t>
            </a:r>
            <a:r>
              <a:rPr lang="en-US" sz="1100" b="1" i="1" dirty="0"/>
              <a:t> AFM, STM, TEM, SEM в </a:t>
            </a:r>
            <a:r>
              <a:rPr lang="en-US" sz="1100" b="1" i="1" dirty="0" err="1"/>
              <a:t>наноинженерии</a:t>
            </a:r>
            <a:endParaRPr lang="en-US" sz="1100" i="1" dirty="0"/>
          </a:p>
          <a:p>
            <a:pPr lvl="0"/>
            <a:r>
              <a:rPr lang="en-US" sz="1100" b="1" dirty="0" err="1"/>
              <a:t>Microscopia</a:t>
            </a:r>
            <a:r>
              <a:rPr lang="en-US" sz="1100" b="1" dirty="0"/>
              <a:t> </a:t>
            </a:r>
            <a:r>
              <a:rPr lang="en-US" sz="1100" b="1" dirty="0" err="1"/>
              <a:t>optică</a:t>
            </a:r>
            <a:r>
              <a:rPr lang="en-US" sz="1100" b="1" dirty="0"/>
              <a:t> de </a:t>
            </a:r>
            <a:r>
              <a:rPr lang="en-US" sz="1100" b="1" dirty="0" err="1"/>
              <a:t>scanare</a:t>
            </a:r>
            <a:r>
              <a:rPr lang="en-US" sz="1100" b="1" dirty="0"/>
              <a:t> </a:t>
            </a:r>
            <a:r>
              <a:rPr lang="en-US" sz="1100" b="1" dirty="0" err="1"/>
              <a:t>în</a:t>
            </a:r>
            <a:r>
              <a:rPr lang="en-US" sz="1100" b="1" dirty="0"/>
              <a:t> </a:t>
            </a:r>
            <a:r>
              <a:rPr lang="en-US" sz="1100" b="1" dirty="0" err="1"/>
              <a:t>timp</a:t>
            </a:r>
            <a:r>
              <a:rPr lang="en-US" sz="1100" b="1" dirty="0"/>
              <a:t> </a:t>
            </a:r>
            <a:r>
              <a:rPr lang="en-US" sz="1100" b="1" dirty="0" err="1"/>
              <a:t>apropiat</a:t>
            </a:r>
            <a:r>
              <a:rPr lang="en-US" sz="1100" b="1" dirty="0"/>
              <a:t> (NSOM) </a:t>
            </a:r>
            <a:r>
              <a:rPr lang="en-US" sz="1100" b="1" dirty="0" err="1"/>
              <a:t>și</a:t>
            </a:r>
            <a:r>
              <a:rPr lang="en-US" sz="1100" b="1" dirty="0"/>
              <a:t> </a:t>
            </a:r>
            <a:r>
              <a:rPr lang="en-US" sz="1100" b="1" dirty="0" err="1"/>
              <a:t>elipsometria</a:t>
            </a:r>
            <a:r>
              <a:rPr lang="en-US" sz="1100" b="1" dirty="0"/>
              <a:t> </a:t>
            </a:r>
            <a:r>
              <a:rPr lang="en-US" sz="1100" b="1" dirty="0" err="1"/>
              <a:t>în</a:t>
            </a:r>
            <a:r>
              <a:rPr lang="en-US" sz="1100" b="1" dirty="0"/>
              <a:t> </a:t>
            </a:r>
            <a:r>
              <a:rPr lang="en-US" sz="1100" b="1" dirty="0" err="1"/>
              <a:t>nanoinginerie</a:t>
            </a:r>
            <a:r>
              <a:rPr lang="en-US" sz="1100" b="1" dirty="0"/>
              <a:t>  / </a:t>
            </a:r>
            <a:r>
              <a:rPr lang="en-US" sz="1100" b="1" i="1" dirty="0" err="1"/>
              <a:t>Сканирующая</a:t>
            </a:r>
            <a:r>
              <a:rPr lang="en-US" sz="1100" b="1" i="1" dirty="0"/>
              <a:t> </a:t>
            </a:r>
            <a:r>
              <a:rPr lang="en-US" sz="1100" b="1" i="1" dirty="0" err="1"/>
              <a:t>оптическая</a:t>
            </a:r>
            <a:r>
              <a:rPr lang="en-US" sz="1100" b="1" i="1" dirty="0"/>
              <a:t> </a:t>
            </a:r>
            <a:r>
              <a:rPr lang="en-US" sz="1100" b="1" i="1" dirty="0" err="1"/>
              <a:t>микроскопия</a:t>
            </a:r>
            <a:r>
              <a:rPr lang="en-US" sz="1100" b="1" i="1" dirty="0"/>
              <a:t> </a:t>
            </a:r>
            <a:r>
              <a:rPr lang="en-US" sz="1100" b="1" i="1" dirty="0" err="1"/>
              <a:t>ближнего</a:t>
            </a:r>
            <a:r>
              <a:rPr lang="en-US" sz="1100" b="1" i="1" dirty="0"/>
              <a:t> </a:t>
            </a:r>
            <a:r>
              <a:rPr lang="en-US" sz="1100" b="1" i="1" dirty="0" err="1"/>
              <a:t>поля</a:t>
            </a:r>
            <a:r>
              <a:rPr lang="en-US" sz="1100" b="1" i="1" dirty="0"/>
              <a:t> (NSOM) и </a:t>
            </a:r>
            <a:r>
              <a:rPr lang="en-US" sz="1100" b="1" i="1" dirty="0" err="1"/>
              <a:t>эллипсометрия</a:t>
            </a:r>
            <a:r>
              <a:rPr lang="en-US" sz="1100" b="1" i="1" dirty="0"/>
              <a:t> в </a:t>
            </a:r>
            <a:r>
              <a:rPr lang="en-US" sz="1100" b="1" i="1" dirty="0" err="1"/>
              <a:t>наноинженерии</a:t>
            </a:r>
            <a:endParaRPr lang="en-US" sz="1100" i="1" dirty="0"/>
          </a:p>
          <a:p>
            <a:pPr lvl="0"/>
            <a:r>
              <a:rPr lang="ro-RO" sz="1100" b="1" dirty="0"/>
              <a:t>Pensete optice / </a:t>
            </a:r>
            <a:r>
              <a:rPr lang="ro-RO" sz="1100" b="1" i="1" dirty="0" err="1"/>
              <a:t>Оптические</a:t>
            </a:r>
            <a:r>
              <a:rPr lang="ro-RO" sz="1100" b="1" i="1" dirty="0"/>
              <a:t> </a:t>
            </a:r>
            <a:r>
              <a:rPr lang="ro-RO" sz="1100" b="1" i="1" dirty="0" err="1"/>
              <a:t>пинцеты</a:t>
            </a:r>
            <a:r>
              <a:rPr lang="ro-RO" sz="1100" b="1" i="1" dirty="0"/>
              <a:t> </a:t>
            </a:r>
            <a:endParaRPr lang="en-US" sz="1100" i="1" dirty="0"/>
          </a:p>
          <a:p>
            <a:pPr lvl="0"/>
            <a:r>
              <a:rPr lang="ro-RO" sz="1100" b="1" dirty="0"/>
              <a:t>Spectroscopia </a:t>
            </a:r>
            <a:r>
              <a:rPr lang="ro-RO" sz="1100" b="1" dirty="0" err="1"/>
              <a:t>Raman</a:t>
            </a:r>
            <a:r>
              <a:rPr lang="ro-RO" sz="1100" b="1" dirty="0"/>
              <a:t> în </a:t>
            </a:r>
            <a:r>
              <a:rPr lang="ro-RO" sz="1100" b="1" dirty="0" err="1"/>
              <a:t>nanoinginerie</a:t>
            </a:r>
            <a:r>
              <a:rPr lang="ro-RO" sz="1100" b="1" dirty="0"/>
              <a:t> / </a:t>
            </a:r>
            <a:r>
              <a:rPr lang="ro-RO" sz="1100" b="1" i="1" dirty="0" err="1"/>
              <a:t>Рамановская</a:t>
            </a:r>
            <a:r>
              <a:rPr lang="ro-RO" sz="1100" b="1" i="1" dirty="0"/>
              <a:t> </a:t>
            </a:r>
            <a:r>
              <a:rPr lang="ro-RO" sz="1100" b="1" i="1" dirty="0" err="1"/>
              <a:t>спектроскопия</a:t>
            </a:r>
            <a:r>
              <a:rPr lang="ro-RO" sz="1100" b="1" i="1" dirty="0"/>
              <a:t> в </a:t>
            </a:r>
            <a:r>
              <a:rPr lang="ro-RO" sz="1100" b="1" i="1" dirty="0" err="1"/>
              <a:t>наноинженерии</a:t>
            </a:r>
            <a:endParaRPr lang="en-US" sz="1100" i="1" dirty="0"/>
          </a:p>
          <a:p>
            <a:pPr lvl="0"/>
            <a:r>
              <a:rPr lang="ro-RO" sz="1100" b="1" dirty="0"/>
              <a:t>Difracția cu raze X  și spectroscopia XPS în </a:t>
            </a:r>
            <a:r>
              <a:rPr lang="ro-RO" sz="1100" b="1" dirty="0" err="1"/>
              <a:t>nanoinginerie</a:t>
            </a:r>
            <a:r>
              <a:rPr lang="ro-RO" sz="1100" b="1" dirty="0"/>
              <a:t> / </a:t>
            </a:r>
            <a:r>
              <a:rPr lang="ro-RO" sz="1100" b="1" i="1" dirty="0" err="1"/>
              <a:t>Рентгеновская</a:t>
            </a:r>
            <a:r>
              <a:rPr lang="ro-RO" sz="1100" b="1" i="1" dirty="0"/>
              <a:t> </a:t>
            </a:r>
            <a:r>
              <a:rPr lang="ro-RO" sz="1100" b="1" i="1" dirty="0" err="1"/>
              <a:t>дифракция</a:t>
            </a:r>
            <a:r>
              <a:rPr lang="ro-RO" sz="1100" b="1" i="1" dirty="0"/>
              <a:t> и </a:t>
            </a:r>
            <a:r>
              <a:rPr lang="ro-RO" sz="1100" b="1" i="1" dirty="0" err="1"/>
              <a:t>спектроскопия</a:t>
            </a:r>
            <a:r>
              <a:rPr lang="ro-RO" sz="1100" b="1" i="1" dirty="0"/>
              <a:t> XPS в </a:t>
            </a:r>
            <a:r>
              <a:rPr lang="ro-RO" sz="1100" b="1" i="1" dirty="0" err="1"/>
              <a:t>наноинженерии</a:t>
            </a:r>
            <a:endParaRPr lang="en-US" sz="1100" i="1" dirty="0"/>
          </a:p>
          <a:p>
            <a:pPr lvl="0"/>
            <a:r>
              <a:rPr lang="ro-RO" sz="1100" b="1" dirty="0"/>
              <a:t>Metoda difracției laser (împrăștierii statice a luminii) în </a:t>
            </a:r>
            <a:r>
              <a:rPr lang="ro-RO" sz="1100" b="1" dirty="0" err="1"/>
              <a:t>nanoinginerie</a:t>
            </a:r>
            <a:r>
              <a:rPr lang="ro-RO" sz="1100" b="1" dirty="0"/>
              <a:t> / </a:t>
            </a:r>
            <a:r>
              <a:rPr lang="ro-RO" sz="1100" b="1" i="1" dirty="0" err="1"/>
              <a:t>Метод</a:t>
            </a:r>
            <a:r>
              <a:rPr lang="ro-RO" sz="1100" b="1" i="1" dirty="0"/>
              <a:t> </a:t>
            </a:r>
            <a:r>
              <a:rPr lang="ro-RO" sz="1100" b="1" i="1" dirty="0" err="1"/>
              <a:t>лазерной</a:t>
            </a:r>
            <a:r>
              <a:rPr lang="ro-RO" sz="1100" b="1" i="1" dirty="0"/>
              <a:t> </a:t>
            </a:r>
            <a:r>
              <a:rPr lang="ro-RO" sz="1100" b="1" i="1" dirty="0" err="1"/>
              <a:t>дифракции</a:t>
            </a:r>
            <a:r>
              <a:rPr lang="ro-RO" sz="1100" b="1" i="1" dirty="0"/>
              <a:t> (</a:t>
            </a:r>
            <a:r>
              <a:rPr lang="ro-RO" sz="1100" b="1" i="1" dirty="0" err="1"/>
              <a:t>статическое</a:t>
            </a:r>
            <a:r>
              <a:rPr lang="ro-RO" sz="1100" b="1" i="1" dirty="0"/>
              <a:t> </a:t>
            </a:r>
            <a:r>
              <a:rPr lang="ro-RO" sz="1100" b="1" i="1" dirty="0" err="1"/>
              <a:t>рассеяние</a:t>
            </a:r>
            <a:r>
              <a:rPr lang="ro-RO" sz="1100" b="1" i="1" dirty="0"/>
              <a:t> </a:t>
            </a:r>
            <a:r>
              <a:rPr lang="ro-RO" sz="1100" b="1" i="1" dirty="0" err="1"/>
              <a:t>света</a:t>
            </a:r>
            <a:r>
              <a:rPr lang="ro-RO" sz="1100" b="1" i="1" dirty="0"/>
              <a:t>) в </a:t>
            </a:r>
            <a:r>
              <a:rPr lang="ro-RO" sz="1100" b="1" i="1" dirty="0" err="1"/>
              <a:t>наноинженерии</a:t>
            </a:r>
            <a:endParaRPr lang="en-US" sz="1100" i="1" dirty="0"/>
          </a:p>
          <a:p>
            <a:pPr lvl="0"/>
            <a:r>
              <a:rPr lang="ro-RO" sz="1100" b="1" dirty="0"/>
              <a:t>Metoda împrăștierii dinamice a luminii (DLS) în </a:t>
            </a:r>
            <a:r>
              <a:rPr lang="ro-RO" sz="1100" b="1" dirty="0" err="1"/>
              <a:t>nanoinginerie</a:t>
            </a:r>
            <a:r>
              <a:rPr lang="ro-RO" sz="1100" b="1" dirty="0"/>
              <a:t> / </a:t>
            </a:r>
            <a:r>
              <a:rPr lang="ro-RO" sz="1100" b="1" i="1" dirty="0" err="1"/>
              <a:t>Метод</a:t>
            </a:r>
            <a:r>
              <a:rPr lang="ro-RO" sz="1100" b="1" i="1" dirty="0"/>
              <a:t> </a:t>
            </a:r>
            <a:r>
              <a:rPr lang="ro-RO" sz="1100" b="1" i="1" dirty="0" err="1"/>
              <a:t>динамического</a:t>
            </a:r>
            <a:r>
              <a:rPr lang="ro-RO" sz="1100" b="1" i="1" dirty="0"/>
              <a:t> </a:t>
            </a:r>
            <a:r>
              <a:rPr lang="ro-RO" sz="1100" b="1" i="1" dirty="0" err="1"/>
              <a:t>рассеяния</a:t>
            </a:r>
            <a:r>
              <a:rPr lang="ro-RO" sz="1100" b="1" i="1" dirty="0"/>
              <a:t> </a:t>
            </a:r>
            <a:r>
              <a:rPr lang="ro-RO" sz="1100" b="1" i="1" dirty="0" err="1"/>
              <a:t>света</a:t>
            </a:r>
            <a:r>
              <a:rPr lang="ro-RO" sz="1100" b="1" i="1" dirty="0"/>
              <a:t> (DLS) в </a:t>
            </a:r>
            <a:r>
              <a:rPr lang="ro-RO" sz="1100" b="1" i="1" dirty="0" err="1"/>
              <a:t>наноинженерии</a:t>
            </a:r>
            <a:endParaRPr lang="en-US" sz="1100" i="1" dirty="0"/>
          </a:p>
          <a:p>
            <a:pPr lvl="0"/>
            <a:r>
              <a:rPr lang="ro-RO" sz="1100" b="1" dirty="0"/>
              <a:t>Metodele prin </a:t>
            </a:r>
            <a:r>
              <a:rPr lang="ro-RO" sz="1100" b="1" dirty="0" err="1"/>
              <a:t>sitare</a:t>
            </a:r>
            <a:r>
              <a:rPr lang="ro-RO" sz="1100" b="1" dirty="0"/>
              <a:t> și sedimentare în </a:t>
            </a:r>
            <a:r>
              <a:rPr lang="ro-RO" sz="1100" b="1" dirty="0" err="1"/>
              <a:t>nanoinginerie</a:t>
            </a:r>
            <a:r>
              <a:rPr lang="ro-RO" sz="1100" b="1" dirty="0"/>
              <a:t> / </a:t>
            </a:r>
            <a:r>
              <a:rPr lang="ro-RO" sz="1100" b="1" i="1" dirty="0" err="1"/>
              <a:t>Методы</a:t>
            </a:r>
            <a:r>
              <a:rPr lang="ro-RO" sz="1100" b="1" i="1" dirty="0"/>
              <a:t> </a:t>
            </a:r>
            <a:r>
              <a:rPr lang="ro-RO" sz="1100" b="1" i="1" dirty="0" err="1"/>
              <a:t>ситования</a:t>
            </a:r>
            <a:r>
              <a:rPr lang="ro-RO" sz="1100" b="1" i="1" dirty="0"/>
              <a:t> и </a:t>
            </a:r>
            <a:r>
              <a:rPr lang="ro-RO" sz="1100" b="1" i="1" dirty="0" err="1"/>
              <a:t>седиментации</a:t>
            </a:r>
            <a:r>
              <a:rPr lang="ro-RO" sz="1100" b="1" i="1" dirty="0"/>
              <a:t> в </a:t>
            </a:r>
            <a:r>
              <a:rPr lang="ro-RO" sz="1100" b="1" i="1" dirty="0" err="1"/>
              <a:t>наноинженерии</a:t>
            </a:r>
            <a:endParaRPr lang="en-US" sz="1100" i="1" dirty="0"/>
          </a:p>
          <a:p>
            <a:pPr lvl="0"/>
            <a:r>
              <a:rPr lang="ro-RO" sz="1100" b="1" dirty="0"/>
              <a:t>Metoda spectroscopiei acustice în </a:t>
            </a:r>
            <a:r>
              <a:rPr lang="ro-RO" sz="1100" b="1" dirty="0" err="1"/>
              <a:t>nanoinginerie</a:t>
            </a:r>
            <a:r>
              <a:rPr lang="ro-RO" sz="1100" b="1" dirty="0"/>
              <a:t> / </a:t>
            </a:r>
            <a:r>
              <a:rPr lang="ro-RO" sz="1100" b="1" i="1" dirty="0" err="1"/>
              <a:t>Метод</a:t>
            </a:r>
            <a:r>
              <a:rPr lang="ro-RO" sz="1100" b="1" i="1" dirty="0"/>
              <a:t> </a:t>
            </a:r>
            <a:r>
              <a:rPr lang="ro-RO" sz="1100" b="1" i="1" dirty="0" err="1"/>
              <a:t>акустической</a:t>
            </a:r>
            <a:r>
              <a:rPr lang="ro-RO" sz="1100" b="1" i="1" dirty="0"/>
              <a:t> </a:t>
            </a:r>
            <a:r>
              <a:rPr lang="ro-RO" sz="1100" b="1" i="1" dirty="0" err="1"/>
              <a:t>спектроскопии</a:t>
            </a:r>
            <a:r>
              <a:rPr lang="ro-RO" sz="1100" b="1" i="1" dirty="0"/>
              <a:t> в </a:t>
            </a:r>
            <a:r>
              <a:rPr lang="ro-RO" sz="1100" b="1" i="1" dirty="0" err="1"/>
              <a:t>наноинженерии</a:t>
            </a:r>
            <a:endParaRPr lang="en-US" sz="1100" i="1" dirty="0"/>
          </a:p>
          <a:p>
            <a:pPr lvl="0"/>
            <a:r>
              <a:rPr lang="en-US" sz="1100" b="1" dirty="0" err="1"/>
              <a:t>Nanometrologia</a:t>
            </a:r>
            <a:r>
              <a:rPr lang="en-US" sz="1100" b="1" dirty="0"/>
              <a:t> </a:t>
            </a:r>
            <a:r>
              <a:rPr lang="en-US" sz="1100" b="1" dirty="0" err="1"/>
              <a:t>funcțională</a:t>
            </a:r>
            <a:r>
              <a:rPr lang="en-US" sz="1100" b="1" dirty="0"/>
              <a:t> / </a:t>
            </a:r>
            <a:r>
              <a:rPr lang="en-US" sz="1100" b="1" i="1" dirty="0" err="1"/>
              <a:t>Функциональная</a:t>
            </a:r>
            <a:r>
              <a:rPr lang="en-US" sz="1100" b="1" i="1" dirty="0"/>
              <a:t> </a:t>
            </a:r>
            <a:r>
              <a:rPr lang="en-US" sz="1100" b="1" i="1" dirty="0" err="1"/>
              <a:t>нанометрология</a:t>
            </a:r>
            <a:endParaRPr lang="en-US" sz="1100" i="1" dirty="0"/>
          </a:p>
          <a:p>
            <a:pPr lvl="0"/>
            <a:r>
              <a:rPr lang="ro-RO" sz="1100" b="1" dirty="0" err="1"/>
              <a:t>Nanometrologia</a:t>
            </a:r>
            <a:r>
              <a:rPr lang="ro-RO" sz="1100" b="1" dirty="0"/>
              <a:t> și standardizarea / </a:t>
            </a:r>
            <a:r>
              <a:rPr lang="ro-RO" sz="1100" b="1" i="1" dirty="0" err="1"/>
              <a:t>Нанометрология</a:t>
            </a:r>
            <a:r>
              <a:rPr lang="ro-RO" sz="1100" b="1" i="1" dirty="0"/>
              <a:t> и </a:t>
            </a:r>
            <a:r>
              <a:rPr lang="ro-RO" sz="1100" b="1" i="1" dirty="0" err="1"/>
              <a:t>стандартизация</a:t>
            </a:r>
            <a:endParaRPr lang="en-US" sz="1100" i="1" dirty="0"/>
          </a:p>
          <a:p>
            <a:pPr lvl="0"/>
            <a:r>
              <a:rPr lang="en-US" sz="1100" b="1" dirty="0"/>
              <a:t>Informatica vs </a:t>
            </a:r>
            <a:r>
              <a:rPr lang="en-US" sz="1100" b="1" dirty="0" err="1"/>
              <a:t>nanoingineria</a:t>
            </a:r>
            <a:r>
              <a:rPr lang="en-US" sz="1100" b="1" dirty="0"/>
              <a:t> / </a:t>
            </a:r>
            <a:r>
              <a:rPr lang="en-US" sz="1100" b="1" i="1" dirty="0" err="1"/>
              <a:t>Информатика</a:t>
            </a:r>
            <a:r>
              <a:rPr lang="en-US" sz="1100" b="1" i="1" dirty="0"/>
              <a:t> </a:t>
            </a:r>
            <a:r>
              <a:rPr lang="ru-RU" sz="1100" b="1" i="1" dirty="0"/>
              <a:t>и</a:t>
            </a:r>
            <a:r>
              <a:rPr lang="en-US" sz="1100" b="1" i="1" dirty="0"/>
              <a:t> </a:t>
            </a:r>
            <a:r>
              <a:rPr lang="en-US" sz="1100" b="1" i="1" dirty="0" err="1"/>
              <a:t>наноинженерия</a:t>
            </a:r>
            <a:endParaRPr lang="en-US" sz="1100" i="1" dirty="0"/>
          </a:p>
          <a:p>
            <a:pPr lvl="0"/>
            <a:r>
              <a:rPr lang="en-US" sz="1100" b="1" dirty="0"/>
              <a:t>Informatica, </a:t>
            </a:r>
            <a:r>
              <a:rPr lang="en-US" sz="1100" b="1" dirty="0" err="1"/>
              <a:t>standarde</a:t>
            </a:r>
            <a:r>
              <a:rPr lang="en-US" sz="1100" b="1" dirty="0"/>
              <a:t> </a:t>
            </a:r>
            <a:r>
              <a:rPr lang="en-US" sz="1100" b="1" dirty="0" err="1"/>
              <a:t>în</a:t>
            </a:r>
            <a:r>
              <a:rPr lang="en-US" sz="1100" b="1" dirty="0"/>
              <a:t> </a:t>
            </a:r>
            <a:r>
              <a:rPr lang="en-US" sz="1100" b="1" dirty="0" err="1"/>
              <a:t>nanotehnologii</a:t>
            </a:r>
            <a:r>
              <a:rPr lang="en-US" sz="1100" b="1" dirty="0"/>
              <a:t> </a:t>
            </a:r>
            <a:r>
              <a:rPr lang="en-US" sz="1100" b="1" dirty="0" err="1"/>
              <a:t>medicale</a:t>
            </a:r>
            <a:r>
              <a:rPr lang="en-US" sz="1100" b="1" dirty="0"/>
              <a:t> / </a:t>
            </a:r>
            <a:r>
              <a:rPr lang="en-US" sz="1100" b="1" i="1" dirty="0" err="1"/>
              <a:t>Информатика</a:t>
            </a:r>
            <a:r>
              <a:rPr lang="en-US" sz="1100" b="1" i="1" dirty="0"/>
              <a:t>, </a:t>
            </a:r>
            <a:r>
              <a:rPr lang="en-US" sz="1100" b="1" i="1" dirty="0" err="1"/>
              <a:t>стандарты</a:t>
            </a:r>
            <a:r>
              <a:rPr lang="en-US" sz="1100" b="1" i="1" dirty="0"/>
              <a:t> в </a:t>
            </a:r>
            <a:r>
              <a:rPr lang="en-US" sz="1100" b="1" i="1" dirty="0" err="1"/>
              <a:t>медицинских</a:t>
            </a:r>
            <a:r>
              <a:rPr lang="en-US" sz="1100" b="1" i="1" dirty="0"/>
              <a:t> </a:t>
            </a:r>
            <a:r>
              <a:rPr lang="en-US" sz="1100" b="1" i="1" dirty="0" err="1"/>
              <a:t>нанотехнологиях</a:t>
            </a:r>
            <a:endParaRPr lang="en-US" sz="1100" i="1" dirty="0"/>
          </a:p>
          <a:p>
            <a:pPr lvl="0"/>
            <a:r>
              <a:rPr lang="en-US" sz="1100" b="1" dirty="0" err="1"/>
              <a:t>Nanoinformatica</a:t>
            </a:r>
            <a:r>
              <a:rPr lang="en-US" sz="1100" b="1" dirty="0"/>
              <a:t> </a:t>
            </a:r>
            <a:r>
              <a:rPr lang="en-US" sz="1100" b="1" dirty="0" err="1"/>
              <a:t>în</a:t>
            </a:r>
            <a:r>
              <a:rPr lang="en-US" sz="1100" b="1" dirty="0"/>
              <a:t> </a:t>
            </a:r>
            <a:r>
              <a:rPr lang="en-US" sz="1100" b="1" dirty="0" err="1"/>
              <a:t>Medicină</a:t>
            </a:r>
            <a:r>
              <a:rPr lang="en-US" sz="1100" b="1" dirty="0"/>
              <a:t> </a:t>
            </a:r>
            <a:r>
              <a:rPr lang="en-US" sz="1100" b="1" dirty="0" err="1"/>
              <a:t>și</a:t>
            </a:r>
            <a:r>
              <a:rPr lang="en-US" sz="1100" b="1" dirty="0"/>
              <a:t> </a:t>
            </a:r>
            <a:r>
              <a:rPr lang="en-US" sz="1100" b="1" dirty="0" err="1"/>
              <a:t>domenii</a:t>
            </a:r>
            <a:r>
              <a:rPr lang="en-US" sz="1100" b="1" dirty="0"/>
              <a:t> </a:t>
            </a:r>
            <a:r>
              <a:rPr lang="en-US" sz="1100" b="1" dirty="0" err="1"/>
              <a:t>conexe</a:t>
            </a:r>
            <a:r>
              <a:rPr lang="en-US" sz="1100" b="1" dirty="0"/>
              <a:t> / </a:t>
            </a:r>
            <a:r>
              <a:rPr lang="en-US" sz="1100" b="1" i="1" dirty="0" err="1"/>
              <a:t>Наноинформатика</a:t>
            </a:r>
            <a:r>
              <a:rPr lang="en-US" sz="1100" b="1" i="1" dirty="0"/>
              <a:t> в </a:t>
            </a:r>
            <a:r>
              <a:rPr lang="en-US" sz="1100" b="1" i="1" dirty="0" err="1"/>
              <a:t>медицине</a:t>
            </a:r>
            <a:r>
              <a:rPr lang="en-US" sz="1100" b="1" i="1" dirty="0"/>
              <a:t> и </a:t>
            </a:r>
            <a:r>
              <a:rPr lang="en-US" sz="1100" b="1" i="1" dirty="0" err="1"/>
              <a:t>смежных</a:t>
            </a:r>
            <a:r>
              <a:rPr lang="en-US" sz="1100" b="1" i="1" dirty="0"/>
              <a:t> </a:t>
            </a:r>
            <a:r>
              <a:rPr lang="en-US" sz="1100" b="1" i="1" dirty="0" err="1"/>
              <a:t>областях</a:t>
            </a:r>
            <a:r>
              <a:rPr lang="en-US" sz="1100" b="1" i="1" dirty="0"/>
              <a:t> </a:t>
            </a:r>
            <a:endParaRPr lang="en-US" sz="1100" i="1" dirty="0"/>
          </a:p>
          <a:p>
            <a:pPr lvl="0"/>
            <a:r>
              <a:rPr lang="en-US" sz="1100" b="1" dirty="0"/>
              <a:t>Perspective </a:t>
            </a:r>
            <a:r>
              <a:rPr lang="en-US" sz="1100" b="1" dirty="0" err="1"/>
              <a:t>și</a:t>
            </a:r>
            <a:r>
              <a:rPr lang="en-US" sz="1100" b="1" dirty="0"/>
              <a:t> </a:t>
            </a:r>
            <a:r>
              <a:rPr lang="en-US" sz="1100" b="1" dirty="0" err="1"/>
              <a:t>așteptări</a:t>
            </a:r>
            <a:r>
              <a:rPr lang="en-US" sz="1100" b="1" dirty="0"/>
              <a:t> </a:t>
            </a:r>
            <a:r>
              <a:rPr lang="en-US" sz="1100" b="1" dirty="0" err="1"/>
              <a:t>în</a:t>
            </a:r>
            <a:r>
              <a:rPr lang="en-US" sz="1100" b="1" dirty="0"/>
              <a:t> </a:t>
            </a:r>
            <a:r>
              <a:rPr lang="en-US" sz="1100" b="1" dirty="0" err="1"/>
              <a:t>schimbări</a:t>
            </a:r>
            <a:r>
              <a:rPr lang="en-US" sz="1100" b="1" dirty="0"/>
              <a:t> </a:t>
            </a:r>
            <a:r>
              <a:rPr lang="en-US" sz="1100" b="1" dirty="0" err="1"/>
              <a:t>în</a:t>
            </a:r>
            <a:r>
              <a:rPr lang="en-US" sz="1100" b="1" dirty="0"/>
              <a:t> </a:t>
            </a:r>
            <a:r>
              <a:rPr lang="en-US" sz="1100" b="1" dirty="0" err="1"/>
              <a:t>nanoinformatică</a:t>
            </a:r>
            <a:r>
              <a:rPr lang="en-US" sz="1100" b="1" dirty="0"/>
              <a:t> / </a:t>
            </a:r>
            <a:r>
              <a:rPr lang="en-US" sz="1100" b="1" i="1" dirty="0" err="1"/>
              <a:t>Перспективы</a:t>
            </a:r>
            <a:r>
              <a:rPr lang="en-US" sz="1100" b="1" i="1" dirty="0"/>
              <a:t> и </a:t>
            </a:r>
            <a:r>
              <a:rPr lang="en-US" sz="1100" b="1" i="1" dirty="0" err="1"/>
              <a:t>ожидания</a:t>
            </a:r>
            <a:r>
              <a:rPr lang="en-US" sz="1100" b="1" i="1" dirty="0"/>
              <a:t> в </a:t>
            </a:r>
            <a:r>
              <a:rPr lang="en-US" sz="1100" b="1" i="1" dirty="0" err="1"/>
              <a:t>отношении</a:t>
            </a:r>
            <a:r>
              <a:rPr lang="en-US" sz="1100" b="1" i="1" dirty="0"/>
              <a:t> </a:t>
            </a:r>
            <a:r>
              <a:rPr lang="en-US" sz="1100" b="1" i="1" dirty="0" err="1"/>
              <a:t>изменений</a:t>
            </a:r>
            <a:r>
              <a:rPr lang="en-US" sz="1100" b="1" i="1" dirty="0"/>
              <a:t> в </a:t>
            </a:r>
            <a:r>
              <a:rPr lang="en-US" sz="1100" b="1" i="1" dirty="0" err="1"/>
              <a:t>наноинформатике</a:t>
            </a:r>
            <a:endParaRPr lang="en-US" sz="1100" i="1" dirty="0"/>
          </a:p>
          <a:p>
            <a:r>
              <a:rPr lang="en-US" sz="1000" b="1" i="1" dirty="0" err="1">
                <a:solidFill>
                  <a:srgbClr val="FF0000"/>
                </a:solidFill>
              </a:rPr>
              <a:t>Cerințe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pentru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proiect</a:t>
            </a:r>
            <a:r>
              <a:rPr lang="en-US" sz="1000" b="1" i="1" dirty="0">
                <a:solidFill>
                  <a:srgbClr val="FF0000"/>
                </a:solidFill>
              </a:rPr>
              <a:t>:</a:t>
            </a:r>
            <a:r>
              <a:rPr lang="ro-RO" sz="1000" b="1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Volum</a:t>
            </a:r>
            <a:r>
              <a:rPr lang="en-US" sz="1000" i="1" dirty="0">
                <a:solidFill>
                  <a:srgbClr val="FF0000"/>
                </a:solidFill>
              </a:rPr>
              <a:t>: 10 - 15 </a:t>
            </a:r>
            <a:r>
              <a:rPr lang="en-US" sz="1000" i="1" dirty="0" err="1">
                <a:solidFill>
                  <a:srgbClr val="FF0000"/>
                </a:solidFill>
              </a:rPr>
              <a:t>pagini</a:t>
            </a:r>
            <a:r>
              <a:rPr lang="en-US" sz="1000" i="1" dirty="0">
                <a:solidFill>
                  <a:srgbClr val="FF0000"/>
                </a:solidFill>
              </a:rPr>
              <a:t>, </a:t>
            </a:r>
            <a:r>
              <a:rPr lang="en-US" sz="1000" i="1" dirty="0" err="1">
                <a:solidFill>
                  <a:srgbClr val="FF0000"/>
                </a:solidFill>
              </a:rPr>
              <a:t>șrift</a:t>
            </a:r>
            <a:r>
              <a:rPr lang="en-US" sz="1000" i="1" dirty="0">
                <a:solidFill>
                  <a:srgbClr val="FF0000"/>
                </a:solidFill>
              </a:rPr>
              <a:t> TNR, 11, interval 1,5. </a:t>
            </a:r>
            <a:r>
              <a:rPr lang="en-US" sz="1000" i="1" dirty="0" err="1">
                <a:solidFill>
                  <a:srgbClr val="FF0000"/>
                </a:solidFill>
              </a:rPr>
              <a:t>Desenele</a:t>
            </a:r>
            <a:r>
              <a:rPr lang="en-US" sz="1000" i="1" dirty="0">
                <a:solidFill>
                  <a:srgbClr val="FF0000"/>
                </a:solidFill>
              </a:rPr>
              <a:t>, </a:t>
            </a:r>
            <a:r>
              <a:rPr lang="en-US" sz="1000" i="1" dirty="0" err="1">
                <a:solidFill>
                  <a:srgbClr val="FF0000"/>
                </a:solidFill>
              </a:rPr>
              <a:t>graficele</a:t>
            </a:r>
            <a:r>
              <a:rPr lang="en-US" sz="1000" i="1" dirty="0">
                <a:solidFill>
                  <a:srgbClr val="FF0000"/>
                </a:solidFill>
              </a:rPr>
              <a:t> cu </a:t>
            </a:r>
            <a:r>
              <a:rPr lang="en-US" sz="1000" i="1" dirty="0" err="1">
                <a:solidFill>
                  <a:srgbClr val="FF0000"/>
                </a:solidFill>
              </a:rPr>
              <a:t>dimensiuni</a:t>
            </a:r>
            <a:r>
              <a:rPr lang="en-US" sz="1000" i="1" dirty="0">
                <a:solidFill>
                  <a:srgbClr val="FF0000"/>
                </a:solidFill>
              </a:rPr>
              <a:t> de cel </a:t>
            </a:r>
            <a:r>
              <a:rPr lang="en-US" sz="1000" i="1" dirty="0" err="1">
                <a:solidFill>
                  <a:srgbClr val="FF0000"/>
                </a:solidFill>
              </a:rPr>
              <a:t>mult</a:t>
            </a:r>
            <a:r>
              <a:rPr lang="en-US" sz="1000" i="1" dirty="0">
                <a:solidFill>
                  <a:srgbClr val="FF0000"/>
                </a:solidFill>
              </a:rPr>
              <a:t> 1/4 din </a:t>
            </a:r>
            <a:r>
              <a:rPr lang="en-US" sz="1000" i="1" dirty="0" err="1">
                <a:solidFill>
                  <a:srgbClr val="FF0000"/>
                </a:solidFill>
              </a:rPr>
              <a:t>pagină</a:t>
            </a:r>
            <a:r>
              <a:rPr lang="en-US" sz="1000" i="1" dirty="0">
                <a:solidFill>
                  <a:srgbClr val="FF0000"/>
                </a:solidFill>
              </a:rPr>
              <a:t>. </a:t>
            </a:r>
            <a:r>
              <a:rPr lang="en-US" sz="1000" i="1" dirty="0" err="1">
                <a:solidFill>
                  <a:srgbClr val="FF0000"/>
                </a:solidFill>
              </a:rPr>
              <a:t>Bibliografia</a:t>
            </a:r>
            <a:r>
              <a:rPr lang="en-US" sz="1000" i="1" dirty="0">
                <a:solidFill>
                  <a:srgbClr val="FF0000"/>
                </a:solidFill>
              </a:rPr>
              <a:t> – max. 20 de </a:t>
            </a:r>
            <a:r>
              <a:rPr lang="en-US" sz="1000" i="1" dirty="0" err="1">
                <a:solidFill>
                  <a:srgbClr val="FF0000"/>
                </a:solidFill>
              </a:rPr>
              <a:t>surse</a:t>
            </a:r>
            <a:r>
              <a:rPr lang="en-US" sz="1000" i="1" dirty="0">
                <a:solidFill>
                  <a:srgbClr val="FF0000"/>
                </a:solidFill>
              </a:rPr>
              <a:t> </a:t>
            </a:r>
            <a:r>
              <a:rPr lang="en-US" sz="1000" i="1" dirty="0" err="1">
                <a:solidFill>
                  <a:srgbClr val="FF0000"/>
                </a:solidFill>
              </a:rPr>
              <a:t>consultate</a:t>
            </a:r>
            <a:r>
              <a:rPr lang="en-US" sz="1000" i="1" dirty="0">
                <a:solidFill>
                  <a:srgbClr val="FF0000"/>
                </a:solidFill>
              </a:rPr>
              <a:t>, cu o </a:t>
            </a:r>
            <a:r>
              <a:rPr lang="en-US" sz="1000" i="1" dirty="0" err="1">
                <a:solidFill>
                  <a:srgbClr val="FF0000"/>
                </a:solidFill>
              </a:rPr>
              <a:t>vechime</a:t>
            </a:r>
            <a:r>
              <a:rPr lang="en-US" sz="1000" i="1" dirty="0">
                <a:solidFill>
                  <a:srgbClr val="FF0000"/>
                </a:solidFill>
              </a:rPr>
              <a:t> cel </a:t>
            </a:r>
            <a:r>
              <a:rPr lang="en-US" sz="1000" i="1" dirty="0" err="1">
                <a:solidFill>
                  <a:srgbClr val="FF0000"/>
                </a:solidFill>
              </a:rPr>
              <a:t>mult</a:t>
            </a:r>
            <a:r>
              <a:rPr lang="en-US" sz="1000" i="1" dirty="0">
                <a:solidFill>
                  <a:srgbClr val="FF0000"/>
                </a:solidFill>
              </a:rPr>
              <a:t> 5 ani.</a:t>
            </a:r>
            <a:endParaRPr lang="en-US" sz="1000" dirty="0">
              <a:solidFill>
                <a:srgbClr val="FF0000"/>
              </a:solidFill>
            </a:endParaRPr>
          </a:p>
          <a:p>
            <a:r>
              <a:rPr lang="en-US" sz="1000" b="1" i="1" dirty="0" err="1">
                <a:solidFill>
                  <a:srgbClr val="FF0000"/>
                </a:solidFill>
              </a:rPr>
              <a:t>Proiectele</a:t>
            </a:r>
            <a:r>
              <a:rPr lang="en-US" sz="1000" b="1" i="1" dirty="0">
                <a:solidFill>
                  <a:srgbClr val="FF0000"/>
                </a:solidFill>
              </a:rPr>
              <a:t> se </a:t>
            </a:r>
            <a:r>
              <a:rPr lang="en-US" sz="1000" b="1" i="1" dirty="0" err="1">
                <a:solidFill>
                  <a:srgbClr val="FF0000"/>
                </a:solidFill>
              </a:rPr>
              <a:t>plasează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în</a:t>
            </a:r>
            <a:r>
              <a:rPr lang="en-US" sz="1000" b="1" i="1" dirty="0">
                <a:solidFill>
                  <a:srgbClr val="FF0000"/>
                </a:solidFill>
              </a:rPr>
              <a:t> ELSE, </a:t>
            </a:r>
            <a:r>
              <a:rPr lang="en-US" sz="1000" b="1" i="1" dirty="0" err="1">
                <a:solidFill>
                  <a:srgbClr val="FF0000"/>
                </a:solidFill>
              </a:rPr>
              <a:t>susținerea</a:t>
            </a:r>
            <a:r>
              <a:rPr lang="en-US" sz="1000" b="1" i="1" dirty="0">
                <a:solidFill>
                  <a:srgbClr val="FF0000"/>
                </a:solidFill>
              </a:rPr>
              <a:t> are loc </a:t>
            </a:r>
            <a:r>
              <a:rPr lang="en-US" sz="1000" b="1" i="1" dirty="0" err="1">
                <a:solidFill>
                  <a:srgbClr val="FF0000"/>
                </a:solidFill>
              </a:rPr>
              <a:t>în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cadrul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seminarelor</a:t>
            </a:r>
            <a:r>
              <a:rPr lang="en-US" sz="1000" b="1" i="1" dirty="0">
                <a:solidFill>
                  <a:srgbClr val="FF0000"/>
                </a:solidFill>
              </a:rPr>
              <a:t>, cu </a:t>
            </a:r>
            <a:r>
              <a:rPr lang="en-US" sz="1000" b="1" i="1" dirty="0" err="1">
                <a:solidFill>
                  <a:srgbClr val="FF0000"/>
                </a:solidFill>
              </a:rPr>
              <a:t>prezentare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în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PPt.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endParaRPr lang="en-US" sz="1000" dirty="0">
              <a:solidFill>
                <a:srgbClr val="FF0000"/>
              </a:solidFill>
            </a:endParaRPr>
          </a:p>
          <a:p>
            <a:r>
              <a:rPr lang="en-US" sz="1000" b="1" i="1" dirty="0">
                <a:solidFill>
                  <a:srgbClr val="FF0000"/>
                </a:solidFill>
              </a:rPr>
              <a:t>Nu se </a:t>
            </a:r>
            <a:r>
              <a:rPr lang="en-US" sz="1000" b="1" i="1" dirty="0" err="1">
                <a:solidFill>
                  <a:srgbClr val="FF0000"/>
                </a:solidFill>
              </a:rPr>
              <a:t>permite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dublarea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subiectului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proiectului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în</a:t>
            </a:r>
            <a:r>
              <a:rPr lang="en-US" sz="1000" b="1" i="1" dirty="0">
                <a:solidFill>
                  <a:srgbClr val="FF0000"/>
                </a:solidFill>
              </a:rPr>
              <a:t> </a:t>
            </a:r>
            <a:r>
              <a:rPr lang="en-US" sz="1000" b="1" i="1" dirty="0" err="1">
                <a:solidFill>
                  <a:srgbClr val="FF0000"/>
                </a:solidFill>
              </a:rPr>
              <a:t>grupă</a:t>
            </a:r>
            <a:endParaRPr lang="en-US" sz="10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209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5A73E2-DCB9-63F0-3007-4252BF4E5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o-RO" dirty="0"/>
              <a:t>Domenii de interes nanotehnologic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C261FB-B70D-5E6C-9359-CA7625AD3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945" y="1752600"/>
            <a:ext cx="6206600" cy="40882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466B2C-AB1C-DBF7-50F3-875AD8CEA6EC}"/>
              </a:ext>
            </a:extLst>
          </p:cNvPr>
          <p:cNvSpPr txBox="1"/>
          <p:nvPr/>
        </p:nvSpPr>
        <p:spPr>
          <a:xfrm>
            <a:off x="76200" y="2273236"/>
            <a:ext cx="28194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 err="1"/>
              <a:t>Trebuie</a:t>
            </a:r>
            <a:r>
              <a:rPr lang="en-US" sz="1600" i="1" dirty="0"/>
              <a:t> </a:t>
            </a:r>
            <a:r>
              <a:rPr lang="en-US" sz="1600" i="1" dirty="0" err="1"/>
              <a:t>menționat</a:t>
            </a:r>
            <a:r>
              <a:rPr lang="en-US" sz="1600" i="1" dirty="0"/>
              <a:t> </a:t>
            </a:r>
            <a:r>
              <a:rPr lang="en-US" sz="1600" i="1" dirty="0" err="1"/>
              <a:t>că</a:t>
            </a:r>
            <a:r>
              <a:rPr lang="en-US" sz="1600" i="1" dirty="0"/>
              <a:t> </a:t>
            </a:r>
            <a:r>
              <a:rPr lang="en-US" sz="1600" i="1" dirty="0" err="1"/>
              <a:t>atât</a:t>
            </a:r>
            <a:r>
              <a:rPr lang="en-US" sz="1600" i="1" dirty="0"/>
              <a:t> </a:t>
            </a:r>
            <a:r>
              <a:rPr lang="en-US" sz="1600" i="1" dirty="0" err="1"/>
              <a:t>nanofizica</a:t>
            </a:r>
            <a:r>
              <a:rPr lang="en-US" sz="1600" i="1" dirty="0"/>
              <a:t>, </a:t>
            </a:r>
            <a:r>
              <a:rPr lang="en-US" sz="1600" i="1" dirty="0" err="1"/>
              <a:t>cât</a:t>
            </a:r>
            <a:r>
              <a:rPr lang="en-US" sz="1600" i="1" dirty="0"/>
              <a:t> </a:t>
            </a:r>
            <a:r>
              <a:rPr lang="en-US" sz="1600" i="1" dirty="0" err="1"/>
              <a:t>și</a:t>
            </a:r>
            <a:r>
              <a:rPr lang="en-US" sz="1600" i="1" dirty="0"/>
              <a:t> </a:t>
            </a:r>
            <a:r>
              <a:rPr lang="en-US" sz="1600" i="1" dirty="0" err="1"/>
              <a:t>nanochimia</a:t>
            </a:r>
            <a:r>
              <a:rPr lang="en-US" sz="1600" i="1" dirty="0"/>
              <a:t> (</a:t>
            </a:r>
            <a:r>
              <a:rPr lang="en-US" sz="1600" i="1" dirty="0" err="1"/>
              <a:t>unde</a:t>
            </a:r>
            <a:r>
              <a:rPr lang="en-US" sz="1600" i="1" dirty="0"/>
              <a:t> sunt </a:t>
            </a:r>
            <a:r>
              <a:rPr lang="en-US" sz="1600" i="1" dirty="0" err="1"/>
              <a:t>proiectate</a:t>
            </a:r>
            <a:r>
              <a:rPr lang="en-US" sz="1600" i="1" dirty="0"/>
              <a:t> </a:t>
            </a:r>
            <a:r>
              <a:rPr lang="en-US" sz="1600" i="1" dirty="0" err="1"/>
              <a:t>noi</a:t>
            </a:r>
            <a:r>
              <a:rPr lang="en-US" sz="1600" i="1" dirty="0"/>
              <a:t> </a:t>
            </a:r>
            <a:r>
              <a:rPr lang="en-US" sz="1600" i="1" dirty="0" err="1"/>
              <a:t>materiale</a:t>
            </a:r>
            <a:r>
              <a:rPr lang="en-US" sz="1600" i="1" dirty="0"/>
              <a:t> </a:t>
            </a:r>
            <a:r>
              <a:rPr lang="en-US" sz="1600" i="1" dirty="0" err="1"/>
              <a:t>și</a:t>
            </a:r>
            <a:r>
              <a:rPr lang="en-US" sz="1600" i="1" dirty="0"/>
              <a:t> </a:t>
            </a:r>
            <a:r>
              <a:rPr lang="en-US" sz="1600" i="1" dirty="0" err="1"/>
              <a:t>studiate</a:t>
            </a:r>
            <a:r>
              <a:rPr lang="en-US" sz="1600" i="1" dirty="0"/>
              <a:t> </a:t>
            </a:r>
            <a:r>
              <a:rPr lang="en-US" sz="1600" i="1" dirty="0" err="1"/>
              <a:t>noi</a:t>
            </a:r>
            <a:r>
              <a:rPr lang="en-US" sz="1600" i="1" dirty="0"/>
              <a:t> </a:t>
            </a:r>
            <a:r>
              <a:rPr lang="en-US" sz="1600" i="1" dirty="0" err="1"/>
              <a:t>instrumente</a:t>
            </a:r>
            <a:r>
              <a:rPr lang="en-US" sz="1600" i="1" dirty="0"/>
              <a:t> </a:t>
            </a:r>
            <a:r>
              <a:rPr lang="en-US" sz="1600" i="1" dirty="0" err="1"/>
              <a:t>pentru</a:t>
            </a:r>
            <a:r>
              <a:rPr lang="en-US" sz="1600" i="1" dirty="0"/>
              <a:t> a </a:t>
            </a:r>
            <a:r>
              <a:rPr lang="en-US" sz="1600" i="1" dirty="0" err="1"/>
              <a:t>investiga</a:t>
            </a:r>
            <a:r>
              <a:rPr lang="en-US" sz="1600" i="1" dirty="0"/>
              <a:t> </a:t>
            </a:r>
            <a:r>
              <a:rPr lang="en-US" sz="1600" i="1" dirty="0" err="1"/>
              <a:t>materia</a:t>
            </a:r>
            <a:r>
              <a:rPr lang="en-US" sz="1600" i="1" dirty="0"/>
              <a:t> la </a:t>
            </a:r>
            <a:r>
              <a:rPr lang="en-US" sz="1600" i="1" dirty="0" err="1"/>
              <a:t>nanoscală</a:t>
            </a:r>
            <a:r>
              <a:rPr lang="en-US" sz="1600" i="1" dirty="0"/>
              <a:t>) pot fi </a:t>
            </a:r>
            <a:r>
              <a:rPr lang="en-US" sz="1600" i="1" dirty="0" err="1"/>
              <a:t>imaginate</a:t>
            </a:r>
            <a:r>
              <a:rPr lang="en-US" sz="1600" i="1" dirty="0"/>
              <a:t> ca </a:t>
            </a:r>
            <a:r>
              <a:rPr lang="en-US" sz="1600" i="1" dirty="0" err="1"/>
              <a:t>două</a:t>
            </a:r>
            <a:r>
              <a:rPr lang="en-US" sz="1600" i="1" dirty="0"/>
              <a:t> </a:t>
            </a:r>
            <a:r>
              <a:rPr lang="en-US" sz="1600" i="1" dirty="0" err="1"/>
              <a:t>punți</a:t>
            </a:r>
            <a:r>
              <a:rPr lang="en-US" sz="1600" i="1" dirty="0"/>
              <a:t> care </a:t>
            </a:r>
            <a:r>
              <a:rPr lang="en-US" sz="1600" i="1" dirty="0" err="1"/>
              <a:t>leagă</a:t>
            </a:r>
            <a:r>
              <a:rPr lang="en-US" sz="1600" i="1" dirty="0"/>
              <a:t> </a:t>
            </a:r>
            <a:r>
              <a:rPr lang="en-US" sz="1600" i="1" dirty="0" err="1"/>
              <a:t>lumea</a:t>
            </a:r>
            <a:r>
              <a:rPr lang="en-US" sz="1600" i="1" dirty="0"/>
              <a:t> </a:t>
            </a:r>
            <a:r>
              <a:rPr lang="en-US" sz="1600" i="1" dirty="0" err="1"/>
              <a:t>asistenței</a:t>
            </a:r>
            <a:r>
              <a:rPr lang="en-US" sz="1600" i="1" dirty="0"/>
              <a:t> </a:t>
            </a:r>
            <a:r>
              <a:rPr lang="en-US" sz="1600" i="1" dirty="0" err="1"/>
              <a:t>medicale</a:t>
            </a:r>
            <a:r>
              <a:rPr lang="en-US" sz="1600" i="1" dirty="0"/>
              <a:t>, </a:t>
            </a:r>
            <a:r>
              <a:rPr lang="en-US" sz="1600" i="1" dirty="0" err="1"/>
              <a:t>unde</a:t>
            </a:r>
            <a:r>
              <a:rPr lang="en-US" sz="1600" i="1" dirty="0"/>
              <a:t> </a:t>
            </a:r>
            <a:r>
              <a:rPr lang="en-US" sz="1600" i="1" dirty="0" err="1"/>
              <a:t>putem</a:t>
            </a:r>
            <a:r>
              <a:rPr lang="en-US" sz="1600" i="1" dirty="0"/>
              <a:t> include natura, </a:t>
            </a:r>
            <a:r>
              <a:rPr lang="en-US" sz="1600" i="1" dirty="0" err="1"/>
              <a:t>mediul</a:t>
            </a:r>
            <a:r>
              <a:rPr lang="en-US" sz="1600" i="1" dirty="0"/>
              <a:t>, </a:t>
            </a:r>
            <a:r>
              <a:rPr lang="en-US" sz="1600" i="1" dirty="0" err="1"/>
              <a:t>medicina</a:t>
            </a:r>
            <a:r>
              <a:rPr lang="en-US" sz="1600" i="1" dirty="0"/>
              <a:t>, </a:t>
            </a:r>
            <a:r>
              <a:rPr lang="en-US" sz="1600" i="1" dirty="0" err="1"/>
              <a:t>biologia</a:t>
            </a:r>
            <a:r>
              <a:rPr lang="en-US" sz="1600" i="1" dirty="0"/>
              <a:t>, de </a:t>
            </a:r>
            <a:r>
              <a:rPr lang="en-US" sz="1600" i="1" dirty="0" err="1"/>
              <a:t>lumea</a:t>
            </a:r>
            <a:r>
              <a:rPr lang="en-US" sz="1600" i="1" dirty="0"/>
              <a:t> </a:t>
            </a:r>
            <a:r>
              <a:rPr lang="en-US" sz="1600" i="1" dirty="0" err="1"/>
              <a:t>ingineriei</a:t>
            </a:r>
            <a:r>
              <a:rPr lang="en-US" sz="1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0864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Importanța nanometrologiei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o-RO" dirty="0"/>
              <a:t>Proiect Co-Nanomet: în cadrul FP7 al Comisiei Europene: </a:t>
            </a:r>
            <a:endParaRPr lang="en-US" dirty="0"/>
          </a:p>
          <a:p>
            <a:r>
              <a:rPr lang="ro-RO" dirty="0"/>
              <a:t>Coordonarea în nanometrologie în Europa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228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Introduction to </a:t>
            </a:r>
            <a:r>
              <a:rPr lang="en-US" sz="3000" dirty="0" err="1"/>
              <a:t>Nanometrology</a:t>
            </a:r>
            <a:r>
              <a:rPr lang="en-US" sz="3000" dirty="0"/>
              <a:t>: What is it? Why is it</a:t>
            </a:r>
            <a:r>
              <a:rPr lang="ro-RO" sz="3000" dirty="0"/>
              <a:t> </a:t>
            </a:r>
            <a:r>
              <a:rPr lang="en-US" sz="3000" dirty="0"/>
              <a:t>important? What are the main challenges?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4" y="2133600"/>
            <a:ext cx="8505825" cy="3200400"/>
          </a:xfrm>
        </p:spPr>
        <p:txBody>
          <a:bodyPr/>
          <a:lstStyle/>
          <a:p>
            <a:r>
              <a:rPr lang="en-US" sz="2000" dirty="0" err="1"/>
              <a:t>Metrologia</a:t>
            </a:r>
            <a:r>
              <a:rPr lang="en-US" sz="2000" dirty="0"/>
              <a:t> </a:t>
            </a:r>
            <a:r>
              <a:rPr lang="ro-RO" sz="2000" dirty="0"/>
              <a:t>-</a:t>
            </a:r>
            <a:r>
              <a:rPr lang="en-US" sz="2000" dirty="0"/>
              <a:t> </a:t>
            </a:r>
            <a:r>
              <a:rPr lang="en-US" sz="2000" dirty="0" err="1"/>
              <a:t>știința</a:t>
            </a:r>
            <a:r>
              <a:rPr lang="en-US" sz="2000" dirty="0"/>
              <a:t> </a:t>
            </a:r>
            <a:r>
              <a:rPr lang="en-US" sz="2000" dirty="0" err="1"/>
              <a:t>măsurătorilor</a:t>
            </a:r>
            <a:r>
              <a:rPr lang="en-US" sz="2000" dirty="0"/>
              <a:t>, </a:t>
            </a:r>
            <a:r>
              <a:rPr lang="en-US" sz="2000" dirty="0" err="1"/>
              <a:t>iar</a:t>
            </a:r>
            <a:r>
              <a:rPr lang="en-US" sz="2000" dirty="0"/>
              <a:t> </a:t>
            </a:r>
            <a:r>
              <a:rPr lang="en-US" sz="2000" dirty="0" err="1"/>
              <a:t>nanometrologia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acea</a:t>
            </a:r>
            <a:r>
              <a:rPr lang="en-US" sz="2000" dirty="0"/>
              <a:t> parte a </a:t>
            </a:r>
            <a:r>
              <a:rPr lang="en-US" sz="2000" dirty="0" err="1"/>
              <a:t>metrologiei</a:t>
            </a:r>
            <a:r>
              <a:rPr lang="en-US" sz="2000" dirty="0"/>
              <a:t> care se </a:t>
            </a:r>
            <a:r>
              <a:rPr lang="en-US" sz="2000" dirty="0" err="1"/>
              <a:t>referă</a:t>
            </a:r>
            <a:r>
              <a:rPr lang="en-US" sz="2000" dirty="0"/>
              <a:t> la</a:t>
            </a:r>
            <a:r>
              <a:rPr lang="ro-RO" sz="2000" dirty="0"/>
              <a:t> </a:t>
            </a:r>
            <a:r>
              <a:rPr lang="en-US" sz="2000" dirty="0" err="1"/>
              <a:t>măsurători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ro-RO" sz="2000" dirty="0"/>
              <a:t> 1-100nm </a:t>
            </a:r>
          </a:p>
          <a:p>
            <a:endParaRPr lang="en-US" sz="2000" dirty="0"/>
          </a:p>
          <a:p>
            <a:r>
              <a:rPr lang="en-US" sz="2000" dirty="0" err="1"/>
              <a:t>Importanța</a:t>
            </a:r>
            <a:r>
              <a:rPr lang="en-US" sz="2000" dirty="0"/>
              <a:t>: </a:t>
            </a:r>
            <a:r>
              <a:rPr lang="en-US" sz="2000" dirty="0" err="1"/>
              <a:t>capacitatea</a:t>
            </a:r>
            <a:r>
              <a:rPr lang="en-US" sz="2000" dirty="0"/>
              <a:t> de a </a:t>
            </a:r>
            <a:r>
              <a:rPr lang="en-US" sz="2000" dirty="0" err="1"/>
              <a:t>măsura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ro-RO" sz="2000" dirty="0"/>
              <a:t> este</a:t>
            </a:r>
            <a:r>
              <a:rPr lang="en-US" sz="2000" dirty="0"/>
              <a:t> un factor </a:t>
            </a:r>
            <a:r>
              <a:rPr lang="en-US" sz="2000" dirty="0" err="1"/>
              <a:t>decisiv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dezvoltarea</a:t>
            </a:r>
            <a:r>
              <a:rPr lang="en-US" sz="2000" dirty="0"/>
              <a:t> </a:t>
            </a:r>
            <a:r>
              <a:rPr lang="en-US" sz="2000" dirty="0" err="1"/>
              <a:t>nanotehnologiei</a:t>
            </a:r>
            <a:r>
              <a:rPr lang="en-US" sz="2000" dirty="0"/>
              <a:t>.</a:t>
            </a:r>
            <a:endParaRPr lang="ro-RO" sz="2000" dirty="0"/>
          </a:p>
          <a:p>
            <a:endParaRPr lang="ro-RO" sz="2000" dirty="0"/>
          </a:p>
          <a:p>
            <a:r>
              <a:rPr lang="ro-RO" sz="2000" dirty="0"/>
              <a:t>Această dezvoltare trebuie să corespundă cursei globale de a investi în cercetare și dezvoltare în nanotehnologie, care deja creează produse și procese noi.</a:t>
            </a:r>
          </a:p>
          <a:p>
            <a:endParaRPr lang="ro-RO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09248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1411B-25FD-5005-70D5-7A8DFC34B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Factori cheie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E7265-75B8-9FA9-09D6-7D8504249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52600"/>
            <a:ext cx="8839200" cy="4953000"/>
          </a:xfrm>
        </p:spPr>
        <p:txBody>
          <a:bodyPr/>
          <a:lstStyle/>
          <a:p>
            <a:r>
              <a:rPr lang="ro-RO" sz="2000" dirty="0">
                <a:solidFill>
                  <a:srgbClr val="FF0000"/>
                </a:solidFill>
              </a:rPr>
              <a:t>Facilitarea </a:t>
            </a:r>
            <a:r>
              <a:rPr lang="ro-RO" sz="2000" dirty="0" err="1">
                <a:solidFill>
                  <a:srgbClr val="FF0000"/>
                </a:solidFill>
              </a:rPr>
              <a:t>nanometrologiei</a:t>
            </a:r>
            <a:r>
              <a:rPr lang="ro-RO" sz="2000" dirty="0">
                <a:solidFill>
                  <a:srgbClr val="FF0000"/>
                </a:solidFill>
              </a:rPr>
              <a:t> </a:t>
            </a:r>
            <a:r>
              <a:rPr lang="ro-RO" sz="2000" dirty="0"/>
              <a:t>- </a:t>
            </a:r>
            <a:r>
              <a:rPr lang="en-US" sz="2000" dirty="0"/>
              <a:t>factor crucial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nanoștiință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nanotehnologie</a:t>
            </a:r>
            <a:r>
              <a:rPr lang="ro-RO" sz="2000" dirty="0"/>
              <a:t> /</a:t>
            </a:r>
            <a:r>
              <a:rPr lang="en-US" sz="2000" dirty="0"/>
              <a:t> </a:t>
            </a:r>
            <a:r>
              <a:rPr lang="en-US" sz="2000" dirty="0" err="1"/>
              <a:t>fără</a:t>
            </a:r>
            <a:r>
              <a:rPr lang="en-US" sz="2000" dirty="0"/>
              <a:t> </a:t>
            </a:r>
            <a:r>
              <a:rPr lang="en-US" sz="2000" dirty="0" err="1"/>
              <a:t>măsurare</a:t>
            </a:r>
            <a:r>
              <a:rPr lang="en-US" sz="2000" dirty="0"/>
              <a:t> nu </a:t>
            </a:r>
            <a:r>
              <a:rPr lang="en-US" sz="2000" dirty="0" err="1"/>
              <a:t>există</a:t>
            </a:r>
            <a:r>
              <a:rPr lang="en-US" sz="2000" dirty="0"/>
              <a:t> control </a:t>
            </a:r>
            <a:r>
              <a:rPr lang="en-US" sz="2000" dirty="0" err="1"/>
              <a:t>asupra</a:t>
            </a:r>
            <a:r>
              <a:rPr lang="en-US" sz="2000" dirty="0"/>
              <a:t> </a:t>
            </a:r>
            <a:r>
              <a:rPr lang="en-US" sz="2000" dirty="0" err="1"/>
              <a:t>nanostructurilor</a:t>
            </a:r>
            <a:r>
              <a:rPr lang="en-US" sz="2000" dirty="0"/>
              <a:t>.</a:t>
            </a:r>
            <a:endParaRPr lang="ro-RO" sz="2000" dirty="0"/>
          </a:p>
          <a:p>
            <a:r>
              <a:rPr lang="en-US" sz="2000" dirty="0" err="1">
                <a:solidFill>
                  <a:srgbClr val="FF0000"/>
                </a:solidFill>
              </a:rPr>
              <a:t>Calitatea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și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ro-RO" sz="2000" dirty="0">
                <a:solidFill>
                  <a:srgbClr val="FF0000"/>
                </a:solidFill>
              </a:rPr>
              <a:t>F</a:t>
            </a:r>
            <a:r>
              <a:rPr lang="en-US" sz="2000" dirty="0" err="1">
                <a:solidFill>
                  <a:srgbClr val="FF0000"/>
                </a:solidFill>
              </a:rPr>
              <a:t>iabilitatea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fabricației</a:t>
            </a:r>
            <a:r>
              <a:rPr lang="en-US" sz="2000" dirty="0"/>
              <a:t> </a:t>
            </a:r>
            <a:r>
              <a:rPr lang="ro-RO" sz="2000" dirty="0"/>
              <a:t>- prin </a:t>
            </a:r>
            <a:r>
              <a:rPr lang="en-US" sz="2000" dirty="0" err="1"/>
              <a:t>stabilirea</a:t>
            </a:r>
            <a:r>
              <a:rPr lang="en-US" sz="2000" dirty="0"/>
              <a:t> </a:t>
            </a:r>
            <a:r>
              <a:rPr lang="en-US" sz="2000" dirty="0" err="1"/>
              <a:t>unei</a:t>
            </a:r>
            <a:r>
              <a:rPr lang="en-US" sz="2000" dirty="0"/>
              <a:t> </a:t>
            </a:r>
            <a:r>
              <a:rPr lang="en-US" sz="2000" dirty="0" err="1"/>
              <a:t>infrastructuri</a:t>
            </a:r>
            <a:r>
              <a:rPr lang="en-US" sz="2000" dirty="0"/>
              <a:t> de </a:t>
            </a:r>
            <a:r>
              <a:rPr lang="en-US" sz="2000" dirty="0" err="1"/>
              <a:t>încredere</a:t>
            </a:r>
            <a:r>
              <a:rPr lang="en-US" sz="2000" dirty="0"/>
              <a:t> (</a:t>
            </a:r>
            <a:r>
              <a:rPr lang="en-US" sz="2000" i="1" dirty="0" err="1">
                <a:solidFill>
                  <a:schemeClr val="accent2"/>
                </a:solidFill>
              </a:rPr>
              <a:t>atât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</a:rPr>
              <a:t>conceptuale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</a:rPr>
              <a:t>cât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</a:rPr>
              <a:t>și</a:t>
            </a:r>
            <a:r>
              <a:rPr lang="en-US" sz="2000" i="1" dirty="0">
                <a:solidFill>
                  <a:schemeClr val="accent2"/>
                </a:solidFill>
              </a:rPr>
              <a:t> practice</a:t>
            </a:r>
            <a:r>
              <a:rPr lang="en-US" sz="2000" dirty="0"/>
              <a:t>)</a:t>
            </a:r>
            <a:r>
              <a:rPr lang="ro-RO" sz="2000" dirty="0"/>
              <a:t>,</a:t>
            </a:r>
            <a:r>
              <a:rPr lang="en-US" sz="2000" dirty="0"/>
              <a:t> care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garanteze</a:t>
            </a:r>
            <a:r>
              <a:rPr lang="en-US" sz="2000" dirty="0"/>
              <a:t> </a:t>
            </a:r>
            <a:r>
              <a:rPr lang="en-US" sz="2000" dirty="0" err="1"/>
              <a:t>fiabilitatea</a:t>
            </a:r>
            <a:r>
              <a:rPr lang="en-US" sz="2000" dirty="0"/>
              <a:t> </a:t>
            </a:r>
            <a:r>
              <a:rPr lang="en-US" sz="2000" dirty="0" err="1"/>
              <a:t>rezultatelor</a:t>
            </a:r>
            <a:r>
              <a:rPr lang="en-US" sz="2000" dirty="0"/>
              <a:t> </a:t>
            </a:r>
            <a:r>
              <a:rPr lang="en-US" sz="2000" dirty="0" err="1"/>
              <a:t>măsurătorilor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ale </a:t>
            </a:r>
            <a:r>
              <a:rPr lang="en-US" sz="2000" dirty="0" err="1"/>
              <a:t>rezultatelor</a:t>
            </a:r>
            <a:r>
              <a:rPr lang="en-US" sz="2000" dirty="0"/>
              <a:t> </a:t>
            </a:r>
            <a:r>
              <a:rPr lang="en-US" sz="2000" dirty="0" err="1"/>
              <a:t>măsurătorilor</a:t>
            </a:r>
            <a:r>
              <a:rPr lang="en-US" sz="2000" dirty="0"/>
              <a:t> pe </a:t>
            </a:r>
            <a:r>
              <a:rPr lang="en-US" sz="2000" dirty="0" err="1"/>
              <a:t>nanomateriale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nanoproduse</a:t>
            </a:r>
            <a:r>
              <a:rPr lang="ro-RO" sz="2000" dirty="0"/>
              <a:t>.</a:t>
            </a:r>
          </a:p>
          <a:p>
            <a:r>
              <a:rPr lang="en-US" sz="2000" dirty="0" err="1">
                <a:solidFill>
                  <a:srgbClr val="FF0000"/>
                </a:solidFill>
              </a:rPr>
              <a:t>Siguranță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și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ro-RO" sz="2000" dirty="0">
                <a:solidFill>
                  <a:srgbClr val="FF0000"/>
                </a:solidFill>
              </a:rPr>
              <a:t>I</a:t>
            </a:r>
            <a:r>
              <a:rPr lang="en-US" sz="2000" dirty="0" err="1">
                <a:solidFill>
                  <a:srgbClr val="FF0000"/>
                </a:solidFill>
              </a:rPr>
              <a:t>mpact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asupra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mediului</a:t>
            </a:r>
            <a:r>
              <a:rPr lang="ro-RO" sz="2000" dirty="0">
                <a:solidFill>
                  <a:srgbClr val="FF0000"/>
                </a:solidFill>
              </a:rPr>
              <a:t> -</a:t>
            </a:r>
            <a:r>
              <a:rPr lang="en-US" sz="2000" dirty="0"/>
              <a:t> </a:t>
            </a:r>
            <a:r>
              <a:rPr lang="ro-RO" sz="2000" dirty="0"/>
              <a:t>prin</a:t>
            </a:r>
            <a:r>
              <a:rPr lang="en-US" sz="2000" dirty="0"/>
              <a:t> </a:t>
            </a:r>
            <a:r>
              <a:rPr lang="en-US" sz="2000" dirty="0" err="1"/>
              <a:t>caracterizarea</a:t>
            </a:r>
            <a:r>
              <a:rPr lang="en-US" sz="2000" dirty="0"/>
              <a:t> </a:t>
            </a:r>
            <a:r>
              <a:rPr lang="en-US" sz="2000" dirty="0" err="1"/>
              <a:t>nanoparticulelor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evalua</a:t>
            </a:r>
            <a:r>
              <a:rPr lang="en-US" sz="2000" dirty="0"/>
              <a:t> </a:t>
            </a:r>
            <a:r>
              <a:rPr lang="en-US" sz="2000" dirty="0" err="1"/>
              <a:t>toxicitatea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soarta</a:t>
            </a:r>
            <a:r>
              <a:rPr lang="en-US" sz="2000" dirty="0"/>
              <a:t> lor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mediu</a:t>
            </a:r>
            <a:r>
              <a:rPr lang="en-US" sz="2000" dirty="0"/>
              <a:t>, care </a:t>
            </a:r>
            <a:r>
              <a:rPr lang="en-US" sz="2000" dirty="0" err="1"/>
              <a:t>depind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mare </a:t>
            </a:r>
            <a:r>
              <a:rPr lang="en-US" sz="2000" dirty="0" err="1"/>
              <a:t>măsură</a:t>
            </a:r>
            <a:r>
              <a:rPr lang="en-US" sz="2000" dirty="0"/>
              <a:t> de </a:t>
            </a:r>
            <a:r>
              <a:rPr lang="en-US" sz="2000" dirty="0" err="1"/>
              <a:t>dimensiune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suprafață</a:t>
            </a:r>
            <a:r>
              <a:rPr lang="en-US" sz="2000" dirty="0"/>
              <a:t>.</a:t>
            </a:r>
            <a:endParaRPr lang="ro-RO" sz="2000" dirty="0"/>
          </a:p>
          <a:p>
            <a:r>
              <a:rPr lang="en-US" sz="2000" dirty="0" err="1">
                <a:solidFill>
                  <a:srgbClr val="FF0000"/>
                </a:solidFill>
              </a:rPr>
              <a:t>Standardizare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și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ro-RO" sz="2000" dirty="0">
                <a:solidFill>
                  <a:srgbClr val="FF0000"/>
                </a:solidFill>
              </a:rPr>
              <a:t>V</a:t>
            </a:r>
            <a:r>
              <a:rPr lang="en-US" sz="2000" dirty="0" err="1">
                <a:solidFill>
                  <a:srgbClr val="FF0000"/>
                </a:solidFill>
              </a:rPr>
              <a:t>alidare</a:t>
            </a:r>
            <a:r>
              <a:rPr lang="ro-RO" sz="2000" dirty="0">
                <a:solidFill>
                  <a:srgbClr val="FF0000"/>
                </a:solidFill>
              </a:rPr>
              <a:t> –</a:t>
            </a:r>
            <a:r>
              <a:rPr lang="en-US" sz="2000" dirty="0"/>
              <a:t> </a:t>
            </a:r>
            <a:r>
              <a:rPr lang="ro-RO" sz="2000" dirty="0"/>
              <a:t>care s</a:t>
            </a:r>
            <a:r>
              <a:rPr lang="en-US" sz="2000" dirty="0" err="1"/>
              <a:t>tabilește</a:t>
            </a:r>
            <a:r>
              <a:rPr lang="en-US" sz="2000" dirty="0"/>
              <a:t> </a:t>
            </a:r>
            <a:r>
              <a:rPr lang="en-US" sz="2000" dirty="0" err="1"/>
              <a:t>trasabilitatea</a:t>
            </a:r>
            <a:r>
              <a:rPr lang="en-US" sz="2000" dirty="0"/>
              <a:t> </a:t>
            </a:r>
            <a:r>
              <a:rPr lang="en-US" sz="2000" dirty="0" err="1"/>
              <a:t>măsurătorilor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calibrarea</a:t>
            </a:r>
            <a:r>
              <a:rPr lang="en-US" sz="2000" dirty="0"/>
              <a:t>, </a:t>
            </a:r>
            <a:r>
              <a:rPr lang="en-US" sz="2000" dirty="0" err="1"/>
              <a:t>permițând</a:t>
            </a:r>
            <a:r>
              <a:rPr lang="en-US" sz="2000" dirty="0"/>
              <a:t> </a:t>
            </a:r>
            <a:r>
              <a:rPr lang="en-US" sz="2000" dirty="0" err="1"/>
              <a:t>cercetătorilor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compare </a:t>
            </a:r>
            <a:r>
              <a:rPr lang="en-US" sz="2000" dirty="0" err="1"/>
              <a:t>datele</a:t>
            </a:r>
            <a:r>
              <a:rPr lang="en-US" sz="2000" dirty="0"/>
              <a:t> la </a:t>
            </a:r>
            <a:r>
              <a:rPr lang="en-US" sz="2000" dirty="0" err="1"/>
              <a:t>nivel</a:t>
            </a:r>
            <a:r>
              <a:rPr lang="en-US" sz="2000" dirty="0"/>
              <a:t> global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asigurând</a:t>
            </a:r>
            <a:r>
              <a:rPr lang="en-US" sz="2000" dirty="0"/>
              <a:t> </a:t>
            </a:r>
            <a:r>
              <a:rPr lang="en-US" sz="2000" dirty="0" err="1"/>
              <a:t>consecvența</a:t>
            </a:r>
            <a:r>
              <a:rPr lang="en-US" sz="2000" dirty="0"/>
              <a:t> </a:t>
            </a:r>
            <a:r>
              <a:rPr lang="en-US" sz="2000" dirty="0" err="1"/>
              <a:t>produsului</a:t>
            </a:r>
            <a:r>
              <a:rPr lang="en-US" sz="2000" dirty="0"/>
              <a:t>.</a:t>
            </a:r>
            <a:endParaRPr lang="ro-RO" sz="2000" dirty="0"/>
          </a:p>
          <a:p>
            <a:r>
              <a:rPr lang="en-US" sz="2000" dirty="0" err="1">
                <a:solidFill>
                  <a:srgbClr val="FF0000"/>
                </a:solidFill>
              </a:rPr>
              <a:t>Descoperirea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noi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proprietăți</a:t>
            </a:r>
            <a:r>
              <a:rPr lang="ro-RO" sz="2000" dirty="0">
                <a:solidFill>
                  <a:srgbClr val="FF0000"/>
                </a:solidFill>
              </a:rPr>
              <a:t> -</a:t>
            </a:r>
            <a:r>
              <a:rPr lang="en-US" sz="2000" dirty="0"/>
              <a:t> </a:t>
            </a:r>
            <a:r>
              <a:rPr lang="ro-RO" sz="2000" dirty="0"/>
              <a:t>p</a:t>
            </a:r>
            <a:r>
              <a:rPr lang="en-US" sz="2000" dirty="0" err="1"/>
              <a:t>ermite</a:t>
            </a:r>
            <a:r>
              <a:rPr lang="en-US" sz="2000" dirty="0"/>
              <a:t> </a:t>
            </a:r>
            <a:r>
              <a:rPr lang="en-US" sz="2000" dirty="0" err="1"/>
              <a:t>corel</a:t>
            </a:r>
            <a:r>
              <a:rPr lang="ro-RO" sz="2000" dirty="0" err="1"/>
              <a:t>area</a:t>
            </a:r>
            <a:r>
              <a:rPr lang="en-US" sz="2000" dirty="0"/>
              <a:t> </a:t>
            </a:r>
            <a:r>
              <a:rPr lang="ro-RO" sz="2000" dirty="0"/>
              <a:t>noilor </a:t>
            </a:r>
            <a:r>
              <a:rPr lang="en-US" sz="2000" dirty="0" err="1"/>
              <a:t>proprietăți</a:t>
            </a:r>
            <a:r>
              <a:rPr lang="en-US" sz="2000" dirty="0"/>
              <a:t> </a:t>
            </a:r>
            <a:r>
              <a:rPr lang="en-US" sz="2000" dirty="0" err="1"/>
              <a:t>fizice</a:t>
            </a:r>
            <a:r>
              <a:rPr lang="en-US" sz="2000" dirty="0"/>
              <a:t>, </a:t>
            </a:r>
            <a:r>
              <a:rPr lang="en-US" sz="2000" dirty="0" err="1"/>
              <a:t>chimice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biologice</a:t>
            </a:r>
            <a:r>
              <a:rPr lang="en-US" sz="2000" dirty="0"/>
              <a:t> ale </a:t>
            </a:r>
            <a:r>
              <a:rPr lang="en-US" sz="2000" dirty="0" err="1"/>
              <a:t>materialelor</a:t>
            </a:r>
            <a:r>
              <a:rPr lang="en-US" sz="2000" dirty="0"/>
              <a:t> cu </a:t>
            </a:r>
            <a:r>
              <a:rPr lang="en-US" sz="2000" dirty="0" err="1"/>
              <a:t>morfologia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1665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(1) Beneficiul teoretic și științific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10600" cy="5105400"/>
          </a:xfrm>
        </p:spPr>
        <p:txBody>
          <a:bodyPr/>
          <a:lstStyle/>
          <a:p>
            <a:pPr marL="0" indent="0">
              <a:buNone/>
            </a:pPr>
            <a:r>
              <a:rPr lang="ro-RO" sz="2000" b="1" dirty="0"/>
              <a:t>Metrologia -</a:t>
            </a:r>
            <a:r>
              <a:rPr lang="ro-RO" sz="2000" dirty="0"/>
              <a:t> t</a:t>
            </a:r>
            <a:r>
              <a:rPr lang="en-US" sz="2000" dirty="0" err="1"/>
              <a:t>ermenul</a:t>
            </a:r>
            <a:r>
              <a:rPr lang="en-US" sz="2000" dirty="0"/>
              <a:t> </a:t>
            </a:r>
            <a:r>
              <a:rPr lang="ro-RO" sz="2000" dirty="0"/>
              <a:t>e</a:t>
            </a:r>
            <a:r>
              <a:rPr lang="en-US" sz="2000" dirty="0" err="1"/>
              <a:t>ste</a:t>
            </a:r>
            <a:r>
              <a:rPr lang="en-US" sz="2000" dirty="0"/>
              <a:t> </a:t>
            </a:r>
            <a:r>
              <a:rPr lang="en-US" sz="2000" dirty="0" err="1"/>
              <a:t>folosit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diferite</a:t>
            </a:r>
            <a:r>
              <a:rPr lang="en-US" sz="2000" dirty="0"/>
              <a:t> </a:t>
            </a:r>
            <a:r>
              <a:rPr lang="en-US" sz="2000" dirty="0" err="1"/>
              <a:t>moduri</a:t>
            </a:r>
            <a:r>
              <a:rPr lang="ro-RO" sz="2000" dirty="0"/>
              <a:t>: </a:t>
            </a:r>
          </a:p>
          <a:p>
            <a:r>
              <a:rPr lang="en-US" sz="2000" dirty="0" err="1"/>
              <a:t>uneori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se </a:t>
            </a:r>
            <a:r>
              <a:rPr lang="en-US" sz="2000" dirty="0" err="1"/>
              <a:t>referi</a:t>
            </a:r>
            <a:r>
              <a:rPr lang="en-US" sz="2000" dirty="0"/>
              <a:t> la </a:t>
            </a:r>
            <a:r>
              <a:rPr lang="en-US" sz="2000" dirty="0" err="1"/>
              <a:t>instrumentație</a:t>
            </a:r>
            <a:r>
              <a:rPr lang="ro-RO" sz="2000" dirty="0"/>
              <a:t> măsurătoare</a:t>
            </a:r>
            <a:r>
              <a:rPr lang="en-US" sz="2000" dirty="0"/>
              <a:t> (</a:t>
            </a:r>
            <a:r>
              <a:rPr lang="ro-RO" sz="2000" i="1" dirty="0"/>
              <a:t>e.g.</a:t>
            </a:r>
            <a:r>
              <a:rPr lang="en-US" sz="2000" i="1" dirty="0"/>
              <a:t> „</a:t>
            </a:r>
            <a:r>
              <a:rPr lang="ro-RO" sz="2000" i="1" dirty="0"/>
              <a:t>necesar de</a:t>
            </a:r>
            <a:r>
              <a:rPr lang="en-US" sz="2000" i="1" dirty="0"/>
              <a:t> </a:t>
            </a:r>
            <a:r>
              <a:rPr lang="en-US" sz="2000" i="1" dirty="0" err="1"/>
              <a:t>dezvolt</a:t>
            </a:r>
            <a:r>
              <a:rPr lang="ro-RO" sz="2000" i="1" dirty="0"/>
              <a:t>at</a:t>
            </a:r>
            <a:r>
              <a:rPr lang="en-US" sz="2000" i="1" dirty="0"/>
              <a:t> </a:t>
            </a:r>
            <a:r>
              <a:rPr lang="en-US" sz="2000" i="1" dirty="0" err="1"/>
              <a:t>noi</a:t>
            </a:r>
            <a:r>
              <a:rPr lang="en-US" sz="2000" i="1" dirty="0"/>
              <a:t> </a:t>
            </a:r>
            <a:r>
              <a:rPr lang="en-US" sz="2000" i="1" dirty="0" err="1"/>
              <a:t>metrologii</a:t>
            </a:r>
            <a:r>
              <a:rPr lang="en-US" sz="2000" i="1" dirty="0"/>
              <a:t> </a:t>
            </a:r>
            <a:r>
              <a:rPr lang="en-US" sz="2000" i="1" dirty="0" err="1"/>
              <a:t>pentru</a:t>
            </a:r>
            <a:r>
              <a:rPr lang="en-US" sz="2000" i="1" dirty="0"/>
              <a:t> </a:t>
            </a:r>
            <a:r>
              <a:rPr lang="en-US" sz="2000" i="1" dirty="0" err="1"/>
              <a:t>măsurarea</a:t>
            </a:r>
            <a:r>
              <a:rPr lang="en-US" sz="2000" i="1" dirty="0"/>
              <a:t> </a:t>
            </a:r>
            <a:r>
              <a:rPr lang="en-US" sz="2000" i="1" dirty="0" err="1"/>
              <a:t>proprietății</a:t>
            </a:r>
            <a:r>
              <a:rPr lang="en-US" sz="2000" i="1" dirty="0"/>
              <a:t> X </a:t>
            </a:r>
            <a:r>
              <a:rPr lang="en-US" sz="2000" i="1" dirty="0" err="1"/>
              <a:t>sau</a:t>
            </a:r>
            <a:r>
              <a:rPr lang="en-US" sz="2000" i="1" dirty="0"/>
              <a:t> Y…”)</a:t>
            </a:r>
            <a:r>
              <a:rPr lang="ro-RO" sz="2000" dirty="0"/>
              <a:t>, </a:t>
            </a:r>
          </a:p>
          <a:p>
            <a:r>
              <a:rPr lang="ro-RO" sz="2000" dirty="0"/>
              <a:t>u</a:t>
            </a:r>
            <a:r>
              <a:rPr lang="en-US" sz="2000" dirty="0" err="1"/>
              <a:t>neori</a:t>
            </a:r>
            <a:r>
              <a:rPr lang="ro-RO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văzută</a:t>
            </a:r>
            <a:r>
              <a:rPr lang="en-US" sz="2000" dirty="0"/>
              <a:t> ca o </a:t>
            </a:r>
            <a:r>
              <a:rPr lang="en-US" sz="2000" dirty="0" err="1"/>
              <a:t>activitate</a:t>
            </a:r>
            <a:r>
              <a:rPr lang="en-US" sz="2000" dirty="0"/>
              <a:t> </a:t>
            </a:r>
            <a:r>
              <a:rPr lang="en-US" sz="2000" dirty="0" err="1"/>
              <a:t>înalt</a:t>
            </a:r>
            <a:r>
              <a:rPr lang="en-US" sz="2000" dirty="0"/>
              <a:t> </a:t>
            </a:r>
            <a:r>
              <a:rPr lang="en-US" sz="2000" dirty="0" err="1"/>
              <a:t>specializată</a:t>
            </a:r>
            <a:r>
              <a:rPr lang="en-US" sz="2000" dirty="0"/>
              <a:t> </a:t>
            </a:r>
            <a:r>
              <a:rPr lang="en-US" sz="2000" dirty="0" err="1"/>
              <a:t>realizată</a:t>
            </a:r>
            <a:r>
              <a:rPr lang="en-US" sz="2000" dirty="0"/>
              <a:t> </a:t>
            </a:r>
            <a:r>
              <a:rPr lang="en-US" sz="2000" dirty="0" err="1"/>
              <a:t>exclusiv</a:t>
            </a:r>
            <a:r>
              <a:rPr lang="en-US" sz="2000" dirty="0"/>
              <a:t> de un </a:t>
            </a:r>
            <a:r>
              <a:rPr lang="en-US" sz="2000" dirty="0" err="1"/>
              <a:t>număr</a:t>
            </a:r>
            <a:r>
              <a:rPr lang="en-US" sz="2000" dirty="0"/>
              <a:t> </a:t>
            </a:r>
            <a:r>
              <a:rPr lang="en-US" sz="2000" dirty="0" err="1"/>
              <a:t>limitat</a:t>
            </a:r>
            <a:r>
              <a:rPr lang="en-US" sz="2000" dirty="0"/>
              <a:t> de</a:t>
            </a:r>
            <a:r>
              <a:rPr lang="ro-RO" sz="2000" dirty="0"/>
              <a:t> </a:t>
            </a:r>
            <a:r>
              <a:rPr lang="en-US" sz="2000" dirty="0" err="1"/>
              <a:t>experți</a:t>
            </a:r>
            <a:r>
              <a:rPr lang="en-US" sz="2000" dirty="0"/>
              <a:t>, </a:t>
            </a:r>
            <a:r>
              <a:rPr lang="en-US" sz="2000" dirty="0" err="1"/>
              <a:t>adică</a:t>
            </a:r>
            <a:r>
              <a:rPr lang="en-US" sz="2000" dirty="0"/>
              <a:t> </a:t>
            </a:r>
            <a:r>
              <a:rPr lang="en-US" sz="2000" dirty="0" err="1"/>
              <a:t>metrologi</a:t>
            </a:r>
            <a:r>
              <a:rPr lang="en-US" sz="2000" dirty="0"/>
              <a:t>. </a:t>
            </a:r>
            <a:endParaRPr lang="ro-RO" sz="2000" dirty="0"/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ro-RO" sz="2000" dirty="0"/>
              <a:t>D</a:t>
            </a:r>
            <a:r>
              <a:rPr lang="en-US" sz="2000" dirty="0" err="1"/>
              <a:t>efiniți</a:t>
            </a:r>
            <a:r>
              <a:rPr lang="ro-RO" sz="2000" dirty="0"/>
              <a:t>a</a:t>
            </a:r>
            <a:r>
              <a:rPr lang="en-US" sz="2000" dirty="0"/>
              <a:t> </a:t>
            </a:r>
            <a:r>
              <a:rPr lang="en-US" sz="2000" dirty="0" err="1"/>
              <a:t>agreată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clară</a:t>
            </a:r>
            <a:r>
              <a:rPr lang="ro-RO" sz="2000" dirty="0"/>
              <a:t> - </a:t>
            </a:r>
            <a:r>
              <a:rPr lang="en-US" sz="2000" dirty="0" err="1"/>
              <a:t>Metrologie</a:t>
            </a:r>
            <a:r>
              <a:rPr lang="en-US" sz="2000" dirty="0"/>
              <a:t> = </a:t>
            </a:r>
            <a:r>
              <a:rPr lang="en-US" sz="2000" dirty="0" err="1"/>
              <a:t>știință</a:t>
            </a:r>
            <a:r>
              <a:rPr lang="en-US" sz="2000" dirty="0"/>
              <a:t> a </a:t>
            </a:r>
            <a:r>
              <a:rPr lang="en-US" sz="2000" dirty="0" err="1"/>
              <a:t>măsurării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aplicarea</a:t>
            </a:r>
            <a:r>
              <a:rPr lang="en-US" sz="2000" dirty="0"/>
              <a:t> </a:t>
            </a:r>
            <a:r>
              <a:rPr lang="en-US" sz="2000" dirty="0" err="1"/>
              <a:t>acesteia</a:t>
            </a:r>
            <a:r>
              <a:rPr lang="ro-RO" sz="2000" dirty="0"/>
              <a:t>. </a:t>
            </a:r>
          </a:p>
          <a:p>
            <a:pPr marL="0" indent="0">
              <a:buNone/>
            </a:pPr>
            <a:r>
              <a:rPr lang="en-US" sz="1800" i="1" dirty="0" err="1">
                <a:solidFill>
                  <a:schemeClr val="accent2"/>
                </a:solidFill>
              </a:rPr>
              <a:t>Notă</a:t>
            </a:r>
            <a:r>
              <a:rPr lang="en-US" sz="1800" i="1" dirty="0">
                <a:solidFill>
                  <a:schemeClr val="accent2"/>
                </a:solidFill>
              </a:rPr>
              <a:t>: </a:t>
            </a:r>
            <a:r>
              <a:rPr lang="en-US" sz="1800" i="1" dirty="0" err="1">
                <a:solidFill>
                  <a:schemeClr val="accent2"/>
                </a:solidFill>
              </a:rPr>
              <a:t>metrologia</a:t>
            </a:r>
            <a:r>
              <a:rPr lang="en-US" sz="1800" i="1" dirty="0">
                <a:solidFill>
                  <a:schemeClr val="accent2"/>
                </a:solidFill>
              </a:rPr>
              <a:t> include </a:t>
            </a:r>
            <a:r>
              <a:rPr lang="en-US" sz="1800" i="1" dirty="0" err="1">
                <a:solidFill>
                  <a:schemeClr val="accent2"/>
                </a:solidFill>
              </a:rPr>
              <a:t>toate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  <a:r>
              <a:rPr lang="en-US" sz="1800" i="1" dirty="0" err="1">
                <a:solidFill>
                  <a:schemeClr val="accent2"/>
                </a:solidFill>
              </a:rPr>
              <a:t>aspectele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  <a:r>
              <a:rPr lang="en-US" sz="1800" i="1" dirty="0" err="1">
                <a:solidFill>
                  <a:schemeClr val="accent2"/>
                </a:solidFill>
              </a:rPr>
              <a:t>teoretice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  <a:r>
              <a:rPr lang="en-US" sz="1800" i="1" dirty="0" err="1">
                <a:solidFill>
                  <a:schemeClr val="accent2"/>
                </a:solidFill>
              </a:rPr>
              <a:t>și</a:t>
            </a:r>
            <a:r>
              <a:rPr lang="en-US" sz="1800" i="1" dirty="0">
                <a:solidFill>
                  <a:schemeClr val="accent2"/>
                </a:solidFill>
              </a:rPr>
              <a:t> practice ale </a:t>
            </a:r>
            <a:r>
              <a:rPr lang="en-US" sz="1800" i="1" dirty="0" err="1">
                <a:solidFill>
                  <a:schemeClr val="accent2"/>
                </a:solidFill>
              </a:rPr>
              <a:t>măsurării</a:t>
            </a:r>
            <a:r>
              <a:rPr lang="en-US" sz="1800" i="1" dirty="0">
                <a:solidFill>
                  <a:schemeClr val="accent2"/>
                </a:solidFill>
              </a:rPr>
              <a:t>, </a:t>
            </a:r>
            <a:r>
              <a:rPr lang="en-US" sz="1800" i="1" dirty="0" err="1">
                <a:solidFill>
                  <a:schemeClr val="accent2"/>
                </a:solidFill>
              </a:rPr>
              <a:t>indiferent</a:t>
            </a:r>
            <a:r>
              <a:rPr lang="en-US" sz="1800" i="1" dirty="0">
                <a:solidFill>
                  <a:schemeClr val="accent2"/>
                </a:solidFill>
              </a:rPr>
              <a:t> de</a:t>
            </a:r>
            <a:r>
              <a:rPr lang="ro-RO" sz="1800" i="1" dirty="0">
                <a:solidFill>
                  <a:schemeClr val="accent2"/>
                </a:solidFill>
              </a:rPr>
              <a:t> </a:t>
            </a:r>
            <a:r>
              <a:rPr lang="en-US" sz="1800" i="1" dirty="0" err="1">
                <a:solidFill>
                  <a:schemeClr val="accent2"/>
                </a:solidFill>
              </a:rPr>
              <a:t>incertitudinea</a:t>
            </a:r>
            <a:r>
              <a:rPr lang="en-US" sz="1800" i="1" dirty="0">
                <a:solidFill>
                  <a:schemeClr val="accent2"/>
                </a:solidFill>
              </a:rPr>
              <a:t> de </a:t>
            </a:r>
            <a:r>
              <a:rPr lang="en-US" sz="1800" i="1" dirty="0" err="1">
                <a:solidFill>
                  <a:schemeClr val="accent2"/>
                </a:solidFill>
              </a:rPr>
              <a:t>măsurare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  <a:r>
              <a:rPr lang="en-US" sz="1800" i="1" dirty="0" err="1">
                <a:solidFill>
                  <a:schemeClr val="accent2"/>
                </a:solidFill>
              </a:rPr>
              <a:t>și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  <a:r>
              <a:rPr lang="en-US" sz="1800" i="1" dirty="0" err="1">
                <a:solidFill>
                  <a:schemeClr val="accent2"/>
                </a:solidFill>
              </a:rPr>
              <a:t>domeniul</a:t>
            </a:r>
            <a:r>
              <a:rPr lang="en-US" sz="1800" i="1" dirty="0">
                <a:solidFill>
                  <a:schemeClr val="accent2"/>
                </a:solidFill>
              </a:rPr>
              <a:t> de </a:t>
            </a:r>
            <a:r>
              <a:rPr lang="en-US" sz="1800" i="1" dirty="0" err="1">
                <a:solidFill>
                  <a:schemeClr val="accent2"/>
                </a:solidFill>
              </a:rPr>
              <a:t>aplicare</a:t>
            </a:r>
            <a:r>
              <a:rPr lang="en-US" sz="1800" i="1" dirty="0">
                <a:solidFill>
                  <a:schemeClr val="accent2"/>
                </a:solidFill>
              </a:rPr>
              <a:t>”.</a:t>
            </a:r>
            <a:r>
              <a:rPr lang="ro-RO" sz="1800" i="1" dirty="0">
                <a:solidFill>
                  <a:schemeClr val="accent2"/>
                </a:solidFill>
              </a:rPr>
              <a:t> </a:t>
            </a:r>
          </a:p>
          <a:p>
            <a:pPr marL="0" indent="0">
              <a:buNone/>
            </a:pPr>
            <a:endParaRPr lang="ro-RO" sz="2000" b="1" dirty="0"/>
          </a:p>
          <a:p>
            <a:pPr marL="0" indent="0" algn="just">
              <a:buNone/>
            </a:pPr>
            <a:r>
              <a:rPr lang="en-US" sz="2000" b="1" dirty="0"/>
              <a:t>Un prim </a:t>
            </a:r>
            <a:r>
              <a:rPr lang="en-US" sz="2000" b="1" dirty="0" err="1"/>
              <a:t>și</a:t>
            </a:r>
            <a:r>
              <a:rPr lang="en-US" sz="2000" b="1" dirty="0"/>
              <a:t> evident </a:t>
            </a:r>
            <a:r>
              <a:rPr lang="en-US" sz="2000" b="1" dirty="0" err="1"/>
              <a:t>beneficiu</a:t>
            </a:r>
            <a:r>
              <a:rPr lang="en-US" sz="2000" b="1" dirty="0"/>
              <a:t> al </a:t>
            </a:r>
            <a:r>
              <a:rPr lang="en-US" sz="2000" b="1" dirty="0" err="1"/>
              <a:t>metrologiei</a:t>
            </a:r>
            <a:r>
              <a:rPr lang="en-US" sz="2000" b="1" dirty="0"/>
              <a:t> </a:t>
            </a:r>
            <a:r>
              <a:rPr lang="en-US" sz="2000" b="1" dirty="0" err="1"/>
              <a:t>este</a:t>
            </a:r>
            <a:r>
              <a:rPr lang="en-US" sz="2000" b="1" dirty="0"/>
              <a:t> </a:t>
            </a:r>
            <a:r>
              <a:rPr lang="en-US" sz="2000" b="1" dirty="0" err="1"/>
              <a:t>potențialul</a:t>
            </a:r>
            <a:r>
              <a:rPr lang="en-US" sz="2000" b="1" dirty="0"/>
              <a:t> </a:t>
            </a:r>
            <a:r>
              <a:rPr lang="en-US" sz="2000" b="1" dirty="0" err="1"/>
              <a:t>său</a:t>
            </a:r>
            <a:r>
              <a:rPr lang="en-US" sz="2000" b="1" dirty="0"/>
              <a:t> de a </a:t>
            </a:r>
            <a:r>
              <a:rPr lang="en-US" sz="2000" b="1" dirty="0" err="1"/>
              <a:t>îmbunătăți</a:t>
            </a:r>
            <a:r>
              <a:rPr lang="en-US" sz="2000" b="1" dirty="0"/>
              <a:t> </a:t>
            </a:r>
            <a:r>
              <a:rPr lang="en-US" sz="2000" b="1" dirty="0" err="1"/>
              <a:t>înțelegerea</a:t>
            </a:r>
            <a:r>
              <a:rPr lang="en-US" sz="2000" b="1" dirty="0"/>
              <a:t> </a:t>
            </a:r>
            <a:r>
              <a:rPr lang="en-US" sz="2000" b="1" dirty="0" err="1"/>
              <a:t>științifică</a:t>
            </a:r>
            <a:r>
              <a:rPr lang="ro-RO" sz="2000" b="1" dirty="0"/>
              <a:t> – fiind </a:t>
            </a:r>
            <a:r>
              <a:rPr lang="en-US" sz="2000" dirty="0" err="1"/>
              <a:t>partea</a:t>
            </a:r>
            <a:r>
              <a:rPr lang="en-US" sz="2000" dirty="0"/>
              <a:t> </a:t>
            </a:r>
            <a:r>
              <a:rPr lang="en-US" sz="2000" dirty="0" err="1"/>
              <a:t>cea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atrăgătoare</a:t>
            </a:r>
            <a:r>
              <a:rPr lang="en-US" sz="2000" dirty="0"/>
              <a:t> a </a:t>
            </a:r>
            <a:r>
              <a:rPr lang="en-US" sz="2000" dirty="0" err="1"/>
              <a:t>metrologiei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oamenii</a:t>
            </a:r>
            <a:r>
              <a:rPr lang="en-US" sz="2000" dirty="0"/>
              <a:t> de </a:t>
            </a:r>
            <a:r>
              <a:rPr lang="en-US" sz="2000" dirty="0" err="1"/>
              <a:t>știință</a:t>
            </a:r>
            <a:r>
              <a:rPr lang="en-US" sz="2000" dirty="0"/>
              <a:t> din</a:t>
            </a:r>
            <a:r>
              <a:rPr lang="ro-RO" sz="2000" dirty="0"/>
              <a:t> </a:t>
            </a:r>
            <a:r>
              <a:rPr lang="en-US" sz="2000" dirty="0" err="1"/>
              <a:t>lumea</a:t>
            </a:r>
            <a:r>
              <a:rPr lang="en-US" sz="2000" dirty="0"/>
              <a:t> </a:t>
            </a:r>
            <a:r>
              <a:rPr lang="en-US" sz="2000" dirty="0" err="1"/>
              <a:t>academică</a:t>
            </a:r>
            <a:r>
              <a:rPr lang="en-US" sz="2000" dirty="0"/>
              <a:t>, care </a:t>
            </a:r>
            <a:r>
              <a:rPr lang="en-US" sz="2000" dirty="0" err="1"/>
              <a:t>sunt</a:t>
            </a:r>
            <a:r>
              <a:rPr lang="en-US" sz="2000" dirty="0"/>
              <a:t> </a:t>
            </a:r>
            <a:r>
              <a:rPr lang="en-US" sz="2000" dirty="0" err="1"/>
              <a:t>interesați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dezvolte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utilizeze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avansate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5643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991600" cy="1143000"/>
          </a:xfrm>
        </p:spPr>
        <p:txBody>
          <a:bodyPr/>
          <a:lstStyle/>
          <a:p>
            <a:r>
              <a:rPr lang="ro-RO" dirty="0"/>
              <a:t>(2) Beneficiul practic al metrologiei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463" y="1676400"/>
            <a:ext cx="8991600" cy="4724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b="1" i="1" dirty="0" err="1">
                <a:solidFill>
                  <a:schemeClr val="accent2"/>
                </a:solidFill>
              </a:rPr>
              <a:t>Dacă</a:t>
            </a:r>
            <a:r>
              <a:rPr lang="en-US" sz="2000" b="1" i="1" dirty="0">
                <a:solidFill>
                  <a:schemeClr val="accent2"/>
                </a:solidFill>
              </a:rPr>
              <a:t> nu o </a:t>
            </a:r>
            <a:r>
              <a:rPr lang="en-US" sz="2000" b="1" i="1" dirty="0" err="1">
                <a:solidFill>
                  <a:schemeClr val="accent2"/>
                </a:solidFill>
              </a:rPr>
              <a:t>poți</a:t>
            </a:r>
            <a:r>
              <a:rPr lang="en-US" sz="2000" b="1" i="1" dirty="0">
                <a:solidFill>
                  <a:schemeClr val="accent2"/>
                </a:solidFill>
              </a:rPr>
              <a:t> </a:t>
            </a:r>
            <a:r>
              <a:rPr lang="en-US" sz="2000" b="1" i="1" dirty="0" err="1">
                <a:solidFill>
                  <a:schemeClr val="accent2"/>
                </a:solidFill>
              </a:rPr>
              <a:t>măsura</a:t>
            </a:r>
            <a:r>
              <a:rPr lang="en-US" sz="2000" b="1" i="1" dirty="0">
                <a:solidFill>
                  <a:schemeClr val="accent2"/>
                </a:solidFill>
              </a:rPr>
              <a:t>, nu o </a:t>
            </a:r>
            <a:r>
              <a:rPr lang="en-US" sz="2000" b="1" i="1" dirty="0" err="1">
                <a:solidFill>
                  <a:schemeClr val="accent2"/>
                </a:solidFill>
              </a:rPr>
              <a:t>poți</a:t>
            </a:r>
            <a:r>
              <a:rPr lang="en-US" sz="2000" b="1" i="1" dirty="0">
                <a:solidFill>
                  <a:schemeClr val="accent2"/>
                </a:solidFill>
              </a:rPr>
              <a:t> </a:t>
            </a:r>
            <a:r>
              <a:rPr lang="en-US" sz="2000" b="1" i="1" dirty="0" err="1">
                <a:solidFill>
                  <a:schemeClr val="accent2"/>
                </a:solidFill>
              </a:rPr>
              <a:t>îmbunătăți</a:t>
            </a:r>
            <a:r>
              <a:rPr lang="en-US" sz="2000" b="1" dirty="0">
                <a:solidFill>
                  <a:schemeClr val="accent2"/>
                </a:solidFill>
              </a:rPr>
              <a:t>. </a:t>
            </a:r>
            <a:endParaRPr lang="ro-RO" sz="200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sz="2000" dirty="0"/>
              <a:t>În </a:t>
            </a:r>
            <a:r>
              <a:rPr lang="en-US" sz="2000" dirty="0" err="1"/>
              <a:t>termeni</a:t>
            </a:r>
            <a:r>
              <a:rPr lang="en-US" sz="2000" dirty="0"/>
              <a:t> </a:t>
            </a:r>
            <a:r>
              <a:rPr lang="en-US" sz="2000" dirty="0" err="1"/>
              <a:t>generali</a:t>
            </a:r>
            <a:r>
              <a:rPr lang="ro-RO" sz="2000" dirty="0"/>
              <a:t> -</a:t>
            </a:r>
            <a:r>
              <a:rPr lang="en-US" sz="2000" dirty="0"/>
              <a:t> </a:t>
            </a:r>
            <a:r>
              <a:rPr lang="en-US" sz="2000" dirty="0" err="1"/>
              <a:t>metrologia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strâns</a:t>
            </a:r>
            <a:r>
              <a:rPr lang="en-US" sz="2000" dirty="0"/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legată</a:t>
            </a:r>
            <a:r>
              <a:rPr lang="en-US" sz="2000" i="1" dirty="0">
                <a:solidFill>
                  <a:srgbClr val="FF0000"/>
                </a:solidFill>
              </a:rPr>
              <a:t> de </a:t>
            </a:r>
            <a:r>
              <a:rPr lang="en-US" sz="2000" i="1" dirty="0" err="1">
                <a:solidFill>
                  <a:srgbClr val="FF0000"/>
                </a:solidFill>
              </a:rPr>
              <a:t>conceptele</a:t>
            </a:r>
            <a:r>
              <a:rPr lang="en-US" sz="2000" i="1" dirty="0">
                <a:solidFill>
                  <a:srgbClr val="FF0000"/>
                </a:solidFill>
              </a:rPr>
              <a:t> de control al </a:t>
            </a:r>
            <a:r>
              <a:rPr lang="en-US" sz="2000" i="1" dirty="0" err="1">
                <a:solidFill>
                  <a:srgbClr val="FF0000"/>
                </a:solidFill>
              </a:rPr>
              <a:t>calității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sau</a:t>
            </a:r>
            <a:r>
              <a:rPr lang="en-US" sz="2000" i="1" dirty="0">
                <a:solidFill>
                  <a:srgbClr val="FF0000"/>
                </a:solidFill>
              </a:rPr>
              <a:t> de </a:t>
            </a:r>
            <a:r>
              <a:rPr lang="en-US" sz="2000" i="1" dirty="0" err="1">
                <a:solidFill>
                  <a:srgbClr val="FF0000"/>
                </a:solidFill>
              </a:rPr>
              <a:t>evaluare</a:t>
            </a:r>
            <a:r>
              <a:rPr lang="en-US" sz="2000" i="1" dirty="0">
                <a:solidFill>
                  <a:srgbClr val="FF0000"/>
                </a:solidFill>
              </a:rPr>
              <a:t> a </a:t>
            </a:r>
            <a:r>
              <a:rPr lang="en-US" sz="2000" i="1" dirty="0" err="1">
                <a:solidFill>
                  <a:srgbClr val="FF0000"/>
                </a:solidFill>
              </a:rPr>
              <a:t>conformității</a:t>
            </a:r>
            <a:r>
              <a:rPr lang="en-US" sz="2000" i="1" dirty="0">
                <a:solidFill>
                  <a:srgbClr val="FF0000"/>
                </a:solidFill>
              </a:rPr>
              <a:t>,</a:t>
            </a:r>
            <a:r>
              <a:rPr lang="ro-RO" sz="2000" dirty="0"/>
              <a:t> </a:t>
            </a:r>
            <a:r>
              <a:rPr lang="en-US" sz="2000" dirty="0" err="1"/>
              <a:t>ceea</a:t>
            </a:r>
            <a:r>
              <a:rPr lang="en-US" sz="2000" dirty="0"/>
              <a:t> </a:t>
            </a:r>
            <a:r>
              <a:rPr lang="en-US" sz="2000" dirty="0" err="1"/>
              <a:t>ce</a:t>
            </a:r>
            <a:r>
              <a:rPr lang="en-US" sz="2000" dirty="0"/>
              <a:t> </a:t>
            </a:r>
            <a:r>
              <a:rPr lang="en-US" sz="2000" dirty="0" err="1"/>
              <a:t>înseamnă</a:t>
            </a:r>
            <a:r>
              <a:rPr lang="en-US" sz="2000" dirty="0"/>
              <a:t> </a:t>
            </a:r>
            <a:r>
              <a:rPr lang="en-US" sz="2000" dirty="0" err="1"/>
              <a:t>luarea</a:t>
            </a:r>
            <a:r>
              <a:rPr lang="en-US" sz="2000" dirty="0"/>
              <a:t> </a:t>
            </a:r>
            <a:r>
              <a:rPr lang="en-US" sz="2000" dirty="0" err="1"/>
              <a:t>unei</a:t>
            </a:r>
            <a:r>
              <a:rPr lang="en-US" sz="2000" dirty="0"/>
              <a:t> </a:t>
            </a:r>
            <a:r>
              <a:rPr lang="en-US" sz="2000" dirty="0" err="1"/>
              <a:t>decizii</a:t>
            </a:r>
            <a:r>
              <a:rPr lang="en-US" sz="2000" dirty="0"/>
              <a:t> cu </a:t>
            </a:r>
            <a:r>
              <a:rPr lang="en-US" sz="2000" dirty="0" err="1"/>
              <a:t>privire</a:t>
            </a:r>
            <a:r>
              <a:rPr lang="en-US" sz="2000" dirty="0"/>
              <a:t> la </a:t>
            </a:r>
            <a:r>
              <a:rPr lang="en-US" sz="2000" dirty="0" err="1"/>
              <a:t>conformitatea</a:t>
            </a:r>
            <a:r>
              <a:rPr lang="en-US" sz="2000" dirty="0"/>
              <a:t> </a:t>
            </a:r>
            <a:r>
              <a:rPr lang="ro-RO" sz="2000" dirty="0"/>
              <a:t>cu specificațiile a </a:t>
            </a:r>
            <a:r>
              <a:rPr lang="en-US" sz="2000" dirty="0" err="1"/>
              <a:t>unui</a:t>
            </a:r>
            <a:r>
              <a:rPr lang="en-US" sz="2000" dirty="0"/>
              <a:t> </a:t>
            </a:r>
            <a:r>
              <a:rPr lang="en-US" sz="2000" dirty="0" err="1"/>
              <a:t>produs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serviciu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ro-RO" sz="2000" dirty="0"/>
              <a:t>Evaluarea c</a:t>
            </a:r>
            <a:r>
              <a:rPr lang="en-US" sz="2000" dirty="0" err="1"/>
              <a:t>onformit</a:t>
            </a:r>
            <a:r>
              <a:rPr lang="ro-RO" sz="2000" dirty="0"/>
              <a:t>ății </a:t>
            </a:r>
            <a:r>
              <a:rPr lang="en-US" sz="2000" dirty="0" err="1"/>
              <a:t>oferă</a:t>
            </a:r>
            <a:r>
              <a:rPr lang="en-US" sz="2000" dirty="0"/>
              <a:t> </a:t>
            </a:r>
            <a:r>
              <a:rPr lang="en-US" sz="2000" dirty="0" err="1"/>
              <a:t>consumatorului</a:t>
            </a:r>
            <a:r>
              <a:rPr lang="en-US" sz="2000" dirty="0"/>
              <a:t> </a:t>
            </a:r>
            <a:r>
              <a:rPr lang="en-US" sz="2000" dirty="0" err="1"/>
              <a:t>încredere</a:t>
            </a:r>
            <a:r>
              <a:rPr lang="en-US" sz="2000" dirty="0"/>
              <a:t> </a:t>
            </a:r>
            <a:r>
              <a:rPr lang="en-US" sz="2000" dirty="0" err="1"/>
              <a:t>că</a:t>
            </a:r>
            <a:r>
              <a:rPr lang="en-US" sz="2000" dirty="0"/>
              <a:t> </a:t>
            </a:r>
            <a:r>
              <a:rPr lang="en-US" sz="2000" dirty="0" err="1"/>
              <a:t>cerințele</a:t>
            </a:r>
            <a:r>
              <a:rPr lang="en-US" sz="2000" dirty="0"/>
              <a:t> </a:t>
            </a:r>
            <a:r>
              <a:rPr lang="en-US" sz="2000" dirty="0" err="1"/>
              <a:t>privind</a:t>
            </a:r>
            <a:r>
              <a:rPr lang="en-US" sz="2000" dirty="0"/>
              <a:t> </a:t>
            </a:r>
            <a:r>
              <a:rPr lang="en-US" sz="2000" dirty="0" err="1"/>
              <a:t>produsele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serviciile</a:t>
            </a:r>
            <a:r>
              <a:rPr lang="en-US" sz="2000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</a:t>
            </a:r>
            <a:r>
              <a:rPr lang="en-US" sz="2000" dirty="0" err="1"/>
              <a:t>îndeplinite</a:t>
            </a:r>
            <a:r>
              <a:rPr lang="ro-RO" sz="2000" dirty="0"/>
              <a:t> și </a:t>
            </a:r>
            <a:r>
              <a:rPr lang="en-US" sz="2000" dirty="0" err="1"/>
              <a:t>ajută</a:t>
            </a:r>
            <a:r>
              <a:rPr lang="en-US" sz="2000" dirty="0"/>
              <a:t> </a:t>
            </a:r>
            <a:r>
              <a:rPr lang="en-US" sz="2000" dirty="0" err="1"/>
              <a:t>producătorii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furnizorii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asigure</a:t>
            </a:r>
            <a:r>
              <a:rPr lang="en-US" sz="2000" dirty="0"/>
              <a:t> </a:t>
            </a:r>
            <a:r>
              <a:rPr lang="en-US" sz="2000" dirty="0" err="1"/>
              <a:t>calitatea</a:t>
            </a:r>
            <a:r>
              <a:rPr lang="en-US" sz="2000" dirty="0"/>
              <a:t> </a:t>
            </a:r>
            <a:r>
              <a:rPr lang="en-US" sz="2000" dirty="0" err="1"/>
              <a:t>produselor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esențial</a:t>
            </a:r>
            <a:r>
              <a:rPr lang="en-US" sz="2000" dirty="0"/>
              <a:t> din motive de </a:t>
            </a:r>
            <a:r>
              <a:rPr lang="en-US" sz="2000" dirty="0" err="1"/>
              <a:t>comerț</a:t>
            </a:r>
            <a:r>
              <a:rPr lang="en-US" sz="2000" dirty="0"/>
              <a:t> </a:t>
            </a:r>
            <a:r>
              <a:rPr lang="en-US" sz="2000" dirty="0" err="1"/>
              <a:t>echitabil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de</a:t>
            </a:r>
            <a:r>
              <a:rPr lang="ro-RO" sz="2000" dirty="0"/>
              <a:t> </a:t>
            </a:r>
            <a:r>
              <a:rPr lang="en-US" sz="2000" dirty="0" err="1"/>
              <a:t>interes</a:t>
            </a:r>
            <a:r>
              <a:rPr lang="en-US" sz="2000" dirty="0"/>
              <a:t> public (</a:t>
            </a:r>
            <a:r>
              <a:rPr lang="en-US" sz="1800" i="1" dirty="0" err="1">
                <a:solidFill>
                  <a:schemeClr val="accent2"/>
                </a:solidFill>
              </a:rPr>
              <a:t>sănătate</a:t>
            </a:r>
            <a:r>
              <a:rPr lang="en-US" sz="1800" i="1" dirty="0">
                <a:solidFill>
                  <a:schemeClr val="accent2"/>
                </a:solidFill>
              </a:rPr>
              <a:t>, </a:t>
            </a:r>
            <a:r>
              <a:rPr lang="en-US" sz="1800" i="1" dirty="0" err="1">
                <a:solidFill>
                  <a:schemeClr val="accent2"/>
                </a:solidFill>
              </a:rPr>
              <a:t>siguranță</a:t>
            </a:r>
            <a:r>
              <a:rPr lang="ro-RO" sz="1800" i="1" dirty="0">
                <a:solidFill>
                  <a:schemeClr val="accent2"/>
                </a:solidFill>
              </a:rPr>
              <a:t>,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  <a:r>
              <a:rPr lang="en-US" sz="1800" i="1" dirty="0" err="1">
                <a:solidFill>
                  <a:schemeClr val="accent2"/>
                </a:solidFill>
              </a:rPr>
              <a:t>ordine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  <a:r>
              <a:rPr lang="en-US" sz="1800" i="1" dirty="0" err="1">
                <a:solidFill>
                  <a:schemeClr val="accent2"/>
                </a:solidFill>
              </a:rPr>
              <a:t>publică</a:t>
            </a:r>
            <a:r>
              <a:rPr lang="en-US" sz="1800" i="1" dirty="0">
                <a:solidFill>
                  <a:schemeClr val="accent2"/>
                </a:solidFill>
              </a:rPr>
              <a:t>, </a:t>
            </a:r>
            <a:r>
              <a:rPr lang="en-US" sz="1800" i="1" dirty="0" err="1">
                <a:solidFill>
                  <a:schemeClr val="accent2"/>
                </a:solidFill>
              </a:rPr>
              <a:t>protecția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  <a:r>
              <a:rPr lang="en-US" sz="1800" i="1" dirty="0" err="1">
                <a:solidFill>
                  <a:schemeClr val="accent2"/>
                </a:solidFill>
              </a:rPr>
              <a:t>mediului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  <a:r>
              <a:rPr lang="en-US" sz="1800" i="1" dirty="0" err="1">
                <a:solidFill>
                  <a:schemeClr val="accent2"/>
                </a:solidFill>
              </a:rPr>
              <a:t>și</a:t>
            </a:r>
            <a:r>
              <a:rPr lang="en-US" sz="1800" i="1" dirty="0">
                <a:solidFill>
                  <a:schemeClr val="accent2"/>
                </a:solidFill>
              </a:rPr>
              <a:t> a </a:t>
            </a:r>
            <a:r>
              <a:rPr lang="en-US" sz="1800" i="1" dirty="0" err="1">
                <a:solidFill>
                  <a:schemeClr val="accent2"/>
                </a:solidFill>
              </a:rPr>
              <a:t>consumatorului</a:t>
            </a:r>
            <a:r>
              <a:rPr lang="en-US" sz="2000" dirty="0"/>
              <a:t>). </a:t>
            </a:r>
            <a:endParaRPr lang="ro-RO" sz="2000" dirty="0"/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en-US" sz="2000" b="1" dirty="0" err="1"/>
              <a:t>Aspectul</a:t>
            </a:r>
            <a:r>
              <a:rPr lang="en-US" sz="2000" b="1" dirty="0"/>
              <a:t> de </a:t>
            </a:r>
            <a:r>
              <a:rPr lang="en-US" sz="2000" b="1" dirty="0" err="1"/>
              <a:t>evaluare</a:t>
            </a:r>
            <a:r>
              <a:rPr lang="en-US" sz="2000" b="1" dirty="0"/>
              <a:t> a </a:t>
            </a:r>
            <a:r>
              <a:rPr lang="en-US" sz="2000" b="1" dirty="0" err="1"/>
              <a:t>conformității</a:t>
            </a:r>
            <a:r>
              <a:rPr lang="en-US" sz="2000" b="1" dirty="0"/>
              <a:t> al </a:t>
            </a:r>
            <a:r>
              <a:rPr lang="en-US" sz="2000" b="1" dirty="0" err="1"/>
              <a:t>metrologiei</a:t>
            </a:r>
            <a:r>
              <a:rPr lang="en-US" sz="2000" b="1" dirty="0"/>
              <a:t> </a:t>
            </a:r>
            <a:r>
              <a:rPr lang="en-US" sz="2000" b="1" dirty="0" err="1"/>
              <a:t>transformă</a:t>
            </a:r>
            <a:r>
              <a:rPr lang="en-US" sz="2000" b="1" dirty="0"/>
              <a:t> </a:t>
            </a:r>
            <a:r>
              <a:rPr lang="en-US" sz="2000" b="1" dirty="0" err="1"/>
              <a:t>știința</a:t>
            </a:r>
            <a:r>
              <a:rPr lang="en-US" sz="2000" b="1" dirty="0"/>
              <a:t> </a:t>
            </a:r>
            <a:r>
              <a:rPr lang="en-US" sz="2000" b="1" dirty="0" err="1"/>
              <a:t>și</a:t>
            </a:r>
            <a:r>
              <a:rPr lang="en-US" sz="2000" b="1" dirty="0"/>
              <a:t> </a:t>
            </a:r>
            <a:r>
              <a:rPr lang="en-US" sz="2000" b="1" dirty="0" err="1"/>
              <a:t>inovația</a:t>
            </a:r>
            <a:r>
              <a:rPr lang="en-US" sz="2000" b="1" dirty="0"/>
              <a:t> </a:t>
            </a:r>
            <a:r>
              <a:rPr lang="en-US" sz="2000" b="1" dirty="0" err="1"/>
              <a:t>în</a:t>
            </a:r>
            <a:r>
              <a:rPr lang="en-US" sz="2000" b="1" dirty="0"/>
              <a:t> </a:t>
            </a:r>
            <a:r>
              <a:rPr lang="en-US" sz="2000" b="1" dirty="0" err="1"/>
              <a:t>economie</a:t>
            </a:r>
            <a:r>
              <a:rPr lang="en-US" sz="2000" b="1" dirty="0"/>
              <a:t> </a:t>
            </a:r>
            <a:r>
              <a:rPr lang="en-US" sz="2000" b="1" dirty="0" err="1"/>
              <a:t>și</a:t>
            </a:r>
            <a:r>
              <a:rPr lang="en-US" sz="2000" b="1" dirty="0"/>
              <a:t> </a:t>
            </a:r>
            <a:r>
              <a:rPr lang="en-US" sz="2000" b="1" dirty="0" err="1"/>
              <a:t>prosperitate</a:t>
            </a:r>
            <a:r>
              <a:rPr lang="en-US" sz="2000" dirty="0"/>
              <a:t>.</a:t>
            </a:r>
            <a:r>
              <a:rPr lang="ro-RO" sz="2000" dirty="0"/>
              <a:t> E</a:t>
            </a:r>
            <a:r>
              <a:rPr lang="en-US" sz="2000" dirty="0" err="1"/>
              <a:t>ste</a:t>
            </a:r>
            <a:r>
              <a:rPr lang="en-US" sz="2000" dirty="0"/>
              <a:t> </a:t>
            </a:r>
            <a:r>
              <a:rPr lang="en-US" sz="2000" dirty="0" err="1"/>
              <a:t>deosebit</a:t>
            </a:r>
            <a:r>
              <a:rPr lang="en-US" sz="2000" dirty="0"/>
              <a:t> de relevant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nanotehnologie</a:t>
            </a:r>
            <a:r>
              <a:rPr lang="en-US" sz="2000" dirty="0"/>
              <a:t>, </a:t>
            </a:r>
            <a:r>
              <a:rPr lang="en-US" sz="2000" dirty="0" err="1"/>
              <a:t>deoarece</a:t>
            </a:r>
            <a:r>
              <a:rPr lang="en-US" sz="2000" dirty="0"/>
              <a:t> </a:t>
            </a:r>
            <a:r>
              <a:rPr lang="en-US" sz="2000" dirty="0" err="1"/>
              <a:t>există</a:t>
            </a:r>
            <a:r>
              <a:rPr lang="en-US" sz="2000" dirty="0"/>
              <a:t> o mare </a:t>
            </a:r>
            <a:r>
              <a:rPr lang="en-US" sz="2000" dirty="0" err="1"/>
              <a:t>preocupare</a:t>
            </a:r>
            <a:r>
              <a:rPr lang="en-US" sz="2000" dirty="0"/>
              <a:t> cu </a:t>
            </a:r>
            <a:r>
              <a:rPr lang="en-US" sz="2000" dirty="0" err="1"/>
              <a:t>privire</a:t>
            </a:r>
            <a:r>
              <a:rPr lang="en-US" sz="2000" dirty="0"/>
              <a:t> la</a:t>
            </a:r>
            <a:r>
              <a:rPr lang="ro-RO" sz="2000" dirty="0"/>
              <a:t> </a:t>
            </a:r>
            <a:r>
              <a:rPr lang="en-US" sz="2000" dirty="0" err="1"/>
              <a:t>dificultatea</a:t>
            </a:r>
            <a:r>
              <a:rPr lang="en-US" sz="2000" dirty="0"/>
              <a:t> de a </a:t>
            </a:r>
            <a:r>
              <a:rPr lang="en-US" sz="2000" dirty="0" err="1"/>
              <a:t>transforma</a:t>
            </a:r>
            <a:r>
              <a:rPr lang="en-US" sz="2000" dirty="0"/>
              <a:t> </a:t>
            </a:r>
            <a:r>
              <a:rPr lang="en-US" sz="2000" dirty="0" err="1"/>
              <a:t>evoluțiile</a:t>
            </a:r>
            <a:r>
              <a:rPr lang="en-US" sz="2000" dirty="0"/>
              <a:t> </a:t>
            </a:r>
            <a:r>
              <a:rPr lang="en-US" sz="2000" dirty="0" err="1"/>
              <a:t>științifice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produse</a:t>
            </a:r>
            <a:r>
              <a:rPr lang="en-US" sz="2000" dirty="0"/>
              <a:t> </a:t>
            </a:r>
            <a:r>
              <a:rPr lang="en-US" sz="2000" dirty="0" err="1"/>
              <a:t>inovatoare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96535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Nanotehnologia vs Metrologia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2"/>
          </a:xfrm>
        </p:spPr>
        <p:txBody>
          <a:bodyPr/>
          <a:lstStyle/>
          <a:p>
            <a:r>
              <a:rPr lang="en-US" sz="2000" dirty="0" err="1"/>
              <a:t>Progresele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metrologie</a:t>
            </a:r>
            <a:r>
              <a:rPr lang="en-US" sz="2000" dirty="0"/>
              <a:t> </a:t>
            </a:r>
            <a:r>
              <a:rPr lang="en-US" sz="2000" dirty="0" err="1"/>
              <a:t>depind</a:t>
            </a:r>
            <a:r>
              <a:rPr lang="en-US" sz="2000" dirty="0"/>
              <a:t> de </a:t>
            </a:r>
            <a:r>
              <a:rPr lang="en-US" sz="2000" dirty="0" err="1"/>
              <a:t>mulți</a:t>
            </a:r>
            <a:r>
              <a:rPr lang="en-US" sz="2000" dirty="0"/>
              <a:t> </a:t>
            </a:r>
            <a:r>
              <a:rPr lang="en-US" sz="2000" dirty="0" err="1"/>
              <a:t>factori</a:t>
            </a:r>
            <a:r>
              <a:rPr lang="en-US" sz="2000" dirty="0"/>
              <a:t>: </a:t>
            </a:r>
            <a:endParaRPr lang="ro-RO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i="1" dirty="0" err="1">
                <a:solidFill>
                  <a:schemeClr val="accent2"/>
                </a:solidFill>
              </a:rPr>
              <a:t>îmbunătățirea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</a:rPr>
              <a:t>cunoștințelor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</a:rPr>
              <a:t>științifice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</a:rPr>
              <a:t>și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</a:rPr>
              <a:t>tehnice</a:t>
            </a:r>
            <a:r>
              <a:rPr lang="en-US" sz="2000" i="1" dirty="0">
                <a:solidFill>
                  <a:schemeClr val="accent2"/>
                </a:solidFill>
              </a:rPr>
              <a:t>, </a:t>
            </a:r>
            <a:r>
              <a:rPr lang="en-US" sz="2000" i="1" dirty="0" err="1">
                <a:solidFill>
                  <a:schemeClr val="accent2"/>
                </a:solidFill>
              </a:rPr>
              <a:t>îninstrumentare</a:t>
            </a:r>
            <a:r>
              <a:rPr lang="en-US" sz="2000" i="1" dirty="0">
                <a:solidFill>
                  <a:schemeClr val="accent2"/>
                </a:solidFill>
              </a:rPr>
              <a:t>, </a:t>
            </a:r>
            <a:endParaRPr lang="ro-RO" sz="2000" i="1" dirty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i="1" dirty="0" err="1">
                <a:solidFill>
                  <a:schemeClr val="accent2"/>
                </a:solidFill>
              </a:rPr>
              <a:t>în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</a:rPr>
              <a:t>standarde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</a:rPr>
              <a:t>documentare</a:t>
            </a:r>
            <a:r>
              <a:rPr lang="en-US" sz="2000" i="1" dirty="0">
                <a:solidFill>
                  <a:schemeClr val="accent2"/>
                </a:solidFill>
              </a:rPr>
              <a:t> (</a:t>
            </a:r>
            <a:r>
              <a:rPr lang="en-US" sz="2000" i="1" dirty="0" err="1">
                <a:solidFill>
                  <a:schemeClr val="accent2"/>
                </a:solidFill>
              </a:rPr>
              <a:t>metode</a:t>
            </a:r>
            <a:r>
              <a:rPr lang="en-US" sz="2000" i="1" dirty="0">
                <a:solidFill>
                  <a:schemeClr val="accent2"/>
                </a:solidFill>
              </a:rPr>
              <a:t> de </a:t>
            </a:r>
            <a:r>
              <a:rPr lang="en-US" sz="2000" i="1" dirty="0" err="1">
                <a:solidFill>
                  <a:schemeClr val="accent2"/>
                </a:solidFill>
              </a:rPr>
              <a:t>testare</a:t>
            </a:r>
            <a:r>
              <a:rPr lang="en-US" sz="2000" i="1" dirty="0">
                <a:solidFill>
                  <a:schemeClr val="accent2"/>
                </a:solidFill>
              </a:rPr>
              <a:t> standard) </a:t>
            </a:r>
            <a:r>
              <a:rPr lang="en-US" sz="2000" i="1" dirty="0" err="1">
                <a:solidFill>
                  <a:schemeClr val="accent2"/>
                </a:solidFill>
              </a:rPr>
              <a:t>și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endParaRPr lang="ro-RO" sz="2000" i="1" dirty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i="1" dirty="0" err="1">
                <a:solidFill>
                  <a:schemeClr val="accent2"/>
                </a:solidFill>
              </a:rPr>
              <a:t>în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</a:rPr>
              <a:t>standarde</a:t>
            </a:r>
            <a:r>
              <a:rPr lang="en-US" sz="2000" i="1" dirty="0">
                <a:solidFill>
                  <a:schemeClr val="accent2"/>
                </a:solidFill>
              </a:rPr>
              <a:t> </a:t>
            </a:r>
            <a:r>
              <a:rPr lang="en-US" sz="2000" i="1" dirty="0" err="1">
                <a:solidFill>
                  <a:schemeClr val="accent2"/>
                </a:solidFill>
              </a:rPr>
              <a:t>fizice</a:t>
            </a:r>
            <a:r>
              <a:rPr lang="en-US" sz="2000" i="1" dirty="0">
                <a:solidFill>
                  <a:schemeClr val="accent2"/>
                </a:solidFill>
              </a:rPr>
              <a:t> (</a:t>
            </a:r>
            <a:r>
              <a:rPr lang="ro-RO" sz="2000" i="1" dirty="0">
                <a:solidFill>
                  <a:schemeClr val="accent2"/>
                </a:solidFill>
              </a:rPr>
              <a:t>e.g. </a:t>
            </a:r>
            <a:r>
              <a:rPr lang="en-US" sz="2000" i="1" dirty="0" err="1">
                <a:solidFill>
                  <a:schemeClr val="accent2"/>
                </a:solidFill>
              </a:rPr>
              <a:t>materiale</a:t>
            </a:r>
            <a:r>
              <a:rPr lang="en-US" sz="2000" i="1" dirty="0">
                <a:solidFill>
                  <a:schemeClr val="accent2"/>
                </a:solidFill>
              </a:rPr>
              <a:t> de </a:t>
            </a:r>
            <a:r>
              <a:rPr lang="en-US" sz="2000" i="1" dirty="0" err="1">
                <a:solidFill>
                  <a:schemeClr val="accent2"/>
                </a:solidFill>
              </a:rPr>
              <a:t>referinta</a:t>
            </a:r>
            <a:r>
              <a:rPr lang="en-US" sz="2000" i="1" dirty="0">
                <a:solidFill>
                  <a:schemeClr val="accent2"/>
                </a:solidFill>
              </a:rPr>
              <a:t>)</a:t>
            </a:r>
            <a:r>
              <a:rPr lang="en-US" sz="2000" dirty="0"/>
              <a:t>. </a:t>
            </a:r>
            <a:endParaRPr lang="ro-RO" sz="2000" dirty="0"/>
          </a:p>
          <a:p>
            <a:r>
              <a:rPr lang="ro-RO" sz="2000" dirty="0"/>
              <a:t>S</a:t>
            </a:r>
            <a:r>
              <a:rPr lang="en-US" sz="2000" dirty="0" err="1"/>
              <a:t>tabilirea</a:t>
            </a:r>
            <a:r>
              <a:rPr lang="en-US" sz="2000" dirty="0"/>
              <a:t> </a:t>
            </a:r>
            <a:r>
              <a:rPr lang="en-US" sz="2000" dirty="0" err="1"/>
              <a:t>priorităților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ro-RO" sz="2000" dirty="0"/>
              <a:t> d</a:t>
            </a:r>
            <a:r>
              <a:rPr lang="en-US" sz="2000" dirty="0" err="1"/>
              <a:t>ezvoltarea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nanometrologie</a:t>
            </a:r>
            <a:r>
              <a:rPr lang="en-US" sz="2000" dirty="0"/>
              <a:t> </a:t>
            </a:r>
            <a:r>
              <a:rPr lang="en-US" sz="2000" dirty="0" err="1"/>
              <a:t>depinde</a:t>
            </a:r>
            <a:r>
              <a:rPr lang="en-US" sz="2000" dirty="0"/>
              <a:t> de o </a:t>
            </a:r>
            <a:r>
              <a:rPr lang="en-US" sz="2000" dirty="0" err="1"/>
              <a:t>cunoaștere</a:t>
            </a:r>
            <a:r>
              <a:rPr lang="en-US" sz="2000" dirty="0"/>
              <a:t> </a:t>
            </a:r>
            <a:r>
              <a:rPr lang="en-US" sz="2000" dirty="0" err="1"/>
              <a:t>clară</a:t>
            </a:r>
            <a:r>
              <a:rPr lang="en-US" sz="2000" dirty="0"/>
              <a:t> a </a:t>
            </a:r>
            <a:r>
              <a:rPr lang="en-US" sz="2000" dirty="0" err="1"/>
              <a:t>domeniului</a:t>
            </a:r>
            <a:r>
              <a:rPr lang="en-US" sz="2000" dirty="0"/>
              <a:t> </a:t>
            </a:r>
            <a:r>
              <a:rPr lang="en-US" sz="2000" dirty="0" err="1"/>
              <a:t>nanotehnologiei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a </a:t>
            </a:r>
            <a:r>
              <a:rPr lang="ro-RO" sz="2000" dirty="0"/>
              <a:t>c</a:t>
            </a:r>
            <a:r>
              <a:rPr lang="en-US" sz="2000" dirty="0" err="1"/>
              <a:t>ererile</a:t>
            </a:r>
            <a:r>
              <a:rPr lang="en-US" sz="2000" dirty="0"/>
              <a:t> din </a:t>
            </a:r>
            <a:r>
              <a:rPr lang="en-US" sz="2000" dirty="0" err="1"/>
              <a:t>partea</a:t>
            </a:r>
            <a:r>
              <a:rPr lang="en-US" sz="2000" dirty="0"/>
              <a:t> </a:t>
            </a:r>
            <a:r>
              <a:rPr lang="en-US" sz="2000" dirty="0" err="1"/>
              <a:t>industriei</a:t>
            </a:r>
            <a:r>
              <a:rPr lang="en-US" sz="2000" dirty="0"/>
              <a:t> </a:t>
            </a:r>
            <a:r>
              <a:rPr lang="en-US" sz="2000" dirty="0" err="1"/>
              <a:t>nanotehnologiei</a:t>
            </a:r>
            <a:r>
              <a:rPr lang="en-US" sz="2000" dirty="0"/>
              <a:t>, a </a:t>
            </a:r>
            <a:r>
              <a:rPr lang="en-US" sz="2000" dirty="0" err="1"/>
              <a:t>autorităților</a:t>
            </a:r>
            <a:r>
              <a:rPr lang="en-US" sz="2000" dirty="0"/>
              <a:t> de </a:t>
            </a:r>
            <a:r>
              <a:rPr lang="en-US" sz="2000" dirty="0" err="1"/>
              <a:t>reglementare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a </a:t>
            </a:r>
            <a:r>
              <a:rPr lang="en-US" sz="2000" dirty="0" err="1"/>
              <a:t>societății</a:t>
            </a:r>
            <a:r>
              <a:rPr lang="en-US" sz="2000" dirty="0"/>
              <a:t>.</a:t>
            </a:r>
            <a:endParaRPr lang="ro-RO" sz="2000" dirty="0"/>
          </a:p>
          <a:p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înțelege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nanotehnologiei</a:t>
            </a:r>
            <a:r>
              <a:rPr lang="en-US" sz="2000" dirty="0"/>
              <a:t>, </a:t>
            </a:r>
            <a:r>
              <a:rPr lang="en-US" sz="2000" dirty="0" err="1"/>
              <a:t>aceasta</a:t>
            </a:r>
            <a:r>
              <a:rPr lang="en-US" sz="2000" dirty="0"/>
              <a:t> </a:t>
            </a:r>
            <a:r>
              <a:rPr lang="en-US" sz="2000" dirty="0" err="1"/>
              <a:t>trebuie</a:t>
            </a:r>
            <a:r>
              <a:rPr lang="en-US" sz="2000" dirty="0"/>
              <a:t> de</a:t>
            </a:r>
            <a:r>
              <a:rPr lang="ro-RO" sz="2000" dirty="0"/>
              <a:t>finită:</a:t>
            </a:r>
          </a:p>
          <a:p>
            <a:pPr marL="0" indent="0">
              <a:buNone/>
            </a:pPr>
            <a:r>
              <a:rPr lang="ro-RO" sz="2000" dirty="0"/>
              <a:t>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ISO:</a:t>
            </a:r>
            <a:r>
              <a:rPr lang="ro-RO" sz="2000" dirty="0"/>
              <a:t> </a:t>
            </a:r>
            <a:r>
              <a:rPr lang="en-US" sz="2000" dirty="0"/>
              <a:t>„</a:t>
            </a:r>
            <a:r>
              <a:rPr lang="en-US" sz="2000" b="1" i="1" dirty="0" err="1"/>
              <a:t>Nanotehnologie</a:t>
            </a:r>
            <a:r>
              <a:rPr lang="en-US" sz="2000" b="1" i="1" dirty="0"/>
              <a:t> = </a:t>
            </a:r>
            <a:r>
              <a:rPr lang="en-US" sz="2000" b="1" i="1" dirty="0" err="1"/>
              <a:t>aplicarea</a:t>
            </a:r>
            <a:r>
              <a:rPr lang="en-US" sz="2000" b="1" i="1" dirty="0"/>
              <a:t> </a:t>
            </a:r>
            <a:r>
              <a:rPr lang="en-US" sz="2000" b="1" i="1" dirty="0" err="1"/>
              <a:t>cunoștințelor</a:t>
            </a:r>
            <a:r>
              <a:rPr lang="en-US" sz="2000" b="1" i="1" dirty="0"/>
              <a:t> </a:t>
            </a:r>
            <a:r>
              <a:rPr lang="en-US" sz="2000" b="1" i="1" dirty="0" err="1"/>
              <a:t>științifice</a:t>
            </a:r>
            <a:r>
              <a:rPr lang="en-US" sz="2000" b="1" i="1" dirty="0"/>
              <a:t> </a:t>
            </a:r>
            <a:r>
              <a:rPr lang="en-US" sz="2000" b="1" i="1" dirty="0" err="1"/>
              <a:t>pentru</a:t>
            </a:r>
            <a:r>
              <a:rPr lang="en-US" sz="2000" b="1" i="1" dirty="0"/>
              <a:t> a </a:t>
            </a:r>
            <a:r>
              <a:rPr lang="en-US" sz="2000" b="1" i="1" dirty="0" err="1"/>
              <a:t>manipula</a:t>
            </a:r>
            <a:r>
              <a:rPr lang="en-US" sz="2000" b="1" i="1" dirty="0"/>
              <a:t> </a:t>
            </a:r>
            <a:r>
              <a:rPr lang="en-US" sz="2000" b="1" i="1" dirty="0" err="1"/>
              <a:t>și</a:t>
            </a:r>
            <a:r>
              <a:rPr lang="en-US" sz="2000" b="1" i="1" dirty="0"/>
              <a:t> </a:t>
            </a:r>
            <a:r>
              <a:rPr lang="en-US" sz="2000" b="1" i="1" dirty="0" err="1"/>
              <a:t>controla</a:t>
            </a:r>
            <a:r>
              <a:rPr lang="en-US" sz="2000" b="1" i="1" dirty="0"/>
              <a:t> </a:t>
            </a:r>
            <a:r>
              <a:rPr lang="en-US" sz="2000" b="1" i="1" dirty="0" err="1"/>
              <a:t>materia</a:t>
            </a:r>
            <a:r>
              <a:rPr lang="en-US" sz="2000" b="1" i="1" dirty="0"/>
              <a:t> la </a:t>
            </a:r>
            <a:r>
              <a:rPr lang="en-US" sz="2000" b="1" i="1" dirty="0" err="1"/>
              <a:t>scară</a:t>
            </a:r>
            <a:r>
              <a:rPr lang="en-US" sz="2000" b="1" i="1" dirty="0"/>
              <a:t> </a:t>
            </a:r>
            <a:r>
              <a:rPr lang="en-US" sz="2000" b="1" i="1" dirty="0" err="1"/>
              <a:t>nanometrică</a:t>
            </a:r>
            <a:r>
              <a:rPr lang="en-US" sz="2000" b="1" i="1" dirty="0"/>
              <a:t> </a:t>
            </a:r>
            <a:r>
              <a:rPr lang="en-US" sz="2000" b="1" i="1" dirty="0" err="1"/>
              <a:t>pentru</a:t>
            </a:r>
            <a:r>
              <a:rPr lang="en-US" sz="2000" b="1" i="1" dirty="0"/>
              <a:t> a </a:t>
            </a:r>
            <a:r>
              <a:rPr lang="en-US" sz="2000" b="1" i="1" dirty="0" err="1"/>
              <a:t>utiliza</a:t>
            </a:r>
            <a:r>
              <a:rPr lang="en-US" sz="2000" b="1" i="1" dirty="0"/>
              <a:t> </a:t>
            </a:r>
            <a:r>
              <a:rPr lang="en-US" sz="2000" b="1" i="1" dirty="0" err="1"/>
              <a:t>proprietăți</a:t>
            </a:r>
            <a:r>
              <a:rPr lang="en-US" sz="2000" b="1" i="1" dirty="0"/>
              <a:t> </a:t>
            </a:r>
            <a:r>
              <a:rPr lang="en-US" sz="2000" b="1" i="1" dirty="0" err="1"/>
              <a:t>și</a:t>
            </a:r>
            <a:r>
              <a:rPr lang="en-US" sz="2000" b="1" i="1" dirty="0"/>
              <a:t> </a:t>
            </a:r>
            <a:r>
              <a:rPr lang="en-US" sz="2000" b="1" i="1" dirty="0" err="1"/>
              <a:t>fenomene</a:t>
            </a:r>
            <a:r>
              <a:rPr lang="en-US" sz="2000" b="1" i="1" dirty="0"/>
              <a:t> </a:t>
            </a:r>
            <a:r>
              <a:rPr lang="en-US" sz="2000" b="1" i="1" dirty="0" err="1"/>
              <a:t>dependente</a:t>
            </a:r>
            <a:r>
              <a:rPr lang="en-US" sz="2000" b="1" i="1" dirty="0"/>
              <a:t> de </a:t>
            </a:r>
            <a:r>
              <a:rPr lang="en-US" sz="2000" b="1" i="1" dirty="0" err="1"/>
              <a:t>dimensiune</a:t>
            </a:r>
            <a:r>
              <a:rPr lang="en-US" sz="2000" b="1" i="1" dirty="0"/>
              <a:t> </a:t>
            </a:r>
            <a:r>
              <a:rPr lang="en-US" sz="2000" b="1" i="1" dirty="0" err="1"/>
              <a:t>și</a:t>
            </a:r>
            <a:r>
              <a:rPr lang="en-US" sz="2000" b="1" i="1" dirty="0"/>
              <a:t> </a:t>
            </a:r>
            <a:r>
              <a:rPr lang="en-US" sz="2000" b="1" i="1" dirty="0" err="1"/>
              <a:t>structură</a:t>
            </a:r>
            <a:r>
              <a:rPr lang="ro-RO" sz="2000" b="1" i="1" dirty="0"/>
              <a:t> și </a:t>
            </a:r>
            <a:r>
              <a:rPr lang="en-US" sz="2000" b="1" i="1" dirty="0" err="1"/>
              <a:t>cele</a:t>
            </a:r>
            <a:r>
              <a:rPr lang="en-US" sz="2000" b="1" i="1" dirty="0"/>
              <a:t> </a:t>
            </a:r>
            <a:r>
              <a:rPr lang="en-US" sz="2000" b="1" i="1" dirty="0" err="1"/>
              <a:t>asociate</a:t>
            </a:r>
            <a:r>
              <a:rPr lang="en-US" sz="2000" b="1" i="1" dirty="0"/>
              <a:t> cu </a:t>
            </a:r>
            <a:r>
              <a:rPr lang="en-US" sz="2000" b="1" i="1" dirty="0" err="1"/>
              <a:t>atomi</a:t>
            </a:r>
            <a:r>
              <a:rPr lang="en-US" sz="2000" b="1" i="1" dirty="0"/>
              <a:t> </a:t>
            </a:r>
            <a:r>
              <a:rPr lang="en-US" sz="2000" b="1" i="1" dirty="0" err="1"/>
              <a:t>sau</a:t>
            </a:r>
            <a:r>
              <a:rPr lang="en-US" sz="2000" b="1" i="1" dirty="0"/>
              <a:t> molecule </a:t>
            </a:r>
            <a:r>
              <a:rPr lang="en-US" sz="2000" b="1" i="1" dirty="0" err="1"/>
              <a:t>individuali</a:t>
            </a:r>
            <a:r>
              <a:rPr lang="en-US" sz="2000" b="1" i="1" dirty="0"/>
              <a:t> </a:t>
            </a:r>
            <a:r>
              <a:rPr lang="en-US" sz="2000" b="1" i="1" dirty="0" err="1"/>
              <a:t>sau</a:t>
            </a:r>
            <a:r>
              <a:rPr lang="en-US" sz="2000" b="1" i="1" dirty="0"/>
              <a:t> cu </a:t>
            </a:r>
            <a:r>
              <a:rPr lang="en-US" sz="2000" b="1" i="1" dirty="0" err="1"/>
              <a:t>materiale</a:t>
            </a:r>
            <a:r>
              <a:rPr lang="en-US" sz="2000" b="1" i="1" dirty="0"/>
              <a:t> </a:t>
            </a:r>
            <a:r>
              <a:rPr lang="en-US" sz="2000" b="1" i="1" dirty="0" err="1"/>
              <a:t>în</a:t>
            </a:r>
            <a:r>
              <a:rPr lang="en-US" sz="2000" b="1" i="1" dirty="0"/>
              <a:t> </a:t>
            </a:r>
            <a:r>
              <a:rPr lang="en-US" sz="2000" b="1" i="1" dirty="0" err="1"/>
              <a:t>vrac</a:t>
            </a:r>
            <a:r>
              <a:rPr lang="ro-RO" sz="2000" b="1" i="1" dirty="0"/>
              <a:t>.</a:t>
            </a:r>
          </a:p>
          <a:p>
            <a:pPr marL="0" indent="0">
              <a:buNone/>
            </a:pPr>
            <a:endParaRPr lang="ro-RO" sz="2000" b="1" i="1" dirty="0"/>
          </a:p>
        </p:txBody>
      </p:sp>
    </p:spTree>
    <p:extLst>
      <p:ext uri="{BB962C8B-B14F-4D97-AF65-F5344CB8AC3E}">
        <p14:creationId xmlns:p14="http://schemas.microsoft.com/office/powerpoint/2010/main" val="4070144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Nanotehnologia</a:t>
            </a:r>
            <a:r>
              <a:rPr lang="en-US" dirty="0"/>
              <a:t> vs </a:t>
            </a:r>
            <a:r>
              <a:rPr lang="en-US" dirty="0" err="1"/>
              <a:t>Metrologia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752600"/>
            <a:ext cx="8610600" cy="46482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i="1" dirty="0"/>
              <a:t>NOTĂ</a:t>
            </a:r>
            <a:r>
              <a:rPr lang="ro-RO" sz="2000" b="1" i="1" dirty="0"/>
              <a:t>.</a:t>
            </a:r>
            <a:r>
              <a:rPr lang="en-US" sz="2000" i="1" dirty="0"/>
              <a:t> </a:t>
            </a:r>
            <a:r>
              <a:rPr lang="en-US" sz="2000" dirty="0" err="1"/>
              <a:t>Manipularea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controlul</a:t>
            </a:r>
            <a:r>
              <a:rPr lang="en-US" sz="2000" dirty="0"/>
              <a:t> </a:t>
            </a:r>
            <a:r>
              <a:rPr lang="en-US" sz="2000" dirty="0" err="1"/>
              <a:t>includ</a:t>
            </a:r>
            <a:r>
              <a:rPr lang="en-US" sz="2000" dirty="0"/>
              <a:t> </a:t>
            </a:r>
            <a:r>
              <a:rPr lang="en-US" sz="2000" dirty="0" err="1"/>
              <a:t>sinteza</a:t>
            </a:r>
            <a:r>
              <a:rPr lang="en-US" sz="2000" dirty="0"/>
              <a:t> </a:t>
            </a:r>
            <a:r>
              <a:rPr lang="en-US" sz="2000" dirty="0" err="1"/>
              <a:t>materialului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Definiția</a:t>
            </a:r>
            <a:r>
              <a:rPr lang="en-US" sz="2000" dirty="0"/>
              <a:t> se </a:t>
            </a:r>
            <a:r>
              <a:rPr lang="en-US" sz="2000" dirty="0" err="1"/>
              <a:t>bazează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mare </a:t>
            </a:r>
            <a:r>
              <a:rPr lang="en-US" sz="2000" dirty="0" err="1"/>
              <a:t>măsură</a:t>
            </a:r>
            <a:r>
              <a:rPr lang="en-US" sz="2000" dirty="0"/>
              <a:t> pe </a:t>
            </a:r>
            <a:r>
              <a:rPr lang="en-US" sz="2000" dirty="0" err="1"/>
              <a:t>definiția</a:t>
            </a:r>
            <a:r>
              <a:rPr lang="en-US" sz="2000" dirty="0"/>
              <a:t> ISO a </a:t>
            </a:r>
            <a:r>
              <a:rPr lang="en-US" sz="2000" dirty="0" err="1"/>
              <a:t>termenului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en-US" sz="2000" dirty="0"/>
              <a:t>:</a:t>
            </a:r>
            <a:r>
              <a:rPr lang="ro-RO" sz="2000" dirty="0"/>
              <a:t> </a:t>
            </a:r>
            <a:r>
              <a:rPr lang="en-US" sz="2000" dirty="0"/>
              <a:t>„</a:t>
            </a:r>
            <a:r>
              <a:rPr lang="en-US" sz="2000" dirty="0" err="1"/>
              <a:t>Nanoscală</a:t>
            </a:r>
            <a:r>
              <a:rPr lang="en-US" sz="2000" dirty="0"/>
              <a:t> = interval de </a:t>
            </a:r>
            <a:r>
              <a:rPr lang="en-US" sz="2000" dirty="0" err="1"/>
              <a:t>dimensiuni</a:t>
            </a:r>
            <a:r>
              <a:rPr lang="en-US" sz="2000" dirty="0"/>
              <a:t> de la </a:t>
            </a:r>
            <a:r>
              <a:rPr lang="en-US" sz="2000" dirty="0" err="1"/>
              <a:t>aproximativ</a:t>
            </a:r>
            <a:r>
              <a:rPr lang="en-US" sz="2000" dirty="0"/>
              <a:t> 1 nm </a:t>
            </a:r>
            <a:r>
              <a:rPr lang="en-US" sz="2000" dirty="0" err="1"/>
              <a:t>până</a:t>
            </a:r>
            <a:r>
              <a:rPr lang="en-US" sz="2000" dirty="0"/>
              <a:t> la 100 nm”.</a:t>
            </a:r>
            <a:endParaRPr lang="ro-RO" sz="2000" dirty="0"/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en-US" sz="2000" b="1" i="1" dirty="0"/>
              <a:t>NOTA 1</a:t>
            </a:r>
            <a:r>
              <a:rPr lang="ro-RO" sz="2000" b="1" dirty="0"/>
              <a:t>.</a:t>
            </a:r>
            <a:r>
              <a:rPr lang="en-US" sz="2000" b="1" dirty="0"/>
              <a:t> </a:t>
            </a:r>
            <a:r>
              <a:rPr lang="en-US" sz="2000" dirty="0" err="1"/>
              <a:t>Proprietățile</a:t>
            </a:r>
            <a:r>
              <a:rPr lang="en-US" sz="2000" dirty="0"/>
              <a:t> care nu sunt </a:t>
            </a:r>
            <a:r>
              <a:rPr lang="en-US" sz="2000" dirty="0" err="1"/>
              <a:t>extrapolări</a:t>
            </a:r>
            <a:r>
              <a:rPr lang="en-US" sz="2000" dirty="0"/>
              <a:t> de la o </a:t>
            </a:r>
            <a:r>
              <a:rPr lang="en-US" sz="2000" dirty="0" err="1"/>
              <a:t>dimensiune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mare </a:t>
            </a:r>
            <a:r>
              <a:rPr lang="en-US" sz="2000" dirty="0" err="1"/>
              <a:t>vor</a:t>
            </a:r>
            <a:r>
              <a:rPr lang="en-US" sz="2000" dirty="0"/>
              <a:t> fi de </a:t>
            </a:r>
            <a:r>
              <a:rPr lang="en-US" sz="2000" dirty="0" err="1"/>
              <a:t>obicei</a:t>
            </a:r>
            <a:r>
              <a:rPr lang="en-US" sz="2000" dirty="0"/>
              <a:t>, </a:t>
            </a:r>
            <a:r>
              <a:rPr lang="en-US" sz="2000" dirty="0" err="1"/>
              <a:t>dar</a:t>
            </a:r>
            <a:r>
              <a:rPr lang="en-US" sz="2000" dirty="0"/>
              <a:t> nu </a:t>
            </a:r>
            <a:r>
              <a:rPr lang="en-US" sz="2000" dirty="0" err="1"/>
              <a:t>exclusiv</a:t>
            </a:r>
            <a:r>
              <a:rPr lang="en-US" sz="2000" dirty="0"/>
              <a:t>,</a:t>
            </a:r>
            <a:r>
              <a:rPr lang="ro-RO" sz="2000" dirty="0"/>
              <a:t> </a:t>
            </a:r>
            <a:r>
              <a:rPr lang="en-US" sz="2000" dirty="0" err="1"/>
              <a:t>expuse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această</a:t>
            </a:r>
            <a:r>
              <a:rPr lang="en-US" sz="2000" dirty="0"/>
              <a:t> </a:t>
            </a:r>
            <a:r>
              <a:rPr lang="en-US" sz="2000" dirty="0" err="1"/>
              <a:t>gamă</a:t>
            </a:r>
            <a:r>
              <a:rPr lang="en-US" sz="2000" dirty="0"/>
              <a:t> de </a:t>
            </a:r>
            <a:r>
              <a:rPr lang="en-US" sz="2000" dirty="0" err="1"/>
              <a:t>dimensiuni</a:t>
            </a:r>
            <a:r>
              <a:rPr lang="en-US" sz="2000" dirty="0"/>
              <a:t>.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astfel</a:t>
            </a:r>
            <a:r>
              <a:rPr lang="en-US" sz="2000" dirty="0"/>
              <a:t> de </a:t>
            </a:r>
            <a:r>
              <a:rPr lang="en-US" sz="2000" dirty="0" err="1"/>
              <a:t>proprietăți</a:t>
            </a:r>
            <a:r>
              <a:rPr lang="en-US" sz="2000" dirty="0"/>
              <a:t> </a:t>
            </a:r>
            <a:r>
              <a:rPr lang="en-US" sz="2000" dirty="0" err="1"/>
              <a:t>limitele</a:t>
            </a:r>
            <a:r>
              <a:rPr lang="en-US" sz="2000" dirty="0"/>
              <a:t> de </a:t>
            </a:r>
            <a:r>
              <a:rPr lang="en-US" sz="2000" dirty="0" err="1"/>
              <a:t>dimensiune</a:t>
            </a:r>
            <a:r>
              <a:rPr lang="en-US" sz="2000" dirty="0"/>
              <a:t> sunt considerate </a:t>
            </a:r>
            <a:r>
              <a:rPr lang="en-US" sz="2000" dirty="0" err="1"/>
              <a:t>aproximative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en-US" sz="2000" b="1" i="1" dirty="0"/>
              <a:t>NOTA 2</a:t>
            </a:r>
            <a:r>
              <a:rPr lang="ro-RO" sz="2000" b="1" i="1" dirty="0"/>
              <a:t>.</a:t>
            </a:r>
            <a:r>
              <a:rPr lang="en-US" sz="2000" dirty="0"/>
              <a:t> </a:t>
            </a:r>
            <a:r>
              <a:rPr lang="en-US" sz="2000" dirty="0" err="1"/>
              <a:t>Limita</a:t>
            </a:r>
            <a:r>
              <a:rPr lang="en-US" sz="2000" dirty="0"/>
              <a:t> </a:t>
            </a:r>
            <a:r>
              <a:rPr lang="en-US" sz="2000" dirty="0" err="1"/>
              <a:t>inferioară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această</a:t>
            </a:r>
            <a:r>
              <a:rPr lang="en-US" sz="2000" dirty="0"/>
              <a:t> </a:t>
            </a:r>
            <a:r>
              <a:rPr lang="en-US" sz="2000" dirty="0" err="1"/>
              <a:t>definiție</a:t>
            </a:r>
            <a:r>
              <a:rPr lang="en-US" sz="2000" dirty="0"/>
              <a:t> (</a:t>
            </a:r>
            <a:r>
              <a:rPr lang="en-US" sz="2000" dirty="0" err="1"/>
              <a:t>aprox</a:t>
            </a:r>
            <a:r>
              <a:rPr lang="en-US" sz="2000" dirty="0"/>
              <a:t>. 1 nm)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introdusă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evita</a:t>
            </a:r>
            <a:r>
              <a:rPr lang="en-US" sz="2000" dirty="0"/>
              <a:t> un/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grupuri</a:t>
            </a:r>
            <a:r>
              <a:rPr lang="en-US" sz="2000" dirty="0"/>
              <a:t> </a:t>
            </a:r>
            <a:r>
              <a:rPr lang="en-US" sz="2000" dirty="0" err="1"/>
              <a:t>mici</a:t>
            </a:r>
            <a:r>
              <a:rPr lang="en-US" sz="2000" dirty="0"/>
              <a:t> de </a:t>
            </a:r>
            <a:r>
              <a:rPr lang="en-US" sz="2000" dirty="0" err="1"/>
              <a:t>atomi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fie </a:t>
            </a:r>
            <a:r>
              <a:rPr lang="en-US" sz="2000" dirty="0" err="1"/>
              <a:t>desemnate</a:t>
            </a:r>
            <a:r>
              <a:rPr lang="en-US" sz="2000" dirty="0"/>
              <a:t> ca nano-</a:t>
            </a:r>
            <a:r>
              <a:rPr lang="en-US" sz="2000" dirty="0" err="1"/>
              <a:t>obiecte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elemente</a:t>
            </a:r>
            <a:r>
              <a:rPr lang="en-US" sz="2000" dirty="0"/>
              <a:t> ale </a:t>
            </a:r>
            <a:r>
              <a:rPr lang="en-US" sz="2000" dirty="0" err="1"/>
              <a:t>nanostructurilor</a:t>
            </a:r>
            <a:r>
              <a:rPr lang="en-US" sz="2000" dirty="0"/>
              <a:t>, </a:t>
            </a:r>
            <a:r>
              <a:rPr lang="en-US" sz="2000" dirty="0" err="1"/>
              <a:t>ceea</a:t>
            </a:r>
            <a:r>
              <a:rPr lang="en-US" sz="2000" dirty="0"/>
              <a:t> s-</a:t>
            </a:r>
            <a:r>
              <a:rPr lang="en-US" sz="2000" dirty="0" err="1"/>
              <a:t>ar</a:t>
            </a:r>
            <a:r>
              <a:rPr lang="en-US" sz="2000" dirty="0"/>
              <a:t> </a:t>
            </a:r>
            <a:r>
              <a:rPr lang="en-US" sz="2000" dirty="0" err="1"/>
              <a:t>subînțelege</a:t>
            </a:r>
            <a:r>
              <a:rPr lang="en-US" sz="2000" dirty="0"/>
              <a:t> de </a:t>
            </a:r>
            <a:r>
              <a:rPr lang="en-US" sz="2000" dirty="0" err="1"/>
              <a:t>absența</a:t>
            </a:r>
            <a:r>
              <a:rPr lang="en-US" sz="2000" dirty="0"/>
              <a:t> </a:t>
            </a:r>
            <a:r>
              <a:rPr lang="en-US" sz="2000" dirty="0" err="1"/>
              <a:t>unei</a:t>
            </a:r>
            <a:r>
              <a:rPr lang="en-US" sz="2000" dirty="0"/>
              <a:t> </a:t>
            </a:r>
            <a:r>
              <a:rPr lang="en-US" sz="2000" dirty="0" err="1"/>
              <a:t>limite</a:t>
            </a:r>
            <a:r>
              <a:rPr lang="en-US" sz="2000" dirty="0"/>
              <a:t> </a:t>
            </a:r>
            <a:r>
              <a:rPr lang="en-US" sz="2000" dirty="0" err="1"/>
              <a:t>inferioare</a:t>
            </a:r>
            <a:r>
              <a:rPr lang="en-US" sz="2000" dirty="0"/>
              <a:t>”.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234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1BA36B9-0A0B-20B5-A9B2-6B522AB70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Nanotehnologia</a:t>
            </a:r>
            <a:r>
              <a:rPr lang="en-US" dirty="0"/>
              <a:t> vs </a:t>
            </a:r>
            <a:r>
              <a:rPr lang="en-US" dirty="0" err="1"/>
              <a:t>Metrologia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3B09E85-B241-794B-E164-69AB78C6A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51038"/>
            <a:ext cx="8229600" cy="3687762"/>
          </a:xfrm>
        </p:spPr>
        <p:txBody>
          <a:bodyPr/>
          <a:lstStyle/>
          <a:p>
            <a:r>
              <a:rPr lang="en-US" sz="2400" dirty="0"/>
              <a:t>În </a:t>
            </a:r>
            <a:r>
              <a:rPr lang="en-US" sz="2400" dirty="0" err="1"/>
              <a:t>intervalul</a:t>
            </a:r>
            <a:r>
              <a:rPr lang="en-US" sz="2400" dirty="0"/>
              <a:t> de </a:t>
            </a:r>
            <a:r>
              <a:rPr lang="en-US" sz="2400" dirty="0" err="1"/>
              <a:t>dimensiuni</a:t>
            </a:r>
            <a:r>
              <a:rPr lang="en-US" sz="2400" dirty="0"/>
              <a:t> </a:t>
            </a:r>
            <a:r>
              <a:rPr lang="en-US" sz="2400" dirty="0" err="1"/>
              <a:t>definit</a:t>
            </a:r>
            <a:r>
              <a:rPr lang="en-US" sz="2400" dirty="0"/>
              <a:t> de </a:t>
            </a:r>
            <a:r>
              <a:rPr lang="en-US" sz="2400" dirty="0" err="1"/>
              <a:t>termenul</a:t>
            </a:r>
            <a:r>
              <a:rPr lang="en-US" sz="2400" dirty="0"/>
              <a:t> la </a:t>
            </a:r>
            <a:r>
              <a:rPr lang="en-US" sz="2400" dirty="0" err="1"/>
              <a:t>scară</a:t>
            </a:r>
            <a:r>
              <a:rPr lang="en-US" sz="2400" dirty="0"/>
              <a:t> </a:t>
            </a:r>
            <a:r>
              <a:rPr lang="en-US" sz="2400" dirty="0" err="1"/>
              <a:t>nanometrică</a:t>
            </a:r>
            <a:r>
              <a:rPr lang="en-US" sz="2400" dirty="0"/>
              <a:t>, apar </a:t>
            </a:r>
            <a:r>
              <a:rPr lang="en-US" sz="2400" dirty="0" err="1"/>
              <a:t>efecte</a:t>
            </a:r>
            <a:r>
              <a:rPr lang="en-US" sz="2400" dirty="0"/>
              <a:t> </a:t>
            </a:r>
            <a:r>
              <a:rPr lang="en-US" sz="2400" dirty="0" err="1"/>
              <a:t>fizice</a:t>
            </a:r>
            <a:r>
              <a:rPr lang="en-US" sz="2400" dirty="0"/>
              <a:t> </a:t>
            </a:r>
            <a:r>
              <a:rPr lang="en-US" sz="2400" dirty="0" err="1"/>
              <a:t>noi</a:t>
            </a:r>
            <a:r>
              <a:rPr lang="en-US" sz="2400" dirty="0"/>
              <a:t> care sunt</a:t>
            </a:r>
            <a:r>
              <a:rPr lang="ro-RO" sz="2400" dirty="0"/>
              <a:t> </a:t>
            </a:r>
            <a:r>
              <a:rPr lang="en-US" sz="2400" dirty="0" err="1"/>
              <a:t>decisiv</a:t>
            </a:r>
            <a:r>
              <a:rPr lang="ro-RO" sz="2400" dirty="0"/>
              <a:t>e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dezvoltarea</a:t>
            </a:r>
            <a:r>
              <a:rPr lang="en-US" sz="2400" dirty="0"/>
              <a:t> de </a:t>
            </a:r>
            <a:r>
              <a:rPr lang="en-US" sz="2400" dirty="0" err="1"/>
              <a:t>produse</a:t>
            </a:r>
            <a:r>
              <a:rPr lang="en-US" sz="2400" dirty="0"/>
              <a:t> </a:t>
            </a:r>
            <a:r>
              <a:rPr lang="en-US" sz="2400" dirty="0" err="1"/>
              <a:t>noi</a:t>
            </a:r>
            <a:r>
              <a:rPr lang="en-US" sz="2400" dirty="0"/>
              <a:t>. </a:t>
            </a:r>
          </a:p>
          <a:p>
            <a:endParaRPr lang="en-US" sz="2400" dirty="0"/>
          </a:p>
          <a:p>
            <a:r>
              <a:rPr lang="en-US" sz="2400" dirty="0" err="1"/>
              <a:t>Nanotehnologia</a:t>
            </a:r>
            <a:r>
              <a:rPr lang="en-US" sz="2400" dirty="0"/>
              <a:t> </a:t>
            </a:r>
            <a:r>
              <a:rPr lang="ro-RO" sz="2400" dirty="0"/>
              <a:t>-</a:t>
            </a:r>
            <a:r>
              <a:rPr lang="en-US" sz="2400" dirty="0"/>
              <a:t> o </a:t>
            </a:r>
            <a:r>
              <a:rPr lang="en-US" sz="2400" dirty="0" err="1"/>
              <a:t>inginerie</a:t>
            </a:r>
            <a:r>
              <a:rPr lang="en-US" sz="2400" dirty="0"/>
              <a:t> </a:t>
            </a:r>
            <a:r>
              <a:rPr lang="en-US" sz="2400" dirty="0" err="1"/>
              <a:t>fără</a:t>
            </a:r>
            <a:r>
              <a:rPr lang="en-US" sz="2400" dirty="0"/>
              <a:t> precedent</a:t>
            </a:r>
            <a:r>
              <a:rPr lang="ro-RO" sz="2400" dirty="0"/>
              <a:t> de </a:t>
            </a:r>
            <a:r>
              <a:rPr lang="en-US" sz="2400" dirty="0" err="1"/>
              <a:t>oportunități</a:t>
            </a:r>
            <a:r>
              <a:rPr lang="en-US" sz="2400" dirty="0"/>
              <a:t> de a </a:t>
            </a:r>
            <a:r>
              <a:rPr lang="en-US" sz="2400" dirty="0" err="1"/>
              <a:t>proiecta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mod specific </a:t>
            </a:r>
            <a:r>
              <a:rPr lang="en-US" sz="2400" dirty="0" err="1"/>
              <a:t>proprietățile</a:t>
            </a:r>
            <a:r>
              <a:rPr lang="en-US" sz="2400" dirty="0"/>
              <a:t> </a:t>
            </a:r>
            <a:r>
              <a:rPr lang="en-US" sz="2400" dirty="0" err="1"/>
              <a:t>materialelor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anumite</a:t>
            </a:r>
            <a:r>
              <a:rPr lang="en-US" sz="2400" dirty="0"/>
              <a:t> </a:t>
            </a:r>
            <a:r>
              <a:rPr lang="en-US" sz="2400" dirty="0" err="1"/>
              <a:t>aplicații</a:t>
            </a:r>
            <a:r>
              <a:rPr lang="ro-RO" sz="2400" dirty="0"/>
              <a:t>, ce </a:t>
            </a:r>
            <a:r>
              <a:rPr lang="en-US" sz="2400" dirty="0"/>
              <a:t> </a:t>
            </a:r>
            <a:r>
              <a:rPr lang="en-US" sz="2400" dirty="0" err="1"/>
              <a:t>ajută</a:t>
            </a:r>
            <a:r>
              <a:rPr lang="en-US" sz="2400" dirty="0"/>
              <a:t> la </a:t>
            </a:r>
            <a:r>
              <a:rPr lang="en-US" sz="2400" dirty="0" err="1"/>
              <a:t>îmbunătățirea</a:t>
            </a:r>
            <a:r>
              <a:rPr lang="en-US" sz="2400" dirty="0"/>
              <a:t> </a:t>
            </a:r>
            <a:r>
              <a:rPr lang="en-US" sz="2400" dirty="0" err="1"/>
              <a:t>multor</a:t>
            </a:r>
            <a:r>
              <a:rPr lang="en-US" sz="2400" dirty="0"/>
              <a:t> </a:t>
            </a:r>
            <a:r>
              <a:rPr lang="en-US" sz="2400" dirty="0" err="1"/>
              <a:t>produse</a:t>
            </a:r>
            <a:r>
              <a:rPr lang="en-US" sz="2400" dirty="0"/>
              <a:t> </a:t>
            </a:r>
            <a:r>
              <a:rPr lang="en-US" sz="2400" dirty="0" err="1"/>
              <a:t>dintr</a:t>
            </a:r>
            <a:r>
              <a:rPr lang="en-US" sz="2400" dirty="0"/>
              <a:t>-o </a:t>
            </a:r>
            <a:r>
              <a:rPr lang="en-US" sz="2400" dirty="0" err="1"/>
              <a:t>gamă</a:t>
            </a:r>
            <a:r>
              <a:rPr lang="en-US" sz="2400" dirty="0"/>
              <a:t> </a:t>
            </a:r>
            <a:r>
              <a:rPr lang="en-US" sz="2400" dirty="0" err="1"/>
              <a:t>largă</a:t>
            </a:r>
            <a:r>
              <a:rPr lang="en-US" sz="2400" dirty="0"/>
              <a:t> de </a:t>
            </a:r>
            <a:r>
              <a:rPr lang="en-US" sz="2400" dirty="0" err="1"/>
              <a:t>industrii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259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8200" cy="1143000"/>
          </a:xfrm>
        </p:spPr>
        <p:txBody>
          <a:bodyPr/>
          <a:lstStyle/>
          <a:p>
            <a:r>
              <a:rPr lang="ro-RO" sz="3000" dirty="0"/>
              <a:t>P</a:t>
            </a:r>
            <a:r>
              <a:rPr lang="en-US" sz="3000" dirty="0" err="1"/>
              <a:t>rovocările</a:t>
            </a:r>
            <a:r>
              <a:rPr lang="en-US" sz="3000" dirty="0"/>
              <a:t> </a:t>
            </a:r>
            <a:r>
              <a:rPr lang="en-US" sz="3000" dirty="0" err="1"/>
              <a:t>în</a:t>
            </a:r>
            <a:r>
              <a:rPr lang="en-US" sz="3000" dirty="0"/>
              <a:t> </a:t>
            </a:r>
            <a:r>
              <a:rPr lang="en-US" sz="3000" dirty="0" err="1"/>
              <a:t>metrologie</a:t>
            </a:r>
            <a:r>
              <a:rPr lang="en-US" sz="3000" dirty="0"/>
              <a:t> la </a:t>
            </a:r>
            <a:r>
              <a:rPr lang="en-US" sz="3000" dirty="0" err="1"/>
              <a:t>scară</a:t>
            </a:r>
            <a:r>
              <a:rPr lang="en-US" sz="3000" dirty="0"/>
              <a:t> </a:t>
            </a:r>
            <a:r>
              <a:rPr lang="en-US" sz="3000" dirty="0" err="1"/>
              <a:t>nanometrică</a:t>
            </a:r>
            <a:r>
              <a:rPr lang="en-US" sz="3000" dirty="0"/>
              <a:t>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1752600"/>
            <a:ext cx="8686800" cy="4525962"/>
          </a:xfrm>
        </p:spPr>
        <p:txBody>
          <a:bodyPr/>
          <a:lstStyle/>
          <a:p>
            <a:pPr algn="just"/>
            <a:r>
              <a:rPr lang="en-US" sz="2000" dirty="0" err="1"/>
              <a:t>Comparativ</a:t>
            </a:r>
            <a:r>
              <a:rPr lang="en-US" sz="2000" dirty="0"/>
              <a:t> cu </a:t>
            </a:r>
            <a:r>
              <a:rPr lang="en-US" sz="2000" dirty="0" err="1"/>
              <a:t>măsurătorile</a:t>
            </a:r>
            <a:r>
              <a:rPr lang="en-US" sz="2000" dirty="0"/>
              <a:t> </a:t>
            </a:r>
            <a:r>
              <a:rPr lang="ro-RO" sz="2000" dirty="0"/>
              <a:t>cotidiene</a:t>
            </a:r>
            <a:r>
              <a:rPr lang="en-US" sz="2000" dirty="0"/>
              <a:t>, la </a:t>
            </a:r>
            <a:r>
              <a:rPr lang="en-US" sz="2000" dirty="0" err="1"/>
              <a:t>dimensiuni</a:t>
            </a:r>
            <a:r>
              <a:rPr lang="ro-RO" sz="2000" dirty="0"/>
              <a:t> normale</a:t>
            </a:r>
            <a:r>
              <a:rPr lang="en-US" sz="2000" dirty="0"/>
              <a:t>, </a:t>
            </a:r>
            <a:r>
              <a:rPr lang="en-US" sz="2000" dirty="0" err="1"/>
              <a:t>efectele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suplimentare</a:t>
            </a:r>
            <a:r>
              <a:rPr lang="en-US" sz="2000" dirty="0"/>
              <a:t> </a:t>
            </a:r>
            <a:r>
              <a:rPr lang="en-US" sz="2000" dirty="0" err="1"/>
              <a:t>trebuie</a:t>
            </a:r>
            <a:r>
              <a:rPr lang="en-US" sz="2000" dirty="0"/>
              <a:t> </a:t>
            </a:r>
            <a:r>
              <a:rPr lang="en-US" sz="2000" dirty="0" err="1"/>
              <a:t>luate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considerare</a:t>
            </a:r>
            <a:r>
              <a:rPr lang="en-US" sz="2000" dirty="0"/>
              <a:t>. </a:t>
            </a:r>
            <a:r>
              <a:rPr lang="ro-RO" sz="2000" dirty="0"/>
              <a:t>E.g.</a:t>
            </a:r>
            <a:r>
              <a:rPr lang="en-US" sz="2000" dirty="0"/>
              <a:t> </a:t>
            </a:r>
            <a:r>
              <a:rPr lang="en-US" sz="2000" dirty="0" err="1"/>
              <a:t>măsurarea</a:t>
            </a:r>
            <a:r>
              <a:rPr lang="en-US" sz="2000" dirty="0"/>
              <a:t> </a:t>
            </a:r>
            <a:r>
              <a:rPr lang="en-US" sz="2000" dirty="0" err="1"/>
              <a:t>lungimii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influențată</a:t>
            </a:r>
            <a:r>
              <a:rPr lang="en-US" sz="2000" dirty="0"/>
              <a:t> de </a:t>
            </a:r>
            <a:r>
              <a:rPr lang="en-US" sz="2000" dirty="0" err="1"/>
              <a:t>efecte</a:t>
            </a:r>
            <a:r>
              <a:rPr lang="en-US" sz="2000" dirty="0"/>
              <a:t> care sunt </a:t>
            </a:r>
            <a:r>
              <a:rPr lang="en-US" sz="2000" dirty="0" err="1"/>
              <a:t>neglijabile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macro </a:t>
            </a:r>
            <a:r>
              <a:rPr lang="en-US" sz="2000" dirty="0" err="1"/>
              <a:t>și</a:t>
            </a:r>
            <a:r>
              <a:rPr lang="en-US" sz="2000" dirty="0"/>
              <a:t> micro. </a:t>
            </a:r>
            <a:endParaRPr lang="ro-RO" sz="2000" dirty="0"/>
          </a:p>
          <a:p>
            <a:pPr algn="just"/>
            <a:r>
              <a:rPr lang="en-US" sz="2000" dirty="0" err="1"/>
              <a:t>Acesta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motivul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care </a:t>
            </a:r>
            <a:r>
              <a:rPr lang="en-US" sz="2000" i="1" dirty="0">
                <a:solidFill>
                  <a:srgbClr val="FF0000"/>
                </a:solidFill>
              </a:rPr>
              <a:t>to</a:t>
            </a:r>
            <a:r>
              <a:rPr lang="ro-RO" sz="2000" i="1" dirty="0">
                <a:solidFill>
                  <a:srgbClr val="FF0000"/>
                </a:solidFill>
              </a:rPr>
              <a:t>ți măsuranzii </a:t>
            </a:r>
            <a:r>
              <a:rPr lang="en-US" sz="2000" i="1" dirty="0" err="1">
                <a:solidFill>
                  <a:srgbClr val="FF0000"/>
                </a:solidFill>
              </a:rPr>
              <a:t>cunoscu</a:t>
            </a:r>
            <a:r>
              <a:rPr lang="ro-RO" sz="2000" i="1" dirty="0">
                <a:solidFill>
                  <a:srgbClr val="FF0000"/>
                </a:solidFill>
              </a:rPr>
              <a:t>ți</a:t>
            </a:r>
            <a:r>
              <a:rPr lang="en-US" sz="2000" i="1" dirty="0">
                <a:solidFill>
                  <a:srgbClr val="FF0000"/>
                </a:solidFill>
              </a:rPr>
              <a:t> la </a:t>
            </a:r>
            <a:r>
              <a:rPr lang="en-US" sz="2000" i="1" dirty="0" err="1">
                <a:solidFill>
                  <a:srgbClr val="FF0000"/>
                </a:solidFill>
              </a:rPr>
              <a:t>scară</a:t>
            </a:r>
            <a:r>
              <a:rPr lang="en-US" sz="2000" i="1" dirty="0">
                <a:solidFill>
                  <a:srgbClr val="FF0000"/>
                </a:solidFill>
              </a:rPr>
              <a:t> macro </a:t>
            </a:r>
            <a:r>
              <a:rPr lang="en-US" sz="2000" i="1" dirty="0" err="1">
                <a:solidFill>
                  <a:srgbClr val="FF0000"/>
                </a:solidFill>
              </a:rPr>
              <a:t>trebuie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să</a:t>
            </a:r>
            <a:r>
              <a:rPr lang="en-US" sz="2000" i="1" dirty="0">
                <a:solidFill>
                  <a:srgbClr val="FF0000"/>
                </a:solidFill>
              </a:rPr>
              <a:t> fie </a:t>
            </a:r>
            <a:r>
              <a:rPr lang="en-US" sz="2000" i="1" dirty="0" err="1">
                <a:solidFill>
                  <a:srgbClr val="FF0000"/>
                </a:solidFill>
              </a:rPr>
              <a:t>reconsidera</a:t>
            </a:r>
            <a:r>
              <a:rPr lang="ro-RO" sz="2000" i="1" dirty="0">
                <a:solidFill>
                  <a:srgbClr val="FF0000"/>
                </a:solidFill>
              </a:rPr>
              <a:t>ți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atunci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când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sunt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evalua</a:t>
            </a:r>
            <a:r>
              <a:rPr lang="ro-RO" sz="2000" i="1" dirty="0">
                <a:solidFill>
                  <a:srgbClr val="FF0000"/>
                </a:solidFill>
              </a:rPr>
              <a:t>ți</a:t>
            </a:r>
            <a:r>
              <a:rPr lang="en-US" sz="2000" i="1" dirty="0">
                <a:solidFill>
                  <a:srgbClr val="FF0000"/>
                </a:solidFill>
              </a:rPr>
              <a:t> la </a:t>
            </a:r>
            <a:r>
              <a:rPr lang="en-US" sz="2000" i="1" dirty="0" err="1">
                <a:solidFill>
                  <a:srgbClr val="FF0000"/>
                </a:solidFill>
              </a:rPr>
              <a:t>scară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i="1" dirty="0" err="1">
                <a:solidFill>
                  <a:srgbClr val="FF0000"/>
                </a:solidFill>
              </a:rPr>
              <a:t>nanometrică</a:t>
            </a:r>
            <a:r>
              <a:rPr lang="en-US" sz="2000" i="1" dirty="0">
                <a:solidFill>
                  <a:srgbClr val="FF0000"/>
                </a:solidFill>
              </a:rPr>
              <a:t>.</a:t>
            </a:r>
            <a:r>
              <a:rPr lang="ro-RO" sz="2000" dirty="0"/>
              <a:t> </a:t>
            </a:r>
          </a:p>
          <a:p>
            <a:pPr algn="just"/>
            <a:r>
              <a:rPr lang="en-US" sz="2000" dirty="0"/>
              <a:t>Este </a:t>
            </a:r>
            <a:r>
              <a:rPr lang="en-US" sz="2000" dirty="0" err="1"/>
              <a:t>interesant</a:t>
            </a:r>
            <a:r>
              <a:rPr lang="en-US" sz="2000" dirty="0"/>
              <a:t> de </a:t>
            </a:r>
            <a:r>
              <a:rPr lang="en-US" sz="2000" dirty="0" err="1"/>
              <a:t>observat</a:t>
            </a:r>
            <a:r>
              <a:rPr lang="en-US" sz="2000" dirty="0"/>
              <a:t> </a:t>
            </a:r>
            <a:r>
              <a:rPr lang="en-US" sz="2000" dirty="0" err="1"/>
              <a:t>că</a:t>
            </a:r>
            <a:r>
              <a:rPr lang="en-US" sz="2000" dirty="0"/>
              <a:t> </a:t>
            </a:r>
            <a:r>
              <a:rPr lang="en-US" sz="2000" dirty="0" err="1"/>
              <a:t>diferitele</a:t>
            </a:r>
            <a:r>
              <a:rPr lang="en-US" sz="2000" dirty="0"/>
              <a:t> </a:t>
            </a:r>
            <a:r>
              <a:rPr lang="en-US" sz="2000" dirty="0" err="1"/>
              <a:t>unități</a:t>
            </a:r>
            <a:r>
              <a:rPr lang="en-US" sz="2000" dirty="0"/>
              <a:t> ale S</a:t>
            </a:r>
            <a:r>
              <a:rPr lang="ro-RO" sz="2000" dirty="0"/>
              <a:t>I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diferite</a:t>
            </a:r>
            <a:r>
              <a:rPr lang="ro-RO" sz="2000" dirty="0"/>
              <a:t> </a:t>
            </a:r>
            <a:r>
              <a:rPr lang="en-US" sz="2000" dirty="0" err="1"/>
              <a:t>mărimi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sunt definite la un </a:t>
            </a:r>
            <a:r>
              <a:rPr lang="en-US" sz="2000" dirty="0" err="1"/>
              <a:t>nivel</a:t>
            </a:r>
            <a:r>
              <a:rPr lang="en-US" sz="2000" dirty="0"/>
              <a:t> </a:t>
            </a:r>
            <a:r>
              <a:rPr lang="en-US" sz="2000" b="1" i="1" dirty="0" err="1"/>
              <a:t>în</a:t>
            </a:r>
            <a:r>
              <a:rPr lang="en-US" sz="2000" b="1" i="1" dirty="0"/>
              <a:t> care </a:t>
            </a:r>
            <a:r>
              <a:rPr lang="en-US" sz="2000" b="1" i="1" dirty="0" err="1"/>
              <a:t>precizia</a:t>
            </a:r>
            <a:r>
              <a:rPr lang="en-US" sz="2000" b="1" i="1" dirty="0"/>
              <a:t> </a:t>
            </a:r>
            <a:r>
              <a:rPr lang="en-US" sz="2000" b="1" i="1" dirty="0" err="1"/>
              <a:t>reală</a:t>
            </a:r>
            <a:r>
              <a:rPr lang="en-US" sz="2000" b="1" i="1" dirty="0"/>
              <a:t> a </a:t>
            </a:r>
            <a:r>
              <a:rPr lang="en-US" sz="2000" b="1" i="1" dirty="0" err="1"/>
              <a:t>măsurării</a:t>
            </a:r>
            <a:r>
              <a:rPr lang="en-US" sz="2000" b="1" i="1" dirty="0"/>
              <a:t> </a:t>
            </a:r>
            <a:r>
              <a:rPr lang="en-US" sz="2000" b="1" i="1" dirty="0" err="1"/>
              <a:t>este</a:t>
            </a:r>
            <a:r>
              <a:rPr lang="en-US" sz="2000" b="1" i="1" dirty="0"/>
              <a:t> </a:t>
            </a:r>
            <a:r>
              <a:rPr lang="en-US" sz="2000" b="1" i="1" dirty="0" err="1"/>
              <a:t>cea</a:t>
            </a:r>
            <a:r>
              <a:rPr lang="en-US" sz="2000" b="1" i="1" dirty="0"/>
              <a:t> </a:t>
            </a:r>
            <a:r>
              <a:rPr lang="en-US" sz="2000" b="1" i="1" dirty="0" err="1"/>
              <a:t>mai</a:t>
            </a:r>
            <a:r>
              <a:rPr lang="en-US" sz="2000" b="1" i="1" dirty="0"/>
              <a:t> mare</a:t>
            </a:r>
            <a:r>
              <a:rPr lang="en-US" sz="2000" dirty="0"/>
              <a:t>. </a:t>
            </a:r>
            <a:r>
              <a:rPr lang="en-US" sz="2000" dirty="0" err="1"/>
              <a:t>Aceste</a:t>
            </a:r>
            <a:r>
              <a:rPr lang="en-US" sz="2000" dirty="0"/>
              <a:t> </a:t>
            </a:r>
            <a:r>
              <a:rPr lang="en-US" sz="2000" dirty="0" err="1"/>
              <a:t>tendințe</a:t>
            </a:r>
            <a:r>
              <a:rPr lang="en-US" sz="2000" dirty="0"/>
              <a:t> – </a:t>
            </a:r>
            <a:r>
              <a:rPr lang="en-US" sz="2000" dirty="0" err="1"/>
              <a:t>unde</a:t>
            </a:r>
            <a:r>
              <a:rPr lang="en-US" sz="2000" dirty="0"/>
              <a:t> </a:t>
            </a:r>
            <a:r>
              <a:rPr lang="en-US" sz="2000" dirty="0" err="1"/>
              <a:t>acuratețea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general</a:t>
            </a:r>
            <a:r>
              <a:rPr lang="ro-RO" sz="2000" dirty="0"/>
              <a:t> </a:t>
            </a:r>
            <a:r>
              <a:rPr lang="en-US" sz="2000" dirty="0" err="1"/>
              <a:t>scăde</a:t>
            </a:r>
            <a:r>
              <a:rPr lang="en-US" sz="2000" dirty="0"/>
              <a:t> </a:t>
            </a:r>
            <a:r>
              <a:rPr lang="en-US" sz="2000" dirty="0" err="1"/>
              <a:t>atât</a:t>
            </a:r>
            <a:r>
              <a:rPr lang="en-US" sz="2000" dirty="0"/>
              <a:t> </a:t>
            </a:r>
            <a:r>
              <a:rPr lang="en-US" sz="2000" dirty="0" err="1"/>
              <a:t>spre</a:t>
            </a:r>
            <a:r>
              <a:rPr lang="en-US" sz="2000" dirty="0"/>
              <a:t> </a:t>
            </a:r>
            <a:r>
              <a:rPr lang="en-US" sz="2000" dirty="0" err="1"/>
              <a:t>intervale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scurte</a:t>
            </a:r>
            <a:r>
              <a:rPr lang="en-US" sz="2000" dirty="0"/>
              <a:t>, </a:t>
            </a:r>
            <a:r>
              <a:rPr lang="en-US" sz="2000" dirty="0" err="1"/>
              <a:t>cât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spre</a:t>
            </a:r>
            <a:r>
              <a:rPr lang="en-US" sz="2000" dirty="0"/>
              <a:t> </a:t>
            </a:r>
            <a:r>
              <a:rPr lang="en-US" sz="2000" dirty="0" err="1"/>
              <a:t>intervale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lungi – </a:t>
            </a:r>
            <a:r>
              <a:rPr lang="en-US" sz="2000" dirty="0" err="1"/>
              <a:t>sunt</a:t>
            </a:r>
            <a:r>
              <a:rPr lang="en-US" sz="2000" dirty="0"/>
              <a:t> </a:t>
            </a:r>
            <a:r>
              <a:rPr lang="en-US" sz="2000" dirty="0" err="1"/>
              <a:t>similare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multe</a:t>
            </a:r>
            <a:r>
              <a:rPr lang="en-US" sz="2000" dirty="0"/>
              <a:t> </a:t>
            </a:r>
            <a:r>
              <a:rPr lang="en-US" sz="2000" dirty="0" err="1"/>
              <a:t>mărimi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. Din </a:t>
            </a:r>
            <a:r>
              <a:rPr lang="en-US" sz="2000" dirty="0" err="1"/>
              <a:t>această</a:t>
            </a:r>
            <a:r>
              <a:rPr lang="en-US" sz="2000" dirty="0"/>
              <a:t> </a:t>
            </a:r>
            <a:r>
              <a:rPr lang="en-US" sz="2000" dirty="0" err="1"/>
              <a:t>cauză</a:t>
            </a:r>
            <a:r>
              <a:rPr lang="en-US" sz="2000" dirty="0"/>
              <a:t>, </a:t>
            </a:r>
            <a:r>
              <a:rPr lang="en-US" sz="2000" dirty="0" err="1"/>
              <a:t>va</a:t>
            </a:r>
            <a:r>
              <a:rPr lang="en-US" sz="2000" dirty="0"/>
              <a:t> fi din </a:t>
            </a:r>
            <a:r>
              <a:rPr lang="en-US" sz="2000" dirty="0" err="1"/>
              <a:t>ce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ce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mult</a:t>
            </a:r>
            <a:r>
              <a:rPr lang="ro-RO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dificilă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nanometrologie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stabili</a:t>
            </a:r>
            <a:r>
              <a:rPr lang="en-US" sz="2000" dirty="0"/>
              <a:t> </a:t>
            </a:r>
            <a:r>
              <a:rPr lang="en-US" sz="2000" dirty="0" err="1"/>
              <a:t>trasabilitatea</a:t>
            </a:r>
            <a:r>
              <a:rPr lang="en-US" sz="2000" dirty="0"/>
              <a:t> </a:t>
            </a:r>
            <a:r>
              <a:rPr lang="en-US" sz="2000" dirty="0" err="1"/>
              <a:t>metrologică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atinge</a:t>
            </a:r>
            <a:r>
              <a:rPr lang="en-US" sz="2000" dirty="0"/>
              <a:t> </a:t>
            </a:r>
            <a:r>
              <a:rPr lang="en-US" sz="2000" dirty="0" err="1"/>
              <a:t>măsurarea</a:t>
            </a:r>
            <a:r>
              <a:rPr lang="ro-RO" sz="2000" dirty="0"/>
              <a:t> </a:t>
            </a:r>
            <a:r>
              <a:rPr lang="en-US" sz="2000" dirty="0" err="1"/>
              <a:t>incertitudin</a:t>
            </a:r>
            <a:r>
              <a:rPr lang="ro-RO" sz="2000" dirty="0"/>
              <a:t>i</a:t>
            </a:r>
            <a:r>
              <a:rPr lang="en-US" sz="2000" dirty="0" err="1"/>
              <a:t>i</a:t>
            </a:r>
            <a:r>
              <a:rPr lang="ro-RO" sz="2000" dirty="0"/>
              <a:t> scontate</a:t>
            </a:r>
            <a:r>
              <a:rPr lang="en-US" sz="2000" dirty="0"/>
              <a:t>.</a:t>
            </a:r>
            <a:endParaRPr lang="ro-RO" sz="2000" dirty="0"/>
          </a:p>
        </p:txBody>
      </p:sp>
    </p:spTree>
    <p:extLst>
      <p:ext uri="{BB962C8B-B14F-4D97-AF65-F5344CB8AC3E}">
        <p14:creationId xmlns:p14="http://schemas.microsoft.com/office/powerpoint/2010/main" val="693913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Provocări în </a:t>
            </a:r>
            <a:r>
              <a:rPr lang="ro-RO" dirty="0" err="1"/>
              <a:t>nanometrologie</a:t>
            </a:r>
            <a:r>
              <a:rPr lang="ro-RO" dirty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8"/>
            <a:ext cx="8229600" cy="4754562"/>
          </a:xfrm>
        </p:spPr>
        <p:txBody>
          <a:bodyPr/>
          <a:lstStyle/>
          <a:p>
            <a:r>
              <a:rPr lang="en-US" sz="2000" dirty="0" err="1"/>
              <a:t>Lanțuri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lungi de </a:t>
            </a:r>
            <a:r>
              <a:rPr lang="en-US" sz="2000" dirty="0" err="1"/>
              <a:t>trasabilitate</a:t>
            </a:r>
            <a:r>
              <a:rPr lang="en-US" sz="2000" dirty="0"/>
              <a:t> </a:t>
            </a:r>
            <a:r>
              <a:rPr lang="en-US" sz="2000" dirty="0" err="1"/>
              <a:t>metrologică</a:t>
            </a:r>
            <a:r>
              <a:rPr lang="en-US" sz="2000" dirty="0"/>
              <a:t>.</a:t>
            </a:r>
            <a:endParaRPr lang="ro-RO" sz="2000" dirty="0"/>
          </a:p>
          <a:p>
            <a:r>
              <a:rPr lang="en-US" sz="2000" dirty="0"/>
              <a:t>Măsurători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medii</a:t>
            </a:r>
            <a:r>
              <a:rPr lang="en-US" sz="2000" dirty="0"/>
              <a:t> </a:t>
            </a:r>
            <a:r>
              <a:rPr lang="en-US" sz="2000" dirty="0" err="1"/>
              <a:t>dificile</a:t>
            </a:r>
            <a:r>
              <a:rPr lang="en-US" sz="2000" dirty="0"/>
              <a:t>, de </a:t>
            </a:r>
            <a:r>
              <a:rPr lang="en-US" sz="2000" dirty="0" err="1"/>
              <a:t>exemplu</a:t>
            </a:r>
            <a:r>
              <a:rPr lang="en-US" sz="2000" dirty="0"/>
              <a:t>, vid ultra-</a:t>
            </a:r>
            <a:r>
              <a:rPr lang="en-US" sz="2000" dirty="0" err="1"/>
              <a:t>înalt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ro-RO" sz="2000" dirty="0"/>
              <a:t>în medii biologice complexe....</a:t>
            </a:r>
            <a:endParaRPr lang="en-US" sz="2000" dirty="0"/>
          </a:p>
          <a:p>
            <a:pPr marL="0" indent="0">
              <a:buNone/>
            </a:pPr>
            <a:r>
              <a:rPr lang="ro-RO" sz="2000" dirty="0"/>
              <a:t>                                 </a:t>
            </a:r>
          </a:p>
          <a:p>
            <a:pPr marL="0" indent="0">
              <a:buNone/>
            </a:pPr>
            <a:r>
              <a:rPr lang="ro-RO" sz="2000" dirty="0"/>
              <a:t>  </a:t>
            </a:r>
            <a:r>
              <a:rPr lang="ro-RO" sz="2000" b="1" dirty="0">
                <a:solidFill>
                  <a:schemeClr val="accent2"/>
                </a:solidFill>
              </a:rPr>
              <a:t>Noi necesități de</a:t>
            </a:r>
            <a:r>
              <a:rPr lang="ro-RO" sz="2000" dirty="0"/>
              <a:t>:</a:t>
            </a:r>
          </a:p>
          <a:p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en-US" sz="2000" dirty="0" err="1"/>
              <a:t>materiale</a:t>
            </a:r>
            <a:r>
              <a:rPr lang="en-US" sz="2000" dirty="0"/>
              <a:t> de </a:t>
            </a:r>
            <a:r>
              <a:rPr lang="en-US" sz="2000" dirty="0" err="1"/>
              <a:t>referință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standarde</a:t>
            </a:r>
            <a:r>
              <a:rPr lang="en-US" sz="2000" dirty="0"/>
              <a:t> </a:t>
            </a:r>
            <a:r>
              <a:rPr lang="en-US" sz="2000" dirty="0" err="1"/>
              <a:t>documentare</a:t>
            </a:r>
            <a:r>
              <a:rPr lang="en-US" sz="2000" dirty="0"/>
              <a:t>.</a:t>
            </a:r>
            <a:endParaRPr lang="ro-RO" sz="2000" dirty="0"/>
          </a:p>
          <a:p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en-US" sz="2000" dirty="0" err="1"/>
              <a:t>instrumente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de </a:t>
            </a:r>
            <a:r>
              <a:rPr lang="en-US" sz="2000" dirty="0" err="1"/>
              <a:t>testare</a:t>
            </a:r>
            <a:r>
              <a:rPr lang="en-US" sz="2000" dirty="0"/>
              <a:t> care </a:t>
            </a:r>
            <a:r>
              <a:rPr lang="en-US" sz="2000" dirty="0" err="1"/>
              <a:t>funcționează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en-US" sz="2000" dirty="0"/>
              <a:t>.</a:t>
            </a:r>
            <a:endParaRPr lang="ro-RO" sz="2000" dirty="0"/>
          </a:p>
          <a:p>
            <a:r>
              <a:rPr lang="en-US" sz="2000" dirty="0"/>
              <a:t>a </a:t>
            </a:r>
            <a:r>
              <a:rPr lang="en-US" sz="2000" dirty="0" err="1"/>
              <a:t>măsura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en-US" sz="2000" dirty="0" err="1"/>
              <a:t>caracteristici</a:t>
            </a:r>
            <a:r>
              <a:rPr lang="en-US" sz="2000" dirty="0"/>
              <a:t> </a:t>
            </a:r>
            <a:r>
              <a:rPr lang="en-US" sz="2000" dirty="0" err="1"/>
              <a:t>unice</a:t>
            </a:r>
            <a:r>
              <a:rPr lang="en-US" sz="2000" dirty="0"/>
              <a:t> la </a:t>
            </a:r>
            <a:r>
              <a:rPr lang="en-US" sz="2000" dirty="0" err="1"/>
              <a:t>scara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en-US" sz="2000" dirty="0"/>
              <a:t>.</a:t>
            </a:r>
            <a:endParaRPr lang="ro-RO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80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C3BFE03-9BA8-B014-4A49-F32D58455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Dictate de orientări: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B1DB699-6AA1-F997-F74C-83EA42E14D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886435"/>
              </p:ext>
            </p:extLst>
          </p:nvPr>
        </p:nvGraphicFramePr>
        <p:xfrm>
          <a:off x="304800" y="1752600"/>
          <a:ext cx="86106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>
                  <a:extLst>
                    <a:ext uri="{9D8B030D-6E8A-4147-A177-3AD203B41FA5}">
                      <a16:colId xmlns:a16="http://schemas.microsoft.com/office/drawing/2014/main" val="350208666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139172849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342005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b="1" dirty="0">
                          <a:solidFill>
                            <a:srgbClr val="C00000"/>
                          </a:solidFill>
                        </a:rPr>
                        <a:t>De cercetare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b="1" dirty="0">
                          <a:solidFill>
                            <a:srgbClr val="C00000"/>
                          </a:solidFill>
                        </a:rPr>
                        <a:t>Industriale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48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o-RO" dirty="0"/>
                        <a:t>Precizie </a:t>
                      </a:r>
                      <a:r>
                        <a:rPr lang="ro-RO" dirty="0" err="1"/>
                        <a:t>max</a:t>
                      </a:r>
                      <a:r>
                        <a:rPr lang="ro-RO" dirty="0"/>
                        <a:t> posibilă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Eficiență </a:t>
                      </a:r>
                      <a:r>
                        <a:rPr lang="ro-RO" dirty="0" err="1"/>
                        <a:t>max</a:t>
                      </a:r>
                      <a:r>
                        <a:rPr lang="ro-RO" dirty="0"/>
                        <a:t> posibilă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22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o-RO" dirty="0"/>
                        <a:t>Balansată între calitate și cantitate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Cantitativ – favorizant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84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o-RO" dirty="0"/>
                        <a:t>Măsoară cât mai mulți parametri posibili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Măsoară  un minim acceptabil de parametri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09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o-RO" dirty="0"/>
                        <a:t>Timpul și prețul măsurătorilor nu este important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Timpul și costul măsurătorilor să fie minim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83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o-RO" dirty="0"/>
                        <a:t>Condițiile mediului foarte importante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/>
                        <a:t>Măsurătorile să fie în mediu industrial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815349"/>
                  </a:ext>
                </a:extLst>
              </a:tr>
            </a:tbl>
          </a:graphicData>
        </a:graphic>
      </p:graphicFrame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93F6EFE9-169F-B456-3D4E-6E90F0780D25}"/>
              </a:ext>
            </a:extLst>
          </p:cNvPr>
          <p:cNvSpPr/>
          <p:nvPr/>
        </p:nvSpPr>
        <p:spPr>
          <a:xfrm>
            <a:off x="3810000" y="2209800"/>
            <a:ext cx="1143000" cy="152400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1CA73F-65FF-9EC8-3D35-BEE94705D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575" y="3334504"/>
            <a:ext cx="1170533" cy="1889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8B57A2-7912-4E51-FCB7-DA2C1D0A7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467" y="2724904"/>
            <a:ext cx="1170533" cy="1889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BFDDA6-0DE6-E8C7-F699-1DE7AD618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575" y="3944104"/>
            <a:ext cx="1170533" cy="1889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9A08DF-794B-C4E1-79BC-91B3EA724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574" y="4583033"/>
            <a:ext cx="1170533" cy="1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25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4774466-B371-46EA-16B6-52DA67BEB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err="1"/>
              <a:t>Aplicarea</a:t>
            </a:r>
            <a:r>
              <a:rPr lang="en-US" dirty="0"/>
              <a:t> </a:t>
            </a:r>
            <a:r>
              <a:rPr lang="en-US" dirty="0" err="1"/>
              <a:t>posibilă</a:t>
            </a:r>
            <a:r>
              <a:rPr lang="en-US" dirty="0"/>
              <a:t> a </a:t>
            </a:r>
            <a:r>
              <a:rPr lang="en-US" dirty="0" err="1"/>
              <a:t>efectelor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nanomateriale</a:t>
            </a:r>
            <a:endParaRPr lang="en-US" dirty="0"/>
          </a:p>
        </p:txBody>
      </p:sp>
      <p:graphicFrame>
        <p:nvGraphicFramePr>
          <p:cNvPr id="4" name="Substituent conținut 3">
            <a:extLst>
              <a:ext uri="{FF2B5EF4-FFF2-40B4-BE49-F238E27FC236}">
                <a16:creationId xmlns:a16="http://schemas.microsoft.com/office/drawing/2014/main" id="{8DC9E1ED-72B0-E4DD-AF6C-57F81EF314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5641221"/>
              </p:ext>
            </p:extLst>
          </p:nvPr>
        </p:nvGraphicFramePr>
        <p:xfrm>
          <a:off x="76200" y="1649730"/>
          <a:ext cx="8839200" cy="4723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62591451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167644658"/>
                    </a:ext>
                  </a:extLst>
                </a:gridCol>
              </a:tblGrid>
              <a:tr h="353271">
                <a:tc>
                  <a:txBody>
                    <a:bodyPr/>
                    <a:lstStyle/>
                    <a:p>
                      <a:pPr algn="ctr"/>
                      <a:r>
                        <a:rPr lang="ro-RO" sz="1600" b="1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E</a:t>
                      </a:r>
                      <a:r>
                        <a:rPr lang="en-US" sz="1600" b="1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fect</a:t>
                      </a:r>
                      <a:r>
                        <a:rPr lang="en-US" sz="1600" b="1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de </a:t>
                      </a:r>
                      <a:r>
                        <a:rPr lang="en-US" sz="1600" b="1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nanodimensionare</a:t>
                      </a:r>
                      <a:endParaRPr lang="en-US" sz="16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Aplicație</a:t>
                      </a:r>
                      <a:endParaRPr lang="en-US" sz="16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44090"/>
                  </a:ext>
                </a:extLst>
              </a:tr>
              <a:tr h="609756"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Raport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suprafață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la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volum</a:t>
                      </a:r>
                      <a:r>
                        <a:rPr lang="ro-RO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mărit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,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reactivitate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sporită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Cataliza, celule solare și </a:t>
                      </a:r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baterii, senzori de gaz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169249"/>
                  </a:ext>
                </a:extLst>
              </a:tr>
              <a:tr h="609756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Prag scăzut de percolare (scurgeri, </a:t>
                      </a:r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filtrare)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Conductibilitatea materialelor, elementele sensibile ale senzorilor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160036"/>
                  </a:ext>
                </a:extLst>
              </a:tr>
              <a:tr h="609756"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Durabilitate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crescută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și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rezistență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la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uzură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generate de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scăderea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mărimii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granulelor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Acoperiri durabile, unelte, </a:t>
                      </a:r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straturi protectoare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507402"/>
                  </a:ext>
                </a:extLst>
              </a:tr>
              <a:tr h="609756"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Îngustarea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bandgap cu </a:t>
                      </a:r>
                      <a:r>
                        <a:rPr lang="ro-RO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r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educ</a:t>
                      </a:r>
                      <a:r>
                        <a:rPr lang="ro-RO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erea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în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același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timp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ro-RO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a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mărim</a:t>
                      </a:r>
                      <a:r>
                        <a:rPr lang="ro-RO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ii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granulelor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Optoelectronica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223066"/>
                  </a:ext>
                </a:extLst>
              </a:tr>
              <a:tr h="609756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Rezistivitate crescută la </a:t>
                      </a:r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reduc</a:t>
                      </a:r>
                      <a:r>
                        <a:rPr lang="ro-RO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erea</a:t>
                      </a:r>
                      <a:r>
                        <a:rPr lang="ro-RO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</a:t>
                      </a:r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simultan</a:t>
                      </a:r>
                      <a:r>
                        <a:rPr lang="ro-RO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ă a</a:t>
                      </a:r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dimensiun</a:t>
                      </a:r>
                      <a:r>
                        <a:rPr lang="ro-RO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ii</a:t>
                      </a:r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granulelor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Electronice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,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elemente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pasive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,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elemente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senzoriale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02788"/>
                  </a:ext>
                </a:extLst>
              </a:tr>
              <a:tr h="353271">
                <a:tc>
                  <a:txBody>
                    <a:bodyPr/>
                    <a:lstStyle/>
                    <a:p>
                      <a:r>
                        <a:rPr lang="pt-BR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Cinetica de transfer atomic îmbunătățită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Baterii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,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stocare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hidrogen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41224"/>
                  </a:ext>
                </a:extLst>
              </a:tr>
              <a:tr h="614748"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Punct de topire redus și ag</a:t>
                      </a:r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lomerare (sinterizare)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Prelucrarea materialului, </a:t>
                      </a:r>
                      <a:r>
                        <a:rPr lang="it-IT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temperatura de aglomerare (sinterizare) a materialelor</a:t>
                      </a:r>
                      <a:r>
                        <a:rPr lang="ro-RO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scăzută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092543"/>
                  </a:ext>
                </a:extLst>
              </a:tr>
              <a:tr h="353271">
                <a:tc>
                  <a:txBody>
                    <a:bodyPr/>
                    <a:lstStyle/>
                    <a:p>
                      <a:r>
                        <a:rPr lang="es-E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Fiabilitate crescută, nivel redus </a:t>
                      </a:r>
                      <a:r>
                        <a:rPr lang="ro-RO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a </a:t>
                      </a:r>
                      <a:r>
                        <a:rPr lang="es-E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obosel</a:t>
                      </a:r>
                      <a:r>
                        <a:rPr lang="ro-RO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F5F5F5"/>
                          </a:highlight>
                          <a:latin typeface="+mj-lt"/>
                        </a:rPr>
                        <a:t>ii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Componente</a:t>
                      </a:r>
                      <a:r>
                        <a:rPr lang="en-US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electronice</a:t>
                      </a:r>
                      <a:r>
                        <a:rPr lang="ro-RO" sz="1600" b="0" i="0" dirty="0">
                          <a:solidFill>
                            <a:srgbClr val="3C4043"/>
                          </a:solidFill>
                          <a:effectLst/>
                          <a:highlight>
                            <a:srgbClr val="D2E3FC"/>
                          </a:highlight>
                          <a:latin typeface="+mj-lt"/>
                        </a:rPr>
                        <a:t>, MEMS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462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153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7831FE6-E043-C004-FACB-04925E4A2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1038"/>
            <a:ext cx="9144000" cy="4525962"/>
          </a:xfrm>
        </p:spPr>
        <p:txBody>
          <a:bodyPr/>
          <a:lstStyle/>
          <a:p>
            <a:r>
              <a:rPr lang="en-US" sz="2200" dirty="0" err="1"/>
              <a:t>Toate</a:t>
            </a:r>
            <a:r>
              <a:rPr lang="en-US" sz="2200" dirty="0"/>
              <a:t> </a:t>
            </a:r>
            <a:r>
              <a:rPr lang="en-US" sz="2200" dirty="0" err="1"/>
              <a:t>țările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care au </a:t>
            </a:r>
            <a:r>
              <a:rPr lang="en-US" sz="2200" dirty="0" err="1"/>
              <a:t>fost</a:t>
            </a:r>
            <a:r>
              <a:rPr lang="en-US" sz="2200" dirty="0"/>
              <a:t> </a:t>
            </a:r>
            <a:r>
              <a:rPr lang="en-US" sz="2200" dirty="0" err="1"/>
              <a:t>adoptate</a:t>
            </a:r>
            <a:r>
              <a:rPr lang="en-US" sz="2200" dirty="0"/>
              <a:t> </a:t>
            </a:r>
            <a:r>
              <a:rPr lang="en-US" sz="2200" dirty="0" err="1"/>
              <a:t>programe</a:t>
            </a:r>
            <a:r>
              <a:rPr lang="en-US" sz="2200" dirty="0"/>
              <a:t> la </a:t>
            </a:r>
            <a:r>
              <a:rPr lang="en-US" sz="2200" dirty="0" err="1"/>
              <a:t>nivel</a:t>
            </a:r>
            <a:r>
              <a:rPr lang="en-US" sz="2200" dirty="0"/>
              <a:t> </a:t>
            </a:r>
            <a:r>
              <a:rPr lang="en-US" sz="2200" dirty="0" err="1"/>
              <a:t>guvernamental</a:t>
            </a:r>
            <a:r>
              <a:rPr lang="ro-RO" sz="2200" dirty="0"/>
              <a:t> în </a:t>
            </a:r>
            <a:r>
              <a:rPr lang="en-US" sz="2200" dirty="0" err="1"/>
              <a:t>crearea</a:t>
            </a:r>
            <a:r>
              <a:rPr lang="en-US" sz="2200" dirty="0"/>
              <a:t> </a:t>
            </a:r>
            <a:r>
              <a:rPr lang="en-US" sz="2200" dirty="0" err="1"/>
              <a:t>și</a:t>
            </a:r>
            <a:r>
              <a:rPr lang="en-US" sz="2200" dirty="0"/>
              <a:t> </a:t>
            </a:r>
            <a:r>
              <a:rPr lang="en-US" sz="2200" dirty="0" err="1"/>
              <a:t>dezvoltarea</a:t>
            </a:r>
            <a:r>
              <a:rPr lang="en-US" sz="2200" dirty="0"/>
              <a:t> </a:t>
            </a:r>
            <a:r>
              <a:rPr lang="en-US" sz="2200" dirty="0" err="1"/>
              <a:t>nanoindustriei</a:t>
            </a:r>
            <a:r>
              <a:rPr lang="en-US" sz="2200" dirty="0"/>
              <a:t>, </a:t>
            </a:r>
            <a:r>
              <a:rPr lang="en-US" sz="2200" dirty="0" err="1"/>
              <a:t>realiz</a:t>
            </a:r>
            <a:r>
              <a:rPr lang="ro-RO" sz="2200" dirty="0" err="1"/>
              <a:t>ează</a:t>
            </a:r>
            <a:r>
              <a:rPr lang="ro-RO" sz="2200" dirty="0"/>
              <a:t> </a:t>
            </a:r>
            <a:r>
              <a:rPr lang="en-US" sz="2200" i="1" dirty="0">
                <a:solidFill>
                  <a:srgbClr val="FF0000"/>
                </a:solidFill>
              </a:rPr>
              <a:t>ne</a:t>
            </a:r>
            <a:r>
              <a:rPr lang="ro-RO" sz="2200" i="1" dirty="0" err="1">
                <a:solidFill>
                  <a:srgbClr val="FF0000"/>
                </a:solidFill>
              </a:rPr>
              <a:t>cesitatea</a:t>
            </a:r>
            <a:r>
              <a:rPr lang="en-US" sz="2200" i="1" dirty="0">
                <a:solidFill>
                  <a:srgbClr val="FF0000"/>
                </a:solidFill>
              </a:rPr>
              <a:t> de a </a:t>
            </a:r>
            <a:r>
              <a:rPr lang="en-US" sz="2200" i="1" dirty="0" err="1">
                <a:solidFill>
                  <a:srgbClr val="FF0000"/>
                </a:solidFill>
              </a:rPr>
              <a:t>dezvolta</a:t>
            </a:r>
            <a:r>
              <a:rPr lang="ro-RO" sz="2200" i="1" dirty="0">
                <a:solidFill>
                  <a:srgbClr val="FF0000"/>
                </a:solidFill>
              </a:rPr>
              <a:t> anticipat</a:t>
            </a:r>
            <a:r>
              <a:rPr lang="en-US" sz="2200" i="1" dirty="0">
                <a:solidFill>
                  <a:srgbClr val="FF0000"/>
                </a:solidFill>
              </a:rPr>
              <a:t> </a:t>
            </a:r>
            <a:r>
              <a:rPr lang="en-US" sz="2200" i="1" dirty="0" err="1">
                <a:solidFill>
                  <a:srgbClr val="FF0000"/>
                </a:solidFill>
              </a:rPr>
              <a:t>metrologi</a:t>
            </a:r>
            <a:r>
              <a:rPr lang="ro-RO" sz="2200" i="1" dirty="0">
                <a:solidFill>
                  <a:srgbClr val="FF0000"/>
                </a:solidFill>
              </a:rPr>
              <a:t>a</a:t>
            </a:r>
            <a:r>
              <a:rPr lang="en-US" sz="2200" i="1" dirty="0">
                <a:solidFill>
                  <a:srgbClr val="FF0000"/>
                </a:solidFill>
              </a:rPr>
              <a:t>, </a:t>
            </a:r>
            <a:r>
              <a:rPr lang="en-US" sz="2200" i="1" dirty="0" err="1">
                <a:solidFill>
                  <a:srgbClr val="FF0000"/>
                </a:solidFill>
              </a:rPr>
              <a:t>standardiz</a:t>
            </a:r>
            <a:r>
              <a:rPr lang="ro-RO" sz="2200" i="1" dirty="0" err="1">
                <a:solidFill>
                  <a:srgbClr val="FF0000"/>
                </a:solidFill>
              </a:rPr>
              <a:t>area</a:t>
            </a:r>
            <a:r>
              <a:rPr lang="en-US" sz="2200" i="1" dirty="0">
                <a:solidFill>
                  <a:srgbClr val="FF0000"/>
                </a:solidFill>
              </a:rPr>
              <a:t> </a:t>
            </a:r>
            <a:r>
              <a:rPr lang="en-US" sz="2200" i="1" dirty="0" err="1">
                <a:solidFill>
                  <a:srgbClr val="FF0000"/>
                </a:solidFill>
              </a:rPr>
              <a:t>și</a:t>
            </a:r>
            <a:r>
              <a:rPr lang="en-US" sz="2200" i="1" dirty="0">
                <a:solidFill>
                  <a:srgbClr val="FF0000"/>
                </a:solidFill>
              </a:rPr>
              <a:t> </a:t>
            </a:r>
            <a:r>
              <a:rPr lang="en-US" sz="2200" i="1" dirty="0" err="1">
                <a:solidFill>
                  <a:srgbClr val="FF0000"/>
                </a:solidFill>
              </a:rPr>
              <a:t>certific</a:t>
            </a:r>
            <a:r>
              <a:rPr lang="ro-RO" sz="2200" i="1" dirty="0" err="1">
                <a:solidFill>
                  <a:srgbClr val="FF0000"/>
                </a:solidFill>
              </a:rPr>
              <a:t>area</a:t>
            </a:r>
            <a:r>
              <a:rPr lang="en-US" sz="2200" i="1" dirty="0">
                <a:solidFill>
                  <a:srgbClr val="FF0000"/>
                </a:solidFill>
              </a:rPr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această</a:t>
            </a:r>
            <a:r>
              <a:rPr lang="en-US" sz="2200" dirty="0"/>
              <a:t> </a:t>
            </a:r>
            <a:r>
              <a:rPr lang="ro-RO" sz="2200" dirty="0"/>
              <a:t>direcție</a:t>
            </a:r>
            <a:r>
              <a:rPr lang="en-US" sz="2200" dirty="0"/>
              <a:t>. </a:t>
            </a:r>
            <a:endParaRPr lang="ro-RO" sz="2200" dirty="0"/>
          </a:p>
          <a:p>
            <a:endParaRPr lang="ro-RO" sz="2200" dirty="0"/>
          </a:p>
          <a:p>
            <a:pPr marL="0" indent="0">
              <a:buNone/>
            </a:pPr>
            <a:r>
              <a:rPr lang="en-US" sz="2200" dirty="0" err="1"/>
              <a:t>Nanospecialiştii</a:t>
            </a:r>
            <a:r>
              <a:rPr lang="en-US" sz="2200" dirty="0"/>
              <a:t> sunt </a:t>
            </a:r>
            <a:r>
              <a:rPr lang="en-US" sz="2200" dirty="0" err="1"/>
              <a:t>nevoiţi</a:t>
            </a:r>
            <a:r>
              <a:rPr lang="en-US" sz="2200" dirty="0"/>
              <a:t> </a:t>
            </a:r>
            <a:r>
              <a:rPr lang="en-US" sz="2200" dirty="0" err="1"/>
              <a:t>să</a:t>
            </a:r>
            <a:r>
              <a:rPr lang="en-US" sz="2200" dirty="0"/>
              <a:t> </a:t>
            </a:r>
            <a:r>
              <a:rPr lang="en-US" sz="2200" dirty="0" err="1"/>
              <a:t>urmeze</a:t>
            </a:r>
            <a:r>
              <a:rPr lang="en-US" sz="2200" dirty="0"/>
              <a:t> motto-ul: </a:t>
            </a:r>
            <a:endParaRPr lang="ro-RO" sz="2200" dirty="0"/>
          </a:p>
          <a:p>
            <a:r>
              <a:rPr lang="en-US" sz="2200" dirty="0"/>
              <a:t>„</a:t>
            </a:r>
            <a:r>
              <a:rPr lang="ro-RO" sz="2200" dirty="0"/>
              <a:t>P</a:t>
            </a:r>
            <a:r>
              <a:rPr lang="en-US" sz="2200" dirty="0" err="1"/>
              <a:t>rogres</a:t>
            </a:r>
            <a:r>
              <a:rPr lang="ro-RO" sz="2200" dirty="0"/>
              <a:t>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ro-RO" sz="2200" dirty="0"/>
              <a:t> </a:t>
            </a:r>
            <a:r>
              <a:rPr lang="en-US" sz="2200" dirty="0" err="1"/>
              <a:t>domeniul</a:t>
            </a:r>
            <a:r>
              <a:rPr lang="en-US" sz="2200" dirty="0"/>
              <a:t> </a:t>
            </a:r>
            <a:r>
              <a:rPr lang="en-US" sz="2200" dirty="0" err="1"/>
              <a:t>nanotehnologiei</a:t>
            </a:r>
            <a:r>
              <a:rPr lang="en-US" sz="2200" dirty="0"/>
              <a:t> </a:t>
            </a:r>
            <a:r>
              <a:rPr lang="en-US" sz="2200" dirty="0" err="1"/>
              <a:t>este</a:t>
            </a:r>
            <a:r>
              <a:rPr lang="en-US" sz="2200" dirty="0"/>
              <a:t> </a:t>
            </a:r>
            <a:r>
              <a:rPr lang="en-US" sz="2200" dirty="0" err="1"/>
              <a:t>imposibil</a:t>
            </a:r>
            <a:r>
              <a:rPr lang="en-US" sz="2200" dirty="0"/>
              <a:t> </a:t>
            </a:r>
            <a:r>
              <a:rPr lang="en-US" sz="2200" dirty="0" err="1"/>
              <a:t>fără</a:t>
            </a:r>
            <a:r>
              <a:rPr lang="en-US" sz="2200" dirty="0"/>
              <a:t> </a:t>
            </a:r>
            <a:r>
              <a:rPr lang="en-US" sz="2200" dirty="0" err="1"/>
              <a:t>progrese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nanometrologie</a:t>
            </a:r>
            <a:r>
              <a:rPr lang="en-US" sz="2200" dirty="0"/>
              <a:t>.</a:t>
            </a:r>
            <a:r>
              <a:rPr lang="ro-RO" sz="2200" dirty="0"/>
              <a:t> </a:t>
            </a:r>
          </a:p>
          <a:p>
            <a:r>
              <a:rPr lang="ro-RO" sz="2200" dirty="0"/>
              <a:t>N</a:t>
            </a:r>
            <a:r>
              <a:rPr lang="en-US" sz="2200" dirty="0" err="1"/>
              <a:t>anometrologia</a:t>
            </a:r>
            <a:r>
              <a:rPr lang="en-US" sz="2200" dirty="0"/>
              <a:t> </a:t>
            </a:r>
            <a:r>
              <a:rPr lang="ro-RO" sz="2200" dirty="0"/>
              <a:t>- </a:t>
            </a:r>
            <a:r>
              <a:rPr lang="en-US" sz="2200" dirty="0" err="1"/>
              <a:t>să</a:t>
            </a:r>
            <a:r>
              <a:rPr lang="en-US" sz="2200" dirty="0"/>
              <a:t> fie o </a:t>
            </a:r>
            <a:r>
              <a:rPr lang="en-US" sz="2200" dirty="0" err="1"/>
              <a:t>componentă</a:t>
            </a:r>
            <a:r>
              <a:rPr lang="en-US" sz="2200" dirty="0"/>
              <a:t> </a:t>
            </a:r>
            <a:r>
              <a:rPr lang="en-US" sz="2200" dirty="0" err="1"/>
              <a:t>obligatorie</a:t>
            </a:r>
            <a:r>
              <a:rPr lang="en-US" sz="2200" dirty="0"/>
              <a:t> a </a:t>
            </a:r>
            <a:r>
              <a:rPr lang="en-US" sz="2200" dirty="0" err="1"/>
              <a:t>tuturor</a:t>
            </a:r>
            <a:r>
              <a:rPr lang="ro-RO" sz="2200" dirty="0"/>
              <a:t> </a:t>
            </a:r>
            <a:r>
              <a:rPr lang="en-US" sz="2200" dirty="0" err="1"/>
              <a:t>tipuri</a:t>
            </a:r>
            <a:r>
              <a:rPr lang="ro-RO" sz="2200" dirty="0"/>
              <a:t>lor</a:t>
            </a:r>
            <a:r>
              <a:rPr lang="en-US" sz="2200" dirty="0"/>
              <a:t> de </a:t>
            </a:r>
            <a:r>
              <a:rPr lang="en-US" sz="2200" dirty="0" err="1"/>
              <a:t>nanotehnologi</a:t>
            </a:r>
            <a:r>
              <a:rPr lang="ro-RO" sz="2200" dirty="0"/>
              <a:t>i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2511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Clasificarea </a:t>
            </a:r>
            <a:r>
              <a:rPr lang="ro-RO" dirty="0" err="1"/>
              <a:t>nanometrologiei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ro-RO" sz="2000" dirty="0"/>
              <a:t>Nanometrologia dimensională</a:t>
            </a:r>
          </a:p>
          <a:p>
            <a:r>
              <a:rPr lang="ro-RO" sz="2000" dirty="0"/>
              <a:t>Nanometrologia chimică</a:t>
            </a:r>
          </a:p>
          <a:p>
            <a:r>
              <a:rPr lang="ro-RO" sz="2000" dirty="0"/>
              <a:t>Nanometrologia filmelor șubțiri</a:t>
            </a:r>
          </a:p>
          <a:p>
            <a:r>
              <a:rPr lang="ro-RO" sz="2000" dirty="0"/>
              <a:t>Nanometrologia (proprietăților) mecanică</a:t>
            </a:r>
          </a:p>
          <a:p>
            <a:r>
              <a:rPr lang="ro-RO" sz="2000" dirty="0"/>
              <a:t>Metrologia materialelor </a:t>
            </a:r>
            <a:r>
              <a:rPr lang="ro-RO" sz="2000" dirty="0" err="1"/>
              <a:t>nanostructurate</a:t>
            </a:r>
            <a:endParaRPr lang="ro-RO" sz="2000" dirty="0"/>
          </a:p>
          <a:p>
            <a:endParaRPr lang="ro-RO" sz="2000" dirty="0"/>
          </a:p>
          <a:p>
            <a:endParaRPr lang="ro-RO" sz="2000" dirty="0"/>
          </a:p>
          <a:p>
            <a:endParaRPr lang="ro-RO" sz="2000" dirty="0"/>
          </a:p>
          <a:p>
            <a:endParaRPr lang="ro-RO" sz="2000" dirty="0"/>
          </a:p>
          <a:p>
            <a:endParaRPr lang="ro-RO" sz="2000" dirty="0"/>
          </a:p>
          <a:p>
            <a:endParaRPr lang="ro-RO" sz="2000" dirty="0"/>
          </a:p>
          <a:p>
            <a:endParaRPr lang="ro-RO" sz="2000" dirty="0"/>
          </a:p>
          <a:p>
            <a:r>
              <a:rPr lang="ro-RO" sz="2000" dirty="0" err="1"/>
              <a:t>Nanometrologia</a:t>
            </a:r>
            <a:r>
              <a:rPr lang="ro-RO" sz="2000" dirty="0"/>
              <a:t> electrică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3438525"/>
            <a:ext cx="5445063" cy="246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34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0A04E-4308-37DF-BF63-D176E33AE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 err="1"/>
              <a:t>Nanometrologia</a:t>
            </a:r>
            <a:r>
              <a:rPr lang="ro-RO" b="1" dirty="0"/>
              <a:t> electrică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5F6CE-21B7-FB2E-691E-20548CCBB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534400" cy="4525962"/>
          </a:xfrm>
        </p:spPr>
        <p:txBody>
          <a:bodyPr/>
          <a:lstStyle/>
          <a:p>
            <a:r>
              <a:rPr lang="ro-RO" sz="1800" dirty="0"/>
              <a:t>sprijinirea industriei semiconductorilor (ITRS) în direcția litografiei UV și extreme (EUV);</a:t>
            </a:r>
          </a:p>
          <a:p>
            <a:r>
              <a:rPr lang="ro-RO" sz="1800" dirty="0"/>
              <a:t>aplicarea și îmbunătățirea tehnologiilor de </a:t>
            </a:r>
            <a:r>
              <a:rPr lang="ro-RO" sz="1800" dirty="0" err="1"/>
              <a:t>nanoimprimare</a:t>
            </a:r>
            <a:r>
              <a:rPr lang="ro-RO" sz="1800" dirty="0"/>
              <a:t>;</a:t>
            </a:r>
          </a:p>
          <a:p>
            <a:r>
              <a:rPr lang="en-US" sz="1800" dirty="0"/>
              <a:t>investigarea </a:t>
            </a:r>
            <a:r>
              <a:rPr lang="en-US" sz="1800" dirty="0" err="1"/>
              <a:t>noilor</a:t>
            </a:r>
            <a:r>
              <a:rPr lang="en-US" sz="1800" dirty="0"/>
              <a:t> </a:t>
            </a:r>
            <a:r>
              <a:rPr lang="en-US" sz="1800" dirty="0" err="1"/>
              <a:t>metode</a:t>
            </a:r>
            <a:r>
              <a:rPr lang="en-US" sz="1800" dirty="0"/>
              <a:t> de </a:t>
            </a:r>
            <a:r>
              <a:rPr lang="en-US" sz="1800" dirty="0" err="1"/>
              <a:t>reducere</a:t>
            </a:r>
            <a:r>
              <a:rPr lang="en-US" sz="1800" dirty="0"/>
              <a:t> a </a:t>
            </a:r>
            <a:r>
              <a:rPr lang="en-US" sz="1800" dirty="0" err="1"/>
              <a:t>incertitudinii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de </a:t>
            </a:r>
            <a:r>
              <a:rPr lang="en-US" sz="1800" dirty="0" err="1"/>
              <a:t>susținere</a:t>
            </a:r>
            <a:r>
              <a:rPr lang="en-US" sz="1800" dirty="0"/>
              <a:t> a </a:t>
            </a:r>
            <a:r>
              <a:rPr lang="en-US" sz="1800" dirty="0" err="1"/>
              <a:t>trasabilității</a:t>
            </a:r>
            <a:r>
              <a:rPr lang="en-US" sz="1800" dirty="0"/>
              <a:t> </a:t>
            </a:r>
            <a:r>
              <a:rPr lang="en-US" sz="1800" dirty="0" err="1"/>
              <a:t>măsurătorilor</a:t>
            </a:r>
            <a:r>
              <a:rPr lang="en-US" sz="1800" dirty="0"/>
              <a:t> </a:t>
            </a:r>
            <a:r>
              <a:rPr lang="en-US" sz="1800" dirty="0" err="1"/>
              <a:t>electrice</a:t>
            </a:r>
            <a:r>
              <a:rPr lang="en-US" sz="1800" dirty="0"/>
              <a:t> ale </a:t>
            </a:r>
            <a:r>
              <a:rPr lang="en-US" sz="1800" dirty="0" err="1"/>
              <a:t>nanoparticulelor</a:t>
            </a:r>
            <a:r>
              <a:rPr lang="en-US" sz="1800" dirty="0"/>
              <a:t>/</a:t>
            </a:r>
            <a:r>
              <a:rPr lang="en-US" sz="1800" dirty="0" err="1"/>
              <a:t>nanoaerosolilor</a:t>
            </a:r>
            <a:r>
              <a:rPr lang="en-US" sz="1800" dirty="0"/>
              <a:t>, </a:t>
            </a:r>
            <a:r>
              <a:rPr lang="ro-RO" sz="1800" dirty="0"/>
              <a:t>e.g.</a:t>
            </a:r>
            <a:r>
              <a:rPr lang="en-US" sz="1800" dirty="0"/>
              <a:t>, </a:t>
            </a:r>
            <a:r>
              <a:rPr lang="en-US" sz="1800" dirty="0" err="1"/>
              <a:t>furnizarea</a:t>
            </a:r>
            <a:r>
              <a:rPr lang="en-US" sz="1800" dirty="0"/>
              <a:t> de </a:t>
            </a:r>
            <a:r>
              <a:rPr lang="en-US" sz="1800" dirty="0" err="1"/>
              <a:t>măsurători</a:t>
            </a:r>
            <a:r>
              <a:rPr lang="en-US" sz="1800" dirty="0"/>
              <a:t> </a:t>
            </a:r>
            <a:r>
              <a:rPr lang="en-US" sz="1800" dirty="0" err="1"/>
              <a:t>femtoamperi</a:t>
            </a:r>
            <a:r>
              <a:rPr lang="en-US" sz="1800" dirty="0"/>
              <a:t> </a:t>
            </a:r>
            <a:r>
              <a:rPr lang="en-US" sz="1800" dirty="0" err="1"/>
              <a:t>trasabile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nanoparticule</a:t>
            </a:r>
            <a:r>
              <a:rPr lang="en-US" sz="1800" dirty="0"/>
              <a:t>, </a:t>
            </a:r>
            <a:r>
              <a:rPr lang="en-US" sz="1800" dirty="0" err="1"/>
              <a:t>numărarea</a:t>
            </a:r>
            <a:r>
              <a:rPr lang="en-US" sz="1800" dirty="0"/>
              <a:t> </a:t>
            </a:r>
            <a:r>
              <a:rPr lang="en-US" sz="1800" dirty="0" err="1"/>
              <a:t>peliculelor</a:t>
            </a:r>
            <a:r>
              <a:rPr lang="en-US" sz="1800" dirty="0"/>
              <a:t> </a:t>
            </a:r>
            <a:r>
              <a:rPr lang="en-US" sz="1800" dirty="0" err="1"/>
              <a:t>subțiri</a:t>
            </a:r>
            <a:r>
              <a:rPr lang="en-US" sz="1800" dirty="0"/>
              <a:t>, </a:t>
            </a:r>
            <a:r>
              <a:rPr lang="en-US" sz="1800" dirty="0" err="1"/>
              <a:t>nanostructurilor</a:t>
            </a:r>
            <a:r>
              <a:rPr lang="en-US" sz="1800" dirty="0"/>
              <a:t>, </a:t>
            </a:r>
            <a:r>
              <a:rPr lang="en-US" sz="1800" dirty="0" err="1"/>
              <a:t>materialelor</a:t>
            </a:r>
            <a:r>
              <a:rPr lang="en-US" sz="1800" dirty="0"/>
              <a:t> </a:t>
            </a:r>
            <a:r>
              <a:rPr lang="en-US" sz="1800" dirty="0" err="1"/>
              <a:t>organice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CNT (SWCNT, MWCNT, CNT </a:t>
            </a:r>
            <a:r>
              <a:rPr lang="en-US" sz="1800" dirty="0" err="1"/>
              <a:t>dopați</a:t>
            </a:r>
            <a:r>
              <a:rPr lang="en-US" sz="1800" dirty="0"/>
              <a:t>);</a:t>
            </a:r>
          </a:p>
          <a:p>
            <a:r>
              <a:rPr lang="en-US" sz="1800" dirty="0" err="1"/>
              <a:t>utilizarea</a:t>
            </a:r>
            <a:r>
              <a:rPr lang="en-US" sz="1800" dirty="0"/>
              <a:t> </a:t>
            </a:r>
            <a:r>
              <a:rPr lang="en-US" sz="1800" dirty="0" err="1"/>
              <a:t>grafenului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dezvoltarea</a:t>
            </a:r>
            <a:r>
              <a:rPr lang="en-US" sz="1800" dirty="0"/>
              <a:t> de </a:t>
            </a:r>
            <a:r>
              <a:rPr lang="en-US" sz="1800" dirty="0" err="1"/>
              <a:t>noi</a:t>
            </a:r>
            <a:r>
              <a:rPr lang="en-US" sz="1800" dirty="0"/>
              <a:t> </a:t>
            </a:r>
            <a:r>
              <a:rPr lang="en-US" sz="1800" dirty="0" err="1"/>
              <a:t>dispozitive</a:t>
            </a:r>
            <a:r>
              <a:rPr lang="en-US" sz="1800" dirty="0"/>
              <a:t> </a:t>
            </a:r>
            <a:r>
              <a:rPr lang="en-US" sz="1800" dirty="0" err="1"/>
              <a:t>nanotehnice</a:t>
            </a:r>
            <a:r>
              <a:rPr lang="en-US" sz="1800" dirty="0"/>
              <a:t>;</a:t>
            </a:r>
          </a:p>
          <a:p>
            <a:r>
              <a:rPr lang="en-US" sz="1800" dirty="0" err="1"/>
              <a:t>utilizarea</a:t>
            </a:r>
            <a:r>
              <a:rPr lang="en-US" sz="1800" dirty="0"/>
              <a:t> </a:t>
            </a:r>
            <a:r>
              <a:rPr lang="en-US" sz="1800" dirty="0" err="1"/>
              <a:t>polimerilor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materialelor</a:t>
            </a:r>
            <a:r>
              <a:rPr lang="en-US" sz="1800" dirty="0"/>
              <a:t> </a:t>
            </a:r>
            <a:r>
              <a:rPr lang="en-US" sz="1800" dirty="0" err="1"/>
              <a:t>organice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dezvoltarea</a:t>
            </a:r>
            <a:r>
              <a:rPr lang="en-US" sz="1800" dirty="0"/>
              <a:t> de </a:t>
            </a:r>
            <a:r>
              <a:rPr lang="en-US" sz="1800" dirty="0" err="1"/>
              <a:t>noi</a:t>
            </a:r>
            <a:r>
              <a:rPr lang="en-US" sz="1800" dirty="0"/>
              <a:t> </a:t>
            </a:r>
            <a:r>
              <a:rPr lang="en-US" sz="1800" dirty="0" err="1"/>
              <a:t>dispozitive</a:t>
            </a:r>
            <a:r>
              <a:rPr lang="en-US" sz="1800" dirty="0"/>
              <a:t>;</a:t>
            </a:r>
          </a:p>
          <a:p>
            <a:r>
              <a:rPr lang="en-US" sz="1800" dirty="0" err="1"/>
              <a:t>utilizarea</a:t>
            </a:r>
            <a:r>
              <a:rPr lang="en-US" sz="1800" dirty="0"/>
              <a:t> AFM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măsurarea</a:t>
            </a:r>
            <a:r>
              <a:rPr lang="en-US" sz="1800" dirty="0"/>
              <a:t> </a:t>
            </a:r>
            <a:r>
              <a:rPr lang="en-US" sz="1800" dirty="0" err="1"/>
              <a:t>proprietăților</a:t>
            </a:r>
            <a:r>
              <a:rPr lang="en-US" sz="1800" dirty="0"/>
              <a:t> </a:t>
            </a:r>
            <a:r>
              <a:rPr lang="en-US" sz="1800" dirty="0" err="1"/>
              <a:t>magnetice</a:t>
            </a:r>
            <a:r>
              <a:rPr lang="en-US" sz="1800" dirty="0"/>
              <a:t> ale </a:t>
            </a:r>
            <a:r>
              <a:rPr lang="en-US" sz="1800" dirty="0" err="1"/>
              <a:t>nanostructurilor</a:t>
            </a:r>
            <a:r>
              <a:rPr lang="en-US" sz="1800" dirty="0"/>
              <a:t>, </a:t>
            </a:r>
            <a:r>
              <a:rPr lang="ro-RO" sz="1800" dirty="0"/>
              <a:t>e.g., </a:t>
            </a:r>
            <a:r>
              <a:rPr lang="en-US" sz="1800" dirty="0" err="1"/>
              <a:t>biții</a:t>
            </a:r>
            <a:r>
              <a:rPr lang="en-US" sz="1800" dirty="0"/>
              <a:t> de pe hard disk;</a:t>
            </a:r>
          </a:p>
          <a:p>
            <a:r>
              <a:rPr lang="en-US" sz="1800" dirty="0" err="1"/>
              <a:t>dezvoltarea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îmbunătățirea</a:t>
            </a:r>
            <a:r>
              <a:rPr lang="en-US" sz="1800" dirty="0"/>
              <a:t> </a:t>
            </a:r>
            <a:r>
              <a:rPr lang="en-US" sz="1800" dirty="0" err="1"/>
              <a:t>senzorilor</a:t>
            </a:r>
            <a:r>
              <a:rPr lang="en-US" sz="1800" dirty="0"/>
              <a:t> </a:t>
            </a:r>
            <a:r>
              <a:rPr lang="en-US" sz="1800" dirty="0" err="1"/>
              <a:t>magnetoelectronici</a:t>
            </a:r>
            <a:r>
              <a:rPr lang="en-US" sz="1800" dirty="0"/>
              <a:t> </a:t>
            </a:r>
            <a:r>
              <a:rPr lang="en-US" sz="1800" dirty="0" err="1"/>
              <a:t>utilizând</a:t>
            </a:r>
            <a:r>
              <a:rPr lang="en-US" sz="1800" dirty="0"/>
              <a:t> </a:t>
            </a:r>
            <a:r>
              <a:rPr lang="en-US" sz="1800" dirty="0" err="1"/>
              <a:t>efecte</a:t>
            </a:r>
            <a:r>
              <a:rPr lang="en-US" sz="1800" dirty="0"/>
              <a:t> </a:t>
            </a:r>
            <a:r>
              <a:rPr lang="en-US" sz="1800" dirty="0" err="1"/>
              <a:t>nanotehnologice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o </a:t>
            </a:r>
            <a:r>
              <a:rPr lang="en-US" sz="1800" dirty="0" err="1"/>
              <a:t>sensibilitate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mare;</a:t>
            </a:r>
          </a:p>
        </p:txBody>
      </p:sp>
    </p:spTree>
    <p:extLst>
      <p:ext uri="{BB962C8B-B14F-4D97-AF65-F5344CB8AC3E}">
        <p14:creationId xmlns:p14="http://schemas.microsoft.com/office/powerpoint/2010/main" val="2016149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 err="1"/>
              <a:t>Nanometrologia</a:t>
            </a:r>
            <a:r>
              <a:rPr lang="ro-RO" b="1" dirty="0"/>
              <a:t> electrică &amp;</a:t>
            </a:r>
            <a:br>
              <a:rPr lang="ro-RO" b="1" dirty="0"/>
            </a:br>
            <a:r>
              <a:rPr lang="ro-RO" b="1" dirty="0" err="1"/>
              <a:t>interconectivitatea</a:t>
            </a:r>
            <a:r>
              <a:rPr lang="ro-RO" b="1" dirty="0"/>
              <a:t> cu alte...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525962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b="1" dirty="0"/>
              <a:t>Activitățile </a:t>
            </a:r>
            <a:r>
              <a:rPr lang="en-US" sz="1600" b="1" dirty="0" err="1"/>
              <a:t>în</a:t>
            </a:r>
            <a:r>
              <a:rPr lang="en-US" sz="1600" b="1" dirty="0"/>
              <a:t> </a:t>
            </a:r>
            <a:r>
              <a:rPr lang="en-US" sz="1600" b="1" dirty="0" err="1"/>
              <a:t>domeniul</a:t>
            </a:r>
            <a:r>
              <a:rPr lang="en-US" sz="1600" b="1" dirty="0"/>
              <a:t> </a:t>
            </a:r>
            <a:r>
              <a:rPr lang="en-US" sz="1600" b="1" dirty="0" err="1"/>
              <a:t>nanometrologiei</a:t>
            </a:r>
            <a:r>
              <a:rPr lang="en-US" sz="1600" b="1" dirty="0"/>
              <a:t> </a:t>
            </a:r>
            <a:r>
              <a:rPr lang="en-US" sz="1600" b="1" dirty="0" err="1"/>
              <a:t>electrice</a:t>
            </a:r>
            <a:r>
              <a:rPr lang="en-US" sz="1600" b="1" dirty="0"/>
              <a:t> pot fi </a:t>
            </a:r>
            <a:r>
              <a:rPr lang="ro-RO" sz="1600" b="1" dirty="0"/>
              <a:t>și pentru</a:t>
            </a:r>
            <a:r>
              <a:rPr lang="en-US" sz="1600" b="1" dirty="0"/>
              <a:t>:</a:t>
            </a:r>
            <a:endParaRPr lang="ro-RO" sz="1600" b="1" dirty="0"/>
          </a:p>
          <a:p>
            <a:r>
              <a:rPr lang="en-US" sz="1600" dirty="0" err="1"/>
              <a:t>metrologi</a:t>
            </a:r>
            <a:r>
              <a:rPr lang="ro-RO" sz="1600" dirty="0"/>
              <a:t>a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triunghiul</a:t>
            </a:r>
            <a:r>
              <a:rPr lang="en-US" sz="1600" dirty="0"/>
              <a:t> </a:t>
            </a:r>
            <a:r>
              <a:rPr lang="en-US" sz="1600" dirty="0" err="1"/>
              <a:t>cuantic</a:t>
            </a:r>
            <a:r>
              <a:rPr lang="en-US" sz="1600" dirty="0"/>
              <a:t> electric (Fig) </a:t>
            </a:r>
            <a:r>
              <a:rPr lang="en-US" sz="1600" dirty="0" err="1"/>
              <a:t>legată</a:t>
            </a:r>
            <a:r>
              <a:rPr lang="en-US" sz="1600" dirty="0"/>
              <a:t> de </a:t>
            </a:r>
            <a:r>
              <a:rPr lang="en-US" sz="1600" dirty="0" err="1"/>
              <a:t>măsurători</a:t>
            </a:r>
            <a:r>
              <a:rPr lang="en-US" sz="1600" dirty="0"/>
              <a:t> </a:t>
            </a:r>
            <a:r>
              <a:rPr lang="en-US" sz="1600" dirty="0" err="1"/>
              <a:t>sau</a:t>
            </a:r>
            <a:r>
              <a:rPr lang="en-US" sz="1600" dirty="0"/>
              <a:t> </a:t>
            </a:r>
            <a:r>
              <a:rPr lang="en-US" sz="1600" dirty="0" err="1"/>
              <a:t>îmbunătățiri</a:t>
            </a:r>
            <a:r>
              <a:rPr lang="en-US" sz="1600" dirty="0"/>
              <a:t> ale </a:t>
            </a:r>
            <a:r>
              <a:rPr lang="en-US" sz="1600" dirty="0" err="1"/>
              <a:t>constantelor</a:t>
            </a:r>
            <a:r>
              <a:rPr lang="en-US" sz="1600" dirty="0"/>
              <a:t> </a:t>
            </a:r>
            <a:r>
              <a:rPr lang="en-US" sz="1600" dirty="0" err="1"/>
              <a:t>bazate</a:t>
            </a:r>
            <a:r>
              <a:rPr lang="en-US" sz="1600" dirty="0"/>
              <a:t> pe </a:t>
            </a:r>
            <a:r>
              <a:rPr lang="en-US" sz="1600" dirty="0" err="1"/>
              <a:t>metode</a:t>
            </a:r>
            <a:r>
              <a:rPr lang="en-US" sz="1600" dirty="0"/>
              <a:t> </a:t>
            </a:r>
            <a:r>
              <a:rPr lang="en-US" sz="1600" dirty="0" err="1"/>
              <a:t>cuantice</a:t>
            </a:r>
            <a:r>
              <a:rPr lang="ro-RO" sz="1600" dirty="0"/>
              <a:t> (</a:t>
            </a:r>
            <a:r>
              <a:rPr lang="en-US" sz="1600" dirty="0" err="1"/>
              <a:t>efectul</a:t>
            </a:r>
            <a:r>
              <a:rPr lang="en-US" sz="1600" dirty="0"/>
              <a:t> Hall </a:t>
            </a:r>
            <a:r>
              <a:rPr lang="en-US" sz="1600" dirty="0" err="1"/>
              <a:t>cuantic</a:t>
            </a:r>
            <a:r>
              <a:rPr lang="en-US" sz="1600" dirty="0"/>
              <a:t> (QHE), </a:t>
            </a:r>
            <a:r>
              <a:rPr lang="en-US" sz="1600" dirty="0" err="1"/>
              <a:t>joncțiunea</a:t>
            </a:r>
            <a:r>
              <a:rPr lang="en-US" sz="1600" dirty="0"/>
              <a:t> Josephson (JJ)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tranzistorul</a:t>
            </a:r>
            <a:r>
              <a:rPr lang="en-US" sz="1600" dirty="0"/>
              <a:t> cu un </a:t>
            </a:r>
            <a:r>
              <a:rPr lang="en-US" sz="1600" dirty="0" err="1"/>
              <a:t>singur</a:t>
            </a:r>
            <a:r>
              <a:rPr lang="en-US" sz="1600" dirty="0"/>
              <a:t> electron (SET);</a:t>
            </a:r>
            <a:endParaRPr lang="ro-RO" sz="1600" dirty="0"/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446F3B-38E8-9DC8-B34F-02AD256A3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" y="2895600"/>
            <a:ext cx="2764367" cy="2590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0180C5-4D42-9977-F0E4-257908FC0DB7}"/>
              </a:ext>
            </a:extLst>
          </p:cNvPr>
          <p:cNvSpPr txBox="1"/>
          <p:nvPr/>
        </p:nvSpPr>
        <p:spPr>
          <a:xfrm>
            <a:off x="3608652" y="2980016"/>
            <a:ext cx="52578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1600" b="1" i="1" dirty="0" err="1">
                <a:solidFill>
                  <a:srgbClr val="FF0000"/>
                </a:solidFill>
              </a:rPr>
              <a:t>Interconectivitatea</a:t>
            </a:r>
            <a:r>
              <a:rPr lang="ro-RO" sz="1600" b="1" i="1" dirty="0">
                <a:solidFill>
                  <a:srgbClr val="FF0000"/>
                </a:solidFill>
              </a:rPr>
              <a:t> activităților metrologie</a:t>
            </a:r>
          </a:p>
          <a:p>
            <a:endParaRPr lang="ro-RO" sz="1600" i="1" dirty="0">
              <a:solidFill>
                <a:schemeClr val="accent2"/>
              </a:solidFill>
            </a:endParaRPr>
          </a:p>
          <a:p>
            <a:r>
              <a:rPr lang="en-US" sz="1600" i="1" dirty="0">
                <a:solidFill>
                  <a:schemeClr val="accent2"/>
                </a:solidFill>
              </a:rPr>
              <a:t>Activitățile </a:t>
            </a:r>
            <a:r>
              <a:rPr lang="en-US" sz="1600" i="1" dirty="0" err="1">
                <a:solidFill>
                  <a:schemeClr val="accent2"/>
                </a:solidFill>
              </a:rPr>
              <a:t>în</a:t>
            </a:r>
            <a:r>
              <a:rPr lang="en-US" sz="1600" i="1" dirty="0">
                <a:solidFill>
                  <a:schemeClr val="accent2"/>
                </a:solidFill>
              </a:rPr>
              <a:t> investigarea </a:t>
            </a:r>
            <a:r>
              <a:rPr lang="en-US" sz="1600" i="1" dirty="0" err="1">
                <a:solidFill>
                  <a:schemeClr val="accent2"/>
                </a:solidFill>
              </a:rPr>
              <a:t>triunghiului</a:t>
            </a:r>
            <a:r>
              <a:rPr lang="en-US" sz="1600" i="1" dirty="0">
                <a:solidFill>
                  <a:schemeClr val="accent2"/>
                </a:solidFill>
              </a:rPr>
              <a:t> </a:t>
            </a:r>
            <a:r>
              <a:rPr lang="en-US" sz="1600" i="1" dirty="0" err="1">
                <a:solidFill>
                  <a:schemeClr val="accent2"/>
                </a:solidFill>
              </a:rPr>
              <a:t>cuantic</a:t>
            </a:r>
            <a:r>
              <a:rPr lang="en-US" sz="1600" i="1" dirty="0">
                <a:solidFill>
                  <a:schemeClr val="accent2"/>
                </a:solidFill>
              </a:rPr>
              <a:t> electric sunt</a:t>
            </a:r>
            <a:r>
              <a:rPr lang="ro-RO" sz="1600" i="1" dirty="0">
                <a:solidFill>
                  <a:schemeClr val="accent2"/>
                </a:solidFill>
              </a:rPr>
              <a:t> </a:t>
            </a:r>
            <a:r>
              <a:rPr lang="en-US" sz="1600" i="1" dirty="0">
                <a:solidFill>
                  <a:schemeClr val="accent2"/>
                </a:solidFill>
              </a:rPr>
              <a:t>legate de </a:t>
            </a:r>
            <a:r>
              <a:rPr lang="en-US" sz="1600" i="1" dirty="0" err="1">
                <a:solidFill>
                  <a:schemeClr val="accent2"/>
                </a:solidFill>
              </a:rPr>
              <a:t>fabricarea</a:t>
            </a:r>
            <a:r>
              <a:rPr lang="en-US" sz="1600" i="1" dirty="0">
                <a:solidFill>
                  <a:schemeClr val="accent2"/>
                </a:solidFill>
              </a:rPr>
              <a:t> de </a:t>
            </a:r>
            <a:r>
              <a:rPr lang="en-US" sz="1600" i="1" dirty="0" err="1">
                <a:solidFill>
                  <a:schemeClr val="accent2"/>
                </a:solidFill>
              </a:rPr>
              <a:t>joncțiuni</a:t>
            </a:r>
            <a:r>
              <a:rPr lang="en-US" sz="1600" i="1" dirty="0">
                <a:solidFill>
                  <a:schemeClr val="accent2"/>
                </a:solidFill>
              </a:rPr>
              <a:t> </a:t>
            </a:r>
            <a:r>
              <a:rPr lang="en-US" sz="1600" i="1" dirty="0" err="1">
                <a:solidFill>
                  <a:schemeClr val="accent2"/>
                </a:solidFill>
              </a:rPr>
              <a:t>mici</a:t>
            </a:r>
            <a:r>
              <a:rPr lang="en-US" sz="1600" i="1" dirty="0">
                <a:solidFill>
                  <a:schemeClr val="accent2"/>
                </a:solidFill>
              </a:rPr>
              <a:t>, precise</a:t>
            </a:r>
            <a:r>
              <a:rPr lang="ro-RO" sz="1600" i="1" dirty="0">
                <a:solidFill>
                  <a:schemeClr val="accent2"/>
                </a:solidFill>
              </a:rPr>
              <a:t> (</a:t>
            </a:r>
            <a:r>
              <a:rPr lang="en-US" sz="1600" i="1" dirty="0" err="1">
                <a:solidFill>
                  <a:schemeClr val="accent2"/>
                </a:solidFill>
              </a:rPr>
              <a:t>joncțiunea</a:t>
            </a:r>
            <a:r>
              <a:rPr lang="en-US" sz="1600" i="1" dirty="0">
                <a:solidFill>
                  <a:schemeClr val="accent2"/>
                </a:solidFill>
              </a:rPr>
              <a:t> Josephson</a:t>
            </a:r>
            <a:r>
              <a:rPr lang="ro-RO" sz="1600" i="1" dirty="0">
                <a:solidFill>
                  <a:schemeClr val="accent2"/>
                </a:solidFill>
              </a:rPr>
              <a:t>)</a:t>
            </a:r>
            <a:r>
              <a:rPr lang="en-US" sz="1600" i="1" dirty="0">
                <a:solidFill>
                  <a:schemeClr val="accent2"/>
                </a:solidFill>
              </a:rPr>
              <a:t> </a:t>
            </a:r>
            <a:r>
              <a:rPr lang="en-US" sz="1600" i="1" dirty="0" err="1">
                <a:solidFill>
                  <a:schemeClr val="accent2"/>
                </a:solidFill>
              </a:rPr>
              <a:t>și</a:t>
            </a:r>
            <a:r>
              <a:rPr lang="ro-RO" sz="1600" i="1" dirty="0">
                <a:solidFill>
                  <a:schemeClr val="accent2"/>
                </a:solidFill>
              </a:rPr>
              <a:t> </a:t>
            </a:r>
            <a:r>
              <a:rPr lang="en-US" sz="1600" i="1" dirty="0" err="1">
                <a:solidFill>
                  <a:schemeClr val="accent2"/>
                </a:solidFill>
              </a:rPr>
              <a:t>efect</a:t>
            </a:r>
            <a:r>
              <a:rPr lang="ro-RO" sz="1600" i="1" dirty="0" err="1">
                <a:solidFill>
                  <a:schemeClr val="accent2"/>
                </a:solidFill>
              </a:rPr>
              <a:t>ul</a:t>
            </a:r>
            <a:r>
              <a:rPr lang="en-US" sz="1600" i="1" dirty="0">
                <a:solidFill>
                  <a:schemeClr val="accent2"/>
                </a:solidFill>
              </a:rPr>
              <a:t> Hall </a:t>
            </a:r>
            <a:r>
              <a:rPr lang="en-US" sz="1600" i="1" dirty="0" err="1">
                <a:solidFill>
                  <a:schemeClr val="accent2"/>
                </a:solidFill>
              </a:rPr>
              <a:t>cuantic</a:t>
            </a:r>
            <a:r>
              <a:rPr lang="en-US" sz="1600" i="1" dirty="0">
                <a:solidFill>
                  <a:schemeClr val="accent2"/>
                </a:solidFill>
              </a:rPr>
              <a:t>, </a:t>
            </a:r>
            <a:r>
              <a:rPr lang="en-US" sz="1600" i="1" dirty="0" err="1">
                <a:solidFill>
                  <a:schemeClr val="accent2"/>
                </a:solidFill>
              </a:rPr>
              <a:t>nanostructuri</a:t>
            </a:r>
            <a:r>
              <a:rPr lang="en-US" sz="1600" i="1" dirty="0">
                <a:solidFill>
                  <a:schemeClr val="accent2"/>
                </a:solidFill>
              </a:rPr>
              <a:t> </a:t>
            </a:r>
            <a:r>
              <a:rPr lang="en-US" sz="1600" i="1" dirty="0" err="1">
                <a:solidFill>
                  <a:schemeClr val="accent2"/>
                </a:solidFill>
              </a:rPr>
              <a:t>mici</a:t>
            </a:r>
            <a:r>
              <a:rPr lang="en-US" sz="1600" i="1" dirty="0">
                <a:solidFill>
                  <a:schemeClr val="accent2"/>
                </a:solidFill>
              </a:rPr>
              <a:t> (</a:t>
            </a:r>
            <a:r>
              <a:rPr lang="en-US" sz="1600" i="1" dirty="0" err="1">
                <a:solidFill>
                  <a:schemeClr val="accent2"/>
                </a:solidFill>
              </a:rPr>
              <a:t>tranzistor</a:t>
            </a:r>
            <a:r>
              <a:rPr lang="en-US" sz="1600" i="1" dirty="0">
                <a:solidFill>
                  <a:schemeClr val="accent2"/>
                </a:solidFill>
              </a:rPr>
              <a:t> cu un </a:t>
            </a:r>
            <a:r>
              <a:rPr lang="en-US" sz="1600" i="1" dirty="0" err="1">
                <a:solidFill>
                  <a:schemeClr val="accent2"/>
                </a:solidFill>
              </a:rPr>
              <a:t>singur</a:t>
            </a:r>
            <a:r>
              <a:rPr lang="en-US" sz="1600" i="1" dirty="0">
                <a:solidFill>
                  <a:schemeClr val="accent2"/>
                </a:solidFill>
              </a:rPr>
              <a:t> electron)</a:t>
            </a:r>
            <a:r>
              <a:rPr lang="ro-RO" sz="1600" i="1" dirty="0">
                <a:solidFill>
                  <a:schemeClr val="accent2"/>
                </a:solidFill>
              </a:rPr>
              <a:t> - </a:t>
            </a:r>
          </a:p>
          <a:p>
            <a:r>
              <a:rPr lang="en-US" sz="1600" i="1" dirty="0">
                <a:solidFill>
                  <a:srgbClr val="FF0000"/>
                </a:solidFill>
              </a:rPr>
              <a:t>sunt </a:t>
            </a:r>
            <a:r>
              <a:rPr lang="en-US" sz="1600" i="1" dirty="0" err="1">
                <a:solidFill>
                  <a:srgbClr val="FF0000"/>
                </a:solidFill>
              </a:rPr>
              <a:t>mai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mult</a:t>
            </a:r>
            <a:r>
              <a:rPr lang="en-US" sz="1600" i="1" dirty="0">
                <a:solidFill>
                  <a:srgbClr val="FF0000"/>
                </a:solidFill>
              </a:rPr>
              <a:t> legate de </a:t>
            </a:r>
            <a:r>
              <a:rPr lang="en-US" sz="1600" i="1" dirty="0" err="1">
                <a:solidFill>
                  <a:srgbClr val="FF0000"/>
                </a:solidFill>
              </a:rPr>
              <a:t>stările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cuantizate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și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metrologia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cuantică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decât</a:t>
            </a:r>
            <a:r>
              <a:rPr lang="en-US" sz="1600" i="1" dirty="0">
                <a:solidFill>
                  <a:srgbClr val="FF0000"/>
                </a:solidFill>
              </a:rPr>
              <a:t> de </a:t>
            </a:r>
            <a:r>
              <a:rPr lang="en-US" sz="1600" i="1" dirty="0" err="1">
                <a:solidFill>
                  <a:srgbClr val="FF0000"/>
                </a:solidFill>
              </a:rPr>
              <a:t>nanometrologi</a:t>
            </a:r>
            <a:r>
              <a:rPr lang="ro-RO" sz="1600" i="1" dirty="0">
                <a:solidFill>
                  <a:srgbClr val="FF0000"/>
                </a:solidFill>
              </a:rPr>
              <a:t>a electrică</a:t>
            </a:r>
            <a:r>
              <a:rPr lang="en-US" sz="1600" i="1" dirty="0">
                <a:solidFill>
                  <a:srgbClr val="FF0000"/>
                </a:solidFill>
              </a:rPr>
              <a:t>. </a:t>
            </a:r>
          </a:p>
          <a:p>
            <a:endParaRPr lang="ro-RO" sz="1600" i="1" dirty="0">
              <a:solidFill>
                <a:schemeClr val="accent2"/>
              </a:solidFill>
            </a:endParaRPr>
          </a:p>
          <a:p>
            <a:r>
              <a:rPr lang="en-US" sz="1600" i="1" dirty="0">
                <a:solidFill>
                  <a:schemeClr val="accent2"/>
                </a:solidFill>
              </a:rPr>
              <a:t>Activitățile legate de </a:t>
            </a:r>
            <a:r>
              <a:rPr lang="en-US" sz="1600" i="1" dirty="0" err="1">
                <a:solidFill>
                  <a:schemeClr val="accent2"/>
                </a:solidFill>
              </a:rPr>
              <a:t>fabricarea</a:t>
            </a:r>
            <a:r>
              <a:rPr lang="en-US" sz="1600" i="1" dirty="0">
                <a:solidFill>
                  <a:schemeClr val="accent2"/>
                </a:solidFill>
              </a:rPr>
              <a:t> </a:t>
            </a:r>
            <a:r>
              <a:rPr lang="en-US" sz="1600" i="1" dirty="0" err="1">
                <a:solidFill>
                  <a:schemeClr val="accent2"/>
                </a:solidFill>
              </a:rPr>
              <a:t>semiconductoarelor</a:t>
            </a:r>
            <a:r>
              <a:rPr lang="en-US" sz="1600" i="1" dirty="0">
                <a:solidFill>
                  <a:schemeClr val="accent2"/>
                </a:solidFill>
              </a:rPr>
              <a:t> </a:t>
            </a:r>
            <a:r>
              <a:rPr lang="en-US" sz="1600" i="1" dirty="0" err="1">
                <a:solidFill>
                  <a:schemeClr val="accent2"/>
                </a:solidFill>
              </a:rPr>
              <a:t>și</a:t>
            </a:r>
            <a:r>
              <a:rPr lang="ro-RO" sz="1600" i="1" dirty="0">
                <a:solidFill>
                  <a:schemeClr val="accent2"/>
                </a:solidFill>
              </a:rPr>
              <a:t> </a:t>
            </a:r>
            <a:r>
              <a:rPr lang="en-US" sz="1600" i="1" dirty="0" err="1">
                <a:solidFill>
                  <a:schemeClr val="accent2"/>
                </a:solidFill>
              </a:rPr>
              <a:t>provocările</a:t>
            </a:r>
            <a:r>
              <a:rPr lang="en-US" sz="1600" i="1" dirty="0">
                <a:solidFill>
                  <a:schemeClr val="accent2"/>
                </a:solidFill>
              </a:rPr>
              <a:t>) sunt </a:t>
            </a:r>
            <a:r>
              <a:rPr lang="en-US" sz="1600" i="1" dirty="0" err="1">
                <a:solidFill>
                  <a:srgbClr val="FF0000"/>
                </a:solidFill>
              </a:rPr>
              <a:t>mai</a:t>
            </a:r>
            <a:r>
              <a:rPr lang="en-US" sz="1600" i="1" dirty="0">
                <a:solidFill>
                  <a:srgbClr val="FF0000"/>
                </a:solidFill>
              </a:rPr>
              <a:t> implicate cu nano</a:t>
            </a:r>
            <a:r>
              <a:rPr lang="ro-RO" sz="1600" i="1" dirty="0">
                <a:solidFill>
                  <a:srgbClr val="FF0000"/>
                </a:solidFill>
              </a:rPr>
              <a:t>tehnologia </a:t>
            </a:r>
            <a:r>
              <a:rPr lang="en-US" sz="1600" i="1" dirty="0" err="1">
                <a:solidFill>
                  <a:srgbClr val="FF0000"/>
                </a:solidFill>
              </a:rPr>
              <a:t>și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aplicarea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nanometrologiei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dimensionale</a:t>
            </a:r>
            <a:r>
              <a:rPr lang="en-US" sz="1600" i="1" dirty="0">
                <a:solidFill>
                  <a:srgbClr val="FF0000"/>
                </a:solidFill>
              </a:rPr>
              <a:t>, a </a:t>
            </a:r>
            <a:r>
              <a:rPr lang="en-US" sz="1600" i="1" dirty="0" err="1">
                <a:solidFill>
                  <a:srgbClr val="FF0000"/>
                </a:solidFill>
              </a:rPr>
              <a:t>metrologiei</a:t>
            </a:r>
            <a:r>
              <a:rPr lang="en-US" sz="1600" i="1" dirty="0">
                <a:solidFill>
                  <a:srgbClr val="FF0000"/>
                </a:solidFill>
              </a:rPr>
              <a:t> cu </a:t>
            </a:r>
            <a:r>
              <a:rPr lang="en-US" sz="1600" i="1" dirty="0" err="1">
                <a:solidFill>
                  <a:srgbClr val="FF0000"/>
                </a:solidFill>
              </a:rPr>
              <a:t>peliculă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subțire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și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analiză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chimică</a:t>
            </a:r>
            <a:r>
              <a:rPr lang="ro-RO" sz="1600" i="1" dirty="0">
                <a:solidFill>
                  <a:srgbClr val="FF0000"/>
                </a:solidFill>
              </a:rPr>
              <a:t> a suprafeței</a:t>
            </a:r>
            <a:r>
              <a:rPr lang="en-US" sz="1600" i="1" dirty="0">
                <a:solidFill>
                  <a:srgbClr val="FF0000"/>
                </a:solidFill>
              </a:rPr>
              <a:t>, </a:t>
            </a:r>
            <a:r>
              <a:rPr lang="en-US" sz="1600" i="1" dirty="0" err="1">
                <a:solidFill>
                  <a:srgbClr val="FF0000"/>
                </a:solidFill>
              </a:rPr>
              <a:t>decât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nanometrologie</a:t>
            </a:r>
            <a:r>
              <a:rPr lang="en-US" sz="1600" i="1" dirty="0">
                <a:solidFill>
                  <a:srgbClr val="FF0000"/>
                </a:solidFill>
              </a:rPr>
              <a:t> </a:t>
            </a:r>
            <a:r>
              <a:rPr lang="en-US" sz="1600" i="1" dirty="0" err="1">
                <a:solidFill>
                  <a:srgbClr val="FF0000"/>
                </a:solidFill>
              </a:rPr>
              <a:t>electrică</a:t>
            </a:r>
            <a:endParaRPr lang="en-US" sz="1600" i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B92B9B-E079-7C96-82DB-B816CB0B6495}"/>
              </a:ext>
            </a:extLst>
          </p:cNvPr>
          <p:cNvSpPr txBox="1"/>
          <p:nvPr/>
        </p:nvSpPr>
        <p:spPr>
          <a:xfrm>
            <a:off x="152400" y="5894368"/>
            <a:ext cx="304059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C00000"/>
                </a:solidFill>
              </a:rPr>
              <a:t>Electrical quantum triangle showing the relations of Ohm, ampere and voltage to fundamental constants</a:t>
            </a:r>
          </a:p>
        </p:txBody>
      </p:sp>
    </p:spTree>
    <p:extLst>
      <p:ext uri="{BB962C8B-B14F-4D97-AF65-F5344CB8AC3E}">
        <p14:creationId xmlns:p14="http://schemas.microsoft.com/office/powerpoint/2010/main" val="2920782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Bionanometrologia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51038"/>
            <a:ext cx="8382000" cy="4525962"/>
          </a:xfrm>
        </p:spPr>
        <p:txBody>
          <a:bodyPr/>
          <a:lstStyle/>
          <a:p>
            <a:pPr marL="0" indent="0">
              <a:buNone/>
            </a:pPr>
            <a:r>
              <a:rPr lang="ro-RO" sz="1800" dirty="0"/>
              <a:t>car</a:t>
            </a:r>
            <a:r>
              <a:rPr lang="en-US" sz="1800" dirty="0"/>
              <a:t>e</a:t>
            </a:r>
            <a:r>
              <a:rPr lang="ro-RO" sz="1800" dirty="0"/>
              <a:t> necesită dezvoltarea pentru:</a:t>
            </a:r>
          </a:p>
          <a:p>
            <a:r>
              <a:rPr lang="en-US" sz="1800" dirty="0" err="1"/>
              <a:t>imagistica</a:t>
            </a:r>
            <a:r>
              <a:rPr lang="en-US" sz="1800" dirty="0"/>
              <a:t> non-</a:t>
            </a:r>
            <a:r>
              <a:rPr lang="en-US" sz="1800" dirty="0" err="1"/>
              <a:t>invazivă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analiza</a:t>
            </a:r>
            <a:r>
              <a:rPr lang="en-US" sz="1800" dirty="0"/>
              <a:t> </a:t>
            </a:r>
            <a:r>
              <a:rPr lang="en-US" sz="1800" dirty="0" err="1"/>
              <a:t>sistemelor</a:t>
            </a:r>
            <a:r>
              <a:rPr lang="en-US" sz="1800" dirty="0"/>
              <a:t> vii la </a:t>
            </a:r>
            <a:r>
              <a:rPr lang="en-US" sz="1800" dirty="0" err="1"/>
              <a:t>rezoluție</a:t>
            </a:r>
            <a:r>
              <a:rPr lang="en-US" sz="1800" dirty="0"/>
              <a:t> </a:t>
            </a:r>
            <a:r>
              <a:rPr lang="en-US" sz="1800" dirty="0" err="1"/>
              <a:t>spațială</a:t>
            </a:r>
            <a:r>
              <a:rPr lang="en-US" sz="1800" dirty="0"/>
              <a:t> &lt;10 nm;</a:t>
            </a:r>
            <a:endParaRPr lang="ro-RO" sz="1800" dirty="0"/>
          </a:p>
          <a:p>
            <a:r>
              <a:rPr lang="en-US" sz="1800" dirty="0" err="1"/>
              <a:t>rezoluție</a:t>
            </a:r>
            <a:r>
              <a:rPr lang="en-US" sz="1800" dirty="0"/>
              <a:t> </a:t>
            </a:r>
            <a:r>
              <a:rPr lang="en-US" sz="1800" dirty="0" err="1"/>
              <a:t>crescută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măsurători</a:t>
            </a:r>
            <a:r>
              <a:rPr lang="en-US" sz="1800" dirty="0"/>
              <a:t> ale </a:t>
            </a:r>
            <a:r>
              <a:rPr lang="en-US" sz="1800" dirty="0" err="1"/>
              <a:t>funcțiilor</a:t>
            </a:r>
            <a:r>
              <a:rPr lang="en-US" sz="1800" dirty="0"/>
              <a:t> </a:t>
            </a:r>
            <a:r>
              <a:rPr lang="en-US" sz="1800" dirty="0" err="1"/>
              <a:t>specifice</a:t>
            </a:r>
            <a:r>
              <a:rPr lang="en-US" sz="1800" dirty="0"/>
              <a:t> ale </a:t>
            </a:r>
            <a:r>
              <a:rPr lang="en-US" sz="1800" dirty="0" err="1"/>
              <a:t>biomoleculelor</a:t>
            </a:r>
            <a:r>
              <a:rPr lang="en-US" sz="1800" dirty="0"/>
              <a:t>, de </a:t>
            </a:r>
            <a:r>
              <a:rPr lang="en-US" sz="1800" dirty="0" err="1"/>
              <a:t>exemplu</a:t>
            </a:r>
            <a:r>
              <a:rPr lang="en-US" sz="1800" dirty="0"/>
              <a:t>, </a:t>
            </a:r>
            <a:r>
              <a:rPr lang="en-US" sz="1800" dirty="0" err="1"/>
              <a:t>activitatea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forțele</a:t>
            </a:r>
            <a:r>
              <a:rPr lang="en-US" sz="1800" dirty="0"/>
              <a:t> de </a:t>
            </a:r>
            <a:r>
              <a:rPr lang="en-US" sz="1800" dirty="0" err="1"/>
              <a:t>legare</a:t>
            </a:r>
            <a:r>
              <a:rPr lang="en-US" sz="1800" dirty="0"/>
              <a:t>;</a:t>
            </a:r>
            <a:endParaRPr lang="ro-RO" sz="1800" dirty="0"/>
          </a:p>
          <a:p>
            <a:r>
              <a:rPr lang="en-US" sz="1800" dirty="0" err="1"/>
              <a:t>metode</a:t>
            </a:r>
            <a:r>
              <a:rPr lang="en-US" sz="1800" dirty="0"/>
              <a:t> de </a:t>
            </a:r>
            <a:r>
              <a:rPr lang="en-US" sz="1800" dirty="0" err="1"/>
              <a:t>diagnosticare</a:t>
            </a:r>
            <a:r>
              <a:rPr lang="en-US" sz="1800" dirty="0"/>
              <a:t> </a:t>
            </a:r>
            <a:r>
              <a:rPr lang="en-US" sz="1800" dirty="0" err="1"/>
              <a:t>fiabile</a:t>
            </a:r>
            <a:r>
              <a:rPr lang="en-US" sz="1800" dirty="0"/>
              <a:t>, </a:t>
            </a:r>
            <a:r>
              <a:rPr lang="en-US" sz="1800" dirty="0" err="1"/>
              <a:t>dar</a:t>
            </a:r>
            <a:r>
              <a:rPr lang="en-US" sz="1800" dirty="0"/>
              <a:t> </a:t>
            </a:r>
            <a:r>
              <a:rPr lang="en-US" sz="1800" dirty="0" err="1"/>
              <a:t>ușor</a:t>
            </a:r>
            <a:r>
              <a:rPr lang="en-US" sz="1800" dirty="0"/>
              <a:t> de </a:t>
            </a:r>
            <a:r>
              <a:rPr lang="en-US" sz="1800" dirty="0" err="1"/>
              <a:t>utilizat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ieftine</a:t>
            </a:r>
            <a:r>
              <a:rPr lang="en-US" sz="1800" dirty="0"/>
              <a:t>,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afecțiuni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boli</a:t>
            </a:r>
            <a:r>
              <a:rPr lang="en-US" sz="1800" dirty="0"/>
              <a:t> </a:t>
            </a:r>
            <a:r>
              <a:rPr lang="en-US" sz="1800" dirty="0" err="1"/>
              <a:t>fiziologice</a:t>
            </a:r>
            <a:r>
              <a:rPr lang="en-US" sz="1800" dirty="0"/>
              <a:t> </a:t>
            </a:r>
            <a:r>
              <a:rPr lang="en-US" sz="1800" dirty="0" err="1"/>
              <a:t>specifice</a:t>
            </a:r>
            <a:r>
              <a:rPr lang="en-US" sz="1800" dirty="0"/>
              <a:t>, cu </a:t>
            </a:r>
            <a:r>
              <a:rPr lang="en-US" sz="1800" dirty="0" err="1"/>
              <a:t>viteză</a:t>
            </a:r>
            <a:r>
              <a:rPr lang="en-US" sz="1800" dirty="0"/>
              <a:t>, </a:t>
            </a:r>
            <a:r>
              <a:rPr lang="en-US" sz="1800" dirty="0" err="1"/>
              <a:t>sensibilitate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selectivitate</a:t>
            </a:r>
            <a:r>
              <a:rPr lang="en-US" sz="1800" dirty="0"/>
              <a:t> </a:t>
            </a:r>
            <a:r>
              <a:rPr lang="en-US" sz="1800" dirty="0" err="1"/>
              <a:t>îmbunătățite</a:t>
            </a:r>
            <a:r>
              <a:rPr lang="en-US" sz="1800" dirty="0"/>
              <a:t>;</a:t>
            </a:r>
            <a:endParaRPr lang="ro-RO" sz="1800" dirty="0"/>
          </a:p>
          <a:p>
            <a:r>
              <a:rPr lang="en-US" sz="1800" dirty="0" err="1"/>
              <a:t>definirea</a:t>
            </a:r>
            <a:r>
              <a:rPr lang="en-US" sz="1800" dirty="0"/>
              <a:t> </a:t>
            </a:r>
            <a:r>
              <a:rPr lang="en-US" sz="1800" dirty="0" err="1"/>
              <a:t>măsurilor</a:t>
            </a:r>
            <a:r>
              <a:rPr lang="en-US" sz="1800" dirty="0"/>
              <a:t> </a:t>
            </a:r>
            <a:r>
              <a:rPr lang="en-US" sz="1800" dirty="0" err="1"/>
              <a:t>relevante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dezvoltarea</a:t>
            </a:r>
            <a:r>
              <a:rPr lang="en-US" sz="1800" dirty="0"/>
              <a:t> </a:t>
            </a:r>
            <a:r>
              <a:rPr lang="en-US" sz="1800" dirty="0" err="1"/>
              <a:t>tehnicilor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protocoalelor</a:t>
            </a:r>
            <a:r>
              <a:rPr lang="en-US" sz="1800" dirty="0"/>
              <a:t> </a:t>
            </a:r>
            <a:r>
              <a:rPr lang="en-US" sz="1800" dirty="0" err="1"/>
              <a:t>necesare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înțelegerea</a:t>
            </a:r>
            <a:r>
              <a:rPr lang="en-US" sz="1800" dirty="0"/>
              <a:t> </a:t>
            </a:r>
            <a:r>
              <a:rPr lang="en-US" sz="1800" dirty="0" err="1"/>
              <a:t>rolului</a:t>
            </a:r>
            <a:r>
              <a:rPr lang="en-US" sz="1800" dirty="0"/>
              <a:t> </a:t>
            </a:r>
            <a:r>
              <a:rPr lang="en-US" sz="1800" dirty="0" err="1"/>
              <a:t>particulelor</a:t>
            </a:r>
            <a:r>
              <a:rPr lang="en-US" sz="1800" dirty="0"/>
              <a:t> la </a:t>
            </a:r>
            <a:r>
              <a:rPr lang="en-US" sz="1800" dirty="0" err="1"/>
              <a:t>scară</a:t>
            </a:r>
            <a:r>
              <a:rPr lang="en-US" sz="1800" dirty="0"/>
              <a:t> </a:t>
            </a:r>
            <a:r>
              <a:rPr lang="en-US" sz="1800" dirty="0" err="1"/>
              <a:t>nanometrică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a </a:t>
            </a:r>
            <a:r>
              <a:rPr lang="en-US" sz="1800" dirty="0" err="1"/>
              <a:t>structurilor</a:t>
            </a:r>
            <a:r>
              <a:rPr lang="en-US" sz="1800" dirty="0"/>
              <a:t> </a:t>
            </a:r>
            <a:r>
              <a:rPr lang="en-US" sz="1800" dirty="0" err="1"/>
              <a:t>materialelor</a:t>
            </a:r>
            <a:r>
              <a:rPr lang="en-US" sz="1800" dirty="0"/>
              <a:t> la </a:t>
            </a:r>
            <a:r>
              <a:rPr lang="en-US" sz="1800" dirty="0" err="1"/>
              <a:t>scară</a:t>
            </a:r>
            <a:r>
              <a:rPr lang="en-US" sz="1800" dirty="0"/>
              <a:t> </a:t>
            </a:r>
            <a:r>
              <a:rPr lang="en-US" sz="1800" dirty="0" err="1"/>
              <a:t>nanometrică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toxicitate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biocompatibilitate</a:t>
            </a:r>
            <a:r>
              <a:rPr lang="en-US" sz="1800" dirty="0"/>
              <a:t>; </a:t>
            </a:r>
            <a:endParaRPr lang="ro-RO" sz="1800" dirty="0"/>
          </a:p>
          <a:p>
            <a:r>
              <a:rPr lang="en-US" sz="1800" dirty="0" err="1"/>
              <a:t>dezvoltarea</a:t>
            </a:r>
            <a:r>
              <a:rPr lang="en-US" sz="1800" dirty="0"/>
              <a:t> de </a:t>
            </a:r>
            <a:r>
              <a:rPr lang="en-US" sz="1800" dirty="0" err="1"/>
              <a:t>reglementări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standarde</a:t>
            </a:r>
            <a:r>
              <a:rPr lang="en-US" sz="1800" dirty="0"/>
              <a:t> </a:t>
            </a:r>
            <a:r>
              <a:rPr lang="en-US" sz="1800" dirty="0" err="1"/>
              <a:t>relevante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asigurarea</a:t>
            </a:r>
            <a:r>
              <a:rPr lang="en-US" sz="1800" dirty="0"/>
              <a:t> </a:t>
            </a:r>
            <a:r>
              <a:rPr lang="en-US" sz="1800" dirty="0" err="1"/>
              <a:t>calității</a:t>
            </a:r>
            <a:r>
              <a:rPr lang="en-US" sz="1800" dirty="0"/>
              <a:t>, </a:t>
            </a:r>
            <a:r>
              <a:rPr lang="en-US" sz="1800" dirty="0" err="1"/>
              <a:t>eficacității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siguranței</a:t>
            </a:r>
            <a:r>
              <a:rPr lang="en-US" sz="1800" dirty="0"/>
              <a:t> </a:t>
            </a:r>
            <a:r>
              <a:rPr lang="en-US" sz="1800" dirty="0" err="1"/>
              <a:t>noilor</a:t>
            </a:r>
            <a:r>
              <a:rPr lang="en-US" sz="1800" dirty="0"/>
              <a:t> </a:t>
            </a:r>
            <a:r>
              <a:rPr lang="en-US" sz="1800" dirty="0" err="1"/>
              <a:t>metode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produse</a:t>
            </a:r>
            <a:r>
              <a:rPr lang="en-US" sz="1800" dirty="0"/>
              <a:t> </a:t>
            </a:r>
            <a:r>
              <a:rPr lang="en-US" sz="1800" dirty="0" err="1"/>
              <a:t>nano</a:t>
            </a:r>
            <a:r>
              <a:rPr lang="en-US" sz="1800" dirty="0"/>
              <a:t>-activate.</a:t>
            </a:r>
          </a:p>
        </p:txBody>
      </p:sp>
    </p:spTree>
    <p:extLst>
      <p:ext uri="{BB962C8B-B14F-4D97-AF65-F5344CB8AC3E}">
        <p14:creationId xmlns:p14="http://schemas.microsoft.com/office/powerpoint/2010/main" val="3482743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D63B446-696D-D5A5-45C7-9C2284CBE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Complexitatea nanometrologiei: actorii din domeniu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5D167591-8131-C57D-C10A-D508FBE86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5" y="1828800"/>
            <a:ext cx="8382000" cy="4525962"/>
          </a:xfrm>
        </p:spPr>
        <p:txBody>
          <a:bodyPr/>
          <a:lstStyle/>
          <a:p>
            <a:r>
              <a:rPr lang="en-US" sz="1800" b="1" dirty="0"/>
              <a:t>institute </a:t>
            </a:r>
            <a:r>
              <a:rPr lang="en-US" sz="1800" b="1" dirty="0" err="1"/>
              <a:t>metrologice</a:t>
            </a:r>
            <a:r>
              <a:rPr lang="en-US" sz="1800" b="1" dirty="0"/>
              <a:t> </a:t>
            </a:r>
            <a:r>
              <a:rPr lang="en-US" sz="1800" b="1" dirty="0" err="1"/>
              <a:t>naționale</a:t>
            </a:r>
            <a:r>
              <a:rPr lang="ro-RO" sz="1800" b="1" dirty="0"/>
              <a:t>, </a:t>
            </a:r>
            <a:r>
              <a:rPr lang="en-US" sz="1800" b="1" dirty="0" err="1"/>
              <a:t>laboratoare</a:t>
            </a:r>
            <a:r>
              <a:rPr lang="en-US" sz="1800" b="1" dirty="0"/>
              <a:t> </a:t>
            </a:r>
            <a:r>
              <a:rPr lang="en-US" sz="1800" b="1" dirty="0" err="1"/>
              <a:t>metrologice</a:t>
            </a:r>
            <a:r>
              <a:rPr lang="en-US" sz="1800" b="1" dirty="0"/>
              <a:t> (de </a:t>
            </a:r>
            <a:r>
              <a:rPr lang="en-US" sz="1800" b="1" dirty="0" err="1"/>
              <a:t>calibrare</a:t>
            </a:r>
            <a:r>
              <a:rPr lang="en-US" sz="1800" b="1" dirty="0"/>
              <a:t>); </a:t>
            </a:r>
            <a:endParaRPr lang="ro-RO" sz="1800" b="1" dirty="0"/>
          </a:p>
          <a:p>
            <a:r>
              <a:rPr lang="ro-RO" sz="1800" b="1" dirty="0"/>
              <a:t>a</a:t>
            </a:r>
            <a:r>
              <a:rPr lang="en-US" sz="1800" b="1" dirty="0" err="1"/>
              <a:t>utorit</a:t>
            </a:r>
            <a:r>
              <a:rPr lang="ro-RO" sz="1800" b="1" dirty="0" err="1"/>
              <a:t>ăți</a:t>
            </a:r>
            <a:r>
              <a:rPr lang="en-US" sz="1800" b="1" dirty="0"/>
              <a:t> de </a:t>
            </a:r>
            <a:r>
              <a:rPr lang="en-US" sz="1800" b="1" dirty="0" err="1"/>
              <a:t>reglementare</a:t>
            </a:r>
            <a:r>
              <a:rPr lang="en-US" sz="1800" b="1" dirty="0"/>
              <a:t>; </a:t>
            </a:r>
            <a:endParaRPr lang="ro-RO" sz="1800" b="1" dirty="0"/>
          </a:p>
          <a:p>
            <a:r>
              <a:rPr lang="en-US" sz="1800" b="1" dirty="0" err="1"/>
              <a:t>furnizori</a:t>
            </a:r>
            <a:r>
              <a:rPr lang="en-US" sz="1800" b="1" dirty="0"/>
              <a:t> </a:t>
            </a:r>
            <a:r>
              <a:rPr lang="en-US" sz="1800" b="1" dirty="0" err="1"/>
              <a:t>comerciali</a:t>
            </a:r>
            <a:r>
              <a:rPr lang="en-US" sz="1800" b="1" dirty="0"/>
              <a:t> de </a:t>
            </a:r>
            <a:r>
              <a:rPr lang="en-US" sz="1800" b="1" dirty="0" err="1"/>
              <a:t>servicii</a:t>
            </a:r>
            <a:r>
              <a:rPr lang="en-US" sz="1800" b="1" dirty="0"/>
              <a:t> de </a:t>
            </a:r>
            <a:r>
              <a:rPr lang="en-US" sz="1800" b="1" dirty="0" err="1"/>
              <a:t>metrologie</a:t>
            </a:r>
            <a:r>
              <a:rPr lang="en-US" sz="1800" b="1" dirty="0"/>
              <a:t>; </a:t>
            </a:r>
            <a:endParaRPr lang="ro-RO" sz="1800" b="1" dirty="0"/>
          </a:p>
          <a:p>
            <a:r>
              <a:rPr lang="en-US" sz="1800" b="1" dirty="0" err="1"/>
              <a:t>furnizori</a:t>
            </a:r>
            <a:r>
              <a:rPr lang="en-US" sz="1800" b="1" dirty="0"/>
              <a:t> de </a:t>
            </a:r>
            <a:r>
              <a:rPr lang="en-US" sz="1800" b="1" dirty="0" err="1"/>
              <a:t>componente</a:t>
            </a:r>
            <a:r>
              <a:rPr lang="en-US" sz="1800" b="1" dirty="0"/>
              <a:t>, de </a:t>
            </a:r>
            <a:r>
              <a:rPr lang="en-US" sz="1800" b="1" dirty="0" err="1"/>
              <a:t>materiale</a:t>
            </a:r>
            <a:r>
              <a:rPr lang="en-US" sz="1800" b="1" dirty="0"/>
              <a:t>; </a:t>
            </a:r>
            <a:endParaRPr lang="ro-RO" sz="1800" b="1" dirty="0"/>
          </a:p>
          <a:p>
            <a:r>
              <a:rPr lang="en-US" sz="1800" b="1" dirty="0" err="1"/>
              <a:t>firme</a:t>
            </a:r>
            <a:r>
              <a:rPr lang="en-US" sz="1800" b="1" dirty="0"/>
              <a:t> de management </a:t>
            </a:r>
            <a:r>
              <a:rPr lang="en-US" sz="1800" b="1" dirty="0" err="1"/>
              <a:t>și</a:t>
            </a:r>
            <a:r>
              <a:rPr lang="en-US" sz="1800" b="1" dirty="0"/>
              <a:t> </a:t>
            </a:r>
            <a:r>
              <a:rPr lang="en-US" sz="1800" b="1" dirty="0" err="1"/>
              <a:t>consultanță</a:t>
            </a:r>
            <a:r>
              <a:rPr lang="en-US" sz="1800" b="1" dirty="0"/>
              <a:t>; </a:t>
            </a:r>
            <a:endParaRPr lang="ro-RO" sz="1800" b="1" dirty="0"/>
          </a:p>
          <a:p>
            <a:r>
              <a:rPr lang="en-US" sz="1800" b="1" dirty="0" err="1"/>
              <a:t>laboratoare</a:t>
            </a:r>
            <a:r>
              <a:rPr lang="en-US" sz="1800" b="1" dirty="0"/>
              <a:t> </a:t>
            </a:r>
            <a:r>
              <a:rPr lang="en-US" sz="1800" b="1" dirty="0" err="1"/>
              <a:t>și</a:t>
            </a:r>
            <a:r>
              <a:rPr lang="en-US" sz="1800" b="1" dirty="0"/>
              <a:t> </a:t>
            </a:r>
            <a:r>
              <a:rPr lang="en-US" sz="1800" b="1" dirty="0" err="1"/>
              <a:t>organizații</a:t>
            </a:r>
            <a:r>
              <a:rPr lang="en-US" sz="1800" b="1" dirty="0"/>
              <a:t> </a:t>
            </a:r>
            <a:r>
              <a:rPr lang="en-US" sz="1800" b="1" dirty="0" err="1"/>
              <a:t>guvernamentale</a:t>
            </a:r>
            <a:r>
              <a:rPr lang="en-US" sz="1800" b="1" dirty="0"/>
              <a:t>; </a:t>
            </a:r>
            <a:endParaRPr lang="ro-RO" sz="1800" b="1" dirty="0"/>
          </a:p>
          <a:p>
            <a:r>
              <a:rPr lang="en-US" sz="1800" b="1" dirty="0" err="1"/>
              <a:t>laboratoare</a:t>
            </a:r>
            <a:r>
              <a:rPr lang="en-US" sz="1800" b="1" dirty="0"/>
              <a:t> </a:t>
            </a:r>
            <a:r>
              <a:rPr lang="en-US" sz="1800" b="1" dirty="0" err="1"/>
              <a:t>independente</a:t>
            </a:r>
            <a:r>
              <a:rPr lang="en-US" sz="1800" b="1" dirty="0"/>
              <a:t> de </a:t>
            </a:r>
            <a:r>
              <a:rPr lang="en-US" sz="1800" b="1" dirty="0" err="1"/>
              <a:t>testare</a:t>
            </a:r>
            <a:r>
              <a:rPr lang="en-US" sz="1800" b="1" dirty="0"/>
              <a:t> </a:t>
            </a:r>
            <a:r>
              <a:rPr lang="en-US" sz="1800" b="1" dirty="0" err="1"/>
              <a:t>și</a:t>
            </a:r>
            <a:r>
              <a:rPr lang="en-US" sz="1800" b="1" dirty="0"/>
              <a:t> </a:t>
            </a:r>
            <a:r>
              <a:rPr lang="en-US" sz="1800" b="1" dirty="0" err="1"/>
              <a:t>certificare</a:t>
            </a:r>
            <a:r>
              <a:rPr lang="en-US" sz="1800" b="1" dirty="0"/>
              <a:t>; </a:t>
            </a:r>
            <a:endParaRPr lang="ro-RO" sz="1800" b="1" dirty="0"/>
          </a:p>
          <a:p>
            <a:r>
              <a:rPr lang="en-US" sz="1800" b="1" dirty="0" err="1"/>
              <a:t>laboratoare</a:t>
            </a:r>
            <a:r>
              <a:rPr lang="en-US" sz="1800" b="1" dirty="0"/>
              <a:t> </a:t>
            </a:r>
            <a:r>
              <a:rPr lang="en-US" sz="1800" b="1" dirty="0" err="1"/>
              <a:t>industriale</a:t>
            </a:r>
            <a:r>
              <a:rPr lang="en-US" sz="1800" b="1" dirty="0"/>
              <a:t>; </a:t>
            </a:r>
            <a:endParaRPr lang="ro-RO" sz="1800" b="1" dirty="0"/>
          </a:p>
          <a:p>
            <a:r>
              <a:rPr lang="en-US" sz="1800" b="1" dirty="0" err="1"/>
              <a:t>laboratoare</a:t>
            </a:r>
            <a:r>
              <a:rPr lang="en-US" sz="1800" b="1" dirty="0"/>
              <a:t> </a:t>
            </a:r>
            <a:r>
              <a:rPr lang="en-US" sz="1800" b="1" dirty="0" err="1"/>
              <a:t>în</a:t>
            </a:r>
            <a:r>
              <a:rPr lang="en-US" sz="1800" b="1" dirty="0"/>
              <a:t> </a:t>
            </a:r>
            <a:r>
              <a:rPr lang="en-US" sz="1800" b="1" dirty="0" err="1"/>
              <a:t>baza</a:t>
            </a:r>
            <a:r>
              <a:rPr lang="en-US" sz="1800" b="1" dirty="0"/>
              <a:t> </a:t>
            </a:r>
            <a:r>
              <a:rPr lang="en-US" sz="1800" b="1" dirty="0" err="1"/>
              <a:t>unor</a:t>
            </a:r>
            <a:r>
              <a:rPr lang="en-US" sz="1800" b="1" dirty="0"/>
              <a:t> </a:t>
            </a:r>
            <a:r>
              <a:rPr lang="en-US" sz="1800" b="1" dirty="0" err="1"/>
              <a:t>contracte</a:t>
            </a:r>
            <a:r>
              <a:rPr lang="en-US" sz="1800" b="1" dirty="0"/>
              <a:t>; </a:t>
            </a:r>
            <a:endParaRPr lang="ro-RO" sz="1800" b="1" dirty="0"/>
          </a:p>
          <a:p>
            <a:r>
              <a:rPr lang="en-US" sz="1800" b="1" dirty="0" err="1"/>
              <a:t>parteneriate</a:t>
            </a:r>
            <a:r>
              <a:rPr lang="en-US" sz="1800" b="1" dirty="0"/>
              <a:t> cu </a:t>
            </a:r>
            <a:r>
              <a:rPr lang="en-US" sz="1800" b="1" dirty="0" err="1"/>
              <a:t>consorții</a:t>
            </a:r>
            <a:r>
              <a:rPr lang="en-US" sz="1800" b="1" dirty="0"/>
              <a:t> </a:t>
            </a:r>
            <a:r>
              <a:rPr lang="en-US" sz="1800" b="1" dirty="0" err="1"/>
              <a:t>industriale</a:t>
            </a:r>
            <a:r>
              <a:rPr lang="en-US" sz="1800" b="1" dirty="0"/>
              <a:t>; </a:t>
            </a:r>
            <a:endParaRPr lang="ro-RO" sz="1800" b="1" dirty="0"/>
          </a:p>
          <a:p>
            <a:r>
              <a:rPr lang="en-US" sz="1800" b="1" dirty="0" err="1"/>
              <a:t>producatori</a:t>
            </a:r>
            <a:r>
              <a:rPr lang="en-US" sz="1800" b="1" dirty="0"/>
              <a:t> de </a:t>
            </a:r>
            <a:r>
              <a:rPr lang="en-US" sz="1800" b="1" dirty="0" err="1"/>
              <a:t>instrumente</a:t>
            </a:r>
            <a:r>
              <a:rPr lang="en-US" sz="1800" b="1" dirty="0"/>
              <a:t> </a:t>
            </a:r>
            <a:r>
              <a:rPr lang="ro-RO" sz="1800" b="1" dirty="0"/>
              <a:t>&amp;</a:t>
            </a:r>
            <a:r>
              <a:rPr lang="en-US" sz="1800" b="1" dirty="0"/>
              <a:t> </a:t>
            </a:r>
            <a:r>
              <a:rPr lang="en-US" sz="1800" b="1" dirty="0" err="1"/>
              <a:t>furnizori</a:t>
            </a:r>
            <a:r>
              <a:rPr lang="en-US" sz="1800" b="1" dirty="0"/>
              <a:t> de </a:t>
            </a:r>
            <a:r>
              <a:rPr lang="en-US" sz="1800" b="1" dirty="0" err="1"/>
              <a:t>instrumente</a:t>
            </a:r>
            <a:r>
              <a:rPr lang="en-US" sz="1800" b="1" dirty="0"/>
              <a:t> de </a:t>
            </a:r>
            <a:r>
              <a:rPr lang="en-US" sz="1800" b="1" dirty="0" err="1"/>
              <a:t>masura</a:t>
            </a:r>
            <a:r>
              <a:rPr lang="en-US" sz="1800" b="1" dirty="0"/>
              <a:t>;</a:t>
            </a:r>
            <a:endParaRPr lang="ro-RO" sz="1800" b="1" dirty="0"/>
          </a:p>
          <a:p>
            <a:r>
              <a:rPr lang="en-US" sz="1800" b="1" dirty="0" err="1"/>
              <a:t>investitori</a:t>
            </a:r>
            <a:r>
              <a:rPr lang="en-US" sz="1800" b="1" dirty="0"/>
              <a:t> </a:t>
            </a:r>
            <a:r>
              <a:rPr lang="en-US" sz="1800" b="1" dirty="0" err="1"/>
              <a:t>în</a:t>
            </a:r>
            <a:r>
              <a:rPr lang="en-US" sz="1800" b="1" dirty="0"/>
              <a:t> </a:t>
            </a:r>
            <a:r>
              <a:rPr lang="en-US" sz="1800" b="1" dirty="0" err="1"/>
              <a:t>afaceri</a:t>
            </a:r>
            <a:r>
              <a:rPr lang="en-US" sz="1800" b="1" dirty="0"/>
              <a:t> </a:t>
            </a:r>
            <a:r>
              <a:rPr lang="en-US" sz="1800" b="1" dirty="0" err="1"/>
              <a:t>mici</a:t>
            </a:r>
            <a:r>
              <a:rPr lang="en-US" sz="1800" b="1" dirty="0"/>
              <a:t>; </a:t>
            </a:r>
            <a:endParaRPr lang="ro-RO" sz="1800" b="1" dirty="0"/>
          </a:p>
          <a:p>
            <a:r>
              <a:rPr lang="en-US" sz="1800" b="1" dirty="0" err="1"/>
              <a:t>dezvoltatori</a:t>
            </a:r>
            <a:r>
              <a:rPr lang="en-US" sz="1800" b="1" dirty="0"/>
              <a:t> de software</a:t>
            </a:r>
            <a:r>
              <a:rPr lang="ro-RO" sz="1800" b="1" dirty="0"/>
              <a:t>, </a:t>
            </a:r>
            <a:r>
              <a:rPr lang="en-US" sz="1800" b="1" dirty="0"/>
              <a:t>de </a:t>
            </a:r>
            <a:r>
              <a:rPr lang="en-US" sz="1800" b="1" dirty="0" err="1"/>
              <a:t>standarde</a:t>
            </a:r>
            <a:r>
              <a:rPr lang="en-US" sz="1800" b="1" dirty="0"/>
              <a:t>; </a:t>
            </a:r>
            <a:endParaRPr lang="ro-RO" sz="1800" b="1" dirty="0"/>
          </a:p>
          <a:p>
            <a:r>
              <a:rPr lang="ro-RO" sz="1800" b="1" dirty="0"/>
              <a:t>centre academice / universitare.</a:t>
            </a:r>
          </a:p>
        </p:txBody>
      </p:sp>
    </p:spTree>
    <p:extLst>
      <p:ext uri="{BB962C8B-B14F-4D97-AF65-F5344CB8AC3E}">
        <p14:creationId xmlns:p14="http://schemas.microsoft.com/office/powerpoint/2010/main" val="1373166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AD6DBF3-A910-EAD6-5321-D07D5D2B9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661405A4-C76B-1735-5EAC-6B60C853D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51038"/>
            <a:ext cx="8686800" cy="4525962"/>
          </a:xfrm>
        </p:spPr>
        <p:txBody>
          <a:bodyPr/>
          <a:lstStyle/>
          <a:p>
            <a:pPr marL="0" indent="0">
              <a:buNone/>
            </a:pPr>
            <a:r>
              <a:rPr lang="ro-RO" sz="2200" dirty="0"/>
              <a:t>Complexitatea </a:t>
            </a:r>
            <a:r>
              <a:rPr lang="en-US" sz="2200" dirty="0"/>
              <a:t>se </a:t>
            </a:r>
            <a:r>
              <a:rPr lang="en-US" sz="2200" dirty="0" err="1"/>
              <a:t>datorează</a:t>
            </a:r>
            <a:r>
              <a:rPr lang="en-US" sz="2200" dirty="0"/>
              <a:t> </a:t>
            </a:r>
            <a:r>
              <a:rPr lang="en-US" sz="2200" dirty="0" err="1"/>
              <a:t>varietății</a:t>
            </a:r>
            <a:r>
              <a:rPr lang="en-US" sz="2200" dirty="0"/>
              <a:t> </a:t>
            </a:r>
            <a:r>
              <a:rPr lang="en-US" sz="2200" dirty="0" err="1"/>
              <a:t>cantităților</a:t>
            </a:r>
            <a:r>
              <a:rPr lang="en-US" sz="2200" dirty="0"/>
              <a:t> </a:t>
            </a:r>
            <a:r>
              <a:rPr lang="en-US" sz="2200" dirty="0" err="1"/>
              <a:t>măsurate</a:t>
            </a:r>
            <a:r>
              <a:rPr lang="en-US" sz="2200" dirty="0"/>
              <a:t> </a:t>
            </a:r>
            <a:r>
              <a:rPr lang="en-US" sz="2200" dirty="0" err="1"/>
              <a:t>în</a:t>
            </a:r>
            <a:r>
              <a:rPr lang="en-US" sz="2200" dirty="0"/>
              <a:t> </a:t>
            </a:r>
            <a:r>
              <a:rPr lang="en-US" sz="2200" dirty="0" err="1"/>
              <a:t>nanotehnologie</a:t>
            </a:r>
            <a:r>
              <a:rPr lang="en-US" sz="2200" dirty="0"/>
              <a:t>: </a:t>
            </a:r>
            <a:endParaRPr lang="ro-RO" sz="2200" dirty="0"/>
          </a:p>
          <a:p>
            <a:r>
              <a:rPr lang="en-US" sz="2200" i="1" dirty="0" err="1"/>
              <a:t>biologice</a:t>
            </a:r>
            <a:r>
              <a:rPr lang="en-US" sz="2200" i="1" dirty="0"/>
              <a:t>; </a:t>
            </a:r>
            <a:r>
              <a:rPr lang="en-US" sz="2200" i="1" dirty="0" err="1"/>
              <a:t>chimic</a:t>
            </a:r>
            <a:r>
              <a:rPr lang="ro-RO" sz="2200" i="1" dirty="0"/>
              <a:t>e</a:t>
            </a:r>
            <a:r>
              <a:rPr lang="en-US" sz="2200" i="1" dirty="0"/>
              <a:t>; </a:t>
            </a:r>
            <a:r>
              <a:rPr lang="en-US" sz="2200" i="1" dirty="0" err="1"/>
              <a:t>fizic</a:t>
            </a:r>
            <a:r>
              <a:rPr lang="ro-RO" sz="2200" i="1" dirty="0"/>
              <a:t>e</a:t>
            </a:r>
            <a:r>
              <a:rPr lang="en-US" sz="2200" i="1" dirty="0"/>
              <a:t>; </a:t>
            </a:r>
            <a:r>
              <a:rPr lang="en-US" sz="2200" i="1" dirty="0" err="1"/>
              <a:t>fiziologic</a:t>
            </a:r>
            <a:r>
              <a:rPr lang="ro-RO" sz="2200" i="1" dirty="0"/>
              <a:t>e</a:t>
            </a:r>
            <a:r>
              <a:rPr lang="en-US" sz="2200" i="1" dirty="0"/>
              <a:t>; </a:t>
            </a:r>
            <a:r>
              <a:rPr lang="en-US" sz="2200" i="1" dirty="0" err="1"/>
              <a:t>acustic</a:t>
            </a:r>
            <a:r>
              <a:rPr lang="ro-RO" sz="2200" i="1" dirty="0"/>
              <a:t>e</a:t>
            </a:r>
            <a:r>
              <a:rPr lang="en-US" sz="2200" i="1" dirty="0"/>
              <a:t>; </a:t>
            </a:r>
            <a:r>
              <a:rPr lang="en-US" sz="2200" i="1" dirty="0" err="1"/>
              <a:t>electronice</a:t>
            </a:r>
            <a:r>
              <a:rPr lang="en-US" sz="2200" i="1" dirty="0"/>
              <a:t>/</a:t>
            </a:r>
            <a:r>
              <a:rPr lang="en-US" sz="2200" i="1" dirty="0" err="1"/>
              <a:t>electrice</a:t>
            </a:r>
            <a:r>
              <a:rPr lang="en-US" sz="2200" i="1" dirty="0"/>
              <a:t>; magnetic</a:t>
            </a:r>
            <a:r>
              <a:rPr lang="ro-RO" sz="2200" i="1" dirty="0"/>
              <a:t>e</a:t>
            </a:r>
            <a:r>
              <a:rPr lang="en-US" sz="2200" i="1" dirty="0"/>
              <a:t>; optic</a:t>
            </a:r>
            <a:r>
              <a:rPr lang="ro-RO" sz="2200" i="1" dirty="0"/>
              <a:t>e</a:t>
            </a:r>
            <a:r>
              <a:rPr lang="en-US" sz="2200" i="1" dirty="0"/>
              <a:t>; </a:t>
            </a:r>
            <a:r>
              <a:rPr lang="en-US" sz="2200" i="1" dirty="0" err="1"/>
              <a:t>fotonic</a:t>
            </a:r>
            <a:r>
              <a:rPr lang="ro-RO" sz="2200" i="1" dirty="0"/>
              <a:t>e</a:t>
            </a:r>
            <a:r>
              <a:rPr lang="en-US" sz="2200" i="1" dirty="0"/>
              <a:t>; </a:t>
            </a:r>
            <a:r>
              <a:rPr lang="en-US" sz="2200" i="1" dirty="0" err="1"/>
              <a:t>frecvent</a:t>
            </a:r>
            <a:r>
              <a:rPr lang="ro-RO" sz="2200" i="1" dirty="0"/>
              <a:t>e</a:t>
            </a:r>
            <a:r>
              <a:rPr lang="en-US" sz="2200" i="1" dirty="0"/>
              <a:t> radio; </a:t>
            </a:r>
            <a:r>
              <a:rPr lang="en-US" sz="2200" i="1" dirty="0" err="1"/>
              <a:t>termice</a:t>
            </a:r>
            <a:r>
              <a:rPr lang="en-US" sz="2200" i="1" dirty="0"/>
              <a:t> </a:t>
            </a:r>
            <a:r>
              <a:rPr lang="en-US" sz="2200" i="1" dirty="0" err="1"/>
              <a:t>și</a:t>
            </a:r>
            <a:r>
              <a:rPr lang="en-US" sz="2200" i="1" dirty="0"/>
              <a:t> </a:t>
            </a:r>
            <a:r>
              <a:rPr lang="en-US" sz="2200" i="1" dirty="0" err="1"/>
              <a:t>termochimice</a:t>
            </a:r>
            <a:r>
              <a:rPr lang="en-US" sz="2200" i="1" dirty="0"/>
              <a:t>; </a:t>
            </a:r>
            <a:r>
              <a:rPr lang="en-US" sz="2200" i="1" dirty="0" err="1"/>
              <a:t>termică</a:t>
            </a:r>
            <a:r>
              <a:rPr lang="en-US" sz="2200" i="1" dirty="0"/>
              <a:t> </a:t>
            </a:r>
            <a:r>
              <a:rPr lang="en-US" sz="2200" i="1" dirty="0" err="1"/>
              <a:t>și</a:t>
            </a:r>
            <a:r>
              <a:rPr lang="en-US" sz="2200" i="1" dirty="0"/>
              <a:t> </a:t>
            </a:r>
            <a:r>
              <a:rPr lang="en-US" sz="2200" i="1" dirty="0" err="1"/>
              <a:t>termodinamică</a:t>
            </a:r>
            <a:r>
              <a:rPr lang="en-US" sz="2200" i="1" dirty="0"/>
              <a:t>; </a:t>
            </a:r>
            <a:r>
              <a:rPr lang="en-US" sz="2200" i="1" dirty="0" err="1"/>
              <a:t>termice</a:t>
            </a:r>
            <a:r>
              <a:rPr lang="en-US" sz="2200" i="1" dirty="0"/>
              <a:t> </a:t>
            </a:r>
            <a:r>
              <a:rPr lang="en-US" sz="2200" i="1" dirty="0" err="1"/>
              <a:t>și</a:t>
            </a:r>
            <a:r>
              <a:rPr lang="en-US" sz="2200" i="1" dirty="0"/>
              <a:t> </a:t>
            </a:r>
            <a:r>
              <a:rPr lang="en-US" sz="2200" i="1" dirty="0" err="1"/>
              <a:t>termofizice</a:t>
            </a:r>
            <a:r>
              <a:rPr lang="en-US" sz="2200" i="1" dirty="0"/>
              <a:t>; </a:t>
            </a:r>
            <a:endParaRPr lang="ro-RO" sz="2200" i="1" dirty="0"/>
          </a:p>
          <a:p>
            <a:r>
              <a:rPr lang="en-US" sz="2200" i="1" dirty="0" err="1"/>
              <a:t>caracteristicile</a:t>
            </a:r>
            <a:r>
              <a:rPr lang="en-US" sz="2200" i="1" dirty="0"/>
              <a:t> </a:t>
            </a:r>
            <a:r>
              <a:rPr lang="en-US" sz="2200" i="1" dirty="0" err="1"/>
              <a:t>instalațiilor</a:t>
            </a:r>
            <a:r>
              <a:rPr lang="en-US" sz="2200" i="1" dirty="0"/>
              <a:t> de </a:t>
            </a:r>
            <a:r>
              <a:rPr lang="en-US" sz="2200" i="1" dirty="0" err="1"/>
              <a:t>calcul</a:t>
            </a:r>
            <a:r>
              <a:rPr lang="en-US" sz="2200" i="1" dirty="0"/>
              <a:t>; </a:t>
            </a:r>
            <a:endParaRPr lang="ro-RO" sz="2200" i="1" dirty="0"/>
          </a:p>
          <a:p>
            <a:r>
              <a:rPr lang="en-US" sz="2200" i="1" dirty="0" err="1"/>
              <a:t>caracteristicile</a:t>
            </a:r>
            <a:r>
              <a:rPr lang="en-US" sz="2200" i="1" dirty="0"/>
              <a:t> software-</a:t>
            </a:r>
            <a:r>
              <a:rPr lang="en-US" sz="2200" i="1" dirty="0" err="1"/>
              <a:t>ului</a:t>
            </a:r>
            <a:r>
              <a:rPr lang="en-US" sz="2200" i="1" dirty="0"/>
              <a:t>; </a:t>
            </a:r>
            <a:endParaRPr lang="ro-RO" sz="2200" i="1" dirty="0"/>
          </a:p>
          <a:p>
            <a:r>
              <a:rPr lang="en-US" sz="2200" i="1" dirty="0" err="1"/>
              <a:t>caracteristicile</a:t>
            </a:r>
            <a:r>
              <a:rPr lang="en-US" sz="2200" i="1" dirty="0"/>
              <a:t> </a:t>
            </a:r>
            <a:r>
              <a:rPr lang="en-US" sz="2200" i="1" dirty="0" err="1"/>
              <a:t>sistemului</a:t>
            </a:r>
            <a:r>
              <a:rPr lang="en-US" sz="2200" i="1" dirty="0"/>
              <a:t>; </a:t>
            </a:r>
            <a:r>
              <a:rPr lang="en-US" sz="2200" i="1" dirty="0" err="1"/>
              <a:t>cinetic</a:t>
            </a:r>
            <a:r>
              <a:rPr lang="ro-RO" sz="2200" i="1" dirty="0"/>
              <a:t>e</a:t>
            </a:r>
            <a:r>
              <a:rPr lang="en-US" sz="2200" i="1" dirty="0"/>
              <a:t>; </a:t>
            </a:r>
            <a:r>
              <a:rPr lang="en-US" sz="2200" i="1" dirty="0" err="1"/>
              <a:t>mecanic</a:t>
            </a:r>
            <a:r>
              <a:rPr lang="ro-RO" sz="2200" i="1" dirty="0"/>
              <a:t>e</a:t>
            </a:r>
            <a:r>
              <a:rPr lang="en-US" sz="2200" i="1" dirty="0"/>
              <a:t>; molecular</a:t>
            </a:r>
            <a:r>
              <a:rPr lang="ro-RO" sz="2200" i="1" dirty="0"/>
              <a:t>e</a:t>
            </a:r>
            <a:r>
              <a:rPr lang="en-US" sz="2200" i="1" dirty="0"/>
              <a:t>; </a:t>
            </a:r>
            <a:r>
              <a:rPr lang="en-US" sz="2200" i="1" dirty="0" err="1"/>
              <a:t>spațial</a:t>
            </a:r>
            <a:r>
              <a:rPr lang="ro-RO" sz="2200" i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655301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Rolul entităților metrologice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915400" cy="4525962"/>
          </a:xfrm>
        </p:spPr>
        <p:txBody>
          <a:bodyPr/>
          <a:lstStyle/>
          <a:p>
            <a:r>
              <a:rPr lang="en-US" sz="1800" dirty="0" err="1"/>
              <a:t>Serviciile</a:t>
            </a:r>
            <a:r>
              <a:rPr lang="en-US" sz="1800" dirty="0"/>
              <a:t> de </a:t>
            </a:r>
            <a:r>
              <a:rPr lang="en-US" sz="1800" dirty="0" err="1"/>
              <a:t>calibrare</a:t>
            </a:r>
            <a:r>
              <a:rPr lang="en-US" sz="1800" dirty="0"/>
              <a:t> ale</a:t>
            </a:r>
            <a:r>
              <a:rPr lang="ro-RO" sz="1800" dirty="0"/>
              <a:t> INM</a:t>
            </a:r>
            <a:r>
              <a:rPr lang="en-US" sz="1800" dirty="0"/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realizează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cel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mai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mult</a:t>
            </a:r>
            <a:r>
              <a:rPr lang="ro-RO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legătură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directă</a:t>
            </a:r>
            <a:r>
              <a:rPr lang="en-US" sz="1800" i="1" dirty="0">
                <a:solidFill>
                  <a:srgbClr val="FF0000"/>
                </a:solidFill>
              </a:rPr>
              <a:t> cu </a:t>
            </a:r>
            <a:r>
              <a:rPr lang="en-US" sz="1800" i="1" dirty="0" err="1">
                <a:solidFill>
                  <a:srgbClr val="FF0000"/>
                </a:solidFill>
              </a:rPr>
              <a:t>unitățile</a:t>
            </a:r>
            <a:r>
              <a:rPr lang="en-US" sz="1800" i="1" dirty="0">
                <a:solidFill>
                  <a:srgbClr val="FF0000"/>
                </a:solidFill>
              </a:rPr>
              <a:t> SI care </a:t>
            </a:r>
            <a:r>
              <a:rPr lang="en-US" sz="1800" i="1" dirty="0" err="1">
                <a:solidFill>
                  <a:srgbClr val="FF0000"/>
                </a:solidFill>
              </a:rPr>
              <a:t>formează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baza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ro-RO" sz="1800" i="1" dirty="0">
                <a:solidFill>
                  <a:srgbClr val="FF0000"/>
                </a:solidFill>
              </a:rPr>
              <a:t>SI </a:t>
            </a:r>
            <a:r>
              <a:rPr lang="en-US" sz="1800" i="1" dirty="0">
                <a:solidFill>
                  <a:srgbClr val="FF0000"/>
                </a:solidFill>
              </a:rPr>
              <a:t>de </a:t>
            </a:r>
            <a:r>
              <a:rPr lang="en-US" sz="1800" i="1" dirty="0" err="1">
                <a:solidFill>
                  <a:srgbClr val="FF0000"/>
                </a:solidFill>
              </a:rPr>
              <a:t>măsurare</a:t>
            </a:r>
            <a:r>
              <a:rPr lang="en-US" sz="1800" dirty="0"/>
              <a:t>.</a:t>
            </a:r>
            <a:r>
              <a:rPr lang="ro-RO" sz="1800" dirty="0"/>
              <a:t> </a:t>
            </a:r>
          </a:p>
          <a:p>
            <a:r>
              <a:rPr lang="en-US" sz="1800" dirty="0"/>
              <a:t>INM nu sunt </a:t>
            </a:r>
            <a:r>
              <a:rPr lang="en-US" sz="1800" dirty="0" err="1"/>
              <a:t>preocupate</a:t>
            </a:r>
            <a:r>
              <a:rPr lang="en-US" sz="1800" dirty="0"/>
              <a:t> </a:t>
            </a:r>
            <a:r>
              <a:rPr lang="en-US" sz="1800" dirty="0" err="1"/>
              <a:t>doar</a:t>
            </a:r>
            <a:r>
              <a:rPr lang="en-US" sz="1800" dirty="0"/>
              <a:t> de </a:t>
            </a:r>
            <a:r>
              <a:rPr lang="en-US" sz="1800" dirty="0" err="1"/>
              <a:t>trasabilitate</a:t>
            </a:r>
            <a:r>
              <a:rPr lang="en-US" sz="1800" dirty="0"/>
              <a:t>, </a:t>
            </a:r>
            <a:r>
              <a:rPr lang="en-US" sz="1800" i="1" dirty="0">
                <a:solidFill>
                  <a:srgbClr val="FF0000"/>
                </a:solidFill>
              </a:rPr>
              <a:t>ci </a:t>
            </a:r>
            <a:r>
              <a:rPr lang="en-US" sz="1800" i="1" dirty="0" err="1">
                <a:solidFill>
                  <a:srgbClr val="FF0000"/>
                </a:solidFill>
              </a:rPr>
              <a:t>și</a:t>
            </a:r>
            <a:r>
              <a:rPr lang="en-US" sz="1800" i="1" dirty="0">
                <a:solidFill>
                  <a:srgbClr val="FF0000"/>
                </a:solidFill>
              </a:rPr>
              <a:t> de </a:t>
            </a:r>
            <a:r>
              <a:rPr lang="en-US" sz="1800" i="1" dirty="0" err="1">
                <a:solidFill>
                  <a:srgbClr val="FF0000"/>
                </a:solidFill>
              </a:rPr>
              <a:t>dezvoltarea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și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realizarea</a:t>
            </a:r>
            <a:r>
              <a:rPr lang="ro-RO" sz="1800" i="1" dirty="0">
                <a:solidFill>
                  <a:srgbClr val="FF0000"/>
                </a:solidFill>
              </a:rPr>
              <a:t> de </a:t>
            </a:r>
            <a:r>
              <a:rPr lang="en-US" sz="1800" i="1" dirty="0" err="1">
                <a:solidFill>
                  <a:srgbClr val="FF0000"/>
                </a:solidFill>
              </a:rPr>
              <a:t>măsurători</a:t>
            </a:r>
            <a:r>
              <a:rPr lang="en-US" sz="1800" i="1" dirty="0">
                <a:solidFill>
                  <a:srgbClr val="FF0000"/>
                </a:solidFill>
              </a:rPr>
              <a:t> la cel </a:t>
            </a:r>
            <a:r>
              <a:rPr lang="en-US" sz="1800" i="1" dirty="0" err="1">
                <a:solidFill>
                  <a:srgbClr val="FF0000"/>
                </a:solidFill>
              </a:rPr>
              <a:t>mai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înalt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nivel</a:t>
            </a:r>
            <a:r>
              <a:rPr lang="en-US" sz="1800" i="1" dirty="0">
                <a:solidFill>
                  <a:srgbClr val="FF0000"/>
                </a:solidFill>
              </a:rPr>
              <a:t> de </a:t>
            </a:r>
            <a:r>
              <a:rPr lang="en-US" sz="1800" i="1" dirty="0" err="1">
                <a:solidFill>
                  <a:srgbClr val="FF0000"/>
                </a:solidFill>
              </a:rPr>
              <a:t>precizie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și</a:t>
            </a:r>
            <a:r>
              <a:rPr lang="en-US" sz="1800" i="1" dirty="0">
                <a:solidFill>
                  <a:srgbClr val="FF0000"/>
                </a:solidFill>
              </a:rPr>
              <a:t> cu </a:t>
            </a:r>
            <a:r>
              <a:rPr lang="en-US" sz="1800" i="1" dirty="0" err="1">
                <a:solidFill>
                  <a:srgbClr val="FF0000"/>
                </a:solidFill>
              </a:rPr>
              <a:t>cea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mai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mică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incertitudine</a:t>
            </a:r>
            <a:r>
              <a:rPr lang="en-US" sz="1800" i="1" dirty="0">
                <a:solidFill>
                  <a:srgbClr val="FF0000"/>
                </a:solidFill>
              </a:rPr>
              <a:t>. </a:t>
            </a:r>
            <a:endParaRPr lang="ro-RO" sz="1800" i="1" dirty="0">
              <a:solidFill>
                <a:srgbClr val="FF0000"/>
              </a:solidFill>
            </a:endParaRPr>
          </a:p>
          <a:p>
            <a:r>
              <a:rPr lang="en-US" sz="1800" i="1" dirty="0" err="1">
                <a:solidFill>
                  <a:srgbClr val="FF0000"/>
                </a:solidFill>
              </a:rPr>
              <a:t>Precizia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ro-RO" sz="1800" i="1" dirty="0">
                <a:solidFill>
                  <a:srgbClr val="FF0000"/>
                </a:solidFill>
              </a:rPr>
              <a:t>înaltă a </a:t>
            </a:r>
            <a:r>
              <a:rPr lang="en-US" sz="1800" i="1" dirty="0" err="1">
                <a:solidFill>
                  <a:srgbClr val="FF0000"/>
                </a:solidFill>
              </a:rPr>
              <a:t>instrumentel</a:t>
            </a:r>
            <a:r>
              <a:rPr lang="ro-RO" sz="1800" i="1" dirty="0">
                <a:solidFill>
                  <a:srgbClr val="FF0000"/>
                </a:solidFill>
              </a:rPr>
              <a:t>or</a:t>
            </a:r>
            <a:r>
              <a:rPr lang="en-US" sz="1800" i="1" dirty="0">
                <a:solidFill>
                  <a:srgbClr val="FF0000"/>
                </a:solidFill>
              </a:rPr>
              <a:t> de </a:t>
            </a:r>
            <a:r>
              <a:rPr lang="en-US" sz="1800" i="1" dirty="0" err="1">
                <a:solidFill>
                  <a:srgbClr val="FF0000"/>
                </a:solidFill>
              </a:rPr>
              <a:t>măsurare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dirty="0" err="1"/>
              <a:t>constituie</a:t>
            </a:r>
            <a:r>
              <a:rPr lang="en-US" sz="1800" dirty="0"/>
              <a:t> </a:t>
            </a:r>
            <a:r>
              <a:rPr lang="en-US" sz="1800" dirty="0" err="1"/>
              <a:t>coloana</a:t>
            </a:r>
            <a:r>
              <a:rPr lang="en-US" sz="1800" dirty="0"/>
              <a:t> </a:t>
            </a:r>
            <a:r>
              <a:rPr lang="en-US" sz="1800" dirty="0" err="1"/>
              <a:t>vertebrală</a:t>
            </a:r>
            <a:r>
              <a:rPr lang="en-US" sz="1800" dirty="0"/>
              <a:t> a </a:t>
            </a:r>
            <a:r>
              <a:rPr lang="en-US" sz="1800" dirty="0" err="1"/>
              <a:t>comparabilității</a:t>
            </a:r>
            <a:r>
              <a:rPr lang="en-US" sz="1800" dirty="0"/>
              <a:t> la </a:t>
            </a:r>
            <a:r>
              <a:rPr lang="en-US" sz="1800" dirty="0" err="1"/>
              <a:t>nivel</a:t>
            </a:r>
            <a:r>
              <a:rPr lang="en-US" sz="1800" dirty="0"/>
              <a:t> </a:t>
            </a:r>
            <a:r>
              <a:rPr lang="en-US" sz="1800" dirty="0" err="1"/>
              <a:t>mondial</a:t>
            </a:r>
            <a:r>
              <a:rPr lang="en-US" sz="1800" dirty="0"/>
              <a:t> a </a:t>
            </a:r>
            <a:r>
              <a:rPr lang="ro-RO" sz="1800" dirty="0"/>
              <a:t>trasabilității </a:t>
            </a:r>
            <a:r>
              <a:rPr lang="en-US" sz="1800" dirty="0" err="1"/>
              <a:t>rezultatele</a:t>
            </a:r>
            <a:r>
              <a:rPr lang="en-US" sz="1800" dirty="0"/>
              <a:t> </a:t>
            </a:r>
            <a:r>
              <a:rPr lang="en-US" sz="1800" dirty="0" err="1"/>
              <a:t>măsurătorilor</a:t>
            </a:r>
            <a:r>
              <a:rPr lang="en-US" sz="1800" dirty="0"/>
              <a:t>. </a:t>
            </a:r>
            <a:endParaRPr lang="ro-RO" sz="1800" dirty="0"/>
          </a:p>
          <a:p>
            <a:r>
              <a:rPr lang="en-US" sz="1800" i="1" dirty="0" err="1">
                <a:solidFill>
                  <a:srgbClr val="FF0000"/>
                </a:solidFill>
              </a:rPr>
              <a:t>Comparațiile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internaționale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dirty="0" err="1"/>
              <a:t>între</a:t>
            </a:r>
            <a:r>
              <a:rPr lang="en-US" sz="1800" dirty="0"/>
              <a:t> INM </a:t>
            </a:r>
            <a:r>
              <a:rPr lang="en-US" sz="1800" dirty="0" err="1"/>
              <a:t>asigură</a:t>
            </a:r>
            <a:r>
              <a:rPr lang="en-US" sz="1800" dirty="0"/>
              <a:t> </a:t>
            </a:r>
            <a:r>
              <a:rPr lang="en-US" sz="1800" dirty="0" err="1"/>
              <a:t>că</a:t>
            </a:r>
            <a:r>
              <a:rPr lang="en-US" sz="1800" dirty="0"/>
              <a:t> </a:t>
            </a:r>
            <a:r>
              <a:rPr lang="en-US" sz="1800" dirty="0" err="1"/>
              <a:t>rezultatele</a:t>
            </a:r>
            <a:r>
              <a:rPr lang="en-US" sz="1800" dirty="0"/>
              <a:t> </a:t>
            </a:r>
            <a:r>
              <a:rPr lang="en-US" sz="1800" dirty="0" err="1"/>
              <a:t>măsurătorilor</a:t>
            </a:r>
            <a:r>
              <a:rPr lang="en-US" sz="1800" dirty="0"/>
              <a:t> </a:t>
            </a:r>
            <a:r>
              <a:rPr lang="en-US" sz="1800" dirty="0" err="1"/>
              <a:t>sunt</a:t>
            </a:r>
            <a:r>
              <a:rPr lang="en-US" sz="1800" dirty="0"/>
              <a:t> de </a:t>
            </a:r>
            <a:r>
              <a:rPr lang="en-US" sz="1800" dirty="0" err="1"/>
              <a:t>acord</a:t>
            </a:r>
            <a:r>
              <a:rPr lang="ro-RO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cadrul</a:t>
            </a:r>
            <a:r>
              <a:rPr lang="en-US" sz="1800" dirty="0"/>
              <a:t> </a:t>
            </a:r>
            <a:r>
              <a:rPr lang="en-US" sz="1800" dirty="0" err="1"/>
              <a:t>incertitudinilor</a:t>
            </a:r>
            <a:r>
              <a:rPr lang="en-US" sz="1800" dirty="0"/>
              <a:t> lor la </a:t>
            </a:r>
            <a:r>
              <a:rPr lang="en-US" sz="1800" dirty="0" err="1"/>
              <a:t>nivel</a:t>
            </a:r>
            <a:r>
              <a:rPr lang="en-US" sz="1800" dirty="0"/>
              <a:t> </a:t>
            </a:r>
            <a:r>
              <a:rPr lang="en-US" sz="1800" dirty="0" err="1"/>
              <a:t>mondial</a:t>
            </a:r>
            <a:r>
              <a:rPr lang="en-US" sz="1800" dirty="0"/>
              <a:t>. </a:t>
            </a:r>
            <a:endParaRPr lang="ro-RO" sz="1800" dirty="0"/>
          </a:p>
          <a:p>
            <a:r>
              <a:rPr lang="en-US" sz="1800" i="1" dirty="0">
                <a:solidFill>
                  <a:srgbClr val="FF0000"/>
                </a:solidFill>
              </a:rPr>
              <a:t>INMI </a:t>
            </a:r>
            <a:r>
              <a:rPr lang="en-US" sz="1800" i="1" dirty="0" err="1">
                <a:solidFill>
                  <a:srgbClr val="FF0000"/>
                </a:solidFill>
              </a:rPr>
              <a:t>produc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materiale</a:t>
            </a:r>
            <a:r>
              <a:rPr lang="en-US" sz="1800" i="1" dirty="0">
                <a:solidFill>
                  <a:srgbClr val="FF0000"/>
                </a:solidFill>
              </a:rPr>
              <a:t> de </a:t>
            </a:r>
            <a:r>
              <a:rPr lang="en-US" sz="1800" i="1" dirty="0" err="1">
                <a:solidFill>
                  <a:srgbClr val="FF0000"/>
                </a:solidFill>
              </a:rPr>
              <a:t>referință</a:t>
            </a:r>
            <a:r>
              <a:rPr lang="en-US" sz="1800" i="1" dirty="0">
                <a:solidFill>
                  <a:srgbClr val="FF0000"/>
                </a:solidFill>
              </a:rPr>
              <a:t> certificate (CRM) </a:t>
            </a:r>
            <a:r>
              <a:rPr lang="ro-RO" sz="1800" i="1" dirty="0">
                <a:solidFill>
                  <a:srgbClr val="FF0000"/>
                </a:solidFill>
              </a:rPr>
              <a:t>utile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calibrare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astfel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servească</a:t>
            </a:r>
            <a:r>
              <a:rPr lang="en-US" sz="1800" dirty="0"/>
              <a:t> </a:t>
            </a:r>
            <a:r>
              <a:rPr lang="en-US" sz="1800" dirty="0" err="1"/>
              <a:t>drept</a:t>
            </a:r>
            <a:r>
              <a:rPr lang="en-US" sz="1800" dirty="0"/>
              <a:t> </a:t>
            </a:r>
            <a:r>
              <a:rPr lang="en-US" sz="1800" dirty="0" err="1"/>
              <a:t>punte</a:t>
            </a:r>
            <a:r>
              <a:rPr lang="en-US" sz="1800" dirty="0"/>
              <a:t> de la </a:t>
            </a:r>
            <a:r>
              <a:rPr lang="ro-RO" sz="1800" dirty="0"/>
              <a:t>INM </a:t>
            </a:r>
            <a:r>
              <a:rPr lang="en-US" sz="1800" dirty="0"/>
              <a:t>la </a:t>
            </a:r>
            <a:r>
              <a:rPr lang="en-US" sz="1800" dirty="0" err="1"/>
              <a:t>utilizatorul</a:t>
            </a:r>
            <a:r>
              <a:rPr lang="en-US" sz="1800" dirty="0"/>
              <a:t> final.</a:t>
            </a:r>
            <a:endParaRPr lang="ro-RO" sz="1800" dirty="0"/>
          </a:p>
          <a:p>
            <a:r>
              <a:rPr lang="ro-RO" sz="1800" dirty="0" err="1"/>
              <a:t>Privin</a:t>
            </a:r>
            <a:r>
              <a:rPr lang="ro-RO" sz="1800" dirty="0"/>
              <a:t> măsurătorile la scară </a:t>
            </a:r>
            <a:r>
              <a:rPr lang="ro-RO" sz="1800" dirty="0" err="1"/>
              <a:t>nanometrică</a:t>
            </a:r>
            <a:r>
              <a:rPr lang="ro-RO" sz="1800" dirty="0"/>
              <a:t> – printre primele activități INM au fost legate de </a:t>
            </a:r>
            <a:r>
              <a:rPr lang="ro-RO" sz="1800" i="1" dirty="0">
                <a:solidFill>
                  <a:srgbClr val="FF0000"/>
                </a:solidFill>
              </a:rPr>
              <a:t>măsurători de dimensiuni pe structuri de suprafață</a:t>
            </a:r>
            <a:r>
              <a:rPr lang="ro-RO" sz="1800" dirty="0"/>
              <a:t> („dimensiuni critice”) adesea legate de aplicațiile micro-electronice. </a:t>
            </a:r>
          </a:p>
          <a:p>
            <a:r>
              <a:rPr lang="ro-RO" sz="1800" dirty="0"/>
              <a:t>Dezvolt instrumente și metode pentru calibrare trasabilă a microscoapelor cu sonde de scanare.</a:t>
            </a:r>
          </a:p>
          <a:p>
            <a:r>
              <a:rPr lang="ro-RO" sz="1800" dirty="0"/>
              <a:t>Măsurători la scară </a:t>
            </a:r>
            <a:r>
              <a:rPr lang="ro-RO" sz="1800" dirty="0" err="1"/>
              <a:t>nanometrică</a:t>
            </a:r>
            <a:r>
              <a:rPr lang="ro-RO" sz="1800" dirty="0"/>
              <a:t> au intrat în domeniul activităților INM, cum ar fi </a:t>
            </a:r>
            <a:r>
              <a:rPr lang="ro-RO" sz="1800" i="1" dirty="0">
                <a:solidFill>
                  <a:srgbClr val="FF0000"/>
                </a:solidFill>
              </a:rPr>
              <a:t>caracterizarea nanomaterialelor, în special a NP. </a:t>
            </a:r>
          </a:p>
          <a:p>
            <a:endParaRPr lang="ro-RO" sz="1800" dirty="0"/>
          </a:p>
        </p:txBody>
      </p:sp>
    </p:spTree>
    <p:extLst>
      <p:ext uri="{BB962C8B-B14F-4D97-AF65-F5344CB8AC3E}">
        <p14:creationId xmlns:p14="http://schemas.microsoft.com/office/powerpoint/2010/main" val="3313002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Rolul organelor de reglementare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382000" cy="4525962"/>
          </a:xfrm>
        </p:spPr>
        <p:txBody>
          <a:bodyPr/>
          <a:lstStyle/>
          <a:p>
            <a:r>
              <a:rPr lang="en-US" sz="1800" dirty="0" err="1"/>
              <a:t>Nanotehnologia</a:t>
            </a:r>
            <a:r>
              <a:rPr lang="en-US" sz="1800" dirty="0"/>
              <a:t> a </a:t>
            </a:r>
            <a:r>
              <a:rPr lang="en-US" sz="1800" dirty="0" err="1"/>
              <a:t>permis</a:t>
            </a:r>
            <a:r>
              <a:rPr lang="en-US" sz="1800" dirty="0"/>
              <a:t> </a:t>
            </a:r>
            <a:r>
              <a:rPr lang="en-US" sz="1800" dirty="0" err="1"/>
              <a:t>producția</a:t>
            </a:r>
            <a:r>
              <a:rPr lang="en-US" sz="1800" dirty="0"/>
              <a:t> </a:t>
            </a:r>
            <a:r>
              <a:rPr lang="en-US" sz="1800" dirty="0" err="1"/>
              <a:t>pe</a:t>
            </a:r>
            <a:r>
              <a:rPr lang="en-US" sz="1800" dirty="0"/>
              <a:t> </a:t>
            </a:r>
            <a:r>
              <a:rPr lang="en-US" sz="1800" dirty="0" err="1"/>
              <a:t>scară</a:t>
            </a:r>
            <a:r>
              <a:rPr lang="en-US" sz="1800" dirty="0"/>
              <a:t> </a:t>
            </a:r>
            <a:r>
              <a:rPr lang="en-US" sz="1800" dirty="0" err="1"/>
              <a:t>largă</a:t>
            </a:r>
            <a:r>
              <a:rPr lang="en-US" sz="1800" dirty="0"/>
              <a:t> de </a:t>
            </a:r>
            <a:r>
              <a:rPr lang="en-US" sz="1800" dirty="0" err="1"/>
              <a:t>nanomateriale</a:t>
            </a:r>
            <a:r>
              <a:rPr lang="en-US" sz="1800" dirty="0"/>
              <a:t>. </a:t>
            </a:r>
            <a:r>
              <a:rPr lang="en-US" sz="1800" dirty="0" err="1"/>
              <a:t>Guvernele</a:t>
            </a:r>
            <a:r>
              <a:rPr lang="en-US" sz="1800" dirty="0"/>
              <a:t> invest</a:t>
            </a:r>
            <a:r>
              <a:rPr lang="ro-RO" sz="1800" dirty="0"/>
              <a:t>esc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această</a:t>
            </a:r>
            <a:r>
              <a:rPr lang="en-US" sz="1800" dirty="0"/>
              <a:t> </a:t>
            </a:r>
            <a:r>
              <a:rPr lang="en-US" sz="1800" dirty="0" err="1"/>
              <a:t>tehnologie</a:t>
            </a:r>
            <a:r>
              <a:rPr lang="en-US" sz="1800" dirty="0"/>
              <a:t> cu </a:t>
            </a:r>
            <a:r>
              <a:rPr lang="en-US" sz="1800" dirty="0" err="1"/>
              <a:t>așteptarea</a:t>
            </a:r>
            <a:r>
              <a:rPr lang="en-US" sz="1800" dirty="0"/>
              <a:t> </a:t>
            </a:r>
            <a:r>
              <a:rPr lang="ro-RO" sz="1800" dirty="0"/>
              <a:t>de </a:t>
            </a:r>
            <a:r>
              <a:rPr lang="ro-RO" sz="1800" dirty="0" err="1"/>
              <a:t>feed</a:t>
            </a:r>
            <a:r>
              <a:rPr lang="ro-RO" sz="1800" dirty="0"/>
              <a:t>-back ...</a:t>
            </a:r>
          </a:p>
          <a:p>
            <a:r>
              <a:rPr lang="en-US" sz="1800" dirty="0" err="1"/>
              <a:t>Pe</a:t>
            </a:r>
            <a:r>
              <a:rPr lang="en-US" sz="1800" dirty="0"/>
              <a:t> de </a:t>
            </a:r>
            <a:r>
              <a:rPr lang="en-US" sz="1800" dirty="0" err="1"/>
              <a:t>altă</a:t>
            </a:r>
            <a:r>
              <a:rPr lang="en-US" sz="1800" dirty="0"/>
              <a:t> parte, </a:t>
            </a:r>
            <a:r>
              <a:rPr lang="en-US" sz="1800" dirty="0" err="1"/>
              <a:t>eliberarea</a:t>
            </a:r>
            <a:r>
              <a:rPr lang="ro-RO" sz="1800" dirty="0"/>
              <a:t> potențială în mediu </a:t>
            </a:r>
            <a:r>
              <a:rPr lang="en-US" sz="1800" dirty="0"/>
              <a:t>de </a:t>
            </a:r>
            <a:r>
              <a:rPr lang="ro-RO" sz="1800" dirty="0"/>
              <a:t>NP</a:t>
            </a:r>
            <a:r>
              <a:rPr lang="en-US" sz="1800" dirty="0"/>
              <a:t> </a:t>
            </a:r>
            <a:r>
              <a:rPr lang="en-US" sz="1800" dirty="0" err="1"/>
              <a:t>proiectate</a:t>
            </a:r>
            <a:r>
              <a:rPr lang="en-US" sz="1800" dirty="0"/>
              <a:t> cu </a:t>
            </a:r>
            <a:r>
              <a:rPr lang="en-US" sz="1800" dirty="0" err="1"/>
              <a:t>proprietăți</a:t>
            </a:r>
            <a:r>
              <a:rPr lang="en-US" sz="1800" dirty="0"/>
              <a:t> </a:t>
            </a:r>
            <a:r>
              <a:rPr lang="en-US" sz="1800" dirty="0" err="1"/>
              <a:t>speciale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faptul</a:t>
            </a:r>
            <a:r>
              <a:rPr lang="en-US" sz="1800" dirty="0"/>
              <a:t> </a:t>
            </a:r>
            <a:r>
              <a:rPr lang="en-US" sz="1800" dirty="0" err="1"/>
              <a:t>că</a:t>
            </a:r>
            <a:r>
              <a:rPr lang="en-US" sz="1800" dirty="0"/>
              <a:t> </a:t>
            </a:r>
            <a:r>
              <a:rPr lang="en-US" sz="1800" dirty="0" err="1"/>
              <a:t>aceste</a:t>
            </a:r>
            <a:r>
              <a:rPr lang="ro-RO" sz="1800" dirty="0"/>
              <a:t> NP</a:t>
            </a:r>
            <a:r>
              <a:rPr lang="en-US" sz="1800" dirty="0"/>
              <a:t> au o </a:t>
            </a:r>
            <a:r>
              <a:rPr lang="en-US" sz="1800" dirty="0" err="1"/>
              <a:t>dimensiune</a:t>
            </a:r>
            <a:r>
              <a:rPr lang="en-US" sz="1800" dirty="0"/>
              <a:t> </a:t>
            </a:r>
            <a:r>
              <a:rPr lang="en-US" sz="1800" dirty="0" err="1"/>
              <a:t>similară</a:t>
            </a:r>
            <a:r>
              <a:rPr lang="en-US" sz="1800" dirty="0"/>
              <a:t> cu </a:t>
            </a:r>
            <a:r>
              <a:rPr lang="en-US" sz="1800" dirty="0" err="1"/>
              <a:t>dimensiunea</a:t>
            </a:r>
            <a:r>
              <a:rPr lang="en-US" sz="1800" dirty="0"/>
              <a:t> </a:t>
            </a:r>
            <a:r>
              <a:rPr lang="en-US" sz="1800" dirty="0" err="1"/>
              <a:t>moleculelor</a:t>
            </a:r>
            <a:r>
              <a:rPr lang="en-US" sz="1800" dirty="0"/>
              <a:t> </a:t>
            </a:r>
            <a:r>
              <a:rPr lang="en-US" sz="1800" dirty="0" err="1"/>
              <a:t>biologice</a:t>
            </a:r>
            <a:r>
              <a:rPr lang="en-US" sz="1800" dirty="0"/>
              <a:t>, care </a:t>
            </a:r>
            <a:r>
              <a:rPr lang="en-US" sz="1800" dirty="0" err="1"/>
              <a:t>determină</a:t>
            </a:r>
            <a:r>
              <a:rPr lang="en-US" sz="1800" dirty="0"/>
              <a:t> </a:t>
            </a:r>
            <a:r>
              <a:rPr lang="en-US" sz="1800" dirty="0" err="1"/>
              <a:t>toate</a:t>
            </a:r>
            <a:r>
              <a:rPr lang="en-US" sz="1800" dirty="0"/>
              <a:t> </a:t>
            </a:r>
            <a:r>
              <a:rPr lang="en-US" sz="1800" dirty="0" err="1"/>
              <a:t>procesele</a:t>
            </a:r>
            <a:r>
              <a:rPr lang="en-US" sz="1800" dirty="0"/>
              <a:t> </a:t>
            </a:r>
            <a:r>
              <a:rPr lang="en-US" sz="1800" dirty="0" err="1"/>
              <a:t>esențiale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ro-RO" sz="1800" dirty="0"/>
              <a:t> </a:t>
            </a:r>
            <a:r>
              <a:rPr lang="en-US" sz="1800" dirty="0" err="1"/>
              <a:t>organismului</a:t>
            </a:r>
            <a:r>
              <a:rPr lang="en-US" sz="1800" dirty="0"/>
              <a:t> </a:t>
            </a:r>
            <a:r>
              <a:rPr lang="en-US" sz="1800" dirty="0" err="1"/>
              <a:t>uman</a:t>
            </a:r>
            <a:r>
              <a:rPr lang="en-US" sz="1800" dirty="0"/>
              <a:t>, </a:t>
            </a:r>
            <a:r>
              <a:rPr lang="en-US" sz="1800" i="1" dirty="0">
                <a:solidFill>
                  <a:srgbClr val="FF0000"/>
                </a:solidFill>
              </a:rPr>
              <a:t>a </a:t>
            </a:r>
            <a:r>
              <a:rPr lang="en-US" sz="1800" i="1" dirty="0" err="1">
                <a:solidFill>
                  <a:srgbClr val="FF0000"/>
                </a:solidFill>
              </a:rPr>
              <a:t>dus</a:t>
            </a:r>
            <a:r>
              <a:rPr lang="en-US" sz="1800" i="1" dirty="0">
                <a:solidFill>
                  <a:srgbClr val="FF0000"/>
                </a:solidFill>
              </a:rPr>
              <a:t> la </a:t>
            </a:r>
            <a:r>
              <a:rPr lang="en-US" sz="1800" i="1" dirty="0" err="1">
                <a:solidFill>
                  <a:srgbClr val="FF0000"/>
                </a:solidFill>
              </a:rPr>
              <a:t>îngrijorare</a:t>
            </a:r>
            <a:r>
              <a:rPr lang="en-US" sz="1800" i="1" dirty="0">
                <a:solidFill>
                  <a:srgbClr val="FF0000"/>
                </a:solidFill>
              </a:rPr>
              <a:t> cu </a:t>
            </a:r>
            <a:r>
              <a:rPr lang="en-US" sz="1800" i="1" dirty="0" err="1">
                <a:solidFill>
                  <a:srgbClr val="FF0000"/>
                </a:solidFill>
              </a:rPr>
              <a:t>privire</a:t>
            </a:r>
            <a:r>
              <a:rPr lang="en-US" sz="1800" i="1" dirty="0">
                <a:solidFill>
                  <a:srgbClr val="FF0000"/>
                </a:solidFill>
              </a:rPr>
              <a:t> la </a:t>
            </a:r>
            <a:r>
              <a:rPr lang="en-US" sz="1800" i="1" dirty="0" err="1">
                <a:solidFill>
                  <a:srgbClr val="FF0000"/>
                </a:solidFill>
              </a:rPr>
              <a:t>siguranța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nanomaterialelor</a:t>
            </a:r>
            <a:r>
              <a:rPr lang="en-US" sz="1800" i="1" dirty="0">
                <a:solidFill>
                  <a:srgbClr val="FF0000"/>
                </a:solidFill>
              </a:rPr>
              <a:t>, </a:t>
            </a:r>
            <a:r>
              <a:rPr lang="en-US" sz="1800" i="1" dirty="0" err="1">
                <a:solidFill>
                  <a:srgbClr val="FF0000"/>
                </a:solidFill>
              </a:rPr>
              <a:t>în</a:t>
            </a:r>
            <a:r>
              <a:rPr lang="en-US" sz="1800" i="1" dirty="0">
                <a:solidFill>
                  <a:srgbClr val="FF0000"/>
                </a:solidFill>
              </a:rPr>
              <a:t> special a </a:t>
            </a:r>
            <a:r>
              <a:rPr lang="en-US" sz="1800" i="1" dirty="0" err="1">
                <a:solidFill>
                  <a:srgbClr val="FF0000"/>
                </a:solidFill>
              </a:rPr>
              <a:t>nanomaterialelor</a:t>
            </a:r>
            <a:r>
              <a:rPr lang="en-US" sz="1800" i="1" dirty="0">
                <a:solidFill>
                  <a:srgbClr val="FF0000"/>
                </a:solidFill>
              </a:rPr>
              <a:t> sub </a:t>
            </a:r>
            <a:r>
              <a:rPr lang="en-US" sz="1800" i="1" dirty="0" err="1">
                <a:solidFill>
                  <a:srgbClr val="FF0000"/>
                </a:solidFill>
              </a:rPr>
              <a:t>formă</a:t>
            </a:r>
            <a:r>
              <a:rPr lang="en-US" sz="1800" i="1" dirty="0">
                <a:solidFill>
                  <a:srgbClr val="FF0000"/>
                </a:solidFill>
              </a:rPr>
              <a:t> de </a:t>
            </a:r>
            <a:r>
              <a:rPr lang="ro-RO" sz="1800" i="1" dirty="0">
                <a:solidFill>
                  <a:srgbClr val="FF0000"/>
                </a:solidFill>
              </a:rPr>
              <a:t>NP</a:t>
            </a:r>
            <a:r>
              <a:rPr lang="en-US" sz="1800" i="1" dirty="0">
                <a:solidFill>
                  <a:srgbClr val="FF0000"/>
                </a:solidFill>
              </a:rPr>
              <a:t>.</a:t>
            </a:r>
            <a:r>
              <a:rPr lang="ro-RO" sz="1800" i="1" dirty="0">
                <a:solidFill>
                  <a:srgbClr val="FF0000"/>
                </a:solidFill>
              </a:rPr>
              <a:t>  </a:t>
            </a:r>
          </a:p>
          <a:p>
            <a:r>
              <a:rPr lang="en-US" sz="1800" dirty="0"/>
              <a:t>Ca </a:t>
            </a:r>
            <a:r>
              <a:rPr lang="en-US" sz="1800" dirty="0" err="1"/>
              <a:t>rezultat</a:t>
            </a:r>
            <a:r>
              <a:rPr lang="en-US" sz="1800" dirty="0"/>
              <a:t>, </a:t>
            </a:r>
            <a:r>
              <a:rPr lang="en-US" sz="1800" dirty="0" err="1"/>
              <a:t>atât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​​</a:t>
            </a:r>
            <a:r>
              <a:rPr lang="en-US" sz="1800" dirty="0" err="1"/>
              <a:t>ceea</a:t>
            </a:r>
            <a:r>
              <a:rPr lang="en-US" sz="1800" dirty="0"/>
              <a:t> </a:t>
            </a:r>
            <a:r>
              <a:rPr lang="en-US" sz="1800" dirty="0" err="1"/>
              <a:t>ce</a:t>
            </a:r>
            <a:r>
              <a:rPr lang="en-US" sz="1800" dirty="0"/>
              <a:t> </a:t>
            </a:r>
            <a:r>
              <a:rPr lang="en-US" sz="1800" dirty="0" err="1"/>
              <a:t>privește</a:t>
            </a:r>
            <a:r>
              <a:rPr lang="en-US" sz="1800" dirty="0"/>
              <a:t> </a:t>
            </a:r>
            <a:r>
              <a:rPr lang="en-US" sz="1800" dirty="0" err="1"/>
              <a:t>așteptările</a:t>
            </a:r>
            <a:r>
              <a:rPr lang="en-US" sz="1800" dirty="0"/>
              <a:t> de </a:t>
            </a:r>
            <a:r>
              <a:rPr lang="en-US" sz="1800" dirty="0" err="1"/>
              <a:t>inovare</a:t>
            </a:r>
            <a:r>
              <a:rPr lang="en-US" sz="1800" dirty="0"/>
              <a:t>, </a:t>
            </a:r>
            <a:r>
              <a:rPr lang="en-US" sz="1800" dirty="0" err="1"/>
              <a:t>cât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sănătatea</a:t>
            </a:r>
            <a:r>
              <a:rPr lang="en-US" sz="1800" dirty="0"/>
              <a:t> </a:t>
            </a:r>
            <a:r>
              <a:rPr lang="en-US" sz="1800" dirty="0" err="1"/>
              <a:t>umană</a:t>
            </a:r>
            <a:r>
              <a:rPr lang="en-US" sz="1800" dirty="0"/>
              <a:t>, </a:t>
            </a:r>
            <a:r>
              <a:rPr lang="en-US" sz="1800" dirty="0" err="1"/>
              <a:t>guvernele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ro-RO" sz="1800" dirty="0"/>
              <a:t>autoritățțile de </a:t>
            </a:r>
            <a:r>
              <a:rPr lang="en-US" sz="1800" dirty="0" err="1"/>
              <a:t>reglement</a:t>
            </a:r>
            <a:r>
              <a:rPr lang="ro-RO" sz="1800" dirty="0"/>
              <a:t>are</a:t>
            </a:r>
            <a:r>
              <a:rPr lang="en-US" sz="1800" dirty="0"/>
              <a:t> au </a:t>
            </a:r>
            <a:r>
              <a:rPr lang="en-US" sz="1800" dirty="0" err="1"/>
              <a:t>subliniat</a:t>
            </a:r>
            <a:r>
              <a:rPr lang="en-US" sz="1800" dirty="0"/>
              <a:t> </a:t>
            </a:r>
            <a:r>
              <a:rPr lang="en-US" sz="1800" dirty="0" err="1"/>
              <a:t>importanța</a:t>
            </a:r>
            <a:r>
              <a:rPr lang="en-US" sz="1800" dirty="0"/>
              <a:t> </a:t>
            </a:r>
            <a:r>
              <a:rPr lang="en-US" sz="1800" dirty="0" err="1"/>
              <a:t>măsurătorilor</a:t>
            </a:r>
            <a:r>
              <a:rPr lang="en-US" sz="1800" dirty="0"/>
              <a:t> </a:t>
            </a:r>
            <a:r>
              <a:rPr lang="en-US" sz="1800" dirty="0" err="1"/>
              <a:t>fiabile</a:t>
            </a:r>
            <a:r>
              <a:rPr lang="en-US" sz="1800" dirty="0"/>
              <a:t> ale </a:t>
            </a:r>
            <a:r>
              <a:rPr lang="en-US" sz="1800" dirty="0" err="1"/>
              <a:t>proprietăților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caracteristicilor</a:t>
            </a:r>
            <a:r>
              <a:rPr lang="ro-RO" sz="1800" dirty="0"/>
              <a:t> </a:t>
            </a:r>
            <a:r>
              <a:rPr lang="en-US" sz="1800" dirty="0" err="1"/>
              <a:t>nanomateriale</a:t>
            </a:r>
            <a:r>
              <a:rPr lang="ro-RO" sz="1800" dirty="0"/>
              <a:t>lor</a:t>
            </a:r>
            <a:r>
              <a:rPr lang="en-US" sz="1800" dirty="0"/>
              <a:t>. </a:t>
            </a:r>
            <a:endParaRPr lang="ro-RO" sz="1800" dirty="0"/>
          </a:p>
          <a:p>
            <a:r>
              <a:rPr lang="en-US" sz="1800" dirty="0"/>
              <a:t>Această </a:t>
            </a:r>
            <a:r>
              <a:rPr lang="en-US" sz="1800" dirty="0" err="1"/>
              <a:t>cerere</a:t>
            </a:r>
            <a:r>
              <a:rPr lang="en-US" sz="1800" dirty="0"/>
              <a:t> a </a:t>
            </a:r>
            <a:r>
              <a:rPr lang="en-US" sz="1800" dirty="0" err="1"/>
              <a:t>dus</a:t>
            </a:r>
            <a:r>
              <a:rPr lang="en-US" sz="1800" dirty="0"/>
              <a:t> </a:t>
            </a:r>
            <a:r>
              <a:rPr lang="en-US" sz="1800" dirty="0" err="1"/>
              <a:t>deja</a:t>
            </a:r>
            <a:r>
              <a:rPr lang="en-US" sz="1800" dirty="0"/>
              <a:t> la o </a:t>
            </a:r>
            <a:r>
              <a:rPr lang="en-US" sz="1800" dirty="0" err="1"/>
              <a:t>finanțare</a:t>
            </a:r>
            <a:r>
              <a:rPr lang="en-US" sz="1800" dirty="0"/>
              <a:t> </a:t>
            </a:r>
            <a:r>
              <a:rPr lang="en-US" sz="1800" dirty="0" err="1"/>
              <a:t>sporită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dedicată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nanometrologie</a:t>
            </a:r>
            <a:r>
              <a:rPr lang="ro-RO" sz="1800" dirty="0"/>
              <a:t> cu scopuri de măsurători fiabile și reglementări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0572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Rolul centrelor academice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5029200"/>
          </a:xfrm>
        </p:spPr>
        <p:txBody>
          <a:bodyPr/>
          <a:lstStyle/>
          <a:p>
            <a:r>
              <a:rPr lang="en-US" sz="1800" dirty="0" err="1"/>
              <a:t>Invenția</a:t>
            </a:r>
            <a:r>
              <a:rPr lang="en-US" sz="1800" dirty="0"/>
              <a:t> </a:t>
            </a:r>
            <a:r>
              <a:rPr lang="ro-RO" sz="1800" dirty="0"/>
              <a:t>(1981) </a:t>
            </a:r>
            <a:r>
              <a:rPr lang="en-US" sz="1800" dirty="0"/>
              <a:t>Scanning Tunneling Microscopy (STM) la </a:t>
            </a:r>
            <a:r>
              <a:rPr lang="en-US" sz="1800" dirty="0" err="1"/>
              <a:t>Centrul</a:t>
            </a:r>
            <a:r>
              <a:rPr lang="en-US" sz="1800" dirty="0"/>
              <a:t> de </a:t>
            </a:r>
            <a:r>
              <a:rPr lang="en-US" sz="1800" dirty="0" err="1"/>
              <a:t>Cercetare</a:t>
            </a:r>
            <a:r>
              <a:rPr lang="en-US" sz="1800" dirty="0"/>
              <a:t> IBM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citată</a:t>
            </a:r>
            <a:r>
              <a:rPr lang="ro-RO" sz="1800" dirty="0"/>
              <a:t> </a:t>
            </a:r>
            <a:r>
              <a:rPr lang="en-US" sz="1800" dirty="0"/>
              <a:t>ca </a:t>
            </a:r>
            <a:r>
              <a:rPr lang="en-US" sz="1800" dirty="0" err="1"/>
              <a:t>principala</a:t>
            </a:r>
            <a:r>
              <a:rPr lang="en-US" sz="1800" dirty="0"/>
              <a:t> </a:t>
            </a:r>
            <a:r>
              <a:rPr lang="en-US" sz="1800" dirty="0" err="1"/>
              <a:t>contribuție</a:t>
            </a:r>
            <a:r>
              <a:rPr lang="en-US" sz="1800" dirty="0"/>
              <a:t> a </a:t>
            </a:r>
            <a:r>
              <a:rPr lang="en-US" sz="1800" dirty="0" err="1"/>
              <a:t>cercetării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dezvoltării</a:t>
            </a:r>
            <a:r>
              <a:rPr lang="en-US" sz="1800" dirty="0"/>
              <a:t> la </a:t>
            </a:r>
            <a:r>
              <a:rPr lang="en-US" sz="1800" dirty="0" err="1"/>
              <a:t>demararea</a:t>
            </a:r>
            <a:r>
              <a:rPr lang="en-US" sz="1800" dirty="0"/>
              <a:t> </a:t>
            </a:r>
            <a:r>
              <a:rPr lang="en-US" sz="1800" dirty="0" err="1"/>
              <a:t>nanometrologie</a:t>
            </a:r>
            <a:r>
              <a:rPr lang="en-US" sz="1800" dirty="0"/>
              <a:t>. </a:t>
            </a:r>
            <a:r>
              <a:rPr lang="ro-RO" sz="1800" dirty="0"/>
              <a:t>Invenția a adus </a:t>
            </a:r>
            <a:r>
              <a:rPr lang="en-US" sz="1800" dirty="0" err="1"/>
              <a:t>lui</a:t>
            </a:r>
            <a:r>
              <a:rPr lang="en-US" sz="1800" dirty="0"/>
              <a:t> Binnig </a:t>
            </a:r>
            <a:r>
              <a:rPr lang="en-US" sz="1800" dirty="0" err="1"/>
              <a:t>și</a:t>
            </a:r>
            <a:r>
              <a:rPr lang="en-US" sz="1800" dirty="0"/>
              <a:t> Rohrer </a:t>
            </a:r>
            <a:r>
              <a:rPr lang="en-US" sz="1800" dirty="0" err="1"/>
              <a:t>Premiul</a:t>
            </a:r>
            <a:r>
              <a:rPr lang="en-US" sz="1800" dirty="0"/>
              <a:t> Nobel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fizică</a:t>
            </a:r>
            <a:r>
              <a:rPr lang="ro-RO" sz="1800" dirty="0"/>
              <a:t> (</a:t>
            </a:r>
            <a:r>
              <a:rPr lang="en-US" sz="1800" dirty="0"/>
              <a:t>1986</a:t>
            </a:r>
            <a:r>
              <a:rPr lang="ro-RO" sz="1800" dirty="0"/>
              <a:t>)</a:t>
            </a:r>
            <a:r>
              <a:rPr lang="en-US" sz="1800" dirty="0"/>
              <a:t>. </a:t>
            </a:r>
            <a:r>
              <a:rPr lang="en-US" sz="1800" dirty="0" err="1"/>
              <a:t>Interesant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că</a:t>
            </a:r>
            <a:r>
              <a:rPr lang="en-US" sz="1800" dirty="0"/>
              <a:t> Binnig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Rohrerș</a:t>
            </a:r>
            <a:r>
              <a:rPr lang="ro-RO" sz="1800" dirty="0"/>
              <a:t> </a:t>
            </a:r>
            <a:r>
              <a:rPr lang="en-US" sz="1800" dirty="0"/>
              <a:t>au </a:t>
            </a:r>
            <a:r>
              <a:rPr lang="en-US" sz="1800" dirty="0" err="1"/>
              <a:t>împărțit</a:t>
            </a:r>
            <a:r>
              <a:rPr lang="en-US" sz="1800" dirty="0"/>
              <a:t> </a:t>
            </a:r>
            <a:r>
              <a:rPr lang="en-US" sz="1800" dirty="0" err="1"/>
              <a:t>Premiul</a:t>
            </a:r>
            <a:r>
              <a:rPr lang="en-US" sz="1800" dirty="0"/>
              <a:t> Nobel cu Ruska, care a </a:t>
            </a:r>
            <a:r>
              <a:rPr lang="en-US" sz="1800" dirty="0" err="1"/>
              <a:t>dezvoltat</a:t>
            </a:r>
            <a:r>
              <a:rPr lang="en-US" sz="1800" dirty="0"/>
              <a:t> </a:t>
            </a:r>
            <a:r>
              <a:rPr lang="en-US" sz="1800" dirty="0" err="1"/>
              <a:t>microscopul</a:t>
            </a:r>
            <a:r>
              <a:rPr lang="en-US" sz="1800" dirty="0"/>
              <a:t> electronic cu </a:t>
            </a:r>
            <a:r>
              <a:rPr lang="en-US" sz="1800" dirty="0" err="1"/>
              <a:t>decenii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devreme</a:t>
            </a:r>
            <a:r>
              <a:rPr lang="en-US" sz="1800" dirty="0"/>
              <a:t>, la Technical</a:t>
            </a:r>
            <a:r>
              <a:rPr lang="ro-RO" sz="1800" dirty="0"/>
              <a:t> </a:t>
            </a:r>
            <a:r>
              <a:rPr lang="en-US" sz="1800" dirty="0" err="1"/>
              <a:t>Coleg</a:t>
            </a:r>
            <a:r>
              <a:rPr lang="ro-RO" sz="1800" dirty="0"/>
              <a:t>e</a:t>
            </a:r>
            <a:r>
              <a:rPr lang="en-US" sz="1800" dirty="0"/>
              <a:t> din Berlin. </a:t>
            </a:r>
            <a:endParaRPr lang="ro-RO" sz="1800" dirty="0"/>
          </a:p>
          <a:p>
            <a:r>
              <a:rPr lang="en-US" sz="1800" dirty="0" err="1"/>
              <a:t>Microscopia</a:t>
            </a:r>
            <a:r>
              <a:rPr lang="en-US" sz="1800" dirty="0"/>
              <a:t> </a:t>
            </a:r>
            <a:r>
              <a:rPr lang="en-US" sz="1800" dirty="0" err="1"/>
              <a:t>electronică</a:t>
            </a:r>
            <a:r>
              <a:rPr lang="en-US" sz="1800" dirty="0"/>
              <a:t> de </a:t>
            </a:r>
            <a:r>
              <a:rPr lang="en-US" sz="1800" dirty="0" err="1"/>
              <a:t>scanare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transmisie</a:t>
            </a:r>
            <a:r>
              <a:rPr lang="en-US" sz="1800" dirty="0"/>
              <a:t> sunt </a:t>
            </a:r>
            <a:r>
              <a:rPr lang="en-US" sz="1800" dirty="0" err="1"/>
              <a:t>instrumente</a:t>
            </a:r>
            <a:r>
              <a:rPr lang="en-US" sz="1800" dirty="0"/>
              <a:t> </a:t>
            </a:r>
            <a:r>
              <a:rPr lang="en-US" sz="1800" dirty="0" err="1"/>
              <a:t>cheie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nanometrologie</a:t>
            </a:r>
            <a:r>
              <a:rPr lang="en-US" sz="1800" dirty="0"/>
              <a:t>.</a:t>
            </a:r>
            <a:r>
              <a:rPr lang="ro-RO" sz="1800" dirty="0"/>
              <a:t> </a:t>
            </a:r>
          </a:p>
          <a:p>
            <a:r>
              <a:rPr lang="en-US" sz="1800" dirty="0"/>
              <a:t>Alte </a:t>
            </a:r>
            <a:r>
              <a:rPr lang="en-US" sz="1800" dirty="0" err="1"/>
              <a:t>descoperiri</a:t>
            </a:r>
            <a:r>
              <a:rPr lang="en-US" sz="1800" dirty="0"/>
              <a:t> </a:t>
            </a:r>
            <a:r>
              <a:rPr lang="en-US" sz="1800" dirty="0" err="1"/>
              <a:t>esențiale</a:t>
            </a:r>
            <a:r>
              <a:rPr lang="en-US" sz="1800" dirty="0"/>
              <a:t> au </a:t>
            </a:r>
            <a:r>
              <a:rPr lang="en-US" sz="1800" dirty="0" err="1"/>
              <a:t>fost</a:t>
            </a:r>
            <a:r>
              <a:rPr lang="en-US" sz="1800" dirty="0"/>
              <a:t> legate de </a:t>
            </a:r>
            <a:r>
              <a:rPr lang="en-US" sz="1800" dirty="0" err="1"/>
              <a:t>observațiile</a:t>
            </a:r>
            <a:r>
              <a:rPr lang="en-US" sz="1800" dirty="0"/>
              <a:t> </a:t>
            </a:r>
            <a:r>
              <a:rPr lang="ro-RO" sz="1800" dirty="0"/>
              <a:t>picurilor în</a:t>
            </a:r>
            <a:r>
              <a:rPr lang="en-US" sz="1800" dirty="0"/>
              <a:t> </a:t>
            </a:r>
            <a:r>
              <a:rPr lang="en-US" sz="1800" dirty="0" err="1"/>
              <a:t>spectrometri</a:t>
            </a:r>
            <a:r>
              <a:rPr lang="ro-RO" sz="1800" dirty="0"/>
              <a:t>a</a:t>
            </a:r>
            <a:r>
              <a:rPr lang="en-US" sz="1800" dirty="0"/>
              <a:t> de </a:t>
            </a:r>
            <a:r>
              <a:rPr lang="en-US" sz="1800" dirty="0" err="1"/>
              <a:t>masă</a:t>
            </a:r>
            <a:r>
              <a:rPr lang="en-US" sz="1800" dirty="0"/>
              <a:t> </a:t>
            </a:r>
            <a:r>
              <a:rPr lang="en-US" sz="1800" dirty="0" err="1"/>
              <a:t>corespunzătoare</a:t>
            </a:r>
            <a:r>
              <a:rPr lang="ro-RO" sz="1800" dirty="0"/>
              <a:t> </a:t>
            </a:r>
            <a:r>
              <a:rPr lang="en-US" sz="1800" dirty="0"/>
              <a:t>molecule</a:t>
            </a:r>
            <a:r>
              <a:rPr lang="ro-RO" sz="1800" dirty="0"/>
              <a:t>i</a:t>
            </a:r>
            <a:r>
              <a:rPr lang="en-US" sz="1800" dirty="0"/>
              <a:t> cu masa </a:t>
            </a:r>
            <a:r>
              <a:rPr lang="en-US" sz="1800" dirty="0" err="1"/>
              <a:t>exactă</a:t>
            </a:r>
            <a:r>
              <a:rPr lang="en-US" sz="1800" dirty="0"/>
              <a:t> de </a:t>
            </a:r>
            <a:r>
              <a:rPr lang="ro-RO" sz="1800" dirty="0"/>
              <a:t>60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ro-RO" sz="1800" dirty="0"/>
              <a:t>70</a:t>
            </a:r>
            <a:r>
              <a:rPr lang="en-US" sz="1800" dirty="0"/>
              <a:t> de </a:t>
            </a:r>
            <a:r>
              <a:rPr lang="en-US" sz="1800" dirty="0" err="1"/>
              <a:t>atomi</a:t>
            </a:r>
            <a:r>
              <a:rPr lang="en-US" sz="1800" dirty="0"/>
              <a:t> de carbon. </a:t>
            </a:r>
            <a:endParaRPr lang="ro-RO" sz="1800" dirty="0"/>
          </a:p>
          <a:p>
            <a:r>
              <a:rPr lang="en-US" sz="1800" dirty="0"/>
              <a:t>În 1985, Harold Kroto (</a:t>
            </a:r>
            <a:r>
              <a:rPr lang="en-US" sz="1800" dirty="0" err="1"/>
              <a:t>Universitatea</a:t>
            </a:r>
            <a:r>
              <a:rPr lang="en-US" sz="1800" dirty="0"/>
              <a:t> Sussex), James R. Heath, Sean O'Brien, Robert Curl </a:t>
            </a:r>
            <a:r>
              <a:rPr lang="en-US" sz="1800" dirty="0" err="1"/>
              <a:t>și</a:t>
            </a:r>
            <a:r>
              <a:rPr lang="en-US" sz="1800" dirty="0"/>
              <a:t> Richard Smalley</a:t>
            </a:r>
            <a:r>
              <a:rPr lang="ro-RO" sz="1800" dirty="0"/>
              <a:t> (</a:t>
            </a:r>
            <a:r>
              <a:rPr lang="en-US" sz="1800" dirty="0" err="1"/>
              <a:t>Universitatea</a:t>
            </a:r>
            <a:r>
              <a:rPr lang="en-US" sz="1800" dirty="0"/>
              <a:t> Rice</a:t>
            </a:r>
            <a:r>
              <a:rPr lang="ro-RO" sz="1800" dirty="0"/>
              <a:t>) au </a:t>
            </a:r>
            <a:r>
              <a:rPr lang="en-US" sz="1800" dirty="0" err="1"/>
              <a:t>descoperit</a:t>
            </a:r>
            <a:r>
              <a:rPr lang="en-US" sz="1800" dirty="0"/>
              <a:t> C</a:t>
            </a:r>
            <a:r>
              <a:rPr lang="ro-RO" sz="1800" dirty="0"/>
              <a:t>-</a:t>
            </a:r>
            <a:r>
              <a:rPr lang="en-US" sz="1800" dirty="0"/>
              <a:t>60. </a:t>
            </a:r>
            <a:r>
              <a:rPr lang="en-US" sz="1800" dirty="0" err="1"/>
              <a:t>Kroto</a:t>
            </a:r>
            <a:r>
              <a:rPr lang="en-US" sz="1800" dirty="0"/>
              <a:t>, Curl </a:t>
            </a:r>
            <a:r>
              <a:rPr lang="en-US" sz="1800" dirty="0" err="1"/>
              <a:t>și</a:t>
            </a:r>
            <a:r>
              <a:rPr lang="en-US" sz="1800" dirty="0"/>
              <a:t> Smalley </a:t>
            </a:r>
            <a:r>
              <a:rPr lang="ro-RO" sz="1800" dirty="0"/>
              <a:t>- </a:t>
            </a:r>
            <a:r>
              <a:rPr lang="en-US" sz="1800" dirty="0" err="1"/>
              <a:t>Premiul</a:t>
            </a:r>
            <a:r>
              <a:rPr lang="en-US" sz="1800" dirty="0"/>
              <a:t> Nobel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Chimie</a:t>
            </a:r>
            <a:r>
              <a:rPr lang="en-US" sz="1800" dirty="0"/>
              <a:t> </a:t>
            </a:r>
            <a:r>
              <a:rPr lang="ro-RO" sz="1800" dirty="0"/>
              <a:t>(</a:t>
            </a:r>
            <a:r>
              <a:rPr lang="en-US" sz="1800" dirty="0"/>
              <a:t>1996</a:t>
            </a:r>
            <a:r>
              <a:rPr lang="ro-RO" sz="1800" dirty="0"/>
              <a:t>)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rolul</a:t>
            </a:r>
            <a:r>
              <a:rPr lang="en-US" sz="1800" dirty="0"/>
              <a:t> lor </a:t>
            </a:r>
            <a:r>
              <a:rPr lang="en-US" sz="1800" dirty="0" err="1"/>
              <a:t>în</a:t>
            </a:r>
            <a:r>
              <a:rPr lang="ro-RO" sz="1800" dirty="0"/>
              <a:t> </a:t>
            </a:r>
            <a:r>
              <a:rPr lang="en-US" sz="1800" dirty="0" err="1"/>
              <a:t>descoperirea</a:t>
            </a:r>
            <a:r>
              <a:rPr lang="en-US" sz="1800" dirty="0"/>
              <a:t> </a:t>
            </a:r>
            <a:r>
              <a:rPr lang="en-US" sz="1800" dirty="0" err="1"/>
              <a:t>fulerene</a:t>
            </a:r>
            <a:r>
              <a:rPr lang="ro-RO" sz="1800" dirty="0"/>
              <a:t>lor</a:t>
            </a:r>
            <a:r>
              <a:rPr lang="en-US" sz="1800" dirty="0"/>
              <a:t>. De</a:t>
            </a:r>
            <a:r>
              <a:rPr lang="ro-RO" sz="1800" dirty="0"/>
              <a:t>și o </a:t>
            </a:r>
            <a:r>
              <a:rPr lang="en-US" sz="1800" dirty="0"/>
              <a:t>no</a:t>
            </a:r>
            <a:r>
              <a:rPr lang="ro-RO" sz="1800" dirty="0"/>
              <a:t>uă</a:t>
            </a:r>
            <a:r>
              <a:rPr lang="en-US" sz="1800" dirty="0"/>
              <a:t> </a:t>
            </a:r>
            <a:r>
              <a:rPr lang="en-US" sz="1800" dirty="0" err="1"/>
              <a:t>clas</a:t>
            </a:r>
            <a:r>
              <a:rPr lang="ro-RO" sz="1800" dirty="0"/>
              <a:t>ă</a:t>
            </a:r>
            <a:r>
              <a:rPr lang="en-US" sz="1800" dirty="0"/>
              <a:t> de </a:t>
            </a:r>
            <a:r>
              <a:rPr lang="en-US" sz="1800" dirty="0" err="1"/>
              <a:t>materiale</a:t>
            </a:r>
            <a:r>
              <a:rPr lang="en-US" sz="1800" dirty="0"/>
              <a:t> nu </a:t>
            </a:r>
            <a:r>
              <a:rPr lang="en-US" sz="1800" dirty="0" err="1"/>
              <a:t>este</a:t>
            </a:r>
            <a:r>
              <a:rPr lang="ro-RO" sz="1800" dirty="0"/>
              <a:t> </a:t>
            </a:r>
            <a:r>
              <a:rPr lang="en-US" sz="1800" dirty="0"/>
              <a:t>o </a:t>
            </a:r>
            <a:r>
              <a:rPr lang="en-US" sz="1800" dirty="0" err="1"/>
              <a:t>contribuție</a:t>
            </a:r>
            <a:r>
              <a:rPr lang="en-US" sz="1800" dirty="0"/>
              <a:t> la </a:t>
            </a:r>
            <a:r>
              <a:rPr lang="en-US" sz="1800" dirty="0" err="1"/>
              <a:t>nanometrologie</a:t>
            </a:r>
            <a:r>
              <a:rPr lang="ro-RO" sz="1800" dirty="0"/>
              <a:t>. Totuși </a:t>
            </a:r>
            <a:r>
              <a:rPr lang="en-US" sz="1800" dirty="0"/>
              <a:t> </a:t>
            </a:r>
            <a:r>
              <a:rPr lang="en-US" sz="1800" dirty="0" err="1"/>
              <a:t>utilizarea</a:t>
            </a:r>
            <a:r>
              <a:rPr lang="en-US" sz="1800" dirty="0"/>
              <a:t> </a:t>
            </a:r>
            <a:r>
              <a:rPr lang="ro-RO" sz="1800" dirty="0"/>
              <a:t>nantuburilor de carbon </a:t>
            </a:r>
            <a:r>
              <a:rPr lang="en-US" sz="1800" dirty="0"/>
              <a:t>ca </a:t>
            </a:r>
            <a:r>
              <a:rPr lang="ro-RO" sz="1800" dirty="0"/>
              <a:t>sonde în </a:t>
            </a:r>
            <a:r>
              <a:rPr lang="en-US" sz="1800" dirty="0"/>
              <a:t> AFM, </a:t>
            </a:r>
            <a:r>
              <a:rPr lang="en-US" sz="1800" dirty="0" err="1"/>
              <a:t>arată</a:t>
            </a:r>
            <a:r>
              <a:rPr lang="en-US" sz="1800" dirty="0"/>
              <a:t> </a:t>
            </a:r>
            <a:r>
              <a:rPr lang="en-US" sz="1800" dirty="0" err="1"/>
              <a:t>importanța</a:t>
            </a:r>
            <a:r>
              <a:rPr lang="en-US" sz="1800" dirty="0"/>
              <a:t> </a:t>
            </a:r>
            <a:r>
              <a:rPr lang="en-US" sz="1800" dirty="0" err="1"/>
              <a:t>acestei</a:t>
            </a:r>
            <a:r>
              <a:rPr lang="en-US" sz="1800" dirty="0"/>
              <a:t> </a:t>
            </a:r>
            <a:r>
              <a:rPr lang="en-US" sz="1800" dirty="0" err="1"/>
              <a:t>clase</a:t>
            </a:r>
            <a:r>
              <a:rPr lang="en-US" sz="1800" dirty="0"/>
              <a:t> de </a:t>
            </a:r>
            <a:r>
              <a:rPr lang="en-US" sz="1800" dirty="0" err="1"/>
              <a:t>materiale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nanometrologie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98950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Rolul industriei / producătorilor de mărfuri și servicii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8686800" cy="3657600"/>
          </a:xfrm>
        </p:spPr>
        <p:txBody>
          <a:bodyPr/>
          <a:lstStyle/>
          <a:p>
            <a:r>
              <a:rPr lang="en-US" sz="1800" dirty="0" err="1"/>
              <a:t>Scopul</a:t>
            </a:r>
            <a:r>
              <a:rPr lang="en-US" sz="1800" dirty="0"/>
              <a:t> </a:t>
            </a:r>
            <a:r>
              <a:rPr lang="en-US" sz="1800" dirty="0" err="1"/>
              <a:t>investițiilor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industrie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de a </a:t>
            </a:r>
            <a:r>
              <a:rPr lang="en-US" sz="1800" dirty="0" err="1"/>
              <a:t>dezvolta</a:t>
            </a:r>
            <a:r>
              <a:rPr lang="en-US" sz="1800" dirty="0"/>
              <a:t>, </a:t>
            </a:r>
            <a:r>
              <a:rPr lang="en-US" sz="1800" dirty="0" err="1"/>
              <a:t>îmbunătăți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comercializa</a:t>
            </a:r>
            <a:r>
              <a:rPr lang="en-US" sz="1800" dirty="0"/>
              <a:t> </a:t>
            </a:r>
            <a:r>
              <a:rPr lang="en-US" sz="1800" dirty="0" err="1"/>
              <a:t>produse</a:t>
            </a:r>
            <a:r>
              <a:rPr lang="en-US" sz="1800" dirty="0"/>
              <a:t> </a:t>
            </a:r>
            <a:r>
              <a:rPr lang="en-US" sz="1800" dirty="0" err="1"/>
              <a:t>noi</a:t>
            </a:r>
            <a:r>
              <a:rPr lang="en-US" sz="1800" dirty="0"/>
              <a:t>, </a:t>
            </a:r>
            <a:r>
              <a:rPr lang="en-US" sz="1800" dirty="0" err="1"/>
              <a:t>inovatoare</a:t>
            </a:r>
            <a:r>
              <a:rPr lang="en-US" sz="1800" dirty="0"/>
              <a:t>. </a:t>
            </a:r>
            <a:r>
              <a:rPr lang="ro-RO" sz="1800" dirty="0"/>
              <a:t>P</a:t>
            </a:r>
            <a:r>
              <a:rPr lang="en-US" sz="1800" dirty="0" err="1"/>
              <a:t>rodusele</a:t>
            </a:r>
            <a:r>
              <a:rPr lang="en-US" sz="1800" dirty="0"/>
              <a:t> </a:t>
            </a:r>
            <a:r>
              <a:rPr lang="ro-RO" sz="1800" dirty="0"/>
              <a:t>moderne </a:t>
            </a:r>
            <a:r>
              <a:rPr lang="en-US" sz="1800" dirty="0"/>
              <a:t>de </a:t>
            </a:r>
            <a:r>
              <a:rPr lang="en-US" sz="1800" dirty="0" err="1"/>
              <a:t>consum</a:t>
            </a:r>
            <a:r>
              <a:rPr lang="en-US" sz="1800" dirty="0"/>
              <a:t>, </a:t>
            </a:r>
            <a:r>
              <a:rPr lang="en-US" sz="1800" dirty="0" err="1"/>
              <a:t>inclusiv</a:t>
            </a:r>
            <a:r>
              <a:rPr lang="en-US" sz="1800" dirty="0"/>
              <a:t> </a:t>
            </a:r>
            <a:r>
              <a:rPr lang="en-US" sz="1800" dirty="0" err="1"/>
              <a:t>produsele</a:t>
            </a:r>
            <a:r>
              <a:rPr lang="en-US" sz="1800" dirty="0"/>
              <a:t> din </a:t>
            </a:r>
            <a:r>
              <a:rPr lang="en-US" sz="1800" dirty="0" err="1"/>
              <a:t>nanotehnologie</a:t>
            </a:r>
            <a:r>
              <a:rPr lang="en-US" sz="1800" dirty="0"/>
              <a:t>, </a:t>
            </a:r>
            <a:r>
              <a:rPr lang="en-US" sz="1800" dirty="0" err="1"/>
              <a:t>sunt</a:t>
            </a:r>
            <a:r>
              <a:rPr lang="en-US" sz="1800" dirty="0"/>
              <a:t> </a:t>
            </a:r>
            <a:r>
              <a:rPr lang="en-US" sz="1800" dirty="0" err="1"/>
              <a:t>adesea</a:t>
            </a:r>
            <a:r>
              <a:rPr lang="en-US" sz="1800" dirty="0"/>
              <a:t> </a:t>
            </a:r>
            <a:r>
              <a:rPr lang="en-US" sz="1800" dirty="0" err="1"/>
              <a:t>ansambluri</a:t>
            </a:r>
            <a:r>
              <a:rPr lang="en-US" sz="1800" dirty="0"/>
              <a:t> de </a:t>
            </a:r>
            <a:r>
              <a:rPr lang="en-US" sz="1800" dirty="0" err="1"/>
              <a:t>materiale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ro-RO" sz="1800" dirty="0"/>
              <a:t> </a:t>
            </a:r>
            <a:r>
              <a:rPr lang="en-US" sz="1800" dirty="0" err="1"/>
              <a:t>componente</a:t>
            </a:r>
            <a:r>
              <a:rPr lang="en-US" sz="1800" dirty="0"/>
              <a:t> </a:t>
            </a:r>
            <a:r>
              <a:rPr lang="en-US" sz="1800" dirty="0" err="1"/>
              <a:t>produse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diferite</a:t>
            </a:r>
            <a:r>
              <a:rPr lang="en-US" sz="1800" dirty="0"/>
              <a:t> </a:t>
            </a:r>
            <a:r>
              <a:rPr lang="en-US" sz="1800" dirty="0" err="1"/>
              <a:t>locuri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/</a:t>
            </a:r>
            <a:r>
              <a:rPr lang="en-US" sz="1800" dirty="0" err="1"/>
              <a:t>sau</a:t>
            </a:r>
            <a:r>
              <a:rPr lang="en-US" sz="1800" dirty="0"/>
              <a:t> de </a:t>
            </a:r>
            <a:r>
              <a:rPr lang="en-US" sz="1800" dirty="0" err="1"/>
              <a:t>diferite</a:t>
            </a:r>
            <a:r>
              <a:rPr lang="en-US" sz="1800" dirty="0"/>
              <a:t> </a:t>
            </a:r>
            <a:r>
              <a:rPr lang="en-US" sz="1800" dirty="0" err="1"/>
              <a:t>companii</a:t>
            </a:r>
            <a:r>
              <a:rPr lang="en-US" sz="1800" dirty="0"/>
              <a:t>. </a:t>
            </a:r>
            <a:r>
              <a:rPr lang="en-US" sz="1800" dirty="0" err="1"/>
              <a:t>Acest</a:t>
            </a:r>
            <a:r>
              <a:rPr lang="en-US" sz="1800" dirty="0"/>
              <a:t> </a:t>
            </a:r>
            <a:r>
              <a:rPr lang="en-US" sz="1800" dirty="0" err="1"/>
              <a:t>lucru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posibil</a:t>
            </a:r>
            <a:r>
              <a:rPr lang="en-US" sz="1800" dirty="0"/>
              <a:t> </a:t>
            </a:r>
            <a:r>
              <a:rPr lang="en-US" sz="1800" dirty="0" err="1"/>
              <a:t>doar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componente</a:t>
            </a:r>
            <a:r>
              <a:rPr lang="ro-RO" sz="1800" dirty="0"/>
              <a:t> </a:t>
            </a:r>
            <a:r>
              <a:rPr lang="en-US" sz="1800" dirty="0"/>
              <a:t>cu </a:t>
            </a:r>
            <a:r>
              <a:rPr lang="en-US" sz="1800" dirty="0" err="1"/>
              <a:t>proprietăți</a:t>
            </a:r>
            <a:r>
              <a:rPr lang="en-US" sz="1800" dirty="0"/>
              <a:t> </a:t>
            </a:r>
            <a:r>
              <a:rPr lang="en-US" sz="1800" dirty="0" err="1"/>
              <a:t>compatibile</a:t>
            </a:r>
            <a:r>
              <a:rPr lang="en-US" sz="1800" dirty="0"/>
              <a:t> (</a:t>
            </a:r>
            <a:r>
              <a:rPr lang="ro-RO" sz="1800" dirty="0"/>
              <a:t>e.g. </a:t>
            </a:r>
            <a:r>
              <a:rPr lang="en-US" sz="1800" dirty="0" err="1"/>
              <a:t>dimensiune</a:t>
            </a:r>
            <a:r>
              <a:rPr lang="en-US" sz="1800" dirty="0"/>
              <a:t>). </a:t>
            </a:r>
            <a:endParaRPr lang="ro-RO" sz="1800" dirty="0"/>
          </a:p>
          <a:p>
            <a:r>
              <a:rPr lang="en-US" sz="1800" dirty="0" err="1"/>
              <a:t>Demonstrarea</a:t>
            </a:r>
            <a:r>
              <a:rPr lang="en-US" sz="1800" dirty="0"/>
              <a:t> </a:t>
            </a:r>
            <a:r>
              <a:rPr lang="en-US" sz="1800" dirty="0" err="1"/>
              <a:t>compatibilități</a:t>
            </a:r>
            <a:r>
              <a:rPr lang="ro-RO" sz="1800" dirty="0"/>
              <a:t>i</a:t>
            </a:r>
            <a:r>
              <a:rPr lang="en-US" sz="1800" dirty="0"/>
              <a:t> </a:t>
            </a:r>
            <a:r>
              <a:rPr lang="ro-RO" sz="1800" dirty="0"/>
              <a:t>- </a:t>
            </a:r>
            <a:r>
              <a:rPr lang="en-US" sz="1800" dirty="0" err="1"/>
              <a:t>cerință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comerțul</a:t>
            </a:r>
            <a:r>
              <a:rPr lang="en-US" sz="1800" dirty="0"/>
              <a:t> cu</a:t>
            </a:r>
            <a:r>
              <a:rPr lang="ro-RO" sz="1800" dirty="0"/>
              <a:t> </a:t>
            </a:r>
            <a:r>
              <a:rPr lang="en-US" sz="1800" dirty="0" err="1"/>
              <a:t>aceste</a:t>
            </a:r>
            <a:r>
              <a:rPr lang="en-US" sz="1800" dirty="0"/>
              <a:t> </a:t>
            </a:r>
            <a:r>
              <a:rPr lang="en-US" sz="1800" dirty="0" err="1"/>
              <a:t>componente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produse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se </a:t>
            </a:r>
            <a:r>
              <a:rPr lang="en-US" sz="1800" dirty="0" err="1"/>
              <a:t>bazează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mod </a:t>
            </a:r>
            <a:r>
              <a:rPr lang="en-US" sz="1800" dirty="0" err="1"/>
              <a:t>necesar</a:t>
            </a:r>
            <a:r>
              <a:rPr lang="en-US" sz="1800" dirty="0"/>
              <a:t> pe </a:t>
            </a:r>
            <a:r>
              <a:rPr lang="en-US" sz="1800" dirty="0" err="1"/>
              <a:t>rezultatele</a:t>
            </a:r>
            <a:r>
              <a:rPr lang="en-US" sz="1800" dirty="0"/>
              <a:t> </a:t>
            </a:r>
            <a:r>
              <a:rPr lang="en-US" sz="1800" dirty="0" err="1"/>
              <a:t>măsurătorilor</a:t>
            </a:r>
            <a:r>
              <a:rPr lang="en-US" sz="1800" dirty="0"/>
              <a:t> </a:t>
            </a:r>
            <a:r>
              <a:rPr lang="en-US" sz="1800" dirty="0" err="1"/>
              <a:t>raportate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material </a:t>
            </a:r>
            <a:r>
              <a:rPr lang="en-US" sz="1800" dirty="0" err="1"/>
              <a:t>sau</a:t>
            </a:r>
            <a:r>
              <a:rPr lang="ro-RO" sz="1800" dirty="0"/>
              <a:t> </a:t>
            </a:r>
            <a:r>
              <a:rPr lang="en-US" sz="1800" dirty="0" err="1"/>
              <a:t>fișe</a:t>
            </a:r>
            <a:r>
              <a:rPr lang="en-US" sz="1800" dirty="0"/>
              <a:t> cu </a:t>
            </a:r>
            <a:r>
              <a:rPr lang="en-US" sz="1800" dirty="0" err="1"/>
              <a:t>informații</a:t>
            </a:r>
            <a:r>
              <a:rPr lang="en-US" sz="1800" dirty="0"/>
              <a:t> </a:t>
            </a:r>
            <a:r>
              <a:rPr lang="en-US" sz="1800" dirty="0" err="1"/>
              <a:t>despre</a:t>
            </a:r>
            <a:r>
              <a:rPr lang="en-US" sz="1800" dirty="0"/>
              <a:t> </a:t>
            </a:r>
            <a:r>
              <a:rPr lang="en-US" sz="1800" dirty="0" err="1"/>
              <a:t>produse</a:t>
            </a:r>
            <a:r>
              <a:rPr lang="en-US" sz="1800" dirty="0"/>
              <a:t>.</a:t>
            </a:r>
            <a:endParaRPr lang="ro-RO" sz="1800" dirty="0"/>
          </a:p>
          <a:p>
            <a:r>
              <a:rPr lang="en-US" sz="1800" dirty="0" err="1"/>
              <a:t>Acesta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motivul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care </a:t>
            </a:r>
            <a:r>
              <a:rPr lang="en-US" sz="1800" dirty="0" err="1"/>
              <a:t>industria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un </a:t>
            </a:r>
            <a:r>
              <a:rPr lang="en-US" sz="1800" dirty="0" err="1"/>
              <a:t>jucător</a:t>
            </a:r>
            <a:r>
              <a:rPr lang="en-US" sz="1800" dirty="0"/>
              <a:t> important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domeniul</a:t>
            </a:r>
            <a:r>
              <a:rPr lang="en-US" sz="1800" dirty="0"/>
              <a:t> </a:t>
            </a:r>
            <a:r>
              <a:rPr lang="en-US" sz="1800" dirty="0" err="1"/>
              <a:t>metrologiei</a:t>
            </a:r>
            <a:r>
              <a:rPr lang="en-US" sz="1800" dirty="0"/>
              <a:t>, </a:t>
            </a:r>
            <a:r>
              <a:rPr lang="en-US" sz="1800" dirty="0" err="1"/>
              <a:t>atât</a:t>
            </a:r>
            <a:r>
              <a:rPr lang="en-US" sz="1800" dirty="0"/>
              <a:t> ca </a:t>
            </a:r>
            <a:r>
              <a:rPr lang="en-US" sz="1800" dirty="0" err="1"/>
              <a:t>consumator</a:t>
            </a:r>
            <a:r>
              <a:rPr lang="en-US" sz="1800" dirty="0"/>
              <a:t>, cu ne</a:t>
            </a:r>
            <a:r>
              <a:rPr lang="ro-RO" sz="1800" dirty="0"/>
              <a:t>cesități </a:t>
            </a:r>
            <a:r>
              <a:rPr lang="en-US" sz="1800" dirty="0"/>
              <a:t>de </a:t>
            </a:r>
            <a:r>
              <a:rPr lang="en-US" sz="1800" dirty="0" err="1"/>
              <a:t>măsurare</a:t>
            </a:r>
            <a:r>
              <a:rPr lang="en-US" sz="1800" dirty="0"/>
              <a:t>, precum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furnizor</a:t>
            </a:r>
            <a:r>
              <a:rPr lang="en-US" sz="1800" dirty="0"/>
              <a:t> de </a:t>
            </a:r>
            <a:r>
              <a:rPr lang="en-US" sz="1800" dirty="0" err="1"/>
              <a:t>soluții</a:t>
            </a:r>
            <a:r>
              <a:rPr lang="en-US" sz="1800" dirty="0"/>
              <a:t> </a:t>
            </a:r>
            <a:r>
              <a:rPr lang="en-US" sz="1800" dirty="0" err="1"/>
              <a:t>specifice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. </a:t>
            </a:r>
            <a:endParaRPr lang="ro-RO" sz="1800" dirty="0"/>
          </a:p>
          <a:p>
            <a:r>
              <a:rPr lang="ro-RO" sz="1800" dirty="0"/>
              <a:t>N</a:t>
            </a:r>
            <a:r>
              <a:rPr lang="en-US" sz="1800" dirty="0" err="1"/>
              <a:t>ot</a:t>
            </a:r>
            <a:r>
              <a:rPr lang="ro-RO" sz="1800" dirty="0" err="1"/>
              <a:t>ăm</a:t>
            </a:r>
            <a:r>
              <a:rPr lang="ro-RO" sz="1800" dirty="0"/>
              <a:t>, </a:t>
            </a:r>
            <a:r>
              <a:rPr lang="en-US" sz="1800" dirty="0"/>
              <a:t>ca</a:t>
            </a:r>
            <a:r>
              <a:rPr lang="ro-RO" sz="1800" dirty="0"/>
              <a:t> o</a:t>
            </a:r>
            <a:r>
              <a:rPr lang="en-US" sz="1800" dirty="0"/>
              <a:t> </a:t>
            </a:r>
            <a:r>
              <a:rPr lang="en-US" sz="1800" dirty="0" err="1"/>
              <a:t>mulțime</a:t>
            </a:r>
            <a:r>
              <a:rPr lang="en-US" sz="1800" dirty="0"/>
              <a:t> de </a:t>
            </a:r>
            <a:r>
              <a:rPr lang="ro-RO" sz="1800" dirty="0"/>
              <a:t>ÎMM</a:t>
            </a:r>
            <a:r>
              <a:rPr lang="en-US" sz="1800" dirty="0"/>
              <a:t> sunt implicate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acestea</a:t>
            </a:r>
            <a:r>
              <a:rPr lang="en-US" sz="1800" dirty="0"/>
              <a:t> din </a:t>
            </a:r>
            <a:r>
              <a:rPr lang="en-US" sz="1800" dirty="0" err="1"/>
              <a:t>urmă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0063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Rolul </a:t>
            </a:r>
            <a:r>
              <a:rPr lang="ro-RO" dirty="0" err="1"/>
              <a:t>consumatoirior</a:t>
            </a:r>
            <a:r>
              <a:rPr lang="ro-RO" dirty="0"/>
              <a:t>, cetățenilor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305800" cy="4953000"/>
          </a:xfrm>
        </p:spPr>
        <p:txBody>
          <a:bodyPr/>
          <a:lstStyle/>
          <a:p>
            <a:r>
              <a:rPr lang="en-US" sz="1800" dirty="0" err="1"/>
              <a:t>Ambiția</a:t>
            </a:r>
            <a:r>
              <a:rPr lang="en-US" sz="1800" dirty="0"/>
              <a:t> </a:t>
            </a:r>
            <a:r>
              <a:rPr lang="en-US" sz="1800" dirty="0" err="1"/>
              <a:t>supremă</a:t>
            </a:r>
            <a:r>
              <a:rPr lang="en-US" sz="1800" dirty="0"/>
              <a:t> a </a:t>
            </a:r>
            <a:r>
              <a:rPr lang="en-US" sz="1800" dirty="0" err="1"/>
              <a:t>metrologiei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de a </a:t>
            </a:r>
            <a:r>
              <a:rPr lang="en-US" sz="1800" dirty="0" err="1"/>
              <a:t>contribui</a:t>
            </a:r>
            <a:r>
              <a:rPr lang="en-US" sz="1800" dirty="0"/>
              <a:t> la </a:t>
            </a:r>
            <a:r>
              <a:rPr lang="en-US" sz="1800" dirty="0" err="1"/>
              <a:t>bunăstarea</a:t>
            </a:r>
            <a:r>
              <a:rPr lang="en-US" sz="1800" dirty="0"/>
              <a:t> </a:t>
            </a:r>
            <a:r>
              <a:rPr lang="en-US" sz="1800" dirty="0" err="1"/>
              <a:t>cetățenilor</a:t>
            </a:r>
            <a:r>
              <a:rPr lang="en-US" sz="1800" dirty="0"/>
              <a:t> </a:t>
            </a:r>
            <a:r>
              <a:rPr lang="en-US" sz="1800" dirty="0" err="1"/>
              <a:t>prin</a:t>
            </a:r>
            <a:r>
              <a:rPr lang="en-US" sz="1800" dirty="0"/>
              <a:t> </a:t>
            </a:r>
            <a:r>
              <a:rPr lang="en-US" sz="1800" dirty="0" err="1"/>
              <a:t>îmbunătățirea</a:t>
            </a:r>
            <a:r>
              <a:rPr lang="en-US" sz="1800" dirty="0"/>
              <a:t> </a:t>
            </a:r>
            <a:r>
              <a:rPr lang="en-US" sz="1800" dirty="0" err="1"/>
              <a:t>fiabilității</a:t>
            </a:r>
            <a:r>
              <a:rPr lang="ro-RO" sz="1800" dirty="0"/>
              <a:t> </a:t>
            </a:r>
            <a:r>
              <a:rPr lang="en-US" sz="1800" dirty="0" err="1"/>
              <a:t>rezultatele</a:t>
            </a:r>
            <a:r>
              <a:rPr lang="en-US" sz="1800" dirty="0"/>
              <a:t> </a:t>
            </a:r>
            <a:r>
              <a:rPr lang="en-US" sz="1800" dirty="0" err="1"/>
              <a:t>măsurătorilor</a:t>
            </a:r>
            <a:r>
              <a:rPr lang="en-US" sz="1800" dirty="0"/>
              <a:t> la un cost </a:t>
            </a:r>
            <a:r>
              <a:rPr lang="en-US" sz="1800" dirty="0" err="1"/>
              <a:t>accesibil</a:t>
            </a:r>
            <a:r>
              <a:rPr lang="en-US" sz="1800" dirty="0"/>
              <a:t>. </a:t>
            </a:r>
            <a:endParaRPr lang="ro-RO" sz="1800" dirty="0"/>
          </a:p>
          <a:p>
            <a:endParaRPr lang="ro-RO" sz="1800" dirty="0"/>
          </a:p>
          <a:p>
            <a:r>
              <a:rPr lang="en-US" sz="1800" dirty="0"/>
              <a:t>Un </a:t>
            </a:r>
            <a:r>
              <a:rPr lang="en-US" sz="1800" dirty="0" err="1"/>
              <a:t>efect</a:t>
            </a:r>
            <a:r>
              <a:rPr lang="en-US" sz="1800" dirty="0"/>
              <a:t> direct </a:t>
            </a:r>
            <a:r>
              <a:rPr lang="en-US" sz="1800" dirty="0" err="1"/>
              <a:t>asupra</a:t>
            </a:r>
            <a:r>
              <a:rPr lang="en-US" sz="1800" dirty="0"/>
              <a:t> </a:t>
            </a:r>
            <a:r>
              <a:rPr lang="en-US" sz="1800" dirty="0" err="1"/>
              <a:t>bunăstării</a:t>
            </a:r>
            <a:r>
              <a:rPr lang="en-US" sz="1800" dirty="0"/>
              <a:t> </a:t>
            </a:r>
            <a:r>
              <a:rPr lang="en-US" sz="1800" dirty="0" err="1"/>
              <a:t>cetățenilor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acela</a:t>
            </a:r>
            <a:r>
              <a:rPr lang="en-US" sz="1800" dirty="0"/>
              <a:t> de </a:t>
            </a:r>
            <a:r>
              <a:rPr lang="en-US" sz="1800" i="1" dirty="0" err="1">
                <a:solidFill>
                  <a:srgbClr val="FF0000"/>
                </a:solidFill>
              </a:rPr>
              <a:t>creștere</a:t>
            </a:r>
            <a:r>
              <a:rPr lang="ro-RO" sz="1800" i="1" dirty="0">
                <a:solidFill>
                  <a:srgbClr val="FF0000"/>
                </a:solidFill>
              </a:rPr>
              <a:t> a </a:t>
            </a:r>
            <a:r>
              <a:rPr lang="en-US" sz="1800" i="1" dirty="0" err="1">
                <a:solidFill>
                  <a:srgbClr val="FF0000"/>
                </a:solidFill>
              </a:rPr>
              <a:t>încreder</a:t>
            </a:r>
            <a:r>
              <a:rPr lang="ro-RO" sz="1800" i="1" dirty="0">
                <a:solidFill>
                  <a:srgbClr val="FF0000"/>
                </a:solidFill>
              </a:rPr>
              <a:t>ii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în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datele</a:t>
            </a:r>
            <a:r>
              <a:rPr lang="en-US" sz="1800" i="1" dirty="0">
                <a:solidFill>
                  <a:srgbClr val="FF0000"/>
                </a:solidFill>
              </a:rPr>
              <a:t> de </a:t>
            </a:r>
            <a:r>
              <a:rPr lang="en-US" sz="1800" i="1" dirty="0" err="1">
                <a:solidFill>
                  <a:srgbClr val="FF0000"/>
                </a:solidFill>
              </a:rPr>
              <a:t>măsurare</a:t>
            </a:r>
            <a:r>
              <a:rPr lang="en-US" sz="1800" dirty="0"/>
              <a:t> cu care ne </a:t>
            </a:r>
            <a:r>
              <a:rPr lang="en-US" sz="1800" dirty="0" err="1"/>
              <a:t>confruntăm</a:t>
            </a:r>
            <a:r>
              <a:rPr lang="en-US" sz="1800" dirty="0"/>
              <a:t> </a:t>
            </a:r>
            <a:r>
              <a:rPr lang="ro-RO" sz="1800" dirty="0"/>
              <a:t>cotidian</a:t>
            </a:r>
            <a:r>
              <a:rPr lang="en-US" sz="1800" dirty="0"/>
              <a:t>, cum </a:t>
            </a:r>
            <a:r>
              <a:rPr lang="en-US" sz="1800" dirty="0" err="1"/>
              <a:t>ar</a:t>
            </a:r>
            <a:r>
              <a:rPr lang="en-US" sz="1800" dirty="0"/>
              <a:t> fi </a:t>
            </a:r>
            <a:r>
              <a:rPr lang="en-US" sz="1800" dirty="0" err="1"/>
              <a:t>informațiile</a:t>
            </a:r>
            <a:r>
              <a:rPr lang="en-US" sz="1800" dirty="0"/>
              <a:t> de </a:t>
            </a:r>
            <a:r>
              <a:rPr lang="en-US" sz="1800" dirty="0" err="1"/>
              <a:t>pe</a:t>
            </a:r>
            <a:r>
              <a:rPr lang="ro-RO" sz="1800" dirty="0"/>
              <a:t> </a:t>
            </a:r>
            <a:r>
              <a:rPr lang="en-US" sz="1800" dirty="0" err="1"/>
              <a:t>etichetele</a:t>
            </a:r>
            <a:r>
              <a:rPr lang="en-US" sz="1800" dirty="0"/>
              <a:t> </a:t>
            </a:r>
            <a:r>
              <a:rPr lang="en-US" sz="1800" dirty="0" err="1"/>
              <a:t>produselor</a:t>
            </a:r>
            <a:r>
              <a:rPr lang="en-US" sz="1800" dirty="0"/>
              <a:t> </a:t>
            </a:r>
            <a:r>
              <a:rPr lang="en-US" sz="1800" dirty="0" err="1"/>
              <a:t>alimentare</a:t>
            </a:r>
            <a:r>
              <a:rPr lang="en-US" sz="1800" dirty="0"/>
              <a:t> </a:t>
            </a:r>
            <a:r>
              <a:rPr lang="en-US" sz="1800" dirty="0" err="1"/>
              <a:t>pe</a:t>
            </a:r>
            <a:r>
              <a:rPr lang="en-US" sz="1800" dirty="0"/>
              <a:t> care le </a:t>
            </a:r>
            <a:r>
              <a:rPr lang="en-US" sz="1800" dirty="0" err="1"/>
              <a:t>consumăm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eficacitatea</a:t>
            </a:r>
            <a:r>
              <a:rPr lang="en-US" sz="1800" dirty="0"/>
              <a:t> </a:t>
            </a:r>
            <a:r>
              <a:rPr lang="en-US" sz="1800" dirty="0" err="1"/>
              <a:t>cremei</a:t>
            </a:r>
            <a:r>
              <a:rPr lang="en-US" sz="1800" dirty="0"/>
              <a:t> </a:t>
            </a:r>
            <a:r>
              <a:rPr lang="en-US" sz="1800" dirty="0" err="1"/>
              <a:t>solare</a:t>
            </a:r>
            <a:r>
              <a:rPr lang="en-US" sz="1800" dirty="0"/>
              <a:t> </a:t>
            </a:r>
            <a:r>
              <a:rPr lang="en-US" sz="1800" dirty="0" err="1"/>
              <a:t>pe</a:t>
            </a:r>
            <a:r>
              <a:rPr lang="en-US" sz="1800" dirty="0"/>
              <a:t> care o </a:t>
            </a:r>
            <a:r>
              <a:rPr lang="en-US" sz="1800" dirty="0" err="1"/>
              <a:t>aplicăm</a:t>
            </a:r>
            <a:r>
              <a:rPr lang="en-US" sz="1800" dirty="0"/>
              <a:t> </a:t>
            </a:r>
            <a:r>
              <a:rPr lang="en-US" sz="1800" dirty="0" err="1"/>
              <a:t>pe</a:t>
            </a:r>
            <a:r>
              <a:rPr lang="en-US" sz="1800" dirty="0"/>
              <a:t> </a:t>
            </a:r>
            <a:r>
              <a:rPr lang="en-US" sz="1800" dirty="0" err="1"/>
              <a:t>pielea</a:t>
            </a:r>
            <a:r>
              <a:rPr lang="en-US" sz="1800" dirty="0"/>
              <a:t> </a:t>
            </a:r>
            <a:r>
              <a:rPr lang="en-US" sz="1800" dirty="0" err="1"/>
              <a:t>copiilor</a:t>
            </a:r>
            <a:r>
              <a:rPr lang="en-US" sz="1800" dirty="0"/>
              <a:t> </a:t>
            </a:r>
            <a:r>
              <a:rPr lang="en-US" sz="1800" dirty="0" err="1"/>
              <a:t>noștri</a:t>
            </a:r>
            <a:r>
              <a:rPr lang="en-US" sz="1800" dirty="0"/>
              <a:t>. </a:t>
            </a:r>
            <a:endParaRPr lang="ro-RO" sz="1800" dirty="0"/>
          </a:p>
          <a:p>
            <a:endParaRPr lang="ro-RO" sz="1800" dirty="0"/>
          </a:p>
          <a:p>
            <a:r>
              <a:rPr lang="ro-RO" sz="1800" dirty="0" err="1"/>
              <a:t>Întrun</a:t>
            </a:r>
            <a:r>
              <a:rPr lang="ro-RO" sz="1800" dirty="0"/>
              <a:t> mo</a:t>
            </a:r>
            <a:r>
              <a:rPr lang="en-US" sz="1800" dirty="0"/>
              <a:t>d </a:t>
            </a:r>
            <a:r>
              <a:rPr lang="en-US" sz="1800" dirty="0" err="1"/>
              <a:t>mai</a:t>
            </a:r>
            <a:r>
              <a:rPr lang="en-US" sz="1800" dirty="0"/>
              <a:t> indirect, </a:t>
            </a:r>
            <a:r>
              <a:rPr lang="en-US" sz="1800" dirty="0" err="1"/>
              <a:t>fiabilitatea</a:t>
            </a:r>
            <a:r>
              <a:rPr lang="en-US" sz="1800" dirty="0"/>
              <a:t> </a:t>
            </a:r>
            <a:r>
              <a:rPr lang="en-US" sz="1800" dirty="0" err="1"/>
              <a:t>îmbunătățită</a:t>
            </a:r>
            <a:r>
              <a:rPr lang="en-US" sz="1800" dirty="0"/>
              <a:t> a </a:t>
            </a:r>
            <a:r>
              <a:rPr lang="en-US" sz="1800" dirty="0" err="1"/>
              <a:t>măsurătorilor</a:t>
            </a:r>
            <a:r>
              <a:rPr lang="en-US" sz="1800" dirty="0"/>
              <a:t> </a:t>
            </a:r>
            <a:r>
              <a:rPr lang="en-US" sz="1800" dirty="0" err="1"/>
              <a:t>crește</a:t>
            </a:r>
            <a:r>
              <a:rPr lang="en-US" sz="1800" dirty="0"/>
              <a:t> </a:t>
            </a:r>
            <a:r>
              <a:rPr lang="en-US" sz="1800" dirty="0" err="1"/>
              <a:t>eficacitatea</a:t>
            </a:r>
            <a:r>
              <a:rPr lang="en-US" sz="1800" dirty="0"/>
              <a:t> </a:t>
            </a:r>
            <a:r>
              <a:rPr lang="en-US" sz="1800" dirty="0" err="1"/>
              <a:t>modului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care </a:t>
            </a:r>
            <a:r>
              <a:rPr lang="en-US" sz="1800" dirty="0" err="1"/>
              <a:t>folosim</a:t>
            </a:r>
            <a:r>
              <a:rPr lang="ro-RO" sz="1800" dirty="0"/>
              <a:t> </a:t>
            </a:r>
            <a:r>
              <a:rPr lang="en-US" sz="1800" dirty="0" err="1"/>
              <a:t>resurse</a:t>
            </a:r>
            <a:r>
              <a:rPr lang="en-US" sz="1800" dirty="0"/>
              <a:t> </a:t>
            </a:r>
            <a:r>
              <a:rPr lang="en-US" sz="1800" dirty="0" err="1"/>
              <a:t>naturale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reduce </a:t>
            </a:r>
            <a:r>
              <a:rPr lang="en-US" sz="1800" dirty="0" err="1"/>
              <a:t>riscurile</a:t>
            </a:r>
            <a:r>
              <a:rPr lang="en-US" sz="1800" dirty="0"/>
              <a:t> la care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expusă</a:t>
            </a:r>
            <a:r>
              <a:rPr lang="en-US" sz="1800" dirty="0"/>
              <a:t> o </a:t>
            </a:r>
            <a:r>
              <a:rPr lang="en-US" sz="1800" dirty="0" err="1"/>
              <a:t>industrie</a:t>
            </a:r>
            <a:r>
              <a:rPr lang="en-US" sz="1800" dirty="0"/>
              <a:t> </a:t>
            </a:r>
            <a:r>
              <a:rPr lang="en-US" sz="1800" dirty="0" err="1"/>
              <a:t>globalizată</a:t>
            </a:r>
            <a:r>
              <a:rPr lang="en-US" sz="1800" dirty="0"/>
              <a:t>, care </a:t>
            </a:r>
            <a:r>
              <a:rPr lang="en-US" sz="1800" dirty="0" err="1"/>
              <a:t>creează</a:t>
            </a:r>
            <a:r>
              <a:rPr lang="en-US" sz="1800" dirty="0"/>
              <a:t> </a:t>
            </a:r>
            <a:r>
              <a:rPr lang="en-US" sz="1800" dirty="0" err="1"/>
              <a:t>locuri</a:t>
            </a:r>
            <a:r>
              <a:rPr lang="en-US" sz="1800" dirty="0"/>
              <a:t> de </a:t>
            </a:r>
            <a:r>
              <a:rPr lang="en-US" sz="1800" dirty="0" err="1"/>
              <a:t>muncă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bogăție</a:t>
            </a:r>
            <a:r>
              <a:rPr lang="en-US" sz="1800" dirty="0"/>
              <a:t>.</a:t>
            </a:r>
            <a:r>
              <a:rPr lang="ro-RO" sz="1800" dirty="0"/>
              <a:t> </a:t>
            </a:r>
          </a:p>
          <a:p>
            <a:endParaRPr lang="ro-RO" sz="1800" dirty="0"/>
          </a:p>
          <a:p>
            <a:r>
              <a:rPr lang="ro-RO" sz="1800" dirty="0"/>
              <a:t>F</a:t>
            </a:r>
            <a:r>
              <a:rPr lang="en-US" sz="1800" dirty="0" err="1"/>
              <a:t>ocalizarea</a:t>
            </a:r>
            <a:r>
              <a:rPr lang="en-US" sz="1800" dirty="0"/>
              <a:t> </a:t>
            </a:r>
            <a:r>
              <a:rPr lang="en-US" sz="1800" dirty="0" err="1"/>
              <a:t>nanometrologiei</a:t>
            </a:r>
            <a:r>
              <a:rPr lang="en-US" sz="1800" dirty="0"/>
              <a:t> pe zona </a:t>
            </a:r>
            <a:r>
              <a:rPr lang="en-US" sz="1800" dirty="0" err="1"/>
              <a:t>în</a:t>
            </a:r>
            <a:r>
              <a:rPr lang="en-US" sz="1800" dirty="0"/>
              <a:t> curs de </a:t>
            </a:r>
            <a:r>
              <a:rPr lang="en-US" sz="1800" dirty="0" err="1"/>
              <a:t>dezvoltare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relativ</a:t>
            </a:r>
            <a:r>
              <a:rPr lang="en-US" sz="1800" dirty="0"/>
              <a:t> </a:t>
            </a:r>
            <a:r>
              <a:rPr lang="en-US" sz="1800" dirty="0" err="1"/>
              <a:t>tânără</a:t>
            </a:r>
            <a:r>
              <a:rPr lang="en-US" sz="1800" dirty="0"/>
              <a:t> a </a:t>
            </a:r>
            <a:r>
              <a:rPr lang="en-US" sz="1800" dirty="0" err="1"/>
              <a:t>nanotehnologiei</a:t>
            </a:r>
            <a:r>
              <a:rPr lang="en-US" sz="1800" dirty="0"/>
              <a:t> </a:t>
            </a:r>
            <a:r>
              <a:rPr lang="en-US" sz="1800" dirty="0" err="1"/>
              <a:t>implică</a:t>
            </a:r>
            <a:r>
              <a:rPr lang="en-US" sz="1800" dirty="0"/>
              <a:t> </a:t>
            </a:r>
            <a:r>
              <a:rPr lang="en-US" sz="1800" dirty="0" err="1"/>
              <a:t>faptul</a:t>
            </a:r>
            <a:r>
              <a:rPr lang="en-US" sz="1800" dirty="0"/>
              <a:t> </a:t>
            </a:r>
            <a:r>
              <a:rPr lang="en-US" sz="1800" dirty="0" err="1"/>
              <a:t>că</a:t>
            </a:r>
            <a:r>
              <a:rPr lang="en-US" sz="1800" dirty="0"/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există</a:t>
            </a:r>
            <a:r>
              <a:rPr lang="ro-RO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încă</a:t>
            </a:r>
            <a:r>
              <a:rPr lang="en-US" sz="1800" i="1" dirty="0">
                <a:solidFill>
                  <a:srgbClr val="FF0000"/>
                </a:solidFill>
              </a:rPr>
              <a:t> o mare </a:t>
            </a:r>
            <a:r>
              <a:rPr lang="en-US" sz="1800" i="1" dirty="0" err="1">
                <a:solidFill>
                  <a:srgbClr val="FF0000"/>
                </a:solidFill>
              </a:rPr>
              <a:t>incertitudine</a:t>
            </a:r>
            <a:r>
              <a:rPr lang="en-US" sz="1800" i="1" dirty="0">
                <a:solidFill>
                  <a:srgbClr val="FF0000"/>
                </a:solidFill>
              </a:rPr>
              <a:t>, o parte din care </a:t>
            </a:r>
            <a:r>
              <a:rPr lang="en-US" sz="1800" i="1" dirty="0" err="1">
                <a:solidFill>
                  <a:srgbClr val="FF0000"/>
                </a:solidFill>
              </a:rPr>
              <a:t>poate</a:t>
            </a:r>
            <a:r>
              <a:rPr lang="en-US" sz="1800" i="1" dirty="0">
                <a:solidFill>
                  <a:srgbClr val="FF0000"/>
                </a:solidFill>
              </a:rPr>
              <a:t> fi </a:t>
            </a:r>
            <a:r>
              <a:rPr lang="en-US" sz="1800" i="1" dirty="0" err="1">
                <a:solidFill>
                  <a:srgbClr val="FF0000"/>
                </a:solidFill>
              </a:rPr>
              <a:t>rezolvată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doar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prin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măsurători</a:t>
            </a:r>
            <a:r>
              <a:rPr lang="en-US" sz="1800" i="1" dirty="0">
                <a:solidFill>
                  <a:srgbClr val="FF0000"/>
                </a:solidFill>
              </a:rPr>
              <a:t> din </a:t>
            </a:r>
            <a:r>
              <a:rPr lang="en-US" sz="1800" i="1" dirty="0" err="1">
                <a:solidFill>
                  <a:srgbClr val="FF0000"/>
                </a:solidFill>
              </a:rPr>
              <a:t>ce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în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ce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mai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fiabile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068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66038-AB54-70FE-7253-7B44365E0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62741-DD73-AC90-C2AC-DE70643F92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86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B81E6A2-21FC-E85B-8B6C-FC03E1C51E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o-RO" altLang="en-US" dirty="0"/>
              <a:t>Concluzii: </a:t>
            </a:r>
            <a:br>
              <a:rPr lang="ro-RO" altLang="en-US" dirty="0"/>
            </a:br>
            <a:r>
              <a:rPr lang="en-US" altLang="en-US" dirty="0" err="1"/>
              <a:t>Importan</a:t>
            </a:r>
            <a:r>
              <a:rPr lang="ro-RO" altLang="en-US" dirty="0"/>
              <a:t>ța metrologiei</a:t>
            </a:r>
            <a:endParaRPr lang="en-US" alt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B212156-3EA5-3240-044E-34D74686A4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763000" cy="48768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1800" dirty="0"/>
              <a:t>a) </a:t>
            </a:r>
            <a:r>
              <a:rPr lang="en-US" altLang="en-US" sz="1800" dirty="0" err="1"/>
              <a:t>Nanotehnologia</a:t>
            </a:r>
            <a:r>
              <a:rPr lang="en-US" altLang="en-US" sz="1800" dirty="0"/>
              <a:t> </a:t>
            </a:r>
            <a:r>
              <a:rPr lang="ro-RO" altLang="en-US" sz="1800" dirty="0"/>
              <a:t>- </a:t>
            </a:r>
            <a:r>
              <a:rPr lang="en-US" altLang="en-US" sz="1800" dirty="0"/>
              <a:t>sector al </a:t>
            </a:r>
            <a:r>
              <a:rPr lang="en-US" altLang="en-US" sz="1800" dirty="0" err="1"/>
              <a:t>industriei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și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este</a:t>
            </a:r>
            <a:r>
              <a:rPr lang="en-US" altLang="en-US" sz="1800" dirty="0"/>
              <a:t> de </a:t>
            </a:r>
            <a:r>
              <a:rPr lang="en-US" altLang="en-US" sz="1800" dirty="0" err="1"/>
              <a:t>așteptat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să</a:t>
            </a:r>
            <a:r>
              <a:rPr lang="en-US" altLang="en-US" sz="1800" dirty="0"/>
              <a:t> continue </a:t>
            </a:r>
            <a:r>
              <a:rPr lang="en-US" altLang="en-US" sz="1800" dirty="0" err="1"/>
              <a:t>să</a:t>
            </a:r>
            <a:r>
              <a:rPr lang="en-US" altLang="en-US" sz="1800" dirty="0"/>
              <a:t> </a:t>
            </a:r>
            <a:r>
              <a:rPr lang="en-US" altLang="en-US" sz="1800" dirty="0" err="1"/>
              <a:t>crească</a:t>
            </a:r>
            <a:r>
              <a:rPr lang="en-US" altLang="en-US" sz="1800" dirty="0"/>
              <a:t> </a:t>
            </a:r>
            <a:r>
              <a:rPr lang="en-US" altLang="en-US" sz="1800" dirty="0" err="1"/>
              <a:t>într</a:t>
            </a:r>
            <a:r>
              <a:rPr lang="en-US" altLang="en-US" sz="1800" dirty="0"/>
              <a:t>-un </a:t>
            </a:r>
            <a:r>
              <a:rPr lang="en-US" altLang="en-US" sz="1800" dirty="0" err="1"/>
              <a:t>ritm</a:t>
            </a:r>
            <a:r>
              <a:rPr lang="en-US" altLang="en-US" sz="1800" dirty="0"/>
              <a:t> </a:t>
            </a:r>
            <a:r>
              <a:rPr lang="en-US" altLang="en-US" sz="1800" dirty="0" err="1"/>
              <a:t>foarte</a:t>
            </a:r>
            <a:r>
              <a:rPr lang="en-US" altLang="en-US" sz="1800" dirty="0"/>
              <a:t> rapid.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800" dirty="0"/>
              <a:t>b) </a:t>
            </a:r>
            <a:r>
              <a:rPr lang="en-US" altLang="en-US" sz="1800" dirty="0" err="1"/>
              <a:t>Controlul</a:t>
            </a:r>
            <a:r>
              <a:rPr lang="en-US" altLang="en-US" sz="1800" dirty="0"/>
              <a:t> precis al </a:t>
            </a:r>
            <a:r>
              <a:rPr lang="en-US" altLang="en-US" sz="1800" dirty="0" err="1"/>
              <a:t>dimensiunilor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obiectelor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este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problema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cheie</a:t>
            </a:r>
            <a:r>
              <a:rPr lang="en-US" altLang="en-US" sz="1800" dirty="0"/>
              <a:t> a </a:t>
            </a:r>
            <a:r>
              <a:rPr lang="en-US" altLang="en-US" sz="1800" dirty="0" err="1"/>
              <a:t>nanotehnologiei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și</a:t>
            </a:r>
            <a:r>
              <a:rPr lang="en-US" altLang="en-US" sz="1800" dirty="0"/>
              <a:t> a </a:t>
            </a:r>
            <a:r>
              <a:rPr lang="en-US" altLang="en-US" sz="1800" dirty="0" err="1"/>
              <a:t>științei</a:t>
            </a:r>
            <a:r>
              <a:rPr lang="en-US" altLang="en-US" sz="1800" dirty="0"/>
              <a:t> nano-</a:t>
            </a:r>
            <a:r>
              <a:rPr lang="en-US" altLang="en-US" sz="1800" dirty="0" err="1"/>
              <a:t>obiectelor</a:t>
            </a:r>
            <a:r>
              <a:rPr lang="en-US" altLang="en-US" sz="1800" dirty="0"/>
              <a:t>. </a:t>
            </a:r>
            <a:r>
              <a:rPr lang="en-US" altLang="en-US" sz="1800" dirty="0" err="1"/>
              <a:t>Dimensiunile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acestor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obiecte</a:t>
            </a:r>
            <a:r>
              <a:rPr lang="en-US" altLang="en-US" sz="1800" dirty="0"/>
              <a:t> sunt sub 100 nm, </a:t>
            </a:r>
            <a:r>
              <a:rPr lang="en-US" altLang="en-US" sz="1800" dirty="0" err="1"/>
              <a:t>iar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precizia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cerută</a:t>
            </a:r>
            <a:r>
              <a:rPr lang="ro-RO" altLang="en-US" sz="1800" dirty="0"/>
              <a:t> </a:t>
            </a:r>
            <a:r>
              <a:rPr lang="en-US" altLang="en-US" sz="1800" dirty="0" err="1"/>
              <a:t>frecvent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este</a:t>
            </a:r>
            <a:r>
              <a:rPr lang="en-US" altLang="en-US" sz="1800" dirty="0"/>
              <a:t> de </a:t>
            </a:r>
            <a:r>
              <a:rPr lang="en-US" altLang="en-US" sz="1800" dirty="0" err="1"/>
              <a:t>ordinul</a:t>
            </a:r>
            <a:r>
              <a:rPr lang="en-US" altLang="en-US" sz="1800" dirty="0"/>
              <a:t> a 0,1 nm. </a:t>
            </a:r>
            <a:r>
              <a:rPr lang="en-US" altLang="en-US" sz="1800" dirty="0" err="1"/>
              <a:t>Acest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lucru</a:t>
            </a:r>
            <a:r>
              <a:rPr lang="en-US" altLang="en-US" sz="1800" dirty="0"/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necesită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noi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metode</a:t>
            </a:r>
            <a:r>
              <a:rPr lang="en-US" altLang="en-US" sz="1800" i="1" dirty="0">
                <a:solidFill>
                  <a:srgbClr val="FF0000"/>
                </a:solidFill>
              </a:rPr>
              <a:t> de </a:t>
            </a:r>
            <a:r>
              <a:rPr lang="en-US" altLang="en-US" sz="1800" i="1" dirty="0" err="1">
                <a:solidFill>
                  <a:srgbClr val="FF0000"/>
                </a:solidFill>
              </a:rPr>
              <a:t>măsurare</a:t>
            </a:r>
            <a:r>
              <a:rPr lang="en-US" altLang="en-US" sz="1800" dirty="0"/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800" dirty="0"/>
              <a:t>c) </a:t>
            </a:r>
            <a:r>
              <a:rPr lang="en-US" altLang="en-US" sz="1800" i="1" dirty="0" err="1">
                <a:solidFill>
                  <a:srgbClr val="FF0000"/>
                </a:solidFill>
              </a:rPr>
              <a:t>Tehnicile</a:t>
            </a:r>
            <a:r>
              <a:rPr lang="en-US" altLang="en-US" sz="1800" i="1" dirty="0">
                <a:solidFill>
                  <a:srgbClr val="FF0000"/>
                </a:solidFill>
              </a:rPr>
              <a:t> de </a:t>
            </a:r>
            <a:r>
              <a:rPr lang="en-US" altLang="en-US" sz="1800" i="1" dirty="0" err="1">
                <a:solidFill>
                  <a:srgbClr val="FF0000"/>
                </a:solidFill>
              </a:rPr>
              <a:t>măsurare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dirty="0" err="1"/>
              <a:t>dezvoltate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pentru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materiale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convenționale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în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multe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cazuri</a:t>
            </a:r>
            <a:r>
              <a:rPr lang="en-US" altLang="en-US" sz="1800" dirty="0"/>
              <a:t> nu pot fi </a:t>
            </a:r>
            <a:r>
              <a:rPr lang="en-US" altLang="en-US" sz="1800" dirty="0" err="1"/>
              <a:t>aplicate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pur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și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simplu</a:t>
            </a:r>
            <a:r>
              <a:rPr lang="en-US" altLang="en-US" sz="1800" dirty="0"/>
              <a:t> la </a:t>
            </a:r>
            <a:r>
              <a:rPr lang="en-US" altLang="en-US" sz="1800" dirty="0" err="1"/>
              <a:t>nanostructuri</a:t>
            </a:r>
            <a:r>
              <a:rPr lang="en-US" altLang="en-US" sz="1800" dirty="0"/>
              <a:t>. </a:t>
            </a:r>
            <a:r>
              <a:rPr lang="en-US" altLang="en-US" sz="1800" dirty="0" err="1"/>
              <a:t>Trebuie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dezvoltate</a:t>
            </a:r>
            <a:r>
              <a:rPr lang="en-US" altLang="en-US" sz="1800" dirty="0"/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protocoale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speciale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pentru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nanostructuri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și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nanomateriale</a:t>
            </a:r>
            <a:r>
              <a:rPr lang="en-US" altLang="en-US" sz="1800" dirty="0"/>
              <a:t>. </a:t>
            </a:r>
            <a:r>
              <a:rPr lang="en-US" altLang="en-US" sz="1800" dirty="0" err="1"/>
              <a:t>Nerespectarea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acestui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lucru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poate</a:t>
            </a:r>
            <a:r>
              <a:rPr lang="en-US" altLang="en-US" sz="1800" dirty="0"/>
              <a:t> duce la </a:t>
            </a:r>
            <a:r>
              <a:rPr lang="en-US" altLang="en-US" sz="1800" dirty="0" err="1"/>
              <a:t>greșeli</a:t>
            </a:r>
            <a:r>
              <a:rPr lang="en-US" altLang="en-US" sz="1800" dirty="0"/>
              <a:t> grave </a:t>
            </a:r>
            <a:r>
              <a:rPr lang="en-US" altLang="en-US" sz="1800" dirty="0" err="1"/>
              <a:t>în</a:t>
            </a:r>
            <a:r>
              <a:rPr lang="en-US" altLang="en-US" sz="1800" dirty="0"/>
              <a:t> </a:t>
            </a:r>
            <a:r>
              <a:rPr lang="en-US" altLang="en-US" sz="1800" dirty="0" err="1"/>
              <a:t>evaluarea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rezultatelor</a:t>
            </a:r>
            <a:r>
              <a:rPr lang="en-US" altLang="en-US" sz="1800" dirty="0"/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800" dirty="0"/>
              <a:t>d) </a:t>
            </a:r>
            <a:r>
              <a:rPr lang="en-US" altLang="en-US" sz="1800" dirty="0" err="1"/>
              <a:t>Oamenii</a:t>
            </a:r>
            <a:r>
              <a:rPr lang="en-US" altLang="en-US" sz="1800" dirty="0"/>
              <a:t> de </a:t>
            </a:r>
            <a:r>
              <a:rPr lang="en-US" altLang="en-US" sz="1800" dirty="0" err="1"/>
              <a:t>știință</a:t>
            </a:r>
            <a:r>
              <a:rPr lang="en-US" altLang="en-US" sz="1800" dirty="0"/>
              <a:t> </a:t>
            </a:r>
            <a:r>
              <a:rPr lang="en-US" altLang="en-US" sz="1800" dirty="0" err="1"/>
              <a:t>și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inginerii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doresc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să</a:t>
            </a:r>
            <a:r>
              <a:rPr lang="en-US" altLang="en-US" sz="1800" dirty="0"/>
              <a:t> </a:t>
            </a:r>
            <a:r>
              <a:rPr lang="en-US" altLang="en-US" sz="1800" dirty="0" err="1"/>
              <a:t>exploateze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noi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fenomene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fizice</a:t>
            </a:r>
            <a:r>
              <a:rPr lang="en-US" altLang="en-US" sz="1800" dirty="0"/>
              <a:t> care apar </a:t>
            </a:r>
            <a:r>
              <a:rPr lang="en-US" altLang="en-US" sz="1800" dirty="0" err="1"/>
              <a:t>atunci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când</a:t>
            </a:r>
            <a:r>
              <a:rPr lang="en-US" altLang="en-US" sz="1800" dirty="0"/>
              <a:t> </a:t>
            </a:r>
            <a:r>
              <a:rPr lang="en-US" altLang="en-US" sz="1800" dirty="0" err="1"/>
              <a:t>dimensiunile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sistemului</a:t>
            </a:r>
            <a:r>
              <a:rPr lang="en-US" altLang="en-US" sz="1800" dirty="0"/>
              <a:t> sunt </a:t>
            </a:r>
            <a:r>
              <a:rPr lang="en-US" altLang="en-US" sz="1800" dirty="0" err="1"/>
              <a:t>reduse</a:t>
            </a:r>
            <a:r>
              <a:rPr lang="en-US" altLang="en-US" sz="1800" dirty="0"/>
              <a:t> la </a:t>
            </a:r>
            <a:r>
              <a:rPr lang="en-US" altLang="en-US" sz="1800" dirty="0" err="1"/>
              <a:t>intervalul</a:t>
            </a:r>
            <a:r>
              <a:rPr lang="en-US" altLang="en-US" sz="1800" dirty="0"/>
              <a:t> nanometric. </a:t>
            </a:r>
            <a:r>
              <a:rPr lang="en-US" altLang="en-US" sz="1800" i="1" dirty="0" err="1">
                <a:solidFill>
                  <a:srgbClr val="FF0000"/>
                </a:solidFill>
              </a:rPr>
              <a:t>Fenomenele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noi</a:t>
            </a:r>
            <a:r>
              <a:rPr lang="en-US" altLang="en-US" sz="1800" i="1" dirty="0">
                <a:solidFill>
                  <a:srgbClr val="FF0000"/>
                </a:solidFill>
              </a:rPr>
              <a:t> la </a:t>
            </a:r>
            <a:r>
              <a:rPr lang="en-US" altLang="en-US" sz="1800" i="1" dirty="0" err="1">
                <a:solidFill>
                  <a:srgbClr val="FF0000"/>
                </a:solidFill>
              </a:rPr>
              <a:t>scară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nanometrică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necesită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înțelegerea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și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capacitatea</a:t>
            </a:r>
            <a:r>
              <a:rPr lang="en-US" altLang="en-US" sz="1800" i="1" dirty="0">
                <a:solidFill>
                  <a:srgbClr val="FF0000"/>
                </a:solidFill>
              </a:rPr>
              <a:t> de a </a:t>
            </a:r>
            <a:r>
              <a:rPr lang="en-US" altLang="en-US" sz="1800" i="1" dirty="0" err="1">
                <a:solidFill>
                  <a:srgbClr val="FF0000"/>
                </a:solidFill>
              </a:rPr>
              <a:t>măsura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fizica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obiectelor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foarte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mici</a:t>
            </a:r>
            <a:r>
              <a:rPr lang="en-US" altLang="en-US" sz="1800" dirty="0"/>
              <a:t>.</a:t>
            </a:r>
            <a:endParaRPr lang="ro-RO" altLang="en-US" sz="18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800" dirty="0"/>
              <a:t>e) </a:t>
            </a:r>
            <a:r>
              <a:rPr lang="en-US" altLang="en-US" sz="1800" dirty="0" err="1"/>
              <a:t>Nanostructurile</a:t>
            </a:r>
            <a:r>
              <a:rPr lang="en-US" altLang="en-US" sz="1800" dirty="0"/>
              <a:t> interpretate ca </a:t>
            </a:r>
            <a:r>
              <a:rPr lang="en-US" altLang="en-US" sz="1800" dirty="0" err="1"/>
              <a:t>aranjarea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atomilor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sau</a:t>
            </a:r>
            <a:r>
              <a:rPr lang="en-US" altLang="en-US" sz="1800" dirty="0"/>
              <a:t> a </a:t>
            </a:r>
            <a:r>
              <a:rPr lang="en-US" altLang="en-US" sz="1800" dirty="0" err="1"/>
              <a:t>particulelor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formează</a:t>
            </a:r>
            <a:r>
              <a:rPr lang="en-US" altLang="en-US" sz="1800" dirty="0"/>
              <a:t> </a:t>
            </a:r>
            <a:r>
              <a:rPr lang="en-US" altLang="en-US" sz="1800" dirty="0" err="1"/>
              <a:t>forme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noi</a:t>
            </a:r>
            <a:r>
              <a:rPr lang="en-US" altLang="en-US" sz="1800" dirty="0"/>
              <a:t>: fullerene, </a:t>
            </a:r>
            <a:r>
              <a:rPr lang="en-US" altLang="en-US" sz="1800" dirty="0" err="1"/>
              <a:t>nanoparticule</a:t>
            </a:r>
            <a:r>
              <a:rPr lang="en-US" altLang="en-US" sz="1800" dirty="0"/>
              <a:t>, </a:t>
            </a:r>
            <a:r>
              <a:rPr lang="en-US" altLang="en-US" sz="1800" dirty="0" err="1"/>
              <a:t>nanotuburi</a:t>
            </a:r>
            <a:r>
              <a:rPr lang="en-US" altLang="en-US" sz="1800" dirty="0"/>
              <a:t>,  </a:t>
            </a:r>
            <a:r>
              <a:rPr lang="en-US" altLang="en-US" sz="1800" dirty="0" err="1"/>
              <a:t>metale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nanostructurate</a:t>
            </a:r>
            <a:r>
              <a:rPr lang="en-US" altLang="en-US" sz="1800" dirty="0"/>
              <a:t>, dendrite.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1800" dirty="0"/>
              <a:t>f) </a:t>
            </a:r>
            <a:r>
              <a:rPr lang="en-US" altLang="en-US" sz="1800" dirty="0" err="1"/>
              <a:t>Dezvoltarea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unor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noi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echipamente</a:t>
            </a:r>
            <a:r>
              <a:rPr lang="en-US" altLang="en-US" sz="1800" dirty="0"/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permite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producerea</a:t>
            </a:r>
            <a:r>
              <a:rPr lang="en-US" altLang="en-US" sz="1800" i="1" dirty="0">
                <a:solidFill>
                  <a:srgbClr val="FF0000"/>
                </a:solidFill>
              </a:rPr>
              <a:t> de </a:t>
            </a:r>
            <a:r>
              <a:rPr lang="en-US" altLang="en-US" sz="1800" i="1" dirty="0" err="1">
                <a:solidFill>
                  <a:srgbClr val="FF0000"/>
                </a:solidFill>
              </a:rPr>
              <a:t>nanostructuri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i="1" dirty="0" err="1">
                <a:solidFill>
                  <a:srgbClr val="FF0000"/>
                </a:solidFill>
              </a:rPr>
              <a:t>reproductibile</a:t>
            </a:r>
            <a:r>
              <a:rPr lang="en-US" altLang="en-US" sz="1800" i="1" dirty="0">
                <a:solidFill>
                  <a:srgbClr val="FF0000"/>
                </a:solidFill>
              </a:rPr>
              <a:t> </a:t>
            </a:r>
            <a:r>
              <a:rPr lang="en-US" altLang="en-US" sz="1800" dirty="0" err="1"/>
              <a:t>și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este</a:t>
            </a:r>
            <a:r>
              <a:rPr lang="en-US" altLang="en-US" sz="1800" dirty="0"/>
              <a:t> o </a:t>
            </a:r>
            <a:r>
              <a:rPr lang="en-US" altLang="en-US" sz="1800" dirty="0" err="1"/>
              <a:t>condiție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prealabilă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pentru</a:t>
            </a:r>
            <a:r>
              <a:rPr lang="en-US" altLang="en-US" sz="1800" dirty="0"/>
              <a:t> </a:t>
            </a:r>
            <a:r>
              <a:rPr lang="en-US" altLang="en-US" sz="1800" dirty="0" err="1"/>
              <a:t>înțelegerea</a:t>
            </a:r>
            <a:r>
              <a:rPr lang="en-US" altLang="en-US" sz="1800" dirty="0"/>
              <a:t> </a:t>
            </a:r>
            <a:r>
              <a:rPr lang="en-US" altLang="en-US" sz="1800" dirty="0" err="1"/>
              <a:t>proprietăților</a:t>
            </a:r>
            <a:r>
              <a:rPr lang="en-US" altLang="en-US" sz="1800" dirty="0"/>
              <a:t> </a:t>
            </a:r>
            <a:r>
              <a:rPr lang="en-US" altLang="en-US" sz="1800" dirty="0" err="1"/>
              <a:t>acestora</a:t>
            </a:r>
            <a:r>
              <a:rPr lang="en-US" altLang="en-US" sz="1800" dirty="0"/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758182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7C1E150C-B242-146C-C69A-3FBAD697A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90" y="1524000"/>
            <a:ext cx="9135035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/>
              <a:t>g) </a:t>
            </a:r>
            <a:r>
              <a:rPr lang="en-US" sz="1800" dirty="0" err="1"/>
              <a:t>Trebuie</a:t>
            </a:r>
            <a:r>
              <a:rPr lang="en-US" sz="1800" dirty="0"/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dezvoltate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standarde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dirty="0" err="1"/>
              <a:t>pentru</a:t>
            </a:r>
            <a:r>
              <a:rPr lang="en-US" sz="1800" dirty="0"/>
              <a:t> a se </a:t>
            </a:r>
            <a:r>
              <a:rPr lang="en-US" sz="1800" dirty="0" err="1"/>
              <a:t>potrivi</a:t>
            </a:r>
            <a:r>
              <a:rPr lang="en-US" sz="1800" dirty="0"/>
              <a:t> cu </a:t>
            </a:r>
            <a:r>
              <a:rPr lang="en-US" sz="1800" dirty="0" err="1"/>
              <a:t>progresele</a:t>
            </a:r>
            <a:r>
              <a:rPr lang="en-US" sz="1800" dirty="0"/>
              <a:t> </a:t>
            </a:r>
            <a:r>
              <a:rPr lang="en-US" sz="1800" dirty="0" err="1"/>
              <a:t>tehnologice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sprijini</a:t>
            </a:r>
            <a:r>
              <a:rPr lang="en-US" sz="1800" dirty="0"/>
              <a:t> </a:t>
            </a:r>
            <a:r>
              <a:rPr lang="en-US" sz="1800" dirty="0" err="1"/>
              <a:t>aplicațiile</a:t>
            </a:r>
            <a:r>
              <a:rPr lang="en-US" sz="1800" dirty="0"/>
              <a:t> </a:t>
            </a:r>
            <a:r>
              <a:rPr lang="en-US" sz="1800" dirty="0" err="1"/>
              <a:t>nanostructurilor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en-US" sz="1800" dirty="0"/>
              <a:t>h) La </a:t>
            </a:r>
            <a:r>
              <a:rPr lang="en-US" sz="1800" dirty="0" err="1"/>
              <a:t>scară</a:t>
            </a:r>
            <a:r>
              <a:rPr lang="en-US" sz="1800" dirty="0"/>
              <a:t> </a:t>
            </a:r>
            <a:r>
              <a:rPr lang="en-US" sz="1800" dirty="0" err="1"/>
              <a:t>nanometrică</a:t>
            </a:r>
            <a:r>
              <a:rPr lang="en-US" sz="1800" dirty="0"/>
              <a:t>, </a:t>
            </a:r>
            <a:r>
              <a:rPr lang="en-US" sz="1800" dirty="0" err="1"/>
              <a:t>domenii</a:t>
            </a:r>
            <a:r>
              <a:rPr lang="en-US" sz="1800" dirty="0"/>
              <a:t> de </a:t>
            </a:r>
            <a:r>
              <a:rPr lang="en-US" sz="1800" dirty="0" err="1"/>
              <a:t>cercetare</a:t>
            </a:r>
            <a:r>
              <a:rPr lang="en-US" sz="1800" dirty="0"/>
              <a:t> separate, cum </a:t>
            </a:r>
            <a:r>
              <a:rPr lang="en-US" sz="1800" dirty="0" err="1"/>
              <a:t>ar</a:t>
            </a:r>
            <a:r>
              <a:rPr lang="en-US" sz="1800" dirty="0"/>
              <a:t> fi </a:t>
            </a:r>
            <a:r>
              <a:rPr lang="en-US" sz="1800" dirty="0" err="1"/>
              <a:t>biologia</a:t>
            </a:r>
            <a:r>
              <a:rPr lang="en-US" sz="1800" dirty="0"/>
              <a:t>, </a:t>
            </a:r>
            <a:r>
              <a:rPr lang="en-US" sz="1800" dirty="0" err="1"/>
              <a:t>chimia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tehnologia</a:t>
            </a:r>
            <a:r>
              <a:rPr lang="en-US" sz="1800" dirty="0"/>
              <a:t> </a:t>
            </a:r>
            <a:r>
              <a:rPr lang="en-US" sz="1800" dirty="0" err="1"/>
              <a:t>materialelor</a:t>
            </a:r>
            <a:r>
              <a:rPr lang="en-US" sz="1800" dirty="0"/>
              <a:t>, </a:t>
            </a:r>
            <a:r>
              <a:rPr lang="en-US" sz="1800" i="1" dirty="0">
                <a:solidFill>
                  <a:srgbClr val="FF0000"/>
                </a:solidFill>
              </a:rPr>
              <a:t>se </a:t>
            </a:r>
            <a:r>
              <a:rPr lang="en-US" sz="1800" i="1" dirty="0" err="1">
                <a:solidFill>
                  <a:srgbClr val="FF0000"/>
                </a:solidFill>
              </a:rPr>
              <a:t>îmbină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și</a:t>
            </a:r>
            <a:r>
              <a:rPr lang="en-US" sz="1800" i="1" dirty="0">
                <a:solidFill>
                  <a:srgbClr val="FF0000"/>
                </a:solidFill>
              </a:rPr>
              <a:t> sunt </a:t>
            </a:r>
            <a:r>
              <a:rPr lang="en-US" sz="1800" dirty="0" err="1"/>
              <a:t>susținute</a:t>
            </a:r>
            <a:r>
              <a:rPr lang="en-US" sz="1800" dirty="0"/>
              <a:t> de un fundament </a:t>
            </a:r>
            <a:r>
              <a:rPr lang="en-US" sz="1800" dirty="0" err="1"/>
              <a:t>comun</a:t>
            </a:r>
            <a:r>
              <a:rPr lang="en-US" sz="1800" dirty="0"/>
              <a:t> al </a:t>
            </a:r>
            <a:r>
              <a:rPr lang="en-US" sz="1800" dirty="0" err="1"/>
              <a:t>tehnicilor</a:t>
            </a:r>
            <a:r>
              <a:rPr lang="en-US" sz="1800" dirty="0"/>
              <a:t> de </a:t>
            </a:r>
            <a:r>
              <a:rPr lang="en-US" sz="1800" dirty="0" err="1"/>
              <a:t>fizică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știința</a:t>
            </a:r>
            <a:r>
              <a:rPr lang="en-US" sz="1800" dirty="0"/>
              <a:t> </a:t>
            </a:r>
            <a:r>
              <a:rPr lang="en-US" sz="1800" dirty="0" err="1"/>
              <a:t>materialelor</a:t>
            </a:r>
            <a:r>
              <a:rPr lang="en-US" sz="1800" dirty="0"/>
              <a:t> </a:t>
            </a:r>
            <a:r>
              <a:rPr lang="en-US" sz="1800" dirty="0" err="1"/>
              <a:t>computaționale</a:t>
            </a:r>
            <a:r>
              <a:rPr lang="en-US" sz="1800" dirty="0"/>
              <a:t> care se </a:t>
            </a:r>
            <a:r>
              <a:rPr lang="en-US" sz="1800" dirty="0" err="1"/>
              <a:t>dezvoltă</a:t>
            </a:r>
            <a:r>
              <a:rPr lang="en-US" sz="1800" dirty="0"/>
              <a:t> </a:t>
            </a:r>
            <a:r>
              <a:rPr lang="en-US" sz="1800" dirty="0" err="1"/>
              <a:t>într</a:t>
            </a:r>
            <a:r>
              <a:rPr lang="en-US" sz="1800" dirty="0"/>
              <a:t>-un </a:t>
            </a:r>
            <a:r>
              <a:rPr lang="en-US" sz="1800" dirty="0" err="1"/>
              <a:t>ritm</a:t>
            </a:r>
            <a:r>
              <a:rPr lang="en-US" sz="1800" dirty="0"/>
              <a:t> rapid.</a:t>
            </a:r>
            <a:endParaRPr lang="ro-RO" sz="1800" dirty="0"/>
          </a:p>
          <a:p>
            <a:pPr marL="0" indent="0">
              <a:buNone/>
            </a:pPr>
            <a:r>
              <a:rPr lang="en-US" sz="1800" i="1" dirty="0" err="1">
                <a:solidFill>
                  <a:srgbClr val="FF0000"/>
                </a:solidFill>
              </a:rPr>
              <a:t>Asigurarea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metrologică</a:t>
            </a:r>
            <a:r>
              <a:rPr lang="en-US" sz="1800" i="1" dirty="0">
                <a:solidFill>
                  <a:srgbClr val="FF0000"/>
                </a:solidFill>
              </a:rPr>
              <a:t> a </a:t>
            </a:r>
            <a:r>
              <a:rPr lang="en-US" sz="1800" i="1" dirty="0" err="1">
                <a:solidFill>
                  <a:srgbClr val="FF0000"/>
                </a:solidFill>
              </a:rPr>
              <a:t>uniformității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măsurătorilor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în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nanotehnologii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este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asociată</a:t>
            </a:r>
            <a:r>
              <a:rPr lang="en-US" sz="1800" i="1" dirty="0">
                <a:solidFill>
                  <a:srgbClr val="FF0000"/>
                </a:solidFill>
              </a:rPr>
              <a:t> cu </a:t>
            </a:r>
            <a:r>
              <a:rPr lang="en-US" sz="1800" i="1" dirty="0" err="1">
                <a:solidFill>
                  <a:srgbClr val="FF0000"/>
                </a:solidFill>
              </a:rPr>
              <a:t>crearea</a:t>
            </a:r>
            <a:r>
              <a:rPr lang="en-US" sz="1800" i="1" dirty="0">
                <a:solidFill>
                  <a:srgbClr val="FF0000"/>
                </a:solidFill>
              </a:rPr>
              <a:t> de </a:t>
            </a:r>
            <a:r>
              <a:rPr lang="en-US" sz="1800" i="1" dirty="0" err="1">
                <a:solidFill>
                  <a:srgbClr val="FF0000"/>
                </a:solidFill>
              </a:rPr>
              <a:t>etaloane</a:t>
            </a:r>
            <a:r>
              <a:rPr lang="en-US" sz="1800" i="1" dirty="0">
                <a:solidFill>
                  <a:srgbClr val="FF0000"/>
                </a:solidFill>
              </a:rPr>
              <a:t> de </a:t>
            </a:r>
            <a:r>
              <a:rPr lang="en-US" sz="1800" i="1" dirty="0" err="1">
                <a:solidFill>
                  <a:srgbClr val="FF0000"/>
                </a:solidFill>
              </a:rPr>
              <a:t>mărimi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fizice</a:t>
            </a:r>
            <a:r>
              <a:rPr lang="en-US" sz="1800" i="1" dirty="0">
                <a:solidFill>
                  <a:srgbClr val="FF0000"/>
                </a:solidFill>
              </a:rPr>
              <a:t>, </a:t>
            </a:r>
            <a:r>
              <a:rPr lang="en-US" sz="1800" i="1" dirty="0" err="1">
                <a:solidFill>
                  <a:srgbClr val="FF0000"/>
                </a:solidFill>
              </a:rPr>
              <a:t>instalații</a:t>
            </a:r>
            <a:r>
              <a:rPr lang="en-US" sz="1800" i="1" dirty="0">
                <a:solidFill>
                  <a:srgbClr val="FF0000"/>
                </a:solidFill>
              </a:rPr>
              <a:t> standard, </a:t>
            </a:r>
            <a:r>
              <a:rPr lang="en-US" sz="1800" i="1" dirty="0" err="1">
                <a:solidFill>
                  <a:srgbClr val="FF0000"/>
                </a:solidFill>
              </a:rPr>
              <a:t>dezvoltarea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metodelor</a:t>
            </a:r>
            <a:r>
              <a:rPr lang="en-US" sz="1800" i="1" dirty="0">
                <a:solidFill>
                  <a:srgbClr val="FF0000"/>
                </a:solidFill>
              </a:rPr>
              <a:t> de </a:t>
            </a:r>
            <a:r>
              <a:rPr lang="en-US" sz="1800" i="1" dirty="0" err="1">
                <a:solidFill>
                  <a:srgbClr val="FF0000"/>
                </a:solidFill>
              </a:rPr>
              <a:t>verificare</a:t>
            </a:r>
            <a:r>
              <a:rPr lang="en-US" sz="1800" i="1" dirty="0">
                <a:solidFill>
                  <a:srgbClr val="FF0000"/>
                </a:solidFill>
              </a:rPr>
              <a:t> (</a:t>
            </a:r>
            <a:r>
              <a:rPr lang="en-US" sz="1800" i="1" dirty="0" err="1">
                <a:solidFill>
                  <a:srgbClr val="FF0000"/>
                </a:solidFill>
              </a:rPr>
              <a:t>calibrare</a:t>
            </a:r>
            <a:r>
              <a:rPr lang="en-US" sz="1800" i="1" dirty="0">
                <a:solidFill>
                  <a:srgbClr val="FF0000"/>
                </a:solidFill>
              </a:rPr>
              <a:t>) a </a:t>
            </a:r>
            <a:r>
              <a:rPr lang="en-US" sz="1800" i="1" dirty="0" err="1">
                <a:solidFill>
                  <a:srgbClr val="FF0000"/>
                </a:solidFill>
              </a:rPr>
              <a:t>instrumentelor</a:t>
            </a:r>
            <a:r>
              <a:rPr lang="en-US" sz="1800" i="1" dirty="0">
                <a:solidFill>
                  <a:srgbClr val="FF0000"/>
                </a:solidFill>
              </a:rPr>
              <a:t> de </a:t>
            </a:r>
            <a:r>
              <a:rPr lang="en-US" sz="1800" i="1" dirty="0" err="1">
                <a:solidFill>
                  <a:srgbClr val="FF0000"/>
                </a:solidFill>
              </a:rPr>
              <a:t>măsurare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utilizate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în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nanotehnologii</a:t>
            </a:r>
            <a:r>
              <a:rPr lang="en-US" sz="1800" i="1" dirty="0">
                <a:solidFill>
                  <a:srgbClr val="FF0000"/>
                </a:solidFill>
              </a:rPr>
              <a:t>, </a:t>
            </a:r>
            <a:r>
              <a:rPr lang="en-US" sz="1800" i="1" dirty="0" err="1">
                <a:solidFill>
                  <a:srgbClr val="FF0000"/>
                </a:solidFill>
              </a:rPr>
              <a:t>elaborarea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și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certificarea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metodelor</a:t>
            </a:r>
            <a:r>
              <a:rPr lang="en-US" sz="1800" i="1" dirty="0">
                <a:solidFill>
                  <a:srgbClr val="FF0000"/>
                </a:solidFill>
              </a:rPr>
              <a:t>, precum </a:t>
            </a:r>
            <a:r>
              <a:rPr lang="en-US" sz="1800" i="1" dirty="0" err="1">
                <a:solidFill>
                  <a:srgbClr val="FF0000"/>
                </a:solidFill>
              </a:rPr>
              <a:t>și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măsurarea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parametrii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fizico-chimici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și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proprietăților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obiectelor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i="1" dirty="0" err="1">
                <a:solidFill>
                  <a:srgbClr val="FF0000"/>
                </a:solidFill>
              </a:rPr>
              <a:t>nanotehnologice</a:t>
            </a:r>
            <a:r>
              <a:rPr lang="en-US" sz="1800" i="1" dirty="0">
                <a:solidFill>
                  <a:srgbClr val="FF0000"/>
                </a:solidFill>
              </a:rPr>
              <a:t>.</a:t>
            </a:r>
            <a:endParaRPr lang="ro-RO" sz="18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800" b="1" dirty="0"/>
              <a:t>Diferența </a:t>
            </a:r>
            <a:r>
              <a:rPr lang="en-US" sz="1800" b="1" dirty="0" err="1"/>
              <a:t>dintre</a:t>
            </a:r>
            <a:r>
              <a:rPr lang="en-US" sz="1800" b="1" dirty="0"/>
              <a:t> </a:t>
            </a:r>
            <a:r>
              <a:rPr lang="en-US" sz="1800" b="1" dirty="0" err="1"/>
              <a:t>nanometrologie</a:t>
            </a:r>
            <a:r>
              <a:rPr lang="en-US" sz="1800" b="1" dirty="0"/>
              <a:t> </a:t>
            </a:r>
            <a:r>
              <a:rPr lang="en-US" sz="1800" b="1" dirty="0" err="1"/>
              <a:t>și</a:t>
            </a:r>
            <a:r>
              <a:rPr lang="en-US" sz="1800" b="1" dirty="0"/>
              <a:t> </a:t>
            </a:r>
            <a:r>
              <a:rPr lang="en-US" sz="1800" b="1" dirty="0" err="1"/>
              <a:t>metrologia</a:t>
            </a:r>
            <a:r>
              <a:rPr lang="en-US" sz="1800" b="1" dirty="0"/>
              <a:t> </a:t>
            </a:r>
            <a:r>
              <a:rPr lang="en-US" sz="1800" b="1" dirty="0" err="1"/>
              <a:t>convențională</a:t>
            </a:r>
            <a:r>
              <a:rPr lang="en-US" sz="1800" b="1" dirty="0"/>
              <a:t> se </a:t>
            </a:r>
            <a:r>
              <a:rPr lang="en-US" sz="1800" b="1" dirty="0" err="1"/>
              <a:t>datorează</a:t>
            </a:r>
            <a:r>
              <a:rPr lang="en-US" sz="1800" b="1" dirty="0"/>
              <a:t> </a:t>
            </a:r>
            <a:r>
              <a:rPr lang="en-US" sz="1800" b="1" dirty="0" err="1"/>
              <a:t>faptului</a:t>
            </a:r>
            <a:r>
              <a:rPr lang="en-US" sz="1800" b="1" dirty="0"/>
              <a:t> </a:t>
            </a:r>
            <a:r>
              <a:rPr lang="en-US" sz="1800" b="1" dirty="0" err="1"/>
              <a:t>că</a:t>
            </a:r>
            <a:r>
              <a:rPr lang="en-US" sz="1800" b="1" dirty="0"/>
              <a:t> </a:t>
            </a:r>
            <a:r>
              <a:rPr lang="en-US" sz="1800" b="1" dirty="0" err="1"/>
              <a:t>trecerea</a:t>
            </a:r>
            <a:r>
              <a:rPr lang="en-US" sz="1800" b="1" dirty="0"/>
              <a:t> la </a:t>
            </a:r>
            <a:r>
              <a:rPr lang="en-US" sz="1800" b="1" dirty="0" err="1"/>
              <a:t>scara</a:t>
            </a:r>
            <a:r>
              <a:rPr lang="en-US" sz="1800" b="1" dirty="0"/>
              <a:t> </a:t>
            </a:r>
            <a:r>
              <a:rPr lang="en-US" sz="1800" b="1" dirty="0" err="1"/>
              <a:t>nanometrică</a:t>
            </a:r>
            <a:r>
              <a:rPr lang="en-US" sz="1800" b="1" dirty="0"/>
              <a:t> </a:t>
            </a:r>
            <a:r>
              <a:rPr lang="en-US" sz="1800" b="1" dirty="0" err="1"/>
              <a:t>este</a:t>
            </a:r>
            <a:r>
              <a:rPr lang="en-US" sz="1800" b="1" dirty="0"/>
              <a:t> </a:t>
            </a:r>
            <a:r>
              <a:rPr lang="en-US" sz="1800" b="1" dirty="0" err="1"/>
              <a:t>însoțită</a:t>
            </a:r>
            <a:r>
              <a:rPr lang="en-US" sz="1800" b="1" dirty="0"/>
              <a:t> nu </a:t>
            </a:r>
            <a:r>
              <a:rPr lang="en-US" sz="1800" b="1" dirty="0" err="1"/>
              <a:t>numai</a:t>
            </a:r>
            <a:r>
              <a:rPr lang="en-US" sz="1800" b="1" dirty="0"/>
              <a:t> de </a:t>
            </a:r>
            <a:r>
              <a:rPr lang="en-US" sz="1800" b="1" dirty="0" err="1"/>
              <a:t>modificări</a:t>
            </a:r>
            <a:r>
              <a:rPr lang="en-US" sz="1800" b="1" dirty="0"/>
              <a:t> </a:t>
            </a:r>
            <a:r>
              <a:rPr lang="en-US" sz="1800" b="1" dirty="0" err="1"/>
              <a:t>cantitative</a:t>
            </a:r>
            <a:r>
              <a:rPr lang="en-US" sz="1800" b="1" dirty="0"/>
              <a:t>, ci </a:t>
            </a:r>
            <a:r>
              <a:rPr lang="en-US" sz="1800" b="1" dirty="0" err="1"/>
              <a:t>și</a:t>
            </a:r>
            <a:r>
              <a:rPr lang="en-US" sz="1800" b="1" dirty="0"/>
              <a:t> </a:t>
            </a:r>
            <a:r>
              <a:rPr lang="en-US" sz="1800" b="1" dirty="0" err="1"/>
              <a:t>calitative</a:t>
            </a:r>
            <a:r>
              <a:rPr lang="en-US" sz="1800" b="1" dirty="0"/>
              <a:t> ale </a:t>
            </a:r>
            <a:r>
              <a:rPr lang="en-US" sz="1800" b="1" dirty="0" err="1"/>
              <a:t>proprietăților</a:t>
            </a:r>
            <a:r>
              <a:rPr lang="en-US" sz="1800" b="1" dirty="0"/>
              <a:t> </a:t>
            </a:r>
            <a:r>
              <a:rPr lang="en-US" sz="1800" b="1" dirty="0" err="1"/>
              <a:t>materiei</a:t>
            </a:r>
            <a:r>
              <a:rPr lang="en-US" sz="1800" b="1" dirty="0"/>
              <a:t>.</a:t>
            </a:r>
          </a:p>
          <a:p>
            <a:pPr marL="0" indent="0">
              <a:buNone/>
            </a:pPr>
            <a:r>
              <a:rPr lang="en-US" sz="1800" dirty="0" err="1"/>
              <a:t>Dezvoltarea</a:t>
            </a:r>
            <a:r>
              <a:rPr lang="en-US" sz="1800" dirty="0"/>
              <a:t> </a:t>
            </a:r>
            <a:r>
              <a:rPr lang="en-US" sz="1800" dirty="0" err="1"/>
              <a:t>nanometrologiei</a:t>
            </a:r>
            <a:r>
              <a:rPr lang="en-US" sz="1800" dirty="0"/>
              <a:t> </a:t>
            </a:r>
            <a:r>
              <a:rPr lang="en-US" sz="1800" dirty="0" err="1"/>
              <a:t>necesită</a:t>
            </a:r>
            <a:r>
              <a:rPr lang="en-US" sz="1800" dirty="0"/>
              <a:t> o </a:t>
            </a:r>
            <a:r>
              <a:rPr lang="en-US" sz="1800" dirty="0" err="1"/>
              <a:t>revizuire</a:t>
            </a:r>
            <a:r>
              <a:rPr lang="en-US" sz="1800" dirty="0"/>
              <a:t> a </a:t>
            </a:r>
            <a:r>
              <a:rPr lang="en-US" sz="1800" dirty="0" err="1"/>
              <a:t>sensului</a:t>
            </a:r>
            <a:r>
              <a:rPr lang="en-US" sz="1800" dirty="0"/>
              <a:t> </a:t>
            </a:r>
            <a:r>
              <a:rPr lang="en-US" sz="1800" dirty="0" err="1"/>
              <a:t>fizic</a:t>
            </a:r>
            <a:r>
              <a:rPr lang="en-US" sz="1800" dirty="0"/>
              <a:t> al </a:t>
            </a:r>
            <a:r>
              <a:rPr lang="en-US" sz="1800" dirty="0" err="1"/>
              <a:t>definiției</a:t>
            </a:r>
            <a:r>
              <a:rPr lang="en-US" sz="1800" dirty="0"/>
              <a:t>, </a:t>
            </a:r>
            <a:r>
              <a:rPr lang="en-US" sz="1800" dirty="0" err="1"/>
              <a:t>diviziunilor</a:t>
            </a:r>
            <a:r>
              <a:rPr lang="en-US" sz="1800" dirty="0"/>
              <a:t> </a:t>
            </a:r>
            <a:r>
              <a:rPr lang="en-US" sz="1800" dirty="0" err="1"/>
              <a:t>unităților</a:t>
            </a:r>
            <a:r>
              <a:rPr lang="en-US" sz="1800" dirty="0"/>
              <a:t> de </a:t>
            </a:r>
            <a:r>
              <a:rPr lang="en-US" sz="1800" dirty="0" err="1"/>
              <a:t>măsură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contextul</a:t>
            </a:r>
            <a:r>
              <a:rPr lang="en-US" sz="1800" dirty="0"/>
              <a:t> </a:t>
            </a:r>
            <a:r>
              <a:rPr lang="en-US" sz="1800" dirty="0" err="1"/>
              <a:t>fenomenelor</a:t>
            </a:r>
            <a:r>
              <a:rPr lang="en-US" sz="1800" dirty="0"/>
              <a:t> </a:t>
            </a:r>
            <a:r>
              <a:rPr lang="en-US" sz="1800" dirty="0" err="1"/>
              <a:t>cuantice</a:t>
            </a:r>
            <a:r>
              <a:rPr lang="en-US" sz="1800" dirty="0"/>
              <a:t> determinate de </a:t>
            </a:r>
            <a:r>
              <a:rPr lang="en-US" sz="1800" dirty="0" err="1"/>
              <a:t>constante</a:t>
            </a:r>
            <a:r>
              <a:rPr lang="en-US" sz="1800" dirty="0"/>
              <a:t> </a:t>
            </a:r>
            <a:r>
              <a:rPr lang="en-US" sz="1800" dirty="0" err="1"/>
              <a:t>fizice</a:t>
            </a:r>
            <a:r>
              <a:rPr lang="en-US" sz="1800" dirty="0"/>
              <a:t> </a:t>
            </a:r>
            <a:r>
              <a:rPr lang="en-US" sz="1800" dirty="0" err="1"/>
              <a:t>fundamentale</a:t>
            </a:r>
            <a:r>
              <a:rPr lang="en-US" sz="1800" dirty="0"/>
              <a:t> (CFF)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fenomene</a:t>
            </a:r>
            <a:r>
              <a:rPr lang="en-US" sz="1800" dirty="0"/>
              <a:t> de </a:t>
            </a:r>
            <a:r>
              <a:rPr lang="en-US" sz="1800" dirty="0" err="1"/>
              <a:t>fluctuație</a:t>
            </a:r>
            <a:r>
              <a:rPr lang="en-US" sz="1800" dirty="0"/>
              <a:t> </a:t>
            </a:r>
            <a:r>
              <a:rPr lang="en-US" sz="1800" dirty="0" err="1"/>
              <a:t>caracteristice</a:t>
            </a:r>
            <a:r>
              <a:rPr lang="en-US" sz="1800" dirty="0"/>
              <a:t> </a:t>
            </a:r>
            <a:r>
              <a:rPr lang="en-US" sz="1800" dirty="0" err="1"/>
              <a:t>nanoobiectelor</a:t>
            </a:r>
            <a:r>
              <a:rPr lang="en-US" sz="1800" dirty="0"/>
              <a:t>. </a:t>
            </a:r>
          </a:p>
          <a:p>
            <a:pPr marL="0" indent="0">
              <a:buNone/>
            </a:pPr>
            <a:r>
              <a:rPr lang="en-US" sz="1800" dirty="0"/>
              <a:t>În </a:t>
            </a:r>
            <a:r>
              <a:rPr lang="en-US" sz="1800" dirty="0" err="1"/>
              <a:t>nanometrologie</a:t>
            </a:r>
            <a:r>
              <a:rPr lang="en-US" sz="1800" dirty="0"/>
              <a:t>, se </a:t>
            </a:r>
            <a:r>
              <a:rPr lang="en-US" sz="1800" dirty="0" err="1"/>
              <a:t>pune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problema</a:t>
            </a:r>
            <a:r>
              <a:rPr lang="en-US" sz="1800" dirty="0"/>
              <a:t> </a:t>
            </a:r>
            <a:r>
              <a:rPr lang="en-US" sz="1800" dirty="0" err="1"/>
              <a:t>alegerii</a:t>
            </a:r>
            <a:r>
              <a:rPr lang="en-US" sz="1800" dirty="0"/>
              <a:t> </a:t>
            </a:r>
            <a:r>
              <a:rPr lang="en-US" sz="1800" dirty="0" err="1"/>
              <a:t>metodelor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instrumentelor</a:t>
            </a:r>
            <a:r>
              <a:rPr lang="en-US" sz="1800" dirty="0"/>
              <a:t> de </a:t>
            </a:r>
            <a:r>
              <a:rPr lang="en-US" sz="1800" dirty="0" err="1"/>
              <a:t>măsură</a:t>
            </a:r>
            <a:r>
              <a:rPr lang="en-US" sz="1800" dirty="0"/>
              <a:t>,  a </a:t>
            </a:r>
            <a:r>
              <a:rPr lang="en-US" sz="1800" dirty="0" err="1"/>
              <a:t>alegerii</a:t>
            </a:r>
            <a:r>
              <a:rPr lang="en-US" sz="1800" dirty="0"/>
              <a:t> </a:t>
            </a:r>
            <a:r>
              <a:rPr lang="en-US" sz="1800" dirty="0" err="1"/>
              <a:t>parametrilor</a:t>
            </a:r>
            <a:r>
              <a:rPr lang="en-US" sz="1800" dirty="0"/>
              <a:t> </a:t>
            </a:r>
            <a:r>
              <a:rPr lang="en-US" sz="1800" dirty="0" err="1"/>
              <a:t>nanoobiectelor</a:t>
            </a:r>
            <a:r>
              <a:rPr lang="en-US" sz="1800" dirty="0"/>
              <a:t> </a:t>
            </a:r>
            <a:r>
              <a:rPr lang="en-US" sz="1800" dirty="0" err="1"/>
              <a:t>necesari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crearea</a:t>
            </a:r>
            <a:r>
              <a:rPr lang="en-US" sz="1800" dirty="0"/>
              <a:t> </a:t>
            </a:r>
            <a:r>
              <a:rPr lang="en-US" sz="1800" dirty="0" err="1"/>
              <a:t>standardelor</a:t>
            </a:r>
            <a:r>
              <a:rPr lang="en-US" sz="1800" dirty="0"/>
              <a:t> </a:t>
            </a:r>
            <a:r>
              <a:rPr lang="en-US" sz="1800" dirty="0" err="1"/>
              <a:t>acestora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3279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6028B1D-8F00-CA75-867A-066D2FACF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IMPORTANCE OF DIMENSION AND SIZE</a:t>
            </a:r>
            <a:br>
              <a:rPr lang="en-US" sz="2400" b="1" dirty="0"/>
            </a:br>
            <a:r>
              <a:rPr lang="en-US" sz="2400" b="1" dirty="0"/>
              <a:t>DISTRIBUTION IN NANO</a:t>
            </a:r>
            <a:r>
              <a:rPr lang="ro-RO" sz="2400" b="1" dirty="0"/>
              <a:t>S</a:t>
            </a:r>
            <a:r>
              <a:rPr lang="en-US" sz="2400" b="1" dirty="0"/>
              <a:t>TRUCTURE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68CF568-FCFD-6C29-1E2A-9C2AC129F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Care </a:t>
            </a:r>
            <a:r>
              <a:rPr lang="en-US" sz="1800" dirty="0" err="1"/>
              <a:t>sunt</a:t>
            </a:r>
            <a:r>
              <a:rPr lang="en-US" sz="1800" dirty="0"/>
              <a:t> </a:t>
            </a:r>
            <a:r>
              <a:rPr lang="en-US" sz="1800" dirty="0" err="1"/>
              <a:t>principalele</a:t>
            </a:r>
            <a:r>
              <a:rPr lang="en-US" sz="1800" dirty="0"/>
              <a:t> </a:t>
            </a:r>
            <a:r>
              <a:rPr lang="en-US" sz="1800" dirty="0" err="1"/>
              <a:t>fenomene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efecte</a:t>
            </a:r>
            <a:r>
              <a:rPr lang="en-US" sz="1800" dirty="0"/>
              <a:t> </a:t>
            </a:r>
            <a:r>
              <a:rPr lang="en-US" sz="1800" dirty="0" err="1"/>
              <a:t>noi</a:t>
            </a:r>
            <a:r>
              <a:rPr lang="en-US" sz="1800" dirty="0"/>
              <a:t> care </a:t>
            </a:r>
            <a:r>
              <a:rPr lang="en-US" sz="1800" dirty="0" err="1"/>
              <a:t>apar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sunt</a:t>
            </a:r>
            <a:r>
              <a:rPr lang="en-US" sz="1800" dirty="0"/>
              <a:t> </a:t>
            </a:r>
            <a:r>
              <a:rPr lang="en-US" sz="1800" dirty="0" err="1"/>
              <a:t>utilizate</a:t>
            </a:r>
            <a:r>
              <a:rPr lang="en-US" sz="1800" dirty="0"/>
              <a:t> </a:t>
            </a:r>
            <a:r>
              <a:rPr lang="en-US" sz="1800" dirty="0" err="1"/>
              <a:t>atunci</a:t>
            </a:r>
            <a:r>
              <a:rPr lang="en-US" sz="1800" dirty="0"/>
              <a:t> </a:t>
            </a:r>
            <a:r>
              <a:rPr lang="en-US" sz="1800" dirty="0" err="1"/>
              <a:t>când</a:t>
            </a:r>
            <a:r>
              <a:rPr lang="en-US" sz="1800" dirty="0"/>
              <a:t> se </a:t>
            </a:r>
            <a:r>
              <a:rPr lang="en-US" sz="1800" dirty="0" err="1"/>
              <a:t>efectuează</a:t>
            </a:r>
            <a:r>
              <a:rPr lang="en-US" sz="1800" dirty="0"/>
              <a:t> </a:t>
            </a:r>
            <a:r>
              <a:rPr lang="en-US" sz="1800" dirty="0" err="1"/>
              <a:t>cercetări</a:t>
            </a:r>
            <a:r>
              <a:rPr lang="en-US" sz="1800" dirty="0"/>
              <a:t> la </a:t>
            </a:r>
            <a:r>
              <a:rPr lang="en-US" sz="1800" dirty="0" err="1"/>
              <a:t>scară</a:t>
            </a:r>
            <a:r>
              <a:rPr lang="en-US" sz="1800" dirty="0"/>
              <a:t> </a:t>
            </a:r>
            <a:r>
              <a:rPr lang="en-US" sz="1800" dirty="0" err="1"/>
              <a:t>nanometrică</a:t>
            </a:r>
            <a:r>
              <a:rPr lang="en-US" sz="1800" dirty="0"/>
              <a:t>?</a:t>
            </a:r>
          </a:p>
          <a:p>
            <a:r>
              <a:rPr lang="en-US" sz="1800" dirty="0"/>
              <a:t>difuzia </a:t>
            </a:r>
            <a:r>
              <a:rPr lang="en-US" sz="1800" dirty="0" err="1"/>
              <a:t>atomică</a:t>
            </a:r>
            <a:r>
              <a:rPr lang="en-US" sz="1800" dirty="0"/>
              <a:t> </a:t>
            </a:r>
            <a:r>
              <a:rPr lang="en-US" sz="1800" dirty="0" err="1"/>
              <a:t>prin</a:t>
            </a:r>
            <a:r>
              <a:rPr lang="en-US" sz="1800" dirty="0"/>
              <a:t> </a:t>
            </a:r>
            <a:r>
              <a:rPr lang="en-US" sz="1800" dirty="0" err="1"/>
              <a:t>suprafețele</a:t>
            </a:r>
            <a:r>
              <a:rPr lang="en-US" sz="1800" dirty="0"/>
              <a:t> </a:t>
            </a:r>
            <a:r>
              <a:rPr lang="en-US" sz="1800" dirty="0" err="1"/>
              <a:t>limită</a:t>
            </a:r>
            <a:r>
              <a:rPr lang="en-US" sz="1800" dirty="0"/>
              <a:t> </a:t>
            </a:r>
            <a:r>
              <a:rPr lang="en-US" sz="1800" dirty="0" err="1"/>
              <a:t>dă</a:t>
            </a:r>
            <a:r>
              <a:rPr lang="en-US" sz="1800" dirty="0"/>
              <a:t> </a:t>
            </a:r>
            <a:r>
              <a:rPr lang="en-US" sz="1800" dirty="0" err="1"/>
              <a:t>naștere</a:t>
            </a:r>
            <a:r>
              <a:rPr lang="en-US" sz="1800" dirty="0"/>
              <a:t> </a:t>
            </a:r>
            <a:r>
              <a:rPr lang="en-US" sz="1800" dirty="0" err="1"/>
              <a:t>unui</a:t>
            </a:r>
            <a:r>
              <a:rPr lang="en-US" sz="1800" dirty="0"/>
              <a:t> </a:t>
            </a:r>
            <a:r>
              <a:rPr lang="en-US" sz="1800" dirty="0" err="1"/>
              <a:t>mecanism</a:t>
            </a:r>
            <a:r>
              <a:rPr lang="en-US" sz="1800" dirty="0"/>
              <a:t> </a:t>
            </a:r>
            <a:r>
              <a:rPr lang="en-US" sz="1800" dirty="0" err="1"/>
              <a:t>eficient</a:t>
            </a:r>
            <a:r>
              <a:rPr lang="en-US" sz="1800" dirty="0"/>
              <a:t> de transfer al </a:t>
            </a:r>
            <a:r>
              <a:rPr lang="en-US" sz="1800" dirty="0" err="1"/>
              <a:t>materiei</a:t>
            </a:r>
            <a:r>
              <a:rPr lang="en-US" sz="1800" dirty="0"/>
              <a:t> la </a:t>
            </a:r>
            <a:r>
              <a:rPr lang="en-US" sz="1800" dirty="0" err="1"/>
              <a:t>temperaturi</a:t>
            </a:r>
            <a:r>
              <a:rPr lang="en-US" sz="1800" dirty="0"/>
              <a:t> </a:t>
            </a:r>
            <a:r>
              <a:rPr lang="en-US" sz="1800" dirty="0" err="1"/>
              <a:t>relativ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scăzute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comparație</a:t>
            </a:r>
            <a:r>
              <a:rPr lang="en-US" sz="1800" dirty="0"/>
              <a:t> cu </a:t>
            </a:r>
            <a:r>
              <a:rPr lang="en-US" sz="1800" dirty="0" err="1"/>
              <a:t>procesul</a:t>
            </a:r>
            <a:r>
              <a:rPr lang="en-US" sz="1800" dirty="0"/>
              <a:t> </a:t>
            </a:r>
            <a:r>
              <a:rPr lang="en-US" sz="1800" dirty="0" err="1"/>
              <a:t>convențional</a:t>
            </a:r>
            <a:r>
              <a:rPr lang="en-US" sz="1800" dirty="0"/>
              <a:t>. </a:t>
            </a:r>
            <a:r>
              <a:rPr lang="ro-RO" sz="1800" dirty="0"/>
              <a:t>(aplicații practice -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crește</a:t>
            </a:r>
            <a:r>
              <a:rPr lang="ro-RO" sz="1800" dirty="0"/>
              <a:t>rea</a:t>
            </a:r>
            <a:r>
              <a:rPr lang="en-US" sz="1800" dirty="0"/>
              <a:t> </a:t>
            </a:r>
            <a:r>
              <a:rPr lang="en-US" sz="1800" dirty="0" err="1"/>
              <a:t>sensibilit</a:t>
            </a:r>
            <a:r>
              <a:rPr lang="ro-RO" sz="1800" dirty="0" err="1"/>
              <a:t>ății</a:t>
            </a:r>
            <a:r>
              <a:rPr lang="ro-RO" sz="1800" dirty="0"/>
              <a:t> </a:t>
            </a:r>
            <a:r>
              <a:rPr lang="en-US" sz="1800" dirty="0" err="1"/>
              <a:t>senzor</a:t>
            </a:r>
            <a:r>
              <a:rPr lang="en-US" sz="1800" dirty="0"/>
              <a:t> de </a:t>
            </a:r>
            <a:r>
              <a:rPr lang="en-US" sz="1800" dirty="0" err="1"/>
              <a:t>gaz</a:t>
            </a:r>
            <a:r>
              <a:rPr lang="en-US" sz="1800" dirty="0"/>
              <a:t>, </a:t>
            </a:r>
            <a:r>
              <a:rPr lang="en-US" sz="1800" dirty="0" err="1"/>
              <a:t>cinetica</a:t>
            </a:r>
            <a:r>
              <a:rPr lang="en-US" sz="1800" dirty="0"/>
              <a:t> </a:t>
            </a:r>
            <a:r>
              <a:rPr lang="en-US" sz="1800" dirty="0" err="1"/>
              <a:t>difuziei</a:t>
            </a:r>
            <a:r>
              <a:rPr lang="en-US" sz="1800" dirty="0"/>
              <a:t> </a:t>
            </a:r>
            <a:r>
              <a:rPr lang="en-US" sz="1800" dirty="0" err="1"/>
              <a:t>hidrogenului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stocarea</a:t>
            </a:r>
            <a:r>
              <a:rPr lang="en-US" sz="1800" dirty="0"/>
              <a:t> </a:t>
            </a:r>
            <a:r>
              <a:rPr lang="en-US" sz="1800" dirty="0" err="1"/>
              <a:t>acestuia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reduce </a:t>
            </a:r>
            <a:r>
              <a:rPr lang="en-US" sz="1800" dirty="0" err="1"/>
              <a:t>temperatura</a:t>
            </a:r>
            <a:r>
              <a:rPr lang="en-US" sz="1800" dirty="0"/>
              <a:t> de </a:t>
            </a:r>
            <a:r>
              <a:rPr lang="en-US" sz="1800" dirty="0" err="1"/>
              <a:t>funcționare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celulele</a:t>
            </a:r>
            <a:r>
              <a:rPr lang="en-US" sz="1800" dirty="0"/>
              <a:t> de </a:t>
            </a:r>
            <a:r>
              <a:rPr lang="en-US" sz="1800" dirty="0" err="1"/>
              <a:t>combustie</a:t>
            </a:r>
            <a:r>
              <a:rPr lang="en-US" sz="1800" dirty="0"/>
              <a:t> cu </a:t>
            </a:r>
            <a:r>
              <a:rPr lang="en-US" sz="1800" dirty="0" err="1"/>
              <a:t>oxid</a:t>
            </a:r>
            <a:r>
              <a:rPr lang="en-US" sz="1800" dirty="0"/>
              <a:t> solid</a:t>
            </a:r>
            <a:r>
              <a:rPr lang="ro-RO" sz="1800" dirty="0"/>
              <a:t>)</a:t>
            </a:r>
            <a:r>
              <a:rPr lang="en-US" sz="1800" dirty="0"/>
              <a:t>;</a:t>
            </a:r>
            <a:endParaRPr lang="ro-RO" sz="1800" dirty="0"/>
          </a:p>
          <a:p>
            <a:r>
              <a:rPr lang="en-US" sz="1800" dirty="0" err="1"/>
              <a:t>dacă</a:t>
            </a:r>
            <a:r>
              <a:rPr lang="en-US" sz="1800" dirty="0"/>
              <a:t> </a:t>
            </a:r>
            <a:r>
              <a:rPr lang="en-US" sz="1800" dirty="0" err="1"/>
              <a:t>dimensiunea</a:t>
            </a:r>
            <a:r>
              <a:rPr lang="en-US" sz="1800" dirty="0"/>
              <a:t> </a:t>
            </a:r>
            <a:r>
              <a:rPr lang="en-US" sz="1800" dirty="0" err="1"/>
              <a:t>cristalului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mică</a:t>
            </a:r>
            <a:r>
              <a:rPr lang="en-US" sz="1800" dirty="0"/>
              <a:t> </a:t>
            </a:r>
            <a:r>
              <a:rPr lang="en-US" sz="1800" dirty="0" err="1"/>
              <a:t>decât</a:t>
            </a:r>
            <a:r>
              <a:rPr lang="en-US" sz="1800" dirty="0"/>
              <a:t> </a:t>
            </a:r>
            <a:r>
              <a:rPr lang="ro-RO" sz="1800" dirty="0"/>
              <a:t>parcursul </a:t>
            </a:r>
            <a:r>
              <a:rPr lang="en-US" sz="1800" dirty="0"/>
              <a:t>liber </a:t>
            </a:r>
            <a:r>
              <a:rPr lang="en-US" sz="1800" dirty="0" err="1"/>
              <a:t>medi</a:t>
            </a:r>
            <a:r>
              <a:rPr lang="ro-RO" sz="1800" dirty="0"/>
              <a:t>u</a:t>
            </a:r>
            <a:r>
              <a:rPr lang="en-US" sz="1800" dirty="0"/>
              <a:t> a </a:t>
            </a:r>
            <a:r>
              <a:rPr lang="en-US" sz="1800" dirty="0" err="1"/>
              <a:t>unui</a:t>
            </a:r>
            <a:r>
              <a:rPr lang="en-US" sz="1800" dirty="0"/>
              <a:t> electron, </a:t>
            </a:r>
            <a:r>
              <a:rPr lang="en-US" sz="1800" dirty="0" err="1"/>
              <a:t>atunci</a:t>
            </a:r>
            <a:r>
              <a:rPr lang="en-US" sz="1800" dirty="0"/>
              <a:t> </a:t>
            </a:r>
            <a:r>
              <a:rPr lang="en-US" sz="1800" dirty="0" err="1"/>
              <a:t>datorită</a:t>
            </a:r>
            <a:r>
              <a:rPr lang="en-US" sz="1800" dirty="0"/>
              <a:t> </a:t>
            </a:r>
            <a:r>
              <a:rPr lang="en-US" sz="1800" dirty="0" err="1"/>
              <a:t>împrăștierii</a:t>
            </a:r>
            <a:r>
              <a:rPr lang="en-US" sz="1800" dirty="0"/>
              <a:t> la </a:t>
            </a:r>
            <a:r>
              <a:rPr lang="ro-RO" sz="1800" dirty="0"/>
              <a:t>granița </a:t>
            </a:r>
            <a:r>
              <a:rPr lang="en-US" sz="1800" dirty="0" err="1"/>
              <a:t>limita</a:t>
            </a:r>
            <a:r>
              <a:rPr lang="en-US" sz="1800" dirty="0"/>
              <a:t> </a:t>
            </a:r>
            <a:r>
              <a:rPr lang="en-US" sz="1800" dirty="0" err="1"/>
              <a:t>granulelor</a:t>
            </a:r>
            <a:r>
              <a:rPr lang="en-US" sz="1800" dirty="0"/>
              <a:t>, </a:t>
            </a:r>
            <a:r>
              <a:rPr lang="en-US" sz="1800" dirty="0" err="1"/>
              <a:t>conductivitatea</a:t>
            </a:r>
            <a:r>
              <a:rPr lang="en-US" sz="1800" dirty="0"/>
              <a:t> </a:t>
            </a:r>
            <a:r>
              <a:rPr lang="en-US" sz="1800" dirty="0" err="1"/>
              <a:t>electronică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coeficientul</a:t>
            </a:r>
            <a:r>
              <a:rPr lang="en-US" sz="1800" dirty="0"/>
              <a:t> de </a:t>
            </a:r>
            <a:r>
              <a:rPr lang="en-US" sz="1800" dirty="0" err="1"/>
              <a:t>temperatură</a:t>
            </a:r>
            <a:r>
              <a:rPr lang="en-US" sz="1800" dirty="0"/>
              <a:t> </a:t>
            </a:r>
            <a:r>
              <a:rPr lang="en-US" sz="1800" dirty="0" err="1"/>
              <a:t>vor</a:t>
            </a:r>
            <a:r>
              <a:rPr lang="en-US" sz="1800" dirty="0"/>
              <a:t> </a:t>
            </a:r>
            <a:r>
              <a:rPr lang="en-US" sz="1800" dirty="0" err="1"/>
              <a:t>scădea</a:t>
            </a:r>
            <a:r>
              <a:rPr lang="en-US" sz="1800" dirty="0"/>
              <a:t>;</a:t>
            </a:r>
            <a:endParaRPr lang="ro-RO" sz="1800" dirty="0"/>
          </a:p>
          <a:p>
            <a:r>
              <a:rPr lang="en-US" sz="1800" dirty="0" err="1"/>
              <a:t>datorită</a:t>
            </a:r>
            <a:r>
              <a:rPr lang="en-US" sz="1800" dirty="0"/>
              <a:t> </a:t>
            </a:r>
            <a:r>
              <a:rPr lang="en-US" sz="1800" dirty="0" err="1"/>
              <a:t>efectelor</a:t>
            </a:r>
            <a:r>
              <a:rPr lang="en-US" sz="1800" dirty="0"/>
              <a:t> de </a:t>
            </a:r>
            <a:r>
              <a:rPr lang="en-US" sz="1800" dirty="0" err="1"/>
              <a:t>suprafață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dimensiunii</a:t>
            </a:r>
            <a:r>
              <a:rPr lang="en-US" sz="1800" dirty="0"/>
              <a:t> </a:t>
            </a:r>
            <a:r>
              <a:rPr lang="en-US" sz="1800" dirty="0" err="1"/>
              <a:t>mici</a:t>
            </a:r>
            <a:r>
              <a:rPr lang="en-US" sz="1800" dirty="0"/>
              <a:t> ale </a:t>
            </a:r>
            <a:r>
              <a:rPr lang="en-US" sz="1800" dirty="0" err="1"/>
              <a:t>particulelor</a:t>
            </a:r>
            <a:r>
              <a:rPr lang="en-US" sz="1800" dirty="0"/>
              <a:t>, </a:t>
            </a:r>
            <a:r>
              <a:rPr lang="en-US" sz="1800" dirty="0" err="1"/>
              <a:t>spectrul</a:t>
            </a:r>
            <a:r>
              <a:rPr lang="en-US" sz="1800" dirty="0"/>
              <a:t> </a:t>
            </a:r>
            <a:r>
              <a:rPr lang="en-US" sz="1800" dirty="0" err="1"/>
              <a:t>fotonic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modificat</a:t>
            </a:r>
            <a:r>
              <a:rPr lang="en-US" sz="1800" dirty="0"/>
              <a:t>, </a:t>
            </a:r>
            <a:r>
              <a:rPr lang="en-US" sz="1800" dirty="0" err="1"/>
              <a:t>adică</a:t>
            </a:r>
            <a:r>
              <a:rPr lang="en-US" sz="1800" dirty="0"/>
              <a:t>. </a:t>
            </a:r>
            <a:r>
              <a:rPr lang="en-US" sz="1800" dirty="0" err="1"/>
              <a:t>apare</a:t>
            </a:r>
            <a:r>
              <a:rPr lang="en-US" sz="1800" dirty="0"/>
              <a:t> </a:t>
            </a:r>
            <a:r>
              <a:rPr lang="en-US" sz="1800" dirty="0" err="1"/>
              <a:t>așa-numitul</a:t>
            </a:r>
            <a:r>
              <a:rPr lang="en-US" sz="1800" dirty="0"/>
              <a:t> </a:t>
            </a:r>
            <a:r>
              <a:rPr lang="en-US" sz="1800" dirty="0" err="1"/>
              <a:t>efect</a:t>
            </a:r>
            <a:r>
              <a:rPr lang="en-US" sz="1800" dirty="0"/>
              <a:t> de </a:t>
            </a:r>
            <a:r>
              <a:rPr lang="en-US" sz="1800" dirty="0" err="1"/>
              <a:t>localizare</a:t>
            </a:r>
            <a:r>
              <a:rPr lang="en-US" sz="1800" dirty="0"/>
              <a:t>;</a:t>
            </a:r>
            <a:endParaRPr lang="ro-RO" sz="1800" dirty="0"/>
          </a:p>
          <a:p>
            <a:r>
              <a:rPr lang="ro-RO" sz="1800" dirty="0"/>
              <a:t>modificări ale benzii interzise în particulele semiconductoare reduse la dimensiuni </a:t>
            </a:r>
            <a:r>
              <a:rPr lang="ro-RO" sz="1800" dirty="0" err="1"/>
              <a:t>nanometrice</a:t>
            </a:r>
            <a:r>
              <a:rPr lang="ro-RO" sz="1800" dirty="0"/>
              <a:t> duc la o </a:t>
            </a:r>
            <a:r>
              <a:rPr lang="ro-RO" sz="1800" dirty="0" err="1"/>
              <a:t>delasare</a:t>
            </a:r>
            <a:r>
              <a:rPr lang="ro-RO" sz="1800" dirty="0"/>
              <a:t> spre albastru a luminiscenței;</a:t>
            </a:r>
          </a:p>
          <a:p>
            <a:r>
              <a:rPr lang="ro-RO" sz="1800" dirty="0"/>
              <a:t>relaxarea luminiscenței în </a:t>
            </a:r>
            <a:r>
              <a:rPr lang="ro-RO" sz="1800" dirty="0" err="1"/>
              <a:t>nanoparticulele</a:t>
            </a:r>
            <a:r>
              <a:rPr lang="ro-RO" sz="1800" dirty="0"/>
              <a:t> de oxid asociată cu modificări ale dimensiunilor particulelor duce la modificări ale proprietăților optice și, prin urmare, este de interes pentru fabricarea dispozitivelor optoelectronice;</a:t>
            </a:r>
          </a:p>
          <a:p>
            <a:endParaRPr lang="ro-RO" sz="1800" dirty="0"/>
          </a:p>
        </p:txBody>
      </p:sp>
    </p:spTree>
    <p:extLst>
      <p:ext uri="{BB962C8B-B14F-4D97-AF65-F5344CB8AC3E}">
        <p14:creationId xmlns:p14="http://schemas.microsoft.com/office/powerpoint/2010/main" val="2554371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EC54850-9ADA-4AFF-9ADC-817E4426C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b="1" dirty="0"/>
              <a:t>IMPORTANCE OF DIMENSION AND SIZE</a:t>
            </a:r>
            <a:br>
              <a:rPr lang="en-US" sz="2200" b="1" dirty="0"/>
            </a:br>
            <a:r>
              <a:rPr lang="en-US" sz="2200" b="1" dirty="0"/>
              <a:t>DISTRIBUTION IN NANO</a:t>
            </a:r>
            <a:r>
              <a:rPr lang="ro-RO" sz="2200" b="1" dirty="0"/>
              <a:t>S</a:t>
            </a:r>
            <a:r>
              <a:rPr lang="en-US" sz="2200" b="1" dirty="0"/>
              <a:t>TRUCTURE</a:t>
            </a:r>
            <a:endParaRPr lang="en-US" sz="2200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A86A2F6-2591-6F42-DCDF-2687BC681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76400"/>
            <a:ext cx="8991600" cy="4525962"/>
          </a:xfrm>
        </p:spPr>
        <p:txBody>
          <a:bodyPr/>
          <a:lstStyle/>
          <a:p>
            <a:r>
              <a:rPr lang="en-US" sz="1800" dirty="0" err="1"/>
              <a:t>reducerea</a:t>
            </a:r>
            <a:r>
              <a:rPr lang="en-US" sz="1800" dirty="0"/>
              <a:t> </a:t>
            </a:r>
            <a:r>
              <a:rPr lang="en-US" sz="1800" dirty="0" err="1"/>
              <a:t>dimensiunii</a:t>
            </a:r>
            <a:r>
              <a:rPr lang="en-US" sz="1800" dirty="0"/>
              <a:t> </a:t>
            </a:r>
            <a:r>
              <a:rPr lang="en-US" sz="1800" dirty="0" err="1"/>
              <a:t>punctelor</a:t>
            </a:r>
            <a:r>
              <a:rPr lang="en-US" sz="1800" dirty="0"/>
              <a:t> </a:t>
            </a:r>
            <a:r>
              <a:rPr lang="en-US" sz="1800" dirty="0" err="1"/>
              <a:t>cuantice</a:t>
            </a:r>
            <a:r>
              <a:rPr lang="en-US" sz="1800" dirty="0"/>
              <a:t> la </a:t>
            </a:r>
            <a:r>
              <a:rPr lang="en-US" sz="1800" dirty="0" err="1"/>
              <a:t>dimensiunea</a:t>
            </a:r>
            <a:r>
              <a:rPr lang="en-US" sz="1800" dirty="0"/>
              <a:t> </a:t>
            </a:r>
            <a:r>
              <a:rPr lang="en-US" sz="1800" dirty="0" err="1"/>
              <a:t>vecinătăţii</a:t>
            </a:r>
            <a:r>
              <a:rPr lang="en-US" sz="1800" dirty="0"/>
              <a:t> </a:t>
            </a:r>
            <a:r>
              <a:rPr lang="en-US" sz="1800" dirty="0" err="1"/>
              <a:t>unui</a:t>
            </a:r>
            <a:r>
              <a:rPr lang="en-US" sz="1800" dirty="0"/>
              <a:t> </a:t>
            </a:r>
            <a:r>
              <a:rPr lang="en-US" sz="1800" dirty="0" err="1"/>
              <a:t>punct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care sunt </a:t>
            </a:r>
            <a:r>
              <a:rPr lang="en-US" sz="1800" dirty="0" err="1"/>
              <a:t>prezenţi</a:t>
            </a:r>
            <a:r>
              <a:rPr lang="en-US" sz="1800" dirty="0"/>
              <a:t> </a:t>
            </a:r>
            <a:r>
              <a:rPr lang="en-US" sz="1800" dirty="0" err="1"/>
              <a:t>doar</a:t>
            </a:r>
            <a:r>
              <a:rPr lang="en-US" sz="1800" dirty="0"/>
              <a:t> </a:t>
            </a:r>
            <a:r>
              <a:rPr lang="en-US" sz="1800" dirty="0" err="1"/>
              <a:t>câţiva</a:t>
            </a:r>
            <a:r>
              <a:rPr lang="en-US" sz="1800" dirty="0"/>
              <a:t> </a:t>
            </a:r>
            <a:r>
              <a:rPr lang="en-US" sz="1800" dirty="0" err="1"/>
              <a:t>electroni</a:t>
            </a:r>
            <a:r>
              <a:rPr lang="en-US" sz="1800" dirty="0"/>
              <a:t> </a:t>
            </a:r>
            <a:r>
              <a:rPr lang="en-US" sz="1800" dirty="0" err="1"/>
              <a:t>devine</a:t>
            </a:r>
            <a:r>
              <a:rPr lang="en-US" sz="1800" dirty="0"/>
              <a:t> </a:t>
            </a:r>
            <a:r>
              <a:rPr lang="en-US" sz="1800" dirty="0" err="1"/>
              <a:t>baza</a:t>
            </a:r>
            <a:r>
              <a:rPr lang="en-US" sz="1800" dirty="0"/>
              <a:t> </a:t>
            </a:r>
            <a:r>
              <a:rPr lang="en-US" sz="1800" dirty="0" err="1"/>
              <a:t>tehnologică</a:t>
            </a:r>
            <a:r>
              <a:rPr lang="en-US" sz="1800" dirty="0"/>
              <a:t> a </a:t>
            </a:r>
            <a:r>
              <a:rPr lang="en-US" sz="1800" dirty="0" err="1"/>
              <a:t>spintronicii</a:t>
            </a:r>
            <a:r>
              <a:rPr lang="en-US" sz="1800" dirty="0"/>
              <a:t>;</a:t>
            </a:r>
            <a:endParaRPr lang="ro-RO" sz="1800" dirty="0"/>
          </a:p>
          <a:p>
            <a:r>
              <a:rPr lang="en-US" sz="1800" dirty="0" err="1"/>
              <a:t>efectele</a:t>
            </a:r>
            <a:r>
              <a:rPr lang="en-US" sz="1800" dirty="0"/>
              <a:t> de </a:t>
            </a:r>
            <a:r>
              <a:rPr lang="en-US" sz="1800" dirty="0" err="1"/>
              <a:t>suprafață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materialele</a:t>
            </a:r>
            <a:r>
              <a:rPr lang="en-US" sz="1800" dirty="0"/>
              <a:t> </a:t>
            </a:r>
            <a:r>
              <a:rPr lang="en-US" sz="1800" dirty="0" err="1"/>
              <a:t>magnetice</a:t>
            </a:r>
            <a:r>
              <a:rPr lang="en-US" sz="1800" dirty="0"/>
              <a:t> </a:t>
            </a:r>
            <a:r>
              <a:rPr lang="en-US" sz="1800" dirty="0" err="1"/>
              <a:t>reglează</a:t>
            </a:r>
            <a:r>
              <a:rPr lang="en-US" sz="1800" dirty="0"/>
              <a:t> </a:t>
            </a:r>
            <a:r>
              <a:rPr lang="en-US" sz="1800" dirty="0" err="1"/>
              <a:t>proprietățile</a:t>
            </a:r>
            <a:r>
              <a:rPr lang="en-US" sz="1800" dirty="0"/>
              <a:t> </a:t>
            </a:r>
            <a:r>
              <a:rPr lang="en-US" sz="1800" dirty="0" err="1"/>
              <a:t>magnetice</a:t>
            </a:r>
            <a:r>
              <a:rPr lang="en-US" sz="1800" dirty="0"/>
              <a:t> ale </a:t>
            </a:r>
            <a:r>
              <a:rPr lang="en-US" sz="1800" dirty="0" err="1"/>
              <a:t>straturilor</a:t>
            </a:r>
            <a:r>
              <a:rPr lang="en-US" sz="1800" dirty="0"/>
              <a:t> </a:t>
            </a:r>
            <a:r>
              <a:rPr lang="en-US" sz="1800" dirty="0" err="1"/>
              <a:t>subțiri</a:t>
            </a:r>
            <a:r>
              <a:rPr lang="en-US" sz="1800" dirty="0"/>
              <a:t>, </a:t>
            </a:r>
            <a:r>
              <a:rPr lang="en-US" sz="1800" dirty="0" err="1"/>
              <a:t>ceea</a:t>
            </a:r>
            <a:r>
              <a:rPr lang="en-US" sz="1800" dirty="0"/>
              <a:t> </a:t>
            </a:r>
            <a:r>
              <a:rPr lang="en-US" sz="1800" dirty="0" err="1"/>
              <a:t>ce</a:t>
            </a:r>
            <a:r>
              <a:rPr lang="en-US" sz="1800" dirty="0"/>
              <a:t> face </a:t>
            </a:r>
            <a:r>
              <a:rPr lang="en-US" sz="1800" dirty="0" err="1"/>
              <a:t>posibilă</a:t>
            </a:r>
            <a:r>
              <a:rPr lang="en-US" sz="1800" dirty="0"/>
              <a:t> </a:t>
            </a:r>
            <a:r>
              <a:rPr lang="en-US" sz="1800" dirty="0" err="1"/>
              <a:t>crearea</a:t>
            </a:r>
            <a:r>
              <a:rPr lang="en-US" sz="1800" dirty="0"/>
              <a:t> de </a:t>
            </a:r>
            <a:r>
              <a:rPr lang="en-US" sz="1800" dirty="0" err="1"/>
              <a:t>dispozitive</a:t>
            </a:r>
            <a:r>
              <a:rPr lang="en-US" sz="1800" dirty="0"/>
              <a:t> de </a:t>
            </a:r>
            <a:r>
              <a:rPr lang="en-US" sz="1800" dirty="0" err="1"/>
              <a:t>înregistrare</a:t>
            </a:r>
            <a:r>
              <a:rPr lang="en-US" sz="1800" dirty="0"/>
              <a:t> a </a:t>
            </a:r>
            <a:r>
              <a:rPr lang="en-US" sz="1800" dirty="0" err="1"/>
              <a:t>datelor</a:t>
            </a:r>
            <a:r>
              <a:rPr lang="en-US" sz="1800" dirty="0"/>
              <a:t> </a:t>
            </a:r>
            <a:r>
              <a:rPr lang="en-US" sz="1800" dirty="0" err="1"/>
              <a:t>magnetice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avansate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senzori</a:t>
            </a:r>
            <a:r>
              <a:rPr lang="en-US" sz="1800" dirty="0"/>
              <a:t> </a:t>
            </a:r>
            <a:r>
              <a:rPr lang="en-US" sz="1800" dirty="0" err="1"/>
              <a:t>magnetici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sensibili</a:t>
            </a:r>
            <a:r>
              <a:rPr lang="en-US" sz="1800" dirty="0"/>
              <a:t> (</a:t>
            </a:r>
            <a:r>
              <a:rPr lang="ro-RO" sz="1800" dirty="0"/>
              <a:t>e</a:t>
            </a:r>
            <a:r>
              <a:rPr lang="ro-RO" sz="1800" i="1" dirty="0"/>
              <a:t>.g., </a:t>
            </a:r>
            <a:r>
              <a:rPr lang="en-US" sz="1800" i="1" dirty="0" err="1"/>
              <a:t>rezistență</a:t>
            </a:r>
            <a:r>
              <a:rPr lang="en-US" sz="1800" i="1" dirty="0"/>
              <a:t> </a:t>
            </a:r>
            <a:r>
              <a:rPr lang="en-US" sz="1800" i="1" dirty="0" err="1"/>
              <a:t>magnetică</a:t>
            </a:r>
            <a:r>
              <a:rPr lang="en-US" sz="1800" i="1" dirty="0"/>
              <a:t> ultra-</a:t>
            </a:r>
            <a:r>
              <a:rPr lang="en-US" sz="1800" i="1" dirty="0" err="1"/>
              <a:t>înalta</a:t>
            </a:r>
            <a:r>
              <a:rPr lang="en-US" sz="1800" dirty="0"/>
              <a:t>);</a:t>
            </a:r>
            <a:endParaRPr lang="ro-RO" sz="1800" dirty="0"/>
          </a:p>
          <a:p>
            <a:r>
              <a:rPr lang="ro-RO" sz="1800" dirty="0"/>
              <a:t>la metalele cu granule mai mici de 100 nm, limitele dintre boabe </a:t>
            </a:r>
            <a:r>
              <a:rPr lang="ro-RO" sz="1800" dirty="0" err="1"/>
              <a:t>influenţează</a:t>
            </a:r>
            <a:r>
              <a:rPr lang="ro-RO" sz="1800" dirty="0"/>
              <a:t> puternic </a:t>
            </a:r>
            <a:r>
              <a:rPr lang="ro-RO" sz="1800" dirty="0" err="1"/>
              <a:t>proprietăţile</a:t>
            </a:r>
            <a:r>
              <a:rPr lang="ro-RO" sz="1800" dirty="0"/>
              <a:t> lor mecanice (</a:t>
            </a:r>
            <a:r>
              <a:rPr lang="ro-RO" sz="1800" i="1" dirty="0"/>
              <a:t>e.g. crearea de materiale cu rezistență și ductilitate ultra-înalta</a:t>
            </a:r>
            <a:r>
              <a:rPr lang="ro-RO" sz="1800" dirty="0"/>
              <a:t>);</a:t>
            </a:r>
          </a:p>
          <a:p>
            <a:r>
              <a:rPr lang="ro-RO" sz="1800" dirty="0"/>
              <a:t>datorită influenței efectelor la limită și a tensiunilor, echilibrul termodinamic de fază suferă o deplasare sau alte modificări, ceea ce duce la eliberarea energiei sistemului (</a:t>
            </a:r>
            <a:r>
              <a:rPr lang="ro-RO" sz="1800" i="1" dirty="0"/>
              <a:t>e.g., producerea de noi materiale instabile cu proprietăți necunoscute)</a:t>
            </a:r>
          </a:p>
          <a:p>
            <a:r>
              <a:rPr lang="ro-RO" sz="1800" dirty="0"/>
              <a:t>când nanomaterialele interacționează, proprietățile lor tribologice se schimbă dramatic. Aceste modificări duc la frecare redusă și la uzura rulmenților în microsisteme și instrumente de microchirurgie.</a:t>
            </a:r>
          </a:p>
          <a:p>
            <a:endParaRPr lang="ro-RO" sz="2200" dirty="0"/>
          </a:p>
        </p:txBody>
      </p:sp>
    </p:spTree>
    <p:extLst>
      <p:ext uri="{BB962C8B-B14F-4D97-AF65-F5344CB8AC3E}">
        <p14:creationId xmlns:p14="http://schemas.microsoft.com/office/powerpoint/2010/main" val="31793024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3000" dirty="0"/>
              <a:t>Modelarea și simularea computerizată în asistarea modului de măsurători</a:t>
            </a:r>
            <a:endParaRPr lang="en-US" sz="3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6479" y="1655573"/>
            <a:ext cx="5286241" cy="314045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" y="5079999"/>
            <a:ext cx="8534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Nanometrologia</a:t>
            </a:r>
            <a:r>
              <a:rPr lang="en-US" dirty="0"/>
              <a:t> </a:t>
            </a:r>
            <a:r>
              <a:rPr lang="en-US" dirty="0" err="1"/>
              <a:t>oferă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caracterizare</a:t>
            </a:r>
            <a:r>
              <a:rPr lang="ro-RO" dirty="0"/>
              <a:t> în </a:t>
            </a:r>
            <a:r>
              <a:rPr lang="en-US" dirty="0" err="1"/>
              <a:t>performanța</a:t>
            </a:r>
            <a:r>
              <a:rPr lang="en-US" dirty="0"/>
              <a:t> </a:t>
            </a:r>
            <a:r>
              <a:rPr lang="en-US" dirty="0" err="1"/>
              <a:t>procesului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 </a:t>
            </a:r>
            <a:r>
              <a:rPr lang="en-US" dirty="0" err="1"/>
              <a:t>produsului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include </a:t>
            </a:r>
            <a:r>
              <a:rPr lang="en-US" dirty="0" err="1"/>
              <a:t>subiecte</a:t>
            </a:r>
            <a:r>
              <a:rPr lang="en-US" dirty="0"/>
              <a:t> precum </a:t>
            </a:r>
            <a:r>
              <a:rPr lang="en-US" dirty="0" err="1"/>
              <a:t>instrumente</a:t>
            </a:r>
            <a:r>
              <a:rPr lang="en-US" dirty="0"/>
              <a:t>,</a:t>
            </a:r>
            <a:r>
              <a:rPr lang="ro-RO" dirty="0"/>
              <a:t> </a:t>
            </a:r>
            <a:r>
              <a:rPr lang="en-US" dirty="0" err="1"/>
              <a:t>abordări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aplicații</a:t>
            </a:r>
            <a:r>
              <a:rPr lang="en-US" dirty="0"/>
              <a:t> de </a:t>
            </a:r>
            <a:r>
              <a:rPr lang="en-US" dirty="0" err="1"/>
              <a:t>producție</a:t>
            </a:r>
            <a:r>
              <a:rPr lang="en-US" dirty="0"/>
              <a:t> off-line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proces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ro-RO" dirty="0"/>
              <a:t> </a:t>
            </a:r>
            <a:r>
              <a:rPr lang="en-US" dirty="0" err="1"/>
              <a:t>standarde</a:t>
            </a:r>
            <a:r>
              <a:rPr lang="en-US" dirty="0"/>
              <a:t>. </a:t>
            </a:r>
            <a:endParaRPr lang="ro-RO" dirty="0"/>
          </a:p>
          <a:p>
            <a:pPr algn="just"/>
            <a:r>
              <a:rPr lang="en-US" dirty="0" err="1"/>
              <a:t>Modelele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simulările</a:t>
            </a:r>
            <a:r>
              <a:rPr lang="en-US" dirty="0"/>
              <a:t> pe computer </a:t>
            </a:r>
            <a:r>
              <a:rPr lang="en-US" dirty="0" err="1"/>
              <a:t>ajută</a:t>
            </a:r>
            <a:r>
              <a:rPr lang="en-US" dirty="0"/>
              <a:t> la </a:t>
            </a:r>
            <a:r>
              <a:rPr lang="en-US" dirty="0" err="1"/>
              <a:t>proiectarea</a:t>
            </a:r>
            <a:r>
              <a:rPr lang="en-US" dirty="0"/>
              <a:t> de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moduri</a:t>
            </a:r>
            <a:r>
              <a:rPr lang="en-US" dirty="0"/>
              <a:t> de</a:t>
            </a:r>
            <a:r>
              <a:rPr lang="ro-RO" dirty="0"/>
              <a:t> </a:t>
            </a:r>
            <a:r>
              <a:rPr lang="en-US" dirty="0" err="1"/>
              <a:t>măsurători</a:t>
            </a:r>
            <a:r>
              <a:rPr lang="en-US" dirty="0"/>
              <a:t> </a:t>
            </a:r>
            <a:r>
              <a:rPr lang="en-US" dirty="0" err="1"/>
              <a:t>oferind</a:t>
            </a:r>
            <a:r>
              <a:rPr lang="en-US" dirty="0"/>
              <a:t> o </a:t>
            </a:r>
            <a:r>
              <a:rPr lang="en-US" dirty="0" err="1"/>
              <a:t>perspectivă</a:t>
            </a:r>
            <a:r>
              <a:rPr lang="en-US" dirty="0"/>
              <a:t> </a:t>
            </a:r>
            <a:r>
              <a:rPr lang="en-US" dirty="0" err="1"/>
              <a:t>asupra</a:t>
            </a:r>
            <a:r>
              <a:rPr lang="en-US" dirty="0"/>
              <a:t> </a:t>
            </a:r>
            <a:r>
              <a:rPr lang="en-US" dirty="0" err="1"/>
              <a:t>proceselor</a:t>
            </a:r>
            <a:r>
              <a:rPr lang="en-US" dirty="0"/>
              <a:t> </a:t>
            </a:r>
            <a:r>
              <a:rPr lang="en-US" dirty="0" err="1"/>
              <a:t>fizice</a:t>
            </a:r>
            <a:r>
              <a:rPr lang="en-US" dirty="0"/>
              <a:t> de f</a:t>
            </a:r>
            <a:r>
              <a:rPr lang="ro-RO" dirty="0"/>
              <a:t>ond</a:t>
            </a:r>
            <a:r>
              <a:rPr lang="en-US" dirty="0"/>
              <a:t>. </a:t>
            </a:r>
            <a:endParaRPr lang="ro-RO" dirty="0"/>
          </a:p>
          <a:p>
            <a:pPr algn="just"/>
            <a:r>
              <a:rPr lang="en-US" dirty="0"/>
              <a:t>Varia</a:t>
            </a:r>
            <a:r>
              <a:rPr lang="ro-RO" dirty="0"/>
              <a:t>  </a:t>
            </a:r>
            <a:r>
              <a:rPr lang="en-US" dirty="0" err="1"/>
              <a:t>tehnici</a:t>
            </a:r>
            <a:r>
              <a:rPr lang="en-US" dirty="0"/>
              <a:t> sunt </a:t>
            </a:r>
            <a:r>
              <a:rPr lang="en-US" dirty="0" err="1"/>
              <a:t>implementate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funcție</a:t>
            </a:r>
            <a:r>
              <a:rPr lang="en-US" dirty="0"/>
              <a:t> de </a:t>
            </a:r>
            <a:r>
              <a:rPr lang="en-US" dirty="0" err="1"/>
              <a:t>scara</a:t>
            </a:r>
            <a:r>
              <a:rPr lang="en-US" dirty="0"/>
              <a:t> </a:t>
            </a:r>
            <a:r>
              <a:rPr lang="en-US" dirty="0" err="1"/>
              <a:t>spațiu-timp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1332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6FD0FF31-B167-05DB-DD98-B0A5C0C8D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835" y="1143000"/>
            <a:ext cx="4114800" cy="2048934"/>
          </a:xfrm>
        </p:spPr>
      </p:pic>
      <p:sp>
        <p:nvSpPr>
          <p:cNvPr id="8" name="Titlu 1">
            <a:extLst>
              <a:ext uri="{FF2B5EF4-FFF2-40B4-BE49-F238E27FC236}">
                <a16:creationId xmlns:a16="http://schemas.microsoft.com/office/drawing/2014/main" id="{A9C85F9E-5FDE-6D11-5896-FA7EF812A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o-RO" dirty="0"/>
              <a:t>Clasificarea nanomaterialelor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C85510-C27E-6359-327B-3D31D16BD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769" y="1905000"/>
            <a:ext cx="4614606" cy="3657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32DDB1-FCE7-0BE5-39B4-D205BE8B4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" y="3429000"/>
            <a:ext cx="4343400" cy="347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9777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An external file that holds a picture, illustration, etc.&#10;Object name is nihms581421f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224246"/>
            <a:ext cx="7924800" cy="492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801" y="5562600"/>
            <a:ext cx="883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3333"/>
                </a:solidFill>
                <a:latin typeface="Cambria" panose="02040503050406030204" pitchFamily="18" charset="0"/>
              </a:rPr>
              <a:t>Comparison of the NNI investment distribution (2011–2013) into the different </a:t>
            </a:r>
            <a:r>
              <a:rPr lang="en-US" dirty="0" err="1">
                <a:solidFill>
                  <a:srgbClr val="333333"/>
                </a:solidFill>
                <a:latin typeface="Cambria" panose="02040503050406030204" pitchFamily="18" charset="0"/>
              </a:rPr>
              <a:t>nano</a:t>
            </a:r>
            <a:r>
              <a:rPr lang="en-US" dirty="0">
                <a:solidFill>
                  <a:srgbClr val="333333"/>
                </a:solidFill>
                <a:latin typeface="Cambria" panose="02040503050406030204" pitchFamily="18" charset="0"/>
              </a:rPr>
              <a:t> areas between two US governmental agencies: the NSF (covering general research on nanotechnology) and the NIH (focused on nanomedicine). Source: NNI Dashboard</a:t>
            </a:r>
            <a:r>
              <a:rPr lang="en-US" u="sng" baseline="30000" dirty="0">
                <a:solidFill>
                  <a:srgbClr val="376FAA"/>
                </a:solidFill>
                <a:latin typeface="Cambria" panose="02040503050406030204" pitchFamily="18" charset="0"/>
                <a:hlinkClick r:id="rId3"/>
              </a:rPr>
              <a:t>64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143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00226F</Template>
  <TotalTime>698</TotalTime>
  <Words>4050</Words>
  <Application>Microsoft Office PowerPoint</Application>
  <PresentationFormat>On-screen Show (4:3)</PresentationFormat>
  <Paragraphs>248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Cambria</vt:lpstr>
      <vt:lpstr>Wingdings</vt:lpstr>
      <vt:lpstr>Default Design</vt:lpstr>
      <vt:lpstr>Tema  Întroducere în Nanometrologie și Instrumentație pentru Nanoinginerie</vt:lpstr>
      <vt:lpstr>Teme pentru proiecte științifice la disciplina F.O.009 INSTRUMENTAȚIE ȘI METROLOGIE PENTRU NANOINGINERIE Grupa MN-251M </vt:lpstr>
      <vt:lpstr>PowerPoint Presentation</vt:lpstr>
      <vt:lpstr>Importanța nanometrologiei</vt:lpstr>
      <vt:lpstr>Introduction to Nanometrology: What is it? Why is it important? What are the main challenges? </vt:lpstr>
      <vt:lpstr>Factori cheie</vt:lpstr>
      <vt:lpstr>(1) Beneficiul teoretic și științific</vt:lpstr>
      <vt:lpstr>(2) Beneficiul practic al metrologiei</vt:lpstr>
      <vt:lpstr>Nanotehnologia vs Metrologia </vt:lpstr>
      <vt:lpstr>Nanotehnologia vs Metrologia </vt:lpstr>
      <vt:lpstr>Nanotehnologia vs Metrologia</vt:lpstr>
      <vt:lpstr>Provocările în metrologie la scară nanometrică? </vt:lpstr>
      <vt:lpstr>Provocări în nanometrologie?</vt:lpstr>
      <vt:lpstr>Dictate de orientări:</vt:lpstr>
      <vt:lpstr>Aplicarea posibilă a efectelor în nanomateriale</vt:lpstr>
      <vt:lpstr>PowerPoint Presentation</vt:lpstr>
      <vt:lpstr>Clasificarea nanometrologiei</vt:lpstr>
      <vt:lpstr>Nanometrologia electrică</vt:lpstr>
      <vt:lpstr>Nanometrologia electrică &amp; interconectivitatea cu alte...</vt:lpstr>
      <vt:lpstr>Bionanometrologia</vt:lpstr>
      <vt:lpstr>Complexitatea nanometrologiei: actorii din domeniu</vt:lpstr>
      <vt:lpstr>PowerPoint Presentation</vt:lpstr>
      <vt:lpstr>Rolul entităților metrologice</vt:lpstr>
      <vt:lpstr>Rolul organelor de reglementare</vt:lpstr>
      <vt:lpstr>Rolul centrelor academice</vt:lpstr>
      <vt:lpstr>Rolul industriei / producătorilor de mărfuri și servicii</vt:lpstr>
      <vt:lpstr>Rolul consumatoirior, cetățenilor</vt:lpstr>
      <vt:lpstr>PowerPoint Presentation</vt:lpstr>
      <vt:lpstr>Concluzii:  Importanța metrologiei</vt:lpstr>
      <vt:lpstr>PowerPoint Presentation</vt:lpstr>
      <vt:lpstr>IMPORTANCE OF DIMENSION AND SIZE DISTRIBUTION IN NANOSTRUCTURE</vt:lpstr>
      <vt:lpstr>IMPORTANCE OF DIMENSION AND SIZE DISTRIBUTION IN NANOSTRUCTURE</vt:lpstr>
      <vt:lpstr>Modelarea și simularea computerizată în asistarea modului de măsurători</vt:lpstr>
      <vt:lpstr>Clasificarea nanomaterialelor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1 Întroducere în Instrumentație și Metrologie pentru Nanoinginerie</dc:title>
  <dc:subject>DigitalOfficePro Free Templates</dc:subject>
  <dc:creator>buzdugan artur</dc:creator>
  <cp:keywords>Templates; PowerPoint; DigitalOfficePro; Free</cp:keywords>
  <cp:lastModifiedBy>Artur Buzdugan</cp:lastModifiedBy>
  <cp:revision>43</cp:revision>
  <dcterms:created xsi:type="dcterms:W3CDTF">2024-06-17T15:33:16Z</dcterms:created>
  <dcterms:modified xsi:type="dcterms:W3CDTF">2026-05-13T12:18:40Z</dcterms:modified>
  <cp:category>Templates;PowerPoint</cp:category>
</cp:coreProperties>
</file>