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70" r:id="rId9"/>
    <p:sldId id="271" r:id="rId10"/>
    <p:sldId id="264" r:id="rId11"/>
    <p:sldId id="272" r:id="rId12"/>
    <p:sldId id="273" r:id="rId13"/>
    <p:sldId id="265" r:id="rId14"/>
    <p:sldId id="266" r:id="rId15"/>
    <p:sldId id="275" r:id="rId16"/>
    <p:sldId id="276" r:id="rId17"/>
    <p:sldId id="267" r:id="rId18"/>
    <p:sldId id="277" r:id="rId19"/>
    <p:sldId id="278" r:id="rId20"/>
    <p:sldId id="279" r:id="rId21"/>
    <p:sldId id="280" r:id="rId22"/>
    <p:sldId id="281" r:id="rId23"/>
    <p:sldId id="268" r:id="rId24"/>
    <p:sldId id="269" r:id="rId25"/>
    <p:sldId id="27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08-Feb-22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08-Feb-22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08-Feb-22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08-Feb-22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08-Feb-22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08-Feb-22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08-Feb-22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08-Feb-22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08-Feb-22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08-Feb-22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08-Feb-22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08-Feb-22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A9286AD2-18A9-4868-A4E3-7A2097A20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9754" y="639097"/>
            <a:ext cx="6253317" cy="3686015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Eight Principles of Mobile-Friendliness</a:t>
            </a:r>
            <a:br>
              <a:rPr lang="ro-MD" sz="4400" dirty="0"/>
            </a:br>
            <a:r>
              <a:rPr lang="en-US" sz="4400" dirty="0"/>
              <a:t> </a:t>
            </a:r>
            <a:br>
              <a:rPr lang="ro-MD" sz="4400" dirty="0"/>
            </a:br>
            <a:r>
              <a:rPr lang="it-IT" sz="4400" dirty="0"/>
              <a:t>Opt principii ale compatibilităţii cu dispozitivele mobile</a:t>
            </a:r>
            <a:endParaRPr lang="en-US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89753" y="4672739"/>
            <a:ext cx="6269347" cy="1021498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Восемь принципов мобильной совместимости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Picture 4" descr="A picture containing building, sitting, bench, side&#10;&#10;Description automatically generated">
            <a:extLst>
              <a:ext uri="{FF2B5EF4-FFF2-40B4-BE49-F238E27FC236}">
                <a16:creationId xmlns:a16="http://schemas.microsoft.com/office/drawing/2014/main" id="{282CF6DD-7FE8-4063-9551-1B7BBCE92A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"/>
            <a:ext cx="4635315" cy="6857999"/>
          </a:xfrm>
          <a:prstGeom prst="rect">
            <a:avLst/>
          </a:pr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7A7CD63-7EC3-44F3-95D0-595C4019F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27754" y="4498925"/>
            <a:ext cx="5636107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500113EC-01D8-4119-A012-F90BEBA5CCB0}"/>
              </a:ext>
            </a:extLst>
          </p:cNvPr>
          <p:cNvSpPr txBox="1"/>
          <p:nvPr/>
        </p:nvSpPr>
        <p:spPr>
          <a:xfrm>
            <a:off x="5183011" y="6062317"/>
            <a:ext cx="6125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MD" dirty="0"/>
              <a:t>DIGITAL.gov</a:t>
            </a:r>
          </a:p>
          <a:p>
            <a:pPr algn="ctr"/>
            <a:r>
              <a:rPr lang="en-US" dirty="0"/>
              <a:t>https://digital.gov/guides/mobile-principles/</a:t>
            </a:r>
          </a:p>
        </p:txBody>
      </p:sp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892168"/>
          </a:xfrm>
        </p:spPr>
        <p:txBody>
          <a:bodyPr anchor="ctr">
            <a:normAutofit/>
          </a:bodyPr>
          <a:lstStyle/>
          <a:p>
            <a:pPr lvl="0" algn="ctr"/>
            <a:r>
              <a:rPr lang="en-US" sz="3200" i="1" dirty="0" err="1">
                <a:solidFill>
                  <a:srgbClr val="FFFFFF"/>
                </a:solidFill>
              </a:rPr>
              <a:t>În</a:t>
            </a:r>
            <a:r>
              <a:rPr lang="en-US" sz="3200" i="1" dirty="0">
                <a:solidFill>
                  <a:srgbClr val="FFFFFF"/>
                </a:solidFill>
              </a:rPr>
              <a:t> 2017, </a:t>
            </a:r>
            <a:r>
              <a:rPr lang="en-US" sz="3200" i="1" dirty="0" err="1">
                <a:solidFill>
                  <a:srgbClr val="FFFFFF"/>
                </a:solidFill>
              </a:rPr>
              <a:t>Comunitatea</a:t>
            </a:r>
            <a:r>
              <a:rPr lang="en-US" sz="3200" i="1" dirty="0">
                <a:solidFill>
                  <a:srgbClr val="FFFFFF"/>
                </a:solidFill>
              </a:rPr>
              <a:t> </a:t>
            </a:r>
            <a:r>
              <a:rPr lang="en-US" sz="3200" i="1" dirty="0" err="1">
                <a:solidFill>
                  <a:srgbClr val="FFFFFF"/>
                </a:solidFill>
              </a:rPr>
              <a:t>MobileGov</a:t>
            </a:r>
            <a:r>
              <a:rPr lang="en-US" sz="3200" i="1" dirty="0">
                <a:solidFill>
                  <a:srgbClr val="FFFFFF"/>
                </a:solidFill>
              </a:rPr>
              <a:t> a </a:t>
            </a:r>
            <a:r>
              <a:rPr lang="en-US" sz="3200" i="1" dirty="0" err="1">
                <a:solidFill>
                  <a:srgbClr val="FFFFFF"/>
                </a:solidFill>
              </a:rPr>
              <a:t>testat</a:t>
            </a:r>
            <a:r>
              <a:rPr lang="en-US" sz="3200" i="1" dirty="0">
                <a:solidFill>
                  <a:srgbClr val="FFFFFF"/>
                </a:solidFill>
              </a:rPr>
              <a:t> site-urile </a:t>
            </a:r>
            <a:r>
              <a:rPr lang="en-US" sz="3200" i="1" dirty="0" err="1">
                <a:solidFill>
                  <a:srgbClr val="FFFFFF"/>
                </a:solidFill>
              </a:rPr>
              <a:t>federale</a:t>
            </a:r>
            <a:r>
              <a:rPr lang="ro-MD" sz="3200" i="1" dirty="0">
                <a:solidFill>
                  <a:srgbClr val="FFFFFF"/>
                </a:solidFill>
              </a:rPr>
              <a:t> </a:t>
            </a:r>
            <a:r>
              <a:rPr lang="en-US" sz="3200" i="1" dirty="0">
                <a:solidFill>
                  <a:srgbClr val="FFFFFF"/>
                </a:solidFill>
              </a:rPr>
              <a:t>de top</a:t>
            </a:r>
            <a:r>
              <a:rPr lang="ro-MD" sz="3200" i="1" dirty="0">
                <a:solidFill>
                  <a:srgbClr val="FFFFFF"/>
                </a:solidFill>
              </a:rPr>
              <a:t> a Statelor Unite</a:t>
            </a:r>
            <a:r>
              <a:rPr lang="en-US" sz="3200" i="1" dirty="0">
                <a:solidFill>
                  <a:srgbClr val="FFFFFF"/>
                </a:solidFill>
              </a:rPr>
              <a:t> </a:t>
            </a:r>
            <a:r>
              <a:rPr lang="en-US" sz="3200" i="1" dirty="0" err="1">
                <a:solidFill>
                  <a:srgbClr val="FFFFFF"/>
                </a:solidFill>
              </a:rPr>
              <a:t>cele</a:t>
            </a:r>
            <a:r>
              <a:rPr lang="en-US" sz="3200" i="1" dirty="0">
                <a:solidFill>
                  <a:srgbClr val="FFFFFF"/>
                </a:solidFill>
              </a:rPr>
              <a:t> </a:t>
            </a:r>
            <a:r>
              <a:rPr lang="en-US" sz="3200" i="1" dirty="0" err="1">
                <a:solidFill>
                  <a:srgbClr val="FFFFFF"/>
                </a:solidFill>
              </a:rPr>
              <a:t>mai</a:t>
            </a:r>
            <a:r>
              <a:rPr lang="en-US" sz="3200" i="1" dirty="0">
                <a:solidFill>
                  <a:srgbClr val="FFFFFF"/>
                </a:solidFill>
              </a:rPr>
              <a:t> </a:t>
            </a:r>
            <a:r>
              <a:rPr lang="ro-MD" sz="3200" i="1" dirty="0">
                <a:solidFill>
                  <a:srgbClr val="FFFFFF"/>
                </a:solidFill>
              </a:rPr>
              <a:t>mult </a:t>
            </a:r>
            <a:r>
              <a:rPr lang="en-US" sz="3200" i="1" dirty="0" err="1">
                <a:solidFill>
                  <a:srgbClr val="FFFFFF"/>
                </a:solidFill>
              </a:rPr>
              <a:t>vizitate</a:t>
            </a:r>
            <a:r>
              <a:rPr lang="en-US" sz="3200" i="1" dirty="0">
                <a:solidFill>
                  <a:srgbClr val="FFFFFF"/>
                </a:solidFill>
              </a:rPr>
              <a:t> pe </a:t>
            </a:r>
            <a:r>
              <a:rPr lang="en-US" sz="3200" i="1" dirty="0" err="1">
                <a:solidFill>
                  <a:srgbClr val="FFFFFF"/>
                </a:solidFill>
              </a:rPr>
              <a:t>dispozitive</a:t>
            </a:r>
            <a:r>
              <a:rPr lang="en-US" sz="3200" i="1" dirty="0">
                <a:solidFill>
                  <a:srgbClr val="FFFFFF"/>
                </a:solidFill>
              </a:rPr>
              <a:t> mobile (smartphone-</a:t>
            </a:r>
            <a:r>
              <a:rPr lang="en-US" sz="3200" i="1" dirty="0" err="1">
                <a:solidFill>
                  <a:srgbClr val="FFFFFF"/>
                </a:solidFill>
              </a:rPr>
              <a:t>uri</a:t>
            </a:r>
            <a:r>
              <a:rPr lang="en-US" sz="3200" i="1" dirty="0">
                <a:solidFill>
                  <a:srgbClr val="FFFFFF"/>
                </a:solidFill>
              </a:rPr>
              <a:t> </a:t>
            </a:r>
            <a:r>
              <a:rPr lang="en-US" sz="3200" i="1" dirty="0" err="1">
                <a:solidFill>
                  <a:srgbClr val="FFFFFF"/>
                </a:solidFill>
              </a:rPr>
              <a:t>și</a:t>
            </a:r>
            <a:r>
              <a:rPr lang="en-US" sz="3200" i="1" dirty="0">
                <a:solidFill>
                  <a:srgbClr val="FFFFFF"/>
                </a:solidFill>
              </a:rPr>
              <a:t> </a:t>
            </a:r>
            <a:r>
              <a:rPr lang="en-US" sz="3200" i="1" dirty="0" err="1">
                <a:solidFill>
                  <a:srgbClr val="FFFFFF"/>
                </a:solidFill>
              </a:rPr>
              <a:t>tablete</a:t>
            </a:r>
            <a:r>
              <a:rPr lang="en-US" sz="3200" i="1" dirty="0">
                <a:solidFill>
                  <a:srgbClr val="FFFFFF"/>
                </a:solidFill>
              </a:rPr>
              <a:t>). </a:t>
            </a:r>
            <a:r>
              <a:rPr lang="en-US" sz="3200" i="1" dirty="0" err="1">
                <a:solidFill>
                  <a:srgbClr val="FFFFFF"/>
                </a:solidFill>
              </a:rPr>
              <a:t>Rezultatele</a:t>
            </a:r>
            <a:r>
              <a:rPr lang="en-US" sz="3200" i="1" dirty="0">
                <a:solidFill>
                  <a:srgbClr val="FFFFFF"/>
                </a:solidFill>
              </a:rPr>
              <a:t> </a:t>
            </a:r>
            <a:r>
              <a:rPr lang="en-US" sz="3200" i="1" dirty="0" err="1">
                <a:solidFill>
                  <a:srgbClr val="FFFFFF"/>
                </a:solidFill>
              </a:rPr>
              <a:t>testelor</a:t>
            </a:r>
            <a:r>
              <a:rPr lang="en-US" sz="3200" i="1" dirty="0">
                <a:solidFill>
                  <a:srgbClr val="FFFFFF"/>
                </a:solidFill>
              </a:rPr>
              <a:t> automate au </a:t>
            </a:r>
            <a:r>
              <a:rPr lang="en-US" sz="3200" i="1" dirty="0" err="1">
                <a:solidFill>
                  <a:srgbClr val="FFFFFF"/>
                </a:solidFill>
              </a:rPr>
              <a:t>arătat</a:t>
            </a:r>
            <a:r>
              <a:rPr lang="en-US" sz="3200" i="1" dirty="0">
                <a:solidFill>
                  <a:srgbClr val="FFFFFF"/>
                </a:solidFill>
              </a:rPr>
              <a:t> </a:t>
            </a:r>
            <a:r>
              <a:rPr lang="en-US" sz="3200" i="1" dirty="0" err="1">
                <a:solidFill>
                  <a:srgbClr val="FFFFFF"/>
                </a:solidFill>
              </a:rPr>
              <a:t>că</a:t>
            </a:r>
            <a:r>
              <a:rPr lang="en-US" sz="3200" i="1" dirty="0">
                <a:solidFill>
                  <a:srgbClr val="FFFFFF"/>
                </a:solidFill>
              </a:rPr>
              <a:t> </a:t>
            </a:r>
            <a:r>
              <a:rPr lang="en-US" sz="3200" i="1" dirty="0" err="1">
                <a:solidFill>
                  <a:srgbClr val="FFFFFF"/>
                </a:solidFill>
              </a:rPr>
              <a:t>câteva</a:t>
            </a:r>
            <a:r>
              <a:rPr lang="en-US" sz="3200" i="1" dirty="0">
                <a:solidFill>
                  <a:srgbClr val="FFFFFF"/>
                </a:solidFill>
              </a:rPr>
              <a:t> </a:t>
            </a:r>
            <a:r>
              <a:rPr lang="en-US" sz="3200" i="1" dirty="0" err="1">
                <a:solidFill>
                  <a:srgbClr val="FFFFFF"/>
                </a:solidFill>
              </a:rPr>
              <a:t>practici</a:t>
            </a:r>
            <a:r>
              <a:rPr lang="en-US" sz="3200" i="1" dirty="0">
                <a:solidFill>
                  <a:srgbClr val="FFFFFF"/>
                </a:solidFill>
              </a:rPr>
              <a:t> </a:t>
            </a:r>
            <a:r>
              <a:rPr lang="en-US" sz="3200" i="1" dirty="0" err="1">
                <a:solidFill>
                  <a:srgbClr val="FFFFFF"/>
                </a:solidFill>
              </a:rPr>
              <a:t>comune</a:t>
            </a:r>
            <a:r>
              <a:rPr lang="en-US" sz="3200" i="1" dirty="0">
                <a:solidFill>
                  <a:srgbClr val="FFFFFF"/>
                </a:solidFill>
              </a:rPr>
              <a:t> </a:t>
            </a:r>
            <a:r>
              <a:rPr lang="en-US" sz="3200" i="1" dirty="0" err="1">
                <a:solidFill>
                  <a:srgbClr val="FFFFFF"/>
                </a:solidFill>
              </a:rPr>
              <a:t>afectează</a:t>
            </a:r>
            <a:r>
              <a:rPr lang="en-US" sz="3200" i="1" dirty="0">
                <a:solidFill>
                  <a:srgbClr val="FFFFFF"/>
                </a:solidFill>
              </a:rPr>
              <a:t> </a:t>
            </a:r>
            <a:r>
              <a:rPr lang="en-US" sz="3200" i="1" dirty="0" err="1">
                <a:solidFill>
                  <a:srgbClr val="FFFFFF"/>
                </a:solidFill>
              </a:rPr>
              <a:t>foarte</a:t>
            </a:r>
            <a:r>
              <a:rPr lang="en-US" sz="3200" i="1" dirty="0">
                <a:solidFill>
                  <a:srgbClr val="FFFFFF"/>
                </a:solidFill>
              </a:rPr>
              <a:t> </a:t>
            </a:r>
            <a:r>
              <a:rPr lang="en-US" sz="3200" i="1" dirty="0" err="1">
                <a:solidFill>
                  <a:srgbClr val="FFFFFF"/>
                </a:solidFill>
              </a:rPr>
              <a:t>mult</a:t>
            </a:r>
            <a:r>
              <a:rPr lang="en-US" sz="3200" i="1" dirty="0">
                <a:solidFill>
                  <a:srgbClr val="FFFFFF"/>
                </a:solidFill>
              </a:rPr>
              <a:t> ca</a:t>
            </a:r>
            <a:r>
              <a:rPr lang="ro-MD" sz="3200" i="1" dirty="0">
                <a:solidFill>
                  <a:srgbClr val="FFFFFF"/>
                </a:solidFill>
              </a:rPr>
              <a:t>litatea</a:t>
            </a:r>
            <a:r>
              <a:rPr lang="en-US" sz="3200" i="1" dirty="0">
                <a:solidFill>
                  <a:srgbClr val="FFFFFF"/>
                </a:solidFill>
              </a:rPr>
              <a:t> a </a:t>
            </a:r>
            <a:r>
              <a:rPr lang="en-US" sz="3200" i="1" dirty="0" err="1">
                <a:solidFill>
                  <a:srgbClr val="FFFFFF"/>
                </a:solidFill>
              </a:rPr>
              <a:t>unui</a:t>
            </a:r>
            <a:r>
              <a:rPr lang="en-US" sz="3200" i="1" dirty="0">
                <a:solidFill>
                  <a:srgbClr val="FFFFFF"/>
                </a:solidFill>
              </a:rPr>
              <a:t> site pe un </a:t>
            </a:r>
            <a:r>
              <a:rPr lang="en-US" sz="3200" i="1" dirty="0" err="1">
                <a:solidFill>
                  <a:srgbClr val="FFFFFF"/>
                </a:solidFill>
              </a:rPr>
              <a:t>dispozitiv</a:t>
            </a:r>
            <a:r>
              <a:rPr lang="en-US" sz="3200" i="1" dirty="0">
                <a:solidFill>
                  <a:srgbClr val="FFFFFF"/>
                </a:solidFill>
              </a:rPr>
              <a:t> </a:t>
            </a:r>
            <a:r>
              <a:rPr lang="en-US" sz="3200" i="1" dirty="0" err="1">
                <a:solidFill>
                  <a:srgbClr val="FFFFFF"/>
                </a:solidFill>
              </a:rPr>
              <a:t>mobil</a:t>
            </a:r>
            <a:r>
              <a:rPr lang="en-US" sz="3200" i="1" dirty="0">
                <a:solidFill>
                  <a:srgbClr val="FFFFFF"/>
                </a:solidFill>
              </a:rPr>
              <a:t>.</a:t>
            </a:r>
            <a:br>
              <a:rPr lang="ro-MD" sz="3200" i="1" dirty="0">
                <a:solidFill>
                  <a:srgbClr val="FFFFFF"/>
                </a:solidFill>
              </a:rPr>
            </a:br>
            <a:r>
              <a:rPr lang="ro-MD" sz="3200" i="1" dirty="0">
                <a:solidFill>
                  <a:srgbClr val="FFFFFF"/>
                </a:solidFill>
              </a:rPr>
              <a:t> </a:t>
            </a:r>
            <a:endParaRPr lang="en-US" sz="3200" i="1" dirty="0">
              <a:solidFill>
                <a:srgbClr val="FFFFFF"/>
              </a:solidFill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5225240"/>
            <a:ext cx="10058400" cy="1143000"/>
          </a:xfrm>
        </p:spPr>
        <p:txBody>
          <a:bodyPr>
            <a:normAutofit/>
          </a:bodyPr>
          <a:lstStyle/>
          <a:p>
            <a:pPr algn="ctr"/>
            <a:r>
              <a:rPr lang="ro-MD" sz="2400" i="1" dirty="0">
                <a:solidFill>
                  <a:srgbClr val="FFFFFF"/>
                </a:solidFill>
              </a:rPr>
              <a:t>Astfel, a fost creat </a:t>
            </a:r>
            <a:br>
              <a:rPr lang="ro-MD" sz="2400" i="1" dirty="0">
                <a:solidFill>
                  <a:srgbClr val="FFFFFF"/>
                </a:solidFill>
              </a:rPr>
            </a:br>
            <a:r>
              <a:rPr lang="en-US" sz="2400" i="1" dirty="0">
                <a:solidFill>
                  <a:srgbClr val="FFFFFF"/>
                </a:solidFill>
              </a:rPr>
              <a:t>A Guide t</a:t>
            </a:r>
            <a:r>
              <a:rPr lang="ro-MD" sz="2400" i="1" dirty="0">
                <a:solidFill>
                  <a:srgbClr val="FFFFFF"/>
                </a:solidFill>
              </a:rPr>
              <a:t>o</a:t>
            </a:r>
            <a:r>
              <a:rPr lang="en-US" sz="2400" i="1" dirty="0">
                <a:solidFill>
                  <a:srgbClr val="FFFFFF"/>
                </a:solidFill>
              </a:rPr>
              <a:t> Creating Mobile-Friendly Web Sites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BB8236-D5C8-4E85-84A4-B66871D55D93}"/>
              </a:ext>
            </a:extLst>
          </p:cNvPr>
          <p:cNvSpPr txBox="1"/>
          <p:nvPr/>
        </p:nvSpPr>
        <p:spPr>
          <a:xfrm>
            <a:off x="1631489" y="6183574"/>
            <a:ext cx="95241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https://digital.gov/guides/mobile-principles/</a:t>
            </a:r>
          </a:p>
        </p:txBody>
      </p:sp>
    </p:spTree>
    <p:extLst>
      <p:ext uri="{BB962C8B-B14F-4D97-AF65-F5344CB8AC3E}">
        <p14:creationId xmlns:p14="http://schemas.microsoft.com/office/powerpoint/2010/main" val="191714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29554-2B66-47FF-9A0F-7A3E72713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947" y="286603"/>
            <a:ext cx="10892901" cy="1450757"/>
          </a:xfrm>
        </p:spPr>
        <p:txBody>
          <a:bodyPr>
            <a:normAutofit/>
          </a:bodyPr>
          <a:lstStyle/>
          <a:p>
            <a:r>
              <a:rPr lang="en-US" sz="3200" b="1" i="0" dirty="0">
                <a:solidFill>
                  <a:srgbClr val="252F3E"/>
                </a:solidFill>
                <a:effectLst/>
                <a:latin typeface="Public Sans Web"/>
              </a:rPr>
              <a:t>Principle 1. JavaScript Is Really Cool, When Used With Care</a:t>
            </a:r>
            <a:br>
              <a:rPr lang="ro-MD" sz="3200" b="1" i="0" dirty="0">
                <a:solidFill>
                  <a:srgbClr val="252F3E"/>
                </a:solidFill>
                <a:effectLst/>
                <a:latin typeface="Public Sans Web"/>
              </a:rPr>
            </a:br>
            <a:br>
              <a:rPr lang="ro-MD" sz="3200" b="1" i="0" dirty="0">
                <a:solidFill>
                  <a:srgbClr val="252F3E"/>
                </a:solidFill>
                <a:effectLst/>
                <a:latin typeface="Public Sans Web"/>
              </a:rPr>
            </a:br>
            <a:r>
              <a:rPr lang="ro-MD" sz="3200" b="1" i="0" dirty="0">
                <a:solidFill>
                  <a:srgbClr val="252F3E"/>
                </a:solidFill>
                <a:effectLst/>
                <a:latin typeface="Public Sans Web"/>
              </a:rPr>
              <a:t>JavaScript este cu adevărat cool, atunci când este folosit cu grijă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B6348-7C8F-4D8D-824D-61ACC4854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9114" y="2734322"/>
            <a:ext cx="8696565" cy="3134770"/>
          </a:xfrm>
        </p:spPr>
        <p:txBody>
          <a:bodyPr>
            <a:normAutofit/>
          </a:bodyPr>
          <a:lstStyle/>
          <a:p>
            <a:pPr algn="l">
              <a:buFont typeface="+mj-lt"/>
              <a:buAutoNum type="arabicPeriod"/>
            </a:pPr>
            <a:r>
              <a:rPr lang="fr-FR" sz="3200" b="0" i="0" dirty="0">
                <a:solidFill>
                  <a:srgbClr val="1B1B1B"/>
                </a:solidFill>
                <a:effectLst/>
                <a:latin typeface="Public Sans Web"/>
              </a:rPr>
              <a:t>JavaScript </a:t>
            </a:r>
            <a:r>
              <a:rPr lang="fr-FR" sz="3200" b="0" i="0" dirty="0" err="1">
                <a:solidFill>
                  <a:srgbClr val="1B1B1B"/>
                </a:solidFill>
                <a:effectLst/>
                <a:latin typeface="Public Sans Web"/>
              </a:rPr>
              <a:t>Minify</a:t>
            </a:r>
            <a:endParaRPr lang="fr-FR" sz="3200" b="0" i="0" dirty="0">
              <a:solidFill>
                <a:srgbClr val="1B1B1B"/>
              </a:solidFill>
              <a:effectLst/>
              <a:latin typeface="Public Sans Web"/>
            </a:endParaRPr>
          </a:p>
          <a:p>
            <a:pPr algn="l">
              <a:buFont typeface="+mj-lt"/>
              <a:buAutoNum type="arabicPeriod"/>
            </a:pPr>
            <a:r>
              <a:rPr lang="fr-FR" sz="3200" b="0" i="0" dirty="0">
                <a:solidFill>
                  <a:srgbClr val="1B1B1B"/>
                </a:solidFill>
                <a:effectLst/>
                <a:latin typeface="Public Sans Web"/>
              </a:rPr>
              <a:t>JavaScript Placement</a:t>
            </a:r>
          </a:p>
          <a:p>
            <a:pPr algn="l">
              <a:buFont typeface="+mj-lt"/>
              <a:buAutoNum type="arabicPeriod"/>
            </a:pPr>
            <a:r>
              <a:rPr lang="fr-FR" sz="3200" b="0" i="0" dirty="0" err="1">
                <a:solidFill>
                  <a:srgbClr val="1B1B1B"/>
                </a:solidFill>
                <a:effectLst/>
                <a:latin typeface="Public Sans Web"/>
              </a:rPr>
              <a:t>Inline</a:t>
            </a:r>
            <a:r>
              <a:rPr lang="fr-FR" sz="3200" b="0" i="0" dirty="0">
                <a:solidFill>
                  <a:srgbClr val="1B1B1B"/>
                </a:solidFill>
                <a:effectLst/>
                <a:latin typeface="Public Sans Web"/>
              </a:rPr>
              <a:t> JavaScript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25017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29554-2B66-47FF-9A0F-7A3E72713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947" y="286603"/>
            <a:ext cx="10892901" cy="1450757"/>
          </a:xfrm>
        </p:spPr>
        <p:txBody>
          <a:bodyPr>
            <a:normAutofit/>
          </a:bodyPr>
          <a:lstStyle/>
          <a:p>
            <a:pPr algn="l">
              <a:buFont typeface="+mj-lt"/>
              <a:buAutoNum type="arabicPeriod"/>
            </a:pPr>
            <a:r>
              <a:rPr lang="fr-FR" sz="4000" b="0" i="0" dirty="0">
                <a:solidFill>
                  <a:srgbClr val="1B1B1B"/>
                </a:solidFill>
                <a:effectLst/>
                <a:latin typeface="Public Sans Web"/>
              </a:rPr>
              <a:t>JavaScript </a:t>
            </a:r>
            <a:r>
              <a:rPr lang="fr-FR" sz="4000" b="0" i="0" dirty="0" err="1">
                <a:solidFill>
                  <a:srgbClr val="1B1B1B"/>
                </a:solidFill>
                <a:effectLst/>
                <a:latin typeface="Public Sans Web"/>
              </a:rPr>
              <a:t>Minify</a:t>
            </a:r>
            <a:endParaRPr lang="fr-FR" sz="4000" b="0" i="0" dirty="0">
              <a:solidFill>
                <a:srgbClr val="1B1B1B"/>
              </a:solidFill>
              <a:effectLst/>
              <a:latin typeface="Public Sans Web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B6348-7C8F-4D8D-824D-61ACC4854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1034" y="1979720"/>
            <a:ext cx="10214646" cy="3889372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sz="2800" b="1" i="0" dirty="0">
                <a:solidFill>
                  <a:srgbClr val="1B1B1B"/>
                </a:solidFill>
                <a:effectLst/>
                <a:latin typeface="Public Sans Web"/>
              </a:rPr>
              <a:t>Issue: JavaScript, as written, included dead space that slows download and execution time</a:t>
            </a:r>
            <a:endParaRPr lang="en-US" sz="2800" b="0" i="0" dirty="0">
              <a:solidFill>
                <a:srgbClr val="1B1B1B"/>
              </a:solidFill>
              <a:effectLst/>
              <a:latin typeface="Public Sans Web"/>
            </a:endParaRPr>
          </a:p>
          <a:p>
            <a:pPr algn="l"/>
            <a:r>
              <a:rPr lang="en-US" sz="2800" b="0" i="0" dirty="0">
                <a:solidFill>
                  <a:srgbClr val="1B1B1B"/>
                </a:solidFill>
                <a:effectLst/>
                <a:latin typeface="Public Sans Web"/>
              </a:rPr>
              <a:t>JavaScript files should always be minimized to reduce transit time and help speed up page load.</a:t>
            </a:r>
          </a:p>
          <a:p>
            <a:pPr algn="l"/>
            <a:r>
              <a:rPr lang="en-US" sz="2800" b="1" i="0" dirty="0">
                <a:solidFill>
                  <a:srgbClr val="1B1B1B"/>
                </a:solidFill>
                <a:effectLst/>
                <a:latin typeface="Public Sans Web"/>
              </a:rPr>
              <a:t>Solution: Use tools to minify all JavaScript!</a:t>
            </a:r>
          </a:p>
          <a:p>
            <a:pPr algn="l"/>
            <a:endParaRPr lang="en-US" sz="2800" b="1" dirty="0">
              <a:solidFill>
                <a:srgbClr val="1B1B1B"/>
              </a:solidFill>
              <a:latin typeface="Public Sans Web"/>
            </a:endParaRPr>
          </a:p>
          <a:p>
            <a:pPr algn="l"/>
            <a:r>
              <a:rPr lang="en-US" sz="2800" b="0" i="0" dirty="0">
                <a:solidFill>
                  <a:srgbClr val="1B1B1B"/>
                </a:solidFill>
                <a:effectLst/>
                <a:latin typeface="Public Sans Web"/>
              </a:rPr>
              <a:t>https://www.elegantthemes.com/blog/tips-tricks/how-to-minify-your-websites-css-html-javascript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2528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29554-2B66-47FF-9A0F-7A3E72713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947" y="286603"/>
            <a:ext cx="10892901" cy="1450757"/>
          </a:xfrm>
        </p:spPr>
        <p:txBody>
          <a:bodyPr>
            <a:normAutofit/>
          </a:bodyPr>
          <a:lstStyle/>
          <a:p>
            <a:r>
              <a:rPr lang="fr-FR" sz="4000" b="0" i="0" dirty="0">
                <a:solidFill>
                  <a:srgbClr val="1B1B1B"/>
                </a:solidFill>
                <a:effectLst/>
                <a:latin typeface="Public Sans Web"/>
              </a:rPr>
              <a:t>2. JavaScript Placement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B6348-7C8F-4D8D-824D-61ACC4854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1034" y="1979720"/>
            <a:ext cx="10214646" cy="3889372"/>
          </a:xfrm>
        </p:spPr>
        <p:txBody>
          <a:bodyPr>
            <a:normAutofit/>
          </a:bodyPr>
          <a:lstStyle/>
          <a:p>
            <a:pPr algn="l"/>
            <a:r>
              <a:rPr lang="en-US" sz="2000" b="1" i="0" dirty="0">
                <a:solidFill>
                  <a:srgbClr val="1B1B1B"/>
                </a:solidFill>
                <a:effectLst/>
                <a:latin typeface="Public Sans Web"/>
              </a:rPr>
              <a:t>Issue: Where you place your JavaScript affects the site’s performance</a:t>
            </a:r>
            <a:endParaRPr lang="en-US" sz="2000" b="0" i="0" dirty="0">
              <a:solidFill>
                <a:srgbClr val="1B1B1B"/>
              </a:solidFill>
              <a:effectLst/>
              <a:latin typeface="Public Sans Web"/>
            </a:endParaRPr>
          </a:p>
          <a:p>
            <a:pPr algn="l"/>
            <a:r>
              <a:rPr lang="en-US" sz="2000" b="0" i="0" dirty="0">
                <a:solidFill>
                  <a:srgbClr val="1B1B1B"/>
                </a:solidFill>
                <a:effectLst/>
                <a:latin typeface="Public Sans Web"/>
              </a:rPr>
              <a:t>Grouping JavaScript at the end of the page markup is optimal for page load.</a:t>
            </a:r>
          </a:p>
          <a:p>
            <a:pPr algn="l"/>
            <a:endParaRPr lang="en-US" sz="2000" b="1" dirty="0">
              <a:solidFill>
                <a:srgbClr val="1B1B1B"/>
              </a:solidFill>
              <a:latin typeface="Public Sans Web"/>
            </a:endParaRPr>
          </a:p>
          <a:p>
            <a:pPr algn="l"/>
            <a:r>
              <a:rPr lang="en-US" sz="2000" b="1" dirty="0">
                <a:solidFill>
                  <a:srgbClr val="1B1B1B"/>
                </a:solidFill>
                <a:latin typeface="Public Sans Web"/>
              </a:rPr>
              <a:t>Solution: Place </a:t>
            </a:r>
            <a:r>
              <a:rPr lang="en-US" sz="2000" b="1" dirty="0" err="1">
                <a:solidFill>
                  <a:srgbClr val="1B1B1B"/>
                </a:solidFill>
                <a:latin typeface="Public Sans Web"/>
              </a:rPr>
              <a:t>JavaScripts</a:t>
            </a:r>
            <a:r>
              <a:rPr lang="en-US" sz="2000" b="1" dirty="0">
                <a:solidFill>
                  <a:srgbClr val="1B1B1B"/>
                </a:solidFill>
                <a:latin typeface="Public Sans Web"/>
              </a:rPr>
              <a:t> so they don’t block browser loading</a:t>
            </a:r>
          </a:p>
          <a:p>
            <a:pPr algn="l"/>
            <a:endParaRPr lang="en-US" sz="2000" b="1" dirty="0">
              <a:solidFill>
                <a:srgbClr val="1B1B1B"/>
              </a:solidFill>
              <a:latin typeface="Public Sans Web"/>
            </a:endParaRPr>
          </a:p>
          <a:p>
            <a:pPr algn="l"/>
            <a:r>
              <a:rPr lang="en-US" sz="2000" dirty="0">
                <a:solidFill>
                  <a:srgbClr val="1B1B1B"/>
                </a:solidFill>
                <a:latin typeface="Public Sans Web"/>
              </a:rPr>
              <a:t>Put scripts in the </a:t>
            </a:r>
            <a:r>
              <a:rPr lang="en-US" sz="2000" b="1" dirty="0">
                <a:solidFill>
                  <a:srgbClr val="1B1B1B"/>
                </a:solidFill>
                <a:latin typeface="Public Sans Web"/>
              </a:rPr>
              <a:t>&lt;head&gt;</a:t>
            </a:r>
            <a:r>
              <a:rPr lang="en-US" sz="2000" dirty="0">
                <a:solidFill>
                  <a:srgbClr val="1B1B1B"/>
                </a:solidFill>
                <a:latin typeface="Public Sans Web"/>
              </a:rPr>
              <a:t> tag and use the </a:t>
            </a:r>
            <a:r>
              <a:rPr lang="en-US" sz="2000" b="1" dirty="0">
                <a:solidFill>
                  <a:srgbClr val="1B1B1B"/>
                </a:solidFill>
                <a:latin typeface="Public Sans Web"/>
              </a:rPr>
              <a:t>async</a:t>
            </a:r>
            <a:r>
              <a:rPr lang="en-US" sz="2000" dirty="0">
                <a:solidFill>
                  <a:srgbClr val="1B1B1B"/>
                </a:solidFill>
                <a:latin typeface="Public Sans Web"/>
              </a:rPr>
              <a:t> or </a:t>
            </a:r>
            <a:r>
              <a:rPr lang="en-US" sz="2000" b="1" dirty="0">
                <a:solidFill>
                  <a:srgbClr val="1B1B1B"/>
                </a:solidFill>
                <a:latin typeface="Public Sans Web"/>
              </a:rPr>
              <a:t>defer</a:t>
            </a:r>
            <a:r>
              <a:rPr lang="en-US" sz="2000" dirty="0">
                <a:solidFill>
                  <a:srgbClr val="1B1B1B"/>
                </a:solidFill>
                <a:latin typeface="Public Sans Web"/>
              </a:rPr>
              <a:t> attributes, which allows the scripts to be downloaded ASAP without blocking your browser.</a:t>
            </a:r>
          </a:p>
          <a:p>
            <a:pPr algn="l"/>
            <a:endParaRPr lang="en-US" sz="2000" b="1" dirty="0">
              <a:solidFill>
                <a:srgbClr val="1B1B1B"/>
              </a:solidFill>
              <a:latin typeface="Public Sans Web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56953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29554-2B66-47FF-9A0F-7A3E72713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947" y="286603"/>
            <a:ext cx="10892901" cy="1450757"/>
          </a:xfrm>
        </p:spPr>
        <p:txBody>
          <a:bodyPr>
            <a:normAutofit/>
          </a:bodyPr>
          <a:lstStyle/>
          <a:p>
            <a:r>
              <a:rPr lang="fr-FR" sz="4000" b="0" i="0" dirty="0">
                <a:solidFill>
                  <a:srgbClr val="1B1B1B"/>
                </a:solidFill>
                <a:effectLst/>
                <a:latin typeface="Public Sans Web"/>
              </a:rPr>
              <a:t>3. </a:t>
            </a:r>
            <a:r>
              <a:rPr lang="fr-FR" sz="4000" b="0" i="0" dirty="0" err="1">
                <a:solidFill>
                  <a:srgbClr val="1B1B1B"/>
                </a:solidFill>
                <a:effectLst/>
                <a:latin typeface="Public Sans Web"/>
              </a:rPr>
              <a:t>Inline</a:t>
            </a:r>
            <a:r>
              <a:rPr lang="fr-FR" sz="4000" b="0" i="0" dirty="0">
                <a:solidFill>
                  <a:srgbClr val="1B1B1B"/>
                </a:solidFill>
                <a:effectLst/>
                <a:latin typeface="Public Sans Web"/>
              </a:rPr>
              <a:t> JavaScript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B6348-7C8F-4D8D-824D-61ACC4854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1034" y="1979720"/>
            <a:ext cx="10214646" cy="3889372"/>
          </a:xfrm>
        </p:spPr>
        <p:txBody>
          <a:bodyPr>
            <a:normAutofit/>
          </a:bodyPr>
          <a:lstStyle/>
          <a:p>
            <a:pPr algn="l"/>
            <a:r>
              <a:rPr lang="en-US" sz="2400" b="1" i="0" dirty="0">
                <a:solidFill>
                  <a:srgbClr val="1B1B1B"/>
                </a:solidFill>
                <a:effectLst/>
                <a:latin typeface="Public Sans Web"/>
              </a:rPr>
              <a:t>Issue: Inline JavaScript prevents browser from processing, thus slowing page rendering</a:t>
            </a:r>
            <a:endParaRPr lang="en-US" sz="2400" b="0" i="0" dirty="0">
              <a:solidFill>
                <a:srgbClr val="1B1B1B"/>
              </a:solidFill>
              <a:effectLst/>
              <a:latin typeface="Public Sans Web"/>
            </a:endParaRPr>
          </a:p>
          <a:p>
            <a:pPr algn="l"/>
            <a:r>
              <a:rPr lang="en-US" sz="2400" b="0" i="0" dirty="0">
                <a:solidFill>
                  <a:srgbClr val="1B1B1B"/>
                </a:solidFill>
                <a:effectLst/>
                <a:latin typeface="Public Sans Web"/>
              </a:rPr>
              <a:t>Inline JavaScript code should not be used because it requires that the browser pass JavaScript code markup that slows processing.</a:t>
            </a:r>
          </a:p>
          <a:p>
            <a:pPr algn="l"/>
            <a:r>
              <a:rPr lang="en-US" sz="2400" b="1" i="0" dirty="0">
                <a:solidFill>
                  <a:srgbClr val="1B1B1B"/>
                </a:solidFill>
                <a:effectLst/>
                <a:latin typeface="Public Sans Web"/>
              </a:rPr>
              <a:t>Solution: Separate JavaScript code from the HTML</a:t>
            </a:r>
            <a:endParaRPr lang="en-US" sz="2400" b="0" i="0" dirty="0">
              <a:solidFill>
                <a:srgbClr val="1B1B1B"/>
              </a:solidFill>
              <a:effectLst/>
              <a:latin typeface="Public Sans Web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49933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29554-2B66-47FF-9A0F-7A3E72713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947" y="286603"/>
            <a:ext cx="10892901" cy="1450757"/>
          </a:xfrm>
        </p:spPr>
        <p:txBody>
          <a:bodyPr>
            <a:normAutofit/>
          </a:bodyPr>
          <a:lstStyle/>
          <a:p>
            <a:r>
              <a:rPr lang="en-US" sz="3200" b="1" i="0" dirty="0">
                <a:solidFill>
                  <a:srgbClr val="252F3E"/>
                </a:solidFill>
                <a:effectLst/>
                <a:latin typeface="Public Sans Web"/>
              </a:rPr>
              <a:t>Principle 2. The Viewport Is the Window to Your Site </a:t>
            </a:r>
            <a:br>
              <a:rPr lang="en-US" sz="3200" b="1" i="0" dirty="0">
                <a:solidFill>
                  <a:srgbClr val="252F3E"/>
                </a:solidFill>
                <a:effectLst/>
                <a:latin typeface="Public Sans Web"/>
              </a:rPr>
            </a:br>
            <a:br>
              <a:rPr lang="ro-MD" sz="3200" b="1" i="0" dirty="0">
                <a:solidFill>
                  <a:srgbClr val="252F3E"/>
                </a:solidFill>
                <a:effectLst/>
                <a:latin typeface="Public Sans Web"/>
              </a:rPr>
            </a:br>
            <a:r>
              <a:rPr lang="en-US" sz="3200" b="1" i="0" dirty="0">
                <a:solidFill>
                  <a:srgbClr val="252F3E"/>
                </a:solidFill>
                <a:effectLst/>
                <a:latin typeface="Public Sans Web"/>
              </a:rPr>
              <a:t>Viewport</a:t>
            </a:r>
            <a:r>
              <a:rPr lang="pt-BR" sz="3200" b="1" i="0" dirty="0">
                <a:solidFill>
                  <a:srgbClr val="252F3E"/>
                </a:solidFill>
                <a:effectLst/>
                <a:latin typeface="Public Sans Web"/>
              </a:rPr>
              <a:t> este fereastra către site-ul t</a:t>
            </a:r>
            <a:r>
              <a:rPr lang="ro-MD" sz="3200" b="1" dirty="0">
                <a:solidFill>
                  <a:srgbClr val="252F3E"/>
                </a:solidFill>
                <a:latin typeface="Public Sans Web"/>
              </a:rPr>
              <a:t>ău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B6348-7C8F-4D8D-824D-61ACC4854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9114" y="2734322"/>
            <a:ext cx="8696565" cy="3134770"/>
          </a:xfrm>
        </p:spPr>
        <p:txBody>
          <a:bodyPr>
            <a:normAutofit/>
          </a:bodyPr>
          <a:lstStyle/>
          <a:p>
            <a:pPr algn="l">
              <a:buFont typeface="+mj-lt"/>
              <a:buAutoNum type="arabicPeriod"/>
            </a:pPr>
            <a:r>
              <a:rPr lang="en-US" sz="2800" b="1" i="0" dirty="0">
                <a:solidFill>
                  <a:srgbClr val="1B1B1B"/>
                </a:solidFill>
                <a:effectLst/>
                <a:latin typeface="Public Sans Web"/>
              </a:rPr>
              <a:t>Configure the Viewport</a:t>
            </a:r>
            <a:endParaRPr lang="en-US" sz="2800" b="0" i="0" dirty="0">
              <a:solidFill>
                <a:srgbClr val="1B1B1B"/>
              </a:solidFill>
              <a:effectLst/>
              <a:latin typeface="Public Sans Web"/>
            </a:endParaRPr>
          </a:p>
          <a:p>
            <a:pPr algn="l">
              <a:buFont typeface="+mj-lt"/>
              <a:buAutoNum type="arabicPeriod"/>
            </a:pPr>
            <a:r>
              <a:rPr lang="en-US" sz="2800" b="1" i="0" dirty="0">
                <a:solidFill>
                  <a:srgbClr val="1B1B1B"/>
                </a:solidFill>
                <a:effectLst/>
                <a:latin typeface="Public Sans Web"/>
              </a:rPr>
              <a:t>Size Content to the Viewport</a:t>
            </a:r>
            <a:endParaRPr lang="en-US" sz="2800" b="0" i="0" dirty="0">
              <a:solidFill>
                <a:srgbClr val="1B1B1B"/>
              </a:solidFill>
              <a:effectLst/>
              <a:latin typeface="Public Sans Web"/>
            </a:endParaRPr>
          </a:p>
          <a:p>
            <a:endParaRPr lang="ro-MD" sz="3200" dirty="0"/>
          </a:p>
          <a:p>
            <a:r>
              <a:rPr lang="en-US" sz="2400" dirty="0"/>
              <a:t>https://viewportsizes.com/</a:t>
            </a:r>
          </a:p>
        </p:txBody>
      </p:sp>
    </p:spTree>
    <p:extLst>
      <p:ext uri="{BB962C8B-B14F-4D97-AF65-F5344CB8AC3E}">
        <p14:creationId xmlns:p14="http://schemas.microsoft.com/office/powerpoint/2010/main" val="123798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29554-2B66-47FF-9A0F-7A3E72713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947" y="286603"/>
            <a:ext cx="10892901" cy="1450757"/>
          </a:xfrm>
        </p:spPr>
        <p:txBody>
          <a:bodyPr>
            <a:normAutofit/>
          </a:bodyPr>
          <a:lstStyle/>
          <a:p>
            <a:r>
              <a:rPr lang="ro-MD" sz="3200" b="1" dirty="0">
                <a:solidFill>
                  <a:srgbClr val="252F3E"/>
                </a:solidFill>
                <a:latin typeface="Public Sans Web"/>
              </a:rPr>
              <a:t>1</a:t>
            </a:r>
            <a:r>
              <a:rPr lang="en-US" sz="3200" b="1" i="0" dirty="0">
                <a:solidFill>
                  <a:srgbClr val="252F3E"/>
                </a:solidFill>
                <a:effectLst/>
                <a:latin typeface="Public Sans Web"/>
              </a:rPr>
              <a:t>. </a:t>
            </a:r>
            <a:r>
              <a:rPr lang="en-US" sz="3200" b="1" i="0" dirty="0">
                <a:solidFill>
                  <a:srgbClr val="1B1B1B"/>
                </a:solidFill>
                <a:effectLst/>
                <a:latin typeface="Public Sans Web"/>
              </a:rPr>
              <a:t>Configure the Viewport</a:t>
            </a:r>
            <a:br>
              <a:rPr lang="en-US" sz="3200" b="0" i="0" dirty="0">
                <a:solidFill>
                  <a:srgbClr val="1B1B1B"/>
                </a:solidFill>
                <a:effectLst/>
                <a:latin typeface="Public Sans Web"/>
              </a:rPr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B6348-7C8F-4D8D-824D-61ACC4854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6242" y="2077156"/>
            <a:ext cx="9939438" cy="4244622"/>
          </a:xfrm>
        </p:spPr>
        <p:txBody>
          <a:bodyPr>
            <a:noAutofit/>
          </a:bodyPr>
          <a:lstStyle/>
          <a:p>
            <a:r>
              <a:rPr lang="en-US" sz="2000" b="1" i="0" dirty="0">
                <a:solidFill>
                  <a:srgbClr val="1B1B1B"/>
                </a:solidFill>
                <a:effectLst/>
                <a:latin typeface="Public Sans Web"/>
              </a:rPr>
              <a:t>Issue: Without defining the viewport, size the page won’t shrink to fit the screen.</a:t>
            </a:r>
            <a:endParaRPr lang="ro-MD" sz="2000" b="1" i="0" dirty="0">
              <a:solidFill>
                <a:srgbClr val="1B1B1B"/>
              </a:solidFill>
              <a:effectLst/>
              <a:latin typeface="Public Sans Web"/>
            </a:endParaRPr>
          </a:p>
          <a:p>
            <a:r>
              <a:rPr lang="en-US" sz="2000" b="0" i="0" dirty="0">
                <a:solidFill>
                  <a:srgbClr val="1B1B1B"/>
                </a:solidFill>
                <a:effectLst/>
                <a:latin typeface="Public Sans Web"/>
              </a:rPr>
              <a:t>Pages should specify a viewport size using the meta viewport tag in the head</a:t>
            </a:r>
            <a:r>
              <a:rPr lang="ro-MD" sz="2000" b="0" i="0" dirty="0">
                <a:solidFill>
                  <a:srgbClr val="1B1B1B"/>
                </a:solidFill>
                <a:effectLst/>
                <a:latin typeface="Public Sans Web"/>
              </a:rPr>
              <a:t>.</a:t>
            </a:r>
          </a:p>
          <a:p>
            <a:endParaRPr lang="ro-MD" sz="2000" dirty="0">
              <a:solidFill>
                <a:srgbClr val="1B1B1B"/>
              </a:solidFill>
              <a:latin typeface="Public Sans Web"/>
            </a:endParaRPr>
          </a:p>
          <a:p>
            <a:r>
              <a:rPr lang="en-US" sz="2000" b="1" i="0" dirty="0">
                <a:solidFill>
                  <a:srgbClr val="1B1B1B"/>
                </a:solidFill>
                <a:effectLst/>
                <a:latin typeface="Public Sans Web"/>
              </a:rPr>
              <a:t>Solution: Set the viewport!</a:t>
            </a:r>
          </a:p>
          <a:p>
            <a:endParaRPr lang="en-US" sz="2000" b="0" i="0" dirty="0">
              <a:solidFill>
                <a:srgbClr val="1B1B1B"/>
              </a:solidFill>
              <a:effectLst/>
              <a:latin typeface="Public Sans Web"/>
            </a:endParaRPr>
          </a:p>
          <a:p>
            <a:r>
              <a:rPr lang="en-US" sz="2000" b="0" i="0" dirty="0">
                <a:solidFill>
                  <a:srgbClr val="1B1B1B"/>
                </a:solidFill>
                <a:effectLst/>
                <a:latin typeface="Public Sans Web"/>
              </a:rPr>
              <a:t>Pages optimized for a variety of device sizes should include a &lt;meta&gt; viewport tag in the head of the document. </a:t>
            </a:r>
            <a:endParaRPr lang="ro-MD" sz="2000" b="0" i="0" dirty="0">
              <a:solidFill>
                <a:srgbClr val="1B1B1B"/>
              </a:solidFill>
              <a:effectLst/>
              <a:latin typeface="Public Sans Web"/>
            </a:endParaRPr>
          </a:p>
          <a:p>
            <a:endParaRPr lang="ro-MD" sz="2000" dirty="0"/>
          </a:p>
          <a:p>
            <a:pPr marL="0" indent="0">
              <a:buNone/>
            </a:pPr>
            <a:r>
              <a:rPr lang="en-US" sz="2000" dirty="0"/>
              <a:t>https://www.w3schools.com/css/css_rwd_viewport.asp</a:t>
            </a:r>
          </a:p>
        </p:txBody>
      </p:sp>
    </p:spTree>
    <p:extLst>
      <p:ext uri="{BB962C8B-B14F-4D97-AF65-F5344CB8AC3E}">
        <p14:creationId xmlns:p14="http://schemas.microsoft.com/office/powerpoint/2010/main" val="1961314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29554-2B66-47FF-9A0F-7A3E72713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947" y="286603"/>
            <a:ext cx="10892901" cy="1450757"/>
          </a:xfrm>
        </p:spPr>
        <p:txBody>
          <a:bodyPr>
            <a:normAutofit/>
          </a:bodyPr>
          <a:lstStyle/>
          <a:p>
            <a:r>
              <a:rPr lang="ro-MD" sz="3200" b="1" dirty="0">
                <a:solidFill>
                  <a:srgbClr val="252F3E"/>
                </a:solidFill>
                <a:latin typeface="Public Sans Web"/>
              </a:rPr>
              <a:t>2</a:t>
            </a:r>
            <a:r>
              <a:rPr lang="en-US" sz="3200" b="1" i="0" dirty="0">
                <a:solidFill>
                  <a:srgbClr val="252F3E"/>
                </a:solidFill>
                <a:effectLst/>
                <a:latin typeface="Public Sans Web"/>
              </a:rPr>
              <a:t>. </a:t>
            </a:r>
            <a:r>
              <a:rPr lang="en-US" sz="3200" b="1" i="0" dirty="0">
                <a:solidFill>
                  <a:srgbClr val="1B1B1B"/>
                </a:solidFill>
                <a:effectLst/>
                <a:latin typeface="Public Sans Web"/>
              </a:rPr>
              <a:t>Size Content to the Viewport</a:t>
            </a:r>
            <a:br>
              <a:rPr lang="en-US" sz="3200" b="0" i="0" dirty="0">
                <a:solidFill>
                  <a:srgbClr val="1B1B1B"/>
                </a:solidFill>
                <a:effectLst/>
                <a:latin typeface="Public Sans Web"/>
              </a:rPr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B6348-7C8F-4D8D-824D-61ACC4854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6242" y="2077156"/>
            <a:ext cx="9939438" cy="4244622"/>
          </a:xfrm>
        </p:spPr>
        <p:txBody>
          <a:bodyPr>
            <a:noAutofit/>
          </a:bodyPr>
          <a:lstStyle/>
          <a:p>
            <a:r>
              <a:rPr lang="en-US" sz="2000" b="1" i="0" dirty="0">
                <a:solidFill>
                  <a:srgbClr val="1B1B1B"/>
                </a:solidFill>
                <a:effectLst/>
                <a:latin typeface="Public Sans Web"/>
              </a:rPr>
              <a:t>Issue: Content explicitly sized by pixels (px) does not always display correctly on small screens</a:t>
            </a:r>
            <a:r>
              <a:rPr lang="ro-MD" sz="2000" b="1" i="0" dirty="0">
                <a:solidFill>
                  <a:srgbClr val="1B1B1B"/>
                </a:solidFill>
                <a:effectLst/>
                <a:latin typeface="Public Sans Web"/>
              </a:rPr>
              <a:t>.</a:t>
            </a:r>
          </a:p>
          <a:p>
            <a:endParaRPr lang="ro-MD" sz="2000" b="1" i="0" dirty="0">
              <a:solidFill>
                <a:srgbClr val="1B1B1B"/>
              </a:solidFill>
              <a:effectLst/>
              <a:latin typeface="Public Sans Web"/>
            </a:endParaRPr>
          </a:p>
          <a:p>
            <a:r>
              <a:rPr lang="en-US" sz="2000" b="1" i="0" dirty="0">
                <a:solidFill>
                  <a:srgbClr val="1B1B1B"/>
                </a:solidFill>
                <a:effectLst/>
                <a:latin typeface="Public Sans Web"/>
              </a:rPr>
              <a:t>Solution: At the most, set the maximum width of the content to 100 percent!</a:t>
            </a:r>
            <a:endParaRPr lang="en-US" sz="2000" b="0" i="0" dirty="0">
              <a:solidFill>
                <a:srgbClr val="1B1B1B"/>
              </a:solidFill>
              <a:effectLst/>
              <a:latin typeface="Public Sans Web"/>
            </a:endParaRPr>
          </a:p>
          <a:p>
            <a:r>
              <a:rPr lang="en-US" sz="2000" b="0" i="0" dirty="0">
                <a:solidFill>
                  <a:srgbClr val="D83933"/>
                </a:solidFill>
                <a:effectLst/>
                <a:latin typeface="Roboto Mono Web"/>
              </a:rPr>
              <a:t>&lt;</a:t>
            </a:r>
            <a:r>
              <a:rPr lang="en-US" sz="2000" b="0" i="0" dirty="0" err="1">
                <a:solidFill>
                  <a:srgbClr val="D83933"/>
                </a:solidFill>
                <a:effectLst/>
                <a:latin typeface="Roboto Mono Web"/>
              </a:rPr>
              <a:t>img</a:t>
            </a:r>
            <a:r>
              <a:rPr lang="en-US" sz="2000" b="0" i="0" dirty="0">
                <a:solidFill>
                  <a:srgbClr val="D83933"/>
                </a:solidFill>
                <a:effectLst/>
                <a:latin typeface="Roboto Mono Web"/>
              </a:rPr>
              <a:t> </a:t>
            </a:r>
            <a:r>
              <a:rPr lang="en-US" sz="2000" b="0" i="0" dirty="0" err="1">
                <a:solidFill>
                  <a:srgbClr val="D83933"/>
                </a:solidFill>
                <a:effectLst/>
                <a:latin typeface="Roboto Mono Web"/>
              </a:rPr>
              <a:t>src</a:t>
            </a:r>
            <a:r>
              <a:rPr lang="en-US" sz="2000" b="0" i="0" dirty="0">
                <a:solidFill>
                  <a:srgbClr val="D83933"/>
                </a:solidFill>
                <a:effectLst/>
                <a:latin typeface="Roboto Mono Web"/>
              </a:rPr>
              <a:t>="MyGraphic.png" style="max-width:100%;" &gt;</a:t>
            </a:r>
            <a:endParaRPr lang="ro-MD" sz="2000" b="0" i="0" dirty="0">
              <a:solidFill>
                <a:srgbClr val="D83933"/>
              </a:solidFill>
              <a:effectLst/>
              <a:latin typeface="Roboto Mono Web"/>
            </a:endParaRPr>
          </a:p>
          <a:p>
            <a:endParaRPr lang="ro-MD" sz="2000" dirty="0"/>
          </a:p>
          <a:p>
            <a:pPr marL="0" indent="0">
              <a:buNone/>
            </a:pPr>
            <a:r>
              <a:rPr lang="en-US" sz="2000" dirty="0"/>
              <a:t>https://templates.mailchimp.com/development/responsive-email/fluid-images/</a:t>
            </a:r>
          </a:p>
        </p:txBody>
      </p:sp>
    </p:spTree>
    <p:extLst>
      <p:ext uri="{BB962C8B-B14F-4D97-AF65-F5344CB8AC3E}">
        <p14:creationId xmlns:p14="http://schemas.microsoft.com/office/powerpoint/2010/main" val="2540112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29554-2B66-47FF-9A0F-7A3E72713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947" y="286603"/>
            <a:ext cx="10892901" cy="1450757"/>
          </a:xfrm>
        </p:spPr>
        <p:txBody>
          <a:bodyPr>
            <a:normAutofit fontScale="90000"/>
          </a:bodyPr>
          <a:lstStyle/>
          <a:p>
            <a:r>
              <a:rPr lang="en-US" sz="3200" b="1" i="0" dirty="0">
                <a:solidFill>
                  <a:srgbClr val="252F3E"/>
                </a:solidFill>
                <a:effectLst/>
                <a:latin typeface="Public Sans Web"/>
              </a:rPr>
              <a:t>Principle </a:t>
            </a:r>
            <a:r>
              <a:rPr lang="en-US" sz="3200" b="1" dirty="0">
                <a:solidFill>
                  <a:srgbClr val="252F3E"/>
                </a:solidFill>
                <a:latin typeface="Public Sans Web"/>
              </a:rPr>
              <a:t>3. Remember That We Navigate Mobile Sites Using Our Fingers</a:t>
            </a:r>
            <a:br>
              <a:rPr lang="en-US" sz="3200" b="1" i="0" dirty="0">
                <a:solidFill>
                  <a:srgbClr val="252F3E"/>
                </a:solidFill>
                <a:effectLst/>
                <a:latin typeface="Public Sans Web"/>
              </a:rPr>
            </a:br>
            <a:br>
              <a:rPr lang="ro-MD" sz="3200" b="1" i="0" dirty="0">
                <a:solidFill>
                  <a:srgbClr val="252F3E"/>
                </a:solidFill>
                <a:effectLst/>
                <a:latin typeface="Public Sans Web"/>
              </a:rPr>
            </a:br>
            <a:r>
              <a:rPr lang="ro-MD" sz="3200" b="1" i="0" dirty="0">
                <a:solidFill>
                  <a:srgbClr val="252F3E"/>
                </a:solidFill>
                <a:effectLst/>
                <a:latin typeface="Public Sans Web"/>
              </a:rPr>
              <a:t>Țineți minte că navigăm pe site-uri mobile folosind degetele.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B6348-7C8F-4D8D-824D-61ACC4854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9114" y="2734322"/>
            <a:ext cx="8696565" cy="3134770"/>
          </a:xfrm>
        </p:spPr>
        <p:txBody>
          <a:bodyPr>
            <a:normAutofit/>
          </a:bodyPr>
          <a:lstStyle/>
          <a:p>
            <a:pPr algn="l">
              <a:buFont typeface="+mj-lt"/>
              <a:buAutoNum type="arabicPeriod"/>
            </a:pPr>
            <a:r>
              <a:rPr lang="en-US" sz="2800" b="1" i="0" dirty="0">
                <a:solidFill>
                  <a:srgbClr val="1B1B1B"/>
                </a:solidFill>
                <a:effectLst/>
                <a:latin typeface="Public Sans Web"/>
              </a:rPr>
              <a:t>Use Legible Font Sizes</a:t>
            </a:r>
            <a:endParaRPr lang="en-US" sz="2800" b="0" i="0" dirty="0">
              <a:solidFill>
                <a:srgbClr val="1B1B1B"/>
              </a:solidFill>
              <a:effectLst/>
              <a:latin typeface="Public Sans Web"/>
            </a:endParaRPr>
          </a:p>
          <a:p>
            <a:pPr algn="l">
              <a:buFont typeface="+mj-lt"/>
              <a:buAutoNum type="arabicPeriod"/>
            </a:pPr>
            <a:r>
              <a:rPr lang="en-US" sz="2800" b="1" i="0" dirty="0">
                <a:solidFill>
                  <a:srgbClr val="1B1B1B"/>
                </a:solidFill>
                <a:effectLst/>
                <a:latin typeface="Public Sans Web"/>
              </a:rPr>
              <a:t>Size Your Tap Targets Appropriately</a:t>
            </a:r>
            <a:endParaRPr lang="en-US" sz="2800" b="0" i="0" dirty="0">
              <a:solidFill>
                <a:srgbClr val="1B1B1B"/>
              </a:solidFill>
              <a:effectLst/>
              <a:latin typeface="Public Sans Web"/>
            </a:endParaRP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855700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29554-2B66-47FF-9A0F-7A3E72713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947" y="286603"/>
            <a:ext cx="10892901" cy="1450757"/>
          </a:xfrm>
        </p:spPr>
        <p:txBody>
          <a:bodyPr>
            <a:normAutofit fontScale="90000"/>
          </a:bodyPr>
          <a:lstStyle/>
          <a:p>
            <a:br>
              <a:rPr lang="ro-MD" sz="3200" b="1" i="0" dirty="0">
                <a:solidFill>
                  <a:srgbClr val="252F3E"/>
                </a:solidFill>
                <a:effectLst/>
                <a:latin typeface="Public Sans Web"/>
              </a:rPr>
            </a:br>
            <a:br>
              <a:rPr lang="ro-MD" sz="3200" b="1" i="0" dirty="0">
                <a:solidFill>
                  <a:srgbClr val="252F3E"/>
                </a:solidFill>
                <a:effectLst/>
                <a:latin typeface="Public Sans Web"/>
              </a:rPr>
            </a:br>
            <a:br>
              <a:rPr lang="ro-MD" sz="3200" b="1" i="0" dirty="0">
                <a:solidFill>
                  <a:srgbClr val="252F3E"/>
                </a:solidFill>
                <a:effectLst/>
                <a:latin typeface="Public Sans Web"/>
              </a:rPr>
            </a:br>
            <a:r>
              <a:rPr lang="ro-MD" sz="3200" b="1" i="0" dirty="0">
                <a:solidFill>
                  <a:srgbClr val="252F3E"/>
                </a:solidFill>
                <a:effectLst/>
                <a:latin typeface="Public Sans Web"/>
              </a:rPr>
              <a:t>1</a:t>
            </a:r>
            <a:r>
              <a:rPr lang="en-US" sz="3200" b="1" dirty="0">
                <a:solidFill>
                  <a:srgbClr val="252F3E"/>
                </a:solidFill>
                <a:latin typeface="Public Sans Web"/>
              </a:rPr>
              <a:t>. </a:t>
            </a:r>
            <a:r>
              <a:rPr lang="en-US" sz="3200" b="1" i="0" dirty="0">
                <a:solidFill>
                  <a:srgbClr val="1B1B1B"/>
                </a:solidFill>
                <a:effectLst/>
                <a:latin typeface="Public Sans Web"/>
              </a:rPr>
              <a:t>Use Legible Font Sizes</a:t>
            </a:r>
            <a:br>
              <a:rPr lang="en-US" sz="3200" b="1" i="0" dirty="0">
                <a:solidFill>
                  <a:srgbClr val="252F3E"/>
                </a:solidFill>
                <a:effectLst/>
                <a:latin typeface="Public Sans Web"/>
              </a:rPr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B6348-7C8F-4D8D-824D-61ACC4854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1468" y="1964267"/>
            <a:ext cx="10004212" cy="4323644"/>
          </a:xfrm>
        </p:spPr>
        <p:txBody>
          <a:bodyPr>
            <a:normAutofit/>
          </a:bodyPr>
          <a:lstStyle/>
          <a:p>
            <a:r>
              <a:rPr lang="en-US" sz="2800" b="1" i="0" dirty="0">
                <a:solidFill>
                  <a:srgbClr val="1B1B1B"/>
                </a:solidFill>
                <a:effectLst/>
                <a:latin typeface="Public Sans Web"/>
              </a:rPr>
              <a:t>Issue: When viewed on a mobile device, the font size is too small to read.</a:t>
            </a:r>
            <a:endParaRPr lang="ro-MD" sz="2800" b="1" i="0" dirty="0">
              <a:solidFill>
                <a:srgbClr val="1B1B1B"/>
              </a:solidFill>
              <a:effectLst/>
              <a:latin typeface="Public Sans Web"/>
            </a:endParaRPr>
          </a:p>
          <a:p>
            <a:endParaRPr lang="ro-MD" sz="2800" b="1" dirty="0">
              <a:solidFill>
                <a:srgbClr val="1B1B1B"/>
              </a:solidFill>
              <a:latin typeface="Public Sans Web"/>
            </a:endParaRPr>
          </a:p>
          <a:p>
            <a:r>
              <a:rPr lang="en-US" sz="2800" b="1" dirty="0">
                <a:solidFill>
                  <a:srgbClr val="1B1B1B"/>
                </a:solidFill>
                <a:latin typeface="Public Sans Web"/>
              </a:rPr>
              <a:t>Solution: Select an appropriate font size!</a:t>
            </a:r>
          </a:p>
          <a:p>
            <a:r>
              <a:rPr lang="en-US" sz="2400" b="0" i="0" dirty="0">
                <a:solidFill>
                  <a:srgbClr val="D83933"/>
                </a:solidFill>
                <a:effectLst/>
                <a:latin typeface="Roboto Mono Web"/>
              </a:rPr>
              <a:t>body {font-size: 16px;} {font-size: 120%;} h1 {font-size: 250%;}</a:t>
            </a:r>
            <a:endParaRPr lang="ro-MD" sz="2400" b="0" i="0" dirty="0">
              <a:solidFill>
                <a:srgbClr val="D83933"/>
              </a:solidFill>
              <a:effectLst/>
              <a:latin typeface="Roboto Mono Web"/>
            </a:endParaRPr>
          </a:p>
          <a:p>
            <a:endParaRPr lang="ro-MD" sz="2800" b="1" i="0" dirty="0">
              <a:solidFill>
                <a:srgbClr val="1B1B1B"/>
              </a:solidFill>
              <a:effectLst/>
              <a:latin typeface="Public Sans Web"/>
            </a:endParaRPr>
          </a:p>
          <a:p>
            <a:r>
              <a:rPr lang="en-US" sz="200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https://www.seoblog.com/seo-dos-donts-font-sizes-colors/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58467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29554-2B66-47FF-9A0F-7A3E72713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947" y="286603"/>
            <a:ext cx="10892901" cy="1450757"/>
          </a:xfrm>
        </p:spPr>
        <p:txBody>
          <a:bodyPr>
            <a:normAutofit fontScale="90000"/>
          </a:bodyPr>
          <a:lstStyle/>
          <a:p>
            <a:br>
              <a:rPr lang="ro-MD" sz="3200" b="1" i="0" dirty="0">
                <a:solidFill>
                  <a:srgbClr val="252F3E"/>
                </a:solidFill>
                <a:effectLst/>
                <a:latin typeface="Public Sans Web"/>
              </a:rPr>
            </a:br>
            <a:br>
              <a:rPr lang="ro-MD" sz="3200" b="1" i="0" dirty="0">
                <a:solidFill>
                  <a:srgbClr val="252F3E"/>
                </a:solidFill>
                <a:effectLst/>
                <a:latin typeface="Public Sans Web"/>
              </a:rPr>
            </a:br>
            <a:br>
              <a:rPr lang="ro-MD" sz="3200" b="1" i="0" dirty="0">
                <a:solidFill>
                  <a:srgbClr val="252F3E"/>
                </a:solidFill>
                <a:effectLst/>
                <a:latin typeface="Public Sans Web"/>
              </a:rPr>
            </a:br>
            <a:r>
              <a:rPr lang="ro-MD" sz="3200" b="1" i="0" dirty="0">
                <a:solidFill>
                  <a:srgbClr val="252F3E"/>
                </a:solidFill>
                <a:effectLst/>
                <a:latin typeface="Public Sans Web"/>
              </a:rPr>
              <a:t>2</a:t>
            </a:r>
            <a:r>
              <a:rPr lang="en-US" sz="3200" b="1" dirty="0">
                <a:solidFill>
                  <a:srgbClr val="252F3E"/>
                </a:solidFill>
                <a:latin typeface="Public Sans Web"/>
              </a:rPr>
              <a:t>. </a:t>
            </a:r>
            <a:r>
              <a:rPr lang="en-US" sz="3200" b="1" i="0" dirty="0">
                <a:solidFill>
                  <a:srgbClr val="1B1B1B"/>
                </a:solidFill>
                <a:effectLst/>
                <a:latin typeface="Public Sans Web"/>
              </a:rPr>
              <a:t>Size Your Tap Targets Appropriately</a:t>
            </a:r>
            <a:br>
              <a:rPr lang="en-US" sz="3200" b="1" i="0" dirty="0">
                <a:solidFill>
                  <a:srgbClr val="252F3E"/>
                </a:solidFill>
                <a:effectLst/>
                <a:latin typeface="Public Sans Web"/>
              </a:rPr>
            </a:b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B6348-7C8F-4D8D-824D-61ACC4854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1468" y="1964267"/>
            <a:ext cx="10004212" cy="4323644"/>
          </a:xfrm>
        </p:spPr>
        <p:txBody>
          <a:bodyPr>
            <a:normAutofit/>
          </a:bodyPr>
          <a:lstStyle/>
          <a:p>
            <a:pPr algn="l"/>
            <a:r>
              <a:rPr lang="en-US" sz="2400" b="1" i="0" dirty="0">
                <a:solidFill>
                  <a:srgbClr val="1B1B1B"/>
                </a:solidFill>
                <a:effectLst/>
                <a:latin typeface="Public Sans Web"/>
              </a:rPr>
              <a:t>Issue: Objects on the mobile device are too small to be accurately touched to elicit correct application behavior.</a:t>
            </a:r>
          </a:p>
          <a:p>
            <a:endParaRPr lang="ro-MD" sz="2800" b="1" dirty="0">
              <a:solidFill>
                <a:srgbClr val="1B1B1B"/>
              </a:solidFill>
              <a:latin typeface="Public Sans Web"/>
            </a:endParaRPr>
          </a:p>
          <a:p>
            <a:pPr algn="l"/>
            <a:r>
              <a:rPr lang="en-US" sz="2400" b="1" i="0" dirty="0">
                <a:solidFill>
                  <a:srgbClr val="1B1B1B"/>
                </a:solidFill>
                <a:effectLst/>
                <a:latin typeface="Public Sans Web"/>
              </a:rPr>
              <a:t>Solution: Ensure tap targets are at least 48 CSS pixels wide or tall, are spaced about 8 pixels apart, and that there are at least 32 CSS pixels wide and tall.</a:t>
            </a:r>
          </a:p>
          <a:p>
            <a:r>
              <a:rPr lang="en-US" sz="2000" b="0" i="0" dirty="0">
                <a:solidFill>
                  <a:srgbClr val="D83933"/>
                </a:solidFill>
                <a:effectLst/>
                <a:latin typeface="Roboto Mono Web"/>
              </a:rPr>
              <a:t>li a {line-height: 1.8; } @media (min-width:60em) {li a {line-height: 1.2; }}</a:t>
            </a:r>
            <a:endParaRPr lang="ro-MD" sz="2000" i="0" dirty="0">
              <a:solidFill>
                <a:srgbClr val="1B1B1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https://www.seoblog.com/seo-dos-donts-font-sizes-colors/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113779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29554-2B66-47FF-9A0F-7A3E72713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947" y="286603"/>
            <a:ext cx="10892901" cy="1621219"/>
          </a:xfrm>
        </p:spPr>
        <p:txBody>
          <a:bodyPr>
            <a:noAutofit/>
          </a:bodyPr>
          <a:lstStyle/>
          <a:p>
            <a:r>
              <a:rPr lang="en-US" sz="2400" b="1" i="0" dirty="0">
                <a:solidFill>
                  <a:srgbClr val="252F3E"/>
                </a:solidFill>
                <a:effectLst/>
                <a:latin typeface="Public Sans Web"/>
              </a:rPr>
              <a:t>Principle 4. Installing Additional Software to Properly View Your Site Should Not Be Necessary</a:t>
            </a:r>
            <a:br>
              <a:rPr lang="en-US" sz="2400" b="1" i="0" dirty="0">
                <a:solidFill>
                  <a:srgbClr val="252F3E"/>
                </a:solidFill>
                <a:effectLst/>
                <a:latin typeface="Public Sans Web"/>
              </a:rPr>
            </a:br>
            <a:br>
              <a:rPr lang="ro-MD" sz="2400" b="1" i="0" dirty="0">
                <a:solidFill>
                  <a:srgbClr val="252F3E"/>
                </a:solidFill>
                <a:effectLst/>
                <a:latin typeface="Public Sans Web"/>
              </a:rPr>
            </a:br>
            <a:r>
              <a:rPr lang="ro-MD" sz="2400" b="1" i="0" dirty="0">
                <a:solidFill>
                  <a:srgbClr val="252F3E"/>
                </a:solidFill>
                <a:effectLst/>
                <a:latin typeface="Public Sans Web"/>
              </a:rPr>
              <a:t>Instalarea software-ului suplimentar pentru a vizualiza corect site-ul dvs. nu ar trebui să fie necesară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B6348-7C8F-4D8D-824D-61ACC4854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9114" y="2734322"/>
            <a:ext cx="8696565" cy="3134770"/>
          </a:xfrm>
        </p:spPr>
        <p:txBody>
          <a:bodyPr>
            <a:normAutofit/>
          </a:bodyPr>
          <a:lstStyle/>
          <a:p>
            <a:r>
              <a:rPr lang="en-US" sz="2800" b="1" i="0" dirty="0">
                <a:solidFill>
                  <a:srgbClr val="1B1B1B"/>
                </a:solidFill>
                <a:effectLst/>
                <a:latin typeface="Public Sans Web"/>
              </a:rPr>
              <a:t>Issue: Plugins may not work well, or work at all, on many different browsers.</a:t>
            </a:r>
            <a:endParaRPr lang="ro-MD" sz="2800" b="1" i="0" dirty="0">
              <a:solidFill>
                <a:srgbClr val="1B1B1B"/>
              </a:solidFill>
              <a:effectLst/>
              <a:latin typeface="Public Sans Web"/>
            </a:endParaRPr>
          </a:p>
          <a:p>
            <a:endParaRPr lang="ro-MD" sz="2800" b="1" dirty="0">
              <a:solidFill>
                <a:srgbClr val="1B1B1B"/>
              </a:solidFill>
              <a:latin typeface="Public Sans Web"/>
            </a:endParaRPr>
          </a:p>
          <a:p>
            <a:r>
              <a:rPr lang="en-US" sz="2800" b="1" i="0" dirty="0">
                <a:solidFill>
                  <a:srgbClr val="1B1B1B"/>
                </a:solidFill>
                <a:effectLst/>
                <a:latin typeface="Public Sans Web"/>
              </a:rPr>
              <a:t>Solution: Avoid using plugins!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14181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29554-2B66-47FF-9A0F-7A3E72713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947" y="286603"/>
            <a:ext cx="10892901" cy="1450757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252F3E"/>
                </a:solidFill>
                <a:latin typeface="Public Sans Web"/>
              </a:rPr>
              <a:t>Principle 5. Conserve Resources, Recycle When Possible</a:t>
            </a:r>
            <a:br>
              <a:rPr lang="en-US" sz="3200" b="1" i="0" dirty="0">
                <a:solidFill>
                  <a:srgbClr val="252F3E"/>
                </a:solidFill>
                <a:effectLst/>
                <a:latin typeface="Public Sans Web"/>
              </a:rPr>
            </a:br>
            <a:br>
              <a:rPr lang="ro-MD" sz="3200" b="1" i="0" dirty="0">
                <a:solidFill>
                  <a:srgbClr val="252F3E"/>
                </a:solidFill>
                <a:effectLst/>
                <a:latin typeface="Public Sans Web"/>
              </a:rPr>
            </a:br>
            <a:r>
              <a:rPr lang="ro-MD" sz="3200" b="1" i="0" dirty="0">
                <a:solidFill>
                  <a:srgbClr val="252F3E"/>
                </a:solidFill>
                <a:effectLst/>
                <a:latin typeface="Public Sans Web"/>
              </a:rPr>
              <a:t>Conservați resursele, reciclați atunci când este posibil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B6348-7C8F-4D8D-824D-61ACC4854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9114" y="2734322"/>
            <a:ext cx="8696565" cy="3134770"/>
          </a:xfrm>
        </p:spPr>
        <p:txBody>
          <a:bodyPr>
            <a:normAutofit/>
          </a:bodyPr>
          <a:lstStyle/>
          <a:p>
            <a:pPr algn="l">
              <a:buFont typeface="+mj-lt"/>
              <a:buAutoNum type="arabicPeriod"/>
            </a:pPr>
            <a:r>
              <a:rPr lang="en-US" sz="2800" b="0" i="0" dirty="0">
                <a:solidFill>
                  <a:srgbClr val="1B1B1B"/>
                </a:solidFill>
                <a:effectLst/>
                <a:latin typeface="Public Sans Web"/>
              </a:rPr>
              <a:t>Leverage browser caching</a:t>
            </a:r>
          </a:p>
          <a:p>
            <a:pPr algn="l">
              <a:buFont typeface="+mj-lt"/>
              <a:buAutoNum type="arabicPeriod"/>
            </a:pPr>
            <a:r>
              <a:rPr lang="en-US" sz="2800" b="0" i="0" dirty="0">
                <a:solidFill>
                  <a:srgbClr val="1B1B1B"/>
                </a:solidFill>
                <a:effectLst/>
                <a:latin typeface="Public Sans Web"/>
              </a:rPr>
              <a:t>Avoid landing page redirects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272144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29554-2B66-47FF-9A0F-7A3E72713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947" y="286603"/>
            <a:ext cx="10892901" cy="1450757"/>
          </a:xfrm>
        </p:spPr>
        <p:txBody>
          <a:bodyPr>
            <a:normAutofit fontScale="90000"/>
          </a:bodyPr>
          <a:lstStyle/>
          <a:p>
            <a:br>
              <a:rPr lang="ro-MD" sz="3200" b="1" i="0" dirty="0">
                <a:solidFill>
                  <a:srgbClr val="252F3E"/>
                </a:solidFill>
                <a:effectLst/>
                <a:latin typeface="Public Sans Web"/>
              </a:rPr>
            </a:br>
            <a:br>
              <a:rPr lang="ro-MD" sz="3200" b="1" i="0" dirty="0">
                <a:solidFill>
                  <a:srgbClr val="252F3E"/>
                </a:solidFill>
                <a:effectLst/>
                <a:latin typeface="Public Sans Web"/>
              </a:rPr>
            </a:br>
            <a:br>
              <a:rPr lang="ro-MD" sz="3200" b="1" i="0" dirty="0">
                <a:solidFill>
                  <a:srgbClr val="252F3E"/>
                </a:solidFill>
                <a:effectLst/>
                <a:latin typeface="Public Sans Web"/>
              </a:rPr>
            </a:br>
            <a:r>
              <a:rPr lang="ro-MD" sz="3200" b="1" i="0" dirty="0">
                <a:solidFill>
                  <a:srgbClr val="252F3E"/>
                </a:solidFill>
                <a:effectLst/>
                <a:latin typeface="Public Sans Web"/>
              </a:rPr>
              <a:t>1</a:t>
            </a:r>
            <a:r>
              <a:rPr lang="en-US" sz="3200" b="1" dirty="0">
                <a:solidFill>
                  <a:srgbClr val="252F3E"/>
                </a:solidFill>
                <a:latin typeface="Public Sans Web"/>
              </a:rPr>
              <a:t>. </a:t>
            </a:r>
            <a:r>
              <a:rPr lang="en-US" sz="3200" b="1" i="0" dirty="0">
                <a:solidFill>
                  <a:srgbClr val="1B1B1B"/>
                </a:solidFill>
                <a:effectLst/>
                <a:latin typeface="Public Sans Web"/>
              </a:rPr>
              <a:t>Leverage browser caching</a:t>
            </a:r>
            <a:br>
              <a:rPr lang="en-US" sz="3200" b="1" i="0" dirty="0">
                <a:solidFill>
                  <a:srgbClr val="252F3E"/>
                </a:solidFill>
                <a:effectLst/>
                <a:latin typeface="Public Sans Web"/>
              </a:rPr>
            </a:br>
            <a:r>
              <a:rPr lang="ro-MD" sz="3200" b="1" i="0" dirty="0">
                <a:solidFill>
                  <a:srgbClr val="252F3E"/>
                </a:solidFill>
                <a:effectLst/>
                <a:latin typeface="Public Sans Web"/>
              </a:rPr>
              <a:t>     </a:t>
            </a:r>
            <a:r>
              <a:rPr lang="it-IT" sz="3200" b="1" i="0" dirty="0">
                <a:solidFill>
                  <a:srgbClr val="252F3E"/>
                </a:solidFill>
                <a:effectLst/>
                <a:latin typeface="Public Sans Web"/>
              </a:rPr>
              <a:t>Utilizați stocarea în cache a browserului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B6348-7C8F-4D8D-824D-61ACC4854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1468" y="1964267"/>
            <a:ext cx="10004212" cy="4323644"/>
          </a:xfrm>
        </p:spPr>
        <p:txBody>
          <a:bodyPr>
            <a:normAutofit/>
          </a:bodyPr>
          <a:lstStyle/>
          <a:p>
            <a:pPr algn="l"/>
            <a:r>
              <a:rPr lang="en-US" sz="2400" b="1" i="0" dirty="0">
                <a:solidFill>
                  <a:srgbClr val="1B1B1B"/>
                </a:solidFill>
                <a:effectLst/>
                <a:latin typeface="Public Sans Web"/>
              </a:rPr>
              <a:t>Issue: Use browser caching to reduce traffic to and from the server fetching resources</a:t>
            </a:r>
            <a:endParaRPr lang="ro-MD" sz="2400" b="1" i="0" dirty="0">
              <a:solidFill>
                <a:srgbClr val="1B1B1B"/>
              </a:solidFill>
              <a:effectLst/>
              <a:latin typeface="Public Sans Web"/>
            </a:endParaRPr>
          </a:p>
          <a:p>
            <a:pPr algn="l"/>
            <a:endParaRPr lang="ro-MD" sz="2400" b="1" dirty="0">
              <a:solidFill>
                <a:srgbClr val="1B1B1B"/>
              </a:solidFill>
              <a:latin typeface="Public Sans Web"/>
            </a:endParaRPr>
          </a:p>
          <a:p>
            <a:pPr algn="l"/>
            <a:r>
              <a:rPr lang="en-US" sz="2400" b="1" i="0" dirty="0">
                <a:solidFill>
                  <a:srgbClr val="1B1B1B"/>
                </a:solidFill>
                <a:effectLst/>
                <a:latin typeface="Public Sans Web"/>
              </a:rPr>
              <a:t>Solution: Develop and optimize your caching strategy and include server caching headers.</a:t>
            </a:r>
          </a:p>
          <a:p>
            <a:endParaRPr lang="ro-MD" sz="2400" i="0" dirty="0">
              <a:solidFill>
                <a:srgbClr val="1B1B1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o-MD" sz="2400" dirty="0">
                <a:solidFill>
                  <a:srgbClr val="1B1B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https://deluxeblogtips.com/htaccess-rules-website-performace/</a:t>
            </a:r>
          </a:p>
        </p:txBody>
      </p:sp>
    </p:spTree>
    <p:extLst>
      <p:ext uri="{BB962C8B-B14F-4D97-AF65-F5344CB8AC3E}">
        <p14:creationId xmlns:p14="http://schemas.microsoft.com/office/powerpoint/2010/main" val="34563040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29554-2B66-47FF-9A0F-7A3E72713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947" y="286603"/>
            <a:ext cx="10892901" cy="1450757"/>
          </a:xfrm>
        </p:spPr>
        <p:txBody>
          <a:bodyPr>
            <a:normAutofit fontScale="90000"/>
          </a:bodyPr>
          <a:lstStyle/>
          <a:p>
            <a:br>
              <a:rPr lang="ro-MD" sz="3200" b="1" i="0" dirty="0">
                <a:solidFill>
                  <a:srgbClr val="252F3E"/>
                </a:solidFill>
                <a:effectLst/>
                <a:latin typeface="Public Sans Web"/>
              </a:rPr>
            </a:br>
            <a:br>
              <a:rPr lang="ro-MD" sz="3200" b="1" i="0" dirty="0">
                <a:solidFill>
                  <a:srgbClr val="252F3E"/>
                </a:solidFill>
                <a:effectLst/>
                <a:latin typeface="Public Sans Web"/>
              </a:rPr>
            </a:br>
            <a:br>
              <a:rPr lang="ro-MD" sz="3200" b="1" i="0" dirty="0">
                <a:solidFill>
                  <a:srgbClr val="252F3E"/>
                </a:solidFill>
                <a:effectLst/>
                <a:latin typeface="Public Sans Web"/>
              </a:rPr>
            </a:br>
            <a:r>
              <a:rPr lang="ro-MD" sz="3200" b="1" i="0" dirty="0">
                <a:solidFill>
                  <a:srgbClr val="252F3E"/>
                </a:solidFill>
                <a:effectLst/>
                <a:latin typeface="Public Sans Web"/>
              </a:rPr>
              <a:t>2</a:t>
            </a:r>
            <a:r>
              <a:rPr lang="en-US" sz="3200" b="1" dirty="0">
                <a:solidFill>
                  <a:srgbClr val="252F3E"/>
                </a:solidFill>
                <a:latin typeface="Public Sans Web"/>
              </a:rPr>
              <a:t>. </a:t>
            </a:r>
            <a:r>
              <a:rPr lang="en-US" sz="3200" b="1" i="0" dirty="0">
                <a:solidFill>
                  <a:srgbClr val="1B1B1B"/>
                </a:solidFill>
                <a:effectLst/>
                <a:latin typeface="Public Sans Web"/>
              </a:rPr>
              <a:t>Avoid landing page redirects</a:t>
            </a:r>
            <a:br>
              <a:rPr lang="en-US" sz="3200" b="1" i="0" dirty="0">
                <a:solidFill>
                  <a:srgbClr val="1B1B1B"/>
                </a:solidFill>
                <a:effectLst/>
                <a:latin typeface="Public Sans Web"/>
              </a:rPr>
            </a:br>
            <a:r>
              <a:rPr lang="ro-MD" sz="3200" b="1" i="0" dirty="0">
                <a:solidFill>
                  <a:srgbClr val="252F3E"/>
                </a:solidFill>
                <a:effectLst/>
                <a:latin typeface="Public Sans Web"/>
              </a:rPr>
              <a:t>     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B6348-7C8F-4D8D-824D-61ACC4854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1468" y="1964267"/>
            <a:ext cx="10004212" cy="4323644"/>
          </a:xfrm>
        </p:spPr>
        <p:txBody>
          <a:bodyPr>
            <a:normAutofit/>
          </a:bodyPr>
          <a:lstStyle/>
          <a:p>
            <a:pPr algn="l"/>
            <a:r>
              <a:rPr lang="en-US" sz="2400" b="1" i="0" dirty="0">
                <a:solidFill>
                  <a:srgbClr val="1B1B1B"/>
                </a:solidFill>
                <a:effectLst/>
                <a:latin typeface="Public Sans Web"/>
              </a:rPr>
              <a:t>Issue: Redirects trigger an additional HTTP request-response cycle and delay page rendering, wasting time.</a:t>
            </a:r>
            <a:endParaRPr lang="ro-MD" sz="2400" b="1" i="0" dirty="0">
              <a:solidFill>
                <a:srgbClr val="1B1B1B"/>
              </a:solidFill>
              <a:effectLst/>
              <a:latin typeface="Public Sans Web"/>
            </a:endParaRPr>
          </a:p>
          <a:p>
            <a:pPr algn="l"/>
            <a:endParaRPr lang="ro-MD" sz="2400" b="1" dirty="0">
              <a:solidFill>
                <a:srgbClr val="1B1B1B"/>
              </a:solidFill>
              <a:latin typeface="Public Sans Web"/>
            </a:endParaRPr>
          </a:p>
          <a:p>
            <a:pPr algn="l"/>
            <a:r>
              <a:rPr lang="en-US" sz="2400" b="1" i="0" dirty="0">
                <a:solidFill>
                  <a:srgbClr val="1B1B1B"/>
                </a:solidFill>
                <a:effectLst/>
                <a:latin typeface="Public Sans Web"/>
              </a:rPr>
              <a:t>Solution: Minimize use of redirects to improve site performance</a:t>
            </a:r>
            <a:endParaRPr lang="ro-MD" sz="2400" b="1" i="0" dirty="0">
              <a:solidFill>
                <a:srgbClr val="1B1B1B"/>
              </a:solidFill>
              <a:effectLst/>
              <a:latin typeface="Public Sans Web"/>
            </a:endParaRPr>
          </a:p>
          <a:p>
            <a:pPr algn="l"/>
            <a:endParaRPr lang="ro-MD" sz="2400" b="1" dirty="0">
              <a:solidFill>
                <a:srgbClr val="1B1B1B"/>
              </a:solidFill>
              <a:latin typeface="Public Sans Web"/>
              <a:cs typeface="Arial" panose="020B0604020202020204" pitchFamily="34" charset="0"/>
            </a:endParaRPr>
          </a:p>
          <a:p>
            <a:pPr algn="l"/>
            <a:r>
              <a:rPr lang="ro-MD" sz="2400" i="0" dirty="0">
                <a:solidFill>
                  <a:srgbClr val="1B1B1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https://rigor.com/blog/how-to-avoid-landing-page-redirects/</a:t>
            </a:r>
          </a:p>
        </p:txBody>
      </p:sp>
    </p:spTree>
    <p:extLst>
      <p:ext uri="{BB962C8B-B14F-4D97-AF65-F5344CB8AC3E}">
        <p14:creationId xmlns:p14="http://schemas.microsoft.com/office/powerpoint/2010/main" val="464336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29554-2B66-47FF-9A0F-7A3E72713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557" y="286603"/>
            <a:ext cx="11232444" cy="1450757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rgbClr val="252F3E"/>
                </a:solidFill>
                <a:latin typeface="Public Sans Web"/>
              </a:rPr>
              <a:t>Principle 6. The Smaller the Better, When It Comes to Page Resources!</a:t>
            </a:r>
            <a:br>
              <a:rPr lang="en-US" sz="3200" b="1" dirty="0">
                <a:solidFill>
                  <a:srgbClr val="252F3E"/>
                </a:solidFill>
                <a:latin typeface="Public Sans Web"/>
              </a:rPr>
            </a:br>
            <a:br>
              <a:rPr lang="ro-MD" sz="3200" b="1" dirty="0">
                <a:solidFill>
                  <a:srgbClr val="252F3E"/>
                </a:solidFill>
                <a:latin typeface="Public Sans Web"/>
              </a:rPr>
            </a:br>
            <a:r>
              <a:rPr lang="ro-MD" sz="3200" b="1" i="0" dirty="0">
                <a:solidFill>
                  <a:srgbClr val="252F3E"/>
                </a:solidFill>
                <a:effectLst/>
                <a:latin typeface="Public Sans Web"/>
              </a:rPr>
              <a:t>Cu cât este mai mic, cu atât mai bine, când vine vorba de resursele paginii!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B6348-7C8F-4D8D-824D-61ACC4854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5644" y="2223910"/>
            <a:ext cx="9880035" cy="3645181"/>
          </a:xfrm>
        </p:spPr>
        <p:txBody>
          <a:bodyPr>
            <a:normAutofit/>
          </a:bodyPr>
          <a:lstStyle/>
          <a:p>
            <a:pPr algn="l">
              <a:buFont typeface="+mj-lt"/>
              <a:buAutoNum type="arabicPeriod"/>
            </a:pPr>
            <a:r>
              <a:rPr lang="en-US" sz="2800" b="0" i="0" dirty="0">
                <a:solidFill>
                  <a:srgbClr val="1B1B1B"/>
                </a:solidFill>
                <a:effectLst/>
                <a:latin typeface="Public Sans Web"/>
              </a:rPr>
              <a:t>Enable Compression</a:t>
            </a:r>
          </a:p>
          <a:p>
            <a:pPr algn="l">
              <a:buFont typeface="+mj-lt"/>
              <a:buAutoNum type="arabicPeriod"/>
            </a:pPr>
            <a:r>
              <a:rPr lang="en-US" sz="2800" b="0" i="0" dirty="0">
                <a:solidFill>
                  <a:srgbClr val="1B1B1B"/>
                </a:solidFill>
                <a:effectLst/>
                <a:latin typeface="Public Sans Web"/>
              </a:rPr>
              <a:t>Minify Resources</a:t>
            </a:r>
          </a:p>
          <a:p>
            <a:pPr algn="l">
              <a:buFont typeface="+mj-lt"/>
              <a:buAutoNum type="arabicPeriod"/>
            </a:pPr>
            <a:r>
              <a:rPr lang="en-US" sz="2800" b="0" i="0" dirty="0">
                <a:solidFill>
                  <a:srgbClr val="1B1B1B"/>
                </a:solidFill>
                <a:effectLst/>
                <a:latin typeface="Public Sans Web"/>
              </a:rPr>
              <a:t>Optimize Images</a:t>
            </a:r>
          </a:p>
          <a:p>
            <a:pPr algn="l">
              <a:buFont typeface="+mj-lt"/>
              <a:buAutoNum type="arabicPeriod"/>
            </a:pPr>
            <a:r>
              <a:rPr lang="en-US" sz="2800" b="0" i="0" dirty="0">
                <a:solidFill>
                  <a:srgbClr val="1B1B1B"/>
                </a:solidFill>
                <a:effectLst/>
                <a:latin typeface="Public Sans Web"/>
              </a:rPr>
              <a:t>Optimize CSS Delivery</a:t>
            </a:r>
          </a:p>
          <a:p>
            <a:pPr algn="l">
              <a:buFont typeface="+mj-lt"/>
              <a:buAutoNum type="arabicPeriod"/>
            </a:pPr>
            <a:r>
              <a:rPr lang="en-US" sz="2800" b="0" i="0" dirty="0">
                <a:solidFill>
                  <a:srgbClr val="1B1B1B"/>
                </a:solidFill>
                <a:effectLst/>
                <a:latin typeface="Public Sans Web"/>
              </a:rPr>
              <a:t>Prioritize Visible Content</a:t>
            </a:r>
          </a:p>
        </p:txBody>
      </p:sp>
    </p:spTree>
    <p:extLst>
      <p:ext uri="{BB962C8B-B14F-4D97-AF65-F5344CB8AC3E}">
        <p14:creationId xmlns:p14="http://schemas.microsoft.com/office/powerpoint/2010/main" val="15119736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EDFE6-CD16-4336-9A8B-8B17921DB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MD" dirty="0"/>
              <a:t>1. </a:t>
            </a:r>
            <a:r>
              <a:rPr lang="en-US" sz="4800" b="0" i="0" dirty="0">
                <a:solidFill>
                  <a:srgbClr val="1B1B1B"/>
                </a:solidFill>
                <a:effectLst/>
                <a:latin typeface="Public Sans Web"/>
              </a:rPr>
              <a:t>Enable Compression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A1DE2-D69C-4F68-94C4-0FE214D583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i="0" dirty="0">
                <a:solidFill>
                  <a:srgbClr val="1B1B1B"/>
                </a:solidFill>
                <a:effectLst/>
                <a:latin typeface="Public Sans Web"/>
              </a:rPr>
              <a:t>Issue: Large page files, which result in poor rendering performance</a:t>
            </a:r>
          </a:p>
          <a:p>
            <a:r>
              <a:rPr lang="en-US" sz="2400" b="1" i="0" dirty="0">
                <a:solidFill>
                  <a:srgbClr val="1B1B1B"/>
                </a:solidFill>
                <a:effectLst/>
                <a:latin typeface="Public Sans Web"/>
              </a:rPr>
              <a:t>Solution: Use </a:t>
            </a:r>
            <a:r>
              <a:rPr lang="en-US" sz="2400" b="1" i="0" dirty="0" err="1">
                <a:solidFill>
                  <a:srgbClr val="1B1B1B"/>
                </a:solidFill>
                <a:effectLst/>
                <a:latin typeface="Public Sans Web"/>
              </a:rPr>
              <a:t>gzip</a:t>
            </a:r>
            <a:r>
              <a:rPr lang="en-US" sz="2400" b="1" i="0" dirty="0">
                <a:solidFill>
                  <a:srgbClr val="1B1B1B"/>
                </a:solidFill>
                <a:effectLst/>
                <a:latin typeface="Public Sans Web"/>
              </a:rPr>
              <a:t> on compressible resources!</a:t>
            </a:r>
          </a:p>
          <a:p>
            <a:endParaRPr lang="ro-MD" sz="2400" dirty="0"/>
          </a:p>
          <a:p>
            <a:r>
              <a:rPr lang="en-US" sz="2400" dirty="0"/>
              <a:t>Enable the zip parameters in the .</a:t>
            </a:r>
            <a:r>
              <a:rPr lang="en-US" sz="2400" dirty="0" err="1"/>
              <a:t>htaccess</a:t>
            </a:r>
            <a:r>
              <a:rPr lang="en-US" sz="2400" dirty="0"/>
              <a:t> file.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619729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7A2A4-2D16-4F39-9084-F08F9B976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MD" dirty="0"/>
              <a:t>2. </a:t>
            </a:r>
            <a:r>
              <a:rPr lang="en-US" sz="4800" b="0" i="0" dirty="0">
                <a:solidFill>
                  <a:srgbClr val="1B1B1B"/>
                </a:solidFill>
                <a:effectLst/>
                <a:latin typeface="Public Sans Web"/>
              </a:rPr>
              <a:t>Minify Resources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C8413A-5F86-4030-ADA1-9ABDD4BB4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i="0" dirty="0">
                <a:solidFill>
                  <a:srgbClr val="1B1B1B"/>
                </a:solidFill>
                <a:effectLst/>
                <a:latin typeface="Public Sans Web"/>
              </a:rPr>
              <a:t>Issue: Large CSS, JavaScript, and HTML Files Increase Download Speeds</a:t>
            </a:r>
            <a:endParaRPr lang="ro-MD" sz="2400" b="1" i="0" dirty="0">
              <a:solidFill>
                <a:srgbClr val="1B1B1B"/>
              </a:solidFill>
              <a:effectLst/>
              <a:latin typeface="Public Sans Web"/>
            </a:endParaRPr>
          </a:p>
          <a:p>
            <a:endParaRPr lang="en-US" sz="2400" b="1" i="0" dirty="0">
              <a:solidFill>
                <a:srgbClr val="1B1B1B"/>
              </a:solidFill>
              <a:effectLst/>
              <a:latin typeface="Public Sans Web"/>
            </a:endParaRPr>
          </a:p>
          <a:p>
            <a:r>
              <a:rPr lang="en-US" sz="2400" b="1" i="0" dirty="0">
                <a:solidFill>
                  <a:srgbClr val="1B1B1B"/>
                </a:solidFill>
                <a:effectLst/>
                <a:latin typeface="Public Sans Web"/>
              </a:rPr>
              <a:t>Solution: Use tools to minify CSS, JavaScript, and HTML files!</a:t>
            </a:r>
          </a:p>
          <a:p>
            <a:endParaRPr lang="ro-MD" sz="2400" dirty="0"/>
          </a:p>
          <a:p>
            <a:r>
              <a:rPr lang="en-US" sz="2400" dirty="0"/>
              <a:t>https://www.webnots.com/what-is-minification-of-css-javascript-and-html/</a:t>
            </a:r>
          </a:p>
        </p:txBody>
      </p:sp>
    </p:spTree>
    <p:extLst>
      <p:ext uri="{BB962C8B-B14F-4D97-AF65-F5344CB8AC3E}">
        <p14:creationId xmlns:p14="http://schemas.microsoft.com/office/powerpoint/2010/main" val="14089666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A2292-F81E-4157-8757-7DCBFEE55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MD" dirty="0"/>
              <a:t>3. </a:t>
            </a:r>
            <a:r>
              <a:rPr lang="en-US" sz="4800" b="0" i="0" dirty="0">
                <a:solidFill>
                  <a:srgbClr val="1B1B1B"/>
                </a:solidFill>
                <a:effectLst/>
                <a:latin typeface="Public Sans Web"/>
              </a:rPr>
              <a:t>Optimize Images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859F0-74DC-4E9D-B519-B65A4A859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i="0" dirty="0">
                <a:solidFill>
                  <a:srgbClr val="1B1B1B"/>
                </a:solidFill>
                <a:effectLst/>
                <a:latin typeface="Public Sans Web"/>
              </a:rPr>
              <a:t>Issue: Image files are too large and impact performance</a:t>
            </a:r>
          </a:p>
          <a:p>
            <a:endParaRPr lang="ro-MD" sz="2400" dirty="0"/>
          </a:p>
          <a:p>
            <a:r>
              <a:rPr lang="en-US" sz="2400" b="1" i="0" dirty="0">
                <a:solidFill>
                  <a:srgbClr val="1B1B1B"/>
                </a:solidFill>
                <a:effectLst/>
                <a:latin typeface="Public Sans Web"/>
              </a:rPr>
              <a:t>Solution: Use tools to compress image files!</a:t>
            </a:r>
          </a:p>
          <a:p>
            <a:endParaRPr lang="ro-MD" sz="2400" dirty="0"/>
          </a:p>
          <a:p>
            <a:r>
              <a:rPr lang="en-US" sz="2400" dirty="0"/>
              <a:t>https://masterblogging.com/image-optimization-seo/</a:t>
            </a:r>
          </a:p>
        </p:txBody>
      </p:sp>
    </p:spTree>
    <p:extLst>
      <p:ext uri="{BB962C8B-B14F-4D97-AF65-F5344CB8AC3E}">
        <p14:creationId xmlns:p14="http://schemas.microsoft.com/office/powerpoint/2010/main" val="14256694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91950-F347-4834-99B1-50B79A681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MD" dirty="0"/>
              <a:t>4. </a:t>
            </a:r>
            <a:r>
              <a:rPr lang="en-US" sz="4800" b="0" i="0" dirty="0">
                <a:solidFill>
                  <a:srgbClr val="1B1B1B"/>
                </a:solidFill>
                <a:effectLst/>
                <a:latin typeface="Public Sans Web"/>
              </a:rPr>
              <a:t>Optimize CSS Delivery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5D6A2-4FEE-440B-8506-8A1E78F40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i="0" dirty="0">
                <a:solidFill>
                  <a:srgbClr val="1B1B1B"/>
                </a:solidFill>
                <a:effectLst/>
                <a:latin typeface="Public Sans Web"/>
              </a:rPr>
              <a:t>Issue: Render-blocking style sheets results in slow page load times</a:t>
            </a:r>
          </a:p>
          <a:p>
            <a:endParaRPr lang="ro-MD" sz="2400" dirty="0"/>
          </a:p>
          <a:p>
            <a:r>
              <a:rPr lang="en-US" sz="2400" b="1" i="0" dirty="0">
                <a:solidFill>
                  <a:srgbClr val="1B1B1B"/>
                </a:solidFill>
                <a:effectLst/>
                <a:latin typeface="Public Sans Web"/>
              </a:rPr>
              <a:t>Solution: Streamline your CSS files to make them more efficient!</a:t>
            </a:r>
          </a:p>
          <a:p>
            <a:endParaRPr lang="ro-MD" sz="2400" dirty="0"/>
          </a:p>
          <a:p>
            <a:r>
              <a:rPr lang="en-US" sz="2400" dirty="0"/>
              <a:t>https://www.giftofspeed.com/css-delivery/</a:t>
            </a:r>
          </a:p>
        </p:txBody>
      </p:sp>
    </p:spTree>
    <p:extLst>
      <p:ext uri="{BB962C8B-B14F-4D97-AF65-F5344CB8AC3E}">
        <p14:creationId xmlns:p14="http://schemas.microsoft.com/office/powerpoint/2010/main" val="21654587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54EA0-FE79-4E76-A0E7-9B2818CC7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MD" dirty="0"/>
              <a:t>5. </a:t>
            </a:r>
            <a:r>
              <a:rPr lang="en-US" sz="4800" b="0" i="0" dirty="0">
                <a:solidFill>
                  <a:srgbClr val="1B1B1B"/>
                </a:solidFill>
                <a:effectLst/>
                <a:latin typeface="Public Sans Web"/>
              </a:rPr>
              <a:t>Prioritize Visible Content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B6DAB4-65F6-466F-BF69-D03FAAF4FE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i="0" dirty="0">
                <a:solidFill>
                  <a:srgbClr val="1B1B1B"/>
                </a:solidFill>
                <a:effectLst/>
                <a:latin typeface="Public Sans Web"/>
              </a:rPr>
              <a:t>Issue: Users don’t need the entire page to load to start looking at the above the fold content.</a:t>
            </a:r>
          </a:p>
          <a:p>
            <a:endParaRPr lang="ro-MD" sz="2400" dirty="0"/>
          </a:p>
          <a:p>
            <a:r>
              <a:rPr lang="en-US" sz="2400" b="1" i="0" dirty="0">
                <a:solidFill>
                  <a:srgbClr val="1B1B1B"/>
                </a:solidFill>
                <a:effectLst/>
                <a:latin typeface="Public Sans Web"/>
              </a:rPr>
              <a:t>Solution: Prioritize and limit the size of the data needed to render the visible content or above the fold content of your page</a:t>
            </a:r>
            <a:endParaRPr lang="ro-MD" sz="2400" b="1" i="0" dirty="0">
              <a:solidFill>
                <a:srgbClr val="1B1B1B"/>
              </a:solidFill>
              <a:effectLst/>
              <a:latin typeface="Public Sans Web"/>
            </a:endParaRPr>
          </a:p>
          <a:p>
            <a:endParaRPr lang="ro-MD" sz="2400" b="1" dirty="0">
              <a:solidFill>
                <a:srgbClr val="1B1B1B"/>
              </a:solidFill>
              <a:latin typeface="Public Sans Web"/>
            </a:endParaRPr>
          </a:p>
          <a:p>
            <a:r>
              <a:rPr lang="en-US" sz="2400" dirty="0"/>
              <a:t>https://web-design-eastbourne.co.uk/blog/prioritize-visible-content/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455373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29554-2B66-47FF-9A0F-7A3E72713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947" y="286603"/>
            <a:ext cx="10892901" cy="1450757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252F3E"/>
                </a:solidFill>
                <a:latin typeface="Public Sans Web"/>
              </a:rPr>
              <a:t>Principle 7. Properly Configure the Server</a:t>
            </a:r>
            <a:br>
              <a:rPr lang="en-US" sz="3200" b="1" dirty="0">
                <a:solidFill>
                  <a:srgbClr val="252F3E"/>
                </a:solidFill>
                <a:latin typeface="Public Sans Web"/>
              </a:rPr>
            </a:br>
            <a:br>
              <a:rPr lang="ro-MD" sz="3200" b="1" i="0" dirty="0">
                <a:solidFill>
                  <a:srgbClr val="252F3E"/>
                </a:solidFill>
                <a:effectLst/>
                <a:latin typeface="Public Sans Web"/>
              </a:rPr>
            </a:br>
            <a:r>
              <a:rPr lang="ro-MD" sz="3200" b="1" i="0" dirty="0">
                <a:solidFill>
                  <a:srgbClr val="252F3E"/>
                </a:solidFill>
                <a:effectLst/>
                <a:latin typeface="Public Sans Web"/>
              </a:rPr>
              <a:t>Configurați corect serverul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B6348-7C8F-4D8D-824D-61ACC4854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1511" y="2734322"/>
            <a:ext cx="10509955" cy="3134770"/>
          </a:xfrm>
        </p:spPr>
        <p:txBody>
          <a:bodyPr>
            <a:normAutofit/>
          </a:bodyPr>
          <a:lstStyle/>
          <a:p>
            <a:r>
              <a:rPr lang="en-US" sz="2800" b="1" i="0" dirty="0">
                <a:solidFill>
                  <a:srgbClr val="1B1B1B"/>
                </a:solidFill>
                <a:effectLst/>
                <a:latin typeface="Public Sans Web"/>
              </a:rPr>
              <a:t>Ideally, server response time should be less than 200 </a:t>
            </a:r>
            <a:r>
              <a:rPr lang="en-US" sz="2800" b="1" i="0" dirty="0" err="1">
                <a:solidFill>
                  <a:srgbClr val="1B1B1B"/>
                </a:solidFill>
                <a:effectLst/>
                <a:latin typeface="Public Sans Web"/>
              </a:rPr>
              <a:t>ms</a:t>
            </a:r>
            <a:r>
              <a:rPr lang="ro-MD" sz="2800" b="1" i="0" dirty="0">
                <a:solidFill>
                  <a:srgbClr val="1B1B1B"/>
                </a:solidFill>
                <a:effectLst/>
                <a:latin typeface="Public Sans Web"/>
              </a:rPr>
              <a:t> </a:t>
            </a:r>
            <a:r>
              <a:rPr lang="en-US" sz="2800" b="1" i="0" dirty="0">
                <a:solidFill>
                  <a:srgbClr val="1B1B1B"/>
                </a:solidFill>
                <a:effectLst/>
                <a:latin typeface="Public Sans Web"/>
              </a:rPr>
              <a:t>(milliseconds)</a:t>
            </a:r>
            <a:endParaRPr lang="ro-MD" sz="2800" b="1" i="0" dirty="0">
              <a:solidFill>
                <a:srgbClr val="1B1B1B"/>
              </a:solidFill>
              <a:effectLst/>
              <a:latin typeface="Public Sans Web"/>
            </a:endParaRPr>
          </a:p>
          <a:p>
            <a:endParaRPr lang="ro-MD" sz="2800" b="1" dirty="0">
              <a:solidFill>
                <a:srgbClr val="1B1B1B"/>
              </a:solidFill>
              <a:latin typeface="Public Sans Web"/>
            </a:endParaRPr>
          </a:p>
          <a:p>
            <a:r>
              <a:rPr lang="en-US" sz="2800" i="0" dirty="0">
                <a:solidFill>
                  <a:srgbClr val="1B1B1B"/>
                </a:solidFill>
                <a:effectLst/>
                <a:latin typeface="Public Sans Web"/>
              </a:rPr>
              <a:t>https://bobcares.com/blog/how-to-increase-your-server-speed/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910665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29554-2B66-47FF-9A0F-7A3E72713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947" y="286603"/>
            <a:ext cx="10892901" cy="1450757"/>
          </a:xfrm>
        </p:spPr>
        <p:txBody>
          <a:bodyPr>
            <a:normAutofit/>
          </a:bodyPr>
          <a:lstStyle/>
          <a:p>
            <a:r>
              <a:rPr lang="en-US" sz="3200" b="1" i="0" dirty="0">
                <a:solidFill>
                  <a:srgbClr val="252F3E"/>
                </a:solidFill>
                <a:effectLst/>
                <a:latin typeface="Public Sans Web"/>
              </a:rPr>
              <a:t>Principle </a:t>
            </a:r>
            <a:r>
              <a:rPr lang="ro-MD" sz="3200" b="1" dirty="0">
                <a:solidFill>
                  <a:srgbClr val="252F3E"/>
                </a:solidFill>
                <a:latin typeface="Public Sans Web"/>
              </a:rPr>
              <a:t>8</a:t>
            </a:r>
            <a:r>
              <a:rPr lang="en-US" sz="3200" b="1" dirty="0">
                <a:solidFill>
                  <a:srgbClr val="252F3E"/>
                </a:solidFill>
                <a:latin typeface="Public Sans Web"/>
              </a:rPr>
              <a:t>. Don’t Forget Accessibility!</a:t>
            </a:r>
            <a:br>
              <a:rPr lang="en-US" sz="3200" b="1" dirty="0">
                <a:solidFill>
                  <a:srgbClr val="252F3E"/>
                </a:solidFill>
                <a:latin typeface="Public Sans Web"/>
              </a:rPr>
            </a:br>
            <a:br>
              <a:rPr lang="ro-MD" sz="3200" b="1" i="0" dirty="0">
                <a:solidFill>
                  <a:srgbClr val="252F3E"/>
                </a:solidFill>
                <a:effectLst/>
                <a:latin typeface="Public Sans Web"/>
              </a:rPr>
            </a:br>
            <a:r>
              <a:rPr lang="ro-MD" sz="3200" b="1" i="0" dirty="0">
                <a:solidFill>
                  <a:srgbClr val="252F3E"/>
                </a:solidFill>
                <a:effectLst/>
                <a:latin typeface="Public Sans Web"/>
              </a:rPr>
              <a:t>Nu uitați de accesibilitate!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B6348-7C8F-4D8D-824D-61ACC4854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0" y="2009422"/>
            <a:ext cx="10139679" cy="3859670"/>
          </a:xfrm>
        </p:spPr>
        <p:txBody>
          <a:bodyPr>
            <a:noAutofit/>
          </a:bodyPr>
          <a:lstStyle/>
          <a:p>
            <a:r>
              <a:rPr lang="en-US" sz="2400" b="1" i="0" dirty="0">
                <a:solidFill>
                  <a:srgbClr val="1B1B1B"/>
                </a:solidFill>
                <a:effectLst/>
                <a:latin typeface="Public Sans Web"/>
              </a:rPr>
              <a:t>Issue: Developers are not capitalizing on the accessibility features available on mobile devices</a:t>
            </a:r>
            <a:endParaRPr lang="ro-MD" sz="2400" b="1" i="0" dirty="0">
              <a:solidFill>
                <a:srgbClr val="1B1B1B"/>
              </a:solidFill>
              <a:effectLst/>
              <a:latin typeface="Public Sans Web"/>
            </a:endParaRPr>
          </a:p>
          <a:p>
            <a:endParaRPr lang="ro-MD" sz="2400" b="1" dirty="0">
              <a:solidFill>
                <a:srgbClr val="1B1B1B"/>
              </a:solidFill>
              <a:latin typeface="Public Sans Web"/>
            </a:endParaRPr>
          </a:p>
          <a:p>
            <a:r>
              <a:rPr lang="en-US" sz="2400" b="1" i="0" dirty="0">
                <a:solidFill>
                  <a:srgbClr val="1B1B1B"/>
                </a:solidFill>
                <a:effectLst/>
                <a:latin typeface="Public Sans Web"/>
              </a:rPr>
              <a:t>Solution: Build a site that is accessible to everyone using The Web Content Accessibility Guidelines (WCAG)!</a:t>
            </a:r>
            <a:endParaRPr lang="ro-MD" sz="2400" b="1" i="0" dirty="0">
              <a:solidFill>
                <a:srgbClr val="1B1B1B"/>
              </a:solidFill>
              <a:effectLst/>
              <a:latin typeface="Public Sans Web"/>
            </a:endParaRPr>
          </a:p>
          <a:p>
            <a:r>
              <a:rPr lang="ro-MD" sz="2400" dirty="0"/>
              <a:t>https://www.w3.org/TR/WCAG20/</a:t>
            </a:r>
          </a:p>
          <a:p>
            <a:r>
              <a:rPr lang="en-US" sz="2400" dirty="0"/>
              <a:t>https://www.w3.org/TR/UNDERSTANDING-WCAG20/intro.html#introduction-fourprincs-head</a:t>
            </a:r>
          </a:p>
        </p:txBody>
      </p:sp>
    </p:spTree>
    <p:extLst>
      <p:ext uri="{BB962C8B-B14F-4D97-AF65-F5344CB8AC3E}">
        <p14:creationId xmlns:p14="http://schemas.microsoft.com/office/powerpoint/2010/main" val="21651789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29554-2B66-47FF-9A0F-7A3E72713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947" y="286603"/>
            <a:ext cx="10892901" cy="1450757"/>
          </a:xfrm>
        </p:spPr>
        <p:txBody>
          <a:bodyPr>
            <a:normAutofit/>
          </a:bodyPr>
          <a:lstStyle/>
          <a:p>
            <a:r>
              <a:rPr lang="ro-MD" sz="3200" dirty="0"/>
              <a:t>Referințe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EB6348-7C8F-4D8D-824D-61ACC4854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334" y="2212622"/>
            <a:ext cx="9970346" cy="3656470"/>
          </a:xfrm>
        </p:spPr>
        <p:txBody>
          <a:bodyPr>
            <a:normAutofit/>
          </a:bodyPr>
          <a:lstStyle/>
          <a:p>
            <a:r>
              <a:rPr lang="en-US" sz="3200" dirty="0"/>
              <a:t>https://www.authoritylabs.com/four-fixes-avoid-google-mobile-apocalypse-update/</a:t>
            </a:r>
          </a:p>
        </p:txBody>
      </p:sp>
    </p:spTree>
    <p:extLst>
      <p:ext uri="{BB962C8B-B14F-4D97-AF65-F5344CB8AC3E}">
        <p14:creationId xmlns:p14="http://schemas.microsoft.com/office/powerpoint/2010/main" val="468300206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WO.pptx" id="{769520F8-BFE5-4C8C-A7AA-375C025A91CE}" vid="{AEAFD717-D3C8-4034-8F7E-D5220B0CCEB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{D59EECFB-B481-450C-AE4C-9D3CBF2D0EFA}tf56160789_win32</Template>
  <TotalTime>938</TotalTime>
  <Words>1255</Words>
  <Application>Microsoft Office PowerPoint</Application>
  <PresentationFormat>Widescreen</PresentationFormat>
  <Paragraphs>131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Bookman Old Style</vt:lpstr>
      <vt:lpstr>Calibri</vt:lpstr>
      <vt:lpstr>Franklin Gothic Book</vt:lpstr>
      <vt:lpstr>Public Sans Web</vt:lpstr>
      <vt:lpstr>Roboto Mono Web</vt:lpstr>
      <vt:lpstr>1_RetrospectVTI</vt:lpstr>
      <vt:lpstr>Eight Principles of Mobile-Friendliness   Opt principii ale compatibilităţii cu dispozitivele mobile</vt:lpstr>
      <vt:lpstr>În 2017, Comunitatea MobileGov a testat site-urile federale de top a Statelor Unite cele mai mult vizitate pe dispozitive mobile (smartphone-uri și tablete). Rezultatele testelor automate au arătat că câteva practici comune afectează foarte mult calitatea a unui site pe un dispozitiv mobil.  </vt:lpstr>
      <vt:lpstr>Principle 1. JavaScript Is Really Cool, When Used With Care  JavaScript este cu adevărat cool, atunci când este folosit cu grijă</vt:lpstr>
      <vt:lpstr>JavaScript Minify</vt:lpstr>
      <vt:lpstr>2. JavaScript Placement</vt:lpstr>
      <vt:lpstr>3. Inline JavaScript</vt:lpstr>
      <vt:lpstr>Principle 2. The Viewport Is the Window to Your Site   Viewport este fereastra către site-ul tău</vt:lpstr>
      <vt:lpstr>1. Configure the Viewport </vt:lpstr>
      <vt:lpstr>2. Size Content to the Viewport </vt:lpstr>
      <vt:lpstr>Principle 3. Remember That We Navigate Mobile Sites Using Our Fingers  Țineți minte că navigăm pe site-uri mobile folosind degetele.</vt:lpstr>
      <vt:lpstr>   1. Use Legible Font Sizes </vt:lpstr>
      <vt:lpstr>   2. Size Your Tap Targets Appropriately </vt:lpstr>
      <vt:lpstr>Principle 4. Installing Additional Software to Properly View Your Site Should Not Be Necessary  Instalarea software-ului suplimentar pentru a vizualiza corect site-ul dvs. nu ar trebui să fie necesară</vt:lpstr>
      <vt:lpstr>Principle 5. Conserve Resources, Recycle When Possible  Conservați resursele, reciclați atunci când este posibil</vt:lpstr>
      <vt:lpstr>   1. Leverage browser caching      Utilizați stocarea în cache a browserului</vt:lpstr>
      <vt:lpstr>   2. Avoid landing page redirects      </vt:lpstr>
      <vt:lpstr>Principle 6. The Smaller the Better, When It Comes to Page Resources!  Cu cât este mai mic, cu atât mai bine, când vine vorba de resursele paginii!</vt:lpstr>
      <vt:lpstr>1. Enable Compression</vt:lpstr>
      <vt:lpstr>2. Minify Resources</vt:lpstr>
      <vt:lpstr>3. Optimize Images</vt:lpstr>
      <vt:lpstr>4. Optimize CSS Delivery</vt:lpstr>
      <vt:lpstr>5. Prioritize Visible Content</vt:lpstr>
      <vt:lpstr>Principle 7. Properly Configure the Server  Configurați corect serverul</vt:lpstr>
      <vt:lpstr>Principle 8. Don’t Forget Accessibility!  Nu uitați de accesibilitate!</vt:lpstr>
      <vt:lpstr>Referințe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Eight Principles of Mobile-Friendliness   Opt principii ale compatibilităţii cu dispozitivele mobile</dc:title>
  <dc:creator>Bobicev Victoria</dc:creator>
  <cp:lastModifiedBy>Bobicev Victoria</cp:lastModifiedBy>
  <cp:revision>6</cp:revision>
  <dcterms:created xsi:type="dcterms:W3CDTF">2022-02-08T16:59:35Z</dcterms:created>
  <dcterms:modified xsi:type="dcterms:W3CDTF">2022-02-09T08:38:32Z</dcterms:modified>
</cp:coreProperties>
</file>