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7"/>
  </p:notesMasterIdLst>
  <p:sldIdLst>
    <p:sldId id="256" r:id="rId2"/>
    <p:sldId id="276" r:id="rId3"/>
    <p:sldId id="257" r:id="rId4"/>
    <p:sldId id="258" r:id="rId5"/>
    <p:sldId id="259" r:id="rId6"/>
    <p:sldId id="277" r:id="rId7"/>
    <p:sldId id="261" r:id="rId8"/>
    <p:sldId id="275" r:id="rId9"/>
    <p:sldId id="263" r:id="rId10"/>
    <p:sldId id="272" r:id="rId11"/>
    <p:sldId id="273" r:id="rId12"/>
    <p:sldId id="274" r:id="rId13"/>
    <p:sldId id="265" r:id="rId14"/>
    <p:sldId id="260" r:id="rId15"/>
    <p:sldId id="266" r:id="rId16"/>
    <p:sldId id="267" r:id="rId17"/>
    <p:sldId id="268" r:id="rId18"/>
    <p:sldId id="280" r:id="rId19"/>
    <p:sldId id="269" r:id="rId20"/>
    <p:sldId id="282" r:id="rId21"/>
    <p:sldId id="270" r:id="rId22"/>
    <p:sldId id="271" r:id="rId23"/>
    <p:sldId id="278" r:id="rId24"/>
    <p:sldId id="279" r:id="rId25"/>
    <p:sldId id="281" r:id="rId2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70B52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1344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9195E0-C3A4-4B1D-92A4-8656BEEF7FC1}" type="datetimeFigureOut">
              <a:rPr lang="ru-RU" smtClean="0"/>
              <a:t>14.10.2023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776AD-FB0D-4DB1-BA4D-E61227D8983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32050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776AD-FB0D-4DB1-BA4D-E61227D89830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9387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‘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776AD-FB0D-4DB1-BA4D-E61227D89830}" type="slidenum">
              <a:rPr lang="ru-RU" smtClean="0"/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51862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D776AD-FB0D-4DB1-BA4D-E61227D89830}" type="slidenum">
              <a:rPr lang="ru-RU" smtClean="0"/>
              <a:t>18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81546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DB01-5A9A-4DB2-8D58-B41DD43AC742}" type="datetimeFigureOut">
              <a:rPr lang="ru-RU" smtClean="0"/>
              <a:pPr/>
              <a:t>14.10.2023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B7BC-070E-438C-9517-38E4D50179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DB01-5A9A-4DB2-8D58-B41DD43AC742}" type="datetimeFigureOut">
              <a:rPr lang="ru-RU" smtClean="0"/>
              <a:pPr/>
              <a:t>14.10.2023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B7BC-070E-438C-9517-38E4D50179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DB01-5A9A-4DB2-8D58-B41DD43AC742}" type="datetimeFigureOut">
              <a:rPr lang="ru-RU" smtClean="0"/>
              <a:pPr/>
              <a:t>14.10.2023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B7BC-070E-438C-9517-38E4D50179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DB01-5A9A-4DB2-8D58-B41DD43AC742}" type="datetimeFigureOut">
              <a:rPr lang="ru-RU" smtClean="0"/>
              <a:pPr/>
              <a:t>14.10.2023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B7BC-070E-438C-9517-38E4D50179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DB01-5A9A-4DB2-8D58-B41DD43AC742}" type="datetimeFigureOut">
              <a:rPr lang="ru-RU" smtClean="0"/>
              <a:pPr/>
              <a:t>14.10.2023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B7BC-070E-438C-9517-38E4D50179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DB01-5A9A-4DB2-8D58-B41DD43AC742}" type="datetimeFigureOut">
              <a:rPr lang="ru-RU" smtClean="0"/>
              <a:pPr/>
              <a:t>14.10.2023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B7BC-070E-438C-9517-38E4D50179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DB01-5A9A-4DB2-8D58-B41DD43AC742}" type="datetimeFigureOut">
              <a:rPr lang="ru-RU" smtClean="0"/>
              <a:pPr/>
              <a:t>14.10.2023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B7BC-070E-438C-9517-38E4D50179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DB01-5A9A-4DB2-8D58-B41DD43AC742}" type="datetimeFigureOut">
              <a:rPr lang="ru-RU" smtClean="0"/>
              <a:pPr/>
              <a:t>14.10.2023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B7BC-070E-438C-9517-38E4D50179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DB01-5A9A-4DB2-8D58-B41DD43AC742}" type="datetimeFigureOut">
              <a:rPr lang="ru-RU" smtClean="0"/>
              <a:pPr/>
              <a:t>14.10.2023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B7BC-070E-438C-9517-38E4D50179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DB01-5A9A-4DB2-8D58-B41DD43AC742}" type="datetimeFigureOut">
              <a:rPr lang="ru-RU" smtClean="0"/>
              <a:pPr/>
              <a:t>14.10.2023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B7BC-070E-438C-9517-38E4D50179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42DB01-5A9A-4DB2-8D58-B41DD43AC742}" type="datetimeFigureOut">
              <a:rPr lang="ru-RU" smtClean="0"/>
              <a:pPr/>
              <a:t>14.10.2023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C9B7BC-070E-438C-9517-38E4D501799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42DB01-5A9A-4DB2-8D58-B41DD43AC742}" type="datetimeFigureOut">
              <a:rPr lang="ru-RU" smtClean="0"/>
              <a:pPr/>
              <a:t>14.10.2023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C9B7BC-070E-438C-9517-38E4D501799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s://medmarket.ro/shop/aparatura-medicala/fizioterapie.html?dir=asc&amp;order=name&amp;price=0-100000" TargetMode="External"/><Relationship Id="rId1" Type="http://schemas.openxmlformats.org/officeDocument/2006/relationships/slideLayout" Target="../slideLayouts/slideLayout1.xml"/><Relationship Id="rId4" Type="http://schemas.openxmlformats.org/officeDocument/2006/relationships/hyperlink" Target="https://www.btl.ro/rehabilitation-orthopedic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uperfit.ro/ce-este-fizioterapia-mituri-si-adevaruri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c.ro/sanatate/proceduri-de-fizioterapie-dar-si-cele-mai-comune-afectiuni-pentru-care-se-recomanda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polisanoprim.md/physiotherapy/btl-5000-sono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btl.ro/" TargetMode="External"/><Relationship Id="rId4" Type="http://schemas.openxmlformats.org/officeDocument/2006/relationships/hyperlink" Target="https://www.btlnet.com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centrokinetic.ro/despre-noi/aparatura-tehnologii/pentru-fizioterapie/aparat-electrostimulare" TargetMode="External"/><Relationship Id="rId4" Type="http://schemas.openxmlformats.org/officeDocument/2006/relationships/image" Target="../media/image1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btlnet.com/high_intensity_laser" TargetMode="Externa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btlnet.com/high_intensity_laser" TargetMode="Externa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astar.pl/produkty/lumina" TargetMode="External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hyperlink" Target="https://www.gbg.md/ro/produse/fizioterapie/fototerapie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hyperlink" Target="https://md.all.biz/ro/echipament-fizioterapie-bgc456" TargetMode="External"/><Relationship Id="rId2" Type="http://schemas.openxmlformats.org/officeDocument/2006/relationships/hyperlink" Target="https://medmarket.ro/shop/aparatura-medicala/fizioterapie.html?dir=asc&amp;order=name&amp;price=0-100000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071547"/>
            <a:ext cx="7772400" cy="1643073"/>
          </a:xfrm>
        </p:spPr>
        <p:txBody>
          <a:bodyPr>
            <a:normAutofit/>
          </a:bodyPr>
          <a:lstStyle/>
          <a:p>
            <a:r>
              <a:rPr lang="en-US" sz="4000" b="1" dirty="0" smtClean="0">
                <a:solidFill>
                  <a:srgbClr val="0070C0"/>
                </a:solidFill>
              </a:rPr>
              <a:t>DISPOZITIVE PENTRU FIZIOTERAPIE</a:t>
            </a:r>
            <a:endParaRPr lang="ru-RU" sz="4000" b="1" dirty="0">
              <a:solidFill>
                <a:srgbClr val="0070C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071810"/>
            <a:ext cx="3704456" cy="857256"/>
          </a:xfrm>
        </p:spPr>
        <p:txBody>
          <a:bodyPr>
            <a:normAutofit/>
          </a:bodyPr>
          <a:lstStyle/>
          <a:p>
            <a:r>
              <a:rPr lang="en-US" sz="2400" b="1" dirty="0" err="1" smtClean="0">
                <a:solidFill>
                  <a:srgbClr val="0070C0"/>
                </a:solidFill>
              </a:rPr>
              <a:t>Pocaznoi</a:t>
            </a:r>
            <a:r>
              <a:rPr lang="en-US" sz="2400" b="1" dirty="0" smtClean="0">
                <a:solidFill>
                  <a:srgbClr val="0070C0"/>
                </a:solidFill>
              </a:rPr>
              <a:t> Ion, </a:t>
            </a:r>
            <a:r>
              <a:rPr lang="en-US" sz="2400" b="1" dirty="0" err="1" smtClean="0">
                <a:solidFill>
                  <a:srgbClr val="0070C0"/>
                </a:solidFill>
              </a:rPr>
              <a:t>conf.univ.dr</a:t>
            </a:r>
            <a:r>
              <a:rPr lang="en-US" sz="2400" b="1" dirty="0" smtClean="0">
                <a:solidFill>
                  <a:srgbClr val="0070C0"/>
                </a:solidFill>
              </a:rPr>
              <a:t>.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 rot="10354426" flipV="1">
            <a:off x="833075" y="3975268"/>
            <a:ext cx="47212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medmarket.ro/shop/aparatura-medicala/fizioterapie.html?dir=asc&amp;order=name&amp;price=0-100000</a:t>
            </a:r>
            <a:r>
              <a:rPr lang="ro-RO" dirty="0" smtClean="0"/>
              <a:t> </a:t>
            </a:r>
            <a:endParaRPr lang="en-US" dirty="0"/>
          </a:p>
        </p:txBody>
      </p:sp>
      <p:pic>
        <p:nvPicPr>
          <p:cNvPr id="2050" name="Picture 2" descr="फ़ोटो के बारे में कोई जानकारी नहीं दी गई है.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451" y="2714620"/>
            <a:ext cx="3312367" cy="3528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 rot="10108879" flipV="1">
            <a:off x="1041008" y="5241180"/>
            <a:ext cx="441489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www.btl.ro/rehabilitation-orthopedic</a:t>
            </a:r>
            <a:r>
              <a:rPr lang="ro-RO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</a:rPr>
              <a:t>Ce </a:t>
            </a:r>
            <a:r>
              <a:rPr lang="en-US" sz="2800" b="1" dirty="0" err="1" smtClean="0">
                <a:solidFill>
                  <a:srgbClr val="002060"/>
                </a:solidFill>
              </a:rPr>
              <a:t>este</a:t>
            </a:r>
            <a:r>
              <a:rPr lang="en-US" sz="2800" b="1" dirty="0" smtClean="0">
                <a:solidFill>
                  <a:srgbClr val="002060"/>
                </a:solidFill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</a:rPr>
              <a:t>fizioterapia</a:t>
            </a:r>
            <a:r>
              <a:rPr lang="en-US" sz="2800" b="1" dirty="0" smtClean="0">
                <a:solidFill>
                  <a:srgbClr val="002060"/>
                </a:solidFill>
              </a:rPr>
              <a:t>?</a:t>
            </a:r>
            <a:endParaRPr lang="en-US" sz="2800" b="1" dirty="0">
              <a:solidFill>
                <a:srgbClr val="00206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435280" cy="5544616"/>
          </a:xfrm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en-US" b="1" dirty="0" smtClean="0">
                <a:solidFill>
                  <a:srgbClr val="C00000"/>
                </a:solidFill>
              </a:rPr>
              <a:t>1. </a:t>
            </a:r>
            <a:r>
              <a:rPr lang="en-US" b="1" dirty="0" err="1" smtClean="0">
                <a:solidFill>
                  <a:srgbClr val="C00000"/>
                </a:solidFill>
              </a:rPr>
              <a:t>Fizioterapia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este</a:t>
            </a:r>
            <a:r>
              <a:rPr lang="en-US" b="1" dirty="0">
                <a:solidFill>
                  <a:srgbClr val="C00000"/>
                </a:solidFill>
              </a:rPr>
              <a:t> un </a:t>
            </a:r>
            <a:r>
              <a:rPr lang="en-US" b="1" dirty="0" err="1">
                <a:solidFill>
                  <a:srgbClr val="C00000"/>
                </a:solidFill>
              </a:rPr>
              <a:t>ansamblu</a:t>
            </a:r>
            <a:r>
              <a:rPr lang="en-US" b="1" dirty="0">
                <a:solidFill>
                  <a:srgbClr val="C00000"/>
                </a:solidFill>
              </a:rPr>
              <a:t> de </a:t>
            </a:r>
            <a:r>
              <a:rPr lang="en-US" b="1" dirty="0" err="1">
                <a:solidFill>
                  <a:srgbClr val="C00000"/>
                </a:solidFill>
              </a:rPr>
              <a:t>proceduri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terapeutice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pe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baza</a:t>
            </a:r>
            <a:r>
              <a:rPr lang="en-US" b="1" dirty="0">
                <a:solidFill>
                  <a:srgbClr val="C00000"/>
                </a:solidFill>
              </a:rPr>
              <a:t> de </a:t>
            </a:r>
            <a:r>
              <a:rPr lang="en-US" b="1" dirty="0" err="1">
                <a:solidFill>
                  <a:srgbClr val="C00000"/>
                </a:solidFill>
              </a:rPr>
              <a:t>agenti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fizici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precum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undele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magnetice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ori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curentii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b="1" dirty="0" err="1">
                <a:solidFill>
                  <a:srgbClr val="00B050"/>
                </a:solidFill>
              </a:rPr>
              <a:t>electrici</a:t>
            </a:r>
            <a:r>
              <a:rPr lang="en-US" b="1" dirty="0">
                <a:solidFill>
                  <a:srgbClr val="C00000"/>
                </a:solidFill>
              </a:rPr>
              <a:t>, </a:t>
            </a:r>
            <a:r>
              <a:rPr lang="en-US" b="1" dirty="0" err="1">
                <a:solidFill>
                  <a:srgbClr val="C00000"/>
                </a:solidFill>
              </a:rPr>
              <a:t>folosita</a:t>
            </a:r>
            <a:r>
              <a:rPr lang="en-US" b="1" dirty="0">
                <a:solidFill>
                  <a:srgbClr val="C00000"/>
                </a:solidFill>
              </a:rPr>
              <a:t> in </a:t>
            </a:r>
            <a:r>
              <a:rPr lang="en-US" b="1" dirty="0" err="1">
                <a:solidFill>
                  <a:srgbClr val="C00000"/>
                </a:solidFill>
              </a:rPr>
              <a:t>scopul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recuperarii</a:t>
            </a:r>
            <a:r>
              <a:rPr lang="en-US" b="1" dirty="0">
                <a:solidFill>
                  <a:srgbClr val="7030A0"/>
                </a:solidFill>
              </a:rPr>
              <a:t> </a:t>
            </a:r>
            <a:r>
              <a:rPr lang="en-US" b="1" dirty="0" err="1">
                <a:solidFill>
                  <a:srgbClr val="7030A0"/>
                </a:solidFill>
              </a:rPr>
              <a:t>fizice</a:t>
            </a:r>
            <a:r>
              <a:rPr lang="en-US" b="1" dirty="0" smtClean="0">
                <a:solidFill>
                  <a:srgbClr val="C00000"/>
                </a:solidFill>
              </a:rPr>
              <a:t>.</a:t>
            </a:r>
          </a:p>
          <a:p>
            <a:pPr marL="0" indent="0" algn="just">
              <a:buNone/>
            </a:pPr>
            <a:r>
              <a:rPr lang="en-US" b="1" dirty="0" smtClean="0">
                <a:hlinkClick r:id="rId3"/>
              </a:rPr>
              <a:t>2. </a:t>
            </a:r>
            <a:r>
              <a:rPr lang="en-US" b="1" dirty="0" err="1" smtClean="0">
                <a:hlinkClick r:id="rId3"/>
              </a:rPr>
              <a:t>Fizioterapia</a:t>
            </a:r>
            <a:r>
              <a:rPr lang="en-US" dirty="0"/>
              <a:t> </a:t>
            </a:r>
            <a:r>
              <a:rPr lang="en-US" dirty="0" err="1"/>
              <a:t>este</a:t>
            </a:r>
            <a:r>
              <a:rPr lang="en-US" dirty="0"/>
              <a:t> o </a:t>
            </a:r>
            <a:r>
              <a:rPr lang="en-US" dirty="0" err="1"/>
              <a:t>metodă</a:t>
            </a:r>
            <a:r>
              <a:rPr lang="en-US" dirty="0"/>
              <a:t> de </a:t>
            </a:r>
            <a:r>
              <a:rPr lang="en-US" dirty="0" err="1" smtClean="0">
                <a:solidFill>
                  <a:srgbClr val="7030A0"/>
                </a:solidFill>
              </a:rPr>
              <a:t>tratament</a:t>
            </a:r>
            <a:r>
              <a:rPr lang="en-US" dirty="0" smtClean="0">
                <a:solidFill>
                  <a:srgbClr val="7030A0"/>
                </a:solidFill>
              </a:rPr>
              <a:t>/</a:t>
            </a:r>
            <a:r>
              <a:rPr lang="en-US" dirty="0" err="1" smtClean="0">
                <a:solidFill>
                  <a:srgbClr val="7030A0"/>
                </a:solidFill>
              </a:rPr>
              <a:t>recuperare</a:t>
            </a:r>
            <a:r>
              <a:rPr lang="en-US" dirty="0" smtClean="0"/>
              <a:t> </a:t>
            </a:r>
            <a:r>
              <a:rPr lang="en-US" dirty="0" err="1"/>
              <a:t>ce</a:t>
            </a:r>
            <a:r>
              <a:rPr lang="en-US" dirty="0"/>
              <a:t> </a:t>
            </a:r>
            <a:r>
              <a:rPr lang="en-US" dirty="0" err="1"/>
              <a:t>folosește</a:t>
            </a:r>
            <a:r>
              <a:rPr lang="en-US" dirty="0"/>
              <a:t> </a:t>
            </a:r>
            <a:r>
              <a:rPr lang="en-US" dirty="0" err="1"/>
              <a:t>agenții</a:t>
            </a:r>
            <a:r>
              <a:rPr lang="en-US" dirty="0"/>
              <a:t> </a:t>
            </a:r>
            <a:r>
              <a:rPr lang="en-US" dirty="0" err="1"/>
              <a:t>fizici</a:t>
            </a:r>
            <a:r>
              <a:rPr lang="en-US" dirty="0"/>
              <a:t> (</a:t>
            </a:r>
            <a:r>
              <a:rPr lang="en-US" dirty="0" err="1">
                <a:solidFill>
                  <a:srgbClr val="7030A0"/>
                </a:solidFill>
              </a:rPr>
              <a:t>căldură</a:t>
            </a:r>
            <a:r>
              <a:rPr lang="en-US" dirty="0">
                <a:solidFill>
                  <a:srgbClr val="7030A0"/>
                </a:solidFill>
              </a:rPr>
              <a:t>, </a:t>
            </a:r>
            <a:r>
              <a:rPr lang="en-US" dirty="0" err="1">
                <a:solidFill>
                  <a:srgbClr val="7030A0"/>
                </a:solidFill>
              </a:rPr>
              <a:t>lumină</a:t>
            </a:r>
            <a:r>
              <a:rPr lang="en-US" dirty="0">
                <a:solidFill>
                  <a:srgbClr val="7030A0"/>
                </a:solidFill>
              </a:rPr>
              <a:t>, </a:t>
            </a:r>
            <a:r>
              <a:rPr lang="en-US" dirty="0" err="1">
                <a:solidFill>
                  <a:srgbClr val="7030A0"/>
                </a:solidFill>
              </a:rPr>
              <a:t>electricitate</a:t>
            </a:r>
            <a:r>
              <a:rPr lang="en-US" dirty="0">
                <a:solidFill>
                  <a:srgbClr val="7030A0"/>
                </a:solidFill>
              </a:rPr>
              <a:t>, </a:t>
            </a:r>
            <a:r>
              <a:rPr lang="en-US" dirty="0" err="1">
                <a:solidFill>
                  <a:srgbClr val="7030A0"/>
                </a:solidFill>
              </a:rPr>
              <a:t>unde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magnetice</a:t>
            </a:r>
            <a:r>
              <a:rPr lang="en-US" dirty="0">
                <a:solidFill>
                  <a:srgbClr val="7030A0"/>
                </a:solidFill>
              </a:rPr>
              <a:t>, </a:t>
            </a:r>
            <a:r>
              <a:rPr lang="en-US" dirty="0" err="1">
                <a:solidFill>
                  <a:srgbClr val="7030A0"/>
                </a:solidFill>
              </a:rPr>
              <a:t>unde</a:t>
            </a:r>
            <a:r>
              <a:rPr lang="en-US" dirty="0">
                <a:solidFill>
                  <a:srgbClr val="7030A0"/>
                </a:solidFill>
              </a:rPr>
              <a:t> </a:t>
            </a:r>
            <a:r>
              <a:rPr lang="en-US" dirty="0" err="1">
                <a:solidFill>
                  <a:srgbClr val="7030A0"/>
                </a:solidFill>
              </a:rPr>
              <a:t>mecanice</a:t>
            </a:r>
            <a:r>
              <a:rPr lang="en-US" dirty="0">
                <a:solidFill>
                  <a:srgbClr val="7030A0"/>
                </a:solidFill>
              </a:rPr>
              <a:t> etc.</a:t>
            </a:r>
            <a:r>
              <a:rPr lang="en-US" dirty="0"/>
              <a:t>)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ameliorarea</a:t>
            </a:r>
            <a:r>
              <a:rPr lang="en-US" dirty="0"/>
              <a:t> </a:t>
            </a:r>
            <a:r>
              <a:rPr lang="en-US" dirty="0" err="1"/>
              <a:t>durerilor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prevenirea</a:t>
            </a:r>
            <a:r>
              <a:rPr lang="en-US" dirty="0"/>
              <a:t> </a:t>
            </a:r>
            <a:r>
              <a:rPr lang="en-US" dirty="0" err="1"/>
              <a:t>sau</a:t>
            </a:r>
            <a:r>
              <a:rPr lang="en-US" dirty="0"/>
              <a:t> </a:t>
            </a:r>
            <a:r>
              <a:rPr lang="en-US" dirty="0" err="1"/>
              <a:t>tratarea</a:t>
            </a:r>
            <a:r>
              <a:rPr lang="en-US" dirty="0"/>
              <a:t> </a:t>
            </a:r>
            <a:r>
              <a:rPr lang="en-US" dirty="0" err="1"/>
              <a:t>unor</a:t>
            </a:r>
            <a:r>
              <a:rPr lang="en-US" dirty="0"/>
              <a:t> </a:t>
            </a:r>
            <a:r>
              <a:rPr lang="en-US" dirty="0" err="1" smtClean="0"/>
              <a:t>afecțiuni</a:t>
            </a:r>
            <a:r>
              <a:rPr lang="en-US" dirty="0" smtClean="0"/>
              <a:t>:</a:t>
            </a:r>
          </a:p>
          <a:p>
            <a:pPr algn="just">
              <a:buFontTx/>
              <a:buChar char="-"/>
            </a:pPr>
            <a:r>
              <a:rPr lang="en-US" dirty="0" err="1" smtClean="0">
                <a:solidFill>
                  <a:srgbClr val="0070C0"/>
                </a:solidFill>
              </a:rPr>
              <a:t>ortopedice</a:t>
            </a:r>
            <a:r>
              <a:rPr lang="en-US" dirty="0" smtClean="0">
                <a:solidFill>
                  <a:srgbClr val="0070C0"/>
                </a:solidFill>
              </a:rPr>
              <a:t>,</a:t>
            </a:r>
          </a:p>
          <a:p>
            <a:pPr algn="just">
              <a:buFontTx/>
              <a:buChar char="-"/>
            </a:pP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reumatologice</a:t>
            </a:r>
            <a:r>
              <a:rPr lang="en-US" dirty="0" smtClean="0">
                <a:solidFill>
                  <a:srgbClr val="0070C0"/>
                </a:solidFill>
              </a:rPr>
              <a:t>,</a:t>
            </a:r>
          </a:p>
          <a:p>
            <a:pPr algn="just">
              <a:buFontTx/>
              <a:buChar char="-"/>
            </a:pP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dermatologice</a:t>
            </a:r>
            <a:r>
              <a:rPr lang="en-US" dirty="0">
                <a:solidFill>
                  <a:srgbClr val="0070C0"/>
                </a:solidFill>
              </a:rPr>
              <a:t>, </a:t>
            </a:r>
            <a:endParaRPr lang="en-US" dirty="0" smtClean="0">
              <a:solidFill>
                <a:srgbClr val="0070C0"/>
              </a:solidFill>
            </a:endParaRPr>
          </a:p>
          <a:p>
            <a:pPr algn="just">
              <a:buFontTx/>
              <a:buChar char="-"/>
            </a:pPr>
            <a:r>
              <a:rPr lang="en-US" dirty="0" err="1" smtClean="0">
                <a:solidFill>
                  <a:srgbClr val="0070C0"/>
                </a:solidFill>
              </a:rPr>
              <a:t>respiratorii</a:t>
            </a:r>
            <a:r>
              <a:rPr lang="en-US" dirty="0" smtClean="0">
                <a:solidFill>
                  <a:srgbClr val="0070C0"/>
                </a:solidFill>
              </a:rPr>
              <a:t> ale </a:t>
            </a:r>
            <a:r>
              <a:rPr lang="en-US" dirty="0" err="1" smtClean="0">
                <a:solidFill>
                  <a:srgbClr val="0070C0"/>
                </a:solidFill>
              </a:rPr>
              <a:t>inimii</a:t>
            </a:r>
            <a:r>
              <a:rPr lang="en-US" dirty="0" smtClean="0">
                <a:solidFill>
                  <a:srgbClr val="0070C0"/>
                </a:solidFill>
              </a:rPr>
              <a:t>,</a:t>
            </a:r>
          </a:p>
          <a:p>
            <a:pPr algn="just">
              <a:buFontTx/>
              <a:buChar char="-"/>
            </a:pP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sistemului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 smtClean="0">
                <a:solidFill>
                  <a:srgbClr val="0070C0"/>
                </a:solidFill>
              </a:rPr>
              <a:t>nervos</a:t>
            </a:r>
            <a:r>
              <a:rPr lang="en-US" dirty="0" smtClean="0">
                <a:solidFill>
                  <a:srgbClr val="0070C0"/>
                </a:solidFill>
              </a:rPr>
              <a:t>, etc.</a:t>
            </a:r>
          </a:p>
          <a:p>
            <a:pPr marL="0" indent="0" algn="just">
              <a:buNone/>
            </a:pPr>
            <a:endParaRPr lang="en-US" b="1" dirty="0" smtClean="0">
              <a:solidFill>
                <a:srgbClr val="C00000"/>
              </a:solidFill>
            </a:endParaRPr>
          </a:p>
          <a:p>
            <a:pPr marL="0" indent="0" algn="just">
              <a:buNone/>
            </a:pPr>
            <a:r>
              <a:rPr lang="en-US" b="1" dirty="0" err="1" smtClean="0">
                <a:solidFill>
                  <a:srgbClr val="0070C0"/>
                </a:solidFill>
              </a:rPr>
              <a:t>Kinetoterapia</a:t>
            </a: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îmbină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exercițiile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fizice</a:t>
            </a:r>
            <a:r>
              <a:rPr lang="en-US" dirty="0">
                <a:solidFill>
                  <a:srgbClr val="0070C0"/>
                </a:solidFill>
              </a:rPr>
              <a:t> cu </a:t>
            </a:r>
            <a:r>
              <a:rPr lang="en-US" dirty="0" err="1">
                <a:solidFill>
                  <a:srgbClr val="0070C0"/>
                </a:solidFill>
              </a:rPr>
              <a:t>masajul</a:t>
            </a:r>
            <a:r>
              <a:rPr lang="en-US" dirty="0">
                <a:solidFill>
                  <a:srgbClr val="0070C0"/>
                </a:solidFill>
              </a:rPr>
              <a:t> </a:t>
            </a:r>
            <a:r>
              <a:rPr lang="en-US" dirty="0" err="1">
                <a:solidFill>
                  <a:srgbClr val="0070C0"/>
                </a:solidFill>
              </a:rPr>
              <a:t>terapeutic</a:t>
            </a:r>
            <a:r>
              <a:rPr lang="en-US" dirty="0">
                <a:solidFill>
                  <a:srgbClr val="0070C0"/>
                </a:solidFill>
              </a:rPr>
              <a:t>. </a:t>
            </a:r>
            <a:endParaRPr lang="en-US" dirty="0" smtClean="0">
              <a:solidFill>
                <a:srgbClr val="0070C0"/>
              </a:solidFill>
            </a:endParaRPr>
          </a:p>
          <a:p>
            <a:pPr algn="just"/>
            <a:endParaRPr lang="en-US" dirty="0" smtClean="0">
              <a:solidFill>
                <a:srgbClr val="0070C0"/>
              </a:solidFill>
            </a:endParaRPr>
          </a:p>
          <a:p>
            <a:pPr algn="just"/>
            <a:r>
              <a:rPr lang="en-US" dirty="0" err="1">
                <a:solidFill>
                  <a:srgbClr val="C00000"/>
                </a:solidFill>
              </a:rPr>
              <a:t>Programul</a:t>
            </a:r>
            <a:r>
              <a:rPr lang="en-US" dirty="0">
                <a:solidFill>
                  <a:srgbClr val="C00000"/>
                </a:solidFill>
              </a:rPr>
              <a:t> de </a:t>
            </a:r>
            <a:r>
              <a:rPr lang="en-US" dirty="0" err="1">
                <a:solidFill>
                  <a:srgbClr val="C00000"/>
                </a:solidFill>
              </a:rPr>
              <a:t>recuperare</a:t>
            </a:r>
            <a:r>
              <a:rPr lang="en-US" dirty="0">
                <a:solidFill>
                  <a:srgbClr val="C00000"/>
                </a:solidFill>
              </a:rPr>
              <a:t> </a:t>
            </a:r>
            <a:r>
              <a:rPr lang="en-US" dirty="0"/>
              <a:t>care </a:t>
            </a:r>
            <a:r>
              <a:rPr lang="en-US" dirty="0" err="1"/>
              <a:t>combină</a:t>
            </a:r>
            <a:r>
              <a:rPr lang="en-US" dirty="0"/>
              <a:t> </a:t>
            </a:r>
            <a:r>
              <a:rPr lang="en-US" dirty="0" err="1">
                <a:solidFill>
                  <a:srgbClr val="0070C0"/>
                </a:solidFill>
              </a:rPr>
              <a:t>kinetoterapia</a:t>
            </a:r>
            <a:r>
              <a:rPr lang="en-US" dirty="0"/>
              <a:t> cu </a:t>
            </a:r>
            <a:r>
              <a:rPr lang="en-US" dirty="0" err="1">
                <a:solidFill>
                  <a:srgbClr val="C00000"/>
                </a:solidFill>
              </a:rPr>
              <a:t>fizioterapia</a:t>
            </a:r>
            <a:r>
              <a:rPr lang="en-US" dirty="0"/>
              <a:t> </a:t>
            </a:r>
            <a:r>
              <a:rPr lang="en-US" dirty="0" err="1"/>
              <a:t>trebuie</a:t>
            </a:r>
            <a:r>
              <a:rPr lang="en-US" dirty="0"/>
              <a:t> </a:t>
            </a:r>
            <a:r>
              <a:rPr lang="en-US" dirty="0" err="1"/>
              <a:t>stabilit</a:t>
            </a:r>
            <a:r>
              <a:rPr lang="en-US" dirty="0"/>
              <a:t> </a:t>
            </a:r>
            <a:r>
              <a:rPr lang="en-US" dirty="0" err="1"/>
              <a:t>împreună</a:t>
            </a:r>
            <a:r>
              <a:rPr lang="en-US" dirty="0"/>
              <a:t> cu </a:t>
            </a:r>
            <a:r>
              <a:rPr lang="en-US" dirty="0" err="1"/>
              <a:t>medicul</a:t>
            </a:r>
            <a:r>
              <a:rPr lang="en-US" dirty="0"/>
              <a:t> de </a:t>
            </a:r>
            <a:r>
              <a:rPr lang="en-US" dirty="0" err="1"/>
              <a:t>recuperare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 </a:t>
            </a:r>
            <a:r>
              <a:rPr lang="en-US" dirty="0" err="1"/>
              <a:t>specialistul</a:t>
            </a:r>
            <a:r>
              <a:rPr lang="en-US" dirty="0"/>
              <a:t>/</a:t>
            </a:r>
            <a:r>
              <a:rPr lang="en-US" dirty="0" err="1"/>
              <a:t>specialiștii</a:t>
            </a:r>
            <a:r>
              <a:rPr lang="en-US" dirty="0"/>
              <a:t> </a:t>
            </a:r>
            <a:r>
              <a:rPr lang="en-US" dirty="0" err="1"/>
              <a:t>în</a:t>
            </a:r>
            <a:r>
              <a:rPr lang="en-US" dirty="0"/>
              <a:t> </a:t>
            </a:r>
            <a:r>
              <a:rPr lang="en-US" dirty="0" err="1"/>
              <a:t>kinetoterapie</a:t>
            </a:r>
            <a:r>
              <a:rPr lang="en-US" dirty="0"/>
              <a:t> </a:t>
            </a:r>
            <a:r>
              <a:rPr lang="en-US" dirty="0" err="1"/>
              <a:t>și</a:t>
            </a:r>
            <a:r>
              <a:rPr lang="en-US" dirty="0"/>
              <a:t> </a:t>
            </a:r>
            <a:r>
              <a:rPr lang="en-US" dirty="0" err="1">
                <a:hlinkClick r:id="rId4"/>
              </a:rPr>
              <a:t>fizioterapie</a:t>
            </a:r>
            <a:r>
              <a:rPr lang="en-US" dirty="0"/>
              <a:t>. </a:t>
            </a:r>
          </a:p>
        </p:txBody>
      </p:sp>
    </p:spTree>
    <p:extLst>
      <p:ext uri="{BB962C8B-B14F-4D97-AF65-F5344CB8AC3E}">
        <p14:creationId xmlns:p14="http://schemas.microsoft.com/office/powerpoint/2010/main" val="20976606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06378"/>
          </a:xfrm>
        </p:spPr>
        <p:txBody>
          <a:bodyPr>
            <a:normAutofit fontScale="90000"/>
          </a:bodyPr>
          <a:lstStyle/>
          <a:p>
            <a:r>
              <a:rPr lang="en-US" sz="2800" b="1" dirty="0" err="1"/>
              <a:t>Parametrii</a:t>
            </a:r>
            <a:r>
              <a:rPr lang="en-US" sz="2800" b="1" dirty="0"/>
              <a:t> </a:t>
            </a:r>
            <a:r>
              <a:rPr lang="en-US" sz="2800" b="1" dirty="0" err="1"/>
              <a:t>undelor</a:t>
            </a:r>
            <a:r>
              <a:rPr lang="en-US" sz="2800" b="1" dirty="0"/>
              <a:t> </a:t>
            </a:r>
            <a:r>
              <a:rPr lang="en-US" sz="2800" b="1" dirty="0" err="1"/>
              <a:t>electromagnetice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781016"/>
            <a:ext cx="8229600" cy="5345147"/>
          </a:xfrm>
        </p:spPr>
        <p:txBody>
          <a:bodyPr>
            <a:normAutofit/>
          </a:bodyPr>
          <a:lstStyle/>
          <a:p>
            <a:r>
              <a:rPr lang="en-US" sz="1800" b="1" dirty="0" err="1" smtClean="0">
                <a:solidFill>
                  <a:srgbClr val="0070C0"/>
                </a:solidFill>
              </a:rPr>
              <a:t>Dispozitivele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func</a:t>
            </a:r>
            <a:r>
              <a:rPr lang="ro-RO" sz="1800" b="1" dirty="0" smtClean="0">
                <a:solidFill>
                  <a:srgbClr val="0070C0"/>
                </a:solidFill>
              </a:rPr>
              <a:t>ț</a:t>
            </a:r>
            <a:r>
              <a:rPr lang="en-US" sz="1800" b="1" dirty="0" err="1" smtClean="0">
                <a:solidFill>
                  <a:srgbClr val="0070C0"/>
                </a:solidFill>
              </a:rPr>
              <a:t>ioneaz</a:t>
            </a:r>
            <a:r>
              <a:rPr lang="ro-RO" sz="1800" b="1" dirty="0" smtClean="0">
                <a:solidFill>
                  <a:srgbClr val="0070C0"/>
                </a:solidFill>
              </a:rPr>
              <a:t>ă î</a:t>
            </a:r>
            <a:r>
              <a:rPr lang="en-US" sz="1800" b="1" dirty="0" smtClean="0">
                <a:solidFill>
                  <a:srgbClr val="0070C0"/>
                </a:solidFill>
              </a:rPr>
              <a:t>n </a:t>
            </a:r>
            <a:r>
              <a:rPr lang="en-US" sz="1800" b="1" dirty="0" err="1" smtClean="0">
                <a:solidFill>
                  <a:srgbClr val="0070C0"/>
                </a:solidFill>
              </a:rPr>
              <a:t>baza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utiliz</a:t>
            </a:r>
            <a:r>
              <a:rPr lang="ro-RO" sz="1800" b="1" dirty="0">
                <a:solidFill>
                  <a:srgbClr val="0070C0"/>
                </a:solidFill>
              </a:rPr>
              <a:t>ă</a:t>
            </a:r>
            <a:r>
              <a:rPr lang="en-US" sz="1800" b="1" dirty="0" err="1" smtClean="0">
                <a:solidFill>
                  <a:srgbClr val="0070C0"/>
                </a:solidFill>
              </a:rPr>
              <a:t>rii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undelor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electromagnetice</a:t>
            </a:r>
            <a:r>
              <a:rPr lang="en-US" sz="1800" b="1" dirty="0" smtClean="0">
                <a:solidFill>
                  <a:srgbClr val="0070C0"/>
                </a:solidFill>
              </a:rPr>
              <a:t> de </a:t>
            </a:r>
            <a:r>
              <a:rPr lang="en-US" sz="1800" b="1" dirty="0" err="1" smtClean="0">
                <a:solidFill>
                  <a:srgbClr val="0070C0"/>
                </a:solidFill>
              </a:rPr>
              <a:t>diferite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valori</a:t>
            </a:r>
            <a:r>
              <a:rPr lang="en-US" sz="1800" b="1" dirty="0" smtClean="0">
                <a:solidFill>
                  <a:srgbClr val="0070C0"/>
                </a:solidFill>
              </a:rPr>
              <a:t> </a:t>
            </a:r>
            <a:r>
              <a:rPr lang="en-US" sz="1800" b="1" dirty="0" err="1" smtClean="0">
                <a:solidFill>
                  <a:srgbClr val="0070C0"/>
                </a:solidFill>
              </a:rPr>
              <a:t>energetice</a:t>
            </a:r>
            <a:endParaRPr lang="ru-RU" sz="1800" b="1" dirty="0">
              <a:solidFill>
                <a:srgbClr val="0070C0"/>
              </a:solidFill>
            </a:endParaRPr>
          </a:p>
        </p:txBody>
      </p:sp>
      <p:pic>
        <p:nvPicPr>
          <p:cNvPr id="4" name="Рисунок 3" descr="d:\My Documents\Desktop\image-1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51520" y="1412776"/>
            <a:ext cx="8640960" cy="2654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d:\My Documents\Desktop\image002.jpg"/>
          <p:cNvPicPr/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1520" y="4286255"/>
            <a:ext cx="8640960" cy="2346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o-RO" sz="2800" b="1" dirty="0" smtClean="0"/>
              <a:t>Caracteristici ale semnalelor electrofiziologice</a:t>
            </a:r>
            <a:endParaRPr lang="ru-RU" sz="2800" b="1" dirty="0"/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1400" dirty="0" smtClean="0">
                <a:solidFill>
                  <a:srgbClr val="0070C0"/>
                </a:solidFill>
              </a:rPr>
              <a:t>Tabela 1</a:t>
            </a:r>
            <a:r>
              <a:rPr lang="ro-RO" sz="1400" dirty="0" smtClean="0"/>
              <a:t>.</a:t>
            </a:r>
            <a:endParaRPr lang="ru-RU" sz="1400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15433484"/>
              </p:ext>
            </p:extLst>
          </p:nvPr>
        </p:nvGraphicFramePr>
        <p:xfrm>
          <a:off x="500034" y="785794"/>
          <a:ext cx="8215369" cy="59539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54259"/>
                <a:gridCol w="1731889"/>
                <a:gridCol w="1643074"/>
                <a:gridCol w="1953919"/>
                <a:gridCol w="1332228"/>
              </a:tblGrid>
              <a:tr h="654621">
                <a:tc>
                  <a:txBody>
                    <a:bodyPr/>
                    <a:lstStyle/>
                    <a:p>
                      <a:r>
                        <a:rPr lang="ro-RO" dirty="0" smtClean="0"/>
                        <a:t>Parametrul fiziologic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Variabila măsurată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Traductorul sau procedeul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Cracteristica de frecvență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Valoarea tipică</a:t>
                      </a:r>
                      <a:endParaRPr lang="ru-RU" dirty="0"/>
                    </a:p>
                  </a:txBody>
                  <a:tcPr/>
                </a:tc>
              </a:tr>
              <a:tr h="59227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Fundamentală (Hz)- Spectrul (Hz)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92276">
                <a:tc>
                  <a:txBody>
                    <a:bodyPr/>
                    <a:lstStyle/>
                    <a:p>
                      <a:r>
                        <a:rPr lang="ro-RO" sz="1400" b="1" dirty="0" smtClean="0">
                          <a:solidFill>
                            <a:srgbClr val="0070C0"/>
                          </a:solidFill>
                        </a:rPr>
                        <a:t>SISTEMUL CIRCULATOR</a:t>
                      </a:r>
                      <a:endParaRPr lang="ru-RU" sz="14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Electrocardio-grama (ECG)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Electrozi de suprafață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1,3           0,05-100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2 mV</a:t>
                      </a:r>
                      <a:endParaRPr lang="ru-RU" sz="1600" dirty="0"/>
                    </a:p>
                  </a:txBody>
                  <a:tcPr/>
                </a:tc>
              </a:tr>
              <a:tr h="841656"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Activitate electrică a cordului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Electrozi epi/endocardiaci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50 mV</a:t>
                      </a:r>
                      <a:endParaRPr lang="ru-RU" sz="1600" dirty="0"/>
                    </a:p>
                  </a:txBody>
                  <a:tcPr/>
                </a:tc>
              </a:tr>
              <a:tr h="592276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Vectorcardio-grama (VCG)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Electrozi de suprafață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1,3             0,05-60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2 mV</a:t>
                      </a:r>
                      <a:endParaRPr lang="ru-RU" sz="1600" dirty="0"/>
                    </a:p>
                  </a:txBody>
                  <a:tcPr/>
                </a:tc>
              </a:tr>
              <a:tr h="1091035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Electrocadrdiograma fetală (F-ECG)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Electrozi de suprafață (abdomen matern)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2,5             2-100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10  </a:t>
                      </a:r>
                      <a:r>
                        <a:rPr lang="el-GR" sz="1600" dirty="0" smtClean="0"/>
                        <a:t>μ</a:t>
                      </a:r>
                      <a:r>
                        <a:rPr lang="ro-RO" sz="1600" dirty="0" smtClean="0"/>
                        <a:t>V</a:t>
                      </a:r>
                      <a:endParaRPr lang="ru-RU" sz="1600" dirty="0"/>
                    </a:p>
                  </a:txBody>
                  <a:tcPr/>
                </a:tc>
              </a:tr>
              <a:tr h="1589794">
                <a:tc>
                  <a:txBody>
                    <a:bodyPr/>
                    <a:lstStyle/>
                    <a:p>
                      <a:r>
                        <a:rPr lang="ro-RO" sz="1600" b="1" dirty="0" smtClean="0">
                          <a:solidFill>
                            <a:srgbClr val="0070C0"/>
                          </a:solidFill>
                        </a:rPr>
                        <a:t>SISTEMUL NERVOS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1600" dirty="0" smtClean="0"/>
                        <a:t>Activitate electrică a creierului</a:t>
                      </a:r>
                      <a:endParaRPr lang="ru-RU" sz="1600" dirty="0" smtClean="0"/>
                    </a:p>
                    <a:p>
                      <a:endParaRPr lang="ru-RU" sz="1600" b="1" dirty="0">
                        <a:solidFill>
                          <a:srgbClr val="0070C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Electroencefalograma (EEG)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Electrozi pe scalp</a:t>
                      </a:r>
                      <a:endParaRPr lang="ru-RU" sz="1600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o-RO" sz="16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Electrozi intracranuieni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10              0,5-100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dirty="0" smtClean="0"/>
                        <a:t>50  </a:t>
                      </a:r>
                      <a:r>
                        <a:rPr lang="el-GR" sz="1600" dirty="0" smtClean="0"/>
                        <a:t>μ</a:t>
                      </a:r>
                      <a:r>
                        <a:rPr lang="ro-RO" sz="1600" dirty="0" smtClean="0"/>
                        <a:t>V</a:t>
                      </a:r>
                      <a:endParaRPr lang="ru-RU" sz="16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o-RO" sz="2800" b="1" dirty="0" smtClean="0"/>
              <a:t>Caracteristici ale semnalelor electrofiziologice</a:t>
            </a:r>
            <a:endParaRPr lang="ru-RU" sz="2800" dirty="0"/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714348" y="1000108"/>
          <a:ext cx="7972450" cy="48346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94490"/>
                <a:gridCol w="1594490"/>
                <a:gridCol w="1594490"/>
                <a:gridCol w="2074578"/>
                <a:gridCol w="1114402"/>
              </a:tblGrid>
              <a:tr h="108585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Potenţiale evocate intracelulare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Microelectrozi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-                 1-10 KHz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100 mV</a:t>
                      </a:r>
                      <a:endParaRPr lang="ru-RU" dirty="0"/>
                    </a:p>
                  </a:txBody>
                  <a:tcPr/>
                </a:tc>
              </a:tr>
              <a:tr h="1085858"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Potenţiale evocate extracelulare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Electrozi</a:t>
                      </a:r>
                      <a:r>
                        <a:rPr lang="en-US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-ac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-               1-1000  Hz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50 </a:t>
                      </a:r>
                      <a:r>
                        <a:rPr lang="el-GR" dirty="0" smtClean="0"/>
                        <a:t>μ</a:t>
                      </a:r>
                      <a:r>
                        <a:rPr lang="ro-RO" dirty="0" smtClean="0"/>
                        <a:t>V</a:t>
                      </a:r>
                      <a:endParaRPr lang="ru-RU" dirty="0"/>
                    </a:p>
                  </a:txBody>
                  <a:tcPr/>
                </a:tc>
              </a:tr>
              <a:tr h="10858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o-RO" sz="1400" b="1" dirty="0" smtClean="0">
                          <a:latin typeface="Calibri" pitchFamily="34" charset="0"/>
                          <a:ea typeface="Times New Roman"/>
                          <a:cs typeface="Times New Roman"/>
                        </a:rPr>
                        <a:t>SISTEMUL </a:t>
                      </a:r>
                      <a:r>
                        <a:rPr lang="ro-RO" sz="14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MUSCU-LAR</a:t>
                      </a:r>
                      <a:endParaRPr lang="ru-RU" sz="14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o-RO" sz="1400" b="1" dirty="0">
                          <a:latin typeface="Calibri" pitchFamily="34" charset="0"/>
                          <a:ea typeface="Times New Roman"/>
                          <a:cs typeface="Times New Roman"/>
                        </a:rPr>
                        <a:t>Activitate electrică musculară</a:t>
                      </a:r>
                      <a:endParaRPr lang="ru-RU" sz="1400" b="1" dirty="0">
                        <a:latin typeface="Calibri" pitchFamily="34" charset="0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r>
                        <a:rPr lang="en-US" sz="1600" b="1" kern="1200" cap="small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Electromio-grama</a:t>
                      </a:r>
                      <a:endParaRPr lang="ru-RU" sz="1600" b="1" kern="1200" cap="small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o-RO" sz="1800" b="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(EMG)</a:t>
                      </a:r>
                      <a:endParaRPr lang="ru-RU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8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Electrozi –ac sau de suprafaţă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-              10-5000 Hz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dirty="0" smtClean="0"/>
                        <a:t>1 mV</a:t>
                      </a:r>
                      <a:endParaRPr lang="ru-RU" dirty="0"/>
                    </a:p>
                  </a:txBody>
                  <a:tcPr/>
                </a:tc>
              </a:tr>
              <a:tr h="1085858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Electromio-grama cu stimulare</a:t>
                      </a:r>
                      <a:endParaRPr lang="ru-RU" sz="1600" b="1" kern="1200" dirty="0" smtClean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o-RO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(potenţial muscular evocat)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b="1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Electrozi-ac sau de suprafaţă, stimulare cu electrozi de suprafaţă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b="1" dirty="0" smtClean="0"/>
                        <a:t>-           100-</a:t>
                      </a:r>
                      <a:r>
                        <a:rPr lang="ro-RO" sz="1600" b="1" baseline="0" dirty="0" smtClean="0"/>
                        <a:t> 5000 Hz</a:t>
                      </a:r>
                      <a:endParaRPr lang="ru-RU" sz="16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o-RO" sz="1600" b="1" dirty="0" smtClean="0"/>
                        <a:t>10 mV</a:t>
                      </a:r>
                      <a:endParaRPr lang="ru-RU" sz="1600" b="1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/>
          </a:bodyPr>
          <a:lstStyle/>
          <a:p>
            <a:r>
              <a:rPr lang="en-US" sz="2800" b="1" dirty="0" err="1" smtClean="0"/>
              <a:t>Procedurile</a:t>
            </a:r>
            <a:r>
              <a:rPr lang="en-US" sz="2800" b="1" dirty="0" smtClean="0"/>
              <a:t> de </a:t>
            </a:r>
            <a:r>
              <a:rPr lang="en-US" sz="2800" b="1" dirty="0" err="1" smtClean="0"/>
              <a:t>fizioterapie</a:t>
            </a:r>
            <a:endParaRPr lang="en-US" sz="28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908720"/>
            <a:ext cx="8507288" cy="5760640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o-RO" b="1" dirty="0" smtClean="0">
                <a:solidFill>
                  <a:srgbClr val="C00000"/>
                </a:solidFill>
              </a:rPr>
              <a:t>1. </a:t>
            </a:r>
            <a:r>
              <a:rPr lang="en-US" b="1" dirty="0" err="1" smtClean="0">
                <a:solidFill>
                  <a:srgbClr val="C00000"/>
                </a:solidFill>
              </a:rPr>
              <a:t>Curentul</a:t>
            </a:r>
            <a:r>
              <a:rPr lang="en-US" b="1" dirty="0" smtClean="0">
                <a:solidFill>
                  <a:srgbClr val="C00000"/>
                </a:solidFill>
              </a:rPr>
              <a:t> </a:t>
            </a:r>
            <a:r>
              <a:rPr lang="en-US" b="1" dirty="0">
                <a:solidFill>
                  <a:srgbClr val="C00000"/>
                </a:solidFill>
              </a:rPr>
              <a:t>TENS </a:t>
            </a:r>
            <a:r>
              <a:rPr lang="en-US" b="1" dirty="0" smtClean="0">
                <a:solidFill>
                  <a:srgbClr val="C00000"/>
                </a:solidFill>
              </a:rPr>
              <a:t>(Trans </a:t>
            </a:r>
            <a:r>
              <a:rPr lang="en-US" b="1" dirty="0">
                <a:solidFill>
                  <a:srgbClr val="C00000"/>
                </a:solidFill>
              </a:rPr>
              <a:t>Electric Nerve Stimulation)</a:t>
            </a:r>
            <a:r>
              <a:rPr lang="en-US" dirty="0">
                <a:solidFill>
                  <a:srgbClr val="C00000"/>
                </a:solidFill>
              </a:rPr>
              <a:t> </a:t>
            </a:r>
            <a:r>
              <a:rPr lang="en-US" dirty="0"/>
              <a:t>– </a:t>
            </a:r>
            <a:r>
              <a:rPr lang="en-US" dirty="0" err="1" smtClean="0">
                <a:solidFill>
                  <a:srgbClr val="7030A0"/>
                </a:solidFill>
              </a:rPr>
              <a:t>procedur</a:t>
            </a:r>
            <a:r>
              <a:rPr lang="ro-RO" dirty="0" smtClean="0">
                <a:solidFill>
                  <a:srgbClr val="7030A0"/>
                </a:solidFill>
              </a:rPr>
              <a:t>ă</a:t>
            </a:r>
            <a:r>
              <a:rPr lang="en-US" dirty="0" smtClean="0">
                <a:solidFill>
                  <a:srgbClr val="7030A0"/>
                </a:solidFill>
              </a:rPr>
              <a:t>,</a:t>
            </a:r>
            <a:r>
              <a:rPr lang="en-US" dirty="0" smtClean="0"/>
              <a:t> </a:t>
            </a:r>
            <a:r>
              <a:rPr lang="en-US" dirty="0" err="1"/>
              <a:t>cea</a:t>
            </a:r>
            <a:r>
              <a:rPr lang="en-US" dirty="0"/>
              <a:t> </a:t>
            </a:r>
            <a:r>
              <a:rPr lang="en-US" dirty="0" err="1"/>
              <a:t>mai</a:t>
            </a:r>
            <a:r>
              <a:rPr lang="en-US" dirty="0"/>
              <a:t> </a:t>
            </a:r>
            <a:r>
              <a:rPr lang="en-US" dirty="0" err="1" smtClean="0"/>
              <a:t>comun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en-US" dirty="0" err="1" smtClean="0"/>
              <a:t>procedur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en-US" dirty="0"/>
              <a:t>de </a:t>
            </a:r>
            <a:r>
              <a:rPr lang="en-US" dirty="0" err="1"/>
              <a:t>fizioterapie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stimuleaza</a:t>
            </a:r>
            <a:r>
              <a:rPr lang="en-US" dirty="0"/>
              <a:t> </a:t>
            </a:r>
            <a:r>
              <a:rPr lang="en-US" dirty="0" err="1"/>
              <a:t>nervii</a:t>
            </a:r>
            <a:r>
              <a:rPr lang="en-US" dirty="0"/>
              <a:t> </a:t>
            </a:r>
            <a:r>
              <a:rPr lang="en-US" dirty="0" err="1" smtClean="0"/>
              <a:t>transcutana</a:t>
            </a:r>
            <a:r>
              <a:rPr lang="ro-RO" dirty="0" smtClean="0"/>
              <a:t>ți</a:t>
            </a:r>
            <a:r>
              <a:rPr lang="en-US" dirty="0" smtClean="0"/>
              <a:t>. </a:t>
            </a:r>
            <a:r>
              <a:rPr lang="en-US" sz="2900" i="1" dirty="0" err="1" smtClean="0"/>
              <a:t>Frecven</a:t>
            </a:r>
            <a:r>
              <a:rPr lang="ro-RO" sz="2900" i="1" dirty="0" smtClean="0"/>
              <a:t>ț</a:t>
            </a:r>
            <a:r>
              <a:rPr lang="en-US" sz="2900" i="1" dirty="0" smtClean="0"/>
              <a:t>a </a:t>
            </a:r>
            <a:r>
              <a:rPr lang="en-US" sz="2900" i="1" dirty="0" err="1" smtClean="0"/>
              <a:t>folosit</a:t>
            </a:r>
            <a:r>
              <a:rPr lang="ro-RO" sz="2900" i="1" dirty="0" smtClean="0"/>
              <a:t>ă</a:t>
            </a:r>
            <a:r>
              <a:rPr lang="en-US" sz="2900" i="1" dirty="0" smtClean="0"/>
              <a:t> </a:t>
            </a:r>
            <a:r>
              <a:rPr lang="en-US" sz="2900" i="1" dirty="0" err="1"/>
              <a:t>poate</a:t>
            </a:r>
            <a:r>
              <a:rPr lang="en-US" sz="2900" i="1" dirty="0"/>
              <a:t> fi </a:t>
            </a:r>
            <a:r>
              <a:rPr lang="en-US" sz="2900" i="1" dirty="0" err="1"/>
              <a:t>atat</a:t>
            </a:r>
            <a:r>
              <a:rPr lang="en-US" sz="2900" i="1" dirty="0"/>
              <a:t> </a:t>
            </a:r>
            <a:r>
              <a:rPr lang="ro-RO" sz="2900" i="1" dirty="0"/>
              <a:t>î</a:t>
            </a:r>
            <a:r>
              <a:rPr lang="en-US" sz="2900" i="1" dirty="0" err="1" smtClean="0"/>
              <a:t>nalt</a:t>
            </a:r>
            <a:r>
              <a:rPr lang="ro-RO" sz="2900" i="1" dirty="0" smtClean="0"/>
              <a:t>ă</a:t>
            </a:r>
            <a:r>
              <a:rPr lang="en-US" sz="2900" i="1" dirty="0" smtClean="0"/>
              <a:t>, c</a:t>
            </a:r>
            <a:r>
              <a:rPr lang="ro-RO" sz="2900" i="1" dirty="0" smtClean="0"/>
              <a:t>â</a:t>
            </a:r>
            <a:r>
              <a:rPr lang="en-US" sz="2900" i="1" dirty="0" smtClean="0"/>
              <a:t>t </a:t>
            </a:r>
            <a:r>
              <a:rPr lang="ro-RO" sz="2900" i="1" dirty="0" err="1"/>
              <a:t>ș</a:t>
            </a:r>
            <a:r>
              <a:rPr lang="en-US" sz="2900" i="1" dirty="0" err="1" smtClean="0"/>
              <a:t>i</a:t>
            </a:r>
            <a:r>
              <a:rPr lang="en-US" sz="2900" i="1" dirty="0" smtClean="0"/>
              <a:t> </a:t>
            </a:r>
            <a:r>
              <a:rPr lang="en-US" sz="2900" i="1" dirty="0" err="1" smtClean="0"/>
              <a:t>joas</a:t>
            </a:r>
            <a:r>
              <a:rPr lang="ro-RO" sz="2900" i="1" dirty="0" smtClean="0"/>
              <a:t>ă</a:t>
            </a:r>
            <a:r>
              <a:rPr lang="en-US" sz="2900" i="1" dirty="0" smtClean="0"/>
              <a:t>, </a:t>
            </a:r>
            <a:r>
              <a:rPr lang="ro-RO" sz="2900" i="1" dirty="0"/>
              <a:t>î</a:t>
            </a:r>
            <a:r>
              <a:rPr lang="en-US" sz="2900" i="1" dirty="0" smtClean="0"/>
              <a:t>n </a:t>
            </a:r>
            <a:r>
              <a:rPr lang="en-US" sz="2900" i="1" dirty="0" err="1" smtClean="0"/>
              <a:t>func</a:t>
            </a:r>
            <a:r>
              <a:rPr lang="ro-RO" sz="2900" i="1" dirty="0" smtClean="0"/>
              <a:t>ț</a:t>
            </a:r>
            <a:r>
              <a:rPr lang="en-US" sz="2900" i="1" dirty="0" err="1" smtClean="0"/>
              <a:t>ie</a:t>
            </a:r>
            <a:r>
              <a:rPr lang="en-US" sz="2900" i="1" dirty="0" smtClean="0"/>
              <a:t> </a:t>
            </a:r>
            <a:r>
              <a:rPr lang="en-US" sz="2900" i="1" dirty="0"/>
              <a:t>de </a:t>
            </a:r>
            <a:r>
              <a:rPr lang="en-US" sz="2900" i="1" dirty="0" err="1" smtClean="0"/>
              <a:t>necesit</a:t>
            </a:r>
            <a:r>
              <a:rPr lang="ro-RO" sz="2900" i="1" dirty="0" smtClean="0"/>
              <a:t>ă</a:t>
            </a:r>
            <a:r>
              <a:rPr lang="ro-RO" sz="2900" i="1" dirty="0"/>
              <a:t>ț</a:t>
            </a:r>
            <a:r>
              <a:rPr lang="en-US" sz="2900" i="1" dirty="0" err="1" smtClean="0"/>
              <a:t>ile</a:t>
            </a:r>
            <a:r>
              <a:rPr lang="en-US" sz="2900" i="1" dirty="0" smtClean="0"/>
              <a:t> </a:t>
            </a:r>
            <a:r>
              <a:rPr lang="en-US" sz="2900" i="1" dirty="0" err="1"/>
              <a:t>pacientului</a:t>
            </a:r>
            <a:r>
              <a:rPr lang="en-US" sz="2900" i="1" dirty="0"/>
              <a:t>. </a:t>
            </a:r>
            <a:r>
              <a:rPr lang="en-US" sz="2900" i="1" dirty="0" err="1"/>
              <a:t>Curentul</a:t>
            </a:r>
            <a:r>
              <a:rPr lang="en-US" sz="2900" i="1" dirty="0"/>
              <a:t> TENS </a:t>
            </a:r>
            <a:r>
              <a:rPr lang="en-US" sz="2900" i="1" dirty="0" err="1"/>
              <a:t>este</a:t>
            </a:r>
            <a:r>
              <a:rPr lang="en-US" sz="2900" i="1" dirty="0"/>
              <a:t> </a:t>
            </a:r>
            <a:r>
              <a:rPr lang="en-US" sz="2900" i="1" dirty="0" err="1"/>
              <a:t>folosit</a:t>
            </a:r>
            <a:r>
              <a:rPr lang="en-US" sz="2900" i="1" dirty="0"/>
              <a:t> </a:t>
            </a:r>
            <a:r>
              <a:rPr lang="en-US" sz="2900" i="1" dirty="0" err="1"/>
              <a:t>pentru</a:t>
            </a:r>
            <a:r>
              <a:rPr lang="en-US" sz="2900" i="1" dirty="0"/>
              <a:t> </a:t>
            </a:r>
            <a:r>
              <a:rPr lang="en-US" sz="2900" i="1" dirty="0" err="1"/>
              <a:t>reducerea</a:t>
            </a:r>
            <a:r>
              <a:rPr lang="en-US" sz="2900" i="1" dirty="0"/>
              <a:t> </a:t>
            </a:r>
            <a:r>
              <a:rPr lang="en-US" sz="2900" i="1" dirty="0" err="1" smtClean="0"/>
              <a:t>durerilor</a:t>
            </a:r>
            <a:r>
              <a:rPr lang="ro-RO" sz="2900" i="1" dirty="0" smtClean="0"/>
              <a:t>: </a:t>
            </a:r>
          </a:p>
          <a:p>
            <a:pPr marL="0" indent="0">
              <a:buNone/>
            </a:pPr>
            <a:r>
              <a:rPr lang="ro-RO" sz="2900" i="1" dirty="0" smtClean="0"/>
              <a:t>       - </a:t>
            </a:r>
            <a:r>
              <a:rPr lang="en-US" sz="2900" i="1" dirty="0" smtClean="0"/>
              <a:t> acute</a:t>
            </a:r>
            <a:r>
              <a:rPr lang="en-US" sz="2900" i="1" dirty="0"/>
              <a:t>, </a:t>
            </a:r>
            <a:endParaRPr lang="ro-RO" sz="2900" i="1" dirty="0"/>
          </a:p>
          <a:p>
            <a:pPr marL="0" indent="0">
              <a:buNone/>
            </a:pPr>
            <a:r>
              <a:rPr lang="ro-RO" sz="2900" i="1" dirty="0" smtClean="0"/>
              <a:t>       - </a:t>
            </a:r>
            <a:r>
              <a:rPr lang="en-US" sz="2900" i="1" dirty="0" smtClean="0"/>
              <a:t> </a:t>
            </a:r>
            <a:r>
              <a:rPr lang="en-US" sz="2900" i="1" dirty="0" err="1"/>
              <a:t>cronice</a:t>
            </a:r>
            <a:r>
              <a:rPr lang="en-US" i="1" dirty="0" smtClean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ro-RO" b="1" dirty="0" smtClean="0">
                <a:solidFill>
                  <a:srgbClr val="0070C0"/>
                </a:solidFill>
              </a:rPr>
              <a:t>2. </a:t>
            </a:r>
            <a:r>
              <a:rPr lang="en-US" b="1" dirty="0" err="1" smtClean="0">
                <a:solidFill>
                  <a:srgbClr val="0070C0"/>
                </a:solidFill>
              </a:rPr>
              <a:t>Curen</a:t>
            </a:r>
            <a:r>
              <a:rPr lang="ro-RO" b="1" dirty="0" smtClean="0">
                <a:solidFill>
                  <a:srgbClr val="0070C0"/>
                </a:solidFill>
              </a:rPr>
              <a:t>ț</a:t>
            </a:r>
            <a:r>
              <a:rPr lang="en-US" b="1" dirty="0" smtClean="0">
                <a:solidFill>
                  <a:srgbClr val="0070C0"/>
                </a:solidFill>
              </a:rPr>
              <a:t>ii </a:t>
            </a:r>
            <a:r>
              <a:rPr lang="en-US" b="1" dirty="0" err="1">
                <a:solidFill>
                  <a:srgbClr val="0070C0"/>
                </a:solidFill>
              </a:rPr>
              <a:t>diadinamici</a:t>
            </a:r>
            <a:r>
              <a:rPr lang="en-US" dirty="0">
                <a:solidFill>
                  <a:srgbClr val="0070C0"/>
                </a:solidFill>
              </a:rPr>
              <a:t> </a:t>
            </a:r>
            <a:r>
              <a:rPr lang="en-US" dirty="0"/>
              <a:t>– </a:t>
            </a:r>
            <a:r>
              <a:rPr lang="en-US" dirty="0" err="1" smtClean="0"/>
              <a:t>poart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denumirea</a:t>
            </a:r>
            <a:r>
              <a:rPr lang="en-US" dirty="0"/>
              <a:t> de </a:t>
            </a:r>
            <a:r>
              <a:rPr lang="en-US" dirty="0" err="1" smtClean="0"/>
              <a:t>curen</a:t>
            </a:r>
            <a:r>
              <a:rPr lang="ro-RO" dirty="0" smtClean="0"/>
              <a:t>ț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/>
              <a:t>Bernard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sunt</a:t>
            </a:r>
            <a:r>
              <a:rPr lang="en-US" dirty="0"/>
              <a:t> </a:t>
            </a:r>
            <a:r>
              <a:rPr lang="en-US" dirty="0" err="1"/>
              <a:t>folositi</a:t>
            </a:r>
            <a:r>
              <a:rPr lang="en-US" dirty="0"/>
              <a:t>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efectele</a:t>
            </a:r>
            <a:r>
              <a:rPr lang="en-US" dirty="0"/>
              <a:t> sale </a:t>
            </a:r>
            <a:r>
              <a:rPr lang="en-US" dirty="0" err="1"/>
              <a:t>analgezice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ro-RO" b="1" dirty="0" smtClean="0">
                <a:solidFill>
                  <a:srgbClr val="00B050"/>
                </a:solidFill>
              </a:rPr>
              <a:t>3. </a:t>
            </a:r>
            <a:r>
              <a:rPr lang="en-US" b="1" dirty="0" err="1" smtClean="0">
                <a:solidFill>
                  <a:srgbClr val="00B050"/>
                </a:solidFill>
              </a:rPr>
              <a:t>Curen</a:t>
            </a:r>
            <a:r>
              <a:rPr lang="ro-RO" b="1" dirty="0" smtClean="0">
                <a:solidFill>
                  <a:srgbClr val="00B050"/>
                </a:solidFill>
              </a:rPr>
              <a:t>ț</a:t>
            </a:r>
            <a:r>
              <a:rPr lang="en-US" b="1" dirty="0" smtClean="0">
                <a:solidFill>
                  <a:srgbClr val="00B050"/>
                </a:solidFill>
              </a:rPr>
              <a:t>ii </a:t>
            </a:r>
            <a:r>
              <a:rPr lang="en-US" b="1" dirty="0" err="1">
                <a:solidFill>
                  <a:srgbClr val="00B050"/>
                </a:solidFill>
              </a:rPr>
              <a:t>galvanici</a:t>
            </a:r>
            <a:r>
              <a:rPr lang="en-US" dirty="0"/>
              <a:t> – </a:t>
            </a:r>
            <a:r>
              <a:rPr lang="en-US" dirty="0" smtClean="0"/>
              <a:t> </a:t>
            </a:r>
            <a:r>
              <a:rPr lang="en-US" dirty="0" err="1" smtClean="0"/>
              <a:t>curen</a:t>
            </a:r>
            <a:r>
              <a:rPr lang="ro-RO" dirty="0" smtClean="0"/>
              <a:t>ț</a:t>
            </a:r>
            <a:r>
              <a:rPr lang="en-US" dirty="0" err="1" smtClean="0"/>
              <a:t>i</a:t>
            </a:r>
            <a:r>
              <a:rPr lang="en-US" dirty="0" smtClean="0"/>
              <a:t> de </a:t>
            </a:r>
            <a:r>
              <a:rPr lang="en-US" dirty="0"/>
              <a:t>tip </a:t>
            </a:r>
            <a:r>
              <a:rPr lang="en-US" dirty="0" err="1"/>
              <a:t>continuu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reduc</a:t>
            </a:r>
            <a:r>
              <a:rPr lang="en-US" dirty="0"/>
              <a:t> </a:t>
            </a:r>
            <a:r>
              <a:rPr lang="en-US" dirty="0" err="1"/>
              <a:t>durerea</a:t>
            </a:r>
            <a:r>
              <a:rPr lang="en-US" dirty="0"/>
              <a:t>, </a:t>
            </a:r>
            <a:r>
              <a:rPr lang="en-US" dirty="0" err="1"/>
              <a:t>inflamatia</a:t>
            </a:r>
            <a:r>
              <a:rPr lang="en-US" dirty="0"/>
              <a:t> </a:t>
            </a:r>
            <a:r>
              <a:rPr lang="en-US" dirty="0" err="1"/>
              <a:t>dar</a:t>
            </a:r>
            <a:r>
              <a:rPr lang="en-US" dirty="0"/>
              <a:t> </a:t>
            </a:r>
            <a:r>
              <a:rPr lang="en-US" dirty="0" err="1"/>
              <a:t>cauzeaza</a:t>
            </a:r>
            <a:r>
              <a:rPr lang="en-US" dirty="0"/>
              <a:t> </a:t>
            </a:r>
            <a:r>
              <a:rPr lang="en-US" dirty="0" err="1"/>
              <a:t>si</a:t>
            </a:r>
            <a:r>
              <a:rPr lang="en-US" dirty="0"/>
              <a:t> </a:t>
            </a:r>
            <a:r>
              <a:rPr lang="en-US" dirty="0" err="1"/>
              <a:t>vasodilatatie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 marL="0" indent="0">
              <a:buNone/>
            </a:pPr>
            <a:r>
              <a:rPr lang="ro-RO" b="1" dirty="0" smtClean="0">
                <a:solidFill>
                  <a:srgbClr val="7030A0"/>
                </a:solidFill>
              </a:rPr>
              <a:t>4. </a:t>
            </a:r>
            <a:r>
              <a:rPr lang="en-US" b="1" dirty="0" err="1" smtClean="0">
                <a:solidFill>
                  <a:srgbClr val="7030A0"/>
                </a:solidFill>
              </a:rPr>
              <a:t>Curen</a:t>
            </a:r>
            <a:r>
              <a:rPr lang="ro-RO" b="1" dirty="0" smtClean="0">
                <a:solidFill>
                  <a:srgbClr val="7030A0"/>
                </a:solidFill>
              </a:rPr>
              <a:t>ț</a:t>
            </a:r>
            <a:r>
              <a:rPr lang="en-US" b="1" dirty="0" err="1" smtClean="0">
                <a:solidFill>
                  <a:srgbClr val="7030A0"/>
                </a:solidFill>
              </a:rPr>
              <a:t>i</a:t>
            </a:r>
            <a:r>
              <a:rPr lang="en-US" b="1" dirty="0" smtClean="0">
                <a:solidFill>
                  <a:srgbClr val="7030A0"/>
                </a:solidFill>
              </a:rPr>
              <a:t> </a:t>
            </a:r>
            <a:r>
              <a:rPr lang="en-US" b="1" dirty="0" err="1" smtClean="0">
                <a:solidFill>
                  <a:srgbClr val="7030A0"/>
                </a:solidFill>
              </a:rPr>
              <a:t>interferen</a:t>
            </a:r>
            <a:r>
              <a:rPr lang="ro-RO" b="1" dirty="0" smtClean="0">
                <a:solidFill>
                  <a:srgbClr val="7030A0"/>
                </a:solidFill>
              </a:rPr>
              <a:t>ț</a:t>
            </a:r>
            <a:r>
              <a:rPr lang="en-US" b="1" dirty="0" err="1" smtClean="0">
                <a:solidFill>
                  <a:srgbClr val="7030A0"/>
                </a:solidFill>
              </a:rPr>
              <a:t>iali</a:t>
            </a:r>
            <a:r>
              <a:rPr lang="en-US" dirty="0" smtClean="0"/>
              <a:t> – </a:t>
            </a:r>
            <a:r>
              <a:rPr lang="en-US" dirty="0" err="1" smtClean="0"/>
              <a:t>curen</a:t>
            </a:r>
            <a:r>
              <a:rPr lang="ro-RO" dirty="0" smtClean="0"/>
              <a:t>ț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stimuleaza</a:t>
            </a:r>
            <a:r>
              <a:rPr lang="en-US" dirty="0" smtClean="0"/>
              <a:t> </a:t>
            </a:r>
            <a:r>
              <a:rPr lang="en-US" dirty="0" err="1" smtClean="0"/>
              <a:t>musculatura</a:t>
            </a:r>
            <a:r>
              <a:rPr lang="en-US" dirty="0" smtClean="0"/>
              <a:t>, </a:t>
            </a:r>
            <a:r>
              <a:rPr lang="en-US" dirty="0" err="1" smtClean="0"/>
              <a:t>imbunatatesc</a:t>
            </a:r>
            <a:r>
              <a:rPr lang="en-US" dirty="0" smtClean="0"/>
              <a:t> </a:t>
            </a:r>
            <a:r>
              <a:rPr lang="en-US" dirty="0" err="1" smtClean="0"/>
              <a:t>circulatia</a:t>
            </a:r>
            <a:r>
              <a:rPr lang="en-US" dirty="0" smtClean="0"/>
              <a:t> </a:t>
            </a:r>
            <a:r>
              <a:rPr lang="en-US" dirty="0" err="1" smtClean="0"/>
              <a:t>sanguina</a:t>
            </a:r>
            <a:r>
              <a:rPr lang="en-US" dirty="0" smtClean="0"/>
              <a:t> </a:t>
            </a:r>
            <a:r>
              <a:rPr lang="en-US" dirty="0" err="1" smtClean="0"/>
              <a:t>si</a:t>
            </a:r>
            <a:r>
              <a:rPr lang="en-US" dirty="0" smtClean="0"/>
              <a:t> </a:t>
            </a:r>
            <a:r>
              <a:rPr lang="en-US" dirty="0" err="1" smtClean="0"/>
              <a:t>reduc</a:t>
            </a:r>
            <a:r>
              <a:rPr lang="en-US" dirty="0" smtClean="0"/>
              <a:t> </a:t>
            </a:r>
            <a:r>
              <a:rPr lang="en-US" dirty="0" err="1" smtClean="0"/>
              <a:t>durerea</a:t>
            </a:r>
            <a:r>
              <a:rPr lang="en-US" dirty="0" smtClean="0"/>
              <a:t>.</a:t>
            </a:r>
          </a:p>
          <a:p>
            <a:endParaRPr lang="en-US" dirty="0"/>
          </a:p>
          <a:p>
            <a:pPr marL="0" indent="0">
              <a:buNone/>
            </a:pPr>
            <a:r>
              <a:rPr lang="ro-RO" b="1" dirty="0" smtClean="0">
                <a:solidFill>
                  <a:srgbClr val="FF33CC"/>
                </a:solidFill>
              </a:rPr>
              <a:t>5. </a:t>
            </a:r>
            <a:r>
              <a:rPr lang="en-US" b="1" dirty="0" err="1" smtClean="0">
                <a:solidFill>
                  <a:srgbClr val="FF33CC"/>
                </a:solidFill>
              </a:rPr>
              <a:t>Terapia</a:t>
            </a:r>
            <a:r>
              <a:rPr lang="en-US" b="1" dirty="0" smtClean="0">
                <a:solidFill>
                  <a:srgbClr val="FF33CC"/>
                </a:solidFill>
              </a:rPr>
              <a:t> </a:t>
            </a:r>
            <a:r>
              <a:rPr lang="en-US" b="1" dirty="0">
                <a:solidFill>
                  <a:srgbClr val="FF33CC"/>
                </a:solidFill>
              </a:rPr>
              <a:t>cu laser</a:t>
            </a:r>
            <a:r>
              <a:rPr lang="en-US" dirty="0">
                <a:solidFill>
                  <a:srgbClr val="FF33CC"/>
                </a:solidFill>
              </a:rPr>
              <a:t> </a:t>
            </a:r>
            <a:r>
              <a:rPr lang="en-US" dirty="0"/>
              <a:t>– </a:t>
            </a:r>
            <a:r>
              <a:rPr lang="en-US" dirty="0" err="1"/>
              <a:t>laserul</a:t>
            </a:r>
            <a:r>
              <a:rPr lang="en-US" dirty="0"/>
              <a:t> </a:t>
            </a:r>
            <a:r>
              <a:rPr lang="en-US" dirty="0" err="1"/>
              <a:t>foloseste</a:t>
            </a:r>
            <a:r>
              <a:rPr lang="en-US" dirty="0"/>
              <a:t> </a:t>
            </a:r>
            <a:r>
              <a:rPr lang="en-US" dirty="0" err="1"/>
              <a:t>undele</a:t>
            </a:r>
            <a:r>
              <a:rPr lang="en-US" dirty="0"/>
              <a:t> </a:t>
            </a:r>
            <a:r>
              <a:rPr lang="en-US" dirty="0" err="1"/>
              <a:t>electromagnetice</a:t>
            </a:r>
            <a:r>
              <a:rPr lang="en-US" dirty="0"/>
              <a:t> in </a:t>
            </a:r>
            <a:r>
              <a:rPr lang="en-US" dirty="0" err="1"/>
              <a:t>scop</a:t>
            </a:r>
            <a:r>
              <a:rPr lang="en-US" dirty="0"/>
              <a:t> </a:t>
            </a:r>
            <a:r>
              <a:rPr lang="en-US" dirty="0" err="1"/>
              <a:t>curativ</a:t>
            </a:r>
            <a:r>
              <a:rPr lang="en-US" dirty="0"/>
              <a:t>. </a:t>
            </a:r>
            <a:r>
              <a:rPr lang="en-US" sz="2900" i="1" dirty="0" err="1"/>
              <a:t>Intrucat</a:t>
            </a:r>
            <a:r>
              <a:rPr lang="en-US" sz="2900" i="1" dirty="0"/>
              <a:t> </a:t>
            </a:r>
            <a:r>
              <a:rPr lang="en-US" sz="2900" i="1" dirty="0" err="1"/>
              <a:t>terapia</a:t>
            </a:r>
            <a:r>
              <a:rPr lang="en-US" sz="2900" i="1" dirty="0"/>
              <a:t> cu laser nu </a:t>
            </a:r>
            <a:r>
              <a:rPr lang="en-US" sz="2900" i="1" dirty="0" err="1"/>
              <a:t>genereaza</a:t>
            </a:r>
            <a:r>
              <a:rPr lang="en-US" sz="2900" i="1" dirty="0"/>
              <a:t> </a:t>
            </a:r>
            <a:r>
              <a:rPr lang="en-US" sz="2900" i="1" dirty="0" err="1"/>
              <a:t>caldura</a:t>
            </a:r>
            <a:r>
              <a:rPr lang="en-US" sz="2900" i="1" dirty="0"/>
              <a:t>, </a:t>
            </a:r>
            <a:r>
              <a:rPr lang="en-US" sz="2900" i="1" dirty="0" err="1"/>
              <a:t>aceasta</a:t>
            </a:r>
            <a:r>
              <a:rPr lang="en-US" sz="2900" i="1" dirty="0"/>
              <a:t> </a:t>
            </a:r>
            <a:r>
              <a:rPr lang="en-US" sz="2900" i="1" dirty="0" err="1"/>
              <a:t>poate</a:t>
            </a:r>
            <a:r>
              <a:rPr lang="en-US" sz="2900" i="1" dirty="0"/>
              <a:t> fi </a:t>
            </a:r>
            <a:r>
              <a:rPr lang="en-US" sz="2900" i="1" dirty="0" err="1"/>
              <a:t>folosita</a:t>
            </a:r>
            <a:r>
              <a:rPr lang="en-US" sz="2900" i="1" dirty="0"/>
              <a:t> </a:t>
            </a:r>
            <a:r>
              <a:rPr lang="en-US" sz="2900" i="1" dirty="0" err="1"/>
              <a:t>inclusiv</a:t>
            </a:r>
            <a:r>
              <a:rPr lang="en-US" sz="2900" i="1" dirty="0"/>
              <a:t> in </a:t>
            </a:r>
            <a:r>
              <a:rPr lang="en-US" sz="2900" i="1" dirty="0" err="1"/>
              <a:t>tratarea</a:t>
            </a:r>
            <a:r>
              <a:rPr lang="en-US" sz="2900" i="1" dirty="0"/>
              <a:t> </a:t>
            </a:r>
            <a:r>
              <a:rPr lang="en-US" sz="2900" i="1" dirty="0" err="1"/>
              <a:t>afectiunilor</a:t>
            </a:r>
            <a:r>
              <a:rPr lang="en-US" sz="2900" i="1" dirty="0"/>
              <a:t> acute. </a:t>
            </a:r>
            <a:r>
              <a:rPr lang="en-US" sz="2900" i="1" dirty="0" err="1"/>
              <a:t>Terapia</a:t>
            </a:r>
            <a:r>
              <a:rPr lang="en-US" sz="2900" i="1" dirty="0"/>
              <a:t> cu laser </a:t>
            </a:r>
            <a:r>
              <a:rPr lang="en-US" sz="2900" i="1" dirty="0" err="1"/>
              <a:t>grabeste</a:t>
            </a:r>
            <a:r>
              <a:rPr lang="en-US" sz="2900" i="1" dirty="0"/>
              <a:t> </a:t>
            </a:r>
            <a:r>
              <a:rPr lang="en-US" sz="2900" i="1" dirty="0" err="1"/>
              <a:t>vindecarea</a:t>
            </a:r>
            <a:r>
              <a:rPr lang="en-US" sz="2900" i="1" dirty="0"/>
              <a:t> </a:t>
            </a:r>
            <a:r>
              <a:rPr lang="en-US" sz="2900" i="1" dirty="0" err="1"/>
              <a:t>fara</a:t>
            </a:r>
            <a:r>
              <a:rPr lang="en-US" sz="2900" i="1" dirty="0"/>
              <a:t> </a:t>
            </a:r>
            <a:r>
              <a:rPr lang="en-US" sz="2900" i="1" dirty="0" err="1"/>
              <a:t>sa</a:t>
            </a:r>
            <a:r>
              <a:rPr lang="en-US" sz="2900" i="1" dirty="0"/>
              <a:t> </a:t>
            </a:r>
            <a:r>
              <a:rPr lang="en-US" sz="2900" i="1" dirty="0" err="1"/>
              <a:t>provoace</a:t>
            </a:r>
            <a:r>
              <a:rPr lang="en-US" sz="2900" i="1" dirty="0"/>
              <a:t> </a:t>
            </a:r>
            <a:r>
              <a:rPr lang="en-US" sz="2900" i="1" dirty="0" err="1"/>
              <a:t>efecte</a:t>
            </a:r>
            <a:r>
              <a:rPr lang="en-US" sz="2900" i="1" dirty="0"/>
              <a:t> </a:t>
            </a:r>
            <a:r>
              <a:rPr lang="en-US" sz="2900" i="1" dirty="0" err="1"/>
              <a:t>secundare</a:t>
            </a:r>
            <a:r>
              <a:rPr lang="en-US" sz="2900" i="1" dirty="0"/>
              <a:t> </a:t>
            </a:r>
            <a:r>
              <a:rPr lang="en-US" sz="2900" i="1" dirty="0" err="1"/>
              <a:t>nedorite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7697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o-RO" sz="2800" b="1" dirty="0" smtClean="0"/>
              <a:t>Electroterapia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714356"/>
            <a:ext cx="8643998" cy="6143644"/>
          </a:xfrm>
        </p:spPr>
        <p:txBody>
          <a:bodyPr/>
          <a:lstStyle/>
          <a:p>
            <a:pPr>
              <a:buNone/>
            </a:pPr>
            <a:r>
              <a:rPr lang="ro-RO" sz="2400" b="1" dirty="0" smtClean="0">
                <a:solidFill>
                  <a:srgbClr val="0070C0"/>
                </a:solidFill>
              </a:rPr>
              <a:t>Metodă</a:t>
            </a:r>
            <a:r>
              <a:rPr lang="ro-RO" dirty="0" smtClean="0"/>
              <a:t> </a:t>
            </a:r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1643042" y="857232"/>
            <a:ext cx="2928958" cy="50006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b="1" dirty="0" err="1" smtClean="0">
                <a:solidFill>
                  <a:srgbClr val="FFFF00"/>
                </a:solidFill>
              </a:rPr>
              <a:t>F</a:t>
            </a:r>
            <a:r>
              <a:rPr lang="en-US" b="1" dirty="0" err="1" smtClean="0">
                <a:solidFill>
                  <a:srgbClr val="FFFF00"/>
                </a:solidFill>
              </a:rPr>
              <a:t>oloseste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>
                <a:solidFill>
                  <a:srgbClr val="FFFF00"/>
                </a:solidFill>
              </a:rPr>
              <a:t>curentul</a:t>
            </a:r>
            <a:r>
              <a:rPr lang="en-US" b="1" dirty="0">
                <a:solidFill>
                  <a:srgbClr val="FFFF00"/>
                </a:solidFill>
              </a:rPr>
              <a:t> electric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4786314" y="714356"/>
            <a:ext cx="4143404" cy="135732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 smtClean="0">
                <a:solidFill>
                  <a:srgbClr val="0070C0"/>
                </a:solidFill>
              </a:rPr>
              <a:t>Diferite</a:t>
            </a:r>
            <a:r>
              <a:rPr lang="ro-RO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forme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de </a:t>
            </a:r>
            <a:r>
              <a:rPr lang="en-US" b="1" dirty="0" err="1">
                <a:solidFill>
                  <a:srgbClr val="0070C0"/>
                </a:solidFill>
              </a:rPr>
              <a:t>curent</a:t>
            </a:r>
            <a:r>
              <a:rPr lang="en-US" b="1" dirty="0">
                <a:solidFill>
                  <a:srgbClr val="0070C0"/>
                </a:solidFill>
              </a:rPr>
              <a:t> electric </a:t>
            </a:r>
            <a:r>
              <a:rPr lang="en-US" b="1" dirty="0" err="1">
                <a:solidFill>
                  <a:srgbClr val="0070C0"/>
                </a:solidFill>
              </a:rPr>
              <a:t>și</a:t>
            </a:r>
            <a:r>
              <a:rPr lang="en-US" b="1" dirty="0">
                <a:solidFill>
                  <a:srgbClr val="0070C0"/>
                </a:solidFill>
              </a:rPr>
              <a:t> a </a:t>
            </a:r>
            <a:r>
              <a:rPr lang="en-US" b="1" dirty="0" err="1">
                <a:solidFill>
                  <a:srgbClr val="0070C0"/>
                </a:solidFill>
              </a:rPr>
              <a:t>unor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energii</a:t>
            </a:r>
            <a:r>
              <a:rPr lang="en-US" b="1" dirty="0">
                <a:solidFill>
                  <a:srgbClr val="0070C0"/>
                </a:solidFill>
              </a:rPr>
              <a:t> derivate (</a:t>
            </a:r>
            <a:r>
              <a:rPr lang="en-US" b="1" dirty="0" err="1">
                <a:solidFill>
                  <a:srgbClr val="0070C0"/>
                </a:solidFill>
              </a:rPr>
              <a:t>mecanica</a:t>
            </a:r>
            <a:r>
              <a:rPr lang="en-US" b="1" dirty="0">
                <a:solidFill>
                  <a:srgbClr val="0070C0"/>
                </a:solidFill>
              </a:rPr>
              <a:t>, </a:t>
            </a:r>
            <a:r>
              <a:rPr lang="en-US" b="1" dirty="0" smtClean="0">
                <a:solidFill>
                  <a:srgbClr val="0070C0"/>
                </a:solidFill>
              </a:rPr>
              <a:t>magnetic</a:t>
            </a:r>
            <a:r>
              <a:rPr lang="ro-RO" b="1" dirty="0" smtClean="0">
                <a:solidFill>
                  <a:srgbClr val="0070C0"/>
                </a:solidFill>
              </a:rPr>
              <a:t>ă</a:t>
            </a:r>
            <a:r>
              <a:rPr lang="en-US" b="1" dirty="0" smtClean="0">
                <a:solidFill>
                  <a:srgbClr val="0070C0"/>
                </a:solidFill>
              </a:rPr>
              <a:t>, </a:t>
            </a:r>
            <a:r>
              <a:rPr lang="en-US" b="1" dirty="0" err="1" smtClean="0">
                <a:solidFill>
                  <a:srgbClr val="0070C0"/>
                </a:solidFill>
              </a:rPr>
              <a:t>luminoas</a:t>
            </a:r>
            <a:r>
              <a:rPr lang="ro-RO" b="1" dirty="0" smtClean="0">
                <a:solidFill>
                  <a:srgbClr val="0070C0"/>
                </a:solidFill>
              </a:rPr>
              <a:t>ă</a:t>
            </a:r>
            <a:r>
              <a:rPr lang="en-US" b="1" dirty="0" smtClean="0">
                <a:solidFill>
                  <a:srgbClr val="0070C0"/>
                </a:solidFill>
              </a:rPr>
              <a:t>), </a:t>
            </a:r>
            <a:r>
              <a:rPr lang="ro-RO" b="1" dirty="0">
                <a:solidFill>
                  <a:srgbClr val="0070C0"/>
                </a:solidFill>
              </a:rPr>
              <a:t>î</a:t>
            </a:r>
            <a:r>
              <a:rPr lang="en-US" b="1" dirty="0" smtClean="0">
                <a:solidFill>
                  <a:srgbClr val="0070C0"/>
                </a:solidFill>
              </a:rPr>
              <a:t>n </a:t>
            </a:r>
            <a:r>
              <a:rPr lang="en-US" b="1" dirty="0" err="1">
                <a:solidFill>
                  <a:srgbClr val="0070C0"/>
                </a:solidFill>
              </a:rPr>
              <a:t>scop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en-US" b="1" dirty="0" err="1">
                <a:solidFill>
                  <a:srgbClr val="0070C0"/>
                </a:solidFill>
              </a:rPr>
              <a:t>profilactic</a:t>
            </a:r>
            <a:r>
              <a:rPr lang="en-US" b="1" dirty="0">
                <a:solidFill>
                  <a:srgbClr val="0070C0"/>
                </a:solidFill>
              </a:rPr>
              <a:t>, </a:t>
            </a:r>
            <a:r>
              <a:rPr lang="en-US" b="1" dirty="0" err="1">
                <a:solidFill>
                  <a:srgbClr val="0070C0"/>
                </a:solidFill>
              </a:rPr>
              <a:t>curativ</a:t>
            </a:r>
            <a:r>
              <a:rPr lang="en-US" b="1" dirty="0">
                <a:solidFill>
                  <a:srgbClr val="0070C0"/>
                </a:solidFill>
              </a:rPr>
              <a:t> </a:t>
            </a:r>
            <a:r>
              <a:rPr lang="ro-RO" b="1" dirty="0" err="1">
                <a:solidFill>
                  <a:srgbClr val="0070C0"/>
                </a:solidFill>
              </a:rPr>
              <a:t>ș</a:t>
            </a:r>
            <a:r>
              <a:rPr lang="en-US" b="1" dirty="0" err="1" smtClean="0">
                <a:solidFill>
                  <a:srgbClr val="0070C0"/>
                </a:solidFill>
              </a:rPr>
              <a:t>i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>
                <a:solidFill>
                  <a:srgbClr val="0070C0"/>
                </a:solidFill>
              </a:rPr>
              <a:t>de </a:t>
            </a:r>
            <a:r>
              <a:rPr lang="en-US" b="1" dirty="0" err="1">
                <a:solidFill>
                  <a:srgbClr val="0070C0"/>
                </a:solidFill>
              </a:rPr>
              <a:t>recuperare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214282" y="1500174"/>
            <a:ext cx="4429156" cy="1214446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>
                <a:solidFill>
                  <a:srgbClr val="C00000"/>
                </a:solidFill>
              </a:rPr>
              <a:t>curenti</a:t>
            </a:r>
            <a:r>
              <a:rPr lang="en-US" b="1" dirty="0">
                <a:solidFill>
                  <a:srgbClr val="C00000"/>
                </a:solidFill>
              </a:rPr>
              <a:t> de </a:t>
            </a:r>
            <a:r>
              <a:rPr lang="en-US" b="1" dirty="0" err="1">
                <a:solidFill>
                  <a:srgbClr val="C00000"/>
                </a:solidFill>
              </a:rPr>
              <a:t>joasa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frecventa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ce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provin</a:t>
            </a:r>
            <a:r>
              <a:rPr lang="en-US" b="1" dirty="0">
                <a:solidFill>
                  <a:srgbClr val="C00000"/>
                </a:solidFill>
              </a:rPr>
              <a:t> din </a:t>
            </a:r>
            <a:r>
              <a:rPr lang="en-US" b="1" dirty="0" err="1">
                <a:solidFill>
                  <a:srgbClr val="C00000"/>
                </a:solidFill>
              </a:rPr>
              <a:t>redresarea</a:t>
            </a:r>
            <a:r>
              <a:rPr lang="en-US" b="1" dirty="0">
                <a:solidFill>
                  <a:srgbClr val="C00000"/>
                </a:solidFill>
              </a:rPr>
              <a:t> </a:t>
            </a:r>
            <a:r>
              <a:rPr lang="en-US" b="1" dirty="0" err="1">
                <a:solidFill>
                  <a:srgbClr val="C00000"/>
                </a:solidFill>
              </a:rPr>
              <a:t>curentului</a:t>
            </a:r>
            <a:r>
              <a:rPr lang="en-US" b="1" dirty="0">
                <a:solidFill>
                  <a:srgbClr val="C00000"/>
                </a:solidFill>
              </a:rPr>
              <a:t> sinusoidal de 50 </a:t>
            </a:r>
            <a:r>
              <a:rPr lang="en-US" b="1" dirty="0" err="1">
                <a:solidFill>
                  <a:srgbClr val="C00000"/>
                </a:solidFill>
              </a:rPr>
              <a:t>pana</a:t>
            </a:r>
            <a:r>
              <a:rPr lang="en-US" b="1" dirty="0">
                <a:solidFill>
                  <a:srgbClr val="C00000"/>
                </a:solidFill>
              </a:rPr>
              <a:t> la 100 de </a:t>
            </a:r>
            <a:r>
              <a:rPr lang="en-US" b="1" dirty="0" smtClean="0">
                <a:solidFill>
                  <a:srgbClr val="C00000"/>
                </a:solidFill>
              </a:rPr>
              <a:t>H</a:t>
            </a:r>
            <a:r>
              <a:rPr lang="ro-RO" b="1" dirty="0" smtClean="0">
                <a:solidFill>
                  <a:srgbClr val="C00000"/>
                </a:solidFill>
              </a:rPr>
              <a:t>z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4857752" y="2143116"/>
            <a:ext cx="4143404" cy="157163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just">
              <a:buFontTx/>
              <a:buChar char="-"/>
            </a:pPr>
            <a:endParaRPr lang="ro-RO" sz="1400" dirty="0" smtClean="0"/>
          </a:p>
          <a:p>
            <a:pPr algn="just">
              <a:buFontTx/>
              <a:buChar char="-"/>
            </a:pPr>
            <a:r>
              <a:rPr lang="ro-RO" sz="1600" b="1" dirty="0" smtClean="0"/>
              <a:t>E</a:t>
            </a:r>
            <a:r>
              <a:rPr lang="en-US" sz="1600" b="1" dirty="0" err="1" smtClean="0"/>
              <a:t>fectului</a:t>
            </a:r>
            <a:r>
              <a:rPr lang="en-US" sz="1600" b="1" dirty="0" smtClean="0"/>
              <a:t> </a:t>
            </a:r>
            <a:r>
              <a:rPr lang="en-US" sz="1600" b="1" dirty="0" err="1"/>
              <a:t>analgezic</a:t>
            </a:r>
            <a:r>
              <a:rPr lang="en-US" sz="1600" b="1" dirty="0"/>
              <a:t> </a:t>
            </a:r>
            <a:r>
              <a:rPr lang="ro-RO" sz="1600" b="1" dirty="0" err="1"/>
              <a:t>ș</a:t>
            </a:r>
            <a:r>
              <a:rPr lang="en-US" sz="1600" b="1" dirty="0" err="1" smtClean="0"/>
              <a:t>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spasmolitic</a:t>
            </a:r>
            <a:r>
              <a:rPr lang="ro-RO" sz="1600" b="1" dirty="0" smtClean="0"/>
              <a:t>.</a:t>
            </a:r>
          </a:p>
          <a:p>
            <a:pPr algn="just">
              <a:buFontTx/>
              <a:buChar char="-"/>
            </a:pPr>
            <a:r>
              <a:rPr lang="en-US" sz="1600" b="1" dirty="0" err="1"/>
              <a:t>Efectul</a:t>
            </a:r>
            <a:r>
              <a:rPr lang="en-US" sz="1600" b="1" dirty="0"/>
              <a:t> </a:t>
            </a:r>
            <a:r>
              <a:rPr lang="en-US" sz="1600" b="1" dirty="0" err="1"/>
              <a:t>antidematos</a:t>
            </a:r>
            <a:r>
              <a:rPr lang="en-US" sz="1600" b="1" dirty="0"/>
              <a:t>, </a:t>
            </a:r>
            <a:r>
              <a:rPr lang="en-US" sz="1600" b="1" dirty="0" err="1"/>
              <a:t>datorat</a:t>
            </a:r>
            <a:r>
              <a:rPr lang="en-US" sz="1600" b="1" dirty="0"/>
              <a:t> </a:t>
            </a:r>
            <a:r>
              <a:rPr lang="en-US" sz="1600" b="1" dirty="0" err="1" smtClean="0"/>
              <a:t>imbunat</a:t>
            </a:r>
            <a:r>
              <a:rPr lang="ro-RO" sz="1600" b="1" dirty="0" smtClean="0"/>
              <a:t>ă</a:t>
            </a:r>
            <a:r>
              <a:rPr lang="ro-RO" sz="1600" b="1" dirty="0"/>
              <a:t>ț</a:t>
            </a:r>
            <a:r>
              <a:rPr lang="en-US" sz="1600" b="1" dirty="0" err="1" smtClean="0"/>
              <a:t>irii</a:t>
            </a:r>
            <a:r>
              <a:rPr lang="en-US" sz="1600" b="1" dirty="0" smtClean="0"/>
              <a:t> </a:t>
            </a:r>
            <a:r>
              <a:rPr lang="en-US" sz="1600" b="1" dirty="0" err="1" smtClean="0"/>
              <a:t>circula</a:t>
            </a:r>
            <a:r>
              <a:rPr lang="ro-RO" sz="1600" b="1" dirty="0" smtClean="0"/>
              <a:t>ț</a:t>
            </a:r>
            <a:r>
              <a:rPr lang="en-US" sz="1600" b="1" dirty="0" err="1" smtClean="0"/>
              <a:t>iei</a:t>
            </a:r>
            <a:r>
              <a:rPr lang="en-US" sz="1600" b="1" dirty="0" smtClean="0"/>
              <a:t> </a:t>
            </a:r>
            <a:r>
              <a:rPr lang="ro-RO" sz="1600" b="1" dirty="0"/>
              <a:t>î</a:t>
            </a:r>
            <a:r>
              <a:rPr lang="en-US" sz="1600" b="1" dirty="0" smtClean="0"/>
              <a:t>n </a:t>
            </a:r>
            <a:r>
              <a:rPr lang="en-US" sz="1600" b="1" dirty="0" err="1"/>
              <a:t>toate</a:t>
            </a:r>
            <a:r>
              <a:rPr lang="en-US" sz="1600" b="1" dirty="0"/>
              <a:t> </a:t>
            </a:r>
            <a:r>
              <a:rPr lang="en-US" sz="1600" b="1" dirty="0" err="1"/>
              <a:t>teritoriile</a:t>
            </a:r>
            <a:r>
              <a:rPr lang="en-US" sz="1600" b="1" dirty="0"/>
              <a:t> </a:t>
            </a:r>
            <a:r>
              <a:rPr lang="en-US" sz="1600" b="1" dirty="0" err="1" smtClean="0"/>
              <a:t>vasculare</a:t>
            </a:r>
            <a:r>
              <a:rPr lang="ro-RO" sz="1600" b="1" dirty="0" smtClean="0"/>
              <a:t>.</a:t>
            </a:r>
          </a:p>
          <a:p>
            <a:pPr algn="just">
              <a:buFontTx/>
              <a:buChar char="-"/>
            </a:pPr>
            <a:r>
              <a:rPr lang="en-US" sz="1600" b="1" dirty="0" err="1"/>
              <a:t>Corectarea</a:t>
            </a:r>
            <a:r>
              <a:rPr lang="en-US" sz="1600" b="1" dirty="0"/>
              <a:t> </a:t>
            </a:r>
            <a:r>
              <a:rPr lang="en-US" sz="1600" b="1" dirty="0" err="1" smtClean="0"/>
              <a:t>tulbur</a:t>
            </a:r>
            <a:r>
              <a:rPr lang="ro-RO" sz="1600" b="1" dirty="0" smtClean="0"/>
              <a:t>ă</a:t>
            </a:r>
            <a:r>
              <a:rPr lang="en-US" sz="1600" b="1" dirty="0" err="1" smtClean="0"/>
              <a:t>rilor</a:t>
            </a:r>
            <a:r>
              <a:rPr lang="en-US" sz="1600" b="1" dirty="0" smtClean="0"/>
              <a:t> </a:t>
            </a:r>
            <a:r>
              <a:rPr lang="en-US" sz="1600" b="1" dirty="0" err="1"/>
              <a:t>neuro</a:t>
            </a:r>
            <a:r>
              <a:rPr lang="en-US" sz="1600" b="1" dirty="0"/>
              <a:t>-vegetative locale, </a:t>
            </a:r>
            <a:r>
              <a:rPr lang="ro-RO" sz="1600" b="1" dirty="0" smtClean="0"/>
              <a:t>î</a:t>
            </a:r>
            <a:r>
              <a:rPr lang="en-US" sz="1600" b="1" dirty="0" smtClean="0"/>
              <a:t>n </a:t>
            </a:r>
            <a:r>
              <a:rPr lang="en-US" sz="1600" b="1" dirty="0"/>
              <a:t>mod </a:t>
            </a:r>
            <a:r>
              <a:rPr lang="en-US" sz="1600" b="1" dirty="0" err="1"/>
              <a:t>deosebit</a:t>
            </a:r>
            <a:r>
              <a:rPr lang="en-US" sz="1600" b="1" dirty="0"/>
              <a:t> </a:t>
            </a:r>
            <a:r>
              <a:rPr lang="en-US" sz="1600" b="1" dirty="0" err="1"/>
              <a:t>prin</a:t>
            </a:r>
            <a:r>
              <a:rPr lang="en-US" sz="1600" b="1" dirty="0"/>
              <a:t> </a:t>
            </a:r>
            <a:r>
              <a:rPr lang="en-US" sz="1600" b="1" dirty="0" err="1"/>
              <a:t>mecanism</a:t>
            </a:r>
            <a:r>
              <a:rPr lang="en-US" sz="1600" b="1" dirty="0"/>
              <a:t> circulator </a:t>
            </a:r>
            <a:r>
              <a:rPr lang="ro-RO" sz="1600" b="1" dirty="0" err="1"/>
              <a:t>ș</a:t>
            </a:r>
            <a:r>
              <a:rPr lang="en-US" sz="1600" b="1" dirty="0" err="1" smtClean="0"/>
              <a:t>i</a:t>
            </a:r>
            <a:r>
              <a:rPr lang="en-US" sz="1600" b="1" dirty="0" smtClean="0"/>
              <a:t> metabolic</a:t>
            </a:r>
            <a:r>
              <a:rPr lang="ro-RO" sz="1600" b="1" dirty="0" smtClean="0"/>
              <a:t>.</a:t>
            </a:r>
          </a:p>
          <a:p>
            <a:pPr algn="ctr">
              <a:buFontTx/>
              <a:buChar char="-"/>
            </a:pPr>
            <a:endParaRPr lang="ru-RU" sz="2000" dirty="0"/>
          </a:p>
        </p:txBody>
      </p:sp>
      <p:sp>
        <p:nvSpPr>
          <p:cNvPr id="8" name="Стрелка вправо 7"/>
          <p:cNvSpPr/>
          <p:nvPr/>
        </p:nvSpPr>
        <p:spPr>
          <a:xfrm>
            <a:off x="3857620" y="2428868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>
            <a:off x="3786182" y="1285860"/>
            <a:ext cx="97840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928662" y="3071810"/>
            <a:ext cx="3000396" cy="42862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/>
              <a:t>Tipuri</a:t>
            </a:r>
            <a:r>
              <a:rPr lang="en-US" b="1" dirty="0"/>
              <a:t> de </a:t>
            </a:r>
            <a:r>
              <a:rPr lang="en-US" b="1" dirty="0" err="1" smtClean="0"/>
              <a:t>curen</a:t>
            </a:r>
            <a:r>
              <a:rPr lang="ro-RO" b="1" dirty="0" smtClean="0"/>
              <a:t>ț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/>
              <a:t>diadinamici</a:t>
            </a:r>
            <a:endParaRPr lang="en-US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214282" y="3714752"/>
            <a:ext cx="5072098" cy="3000396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o-RO" b="1" dirty="0"/>
              <a:t>Î</a:t>
            </a:r>
            <a:r>
              <a:rPr lang="en-US" b="1" dirty="0" smtClean="0"/>
              <a:t>n </a:t>
            </a:r>
            <a:r>
              <a:rPr lang="en-US" b="1" dirty="0" err="1" smtClean="0"/>
              <a:t>func</a:t>
            </a:r>
            <a:r>
              <a:rPr lang="ro-RO" b="1" dirty="0"/>
              <a:t>ț</a:t>
            </a:r>
            <a:r>
              <a:rPr lang="en-US" b="1" dirty="0" err="1" smtClean="0"/>
              <a:t>ie</a:t>
            </a:r>
            <a:r>
              <a:rPr lang="en-US" b="1" dirty="0" smtClean="0"/>
              <a:t> </a:t>
            </a:r>
            <a:r>
              <a:rPr lang="en-US" b="1" dirty="0"/>
              <a:t>de </a:t>
            </a:r>
            <a:r>
              <a:rPr lang="en-US" b="1" dirty="0" err="1"/>
              <a:t>efectul</a:t>
            </a:r>
            <a:r>
              <a:rPr lang="en-US" b="1" dirty="0"/>
              <a:t> </a:t>
            </a:r>
            <a:r>
              <a:rPr lang="en-US" b="1" dirty="0" err="1"/>
              <a:t>scontat</a:t>
            </a:r>
            <a:r>
              <a:rPr lang="en-US" b="1" dirty="0"/>
              <a:t>, </a:t>
            </a:r>
            <a:r>
              <a:rPr lang="en-US" b="1" dirty="0" smtClean="0"/>
              <a:t>ace</a:t>
            </a:r>
            <a:r>
              <a:rPr lang="ro-RO" b="1" dirty="0" smtClean="0"/>
              <a:t>ș</a:t>
            </a:r>
            <a:r>
              <a:rPr lang="en-US" b="1" dirty="0" err="1" smtClean="0"/>
              <a:t>tia</a:t>
            </a:r>
            <a:r>
              <a:rPr lang="en-US" b="1" dirty="0" smtClean="0"/>
              <a:t> </a:t>
            </a:r>
            <a:r>
              <a:rPr lang="en-US" b="1" dirty="0"/>
              <a:t>se </a:t>
            </a:r>
            <a:r>
              <a:rPr lang="ro-RO" b="1" dirty="0" smtClean="0"/>
              <a:t>î</a:t>
            </a:r>
            <a:r>
              <a:rPr lang="en-US" b="1" dirty="0" err="1" smtClean="0"/>
              <a:t>mpart</a:t>
            </a:r>
            <a:r>
              <a:rPr lang="en-US" b="1" dirty="0" smtClean="0"/>
              <a:t> </a:t>
            </a:r>
            <a:r>
              <a:rPr lang="ro-RO" b="1" dirty="0"/>
              <a:t>î</a:t>
            </a:r>
            <a:r>
              <a:rPr lang="en-US" b="1" dirty="0" smtClean="0"/>
              <a:t>n </a:t>
            </a:r>
            <a:r>
              <a:rPr lang="en-US" b="1" dirty="0" err="1"/>
              <a:t>mai</a:t>
            </a:r>
            <a:r>
              <a:rPr lang="en-US" b="1" dirty="0"/>
              <a:t> </a:t>
            </a:r>
            <a:r>
              <a:rPr lang="en-US" b="1" dirty="0" err="1"/>
              <a:t>multe</a:t>
            </a:r>
            <a:r>
              <a:rPr lang="en-US" b="1" dirty="0"/>
              <a:t> </a:t>
            </a:r>
            <a:r>
              <a:rPr lang="en-US" b="1" dirty="0" err="1"/>
              <a:t>categorii</a:t>
            </a:r>
            <a:r>
              <a:rPr lang="en-US" b="1" dirty="0"/>
              <a:t>:</a:t>
            </a:r>
          </a:p>
          <a:p>
            <a:r>
              <a:rPr lang="en-US" dirty="0"/>
              <a:t>• </a:t>
            </a:r>
            <a:r>
              <a:rPr lang="en-US" dirty="0" err="1"/>
              <a:t>Puternic</a:t>
            </a:r>
            <a:r>
              <a:rPr lang="en-US" dirty="0"/>
              <a:t> </a:t>
            </a:r>
            <a:r>
              <a:rPr lang="en-US" dirty="0" err="1"/>
              <a:t>analgetic</a:t>
            </a:r>
            <a:r>
              <a:rPr lang="en-US" dirty="0"/>
              <a:t> (DF</a:t>
            </a:r>
            <a:r>
              <a:rPr lang="en-US" dirty="0" smtClean="0"/>
              <a:t>)</a:t>
            </a:r>
            <a:r>
              <a:rPr lang="ro-RO" dirty="0" smtClean="0"/>
              <a:t>,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Pentru</a:t>
            </a:r>
            <a:r>
              <a:rPr lang="en-US" dirty="0"/>
              <a:t> </a:t>
            </a:r>
            <a:r>
              <a:rPr lang="en-US" dirty="0" err="1"/>
              <a:t>electrostimularea</a:t>
            </a:r>
            <a:r>
              <a:rPr lang="en-US" dirty="0"/>
              <a:t> </a:t>
            </a:r>
            <a:r>
              <a:rPr lang="ro-RO" dirty="0" err="1"/>
              <a:t>ț</a:t>
            </a:r>
            <a:r>
              <a:rPr lang="en-US" dirty="0" err="1" smtClean="0"/>
              <a:t>esuturilor</a:t>
            </a:r>
            <a:r>
              <a:rPr lang="ro-RO" dirty="0" smtClean="0"/>
              <a:t>,</a:t>
            </a:r>
            <a:r>
              <a:rPr lang="en-US" dirty="0" smtClean="0"/>
              <a:t> </a:t>
            </a:r>
            <a:r>
              <a:rPr lang="en-US" dirty="0" err="1"/>
              <a:t>ligamentare</a:t>
            </a:r>
            <a:r>
              <a:rPr lang="en-US" dirty="0"/>
              <a:t> </a:t>
            </a:r>
            <a:r>
              <a:rPr lang="ro-RO" dirty="0" err="1"/>
              <a:t>ș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cre</a:t>
            </a:r>
            <a:r>
              <a:rPr lang="ro-RO" dirty="0" smtClean="0"/>
              <a:t>ș</a:t>
            </a:r>
            <a:r>
              <a:rPr lang="en-US" dirty="0" err="1" smtClean="0"/>
              <a:t>trea</a:t>
            </a:r>
            <a:r>
              <a:rPr lang="en-US" dirty="0" smtClean="0"/>
              <a:t> </a:t>
            </a:r>
            <a:r>
              <a:rPr lang="en-US" dirty="0" err="1"/>
              <a:t>tonusului</a:t>
            </a:r>
            <a:r>
              <a:rPr lang="en-US" dirty="0"/>
              <a:t> muscular (MF</a:t>
            </a:r>
            <a:r>
              <a:rPr lang="en-US" dirty="0" smtClean="0"/>
              <a:t>)</a:t>
            </a:r>
            <a:r>
              <a:rPr lang="ro-RO" dirty="0" smtClean="0"/>
              <a:t>,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Masaj</a:t>
            </a:r>
            <a:r>
              <a:rPr lang="en-US" dirty="0"/>
              <a:t> profound-</a:t>
            </a:r>
            <a:r>
              <a:rPr lang="en-US" dirty="0" err="1"/>
              <a:t>intens,resorbtiv</a:t>
            </a:r>
            <a:r>
              <a:rPr lang="en-US" dirty="0"/>
              <a:t>, </a:t>
            </a:r>
            <a:r>
              <a:rPr lang="en-US" dirty="0" err="1"/>
              <a:t>analgezic</a:t>
            </a:r>
            <a:r>
              <a:rPr lang="en-US" dirty="0"/>
              <a:t> (CP</a:t>
            </a:r>
            <a:r>
              <a:rPr lang="en-US" dirty="0" smtClean="0"/>
              <a:t>)</a:t>
            </a:r>
            <a:r>
              <a:rPr lang="ro-RO" dirty="0" smtClean="0"/>
              <a:t>,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Analgetic,miorelaxant</a:t>
            </a:r>
            <a:r>
              <a:rPr lang="en-US" dirty="0" smtClean="0"/>
              <a:t>, </a:t>
            </a:r>
            <a:r>
              <a:rPr lang="en-US" dirty="0" err="1" smtClean="0"/>
              <a:t>anticongestiv</a:t>
            </a:r>
            <a:r>
              <a:rPr lang="en-US" dirty="0" smtClean="0"/>
              <a:t> </a:t>
            </a:r>
            <a:r>
              <a:rPr lang="en-US" dirty="0"/>
              <a:t>(PL</a:t>
            </a:r>
            <a:r>
              <a:rPr lang="en-US" dirty="0" smtClean="0"/>
              <a:t>)</a:t>
            </a:r>
            <a:r>
              <a:rPr lang="ro-RO" dirty="0" smtClean="0"/>
              <a:t>,</a:t>
            </a:r>
            <a:endParaRPr lang="en-US" dirty="0"/>
          </a:p>
          <a:p>
            <a:r>
              <a:rPr lang="en-US" dirty="0"/>
              <a:t>• </a:t>
            </a:r>
            <a:r>
              <a:rPr lang="en-US" dirty="0" err="1"/>
              <a:t>Gimnastica</a:t>
            </a:r>
            <a:r>
              <a:rPr lang="en-US" dirty="0"/>
              <a:t> </a:t>
            </a:r>
            <a:r>
              <a:rPr lang="en-US" dirty="0" smtClean="0"/>
              <a:t>muscular</a:t>
            </a:r>
            <a:r>
              <a:rPr lang="ro-RO" dirty="0" smtClean="0"/>
              <a:t>ă</a:t>
            </a:r>
            <a:r>
              <a:rPr lang="en-US" dirty="0" smtClean="0"/>
              <a:t>(RS)</a:t>
            </a:r>
            <a:r>
              <a:rPr lang="ro-RO" dirty="0" smtClean="0"/>
              <a:t>.</a:t>
            </a:r>
            <a:endParaRPr lang="en-US" dirty="0"/>
          </a:p>
        </p:txBody>
      </p:sp>
      <p:sp>
        <p:nvSpPr>
          <p:cNvPr id="12" name="Стрелка вниз 11"/>
          <p:cNvSpPr/>
          <p:nvPr/>
        </p:nvSpPr>
        <p:spPr>
          <a:xfrm rot="3547217">
            <a:off x="1142976" y="3214686"/>
            <a:ext cx="484632" cy="978408"/>
          </a:xfrm>
          <a:prstGeom prst="downArrow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643570" y="4071942"/>
            <a:ext cx="3214710" cy="42862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400" b="1" dirty="0" smtClean="0">
                <a:solidFill>
                  <a:srgbClr val="FFFF00"/>
                </a:solidFill>
              </a:rPr>
              <a:t>Acțiune:</a:t>
            </a:r>
            <a:endParaRPr lang="ru-RU" sz="2400" b="1" dirty="0">
              <a:solidFill>
                <a:srgbClr val="FFFF00"/>
              </a:solidFill>
            </a:endParaRP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5572132" y="4572008"/>
            <a:ext cx="3357586" cy="207170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o-RO" sz="2000" dirty="0" smtClean="0"/>
              <a:t>1. </a:t>
            </a:r>
            <a:r>
              <a:rPr lang="it-IT" sz="2000" dirty="0" smtClean="0"/>
              <a:t>Elibereaz</a:t>
            </a:r>
            <a:r>
              <a:rPr lang="ro-RO" sz="2000" dirty="0" smtClean="0"/>
              <a:t>ă</a:t>
            </a:r>
            <a:r>
              <a:rPr lang="it-IT" sz="2000" dirty="0" smtClean="0"/>
              <a:t> </a:t>
            </a:r>
            <a:r>
              <a:rPr lang="it-IT" sz="2000" dirty="0"/>
              <a:t>endorfine </a:t>
            </a:r>
            <a:r>
              <a:rPr lang="ro-RO" sz="2000" dirty="0" smtClean="0"/>
              <a:t>ș</a:t>
            </a:r>
            <a:r>
              <a:rPr lang="it-IT" sz="2000" dirty="0" smtClean="0"/>
              <a:t>i </a:t>
            </a:r>
            <a:r>
              <a:rPr lang="it-IT" sz="2000" dirty="0"/>
              <a:t>de alte </a:t>
            </a:r>
            <a:r>
              <a:rPr lang="it-IT" sz="2000" dirty="0" smtClean="0"/>
              <a:t>substan</a:t>
            </a:r>
            <a:r>
              <a:rPr lang="ro-RO" sz="2000" dirty="0" smtClean="0"/>
              <a:t>ț</a:t>
            </a:r>
            <a:r>
              <a:rPr lang="it-IT" sz="2000" dirty="0" smtClean="0"/>
              <a:t>e </a:t>
            </a:r>
            <a:r>
              <a:rPr lang="it-IT" sz="2000" dirty="0"/>
              <a:t>similare;</a:t>
            </a:r>
          </a:p>
          <a:p>
            <a:r>
              <a:rPr lang="ro-RO" sz="2000" dirty="0" smtClean="0"/>
              <a:t>2. </a:t>
            </a:r>
            <a:r>
              <a:rPr lang="ro-RO" sz="2000" dirty="0"/>
              <a:t>î</a:t>
            </a:r>
            <a:r>
              <a:rPr lang="it-IT" sz="2000" dirty="0" smtClean="0"/>
              <a:t>nlatur</a:t>
            </a:r>
            <a:r>
              <a:rPr lang="ro-RO" sz="2000" dirty="0" smtClean="0"/>
              <a:t>ă</a:t>
            </a:r>
            <a:r>
              <a:rPr lang="it-IT" sz="2000" dirty="0" smtClean="0"/>
              <a:t> senza</a:t>
            </a:r>
            <a:r>
              <a:rPr lang="ro-RO" sz="2000" dirty="0"/>
              <a:t>ț</a:t>
            </a:r>
            <a:r>
              <a:rPr lang="it-IT" sz="2000" dirty="0" smtClean="0"/>
              <a:t>ia dureroas</a:t>
            </a:r>
            <a:r>
              <a:rPr lang="ro-RO" sz="2000" dirty="0" smtClean="0"/>
              <a:t>ă</a:t>
            </a:r>
            <a:r>
              <a:rPr lang="it-IT" sz="2000" dirty="0" smtClean="0"/>
              <a:t> </a:t>
            </a:r>
            <a:r>
              <a:rPr lang="ro-RO" sz="2000" dirty="0"/>
              <a:t>ș</a:t>
            </a:r>
            <a:r>
              <a:rPr lang="it-IT" sz="2000" dirty="0" smtClean="0"/>
              <a:t>i </a:t>
            </a:r>
            <a:r>
              <a:rPr lang="it-IT" sz="2000" dirty="0"/>
              <a:t>creste pragul </a:t>
            </a:r>
            <a:r>
              <a:rPr lang="it-IT" sz="2000" dirty="0" smtClean="0"/>
              <a:t>durerii</a:t>
            </a:r>
            <a:r>
              <a:rPr lang="ro-RO" sz="2000" dirty="0" smtClean="0"/>
              <a:t>.</a:t>
            </a:r>
            <a:endParaRPr lang="it-IT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ro-RO" sz="2800" b="1" dirty="0" smtClean="0"/>
              <a:t>Clasificarea formelor de curenți electrici după frecvență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000108"/>
            <a:ext cx="8401080" cy="512605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2400" b="1" dirty="0" smtClean="0">
                <a:solidFill>
                  <a:srgbClr val="0070C0"/>
                </a:solidFill>
              </a:rPr>
              <a:t>                                  Curent electric:</a:t>
            </a:r>
          </a:p>
          <a:p>
            <a:pPr>
              <a:buNone/>
            </a:pPr>
            <a:endParaRPr lang="ro-RO" sz="18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o-RO" sz="18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o-RO" sz="2000" b="1" dirty="0" smtClean="0">
                <a:solidFill>
                  <a:srgbClr val="C00000"/>
                </a:solidFill>
              </a:rPr>
              <a:t>                                   Joasă frecvență   1-1000 Hz</a:t>
            </a:r>
          </a:p>
          <a:p>
            <a:pPr>
              <a:buNone/>
            </a:pPr>
            <a:endParaRPr lang="ro-RO" sz="1800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o-RO" sz="1800" b="1" dirty="0" smtClean="0">
                <a:solidFill>
                  <a:srgbClr val="0070C0"/>
                </a:solidFill>
              </a:rPr>
              <a:t>                            </a:t>
            </a:r>
            <a:r>
              <a:rPr lang="ro-RO" sz="2400" b="1" dirty="0" smtClean="0">
                <a:solidFill>
                  <a:srgbClr val="0070C0"/>
                </a:solidFill>
              </a:rPr>
              <a:t>Medie frecvență: 1000-10 000Hz</a:t>
            </a:r>
          </a:p>
          <a:p>
            <a:pPr>
              <a:buNone/>
            </a:pPr>
            <a:r>
              <a:rPr lang="ro-RO" sz="1800" b="1" dirty="0" smtClean="0">
                <a:solidFill>
                  <a:srgbClr val="0070C0"/>
                </a:solidFill>
              </a:rPr>
              <a:t>                                                  </a:t>
            </a:r>
          </a:p>
          <a:p>
            <a:pPr>
              <a:buNone/>
            </a:pPr>
            <a:r>
              <a:rPr lang="ro-RO" sz="2800" b="1" dirty="0" smtClean="0">
                <a:solidFill>
                  <a:srgbClr val="0070C0"/>
                </a:solidFill>
              </a:rPr>
              <a:t>                               </a:t>
            </a:r>
            <a:r>
              <a:rPr lang="ro-RO" sz="2800" b="1" dirty="0" smtClean="0">
                <a:solidFill>
                  <a:srgbClr val="00B050"/>
                </a:solidFill>
              </a:rPr>
              <a:t>Înaltă </a:t>
            </a:r>
            <a:r>
              <a:rPr lang="ro-RO" sz="2800" b="1" dirty="0">
                <a:solidFill>
                  <a:srgbClr val="00B050"/>
                </a:solidFill>
              </a:rPr>
              <a:t>frecvență:</a:t>
            </a:r>
          </a:p>
          <a:p>
            <a:pPr>
              <a:buNone/>
            </a:pPr>
            <a:r>
              <a:rPr lang="ro-RO" sz="2800" b="1" dirty="0">
                <a:solidFill>
                  <a:srgbClr val="00B050"/>
                </a:solidFill>
              </a:rPr>
              <a:t>                            </a:t>
            </a:r>
            <a:r>
              <a:rPr lang="ro-RO" sz="2800" b="1" dirty="0" smtClean="0">
                <a:solidFill>
                  <a:srgbClr val="00B050"/>
                </a:solidFill>
              </a:rPr>
              <a:t>10 </a:t>
            </a:r>
            <a:r>
              <a:rPr lang="ro-RO" sz="2800" b="1" dirty="0">
                <a:solidFill>
                  <a:srgbClr val="00B050"/>
                </a:solidFill>
              </a:rPr>
              <a:t>000- 100 000 Hz</a:t>
            </a:r>
          </a:p>
          <a:p>
            <a:pPr algn="ctr">
              <a:buNone/>
            </a:pPr>
            <a:r>
              <a:rPr lang="ro-RO" sz="2800" b="1" dirty="0" smtClean="0">
                <a:solidFill>
                  <a:srgbClr val="0070C0"/>
                </a:solidFill>
              </a:rPr>
              <a:t>   </a:t>
            </a:r>
            <a:endParaRPr lang="ro-RO" sz="18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o-RO" sz="1800" b="1" dirty="0" smtClean="0">
                <a:solidFill>
                  <a:srgbClr val="0070C0"/>
                </a:solidFill>
              </a:rPr>
              <a:t>                                      </a:t>
            </a:r>
            <a:endParaRPr lang="ru-RU" sz="18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o-RO" sz="2800" b="1" dirty="0" smtClean="0"/>
              <a:t>Tipurile de curenți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857232"/>
            <a:ext cx="8401080" cy="5786478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2400" b="1" dirty="0" smtClean="0">
                <a:solidFill>
                  <a:srgbClr val="0070C0"/>
                </a:solidFill>
              </a:rPr>
              <a:t>Curentul galvanic</a:t>
            </a:r>
            <a:r>
              <a:rPr lang="en-US" sz="2400" b="1" dirty="0" smtClean="0">
                <a:solidFill>
                  <a:srgbClr val="0070C0"/>
                </a:solidFill>
              </a:rPr>
              <a:t> (</a:t>
            </a:r>
            <a:r>
              <a:rPr lang="en-US" sz="2400" b="1" dirty="0" err="1" smtClean="0">
                <a:solidFill>
                  <a:srgbClr val="FF0000"/>
                </a:solidFill>
              </a:rPr>
              <a:t>continuu</a:t>
            </a:r>
            <a:r>
              <a:rPr lang="en-US" sz="2400" b="1" dirty="0" smtClean="0">
                <a:solidFill>
                  <a:srgbClr val="0070C0"/>
                </a:solidFill>
              </a:rPr>
              <a:t>)</a:t>
            </a:r>
            <a:endParaRPr lang="ro-RO" sz="24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o-RO" sz="24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o-RO" sz="24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o-RO" sz="24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o-RO" sz="24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o-RO" sz="24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o-RO" sz="24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o-RO" sz="24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o-RO" sz="24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o-RO" sz="24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o-RO" sz="24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ro-RO" sz="2400" b="1" dirty="0" smtClean="0">
                <a:solidFill>
                  <a:srgbClr val="0070C0"/>
                </a:solidFill>
              </a:rPr>
              <a:t>DIATERMICI/diatermie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357554" y="5500702"/>
            <a:ext cx="5143536" cy="100013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 smtClean="0">
                <a:solidFill>
                  <a:srgbClr val="0070C0"/>
                </a:solidFill>
              </a:rPr>
              <a:t>Metodă terapeutică în ridicarea temperaturii unor organe interne cu ajutorul curenților de înaltă frecvență</a:t>
            </a:r>
            <a:endParaRPr lang="ru-RU" b="1" dirty="0">
              <a:solidFill>
                <a:srgbClr val="0070C0"/>
              </a:solidFill>
            </a:endParaRPr>
          </a:p>
        </p:txBody>
      </p:sp>
      <p:pic>
        <p:nvPicPr>
          <p:cNvPr id="11265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628" y="1000108"/>
            <a:ext cx="3774380" cy="30718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Скругленный прямоугольник 6"/>
          <p:cNvSpPr/>
          <p:nvPr/>
        </p:nvSpPr>
        <p:spPr>
          <a:xfrm>
            <a:off x="285720" y="1357298"/>
            <a:ext cx="4572032" cy="2143140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vi-VN" dirty="0" smtClean="0">
                <a:solidFill>
                  <a:srgbClr val="0070C0"/>
                </a:solidFill>
              </a:rPr>
              <a:t>Proprietățile</a:t>
            </a:r>
            <a:r>
              <a:rPr lang="ro-RO" dirty="0" smtClean="0">
                <a:solidFill>
                  <a:srgbClr val="0070C0"/>
                </a:solidFill>
              </a:rPr>
              <a:t>/</a:t>
            </a:r>
            <a:r>
              <a:rPr lang="ro-RO" u="sng" dirty="0" smtClean="0">
                <a:solidFill>
                  <a:srgbClr val="0070C0"/>
                </a:solidFill>
              </a:rPr>
              <a:t>utilizarea</a:t>
            </a:r>
            <a:r>
              <a:rPr lang="vi-VN" dirty="0" smtClean="0">
                <a:solidFill>
                  <a:srgbClr val="0070C0"/>
                </a:solidFill>
              </a:rPr>
              <a:t> curentului galvanic: </a:t>
            </a:r>
            <a:endParaRPr lang="ro-RO" dirty="0" smtClean="0">
              <a:solidFill>
                <a:srgbClr val="0070C0"/>
              </a:solidFill>
            </a:endParaRPr>
          </a:p>
          <a:p>
            <a:pPr>
              <a:buFontTx/>
              <a:buChar char="-"/>
            </a:pPr>
            <a:r>
              <a:rPr lang="ro-RO" dirty="0" smtClean="0"/>
              <a:t> </a:t>
            </a:r>
            <a:r>
              <a:rPr lang="vi-VN" dirty="0" smtClean="0"/>
              <a:t>electroliz</a:t>
            </a:r>
            <a:r>
              <a:rPr lang="ro-RO" dirty="0" smtClean="0"/>
              <a:t>ă</a:t>
            </a:r>
            <a:r>
              <a:rPr lang="vi-VN" dirty="0" smtClean="0"/>
              <a:t>, </a:t>
            </a:r>
            <a:endParaRPr lang="ro-RO" dirty="0" smtClean="0"/>
          </a:p>
          <a:p>
            <a:pPr>
              <a:buFontTx/>
              <a:buChar char="-"/>
            </a:pPr>
            <a:r>
              <a:rPr lang="ro-RO" dirty="0" smtClean="0"/>
              <a:t> </a:t>
            </a:r>
            <a:r>
              <a:rPr lang="vi-VN" dirty="0" smtClean="0"/>
              <a:t>iontoforez</a:t>
            </a:r>
            <a:r>
              <a:rPr lang="ro-RO" dirty="0" smtClean="0"/>
              <a:t>ă</a:t>
            </a:r>
            <a:r>
              <a:rPr lang="vi-VN" dirty="0" smtClean="0"/>
              <a:t>, </a:t>
            </a:r>
            <a:endParaRPr lang="ro-RO" dirty="0" smtClean="0"/>
          </a:p>
          <a:p>
            <a:pPr>
              <a:buFontTx/>
              <a:buChar char="-"/>
            </a:pPr>
            <a:r>
              <a:rPr lang="ro-RO" dirty="0" smtClean="0"/>
              <a:t> </a:t>
            </a:r>
            <a:r>
              <a:rPr lang="vi-VN" dirty="0" smtClean="0"/>
              <a:t>electroforez</a:t>
            </a:r>
            <a:r>
              <a:rPr lang="ro-RO" dirty="0" smtClean="0"/>
              <a:t>ă</a:t>
            </a:r>
            <a:r>
              <a:rPr lang="vi-VN" dirty="0" smtClean="0"/>
              <a:t>, </a:t>
            </a:r>
            <a:endParaRPr lang="ro-RO" dirty="0" smtClean="0"/>
          </a:p>
          <a:p>
            <a:pPr>
              <a:buFontTx/>
              <a:buChar char="-"/>
            </a:pPr>
            <a:r>
              <a:rPr lang="ro-RO" dirty="0" smtClean="0"/>
              <a:t> </a:t>
            </a:r>
            <a:r>
              <a:rPr lang="vi-VN" dirty="0" smtClean="0"/>
              <a:t>electro-osmoza, </a:t>
            </a:r>
            <a:endParaRPr lang="ro-RO" dirty="0" smtClean="0"/>
          </a:p>
          <a:p>
            <a:pPr>
              <a:buFontTx/>
              <a:buChar char="-"/>
            </a:pPr>
            <a:r>
              <a:rPr lang="ro-RO" dirty="0" smtClean="0"/>
              <a:t> </a:t>
            </a:r>
            <a:r>
              <a:rPr lang="vi-VN" dirty="0" smtClean="0"/>
              <a:t>modific</a:t>
            </a:r>
            <a:r>
              <a:rPr lang="ro-RO" dirty="0" smtClean="0"/>
              <a:t>ă</a:t>
            </a:r>
            <a:r>
              <a:rPr lang="vi-VN" dirty="0" smtClean="0"/>
              <a:t> valorile rezistenței tissulare în funcție de natura texturilor.</a:t>
            </a:r>
            <a:endParaRPr lang="ru-RU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en-US" sz="2800" b="1" dirty="0" err="1" smtClean="0"/>
              <a:t>Diatermia</a:t>
            </a:r>
            <a:r>
              <a:rPr lang="en-US" sz="2800" b="1" dirty="0" smtClean="0"/>
              <a:t>/</a:t>
            </a:r>
            <a:r>
              <a:rPr lang="en-US" sz="2800" b="1" dirty="0" err="1" smtClean="0"/>
              <a:t>curen</a:t>
            </a:r>
            <a:r>
              <a:rPr lang="ro-RO" sz="2800" b="1" dirty="0" smtClean="0"/>
              <a:t>ți diatermici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800" dirty="0" smtClean="0"/>
              <a:t>1</a:t>
            </a:r>
            <a:endParaRPr lang="ru-RU" sz="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142844" y="857232"/>
            <a:ext cx="8715436" cy="478634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vi-VN" sz="2000" b="1" dirty="0" smtClean="0"/>
              <a:t>Clasificare</a:t>
            </a:r>
            <a:r>
              <a:rPr lang="ro-RO" sz="2000" b="1" dirty="0" smtClean="0"/>
              <a:t>:</a:t>
            </a:r>
            <a:endParaRPr lang="vi-VN" sz="2000" b="1" dirty="0" smtClean="0"/>
          </a:p>
          <a:p>
            <a:r>
              <a:rPr lang="vi-VN" dirty="0" smtClean="0"/>
              <a:t/>
            </a:r>
            <a:br>
              <a:rPr lang="vi-VN" dirty="0" smtClean="0"/>
            </a:br>
            <a:r>
              <a:rPr lang="vi-VN" b="1" dirty="0" smtClean="0">
                <a:solidFill>
                  <a:srgbClr val="0070C0"/>
                </a:solidFill>
              </a:rPr>
              <a:t>Curenți de joasă frecvență (0-1000 Hz);</a:t>
            </a:r>
            <a:br>
              <a:rPr lang="vi-VN" b="1" dirty="0" smtClean="0">
                <a:solidFill>
                  <a:srgbClr val="0070C0"/>
                </a:solidFill>
              </a:rPr>
            </a:br>
            <a:r>
              <a:rPr lang="vi-VN" b="1" dirty="0" smtClean="0">
                <a:solidFill>
                  <a:srgbClr val="0070C0"/>
                </a:solidFill>
              </a:rPr>
              <a:t>Curenți de medie frecvență (1.000-60.000 Hz)</a:t>
            </a:r>
            <a:br>
              <a:rPr lang="vi-VN" b="1" dirty="0" smtClean="0">
                <a:solidFill>
                  <a:srgbClr val="0070C0"/>
                </a:solidFill>
              </a:rPr>
            </a:br>
            <a:r>
              <a:rPr lang="vi-VN" b="1" dirty="0" smtClean="0">
                <a:solidFill>
                  <a:srgbClr val="0070C0"/>
                </a:solidFill>
              </a:rPr>
              <a:t>Curenți de înaltă frecvență (150.000 Hz-30.000 MHz)</a:t>
            </a:r>
            <a:br>
              <a:rPr lang="vi-VN" b="1" dirty="0" smtClean="0">
                <a:solidFill>
                  <a:srgbClr val="0070C0"/>
                </a:solidFill>
              </a:rPr>
            </a:br>
            <a:r>
              <a:rPr lang="vi-VN" b="1" dirty="0" smtClean="0">
                <a:solidFill>
                  <a:srgbClr val="0070C0"/>
                </a:solidFill>
              </a:rPr>
              <a:t>- Curenți D'ARSONVAL, de unde lungi (150.000 Hz - 1 milion Hz);</a:t>
            </a:r>
            <a:br>
              <a:rPr lang="vi-VN" b="1" dirty="0" smtClean="0">
                <a:solidFill>
                  <a:srgbClr val="0070C0"/>
                </a:solidFill>
              </a:rPr>
            </a:br>
            <a:r>
              <a:rPr lang="vi-VN" b="1" dirty="0" smtClean="0">
                <a:solidFill>
                  <a:srgbClr val="0070C0"/>
                </a:solidFill>
              </a:rPr>
              <a:t>- Curenți de diatermie, de unde medii (1 milion - 2 milioane Hz);</a:t>
            </a:r>
            <a:br>
              <a:rPr lang="vi-VN" b="1" dirty="0" smtClean="0">
                <a:solidFill>
                  <a:srgbClr val="0070C0"/>
                </a:solidFill>
              </a:rPr>
            </a:br>
            <a:r>
              <a:rPr lang="vi-VN" b="1" dirty="0" smtClean="0">
                <a:solidFill>
                  <a:srgbClr val="0070C0"/>
                </a:solidFill>
              </a:rPr>
              <a:t>- Curenți de unde scurte continue (10 milioane-100 milioane Hz);</a:t>
            </a:r>
            <a:br>
              <a:rPr lang="vi-VN" b="1" dirty="0" smtClean="0">
                <a:solidFill>
                  <a:srgbClr val="0070C0"/>
                </a:solidFill>
              </a:rPr>
            </a:br>
            <a:r>
              <a:rPr lang="vi-VN" b="1" dirty="0" smtClean="0">
                <a:solidFill>
                  <a:srgbClr val="0070C0"/>
                </a:solidFill>
              </a:rPr>
              <a:t>- Curenți de unde scurte pulsatile (27,12 MHz);</a:t>
            </a:r>
            <a:br>
              <a:rPr lang="vi-VN" b="1" dirty="0" smtClean="0">
                <a:solidFill>
                  <a:srgbClr val="0070C0"/>
                </a:solidFill>
              </a:rPr>
            </a:br>
            <a:r>
              <a:rPr lang="vi-VN" b="1" dirty="0" smtClean="0">
                <a:solidFill>
                  <a:srgbClr val="0070C0"/>
                </a:solidFill>
              </a:rPr>
              <a:t>- Microunde (radarterapie) - (1.000 - 30.000 MHz</a:t>
            </a:r>
            <a:r>
              <a:rPr lang="vi-VN" dirty="0" smtClean="0"/>
              <a:t>).</a:t>
            </a:r>
            <a:br>
              <a:rPr lang="vi-VN" dirty="0" smtClean="0"/>
            </a:br>
            <a:endParaRPr lang="vi-VN" b="1" dirty="0" smtClean="0"/>
          </a:p>
          <a:p>
            <a:r>
              <a:rPr lang="vi-VN" b="1" dirty="0" smtClean="0">
                <a:solidFill>
                  <a:srgbClr val="C00000"/>
                </a:solidFill>
              </a:rPr>
              <a:t>Diatermia de contact se bazează pe o</a:t>
            </a:r>
            <a:r>
              <a:rPr lang="ro-RO" b="1" dirty="0" smtClean="0">
                <a:solidFill>
                  <a:srgbClr val="C00000"/>
                </a:solidFill>
              </a:rPr>
              <a:t> </a:t>
            </a:r>
            <a:r>
              <a:rPr lang="vi-VN" b="1" dirty="0" smtClean="0">
                <a:solidFill>
                  <a:srgbClr val="C00000"/>
                </a:solidFill>
              </a:rPr>
              <a:t>tehnologie de vârf care, datorită</a:t>
            </a:r>
            <a:br>
              <a:rPr lang="vi-VN" b="1" dirty="0" smtClean="0">
                <a:solidFill>
                  <a:srgbClr val="C00000"/>
                </a:solidFill>
              </a:rPr>
            </a:br>
            <a:r>
              <a:rPr lang="vi-VN" b="1" dirty="0" smtClean="0">
                <a:solidFill>
                  <a:srgbClr val="C00000"/>
                </a:solidFill>
              </a:rPr>
              <a:t>abilită</a:t>
            </a:r>
            <a:r>
              <a:rPr lang="ro-RO" b="1" dirty="0" smtClean="0">
                <a:solidFill>
                  <a:srgbClr val="C00000"/>
                </a:solidFill>
              </a:rPr>
              <a:t>ț</a:t>
            </a:r>
            <a:r>
              <a:rPr lang="vi-VN" b="1" dirty="0" smtClean="0">
                <a:solidFill>
                  <a:srgbClr val="C00000"/>
                </a:solidFill>
              </a:rPr>
              <a:t>ii sale de a reactiva </a:t>
            </a:r>
            <a:r>
              <a:rPr lang="ro-RO" b="1" dirty="0" smtClean="0">
                <a:solidFill>
                  <a:srgbClr val="C00000"/>
                </a:solidFill>
              </a:rPr>
              <a:t>ș</a:t>
            </a:r>
            <a:r>
              <a:rPr lang="vi-VN" b="1" dirty="0" smtClean="0">
                <a:solidFill>
                  <a:srgbClr val="C00000"/>
                </a:solidFill>
              </a:rPr>
              <a:t>i promova</a:t>
            </a:r>
            <a:r>
              <a:rPr lang="ro-RO" b="1" dirty="0" smtClean="0">
                <a:solidFill>
                  <a:srgbClr val="C00000"/>
                </a:solidFill>
              </a:rPr>
              <a:t> </a:t>
            </a:r>
            <a:r>
              <a:rPr lang="vi-VN" b="1" dirty="0" smtClean="0">
                <a:solidFill>
                  <a:srgbClr val="C00000"/>
                </a:solidFill>
              </a:rPr>
              <a:t>mecanismele de auto-vindecare ale</a:t>
            </a:r>
            <a:r>
              <a:rPr lang="ro-RO" b="1" dirty="0" smtClean="0">
                <a:solidFill>
                  <a:srgbClr val="C00000"/>
                </a:solidFill>
              </a:rPr>
              <a:t> </a:t>
            </a:r>
            <a:r>
              <a:rPr lang="vi-VN" b="1" dirty="0" smtClean="0">
                <a:solidFill>
                  <a:srgbClr val="C00000"/>
                </a:solidFill>
              </a:rPr>
              <a:t>organismului, a schimbat metodele de</a:t>
            </a:r>
            <a:r>
              <a:rPr lang="ro-RO" b="1" dirty="0" smtClean="0">
                <a:solidFill>
                  <a:srgbClr val="C00000"/>
                </a:solidFill>
              </a:rPr>
              <a:t> </a:t>
            </a:r>
            <a:r>
              <a:rPr lang="vi-VN" b="1" dirty="0" smtClean="0">
                <a:solidFill>
                  <a:srgbClr val="C00000"/>
                </a:solidFill>
              </a:rPr>
              <a:t>tratament </a:t>
            </a:r>
            <a:r>
              <a:rPr lang="ro-RO" b="1" dirty="0" smtClean="0">
                <a:solidFill>
                  <a:srgbClr val="C00000"/>
                </a:solidFill>
              </a:rPr>
              <a:t>ș</a:t>
            </a:r>
            <a:r>
              <a:rPr lang="vi-VN" b="1" dirty="0" smtClean="0">
                <a:solidFill>
                  <a:srgbClr val="C00000"/>
                </a:solidFill>
              </a:rPr>
              <a:t>i viitorul fizioterapiei</a:t>
            </a:r>
            <a:r>
              <a:rPr lang="ro-RO" b="1" dirty="0" smtClean="0">
                <a:solidFill>
                  <a:srgbClr val="C00000"/>
                </a:solidFill>
              </a:rPr>
              <a:t> </a:t>
            </a:r>
            <a:r>
              <a:rPr lang="vi-VN" b="1" dirty="0" smtClean="0">
                <a:solidFill>
                  <a:srgbClr val="C00000"/>
                </a:solidFill>
              </a:rPr>
              <a:t>oferind polivalenţă, eficienţă si</a:t>
            </a:r>
            <a:r>
              <a:rPr lang="ro-RO" b="1" dirty="0" smtClean="0">
                <a:solidFill>
                  <a:srgbClr val="C00000"/>
                </a:solidFill>
              </a:rPr>
              <a:t> </a:t>
            </a:r>
            <a:r>
              <a:rPr lang="vi-VN" b="1" dirty="0" smtClean="0">
                <a:solidFill>
                  <a:srgbClr val="C00000"/>
                </a:solidFill>
              </a:rPr>
              <a:t>beneficii terapeutice care nu pot fi</a:t>
            </a:r>
            <a:r>
              <a:rPr lang="ro-RO" b="1" dirty="0" smtClean="0">
                <a:solidFill>
                  <a:srgbClr val="C00000"/>
                </a:solidFill>
              </a:rPr>
              <a:t> </a:t>
            </a:r>
            <a:r>
              <a:rPr lang="vi-VN" b="1" dirty="0" smtClean="0">
                <a:solidFill>
                  <a:srgbClr val="C00000"/>
                </a:solidFill>
              </a:rPr>
              <a:t>realizate cu echipamente</a:t>
            </a:r>
            <a:r>
              <a:rPr lang="ro-RO" b="1" dirty="0" smtClean="0">
                <a:solidFill>
                  <a:srgbClr val="C00000"/>
                </a:solidFill>
              </a:rPr>
              <a:t> </a:t>
            </a:r>
            <a:r>
              <a:rPr lang="vi-VN" b="1" dirty="0" smtClean="0">
                <a:solidFill>
                  <a:srgbClr val="C00000"/>
                </a:solidFill>
              </a:rPr>
              <a:t>convenționale.</a:t>
            </a:r>
            <a:endParaRPr lang="ru-RU" b="1" dirty="0">
              <a:solidFill>
                <a:srgbClr val="C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4465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o-RO" sz="2800" b="1" dirty="0" smtClean="0"/>
              <a:t>Caracteristici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14356"/>
            <a:ext cx="8686800" cy="600079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800" dirty="0" smtClean="0"/>
              <a:t>1</a:t>
            </a:r>
            <a:endParaRPr lang="ru-RU" sz="800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357158" y="404664"/>
            <a:ext cx="2357454" cy="80975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sz="2000" b="1" dirty="0" smtClean="0">
                <a:solidFill>
                  <a:srgbClr val="C00000"/>
                </a:solidFill>
              </a:rPr>
              <a:t>Efectele acțiunilor terapeutice</a:t>
            </a:r>
            <a:endParaRPr lang="ru-RU" sz="2000" b="1" dirty="0">
              <a:solidFill>
                <a:srgbClr val="C00000"/>
              </a:solidFill>
            </a:endParaRP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2844" y="1285860"/>
            <a:ext cx="5357850" cy="5357850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o-RO" dirty="0" smtClean="0"/>
              <a:t>- </a:t>
            </a:r>
            <a:r>
              <a:rPr lang="vi-VN" dirty="0" smtClean="0"/>
              <a:t>Fiziologice</a:t>
            </a:r>
            <a:r>
              <a:rPr lang="ro-RO" dirty="0" smtClean="0"/>
              <a:t>,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ro-RO" dirty="0" smtClean="0"/>
              <a:t>- </a:t>
            </a:r>
            <a:r>
              <a:rPr lang="vi-VN" dirty="0" smtClean="0"/>
              <a:t>Vasodilatația cu cresterea presiunii capilare și</a:t>
            </a:r>
            <a:r>
              <a:rPr lang="ro-RO" dirty="0" smtClean="0"/>
              <a:t> </a:t>
            </a:r>
            <a:r>
              <a:rPr lang="vi-VN" dirty="0" smtClean="0"/>
              <a:t>sanguine</a:t>
            </a:r>
            <a:r>
              <a:rPr lang="ro-RO" dirty="0" smtClean="0"/>
              <a:t>,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ro-RO" dirty="0" smtClean="0"/>
              <a:t>- </a:t>
            </a:r>
            <a:r>
              <a:rPr lang="vi-VN" dirty="0" smtClean="0"/>
              <a:t>Termice</a:t>
            </a:r>
            <a:r>
              <a:rPr lang="ro-RO" dirty="0" smtClean="0"/>
              <a:t>,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ro-RO" dirty="0" smtClean="0"/>
              <a:t>- </a:t>
            </a:r>
            <a:r>
              <a:rPr lang="vi-VN" dirty="0" smtClean="0"/>
              <a:t>Încălzire în profunzime</a:t>
            </a:r>
            <a:r>
              <a:rPr lang="ro-RO" dirty="0" smtClean="0"/>
              <a:t>,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ro-RO" dirty="0" smtClean="0"/>
              <a:t>- </a:t>
            </a:r>
            <a:r>
              <a:rPr lang="vi-VN" dirty="0" smtClean="0"/>
              <a:t>Creșterea microcirculației</a:t>
            </a:r>
            <a:r>
              <a:rPr lang="ro-RO" dirty="0" smtClean="0"/>
              <a:t>,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ro-RO" dirty="0" smtClean="0"/>
              <a:t>- </a:t>
            </a:r>
            <a:r>
              <a:rPr lang="vi-VN" dirty="0" smtClean="0"/>
              <a:t>Creşterea fluxului sanguin</a:t>
            </a:r>
            <a:r>
              <a:rPr lang="ro-RO" dirty="0" smtClean="0"/>
              <a:t>,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ro-RO" dirty="0" smtClean="0"/>
              <a:t>- </a:t>
            </a:r>
            <a:r>
              <a:rPr lang="vi-VN" dirty="0" smtClean="0"/>
              <a:t>Creșterea permeabilităţii membranare</a:t>
            </a:r>
            <a:r>
              <a:rPr lang="ro-RO" dirty="0" smtClean="0"/>
              <a:t>,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ro-RO" dirty="0" smtClean="0"/>
              <a:t>- </a:t>
            </a:r>
            <a:r>
              <a:rPr lang="vi-VN" dirty="0" smtClean="0"/>
              <a:t>Creşterea metabolismului celular</a:t>
            </a:r>
            <a:r>
              <a:rPr lang="ro-RO" dirty="0" smtClean="0"/>
              <a:t>,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ro-RO" dirty="0" smtClean="0"/>
              <a:t>- </a:t>
            </a:r>
            <a:r>
              <a:rPr lang="vi-VN" dirty="0" smtClean="0"/>
              <a:t>Creșterea reacțiilor metabolice locale</a:t>
            </a:r>
            <a:r>
              <a:rPr lang="ro-RO" dirty="0" smtClean="0"/>
              <a:t>,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ro-RO" dirty="0" smtClean="0"/>
              <a:t>- </a:t>
            </a:r>
            <a:r>
              <a:rPr lang="vi-VN" dirty="0" smtClean="0"/>
              <a:t>Creşterea extensibilităţii tisulare</a:t>
            </a:r>
            <a:r>
              <a:rPr lang="ro-RO" dirty="0" smtClean="0"/>
              <a:t>,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ro-RO" dirty="0" smtClean="0"/>
              <a:t>- </a:t>
            </a:r>
            <a:r>
              <a:rPr lang="vi-VN" dirty="0" smtClean="0"/>
              <a:t>Creșterea conducției nervoase</a:t>
            </a:r>
            <a:r>
              <a:rPr lang="ro-RO" dirty="0" smtClean="0"/>
              <a:t>,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ro-RO" dirty="0" smtClean="0"/>
              <a:t>- </a:t>
            </a:r>
            <a:r>
              <a:rPr lang="vi-VN" dirty="0" smtClean="0"/>
              <a:t>Relaxare musculară</a:t>
            </a:r>
            <a:r>
              <a:rPr lang="ro-RO" dirty="0" smtClean="0"/>
              <a:t>,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ro-RO" dirty="0" smtClean="0"/>
              <a:t>- </a:t>
            </a:r>
            <a:r>
              <a:rPr lang="vi-VN" dirty="0" smtClean="0"/>
              <a:t>Creșterea elasticității țesuturilor tendinoase și</a:t>
            </a:r>
            <a:r>
              <a:rPr lang="ro-RO" dirty="0" smtClean="0"/>
              <a:t> </a:t>
            </a:r>
            <a:r>
              <a:rPr lang="vi-VN" dirty="0" smtClean="0"/>
              <a:t>musculare</a:t>
            </a:r>
            <a:r>
              <a:rPr lang="ro-RO" dirty="0" smtClean="0"/>
              <a:t>,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ro-RO" dirty="0" smtClean="0"/>
              <a:t>- </a:t>
            </a:r>
            <a:r>
              <a:rPr lang="vi-VN" dirty="0" smtClean="0"/>
              <a:t>Creșterea temperaturii interne</a:t>
            </a:r>
            <a:r>
              <a:rPr lang="ro-RO" dirty="0" smtClean="0"/>
              <a:t>,</a:t>
            </a:r>
            <a:r>
              <a:rPr lang="vi-VN" dirty="0" smtClean="0"/>
              <a:t/>
            </a:r>
            <a:br>
              <a:rPr lang="vi-VN" dirty="0" smtClean="0"/>
            </a:br>
            <a:r>
              <a:rPr lang="ro-RO" dirty="0" smtClean="0"/>
              <a:t>- </a:t>
            </a:r>
            <a:r>
              <a:rPr lang="vi-VN" dirty="0" smtClean="0"/>
              <a:t>Posibile schimbări ale reacţiilor enzimatice</a:t>
            </a:r>
            <a:r>
              <a:rPr lang="ro-RO" dirty="0" smtClean="0"/>
              <a:t>. 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643570" y="642918"/>
            <a:ext cx="3000396" cy="85725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000" b="1" dirty="0" smtClean="0"/>
              <a:t>Dispozitiv:</a:t>
            </a:r>
            <a:r>
              <a:rPr lang="en-US" sz="2000" b="1" dirty="0" smtClean="0"/>
              <a:t>BTL-6000 TR-THERAPY</a:t>
            </a:r>
            <a:r>
              <a:rPr lang="ro-RO" sz="2000" b="1" dirty="0" smtClean="0"/>
              <a:t>, </a:t>
            </a:r>
            <a:r>
              <a:rPr lang="ro-RO" sz="2000" b="1" dirty="0" smtClean="0">
                <a:solidFill>
                  <a:srgbClr val="FFC000"/>
                </a:solidFill>
              </a:rPr>
              <a:t>MareaBritanie</a:t>
            </a:r>
            <a:endParaRPr lang="ru-RU" sz="2000" b="1" dirty="0">
              <a:solidFill>
                <a:srgbClr val="FFC000"/>
              </a:solidFill>
            </a:endParaRPr>
          </a:p>
        </p:txBody>
      </p:sp>
      <p:pic>
        <p:nvPicPr>
          <p:cNvPr id="1026" name="Picture 2" descr="BTL-6000 TR-Therapy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91200" y="1500174"/>
            <a:ext cx="3352800" cy="3714776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5857884" y="5357826"/>
            <a:ext cx="3071834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o-RO" sz="2000" b="1" dirty="0" smtClean="0">
                <a:solidFill>
                  <a:srgbClr val="FFC000"/>
                </a:solidFill>
              </a:rPr>
              <a:t>Cea mai modernă terapie cu obținere a rezultatelor rapide</a:t>
            </a:r>
            <a:endParaRPr lang="ru-RU" sz="2000" b="1" dirty="0">
              <a:solidFill>
                <a:srgbClr val="FFC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071770" y="1"/>
            <a:ext cx="585794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https://polisanoprim.md/physiotherapy/btl-5000-sono</a:t>
            </a:r>
            <a:r>
              <a:rPr lang="en-US" dirty="0" smtClean="0">
                <a:hlinkClick r:id="rId3"/>
              </a:rPr>
              <a:t>/</a:t>
            </a:r>
            <a:r>
              <a:rPr lang="ro-RO" dirty="0" smtClean="0"/>
              <a:t> 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2814655" y="714356"/>
            <a:ext cx="30376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https://www.btlnet.com</a:t>
            </a:r>
            <a:r>
              <a:rPr lang="en-US" dirty="0" smtClean="0">
                <a:hlinkClick r:id="rId4"/>
              </a:rPr>
              <a:t>/</a:t>
            </a:r>
            <a:r>
              <a:rPr lang="ro-RO" dirty="0" smtClean="0"/>
              <a:t>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 flipH="1">
            <a:off x="5593978" y="3244334"/>
            <a:ext cx="304998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https://www.btl.ro</a:t>
            </a:r>
            <a:r>
              <a:rPr lang="en-US" dirty="0" smtClean="0">
                <a:hlinkClick r:id="rId5"/>
              </a:rPr>
              <a:t>/</a:t>
            </a:r>
            <a:r>
              <a:rPr lang="ro-RO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o-RO" sz="2800" b="1" dirty="0" smtClean="0"/>
              <a:t>BTL-600 TR-THERAPY PRO/elite</a:t>
            </a:r>
            <a:endParaRPr lang="ru-RU" sz="2800" b="1" dirty="0"/>
          </a:p>
        </p:txBody>
      </p:sp>
      <p:pic>
        <p:nvPicPr>
          <p:cNvPr id="29698" name="Picture 2" descr="C:\Users\ION\Downloads\BTL-6000_TR-Therapy_Pro_unit_1448292901_original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34" y="785794"/>
            <a:ext cx="2821808" cy="2214561"/>
          </a:xfrm>
          <a:prstGeom prst="rect">
            <a:avLst/>
          </a:prstGeom>
          <a:noFill/>
        </p:spPr>
      </p:pic>
      <p:pic>
        <p:nvPicPr>
          <p:cNvPr id="29700" name="Picture 4" descr="BTL-6000_TR-Therapy_cable_capacitive_electro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78" y="785794"/>
            <a:ext cx="2357454" cy="1571636"/>
          </a:xfrm>
          <a:prstGeom prst="rect">
            <a:avLst/>
          </a:prstGeom>
          <a:noFill/>
        </p:spPr>
      </p:pic>
      <p:pic>
        <p:nvPicPr>
          <p:cNvPr id="29702" name="Picture 6" descr="BTL-6000_TR-Therapy_cable_capacitive_electrode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57885" y="714316"/>
            <a:ext cx="2357454" cy="1571636"/>
          </a:xfrm>
          <a:prstGeom prst="rect">
            <a:avLst/>
          </a:prstGeom>
          <a:noFill/>
        </p:spPr>
      </p:pic>
      <p:sp>
        <p:nvSpPr>
          <p:cNvPr id="7" name="Прямоугольник 6"/>
          <p:cNvSpPr/>
          <p:nvPr/>
        </p:nvSpPr>
        <p:spPr>
          <a:xfrm>
            <a:off x="2143108" y="2928934"/>
            <a:ext cx="5143536" cy="364333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o-RO" sz="2000" b="1" dirty="0" smtClean="0">
                <a:solidFill>
                  <a:srgbClr val="0070C0"/>
                </a:solidFill>
              </a:rPr>
              <a:t>- Putere: 320, 150 W,</a:t>
            </a:r>
          </a:p>
          <a:p>
            <a:r>
              <a:rPr lang="ro-RO" sz="2000" b="1" dirty="0" smtClean="0">
                <a:solidFill>
                  <a:srgbClr val="0070C0"/>
                </a:solidFill>
              </a:rPr>
              <a:t>- Ecran: 8,4</a:t>
            </a:r>
            <a:r>
              <a:rPr lang="en-US" sz="2000" b="1" dirty="0" smtClean="0">
                <a:solidFill>
                  <a:srgbClr val="0070C0"/>
                </a:solidFill>
              </a:rPr>
              <a:t>”, 5,7’’,  color</a:t>
            </a:r>
            <a:r>
              <a:rPr lang="ro-RO" sz="2000" b="1" dirty="0" smtClean="0">
                <a:solidFill>
                  <a:srgbClr val="0070C0"/>
                </a:solidFill>
              </a:rPr>
              <a:t>,</a:t>
            </a:r>
            <a:endParaRPr lang="en-US" sz="2000" b="1" dirty="0" smtClean="0">
              <a:solidFill>
                <a:srgbClr val="0070C0"/>
              </a:solidFill>
            </a:endParaRPr>
          </a:p>
          <a:p>
            <a:r>
              <a:rPr lang="ro-RO" sz="2000" b="1" dirty="0" smtClean="0">
                <a:solidFill>
                  <a:srgbClr val="0070C0"/>
                </a:solidFill>
              </a:rPr>
              <a:t>- </a:t>
            </a:r>
            <a:r>
              <a:rPr lang="en-US" sz="2000" b="1" dirty="0" err="1" smtClean="0">
                <a:solidFill>
                  <a:srgbClr val="0070C0"/>
                </a:solidFill>
              </a:rPr>
              <a:t>Frecven</a:t>
            </a:r>
            <a:r>
              <a:rPr lang="ro-RO" sz="2000" b="1" dirty="0" smtClean="0">
                <a:solidFill>
                  <a:srgbClr val="0070C0"/>
                </a:solidFill>
              </a:rPr>
              <a:t>ța:</a:t>
            </a:r>
            <a:r>
              <a:rPr lang="en-US" sz="2000" b="1" dirty="0" smtClean="0">
                <a:solidFill>
                  <a:srgbClr val="0070C0"/>
                </a:solidFill>
              </a:rPr>
              <a:t> 480-520</a:t>
            </a:r>
            <a:r>
              <a:rPr lang="ro-RO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smtClean="0">
                <a:solidFill>
                  <a:srgbClr val="0070C0"/>
                </a:solidFill>
              </a:rPr>
              <a:t>KHz,</a:t>
            </a:r>
            <a:endParaRPr lang="ro-RO" sz="2000" b="1" dirty="0" smtClean="0">
              <a:solidFill>
                <a:srgbClr val="0070C0"/>
              </a:solidFill>
            </a:endParaRPr>
          </a:p>
          <a:p>
            <a:r>
              <a:rPr lang="ro-RO" sz="2000" b="1" dirty="0" smtClean="0">
                <a:solidFill>
                  <a:srgbClr val="0070C0"/>
                </a:solidFill>
              </a:rPr>
              <a:t>- Rejime: continuu/impuls,</a:t>
            </a:r>
          </a:p>
          <a:p>
            <a:r>
              <a:rPr lang="ro-RO" sz="2000" b="1" dirty="0" smtClean="0">
                <a:solidFill>
                  <a:srgbClr val="0070C0"/>
                </a:solidFill>
              </a:rPr>
              <a:t>- Aplicator: rezistiv/capacitiv,</a:t>
            </a:r>
          </a:p>
          <a:p>
            <a:r>
              <a:rPr lang="ro-RO" sz="2000" b="1" dirty="0" smtClean="0">
                <a:solidFill>
                  <a:srgbClr val="0070C0"/>
                </a:solidFill>
              </a:rPr>
              <a:t>- Protocoale: 31,</a:t>
            </a:r>
          </a:p>
          <a:p>
            <a:pPr>
              <a:buFontTx/>
              <a:buChar char="-"/>
            </a:pPr>
            <a:r>
              <a:rPr lang="ro-RO" sz="2000" b="1" dirty="0" smtClean="0">
                <a:solidFill>
                  <a:srgbClr val="0070C0"/>
                </a:solidFill>
              </a:rPr>
              <a:t> Electrozi: 4 dimensiuni, capacitiv, rezistiv, neutru,</a:t>
            </a:r>
          </a:p>
          <a:p>
            <a:r>
              <a:rPr lang="ro-RO" sz="2000" b="1" dirty="0" smtClean="0">
                <a:solidFill>
                  <a:srgbClr val="0070C0"/>
                </a:solidFill>
              </a:rPr>
              <a:t>- Enciclopedie terapeutică.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/>
          </a:bodyPr>
          <a:lstStyle/>
          <a:p>
            <a:r>
              <a:rPr lang="en-US" sz="2400" b="1" dirty="0" err="1" smtClean="0"/>
              <a:t>Aparat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electroterapie</a:t>
            </a:r>
            <a:r>
              <a:rPr lang="en-US" sz="2400" b="1" dirty="0" smtClean="0"/>
              <a:t> ETIUS</a:t>
            </a:r>
            <a:endParaRPr lang="ru-RU" sz="2800" b="1" dirty="0"/>
          </a:p>
        </p:txBody>
      </p:sp>
      <p:pic>
        <p:nvPicPr>
          <p:cNvPr id="3073" name="Picture 1" descr="C:\Users\ION\Downloads\ETUIS-5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6" y="928671"/>
            <a:ext cx="3643338" cy="1928825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429124" y="785794"/>
            <a:ext cx="4572032" cy="250033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o-RO" sz="2000" b="1" dirty="0" smtClean="0">
                <a:solidFill>
                  <a:srgbClr val="0070C0"/>
                </a:solidFill>
              </a:rPr>
              <a:t>- </a:t>
            </a:r>
            <a:r>
              <a:rPr lang="en-US" sz="2000" b="1" dirty="0" smtClean="0">
                <a:solidFill>
                  <a:srgbClr val="0070C0"/>
                </a:solidFill>
              </a:rPr>
              <a:t>2 </a:t>
            </a:r>
            <a:r>
              <a:rPr lang="en-US" sz="2000" b="1" dirty="0" err="1" smtClean="0">
                <a:solidFill>
                  <a:srgbClr val="0070C0"/>
                </a:solidFill>
              </a:rPr>
              <a:t>canale</a:t>
            </a:r>
            <a:r>
              <a:rPr lang="en-US" sz="2000" b="1" dirty="0" smtClean="0">
                <a:solidFill>
                  <a:srgbClr val="0070C0"/>
                </a:solidFill>
              </a:rPr>
              <a:t> total </a:t>
            </a:r>
            <a:r>
              <a:rPr lang="en-US" sz="2000" b="1" dirty="0" err="1" smtClean="0">
                <a:solidFill>
                  <a:srgbClr val="0070C0"/>
                </a:solidFill>
              </a:rPr>
              <a:t>independente</a:t>
            </a:r>
            <a:r>
              <a:rPr lang="en-US" sz="2000" b="1" dirty="0" smtClean="0">
                <a:solidFill>
                  <a:srgbClr val="0070C0"/>
                </a:solidFill>
              </a:rPr>
              <a:t> cu </a:t>
            </a:r>
            <a:r>
              <a:rPr lang="en-US" sz="2000" b="1" dirty="0" err="1" smtClean="0">
                <a:solidFill>
                  <a:srgbClr val="0070C0"/>
                </a:solidFill>
              </a:rPr>
              <a:t>posibilitatea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trat</a:t>
            </a:r>
            <a:r>
              <a:rPr lang="ro-RO" sz="2000" b="1" dirty="0" smtClean="0">
                <a:solidFill>
                  <a:srgbClr val="0070C0"/>
                </a:solidFill>
              </a:rPr>
              <a:t>ă</a:t>
            </a:r>
            <a:r>
              <a:rPr lang="en-US" sz="2000" b="1" dirty="0" err="1" smtClean="0">
                <a:solidFill>
                  <a:srgbClr val="0070C0"/>
                </a:solidFill>
              </a:rPr>
              <a:t>rii</a:t>
            </a:r>
            <a:r>
              <a:rPr lang="en-US" sz="2000" b="1" dirty="0" smtClean="0">
                <a:solidFill>
                  <a:srgbClr val="0070C0"/>
                </a:solidFill>
              </a:rPr>
              <a:t> a 2 </a:t>
            </a:r>
            <a:r>
              <a:rPr lang="en-US" sz="2000" b="1" dirty="0" err="1" smtClean="0">
                <a:solidFill>
                  <a:srgbClr val="0070C0"/>
                </a:solidFill>
              </a:rPr>
              <a:t>pacien</a:t>
            </a:r>
            <a:r>
              <a:rPr lang="ro-RO" sz="2000" b="1" dirty="0" smtClean="0">
                <a:solidFill>
                  <a:srgbClr val="0070C0"/>
                </a:solidFill>
              </a:rPr>
              <a:t>ț</a:t>
            </a:r>
            <a:r>
              <a:rPr lang="en-US" sz="2000" b="1" dirty="0" err="1" smtClean="0">
                <a:solidFill>
                  <a:srgbClr val="0070C0"/>
                </a:solidFill>
              </a:rPr>
              <a:t>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simultan</a:t>
            </a:r>
            <a:r>
              <a:rPr lang="en-US" sz="2000" b="1" dirty="0" smtClean="0">
                <a:solidFill>
                  <a:srgbClr val="0070C0"/>
                </a:solidFill>
              </a:rPr>
              <a:t> cu 2 </a:t>
            </a:r>
            <a:r>
              <a:rPr lang="en-US" sz="2000" b="1" dirty="0" err="1" smtClean="0">
                <a:solidFill>
                  <a:srgbClr val="0070C0"/>
                </a:solidFill>
              </a:rPr>
              <a:t>programe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diferite</a:t>
            </a:r>
            <a:r>
              <a:rPr lang="ro-RO" sz="2000" b="1" dirty="0" smtClean="0">
                <a:solidFill>
                  <a:srgbClr val="0070C0"/>
                </a:solidFill>
              </a:rPr>
              <a:t>,</a:t>
            </a:r>
            <a:r>
              <a:rPr lang="en-US" sz="2000" b="1" dirty="0" smtClean="0">
                <a:solidFill>
                  <a:srgbClr val="0070C0"/>
                </a:solidFill>
              </a:rPr>
              <a:t/>
            </a:r>
            <a:br>
              <a:rPr lang="en-US" sz="2000" b="1" dirty="0" smtClean="0">
                <a:solidFill>
                  <a:srgbClr val="0070C0"/>
                </a:solidFill>
              </a:rPr>
            </a:br>
            <a:r>
              <a:rPr lang="ro-RO" sz="2000" b="1" dirty="0" smtClean="0">
                <a:solidFill>
                  <a:srgbClr val="0070C0"/>
                </a:solidFill>
              </a:rPr>
              <a:t>- </a:t>
            </a:r>
            <a:r>
              <a:rPr lang="en-US" sz="2000" b="1" dirty="0" err="1" smtClean="0">
                <a:solidFill>
                  <a:srgbClr val="0070C0"/>
                </a:solidFill>
              </a:rPr>
              <a:t>Curenti</a:t>
            </a:r>
            <a:r>
              <a:rPr lang="en-US" sz="2000" b="1" dirty="0" smtClean="0">
                <a:solidFill>
                  <a:srgbClr val="0070C0"/>
                </a:solidFill>
              </a:rPr>
              <a:t>: 18 </a:t>
            </a:r>
            <a:r>
              <a:rPr lang="en-US" sz="2000" b="1" dirty="0" err="1" smtClean="0">
                <a:solidFill>
                  <a:srgbClr val="0070C0"/>
                </a:solidFill>
              </a:rPr>
              <a:t>forme</a:t>
            </a:r>
            <a:r>
              <a:rPr lang="en-US" sz="2000" b="1" dirty="0" smtClean="0">
                <a:solidFill>
                  <a:srgbClr val="0070C0"/>
                </a:solidFill>
              </a:rPr>
              <a:t> de </a:t>
            </a:r>
            <a:r>
              <a:rPr lang="en-US" sz="2000" b="1" dirty="0" err="1" smtClean="0">
                <a:solidFill>
                  <a:srgbClr val="0070C0"/>
                </a:solidFill>
              </a:rPr>
              <a:t>curen</a:t>
            </a:r>
            <a:r>
              <a:rPr lang="ro-RO" sz="2000" b="1" dirty="0" smtClean="0">
                <a:solidFill>
                  <a:srgbClr val="0070C0"/>
                </a:solidFill>
              </a:rPr>
              <a:t>ț</a:t>
            </a:r>
            <a:r>
              <a:rPr lang="en-US" sz="2000" b="1" dirty="0" err="1" smtClean="0">
                <a:solidFill>
                  <a:srgbClr val="0070C0"/>
                </a:solidFill>
              </a:rPr>
              <a:t>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pentru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tratamente</a:t>
            </a:r>
            <a:r>
              <a:rPr lang="ro-RO" sz="2000" b="1" dirty="0" smtClean="0">
                <a:solidFill>
                  <a:srgbClr val="0070C0"/>
                </a:solidFill>
              </a:rPr>
              <a:t>:</a:t>
            </a:r>
            <a:r>
              <a:rPr lang="en-US" sz="2000" b="1" dirty="0" smtClean="0">
                <a:solidFill>
                  <a:srgbClr val="0070C0"/>
                </a:solidFill>
              </a:rPr>
              <a:t/>
            </a:r>
            <a:br>
              <a:rPr lang="en-US" sz="2000" b="1" dirty="0" smtClean="0">
                <a:solidFill>
                  <a:srgbClr val="0070C0"/>
                </a:solidFill>
              </a:rPr>
            </a:br>
            <a:r>
              <a:rPr lang="en-US" sz="2000" b="1" dirty="0" smtClean="0">
                <a:solidFill>
                  <a:srgbClr val="0070C0"/>
                </a:solidFill>
              </a:rPr>
              <a:t>TENS, IF (2-4 polar, static </a:t>
            </a:r>
            <a:r>
              <a:rPr lang="ro-RO" sz="2000" b="1" dirty="0" err="1">
                <a:solidFill>
                  <a:srgbClr val="0070C0"/>
                </a:solidFill>
              </a:rPr>
              <a:t>ș</a:t>
            </a:r>
            <a:r>
              <a:rPr lang="en-US" sz="2000" b="1" dirty="0" err="1" smtClean="0">
                <a:solidFill>
                  <a:srgbClr val="0070C0"/>
                </a:solidFill>
              </a:rPr>
              <a:t>i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dinamic</a:t>
            </a:r>
            <a:r>
              <a:rPr lang="en-US" sz="2000" b="1" dirty="0" smtClean="0">
                <a:solidFill>
                  <a:srgbClr val="0070C0"/>
                </a:solidFill>
              </a:rPr>
              <a:t>), </a:t>
            </a:r>
            <a:r>
              <a:rPr lang="en-US" sz="2000" b="1" dirty="0" err="1" smtClean="0">
                <a:solidFill>
                  <a:srgbClr val="0070C0"/>
                </a:solidFill>
              </a:rPr>
              <a:t>Stimulare</a:t>
            </a: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Kotz</a:t>
            </a:r>
            <a:r>
              <a:rPr lang="en-US" sz="2000" b="1" dirty="0" smtClean="0">
                <a:solidFill>
                  <a:srgbClr val="0070C0"/>
                </a:solidFill>
              </a:rPr>
              <a:t>/Russian, </a:t>
            </a:r>
            <a:r>
              <a:rPr lang="ro-RO" sz="2000" b="1" dirty="0" err="1">
                <a:solidFill>
                  <a:srgbClr val="0070C0"/>
                </a:solidFill>
              </a:rPr>
              <a:t>i</a:t>
            </a:r>
            <a:r>
              <a:rPr lang="en-US" sz="2000" b="1" dirty="0" err="1" smtClean="0">
                <a:solidFill>
                  <a:srgbClr val="0070C0"/>
                </a:solidFill>
              </a:rPr>
              <a:t>mpulsuri</a:t>
            </a:r>
            <a:r>
              <a:rPr lang="en-US" sz="2000" b="1" dirty="0" smtClean="0">
                <a:solidFill>
                  <a:srgbClr val="0070C0"/>
                </a:solidFill>
              </a:rPr>
              <a:t>, </a:t>
            </a:r>
            <a:r>
              <a:rPr lang="en-US" sz="2000" b="1" dirty="0" err="1" smtClean="0">
                <a:solidFill>
                  <a:srgbClr val="0070C0"/>
                </a:solidFill>
              </a:rPr>
              <a:t>Trabert</a:t>
            </a:r>
            <a:r>
              <a:rPr lang="en-US" sz="2000" b="1" dirty="0" smtClean="0">
                <a:solidFill>
                  <a:srgbClr val="0070C0"/>
                </a:solidFill>
              </a:rPr>
              <a:t>,</a:t>
            </a:r>
            <a:r>
              <a:rPr lang="ro-RO" sz="2000" b="1" dirty="0" smtClean="0">
                <a:solidFill>
                  <a:srgbClr val="0070C0"/>
                </a:solidFill>
              </a:rPr>
              <a:t> </a:t>
            </a:r>
            <a:r>
              <a:rPr lang="en-US" sz="2000" b="1" dirty="0" err="1" smtClean="0">
                <a:solidFill>
                  <a:srgbClr val="0070C0"/>
                </a:solidFill>
              </a:rPr>
              <a:t>Diadinamic</a:t>
            </a:r>
            <a:r>
              <a:rPr lang="en-US" sz="2000" b="1" dirty="0" smtClean="0">
                <a:solidFill>
                  <a:srgbClr val="0070C0"/>
                </a:solidFill>
              </a:rPr>
              <a:t>, Galvanic.</a:t>
            </a:r>
            <a:endParaRPr lang="ru-RU" sz="2000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929190" y="4143380"/>
            <a:ext cx="4000528" cy="2428892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o-RO" dirty="0" smtClean="0"/>
              <a:t>-</a:t>
            </a:r>
            <a:r>
              <a:rPr lang="en-US" dirty="0" smtClean="0"/>
              <a:t>program de </a:t>
            </a:r>
            <a:r>
              <a:rPr lang="en-US" dirty="0" err="1" smtClean="0"/>
              <a:t>tratament</a:t>
            </a:r>
            <a:r>
              <a:rPr lang="en-US" dirty="0" smtClean="0"/>
              <a:t> </a:t>
            </a:r>
            <a:r>
              <a:rPr lang="en-US" dirty="0" err="1" smtClean="0"/>
              <a:t>selectat</a:t>
            </a:r>
            <a:r>
              <a:rPr lang="en-US" dirty="0" smtClean="0"/>
              <a:t> dup</a:t>
            </a:r>
            <a:r>
              <a:rPr lang="ro-RO" dirty="0" smtClean="0"/>
              <a:t>ă </a:t>
            </a:r>
            <a:r>
              <a:rPr lang="en-US" dirty="0" err="1" smtClean="0"/>
              <a:t>nume</a:t>
            </a:r>
            <a:r>
              <a:rPr lang="ro-RO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- 89 de </a:t>
            </a:r>
            <a:r>
              <a:rPr lang="en-US" dirty="0" err="1" smtClean="0"/>
              <a:t>proceduri</a:t>
            </a:r>
            <a:r>
              <a:rPr lang="en-US" dirty="0" smtClean="0"/>
              <a:t> </a:t>
            </a:r>
            <a:r>
              <a:rPr lang="en-US" dirty="0" err="1" smtClean="0"/>
              <a:t>presetate</a:t>
            </a:r>
            <a:r>
              <a:rPr lang="ro-RO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- 59 de </a:t>
            </a:r>
            <a:r>
              <a:rPr lang="en-US" dirty="0" err="1" smtClean="0"/>
              <a:t>programe</a:t>
            </a:r>
            <a:r>
              <a:rPr lang="en-US" dirty="0" smtClean="0"/>
              <a:t> </a:t>
            </a:r>
            <a:r>
              <a:rPr lang="en-US" dirty="0" err="1" smtClean="0"/>
              <a:t>presetate</a:t>
            </a:r>
            <a:r>
              <a:rPr lang="ro-RO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- 30 de </a:t>
            </a:r>
            <a:r>
              <a:rPr lang="en-US" dirty="0" err="1" smtClean="0"/>
              <a:t>secven</a:t>
            </a:r>
            <a:r>
              <a:rPr lang="ro-RO" dirty="0" smtClean="0"/>
              <a:t>ț</a:t>
            </a:r>
            <a:r>
              <a:rPr lang="en-US" dirty="0" smtClean="0"/>
              <a:t>e </a:t>
            </a:r>
            <a:r>
              <a:rPr lang="en-US" dirty="0" err="1" smtClean="0"/>
              <a:t>presetate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electroterapie</a:t>
            </a:r>
            <a:r>
              <a:rPr lang="ro-RO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- 20 de </a:t>
            </a:r>
            <a:r>
              <a:rPr lang="en-US" dirty="0" err="1" smtClean="0"/>
              <a:t>programe</a:t>
            </a:r>
            <a:r>
              <a:rPr lang="en-US" dirty="0" smtClean="0"/>
              <a:t> favorite</a:t>
            </a:r>
            <a:r>
              <a:rPr lang="ro-RO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en-US" dirty="0" err="1" smtClean="0"/>
              <a:t>denumirea</a:t>
            </a:r>
            <a:r>
              <a:rPr lang="en-US" dirty="0" smtClean="0"/>
              <a:t> individual</a:t>
            </a:r>
            <a:r>
              <a:rPr lang="ro-RO" dirty="0" smtClean="0"/>
              <a:t>ă</a:t>
            </a:r>
            <a:r>
              <a:rPr lang="en-US" dirty="0" smtClean="0"/>
              <a:t> a </a:t>
            </a:r>
            <a:r>
              <a:rPr lang="en-US" dirty="0" err="1" smtClean="0"/>
              <a:t>programelor</a:t>
            </a:r>
            <a:r>
              <a:rPr lang="en-US" dirty="0" smtClean="0"/>
              <a:t> de </a:t>
            </a:r>
            <a:r>
              <a:rPr lang="en-US" dirty="0" err="1" smtClean="0"/>
              <a:t>utilizator</a:t>
            </a:r>
            <a:r>
              <a:rPr lang="ro-RO" dirty="0" smtClean="0"/>
              <a:t>.</a:t>
            </a:r>
            <a:endParaRPr lang="ru-RU" dirty="0"/>
          </a:p>
        </p:txBody>
      </p:sp>
      <p:sp>
        <p:nvSpPr>
          <p:cNvPr id="7" name="Овал 6"/>
          <p:cNvSpPr/>
          <p:nvPr/>
        </p:nvSpPr>
        <p:spPr>
          <a:xfrm>
            <a:off x="5214942" y="3500438"/>
            <a:ext cx="3643338" cy="571504"/>
          </a:xfrm>
          <a:prstGeom prst="ellipse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i="1" dirty="0" err="1" smtClean="0"/>
              <a:t>Programe</a:t>
            </a:r>
            <a:r>
              <a:rPr lang="en-US" sz="2000" b="1" i="1" dirty="0" smtClean="0"/>
              <a:t> </a:t>
            </a:r>
            <a:r>
              <a:rPr lang="en-US" sz="2000" b="1" i="1" dirty="0" err="1" smtClean="0"/>
              <a:t>tratament</a:t>
            </a:r>
            <a:r>
              <a:rPr lang="ro-RO" sz="2000" b="1" i="1" dirty="0" smtClean="0"/>
              <a:t>:</a:t>
            </a:r>
            <a:endParaRPr lang="ru-RU" sz="2000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99292" y="3571876"/>
            <a:ext cx="4714908" cy="307183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 smtClean="0"/>
              <a:t>Mod de </a:t>
            </a:r>
            <a:r>
              <a:rPr lang="en-US" dirty="0" err="1" smtClean="0"/>
              <a:t>operare</a:t>
            </a:r>
            <a:r>
              <a:rPr lang="en-US" dirty="0" smtClean="0"/>
              <a:t>: program/manual</a:t>
            </a:r>
            <a:r>
              <a:rPr lang="ro-RO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Ecran</a:t>
            </a:r>
            <a:r>
              <a:rPr lang="en-US" dirty="0" smtClean="0"/>
              <a:t>: LCD, </a:t>
            </a:r>
            <a:r>
              <a:rPr lang="en-US" dirty="0" err="1" smtClean="0"/>
              <a:t>monocrom</a:t>
            </a:r>
            <a:r>
              <a:rPr lang="ro-RO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Operarea</a:t>
            </a:r>
            <a:r>
              <a:rPr lang="en-US" dirty="0" smtClean="0"/>
              <a:t> </a:t>
            </a:r>
            <a:r>
              <a:rPr lang="ro-RO" dirty="0" smtClean="0"/>
              <a:t>î</a:t>
            </a:r>
            <a:r>
              <a:rPr lang="en-US" dirty="0" smtClean="0"/>
              <a:t>n </a:t>
            </a:r>
            <a:r>
              <a:rPr lang="en-US" dirty="0" err="1" smtClean="0"/>
              <a:t>modul</a:t>
            </a:r>
            <a:r>
              <a:rPr lang="en-US" dirty="0" smtClean="0"/>
              <a:t> </a:t>
            </a:r>
            <a:r>
              <a:rPr lang="en-US" dirty="0" err="1" smtClean="0"/>
              <a:t>grafic</a:t>
            </a:r>
            <a:r>
              <a:rPr lang="en-US" dirty="0" smtClean="0"/>
              <a:t>:</a:t>
            </a:r>
            <a:br>
              <a:rPr lang="en-US" dirty="0" smtClean="0"/>
            </a:br>
            <a:r>
              <a:rPr lang="en-US" dirty="0" smtClean="0"/>
              <a:t>-</a:t>
            </a:r>
            <a:r>
              <a:rPr lang="en-US" dirty="0" err="1" smtClean="0"/>
              <a:t>baza</a:t>
            </a:r>
            <a:r>
              <a:rPr lang="ro-RO" dirty="0" smtClean="0"/>
              <a:t>:</a:t>
            </a:r>
            <a:r>
              <a:rPr lang="en-US" dirty="0" smtClean="0"/>
              <a:t> program </a:t>
            </a:r>
            <a:r>
              <a:rPr lang="en-US" dirty="0" err="1" smtClean="0"/>
              <a:t>presetat</a:t>
            </a:r>
            <a:r>
              <a:rPr lang="en-US" dirty="0" smtClean="0"/>
              <a:t> de </a:t>
            </a:r>
            <a:r>
              <a:rPr lang="en-US" dirty="0" err="1" smtClean="0"/>
              <a:t>tratament</a:t>
            </a:r>
            <a:r>
              <a:rPr lang="ro-RO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-program de </a:t>
            </a:r>
            <a:r>
              <a:rPr lang="en-US" dirty="0" err="1" smtClean="0"/>
              <a:t>tratament</a:t>
            </a:r>
            <a:r>
              <a:rPr lang="en-US" dirty="0" smtClean="0"/>
              <a:t> </a:t>
            </a:r>
            <a:r>
              <a:rPr lang="en-US" dirty="0" err="1" smtClean="0"/>
              <a:t>selectat</a:t>
            </a:r>
            <a:r>
              <a:rPr lang="en-US" dirty="0" smtClean="0"/>
              <a:t> dup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en-US" dirty="0" err="1" smtClean="0"/>
              <a:t>nume</a:t>
            </a:r>
            <a:r>
              <a:rPr lang="ro-RO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-indicator </a:t>
            </a:r>
            <a:r>
              <a:rPr lang="en-US" dirty="0" err="1" smtClean="0"/>
              <a:t>durat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en-US" dirty="0" err="1" smtClean="0"/>
              <a:t>tratament</a:t>
            </a:r>
            <a:r>
              <a:rPr lang="ro-RO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</a:t>
            </a:r>
            <a:r>
              <a:rPr lang="en-US" dirty="0" err="1" smtClean="0"/>
              <a:t>testare</a:t>
            </a:r>
            <a:r>
              <a:rPr lang="en-US" dirty="0" smtClean="0"/>
              <a:t> </a:t>
            </a:r>
            <a:r>
              <a:rPr lang="en-US" dirty="0" err="1" smtClean="0"/>
              <a:t>electrozi</a:t>
            </a:r>
            <a:r>
              <a:rPr lang="ro-RO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</a:t>
            </a:r>
            <a:r>
              <a:rPr lang="en-US" dirty="0" err="1" smtClean="0"/>
              <a:t>statistici</a:t>
            </a:r>
            <a:r>
              <a:rPr lang="en-US" dirty="0" smtClean="0"/>
              <a:t> - </a:t>
            </a:r>
            <a:r>
              <a:rPr lang="en-US" dirty="0" err="1" smtClean="0"/>
              <a:t>num</a:t>
            </a:r>
            <a:r>
              <a:rPr lang="ro-RO" dirty="0" smtClean="0"/>
              <a:t>ă</a:t>
            </a:r>
            <a:r>
              <a:rPr lang="en-US" dirty="0" err="1" smtClean="0"/>
              <a:t>rul</a:t>
            </a:r>
            <a:r>
              <a:rPr lang="en-US" dirty="0" smtClean="0"/>
              <a:t> de </a:t>
            </a:r>
            <a:r>
              <a:rPr lang="en-US" dirty="0" err="1" smtClean="0"/>
              <a:t>tratamente</a:t>
            </a:r>
            <a:r>
              <a:rPr lang="en-US" dirty="0" smtClean="0"/>
              <a:t> </a:t>
            </a:r>
            <a:r>
              <a:rPr lang="en-US" dirty="0" err="1" smtClean="0"/>
              <a:t>efectuate</a:t>
            </a:r>
            <a:r>
              <a:rPr lang="ro-RO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-</a:t>
            </a:r>
            <a:r>
              <a:rPr lang="en-US" dirty="0" err="1" smtClean="0"/>
              <a:t>setarea</a:t>
            </a:r>
            <a:r>
              <a:rPr lang="en-US" dirty="0" smtClean="0"/>
              <a:t> </a:t>
            </a:r>
            <a:r>
              <a:rPr lang="en-US" dirty="0" err="1" smtClean="0"/>
              <a:t>volumului</a:t>
            </a:r>
            <a:r>
              <a:rPr lang="en-US" dirty="0" smtClean="0"/>
              <a:t> </a:t>
            </a:r>
            <a:r>
              <a:rPr lang="en-US" dirty="0" err="1" smtClean="0"/>
              <a:t>semnalului</a:t>
            </a:r>
            <a:r>
              <a:rPr lang="en-US" dirty="0" smtClean="0"/>
              <a:t> </a:t>
            </a:r>
            <a:r>
              <a:rPr lang="en-US" dirty="0" err="1" smtClean="0"/>
              <a:t>sonor</a:t>
            </a:r>
            <a:r>
              <a:rPr lang="en-US" dirty="0" smtClean="0"/>
              <a:t> al </a:t>
            </a:r>
            <a:r>
              <a:rPr lang="en-US" dirty="0" err="1" smtClean="0"/>
              <a:t>alarmei</a:t>
            </a:r>
            <a:r>
              <a:rPr lang="ro-RO" dirty="0" smtClean="0"/>
              <a:t>.</a:t>
            </a:r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142844" y="3071810"/>
            <a:ext cx="4500594" cy="500066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dirty="0" err="1" smtClean="0"/>
              <a:t>Specificatii</a:t>
            </a:r>
            <a:r>
              <a:rPr lang="en-US" b="1" dirty="0" smtClean="0"/>
              <a:t> </a:t>
            </a:r>
            <a:r>
              <a:rPr lang="en-US" b="1" dirty="0" err="1" smtClean="0"/>
              <a:t>tehnice</a:t>
            </a:r>
            <a:r>
              <a:rPr lang="ro-RO" b="1" dirty="0" smtClean="0"/>
              <a:t>: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11156"/>
          </a:xfrm>
        </p:spPr>
        <p:txBody>
          <a:bodyPr>
            <a:normAutofit fontScale="90000"/>
          </a:bodyPr>
          <a:lstStyle/>
          <a:p>
            <a:r>
              <a:rPr lang="ro-RO" sz="3100" b="1" dirty="0" smtClean="0"/>
              <a:t/>
            </a:r>
            <a:br>
              <a:rPr lang="ro-RO" sz="3100" b="1" dirty="0" smtClean="0"/>
            </a:br>
            <a:r>
              <a:rPr lang="fr-FR" sz="3100" b="1" dirty="0" smtClean="0"/>
              <a:t>Dispozitive </a:t>
            </a:r>
            <a:r>
              <a:rPr lang="fr-FR" sz="3100" b="1" dirty="0"/>
              <a:t>cu curenți diatermici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900094"/>
            <a:ext cx="8715436" cy="574361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2400" b="1" dirty="0" smtClean="0">
                <a:solidFill>
                  <a:srgbClr val="0070C0"/>
                </a:solidFill>
              </a:rPr>
              <a:t>Mecanism:</a:t>
            </a:r>
          </a:p>
          <a:p>
            <a:pPr>
              <a:buNone/>
            </a:pPr>
            <a:endParaRPr lang="ro-RO" sz="2400" b="1" dirty="0">
              <a:solidFill>
                <a:srgbClr val="0070C0"/>
              </a:solidFill>
            </a:endParaRPr>
          </a:p>
          <a:p>
            <a:pPr>
              <a:buNone/>
            </a:pPr>
            <a:r>
              <a:rPr lang="ro-RO" sz="2400" b="1" dirty="0" smtClean="0">
                <a:solidFill>
                  <a:srgbClr val="0070C0"/>
                </a:solidFill>
              </a:rPr>
              <a:t>Metodă</a:t>
            </a:r>
            <a:endParaRPr lang="ru-RU" sz="2400" b="1" dirty="0">
              <a:solidFill>
                <a:srgbClr val="0070C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828752" y="888669"/>
            <a:ext cx="6929486" cy="571504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b="1" dirty="0" smtClean="0"/>
              <a:t>Gener</a:t>
            </a:r>
            <a:r>
              <a:rPr lang="ro-RO" sz="1600" b="1" dirty="0" smtClean="0"/>
              <a:t>are  de</a:t>
            </a:r>
            <a:r>
              <a:rPr lang="it-IT" sz="1600" b="1" dirty="0" smtClean="0"/>
              <a:t> </a:t>
            </a:r>
            <a:r>
              <a:rPr lang="it-IT" sz="1600" b="1" dirty="0"/>
              <a:t>curent de </a:t>
            </a:r>
            <a:r>
              <a:rPr lang="ro-RO" sz="1600" b="1" dirty="0" smtClean="0"/>
              <a:t>î</a:t>
            </a:r>
            <a:r>
              <a:rPr lang="it-IT" sz="1600" b="1" dirty="0" smtClean="0"/>
              <a:t>nalta frecven</a:t>
            </a:r>
            <a:r>
              <a:rPr lang="ro-RO" sz="1600" b="1" dirty="0" smtClean="0"/>
              <a:t>ță</a:t>
            </a:r>
            <a:r>
              <a:rPr lang="it-IT" sz="1600" b="1" dirty="0" smtClean="0"/>
              <a:t> </a:t>
            </a:r>
            <a:r>
              <a:rPr lang="it-IT" sz="1600" b="1" dirty="0"/>
              <a:t>aplicabil unui </a:t>
            </a:r>
            <a:r>
              <a:rPr lang="it-IT" sz="1600" b="1" dirty="0" smtClean="0"/>
              <a:t>subiect</a:t>
            </a:r>
            <a:r>
              <a:rPr lang="ro-RO" sz="1600" b="1" dirty="0" smtClean="0"/>
              <a:t> </a:t>
            </a:r>
            <a:r>
              <a:rPr lang="it-IT" sz="1600" b="1" dirty="0" smtClean="0"/>
              <a:t> </a:t>
            </a:r>
            <a:r>
              <a:rPr lang="ro-RO" sz="1600" b="1" dirty="0" smtClean="0"/>
              <a:t>î</a:t>
            </a:r>
            <a:r>
              <a:rPr lang="it-IT" sz="1600" b="1" dirty="0" smtClean="0"/>
              <a:t>n </a:t>
            </a:r>
            <a:r>
              <a:rPr lang="it-IT" sz="1600" b="1" dirty="0"/>
              <a:t>tratament cu ajutorul unui aplicator cu electrod capacitiv sau rezistiv</a:t>
            </a:r>
            <a:endParaRPr lang="ru-RU" sz="1600" dirty="0"/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400124" y="1630232"/>
            <a:ext cx="7286676" cy="71438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it-IT" sz="1600" b="1" dirty="0"/>
              <a:t>Circuitul se inchide cu un disc ceramic montat diametral opus zonei tratate de </a:t>
            </a:r>
            <a:r>
              <a:rPr lang="it-IT" sz="1600" b="1" dirty="0" smtClean="0"/>
              <a:t>aplicator</a:t>
            </a:r>
            <a:r>
              <a:rPr lang="ro-RO" sz="1600" b="1" dirty="0" smtClean="0">
                <a:solidFill>
                  <a:srgbClr val="0070C0"/>
                </a:solidFill>
              </a:rPr>
              <a:t>, cu aplicarea unei creme – se măreșete conductibilitatea</a:t>
            </a:r>
            <a:endParaRPr lang="ru-RU" sz="1600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07975" y="2526233"/>
            <a:ext cx="2786082" cy="357190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vi-VN" b="1" dirty="0" smtClean="0"/>
              <a:t>Curenții  d'Arsonval</a:t>
            </a:r>
            <a:r>
              <a:rPr lang="ro-RO" b="1" dirty="0" smtClean="0"/>
              <a:t>:</a:t>
            </a:r>
            <a:endParaRPr lang="ru-RU" b="1" dirty="0"/>
          </a:p>
        </p:txBody>
      </p:sp>
      <p:sp>
        <p:nvSpPr>
          <p:cNvPr id="2050" name="AutoShape 2" descr="Electroterap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2" name="AutoShape 4" descr="Electroterap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4" name="AutoShape 6" descr="Electroterapie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232422" y="3347973"/>
            <a:ext cx="4714908" cy="314327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o-RO" dirty="0" smtClean="0"/>
              <a:t>-  </a:t>
            </a:r>
            <a:r>
              <a:rPr lang="vi-VN" sz="2000" b="1" dirty="0" smtClean="0"/>
              <a:t>Curenții  d'Arsonval </a:t>
            </a:r>
            <a:r>
              <a:rPr lang="en-US" sz="2000" b="1" dirty="0" smtClean="0"/>
              <a:t>-</a:t>
            </a:r>
            <a:r>
              <a:rPr lang="vi-VN" sz="2000" b="1" dirty="0" smtClean="0"/>
              <a:t> </a:t>
            </a:r>
            <a:r>
              <a:rPr lang="vi-VN" sz="2000" dirty="0" smtClean="0"/>
              <a:t>curenți pulsați de înaltă frecvență și înaltă tensiune.</a:t>
            </a:r>
            <a:endParaRPr lang="ro-RO" sz="2000" dirty="0" smtClean="0"/>
          </a:p>
          <a:p>
            <a:pPr algn="just"/>
            <a:r>
              <a:rPr lang="vi-VN" sz="2000" dirty="0" smtClean="0"/>
              <a:t> </a:t>
            </a:r>
            <a:r>
              <a:rPr lang="ro-RO" sz="2000" dirty="0" smtClean="0"/>
              <a:t>– </a:t>
            </a:r>
            <a:r>
              <a:rPr lang="vi-VN" sz="2000" dirty="0" smtClean="0"/>
              <a:t>Oscilațiile electromagnetice foarte amortizate generate în circuitul electromagnetic nu sunt însoțite de un efect termic vizibil, care distinge darsonvalizarea </a:t>
            </a:r>
            <a:r>
              <a:rPr lang="vi-VN" sz="2000" dirty="0" smtClean="0">
                <a:solidFill>
                  <a:srgbClr val="FF0000"/>
                </a:solidFill>
              </a:rPr>
              <a:t>de diatermie. </a:t>
            </a:r>
            <a:endParaRPr lang="ro-RO" sz="2000" dirty="0" smtClean="0">
              <a:solidFill>
                <a:srgbClr val="FF0000"/>
              </a:solidFill>
            </a:endParaRPr>
          </a:p>
          <a:p>
            <a:pPr algn="just"/>
            <a:r>
              <a:rPr lang="ro-RO" sz="2000" dirty="0" smtClean="0"/>
              <a:t>- </a:t>
            </a:r>
            <a:r>
              <a:rPr lang="vi-VN" sz="2000" dirty="0" smtClean="0"/>
              <a:t>Curentul din aparatul d'Arsonval </a:t>
            </a:r>
            <a:r>
              <a:rPr lang="ro-RO" sz="2000" dirty="0" smtClean="0"/>
              <a:t>-</a:t>
            </a:r>
            <a:r>
              <a:rPr lang="vi-VN" sz="2000" dirty="0" smtClean="0"/>
              <a:t>până la 200 mA, tensiunea </a:t>
            </a:r>
            <a:r>
              <a:rPr lang="ro-RO" sz="2000" dirty="0" smtClean="0"/>
              <a:t>- </a:t>
            </a:r>
            <a:r>
              <a:rPr lang="vi-VN" sz="2000" dirty="0" smtClean="0"/>
              <a:t>10.000 V.</a:t>
            </a:r>
            <a:endParaRPr lang="ru-RU" sz="2000" dirty="0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004369" y="2540859"/>
            <a:ext cx="4714908" cy="35719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dirty="0" smtClean="0"/>
              <a:t>Darsonvalizarea locală 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5400652" y="3061467"/>
            <a:ext cx="3357586" cy="50006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sz="2400" b="1" dirty="0" smtClean="0">
                <a:solidFill>
                  <a:srgbClr val="FF0000"/>
                </a:solidFill>
              </a:rPr>
              <a:t>Diatermia:</a:t>
            </a:r>
            <a:endParaRPr lang="ru-RU" sz="2400" b="1" dirty="0">
              <a:solidFill>
                <a:srgbClr val="FF0000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5400652" y="3794050"/>
            <a:ext cx="3286148" cy="2714644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vi-VN" dirty="0" smtClean="0">
                <a:solidFill>
                  <a:srgbClr val="FF0000"/>
                </a:solidFill>
              </a:rPr>
              <a:t>expunerea la curenți de frecvență mai mare decât d'Arsonval. Se bazează pe utilizarea terapeutică a căldurii generate de trecerea unui curent, a cărui energie este transformată în căldur</a:t>
            </a:r>
            <a:r>
              <a:rPr lang="ro-RO" dirty="0" smtClean="0">
                <a:solidFill>
                  <a:srgbClr val="FF0000"/>
                </a:solidFill>
              </a:rPr>
              <a:t>ă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/>
          </a:bodyPr>
          <a:lstStyle/>
          <a:p>
            <a:r>
              <a:rPr lang="en-US" sz="2800" b="1" dirty="0" err="1" smtClean="0"/>
              <a:t>Specificatii</a:t>
            </a:r>
            <a:r>
              <a:rPr lang="en-US" sz="2800" b="1" dirty="0" smtClean="0"/>
              <a:t> </a:t>
            </a:r>
            <a:r>
              <a:rPr lang="en-US" sz="2800" b="1" dirty="0" err="1" smtClean="0"/>
              <a:t>tehnice</a:t>
            </a:r>
            <a:endParaRPr lang="ru-RU" sz="28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800" dirty="0" smtClean="0"/>
              <a:t>1</a:t>
            </a:r>
            <a:endParaRPr lang="ru-RU" sz="800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285720" y="1428736"/>
            <a:ext cx="4862344" cy="43765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Tx/>
              <a:buChar char="-"/>
            </a:pPr>
            <a:r>
              <a:rPr lang="en-US" b="1" dirty="0" smtClean="0"/>
              <a:t>Regulator: </a:t>
            </a:r>
            <a:r>
              <a:rPr lang="en-US" b="1" dirty="0" err="1" smtClean="0"/>
              <a:t>curent</a:t>
            </a:r>
            <a:r>
              <a:rPr lang="en-US" b="1" dirty="0" smtClean="0"/>
              <a:t> constant maxim in </a:t>
            </a:r>
            <a:r>
              <a:rPr lang="en-US" b="1" dirty="0" err="1" smtClean="0"/>
              <a:t>circuitu</a:t>
            </a:r>
            <a:r>
              <a:rPr lang="en-US" b="1" dirty="0" smtClean="0"/>
              <a:t> de </a:t>
            </a:r>
            <a:r>
              <a:rPr lang="en-US" b="1" dirty="0" err="1" smtClean="0"/>
              <a:t>pacient</a:t>
            </a:r>
            <a:r>
              <a:rPr lang="en-US" b="1" dirty="0" smtClean="0"/>
              <a:t> (mod CC)</a:t>
            </a:r>
            <a:r>
              <a:rPr lang="ro-RO" b="1" dirty="0" smtClean="0"/>
              <a:t>,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o-RO" b="1" dirty="0" smtClean="0"/>
              <a:t>- </a:t>
            </a:r>
            <a:r>
              <a:rPr lang="en-US" b="1" dirty="0" smtClean="0">
                <a:solidFill>
                  <a:srgbClr val="0070C0"/>
                </a:solidFill>
              </a:rPr>
              <a:t>Galvanic</a:t>
            </a:r>
            <a:r>
              <a:rPr lang="en-US" b="1" dirty="0" smtClean="0"/>
              <a:t>: 40</a:t>
            </a:r>
            <a:r>
              <a:rPr lang="ro-RO" b="1" dirty="0" smtClean="0"/>
              <a:t> </a:t>
            </a:r>
            <a:r>
              <a:rPr lang="en-US" b="1" dirty="0" smtClean="0"/>
              <a:t>mA</a:t>
            </a:r>
            <a:r>
              <a:rPr lang="ro-RO" b="1" dirty="0" smtClean="0"/>
              <a:t>,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o-RO" b="1" dirty="0" smtClean="0"/>
              <a:t>- </a:t>
            </a:r>
            <a:r>
              <a:rPr lang="en-US" b="1" dirty="0" err="1" smtClean="0">
                <a:solidFill>
                  <a:srgbClr val="0070C0"/>
                </a:solidFill>
              </a:rPr>
              <a:t>Diadinamic</a:t>
            </a:r>
            <a:r>
              <a:rPr lang="en-US" b="1" dirty="0" smtClean="0">
                <a:solidFill>
                  <a:srgbClr val="0070C0"/>
                </a:solidFill>
              </a:rPr>
              <a:t>: </a:t>
            </a:r>
            <a:r>
              <a:rPr lang="en-US" b="1" dirty="0" err="1" smtClean="0"/>
              <a:t>puls</a:t>
            </a:r>
            <a:r>
              <a:rPr lang="en-US" b="1" dirty="0" smtClean="0"/>
              <a:t> – 60</a:t>
            </a:r>
            <a:r>
              <a:rPr lang="ro-RO" b="1" dirty="0" smtClean="0"/>
              <a:t> </a:t>
            </a:r>
            <a:r>
              <a:rPr lang="en-US" b="1" dirty="0" smtClean="0"/>
              <a:t>mA</a:t>
            </a:r>
            <a:r>
              <a:rPr lang="ro-RO" b="1" dirty="0" smtClean="0"/>
              <a:t>,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o-RO" b="1" dirty="0" smtClean="0"/>
              <a:t>- </a:t>
            </a:r>
            <a:r>
              <a:rPr lang="en-US" b="1" dirty="0" smtClean="0"/>
              <a:t>Interferential: </a:t>
            </a:r>
            <a:r>
              <a:rPr lang="en-US" b="1" dirty="0" err="1" smtClean="0"/>
              <a:t>Kotz</a:t>
            </a:r>
            <a:r>
              <a:rPr lang="en-US" b="1" dirty="0" smtClean="0"/>
              <a:t>, </a:t>
            </a:r>
            <a:r>
              <a:rPr lang="en-US" b="1" dirty="0" err="1" smtClean="0"/>
              <a:t>curent</a:t>
            </a:r>
            <a:r>
              <a:rPr lang="en-US" b="1" dirty="0" smtClean="0"/>
              <a:t> </a:t>
            </a:r>
            <a:r>
              <a:rPr lang="en-US" b="1" dirty="0" err="1" smtClean="0"/>
              <a:t>tranzitoriu</a:t>
            </a:r>
            <a:r>
              <a:rPr lang="en-US" b="1" dirty="0" smtClean="0"/>
              <a:t> unipolar sinusoidal – 100</a:t>
            </a:r>
            <a:r>
              <a:rPr lang="ro-RO" b="1" dirty="0" smtClean="0"/>
              <a:t> </a:t>
            </a:r>
            <a:r>
              <a:rPr lang="en-US" b="1" dirty="0" smtClean="0"/>
              <a:t>mA</a:t>
            </a:r>
            <a:r>
              <a:rPr lang="ro-RO" b="1" dirty="0" smtClean="0"/>
              <a:t>.</a:t>
            </a:r>
            <a:endParaRPr lang="ro-RO" b="1" dirty="0"/>
          </a:p>
          <a:p>
            <a:pPr marL="285750" indent="-285750">
              <a:buFontTx/>
              <a:buChar char="-"/>
            </a:pPr>
            <a:r>
              <a:rPr lang="en-US" b="1" dirty="0" smtClean="0">
                <a:solidFill>
                  <a:srgbClr val="0070C0"/>
                </a:solidFill>
              </a:rPr>
              <a:t>TENS</a:t>
            </a:r>
            <a:r>
              <a:rPr lang="en-US" b="1" dirty="0" smtClean="0"/>
              <a:t>:</a:t>
            </a:r>
            <a:br>
              <a:rPr lang="en-US" b="1" dirty="0" smtClean="0"/>
            </a:br>
            <a:r>
              <a:rPr lang="en-US" b="1" dirty="0" smtClean="0"/>
              <a:t>-140</a:t>
            </a:r>
            <a:r>
              <a:rPr lang="ro-RO" b="1" dirty="0" smtClean="0"/>
              <a:t> </a:t>
            </a:r>
            <a:r>
              <a:rPr lang="en-US" b="1" dirty="0" smtClean="0"/>
              <a:t>mA – 100</a:t>
            </a:r>
            <a:r>
              <a:rPr lang="ro-RO" b="1" dirty="0" smtClean="0"/>
              <a:t> </a:t>
            </a:r>
            <a:r>
              <a:rPr lang="en-US" b="1" dirty="0" smtClean="0"/>
              <a:t>mA</a:t>
            </a:r>
            <a:r>
              <a:rPr lang="ro-RO" b="1" dirty="0" smtClean="0"/>
              <a:t>,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dirty="0" smtClean="0"/>
              <a:t>-</a:t>
            </a:r>
            <a:r>
              <a:rPr lang="en-US" b="1" dirty="0" err="1" smtClean="0"/>
              <a:t>tenoliza</a:t>
            </a:r>
            <a:r>
              <a:rPr lang="en-US" b="1" dirty="0" smtClean="0"/>
              <a:t> – 1000</a:t>
            </a:r>
            <a:r>
              <a:rPr lang="ro-RO" b="1" dirty="0" smtClean="0"/>
              <a:t> </a:t>
            </a:r>
            <a:r>
              <a:rPr lang="en-US" b="1" dirty="0" err="1" smtClean="0"/>
              <a:t>uA</a:t>
            </a:r>
            <a:r>
              <a:rPr lang="ro-RO" b="1" dirty="0" smtClean="0"/>
              <a:t>,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o-RO" b="1" dirty="0" smtClean="0"/>
              <a:t>- </a:t>
            </a:r>
            <a:r>
              <a:rPr lang="en-US" b="1" dirty="0" err="1" smtClean="0"/>
              <a:t>Voltaj</a:t>
            </a:r>
            <a:r>
              <a:rPr lang="en-US" b="1" dirty="0" smtClean="0"/>
              <a:t> maxim: </a:t>
            </a:r>
            <a:r>
              <a:rPr lang="ro-RO" b="1" dirty="0" smtClean="0"/>
              <a:t>î</a:t>
            </a:r>
            <a:r>
              <a:rPr lang="en-US" b="1" dirty="0" smtClean="0"/>
              <a:t>n </a:t>
            </a:r>
            <a:r>
              <a:rPr lang="en-US" b="1" dirty="0" err="1" smtClean="0"/>
              <a:t>circuitul</a:t>
            </a:r>
            <a:r>
              <a:rPr lang="en-US" b="1" dirty="0" smtClean="0"/>
              <a:t> de </a:t>
            </a:r>
            <a:r>
              <a:rPr lang="en-US" b="1" dirty="0" err="1" smtClean="0"/>
              <a:t>pacient</a:t>
            </a:r>
            <a:r>
              <a:rPr lang="en-US" b="1" dirty="0" smtClean="0"/>
              <a:t> (mod CV) – 140</a:t>
            </a:r>
            <a:r>
              <a:rPr lang="ro-RO" b="1" dirty="0" smtClean="0"/>
              <a:t> </a:t>
            </a:r>
            <a:r>
              <a:rPr lang="en-US" b="1" dirty="0" smtClean="0"/>
              <a:t>V</a:t>
            </a:r>
            <a:r>
              <a:rPr lang="ro-RO" b="1" dirty="0" smtClean="0"/>
              <a:t>,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o-RO" b="1" dirty="0" smtClean="0"/>
              <a:t>- </a:t>
            </a:r>
            <a:r>
              <a:rPr lang="en-US" b="1" dirty="0" err="1" smtClean="0"/>
              <a:t>Sursa</a:t>
            </a:r>
            <a:r>
              <a:rPr lang="en-US" b="1" dirty="0" smtClean="0"/>
              <a:t> de </a:t>
            </a:r>
            <a:r>
              <a:rPr lang="en-US" b="1" dirty="0" err="1" smtClean="0"/>
              <a:t>alimentare</a:t>
            </a:r>
            <a:r>
              <a:rPr lang="en-US" b="1" dirty="0" smtClean="0"/>
              <a:t>: 230</a:t>
            </a:r>
            <a:r>
              <a:rPr lang="ro-RO" b="1" dirty="0" smtClean="0"/>
              <a:t> </a:t>
            </a:r>
            <a:r>
              <a:rPr lang="en-US" b="1" dirty="0" smtClean="0"/>
              <a:t>V, 50</a:t>
            </a:r>
            <a:r>
              <a:rPr lang="ro-RO" b="1" dirty="0" smtClean="0"/>
              <a:t> </a:t>
            </a:r>
            <a:r>
              <a:rPr lang="en-US" b="1" dirty="0" smtClean="0"/>
              <a:t>Hz, 50</a:t>
            </a:r>
            <a:r>
              <a:rPr lang="ro-RO" b="1" dirty="0" smtClean="0"/>
              <a:t> </a:t>
            </a:r>
            <a:r>
              <a:rPr lang="en-US" b="1" dirty="0" smtClean="0"/>
              <a:t>W, 70</a:t>
            </a:r>
            <a:r>
              <a:rPr lang="ro-RO" b="1" dirty="0" smtClean="0"/>
              <a:t> </a:t>
            </a:r>
            <a:r>
              <a:rPr lang="en-US" b="1" dirty="0" smtClean="0"/>
              <a:t>VA</a:t>
            </a:r>
            <a:r>
              <a:rPr lang="ro-RO" b="1" dirty="0" smtClean="0"/>
              <a:t>,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o-RO" b="1" dirty="0" smtClean="0"/>
              <a:t>- </a:t>
            </a:r>
            <a:r>
              <a:rPr lang="en-US" b="1" dirty="0" err="1" smtClean="0"/>
              <a:t>Greutate</a:t>
            </a:r>
            <a:r>
              <a:rPr lang="en-US" b="1" dirty="0" smtClean="0"/>
              <a:t>: 6</a:t>
            </a:r>
            <a:r>
              <a:rPr lang="ro-RO" b="1" dirty="0" smtClean="0"/>
              <a:t> </a:t>
            </a:r>
            <a:r>
              <a:rPr lang="en-US" b="1" dirty="0" smtClean="0"/>
              <a:t>kg</a:t>
            </a:r>
            <a:r>
              <a:rPr lang="ro-RO" b="1" dirty="0" smtClean="0"/>
              <a:t>.</a:t>
            </a:r>
            <a:endParaRPr lang="ru-RU" b="1" dirty="0"/>
          </a:p>
        </p:txBody>
      </p:sp>
      <p:pic>
        <p:nvPicPr>
          <p:cNvPr id="23554" name="Picture 2" descr="C:\Users\ION\Downloads\ETUIS-2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29256" y="1571612"/>
            <a:ext cx="3349648" cy="200026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5786446" y="928670"/>
            <a:ext cx="2000264" cy="50006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 smtClean="0"/>
              <a:t>accesorii</a:t>
            </a:r>
            <a:endParaRPr lang="ru-RU" b="1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5429256" y="3071810"/>
            <a:ext cx="3429024" cy="2357454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o-RO" b="1" dirty="0" smtClean="0"/>
              <a:t>- </a:t>
            </a:r>
            <a:r>
              <a:rPr lang="en-US" b="1" dirty="0" err="1" smtClean="0"/>
              <a:t>Husa</a:t>
            </a:r>
            <a:r>
              <a:rPr lang="en-US" b="1" dirty="0" smtClean="0"/>
              <a:t> </a:t>
            </a:r>
            <a:r>
              <a:rPr lang="en-US" b="1" dirty="0" err="1" smtClean="0"/>
              <a:t>electrod</a:t>
            </a:r>
            <a:r>
              <a:rPr lang="en-US" b="1" dirty="0" smtClean="0"/>
              <a:t> </a:t>
            </a:r>
            <a:r>
              <a:rPr lang="en-US" b="1" dirty="0" err="1" smtClean="0"/>
              <a:t>electroterapie</a:t>
            </a:r>
            <a:r>
              <a:rPr lang="en-US" b="1" dirty="0" smtClean="0"/>
              <a:t> 80x60</a:t>
            </a:r>
            <a:r>
              <a:rPr lang="ro-RO" b="1" dirty="0" smtClean="0"/>
              <a:t> </a:t>
            </a:r>
            <a:r>
              <a:rPr lang="en-US" b="1" dirty="0" smtClean="0"/>
              <a:t>mm</a:t>
            </a:r>
            <a:r>
              <a:rPr lang="ro-RO" b="1" dirty="0" smtClean="0"/>
              <a:t>,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o-RO" b="1" dirty="0" smtClean="0"/>
              <a:t>- </a:t>
            </a:r>
            <a:r>
              <a:rPr lang="en-US" b="1" dirty="0" err="1" smtClean="0"/>
              <a:t>Cablu</a:t>
            </a:r>
            <a:r>
              <a:rPr lang="en-US" b="1" dirty="0" smtClean="0"/>
              <a:t> </a:t>
            </a:r>
            <a:r>
              <a:rPr lang="en-US" b="1" dirty="0" err="1" smtClean="0"/>
              <a:t>pacient</a:t>
            </a:r>
            <a:r>
              <a:rPr lang="en-US" b="1" dirty="0" smtClean="0"/>
              <a:t> </a:t>
            </a:r>
            <a:r>
              <a:rPr lang="en-US" b="1" dirty="0" err="1" smtClean="0"/>
              <a:t>electroterapie</a:t>
            </a:r>
            <a:r>
              <a:rPr lang="en-US" b="1" dirty="0" smtClean="0"/>
              <a:t> </a:t>
            </a:r>
            <a:r>
              <a:rPr lang="ro-RO" b="1" dirty="0" smtClean="0"/>
              <a:t>- - </a:t>
            </a:r>
            <a:r>
              <a:rPr lang="en-US" b="1" dirty="0" smtClean="0"/>
              <a:t>Canal A</a:t>
            </a:r>
            <a:r>
              <a:rPr lang="ro-RO" b="1" dirty="0" smtClean="0"/>
              <a:t>,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o-RO" b="1" dirty="0" smtClean="0"/>
              <a:t>- </a:t>
            </a:r>
            <a:r>
              <a:rPr lang="en-US" b="1" dirty="0" err="1" smtClean="0"/>
              <a:t>Cablu</a:t>
            </a:r>
            <a:r>
              <a:rPr lang="en-US" b="1" dirty="0" smtClean="0"/>
              <a:t> </a:t>
            </a:r>
            <a:r>
              <a:rPr lang="en-US" b="1" dirty="0" err="1" smtClean="0"/>
              <a:t>pacient</a:t>
            </a:r>
            <a:r>
              <a:rPr lang="en-US" b="1" dirty="0" smtClean="0"/>
              <a:t> </a:t>
            </a:r>
            <a:r>
              <a:rPr lang="en-US" b="1" dirty="0" err="1" smtClean="0"/>
              <a:t>electroterapie</a:t>
            </a:r>
            <a:r>
              <a:rPr lang="ro-RO" b="1" dirty="0" smtClean="0"/>
              <a:t>,</a:t>
            </a:r>
            <a:r>
              <a:rPr lang="en-US" b="1" dirty="0" smtClean="0"/>
              <a:t> </a:t>
            </a:r>
            <a:r>
              <a:rPr lang="ro-RO" b="1" dirty="0" smtClean="0"/>
              <a:t>- </a:t>
            </a:r>
            <a:r>
              <a:rPr lang="en-US" b="1" dirty="0" smtClean="0"/>
              <a:t>Canal B</a:t>
            </a:r>
            <a:r>
              <a:rPr lang="ro-RO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82594"/>
          </a:xfrm>
        </p:spPr>
        <p:txBody>
          <a:bodyPr>
            <a:normAutofit fontScale="90000"/>
          </a:bodyPr>
          <a:lstStyle/>
          <a:p>
            <a:r>
              <a:rPr lang="en-US" sz="3100" b="1" dirty="0" err="1" smtClean="0"/>
              <a:t>Aparat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electroterapie</a:t>
            </a:r>
            <a:r>
              <a:rPr lang="en-US" sz="3100" b="1" dirty="0" smtClean="0"/>
              <a:t> </a:t>
            </a:r>
            <a:r>
              <a:rPr lang="en-US" sz="3100" b="1" dirty="0" err="1" smtClean="0"/>
              <a:t>PhysioGo</a:t>
            </a:r>
            <a:r>
              <a:rPr lang="en-US" sz="3100" b="1" dirty="0" smtClean="0"/>
              <a:t> 100A</a:t>
            </a:r>
            <a:r>
              <a:rPr lang="en-US" dirty="0" smtClean="0"/>
              <a:t/>
            </a:r>
            <a:br>
              <a:rPr lang="en-US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o-RO" sz="800" dirty="0" smtClean="0"/>
              <a:t>1</a:t>
            </a:r>
            <a:endParaRPr lang="ru-RU" sz="800" dirty="0"/>
          </a:p>
        </p:txBody>
      </p:sp>
      <p:pic>
        <p:nvPicPr>
          <p:cNvPr id="24578" name="Picture 2" descr="C:\Users\ION\Downloads\Phyzio-Go-100A-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8597" y="714356"/>
            <a:ext cx="4257676" cy="2571768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857752" y="500042"/>
            <a:ext cx="4143404" cy="478634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o-RO" dirty="0" smtClean="0"/>
              <a:t>-</a:t>
            </a:r>
            <a:r>
              <a:rPr lang="en-US" b="1" dirty="0" err="1" smtClean="0">
                <a:solidFill>
                  <a:srgbClr val="0070C0"/>
                </a:solidFill>
              </a:rPr>
              <a:t>Ecran</a:t>
            </a:r>
            <a:r>
              <a:rPr lang="en-US" b="1" dirty="0" smtClean="0">
                <a:solidFill>
                  <a:srgbClr val="0070C0"/>
                </a:solidFill>
              </a:rPr>
              <a:t> LCD touchscreen 7", cu touch pen</a:t>
            </a:r>
            <a:r>
              <a:rPr lang="ro-RO" b="1" dirty="0" smtClean="0">
                <a:solidFill>
                  <a:srgbClr val="0070C0"/>
                </a:solidFill>
              </a:rPr>
              <a:t>.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ro-RO" b="1" dirty="0" smtClean="0">
                <a:solidFill>
                  <a:srgbClr val="0070C0"/>
                </a:solidFill>
              </a:rPr>
              <a:t>-</a:t>
            </a:r>
            <a:r>
              <a:rPr lang="en-US" b="1" dirty="0" smtClean="0">
                <a:solidFill>
                  <a:srgbClr val="0070C0"/>
                </a:solidFill>
              </a:rPr>
              <a:t>2 </a:t>
            </a:r>
            <a:r>
              <a:rPr lang="en-US" b="1" dirty="0" err="1" smtClean="0">
                <a:solidFill>
                  <a:srgbClr val="0070C0"/>
                </a:solidFill>
              </a:rPr>
              <a:t>canale</a:t>
            </a:r>
            <a:r>
              <a:rPr lang="en-US" b="1" dirty="0" smtClean="0">
                <a:solidFill>
                  <a:srgbClr val="0070C0"/>
                </a:solidFill>
              </a:rPr>
              <a:t> total </a:t>
            </a:r>
            <a:r>
              <a:rPr lang="en-US" b="1" dirty="0" err="1" smtClean="0">
                <a:solidFill>
                  <a:srgbClr val="0070C0"/>
                </a:solidFill>
              </a:rPr>
              <a:t>independente</a:t>
            </a:r>
            <a:r>
              <a:rPr lang="en-US" b="1" dirty="0" smtClean="0">
                <a:solidFill>
                  <a:srgbClr val="0070C0"/>
                </a:solidFill>
              </a:rPr>
              <a:t> cu </a:t>
            </a:r>
            <a:r>
              <a:rPr lang="en-US" b="1" dirty="0" err="1" smtClean="0">
                <a:solidFill>
                  <a:srgbClr val="0070C0"/>
                </a:solidFill>
              </a:rPr>
              <a:t>posibilitatea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tratarii</a:t>
            </a:r>
            <a:r>
              <a:rPr lang="en-US" b="1" dirty="0" smtClean="0">
                <a:solidFill>
                  <a:srgbClr val="0070C0"/>
                </a:solidFill>
              </a:rPr>
              <a:t> a 2 </a:t>
            </a:r>
            <a:r>
              <a:rPr lang="en-US" b="1" dirty="0" err="1" smtClean="0">
                <a:solidFill>
                  <a:srgbClr val="0070C0"/>
                </a:solidFill>
              </a:rPr>
              <a:t>pacienti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simultan</a:t>
            </a:r>
            <a:r>
              <a:rPr lang="en-US" b="1" dirty="0" smtClean="0">
                <a:solidFill>
                  <a:srgbClr val="0070C0"/>
                </a:solidFill>
              </a:rPr>
              <a:t> cu 2 </a:t>
            </a:r>
            <a:r>
              <a:rPr lang="en-US" b="1" dirty="0" err="1" smtClean="0">
                <a:solidFill>
                  <a:srgbClr val="0070C0"/>
                </a:solidFill>
              </a:rPr>
              <a:t>programe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diferite</a:t>
            </a:r>
            <a:r>
              <a:rPr lang="ro-RO" b="1" dirty="0" smtClean="0">
                <a:solidFill>
                  <a:srgbClr val="0070C0"/>
                </a:solidFill>
              </a:rPr>
              <a:t>.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ro-RO" b="1" dirty="0" smtClean="0">
                <a:solidFill>
                  <a:srgbClr val="0070C0"/>
                </a:solidFill>
              </a:rPr>
              <a:t>-</a:t>
            </a:r>
            <a:r>
              <a:rPr lang="en-US" b="1" dirty="0" smtClean="0">
                <a:solidFill>
                  <a:srgbClr val="0070C0"/>
                </a:solidFill>
              </a:rPr>
              <a:t>Mode de </a:t>
            </a:r>
            <a:r>
              <a:rPr lang="en-US" b="1" dirty="0" err="1" smtClean="0">
                <a:solidFill>
                  <a:srgbClr val="0070C0"/>
                </a:solidFill>
              </a:rPr>
              <a:t>operare</a:t>
            </a:r>
            <a:r>
              <a:rPr lang="en-US" b="1" dirty="0" smtClean="0">
                <a:solidFill>
                  <a:srgbClr val="0070C0"/>
                </a:solidFill>
              </a:rPr>
              <a:t>: </a:t>
            </a:r>
            <a:r>
              <a:rPr lang="en-US" b="1" dirty="0" err="1" smtClean="0">
                <a:solidFill>
                  <a:srgbClr val="0070C0"/>
                </a:solidFill>
              </a:rPr>
              <a:t>programabil</a:t>
            </a:r>
            <a:r>
              <a:rPr lang="en-US" b="1" dirty="0" smtClean="0">
                <a:solidFill>
                  <a:srgbClr val="0070C0"/>
                </a:solidFill>
              </a:rPr>
              <a:t>/manual</a:t>
            </a:r>
            <a:r>
              <a:rPr lang="ro-RO" b="1" dirty="0" smtClean="0">
                <a:solidFill>
                  <a:srgbClr val="0070C0"/>
                </a:solidFill>
              </a:rPr>
              <a:t>.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ro-RO" b="1" dirty="0" smtClean="0">
                <a:solidFill>
                  <a:srgbClr val="0070C0"/>
                </a:solidFill>
              </a:rPr>
              <a:t>-</a:t>
            </a:r>
            <a:r>
              <a:rPr lang="en-US" b="1" dirty="0" err="1" smtClean="0">
                <a:solidFill>
                  <a:srgbClr val="0070C0"/>
                </a:solidFill>
              </a:rPr>
              <a:t>Programe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presetate</a:t>
            </a:r>
            <a:r>
              <a:rPr lang="ro-RO" b="1" dirty="0" smtClean="0">
                <a:solidFill>
                  <a:srgbClr val="0070C0"/>
                </a:solidFill>
              </a:rPr>
              <a:t>.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ro-RO" b="1" dirty="0" smtClean="0">
                <a:solidFill>
                  <a:srgbClr val="0070C0"/>
                </a:solidFill>
              </a:rPr>
              <a:t>-</a:t>
            </a:r>
            <a:r>
              <a:rPr lang="en-US" b="1" dirty="0" err="1" smtClean="0">
                <a:solidFill>
                  <a:srgbClr val="0070C0"/>
                </a:solidFill>
              </a:rPr>
              <a:t>Enciclopedie</a:t>
            </a:r>
            <a:r>
              <a:rPr lang="en-US" b="1" dirty="0" smtClean="0">
                <a:solidFill>
                  <a:srgbClr val="0070C0"/>
                </a:solidFill>
              </a:rPr>
              <a:t> cu </a:t>
            </a:r>
            <a:r>
              <a:rPr lang="en-US" b="1" dirty="0" err="1" smtClean="0">
                <a:solidFill>
                  <a:srgbClr val="0070C0"/>
                </a:solidFill>
              </a:rPr>
              <a:t>descriere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metode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tratament</a:t>
            </a:r>
            <a:r>
              <a:rPr lang="ro-RO" b="1" dirty="0" smtClean="0">
                <a:solidFill>
                  <a:srgbClr val="0070C0"/>
                </a:solidFill>
              </a:rPr>
              <a:t>.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ro-RO" b="1" dirty="0" smtClean="0">
                <a:solidFill>
                  <a:srgbClr val="0070C0"/>
                </a:solidFill>
              </a:rPr>
              <a:t>-</a:t>
            </a:r>
            <a:r>
              <a:rPr lang="en-US" b="1" dirty="0" err="1" smtClean="0">
                <a:solidFill>
                  <a:srgbClr val="0070C0"/>
                </a:solidFill>
              </a:rPr>
              <a:t>Setare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liste</a:t>
            </a:r>
            <a:r>
              <a:rPr lang="en-US" b="1" dirty="0" smtClean="0">
                <a:solidFill>
                  <a:srgbClr val="0070C0"/>
                </a:solidFill>
              </a:rPr>
              <a:t> cu </a:t>
            </a:r>
            <a:r>
              <a:rPr lang="en-US" b="1" dirty="0" err="1" smtClean="0">
                <a:solidFill>
                  <a:srgbClr val="0070C0"/>
                </a:solidFill>
              </a:rPr>
              <a:t>programe</a:t>
            </a:r>
            <a:r>
              <a:rPr lang="en-US" b="1" dirty="0" smtClean="0">
                <a:solidFill>
                  <a:srgbClr val="0070C0"/>
                </a:solidFill>
              </a:rPr>
              <a:t> favorite </a:t>
            </a:r>
            <a:r>
              <a:rPr lang="en-US" b="1" dirty="0" err="1" smtClean="0">
                <a:solidFill>
                  <a:srgbClr val="0070C0"/>
                </a:solidFill>
              </a:rPr>
              <a:t>si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secvente</a:t>
            </a:r>
            <a:r>
              <a:rPr lang="ro-RO" b="1" dirty="0" smtClean="0">
                <a:solidFill>
                  <a:srgbClr val="0070C0"/>
                </a:solidFill>
              </a:rPr>
              <a:t>.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ro-RO" b="1" dirty="0" smtClean="0">
                <a:solidFill>
                  <a:srgbClr val="0070C0"/>
                </a:solidFill>
              </a:rPr>
              <a:t>-</a:t>
            </a:r>
            <a:r>
              <a:rPr lang="en-US" b="1" dirty="0" err="1" smtClean="0">
                <a:solidFill>
                  <a:srgbClr val="0070C0"/>
                </a:solidFill>
              </a:rPr>
              <a:t>setarea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volumului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semnalului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sonor</a:t>
            </a:r>
            <a:r>
              <a:rPr lang="en-US" b="1" dirty="0" smtClean="0">
                <a:solidFill>
                  <a:srgbClr val="0070C0"/>
                </a:solidFill>
              </a:rPr>
              <a:t> al </a:t>
            </a:r>
            <a:r>
              <a:rPr lang="en-US" b="1" dirty="0" err="1" smtClean="0">
                <a:solidFill>
                  <a:srgbClr val="0070C0"/>
                </a:solidFill>
              </a:rPr>
              <a:t>alarmei</a:t>
            </a:r>
            <a:r>
              <a:rPr lang="ro-RO" b="1" dirty="0" smtClean="0">
                <a:solidFill>
                  <a:srgbClr val="0070C0"/>
                </a:solidFill>
              </a:rPr>
              <a:t>.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ro-RO" b="1" dirty="0" smtClean="0">
                <a:solidFill>
                  <a:srgbClr val="0070C0"/>
                </a:solidFill>
              </a:rPr>
              <a:t>-</a:t>
            </a:r>
            <a:r>
              <a:rPr lang="en-US" b="1" dirty="0" err="1" smtClean="0">
                <a:solidFill>
                  <a:srgbClr val="0070C0"/>
                </a:solidFill>
              </a:rPr>
              <a:t>Statistici</a:t>
            </a:r>
            <a:r>
              <a:rPr lang="en-US" b="1" dirty="0" smtClean="0">
                <a:solidFill>
                  <a:srgbClr val="0070C0"/>
                </a:solidFill>
              </a:rPr>
              <a:t> - </a:t>
            </a:r>
            <a:r>
              <a:rPr lang="en-US" b="1" dirty="0" err="1" smtClean="0">
                <a:solidFill>
                  <a:srgbClr val="0070C0"/>
                </a:solidFill>
              </a:rPr>
              <a:t>numarul</a:t>
            </a:r>
            <a:r>
              <a:rPr lang="en-US" b="1" dirty="0" smtClean="0">
                <a:solidFill>
                  <a:srgbClr val="0070C0"/>
                </a:solidFill>
              </a:rPr>
              <a:t> de </a:t>
            </a:r>
            <a:r>
              <a:rPr lang="en-US" b="1" dirty="0" err="1" smtClean="0">
                <a:solidFill>
                  <a:srgbClr val="0070C0"/>
                </a:solidFill>
              </a:rPr>
              <a:t>tratamente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efectuate</a:t>
            </a:r>
            <a:r>
              <a:rPr lang="ro-RO" b="1" dirty="0" smtClean="0">
                <a:solidFill>
                  <a:srgbClr val="0070C0"/>
                </a:solidFill>
              </a:rPr>
              <a:t>.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ro-RO" b="1" dirty="0" smtClean="0">
                <a:solidFill>
                  <a:srgbClr val="0070C0"/>
                </a:solidFill>
              </a:rPr>
              <a:t>-</a:t>
            </a:r>
            <a:r>
              <a:rPr lang="en-US" b="1" dirty="0" err="1" smtClean="0">
                <a:solidFill>
                  <a:srgbClr val="0070C0"/>
                </a:solidFill>
              </a:rPr>
              <a:t>Operare</a:t>
            </a:r>
            <a:r>
              <a:rPr lang="en-US" b="1" dirty="0" smtClean="0">
                <a:solidFill>
                  <a:srgbClr val="0070C0"/>
                </a:solidFill>
              </a:rPr>
              <a:t> in </a:t>
            </a:r>
            <a:r>
              <a:rPr lang="en-US" b="1" dirty="0" err="1" smtClean="0">
                <a:solidFill>
                  <a:srgbClr val="0070C0"/>
                </a:solidFill>
              </a:rPr>
              <a:t>modurile</a:t>
            </a:r>
            <a:r>
              <a:rPr lang="en-US" b="1" dirty="0" smtClean="0">
                <a:solidFill>
                  <a:srgbClr val="0070C0"/>
                </a:solidFill>
              </a:rPr>
              <a:t> CC </a:t>
            </a:r>
            <a:r>
              <a:rPr lang="en-US" b="1" dirty="0" err="1" smtClean="0">
                <a:solidFill>
                  <a:srgbClr val="0070C0"/>
                </a:solidFill>
              </a:rPr>
              <a:t>si</a:t>
            </a:r>
            <a:r>
              <a:rPr lang="en-US" b="1" dirty="0" smtClean="0">
                <a:solidFill>
                  <a:srgbClr val="0070C0"/>
                </a:solidFill>
              </a:rPr>
              <a:t> CV</a:t>
            </a:r>
            <a:r>
              <a:rPr lang="ro-RO" b="1" dirty="0" smtClean="0">
                <a:solidFill>
                  <a:srgbClr val="0070C0"/>
                </a:solidFill>
              </a:rPr>
              <a:t>.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ro-RO" b="1" dirty="0" smtClean="0">
                <a:solidFill>
                  <a:srgbClr val="0070C0"/>
                </a:solidFill>
              </a:rPr>
              <a:t>-</a:t>
            </a:r>
            <a:r>
              <a:rPr lang="en-US" b="1" dirty="0" smtClean="0">
                <a:solidFill>
                  <a:srgbClr val="0070C0"/>
                </a:solidFill>
              </a:rPr>
              <a:t>Program de </a:t>
            </a:r>
            <a:r>
              <a:rPr lang="en-US" b="1" dirty="0" err="1" smtClean="0">
                <a:solidFill>
                  <a:srgbClr val="0070C0"/>
                </a:solidFill>
              </a:rPr>
              <a:t>tratament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selectat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dupa</a:t>
            </a:r>
            <a:r>
              <a:rPr lang="en-US" b="1" dirty="0" smtClean="0">
                <a:solidFill>
                  <a:srgbClr val="0070C0"/>
                </a:solidFill>
              </a:rPr>
              <a:t> </a:t>
            </a:r>
            <a:r>
              <a:rPr lang="en-US" b="1" dirty="0" err="1" smtClean="0">
                <a:solidFill>
                  <a:srgbClr val="0070C0"/>
                </a:solidFill>
              </a:rPr>
              <a:t>nume</a:t>
            </a:r>
            <a:r>
              <a:rPr lang="ro-RO" b="1" dirty="0" smtClean="0">
                <a:solidFill>
                  <a:srgbClr val="0070C0"/>
                </a:solidFill>
              </a:rPr>
              <a:t>.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357158" y="3429000"/>
            <a:ext cx="3143272" cy="4286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b="1" i="1" dirty="0" err="1" smtClean="0"/>
              <a:t>Meniu</a:t>
            </a:r>
            <a:r>
              <a:rPr lang="en-US" b="1" i="1" dirty="0" smtClean="0"/>
              <a:t> </a:t>
            </a:r>
            <a:r>
              <a:rPr lang="en-US" b="1" i="1" dirty="0" err="1" smtClean="0"/>
              <a:t>intuitiv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285720" y="4071942"/>
            <a:ext cx="4400552" cy="157163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dirty="0" smtClean="0"/>
              <a:t>69 de </a:t>
            </a:r>
            <a:r>
              <a:rPr lang="en-US" dirty="0" err="1" smtClean="0"/>
              <a:t>programe</a:t>
            </a:r>
            <a:r>
              <a:rPr lang="en-US" dirty="0" smtClean="0"/>
              <a:t> </a:t>
            </a:r>
            <a:r>
              <a:rPr lang="en-US" dirty="0" err="1" smtClean="0"/>
              <a:t>presetate</a:t>
            </a:r>
            <a:r>
              <a:rPr lang="ro-RO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50 de </a:t>
            </a:r>
            <a:r>
              <a:rPr lang="en-US" dirty="0" err="1" smtClean="0"/>
              <a:t>programe</a:t>
            </a:r>
            <a:r>
              <a:rPr lang="en-US" dirty="0" smtClean="0"/>
              <a:t> definite de </a:t>
            </a:r>
            <a:r>
              <a:rPr lang="en-US" dirty="0" err="1" smtClean="0"/>
              <a:t>utilizator</a:t>
            </a:r>
            <a:r>
              <a:rPr lang="ro-RO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69 </a:t>
            </a:r>
            <a:r>
              <a:rPr lang="en-US" dirty="0" err="1" smtClean="0"/>
              <a:t>sloturi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programe</a:t>
            </a:r>
            <a:r>
              <a:rPr lang="en-US" dirty="0" smtClean="0"/>
              <a:t> favorite</a:t>
            </a:r>
            <a:r>
              <a:rPr lang="ro-RO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38 de </a:t>
            </a:r>
            <a:r>
              <a:rPr lang="en-US" dirty="0" err="1" smtClean="0"/>
              <a:t>secvente</a:t>
            </a:r>
            <a:r>
              <a:rPr lang="en-US" dirty="0" smtClean="0"/>
              <a:t> de </a:t>
            </a:r>
            <a:r>
              <a:rPr lang="en-US" dirty="0" err="1" smtClean="0"/>
              <a:t>tratament</a:t>
            </a:r>
            <a:r>
              <a:rPr lang="en-US" dirty="0" smtClean="0"/>
              <a:t> </a:t>
            </a:r>
            <a:r>
              <a:rPr lang="en-US" dirty="0" err="1" smtClean="0"/>
              <a:t>presetate</a:t>
            </a:r>
            <a:r>
              <a:rPr lang="ro-RO" dirty="0" smtClean="0"/>
              <a:t>,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10 </a:t>
            </a:r>
            <a:r>
              <a:rPr lang="en-US" dirty="0" err="1" smtClean="0"/>
              <a:t>secvente</a:t>
            </a:r>
            <a:r>
              <a:rPr lang="en-US" dirty="0" smtClean="0"/>
              <a:t> de </a:t>
            </a:r>
            <a:r>
              <a:rPr lang="en-US" dirty="0" err="1" smtClean="0"/>
              <a:t>tratament</a:t>
            </a:r>
            <a:r>
              <a:rPr lang="en-US" dirty="0" smtClean="0"/>
              <a:t> definite de </a:t>
            </a:r>
            <a:r>
              <a:rPr lang="en-US" dirty="0" err="1" smtClean="0"/>
              <a:t>utiliza</a:t>
            </a:r>
            <a:r>
              <a:rPr lang="ro-RO" dirty="0" smtClean="0"/>
              <a:t>.</a:t>
            </a:r>
            <a:r>
              <a:rPr lang="en-US" dirty="0" smtClean="0"/>
              <a:t>t</a:t>
            </a:r>
            <a:endParaRPr lang="ru-RU" dirty="0"/>
          </a:p>
        </p:txBody>
      </p:sp>
      <p:pic>
        <p:nvPicPr>
          <p:cNvPr id="24579" name="Picture 3" descr="C:\Users\ION\Downloads\Phyzio-Go-100A-2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86446" y="4969376"/>
            <a:ext cx="3214710" cy="1888624"/>
          </a:xfrm>
          <a:prstGeom prst="rect">
            <a:avLst/>
          </a:prstGeom>
          <a:noFill/>
        </p:spPr>
      </p:pic>
      <p:sp>
        <p:nvSpPr>
          <p:cNvPr id="9" name="Прямоугольник 8"/>
          <p:cNvSpPr/>
          <p:nvPr/>
        </p:nvSpPr>
        <p:spPr>
          <a:xfrm>
            <a:off x="285720" y="5929330"/>
            <a:ext cx="5286412" cy="642942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b="1" dirty="0" smtClean="0"/>
              <a:t>Global Biomarketing Group (GBG)</a:t>
            </a:r>
            <a:endParaRPr lang="ru-RU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22237"/>
          </a:xfrm>
        </p:spPr>
        <p:txBody>
          <a:bodyPr>
            <a:normAutofit fontScale="90000"/>
          </a:bodyPr>
          <a:lstStyle/>
          <a:p>
            <a:r>
              <a:rPr lang="ro-RO" sz="2800" b="1" dirty="0" smtClean="0"/>
              <a:t>Dispozitive pentru MAGNETOTERAPIE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000108"/>
            <a:ext cx="8543956" cy="5126055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800" dirty="0" smtClean="0"/>
              <a:t>1</a:t>
            </a:r>
            <a:endParaRPr lang="ru-RU" sz="800" dirty="0"/>
          </a:p>
        </p:txBody>
      </p:sp>
      <p:pic>
        <p:nvPicPr>
          <p:cNvPr id="25602" name="Picture 2" descr="C:\Users\ION\Downloads\Magneris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928670"/>
            <a:ext cx="3555993" cy="2000246"/>
          </a:xfrm>
          <a:prstGeom prst="rect">
            <a:avLst/>
          </a:prstGeom>
          <a:noFill/>
        </p:spPr>
      </p:pic>
      <p:pic>
        <p:nvPicPr>
          <p:cNvPr id="25603" name="Picture 3" descr="C:\Users\ION\Downloads\Magneris-1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57686" y="928670"/>
            <a:ext cx="4444999" cy="250031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357158" y="2500306"/>
            <a:ext cx="3786214" cy="857256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000" b="1" dirty="0" err="1" smtClean="0"/>
              <a:t>Caracteristici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produsului</a:t>
            </a:r>
            <a:r>
              <a:rPr lang="en-US" sz="2000" b="1" dirty="0" smtClean="0"/>
              <a:t>: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b="1" i="1" dirty="0" smtClean="0"/>
              <a:t>-MAGNERIS</a:t>
            </a:r>
            <a:endParaRPr lang="ru-RU" sz="2000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428596" y="3571876"/>
            <a:ext cx="3786214" cy="285752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o-RO" dirty="0" smtClean="0"/>
              <a:t>- </a:t>
            </a:r>
            <a:r>
              <a:rPr lang="ro-RO" b="1" dirty="0"/>
              <a:t>U</a:t>
            </a:r>
            <a:r>
              <a:rPr lang="en-US" b="1" dirty="0" err="1" smtClean="0"/>
              <a:t>nitate</a:t>
            </a:r>
            <a:r>
              <a:rPr lang="en-US" b="1" dirty="0" smtClean="0"/>
              <a:t> </a:t>
            </a:r>
            <a:r>
              <a:rPr lang="en-US" b="1" dirty="0" err="1" smtClean="0"/>
              <a:t>magnetoterapie</a:t>
            </a:r>
            <a:r>
              <a:rPr lang="en-US" b="1" dirty="0" smtClean="0"/>
              <a:t> </a:t>
            </a:r>
            <a:r>
              <a:rPr lang="en-US" b="1" dirty="0" err="1" smtClean="0"/>
              <a:t>portabil</a:t>
            </a:r>
            <a:r>
              <a:rPr lang="ro-RO" b="1" dirty="0" smtClean="0"/>
              <a:t>ă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b="1" dirty="0" err="1" smtClean="0"/>
              <a:t>Forme</a:t>
            </a:r>
            <a:r>
              <a:rPr lang="en-US" b="1" dirty="0" smtClean="0"/>
              <a:t> sinusoidal, </a:t>
            </a:r>
            <a:r>
              <a:rPr lang="en-US" b="1" dirty="0" err="1" smtClean="0"/>
              <a:t>triunghiular</a:t>
            </a:r>
            <a:r>
              <a:rPr lang="en-US" b="1" dirty="0" smtClean="0"/>
              <a:t>, rectangular</a:t>
            </a:r>
            <a:r>
              <a:rPr lang="ro-RO" b="1" dirty="0" smtClean="0"/>
              <a:t>.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o-RO" b="1" dirty="0" smtClean="0"/>
              <a:t>- </a:t>
            </a:r>
            <a:r>
              <a:rPr lang="en-US" b="1" dirty="0" smtClean="0"/>
              <a:t>Mod de </a:t>
            </a:r>
            <a:r>
              <a:rPr lang="en-US" b="1" dirty="0" err="1" smtClean="0"/>
              <a:t>lucru</a:t>
            </a:r>
            <a:r>
              <a:rPr lang="en-US" b="1" dirty="0" smtClean="0"/>
              <a:t>: manual/</a:t>
            </a:r>
            <a:r>
              <a:rPr lang="en-US" b="1" dirty="0" err="1" smtClean="0"/>
              <a:t>prestabilit</a:t>
            </a:r>
            <a:r>
              <a:rPr lang="en-US" b="1" dirty="0" smtClean="0"/>
              <a:t> - </a:t>
            </a:r>
            <a:r>
              <a:rPr lang="en-US" b="1" dirty="0" err="1" smtClean="0"/>
              <a:t>Continuu</a:t>
            </a:r>
            <a:r>
              <a:rPr lang="en-US" b="1" dirty="0" smtClean="0"/>
              <a:t> </a:t>
            </a:r>
            <a:r>
              <a:rPr lang="en-US" b="1" dirty="0" err="1" smtClean="0"/>
              <a:t>sau</a:t>
            </a:r>
            <a:r>
              <a:rPr lang="en-US" b="1" dirty="0" smtClean="0"/>
              <a:t> </a:t>
            </a:r>
            <a:r>
              <a:rPr lang="en-US" b="1" dirty="0" err="1" smtClean="0"/>
              <a:t>pulsat</a:t>
            </a:r>
            <a:r>
              <a:rPr lang="ro-RO" b="1" dirty="0" smtClean="0"/>
              <a:t>.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o-RO" b="1" dirty="0" smtClean="0"/>
              <a:t>- </a:t>
            </a:r>
            <a:r>
              <a:rPr lang="en-US" b="1" dirty="0" smtClean="0"/>
              <a:t>2 </a:t>
            </a:r>
            <a:r>
              <a:rPr lang="en-US" b="1" dirty="0" err="1" smtClean="0"/>
              <a:t>mufe</a:t>
            </a:r>
            <a:r>
              <a:rPr lang="en-US" b="1" dirty="0" smtClean="0"/>
              <a:t> </a:t>
            </a:r>
            <a:r>
              <a:rPr lang="en-US" b="1" dirty="0" err="1" smtClean="0"/>
              <a:t>pentru</a:t>
            </a:r>
            <a:r>
              <a:rPr lang="en-US" b="1" dirty="0" smtClean="0"/>
              <a:t> 2 </a:t>
            </a:r>
            <a:r>
              <a:rPr lang="en-US" b="1" dirty="0" err="1" smtClean="0"/>
              <a:t>solenoizi</a:t>
            </a:r>
            <a:r>
              <a:rPr lang="en-US" b="1" dirty="0" smtClean="0"/>
              <a:t> </a:t>
            </a:r>
            <a:r>
              <a:rPr lang="en-US" b="1" dirty="0" err="1" smtClean="0"/>
              <a:t>diferi</a:t>
            </a:r>
            <a:r>
              <a:rPr lang="ro-RO" b="1" dirty="0" smtClean="0"/>
              <a:t>ț</a:t>
            </a:r>
            <a:r>
              <a:rPr lang="en-US" b="1" dirty="0" err="1" smtClean="0"/>
              <a:t>i</a:t>
            </a:r>
            <a:r>
              <a:rPr lang="ro-RO" b="1" dirty="0" smtClean="0"/>
              <a:t>.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o-RO" b="1" dirty="0" smtClean="0"/>
              <a:t>- </a:t>
            </a:r>
            <a:r>
              <a:rPr lang="en-US" b="1" dirty="0" smtClean="0"/>
              <a:t>1 canal</a:t>
            </a:r>
            <a:r>
              <a:rPr lang="ro-RO" b="1" dirty="0" smtClean="0"/>
              <a:t>.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o-RO" b="1" dirty="0" smtClean="0"/>
              <a:t>- </a:t>
            </a:r>
            <a:r>
              <a:rPr lang="en-US" b="1" dirty="0" smtClean="0"/>
              <a:t>50 </a:t>
            </a:r>
            <a:r>
              <a:rPr lang="en-US" b="1" dirty="0" err="1" smtClean="0"/>
              <a:t>programe</a:t>
            </a:r>
            <a:r>
              <a:rPr lang="en-US" b="1" dirty="0" smtClean="0"/>
              <a:t> </a:t>
            </a:r>
            <a:r>
              <a:rPr lang="en-US" b="1" dirty="0" err="1" smtClean="0"/>
              <a:t>prestabilite</a:t>
            </a:r>
            <a:r>
              <a:rPr lang="ro-RO" b="1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b="1" dirty="0" smtClean="0"/>
              <a:t>10 spa</a:t>
            </a:r>
            <a:r>
              <a:rPr lang="ro-RO" b="1" dirty="0" smtClean="0"/>
              <a:t>ț</a:t>
            </a:r>
            <a:r>
              <a:rPr lang="en-US" b="1" dirty="0" smtClean="0"/>
              <a:t>ii </a:t>
            </a:r>
            <a:r>
              <a:rPr lang="en-US" b="1" dirty="0" err="1" smtClean="0"/>
              <a:t>libere</a:t>
            </a:r>
            <a:r>
              <a:rPr lang="en-US" b="1" dirty="0" smtClean="0"/>
              <a:t> </a:t>
            </a:r>
            <a:r>
              <a:rPr lang="en-US" b="1" dirty="0" err="1" smtClean="0"/>
              <a:t>pentru</a:t>
            </a:r>
            <a:r>
              <a:rPr lang="en-US" b="1" dirty="0" smtClean="0"/>
              <a:t> </a:t>
            </a:r>
            <a:r>
              <a:rPr lang="en-US" b="1" dirty="0" err="1" smtClean="0"/>
              <a:t>utilizator</a:t>
            </a:r>
            <a:r>
              <a:rPr lang="ro-RO" b="1" dirty="0" smtClean="0"/>
              <a:t>.</a:t>
            </a:r>
            <a:endParaRPr lang="ru-RU" b="1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786314" y="3286124"/>
            <a:ext cx="3857652" cy="42862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sz="2000" b="1" dirty="0" smtClean="0"/>
              <a:t>Aplicatori </a:t>
            </a:r>
            <a:endParaRPr lang="ru-RU" sz="2000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429124" y="3786190"/>
            <a:ext cx="4286280" cy="292895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ro-RO" b="1" dirty="0" smtClean="0"/>
              <a:t>- </a:t>
            </a:r>
            <a:r>
              <a:rPr lang="en-US" b="1" dirty="0" err="1" smtClean="0"/>
              <a:t>Aplicatori</a:t>
            </a:r>
            <a:r>
              <a:rPr lang="en-US" b="1" dirty="0" smtClean="0"/>
              <a:t> </a:t>
            </a:r>
            <a:r>
              <a:rPr lang="en-US" b="1" dirty="0" err="1" smtClean="0"/>
              <a:t>pla</a:t>
            </a:r>
            <a:r>
              <a:rPr lang="ro-RO" b="1" dirty="0" smtClean="0"/>
              <a:t>ț</a:t>
            </a:r>
            <a:r>
              <a:rPr lang="en-US" b="1" dirty="0" err="1" smtClean="0"/>
              <a:t>i</a:t>
            </a:r>
            <a:r>
              <a:rPr lang="ro-RO" b="1" dirty="0" smtClean="0"/>
              <a:t> -</a:t>
            </a:r>
            <a:r>
              <a:rPr lang="en-US" b="1" dirty="0" smtClean="0"/>
              <a:t> </a:t>
            </a:r>
            <a:r>
              <a:rPr lang="en-US" b="1" dirty="0" err="1" smtClean="0"/>
              <a:t>magnetoterapie</a:t>
            </a:r>
            <a:r>
              <a:rPr lang="en-US" b="1" dirty="0" smtClean="0"/>
              <a:t> (</a:t>
            </a:r>
            <a:r>
              <a:rPr lang="en-US" b="1" dirty="0" err="1" smtClean="0"/>
              <a:t>Magneris</a:t>
            </a:r>
            <a:r>
              <a:rPr lang="en-US" b="1" dirty="0" smtClean="0"/>
              <a:t>)</a:t>
            </a:r>
            <a:r>
              <a:rPr lang="ro-RO" b="1" dirty="0" smtClean="0"/>
              <a:t>.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o-RO" b="1" dirty="0" smtClean="0"/>
              <a:t>- </a:t>
            </a:r>
            <a:r>
              <a:rPr lang="en-US" b="1" dirty="0" smtClean="0"/>
              <a:t>Solenoid CSL60</a:t>
            </a:r>
            <a:r>
              <a:rPr lang="ro-RO" b="1" dirty="0" smtClean="0"/>
              <a:t>.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o-RO" b="1" dirty="0" smtClean="0"/>
              <a:t>- </a:t>
            </a:r>
            <a:r>
              <a:rPr lang="en-US" b="1" dirty="0" smtClean="0"/>
              <a:t>C</a:t>
            </a:r>
            <a:r>
              <a:rPr lang="ro-RO" b="1" dirty="0" smtClean="0"/>
              <a:t>ă</a:t>
            </a:r>
            <a:r>
              <a:rPr lang="en-US" b="1" dirty="0" err="1" smtClean="0"/>
              <a:t>rucior</a:t>
            </a:r>
            <a:r>
              <a:rPr lang="en-US" b="1" dirty="0" smtClean="0"/>
              <a:t> special cu bra</a:t>
            </a:r>
            <a:r>
              <a:rPr lang="ro-RO" b="1" dirty="0" smtClean="0"/>
              <a:t>ț</a:t>
            </a:r>
            <a:r>
              <a:rPr lang="en-US" b="1" dirty="0" smtClean="0"/>
              <a:t> </a:t>
            </a:r>
            <a:r>
              <a:rPr lang="en-US" b="1" dirty="0" err="1" smtClean="0"/>
              <a:t>mobil</a:t>
            </a:r>
            <a:r>
              <a:rPr lang="en-US" b="1" dirty="0" smtClean="0"/>
              <a:t> </a:t>
            </a:r>
            <a:r>
              <a:rPr lang="en-US" b="1" dirty="0" err="1" smtClean="0"/>
              <a:t>pe</a:t>
            </a:r>
            <a:r>
              <a:rPr lang="en-US" b="1" dirty="0" smtClean="0"/>
              <a:t> </a:t>
            </a:r>
            <a:r>
              <a:rPr lang="en-US" b="1" dirty="0" err="1" smtClean="0"/>
              <a:t>toate</a:t>
            </a:r>
            <a:r>
              <a:rPr lang="en-US" b="1" dirty="0" smtClean="0"/>
              <a:t> </a:t>
            </a:r>
            <a:r>
              <a:rPr lang="en-US" b="1" dirty="0" err="1" smtClean="0"/>
              <a:t>cele</a:t>
            </a:r>
            <a:r>
              <a:rPr lang="en-US" b="1" dirty="0" smtClean="0"/>
              <a:t> 3 axe</a:t>
            </a:r>
            <a:r>
              <a:rPr lang="ro-RO" b="1" dirty="0" smtClean="0"/>
              <a:t>.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o-RO" b="1" dirty="0" smtClean="0"/>
              <a:t>- </a:t>
            </a:r>
            <a:r>
              <a:rPr lang="en-US" b="1" dirty="0" smtClean="0"/>
              <a:t>Pat din </a:t>
            </a:r>
            <a:r>
              <a:rPr lang="en-US" b="1" dirty="0" err="1" smtClean="0"/>
              <a:t>aluminiu</a:t>
            </a:r>
            <a:r>
              <a:rPr lang="en-US" b="1" dirty="0" smtClean="0"/>
              <a:t> cu </a:t>
            </a:r>
            <a:r>
              <a:rPr lang="ro-RO" b="1" dirty="0" err="1"/>
              <a:t>ș</a:t>
            </a:r>
            <a:r>
              <a:rPr lang="en-US" b="1" dirty="0" err="1" smtClean="0"/>
              <a:t>ina</a:t>
            </a:r>
            <a:r>
              <a:rPr lang="en-US" b="1" dirty="0" smtClean="0"/>
              <a:t> special</a:t>
            </a:r>
            <a:r>
              <a:rPr lang="ro-RO" b="1" dirty="0" smtClean="0"/>
              <a:t>ă</a:t>
            </a:r>
            <a:r>
              <a:rPr lang="en-US" b="1" dirty="0" smtClean="0"/>
              <a:t> </a:t>
            </a:r>
            <a:r>
              <a:rPr lang="en-US" b="1" dirty="0" err="1" smtClean="0"/>
              <a:t>pentru</a:t>
            </a:r>
            <a:r>
              <a:rPr lang="ro-RO" b="1" dirty="0" smtClean="0"/>
              <a:t> plasarea </a:t>
            </a:r>
            <a:r>
              <a:rPr lang="en-US" b="1" dirty="0" err="1" smtClean="0"/>
              <a:t>solenoidului</a:t>
            </a:r>
            <a:r>
              <a:rPr lang="en-US" b="1" dirty="0" smtClean="0"/>
              <a:t> de 60</a:t>
            </a:r>
            <a:r>
              <a:rPr lang="ro-RO" b="1" dirty="0" smtClean="0"/>
              <a:t> </a:t>
            </a:r>
            <a:r>
              <a:rPr lang="en-US" b="1" dirty="0" smtClean="0"/>
              <a:t>cm</a:t>
            </a:r>
            <a:r>
              <a:rPr lang="ro-RO" b="1" dirty="0" smtClean="0"/>
              <a:t>.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o-RO" b="1" dirty="0" smtClean="0"/>
              <a:t>- </a:t>
            </a:r>
            <a:r>
              <a:rPr lang="en-US" b="1" dirty="0" smtClean="0"/>
              <a:t>U</a:t>
            </a:r>
            <a:r>
              <a:rPr lang="ro-RO" b="1" dirty="0" smtClean="0"/>
              <a:t>ș</a:t>
            </a:r>
            <a:r>
              <a:rPr lang="en-US" b="1" dirty="0" smtClean="0"/>
              <a:t>or </a:t>
            </a:r>
            <a:r>
              <a:rPr lang="ro-RO" b="1" dirty="0" err="1"/>
              <a:t>ș</a:t>
            </a:r>
            <a:r>
              <a:rPr lang="en-US" b="1" dirty="0" err="1" smtClean="0"/>
              <a:t>i</a:t>
            </a:r>
            <a:r>
              <a:rPr lang="en-US" b="1" dirty="0" smtClean="0"/>
              <a:t> </a:t>
            </a:r>
            <a:r>
              <a:rPr lang="en-US" b="1" dirty="0" err="1" smtClean="0"/>
              <a:t>foarte</a:t>
            </a:r>
            <a:r>
              <a:rPr lang="en-US" b="1" dirty="0" smtClean="0"/>
              <a:t> </a:t>
            </a:r>
            <a:r>
              <a:rPr lang="en-US" b="1" dirty="0" err="1" smtClean="0"/>
              <a:t>manevrabil</a:t>
            </a:r>
            <a:r>
              <a:rPr lang="ro-RO" b="1" dirty="0" smtClean="0"/>
              <a:t>.</a:t>
            </a:r>
            <a:r>
              <a:rPr lang="en-US" b="1" dirty="0" smtClean="0"/>
              <a:t/>
            </a:r>
            <a:br>
              <a:rPr lang="en-US" b="1" dirty="0" smtClean="0"/>
            </a:br>
            <a:r>
              <a:rPr lang="ro-RO" b="1" dirty="0" smtClean="0"/>
              <a:t>- </a:t>
            </a:r>
            <a:r>
              <a:rPr lang="en-US" b="1" dirty="0" err="1" smtClean="0"/>
              <a:t>Faciliteaz</a:t>
            </a:r>
            <a:r>
              <a:rPr lang="ro-RO" b="1" dirty="0" smtClean="0"/>
              <a:t>ă</a:t>
            </a:r>
            <a:r>
              <a:rPr lang="en-US" b="1" dirty="0" smtClean="0"/>
              <a:t> </a:t>
            </a:r>
            <a:r>
              <a:rPr lang="en-US" b="1" dirty="0" err="1" smtClean="0"/>
              <a:t>tratamentul</a:t>
            </a:r>
            <a:r>
              <a:rPr lang="en-US" b="1" dirty="0" smtClean="0"/>
              <a:t> </a:t>
            </a:r>
            <a:r>
              <a:rPr lang="ro-RO" b="1" dirty="0" smtClean="0"/>
              <a:t>î</a:t>
            </a:r>
            <a:r>
              <a:rPr lang="en-US" b="1" dirty="0" smtClean="0"/>
              <a:t>n zone </a:t>
            </a:r>
            <a:r>
              <a:rPr lang="en-US" b="1" dirty="0" err="1" smtClean="0"/>
              <a:t>greu</a:t>
            </a:r>
            <a:r>
              <a:rPr lang="en-US" b="1" dirty="0" smtClean="0"/>
              <a:t> </a:t>
            </a:r>
            <a:r>
              <a:rPr lang="en-US" b="1" dirty="0" err="1" smtClean="0"/>
              <a:t>accesibile</a:t>
            </a:r>
            <a:r>
              <a:rPr lang="ro-RO" b="1" dirty="0" smtClean="0"/>
              <a:t>.</a:t>
            </a:r>
            <a:endParaRPr lang="ru-RU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4704"/>
          </a:xfrm>
        </p:spPr>
        <p:txBody>
          <a:bodyPr>
            <a:normAutofit/>
          </a:bodyPr>
          <a:lstStyle/>
          <a:p>
            <a:r>
              <a:rPr lang="ro-RO" sz="2800" dirty="0" smtClean="0"/>
              <a:t>Stimulare magnetică (</a:t>
            </a:r>
            <a:r>
              <a:rPr lang="en-US" sz="2800" dirty="0"/>
              <a:t>Status Talent </a:t>
            </a:r>
            <a:r>
              <a:rPr lang="en-US" sz="2800" dirty="0" smtClean="0"/>
              <a:t>Pro</a:t>
            </a:r>
            <a:r>
              <a:rPr lang="ro-RO" sz="2800" dirty="0" smtClean="0"/>
              <a:t>)</a:t>
            </a:r>
            <a:endParaRPr lang="en-US" sz="2800" dirty="0"/>
          </a:p>
        </p:txBody>
      </p:sp>
      <p:pic>
        <p:nvPicPr>
          <p:cNvPr id="1026" name="Picture 2" descr="i.php?p=p1(26).jpg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6703" y="870619"/>
            <a:ext cx="1690473" cy="20269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2627784" y="589241"/>
            <a:ext cx="626469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666666"/>
                </a:solidFill>
                <a:latin typeface="Open Sans"/>
              </a:rPr>
              <a:t> </a:t>
            </a:r>
            <a:r>
              <a:rPr lang="ro-RO" dirty="0" smtClean="0">
                <a:solidFill>
                  <a:srgbClr val="666666"/>
                </a:solidFill>
                <a:latin typeface="Open Sans"/>
              </a:rPr>
              <a:t>- F</a:t>
            </a:r>
            <a:r>
              <a:rPr lang="en-US" dirty="0" err="1" smtClean="0">
                <a:solidFill>
                  <a:srgbClr val="666666"/>
                </a:solidFill>
                <a:latin typeface="Open Sans"/>
              </a:rPr>
              <a:t>oloseste</a:t>
            </a:r>
            <a:r>
              <a:rPr lang="en-US" dirty="0" smtClean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stimularea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magnetica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transcutanata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de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inalta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intensitate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, o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modalitate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moderna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de a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trata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afectiuni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neuro-musculare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cu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ajutorul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unui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camp magnetic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foarte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puternic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, de 3 tesla. </a:t>
            </a:r>
            <a:endParaRPr lang="ro-RO" dirty="0" smtClean="0">
              <a:solidFill>
                <a:srgbClr val="666666"/>
              </a:solidFill>
              <a:latin typeface="Open Sans"/>
            </a:endParaRPr>
          </a:p>
          <a:p>
            <a:r>
              <a:rPr lang="ro-RO" dirty="0" smtClean="0">
                <a:solidFill>
                  <a:srgbClr val="666666"/>
                </a:solidFill>
                <a:latin typeface="Open Sans"/>
              </a:rPr>
              <a:t>- Cu </a:t>
            </a:r>
            <a:r>
              <a:rPr lang="en-US" dirty="0" err="1" smtClean="0">
                <a:solidFill>
                  <a:srgbClr val="666666"/>
                </a:solidFill>
                <a:latin typeface="Open Sans"/>
              </a:rPr>
              <a:t>aplicator</a:t>
            </a:r>
            <a:r>
              <a:rPr lang="en-US" dirty="0" smtClean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mobil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pentru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a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putea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fi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utilizat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static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sau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dinamic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in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orice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zona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a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corpului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,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tratamentul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facandu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-se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prin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haine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,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penetrand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profund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pana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la 10-12 cm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atat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tesuturile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moi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, cat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si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cele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666666"/>
                </a:solidFill>
                <a:latin typeface="Open Sans"/>
              </a:rPr>
              <a:t>dure</a:t>
            </a:r>
            <a:r>
              <a:rPr lang="en-US" dirty="0">
                <a:solidFill>
                  <a:srgbClr val="666666"/>
                </a:solidFill>
                <a:latin typeface="Open Sans"/>
              </a:rPr>
              <a:t>.</a:t>
            </a:r>
            <a:endParaRPr lang="en-US" dirty="0"/>
          </a:p>
        </p:txBody>
      </p:sp>
      <p:pic>
        <p:nvPicPr>
          <p:cNvPr id="1028" name="Picture 4" descr="i.php?p=p2(26)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548" y="3003480"/>
            <a:ext cx="3106688" cy="32052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3059832" y="3190181"/>
            <a:ext cx="5626968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o-RO" sz="1400" b="1" dirty="0" smtClean="0">
                <a:solidFill>
                  <a:srgbClr val="0070C0"/>
                </a:solidFill>
                <a:latin typeface="Open Sans"/>
              </a:rPr>
              <a:t>Principiul fizic:</a:t>
            </a:r>
          </a:p>
          <a:p>
            <a:pPr marL="285750" indent="-285750">
              <a:buFontTx/>
              <a:buChar char="-"/>
            </a:pPr>
            <a:r>
              <a:rPr lang="en-US" sz="1400" dirty="0" err="1" smtClean="0">
                <a:solidFill>
                  <a:srgbClr val="666666"/>
                </a:solidFill>
                <a:latin typeface="Open Sans"/>
              </a:rPr>
              <a:t>Corpul</a:t>
            </a:r>
            <a:r>
              <a:rPr lang="en-US" sz="1400" dirty="0" smtClean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sz="1400" dirty="0" err="1">
                <a:solidFill>
                  <a:srgbClr val="666666"/>
                </a:solidFill>
                <a:latin typeface="Open Sans"/>
              </a:rPr>
              <a:t>uman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sz="1400" dirty="0" err="1">
                <a:solidFill>
                  <a:srgbClr val="666666"/>
                </a:solidFill>
                <a:latin typeface="Open Sans"/>
              </a:rPr>
              <a:t>este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 un </a:t>
            </a:r>
            <a:r>
              <a:rPr lang="en-US" sz="1400" dirty="0" err="1">
                <a:solidFill>
                  <a:srgbClr val="666666"/>
                </a:solidFill>
                <a:latin typeface="Open Sans"/>
              </a:rPr>
              <a:t>foarte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 bun conductor al </a:t>
            </a:r>
            <a:r>
              <a:rPr lang="en-US" sz="1400" dirty="0" err="1">
                <a:solidFill>
                  <a:srgbClr val="666666"/>
                </a:solidFill>
                <a:latin typeface="Open Sans"/>
              </a:rPr>
              <a:t>campului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 magnetic, </a:t>
            </a:r>
            <a:endParaRPr lang="ro-RO" sz="1400" dirty="0">
              <a:solidFill>
                <a:srgbClr val="666666"/>
              </a:solidFill>
              <a:latin typeface="Open Sans"/>
            </a:endParaRPr>
          </a:p>
          <a:p>
            <a:r>
              <a:rPr lang="ro-RO" sz="1400" dirty="0" smtClean="0">
                <a:solidFill>
                  <a:srgbClr val="666666"/>
                </a:solidFill>
                <a:latin typeface="Open Sans"/>
              </a:rPr>
              <a:t>- </a:t>
            </a:r>
            <a:r>
              <a:rPr lang="en-US" sz="1400" dirty="0" smtClean="0">
                <a:solidFill>
                  <a:srgbClr val="666666"/>
                </a:solidFill>
                <a:latin typeface="Open Sans"/>
              </a:rPr>
              <a:t> </a:t>
            </a:r>
            <a:r>
              <a:rPr lang="ro-RO" sz="1400" dirty="0" smtClean="0">
                <a:solidFill>
                  <a:srgbClr val="666666"/>
                </a:solidFill>
                <a:latin typeface="Open Sans"/>
              </a:rPr>
              <a:t> E</a:t>
            </a:r>
            <a:r>
              <a:rPr lang="en-US" sz="1400" dirty="0" err="1" smtClean="0">
                <a:solidFill>
                  <a:srgbClr val="666666"/>
                </a:solidFill>
                <a:latin typeface="Open Sans"/>
              </a:rPr>
              <a:t>nergia</a:t>
            </a:r>
            <a:r>
              <a:rPr lang="en-US" sz="1400" dirty="0" smtClean="0">
                <a:solidFill>
                  <a:srgbClr val="666666"/>
                </a:solidFill>
                <a:latin typeface="Open Sans"/>
              </a:rPr>
              <a:t> </a:t>
            </a:r>
            <a:r>
              <a:rPr lang="ro-RO" sz="1400" dirty="0" smtClean="0">
                <a:solidFill>
                  <a:srgbClr val="666666"/>
                </a:solidFill>
                <a:latin typeface="Open Sans"/>
              </a:rPr>
              <a:t>cîmpului magnetic</a:t>
            </a:r>
            <a:r>
              <a:rPr lang="en-US" sz="1400" dirty="0" smtClean="0">
                <a:solidFill>
                  <a:srgbClr val="666666"/>
                </a:solidFill>
                <a:latin typeface="Open Sans"/>
              </a:rPr>
              <a:t> </a:t>
            </a:r>
            <a:r>
              <a:rPr lang="ro-RO" sz="1400" dirty="0" smtClean="0">
                <a:solidFill>
                  <a:srgbClr val="666666"/>
                </a:solidFill>
                <a:latin typeface="Open Sans"/>
              </a:rPr>
              <a:t> ca intensitate </a:t>
            </a:r>
            <a:r>
              <a:rPr lang="en-US" sz="1400" dirty="0" smtClean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induce </a:t>
            </a:r>
            <a:r>
              <a:rPr lang="en-US" sz="1400" dirty="0" err="1">
                <a:solidFill>
                  <a:srgbClr val="666666"/>
                </a:solidFill>
                <a:latin typeface="Open Sans"/>
              </a:rPr>
              <a:t>curenti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sz="1400" dirty="0" err="1">
                <a:solidFill>
                  <a:srgbClr val="666666"/>
                </a:solidFill>
                <a:latin typeface="Open Sans"/>
              </a:rPr>
              <a:t>electrici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 in </a:t>
            </a:r>
            <a:r>
              <a:rPr lang="en-US" sz="1400" dirty="0" err="1">
                <a:solidFill>
                  <a:srgbClr val="666666"/>
                </a:solidFill>
                <a:latin typeface="Open Sans"/>
              </a:rPr>
              <a:t>tesutul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sz="1400" dirty="0" err="1">
                <a:solidFill>
                  <a:srgbClr val="666666"/>
                </a:solidFill>
                <a:latin typeface="Open Sans"/>
              </a:rPr>
              <a:t>conjunctiv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 din </a:t>
            </a:r>
            <a:r>
              <a:rPr lang="en-US" sz="1400" dirty="0" err="1">
                <a:solidFill>
                  <a:srgbClr val="666666"/>
                </a:solidFill>
                <a:latin typeface="Open Sans"/>
              </a:rPr>
              <a:t>zona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sz="1400" dirty="0" err="1">
                <a:solidFill>
                  <a:srgbClr val="666666"/>
                </a:solidFill>
                <a:latin typeface="Open Sans"/>
              </a:rPr>
              <a:t>aplicata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sz="1400" dirty="0" err="1">
                <a:solidFill>
                  <a:srgbClr val="666666"/>
                </a:solidFill>
                <a:latin typeface="Open Sans"/>
              </a:rPr>
              <a:t>pe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 care </a:t>
            </a:r>
            <a:r>
              <a:rPr lang="en-US" sz="1400" dirty="0" err="1">
                <a:solidFill>
                  <a:srgbClr val="666666"/>
                </a:solidFill>
                <a:latin typeface="Open Sans"/>
              </a:rPr>
              <a:t>pacientul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 ii </a:t>
            </a:r>
            <a:r>
              <a:rPr lang="en-US" sz="1400" dirty="0" err="1">
                <a:solidFill>
                  <a:srgbClr val="666666"/>
                </a:solidFill>
                <a:latin typeface="Open Sans"/>
              </a:rPr>
              <a:t>percepe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 ca </a:t>
            </a:r>
            <a:r>
              <a:rPr lang="en-US" sz="1400" dirty="0" err="1">
                <a:solidFill>
                  <a:srgbClr val="666666"/>
                </a:solidFill>
                <a:latin typeface="Open Sans"/>
              </a:rPr>
              <a:t>pe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sz="1400" dirty="0" err="1">
                <a:solidFill>
                  <a:srgbClr val="666666"/>
                </a:solidFill>
                <a:latin typeface="Open Sans"/>
              </a:rPr>
              <a:t>furnicaturi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 moderate </a:t>
            </a:r>
            <a:r>
              <a:rPr lang="en-US" sz="1400" dirty="0" err="1">
                <a:solidFill>
                  <a:srgbClr val="666666"/>
                </a:solidFill>
                <a:latin typeface="Open Sans"/>
              </a:rPr>
              <a:t>sau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 </a:t>
            </a:r>
            <a:r>
              <a:rPr lang="en-US" sz="1400" dirty="0" err="1">
                <a:solidFill>
                  <a:srgbClr val="666666"/>
                </a:solidFill>
                <a:latin typeface="Open Sans"/>
              </a:rPr>
              <a:t>vibratii</a:t>
            </a:r>
            <a:r>
              <a:rPr lang="en-US" sz="1400" dirty="0">
                <a:solidFill>
                  <a:srgbClr val="666666"/>
                </a:solidFill>
                <a:latin typeface="Open Sans"/>
              </a:rPr>
              <a:t>.</a:t>
            </a:r>
            <a:endParaRPr lang="en-US" sz="1400" dirty="0"/>
          </a:p>
        </p:txBody>
      </p:sp>
      <p:sp>
        <p:nvSpPr>
          <p:cNvPr id="6" name="Rectangle 5"/>
          <p:cNvSpPr/>
          <p:nvPr/>
        </p:nvSpPr>
        <p:spPr>
          <a:xfrm rot="10275407" flipV="1">
            <a:off x="2951083" y="4523236"/>
            <a:ext cx="5387073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400" dirty="0" err="1">
                <a:solidFill>
                  <a:srgbClr val="0070C0"/>
                </a:solidFill>
                <a:latin typeface="Open Sans"/>
              </a:rPr>
              <a:t>Campul</a:t>
            </a:r>
            <a:r>
              <a:rPr lang="en-US" sz="1400" dirty="0">
                <a:solidFill>
                  <a:srgbClr val="0070C0"/>
                </a:solidFill>
                <a:latin typeface="Open Sans"/>
              </a:rPr>
              <a:t> electromagnetic </a:t>
            </a:r>
            <a:r>
              <a:rPr lang="en-US" sz="1400" dirty="0" err="1">
                <a:solidFill>
                  <a:srgbClr val="0070C0"/>
                </a:solidFill>
                <a:latin typeface="Open Sans"/>
              </a:rPr>
              <a:t>stimuleaza</a:t>
            </a:r>
            <a:r>
              <a:rPr lang="en-US" sz="1400" dirty="0">
                <a:solidFill>
                  <a:srgbClr val="0070C0"/>
                </a:solidFill>
                <a:latin typeface="Open Sans"/>
              </a:rPr>
              <a:t> </a:t>
            </a:r>
            <a:r>
              <a:rPr lang="en-US" sz="1400" dirty="0" err="1">
                <a:solidFill>
                  <a:srgbClr val="0070C0"/>
                </a:solidFill>
                <a:latin typeface="Open Sans"/>
              </a:rPr>
              <a:t>cresterea</a:t>
            </a:r>
            <a:r>
              <a:rPr lang="en-US" sz="1400" dirty="0">
                <a:solidFill>
                  <a:srgbClr val="0070C0"/>
                </a:solidFill>
                <a:latin typeface="Open Sans"/>
              </a:rPr>
              <a:t> </a:t>
            </a:r>
            <a:r>
              <a:rPr lang="en-US" sz="1400" dirty="0" err="1">
                <a:solidFill>
                  <a:srgbClr val="0070C0"/>
                </a:solidFill>
                <a:latin typeface="Open Sans"/>
              </a:rPr>
              <a:t>nivelului</a:t>
            </a:r>
            <a:r>
              <a:rPr lang="en-US" sz="1400" dirty="0">
                <a:solidFill>
                  <a:srgbClr val="0070C0"/>
                </a:solidFill>
                <a:latin typeface="Open Sans"/>
              </a:rPr>
              <a:t> de </a:t>
            </a:r>
            <a:r>
              <a:rPr lang="en-US" sz="1400" dirty="0" err="1">
                <a:solidFill>
                  <a:srgbClr val="0070C0"/>
                </a:solidFill>
                <a:latin typeface="Open Sans"/>
              </a:rPr>
              <a:t>energie</a:t>
            </a:r>
            <a:r>
              <a:rPr lang="en-US" sz="1400" dirty="0">
                <a:solidFill>
                  <a:srgbClr val="0070C0"/>
                </a:solidFill>
                <a:latin typeface="Open Sans"/>
              </a:rPr>
              <a:t> </a:t>
            </a:r>
            <a:r>
              <a:rPr lang="en-US" sz="1400" dirty="0" err="1">
                <a:solidFill>
                  <a:srgbClr val="0070C0"/>
                </a:solidFill>
                <a:latin typeface="Open Sans"/>
              </a:rPr>
              <a:t>pentru</a:t>
            </a:r>
            <a:r>
              <a:rPr lang="en-US" sz="1400" dirty="0">
                <a:solidFill>
                  <a:srgbClr val="0070C0"/>
                </a:solidFill>
                <a:latin typeface="Open Sans"/>
              </a:rPr>
              <a:t> a reface </a:t>
            </a:r>
            <a:r>
              <a:rPr lang="en-US" sz="1400" dirty="0" err="1">
                <a:solidFill>
                  <a:srgbClr val="0070C0"/>
                </a:solidFill>
                <a:latin typeface="Open Sans"/>
              </a:rPr>
              <a:t>si</a:t>
            </a:r>
            <a:r>
              <a:rPr lang="en-US" sz="1400" dirty="0">
                <a:solidFill>
                  <a:srgbClr val="0070C0"/>
                </a:solidFill>
                <a:latin typeface="Open Sans"/>
              </a:rPr>
              <a:t> </a:t>
            </a:r>
            <a:r>
              <a:rPr lang="en-US" sz="1400" dirty="0" err="1">
                <a:solidFill>
                  <a:srgbClr val="0070C0"/>
                </a:solidFill>
                <a:latin typeface="Open Sans"/>
              </a:rPr>
              <a:t>imbunatati</a:t>
            </a:r>
            <a:r>
              <a:rPr lang="en-US" sz="1400" dirty="0">
                <a:solidFill>
                  <a:srgbClr val="0070C0"/>
                </a:solidFill>
                <a:latin typeface="Open Sans"/>
              </a:rPr>
              <a:t> </a:t>
            </a:r>
            <a:r>
              <a:rPr lang="en-US" sz="1400" dirty="0" err="1">
                <a:solidFill>
                  <a:srgbClr val="0070C0"/>
                </a:solidFill>
                <a:latin typeface="Open Sans"/>
              </a:rPr>
              <a:t>functia</a:t>
            </a:r>
            <a:r>
              <a:rPr lang="en-US" sz="1400" dirty="0">
                <a:solidFill>
                  <a:srgbClr val="0070C0"/>
                </a:solidFill>
                <a:latin typeface="Open Sans"/>
              </a:rPr>
              <a:t> </a:t>
            </a:r>
            <a:r>
              <a:rPr lang="en-US" sz="1400" dirty="0" err="1">
                <a:solidFill>
                  <a:srgbClr val="0070C0"/>
                </a:solidFill>
                <a:latin typeface="Open Sans"/>
              </a:rPr>
              <a:t>celulara</a:t>
            </a:r>
            <a:r>
              <a:rPr lang="en-US" sz="1400" dirty="0">
                <a:solidFill>
                  <a:srgbClr val="0070C0"/>
                </a:solidFill>
                <a:latin typeface="Open Sans"/>
              </a:rPr>
              <a:t>, </a:t>
            </a:r>
            <a:r>
              <a:rPr lang="en-US" sz="1400" dirty="0" err="1">
                <a:solidFill>
                  <a:srgbClr val="0070C0"/>
                </a:solidFill>
                <a:latin typeface="Open Sans"/>
              </a:rPr>
              <a:t>penetrand</a:t>
            </a:r>
            <a:r>
              <a:rPr lang="en-US" sz="1400" dirty="0">
                <a:solidFill>
                  <a:srgbClr val="0070C0"/>
                </a:solidFill>
                <a:latin typeface="Open Sans"/>
              </a:rPr>
              <a:t> </a:t>
            </a:r>
            <a:r>
              <a:rPr lang="en-US" sz="1400" dirty="0" err="1">
                <a:solidFill>
                  <a:srgbClr val="0070C0"/>
                </a:solidFill>
                <a:latin typeface="Open Sans"/>
              </a:rPr>
              <a:t>orice</a:t>
            </a:r>
            <a:r>
              <a:rPr lang="en-US" sz="1400" dirty="0">
                <a:solidFill>
                  <a:srgbClr val="0070C0"/>
                </a:solidFill>
                <a:latin typeface="Open Sans"/>
              </a:rPr>
              <a:t> tip de </a:t>
            </a:r>
            <a:r>
              <a:rPr lang="en-US" sz="1400" dirty="0" err="1">
                <a:solidFill>
                  <a:srgbClr val="0070C0"/>
                </a:solidFill>
                <a:latin typeface="Open Sans"/>
              </a:rPr>
              <a:t>tesut</a:t>
            </a:r>
            <a:r>
              <a:rPr lang="en-US" sz="1400" dirty="0">
                <a:solidFill>
                  <a:srgbClr val="0070C0"/>
                </a:solidFill>
                <a:latin typeface="Open Sans"/>
              </a:rPr>
              <a:t>.</a:t>
            </a:r>
            <a:endParaRPr lang="en-US" sz="1400" dirty="0">
              <a:solidFill>
                <a:srgbClr val="0070C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 rot="10638319" flipV="1">
            <a:off x="5102500" y="5103739"/>
            <a:ext cx="3614547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>
                <a:solidFill>
                  <a:srgbClr val="666666"/>
                </a:solidFill>
                <a:latin typeface="Open Sans"/>
              </a:rPr>
              <a:t>Faciliteaza recuperarea musculo-scheletica printr-o mai buna oxigenare a zonei si stimuleaza productia de colagen, crescand implicit mobilitatea articulara.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08652" y="5949280"/>
            <a:ext cx="476111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5"/>
              </a:rPr>
              <a:t>https://</a:t>
            </a:r>
            <a:r>
              <a:rPr lang="en-US" dirty="0" smtClean="0">
                <a:hlinkClick r:id="rId5"/>
              </a:rPr>
              <a:t>centrokinetic.ro/despre-noi/aparatura-tehnologii/pentru-fizioterapie/aparat-electrostimulare</a:t>
            </a:r>
            <a:r>
              <a:rPr lang="ro-RO" dirty="0" smtClean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4825490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o-RO" sz="2800" b="1" dirty="0" smtClean="0"/>
              <a:t>Dispozitive pentru terapie cu laser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928670"/>
            <a:ext cx="8229600" cy="519749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o-RO" sz="800" dirty="0" smtClean="0"/>
              <a:t>1</a:t>
            </a:r>
            <a:endParaRPr lang="ru-RU" sz="800" dirty="0"/>
          </a:p>
        </p:txBody>
      </p:sp>
      <p:pic>
        <p:nvPicPr>
          <p:cNvPr id="26626" name="Picture 2" descr="C:\Users\ION\Downloads\POLARIS-HP-M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6314" y="785794"/>
            <a:ext cx="4190997" cy="2357436"/>
          </a:xfrm>
          <a:prstGeom prst="rect">
            <a:avLst/>
          </a:prstGeom>
          <a:noFill/>
        </p:spPr>
      </p:pic>
      <p:pic>
        <p:nvPicPr>
          <p:cNvPr id="26627" name="Picture 3" descr="C:\Users\ION\Downloads\POLARIS-HP-M-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29190" y="3286125"/>
            <a:ext cx="4071966" cy="2286016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214282" y="785794"/>
            <a:ext cx="4500594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b="1" dirty="0" smtClean="0">
                <a:solidFill>
                  <a:srgbClr val="FFFF00"/>
                </a:solidFill>
              </a:rPr>
              <a:t>Eficien</a:t>
            </a:r>
            <a:r>
              <a:rPr lang="ro-RO" b="1" dirty="0" smtClean="0">
                <a:solidFill>
                  <a:srgbClr val="FFFF00"/>
                </a:solidFill>
              </a:rPr>
              <a:t>ț</a:t>
            </a:r>
            <a:r>
              <a:rPr lang="it-IT" b="1" dirty="0" smtClean="0">
                <a:solidFill>
                  <a:srgbClr val="FFFF00"/>
                </a:solidFill>
              </a:rPr>
              <a:t>a dispozitivului const</a:t>
            </a:r>
            <a:r>
              <a:rPr lang="ro-RO" b="1" dirty="0" smtClean="0">
                <a:solidFill>
                  <a:srgbClr val="FFFF00"/>
                </a:solidFill>
              </a:rPr>
              <a:t>ă</a:t>
            </a:r>
            <a:r>
              <a:rPr lang="it-IT" b="1" dirty="0" smtClean="0">
                <a:solidFill>
                  <a:srgbClr val="FFFF00"/>
                </a:solidFill>
              </a:rPr>
              <a:t> </a:t>
            </a:r>
            <a:r>
              <a:rPr lang="ro-RO" b="1" dirty="0">
                <a:solidFill>
                  <a:srgbClr val="FFFF00"/>
                </a:solidFill>
              </a:rPr>
              <a:t>î</a:t>
            </a:r>
            <a:r>
              <a:rPr lang="it-IT" b="1" dirty="0" smtClean="0">
                <a:solidFill>
                  <a:srgbClr val="FFFF00"/>
                </a:solidFill>
              </a:rPr>
              <a:t>n aplicarea unei singure lungimi de und</a:t>
            </a:r>
            <a:r>
              <a:rPr lang="ro-RO" b="1" dirty="0" smtClean="0">
                <a:solidFill>
                  <a:srgbClr val="FFFF00"/>
                </a:solidFill>
              </a:rPr>
              <a:t>ă</a:t>
            </a:r>
            <a:r>
              <a:rPr lang="it-IT" dirty="0" smtClean="0"/>
              <a:t>: </a:t>
            </a:r>
            <a:r>
              <a:rPr lang="it-IT" b="1" dirty="0" smtClean="0">
                <a:solidFill>
                  <a:srgbClr val="FFFF00"/>
                </a:solidFill>
              </a:rPr>
              <a:t>penetrare de adancime </a:t>
            </a:r>
            <a:r>
              <a:rPr lang="ro-RO" b="1" dirty="0" smtClean="0">
                <a:solidFill>
                  <a:srgbClr val="FFFF00"/>
                </a:solidFill>
              </a:rPr>
              <a:t>î</a:t>
            </a:r>
            <a:r>
              <a:rPr lang="it-IT" b="1" dirty="0" smtClean="0">
                <a:solidFill>
                  <a:srgbClr val="FFFF00"/>
                </a:solidFill>
              </a:rPr>
              <a:t>n </a:t>
            </a:r>
            <a:r>
              <a:rPr lang="ro-RO" b="1" dirty="0">
                <a:solidFill>
                  <a:srgbClr val="FFFF00"/>
                </a:solidFill>
              </a:rPr>
              <a:t>ț</a:t>
            </a:r>
            <a:r>
              <a:rPr lang="it-IT" b="1" dirty="0" smtClean="0">
                <a:solidFill>
                  <a:srgbClr val="FFFF00"/>
                </a:solidFill>
              </a:rPr>
              <a:t>esut </a:t>
            </a:r>
            <a:r>
              <a:rPr lang="ro-RO" b="1" dirty="0">
                <a:solidFill>
                  <a:srgbClr val="FFFF00"/>
                </a:solidFill>
              </a:rPr>
              <a:t>ș</a:t>
            </a:r>
            <a:r>
              <a:rPr lang="it-IT" b="1" dirty="0" smtClean="0">
                <a:solidFill>
                  <a:srgbClr val="FFFF00"/>
                </a:solidFill>
              </a:rPr>
              <a:t>i efect termal localiza</a:t>
            </a:r>
            <a:r>
              <a:rPr lang="ro-RO" b="1" dirty="0" smtClean="0">
                <a:solidFill>
                  <a:srgbClr val="FFFF00"/>
                </a:solidFill>
              </a:rPr>
              <a:t>t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14282" y="1928802"/>
            <a:ext cx="4929222" cy="164307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r>
              <a:rPr lang="ro-RO" dirty="0" smtClean="0"/>
              <a:t>- </a:t>
            </a:r>
            <a:r>
              <a:rPr lang="en-US" dirty="0" err="1" smtClean="0"/>
              <a:t>Sursa</a:t>
            </a:r>
            <a:r>
              <a:rPr lang="en-US" dirty="0" smtClean="0"/>
              <a:t> </a:t>
            </a:r>
            <a:r>
              <a:rPr lang="ro-RO" dirty="0"/>
              <a:t>î</a:t>
            </a:r>
            <a:r>
              <a:rPr lang="en-US" dirty="0" err="1" smtClean="0"/>
              <a:t>ncorporat</a:t>
            </a:r>
            <a:r>
              <a:rPr lang="ro-RO" dirty="0" smtClean="0"/>
              <a:t>ă</a:t>
            </a:r>
            <a:r>
              <a:rPr lang="en-US" dirty="0" smtClean="0"/>
              <a:t> de laser care </a:t>
            </a:r>
            <a:r>
              <a:rPr lang="en-US" dirty="0" err="1" smtClean="0"/>
              <a:t>permite</a:t>
            </a:r>
            <a:r>
              <a:rPr lang="en-US" dirty="0" smtClean="0"/>
              <a:t> </a:t>
            </a:r>
            <a:r>
              <a:rPr lang="en-US" dirty="0" err="1" smtClean="0"/>
              <a:t>operarea</a:t>
            </a:r>
            <a:r>
              <a:rPr lang="en-US" dirty="0" smtClean="0"/>
              <a:t> fie in mod Pulse </a:t>
            </a:r>
            <a:r>
              <a:rPr lang="en-US" dirty="0" err="1" smtClean="0"/>
              <a:t>sau</a:t>
            </a:r>
            <a:r>
              <a:rPr lang="en-US" dirty="0" smtClean="0"/>
              <a:t> </a:t>
            </a:r>
            <a:r>
              <a:rPr lang="en-US" dirty="0" err="1" smtClean="0"/>
              <a:t>continuu</a:t>
            </a:r>
            <a:r>
              <a:rPr lang="en-US" dirty="0" smtClean="0"/>
              <a:t> cu </a:t>
            </a:r>
            <a:r>
              <a:rPr lang="en-US" dirty="0" err="1" smtClean="0"/>
              <a:t>putere</a:t>
            </a:r>
            <a:r>
              <a:rPr lang="en-US" dirty="0" smtClean="0"/>
              <a:t> de p</a:t>
            </a:r>
            <a:r>
              <a:rPr lang="ro-RO" dirty="0" smtClean="0"/>
              <a:t>â</a:t>
            </a:r>
            <a:r>
              <a:rPr lang="en-US" dirty="0" smtClean="0"/>
              <a:t>n</a:t>
            </a:r>
            <a:r>
              <a:rPr lang="ro-RO" dirty="0" smtClean="0"/>
              <a:t>ă</a:t>
            </a:r>
            <a:r>
              <a:rPr lang="en-US" dirty="0" smtClean="0"/>
              <a:t> la 8</a:t>
            </a:r>
            <a:r>
              <a:rPr lang="ro-RO" dirty="0" smtClean="0"/>
              <a:t> </a:t>
            </a:r>
            <a:r>
              <a:rPr lang="en-US" dirty="0" smtClean="0"/>
              <a:t>W. </a:t>
            </a:r>
            <a:endParaRPr lang="ro-RO" dirty="0" smtClean="0"/>
          </a:p>
          <a:p>
            <a:pPr algn="just"/>
            <a:r>
              <a:rPr lang="ro-RO" dirty="0" smtClean="0"/>
              <a:t>- </a:t>
            </a:r>
            <a:r>
              <a:rPr lang="en-US" dirty="0" smtClean="0"/>
              <a:t>Dup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en-US" dirty="0" err="1" smtClean="0"/>
              <a:t>valoarea</a:t>
            </a:r>
            <a:r>
              <a:rPr lang="en-US" dirty="0" smtClean="0"/>
              <a:t> de 4</a:t>
            </a:r>
            <a:r>
              <a:rPr lang="ro-RO" dirty="0" smtClean="0"/>
              <a:t> </a:t>
            </a:r>
            <a:r>
              <a:rPr lang="en-US" dirty="0" smtClean="0"/>
              <a:t>W, </a:t>
            </a:r>
            <a:r>
              <a:rPr lang="en-US" dirty="0" err="1" smtClean="0"/>
              <a:t>dispozitivul</a:t>
            </a:r>
            <a:r>
              <a:rPr lang="en-US" dirty="0" smtClean="0"/>
              <a:t> </a:t>
            </a:r>
            <a:r>
              <a:rPr lang="en-US" dirty="0" err="1" smtClean="0"/>
              <a:t>afi</a:t>
            </a:r>
            <a:r>
              <a:rPr lang="ro-RO" dirty="0" smtClean="0"/>
              <a:t>ș</a:t>
            </a:r>
            <a:r>
              <a:rPr lang="en-US" dirty="0" err="1" smtClean="0"/>
              <a:t>eaz</a:t>
            </a:r>
            <a:r>
              <a:rPr lang="ro-RO" dirty="0" smtClean="0"/>
              <a:t>ă</a:t>
            </a:r>
            <a:r>
              <a:rPr lang="en-US" dirty="0" smtClean="0"/>
              <a:t> un </a:t>
            </a:r>
            <a:r>
              <a:rPr lang="en-US" dirty="0" err="1" smtClean="0"/>
              <a:t>avertisment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a </a:t>
            </a:r>
            <a:r>
              <a:rPr lang="en-US" dirty="0" err="1" smtClean="0"/>
              <a:t>preveni</a:t>
            </a:r>
            <a:r>
              <a:rPr lang="en-US" dirty="0" smtClean="0"/>
              <a:t> </a:t>
            </a:r>
            <a:r>
              <a:rPr lang="en-US" dirty="0" err="1" smtClean="0"/>
              <a:t>supraincalzirea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3643314"/>
            <a:ext cx="5286412" cy="3071834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 smtClean="0"/>
              <a:t>Specificatii</a:t>
            </a:r>
            <a:r>
              <a:rPr lang="en-US" b="1" dirty="0" smtClean="0"/>
              <a:t> </a:t>
            </a:r>
            <a:r>
              <a:rPr lang="en-US" b="1" dirty="0" err="1" smtClean="0"/>
              <a:t>tehnice</a:t>
            </a:r>
            <a:r>
              <a:rPr lang="en-US" b="1" dirty="0" smtClean="0"/>
              <a:t>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err="1" smtClean="0"/>
              <a:t>Ecran</a:t>
            </a:r>
            <a:r>
              <a:rPr lang="en-US" dirty="0" smtClean="0"/>
              <a:t>: LCD 7" touch screen</a:t>
            </a:r>
            <a:r>
              <a:rPr lang="ro-RO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dirty="0" smtClean="0"/>
              <a:t>Mod </a:t>
            </a:r>
            <a:r>
              <a:rPr lang="en-US" dirty="0" err="1" smtClean="0"/>
              <a:t>utilizare</a:t>
            </a:r>
            <a:r>
              <a:rPr lang="en-US" dirty="0" smtClean="0"/>
              <a:t> </a:t>
            </a:r>
            <a:r>
              <a:rPr lang="en-US" dirty="0" err="1" smtClean="0"/>
              <a:t>sonde</a:t>
            </a:r>
            <a:r>
              <a:rPr lang="en-US" dirty="0" smtClean="0"/>
              <a:t> laser: </a:t>
            </a:r>
            <a:r>
              <a:rPr lang="en-US" dirty="0" err="1" smtClean="0"/>
              <a:t>continuu</a:t>
            </a:r>
            <a:r>
              <a:rPr lang="en-US" dirty="0" smtClean="0"/>
              <a:t>, </a:t>
            </a:r>
            <a:r>
              <a:rPr lang="en-US" dirty="0" err="1" smtClean="0"/>
              <a:t>pulsat</a:t>
            </a:r>
            <a:r>
              <a:rPr lang="ro-RO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dirty="0" smtClean="0"/>
              <a:t>Forma und</a:t>
            </a:r>
            <a:r>
              <a:rPr lang="ro-RO" dirty="0" smtClean="0"/>
              <a:t>ă</a:t>
            </a:r>
            <a:r>
              <a:rPr lang="en-US" dirty="0" smtClean="0"/>
              <a:t>: rectangular</a:t>
            </a:r>
            <a:r>
              <a:rPr lang="ro-RO" dirty="0" smtClean="0"/>
              <a:t>ă</a:t>
            </a:r>
            <a:r>
              <a:rPr lang="en-US" dirty="0" smtClean="0"/>
              <a:t>, </a:t>
            </a:r>
            <a:r>
              <a:rPr lang="en-US" dirty="0" err="1" smtClean="0"/>
              <a:t>triunghiular</a:t>
            </a:r>
            <a:r>
              <a:rPr lang="en-US" dirty="0" smtClean="0"/>
              <a:t>(super </a:t>
            </a:r>
            <a:r>
              <a:rPr lang="en-US" dirty="0" err="1" smtClean="0"/>
              <a:t>pulsat</a:t>
            </a:r>
            <a:r>
              <a:rPr lang="en-US" dirty="0" smtClean="0"/>
              <a:t>)</a:t>
            </a:r>
            <a:r>
              <a:rPr lang="ro-RO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dirty="0" err="1" smtClean="0"/>
              <a:t>Durata</a:t>
            </a:r>
            <a:r>
              <a:rPr lang="en-US" dirty="0" smtClean="0"/>
              <a:t> </a:t>
            </a:r>
            <a:r>
              <a:rPr lang="en-US" dirty="0" err="1" smtClean="0"/>
              <a:t>puls</a:t>
            </a:r>
            <a:r>
              <a:rPr lang="ro-RO" dirty="0"/>
              <a:t>î</a:t>
            </a:r>
            <a:r>
              <a:rPr lang="en-US" dirty="0" smtClean="0"/>
              <a:t>in mod </a:t>
            </a:r>
            <a:r>
              <a:rPr lang="en-US" dirty="0" err="1" smtClean="0"/>
              <a:t>pulsat</a:t>
            </a:r>
            <a:r>
              <a:rPr lang="en-US" dirty="0" smtClean="0"/>
              <a:t>: 10 - 90% </a:t>
            </a:r>
            <a:r>
              <a:rPr lang="en-US" dirty="0" err="1" smtClean="0"/>
              <a:t>puls</a:t>
            </a:r>
            <a:r>
              <a:rPr lang="en-US" dirty="0" smtClean="0"/>
              <a:t> 50</a:t>
            </a:r>
            <a:r>
              <a:rPr lang="ro-RO" dirty="0" smtClean="0"/>
              <a:t> </a:t>
            </a:r>
            <a:r>
              <a:rPr lang="en-US" dirty="0" smtClean="0"/>
              <a:t>us</a:t>
            </a:r>
            <a:r>
              <a:rPr lang="ro-RO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dirty="0" err="1" smtClean="0"/>
              <a:t>Trei</a:t>
            </a:r>
            <a:r>
              <a:rPr lang="en-US" dirty="0" smtClean="0"/>
              <a:t> </a:t>
            </a:r>
            <a:r>
              <a:rPr lang="en-US" dirty="0" err="1" smtClean="0"/>
              <a:t>conexiuni</a:t>
            </a:r>
            <a:r>
              <a:rPr lang="en-US" dirty="0" smtClean="0"/>
              <a:t> </a:t>
            </a:r>
            <a:r>
              <a:rPr lang="en-US" dirty="0" err="1" smtClean="0"/>
              <a:t>pentru</a:t>
            </a:r>
            <a:r>
              <a:rPr lang="en-US" dirty="0" smtClean="0"/>
              <a:t> </a:t>
            </a:r>
            <a:r>
              <a:rPr lang="en-US" dirty="0" err="1" smtClean="0"/>
              <a:t>adaptoare</a:t>
            </a:r>
            <a:r>
              <a:rPr lang="en-US" dirty="0" smtClean="0"/>
              <a:t>: 1 cm2 / 5cm2 / DILA</a:t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dirty="0" smtClean="0"/>
              <a:t>Mod </a:t>
            </a:r>
            <a:r>
              <a:rPr lang="en-US" dirty="0" err="1" smtClean="0"/>
              <a:t>radia</a:t>
            </a:r>
            <a:r>
              <a:rPr lang="ro-RO" dirty="0" smtClean="0"/>
              <a:t>ț</a:t>
            </a:r>
            <a:r>
              <a:rPr lang="en-US" dirty="0" err="1" smtClean="0"/>
              <a:t>ie</a:t>
            </a:r>
            <a:r>
              <a:rPr lang="en-US" dirty="0" smtClean="0"/>
              <a:t>: </a:t>
            </a:r>
            <a:r>
              <a:rPr lang="en-US" dirty="0" err="1" smtClean="0"/>
              <a:t>continuu</a:t>
            </a:r>
            <a:r>
              <a:rPr lang="en-US" dirty="0" smtClean="0"/>
              <a:t>, </a:t>
            </a:r>
            <a:r>
              <a:rPr lang="en-US" dirty="0" err="1" smtClean="0"/>
              <a:t>pulsat</a:t>
            </a:r>
            <a:r>
              <a:rPr lang="en-US" dirty="0" smtClean="0"/>
              <a:t>, super </a:t>
            </a:r>
            <a:r>
              <a:rPr lang="en-US" dirty="0" err="1" smtClean="0"/>
              <a:t>pulsat</a:t>
            </a:r>
            <a:r>
              <a:rPr lang="ro-RO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dirty="0" err="1" smtClean="0"/>
              <a:t>Frecven</a:t>
            </a:r>
            <a:r>
              <a:rPr lang="ro-RO" dirty="0" smtClean="0"/>
              <a:t>ț</a:t>
            </a:r>
            <a:r>
              <a:rPr lang="en-US" dirty="0" smtClean="0"/>
              <a:t>a: 1-10.000</a:t>
            </a:r>
            <a:r>
              <a:rPr lang="ro-RO" dirty="0" smtClean="0"/>
              <a:t> </a:t>
            </a:r>
            <a:r>
              <a:rPr lang="en-US" dirty="0" smtClean="0"/>
              <a:t>Hz</a:t>
            </a:r>
            <a:r>
              <a:rPr lang="ro-RO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dirty="0" err="1" smtClean="0"/>
              <a:t>Putere</a:t>
            </a:r>
            <a:r>
              <a:rPr lang="en-US" dirty="0" smtClean="0"/>
              <a:t> </a:t>
            </a:r>
            <a:r>
              <a:rPr lang="en-US" dirty="0" err="1" smtClean="0"/>
              <a:t>medie</a:t>
            </a:r>
            <a:r>
              <a:rPr lang="en-US" dirty="0" smtClean="0"/>
              <a:t> de </a:t>
            </a:r>
            <a:r>
              <a:rPr lang="en-US" dirty="0" err="1" smtClean="0"/>
              <a:t>iesire</a:t>
            </a:r>
            <a:r>
              <a:rPr lang="en-US" dirty="0" smtClean="0"/>
              <a:t>: max. 8</a:t>
            </a:r>
            <a:r>
              <a:rPr lang="ro-RO" dirty="0" smtClean="0"/>
              <a:t> </a:t>
            </a:r>
            <a:r>
              <a:rPr lang="en-US" dirty="0" smtClean="0"/>
              <a:t>W</a:t>
            </a:r>
            <a:r>
              <a:rPr lang="ro-RO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dirty="0" err="1" smtClean="0"/>
              <a:t>Putere</a:t>
            </a:r>
            <a:r>
              <a:rPr lang="en-US" dirty="0" smtClean="0"/>
              <a:t> </a:t>
            </a:r>
            <a:r>
              <a:rPr lang="en-US" dirty="0" err="1" smtClean="0"/>
              <a:t>iesire</a:t>
            </a:r>
            <a:r>
              <a:rPr lang="en-US" dirty="0" smtClean="0"/>
              <a:t> de </a:t>
            </a:r>
            <a:r>
              <a:rPr lang="en-US" dirty="0" err="1" smtClean="0"/>
              <a:t>varf</a:t>
            </a:r>
            <a:r>
              <a:rPr lang="en-US" dirty="0" smtClean="0"/>
              <a:t>: max. 8</a:t>
            </a:r>
            <a:r>
              <a:rPr lang="ro-RO" dirty="0" smtClean="0"/>
              <a:t> </a:t>
            </a:r>
            <a:r>
              <a:rPr lang="en-US" dirty="0" smtClean="0"/>
              <a:t>W</a:t>
            </a:r>
            <a:r>
              <a:rPr lang="ro-RO" dirty="0" smtClean="0"/>
              <a:t>.</a:t>
            </a:r>
            <a:endParaRPr lang="ru-RU" dirty="0"/>
          </a:p>
        </p:txBody>
      </p:sp>
      <p:sp>
        <p:nvSpPr>
          <p:cNvPr id="4" name="Rectangle 3"/>
          <p:cNvSpPr/>
          <p:nvPr/>
        </p:nvSpPr>
        <p:spPr>
          <a:xfrm flipH="1">
            <a:off x="6012160" y="5645271"/>
            <a:ext cx="29889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4"/>
              </a:rPr>
              <a:t>https://</a:t>
            </a:r>
            <a:r>
              <a:rPr lang="en-US" dirty="0" smtClean="0">
                <a:hlinkClick r:id="rId4"/>
              </a:rPr>
              <a:t>www.btlnet.com/high_intensity_laser</a:t>
            </a:r>
            <a:r>
              <a:rPr lang="ro-RO" dirty="0" smtClean="0"/>
              <a:t> </a:t>
            </a:r>
            <a:endParaRPr lang="en-US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90066"/>
          </a:xfrm>
        </p:spPr>
        <p:txBody>
          <a:bodyPr>
            <a:normAutofit fontScale="90000"/>
          </a:bodyPr>
          <a:lstStyle/>
          <a:p>
            <a:r>
              <a:rPr lang="ro-RO" sz="28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Principiul fizic al terapiei cu laser</a:t>
            </a:r>
            <a:endParaRPr lang="en-US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4705"/>
            <a:ext cx="8229600" cy="446449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o-RO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Efectul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terapeutic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al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luminii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laser se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bazează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biostimulare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o-RO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</a:p>
          <a:p>
            <a:pPr>
              <a:buFontTx/>
              <a:buChar char="-"/>
            </a:pP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accelerarea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proceselor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celulare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care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contribuie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reducerea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durerii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o-RO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la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recuperare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rapidă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după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leziune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fotomecanica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stimuleaza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terminatiile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nervoase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ceea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duce la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ameliorarea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durerii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o-RO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Biostimularea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țesutului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afectat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crește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absorbția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oxigen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îmbunătățește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circulația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sângelui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o-RO" sz="2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Char char="-"/>
            </a:pPr>
            <a:r>
              <a:rPr lang="en-US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Combinația</a:t>
            </a:r>
            <a:r>
              <a:rPr lang="en-US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unică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putere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30 W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lungime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undă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 1064 nm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vizează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țesuturile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adânci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maximizează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ameliorarea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durerii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și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oferă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terapii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termice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puternice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într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-un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timp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6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scurt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4" name="Rectangle 3"/>
          <p:cNvSpPr/>
          <p:nvPr/>
        </p:nvSpPr>
        <p:spPr>
          <a:xfrm rot="10800000" flipV="1">
            <a:off x="1866159" y="5495097"/>
            <a:ext cx="626349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www.btlnet.com/high_intensity_laser</a:t>
            </a:r>
            <a:endParaRPr lang="ro-RO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37793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39718"/>
          </a:xfrm>
        </p:spPr>
        <p:txBody>
          <a:bodyPr>
            <a:normAutofit fontScale="90000"/>
          </a:bodyPr>
          <a:lstStyle/>
          <a:p>
            <a:r>
              <a:rPr lang="ro-RO" sz="2800" b="1" dirty="0" smtClean="0"/>
              <a:t>Terapie cu ultrasunet</a:t>
            </a:r>
            <a:endParaRPr lang="ru-RU" sz="28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785794"/>
            <a:ext cx="9001156" cy="5340369"/>
          </a:xfrm>
        </p:spPr>
        <p:txBody>
          <a:bodyPr/>
          <a:lstStyle/>
          <a:p>
            <a:pPr>
              <a:buNone/>
            </a:pPr>
            <a:endParaRPr lang="ro-RO" dirty="0" smtClean="0"/>
          </a:p>
          <a:p>
            <a:pPr>
              <a:buNone/>
            </a:pPr>
            <a:r>
              <a:rPr lang="ro-RO" sz="800" dirty="0" smtClean="0"/>
              <a:t>1</a:t>
            </a:r>
            <a:endParaRPr lang="ru-RU" sz="800" dirty="0"/>
          </a:p>
        </p:txBody>
      </p:sp>
      <p:pic>
        <p:nvPicPr>
          <p:cNvPr id="27650" name="Picture 2" descr="C:\Users\ION\Downloads\Sonaris-S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714356"/>
            <a:ext cx="3918885" cy="2286016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4714876" y="857232"/>
            <a:ext cx="4286280" cy="50006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 smtClean="0"/>
              <a:t>S</a:t>
            </a:r>
            <a:r>
              <a:rPr lang="en-US" dirty="0" smtClean="0"/>
              <a:t>e </a:t>
            </a:r>
            <a:r>
              <a:rPr lang="en-US" dirty="0" err="1" smtClean="0"/>
              <a:t>aplic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ro-RO" dirty="0"/>
              <a:t>î</a:t>
            </a:r>
            <a:r>
              <a:rPr lang="en-US" dirty="0" smtClean="0"/>
              <a:t>n </a:t>
            </a:r>
            <a:r>
              <a:rPr lang="en-US" dirty="0" err="1" smtClean="0"/>
              <a:t>tratamentul</a:t>
            </a:r>
            <a:r>
              <a:rPr lang="en-US" dirty="0" smtClean="0"/>
              <a:t> </a:t>
            </a:r>
            <a:r>
              <a:rPr lang="en-US" dirty="0" err="1" smtClean="0"/>
              <a:t>durerilor</a:t>
            </a:r>
            <a:r>
              <a:rPr lang="en-US" dirty="0" smtClean="0"/>
              <a:t>, </a:t>
            </a:r>
            <a:r>
              <a:rPr lang="en-US" dirty="0" err="1" smtClean="0"/>
              <a:t>artrozelor</a:t>
            </a:r>
            <a:r>
              <a:rPr lang="en-US" dirty="0" smtClean="0"/>
              <a:t>, </a:t>
            </a:r>
            <a:r>
              <a:rPr lang="en-US" dirty="0" err="1" smtClean="0"/>
              <a:t>contrac</a:t>
            </a:r>
            <a:r>
              <a:rPr lang="ro-RO" dirty="0" smtClean="0"/>
              <a:t>ț</a:t>
            </a:r>
            <a:r>
              <a:rPr lang="en-US" dirty="0" err="1" smtClean="0"/>
              <a:t>iilor</a:t>
            </a:r>
            <a:r>
              <a:rPr lang="en-US" dirty="0" smtClean="0"/>
              <a:t> </a:t>
            </a:r>
            <a:r>
              <a:rPr lang="ro-RO" dirty="0" err="1"/>
              <a:t>ș</a:t>
            </a:r>
            <a:r>
              <a:rPr lang="en-US" dirty="0" err="1" smtClean="0"/>
              <a:t>i</a:t>
            </a:r>
            <a:r>
              <a:rPr lang="en-US" dirty="0" smtClean="0"/>
              <a:t> in </a:t>
            </a:r>
            <a:r>
              <a:rPr lang="en-US" dirty="0" err="1" smtClean="0"/>
              <a:t>fonoforez</a:t>
            </a:r>
            <a:r>
              <a:rPr lang="ro-RO" dirty="0" smtClean="0"/>
              <a:t>ă</a:t>
            </a:r>
            <a:endParaRPr lang="ru-RU" dirty="0"/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4500562" y="1500174"/>
            <a:ext cx="4500594" cy="64294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o-RO" dirty="0"/>
              <a:t>î</a:t>
            </a:r>
            <a:r>
              <a:rPr lang="en-US" dirty="0" smtClean="0"/>
              <a:t>n </a:t>
            </a:r>
            <a:r>
              <a:rPr lang="en-US" dirty="0" err="1" smtClean="0"/>
              <a:t>conexiune</a:t>
            </a:r>
            <a:r>
              <a:rPr lang="en-US" dirty="0" smtClean="0"/>
              <a:t> cu un </a:t>
            </a:r>
            <a:r>
              <a:rPr lang="en-US" dirty="0" err="1" smtClean="0"/>
              <a:t>electrostimulator</a:t>
            </a:r>
            <a:r>
              <a:rPr lang="en-US" dirty="0" smtClean="0"/>
              <a:t> </a:t>
            </a:r>
            <a:r>
              <a:rPr lang="en-US" dirty="0" err="1" smtClean="0"/>
              <a:t>devine</a:t>
            </a:r>
            <a:r>
              <a:rPr lang="en-US" dirty="0" smtClean="0"/>
              <a:t> </a:t>
            </a:r>
            <a:r>
              <a:rPr lang="en-US" dirty="0" err="1" smtClean="0"/>
              <a:t>posibil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en-US" dirty="0" err="1" smtClean="0"/>
              <a:t>efectuarea</a:t>
            </a:r>
            <a:r>
              <a:rPr lang="en-US" dirty="0" smtClean="0"/>
              <a:t> </a:t>
            </a:r>
            <a:r>
              <a:rPr lang="en-US" dirty="0" err="1" smtClean="0"/>
              <a:t>terapiei</a:t>
            </a:r>
            <a:r>
              <a:rPr lang="en-US" dirty="0" smtClean="0"/>
              <a:t> </a:t>
            </a:r>
            <a:r>
              <a:rPr lang="en-US" dirty="0" err="1" smtClean="0"/>
              <a:t>combinate</a:t>
            </a:r>
            <a:r>
              <a:rPr lang="en-US" dirty="0" smtClean="0"/>
              <a:t>.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4500562" y="2357430"/>
            <a:ext cx="4357718" cy="171451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b="1" dirty="0" smtClean="0">
                <a:solidFill>
                  <a:srgbClr val="FFFF00"/>
                </a:solidFill>
              </a:rPr>
              <a:t>- </a:t>
            </a:r>
            <a:r>
              <a:rPr lang="en-US" b="1" dirty="0" smtClean="0">
                <a:solidFill>
                  <a:srgbClr val="FFFF00"/>
                </a:solidFill>
              </a:rPr>
              <a:t>Dou</a:t>
            </a:r>
            <a:r>
              <a:rPr lang="ro-RO" b="1" dirty="0" smtClean="0">
                <a:solidFill>
                  <a:srgbClr val="FFFF00"/>
                </a:solidFill>
              </a:rPr>
              <a:t>ă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sonde</a:t>
            </a:r>
            <a:r>
              <a:rPr lang="en-US" b="1" dirty="0" smtClean="0">
                <a:solidFill>
                  <a:srgbClr val="FFFF00"/>
                </a:solidFill>
              </a:rPr>
              <a:t> cu </a:t>
            </a:r>
            <a:r>
              <a:rPr lang="en-US" b="1" dirty="0" err="1" smtClean="0">
                <a:solidFill>
                  <a:srgbClr val="FFFF00"/>
                </a:solidFill>
              </a:rPr>
              <a:t>frecven</a:t>
            </a:r>
            <a:r>
              <a:rPr lang="ro-RO" b="1" dirty="0" smtClean="0">
                <a:solidFill>
                  <a:srgbClr val="FFFF00"/>
                </a:solidFill>
              </a:rPr>
              <a:t>ț</a:t>
            </a:r>
            <a:r>
              <a:rPr lang="en-US" b="1" dirty="0" smtClean="0">
                <a:solidFill>
                  <a:srgbClr val="FFFF00"/>
                </a:solidFill>
              </a:rPr>
              <a:t>e de 1 / 3.5 MHz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ro-RO" b="1" dirty="0" smtClean="0">
                <a:solidFill>
                  <a:srgbClr val="FFFF00"/>
                </a:solidFill>
              </a:rPr>
              <a:t>- </a:t>
            </a:r>
            <a:r>
              <a:rPr lang="en-US" b="1" dirty="0" smtClean="0">
                <a:solidFill>
                  <a:srgbClr val="FFFF00"/>
                </a:solidFill>
              </a:rPr>
              <a:t>Dou</a:t>
            </a:r>
            <a:r>
              <a:rPr lang="ro-RO" b="1" dirty="0" smtClean="0">
                <a:solidFill>
                  <a:srgbClr val="FFFF00"/>
                </a:solidFill>
              </a:rPr>
              <a:t>ă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dimensiuni</a:t>
            </a:r>
            <a:r>
              <a:rPr lang="en-US" b="1" dirty="0" smtClean="0">
                <a:solidFill>
                  <a:srgbClr val="FFFF00"/>
                </a:solidFill>
              </a:rPr>
              <a:t> ale </a:t>
            </a:r>
            <a:r>
              <a:rPr lang="en-US" b="1" dirty="0" err="1" smtClean="0">
                <a:solidFill>
                  <a:srgbClr val="FFFF00"/>
                </a:solidFill>
              </a:rPr>
              <a:t>sondelor</a:t>
            </a:r>
            <a:r>
              <a:rPr lang="en-US" b="1" dirty="0" smtClean="0">
                <a:solidFill>
                  <a:srgbClr val="FFFF00"/>
                </a:solidFill>
              </a:rPr>
              <a:t> 1 / 4cm²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ro-RO" b="1" dirty="0" smtClean="0">
                <a:solidFill>
                  <a:srgbClr val="FFFF00"/>
                </a:solidFill>
              </a:rPr>
              <a:t>- </a:t>
            </a:r>
            <a:r>
              <a:rPr lang="en-US" b="1" dirty="0" err="1" smtClean="0">
                <a:solidFill>
                  <a:srgbClr val="FFFF00"/>
                </a:solidFill>
              </a:rPr>
              <a:t>Sonde</a:t>
            </a:r>
            <a:r>
              <a:rPr lang="en-US" b="1" dirty="0" smtClean="0">
                <a:solidFill>
                  <a:srgbClr val="FFFF00"/>
                </a:solidFill>
              </a:rPr>
              <a:t> cu </a:t>
            </a:r>
            <a:r>
              <a:rPr lang="en-US" b="1" dirty="0" err="1" smtClean="0">
                <a:solidFill>
                  <a:srgbClr val="FFFF00"/>
                </a:solidFill>
              </a:rPr>
              <a:t>senzor</a:t>
            </a:r>
            <a:r>
              <a:rPr lang="en-US" b="1" dirty="0" smtClean="0">
                <a:solidFill>
                  <a:srgbClr val="FFFF00"/>
                </a:solidFill>
              </a:rPr>
              <a:t> de contact</a:t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ro-RO" b="1" dirty="0" smtClean="0">
                <a:solidFill>
                  <a:srgbClr val="FFFF00"/>
                </a:solidFill>
              </a:rPr>
              <a:t>- </a:t>
            </a:r>
            <a:r>
              <a:rPr lang="en-US" b="1" dirty="0" err="1" smtClean="0">
                <a:solidFill>
                  <a:srgbClr val="FFFF00"/>
                </a:solidFill>
              </a:rPr>
              <a:t>Emisie</a:t>
            </a:r>
            <a:r>
              <a:rPr lang="en-US" b="1" dirty="0" smtClean="0">
                <a:solidFill>
                  <a:srgbClr val="FFFF00"/>
                </a:solidFill>
              </a:rPr>
              <a:t> continua cu </a:t>
            </a:r>
            <a:r>
              <a:rPr lang="en-US" b="1" dirty="0" err="1" smtClean="0">
                <a:solidFill>
                  <a:srgbClr val="FFFF00"/>
                </a:solidFill>
              </a:rPr>
              <a:t>efect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termic</a:t>
            </a:r>
            <a:r>
              <a:rPr lang="en-US" b="1" dirty="0" smtClean="0">
                <a:solidFill>
                  <a:srgbClr val="FFFF00"/>
                </a:solidFill>
              </a:rPr>
              <a:t/>
            </a:r>
            <a:br>
              <a:rPr lang="en-US" b="1" dirty="0" smtClean="0">
                <a:solidFill>
                  <a:srgbClr val="FFFF00"/>
                </a:solidFill>
              </a:rPr>
            </a:br>
            <a:r>
              <a:rPr lang="ro-RO" b="1" dirty="0" smtClean="0">
                <a:solidFill>
                  <a:srgbClr val="FFFF00"/>
                </a:solidFill>
              </a:rPr>
              <a:t>- </a:t>
            </a:r>
            <a:r>
              <a:rPr lang="en-US" b="1" dirty="0" err="1" smtClean="0">
                <a:solidFill>
                  <a:srgbClr val="FFFF00"/>
                </a:solidFill>
              </a:rPr>
              <a:t>Emisie</a:t>
            </a:r>
            <a:r>
              <a:rPr lang="en-US" b="1" dirty="0" smtClean="0">
                <a:solidFill>
                  <a:srgbClr val="FFFF00"/>
                </a:solidFill>
              </a:rPr>
              <a:t> </a:t>
            </a:r>
            <a:r>
              <a:rPr lang="en-US" b="1" dirty="0" err="1" smtClean="0">
                <a:solidFill>
                  <a:srgbClr val="FFFF00"/>
                </a:solidFill>
              </a:rPr>
              <a:t>pulsat</a:t>
            </a:r>
            <a:r>
              <a:rPr lang="ro-RO" b="1" dirty="0" smtClean="0">
                <a:solidFill>
                  <a:srgbClr val="FFFF00"/>
                </a:solidFill>
              </a:rPr>
              <a:t>ă</a:t>
            </a:r>
            <a:r>
              <a:rPr lang="en-US" b="1" dirty="0" smtClean="0">
                <a:solidFill>
                  <a:srgbClr val="FFFF00"/>
                </a:solidFill>
              </a:rPr>
              <a:t> - </a:t>
            </a:r>
            <a:r>
              <a:rPr lang="en-US" b="1" dirty="0" err="1" smtClean="0">
                <a:solidFill>
                  <a:srgbClr val="FFFF00"/>
                </a:solidFill>
              </a:rPr>
              <a:t>micromasaj</a:t>
            </a:r>
            <a:endParaRPr lang="ru-RU" b="1" dirty="0">
              <a:solidFill>
                <a:srgbClr val="FFFF00"/>
              </a:solidFill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42844" y="3071810"/>
            <a:ext cx="4286280" cy="3643338"/>
          </a:xfrm>
          <a:prstGeom prst="round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b="1" dirty="0" err="1" smtClean="0"/>
              <a:t>Afisaj</a:t>
            </a:r>
            <a:r>
              <a:rPr lang="en-US" b="1" dirty="0" smtClean="0"/>
              <a:t> LCD </a:t>
            </a:r>
            <a:r>
              <a:rPr lang="en-US" b="1" dirty="0" err="1" smtClean="0"/>
              <a:t>grafic</a:t>
            </a:r>
            <a:r>
              <a:rPr lang="ro-RO" b="1" dirty="0" smtClean="0"/>
              <a:t>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dirty="0" err="1" smtClean="0"/>
              <a:t>Parametri</a:t>
            </a:r>
            <a:r>
              <a:rPr lang="en-US" dirty="0" smtClean="0"/>
              <a:t> de </a:t>
            </a:r>
            <a:r>
              <a:rPr lang="en-US" dirty="0" err="1" smtClean="0"/>
              <a:t>calibrare</a:t>
            </a:r>
            <a:r>
              <a:rPr lang="en-US" dirty="0" smtClean="0"/>
              <a:t> </a:t>
            </a:r>
            <a:r>
              <a:rPr lang="en-US" dirty="0" err="1" smtClean="0"/>
              <a:t>salva</a:t>
            </a:r>
            <a:r>
              <a:rPr lang="ro-RO" dirty="0" smtClean="0"/>
              <a:t>ț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ro-RO" dirty="0"/>
              <a:t>î</a:t>
            </a:r>
            <a:r>
              <a:rPr lang="en-US" dirty="0" smtClean="0"/>
              <a:t>n </a:t>
            </a:r>
            <a:r>
              <a:rPr lang="en-US" dirty="0" err="1" smtClean="0"/>
              <a:t>memorie</a:t>
            </a:r>
            <a:r>
              <a:rPr lang="ro-RO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dirty="0" err="1" smtClean="0"/>
              <a:t>Testare</a:t>
            </a:r>
            <a:r>
              <a:rPr lang="en-US" dirty="0" smtClean="0"/>
              <a:t> automat</a:t>
            </a:r>
            <a:r>
              <a:rPr lang="ro-RO" dirty="0" smtClean="0"/>
              <a:t>ă</a:t>
            </a:r>
            <a:r>
              <a:rPr lang="en-US" dirty="0" smtClean="0"/>
              <a:t> </a:t>
            </a:r>
            <a:r>
              <a:rPr lang="ro-RO" dirty="0" err="1"/>
              <a:t>ș</a:t>
            </a:r>
            <a:r>
              <a:rPr lang="en-US" dirty="0" err="1" smtClean="0"/>
              <a:t>i</a:t>
            </a:r>
            <a:r>
              <a:rPr lang="en-US" dirty="0" smtClean="0"/>
              <a:t> control al unit</a:t>
            </a:r>
            <a:r>
              <a:rPr lang="ro-RO" dirty="0" smtClean="0"/>
              <a:t>ăț</a:t>
            </a:r>
            <a:r>
              <a:rPr lang="en-US" dirty="0" smtClean="0"/>
              <a:t>ii</a:t>
            </a:r>
          </a:p>
          <a:p>
            <a:r>
              <a:rPr lang="en-US" sz="2000" b="1" dirty="0" err="1" smtClean="0"/>
              <a:t>Ergonomie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dirty="0" smtClean="0"/>
              <a:t>Mod de </a:t>
            </a:r>
            <a:r>
              <a:rPr lang="en-US" dirty="0" err="1" smtClean="0"/>
              <a:t>utilizare</a:t>
            </a:r>
            <a:r>
              <a:rPr lang="en-US" dirty="0" smtClean="0"/>
              <a:t>: program/manual</a:t>
            </a:r>
            <a:r>
              <a:rPr lang="ro-RO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dirty="0" err="1" smtClean="0"/>
              <a:t>Afi</a:t>
            </a:r>
            <a:r>
              <a:rPr lang="ro-RO" dirty="0" smtClean="0"/>
              <a:t>ș</a:t>
            </a:r>
            <a:r>
              <a:rPr lang="en-US" dirty="0" err="1" smtClean="0"/>
              <a:t>aj</a:t>
            </a:r>
            <a:r>
              <a:rPr lang="en-US" dirty="0" smtClean="0"/>
              <a:t> u</a:t>
            </a:r>
            <a:r>
              <a:rPr lang="ro-RO" dirty="0" smtClean="0"/>
              <a:t>ș</a:t>
            </a:r>
            <a:r>
              <a:rPr lang="en-US" dirty="0" smtClean="0"/>
              <a:t>or de </a:t>
            </a:r>
            <a:r>
              <a:rPr lang="en-US" dirty="0" err="1" smtClean="0"/>
              <a:t>citit</a:t>
            </a:r>
            <a:r>
              <a:rPr lang="ro-RO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dirty="0" err="1" smtClean="0"/>
              <a:t>Interfa</a:t>
            </a:r>
            <a:r>
              <a:rPr lang="ro-RO" dirty="0" smtClean="0"/>
              <a:t>ță</a:t>
            </a:r>
            <a:r>
              <a:rPr lang="en-US" dirty="0" smtClean="0"/>
              <a:t> </a:t>
            </a:r>
            <a:r>
              <a:rPr lang="en-US" dirty="0" err="1" smtClean="0"/>
              <a:t>grafic</a:t>
            </a:r>
            <a:r>
              <a:rPr lang="ro-RO" dirty="0" smtClean="0"/>
              <a:t>ă.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dirty="0" err="1" smtClean="0"/>
              <a:t>Denumire</a:t>
            </a:r>
            <a:r>
              <a:rPr lang="en-US" dirty="0" smtClean="0"/>
              <a:t> </a:t>
            </a:r>
            <a:r>
              <a:rPr lang="en-US" dirty="0" err="1" smtClean="0"/>
              <a:t>programe</a:t>
            </a:r>
            <a:r>
              <a:rPr lang="en-US" dirty="0" smtClean="0"/>
              <a:t> definite de </a:t>
            </a:r>
            <a:r>
              <a:rPr lang="en-US" dirty="0" err="1" smtClean="0"/>
              <a:t>utilizator</a:t>
            </a:r>
            <a:r>
              <a:rPr lang="ro-RO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dirty="0" err="1" smtClean="0"/>
              <a:t>Sistem</a:t>
            </a:r>
            <a:r>
              <a:rPr lang="en-US" dirty="0" smtClean="0"/>
              <a:t> de </a:t>
            </a:r>
            <a:r>
              <a:rPr lang="en-US" dirty="0" err="1" smtClean="0"/>
              <a:t>informare</a:t>
            </a:r>
            <a:r>
              <a:rPr lang="en-US" dirty="0" smtClean="0"/>
              <a:t> </a:t>
            </a:r>
            <a:r>
              <a:rPr lang="ro-RO" dirty="0" smtClean="0"/>
              <a:t>î</a:t>
            </a:r>
            <a:r>
              <a:rPr lang="en-US" dirty="0" smtClean="0"/>
              <a:t>n context</a:t>
            </a:r>
            <a:r>
              <a:rPr lang="ro-RO" dirty="0" smtClean="0"/>
              <a:t>.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dirty="0" smtClean="0"/>
              <a:t>- </a:t>
            </a:r>
            <a:r>
              <a:rPr lang="en-US" dirty="0" smtClean="0"/>
              <a:t>Control </a:t>
            </a:r>
            <a:r>
              <a:rPr lang="en-US" dirty="0" err="1" smtClean="0"/>
              <a:t>precis</a:t>
            </a:r>
            <a:r>
              <a:rPr lang="en-US" dirty="0" smtClean="0"/>
              <a:t> al </a:t>
            </a:r>
            <a:r>
              <a:rPr lang="en-US" dirty="0" err="1" smtClean="0"/>
              <a:t>undei</a:t>
            </a:r>
            <a:r>
              <a:rPr lang="en-US" dirty="0" smtClean="0"/>
              <a:t> </a:t>
            </a:r>
            <a:r>
              <a:rPr lang="en-US" dirty="0" err="1" smtClean="0"/>
              <a:t>ultrasonice</a:t>
            </a:r>
            <a:r>
              <a:rPr lang="en-US" dirty="0" smtClean="0"/>
              <a:t> </a:t>
            </a:r>
            <a:r>
              <a:rPr lang="ro-RO" dirty="0" err="1"/>
              <a:t>ș</a:t>
            </a:r>
            <a:r>
              <a:rPr lang="en-US" dirty="0" err="1" smtClean="0"/>
              <a:t>i</a:t>
            </a:r>
            <a:r>
              <a:rPr lang="en-US" dirty="0" smtClean="0"/>
              <a:t> </a:t>
            </a:r>
            <a:r>
              <a:rPr lang="en-US" dirty="0" err="1" smtClean="0"/>
              <a:t>emisie</a:t>
            </a:r>
            <a:r>
              <a:rPr lang="ro-RO" dirty="0" smtClean="0"/>
              <a:t>.</a:t>
            </a:r>
            <a:endParaRPr lang="en-US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500562" y="3857628"/>
            <a:ext cx="4500594" cy="285752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o-RO" b="1" i="1" dirty="0"/>
              <a:t> </a:t>
            </a:r>
            <a:r>
              <a:rPr lang="ro-RO" b="1" i="1" dirty="0" smtClean="0"/>
              <a:t>    </a:t>
            </a:r>
            <a:r>
              <a:rPr lang="en-US" b="1" i="1" dirty="0" err="1" smtClean="0"/>
              <a:t>Generare</a:t>
            </a:r>
            <a:r>
              <a:rPr lang="en-US" b="1" i="1" dirty="0" smtClean="0"/>
              <a:t> </a:t>
            </a:r>
            <a:r>
              <a:rPr lang="en-US" b="1" i="1" dirty="0" err="1" smtClean="0"/>
              <a:t>ultrasunete</a:t>
            </a:r>
            <a:r>
              <a:rPr lang="ro-RO" b="1" i="1" dirty="0" smtClean="0"/>
              <a:t>: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ro-RO" sz="1600" dirty="0" smtClean="0"/>
              <a:t>- </a:t>
            </a:r>
            <a:r>
              <a:rPr lang="en-US" sz="1600" dirty="0" smtClean="0"/>
              <a:t>Mod de </a:t>
            </a:r>
            <a:r>
              <a:rPr lang="en-US" sz="1600" dirty="0" err="1" smtClean="0"/>
              <a:t>utilizare</a:t>
            </a:r>
            <a:r>
              <a:rPr lang="en-US" sz="1600" dirty="0" smtClean="0"/>
              <a:t>: </a:t>
            </a:r>
            <a:r>
              <a:rPr lang="en-US" sz="1600" dirty="0" err="1" smtClean="0"/>
              <a:t>continuu</a:t>
            </a:r>
            <a:r>
              <a:rPr lang="en-US" sz="1600" dirty="0" smtClean="0"/>
              <a:t>, </a:t>
            </a:r>
            <a:r>
              <a:rPr lang="en-US" sz="1600" dirty="0" err="1" smtClean="0"/>
              <a:t>pulsat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o-RO" sz="1600" dirty="0" smtClean="0"/>
              <a:t>- </a:t>
            </a:r>
            <a:r>
              <a:rPr lang="en-US" sz="1600" dirty="0" err="1" smtClean="0"/>
              <a:t>Frecven</a:t>
            </a:r>
            <a:r>
              <a:rPr lang="ro-RO" sz="1600" dirty="0" smtClean="0"/>
              <a:t>ț</a:t>
            </a:r>
            <a:r>
              <a:rPr lang="en-US" sz="1600" dirty="0" smtClean="0"/>
              <a:t>a </a:t>
            </a:r>
            <a:r>
              <a:rPr lang="en-US" sz="1600" dirty="0" err="1" smtClean="0"/>
              <a:t>pulsurilor</a:t>
            </a:r>
            <a:r>
              <a:rPr lang="en-US" sz="1600" dirty="0" smtClean="0"/>
              <a:t> 16</a:t>
            </a:r>
            <a:r>
              <a:rPr lang="ro-RO" sz="1600" dirty="0" smtClean="0"/>
              <a:t> </a:t>
            </a:r>
            <a:r>
              <a:rPr lang="en-US" sz="1600" dirty="0" smtClean="0"/>
              <a:t>Hz, 48</a:t>
            </a:r>
            <a:r>
              <a:rPr lang="ro-RO" sz="1600" dirty="0" smtClean="0"/>
              <a:t> </a:t>
            </a:r>
            <a:r>
              <a:rPr lang="en-US" sz="1600" dirty="0" smtClean="0"/>
              <a:t>Hz, 100</a:t>
            </a:r>
            <a:r>
              <a:rPr lang="ro-RO" sz="1600" dirty="0" smtClean="0"/>
              <a:t> </a:t>
            </a:r>
            <a:r>
              <a:rPr lang="en-US" sz="1600" dirty="0" smtClean="0"/>
              <a:t>Hz</a:t>
            </a:r>
            <a:br>
              <a:rPr lang="en-US" sz="1600" dirty="0" smtClean="0"/>
            </a:br>
            <a:r>
              <a:rPr lang="ro-RO" sz="1600" dirty="0" smtClean="0"/>
              <a:t>- </a:t>
            </a:r>
            <a:r>
              <a:rPr lang="en-US" sz="1600" dirty="0" err="1" smtClean="0"/>
              <a:t>Ciclu</a:t>
            </a:r>
            <a:r>
              <a:rPr lang="en-US" sz="1600" dirty="0" smtClean="0"/>
              <a:t> de </a:t>
            </a:r>
            <a:r>
              <a:rPr lang="en-US" sz="1600" dirty="0" err="1" smtClean="0"/>
              <a:t>lucru</a:t>
            </a:r>
            <a:r>
              <a:rPr lang="en-US" sz="1600" dirty="0" smtClean="0"/>
              <a:t> 10%, 25%, 50%,75%</a:t>
            </a:r>
          </a:p>
          <a:p>
            <a:r>
              <a:rPr lang="ro-RO" sz="1600" b="1" i="1" dirty="0"/>
              <a:t> </a:t>
            </a:r>
            <a:r>
              <a:rPr lang="ro-RO" sz="1600" b="1" i="1" dirty="0" smtClean="0"/>
              <a:t>     </a:t>
            </a:r>
            <a:r>
              <a:rPr lang="en-US" sz="1600" b="1" i="1" dirty="0" err="1" smtClean="0"/>
              <a:t>Sonda</a:t>
            </a:r>
            <a:r>
              <a:rPr lang="en-US" sz="1600" b="1" i="1" dirty="0" smtClean="0"/>
              <a:t> </a:t>
            </a:r>
            <a:r>
              <a:rPr lang="en-US" sz="1600" b="1" i="1" dirty="0" err="1" smtClean="0"/>
              <a:t>ultrasunete</a:t>
            </a:r>
            <a:r>
              <a:rPr lang="ro-RO" sz="1600" b="1" i="1" dirty="0" smtClean="0"/>
              <a:t>:</a:t>
            </a:r>
            <a:r>
              <a:rPr lang="en-US" sz="1600" dirty="0" smtClean="0"/>
              <a:t/>
            </a:r>
            <a:br>
              <a:rPr lang="en-US" sz="1600" dirty="0" smtClean="0"/>
            </a:br>
            <a:r>
              <a:rPr lang="ro-RO" sz="1600" dirty="0" smtClean="0"/>
              <a:t>- </a:t>
            </a:r>
            <a:r>
              <a:rPr lang="en-US" sz="1600" dirty="0" smtClean="0"/>
              <a:t>4</a:t>
            </a:r>
            <a:r>
              <a:rPr lang="ro-RO" sz="1600" dirty="0" smtClean="0"/>
              <a:t> </a:t>
            </a:r>
            <a:r>
              <a:rPr lang="en-US" sz="1600" dirty="0" smtClean="0"/>
              <a:t>cm²: </a:t>
            </a:r>
            <a:r>
              <a:rPr lang="en-US" sz="1600" dirty="0" err="1" smtClean="0"/>
              <a:t>Frecven</a:t>
            </a:r>
            <a:r>
              <a:rPr lang="ro-RO" sz="1600" dirty="0" smtClean="0"/>
              <a:t>ț</a:t>
            </a:r>
            <a:r>
              <a:rPr lang="en-US" sz="1600" dirty="0" smtClean="0"/>
              <a:t>a </a:t>
            </a:r>
            <a:r>
              <a:rPr lang="ro-RO" sz="1600" dirty="0" smtClean="0"/>
              <a:t>de </a:t>
            </a:r>
            <a:r>
              <a:rPr lang="en-US" sz="1600" dirty="0" err="1" smtClean="0"/>
              <a:t>operare</a:t>
            </a:r>
            <a:r>
              <a:rPr lang="en-US" sz="1600" dirty="0" smtClean="0"/>
              <a:t> 1</a:t>
            </a:r>
            <a:r>
              <a:rPr lang="ro-RO" sz="1600" dirty="0" smtClean="0"/>
              <a:t> </a:t>
            </a:r>
            <a:r>
              <a:rPr lang="en-US" sz="1600" dirty="0" smtClean="0"/>
              <a:t>MHz , 3.5</a:t>
            </a:r>
            <a:r>
              <a:rPr lang="ro-RO" sz="1600" dirty="0" smtClean="0"/>
              <a:t> </a:t>
            </a:r>
            <a:r>
              <a:rPr lang="en-US" sz="1600" dirty="0" smtClean="0"/>
              <a:t>MHz</a:t>
            </a:r>
            <a:br>
              <a:rPr lang="en-US" sz="1600" dirty="0" smtClean="0"/>
            </a:br>
            <a:r>
              <a:rPr lang="ro-RO" sz="1600" dirty="0" smtClean="0"/>
              <a:t>- </a:t>
            </a:r>
            <a:r>
              <a:rPr lang="en-US" sz="1600" dirty="0" err="1" smtClean="0"/>
              <a:t>Densitate</a:t>
            </a:r>
            <a:r>
              <a:rPr lang="en-US" sz="1600" dirty="0" smtClean="0"/>
              <a:t> maxima a </a:t>
            </a:r>
            <a:r>
              <a:rPr lang="en-US" sz="1600" dirty="0" err="1" smtClean="0"/>
              <a:t>puterii</a:t>
            </a:r>
            <a:r>
              <a:rPr lang="en-US" sz="1600" dirty="0" smtClean="0"/>
              <a:t> 2.5</a:t>
            </a:r>
            <a:r>
              <a:rPr lang="ro-RO" sz="1600" dirty="0" smtClean="0"/>
              <a:t> </a:t>
            </a:r>
            <a:r>
              <a:rPr lang="en-US" sz="1600" dirty="0" smtClean="0"/>
              <a:t>W/cm²</a:t>
            </a:r>
            <a:br>
              <a:rPr lang="en-US" sz="1600" dirty="0" smtClean="0"/>
            </a:br>
            <a:r>
              <a:rPr lang="ro-RO" sz="1600" dirty="0" smtClean="0"/>
              <a:t>- </a:t>
            </a:r>
            <a:r>
              <a:rPr lang="en-US" sz="1600" dirty="0" smtClean="0"/>
              <a:t>1cm²: </a:t>
            </a:r>
            <a:r>
              <a:rPr lang="en-US" sz="1600" dirty="0" err="1" smtClean="0"/>
              <a:t>Frecven</a:t>
            </a:r>
            <a:r>
              <a:rPr lang="ro-RO" sz="1600" dirty="0" smtClean="0"/>
              <a:t>ț</a:t>
            </a:r>
            <a:r>
              <a:rPr lang="en-US" sz="1600" dirty="0" smtClean="0"/>
              <a:t>a </a:t>
            </a:r>
            <a:r>
              <a:rPr lang="ro-RO" sz="1600" dirty="0" smtClean="0"/>
              <a:t> de </a:t>
            </a:r>
            <a:r>
              <a:rPr lang="en-US" sz="1600" dirty="0" err="1" smtClean="0"/>
              <a:t>operare</a:t>
            </a:r>
            <a:r>
              <a:rPr lang="en-US" sz="1600" dirty="0" smtClean="0"/>
              <a:t> 1</a:t>
            </a:r>
            <a:r>
              <a:rPr lang="ro-RO" sz="1600" dirty="0" smtClean="0"/>
              <a:t> </a:t>
            </a:r>
            <a:r>
              <a:rPr lang="en-US" sz="1600" dirty="0" smtClean="0"/>
              <a:t>MHz , 3.5</a:t>
            </a:r>
            <a:r>
              <a:rPr lang="ro-RO" sz="1600" dirty="0" smtClean="0"/>
              <a:t> </a:t>
            </a:r>
            <a:r>
              <a:rPr lang="en-US" sz="1600" dirty="0" smtClean="0"/>
              <a:t>MHz</a:t>
            </a:r>
            <a:br>
              <a:rPr lang="en-US" sz="1600" dirty="0" smtClean="0"/>
            </a:br>
            <a:r>
              <a:rPr lang="ro-RO" sz="1600" dirty="0" smtClean="0"/>
              <a:t>- </a:t>
            </a:r>
            <a:r>
              <a:rPr lang="en-US" sz="1600" dirty="0" err="1" smtClean="0"/>
              <a:t>Densitate</a:t>
            </a:r>
            <a:r>
              <a:rPr lang="en-US" sz="1600" dirty="0" smtClean="0"/>
              <a:t> maxim</a:t>
            </a:r>
            <a:r>
              <a:rPr lang="ro-RO" sz="1600" dirty="0" smtClean="0"/>
              <a:t>ă</a:t>
            </a:r>
            <a:r>
              <a:rPr lang="en-US" sz="1600" dirty="0" smtClean="0"/>
              <a:t> a </a:t>
            </a:r>
            <a:r>
              <a:rPr lang="en-US" sz="1600" dirty="0" err="1" smtClean="0"/>
              <a:t>puterii</a:t>
            </a:r>
            <a:r>
              <a:rPr lang="en-US" sz="1600" dirty="0" smtClean="0"/>
              <a:t> 2.5</a:t>
            </a:r>
            <a:r>
              <a:rPr lang="ro-RO" sz="1600" dirty="0" smtClean="0"/>
              <a:t> </a:t>
            </a:r>
            <a:r>
              <a:rPr lang="en-US" sz="1600" dirty="0" smtClean="0"/>
              <a:t>W/cm²</a:t>
            </a:r>
            <a:endParaRPr lang="en-US" sz="16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9188" y="260648"/>
            <a:ext cx="8229600" cy="1143000"/>
          </a:xfrm>
        </p:spPr>
        <p:txBody>
          <a:bodyPr>
            <a:noAutofit/>
          </a:bodyPr>
          <a:lstStyle/>
          <a:p>
            <a:r>
              <a:rPr lang="en-US" sz="2400" b="1" dirty="0" err="1"/>
              <a:t>Aparat</a:t>
            </a:r>
            <a:r>
              <a:rPr lang="en-US" sz="2400" b="1" dirty="0"/>
              <a:t> </a:t>
            </a:r>
            <a:r>
              <a:rPr lang="en-US" sz="2400" b="1" dirty="0" err="1" smtClean="0"/>
              <a:t>Multifunc</a:t>
            </a:r>
            <a:r>
              <a:rPr lang="ro-RO" sz="2400" b="1" dirty="0" smtClean="0"/>
              <a:t>ț</a:t>
            </a:r>
            <a:r>
              <a:rPr lang="en-US" sz="2400" b="1" dirty="0" err="1" smtClean="0"/>
              <a:t>ional</a:t>
            </a:r>
            <a:r>
              <a:rPr lang="en-US" sz="2400" b="1" dirty="0" smtClean="0"/>
              <a:t> </a:t>
            </a:r>
            <a:r>
              <a:rPr lang="ro-RO" sz="2400" b="1" dirty="0" smtClean="0"/>
              <a:t>pentru </a:t>
            </a:r>
            <a:r>
              <a:rPr lang="en-US" sz="2400" b="1" dirty="0" err="1" smtClean="0"/>
              <a:t>Crioterapie</a:t>
            </a:r>
            <a:r>
              <a:rPr lang="ro-RO" sz="2400" b="1" dirty="0" smtClean="0"/>
              <a:t>:</a:t>
            </a:r>
            <a:r>
              <a:rPr lang="en-US" sz="2400" b="1" dirty="0" smtClean="0"/>
              <a:t> </a:t>
            </a:r>
            <a:r>
              <a:rPr lang="en-US" sz="2400" b="1" dirty="0" err="1"/>
              <a:t>CoolWay</a:t>
            </a:r>
            <a:r>
              <a:rPr lang="en-US" sz="2400" b="1" dirty="0"/>
              <a:t> </a:t>
            </a:r>
            <a:r>
              <a:rPr lang="en-US" sz="2400" b="1" dirty="0" err="1"/>
              <a:t>ImperiuM</a:t>
            </a:r>
            <a:r>
              <a:rPr lang="en-US" sz="2400" b="1" dirty="0"/>
              <a:t>, </a:t>
            </a:r>
            <a:r>
              <a:rPr lang="en-US" sz="2400" b="1" dirty="0" err="1"/>
              <a:t>Manipul</a:t>
            </a:r>
            <a:r>
              <a:rPr lang="en-US" sz="2400" b="1" dirty="0"/>
              <a:t> Shockwave </a:t>
            </a:r>
            <a:r>
              <a:rPr lang="en-US" sz="2400" b="1" dirty="0" err="1"/>
              <a:t>Fizioterapie</a:t>
            </a:r>
            <a:r>
              <a:rPr lang="en-US" sz="2400" b="1" dirty="0"/>
              <a:t>, </a:t>
            </a:r>
            <a:r>
              <a:rPr lang="en-US" sz="2400" b="1" dirty="0" err="1" smtClean="0"/>
              <a:t>Cavita</a:t>
            </a:r>
            <a:r>
              <a:rPr lang="ro-RO" sz="2400" b="1" dirty="0" smtClean="0"/>
              <a:t>ț</a:t>
            </a:r>
            <a:r>
              <a:rPr lang="en-US" sz="2400" b="1" dirty="0" err="1" smtClean="0"/>
              <a:t>ie</a:t>
            </a:r>
            <a:r>
              <a:rPr lang="en-US" sz="2400" b="1" dirty="0"/>
              <a:t>, </a:t>
            </a:r>
            <a:r>
              <a:rPr lang="en-US" sz="2400" b="1" dirty="0" err="1"/>
              <a:t>Tripolar</a:t>
            </a:r>
            <a:r>
              <a:rPr lang="en-US" sz="2400" b="1" dirty="0"/>
              <a:t> RF, </a:t>
            </a:r>
            <a:r>
              <a:rPr lang="en-US" sz="2400" b="1" dirty="0" err="1" smtClean="0"/>
              <a:t>Sl</a:t>
            </a:r>
            <a:r>
              <a:rPr lang="ro-RO" sz="2400" b="1" dirty="0" smtClean="0"/>
              <a:t>ă</a:t>
            </a:r>
            <a:r>
              <a:rPr lang="en-US" sz="2400" b="1" dirty="0" err="1" smtClean="0"/>
              <a:t>bire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Intensiv</a:t>
            </a:r>
            <a:r>
              <a:rPr lang="ro-RO" sz="2400" b="1" dirty="0" smtClean="0"/>
              <a:t>ă</a:t>
            </a:r>
            <a:r>
              <a:rPr lang="en-US" sz="2400" b="1" dirty="0" smtClean="0"/>
              <a:t> </a:t>
            </a:r>
            <a:r>
              <a:rPr lang="ro-RO" sz="2400" b="1" dirty="0" err="1"/>
              <a:t>ș</a:t>
            </a:r>
            <a:r>
              <a:rPr lang="en-US" sz="2400" b="1" dirty="0" err="1" smtClean="0"/>
              <a:t>i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Estetic</a:t>
            </a:r>
            <a:r>
              <a:rPr lang="ro-RO" sz="2400" b="1" dirty="0" smtClean="0"/>
              <a:t>ă</a:t>
            </a:r>
            <a:r>
              <a:rPr lang="en-US" sz="2400" b="1" dirty="0" smtClean="0"/>
              <a:t> </a:t>
            </a:r>
            <a:r>
              <a:rPr lang="en-US" sz="2400" b="1" dirty="0" err="1"/>
              <a:t>Faciala</a:t>
            </a:r>
            <a:endParaRPr lang="en-US" sz="2400" b="1" dirty="0"/>
          </a:p>
        </p:txBody>
      </p:sp>
      <p:pic>
        <p:nvPicPr>
          <p:cNvPr id="2050" name="Picture 2" descr="Aparat Multifunctional Crioterapie CoolWay ImperiuM, Manipul Shockwave Fizioterapie, Cavitatie, Tripolar RF, Slabire Intensiva si Estetica Faciala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600200"/>
            <a:ext cx="7704856" cy="51411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1406"/>
          </a:xfrm>
        </p:spPr>
        <p:txBody>
          <a:bodyPr>
            <a:noAutofit/>
          </a:bodyPr>
          <a:lstStyle/>
          <a:p>
            <a:r>
              <a:rPr lang="ro-RO" sz="2800" b="1" dirty="0" smtClean="0"/>
              <a:t>Proceduri de f</a:t>
            </a:r>
            <a:r>
              <a:rPr lang="en-US" sz="2800" b="1" dirty="0" err="1" smtClean="0"/>
              <a:t>izioterapie</a:t>
            </a:r>
            <a:endParaRPr lang="en-US" sz="2800" b="1" dirty="0"/>
          </a:p>
        </p:txBody>
      </p:sp>
      <p:pic>
        <p:nvPicPr>
          <p:cNvPr id="3074" name="Picture 2" descr="https://www.lem-medicine.com/wp-content/uploads/2021/06/magnetoterapi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786056"/>
            <a:ext cx="3610744" cy="221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www.lem-medicine.com/wp-content/uploads/2021/06/termoterapie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786056"/>
            <a:ext cx="3754760" cy="22149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57200" y="3140969"/>
            <a:ext cx="38267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b="1" dirty="0" err="1" smtClean="0">
                <a:solidFill>
                  <a:srgbClr val="00B050"/>
                </a:solidFill>
                <a:latin typeface="Open Sans"/>
              </a:rPr>
              <a:t>Magnetoterapia</a:t>
            </a:r>
            <a:r>
              <a:rPr lang="ro-RO" b="1" dirty="0" smtClean="0">
                <a:solidFill>
                  <a:srgbClr val="00B050"/>
                </a:solidFill>
                <a:latin typeface="Open Sans"/>
              </a:rPr>
              <a:t>:</a:t>
            </a:r>
          </a:p>
          <a:p>
            <a:pPr algn="just"/>
            <a:r>
              <a:rPr lang="en-US" dirty="0" err="1" smtClean="0">
                <a:solidFill>
                  <a:srgbClr val="00B050"/>
                </a:solidFill>
                <a:latin typeface="Open Sans"/>
              </a:rPr>
              <a:t>f</a:t>
            </a:r>
            <a:r>
              <a:rPr lang="en-US" dirty="0" err="1" smtClean="0">
                <a:solidFill>
                  <a:srgbClr val="494949"/>
                </a:solidFill>
                <a:latin typeface="Open Sans"/>
              </a:rPr>
              <a:t>oloseste</a:t>
            </a:r>
            <a:r>
              <a:rPr lang="en-US" dirty="0" smtClean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494949"/>
                </a:solidFill>
                <a:latin typeface="Open Sans"/>
              </a:rPr>
              <a:t>beneficiile</a:t>
            </a:r>
            <a:r>
              <a:rPr lang="en-US" dirty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dirty="0" smtClean="0">
                <a:solidFill>
                  <a:srgbClr val="494949"/>
                </a:solidFill>
                <a:latin typeface="Open Sans"/>
              </a:rPr>
              <a:t>c</a:t>
            </a:r>
            <a:r>
              <a:rPr lang="ro-RO" dirty="0" smtClean="0">
                <a:solidFill>
                  <a:srgbClr val="494949"/>
                </a:solidFill>
                <a:latin typeface="Open Sans"/>
              </a:rPr>
              <a:t>â</a:t>
            </a:r>
            <a:r>
              <a:rPr lang="en-US" dirty="0" err="1" smtClean="0">
                <a:solidFill>
                  <a:srgbClr val="494949"/>
                </a:solidFill>
                <a:latin typeface="Open Sans"/>
              </a:rPr>
              <a:t>mpului</a:t>
            </a:r>
            <a:r>
              <a:rPr lang="en-US" dirty="0" smtClean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dirty="0">
                <a:solidFill>
                  <a:srgbClr val="494949"/>
                </a:solidFill>
                <a:latin typeface="Open Sans"/>
              </a:rPr>
              <a:t>magnetic </a:t>
            </a:r>
            <a:r>
              <a:rPr lang="en-US" dirty="0" err="1">
                <a:solidFill>
                  <a:srgbClr val="494949"/>
                </a:solidFill>
                <a:latin typeface="Open Sans"/>
              </a:rPr>
              <a:t>pentru</a:t>
            </a:r>
            <a:r>
              <a:rPr lang="en-US" dirty="0">
                <a:solidFill>
                  <a:srgbClr val="494949"/>
                </a:solidFill>
                <a:latin typeface="Open Sans"/>
              </a:rPr>
              <a:t> a </a:t>
            </a:r>
            <a:r>
              <a:rPr lang="en-US" dirty="0" err="1">
                <a:solidFill>
                  <a:srgbClr val="494949"/>
                </a:solidFill>
                <a:latin typeface="Open Sans"/>
              </a:rPr>
              <a:t>trata</a:t>
            </a:r>
            <a:r>
              <a:rPr lang="en-US" dirty="0">
                <a:solidFill>
                  <a:srgbClr val="494949"/>
                </a:solidFill>
                <a:latin typeface="Open Sans"/>
              </a:rPr>
              <a:t> </a:t>
            </a:r>
            <a:r>
              <a:rPr lang="ro-RO" dirty="0" err="1">
                <a:solidFill>
                  <a:srgbClr val="494949"/>
                </a:solidFill>
                <a:latin typeface="Open Sans"/>
              </a:rPr>
              <a:t>ș</a:t>
            </a:r>
            <a:r>
              <a:rPr lang="en-US" dirty="0" err="1" smtClean="0">
                <a:solidFill>
                  <a:srgbClr val="494949"/>
                </a:solidFill>
                <a:latin typeface="Open Sans"/>
              </a:rPr>
              <a:t>i</a:t>
            </a:r>
            <a:r>
              <a:rPr lang="en-US" dirty="0" smtClean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dirty="0">
                <a:solidFill>
                  <a:srgbClr val="494949"/>
                </a:solidFill>
                <a:latin typeface="Open Sans"/>
              </a:rPr>
              <a:t>a </a:t>
            </a:r>
            <a:r>
              <a:rPr lang="en-US" dirty="0" err="1">
                <a:solidFill>
                  <a:srgbClr val="494949"/>
                </a:solidFill>
                <a:latin typeface="Open Sans"/>
              </a:rPr>
              <a:t>ajuta</a:t>
            </a:r>
            <a:r>
              <a:rPr lang="en-US" dirty="0">
                <a:solidFill>
                  <a:srgbClr val="494949"/>
                </a:solidFill>
                <a:latin typeface="Open Sans"/>
              </a:rPr>
              <a:t> la </a:t>
            </a:r>
            <a:r>
              <a:rPr lang="en-US" dirty="0" err="1">
                <a:solidFill>
                  <a:srgbClr val="494949"/>
                </a:solidFill>
                <a:latin typeface="Open Sans"/>
              </a:rPr>
              <a:t>reabilitarea</a:t>
            </a:r>
            <a:r>
              <a:rPr lang="en-US" dirty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494949"/>
                </a:solidFill>
                <a:latin typeface="Open Sans"/>
              </a:rPr>
              <a:t>corpului</a:t>
            </a:r>
            <a:r>
              <a:rPr lang="en-US" dirty="0">
                <a:solidFill>
                  <a:srgbClr val="494949"/>
                </a:solidFill>
                <a:latin typeface="Open Sans"/>
              </a:rPr>
              <a:t> </a:t>
            </a:r>
            <a:r>
              <a:rPr lang="ro-RO" dirty="0" smtClean="0">
                <a:solidFill>
                  <a:srgbClr val="494949"/>
                </a:solidFill>
                <a:latin typeface="Open Sans"/>
              </a:rPr>
              <a:t>î</a:t>
            </a:r>
            <a:r>
              <a:rPr lang="en-US" dirty="0" smtClean="0">
                <a:solidFill>
                  <a:srgbClr val="494949"/>
                </a:solidFill>
                <a:latin typeface="Open Sans"/>
              </a:rPr>
              <a:t>n </a:t>
            </a:r>
            <a:r>
              <a:rPr lang="en-US" dirty="0" err="1">
                <a:solidFill>
                  <a:srgbClr val="494949"/>
                </a:solidFill>
                <a:latin typeface="Open Sans"/>
              </a:rPr>
              <a:t>urma</a:t>
            </a:r>
            <a:r>
              <a:rPr lang="en-US" dirty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494949"/>
                </a:solidFill>
                <a:latin typeface="Open Sans"/>
              </a:rPr>
              <a:t>unei</a:t>
            </a:r>
            <a:r>
              <a:rPr lang="en-US" dirty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dirty="0" err="1">
                <a:solidFill>
                  <a:srgbClr val="494949"/>
                </a:solidFill>
                <a:latin typeface="Open Sans"/>
              </a:rPr>
              <a:t>serii</a:t>
            </a:r>
            <a:r>
              <a:rPr lang="en-US" dirty="0">
                <a:solidFill>
                  <a:srgbClr val="494949"/>
                </a:solidFill>
                <a:latin typeface="Open Sans"/>
              </a:rPr>
              <a:t> de </a:t>
            </a:r>
            <a:r>
              <a:rPr lang="en-US" dirty="0" err="1" smtClean="0">
                <a:solidFill>
                  <a:srgbClr val="494949"/>
                </a:solidFill>
                <a:latin typeface="Open Sans"/>
              </a:rPr>
              <a:t>afec</a:t>
            </a:r>
            <a:r>
              <a:rPr lang="ro-RO" dirty="0" smtClean="0">
                <a:solidFill>
                  <a:srgbClr val="494949"/>
                </a:solidFill>
                <a:latin typeface="Open Sans"/>
              </a:rPr>
              <a:t>ț</a:t>
            </a:r>
            <a:r>
              <a:rPr lang="en-US" dirty="0" err="1" smtClean="0">
                <a:solidFill>
                  <a:srgbClr val="494949"/>
                </a:solidFill>
                <a:latin typeface="Open Sans"/>
              </a:rPr>
              <a:t>iuni</a:t>
            </a:r>
            <a:r>
              <a:rPr lang="ro-RO" dirty="0" smtClean="0">
                <a:solidFill>
                  <a:srgbClr val="494949"/>
                </a:solidFill>
                <a:latin typeface="Open Sans"/>
              </a:rPr>
              <a:t>:</a:t>
            </a:r>
            <a:endParaRPr lang="en-US" dirty="0">
              <a:solidFill>
                <a:srgbClr val="494949"/>
              </a:solidFill>
              <a:latin typeface="Open Sans"/>
            </a:endParaRPr>
          </a:p>
          <a:p>
            <a:pPr algn="just"/>
            <a:r>
              <a:rPr lang="ro-RO" dirty="0" smtClean="0">
                <a:solidFill>
                  <a:srgbClr val="494949"/>
                </a:solidFill>
                <a:latin typeface="Open Sans"/>
              </a:rPr>
              <a:t> - </a:t>
            </a:r>
            <a:r>
              <a:rPr lang="en-US" dirty="0" err="1" smtClean="0">
                <a:solidFill>
                  <a:srgbClr val="494949"/>
                </a:solidFill>
                <a:latin typeface="Open Sans"/>
              </a:rPr>
              <a:t>Fracturi</a:t>
            </a:r>
            <a:r>
              <a:rPr lang="ro-RO" dirty="0" smtClean="0">
                <a:solidFill>
                  <a:srgbClr val="494949"/>
                </a:solidFill>
                <a:latin typeface="Open Sans"/>
              </a:rPr>
              <a:t>.</a:t>
            </a:r>
            <a:endParaRPr lang="en-US" dirty="0">
              <a:solidFill>
                <a:srgbClr val="494949"/>
              </a:solidFill>
              <a:latin typeface="Open Sans"/>
            </a:endParaRPr>
          </a:p>
          <a:p>
            <a:pPr algn="just"/>
            <a:r>
              <a:rPr lang="ro-RO" dirty="0" smtClean="0">
                <a:solidFill>
                  <a:srgbClr val="494949"/>
                </a:solidFill>
                <a:latin typeface="Open Sans"/>
              </a:rPr>
              <a:t>-  </a:t>
            </a:r>
            <a:r>
              <a:rPr lang="en-US" dirty="0" err="1" smtClean="0">
                <a:solidFill>
                  <a:srgbClr val="494949"/>
                </a:solidFill>
                <a:latin typeface="Open Sans"/>
              </a:rPr>
              <a:t>Dureri</a:t>
            </a:r>
            <a:r>
              <a:rPr lang="en-US" dirty="0" smtClean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dirty="0" err="1" smtClean="0">
                <a:solidFill>
                  <a:srgbClr val="494949"/>
                </a:solidFill>
                <a:latin typeface="Open Sans"/>
              </a:rPr>
              <a:t>nervoase</a:t>
            </a:r>
            <a:r>
              <a:rPr lang="ro-RO" dirty="0" smtClean="0">
                <a:solidFill>
                  <a:srgbClr val="494949"/>
                </a:solidFill>
                <a:latin typeface="Open Sans"/>
              </a:rPr>
              <a:t>.</a:t>
            </a:r>
            <a:endParaRPr lang="en-US" dirty="0">
              <a:solidFill>
                <a:srgbClr val="494949"/>
              </a:solidFill>
              <a:latin typeface="Open Sans"/>
            </a:endParaRPr>
          </a:p>
          <a:p>
            <a:pPr algn="just"/>
            <a:r>
              <a:rPr lang="ro-RO" dirty="0" smtClean="0">
                <a:solidFill>
                  <a:srgbClr val="494949"/>
                </a:solidFill>
                <a:latin typeface="Open Sans"/>
              </a:rPr>
              <a:t>-  </a:t>
            </a:r>
            <a:r>
              <a:rPr lang="en-US" dirty="0" err="1" smtClean="0">
                <a:solidFill>
                  <a:srgbClr val="494949"/>
                </a:solidFill>
                <a:latin typeface="Open Sans"/>
              </a:rPr>
              <a:t>Osteoporoz</a:t>
            </a:r>
            <a:r>
              <a:rPr lang="ro-RO" dirty="0" smtClean="0">
                <a:solidFill>
                  <a:srgbClr val="494949"/>
                </a:solidFill>
                <a:latin typeface="Open Sans"/>
              </a:rPr>
              <a:t>ă.</a:t>
            </a:r>
            <a:endParaRPr lang="en-US" dirty="0">
              <a:solidFill>
                <a:srgbClr val="494949"/>
              </a:solidFill>
              <a:latin typeface="Open Sans"/>
            </a:endParaRPr>
          </a:p>
          <a:p>
            <a:pPr algn="just"/>
            <a:r>
              <a:rPr lang="ro-RO" dirty="0" smtClean="0">
                <a:solidFill>
                  <a:srgbClr val="494949"/>
                </a:solidFill>
                <a:latin typeface="Open Sans"/>
              </a:rPr>
              <a:t>-  </a:t>
            </a:r>
            <a:r>
              <a:rPr lang="en-US" dirty="0" err="1" smtClean="0">
                <a:solidFill>
                  <a:srgbClr val="494949"/>
                </a:solidFill>
                <a:latin typeface="Open Sans"/>
              </a:rPr>
              <a:t>Arsuri</a:t>
            </a:r>
            <a:r>
              <a:rPr lang="ro-RO" dirty="0" smtClean="0">
                <a:solidFill>
                  <a:srgbClr val="494949"/>
                </a:solidFill>
                <a:latin typeface="Open Sans"/>
              </a:rPr>
              <a:t>.</a:t>
            </a:r>
            <a:endParaRPr lang="en-US" dirty="0">
              <a:solidFill>
                <a:srgbClr val="494949"/>
              </a:solidFill>
              <a:latin typeface="Open Sans"/>
            </a:endParaRPr>
          </a:p>
          <a:p>
            <a:pPr algn="just"/>
            <a:r>
              <a:rPr lang="ro-RO" dirty="0" smtClean="0">
                <a:solidFill>
                  <a:srgbClr val="494949"/>
                </a:solidFill>
                <a:latin typeface="Open Sans"/>
              </a:rPr>
              <a:t>-  I</a:t>
            </a:r>
            <a:r>
              <a:rPr lang="en-US" dirty="0" err="1" smtClean="0">
                <a:solidFill>
                  <a:srgbClr val="494949"/>
                </a:solidFill>
                <a:latin typeface="Open Sans"/>
              </a:rPr>
              <a:t>nflama</a:t>
            </a:r>
            <a:r>
              <a:rPr lang="ro-RO" dirty="0" smtClean="0">
                <a:solidFill>
                  <a:srgbClr val="494949"/>
                </a:solidFill>
                <a:latin typeface="Open Sans"/>
              </a:rPr>
              <a:t>ț</a:t>
            </a:r>
            <a:r>
              <a:rPr lang="en-US" dirty="0" smtClean="0">
                <a:solidFill>
                  <a:srgbClr val="494949"/>
                </a:solidFill>
                <a:latin typeface="Open Sans"/>
              </a:rPr>
              <a:t>ii</a:t>
            </a:r>
            <a:r>
              <a:rPr lang="en-US" dirty="0">
                <a:solidFill>
                  <a:srgbClr val="494949"/>
                </a:solidFill>
                <a:latin typeface="Open Sans"/>
              </a:rPr>
              <a:t>, etc.</a:t>
            </a:r>
            <a:endParaRPr lang="en-US" b="0" i="0" dirty="0">
              <a:solidFill>
                <a:srgbClr val="494949"/>
              </a:solidFill>
              <a:effectLst/>
              <a:latin typeface="Open Sans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72000" y="3429000"/>
            <a:ext cx="375476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it-IT" dirty="0" smtClean="0">
                <a:solidFill>
                  <a:srgbClr val="C00000"/>
                </a:solidFill>
                <a:latin typeface="Lora"/>
              </a:rPr>
              <a:t>Termoterapie</a:t>
            </a:r>
            <a:r>
              <a:rPr lang="ro-RO" dirty="0" smtClean="0">
                <a:solidFill>
                  <a:srgbClr val="C00000"/>
                </a:solidFill>
                <a:latin typeface="Lora"/>
              </a:rPr>
              <a:t>:</a:t>
            </a:r>
            <a:endParaRPr lang="it-IT" dirty="0">
              <a:solidFill>
                <a:srgbClr val="C00000"/>
              </a:solidFill>
              <a:latin typeface="Lora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o-RO" dirty="0" smtClean="0">
                <a:solidFill>
                  <a:srgbClr val="494949"/>
                </a:solidFill>
                <a:latin typeface="Open Sans"/>
              </a:rPr>
              <a:t> </a:t>
            </a:r>
            <a:r>
              <a:rPr lang="it-IT" dirty="0" smtClean="0">
                <a:solidFill>
                  <a:srgbClr val="494949"/>
                </a:solidFill>
                <a:latin typeface="Open Sans"/>
              </a:rPr>
              <a:t>Procedura </a:t>
            </a:r>
            <a:r>
              <a:rPr lang="it-IT" dirty="0">
                <a:solidFill>
                  <a:srgbClr val="494949"/>
                </a:solidFill>
                <a:latin typeface="Open Sans"/>
              </a:rPr>
              <a:t>termoterapie aplicatii HOT PACK </a:t>
            </a:r>
            <a:r>
              <a:rPr lang="it-IT" dirty="0" smtClean="0">
                <a:solidFill>
                  <a:srgbClr val="494949"/>
                </a:solidFill>
                <a:latin typeface="Open Sans"/>
              </a:rPr>
              <a:t>ARGILA</a:t>
            </a:r>
            <a:r>
              <a:rPr lang="ro-RO" dirty="0" smtClean="0">
                <a:solidFill>
                  <a:srgbClr val="494949"/>
                </a:solidFill>
                <a:latin typeface="Open Sans"/>
              </a:rPr>
              <a:t>.</a:t>
            </a:r>
            <a:endParaRPr lang="it-IT" dirty="0">
              <a:solidFill>
                <a:srgbClr val="494949"/>
              </a:solidFill>
              <a:latin typeface="Open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o-RO" dirty="0" smtClean="0">
                <a:solidFill>
                  <a:srgbClr val="494949"/>
                </a:solidFill>
                <a:latin typeface="Open Sans"/>
              </a:rPr>
              <a:t> </a:t>
            </a:r>
            <a:r>
              <a:rPr lang="it-IT" dirty="0" smtClean="0">
                <a:solidFill>
                  <a:srgbClr val="494949"/>
                </a:solidFill>
                <a:latin typeface="Open Sans"/>
              </a:rPr>
              <a:t>Procedura crioterapie</a:t>
            </a:r>
            <a:r>
              <a:rPr lang="ro-RO" dirty="0" smtClean="0">
                <a:solidFill>
                  <a:srgbClr val="494949"/>
                </a:solidFill>
                <a:latin typeface="Open Sans"/>
              </a:rPr>
              <a:t>.</a:t>
            </a:r>
            <a:endParaRPr lang="it-IT" b="0" i="0" dirty="0">
              <a:solidFill>
                <a:srgbClr val="494949"/>
              </a:solidFill>
              <a:effectLst/>
              <a:latin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156089279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8058"/>
          </a:xfrm>
        </p:spPr>
        <p:txBody>
          <a:bodyPr>
            <a:noAutofit/>
          </a:bodyPr>
          <a:lstStyle/>
          <a:p>
            <a:r>
              <a:rPr lang="ro-RO" sz="2800" b="1" dirty="0" smtClean="0"/>
              <a:t>Proceduri de e</a:t>
            </a:r>
            <a:r>
              <a:rPr lang="en-US" sz="2800" b="1" dirty="0" err="1" smtClean="0"/>
              <a:t>lectroterapie</a:t>
            </a:r>
            <a:endParaRPr lang="en-US" sz="2800" b="1" dirty="0"/>
          </a:p>
        </p:txBody>
      </p:sp>
      <p:pic>
        <p:nvPicPr>
          <p:cNvPr id="4098" name="Picture 2" descr="https://www.lem-medicine.com/wp-content/uploads/2021/06/termoterapie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8583" y="1206665"/>
            <a:ext cx="2521479" cy="1708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3558625" y="708263"/>
            <a:ext cx="4824536" cy="33239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Char char="•"/>
            </a:pPr>
            <a:r>
              <a:rPr lang="ro-RO" dirty="0" smtClean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sz="1600" dirty="0" err="1" smtClean="0">
                <a:solidFill>
                  <a:srgbClr val="494949"/>
                </a:solidFill>
                <a:latin typeface="Open Sans"/>
              </a:rPr>
              <a:t>Procedura</a:t>
            </a:r>
            <a:r>
              <a:rPr lang="en-US" sz="1600" dirty="0" smtClean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sz="1600" dirty="0" err="1">
                <a:solidFill>
                  <a:srgbClr val="494949"/>
                </a:solidFill>
                <a:latin typeface="Open Sans"/>
              </a:rPr>
              <a:t>electroterapie</a:t>
            </a:r>
            <a:r>
              <a:rPr lang="en-US" sz="1600" dirty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sz="1600" dirty="0" err="1">
                <a:solidFill>
                  <a:srgbClr val="00B050"/>
                </a:solidFill>
                <a:latin typeface="Open Sans"/>
              </a:rPr>
              <a:t>curent</a:t>
            </a:r>
            <a:r>
              <a:rPr lang="en-US" sz="1600" dirty="0">
                <a:solidFill>
                  <a:srgbClr val="00B050"/>
                </a:solidFill>
                <a:latin typeface="Open Sans"/>
              </a:rPr>
              <a:t> </a:t>
            </a:r>
            <a:r>
              <a:rPr lang="en-US" sz="1600" dirty="0" smtClean="0">
                <a:solidFill>
                  <a:srgbClr val="00B050"/>
                </a:solidFill>
                <a:latin typeface="Open Sans"/>
              </a:rPr>
              <a:t>galvanic</a:t>
            </a:r>
            <a:endParaRPr lang="en-US" sz="1600" dirty="0">
              <a:solidFill>
                <a:srgbClr val="494949"/>
              </a:solidFill>
              <a:latin typeface="Open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o-RO" sz="1600" dirty="0" smtClean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sz="1600" dirty="0" err="1" smtClean="0">
                <a:solidFill>
                  <a:srgbClr val="494949"/>
                </a:solidFill>
                <a:latin typeface="Open Sans"/>
              </a:rPr>
              <a:t>Procedura</a:t>
            </a:r>
            <a:r>
              <a:rPr lang="en-US" sz="1600" dirty="0" smtClean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sz="1600" dirty="0" err="1">
                <a:solidFill>
                  <a:srgbClr val="494949"/>
                </a:solidFill>
                <a:latin typeface="Open Sans"/>
              </a:rPr>
              <a:t>electroterapie</a:t>
            </a:r>
            <a:r>
              <a:rPr lang="en-US" sz="1600" dirty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sz="1600" dirty="0" err="1">
                <a:solidFill>
                  <a:srgbClr val="7030A0"/>
                </a:solidFill>
                <a:latin typeface="Open Sans"/>
              </a:rPr>
              <a:t>curent</a:t>
            </a:r>
            <a:r>
              <a:rPr lang="en-US" sz="1600" dirty="0">
                <a:solidFill>
                  <a:srgbClr val="7030A0"/>
                </a:solidFill>
                <a:latin typeface="Open Sans"/>
              </a:rPr>
              <a:t> </a:t>
            </a:r>
            <a:r>
              <a:rPr lang="en-US" sz="1600" dirty="0" err="1" smtClean="0">
                <a:solidFill>
                  <a:srgbClr val="7030A0"/>
                </a:solidFill>
                <a:latin typeface="Open Sans"/>
              </a:rPr>
              <a:t>diadinamic</a:t>
            </a:r>
            <a:endParaRPr lang="en-US" sz="1600" dirty="0">
              <a:solidFill>
                <a:srgbClr val="7030A0"/>
              </a:solidFill>
              <a:latin typeface="Open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o-RO" sz="1600" dirty="0" smtClean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sz="1600" dirty="0" err="1" smtClean="0">
                <a:solidFill>
                  <a:srgbClr val="494949"/>
                </a:solidFill>
                <a:latin typeface="Open Sans"/>
              </a:rPr>
              <a:t>Procedura</a:t>
            </a:r>
            <a:r>
              <a:rPr lang="en-US" sz="1600" dirty="0" smtClean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sz="1600" dirty="0" err="1">
                <a:solidFill>
                  <a:srgbClr val="494949"/>
                </a:solidFill>
                <a:latin typeface="Open Sans"/>
              </a:rPr>
              <a:t>electroterapie</a:t>
            </a:r>
            <a:r>
              <a:rPr lang="en-US" sz="1600" dirty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sz="1600" dirty="0" err="1">
                <a:solidFill>
                  <a:srgbClr val="0070C0"/>
                </a:solidFill>
                <a:latin typeface="Open Sans"/>
              </a:rPr>
              <a:t>curent</a:t>
            </a:r>
            <a:r>
              <a:rPr lang="en-US" sz="1600" dirty="0">
                <a:solidFill>
                  <a:srgbClr val="0070C0"/>
                </a:solidFill>
                <a:latin typeface="Open Sans"/>
              </a:rPr>
              <a:t> </a:t>
            </a:r>
            <a:r>
              <a:rPr lang="en-US" sz="1600" dirty="0" err="1" smtClean="0">
                <a:solidFill>
                  <a:srgbClr val="0070C0"/>
                </a:solidFill>
                <a:latin typeface="Open Sans"/>
              </a:rPr>
              <a:t>Trabert</a:t>
            </a:r>
            <a:endParaRPr lang="en-US" sz="1600" dirty="0">
              <a:solidFill>
                <a:srgbClr val="0070C0"/>
              </a:solidFill>
              <a:latin typeface="Open Sans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ro-RO" sz="1600" dirty="0" smtClean="0">
                <a:solidFill>
                  <a:srgbClr val="494949"/>
                </a:solidFill>
                <a:latin typeface="Open Sans"/>
              </a:rPr>
              <a:t> </a:t>
            </a:r>
            <a:r>
              <a:rPr lang="en-US" sz="1600" dirty="0" smtClean="0">
                <a:solidFill>
                  <a:srgbClr val="494949"/>
                </a:solidFill>
                <a:latin typeface="Open Sans"/>
              </a:rPr>
              <a:t>Bai </a:t>
            </a:r>
            <a:r>
              <a:rPr lang="en-US" sz="1600" dirty="0" err="1" smtClean="0">
                <a:solidFill>
                  <a:srgbClr val="870B52"/>
                </a:solidFill>
                <a:latin typeface="Open Sans"/>
              </a:rPr>
              <a:t>Galvanice</a:t>
            </a:r>
            <a:r>
              <a:rPr lang="ro-RO" sz="1600" dirty="0" smtClean="0">
                <a:solidFill>
                  <a:srgbClr val="870B52"/>
                </a:solidFill>
                <a:latin typeface="Open Sans"/>
              </a:rPr>
              <a:t>.</a:t>
            </a:r>
            <a:endParaRPr lang="ro-RO" sz="1600" b="0" i="0" dirty="0">
              <a:solidFill>
                <a:srgbClr val="870B52"/>
              </a:solidFill>
              <a:effectLst/>
              <a:latin typeface="Open Sans"/>
            </a:endParaRPr>
          </a:p>
          <a:p>
            <a:r>
              <a:rPr lang="ro-RO" sz="1600" dirty="0" smtClean="0">
                <a:solidFill>
                  <a:srgbClr val="0070C0"/>
                </a:solidFill>
                <a:latin typeface="Open Sans"/>
              </a:rPr>
              <a:t>Sursa</a:t>
            </a:r>
            <a:r>
              <a:rPr lang="ro-RO" sz="1600" dirty="0" smtClean="0">
                <a:solidFill>
                  <a:srgbClr val="870B52"/>
                </a:solidFill>
                <a:latin typeface="Open Sans"/>
              </a:rPr>
              <a:t>: Manual. Curs de electroterapie. Diana Vișan.</a:t>
            </a:r>
          </a:p>
          <a:p>
            <a:r>
              <a:rPr lang="ro-RO" sz="1600" dirty="0" smtClean="0">
                <a:solidFill>
                  <a:srgbClr val="870B52"/>
                </a:solidFill>
                <a:latin typeface="Open Sans"/>
                <a:hlinkClick r:id="rId3"/>
              </a:rPr>
              <a:t>1. </a:t>
            </a:r>
            <a:r>
              <a:rPr lang="en-US" sz="1600" dirty="0" smtClean="0">
                <a:solidFill>
                  <a:srgbClr val="870B52"/>
                </a:solidFill>
                <a:latin typeface="Open Sans"/>
                <a:hlinkClick r:id="rId3"/>
              </a:rPr>
              <a:t>https</a:t>
            </a:r>
            <a:r>
              <a:rPr lang="en-US" sz="1600" dirty="0">
                <a:solidFill>
                  <a:srgbClr val="870B52"/>
                </a:solidFill>
                <a:latin typeface="Open Sans"/>
                <a:hlinkClick r:id="rId3"/>
              </a:rPr>
              <a:t>://</a:t>
            </a:r>
            <a:r>
              <a:rPr lang="en-US" sz="1600" dirty="0" smtClean="0">
                <a:solidFill>
                  <a:srgbClr val="870B52"/>
                </a:solidFill>
                <a:latin typeface="Open Sans"/>
                <a:hlinkClick r:id="rId3"/>
              </a:rPr>
              <a:t>astar.pl/produkty/lumina</a:t>
            </a:r>
            <a:r>
              <a:rPr lang="ro-RO" sz="1600" dirty="0" smtClean="0">
                <a:solidFill>
                  <a:srgbClr val="870B52"/>
                </a:solidFill>
                <a:latin typeface="Open Sans"/>
              </a:rPr>
              <a:t>,</a:t>
            </a:r>
          </a:p>
          <a:p>
            <a:r>
              <a:rPr lang="ro-RO" sz="1600" dirty="0" smtClean="0">
                <a:solidFill>
                  <a:srgbClr val="870B52"/>
                </a:solidFill>
                <a:latin typeface="Open Sans"/>
                <a:hlinkClick r:id="rId4"/>
              </a:rPr>
              <a:t>2. </a:t>
            </a:r>
            <a:r>
              <a:rPr lang="en-US" sz="1600" dirty="0" smtClean="0">
                <a:solidFill>
                  <a:srgbClr val="870B52"/>
                </a:solidFill>
                <a:latin typeface="Open Sans"/>
                <a:hlinkClick r:id="rId4"/>
              </a:rPr>
              <a:t>https</a:t>
            </a:r>
            <a:r>
              <a:rPr lang="en-US" sz="1600" dirty="0">
                <a:solidFill>
                  <a:srgbClr val="870B52"/>
                </a:solidFill>
                <a:latin typeface="Open Sans"/>
                <a:hlinkClick r:id="rId4"/>
              </a:rPr>
              <a:t>://</a:t>
            </a:r>
            <a:r>
              <a:rPr lang="en-US" sz="1600" dirty="0" smtClean="0">
                <a:solidFill>
                  <a:srgbClr val="870B52"/>
                </a:solidFill>
                <a:latin typeface="Open Sans"/>
                <a:hlinkClick r:id="rId4"/>
              </a:rPr>
              <a:t>www.gbg.md/ro/produse/fizioterapie/fototerapie</a:t>
            </a:r>
            <a:r>
              <a:rPr lang="ro-RO" sz="1600" dirty="0" smtClean="0">
                <a:solidFill>
                  <a:srgbClr val="870B52"/>
                </a:solidFill>
                <a:latin typeface="Open Sans"/>
              </a:rPr>
              <a:t>,</a:t>
            </a:r>
          </a:p>
          <a:p>
            <a:r>
              <a:rPr lang="ro-RO" sz="1600" dirty="0" smtClean="0">
                <a:solidFill>
                  <a:srgbClr val="870B52"/>
                </a:solidFill>
                <a:latin typeface="Open Sans"/>
              </a:rPr>
              <a:t>3. </a:t>
            </a:r>
            <a:r>
              <a:rPr lang="en-US" sz="1600" dirty="0" smtClean="0">
                <a:solidFill>
                  <a:srgbClr val="870B52"/>
                </a:solidFill>
                <a:latin typeface="Open Sans"/>
              </a:rPr>
              <a:t>https</a:t>
            </a:r>
            <a:r>
              <a:rPr lang="en-US" sz="1600" dirty="0">
                <a:solidFill>
                  <a:srgbClr val="870B52"/>
                </a:solidFill>
                <a:latin typeface="Open Sans"/>
              </a:rPr>
              <a:t>://amigdas.com/beneficiu-%C8%99i-r%C4%83u/5379-tratamentul-cu-dispozitive-bioptron-indica%C8%9Bii-%</a:t>
            </a:r>
            <a:r>
              <a:rPr lang="en-US" sz="1600" dirty="0" smtClean="0">
                <a:solidFill>
                  <a:srgbClr val="870B52"/>
                </a:solidFill>
                <a:latin typeface="Open Sans"/>
              </a:rPr>
              <a:t>C8%99i.html</a:t>
            </a:r>
            <a:r>
              <a:rPr lang="ro-RO" sz="1600" dirty="0" smtClean="0">
                <a:solidFill>
                  <a:srgbClr val="870B52"/>
                </a:solidFill>
                <a:latin typeface="Open Sans"/>
              </a:rPr>
              <a:t>.</a:t>
            </a:r>
            <a:endParaRPr lang="en-US" sz="1600" b="0" i="0" dirty="0">
              <a:solidFill>
                <a:srgbClr val="870B52"/>
              </a:solidFill>
              <a:effectLst/>
              <a:latin typeface="Open Sans"/>
            </a:endParaRPr>
          </a:p>
        </p:txBody>
      </p:sp>
      <p:pic>
        <p:nvPicPr>
          <p:cNvPr id="1026" name="Picture 2" descr="Lumina 1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43" y="3044870"/>
            <a:ext cx="3322711" cy="1949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Zepter Bioptron compact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8775" y="4994511"/>
            <a:ext cx="2594719" cy="17254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3631486" y="4047817"/>
            <a:ext cx="518898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>
              <a:buFont typeface="+mj-lt"/>
              <a:buAutoNum type="arabicPeriod"/>
            </a:pPr>
            <a:r>
              <a:rPr lang="en-US" sz="1600" dirty="0">
                <a:solidFill>
                  <a:srgbClr val="474747"/>
                </a:solidFill>
                <a:latin typeface="Montserrat"/>
              </a:rPr>
              <a:t>BL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promovează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activarea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proceselor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de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regenerare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în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derm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prin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stimularea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proceselor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metabolice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,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activarea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sintezei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de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elastină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și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colagen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,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spori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microcirculației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și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de a reduce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formarea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de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radicali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liberi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.</a:t>
            </a:r>
          </a:p>
          <a:p>
            <a:pPr fontAlgn="t">
              <a:buFont typeface="+mj-lt"/>
              <a:buAutoNum type="arabicPeriod"/>
            </a:pPr>
            <a:r>
              <a:rPr lang="en-US" sz="1600" dirty="0">
                <a:solidFill>
                  <a:srgbClr val="474747"/>
                </a:solidFill>
                <a:latin typeface="Montserrat"/>
              </a:rPr>
              <a:t>Lumina BIOPTRON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îmbunătățește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eficiența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și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durata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de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acțiune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a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medicamentelor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topice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cosmetice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și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terapeutice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,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încurajând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penetrarea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lor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mai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adânc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în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piele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.</a:t>
            </a:r>
          </a:p>
          <a:p>
            <a:pPr fontAlgn="t">
              <a:buFont typeface="+mj-lt"/>
              <a:buAutoNum type="arabicPeriod"/>
            </a:pP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Tratamentul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dispozitiv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de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lumină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polarizată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BIOPTRON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este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bine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tolerat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și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nu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provoacă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efecte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secundare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și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 </a:t>
            </a:r>
            <a:r>
              <a:rPr lang="en-US" sz="1600" dirty="0" err="1">
                <a:solidFill>
                  <a:srgbClr val="474747"/>
                </a:solidFill>
                <a:latin typeface="Montserrat"/>
              </a:rPr>
              <a:t>complicații</a:t>
            </a:r>
            <a:r>
              <a:rPr lang="en-US" sz="1600" dirty="0">
                <a:solidFill>
                  <a:srgbClr val="474747"/>
                </a:solidFill>
                <a:latin typeface="Montserrat"/>
              </a:rPr>
              <a:t>.</a:t>
            </a:r>
            <a:endParaRPr lang="en-US" sz="1600" b="0" i="0" dirty="0">
              <a:solidFill>
                <a:srgbClr val="474747"/>
              </a:solidFill>
              <a:effectLst/>
              <a:latin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39114532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2074"/>
          </a:xfrm>
        </p:spPr>
        <p:txBody>
          <a:bodyPr>
            <a:normAutofit/>
          </a:bodyPr>
          <a:lstStyle/>
          <a:p>
            <a:r>
              <a:rPr lang="ro-RO" sz="2800" dirty="0" smtClean="0"/>
              <a:t>Surse suplimentare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457200" indent="-457200">
              <a:buAutoNum type="arabicPeriod"/>
            </a:pPr>
            <a:r>
              <a:rPr lang="en-US" sz="2000" dirty="0" smtClean="0">
                <a:hlinkClick r:id="rId2"/>
              </a:rPr>
              <a:t>https</a:t>
            </a:r>
            <a:r>
              <a:rPr lang="en-US" sz="2000" dirty="0">
                <a:hlinkClick r:id="rId2"/>
              </a:rPr>
              <a:t>://</a:t>
            </a:r>
            <a:r>
              <a:rPr lang="en-US" sz="2000" dirty="0" smtClean="0">
                <a:hlinkClick r:id="rId2"/>
              </a:rPr>
              <a:t>medmarket.ro/shop/aparatura-medicala/fizioterapie.html?dir=asc&amp;order=name&amp;price=0-100000</a:t>
            </a:r>
            <a:r>
              <a:rPr lang="ro-RO" sz="2000" dirty="0" smtClean="0"/>
              <a:t> </a:t>
            </a:r>
          </a:p>
          <a:p>
            <a:pPr marL="457200" indent="-457200">
              <a:buAutoNum type="arabicPeriod"/>
            </a:pPr>
            <a:r>
              <a:rPr lang="en-US" sz="2000" dirty="0">
                <a:hlinkClick r:id="rId3"/>
              </a:rPr>
              <a:t>https://</a:t>
            </a:r>
            <a:r>
              <a:rPr lang="en-US" sz="2000" dirty="0" smtClean="0">
                <a:hlinkClick r:id="rId3"/>
              </a:rPr>
              <a:t>md.all.biz/ro/echipament-fizioterapie-bgc456</a:t>
            </a:r>
            <a:endParaRPr lang="ro-RO" sz="2000" dirty="0" smtClean="0"/>
          </a:p>
          <a:p>
            <a:pPr marL="457200" indent="-457200">
              <a:buAutoNum type="arabicPeriod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1762679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840</TotalTime>
  <Words>1468</Words>
  <Application>Microsoft Office PowerPoint</Application>
  <PresentationFormat>On-screen Show (4:3)</PresentationFormat>
  <Paragraphs>258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2" baseType="lpstr">
      <vt:lpstr>Arial</vt:lpstr>
      <vt:lpstr>Calibri</vt:lpstr>
      <vt:lpstr>Lora</vt:lpstr>
      <vt:lpstr>Montserrat</vt:lpstr>
      <vt:lpstr>Open Sans</vt:lpstr>
      <vt:lpstr>Times New Roman</vt:lpstr>
      <vt:lpstr>Тема Office</vt:lpstr>
      <vt:lpstr>DISPOZITIVE PENTRU FIZIOTERAPIE</vt:lpstr>
      <vt:lpstr>Ce este fizioterapia?</vt:lpstr>
      <vt:lpstr>Parametrii undelor electromagnetice</vt:lpstr>
      <vt:lpstr>Caracteristici ale semnalelor electrofiziologice</vt:lpstr>
      <vt:lpstr>Caracteristici ale semnalelor electrofiziologice</vt:lpstr>
      <vt:lpstr>Procedurile de fizioterapie</vt:lpstr>
      <vt:lpstr>Electroterapia</vt:lpstr>
      <vt:lpstr>Clasificarea formelor de curenți electrici după frecvență</vt:lpstr>
      <vt:lpstr>Tipurile de curenți</vt:lpstr>
      <vt:lpstr>Diatermia/curenți diatermici</vt:lpstr>
      <vt:lpstr>Caracteristici</vt:lpstr>
      <vt:lpstr>BTL-600 TR-THERAPY PRO/elite</vt:lpstr>
      <vt:lpstr>Aparat electroterapie ETIUS</vt:lpstr>
      <vt:lpstr> Dispozitive cu curenți diatermici </vt:lpstr>
      <vt:lpstr>Specificatii tehnice</vt:lpstr>
      <vt:lpstr>Aparat electroterapie PhysioGo 100A </vt:lpstr>
      <vt:lpstr>Dispozitive pentru MAGNETOTERAPIE</vt:lpstr>
      <vt:lpstr>Stimulare magnetică (Status Talent Pro)</vt:lpstr>
      <vt:lpstr>Dispozitive pentru terapie cu laser</vt:lpstr>
      <vt:lpstr>Principiul fizic al terapiei cu laser</vt:lpstr>
      <vt:lpstr>Terapie cu ultrasunet</vt:lpstr>
      <vt:lpstr>Aparat Multifuncțional pentru Crioterapie: CoolWay ImperiuM, Manipul Shockwave Fizioterapie, Cavitație, Tripolar RF, Slăbire Intensivă și Estetică Faciala</vt:lpstr>
      <vt:lpstr>Proceduri de fizioterapie</vt:lpstr>
      <vt:lpstr>Proceduri de electroterapie</vt:lpstr>
      <vt:lpstr>Surse suplimentare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DISPOZITIVE PENTRU FIZIOTERAPIE</dc:title>
  <dc:creator>ION</dc:creator>
  <cp:lastModifiedBy>Admin</cp:lastModifiedBy>
  <cp:revision>172</cp:revision>
  <dcterms:created xsi:type="dcterms:W3CDTF">2020-10-11T13:55:53Z</dcterms:created>
  <dcterms:modified xsi:type="dcterms:W3CDTF">2023-10-14T10:03:42Z</dcterms:modified>
</cp:coreProperties>
</file>