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notesMasterIdLst>
    <p:notesMasterId r:id="rId7"/>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1-10.png"/><Relationship Id="rId11" Type="http://schemas.openxmlformats.org/officeDocument/2006/relationships/image" Target="../media/image-1-11.png"/><Relationship Id="rId12" Type="http://schemas.openxmlformats.org/officeDocument/2006/relationships/image" Target="../media/image-1-12.png"/><Relationship Id="rId13" Type="http://schemas.openxmlformats.org/officeDocument/2006/relationships/image" Target="../media/image-1-13.png"/><Relationship Id="rId14" Type="http://schemas.openxmlformats.org/officeDocument/2006/relationships/image" Target="../media/image-1-14.png"/><Relationship Id="rId15" Type="http://schemas.openxmlformats.org/officeDocument/2006/relationships/image" Target="../media/image-1-15.png"/><Relationship Id="rId16" Type="http://schemas.openxmlformats.org/officeDocument/2006/relationships/image" Target="../media/image-1-16.png"/><Relationship Id="rId17" Type="http://schemas.openxmlformats.org/officeDocument/2006/relationships/image" Target="../media/image-1-17.png"/><Relationship Id="rId18" Type="http://schemas.openxmlformats.org/officeDocument/2006/relationships/image" Target="../media/image-1-18.png"/><Relationship Id="rId19" Type="http://schemas.openxmlformats.org/officeDocument/2006/relationships/image" Target="../media/image-1-19.png"/><Relationship Id="rId20" Type="http://schemas.openxmlformats.org/officeDocument/2006/relationships/image" Target="../media/image-1-20.png"/><Relationship Id="rId21" Type="http://schemas.openxmlformats.org/officeDocument/2006/relationships/image" Target="../media/image-1-21.png"/><Relationship Id="rId22" Type="http://schemas.openxmlformats.org/officeDocument/2006/relationships/image" Target="../media/image-1-22.png"/><Relationship Id="rId23" Type="http://schemas.openxmlformats.org/officeDocument/2006/relationships/image" Target="../media/image-1-23.png"/><Relationship Id="rId24" Type="http://schemas.openxmlformats.org/officeDocument/2006/relationships/image" Target="../media/image-1-24.png"/><Relationship Id="rId25" Type="http://schemas.openxmlformats.org/officeDocument/2006/relationships/image" Target="../media/image-1-25.png"/><Relationship Id="rId26" Type="http://schemas.openxmlformats.org/officeDocument/2006/relationships/image" Target="../media/image-1-26.png"/><Relationship Id="rId27" Type="http://schemas.openxmlformats.org/officeDocument/2006/relationships/image" Target="../media/image-1-27.png"/><Relationship Id="rId28" Type="http://schemas.openxmlformats.org/officeDocument/2006/relationships/image" Target="../media/image-1-28.png"/><Relationship Id="rId29" Type="http://schemas.openxmlformats.org/officeDocument/2006/relationships/slideLayout" Target="../slideLayouts/slideLayout1.xml"/><Relationship Id="rId30"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2-10.png"/><Relationship Id="rId11" Type="http://schemas.openxmlformats.org/officeDocument/2006/relationships/image" Target="../media/image-2-11.png"/><Relationship Id="rId12" Type="http://schemas.openxmlformats.org/officeDocument/2006/relationships/image" Target="../media/image-2-12.png"/><Relationship Id="rId13" Type="http://schemas.openxmlformats.org/officeDocument/2006/relationships/image" Target="../media/image-2-13.png"/><Relationship Id="rId14" Type="http://schemas.openxmlformats.org/officeDocument/2006/relationships/image" Target="../media/image-2-14.png"/><Relationship Id="rId15" Type="http://schemas.openxmlformats.org/officeDocument/2006/relationships/image" Target="../media/image-2-15.png"/><Relationship Id="rId16" Type="http://schemas.openxmlformats.org/officeDocument/2006/relationships/image" Target="../media/image-2-16.png"/><Relationship Id="rId17" Type="http://schemas.openxmlformats.org/officeDocument/2006/relationships/image" Target="../media/image-2-17.png"/><Relationship Id="rId18" Type="http://schemas.openxmlformats.org/officeDocument/2006/relationships/image" Target="../media/image-2-18.png"/><Relationship Id="rId19" Type="http://schemas.openxmlformats.org/officeDocument/2006/relationships/image" Target="../media/image-2-19.png"/><Relationship Id="rId20" Type="http://schemas.openxmlformats.org/officeDocument/2006/relationships/image" Target="../media/image-2-20.png"/><Relationship Id="rId21" Type="http://schemas.openxmlformats.org/officeDocument/2006/relationships/image" Target="../media/image-2-21.png"/><Relationship Id="rId22" Type="http://schemas.openxmlformats.org/officeDocument/2006/relationships/image" Target="../media/image-2-22.png"/><Relationship Id="rId23" Type="http://schemas.openxmlformats.org/officeDocument/2006/relationships/image" Target="../media/image-2-23.png"/><Relationship Id="rId24" Type="http://schemas.openxmlformats.org/officeDocument/2006/relationships/image" Target="../media/image-2-24.png"/><Relationship Id="rId25" Type="http://schemas.openxmlformats.org/officeDocument/2006/relationships/image" Target="../media/image-2-25.png"/><Relationship Id="rId26" Type="http://schemas.openxmlformats.org/officeDocument/2006/relationships/image" Target="../media/image-2-26.png"/><Relationship Id="rId27" Type="http://schemas.openxmlformats.org/officeDocument/2006/relationships/image" Target="../media/image-2-27.png"/><Relationship Id="rId28" Type="http://schemas.openxmlformats.org/officeDocument/2006/relationships/image" Target="../media/image-2-28.png"/><Relationship Id="rId29" Type="http://schemas.openxmlformats.org/officeDocument/2006/relationships/image" Target="../media/image-2-29.png"/><Relationship Id="rId30" Type="http://schemas.openxmlformats.org/officeDocument/2006/relationships/image" Target="../media/image-2-30.png"/><Relationship Id="rId31" Type="http://schemas.openxmlformats.org/officeDocument/2006/relationships/image" Target="../media/image-2-31.png"/><Relationship Id="rId32" Type="http://schemas.openxmlformats.org/officeDocument/2006/relationships/image" Target="../media/image-2-32.png"/><Relationship Id="rId33" Type="http://schemas.openxmlformats.org/officeDocument/2006/relationships/slideLayout" Target="../slideLayouts/slideLayout1.xml"/><Relationship Id="rId3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image" Target="../media/image-3-11.png"/><Relationship Id="rId12" Type="http://schemas.openxmlformats.org/officeDocument/2006/relationships/image" Target="../media/image-3-12.png"/><Relationship Id="rId13" Type="http://schemas.openxmlformats.org/officeDocument/2006/relationships/image" Target="../media/image-3-13.png"/><Relationship Id="rId14" Type="http://schemas.openxmlformats.org/officeDocument/2006/relationships/image" Target="../media/image-3-14.png"/><Relationship Id="rId15" Type="http://schemas.openxmlformats.org/officeDocument/2006/relationships/image" Target="../media/image-3-15.png"/><Relationship Id="rId16" Type="http://schemas.openxmlformats.org/officeDocument/2006/relationships/image" Target="../media/image-3-16.png"/><Relationship Id="rId17" Type="http://schemas.openxmlformats.org/officeDocument/2006/relationships/image" Target="../media/image-3-17.png"/><Relationship Id="rId18" Type="http://schemas.openxmlformats.org/officeDocument/2006/relationships/image" Target="../media/image-3-18.png"/><Relationship Id="rId19" Type="http://schemas.openxmlformats.org/officeDocument/2006/relationships/image" Target="../media/image-3-19.png"/><Relationship Id="rId20" Type="http://schemas.openxmlformats.org/officeDocument/2006/relationships/image" Target="../media/image-3-20.png"/><Relationship Id="rId21" Type="http://schemas.openxmlformats.org/officeDocument/2006/relationships/image" Target="../media/image-3-21.png"/><Relationship Id="rId22" Type="http://schemas.openxmlformats.org/officeDocument/2006/relationships/image" Target="../media/image-3-22.png"/><Relationship Id="rId23" Type="http://schemas.openxmlformats.org/officeDocument/2006/relationships/image" Target="../media/image-3-23.png"/><Relationship Id="rId24" Type="http://schemas.openxmlformats.org/officeDocument/2006/relationships/image" Target="../media/image-3-24.png"/><Relationship Id="rId25" Type="http://schemas.openxmlformats.org/officeDocument/2006/relationships/image" Target="../media/image-3-25.png"/><Relationship Id="rId26" Type="http://schemas.openxmlformats.org/officeDocument/2006/relationships/image" Target="../media/image-3-26.png"/><Relationship Id="rId27" Type="http://schemas.openxmlformats.org/officeDocument/2006/relationships/image" Target="../media/image-3-27.png"/><Relationship Id="rId28" Type="http://schemas.openxmlformats.org/officeDocument/2006/relationships/slideLayout" Target="../slideLayouts/slideLayout1.xml"/><Relationship Id="rId2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image" Target="../media/image-4-11.png"/><Relationship Id="rId12" Type="http://schemas.openxmlformats.org/officeDocument/2006/relationships/image" Target="../media/image-4-12.png"/><Relationship Id="rId13" Type="http://schemas.openxmlformats.org/officeDocument/2006/relationships/image" Target="../media/image-4-13.png"/><Relationship Id="rId14" Type="http://schemas.openxmlformats.org/officeDocument/2006/relationships/image" Target="../media/image-4-14.png"/><Relationship Id="rId15" Type="http://schemas.openxmlformats.org/officeDocument/2006/relationships/image" Target="../media/image-4-15.png"/><Relationship Id="rId16" Type="http://schemas.openxmlformats.org/officeDocument/2006/relationships/image" Target="../media/image-4-16.png"/><Relationship Id="rId17" Type="http://schemas.openxmlformats.org/officeDocument/2006/relationships/image" Target="../media/image-4-17.png"/><Relationship Id="rId18" Type="http://schemas.openxmlformats.org/officeDocument/2006/relationships/image" Target="../media/image-4-18.png"/><Relationship Id="rId19" Type="http://schemas.openxmlformats.org/officeDocument/2006/relationships/image" Target="../media/image-4-19.png"/><Relationship Id="rId20" Type="http://schemas.openxmlformats.org/officeDocument/2006/relationships/image" Target="../media/image-4-20.png"/><Relationship Id="rId21" Type="http://schemas.openxmlformats.org/officeDocument/2006/relationships/image" Target="../media/image-4-21.png"/><Relationship Id="rId22" Type="http://schemas.openxmlformats.org/officeDocument/2006/relationships/image" Target="../media/image-4-22.png"/><Relationship Id="rId23" Type="http://schemas.openxmlformats.org/officeDocument/2006/relationships/image" Target="../media/image-4-23.png"/><Relationship Id="rId24" Type="http://schemas.openxmlformats.org/officeDocument/2006/relationships/image" Target="../media/image-4-24.png"/><Relationship Id="rId25" Type="http://schemas.openxmlformats.org/officeDocument/2006/relationships/image" Target="../media/image-4-25.png"/><Relationship Id="rId26" Type="http://schemas.openxmlformats.org/officeDocument/2006/relationships/image" Target="../media/image-4-26.png"/><Relationship Id="rId27" Type="http://schemas.openxmlformats.org/officeDocument/2006/relationships/image" Target="../media/image-4-27.png"/><Relationship Id="rId28" Type="http://schemas.openxmlformats.org/officeDocument/2006/relationships/image" Target="../media/image-4-28.png"/><Relationship Id="rId29" Type="http://schemas.openxmlformats.org/officeDocument/2006/relationships/image" Target="../media/image-4-29.png"/><Relationship Id="rId30" Type="http://schemas.openxmlformats.org/officeDocument/2006/relationships/image" Target="../media/image-4-30.png"/><Relationship Id="rId31" Type="http://schemas.openxmlformats.org/officeDocument/2006/relationships/image" Target="../media/image-4-31.png"/><Relationship Id="rId32" Type="http://schemas.openxmlformats.org/officeDocument/2006/relationships/image" Target="../media/image-4-32.png"/><Relationship Id="rId33" Type="http://schemas.openxmlformats.org/officeDocument/2006/relationships/image" Target="../media/image-4-33.png"/><Relationship Id="rId34" Type="http://schemas.openxmlformats.org/officeDocument/2006/relationships/image" Target="../media/image-4-34.png"/><Relationship Id="rId35" Type="http://schemas.openxmlformats.org/officeDocument/2006/relationships/image" Target="../media/image-4-35.png"/><Relationship Id="rId36" Type="http://schemas.openxmlformats.org/officeDocument/2006/relationships/image" Target="../media/image-4-36.png"/><Relationship Id="rId37" Type="http://schemas.openxmlformats.org/officeDocument/2006/relationships/image" Target="../media/image-4-37.png"/><Relationship Id="rId38" Type="http://schemas.openxmlformats.org/officeDocument/2006/relationships/image" Target="../media/image-4-38.png"/><Relationship Id="rId39" Type="http://schemas.openxmlformats.org/officeDocument/2006/relationships/image" Target="../media/image-4-39.png"/><Relationship Id="rId40" Type="http://schemas.openxmlformats.org/officeDocument/2006/relationships/image" Target="../media/image-4-40.png"/><Relationship Id="rId41" Type="http://schemas.openxmlformats.org/officeDocument/2006/relationships/image" Target="../media/image-4-41.png"/><Relationship Id="rId42" Type="http://schemas.openxmlformats.org/officeDocument/2006/relationships/image" Target="../media/image-4-42.png"/><Relationship Id="rId43" Type="http://schemas.openxmlformats.org/officeDocument/2006/relationships/image" Target="../media/image-4-43.png"/><Relationship Id="rId44" Type="http://schemas.openxmlformats.org/officeDocument/2006/relationships/image" Target="../media/image-4-44.png"/><Relationship Id="rId45" Type="http://schemas.openxmlformats.org/officeDocument/2006/relationships/image" Target="../media/image-4-45.png"/><Relationship Id="rId46" Type="http://schemas.openxmlformats.org/officeDocument/2006/relationships/image" Target="../media/image-4-46.png"/><Relationship Id="rId47" Type="http://schemas.openxmlformats.org/officeDocument/2006/relationships/image" Target="../media/image-4-47.png"/><Relationship Id="rId48" Type="http://schemas.openxmlformats.org/officeDocument/2006/relationships/slideLayout" Target="../slideLayouts/slideLayout1.xml"/><Relationship Id="rId4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image" Target="../media/image-5-11.png"/><Relationship Id="rId12" Type="http://schemas.openxmlformats.org/officeDocument/2006/relationships/image" Target="../media/image-5-12.png"/><Relationship Id="rId13" Type="http://schemas.openxmlformats.org/officeDocument/2006/relationships/image" Target="../media/image-5-13.png"/><Relationship Id="rId14" Type="http://schemas.openxmlformats.org/officeDocument/2006/relationships/image" Target="../media/image-5-14.png"/><Relationship Id="rId15" Type="http://schemas.openxmlformats.org/officeDocument/2006/relationships/image" Target="../media/image-5-15.png"/><Relationship Id="rId16" Type="http://schemas.openxmlformats.org/officeDocument/2006/relationships/image" Target="../media/image-5-16.png"/><Relationship Id="rId17" Type="http://schemas.openxmlformats.org/officeDocument/2006/relationships/image" Target="../media/image-5-17.png"/><Relationship Id="rId18" Type="http://schemas.openxmlformats.org/officeDocument/2006/relationships/image" Target="../media/image-5-18.png"/><Relationship Id="rId19" Type="http://schemas.openxmlformats.org/officeDocument/2006/relationships/image" Target="../media/image-5-19.png"/><Relationship Id="rId20" Type="http://schemas.openxmlformats.org/officeDocument/2006/relationships/image" Target="../media/image-5-20.png"/><Relationship Id="rId21" Type="http://schemas.openxmlformats.org/officeDocument/2006/relationships/image" Target="../media/image-5-21.png"/><Relationship Id="rId22" Type="http://schemas.openxmlformats.org/officeDocument/2006/relationships/image" Target="../media/image-5-22.png"/><Relationship Id="rId23" Type="http://schemas.openxmlformats.org/officeDocument/2006/relationships/image" Target="../media/image-5-23.png"/><Relationship Id="rId24" Type="http://schemas.openxmlformats.org/officeDocument/2006/relationships/image" Target="../media/image-5-24.png"/><Relationship Id="rId25" Type="http://schemas.openxmlformats.org/officeDocument/2006/relationships/image" Target="../media/image-5-25.png"/><Relationship Id="rId26" Type="http://schemas.openxmlformats.org/officeDocument/2006/relationships/image" Target="../media/image-5-26.png"/><Relationship Id="rId27" Type="http://schemas.openxmlformats.org/officeDocument/2006/relationships/image" Target="../media/image-5-27.png"/><Relationship Id="rId28" Type="http://schemas.openxmlformats.org/officeDocument/2006/relationships/image" Target="../media/image-5-28.png"/><Relationship Id="rId29" Type="http://schemas.openxmlformats.org/officeDocument/2006/relationships/image" Target="../media/image-5-29.png"/><Relationship Id="rId30" Type="http://schemas.openxmlformats.org/officeDocument/2006/relationships/image" Target="../media/image-5-30.png"/><Relationship Id="rId31" Type="http://schemas.openxmlformats.org/officeDocument/2006/relationships/image" Target="../media/image-5-31.png"/><Relationship Id="rId32" Type="http://schemas.openxmlformats.org/officeDocument/2006/relationships/slideLayout" Target="../slideLayouts/slideLayout1.xml"/><Relationship Id="rId33"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2"/>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3"/>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4"/>
          <a:stretch>
            <a:fillRect/>
          </a:stretch>
        </p:blipFill>
        <p:spPr>
          <a:xfrm>
            <a:off x="1905000" y="952500"/>
            <a:ext cx="3810000" cy="28575"/>
          </a:xfrm>
          <a:prstGeom prst="rect">
            <a:avLst/>
          </a:prstGeom>
        </p:spPr>
      </p:pic>
      <p:pic>
        <p:nvPicPr>
          <p:cNvPr id="5" name="Image 3" descr="preencoded.png">    </p:cNvPr>
          <p:cNvPicPr>
            <a:picLocks noChangeAspect="1"/>
          </p:cNvPicPr>
          <p:nvPr/>
        </p:nvPicPr>
        <p:blipFill>
          <a:blip r:embed="rId5"/>
          <a:stretch>
            <a:fillRect/>
          </a:stretch>
        </p:blipFill>
        <p:spPr>
          <a:xfrm>
            <a:off x="2857500" y="1428750"/>
            <a:ext cx="28575" cy="1905000"/>
          </a:xfrm>
          <a:prstGeom prst="rect">
            <a:avLst/>
          </a:prstGeom>
        </p:spPr>
      </p:pic>
      <p:pic>
        <p:nvPicPr>
          <p:cNvPr id="6" name="Image 4" descr="preencoded.png">    </p:cNvPr>
          <p:cNvPicPr>
            <a:picLocks noChangeAspect="1"/>
          </p:cNvPicPr>
          <p:nvPr/>
        </p:nvPicPr>
        <p:blipFill>
          <a:blip r:embed="rId6"/>
          <a:stretch>
            <a:fillRect/>
          </a:stretch>
        </p:blipFill>
        <p:spPr>
          <a:xfrm>
            <a:off x="2857500" y="3333750"/>
            <a:ext cx="1905000" cy="28575"/>
          </a:xfrm>
          <a:prstGeom prst="rect">
            <a:avLst/>
          </a:prstGeom>
        </p:spPr>
      </p:pic>
      <p:pic>
        <p:nvPicPr>
          <p:cNvPr id="7" name="Image 5" descr="preencoded.png">    </p:cNvPr>
          <p:cNvPicPr>
            <a:picLocks noChangeAspect="1"/>
          </p:cNvPicPr>
          <p:nvPr/>
        </p:nvPicPr>
        <p:blipFill>
          <a:blip r:embed="rId7"/>
          <a:stretch>
            <a:fillRect/>
          </a:stretch>
        </p:blipFill>
        <p:spPr>
          <a:xfrm>
            <a:off x="4762500" y="1905000"/>
            <a:ext cx="28575" cy="1428750"/>
          </a:xfrm>
          <a:prstGeom prst="rect">
            <a:avLst/>
          </a:prstGeom>
        </p:spPr>
      </p:pic>
      <p:pic>
        <p:nvPicPr>
          <p:cNvPr id="8" name="Image 6" descr="preencoded.png">    </p:cNvPr>
          <p:cNvPicPr>
            <a:picLocks noChangeAspect="1"/>
          </p:cNvPicPr>
          <p:nvPr/>
        </p:nvPicPr>
        <p:blipFill>
          <a:blip r:embed="rId8"/>
          <a:stretch>
            <a:fillRect/>
          </a:stretch>
        </p:blipFill>
        <p:spPr>
          <a:xfrm>
            <a:off x="3810000" y="1905000"/>
            <a:ext cx="952500" cy="28575"/>
          </a:xfrm>
          <a:prstGeom prst="rect">
            <a:avLst/>
          </a:prstGeom>
        </p:spPr>
      </p:pic>
      <p:pic>
        <p:nvPicPr>
          <p:cNvPr id="9" name="Image 7" descr="preencoded.png">    </p:cNvPr>
          <p:cNvPicPr>
            <a:picLocks noChangeAspect="1"/>
          </p:cNvPicPr>
          <p:nvPr/>
        </p:nvPicPr>
        <p:blipFill>
          <a:blip r:embed="rId9"/>
          <a:stretch>
            <a:fillRect/>
          </a:stretch>
        </p:blipFill>
        <p:spPr>
          <a:xfrm>
            <a:off x="1905000" y="4762500"/>
            <a:ext cx="2857500" cy="28575"/>
          </a:xfrm>
          <a:prstGeom prst="rect">
            <a:avLst/>
          </a:prstGeom>
        </p:spPr>
      </p:pic>
      <p:pic>
        <p:nvPicPr>
          <p:cNvPr id="10" name="Image 8" descr="preencoded.png">    </p:cNvPr>
          <p:cNvPicPr>
            <a:picLocks noChangeAspect="1"/>
          </p:cNvPicPr>
          <p:nvPr/>
        </p:nvPicPr>
        <p:blipFill>
          <a:blip r:embed="rId10"/>
          <a:stretch>
            <a:fillRect/>
          </a:stretch>
        </p:blipFill>
        <p:spPr>
          <a:xfrm>
            <a:off x="5715000" y="3810000"/>
            <a:ext cx="28575" cy="952500"/>
          </a:xfrm>
          <a:prstGeom prst="rect">
            <a:avLst/>
          </a:prstGeom>
        </p:spPr>
      </p:pic>
      <p:pic>
        <p:nvPicPr>
          <p:cNvPr id="11" name="Image 9" descr="preencoded.png">    </p:cNvPr>
          <p:cNvPicPr>
            <a:picLocks noChangeAspect="1"/>
          </p:cNvPicPr>
          <p:nvPr/>
        </p:nvPicPr>
        <p:blipFill>
          <a:blip r:embed="rId11"/>
          <a:stretch>
            <a:fillRect/>
          </a:stretch>
        </p:blipFill>
        <p:spPr>
          <a:xfrm>
            <a:off x="3810000" y="3810000"/>
            <a:ext cx="1905000" cy="28575"/>
          </a:xfrm>
          <a:prstGeom prst="rect">
            <a:avLst/>
          </a:prstGeom>
        </p:spPr>
      </p:pic>
      <p:pic>
        <p:nvPicPr>
          <p:cNvPr id="12" name="Image 10" descr="preencoded.png">    </p:cNvPr>
          <p:cNvPicPr>
            <a:picLocks noChangeAspect="1"/>
          </p:cNvPicPr>
          <p:nvPr/>
        </p:nvPicPr>
        <p:blipFill>
          <a:blip r:embed="rId12"/>
          <a:stretch>
            <a:fillRect/>
          </a:stretch>
        </p:blipFill>
        <p:spPr>
          <a:xfrm>
            <a:off x="2381250" y="1333500"/>
            <a:ext cx="571500" cy="190500"/>
          </a:xfrm>
          <a:prstGeom prst="rect">
            <a:avLst/>
          </a:prstGeom>
        </p:spPr>
      </p:pic>
      <p:pic>
        <p:nvPicPr>
          <p:cNvPr id="13" name="Image 11" descr="preencoded.png">    </p:cNvPr>
          <p:cNvPicPr>
            <a:picLocks noChangeAspect="1"/>
          </p:cNvPicPr>
          <p:nvPr/>
        </p:nvPicPr>
        <p:blipFill>
          <a:blip r:embed="rId13"/>
          <a:stretch>
            <a:fillRect/>
          </a:stretch>
        </p:blipFill>
        <p:spPr>
          <a:xfrm>
            <a:off x="3048000" y="3238500"/>
            <a:ext cx="381000" cy="190500"/>
          </a:xfrm>
          <a:prstGeom prst="rect">
            <a:avLst/>
          </a:prstGeom>
        </p:spPr>
      </p:pic>
      <p:pic>
        <p:nvPicPr>
          <p:cNvPr id="14" name="Image 12" descr="preencoded.png">    </p:cNvPr>
          <p:cNvPicPr>
            <a:picLocks noChangeAspect="1"/>
          </p:cNvPicPr>
          <p:nvPr/>
        </p:nvPicPr>
        <p:blipFill>
          <a:blip r:embed="rId14"/>
          <a:stretch>
            <a:fillRect/>
          </a:stretch>
        </p:blipFill>
        <p:spPr>
          <a:xfrm>
            <a:off x="3905250" y="3714750"/>
            <a:ext cx="190500" cy="571500"/>
          </a:xfrm>
          <a:prstGeom prst="rect">
            <a:avLst/>
          </a:prstGeom>
        </p:spPr>
      </p:pic>
      <p:pic>
        <p:nvPicPr>
          <p:cNvPr id="15" name="Image 13" descr="preencoded.png">    </p:cNvPr>
          <p:cNvPicPr>
            <a:picLocks noChangeAspect="1"/>
          </p:cNvPicPr>
          <p:nvPr/>
        </p:nvPicPr>
        <p:blipFill>
          <a:blip r:embed="rId15"/>
          <a:stretch>
            <a:fillRect/>
          </a:stretch>
        </p:blipFill>
        <p:spPr>
          <a:xfrm>
            <a:off x="1866900" y="914400"/>
            <a:ext cx="114300" cy="114300"/>
          </a:xfrm>
          <a:prstGeom prst="rect">
            <a:avLst/>
          </a:prstGeom>
        </p:spPr>
      </p:pic>
      <p:pic>
        <p:nvPicPr>
          <p:cNvPr id="16" name="Image 14" descr="preencoded.png">    </p:cNvPr>
          <p:cNvPicPr>
            <a:picLocks noChangeAspect="1"/>
          </p:cNvPicPr>
          <p:nvPr/>
        </p:nvPicPr>
        <p:blipFill>
          <a:blip r:embed="rId16"/>
          <a:stretch>
            <a:fillRect/>
          </a:stretch>
        </p:blipFill>
        <p:spPr>
          <a:xfrm>
            <a:off x="2819400" y="1390650"/>
            <a:ext cx="114300" cy="114300"/>
          </a:xfrm>
          <a:prstGeom prst="rect">
            <a:avLst/>
          </a:prstGeom>
        </p:spPr>
      </p:pic>
      <p:pic>
        <p:nvPicPr>
          <p:cNvPr id="17" name="Image 15" descr="preencoded.png">    </p:cNvPr>
          <p:cNvPicPr>
            <a:picLocks noChangeAspect="1"/>
          </p:cNvPicPr>
          <p:nvPr/>
        </p:nvPicPr>
        <p:blipFill>
          <a:blip r:embed="rId17"/>
          <a:stretch>
            <a:fillRect/>
          </a:stretch>
        </p:blipFill>
        <p:spPr>
          <a:xfrm>
            <a:off x="3009900" y="3295650"/>
            <a:ext cx="114300" cy="114300"/>
          </a:xfrm>
          <a:prstGeom prst="rect">
            <a:avLst/>
          </a:prstGeom>
        </p:spPr>
      </p:pic>
      <p:pic>
        <p:nvPicPr>
          <p:cNvPr id="18" name="Image 16" descr="preencoded.png">    </p:cNvPr>
          <p:cNvPicPr>
            <a:picLocks noChangeAspect="1"/>
          </p:cNvPicPr>
          <p:nvPr/>
        </p:nvPicPr>
        <p:blipFill>
          <a:blip r:embed="rId18"/>
          <a:stretch>
            <a:fillRect/>
          </a:stretch>
        </p:blipFill>
        <p:spPr>
          <a:xfrm>
            <a:off x="3962400" y="1866900"/>
            <a:ext cx="114300" cy="114300"/>
          </a:xfrm>
          <a:prstGeom prst="rect">
            <a:avLst/>
          </a:prstGeom>
        </p:spPr>
      </p:pic>
      <p:pic>
        <p:nvPicPr>
          <p:cNvPr id="19" name="Image 17" descr="preencoded.png">    </p:cNvPr>
          <p:cNvPicPr>
            <a:picLocks noChangeAspect="1"/>
          </p:cNvPicPr>
          <p:nvPr/>
        </p:nvPicPr>
        <p:blipFill>
          <a:blip r:embed="rId19"/>
          <a:stretch>
            <a:fillRect/>
          </a:stretch>
        </p:blipFill>
        <p:spPr>
          <a:xfrm>
            <a:off x="3867150" y="3771900"/>
            <a:ext cx="114300" cy="114300"/>
          </a:xfrm>
          <a:prstGeom prst="rect">
            <a:avLst/>
          </a:prstGeom>
        </p:spPr>
      </p:pic>
      <p:pic>
        <p:nvPicPr>
          <p:cNvPr id="20" name="Image 18" descr="preencoded.png">    </p:cNvPr>
          <p:cNvPicPr>
            <a:picLocks noChangeAspect="1"/>
          </p:cNvPicPr>
          <p:nvPr/>
        </p:nvPicPr>
        <p:blipFill>
          <a:blip r:embed="rId20"/>
          <a:stretch>
            <a:fillRect/>
          </a:stretch>
        </p:blipFill>
        <p:spPr>
          <a:xfrm>
            <a:off x="5486400" y="2686050"/>
            <a:ext cx="1219200" cy="38100"/>
          </a:xfrm>
          <a:prstGeom prst="rect">
            <a:avLst/>
          </a:prstGeom>
        </p:spPr>
      </p:pic>
      <p:pic>
        <p:nvPicPr>
          <p:cNvPr id="21" name="Image 19" descr="preencoded.png">    </p:cNvPr>
          <p:cNvPicPr>
            <a:picLocks noChangeAspect="1"/>
          </p:cNvPicPr>
          <p:nvPr/>
        </p:nvPicPr>
        <p:blipFill>
          <a:blip r:embed="rId21"/>
          <a:stretch>
            <a:fillRect/>
          </a:stretch>
        </p:blipFill>
        <p:spPr>
          <a:xfrm>
            <a:off x="3495675" y="3829050"/>
            <a:ext cx="762000" cy="762000"/>
          </a:xfrm>
          <a:prstGeom prst="rect">
            <a:avLst/>
          </a:prstGeom>
        </p:spPr>
      </p:pic>
      <p:pic>
        <p:nvPicPr>
          <p:cNvPr id="22" name="Image 20" descr="preencoded.png">    </p:cNvPr>
          <p:cNvPicPr>
            <a:picLocks noChangeAspect="1"/>
          </p:cNvPicPr>
          <p:nvPr/>
        </p:nvPicPr>
        <p:blipFill>
          <a:blip r:embed="rId22"/>
          <a:stretch>
            <a:fillRect/>
          </a:stretch>
        </p:blipFill>
        <p:spPr>
          <a:xfrm>
            <a:off x="3752850" y="4038600"/>
            <a:ext cx="247650" cy="342900"/>
          </a:xfrm>
          <a:prstGeom prst="rect">
            <a:avLst/>
          </a:prstGeom>
        </p:spPr>
      </p:pic>
      <p:pic>
        <p:nvPicPr>
          <p:cNvPr id="23" name="Image 21" descr="preencoded.png">    </p:cNvPr>
          <p:cNvPicPr>
            <a:picLocks noChangeAspect="1"/>
          </p:cNvPicPr>
          <p:nvPr/>
        </p:nvPicPr>
        <p:blipFill>
          <a:blip r:embed="rId23"/>
          <a:stretch>
            <a:fillRect/>
          </a:stretch>
        </p:blipFill>
        <p:spPr>
          <a:xfrm>
            <a:off x="5029200" y="3829050"/>
            <a:ext cx="762000" cy="762000"/>
          </a:xfrm>
          <a:prstGeom prst="rect">
            <a:avLst/>
          </a:prstGeom>
        </p:spPr>
      </p:pic>
      <p:pic>
        <p:nvPicPr>
          <p:cNvPr id="24" name="Image 22" descr="preencoded.png">    </p:cNvPr>
          <p:cNvPicPr>
            <a:picLocks noChangeAspect="1"/>
          </p:cNvPicPr>
          <p:nvPr/>
        </p:nvPicPr>
        <p:blipFill>
          <a:blip r:embed="rId24"/>
          <a:stretch>
            <a:fillRect/>
          </a:stretch>
        </p:blipFill>
        <p:spPr>
          <a:xfrm>
            <a:off x="5286375" y="4038600"/>
            <a:ext cx="247650" cy="342900"/>
          </a:xfrm>
          <a:prstGeom prst="rect">
            <a:avLst/>
          </a:prstGeom>
        </p:spPr>
      </p:pic>
      <p:pic>
        <p:nvPicPr>
          <p:cNvPr id="25" name="Image 23" descr="preencoded.png">    </p:cNvPr>
          <p:cNvPicPr>
            <a:picLocks noChangeAspect="1"/>
          </p:cNvPicPr>
          <p:nvPr/>
        </p:nvPicPr>
        <p:blipFill>
          <a:blip r:embed="rId25"/>
          <a:stretch>
            <a:fillRect/>
          </a:stretch>
        </p:blipFill>
        <p:spPr>
          <a:xfrm>
            <a:off x="6534150" y="3829050"/>
            <a:ext cx="762000" cy="762000"/>
          </a:xfrm>
          <a:prstGeom prst="rect">
            <a:avLst/>
          </a:prstGeom>
        </p:spPr>
      </p:pic>
      <p:pic>
        <p:nvPicPr>
          <p:cNvPr id="26" name="Image 24" descr="preencoded.png">    </p:cNvPr>
          <p:cNvPicPr>
            <a:picLocks noChangeAspect="1"/>
          </p:cNvPicPr>
          <p:nvPr/>
        </p:nvPicPr>
        <p:blipFill>
          <a:blip r:embed="rId26"/>
          <a:stretch>
            <a:fillRect/>
          </a:stretch>
        </p:blipFill>
        <p:spPr>
          <a:xfrm>
            <a:off x="6791325" y="4038600"/>
            <a:ext cx="247650" cy="342900"/>
          </a:xfrm>
          <a:prstGeom prst="rect">
            <a:avLst/>
          </a:prstGeom>
        </p:spPr>
      </p:pic>
      <p:pic>
        <p:nvPicPr>
          <p:cNvPr id="27" name="Image 25" descr="preencoded.png">    </p:cNvPr>
          <p:cNvPicPr>
            <a:picLocks noChangeAspect="1"/>
          </p:cNvPicPr>
          <p:nvPr/>
        </p:nvPicPr>
        <p:blipFill>
          <a:blip r:embed="rId27"/>
          <a:stretch>
            <a:fillRect/>
          </a:stretch>
        </p:blipFill>
        <p:spPr>
          <a:xfrm>
            <a:off x="7934325" y="3829050"/>
            <a:ext cx="762000" cy="762000"/>
          </a:xfrm>
          <a:prstGeom prst="rect">
            <a:avLst/>
          </a:prstGeom>
        </p:spPr>
      </p:pic>
      <p:pic>
        <p:nvPicPr>
          <p:cNvPr id="28" name="Image 26" descr="preencoded.png">    </p:cNvPr>
          <p:cNvPicPr>
            <a:picLocks noChangeAspect="1"/>
          </p:cNvPicPr>
          <p:nvPr/>
        </p:nvPicPr>
        <p:blipFill>
          <a:blip r:embed="rId28"/>
          <a:stretch>
            <a:fillRect/>
          </a:stretch>
        </p:blipFill>
        <p:spPr>
          <a:xfrm>
            <a:off x="8172450" y="4038600"/>
            <a:ext cx="285750" cy="342900"/>
          </a:xfrm>
          <a:prstGeom prst="rect">
            <a:avLst/>
          </a:prstGeom>
        </p:spPr>
      </p:pic>
      <p:sp>
        <p:nvSpPr>
          <p:cNvPr id="29" name="Text 0"/>
          <p:cNvSpPr/>
          <p:nvPr/>
        </p:nvSpPr>
        <p:spPr>
          <a:xfrm>
            <a:off x="-190500" y="1885950"/>
            <a:ext cx="12573000" cy="571500"/>
          </a:xfrm>
          <a:prstGeom prst="rect">
            <a:avLst/>
          </a:prstGeom>
          <a:noFill/>
          <a:ln/>
        </p:spPr>
        <p:txBody>
          <a:bodyPr wrap="square" lIns="0" tIns="0" rIns="0" bIns="0" rtlCol="0" anchor="t" vert="horz"/>
          <a:lstStyle/>
          <a:p>
            <a:pPr algn="ctr" indent="0" marL="0">
              <a:lnSpc>
                <a:spcPts val="4500"/>
              </a:lnSpc>
              <a:buNone/>
            </a:pPr>
            <a:r>
              <a:rPr lang="en-US" sz="4500" b="1" dirty="0">
                <a:solidFill>
                  <a:srgbClr val="1F2937"/>
                </a:solidFill>
                <a:latin typeface="Montserrat" pitchFamily="34" charset="0"/>
                <a:ea typeface="Montserrat" pitchFamily="34" charset="-122"/>
                <a:cs typeface="Montserrat" pitchFamily="34" charset="-120"/>
              </a:rPr>
              <a:t>Componentele Electronice de Bază</a:t>
            </a:r>
            <a:endParaRPr lang="en-US" sz="4500" dirty="0"/>
          </a:p>
        </p:txBody>
      </p:sp>
      <p:sp>
        <p:nvSpPr>
          <p:cNvPr id="30" name="Text 1"/>
          <p:cNvSpPr/>
          <p:nvPr/>
        </p:nvSpPr>
        <p:spPr>
          <a:xfrm>
            <a:off x="-190500" y="3028950"/>
            <a:ext cx="12573000" cy="342900"/>
          </a:xfrm>
          <a:prstGeom prst="rect">
            <a:avLst/>
          </a:prstGeom>
          <a:noFill/>
          <a:ln/>
        </p:spPr>
        <p:txBody>
          <a:bodyPr wrap="square" lIns="0" tIns="0" rIns="0" bIns="0" rtlCol="0" anchor="t" vert="horz"/>
          <a:lstStyle/>
          <a:p>
            <a:pPr algn="ctr" indent="0" marL="0">
              <a:lnSpc>
                <a:spcPts val="2700"/>
              </a:lnSpc>
              <a:buNone/>
            </a:pPr>
            <a:r>
              <a:rPr lang="en-US" sz="2250" dirty="0">
                <a:solidFill>
                  <a:srgbClr val="374151"/>
                </a:solidFill>
                <a:latin typeface="Roboto" pitchFamily="34" charset="0"/>
                <a:ea typeface="Roboto" pitchFamily="34" charset="-122"/>
                <a:cs typeface="Roboto" pitchFamily="34" charset="-120"/>
              </a:rPr>
              <a:t>Rezistențe, Condensatori, Diode și Tranzistori</a:t>
            </a:r>
            <a:endParaRPr lang="en-US" sz="2250" dirty="0"/>
          </a:p>
        </p:txBody>
      </p:sp>
      <p:sp>
        <p:nvSpPr>
          <p:cNvPr id="31" name="Text 2"/>
          <p:cNvSpPr/>
          <p:nvPr/>
        </p:nvSpPr>
        <p:spPr>
          <a:xfrm>
            <a:off x="3385185" y="4705350"/>
            <a:ext cx="982980" cy="266700"/>
          </a:xfrm>
          <a:prstGeom prst="rect">
            <a:avLst/>
          </a:prstGeom>
          <a:noFill/>
          <a:ln/>
        </p:spPr>
        <p:txBody>
          <a:bodyPr wrap="square" lIns="0" tIns="0" rIns="0" bIns="0" rtlCol="0" anchor="t" vert="horz"/>
          <a:lstStyle/>
          <a:p>
            <a:pPr algn="ctr" indent="0" marL="0">
              <a:lnSpc>
                <a:spcPts val="2100"/>
              </a:lnSpc>
              <a:buNone/>
            </a:pPr>
            <a:r>
              <a:rPr lang="en-US" sz="1350" dirty="0">
                <a:solidFill>
                  <a:srgbClr val="000000"/>
                </a:solidFill>
                <a:latin typeface="Roboto" pitchFamily="34" charset="0"/>
                <a:ea typeface="Roboto" pitchFamily="34" charset="-122"/>
                <a:cs typeface="Roboto" pitchFamily="34" charset="-120"/>
              </a:rPr>
              <a:t>Rezistențe</a:t>
            </a:r>
            <a:endParaRPr lang="en-US" sz="1350" dirty="0"/>
          </a:p>
        </p:txBody>
      </p:sp>
      <p:sp>
        <p:nvSpPr>
          <p:cNvPr id="32" name="Text 3"/>
          <p:cNvSpPr/>
          <p:nvPr/>
        </p:nvSpPr>
        <p:spPr>
          <a:xfrm>
            <a:off x="4792980" y="4705350"/>
            <a:ext cx="1234440" cy="266700"/>
          </a:xfrm>
          <a:prstGeom prst="rect">
            <a:avLst/>
          </a:prstGeom>
          <a:noFill/>
          <a:ln/>
        </p:spPr>
        <p:txBody>
          <a:bodyPr wrap="square" lIns="0" tIns="0" rIns="0" bIns="0" rtlCol="0" anchor="t" vert="horz"/>
          <a:lstStyle/>
          <a:p>
            <a:pPr algn="ctr" indent="0" marL="0">
              <a:lnSpc>
                <a:spcPts val="2100"/>
              </a:lnSpc>
              <a:buNone/>
            </a:pPr>
            <a:r>
              <a:rPr lang="en-US" sz="1350" dirty="0">
                <a:solidFill>
                  <a:srgbClr val="000000"/>
                </a:solidFill>
                <a:latin typeface="Roboto" pitchFamily="34" charset="0"/>
                <a:ea typeface="Roboto" pitchFamily="34" charset="-122"/>
                <a:cs typeface="Roboto" pitchFamily="34" charset="-120"/>
              </a:rPr>
              <a:t>Condensatori</a:t>
            </a:r>
            <a:endParaRPr lang="en-US" sz="1350" dirty="0"/>
          </a:p>
        </p:txBody>
      </p:sp>
      <p:sp>
        <p:nvSpPr>
          <p:cNvPr id="33" name="Text 4"/>
          <p:cNvSpPr/>
          <p:nvPr/>
        </p:nvSpPr>
        <p:spPr>
          <a:xfrm>
            <a:off x="6457950" y="4705350"/>
            <a:ext cx="914400" cy="266700"/>
          </a:xfrm>
          <a:prstGeom prst="rect">
            <a:avLst/>
          </a:prstGeom>
          <a:noFill/>
          <a:ln/>
        </p:spPr>
        <p:txBody>
          <a:bodyPr wrap="square" lIns="0" tIns="0" rIns="0" bIns="0" rtlCol="0" anchor="t" vert="horz"/>
          <a:lstStyle/>
          <a:p>
            <a:pPr algn="ctr" indent="0" marL="0">
              <a:lnSpc>
                <a:spcPts val="2100"/>
              </a:lnSpc>
              <a:buNone/>
            </a:pPr>
            <a:r>
              <a:rPr lang="en-US" sz="1350" dirty="0">
                <a:solidFill>
                  <a:srgbClr val="000000"/>
                </a:solidFill>
                <a:latin typeface="Roboto" pitchFamily="34" charset="0"/>
                <a:ea typeface="Roboto" pitchFamily="34" charset="-122"/>
                <a:cs typeface="Roboto" pitchFamily="34" charset="-120"/>
              </a:rPr>
              <a:t>Diode</a:t>
            </a:r>
            <a:endParaRPr lang="en-US" sz="1350" dirty="0"/>
          </a:p>
        </p:txBody>
      </p:sp>
      <p:sp>
        <p:nvSpPr>
          <p:cNvPr id="34" name="Text 5"/>
          <p:cNvSpPr/>
          <p:nvPr/>
        </p:nvSpPr>
        <p:spPr>
          <a:xfrm>
            <a:off x="7823835" y="4705350"/>
            <a:ext cx="982980" cy="266700"/>
          </a:xfrm>
          <a:prstGeom prst="rect">
            <a:avLst/>
          </a:prstGeom>
          <a:noFill/>
          <a:ln/>
        </p:spPr>
        <p:txBody>
          <a:bodyPr wrap="square" lIns="0" tIns="0" rIns="0" bIns="0" rtlCol="0" anchor="t" vert="horz"/>
          <a:lstStyle/>
          <a:p>
            <a:pPr algn="ctr" indent="0" marL="0">
              <a:lnSpc>
                <a:spcPts val="2100"/>
              </a:lnSpc>
              <a:buNone/>
            </a:pPr>
            <a:r>
              <a:rPr lang="en-US" sz="1350" dirty="0">
                <a:solidFill>
                  <a:srgbClr val="000000"/>
                </a:solidFill>
                <a:latin typeface="Roboto" pitchFamily="34" charset="0"/>
                <a:ea typeface="Roboto" pitchFamily="34" charset="-122"/>
                <a:cs typeface="Roboto" pitchFamily="34" charset="-120"/>
              </a:rPr>
              <a:t>Tranzistori</a:t>
            </a:r>
            <a:endParaRPr lang="en-US" sz="1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2"/>
          <a:stretch>
            <a:fillRect/>
          </a:stretch>
        </p:blipFill>
        <p:spPr>
          <a:xfrm>
            <a:off x="0" y="0"/>
            <a:ext cx="12192000" cy="6896100"/>
          </a:xfrm>
          <a:prstGeom prst="rect">
            <a:avLst/>
          </a:prstGeom>
        </p:spPr>
      </p:pic>
      <p:pic>
        <p:nvPicPr>
          <p:cNvPr id="3" name="Image 1" descr="preencoded.png">    </p:cNvPr>
          <p:cNvPicPr>
            <a:picLocks noChangeAspect="1"/>
          </p:cNvPicPr>
          <p:nvPr/>
        </p:nvPicPr>
        <p:blipFill>
          <a:blip r:embed="rId3"/>
          <a:stretch>
            <a:fillRect/>
          </a:stretch>
        </p:blipFill>
        <p:spPr>
          <a:xfrm>
            <a:off x="0" y="0"/>
            <a:ext cx="12192000" cy="6896100"/>
          </a:xfrm>
          <a:prstGeom prst="rect">
            <a:avLst/>
          </a:prstGeom>
        </p:spPr>
      </p:pic>
      <p:pic>
        <p:nvPicPr>
          <p:cNvPr id="4" name="Image 2" descr="preencoded.png">    </p:cNvPr>
          <p:cNvPicPr>
            <a:picLocks noChangeAspect="1"/>
          </p:cNvPicPr>
          <p:nvPr/>
        </p:nvPicPr>
        <p:blipFill>
          <a:blip r:embed="rId4"/>
          <a:stretch>
            <a:fillRect/>
          </a:stretch>
        </p:blipFill>
        <p:spPr>
          <a:xfrm>
            <a:off x="381000" y="838200"/>
            <a:ext cx="914400" cy="38100"/>
          </a:xfrm>
          <a:prstGeom prst="rect">
            <a:avLst/>
          </a:prstGeom>
        </p:spPr>
      </p:pic>
      <p:pic>
        <p:nvPicPr>
          <p:cNvPr id="5" name="Image 3" descr="preencoded.png">    </p:cNvPr>
          <p:cNvPicPr>
            <a:picLocks noChangeAspect="1"/>
          </p:cNvPicPr>
          <p:nvPr/>
        </p:nvPicPr>
        <p:blipFill>
          <a:blip r:embed="rId5"/>
          <a:stretch>
            <a:fillRect/>
          </a:stretch>
        </p:blipFill>
        <p:spPr>
          <a:xfrm>
            <a:off x="381000" y="1181100"/>
            <a:ext cx="5486400" cy="1485900"/>
          </a:xfrm>
          <a:prstGeom prst="rect">
            <a:avLst/>
          </a:prstGeom>
        </p:spPr>
      </p:pic>
      <p:pic>
        <p:nvPicPr>
          <p:cNvPr id="6" name="Image 4" descr="preencoded.png">    </p:cNvPr>
          <p:cNvPicPr>
            <a:picLocks noChangeAspect="1"/>
          </p:cNvPicPr>
          <p:nvPr/>
        </p:nvPicPr>
        <p:blipFill>
          <a:blip r:embed="rId6"/>
          <a:stretch>
            <a:fillRect/>
          </a:stretch>
        </p:blipFill>
        <p:spPr>
          <a:xfrm>
            <a:off x="533400" y="1362075"/>
            <a:ext cx="228600" cy="228600"/>
          </a:xfrm>
          <a:prstGeom prst="rect">
            <a:avLst/>
          </a:prstGeom>
        </p:spPr>
      </p:pic>
      <p:pic>
        <p:nvPicPr>
          <p:cNvPr id="7" name="Image 5" descr="preencoded.png">    </p:cNvPr>
          <p:cNvPicPr>
            <a:picLocks noChangeAspect="1"/>
          </p:cNvPicPr>
          <p:nvPr/>
        </p:nvPicPr>
        <p:blipFill>
          <a:blip r:embed="rId7"/>
          <a:stretch>
            <a:fillRect/>
          </a:stretch>
        </p:blipFill>
        <p:spPr>
          <a:xfrm>
            <a:off x="381000" y="2895600"/>
            <a:ext cx="5486400" cy="2381250"/>
          </a:xfrm>
          <a:prstGeom prst="rect">
            <a:avLst/>
          </a:prstGeom>
        </p:spPr>
      </p:pic>
      <p:pic>
        <p:nvPicPr>
          <p:cNvPr id="8" name="Image 6" descr="preencoded.png">    </p:cNvPr>
          <p:cNvPicPr>
            <a:picLocks noChangeAspect="1"/>
          </p:cNvPicPr>
          <p:nvPr/>
        </p:nvPicPr>
        <p:blipFill>
          <a:blip r:embed="rId8"/>
          <a:stretch>
            <a:fillRect/>
          </a:stretch>
        </p:blipFill>
        <p:spPr>
          <a:xfrm>
            <a:off x="762000" y="3848100"/>
            <a:ext cx="571500" cy="285750"/>
          </a:xfrm>
          <a:prstGeom prst="rect">
            <a:avLst/>
          </a:prstGeom>
        </p:spPr>
      </p:pic>
      <p:pic>
        <p:nvPicPr>
          <p:cNvPr id="9" name="Image 7" descr="preencoded.png">    </p:cNvPr>
          <p:cNvPicPr>
            <a:picLocks noChangeAspect="1"/>
          </p:cNvPicPr>
          <p:nvPr/>
        </p:nvPicPr>
        <p:blipFill>
          <a:blip r:embed="rId9"/>
          <a:stretch>
            <a:fillRect/>
          </a:stretch>
        </p:blipFill>
        <p:spPr>
          <a:xfrm>
            <a:off x="809625" y="3895725"/>
            <a:ext cx="95250" cy="190500"/>
          </a:xfrm>
          <a:prstGeom prst="rect">
            <a:avLst/>
          </a:prstGeom>
        </p:spPr>
      </p:pic>
      <p:pic>
        <p:nvPicPr>
          <p:cNvPr id="10" name="Image 8" descr="preencoded.png">    </p:cNvPr>
          <p:cNvPicPr>
            <a:picLocks noChangeAspect="1"/>
          </p:cNvPicPr>
          <p:nvPr/>
        </p:nvPicPr>
        <p:blipFill>
          <a:blip r:embed="rId10"/>
          <a:stretch>
            <a:fillRect/>
          </a:stretch>
        </p:blipFill>
        <p:spPr>
          <a:xfrm>
            <a:off x="904875" y="3971925"/>
            <a:ext cx="381000" cy="38100"/>
          </a:xfrm>
          <a:prstGeom prst="rect">
            <a:avLst/>
          </a:prstGeom>
        </p:spPr>
      </p:pic>
      <p:pic>
        <p:nvPicPr>
          <p:cNvPr id="11" name="Image 9" descr="preencoded.png">    </p:cNvPr>
          <p:cNvPicPr>
            <a:picLocks noChangeAspect="1"/>
          </p:cNvPicPr>
          <p:nvPr/>
        </p:nvPicPr>
        <p:blipFill>
          <a:blip r:embed="rId11"/>
          <a:stretch>
            <a:fillRect/>
          </a:stretch>
        </p:blipFill>
        <p:spPr>
          <a:xfrm>
            <a:off x="1333500" y="3990975"/>
            <a:ext cx="1143000" cy="28575"/>
          </a:xfrm>
          <a:prstGeom prst="rect">
            <a:avLst/>
          </a:prstGeom>
        </p:spPr>
      </p:pic>
      <p:pic>
        <p:nvPicPr>
          <p:cNvPr id="12" name="Image 10" descr="preencoded.png">    </p:cNvPr>
          <p:cNvPicPr>
            <a:picLocks noChangeAspect="1"/>
          </p:cNvPicPr>
          <p:nvPr/>
        </p:nvPicPr>
        <p:blipFill>
          <a:blip r:embed="rId12"/>
          <a:stretch>
            <a:fillRect/>
          </a:stretch>
        </p:blipFill>
        <p:spPr>
          <a:xfrm>
            <a:off x="2476500" y="3990975"/>
            <a:ext cx="28575" cy="571500"/>
          </a:xfrm>
          <a:prstGeom prst="rect">
            <a:avLst/>
          </a:prstGeom>
        </p:spPr>
      </p:pic>
      <p:pic>
        <p:nvPicPr>
          <p:cNvPr id="13" name="Image 11" descr="preencoded.png">    </p:cNvPr>
          <p:cNvPicPr>
            <a:picLocks noChangeAspect="1"/>
          </p:cNvPicPr>
          <p:nvPr/>
        </p:nvPicPr>
        <p:blipFill>
          <a:blip r:embed="rId13"/>
          <a:stretch>
            <a:fillRect/>
          </a:stretch>
        </p:blipFill>
        <p:spPr>
          <a:xfrm>
            <a:off x="2476500" y="4276725"/>
            <a:ext cx="762000" cy="228600"/>
          </a:xfrm>
          <a:prstGeom prst="rect">
            <a:avLst/>
          </a:prstGeom>
        </p:spPr>
      </p:pic>
      <p:pic>
        <p:nvPicPr>
          <p:cNvPr id="14" name="Image 12" descr="preencoded.png">    </p:cNvPr>
          <p:cNvPicPr>
            <a:picLocks noChangeAspect="1"/>
          </p:cNvPicPr>
          <p:nvPr/>
        </p:nvPicPr>
        <p:blipFill>
          <a:blip r:embed="rId14"/>
          <a:stretch>
            <a:fillRect/>
          </a:stretch>
        </p:blipFill>
        <p:spPr>
          <a:xfrm>
            <a:off x="2476500" y="4562475"/>
            <a:ext cx="28575" cy="571500"/>
          </a:xfrm>
          <a:prstGeom prst="rect">
            <a:avLst/>
          </a:prstGeom>
        </p:spPr>
      </p:pic>
      <p:pic>
        <p:nvPicPr>
          <p:cNvPr id="15" name="Image 13" descr="preencoded.png">    </p:cNvPr>
          <p:cNvPicPr>
            <a:picLocks noChangeAspect="1"/>
          </p:cNvPicPr>
          <p:nvPr/>
        </p:nvPicPr>
        <p:blipFill>
          <a:blip r:embed="rId15"/>
          <a:stretch>
            <a:fillRect/>
          </a:stretch>
        </p:blipFill>
        <p:spPr>
          <a:xfrm>
            <a:off x="1333500" y="5133975"/>
            <a:ext cx="1143000" cy="28575"/>
          </a:xfrm>
          <a:prstGeom prst="rect">
            <a:avLst/>
          </a:prstGeom>
        </p:spPr>
      </p:pic>
      <p:pic>
        <p:nvPicPr>
          <p:cNvPr id="16" name="Image 14" descr="preencoded.png">    </p:cNvPr>
          <p:cNvPicPr>
            <a:picLocks noChangeAspect="1"/>
          </p:cNvPicPr>
          <p:nvPr/>
        </p:nvPicPr>
        <p:blipFill>
          <a:blip r:embed="rId16"/>
          <a:stretch>
            <a:fillRect/>
          </a:stretch>
        </p:blipFill>
        <p:spPr>
          <a:xfrm>
            <a:off x="1333500" y="5019675"/>
            <a:ext cx="228600" cy="228600"/>
          </a:xfrm>
          <a:prstGeom prst="rect">
            <a:avLst/>
          </a:prstGeom>
        </p:spPr>
      </p:pic>
      <p:pic>
        <p:nvPicPr>
          <p:cNvPr id="17" name="Image 15" descr="preencoded.png">    </p:cNvPr>
          <p:cNvPicPr>
            <a:picLocks noChangeAspect="1"/>
          </p:cNvPicPr>
          <p:nvPr/>
        </p:nvPicPr>
        <p:blipFill>
          <a:blip r:embed="rId17"/>
          <a:stretch>
            <a:fillRect/>
          </a:stretch>
        </p:blipFill>
        <p:spPr>
          <a:xfrm>
            <a:off x="762000" y="5133975"/>
            <a:ext cx="571500" cy="28575"/>
          </a:xfrm>
          <a:prstGeom prst="rect">
            <a:avLst/>
          </a:prstGeom>
        </p:spPr>
      </p:pic>
      <p:pic>
        <p:nvPicPr>
          <p:cNvPr id="18" name="Image 16" descr="preencoded.png">    </p:cNvPr>
          <p:cNvPicPr>
            <a:picLocks noChangeAspect="1"/>
          </p:cNvPicPr>
          <p:nvPr/>
        </p:nvPicPr>
        <p:blipFill>
          <a:blip r:embed="rId18"/>
          <a:stretch>
            <a:fillRect/>
          </a:stretch>
        </p:blipFill>
        <p:spPr>
          <a:xfrm>
            <a:off x="6324600" y="1209675"/>
            <a:ext cx="228600" cy="228600"/>
          </a:xfrm>
          <a:prstGeom prst="rect">
            <a:avLst/>
          </a:prstGeom>
        </p:spPr>
      </p:pic>
      <p:pic>
        <p:nvPicPr>
          <p:cNvPr id="19" name="Image 17" descr="preencoded.png">    </p:cNvPr>
          <p:cNvPicPr>
            <a:picLocks noChangeAspect="1"/>
          </p:cNvPicPr>
          <p:nvPr/>
        </p:nvPicPr>
        <p:blipFill>
          <a:blip r:embed="rId19"/>
          <a:stretch>
            <a:fillRect/>
          </a:stretch>
        </p:blipFill>
        <p:spPr>
          <a:xfrm>
            <a:off x="6324600" y="1638300"/>
            <a:ext cx="2667000" cy="990600"/>
          </a:xfrm>
          <a:prstGeom prst="rect">
            <a:avLst/>
          </a:prstGeom>
        </p:spPr>
      </p:pic>
      <p:pic>
        <p:nvPicPr>
          <p:cNvPr id="20" name="Image 18" descr="preencoded.png">    </p:cNvPr>
          <p:cNvPicPr>
            <a:picLocks noChangeAspect="1"/>
          </p:cNvPicPr>
          <p:nvPr/>
        </p:nvPicPr>
        <p:blipFill>
          <a:blip r:embed="rId20"/>
          <a:stretch>
            <a:fillRect/>
          </a:stretch>
        </p:blipFill>
        <p:spPr>
          <a:xfrm>
            <a:off x="6438900" y="1752600"/>
            <a:ext cx="200025" cy="304800"/>
          </a:xfrm>
          <a:prstGeom prst="rect">
            <a:avLst/>
          </a:prstGeom>
        </p:spPr>
      </p:pic>
      <p:pic>
        <p:nvPicPr>
          <p:cNvPr id="21" name="Image 19" descr="preencoded.png">    </p:cNvPr>
          <p:cNvPicPr>
            <a:picLocks noChangeAspect="1"/>
          </p:cNvPicPr>
          <p:nvPr/>
        </p:nvPicPr>
        <p:blipFill>
          <a:blip r:embed="rId21"/>
          <a:stretch>
            <a:fillRect/>
          </a:stretch>
        </p:blipFill>
        <p:spPr>
          <a:xfrm>
            <a:off x="9144000" y="1638300"/>
            <a:ext cx="2667000" cy="990600"/>
          </a:xfrm>
          <a:prstGeom prst="rect">
            <a:avLst/>
          </a:prstGeom>
        </p:spPr>
      </p:pic>
      <p:pic>
        <p:nvPicPr>
          <p:cNvPr id="22" name="Image 20" descr="preencoded.png">    </p:cNvPr>
          <p:cNvPicPr>
            <a:picLocks noChangeAspect="1"/>
          </p:cNvPicPr>
          <p:nvPr/>
        </p:nvPicPr>
        <p:blipFill>
          <a:blip r:embed="rId22"/>
          <a:stretch>
            <a:fillRect/>
          </a:stretch>
        </p:blipFill>
        <p:spPr>
          <a:xfrm>
            <a:off x="9258300" y="1752600"/>
            <a:ext cx="228600" cy="304800"/>
          </a:xfrm>
          <a:prstGeom prst="rect">
            <a:avLst/>
          </a:prstGeom>
        </p:spPr>
      </p:pic>
      <p:pic>
        <p:nvPicPr>
          <p:cNvPr id="23" name="Image 21" descr="preencoded.png">    </p:cNvPr>
          <p:cNvPicPr>
            <a:picLocks noChangeAspect="1"/>
          </p:cNvPicPr>
          <p:nvPr/>
        </p:nvPicPr>
        <p:blipFill>
          <a:blip r:embed="rId23"/>
          <a:stretch>
            <a:fillRect/>
          </a:stretch>
        </p:blipFill>
        <p:spPr>
          <a:xfrm>
            <a:off x="6324600" y="2781300"/>
            <a:ext cx="2667000" cy="1219200"/>
          </a:xfrm>
          <a:prstGeom prst="rect">
            <a:avLst/>
          </a:prstGeom>
        </p:spPr>
      </p:pic>
      <p:pic>
        <p:nvPicPr>
          <p:cNvPr id="24" name="Image 22" descr="preencoded.png">    </p:cNvPr>
          <p:cNvPicPr>
            <a:picLocks noChangeAspect="1"/>
          </p:cNvPicPr>
          <p:nvPr/>
        </p:nvPicPr>
        <p:blipFill>
          <a:blip r:embed="rId24"/>
          <a:stretch>
            <a:fillRect/>
          </a:stretch>
        </p:blipFill>
        <p:spPr>
          <a:xfrm>
            <a:off x="6438900" y="3009900"/>
            <a:ext cx="142875" cy="304800"/>
          </a:xfrm>
          <a:prstGeom prst="rect">
            <a:avLst/>
          </a:prstGeom>
        </p:spPr>
      </p:pic>
      <p:pic>
        <p:nvPicPr>
          <p:cNvPr id="25" name="Image 23" descr="preencoded.png">    </p:cNvPr>
          <p:cNvPicPr>
            <a:picLocks noChangeAspect="1"/>
          </p:cNvPicPr>
          <p:nvPr/>
        </p:nvPicPr>
        <p:blipFill>
          <a:blip r:embed="rId25"/>
          <a:stretch>
            <a:fillRect/>
          </a:stretch>
        </p:blipFill>
        <p:spPr>
          <a:xfrm>
            <a:off x="9144000" y="2781300"/>
            <a:ext cx="2667000" cy="1219200"/>
          </a:xfrm>
          <a:prstGeom prst="rect">
            <a:avLst/>
          </a:prstGeom>
        </p:spPr>
      </p:pic>
      <p:pic>
        <p:nvPicPr>
          <p:cNvPr id="26" name="Image 24" descr="preencoded.png">    </p:cNvPr>
          <p:cNvPicPr>
            <a:picLocks noChangeAspect="1"/>
          </p:cNvPicPr>
          <p:nvPr/>
        </p:nvPicPr>
        <p:blipFill>
          <a:blip r:embed="rId26"/>
          <a:stretch>
            <a:fillRect/>
          </a:stretch>
        </p:blipFill>
        <p:spPr>
          <a:xfrm>
            <a:off x="9258300" y="3009900"/>
            <a:ext cx="171450" cy="304800"/>
          </a:xfrm>
          <a:prstGeom prst="rect">
            <a:avLst/>
          </a:prstGeom>
        </p:spPr>
      </p:pic>
      <p:pic>
        <p:nvPicPr>
          <p:cNvPr id="27" name="Image 25" descr="preencoded.png">    </p:cNvPr>
          <p:cNvPicPr>
            <a:picLocks noChangeAspect="1"/>
          </p:cNvPicPr>
          <p:nvPr/>
        </p:nvPicPr>
        <p:blipFill>
          <a:blip r:embed="rId27"/>
          <a:stretch>
            <a:fillRect/>
          </a:stretch>
        </p:blipFill>
        <p:spPr>
          <a:xfrm>
            <a:off x="6324600" y="4257675"/>
            <a:ext cx="171450" cy="228600"/>
          </a:xfrm>
          <a:prstGeom prst="rect">
            <a:avLst/>
          </a:prstGeom>
        </p:spPr>
      </p:pic>
      <p:pic>
        <p:nvPicPr>
          <p:cNvPr id="28" name="Image 26" descr="preencoded.png">    </p:cNvPr>
          <p:cNvPicPr>
            <a:picLocks noChangeAspect="1"/>
          </p:cNvPicPr>
          <p:nvPr/>
        </p:nvPicPr>
        <p:blipFill>
          <a:blip r:embed="rId28"/>
          <a:stretch>
            <a:fillRect/>
          </a:stretch>
        </p:blipFill>
        <p:spPr>
          <a:xfrm>
            <a:off x="6324600" y="4724400"/>
            <a:ext cx="152400" cy="152400"/>
          </a:xfrm>
          <a:prstGeom prst="rect">
            <a:avLst/>
          </a:prstGeom>
        </p:spPr>
      </p:pic>
      <p:pic>
        <p:nvPicPr>
          <p:cNvPr id="29" name="Image 27" descr="preencoded.png">    </p:cNvPr>
          <p:cNvPicPr>
            <a:picLocks noChangeAspect="1"/>
          </p:cNvPicPr>
          <p:nvPr/>
        </p:nvPicPr>
        <p:blipFill>
          <a:blip r:embed="rId29"/>
          <a:stretch>
            <a:fillRect/>
          </a:stretch>
        </p:blipFill>
        <p:spPr>
          <a:xfrm>
            <a:off x="6324600" y="5067300"/>
            <a:ext cx="152400" cy="152400"/>
          </a:xfrm>
          <a:prstGeom prst="rect">
            <a:avLst/>
          </a:prstGeom>
        </p:spPr>
      </p:pic>
      <p:pic>
        <p:nvPicPr>
          <p:cNvPr id="30" name="Image 28" descr="preencoded.png">    </p:cNvPr>
          <p:cNvPicPr>
            <a:picLocks noChangeAspect="1"/>
          </p:cNvPicPr>
          <p:nvPr/>
        </p:nvPicPr>
        <p:blipFill>
          <a:blip r:embed="rId30"/>
          <a:stretch>
            <a:fillRect/>
          </a:stretch>
        </p:blipFill>
        <p:spPr>
          <a:xfrm>
            <a:off x="6324600" y="5410200"/>
            <a:ext cx="152400" cy="152400"/>
          </a:xfrm>
          <a:prstGeom prst="rect">
            <a:avLst/>
          </a:prstGeom>
        </p:spPr>
      </p:pic>
      <p:pic>
        <p:nvPicPr>
          <p:cNvPr id="31" name="Image 29" descr="preencoded.png">    </p:cNvPr>
          <p:cNvPicPr>
            <a:picLocks noChangeAspect="1"/>
          </p:cNvPicPr>
          <p:nvPr/>
        </p:nvPicPr>
        <p:blipFill>
          <a:blip r:embed="rId31"/>
          <a:stretch>
            <a:fillRect/>
          </a:stretch>
        </p:blipFill>
        <p:spPr>
          <a:xfrm>
            <a:off x="6324600" y="5753100"/>
            <a:ext cx="152400" cy="152400"/>
          </a:xfrm>
          <a:prstGeom prst="rect">
            <a:avLst/>
          </a:prstGeom>
        </p:spPr>
      </p:pic>
      <p:pic>
        <p:nvPicPr>
          <p:cNvPr id="32" name="Image 30" descr="preencoded.png">    </p:cNvPr>
          <p:cNvPicPr>
            <a:picLocks noChangeAspect="1"/>
          </p:cNvPicPr>
          <p:nvPr/>
        </p:nvPicPr>
        <p:blipFill>
          <a:blip r:embed="rId32"/>
          <a:stretch>
            <a:fillRect/>
          </a:stretch>
        </p:blipFill>
        <p:spPr>
          <a:xfrm>
            <a:off x="6324600" y="6096000"/>
            <a:ext cx="152400" cy="152400"/>
          </a:xfrm>
          <a:prstGeom prst="rect">
            <a:avLst/>
          </a:prstGeom>
        </p:spPr>
      </p:pic>
      <p:sp>
        <p:nvSpPr>
          <p:cNvPr id="33" name="Text 0"/>
          <p:cNvSpPr/>
          <p:nvPr/>
        </p:nvSpPr>
        <p:spPr>
          <a:xfrm>
            <a:off x="381000" y="381000"/>
            <a:ext cx="13716000" cy="381000"/>
          </a:xfrm>
          <a:prstGeom prst="rect">
            <a:avLst/>
          </a:prstGeom>
          <a:noFill/>
          <a:ln/>
        </p:spPr>
        <p:txBody>
          <a:bodyPr wrap="square" lIns="0" tIns="0" rIns="0" bIns="0" rtlCol="0" anchor="t" vert="horz"/>
          <a:lstStyle/>
          <a:p>
            <a:pPr indent="0" marL="0">
              <a:lnSpc>
                <a:spcPts val="3000"/>
              </a:lnSpc>
              <a:buNone/>
            </a:pPr>
            <a:r>
              <a:rPr lang="en-US" sz="2700" b="1" dirty="0">
                <a:solidFill>
                  <a:srgbClr val="1F2937"/>
                </a:solidFill>
                <a:latin typeface="Montserrat" pitchFamily="34" charset="0"/>
                <a:ea typeface="Montserrat" pitchFamily="34" charset="-122"/>
                <a:cs typeface="Montserrat" pitchFamily="34" charset="-120"/>
              </a:rPr>
              <a:t>Rezistențe: Controlul Curentului Electric</a:t>
            </a:r>
            <a:endParaRPr lang="en-US" sz="2700" dirty="0"/>
          </a:p>
        </p:txBody>
      </p:sp>
      <p:sp>
        <p:nvSpPr>
          <p:cNvPr id="34" name="Text 1"/>
          <p:cNvSpPr/>
          <p:nvPr/>
        </p:nvSpPr>
        <p:spPr>
          <a:xfrm>
            <a:off x="838200" y="1333500"/>
            <a:ext cx="6217920" cy="304800"/>
          </a:xfrm>
          <a:prstGeom prst="rect">
            <a:avLst/>
          </a:prstGeom>
          <a:noFill/>
          <a:ln/>
        </p:spPr>
        <p:txBody>
          <a:bodyPr wrap="square" lIns="0" tIns="0" rIns="0" bIns="0" rtlCol="0" anchor="t" vert="horz"/>
          <a:lstStyle/>
          <a:p>
            <a:pPr indent="0" marL="0">
              <a:lnSpc>
                <a:spcPts val="2400"/>
              </a:lnSpc>
              <a:buNone/>
            </a:pPr>
            <a:r>
              <a:rPr lang="en-US" sz="1800" b="1" dirty="0">
                <a:solidFill>
                  <a:srgbClr val="374151"/>
                </a:solidFill>
                <a:latin typeface="Montserrat" pitchFamily="34" charset="0"/>
                <a:ea typeface="Montserrat" pitchFamily="34" charset="-122"/>
                <a:cs typeface="Montserrat" pitchFamily="34" charset="-120"/>
              </a:rPr>
              <a:t>Principii de Funcționare</a:t>
            </a:r>
            <a:endParaRPr lang="en-US" sz="1800" dirty="0"/>
          </a:p>
        </p:txBody>
      </p:sp>
      <p:sp>
        <p:nvSpPr>
          <p:cNvPr id="35" name="Text 2"/>
          <p:cNvSpPr/>
          <p:nvPr/>
        </p:nvSpPr>
        <p:spPr>
          <a:xfrm>
            <a:off x="533400" y="1714500"/>
            <a:ext cx="5181600" cy="800100"/>
          </a:xfrm>
          <a:prstGeom prst="rect">
            <a:avLst/>
          </a:prstGeom>
          <a:noFill/>
          <a:ln/>
        </p:spPr>
        <p:txBody>
          <a:bodyPr wrap="square" lIns="0" tIns="0" rIns="0" bIns="0" rtlCol="0" anchor="t" vert="horz"/>
          <a:lstStyle/>
          <a:p>
            <a:pPr indent="0" marL="0">
              <a:lnSpc>
                <a:spcPts val="2100"/>
              </a:lnSpc>
              <a:buNone/>
            </a:pPr>
            <a:r>
              <a:rPr lang="en-US" sz="1350" dirty="0">
                <a:solidFill>
                  <a:srgbClr val="000000"/>
                </a:solidFill>
                <a:latin typeface="Roboto" pitchFamily="34" charset="0"/>
                <a:ea typeface="Roboto" pitchFamily="34" charset="-122"/>
                <a:cs typeface="Roboto" pitchFamily="34" charset="-120"/>
              </a:rPr>
              <a:t>Rezistențele sunt componente electronice care opun o anumită "rezistență" trecerii curentului electric. Ele convertește energia electrică în căldură prin efectul Joule.</a:t>
            </a:r>
            <a:endParaRPr lang="en-US" sz="1350" dirty="0"/>
          </a:p>
        </p:txBody>
      </p:sp>
      <p:sp>
        <p:nvSpPr>
          <p:cNvPr id="36" name="Text 3"/>
          <p:cNvSpPr/>
          <p:nvPr/>
        </p:nvSpPr>
        <p:spPr>
          <a:xfrm>
            <a:off x="15240" y="3048000"/>
            <a:ext cx="6217920" cy="266700"/>
          </a:xfrm>
          <a:prstGeom prst="rect">
            <a:avLst/>
          </a:prstGeom>
          <a:noFill/>
          <a:ln/>
        </p:spPr>
        <p:txBody>
          <a:bodyPr wrap="square" lIns="0" tIns="0" rIns="0" bIns="0" rtlCol="0" anchor="t" vert="horz"/>
          <a:lstStyle/>
          <a:p>
            <a:pPr algn="ctr" indent="0" marL="0">
              <a:lnSpc>
                <a:spcPts val="2100"/>
              </a:lnSpc>
              <a:buNone/>
            </a:pPr>
            <a:r>
              <a:rPr lang="en-US" sz="1500" dirty="0">
                <a:solidFill>
                  <a:srgbClr val="374151"/>
                </a:solidFill>
                <a:latin typeface="Roboto" pitchFamily="34" charset="0"/>
                <a:ea typeface="Roboto" pitchFamily="34" charset="-122"/>
                <a:cs typeface="Roboto" pitchFamily="34" charset="-120"/>
              </a:rPr>
              <a:t>Simularea unui Circuit cu Rezistență</a:t>
            </a:r>
            <a:endParaRPr lang="en-US" sz="1500" dirty="0"/>
          </a:p>
        </p:txBody>
      </p:sp>
      <p:sp>
        <p:nvSpPr>
          <p:cNvPr id="37" name="Text 4"/>
          <p:cNvSpPr/>
          <p:nvPr/>
        </p:nvSpPr>
        <p:spPr>
          <a:xfrm>
            <a:off x="762000" y="3657600"/>
            <a:ext cx="502920" cy="190500"/>
          </a:xfrm>
          <a:prstGeom prst="rect">
            <a:avLst/>
          </a:prstGeom>
          <a:noFill/>
          <a:ln/>
        </p:spPr>
        <p:txBody>
          <a:bodyPr wrap="square" lIns="0" tIns="0" rIns="0" bIns="0" rtlCol="0" anchor="t" vert="horz"/>
          <a:lstStyle/>
          <a:p>
            <a:pPr indent="0" marL="0">
              <a:lnSpc>
                <a:spcPts val="1500"/>
              </a:lnSpc>
              <a:buNone/>
            </a:pPr>
            <a:r>
              <a:rPr lang="en-US" sz="1050" dirty="0">
                <a:solidFill>
                  <a:srgbClr val="4B5563"/>
                </a:solidFill>
                <a:latin typeface="Roboto" pitchFamily="34" charset="0"/>
                <a:ea typeface="Roboto" pitchFamily="34" charset="-122"/>
                <a:cs typeface="Roboto" pitchFamily="34" charset="-120"/>
              </a:rPr>
              <a:t>Baterie</a:t>
            </a:r>
            <a:endParaRPr lang="en-US" sz="1050" dirty="0"/>
          </a:p>
        </p:txBody>
      </p:sp>
      <p:sp>
        <p:nvSpPr>
          <p:cNvPr id="38" name="Text 5"/>
          <p:cNvSpPr/>
          <p:nvPr/>
        </p:nvSpPr>
        <p:spPr>
          <a:xfrm>
            <a:off x="2762250" y="4324350"/>
            <a:ext cx="754380" cy="190500"/>
          </a:xfrm>
          <a:prstGeom prst="rect">
            <a:avLst/>
          </a:prstGeom>
          <a:noFill/>
          <a:ln/>
        </p:spPr>
        <p:txBody>
          <a:bodyPr wrap="square" lIns="0" tIns="0" rIns="0" bIns="0" rtlCol="0" anchor="t" vert="horz"/>
          <a:lstStyle/>
          <a:p>
            <a:pPr indent="0" marL="0">
              <a:lnSpc>
                <a:spcPts val="1500"/>
              </a:lnSpc>
              <a:buNone/>
            </a:pPr>
            <a:r>
              <a:rPr lang="en-US" sz="1050" dirty="0">
                <a:solidFill>
                  <a:srgbClr val="4B5563"/>
                </a:solidFill>
                <a:latin typeface="Roboto" pitchFamily="34" charset="0"/>
                <a:ea typeface="Roboto" pitchFamily="34" charset="-122"/>
                <a:cs typeface="Roboto" pitchFamily="34" charset="-120"/>
              </a:rPr>
              <a:t>Rezistență</a:t>
            </a:r>
            <a:endParaRPr lang="en-US" sz="1050" dirty="0"/>
          </a:p>
        </p:txBody>
      </p:sp>
      <p:sp>
        <p:nvSpPr>
          <p:cNvPr id="39" name="Text 6"/>
          <p:cNvSpPr/>
          <p:nvPr/>
        </p:nvSpPr>
        <p:spPr>
          <a:xfrm>
            <a:off x="1047750" y="5038725"/>
            <a:ext cx="285750" cy="190500"/>
          </a:xfrm>
          <a:prstGeom prst="rect">
            <a:avLst/>
          </a:prstGeom>
          <a:noFill/>
          <a:ln/>
        </p:spPr>
        <p:txBody>
          <a:bodyPr wrap="square" lIns="0" tIns="0" rIns="0" bIns="0" rtlCol="0" anchor="t" vert="horz"/>
          <a:lstStyle/>
          <a:p>
            <a:pPr indent="0" marL="0">
              <a:lnSpc>
                <a:spcPts val="1500"/>
              </a:lnSpc>
              <a:buNone/>
            </a:pPr>
            <a:r>
              <a:rPr lang="en-US" sz="1050" dirty="0">
                <a:solidFill>
                  <a:srgbClr val="4B5563"/>
                </a:solidFill>
                <a:latin typeface="Roboto" pitchFamily="34" charset="0"/>
                <a:ea typeface="Roboto" pitchFamily="34" charset="-122"/>
                <a:cs typeface="Roboto" pitchFamily="34" charset="-120"/>
              </a:rPr>
              <a:t>LED</a:t>
            </a:r>
            <a:endParaRPr lang="en-US" sz="1050" dirty="0"/>
          </a:p>
        </p:txBody>
      </p:sp>
      <p:sp>
        <p:nvSpPr>
          <p:cNvPr id="40" name="Text 7"/>
          <p:cNvSpPr/>
          <p:nvPr/>
        </p:nvSpPr>
        <p:spPr>
          <a:xfrm>
            <a:off x="6629400" y="1181100"/>
            <a:ext cx="5486400" cy="304800"/>
          </a:xfrm>
          <a:prstGeom prst="rect">
            <a:avLst/>
          </a:prstGeom>
          <a:noFill/>
          <a:ln/>
        </p:spPr>
        <p:txBody>
          <a:bodyPr wrap="square" lIns="0" tIns="0" rIns="0" bIns="0" rtlCol="0" anchor="t" vert="horz"/>
          <a:lstStyle/>
          <a:p>
            <a:pPr indent="0" marL="0">
              <a:lnSpc>
                <a:spcPts val="2400"/>
              </a:lnSpc>
              <a:buNone/>
            </a:pPr>
            <a:r>
              <a:rPr lang="en-US" sz="1800" b="1" dirty="0">
                <a:solidFill>
                  <a:srgbClr val="374151"/>
                </a:solidFill>
                <a:latin typeface="Montserrat" pitchFamily="34" charset="0"/>
                <a:ea typeface="Montserrat" pitchFamily="34" charset="-122"/>
                <a:cs typeface="Montserrat" pitchFamily="34" charset="-120"/>
              </a:rPr>
              <a:t>Tipuri de Rezistențe</a:t>
            </a:r>
            <a:endParaRPr lang="en-US" sz="1800" dirty="0"/>
          </a:p>
        </p:txBody>
      </p:sp>
      <p:sp>
        <p:nvSpPr>
          <p:cNvPr id="41" name="Text 8"/>
          <p:cNvSpPr/>
          <p:nvPr/>
        </p:nvSpPr>
        <p:spPr>
          <a:xfrm>
            <a:off x="6753225" y="1771650"/>
            <a:ext cx="1645920" cy="266700"/>
          </a:xfrm>
          <a:prstGeom prst="rect">
            <a:avLst/>
          </a:prstGeom>
          <a:noFill/>
          <a:ln/>
        </p:spPr>
        <p:txBody>
          <a:bodyPr wrap="square" lIns="0" tIns="0" rIns="0" bIns="0" rtlCol="0" anchor="t" vert="horz"/>
          <a:lstStyle/>
          <a:p>
            <a:pPr indent="0" marL="0">
              <a:lnSpc>
                <a:spcPts val="2100"/>
              </a:lnSpc>
              <a:buNone/>
            </a:pPr>
            <a:r>
              <a:rPr lang="en-US" sz="1350" dirty="0">
                <a:solidFill>
                  <a:srgbClr val="000000"/>
                </a:solidFill>
                <a:latin typeface="Roboto" pitchFamily="34" charset="0"/>
                <a:ea typeface="Roboto" pitchFamily="34" charset="-122"/>
                <a:cs typeface="Roboto" pitchFamily="34" charset="-120"/>
              </a:rPr>
              <a:t>Rezistențe Fixede</a:t>
            </a:r>
            <a:endParaRPr lang="en-US" sz="1350" dirty="0"/>
          </a:p>
        </p:txBody>
      </p:sp>
      <p:sp>
        <p:nvSpPr>
          <p:cNvPr id="42" name="Text 9"/>
          <p:cNvSpPr/>
          <p:nvPr/>
        </p:nvSpPr>
        <p:spPr>
          <a:xfrm>
            <a:off x="6438900" y="2133600"/>
            <a:ext cx="2438400" cy="381000"/>
          </a:xfrm>
          <a:prstGeom prst="rect">
            <a:avLst/>
          </a:prstGeom>
          <a:noFill/>
          <a:ln/>
        </p:spPr>
        <p:txBody>
          <a:bodyPr wrap="square" lIns="0" tIns="0" rIns="0" bIns="0" rtlCol="0" anchor="t" vert="horz"/>
          <a:lstStyle/>
          <a:p>
            <a:pPr indent="0" marL="0">
              <a:lnSpc>
                <a:spcPts val="1500"/>
              </a:lnSpc>
              <a:buNone/>
            </a:pPr>
            <a:r>
              <a:rPr lang="en-US" sz="1050" dirty="0">
                <a:solidFill>
                  <a:srgbClr val="000000"/>
                </a:solidFill>
                <a:latin typeface="Roboto" pitchFamily="34" charset="0"/>
                <a:ea typeface="Roboto" pitchFamily="34" charset="-122"/>
                <a:cs typeface="Roboto" pitchFamily="34" charset="-120"/>
              </a:rPr>
              <a:t>Valoare constantă de rezistență, cele mai comune tipuri.</a:t>
            </a:r>
            <a:endParaRPr lang="en-US" sz="1050" dirty="0"/>
          </a:p>
        </p:txBody>
      </p:sp>
      <p:sp>
        <p:nvSpPr>
          <p:cNvPr id="43" name="Text 10"/>
          <p:cNvSpPr/>
          <p:nvPr/>
        </p:nvSpPr>
        <p:spPr>
          <a:xfrm>
            <a:off x="9601200" y="1771650"/>
            <a:ext cx="1805940" cy="266700"/>
          </a:xfrm>
          <a:prstGeom prst="rect">
            <a:avLst/>
          </a:prstGeom>
          <a:noFill/>
          <a:ln/>
        </p:spPr>
        <p:txBody>
          <a:bodyPr wrap="square" lIns="0" tIns="0" rIns="0" bIns="0" rtlCol="0" anchor="t" vert="horz"/>
          <a:lstStyle/>
          <a:p>
            <a:pPr indent="0" marL="0">
              <a:lnSpc>
                <a:spcPts val="2100"/>
              </a:lnSpc>
              <a:buNone/>
            </a:pPr>
            <a:r>
              <a:rPr lang="en-US" sz="1350" dirty="0">
                <a:solidFill>
                  <a:srgbClr val="000000"/>
                </a:solidFill>
                <a:latin typeface="Roboto" pitchFamily="34" charset="0"/>
                <a:ea typeface="Roboto" pitchFamily="34" charset="-122"/>
                <a:cs typeface="Roboto" pitchFamily="34" charset="-120"/>
              </a:rPr>
              <a:t>Rezistențe Variable</a:t>
            </a:r>
            <a:endParaRPr lang="en-US" sz="1350" dirty="0"/>
          </a:p>
        </p:txBody>
      </p:sp>
      <p:sp>
        <p:nvSpPr>
          <p:cNvPr id="44" name="Text 11"/>
          <p:cNvSpPr/>
          <p:nvPr/>
        </p:nvSpPr>
        <p:spPr>
          <a:xfrm>
            <a:off x="9258300" y="2133600"/>
            <a:ext cx="2438400" cy="381000"/>
          </a:xfrm>
          <a:prstGeom prst="rect">
            <a:avLst/>
          </a:prstGeom>
          <a:noFill/>
          <a:ln/>
        </p:spPr>
        <p:txBody>
          <a:bodyPr wrap="square" lIns="0" tIns="0" rIns="0" bIns="0" rtlCol="0" anchor="t" vert="horz"/>
          <a:lstStyle/>
          <a:p>
            <a:pPr indent="0" marL="0">
              <a:lnSpc>
                <a:spcPts val="1500"/>
              </a:lnSpc>
              <a:buNone/>
            </a:pPr>
            <a:r>
              <a:rPr lang="en-US" sz="1050" dirty="0">
                <a:solidFill>
                  <a:srgbClr val="000000"/>
                </a:solidFill>
                <a:latin typeface="Roboto" pitchFamily="34" charset="0"/>
                <a:ea typeface="Roboto" pitchFamily="34" charset="-122"/>
                <a:cs typeface="Roboto" pitchFamily="34" charset="-120"/>
              </a:rPr>
              <a:t>Valoare care se poate modifica manual (potențiometre).</a:t>
            </a:r>
            <a:endParaRPr lang="en-US" sz="1050" dirty="0"/>
          </a:p>
        </p:txBody>
      </p:sp>
      <p:sp>
        <p:nvSpPr>
          <p:cNvPr id="45" name="Text 12"/>
          <p:cNvSpPr/>
          <p:nvPr/>
        </p:nvSpPr>
        <p:spPr>
          <a:xfrm>
            <a:off x="6696075" y="2895600"/>
            <a:ext cx="2181225" cy="533400"/>
          </a:xfrm>
          <a:prstGeom prst="rect">
            <a:avLst/>
          </a:prstGeom>
          <a:noFill/>
          <a:ln/>
        </p:spPr>
        <p:txBody>
          <a:bodyPr wrap="square" lIns="0" tIns="0" rIns="0" bIns="0" rtlCol="0" anchor="t" vert="horz"/>
          <a:lstStyle/>
          <a:p>
            <a:pPr indent="0" marL="0">
              <a:lnSpc>
                <a:spcPts val="2100"/>
              </a:lnSpc>
              <a:buNone/>
            </a:pPr>
            <a:r>
              <a:rPr lang="en-US" sz="1350" dirty="0">
                <a:solidFill>
                  <a:srgbClr val="000000"/>
                </a:solidFill>
                <a:latin typeface="Roboto" pitchFamily="34" charset="0"/>
                <a:ea typeface="Roboto" pitchFamily="34" charset="-122"/>
                <a:cs typeface="Roboto" pitchFamily="34" charset="-120"/>
              </a:rPr>
              <a:t>Rezistențe Dependente de Temperatură</a:t>
            </a:r>
            <a:endParaRPr lang="en-US" sz="1350" dirty="0"/>
          </a:p>
        </p:txBody>
      </p:sp>
      <p:sp>
        <p:nvSpPr>
          <p:cNvPr id="46" name="Text 13"/>
          <p:cNvSpPr/>
          <p:nvPr/>
        </p:nvSpPr>
        <p:spPr>
          <a:xfrm>
            <a:off x="6438900" y="3505200"/>
            <a:ext cx="2438400" cy="381000"/>
          </a:xfrm>
          <a:prstGeom prst="rect">
            <a:avLst/>
          </a:prstGeom>
          <a:noFill/>
          <a:ln/>
        </p:spPr>
        <p:txBody>
          <a:bodyPr wrap="square" lIns="0" tIns="0" rIns="0" bIns="0" rtlCol="0" anchor="t" vert="horz"/>
          <a:lstStyle/>
          <a:p>
            <a:pPr indent="0" marL="0">
              <a:lnSpc>
                <a:spcPts val="1500"/>
              </a:lnSpc>
              <a:buNone/>
            </a:pPr>
            <a:r>
              <a:rPr lang="en-US" sz="1050" dirty="0">
                <a:solidFill>
                  <a:srgbClr val="000000"/>
                </a:solidFill>
                <a:latin typeface="Roboto" pitchFamily="34" charset="0"/>
                <a:ea typeface="Roboto" pitchFamily="34" charset="-122"/>
                <a:cs typeface="Roboto" pitchFamily="34" charset="-120"/>
              </a:rPr>
              <a:t>NTC (negativ termistor) și PTC (pozitiv termistor).</a:t>
            </a:r>
            <a:endParaRPr lang="en-US" sz="1050" dirty="0"/>
          </a:p>
        </p:txBody>
      </p:sp>
      <p:sp>
        <p:nvSpPr>
          <p:cNvPr id="47" name="Text 14"/>
          <p:cNvSpPr/>
          <p:nvPr/>
        </p:nvSpPr>
        <p:spPr>
          <a:xfrm>
            <a:off x="9544050" y="2895600"/>
            <a:ext cx="2152650" cy="533400"/>
          </a:xfrm>
          <a:prstGeom prst="rect">
            <a:avLst/>
          </a:prstGeom>
          <a:noFill/>
          <a:ln/>
        </p:spPr>
        <p:txBody>
          <a:bodyPr wrap="square" lIns="0" tIns="0" rIns="0" bIns="0" rtlCol="0" anchor="t" vert="horz"/>
          <a:lstStyle/>
          <a:p>
            <a:pPr indent="0" marL="0">
              <a:lnSpc>
                <a:spcPts val="2100"/>
              </a:lnSpc>
              <a:buNone/>
            </a:pPr>
            <a:r>
              <a:rPr lang="en-US" sz="1350" dirty="0">
                <a:solidFill>
                  <a:srgbClr val="000000"/>
                </a:solidFill>
                <a:latin typeface="Roboto" pitchFamily="34" charset="0"/>
                <a:ea typeface="Roboto" pitchFamily="34" charset="-122"/>
                <a:cs typeface="Roboto" pitchFamily="34" charset="-120"/>
              </a:rPr>
              <a:t>Rezistențe Dependente de lumină</a:t>
            </a:r>
            <a:endParaRPr lang="en-US" sz="1350" dirty="0"/>
          </a:p>
        </p:txBody>
      </p:sp>
      <p:sp>
        <p:nvSpPr>
          <p:cNvPr id="48" name="Text 15"/>
          <p:cNvSpPr/>
          <p:nvPr/>
        </p:nvSpPr>
        <p:spPr>
          <a:xfrm>
            <a:off x="9258300" y="3505200"/>
            <a:ext cx="2438400" cy="381000"/>
          </a:xfrm>
          <a:prstGeom prst="rect">
            <a:avLst/>
          </a:prstGeom>
          <a:noFill/>
          <a:ln/>
        </p:spPr>
        <p:txBody>
          <a:bodyPr wrap="square" lIns="0" tIns="0" rIns="0" bIns="0" rtlCol="0" anchor="t" vert="horz"/>
          <a:lstStyle/>
          <a:p>
            <a:pPr indent="0" marL="0">
              <a:lnSpc>
                <a:spcPts val="1500"/>
              </a:lnSpc>
              <a:buNone/>
            </a:pPr>
            <a:r>
              <a:rPr lang="en-US" sz="1050" dirty="0">
                <a:solidFill>
                  <a:srgbClr val="000000"/>
                </a:solidFill>
                <a:latin typeface="Roboto" pitchFamily="34" charset="0"/>
                <a:ea typeface="Roboto" pitchFamily="34" charset="-122"/>
                <a:cs typeface="Roboto" pitchFamily="34" charset="-120"/>
              </a:rPr>
              <a:t>Fotorezistențe care variază rezistența în funcție de lumina incidentă.</a:t>
            </a:r>
            <a:endParaRPr lang="en-US" sz="1050" dirty="0"/>
          </a:p>
        </p:txBody>
      </p:sp>
      <p:sp>
        <p:nvSpPr>
          <p:cNvPr id="49" name="Text 16"/>
          <p:cNvSpPr/>
          <p:nvPr/>
        </p:nvSpPr>
        <p:spPr>
          <a:xfrm>
            <a:off x="6572250" y="4229100"/>
            <a:ext cx="6583680" cy="304800"/>
          </a:xfrm>
          <a:prstGeom prst="rect">
            <a:avLst/>
          </a:prstGeom>
          <a:noFill/>
          <a:ln/>
        </p:spPr>
        <p:txBody>
          <a:bodyPr wrap="square" lIns="0" tIns="0" rIns="0" bIns="0" rtlCol="0" anchor="t" vert="horz"/>
          <a:lstStyle/>
          <a:p>
            <a:pPr indent="0" marL="0">
              <a:lnSpc>
                <a:spcPts val="2400"/>
              </a:lnSpc>
              <a:buNone/>
            </a:pPr>
            <a:r>
              <a:rPr lang="en-US" sz="1800" b="1" dirty="0">
                <a:solidFill>
                  <a:srgbClr val="374151"/>
                </a:solidFill>
                <a:latin typeface="Montserrat" pitchFamily="34" charset="0"/>
                <a:ea typeface="Montserrat" pitchFamily="34" charset="-122"/>
                <a:cs typeface="Montserrat" pitchFamily="34" charset="-120"/>
              </a:rPr>
              <a:t>Aplicații în Circuitele Electronice</a:t>
            </a:r>
            <a:endParaRPr lang="en-US" sz="1800" dirty="0"/>
          </a:p>
        </p:txBody>
      </p:sp>
      <p:sp>
        <p:nvSpPr>
          <p:cNvPr id="50" name="Text 17"/>
          <p:cNvSpPr/>
          <p:nvPr/>
        </p:nvSpPr>
        <p:spPr>
          <a:xfrm>
            <a:off x="6591300" y="4686300"/>
            <a:ext cx="4400550" cy="228600"/>
          </a:xfrm>
          <a:prstGeom prst="rect">
            <a:avLst/>
          </a:prstGeom>
          <a:noFill/>
          <a:ln/>
        </p:spPr>
        <p:txBody>
          <a:bodyPr wrap="square" lIns="0" tIns="0" rIns="0" bIns="0" rtlCol="0" anchor="t" vert="horz"/>
          <a:lstStyle/>
          <a:p>
            <a:pPr algn="l" indent="0" marL="0">
              <a:lnSpc>
                <a:spcPts val="1800"/>
              </a:lnSpc>
              <a:buNone/>
            </a:pPr>
            <a:r>
              <a:rPr lang="en-US" sz="1200" dirty="0">
                <a:solidFill>
                  <a:srgbClr val="000000"/>
                </a:solidFill>
                <a:latin typeface="Roboto" pitchFamily="34" charset="0"/>
                <a:ea typeface="Roboto" pitchFamily="34" charset="-122"/>
                <a:cs typeface="Roboto" pitchFamily="34" charset="-120"/>
              </a:rPr>
              <a:t>Limitarea curentului prin LED-uri și semnale luminoase</a:t>
            </a:r>
            <a:endParaRPr lang="en-US" sz="1200" dirty="0"/>
          </a:p>
        </p:txBody>
      </p:sp>
      <p:sp>
        <p:nvSpPr>
          <p:cNvPr id="51" name="Text 18"/>
          <p:cNvSpPr/>
          <p:nvPr/>
        </p:nvSpPr>
        <p:spPr>
          <a:xfrm>
            <a:off x="6591300" y="5029200"/>
            <a:ext cx="2308860" cy="228600"/>
          </a:xfrm>
          <a:prstGeom prst="rect">
            <a:avLst/>
          </a:prstGeom>
          <a:noFill/>
          <a:ln/>
        </p:spPr>
        <p:txBody>
          <a:bodyPr wrap="square" lIns="0" tIns="0" rIns="0" bIns="0" rtlCol="0" anchor="t" vert="horz"/>
          <a:lstStyle/>
          <a:p>
            <a:pPr algn="l" indent="0" marL="0">
              <a:lnSpc>
                <a:spcPts val="1800"/>
              </a:lnSpc>
              <a:buNone/>
            </a:pPr>
            <a:r>
              <a:rPr lang="en-US" sz="1200" dirty="0">
                <a:solidFill>
                  <a:srgbClr val="000000"/>
                </a:solidFill>
                <a:latin typeface="Roboto" pitchFamily="34" charset="0"/>
                <a:ea typeface="Roboto" pitchFamily="34" charset="-122"/>
                <a:cs typeface="Roboto" pitchFamily="34" charset="-120"/>
              </a:rPr>
              <a:t>Divizarea tensiunii în circuite</a:t>
            </a:r>
            <a:endParaRPr lang="en-US" sz="1200" dirty="0"/>
          </a:p>
        </p:txBody>
      </p:sp>
      <p:sp>
        <p:nvSpPr>
          <p:cNvPr id="52" name="Text 19"/>
          <p:cNvSpPr/>
          <p:nvPr/>
        </p:nvSpPr>
        <p:spPr>
          <a:xfrm>
            <a:off x="6591300" y="5372100"/>
            <a:ext cx="3634740" cy="228600"/>
          </a:xfrm>
          <a:prstGeom prst="rect">
            <a:avLst/>
          </a:prstGeom>
          <a:noFill/>
          <a:ln/>
        </p:spPr>
        <p:txBody>
          <a:bodyPr wrap="square" lIns="0" tIns="0" rIns="0" bIns="0" rtlCol="0" anchor="t" vert="horz"/>
          <a:lstStyle/>
          <a:p>
            <a:pPr algn="l" indent="0" marL="0">
              <a:lnSpc>
                <a:spcPts val="1800"/>
              </a:lnSpc>
              <a:buNone/>
            </a:pPr>
            <a:r>
              <a:rPr lang="en-US" sz="1200" dirty="0">
                <a:solidFill>
                  <a:srgbClr val="000000"/>
                </a:solidFill>
                <a:latin typeface="Roboto" pitchFamily="34" charset="0"/>
                <a:ea typeface="Roboto" pitchFamily="34" charset="-122"/>
                <a:cs typeface="Roboto" pitchFamily="34" charset="-120"/>
              </a:rPr>
              <a:t>În circuitelor RC pentru stabilizarea frecvenței</a:t>
            </a:r>
            <a:endParaRPr lang="en-US" sz="1200" dirty="0"/>
          </a:p>
        </p:txBody>
      </p:sp>
      <p:sp>
        <p:nvSpPr>
          <p:cNvPr id="53" name="Text 20"/>
          <p:cNvSpPr/>
          <p:nvPr/>
        </p:nvSpPr>
        <p:spPr>
          <a:xfrm>
            <a:off x="6591300" y="5715000"/>
            <a:ext cx="2926080" cy="228600"/>
          </a:xfrm>
          <a:prstGeom prst="rect">
            <a:avLst/>
          </a:prstGeom>
          <a:noFill/>
          <a:ln/>
        </p:spPr>
        <p:txBody>
          <a:bodyPr wrap="square" lIns="0" tIns="0" rIns="0" bIns="0" rtlCol="0" anchor="t" vert="horz"/>
          <a:lstStyle/>
          <a:p>
            <a:pPr algn="l" indent="0" marL="0">
              <a:lnSpc>
                <a:spcPts val="1800"/>
              </a:lnSpc>
              <a:buNone/>
            </a:pPr>
            <a:r>
              <a:rPr lang="en-US" sz="1200" dirty="0">
                <a:solidFill>
                  <a:srgbClr val="000000"/>
                </a:solidFill>
                <a:latin typeface="Roboto" pitchFamily="34" charset="0"/>
                <a:ea typeface="Roboto" pitchFamily="34" charset="-122"/>
                <a:cs typeface="Roboto" pitchFamily="34" charset="-120"/>
              </a:rPr>
              <a:t>În rețele de polarizare a tranzistorilor</a:t>
            </a:r>
            <a:endParaRPr lang="en-US" sz="1200" dirty="0"/>
          </a:p>
        </p:txBody>
      </p:sp>
      <p:sp>
        <p:nvSpPr>
          <p:cNvPr id="54" name="Text 21"/>
          <p:cNvSpPr/>
          <p:nvPr/>
        </p:nvSpPr>
        <p:spPr>
          <a:xfrm>
            <a:off x="6591300" y="6057900"/>
            <a:ext cx="2800350" cy="228600"/>
          </a:xfrm>
          <a:prstGeom prst="rect">
            <a:avLst/>
          </a:prstGeom>
          <a:noFill/>
          <a:ln/>
        </p:spPr>
        <p:txBody>
          <a:bodyPr wrap="square" lIns="0" tIns="0" rIns="0" bIns="0" rtlCol="0" anchor="t" vert="horz"/>
          <a:lstStyle/>
          <a:p>
            <a:pPr algn="l" indent="0" marL="0">
              <a:lnSpc>
                <a:spcPts val="1800"/>
              </a:lnSpc>
              <a:buNone/>
            </a:pPr>
            <a:r>
              <a:rPr lang="en-US" sz="1200" dirty="0">
                <a:solidFill>
                  <a:srgbClr val="000000"/>
                </a:solidFill>
                <a:latin typeface="Roboto" pitchFamily="34" charset="0"/>
                <a:ea typeface="Roboto" pitchFamily="34" charset="-122"/>
                <a:cs typeface="Roboto" pitchFamily="34" charset="-120"/>
              </a:rPr>
              <a:t>Protecția circuitelor de supracurent</a:t>
            </a:r>
            <a:endParaRPr lang="en-US" sz="1200" dirty="0"/>
          </a:p>
        </p:txBody>
      </p:sp>
      <p:sp>
        <p:nvSpPr>
          <p:cNvPr id="55" name="Text 22"/>
          <p:cNvSpPr/>
          <p:nvPr/>
        </p:nvSpPr>
        <p:spPr>
          <a:xfrm>
            <a:off x="11801475" y="6515100"/>
            <a:ext cx="285750" cy="228600"/>
          </a:xfrm>
          <a:prstGeom prst="rect">
            <a:avLst/>
          </a:prstGeom>
          <a:noFill/>
          <a:ln/>
        </p:spPr>
        <p:txBody>
          <a:bodyPr wrap="square" lIns="0" tIns="0" rIns="0" bIns="0" rtlCol="0" anchor="t" vert="horz"/>
          <a:lstStyle/>
          <a:p>
            <a:pPr indent="0" marL="0">
              <a:lnSpc>
                <a:spcPts val="1800"/>
              </a:lnSpc>
              <a:buNone/>
            </a:pPr>
            <a:r>
              <a:rPr lang="en-US" sz="1200" dirty="0">
                <a:solidFill>
                  <a:srgbClr val="6B7280"/>
                </a:solidFill>
                <a:latin typeface="Roboto" pitchFamily="34" charset="0"/>
                <a:ea typeface="Roboto" pitchFamily="34" charset="-122"/>
                <a:cs typeface="Roboto" pitchFamily="34" charset="-120"/>
              </a:rPr>
              <a:t>2/5</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2"/>
          <a:stretch>
            <a:fillRect/>
          </a:stretch>
        </p:blipFill>
        <p:spPr>
          <a:xfrm>
            <a:off x="0" y="0"/>
            <a:ext cx="12192000" cy="7543800"/>
          </a:xfrm>
          <a:prstGeom prst="rect">
            <a:avLst/>
          </a:prstGeom>
        </p:spPr>
      </p:pic>
      <p:pic>
        <p:nvPicPr>
          <p:cNvPr id="3" name="Image 1" descr="preencoded.png">    </p:cNvPr>
          <p:cNvPicPr>
            <a:picLocks noChangeAspect="1"/>
          </p:cNvPicPr>
          <p:nvPr/>
        </p:nvPicPr>
        <p:blipFill>
          <a:blip r:embed="rId3"/>
          <a:stretch>
            <a:fillRect/>
          </a:stretch>
        </p:blipFill>
        <p:spPr>
          <a:xfrm>
            <a:off x="0" y="0"/>
            <a:ext cx="12192000" cy="7543800"/>
          </a:xfrm>
          <a:prstGeom prst="rect">
            <a:avLst/>
          </a:prstGeom>
        </p:spPr>
      </p:pic>
      <p:pic>
        <p:nvPicPr>
          <p:cNvPr id="4" name="Image 2" descr="preencoded.png">    </p:cNvPr>
          <p:cNvPicPr>
            <a:picLocks noChangeAspect="1"/>
          </p:cNvPicPr>
          <p:nvPr/>
        </p:nvPicPr>
        <p:blipFill>
          <a:blip r:embed="rId4"/>
          <a:stretch>
            <a:fillRect/>
          </a:stretch>
        </p:blipFill>
        <p:spPr>
          <a:xfrm>
            <a:off x="381000" y="838200"/>
            <a:ext cx="914400" cy="38100"/>
          </a:xfrm>
          <a:prstGeom prst="rect">
            <a:avLst/>
          </a:prstGeom>
        </p:spPr>
      </p:pic>
      <p:pic>
        <p:nvPicPr>
          <p:cNvPr id="5" name="Image 3" descr="preencoded.png">    </p:cNvPr>
          <p:cNvPicPr>
            <a:picLocks noChangeAspect="1"/>
          </p:cNvPicPr>
          <p:nvPr/>
        </p:nvPicPr>
        <p:blipFill>
          <a:blip r:embed="rId5"/>
          <a:stretch>
            <a:fillRect/>
          </a:stretch>
        </p:blipFill>
        <p:spPr>
          <a:xfrm>
            <a:off x="381000" y="1181100"/>
            <a:ext cx="5486400" cy="1752600"/>
          </a:xfrm>
          <a:prstGeom prst="rect">
            <a:avLst/>
          </a:prstGeom>
        </p:spPr>
      </p:pic>
      <p:pic>
        <p:nvPicPr>
          <p:cNvPr id="6" name="Image 4" descr="preencoded.png">    </p:cNvPr>
          <p:cNvPicPr>
            <a:picLocks noChangeAspect="1"/>
          </p:cNvPicPr>
          <p:nvPr/>
        </p:nvPicPr>
        <p:blipFill>
          <a:blip r:embed="rId6"/>
          <a:stretch>
            <a:fillRect/>
          </a:stretch>
        </p:blipFill>
        <p:spPr>
          <a:xfrm>
            <a:off x="533400" y="1362075"/>
            <a:ext cx="228600" cy="228600"/>
          </a:xfrm>
          <a:prstGeom prst="rect">
            <a:avLst/>
          </a:prstGeom>
        </p:spPr>
      </p:pic>
      <p:pic>
        <p:nvPicPr>
          <p:cNvPr id="7" name="Image 5" descr="preencoded.png">    </p:cNvPr>
          <p:cNvPicPr>
            <a:picLocks noChangeAspect="1"/>
          </p:cNvPicPr>
          <p:nvPr/>
        </p:nvPicPr>
        <p:blipFill>
          <a:blip r:embed="rId7"/>
          <a:stretch>
            <a:fillRect/>
          </a:stretch>
        </p:blipFill>
        <p:spPr>
          <a:xfrm>
            <a:off x="381000" y="3162300"/>
            <a:ext cx="5486400" cy="2667000"/>
          </a:xfrm>
          <a:prstGeom prst="rect">
            <a:avLst/>
          </a:prstGeom>
        </p:spPr>
      </p:pic>
      <p:pic>
        <p:nvPicPr>
          <p:cNvPr id="8" name="Image 6" descr="preencoded.png">    </p:cNvPr>
          <p:cNvPicPr>
            <a:picLocks noChangeAspect="1"/>
          </p:cNvPicPr>
          <p:nvPr/>
        </p:nvPicPr>
        <p:blipFill>
          <a:blip r:embed="rId8"/>
          <a:stretch>
            <a:fillRect/>
          </a:stretch>
        </p:blipFill>
        <p:spPr>
          <a:xfrm>
            <a:off x="2647950" y="4381500"/>
            <a:ext cx="952500" cy="190500"/>
          </a:xfrm>
          <a:prstGeom prst="rect">
            <a:avLst/>
          </a:prstGeom>
        </p:spPr>
      </p:pic>
      <p:pic>
        <p:nvPicPr>
          <p:cNvPr id="9" name="Image 7" descr="preencoded.png">    </p:cNvPr>
          <p:cNvPicPr>
            <a:picLocks noChangeAspect="1"/>
          </p:cNvPicPr>
          <p:nvPr/>
        </p:nvPicPr>
        <p:blipFill>
          <a:blip r:embed="rId9"/>
          <a:stretch>
            <a:fillRect/>
          </a:stretch>
        </p:blipFill>
        <p:spPr>
          <a:xfrm>
            <a:off x="2647950" y="4572000"/>
            <a:ext cx="952500" cy="190500"/>
          </a:xfrm>
          <a:prstGeom prst="rect">
            <a:avLst/>
          </a:prstGeom>
        </p:spPr>
      </p:pic>
      <p:pic>
        <p:nvPicPr>
          <p:cNvPr id="10" name="Image 8" descr="preencoded.png">    </p:cNvPr>
          <p:cNvPicPr>
            <a:picLocks noChangeAspect="1"/>
          </p:cNvPicPr>
          <p:nvPr/>
        </p:nvPicPr>
        <p:blipFill>
          <a:blip r:embed="rId10"/>
          <a:stretch>
            <a:fillRect/>
          </a:stretch>
        </p:blipFill>
        <p:spPr>
          <a:xfrm>
            <a:off x="2647950" y="4762500"/>
            <a:ext cx="952500" cy="190500"/>
          </a:xfrm>
          <a:prstGeom prst="rect">
            <a:avLst/>
          </a:prstGeom>
        </p:spPr>
      </p:pic>
      <p:pic>
        <p:nvPicPr>
          <p:cNvPr id="11" name="Image 9" descr="preencoded.png">    </p:cNvPr>
          <p:cNvPicPr>
            <a:picLocks noChangeAspect="1"/>
          </p:cNvPicPr>
          <p:nvPr/>
        </p:nvPicPr>
        <p:blipFill>
          <a:blip r:embed="rId11"/>
          <a:stretch>
            <a:fillRect/>
          </a:stretch>
        </p:blipFill>
        <p:spPr>
          <a:xfrm>
            <a:off x="533400" y="5505450"/>
            <a:ext cx="152400" cy="152400"/>
          </a:xfrm>
          <a:prstGeom prst="rect">
            <a:avLst/>
          </a:prstGeom>
        </p:spPr>
      </p:pic>
      <p:pic>
        <p:nvPicPr>
          <p:cNvPr id="12" name="Image 10" descr="preencoded.png">    </p:cNvPr>
          <p:cNvPicPr>
            <a:picLocks noChangeAspect="1"/>
          </p:cNvPicPr>
          <p:nvPr/>
        </p:nvPicPr>
        <p:blipFill>
          <a:blip r:embed="rId12"/>
          <a:stretch>
            <a:fillRect/>
          </a:stretch>
        </p:blipFill>
        <p:spPr>
          <a:xfrm>
            <a:off x="4686300" y="5505450"/>
            <a:ext cx="152400" cy="152400"/>
          </a:xfrm>
          <a:prstGeom prst="rect">
            <a:avLst/>
          </a:prstGeom>
        </p:spPr>
      </p:pic>
      <p:pic>
        <p:nvPicPr>
          <p:cNvPr id="13" name="Image 11" descr="preencoded.png">    </p:cNvPr>
          <p:cNvPicPr>
            <a:picLocks noChangeAspect="1"/>
          </p:cNvPicPr>
          <p:nvPr/>
        </p:nvPicPr>
        <p:blipFill>
          <a:blip r:embed="rId13"/>
          <a:stretch>
            <a:fillRect/>
          </a:stretch>
        </p:blipFill>
        <p:spPr>
          <a:xfrm>
            <a:off x="6324600" y="1209675"/>
            <a:ext cx="228600" cy="228600"/>
          </a:xfrm>
          <a:prstGeom prst="rect">
            <a:avLst/>
          </a:prstGeom>
        </p:spPr>
      </p:pic>
      <p:pic>
        <p:nvPicPr>
          <p:cNvPr id="14" name="Image 12" descr="preencoded.png">    </p:cNvPr>
          <p:cNvPicPr>
            <a:picLocks noChangeAspect="1"/>
          </p:cNvPicPr>
          <p:nvPr/>
        </p:nvPicPr>
        <p:blipFill>
          <a:blip r:embed="rId14"/>
          <a:stretch>
            <a:fillRect/>
          </a:stretch>
        </p:blipFill>
        <p:spPr>
          <a:xfrm>
            <a:off x="6324600" y="1638300"/>
            <a:ext cx="2667000" cy="1181100"/>
          </a:xfrm>
          <a:prstGeom prst="rect">
            <a:avLst/>
          </a:prstGeom>
        </p:spPr>
      </p:pic>
      <p:pic>
        <p:nvPicPr>
          <p:cNvPr id="15" name="Image 13" descr="preencoded.png">    </p:cNvPr>
          <p:cNvPicPr>
            <a:picLocks noChangeAspect="1"/>
          </p:cNvPicPr>
          <p:nvPr/>
        </p:nvPicPr>
        <p:blipFill>
          <a:blip r:embed="rId15"/>
          <a:stretch>
            <a:fillRect/>
          </a:stretch>
        </p:blipFill>
        <p:spPr>
          <a:xfrm>
            <a:off x="6438900" y="1752600"/>
            <a:ext cx="228600" cy="304800"/>
          </a:xfrm>
          <a:prstGeom prst="rect">
            <a:avLst/>
          </a:prstGeom>
        </p:spPr>
      </p:pic>
      <p:pic>
        <p:nvPicPr>
          <p:cNvPr id="16" name="Image 14" descr="preencoded.png">    </p:cNvPr>
          <p:cNvPicPr>
            <a:picLocks noChangeAspect="1"/>
          </p:cNvPicPr>
          <p:nvPr/>
        </p:nvPicPr>
        <p:blipFill>
          <a:blip r:embed="rId16"/>
          <a:stretch>
            <a:fillRect/>
          </a:stretch>
        </p:blipFill>
        <p:spPr>
          <a:xfrm>
            <a:off x="9144000" y="1638300"/>
            <a:ext cx="2667000" cy="1181100"/>
          </a:xfrm>
          <a:prstGeom prst="rect">
            <a:avLst/>
          </a:prstGeom>
        </p:spPr>
      </p:pic>
      <p:pic>
        <p:nvPicPr>
          <p:cNvPr id="17" name="Image 15" descr="preencoded.png">    </p:cNvPr>
          <p:cNvPicPr>
            <a:picLocks noChangeAspect="1"/>
          </p:cNvPicPr>
          <p:nvPr/>
        </p:nvPicPr>
        <p:blipFill>
          <a:blip r:embed="rId17"/>
          <a:stretch>
            <a:fillRect/>
          </a:stretch>
        </p:blipFill>
        <p:spPr>
          <a:xfrm>
            <a:off x="9258300" y="1752600"/>
            <a:ext cx="200025" cy="304800"/>
          </a:xfrm>
          <a:prstGeom prst="rect">
            <a:avLst/>
          </a:prstGeom>
        </p:spPr>
      </p:pic>
      <p:pic>
        <p:nvPicPr>
          <p:cNvPr id="18" name="Image 16" descr="preencoded.png">    </p:cNvPr>
          <p:cNvPicPr>
            <a:picLocks noChangeAspect="1"/>
          </p:cNvPicPr>
          <p:nvPr/>
        </p:nvPicPr>
        <p:blipFill>
          <a:blip r:embed="rId18"/>
          <a:stretch>
            <a:fillRect/>
          </a:stretch>
        </p:blipFill>
        <p:spPr>
          <a:xfrm>
            <a:off x="6324600" y="2971800"/>
            <a:ext cx="2667000" cy="1409700"/>
          </a:xfrm>
          <a:prstGeom prst="rect">
            <a:avLst/>
          </a:prstGeom>
        </p:spPr>
      </p:pic>
      <p:pic>
        <p:nvPicPr>
          <p:cNvPr id="19" name="Image 17" descr="preencoded.png">    </p:cNvPr>
          <p:cNvPicPr>
            <a:picLocks noChangeAspect="1"/>
          </p:cNvPicPr>
          <p:nvPr/>
        </p:nvPicPr>
        <p:blipFill>
          <a:blip r:embed="rId19"/>
          <a:stretch>
            <a:fillRect/>
          </a:stretch>
        </p:blipFill>
        <p:spPr>
          <a:xfrm>
            <a:off x="6438900" y="3086100"/>
            <a:ext cx="200025" cy="304800"/>
          </a:xfrm>
          <a:prstGeom prst="rect">
            <a:avLst/>
          </a:prstGeom>
        </p:spPr>
      </p:pic>
      <p:pic>
        <p:nvPicPr>
          <p:cNvPr id="20" name="Image 18" descr="preencoded.png">    </p:cNvPr>
          <p:cNvPicPr>
            <a:picLocks noChangeAspect="1"/>
          </p:cNvPicPr>
          <p:nvPr/>
        </p:nvPicPr>
        <p:blipFill>
          <a:blip r:embed="rId20"/>
          <a:stretch>
            <a:fillRect/>
          </a:stretch>
        </p:blipFill>
        <p:spPr>
          <a:xfrm>
            <a:off x="9144000" y="2971800"/>
            <a:ext cx="2667000" cy="1409700"/>
          </a:xfrm>
          <a:prstGeom prst="rect">
            <a:avLst/>
          </a:prstGeom>
        </p:spPr>
      </p:pic>
      <p:pic>
        <p:nvPicPr>
          <p:cNvPr id="21" name="Image 19" descr="preencoded.png">    </p:cNvPr>
          <p:cNvPicPr>
            <a:picLocks noChangeAspect="1"/>
          </p:cNvPicPr>
          <p:nvPr/>
        </p:nvPicPr>
        <p:blipFill>
          <a:blip r:embed="rId21"/>
          <a:stretch>
            <a:fillRect/>
          </a:stretch>
        </p:blipFill>
        <p:spPr>
          <a:xfrm>
            <a:off x="9258300" y="3200400"/>
            <a:ext cx="257175" cy="304800"/>
          </a:xfrm>
          <a:prstGeom prst="rect">
            <a:avLst/>
          </a:prstGeom>
        </p:spPr>
      </p:pic>
      <p:pic>
        <p:nvPicPr>
          <p:cNvPr id="22" name="Image 20" descr="preencoded.png">    </p:cNvPr>
          <p:cNvPicPr>
            <a:picLocks noChangeAspect="1"/>
          </p:cNvPicPr>
          <p:nvPr/>
        </p:nvPicPr>
        <p:blipFill>
          <a:blip r:embed="rId22"/>
          <a:stretch>
            <a:fillRect/>
          </a:stretch>
        </p:blipFill>
        <p:spPr>
          <a:xfrm>
            <a:off x="6324600" y="4638675"/>
            <a:ext cx="171450" cy="228600"/>
          </a:xfrm>
          <a:prstGeom prst="rect">
            <a:avLst/>
          </a:prstGeom>
        </p:spPr>
      </p:pic>
      <p:pic>
        <p:nvPicPr>
          <p:cNvPr id="23" name="Image 21" descr="preencoded.png">    </p:cNvPr>
          <p:cNvPicPr>
            <a:picLocks noChangeAspect="1"/>
          </p:cNvPicPr>
          <p:nvPr/>
        </p:nvPicPr>
        <p:blipFill>
          <a:blip r:embed="rId23"/>
          <a:stretch>
            <a:fillRect/>
          </a:stretch>
        </p:blipFill>
        <p:spPr>
          <a:xfrm>
            <a:off x="6324600" y="5105400"/>
            <a:ext cx="152400" cy="152400"/>
          </a:xfrm>
          <a:prstGeom prst="rect">
            <a:avLst/>
          </a:prstGeom>
        </p:spPr>
      </p:pic>
      <p:pic>
        <p:nvPicPr>
          <p:cNvPr id="24" name="Image 22" descr="preencoded.png">    </p:cNvPr>
          <p:cNvPicPr>
            <a:picLocks noChangeAspect="1"/>
          </p:cNvPicPr>
          <p:nvPr/>
        </p:nvPicPr>
        <p:blipFill>
          <a:blip r:embed="rId24"/>
          <a:stretch>
            <a:fillRect/>
          </a:stretch>
        </p:blipFill>
        <p:spPr>
          <a:xfrm>
            <a:off x="6324600" y="5448300"/>
            <a:ext cx="152400" cy="152400"/>
          </a:xfrm>
          <a:prstGeom prst="rect">
            <a:avLst/>
          </a:prstGeom>
        </p:spPr>
      </p:pic>
      <p:pic>
        <p:nvPicPr>
          <p:cNvPr id="25" name="Image 23" descr="preencoded.png">    </p:cNvPr>
          <p:cNvPicPr>
            <a:picLocks noChangeAspect="1"/>
          </p:cNvPicPr>
          <p:nvPr/>
        </p:nvPicPr>
        <p:blipFill>
          <a:blip r:embed="rId25"/>
          <a:stretch>
            <a:fillRect/>
          </a:stretch>
        </p:blipFill>
        <p:spPr>
          <a:xfrm>
            <a:off x="6324600" y="6019800"/>
            <a:ext cx="152400" cy="152400"/>
          </a:xfrm>
          <a:prstGeom prst="rect">
            <a:avLst/>
          </a:prstGeom>
        </p:spPr>
      </p:pic>
      <p:pic>
        <p:nvPicPr>
          <p:cNvPr id="26" name="Image 24" descr="preencoded.png">    </p:cNvPr>
          <p:cNvPicPr>
            <a:picLocks noChangeAspect="1"/>
          </p:cNvPicPr>
          <p:nvPr/>
        </p:nvPicPr>
        <p:blipFill>
          <a:blip r:embed="rId26"/>
          <a:stretch>
            <a:fillRect/>
          </a:stretch>
        </p:blipFill>
        <p:spPr>
          <a:xfrm>
            <a:off x="6324600" y="6362700"/>
            <a:ext cx="152400" cy="152400"/>
          </a:xfrm>
          <a:prstGeom prst="rect">
            <a:avLst/>
          </a:prstGeom>
        </p:spPr>
      </p:pic>
      <p:pic>
        <p:nvPicPr>
          <p:cNvPr id="27" name="Image 25" descr="preencoded.png">    </p:cNvPr>
          <p:cNvPicPr>
            <a:picLocks noChangeAspect="1"/>
          </p:cNvPicPr>
          <p:nvPr/>
        </p:nvPicPr>
        <p:blipFill>
          <a:blip r:embed="rId27"/>
          <a:stretch>
            <a:fillRect/>
          </a:stretch>
        </p:blipFill>
        <p:spPr>
          <a:xfrm>
            <a:off x="6324600" y="6934200"/>
            <a:ext cx="152400" cy="152400"/>
          </a:xfrm>
          <a:prstGeom prst="rect">
            <a:avLst/>
          </a:prstGeom>
        </p:spPr>
      </p:pic>
      <p:sp>
        <p:nvSpPr>
          <p:cNvPr id="28" name="Text 0"/>
          <p:cNvSpPr/>
          <p:nvPr/>
        </p:nvSpPr>
        <p:spPr>
          <a:xfrm>
            <a:off x="381000" y="381000"/>
            <a:ext cx="13716000" cy="381000"/>
          </a:xfrm>
          <a:prstGeom prst="rect">
            <a:avLst/>
          </a:prstGeom>
          <a:noFill/>
          <a:ln/>
        </p:spPr>
        <p:txBody>
          <a:bodyPr wrap="square" lIns="0" tIns="0" rIns="0" bIns="0" rtlCol="0" anchor="t" vert="horz"/>
          <a:lstStyle/>
          <a:p>
            <a:pPr indent="0" marL="0">
              <a:lnSpc>
                <a:spcPts val="3000"/>
              </a:lnSpc>
              <a:buNone/>
            </a:pPr>
            <a:r>
              <a:rPr lang="en-US" sz="2700" b="1" dirty="0">
                <a:solidFill>
                  <a:srgbClr val="1F2937"/>
                </a:solidFill>
                <a:latin typeface="Montserrat" pitchFamily="34" charset="0"/>
                <a:ea typeface="Montserrat" pitchFamily="34" charset="-122"/>
                <a:cs typeface="Montserrat" pitchFamily="34" charset="-120"/>
              </a:rPr>
              <a:t>Condensatori: Stocarea Energiei Electrice</a:t>
            </a:r>
            <a:endParaRPr lang="en-US" sz="2700" dirty="0"/>
          </a:p>
        </p:txBody>
      </p:sp>
      <p:sp>
        <p:nvSpPr>
          <p:cNvPr id="29" name="Text 1"/>
          <p:cNvSpPr/>
          <p:nvPr/>
        </p:nvSpPr>
        <p:spPr>
          <a:xfrm>
            <a:off x="838200" y="1333500"/>
            <a:ext cx="6217920" cy="304800"/>
          </a:xfrm>
          <a:prstGeom prst="rect">
            <a:avLst/>
          </a:prstGeom>
          <a:noFill/>
          <a:ln/>
        </p:spPr>
        <p:txBody>
          <a:bodyPr wrap="square" lIns="0" tIns="0" rIns="0" bIns="0" rtlCol="0" anchor="t" vert="horz"/>
          <a:lstStyle/>
          <a:p>
            <a:pPr indent="0" marL="0">
              <a:lnSpc>
                <a:spcPts val="2400"/>
              </a:lnSpc>
              <a:buNone/>
            </a:pPr>
            <a:r>
              <a:rPr lang="en-US" sz="1800" b="1" dirty="0">
                <a:solidFill>
                  <a:srgbClr val="374151"/>
                </a:solidFill>
                <a:latin typeface="Montserrat" pitchFamily="34" charset="0"/>
                <a:ea typeface="Montserrat" pitchFamily="34" charset="-122"/>
                <a:cs typeface="Montserrat" pitchFamily="34" charset="-120"/>
              </a:rPr>
              <a:t>Principii de Funcționare</a:t>
            </a:r>
            <a:endParaRPr lang="en-US" sz="1800" dirty="0"/>
          </a:p>
        </p:txBody>
      </p:sp>
      <p:sp>
        <p:nvSpPr>
          <p:cNvPr id="30" name="Text 2"/>
          <p:cNvSpPr/>
          <p:nvPr/>
        </p:nvSpPr>
        <p:spPr>
          <a:xfrm>
            <a:off x="533400" y="1714500"/>
            <a:ext cx="5181600" cy="1066800"/>
          </a:xfrm>
          <a:prstGeom prst="rect">
            <a:avLst/>
          </a:prstGeom>
          <a:noFill/>
          <a:ln/>
        </p:spPr>
        <p:txBody>
          <a:bodyPr wrap="square" lIns="0" tIns="0" rIns="0" bIns="0" rtlCol="0" anchor="t" vert="horz"/>
          <a:lstStyle/>
          <a:p>
            <a:pPr indent="0" marL="0">
              <a:lnSpc>
                <a:spcPts val="2100"/>
              </a:lnSpc>
              <a:buNone/>
            </a:pPr>
            <a:r>
              <a:rPr lang="en-US" sz="1350" dirty="0">
                <a:solidFill>
                  <a:srgbClr val="000000"/>
                </a:solidFill>
                <a:latin typeface="Roboto" pitchFamily="34" charset="0"/>
                <a:ea typeface="Roboto" pitchFamily="34" charset="-122"/>
                <a:cs typeface="Roboto" pitchFamily="34" charset="-120"/>
              </a:rPr>
              <a:t>Condensatorii stochează energie electrică într-un câmp electric dintre două plăci conductoare. Capacitatea lor de a stoca energie este măsurată în farazi (F) și determină cât de multă energie pot acumula.</a:t>
            </a:r>
            <a:endParaRPr lang="en-US" sz="1350" dirty="0"/>
          </a:p>
        </p:txBody>
      </p:sp>
      <p:sp>
        <p:nvSpPr>
          <p:cNvPr id="31" name="Text 3"/>
          <p:cNvSpPr/>
          <p:nvPr/>
        </p:nvSpPr>
        <p:spPr>
          <a:xfrm>
            <a:off x="15240" y="3314700"/>
            <a:ext cx="6217920" cy="266700"/>
          </a:xfrm>
          <a:prstGeom prst="rect">
            <a:avLst/>
          </a:prstGeom>
          <a:noFill/>
          <a:ln/>
        </p:spPr>
        <p:txBody>
          <a:bodyPr wrap="square" lIns="0" tIns="0" rIns="0" bIns="0" rtlCol="0" anchor="t" vert="horz"/>
          <a:lstStyle/>
          <a:p>
            <a:pPr algn="ctr" indent="0" marL="0">
              <a:lnSpc>
                <a:spcPts val="2100"/>
              </a:lnSpc>
              <a:buNone/>
            </a:pPr>
            <a:r>
              <a:rPr lang="en-US" sz="1500" dirty="0">
                <a:solidFill>
                  <a:srgbClr val="374151"/>
                </a:solidFill>
                <a:latin typeface="Roboto" pitchFamily="34" charset="0"/>
                <a:ea typeface="Roboto" pitchFamily="34" charset="-122"/>
                <a:cs typeface="Roboto" pitchFamily="34" charset="-120"/>
              </a:rPr>
              <a:t>Simularea unui Condensator</a:t>
            </a:r>
            <a:endParaRPr lang="en-US" sz="1500" dirty="0"/>
          </a:p>
        </p:txBody>
      </p:sp>
      <p:sp>
        <p:nvSpPr>
          <p:cNvPr id="32" name="Text 4"/>
          <p:cNvSpPr/>
          <p:nvPr/>
        </p:nvSpPr>
        <p:spPr>
          <a:xfrm>
            <a:off x="762000" y="5486400"/>
            <a:ext cx="1280160" cy="190500"/>
          </a:xfrm>
          <a:prstGeom prst="rect">
            <a:avLst/>
          </a:prstGeom>
          <a:noFill/>
          <a:ln/>
        </p:spPr>
        <p:txBody>
          <a:bodyPr wrap="square" lIns="0" tIns="0" rIns="0" bIns="0" rtlCol="0" anchor="t" vert="horz"/>
          <a:lstStyle/>
          <a:p>
            <a:pPr indent="0" marL="0">
              <a:lnSpc>
                <a:spcPts val="1500"/>
              </a:lnSpc>
              <a:buNone/>
            </a:pPr>
            <a:r>
              <a:rPr lang="en-US" sz="1050" dirty="0">
                <a:solidFill>
                  <a:srgbClr val="000000"/>
                </a:solidFill>
                <a:latin typeface="Roboto" pitchFamily="34" charset="0"/>
                <a:ea typeface="Roboto" pitchFamily="34" charset="-122"/>
                <a:cs typeface="Roboto" pitchFamily="34" charset="-120"/>
              </a:rPr>
              <a:t>Plăci conductoare</a:t>
            </a:r>
            <a:endParaRPr lang="en-US" sz="1050" dirty="0"/>
          </a:p>
        </p:txBody>
      </p:sp>
      <p:sp>
        <p:nvSpPr>
          <p:cNvPr id="33" name="Text 5"/>
          <p:cNvSpPr/>
          <p:nvPr/>
        </p:nvSpPr>
        <p:spPr>
          <a:xfrm>
            <a:off x="4914900" y="5486400"/>
            <a:ext cx="960120" cy="190500"/>
          </a:xfrm>
          <a:prstGeom prst="rect">
            <a:avLst/>
          </a:prstGeom>
          <a:noFill/>
          <a:ln/>
        </p:spPr>
        <p:txBody>
          <a:bodyPr wrap="square" lIns="0" tIns="0" rIns="0" bIns="0" rtlCol="0" anchor="t" vert="horz"/>
          <a:lstStyle/>
          <a:p>
            <a:pPr indent="0" marL="0">
              <a:lnSpc>
                <a:spcPts val="1500"/>
              </a:lnSpc>
              <a:buNone/>
            </a:pPr>
            <a:r>
              <a:rPr lang="en-US" sz="1050" dirty="0">
                <a:solidFill>
                  <a:srgbClr val="000000"/>
                </a:solidFill>
                <a:latin typeface="Roboto" pitchFamily="34" charset="0"/>
                <a:ea typeface="Roboto" pitchFamily="34" charset="-122"/>
                <a:cs typeface="Roboto" pitchFamily="34" charset="-120"/>
              </a:rPr>
              <a:t>Câmp electric</a:t>
            </a:r>
            <a:endParaRPr lang="en-US" sz="1050" dirty="0"/>
          </a:p>
        </p:txBody>
      </p:sp>
      <p:sp>
        <p:nvSpPr>
          <p:cNvPr id="34" name="Text 6"/>
          <p:cNvSpPr/>
          <p:nvPr/>
        </p:nvSpPr>
        <p:spPr>
          <a:xfrm>
            <a:off x="6629400" y="1181100"/>
            <a:ext cx="6583680" cy="304800"/>
          </a:xfrm>
          <a:prstGeom prst="rect">
            <a:avLst/>
          </a:prstGeom>
          <a:noFill/>
          <a:ln/>
        </p:spPr>
        <p:txBody>
          <a:bodyPr wrap="square" lIns="0" tIns="0" rIns="0" bIns="0" rtlCol="0" anchor="t" vert="horz"/>
          <a:lstStyle/>
          <a:p>
            <a:pPr indent="0" marL="0">
              <a:lnSpc>
                <a:spcPts val="2400"/>
              </a:lnSpc>
              <a:buNone/>
            </a:pPr>
            <a:r>
              <a:rPr lang="en-US" sz="1800" b="1" dirty="0">
                <a:solidFill>
                  <a:srgbClr val="374151"/>
                </a:solidFill>
                <a:latin typeface="Montserrat" pitchFamily="34" charset="0"/>
                <a:ea typeface="Montserrat" pitchFamily="34" charset="-122"/>
                <a:cs typeface="Montserrat" pitchFamily="34" charset="-120"/>
              </a:rPr>
              <a:t>Tipuri de Condensatori</a:t>
            </a:r>
            <a:endParaRPr lang="en-US" sz="1800" dirty="0"/>
          </a:p>
        </p:txBody>
      </p:sp>
      <p:sp>
        <p:nvSpPr>
          <p:cNvPr id="35" name="Text 7"/>
          <p:cNvSpPr/>
          <p:nvPr/>
        </p:nvSpPr>
        <p:spPr>
          <a:xfrm>
            <a:off x="6781800" y="1771650"/>
            <a:ext cx="2320290" cy="266700"/>
          </a:xfrm>
          <a:prstGeom prst="rect">
            <a:avLst/>
          </a:prstGeom>
          <a:noFill/>
          <a:ln/>
        </p:spPr>
        <p:txBody>
          <a:bodyPr wrap="square" lIns="0" tIns="0" rIns="0" bIns="0" rtlCol="0" anchor="t" vert="horz"/>
          <a:lstStyle/>
          <a:p>
            <a:pPr indent="0" marL="0">
              <a:lnSpc>
                <a:spcPts val="2100"/>
              </a:lnSpc>
              <a:buNone/>
            </a:pPr>
            <a:r>
              <a:rPr lang="en-US" sz="1350" dirty="0">
                <a:solidFill>
                  <a:srgbClr val="000000"/>
                </a:solidFill>
                <a:latin typeface="Roboto" pitchFamily="34" charset="0"/>
                <a:ea typeface="Roboto" pitchFamily="34" charset="-122"/>
                <a:cs typeface="Roboto" pitchFamily="34" charset="-120"/>
              </a:rPr>
              <a:t>Condensatori Electrolitici</a:t>
            </a:r>
            <a:endParaRPr lang="en-US" sz="1350" dirty="0"/>
          </a:p>
        </p:txBody>
      </p:sp>
      <p:sp>
        <p:nvSpPr>
          <p:cNvPr id="36" name="Text 8"/>
          <p:cNvSpPr/>
          <p:nvPr/>
        </p:nvSpPr>
        <p:spPr>
          <a:xfrm>
            <a:off x="6438900" y="2133600"/>
            <a:ext cx="2438400" cy="381000"/>
          </a:xfrm>
          <a:prstGeom prst="rect">
            <a:avLst/>
          </a:prstGeom>
          <a:noFill/>
          <a:ln/>
        </p:spPr>
        <p:txBody>
          <a:bodyPr wrap="square" lIns="0" tIns="0" rIns="0" bIns="0" rtlCol="0" anchor="t" vert="horz"/>
          <a:lstStyle/>
          <a:p>
            <a:pPr indent="0" marL="0">
              <a:lnSpc>
                <a:spcPts val="1500"/>
              </a:lnSpc>
              <a:buNone/>
            </a:pPr>
            <a:r>
              <a:rPr lang="en-US" sz="1050" dirty="0">
                <a:solidFill>
                  <a:srgbClr val="000000"/>
                </a:solidFill>
                <a:latin typeface="Roboto" pitchFamily="34" charset="0"/>
                <a:ea typeface="Roboto" pitchFamily="34" charset="-122"/>
                <a:cs typeface="Roboto" pitchFamily="34" charset="-120"/>
              </a:rPr>
              <a:t>Capacitate ridicată, polarizați, folosiți în aplicații de filtrare și decuplare.</a:t>
            </a:r>
            <a:endParaRPr lang="en-US" sz="1050" dirty="0"/>
          </a:p>
        </p:txBody>
      </p:sp>
      <p:sp>
        <p:nvSpPr>
          <p:cNvPr id="37" name="Text 9"/>
          <p:cNvSpPr/>
          <p:nvPr/>
        </p:nvSpPr>
        <p:spPr>
          <a:xfrm>
            <a:off x="9572625" y="1771650"/>
            <a:ext cx="2057400" cy="266700"/>
          </a:xfrm>
          <a:prstGeom prst="rect">
            <a:avLst/>
          </a:prstGeom>
          <a:noFill/>
          <a:ln/>
        </p:spPr>
        <p:txBody>
          <a:bodyPr wrap="square" lIns="0" tIns="0" rIns="0" bIns="0" rtlCol="0" anchor="t" vert="horz"/>
          <a:lstStyle/>
          <a:p>
            <a:pPr indent="0" marL="0">
              <a:lnSpc>
                <a:spcPts val="2100"/>
              </a:lnSpc>
              <a:buNone/>
            </a:pPr>
            <a:r>
              <a:rPr lang="en-US" sz="1350" dirty="0">
                <a:solidFill>
                  <a:srgbClr val="000000"/>
                </a:solidFill>
                <a:latin typeface="Roboto" pitchFamily="34" charset="0"/>
                <a:ea typeface="Roboto" pitchFamily="34" charset="-122"/>
                <a:cs typeface="Roboto" pitchFamily="34" charset="-120"/>
              </a:rPr>
              <a:t>Condensatori Ceramic</a:t>
            </a:r>
            <a:endParaRPr lang="en-US" sz="1350" dirty="0"/>
          </a:p>
        </p:txBody>
      </p:sp>
      <p:sp>
        <p:nvSpPr>
          <p:cNvPr id="38" name="Text 10"/>
          <p:cNvSpPr/>
          <p:nvPr/>
        </p:nvSpPr>
        <p:spPr>
          <a:xfrm>
            <a:off x="9258300" y="2133600"/>
            <a:ext cx="2438400" cy="571500"/>
          </a:xfrm>
          <a:prstGeom prst="rect">
            <a:avLst/>
          </a:prstGeom>
          <a:noFill/>
          <a:ln/>
        </p:spPr>
        <p:txBody>
          <a:bodyPr wrap="square" lIns="0" tIns="0" rIns="0" bIns="0" rtlCol="0" anchor="t" vert="horz"/>
          <a:lstStyle/>
          <a:p>
            <a:pPr indent="0" marL="0">
              <a:lnSpc>
                <a:spcPts val="1500"/>
              </a:lnSpc>
              <a:buNone/>
            </a:pPr>
            <a:r>
              <a:rPr lang="en-US" sz="1050" dirty="0">
                <a:solidFill>
                  <a:srgbClr val="000000"/>
                </a:solidFill>
                <a:latin typeface="Roboto" pitchFamily="34" charset="0"/>
                <a:ea typeface="Roboto" pitchFamily="34" charset="-122"/>
                <a:cs typeface="Roboto" pitchFamily="34" charset="-120"/>
              </a:rPr>
              <a:t>Micri, stabili, folosiți în filtrarea semnalelor și decuplarea de înaltă frecvență.</a:t>
            </a:r>
            <a:endParaRPr lang="en-US" sz="1050" dirty="0"/>
          </a:p>
        </p:txBody>
      </p:sp>
      <p:sp>
        <p:nvSpPr>
          <p:cNvPr id="39" name="Text 11"/>
          <p:cNvSpPr/>
          <p:nvPr/>
        </p:nvSpPr>
        <p:spPr>
          <a:xfrm>
            <a:off x="6753225" y="3105150"/>
            <a:ext cx="1863090" cy="266700"/>
          </a:xfrm>
          <a:prstGeom prst="rect">
            <a:avLst/>
          </a:prstGeom>
          <a:noFill/>
          <a:ln/>
        </p:spPr>
        <p:txBody>
          <a:bodyPr wrap="square" lIns="0" tIns="0" rIns="0" bIns="0" rtlCol="0" anchor="t" vert="horz"/>
          <a:lstStyle/>
          <a:p>
            <a:pPr indent="0" marL="0">
              <a:lnSpc>
                <a:spcPts val="2100"/>
              </a:lnSpc>
              <a:buNone/>
            </a:pPr>
            <a:r>
              <a:rPr lang="en-US" sz="1350" dirty="0">
                <a:solidFill>
                  <a:srgbClr val="000000"/>
                </a:solidFill>
                <a:latin typeface="Roboto" pitchFamily="34" charset="0"/>
                <a:ea typeface="Roboto" pitchFamily="34" charset="-122"/>
                <a:cs typeface="Roboto" pitchFamily="34" charset="-120"/>
              </a:rPr>
              <a:t>Condensatori Tantal</a:t>
            </a:r>
            <a:endParaRPr lang="en-US" sz="1350" dirty="0"/>
          </a:p>
        </p:txBody>
      </p:sp>
      <p:sp>
        <p:nvSpPr>
          <p:cNvPr id="40" name="Text 12"/>
          <p:cNvSpPr/>
          <p:nvPr/>
        </p:nvSpPr>
        <p:spPr>
          <a:xfrm>
            <a:off x="6438900" y="3467100"/>
            <a:ext cx="2438400" cy="571500"/>
          </a:xfrm>
          <a:prstGeom prst="rect">
            <a:avLst/>
          </a:prstGeom>
          <a:noFill/>
          <a:ln/>
        </p:spPr>
        <p:txBody>
          <a:bodyPr wrap="square" lIns="0" tIns="0" rIns="0" bIns="0" rtlCol="0" anchor="t" vert="horz"/>
          <a:lstStyle/>
          <a:p>
            <a:pPr indent="0" marL="0">
              <a:lnSpc>
                <a:spcPts val="1500"/>
              </a:lnSpc>
              <a:buNone/>
            </a:pPr>
            <a:r>
              <a:rPr lang="en-US" sz="1050" dirty="0">
                <a:solidFill>
                  <a:srgbClr val="000000"/>
                </a:solidFill>
                <a:latin typeface="Roboto" pitchFamily="34" charset="0"/>
                <a:ea typeface="Roboto" pitchFamily="34" charset="-122"/>
                <a:cs typeface="Roboto" pitchFamily="34" charset="-120"/>
              </a:rPr>
              <a:t>Capacitate ridicată într-un spațiu mic, polarizați, folosiți în aplicații de înaltă frecvență.</a:t>
            </a:r>
            <a:endParaRPr lang="en-US" sz="1050" dirty="0"/>
          </a:p>
        </p:txBody>
      </p:sp>
      <p:sp>
        <p:nvSpPr>
          <p:cNvPr id="41" name="Text 13"/>
          <p:cNvSpPr/>
          <p:nvPr/>
        </p:nvSpPr>
        <p:spPr>
          <a:xfrm>
            <a:off x="9629775" y="3086100"/>
            <a:ext cx="2066925" cy="533400"/>
          </a:xfrm>
          <a:prstGeom prst="rect">
            <a:avLst/>
          </a:prstGeom>
          <a:noFill/>
          <a:ln/>
        </p:spPr>
        <p:txBody>
          <a:bodyPr wrap="square" lIns="0" tIns="0" rIns="0" bIns="0" rtlCol="0" anchor="t" vert="horz"/>
          <a:lstStyle/>
          <a:p>
            <a:pPr indent="0" marL="0">
              <a:lnSpc>
                <a:spcPts val="2100"/>
              </a:lnSpc>
              <a:buNone/>
            </a:pPr>
            <a:r>
              <a:rPr lang="en-US" sz="1350" dirty="0">
                <a:solidFill>
                  <a:srgbClr val="000000"/>
                </a:solidFill>
                <a:latin typeface="Roboto" pitchFamily="34" charset="0"/>
                <a:ea typeface="Roboto" pitchFamily="34" charset="-122"/>
                <a:cs typeface="Roboto" pitchFamily="34" charset="-120"/>
              </a:rPr>
              <a:t>Condensatori Supercapacitori</a:t>
            </a:r>
            <a:endParaRPr lang="en-US" sz="1350" dirty="0"/>
          </a:p>
        </p:txBody>
      </p:sp>
      <p:sp>
        <p:nvSpPr>
          <p:cNvPr id="42" name="Text 14"/>
          <p:cNvSpPr/>
          <p:nvPr/>
        </p:nvSpPr>
        <p:spPr>
          <a:xfrm>
            <a:off x="9258300" y="3695700"/>
            <a:ext cx="2438400" cy="571500"/>
          </a:xfrm>
          <a:prstGeom prst="rect">
            <a:avLst/>
          </a:prstGeom>
          <a:noFill/>
          <a:ln/>
        </p:spPr>
        <p:txBody>
          <a:bodyPr wrap="square" lIns="0" tIns="0" rIns="0" bIns="0" rtlCol="0" anchor="t" vert="horz"/>
          <a:lstStyle/>
          <a:p>
            <a:pPr indent="0" marL="0">
              <a:lnSpc>
                <a:spcPts val="1500"/>
              </a:lnSpc>
              <a:buNone/>
            </a:pPr>
            <a:r>
              <a:rPr lang="en-US" sz="1050" dirty="0">
                <a:solidFill>
                  <a:srgbClr val="000000"/>
                </a:solidFill>
                <a:latin typeface="Roboto" pitchFamily="34" charset="0"/>
                <a:ea typeface="Roboto" pitchFamily="34" charset="-122"/>
                <a:cs typeface="Roboto" pitchFamily="34" charset="-120"/>
              </a:rPr>
              <a:t>Capacitate foarte mare, stochează energie rapid și eliberează cu viteze similare.</a:t>
            </a:r>
            <a:endParaRPr lang="en-US" sz="1050" dirty="0"/>
          </a:p>
        </p:txBody>
      </p:sp>
      <p:sp>
        <p:nvSpPr>
          <p:cNvPr id="43" name="Text 15"/>
          <p:cNvSpPr/>
          <p:nvPr/>
        </p:nvSpPr>
        <p:spPr>
          <a:xfrm>
            <a:off x="6572250" y="4610100"/>
            <a:ext cx="6583680" cy="304800"/>
          </a:xfrm>
          <a:prstGeom prst="rect">
            <a:avLst/>
          </a:prstGeom>
          <a:noFill/>
          <a:ln/>
        </p:spPr>
        <p:txBody>
          <a:bodyPr wrap="square" lIns="0" tIns="0" rIns="0" bIns="0" rtlCol="0" anchor="t" vert="horz"/>
          <a:lstStyle/>
          <a:p>
            <a:pPr indent="0" marL="0">
              <a:lnSpc>
                <a:spcPts val="2400"/>
              </a:lnSpc>
              <a:buNone/>
            </a:pPr>
            <a:r>
              <a:rPr lang="en-US" sz="1800" b="1" dirty="0">
                <a:solidFill>
                  <a:srgbClr val="374151"/>
                </a:solidFill>
                <a:latin typeface="Montserrat" pitchFamily="34" charset="0"/>
                <a:ea typeface="Montserrat" pitchFamily="34" charset="-122"/>
                <a:cs typeface="Montserrat" pitchFamily="34" charset="-120"/>
              </a:rPr>
              <a:t>Aplicații în Circuitele Electronice</a:t>
            </a:r>
            <a:endParaRPr lang="en-US" sz="1800" dirty="0"/>
          </a:p>
        </p:txBody>
      </p:sp>
      <p:sp>
        <p:nvSpPr>
          <p:cNvPr id="44" name="Text 16"/>
          <p:cNvSpPr/>
          <p:nvPr/>
        </p:nvSpPr>
        <p:spPr>
          <a:xfrm>
            <a:off x="6591300" y="5067300"/>
            <a:ext cx="5886450" cy="228600"/>
          </a:xfrm>
          <a:prstGeom prst="rect">
            <a:avLst/>
          </a:prstGeom>
          <a:noFill/>
          <a:ln/>
        </p:spPr>
        <p:txBody>
          <a:bodyPr wrap="square" lIns="0" tIns="0" rIns="0" bIns="0" rtlCol="0" anchor="t" vert="horz"/>
          <a:lstStyle/>
          <a:p>
            <a:pPr algn="l" indent="0" marL="0">
              <a:lnSpc>
                <a:spcPts val="1800"/>
              </a:lnSpc>
              <a:buNone/>
            </a:pPr>
            <a:r>
              <a:rPr lang="en-US" sz="1200" b="1" dirty="0">
                <a:solidFill>
                  <a:srgbClr val="000000"/>
                </a:solidFill>
                <a:latin typeface="Roboto" pitchFamily="34" charset="0"/>
                <a:ea typeface="Roboto" pitchFamily="34" charset="-122"/>
                <a:cs typeface="Roboto" pitchFamily="34" charset="-120"/>
              </a:rPr>
              <a:t>Filtrare semnale:</a:t>
            </a:r>
            <a:pPr algn="l" indent="0" marL="0">
              <a:lnSpc>
                <a:spcPts val="1800"/>
              </a:lnSpc>
              <a:buNone/>
            </a:pPr>
            <a:r>
              <a:rPr lang="en-US" sz="1200" dirty="0">
                <a:solidFill>
                  <a:srgbClr val="000000"/>
                </a:solidFill>
                <a:latin typeface="Roboto" pitchFamily="34" charset="0"/>
                <a:ea typeface="Roboto" pitchFamily="34" charset="-122"/>
                <a:cs typeface="Roboto" pitchFamily="34" charset="-120"/>
              </a:rPr>
              <a:t> Elimină zgomotele și fluctuațiile din semnalele electrice</a:t>
            </a:r>
            <a:endParaRPr lang="en-US" sz="1200" dirty="0"/>
          </a:p>
        </p:txBody>
      </p:sp>
      <p:sp>
        <p:nvSpPr>
          <p:cNvPr id="45" name="Text 17"/>
          <p:cNvSpPr/>
          <p:nvPr/>
        </p:nvSpPr>
        <p:spPr>
          <a:xfrm>
            <a:off x="6591300" y="5410200"/>
            <a:ext cx="5219700" cy="457200"/>
          </a:xfrm>
          <a:prstGeom prst="rect">
            <a:avLst/>
          </a:prstGeom>
          <a:noFill/>
          <a:ln/>
        </p:spPr>
        <p:txBody>
          <a:bodyPr wrap="square" lIns="0" tIns="0" rIns="0" bIns="0" rtlCol="0" anchor="t" vert="horz"/>
          <a:lstStyle/>
          <a:p>
            <a:pPr algn="l" indent="0" marL="0">
              <a:lnSpc>
                <a:spcPts val="1800"/>
              </a:lnSpc>
              <a:buNone/>
            </a:pPr>
            <a:r>
              <a:rPr lang="en-US" sz="1200" b="1" dirty="0">
                <a:solidFill>
                  <a:srgbClr val="000000"/>
                </a:solidFill>
                <a:latin typeface="Roboto" pitchFamily="34" charset="0"/>
                <a:ea typeface="Roboto" pitchFamily="34" charset="-122"/>
                <a:cs typeface="Roboto" pitchFamily="34" charset="-120"/>
              </a:rPr>
              <a:t>Decuplare:</a:t>
            </a:r>
            <a:pPr algn="l" indent="0" marL="0">
              <a:lnSpc>
                <a:spcPts val="1800"/>
              </a:lnSpc>
              <a:buNone/>
            </a:pPr>
            <a:r>
              <a:rPr lang="en-US" sz="1200" dirty="0">
                <a:solidFill>
                  <a:srgbClr val="000000"/>
                </a:solidFill>
                <a:latin typeface="Roboto" pitchFamily="34" charset="0"/>
                <a:ea typeface="Roboto" pitchFamily="34" charset="-122"/>
                <a:cs typeface="Roboto" pitchFamily="34" charset="-120"/>
              </a:rPr>
              <a:t> Separă componente analogice și digitale pentru a preveni interferențele</a:t>
            </a:r>
            <a:endParaRPr lang="en-US" sz="1200" dirty="0"/>
          </a:p>
        </p:txBody>
      </p:sp>
      <p:sp>
        <p:nvSpPr>
          <p:cNvPr id="46" name="Text 18"/>
          <p:cNvSpPr/>
          <p:nvPr/>
        </p:nvSpPr>
        <p:spPr>
          <a:xfrm>
            <a:off x="6591300" y="5981700"/>
            <a:ext cx="5932170" cy="228600"/>
          </a:xfrm>
          <a:prstGeom prst="rect">
            <a:avLst/>
          </a:prstGeom>
          <a:noFill/>
          <a:ln/>
        </p:spPr>
        <p:txBody>
          <a:bodyPr wrap="square" lIns="0" tIns="0" rIns="0" bIns="0" rtlCol="0" anchor="t" vert="horz"/>
          <a:lstStyle/>
          <a:p>
            <a:pPr algn="l" indent="0" marL="0">
              <a:lnSpc>
                <a:spcPts val="1800"/>
              </a:lnSpc>
              <a:buNone/>
            </a:pPr>
            <a:r>
              <a:rPr lang="en-US" sz="1200" b="1" dirty="0">
                <a:solidFill>
                  <a:srgbClr val="000000"/>
                </a:solidFill>
                <a:latin typeface="Roboto" pitchFamily="34" charset="0"/>
                <a:ea typeface="Roboto" pitchFamily="34" charset="-122"/>
                <a:cs typeface="Roboto" pitchFamily="34" charset="-120"/>
              </a:rPr>
              <a:t>Stocare temporară a energiei:</a:t>
            </a:r>
            <a:pPr algn="l" indent="0" marL="0">
              <a:lnSpc>
                <a:spcPts val="1800"/>
              </a:lnSpc>
              <a:buNone/>
            </a:pPr>
            <a:r>
              <a:rPr lang="en-US" sz="1200" dirty="0">
                <a:solidFill>
                  <a:srgbClr val="000000"/>
                </a:solidFill>
                <a:latin typeface="Roboto" pitchFamily="34" charset="0"/>
                <a:ea typeface="Roboto" pitchFamily="34" charset="-122"/>
                <a:cs typeface="Roboto" pitchFamily="34" charset="-120"/>
              </a:rPr>
              <a:t> Eliberează energie rapid când este necesar</a:t>
            </a:r>
            <a:endParaRPr lang="en-US" sz="1200" dirty="0"/>
          </a:p>
        </p:txBody>
      </p:sp>
      <p:sp>
        <p:nvSpPr>
          <p:cNvPr id="47" name="Text 19"/>
          <p:cNvSpPr/>
          <p:nvPr/>
        </p:nvSpPr>
        <p:spPr>
          <a:xfrm>
            <a:off x="6591300" y="6324600"/>
            <a:ext cx="5219700" cy="457200"/>
          </a:xfrm>
          <a:prstGeom prst="rect">
            <a:avLst/>
          </a:prstGeom>
          <a:noFill/>
          <a:ln/>
        </p:spPr>
        <p:txBody>
          <a:bodyPr wrap="square" lIns="0" tIns="0" rIns="0" bIns="0" rtlCol="0" anchor="t" vert="horz"/>
          <a:lstStyle/>
          <a:p>
            <a:pPr algn="l" indent="0" marL="0">
              <a:lnSpc>
                <a:spcPts val="1800"/>
              </a:lnSpc>
              <a:buNone/>
            </a:pPr>
            <a:r>
              <a:rPr lang="en-US" sz="1200" b="1" dirty="0">
                <a:solidFill>
                  <a:srgbClr val="000000"/>
                </a:solidFill>
                <a:latin typeface="Roboto" pitchFamily="34" charset="0"/>
                <a:ea typeface="Roboto" pitchFamily="34" charset="-122"/>
                <a:cs typeface="Roboto" pitchFamily="34" charset="-120"/>
              </a:rPr>
              <a:t>Timming și oscilații:</a:t>
            </a:r>
            <a:pPr algn="l" indent="0" marL="0">
              <a:lnSpc>
                <a:spcPts val="1800"/>
              </a:lnSpc>
              <a:buNone/>
            </a:pPr>
            <a:r>
              <a:rPr lang="en-US" sz="1200" dirty="0">
                <a:solidFill>
                  <a:srgbClr val="000000"/>
                </a:solidFill>
                <a:latin typeface="Roboto" pitchFamily="34" charset="0"/>
                <a:ea typeface="Roboto" pitchFamily="34" charset="-122"/>
                <a:cs typeface="Roboto" pitchFamily="34" charset="-120"/>
              </a:rPr>
              <a:t> Împreună cu rezistențele formează circuite RC pentru generarea de semnale</a:t>
            </a:r>
            <a:endParaRPr lang="en-US" sz="1200" dirty="0"/>
          </a:p>
        </p:txBody>
      </p:sp>
      <p:sp>
        <p:nvSpPr>
          <p:cNvPr id="48" name="Text 20"/>
          <p:cNvSpPr/>
          <p:nvPr/>
        </p:nvSpPr>
        <p:spPr>
          <a:xfrm>
            <a:off x="6591300" y="6896100"/>
            <a:ext cx="5943600" cy="228600"/>
          </a:xfrm>
          <a:prstGeom prst="rect">
            <a:avLst/>
          </a:prstGeom>
          <a:noFill/>
          <a:ln/>
        </p:spPr>
        <p:txBody>
          <a:bodyPr wrap="square" lIns="0" tIns="0" rIns="0" bIns="0" rtlCol="0" anchor="t" vert="horz"/>
          <a:lstStyle/>
          <a:p>
            <a:pPr algn="l" indent="0" marL="0">
              <a:lnSpc>
                <a:spcPts val="1800"/>
              </a:lnSpc>
              <a:buNone/>
            </a:pPr>
            <a:r>
              <a:rPr lang="en-US" sz="1200" b="1" dirty="0">
                <a:solidFill>
                  <a:srgbClr val="000000"/>
                </a:solidFill>
                <a:latin typeface="Roboto" pitchFamily="34" charset="0"/>
                <a:ea typeface="Roboto" pitchFamily="34" charset="-122"/>
                <a:cs typeface="Roboto" pitchFamily="34" charset="-120"/>
              </a:rPr>
              <a:t>Compensare:</a:t>
            </a:r>
            <a:pPr algn="l" indent="0" marL="0">
              <a:lnSpc>
                <a:spcPts val="1800"/>
              </a:lnSpc>
              <a:buNone/>
            </a:pPr>
            <a:r>
              <a:rPr lang="en-US" sz="1200" dirty="0">
                <a:solidFill>
                  <a:srgbClr val="000000"/>
                </a:solidFill>
                <a:latin typeface="Roboto" pitchFamily="34" charset="0"/>
                <a:ea typeface="Roboto" pitchFamily="34" charset="-122"/>
                <a:cs typeface="Roboto" pitchFamily="34" charset="-120"/>
              </a:rPr>
              <a:t> Corectează defazajul între curent și tensiune în circuitele AC</a:t>
            </a:r>
            <a:endParaRPr lang="en-US" sz="1200" dirty="0"/>
          </a:p>
        </p:txBody>
      </p:sp>
      <p:sp>
        <p:nvSpPr>
          <p:cNvPr id="49" name="Text 21"/>
          <p:cNvSpPr/>
          <p:nvPr/>
        </p:nvSpPr>
        <p:spPr>
          <a:xfrm>
            <a:off x="11801475" y="7162800"/>
            <a:ext cx="285750" cy="228600"/>
          </a:xfrm>
          <a:prstGeom prst="rect">
            <a:avLst/>
          </a:prstGeom>
          <a:noFill/>
          <a:ln/>
        </p:spPr>
        <p:txBody>
          <a:bodyPr wrap="square" lIns="0" tIns="0" rIns="0" bIns="0" rtlCol="0" anchor="t" vert="horz"/>
          <a:lstStyle/>
          <a:p>
            <a:pPr indent="0" marL="0">
              <a:lnSpc>
                <a:spcPts val="1800"/>
              </a:lnSpc>
              <a:buNone/>
            </a:pPr>
            <a:r>
              <a:rPr lang="en-US" sz="1200" dirty="0">
                <a:solidFill>
                  <a:srgbClr val="6B7280"/>
                </a:solidFill>
                <a:latin typeface="Roboto" pitchFamily="34" charset="0"/>
                <a:ea typeface="Roboto" pitchFamily="34" charset="-122"/>
                <a:cs typeface="Roboto" pitchFamily="34" charset="-120"/>
              </a:rPr>
              <a:t>3/5</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2"/>
          <a:stretch>
            <a:fillRect/>
          </a:stretch>
        </p:blipFill>
        <p:spPr>
          <a:xfrm>
            <a:off x="0" y="0"/>
            <a:ext cx="12192000" cy="8477250"/>
          </a:xfrm>
          <a:prstGeom prst="rect">
            <a:avLst/>
          </a:prstGeom>
        </p:spPr>
      </p:pic>
      <p:pic>
        <p:nvPicPr>
          <p:cNvPr id="3" name="Image 1" descr="preencoded.png">    </p:cNvPr>
          <p:cNvPicPr>
            <a:picLocks noChangeAspect="1"/>
          </p:cNvPicPr>
          <p:nvPr/>
        </p:nvPicPr>
        <p:blipFill>
          <a:blip r:embed="rId3"/>
          <a:stretch>
            <a:fillRect/>
          </a:stretch>
        </p:blipFill>
        <p:spPr>
          <a:xfrm>
            <a:off x="0" y="0"/>
            <a:ext cx="12192000" cy="8477250"/>
          </a:xfrm>
          <a:prstGeom prst="rect">
            <a:avLst/>
          </a:prstGeom>
        </p:spPr>
      </p:pic>
      <p:pic>
        <p:nvPicPr>
          <p:cNvPr id="4" name="Image 2" descr="preencoded.png">    </p:cNvPr>
          <p:cNvPicPr>
            <a:picLocks noChangeAspect="1"/>
          </p:cNvPicPr>
          <p:nvPr/>
        </p:nvPicPr>
        <p:blipFill>
          <a:blip r:embed="rId4"/>
          <a:stretch>
            <a:fillRect/>
          </a:stretch>
        </p:blipFill>
        <p:spPr>
          <a:xfrm>
            <a:off x="381000" y="838200"/>
            <a:ext cx="914400" cy="38100"/>
          </a:xfrm>
          <a:prstGeom prst="rect">
            <a:avLst/>
          </a:prstGeom>
        </p:spPr>
      </p:pic>
      <p:pic>
        <p:nvPicPr>
          <p:cNvPr id="5" name="Image 3" descr="preencoded.png">    </p:cNvPr>
          <p:cNvPicPr>
            <a:picLocks noChangeAspect="1"/>
          </p:cNvPicPr>
          <p:nvPr/>
        </p:nvPicPr>
        <p:blipFill>
          <a:blip r:embed="rId5"/>
          <a:stretch>
            <a:fillRect/>
          </a:stretch>
        </p:blipFill>
        <p:spPr>
          <a:xfrm>
            <a:off x="381000" y="1181100"/>
            <a:ext cx="5486400" cy="1752600"/>
          </a:xfrm>
          <a:prstGeom prst="rect">
            <a:avLst/>
          </a:prstGeom>
        </p:spPr>
      </p:pic>
      <p:pic>
        <p:nvPicPr>
          <p:cNvPr id="6" name="Image 4" descr="preencoded.png">    </p:cNvPr>
          <p:cNvPicPr>
            <a:picLocks noChangeAspect="1"/>
          </p:cNvPicPr>
          <p:nvPr/>
        </p:nvPicPr>
        <p:blipFill>
          <a:blip r:embed="rId6"/>
          <a:stretch>
            <a:fillRect/>
          </a:stretch>
        </p:blipFill>
        <p:spPr>
          <a:xfrm>
            <a:off x="533400" y="1362075"/>
            <a:ext cx="228600" cy="228600"/>
          </a:xfrm>
          <a:prstGeom prst="rect">
            <a:avLst/>
          </a:prstGeom>
        </p:spPr>
      </p:pic>
      <p:pic>
        <p:nvPicPr>
          <p:cNvPr id="7" name="Image 5" descr="preencoded.png">    </p:cNvPr>
          <p:cNvPicPr>
            <a:picLocks noChangeAspect="1"/>
          </p:cNvPicPr>
          <p:nvPr/>
        </p:nvPicPr>
        <p:blipFill>
          <a:blip r:embed="rId7"/>
          <a:stretch>
            <a:fillRect/>
          </a:stretch>
        </p:blipFill>
        <p:spPr>
          <a:xfrm>
            <a:off x="381000" y="3162300"/>
            <a:ext cx="5486400" cy="4914900"/>
          </a:xfrm>
          <a:prstGeom prst="rect">
            <a:avLst/>
          </a:prstGeom>
        </p:spPr>
      </p:pic>
      <p:pic>
        <p:nvPicPr>
          <p:cNvPr id="8" name="Image 6" descr="preencoded.png">    </p:cNvPr>
          <p:cNvPicPr>
            <a:picLocks noChangeAspect="1"/>
          </p:cNvPicPr>
          <p:nvPr/>
        </p:nvPicPr>
        <p:blipFill>
          <a:blip r:embed="rId8"/>
          <a:stretch>
            <a:fillRect/>
          </a:stretch>
        </p:blipFill>
        <p:spPr>
          <a:xfrm>
            <a:off x="914400" y="4572000"/>
            <a:ext cx="571500" cy="285750"/>
          </a:xfrm>
          <a:prstGeom prst="rect">
            <a:avLst/>
          </a:prstGeom>
        </p:spPr>
      </p:pic>
      <p:pic>
        <p:nvPicPr>
          <p:cNvPr id="9" name="Image 7" descr="preencoded.png">    </p:cNvPr>
          <p:cNvPicPr>
            <a:picLocks noChangeAspect="1"/>
          </p:cNvPicPr>
          <p:nvPr/>
        </p:nvPicPr>
        <p:blipFill>
          <a:blip r:embed="rId9"/>
          <a:stretch>
            <a:fillRect/>
          </a:stretch>
        </p:blipFill>
        <p:spPr>
          <a:xfrm>
            <a:off x="962025" y="4619625"/>
            <a:ext cx="95250" cy="190500"/>
          </a:xfrm>
          <a:prstGeom prst="rect">
            <a:avLst/>
          </a:prstGeom>
        </p:spPr>
      </p:pic>
      <p:pic>
        <p:nvPicPr>
          <p:cNvPr id="10" name="Image 8" descr="preencoded.png">    </p:cNvPr>
          <p:cNvPicPr>
            <a:picLocks noChangeAspect="1"/>
          </p:cNvPicPr>
          <p:nvPr/>
        </p:nvPicPr>
        <p:blipFill>
          <a:blip r:embed="rId10"/>
          <a:stretch>
            <a:fillRect/>
          </a:stretch>
        </p:blipFill>
        <p:spPr>
          <a:xfrm>
            <a:off x="1057275" y="4695825"/>
            <a:ext cx="381000" cy="38100"/>
          </a:xfrm>
          <a:prstGeom prst="rect">
            <a:avLst/>
          </a:prstGeom>
        </p:spPr>
      </p:pic>
      <p:pic>
        <p:nvPicPr>
          <p:cNvPr id="11" name="Image 9" descr="preencoded.png">    </p:cNvPr>
          <p:cNvPicPr>
            <a:picLocks noChangeAspect="1"/>
          </p:cNvPicPr>
          <p:nvPr/>
        </p:nvPicPr>
        <p:blipFill>
          <a:blip r:embed="rId11"/>
          <a:stretch>
            <a:fillRect/>
          </a:stretch>
        </p:blipFill>
        <p:spPr>
          <a:xfrm>
            <a:off x="1485900" y="4714875"/>
            <a:ext cx="571500" cy="28575"/>
          </a:xfrm>
          <a:prstGeom prst="rect">
            <a:avLst/>
          </a:prstGeom>
        </p:spPr>
      </p:pic>
      <p:pic>
        <p:nvPicPr>
          <p:cNvPr id="12" name="Image 10" descr="preencoded.png">    </p:cNvPr>
          <p:cNvPicPr>
            <a:picLocks noChangeAspect="1"/>
          </p:cNvPicPr>
          <p:nvPr/>
        </p:nvPicPr>
        <p:blipFill>
          <a:blip r:embed="rId12"/>
          <a:stretch>
            <a:fillRect/>
          </a:stretch>
        </p:blipFill>
        <p:spPr>
          <a:xfrm>
            <a:off x="2438400" y="4714875"/>
            <a:ext cx="381000" cy="28575"/>
          </a:xfrm>
          <a:prstGeom prst="rect">
            <a:avLst/>
          </a:prstGeom>
        </p:spPr>
      </p:pic>
      <p:pic>
        <p:nvPicPr>
          <p:cNvPr id="13" name="Image 11" descr="preencoded.png">    </p:cNvPr>
          <p:cNvPicPr>
            <a:picLocks noChangeAspect="1"/>
          </p:cNvPicPr>
          <p:nvPr/>
        </p:nvPicPr>
        <p:blipFill>
          <a:blip r:embed="rId13"/>
          <a:stretch>
            <a:fillRect/>
          </a:stretch>
        </p:blipFill>
        <p:spPr>
          <a:xfrm>
            <a:off x="2819400" y="4619625"/>
            <a:ext cx="571500" cy="285750"/>
          </a:xfrm>
          <a:prstGeom prst="rect">
            <a:avLst/>
          </a:prstGeom>
        </p:spPr>
      </p:pic>
      <p:pic>
        <p:nvPicPr>
          <p:cNvPr id="14" name="Image 12" descr="preencoded.png">    </p:cNvPr>
          <p:cNvPicPr>
            <a:picLocks noChangeAspect="1"/>
          </p:cNvPicPr>
          <p:nvPr/>
        </p:nvPicPr>
        <p:blipFill>
          <a:blip r:embed="rId14"/>
          <a:stretch>
            <a:fillRect/>
          </a:stretch>
        </p:blipFill>
        <p:spPr>
          <a:xfrm>
            <a:off x="3390900" y="4905375"/>
            <a:ext cx="28575" cy="571500"/>
          </a:xfrm>
          <a:prstGeom prst="rect">
            <a:avLst/>
          </a:prstGeom>
        </p:spPr>
      </p:pic>
      <p:pic>
        <p:nvPicPr>
          <p:cNvPr id="15" name="Image 13" descr="preencoded.png">    </p:cNvPr>
          <p:cNvPicPr>
            <a:picLocks noChangeAspect="1"/>
          </p:cNvPicPr>
          <p:nvPr/>
        </p:nvPicPr>
        <p:blipFill>
          <a:blip r:embed="rId15"/>
          <a:stretch>
            <a:fillRect/>
          </a:stretch>
        </p:blipFill>
        <p:spPr>
          <a:xfrm>
            <a:off x="3248025" y="5476875"/>
            <a:ext cx="285750" cy="28575"/>
          </a:xfrm>
          <a:prstGeom prst="rect">
            <a:avLst/>
          </a:prstGeom>
        </p:spPr>
      </p:pic>
      <p:pic>
        <p:nvPicPr>
          <p:cNvPr id="16" name="Image 14" descr="preencoded.png">    </p:cNvPr>
          <p:cNvPicPr>
            <a:picLocks noChangeAspect="1"/>
          </p:cNvPicPr>
          <p:nvPr/>
        </p:nvPicPr>
        <p:blipFill>
          <a:blip r:embed="rId16"/>
          <a:stretch>
            <a:fillRect/>
          </a:stretch>
        </p:blipFill>
        <p:spPr>
          <a:xfrm>
            <a:off x="6105525" y="7239000"/>
            <a:ext cx="28575" cy="95250"/>
          </a:xfrm>
          <a:prstGeom prst="rect">
            <a:avLst/>
          </a:prstGeom>
        </p:spPr>
      </p:pic>
      <p:pic>
        <p:nvPicPr>
          <p:cNvPr id="17" name="Image 15" descr="preencoded.png">    </p:cNvPr>
          <p:cNvPicPr>
            <a:picLocks noChangeAspect="1"/>
          </p:cNvPicPr>
          <p:nvPr/>
        </p:nvPicPr>
        <p:blipFill>
          <a:blip r:embed="rId17"/>
          <a:stretch>
            <a:fillRect/>
          </a:stretch>
        </p:blipFill>
        <p:spPr>
          <a:xfrm>
            <a:off x="6057900" y="7334250"/>
            <a:ext cx="123825" cy="28575"/>
          </a:xfrm>
          <a:prstGeom prst="rect">
            <a:avLst/>
          </a:prstGeom>
        </p:spPr>
      </p:pic>
      <p:pic>
        <p:nvPicPr>
          <p:cNvPr id="18" name="Image 16" descr="preencoded.png">    </p:cNvPr>
          <p:cNvPicPr>
            <a:picLocks noChangeAspect="1"/>
          </p:cNvPicPr>
          <p:nvPr/>
        </p:nvPicPr>
        <p:blipFill>
          <a:blip r:embed="rId18"/>
          <a:stretch>
            <a:fillRect/>
          </a:stretch>
        </p:blipFill>
        <p:spPr>
          <a:xfrm>
            <a:off x="6010275" y="7429500"/>
            <a:ext cx="219075" cy="28575"/>
          </a:xfrm>
          <a:prstGeom prst="rect">
            <a:avLst/>
          </a:prstGeom>
        </p:spPr>
      </p:pic>
      <p:pic>
        <p:nvPicPr>
          <p:cNvPr id="19" name="Image 17" descr="preencoded.png">    </p:cNvPr>
          <p:cNvPicPr>
            <a:picLocks noChangeAspect="1"/>
          </p:cNvPicPr>
          <p:nvPr/>
        </p:nvPicPr>
        <p:blipFill>
          <a:blip r:embed="rId19"/>
          <a:stretch>
            <a:fillRect/>
          </a:stretch>
        </p:blipFill>
        <p:spPr>
          <a:xfrm>
            <a:off x="1771650" y="4657725"/>
            <a:ext cx="152400" cy="171450"/>
          </a:xfrm>
          <a:prstGeom prst="rect">
            <a:avLst/>
          </a:prstGeom>
        </p:spPr>
      </p:pic>
      <p:pic>
        <p:nvPicPr>
          <p:cNvPr id="20" name="Image 18" descr="preencoded.png">    </p:cNvPr>
          <p:cNvPicPr>
            <a:picLocks noChangeAspect="1"/>
          </p:cNvPicPr>
          <p:nvPr/>
        </p:nvPicPr>
        <p:blipFill>
          <a:blip r:embed="rId20"/>
          <a:stretch>
            <a:fillRect/>
          </a:stretch>
        </p:blipFill>
        <p:spPr>
          <a:xfrm>
            <a:off x="2628900" y="4657725"/>
            <a:ext cx="152400" cy="171450"/>
          </a:xfrm>
          <a:prstGeom prst="rect">
            <a:avLst/>
          </a:prstGeom>
        </p:spPr>
      </p:pic>
      <p:pic>
        <p:nvPicPr>
          <p:cNvPr id="21" name="Image 19" descr="preencoded.png">    </p:cNvPr>
          <p:cNvPicPr>
            <a:picLocks noChangeAspect="1"/>
          </p:cNvPicPr>
          <p:nvPr/>
        </p:nvPicPr>
        <p:blipFill>
          <a:blip r:embed="rId21"/>
          <a:stretch>
            <a:fillRect/>
          </a:stretch>
        </p:blipFill>
        <p:spPr>
          <a:xfrm>
            <a:off x="914400" y="6781800"/>
            <a:ext cx="571500" cy="285750"/>
          </a:xfrm>
          <a:prstGeom prst="rect">
            <a:avLst/>
          </a:prstGeom>
        </p:spPr>
      </p:pic>
      <p:pic>
        <p:nvPicPr>
          <p:cNvPr id="22" name="Image 20" descr="preencoded.png">    </p:cNvPr>
          <p:cNvPicPr>
            <a:picLocks noChangeAspect="1"/>
          </p:cNvPicPr>
          <p:nvPr/>
        </p:nvPicPr>
        <p:blipFill>
          <a:blip r:embed="rId22"/>
          <a:stretch>
            <a:fillRect/>
          </a:stretch>
        </p:blipFill>
        <p:spPr>
          <a:xfrm>
            <a:off x="1343025" y="6829425"/>
            <a:ext cx="95250" cy="190500"/>
          </a:xfrm>
          <a:prstGeom prst="rect">
            <a:avLst/>
          </a:prstGeom>
        </p:spPr>
      </p:pic>
      <p:pic>
        <p:nvPicPr>
          <p:cNvPr id="23" name="Image 21" descr="preencoded.png">    </p:cNvPr>
          <p:cNvPicPr>
            <a:picLocks noChangeAspect="1"/>
          </p:cNvPicPr>
          <p:nvPr/>
        </p:nvPicPr>
        <p:blipFill>
          <a:blip r:embed="rId23"/>
          <a:stretch>
            <a:fillRect/>
          </a:stretch>
        </p:blipFill>
        <p:spPr>
          <a:xfrm>
            <a:off x="962025" y="6905625"/>
            <a:ext cx="381000" cy="38100"/>
          </a:xfrm>
          <a:prstGeom prst="rect">
            <a:avLst/>
          </a:prstGeom>
        </p:spPr>
      </p:pic>
      <p:pic>
        <p:nvPicPr>
          <p:cNvPr id="24" name="Image 22" descr="preencoded.png">    </p:cNvPr>
          <p:cNvPicPr>
            <a:picLocks noChangeAspect="1"/>
          </p:cNvPicPr>
          <p:nvPr/>
        </p:nvPicPr>
        <p:blipFill>
          <a:blip r:embed="rId24"/>
          <a:stretch>
            <a:fillRect/>
          </a:stretch>
        </p:blipFill>
        <p:spPr>
          <a:xfrm>
            <a:off x="1485900" y="6924675"/>
            <a:ext cx="571500" cy="28575"/>
          </a:xfrm>
          <a:prstGeom prst="rect">
            <a:avLst/>
          </a:prstGeom>
        </p:spPr>
      </p:pic>
      <p:pic>
        <p:nvPicPr>
          <p:cNvPr id="25" name="Image 23" descr="preencoded.png">    </p:cNvPr>
          <p:cNvPicPr>
            <a:picLocks noChangeAspect="1"/>
          </p:cNvPicPr>
          <p:nvPr/>
        </p:nvPicPr>
        <p:blipFill>
          <a:blip r:embed="rId25"/>
          <a:stretch>
            <a:fillRect/>
          </a:stretch>
        </p:blipFill>
        <p:spPr>
          <a:xfrm>
            <a:off x="2438400" y="6924675"/>
            <a:ext cx="381000" cy="28575"/>
          </a:xfrm>
          <a:prstGeom prst="rect">
            <a:avLst/>
          </a:prstGeom>
        </p:spPr>
      </p:pic>
      <p:pic>
        <p:nvPicPr>
          <p:cNvPr id="26" name="Image 24" descr="preencoded.png">    </p:cNvPr>
          <p:cNvPicPr>
            <a:picLocks noChangeAspect="1"/>
          </p:cNvPicPr>
          <p:nvPr/>
        </p:nvPicPr>
        <p:blipFill>
          <a:blip r:embed="rId26"/>
          <a:stretch>
            <a:fillRect/>
          </a:stretch>
        </p:blipFill>
        <p:spPr>
          <a:xfrm>
            <a:off x="2819400" y="6829425"/>
            <a:ext cx="571500" cy="285750"/>
          </a:xfrm>
          <a:prstGeom prst="rect">
            <a:avLst/>
          </a:prstGeom>
        </p:spPr>
      </p:pic>
      <p:pic>
        <p:nvPicPr>
          <p:cNvPr id="27" name="Image 25" descr="preencoded.png">    </p:cNvPr>
          <p:cNvPicPr>
            <a:picLocks noChangeAspect="1"/>
          </p:cNvPicPr>
          <p:nvPr/>
        </p:nvPicPr>
        <p:blipFill>
          <a:blip r:embed="rId27"/>
          <a:stretch>
            <a:fillRect/>
          </a:stretch>
        </p:blipFill>
        <p:spPr>
          <a:xfrm>
            <a:off x="3390900" y="7115175"/>
            <a:ext cx="28575" cy="571500"/>
          </a:xfrm>
          <a:prstGeom prst="rect">
            <a:avLst/>
          </a:prstGeom>
        </p:spPr>
      </p:pic>
      <p:pic>
        <p:nvPicPr>
          <p:cNvPr id="28" name="Image 26" descr="preencoded.png">    </p:cNvPr>
          <p:cNvPicPr>
            <a:picLocks noChangeAspect="1"/>
          </p:cNvPicPr>
          <p:nvPr/>
        </p:nvPicPr>
        <p:blipFill>
          <a:blip r:embed="rId28"/>
          <a:stretch>
            <a:fillRect/>
          </a:stretch>
        </p:blipFill>
        <p:spPr>
          <a:xfrm>
            <a:off x="3248025" y="7686675"/>
            <a:ext cx="285750" cy="28575"/>
          </a:xfrm>
          <a:prstGeom prst="rect">
            <a:avLst/>
          </a:prstGeom>
        </p:spPr>
      </p:pic>
      <p:pic>
        <p:nvPicPr>
          <p:cNvPr id="29" name="Image 27" descr="preencoded.png">    </p:cNvPr>
          <p:cNvPicPr>
            <a:picLocks noChangeAspect="1"/>
          </p:cNvPicPr>
          <p:nvPr/>
        </p:nvPicPr>
        <p:blipFill>
          <a:blip r:embed="rId29"/>
          <a:stretch>
            <a:fillRect/>
          </a:stretch>
        </p:blipFill>
        <p:spPr>
          <a:xfrm>
            <a:off x="6105525" y="9448800"/>
            <a:ext cx="28575" cy="95250"/>
          </a:xfrm>
          <a:prstGeom prst="rect">
            <a:avLst/>
          </a:prstGeom>
        </p:spPr>
      </p:pic>
      <p:pic>
        <p:nvPicPr>
          <p:cNvPr id="30" name="Image 28" descr="preencoded.png">    </p:cNvPr>
          <p:cNvPicPr>
            <a:picLocks noChangeAspect="1"/>
          </p:cNvPicPr>
          <p:nvPr/>
        </p:nvPicPr>
        <p:blipFill>
          <a:blip r:embed="rId30"/>
          <a:stretch>
            <a:fillRect/>
          </a:stretch>
        </p:blipFill>
        <p:spPr>
          <a:xfrm>
            <a:off x="6057900" y="9544050"/>
            <a:ext cx="123825" cy="28575"/>
          </a:xfrm>
          <a:prstGeom prst="rect">
            <a:avLst/>
          </a:prstGeom>
        </p:spPr>
      </p:pic>
      <p:pic>
        <p:nvPicPr>
          <p:cNvPr id="31" name="Image 29" descr="preencoded.png">    </p:cNvPr>
          <p:cNvPicPr>
            <a:picLocks noChangeAspect="1"/>
          </p:cNvPicPr>
          <p:nvPr/>
        </p:nvPicPr>
        <p:blipFill>
          <a:blip r:embed="rId31"/>
          <a:stretch>
            <a:fillRect/>
          </a:stretch>
        </p:blipFill>
        <p:spPr>
          <a:xfrm>
            <a:off x="6010275" y="9639300"/>
            <a:ext cx="219075" cy="28575"/>
          </a:xfrm>
          <a:prstGeom prst="rect">
            <a:avLst/>
          </a:prstGeom>
        </p:spPr>
      </p:pic>
      <p:pic>
        <p:nvPicPr>
          <p:cNvPr id="32" name="Image 30" descr="preencoded.png">    </p:cNvPr>
          <p:cNvPicPr>
            <a:picLocks noChangeAspect="1"/>
          </p:cNvPicPr>
          <p:nvPr/>
        </p:nvPicPr>
        <p:blipFill>
          <a:blip r:embed="rId32"/>
          <a:stretch>
            <a:fillRect/>
          </a:stretch>
        </p:blipFill>
        <p:spPr>
          <a:xfrm>
            <a:off x="1771650" y="7200900"/>
            <a:ext cx="104775" cy="171450"/>
          </a:xfrm>
          <a:prstGeom prst="rect">
            <a:avLst/>
          </a:prstGeom>
        </p:spPr>
      </p:pic>
      <p:pic>
        <p:nvPicPr>
          <p:cNvPr id="33" name="Image 31" descr="preencoded.png">    </p:cNvPr>
          <p:cNvPicPr>
            <a:picLocks noChangeAspect="1"/>
          </p:cNvPicPr>
          <p:nvPr/>
        </p:nvPicPr>
        <p:blipFill>
          <a:blip r:embed="rId33"/>
          <a:stretch>
            <a:fillRect/>
          </a:stretch>
        </p:blipFill>
        <p:spPr>
          <a:xfrm>
            <a:off x="6324600" y="1209675"/>
            <a:ext cx="228600" cy="228600"/>
          </a:xfrm>
          <a:prstGeom prst="rect">
            <a:avLst/>
          </a:prstGeom>
        </p:spPr>
      </p:pic>
      <p:pic>
        <p:nvPicPr>
          <p:cNvPr id="34" name="Image 32" descr="preencoded.png">    </p:cNvPr>
          <p:cNvPicPr>
            <a:picLocks noChangeAspect="1"/>
          </p:cNvPicPr>
          <p:nvPr/>
        </p:nvPicPr>
        <p:blipFill>
          <a:blip r:embed="rId34"/>
          <a:stretch>
            <a:fillRect/>
          </a:stretch>
        </p:blipFill>
        <p:spPr>
          <a:xfrm>
            <a:off x="6324600" y="1638300"/>
            <a:ext cx="2667000" cy="1371600"/>
          </a:xfrm>
          <a:prstGeom prst="rect">
            <a:avLst/>
          </a:prstGeom>
        </p:spPr>
      </p:pic>
      <p:pic>
        <p:nvPicPr>
          <p:cNvPr id="35" name="Image 33" descr="preencoded.png">    </p:cNvPr>
          <p:cNvPicPr>
            <a:picLocks noChangeAspect="1"/>
          </p:cNvPicPr>
          <p:nvPr/>
        </p:nvPicPr>
        <p:blipFill>
          <a:blip r:embed="rId35"/>
          <a:stretch>
            <a:fillRect/>
          </a:stretch>
        </p:blipFill>
        <p:spPr>
          <a:xfrm>
            <a:off x="6438900" y="1752600"/>
            <a:ext cx="171450" cy="304800"/>
          </a:xfrm>
          <a:prstGeom prst="rect">
            <a:avLst/>
          </a:prstGeom>
        </p:spPr>
      </p:pic>
      <p:pic>
        <p:nvPicPr>
          <p:cNvPr id="36" name="Image 34" descr="preencoded.png">    </p:cNvPr>
          <p:cNvPicPr>
            <a:picLocks noChangeAspect="1"/>
          </p:cNvPicPr>
          <p:nvPr/>
        </p:nvPicPr>
        <p:blipFill>
          <a:blip r:embed="rId36"/>
          <a:stretch>
            <a:fillRect/>
          </a:stretch>
        </p:blipFill>
        <p:spPr>
          <a:xfrm>
            <a:off x="9144000" y="1638300"/>
            <a:ext cx="2667000" cy="1371600"/>
          </a:xfrm>
          <a:prstGeom prst="rect">
            <a:avLst/>
          </a:prstGeom>
        </p:spPr>
      </p:pic>
      <p:pic>
        <p:nvPicPr>
          <p:cNvPr id="37" name="Image 35" descr="preencoded.png">    </p:cNvPr>
          <p:cNvPicPr>
            <a:picLocks noChangeAspect="1"/>
          </p:cNvPicPr>
          <p:nvPr/>
        </p:nvPicPr>
        <p:blipFill>
          <a:blip r:embed="rId37"/>
          <a:stretch>
            <a:fillRect/>
          </a:stretch>
        </p:blipFill>
        <p:spPr>
          <a:xfrm>
            <a:off x="9258300" y="1752600"/>
            <a:ext cx="171450" cy="304800"/>
          </a:xfrm>
          <a:prstGeom prst="rect">
            <a:avLst/>
          </a:prstGeom>
        </p:spPr>
      </p:pic>
      <p:pic>
        <p:nvPicPr>
          <p:cNvPr id="38" name="Image 36" descr="preencoded.png">    </p:cNvPr>
          <p:cNvPicPr>
            <a:picLocks noChangeAspect="1"/>
          </p:cNvPicPr>
          <p:nvPr/>
        </p:nvPicPr>
        <p:blipFill>
          <a:blip r:embed="rId38"/>
          <a:stretch>
            <a:fillRect/>
          </a:stretch>
        </p:blipFill>
        <p:spPr>
          <a:xfrm>
            <a:off x="6324600" y="3162300"/>
            <a:ext cx="2667000" cy="1371600"/>
          </a:xfrm>
          <a:prstGeom prst="rect">
            <a:avLst/>
          </a:prstGeom>
        </p:spPr>
      </p:pic>
      <p:pic>
        <p:nvPicPr>
          <p:cNvPr id="39" name="Image 37" descr="preencoded.png">    </p:cNvPr>
          <p:cNvPicPr>
            <a:picLocks noChangeAspect="1"/>
          </p:cNvPicPr>
          <p:nvPr/>
        </p:nvPicPr>
        <p:blipFill>
          <a:blip r:embed="rId39"/>
          <a:stretch>
            <a:fillRect/>
          </a:stretch>
        </p:blipFill>
        <p:spPr>
          <a:xfrm>
            <a:off x="6438900" y="3276600"/>
            <a:ext cx="228600" cy="304800"/>
          </a:xfrm>
          <a:prstGeom prst="rect">
            <a:avLst/>
          </a:prstGeom>
        </p:spPr>
      </p:pic>
      <p:pic>
        <p:nvPicPr>
          <p:cNvPr id="40" name="Image 38" descr="preencoded.png">    </p:cNvPr>
          <p:cNvPicPr>
            <a:picLocks noChangeAspect="1"/>
          </p:cNvPicPr>
          <p:nvPr/>
        </p:nvPicPr>
        <p:blipFill>
          <a:blip r:embed="rId40"/>
          <a:stretch>
            <a:fillRect/>
          </a:stretch>
        </p:blipFill>
        <p:spPr>
          <a:xfrm>
            <a:off x="9144000" y="3162300"/>
            <a:ext cx="2667000" cy="1371600"/>
          </a:xfrm>
          <a:prstGeom prst="rect">
            <a:avLst/>
          </a:prstGeom>
        </p:spPr>
      </p:pic>
      <p:pic>
        <p:nvPicPr>
          <p:cNvPr id="41" name="Image 39" descr="preencoded.png">    </p:cNvPr>
          <p:cNvPicPr>
            <a:picLocks noChangeAspect="1"/>
          </p:cNvPicPr>
          <p:nvPr/>
        </p:nvPicPr>
        <p:blipFill>
          <a:blip r:embed="rId41"/>
          <a:stretch>
            <a:fillRect/>
          </a:stretch>
        </p:blipFill>
        <p:spPr>
          <a:xfrm>
            <a:off x="9258300" y="3276600"/>
            <a:ext cx="228600" cy="304800"/>
          </a:xfrm>
          <a:prstGeom prst="rect">
            <a:avLst/>
          </a:prstGeom>
        </p:spPr>
      </p:pic>
      <p:pic>
        <p:nvPicPr>
          <p:cNvPr id="42" name="Image 40" descr="preencoded.png">    </p:cNvPr>
          <p:cNvPicPr>
            <a:picLocks noChangeAspect="1"/>
          </p:cNvPicPr>
          <p:nvPr/>
        </p:nvPicPr>
        <p:blipFill>
          <a:blip r:embed="rId42"/>
          <a:stretch>
            <a:fillRect/>
          </a:stretch>
        </p:blipFill>
        <p:spPr>
          <a:xfrm>
            <a:off x="6324600" y="4791075"/>
            <a:ext cx="171450" cy="228600"/>
          </a:xfrm>
          <a:prstGeom prst="rect">
            <a:avLst/>
          </a:prstGeom>
        </p:spPr>
      </p:pic>
      <p:pic>
        <p:nvPicPr>
          <p:cNvPr id="43" name="Image 41" descr="preencoded.png">    </p:cNvPr>
          <p:cNvPicPr>
            <a:picLocks noChangeAspect="1"/>
          </p:cNvPicPr>
          <p:nvPr/>
        </p:nvPicPr>
        <p:blipFill>
          <a:blip r:embed="rId43"/>
          <a:stretch>
            <a:fillRect/>
          </a:stretch>
        </p:blipFill>
        <p:spPr>
          <a:xfrm>
            <a:off x="6324600" y="5257800"/>
            <a:ext cx="152400" cy="152400"/>
          </a:xfrm>
          <a:prstGeom prst="rect">
            <a:avLst/>
          </a:prstGeom>
        </p:spPr>
      </p:pic>
      <p:pic>
        <p:nvPicPr>
          <p:cNvPr id="44" name="Image 42" descr="preencoded.png">    </p:cNvPr>
          <p:cNvPicPr>
            <a:picLocks noChangeAspect="1"/>
          </p:cNvPicPr>
          <p:nvPr/>
        </p:nvPicPr>
        <p:blipFill>
          <a:blip r:embed="rId44"/>
          <a:stretch>
            <a:fillRect/>
          </a:stretch>
        </p:blipFill>
        <p:spPr>
          <a:xfrm>
            <a:off x="6324600" y="5829300"/>
            <a:ext cx="152400" cy="152400"/>
          </a:xfrm>
          <a:prstGeom prst="rect">
            <a:avLst/>
          </a:prstGeom>
        </p:spPr>
      </p:pic>
      <p:pic>
        <p:nvPicPr>
          <p:cNvPr id="45" name="Image 43" descr="preencoded.png">    </p:cNvPr>
          <p:cNvPicPr>
            <a:picLocks noChangeAspect="1"/>
          </p:cNvPicPr>
          <p:nvPr/>
        </p:nvPicPr>
        <p:blipFill>
          <a:blip r:embed="rId45"/>
          <a:stretch>
            <a:fillRect/>
          </a:stretch>
        </p:blipFill>
        <p:spPr>
          <a:xfrm>
            <a:off x="6324600" y="6400800"/>
            <a:ext cx="152400" cy="152400"/>
          </a:xfrm>
          <a:prstGeom prst="rect">
            <a:avLst/>
          </a:prstGeom>
        </p:spPr>
      </p:pic>
      <p:pic>
        <p:nvPicPr>
          <p:cNvPr id="46" name="Image 44" descr="preencoded.png">    </p:cNvPr>
          <p:cNvPicPr>
            <a:picLocks noChangeAspect="1"/>
          </p:cNvPicPr>
          <p:nvPr/>
        </p:nvPicPr>
        <p:blipFill>
          <a:blip r:embed="rId46"/>
          <a:stretch>
            <a:fillRect/>
          </a:stretch>
        </p:blipFill>
        <p:spPr>
          <a:xfrm>
            <a:off x="6324600" y="6972300"/>
            <a:ext cx="152400" cy="152400"/>
          </a:xfrm>
          <a:prstGeom prst="rect">
            <a:avLst/>
          </a:prstGeom>
        </p:spPr>
      </p:pic>
      <p:pic>
        <p:nvPicPr>
          <p:cNvPr id="47" name="Image 45" descr="preencoded.png">    </p:cNvPr>
          <p:cNvPicPr>
            <a:picLocks noChangeAspect="1"/>
          </p:cNvPicPr>
          <p:nvPr/>
        </p:nvPicPr>
        <p:blipFill>
          <a:blip r:embed="rId47"/>
          <a:stretch>
            <a:fillRect/>
          </a:stretch>
        </p:blipFill>
        <p:spPr>
          <a:xfrm>
            <a:off x="6324600" y="7543800"/>
            <a:ext cx="152400" cy="152400"/>
          </a:xfrm>
          <a:prstGeom prst="rect">
            <a:avLst/>
          </a:prstGeom>
        </p:spPr>
      </p:pic>
      <p:sp>
        <p:nvSpPr>
          <p:cNvPr id="48" name="Text 0"/>
          <p:cNvSpPr/>
          <p:nvPr/>
        </p:nvSpPr>
        <p:spPr>
          <a:xfrm>
            <a:off x="381000" y="381000"/>
            <a:ext cx="13716000" cy="381000"/>
          </a:xfrm>
          <a:prstGeom prst="rect">
            <a:avLst/>
          </a:prstGeom>
          <a:noFill/>
          <a:ln/>
        </p:spPr>
        <p:txBody>
          <a:bodyPr wrap="square" lIns="0" tIns="0" rIns="0" bIns="0" rtlCol="0" anchor="t" vert="horz"/>
          <a:lstStyle/>
          <a:p>
            <a:pPr indent="0" marL="0">
              <a:lnSpc>
                <a:spcPts val="3000"/>
              </a:lnSpc>
              <a:buNone/>
            </a:pPr>
            <a:r>
              <a:rPr lang="en-US" sz="2700" b="1" dirty="0">
                <a:solidFill>
                  <a:srgbClr val="1F2937"/>
                </a:solidFill>
                <a:latin typeface="Montserrat" pitchFamily="34" charset="0"/>
                <a:ea typeface="Montserrat" pitchFamily="34" charset="-122"/>
                <a:cs typeface="Montserrat" pitchFamily="34" charset="-120"/>
              </a:rPr>
              <a:t>Diode: Controlul Direcției Curentului</a:t>
            </a:r>
            <a:endParaRPr lang="en-US" sz="2700" dirty="0"/>
          </a:p>
        </p:txBody>
      </p:sp>
      <p:sp>
        <p:nvSpPr>
          <p:cNvPr id="49" name="Text 1"/>
          <p:cNvSpPr/>
          <p:nvPr/>
        </p:nvSpPr>
        <p:spPr>
          <a:xfrm>
            <a:off x="838200" y="1333500"/>
            <a:ext cx="6217920" cy="304800"/>
          </a:xfrm>
          <a:prstGeom prst="rect">
            <a:avLst/>
          </a:prstGeom>
          <a:noFill/>
          <a:ln/>
        </p:spPr>
        <p:txBody>
          <a:bodyPr wrap="square" lIns="0" tIns="0" rIns="0" bIns="0" rtlCol="0" anchor="t" vert="horz"/>
          <a:lstStyle/>
          <a:p>
            <a:pPr indent="0" marL="0">
              <a:lnSpc>
                <a:spcPts val="2400"/>
              </a:lnSpc>
              <a:buNone/>
            </a:pPr>
            <a:r>
              <a:rPr lang="en-US" sz="1800" b="1" dirty="0">
                <a:solidFill>
                  <a:srgbClr val="374151"/>
                </a:solidFill>
                <a:latin typeface="Montserrat" pitchFamily="34" charset="0"/>
                <a:ea typeface="Montserrat" pitchFamily="34" charset="-122"/>
                <a:cs typeface="Montserrat" pitchFamily="34" charset="-120"/>
              </a:rPr>
              <a:t>Principii de Funcționare</a:t>
            </a:r>
            <a:endParaRPr lang="en-US" sz="1800" dirty="0"/>
          </a:p>
        </p:txBody>
      </p:sp>
      <p:sp>
        <p:nvSpPr>
          <p:cNvPr id="50" name="Text 2"/>
          <p:cNvSpPr/>
          <p:nvPr/>
        </p:nvSpPr>
        <p:spPr>
          <a:xfrm>
            <a:off x="533400" y="1714500"/>
            <a:ext cx="5181600" cy="1066800"/>
          </a:xfrm>
          <a:prstGeom prst="rect">
            <a:avLst/>
          </a:prstGeom>
          <a:noFill/>
          <a:ln/>
        </p:spPr>
        <p:txBody>
          <a:bodyPr wrap="square" lIns="0" tIns="0" rIns="0" bIns="0" rtlCol="0" anchor="t" vert="horz"/>
          <a:lstStyle/>
          <a:p>
            <a:pPr indent="0" marL="0">
              <a:lnSpc>
                <a:spcPts val="2100"/>
              </a:lnSpc>
              <a:buNone/>
            </a:pPr>
            <a:r>
              <a:rPr lang="en-US" sz="1350" dirty="0">
                <a:solidFill>
                  <a:srgbClr val="000000"/>
                </a:solidFill>
                <a:latin typeface="Roboto" pitchFamily="34" charset="0"/>
                <a:ea typeface="Roboto" pitchFamily="34" charset="-122"/>
                <a:cs typeface="Roboto" pitchFamily="34" charset="-120"/>
              </a:rPr>
              <a:t>Diodele semiconductoare permit trecerea curentului electric într-o singură direcție, blocând fluxul în cealaltă direcție. Această proprietate de "unidirecționalitate" este esențială în multe aplicații electronice.</a:t>
            </a:r>
            <a:endParaRPr lang="en-US" sz="1350" dirty="0"/>
          </a:p>
        </p:txBody>
      </p:sp>
      <p:sp>
        <p:nvSpPr>
          <p:cNvPr id="51" name="Text 3"/>
          <p:cNvSpPr/>
          <p:nvPr/>
        </p:nvSpPr>
        <p:spPr>
          <a:xfrm>
            <a:off x="15240" y="3314700"/>
            <a:ext cx="6217920" cy="266700"/>
          </a:xfrm>
          <a:prstGeom prst="rect">
            <a:avLst/>
          </a:prstGeom>
          <a:noFill/>
          <a:ln/>
        </p:spPr>
        <p:txBody>
          <a:bodyPr wrap="square" lIns="0" tIns="0" rIns="0" bIns="0" rtlCol="0" anchor="t" vert="horz"/>
          <a:lstStyle/>
          <a:p>
            <a:pPr algn="ctr" indent="0" marL="0">
              <a:lnSpc>
                <a:spcPts val="2100"/>
              </a:lnSpc>
              <a:buNone/>
            </a:pPr>
            <a:r>
              <a:rPr lang="en-US" sz="1500" dirty="0">
                <a:solidFill>
                  <a:srgbClr val="374151"/>
                </a:solidFill>
                <a:latin typeface="Roboto" pitchFamily="34" charset="0"/>
                <a:ea typeface="Roboto" pitchFamily="34" charset="-122"/>
                <a:cs typeface="Roboto" pitchFamily="34" charset="-120"/>
              </a:rPr>
              <a:t>Simularea Comportamentului unei Diode</a:t>
            </a:r>
            <a:endParaRPr lang="en-US" sz="1500" dirty="0"/>
          </a:p>
        </p:txBody>
      </p:sp>
      <p:sp>
        <p:nvSpPr>
          <p:cNvPr id="52" name="Text 4"/>
          <p:cNvSpPr/>
          <p:nvPr/>
        </p:nvSpPr>
        <p:spPr>
          <a:xfrm>
            <a:off x="914400" y="4286250"/>
            <a:ext cx="502920" cy="190500"/>
          </a:xfrm>
          <a:prstGeom prst="rect">
            <a:avLst/>
          </a:prstGeom>
          <a:noFill/>
          <a:ln/>
        </p:spPr>
        <p:txBody>
          <a:bodyPr wrap="square" lIns="0" tIns="0" rIns="0" bIns="0" rtlCol="0" anchor="t" vert="horz"/>
          <a:lstStyle/>
          <a:p>
            <a:pPr indent="0" marL="0">
              <a:lnSpc>
                <a:spcPts val="1500"/>
              </a:lnSpc>
              <a:buNone/>
            </a:pPr>
            <a:r>
              <a:rPr lang="en-US" sz="1050" dirty="0">
                <a:solidFill>
                  <a:srgbClr val="4B5563"/>
                </a:solidFill>
                <a:latin typeface="Roboto" pitchFamily="34" charset="0"/>
                <a:ea typeface="Roboto" pitchFamily="34" charset="-122"/>
                <a:cs typeface="Roboto" pitchFamily="34" charset="-120"/>
              </a:rPr>
              <a:t>Baterie</a:t>
            </a:r>
            <a:endParaRPr lang="en-US" sz="1050" dirty="0"/>
          </a:p>
        </p:txBody>
      </p:sp>
      <p:sp>
        <p:nvSpPr>
          <p:cNvPr id="53" name="Text 5"/>
          <p:cNvSpPr/>
          <p:nvPr/>
        </p:nvSpPr>
        <p:spPr>
          <a:xfrm>
            <a:off x="2343150" y="4524375"/>
            <a:ext cx="411480" cy="190500"/>
          </a:xfrm>
          <a:prstGeom prst="rect">
            <a:avLst/>
          </a:prstGeom>
          <a:noFill/>
          <a:ln/>
        </p:spPr>
        <p:txBody>
          <a:bodyPr wrap="square" lIns="0" tIns="0" rIns="0" bIns="0" rtlCol="0" anchor="t" vert="horz"/>
          <a:lstStyle/>
          <a:p>
            <a:pPr indent="0" marL="0">
              <a:lnSpc>
                <a:spcPts val="1500"/>
              </a:lnSpc>
              <a:buNone/>
            </a:pPr>
            <a:r>
              <a:rPr lang="en-US" sz="1050" dirty="0">
                <a:solidFill>
                  <a:srgbClr val="4B5563"/>
                </a:solidFill>
                <a:latin typeface="Roboto" pitchFamily="34" charset="0"/>
                <a:ea typeface="Roboto" pitchFamily="34" charset="-122"/>
                <a:cs typeface="Roboto" pitchFamily="34" charset="-120"/>
              </a:rPr>
              <a:t>Diodă</a:t>
            </a:r>
            <a:endParaRPr lang="en-US" sz="1050" dirty="0"/>
          </a:p>
        </p:txBody>
      </p:sp>
      <p:sp>
        <p:nvSpPr>
          <p:cNvPr id="54" name="Text 6"/>
          <p:cNvSpPr/>
          <p:nvPr/>
        </p:nvSpPr>
        <p:spPr>
          <a:xfrm>
            <a:off x="3105150" y="4619625"/>
            <a:ext cx="754380" cy="190500"/>
          </a:xfrm>
          <a:prstGeom prst="rect">
            <a:avLst/>
          </a:prstGeom>
          <a:noFill/>
          <a:ln/>
        </p:spPr>
        <p:txBody>
          <a:bodyPr wrap="square" lIns="0" tIns="0" rIns="0" bIns="0" rtlCol="0" anchor="t" vert="horz"/>
          <a:lstStyle/>
          <a:p>
            <a:pPr indent="0" marL="0">
              <a:lnSpc>
                <a:spcPts val="1500"/>
              </a:lnSpc>
              <a:buNone/>
            </a:pPr>
            <a:r>
              <a:rPr lang="en-US" sz="1050" dirty="0">
                <a:solidFill>
                  <a:srgbClr val="4B5563"/>
                </a:solidFill>
                <a:latin typeface="Roboto" pitchFamily="34" charset="0"/>
                <a:ea typeface="Roboto" pitchFamily="34" charset="-122"/>
                <a:cs typeface="Roboto" pitchFamily="34" charset="-120"/>
              </a:rPr>
              <a:t>Rezistență</a:t>
            </a:r>
            <a:endParaRPr lang="en-US" sz="1050" dirty="0"/>
          </a:p>
        </p:txBody>
      </p:sp>
      <p:sp>
        <p:nvSpPr>
          <p:cNvPr id="55" name="Text 7"/>
          <p:cNvSpPr/>
          <p:nvPr/>
        </p:nvSpPr>
        <p:spPr>
          <a:xfrm>
            <a:off x="914400" y="6496050"/>
            <a:ext cx="502920" cy="190500"/>
          </a:xfrm>
          <a:prstGeom prst="rect">
            <a:avLst/>
          </a:prstGeom>
          <a:noFill/>
          <a:ln/>
        </p:spPr>
        <p:txBody>
          <a:bodyPr wrap="square" lIns="0" tIns="0" rIns="0" bIns="0" rtlCol="0" anchor="t" vert="horz"/>
          <a:lstStyle/>
          <a:p>
            <a:pPr indent="0" marL="0">
              <a:lnSpc>
                <a:spcPts val="1500"/>
              </a:lnSpc>
              <a:buNone/>
            </a:pPr>
            <a:r>
              <a:rPr lang="en-US" sz="1050" dirty="0">
                <a:solidFill>
                  <a:srgbClr val="4B5563"/>
                </a:solidFill>
                <a:latin typeface="Roboto" pitchFamily="34" charset="0"/>
                <a:ea typeface="Roboto" pitchFamily="34" charset="-122"/>
                <a:cs typeface="Roboto" pitchFamily="34" charset="-120"/>
              </a:rPr>
              <a:t>Baterie</a:t>
            </a:r>
            <a:endParaRPr lang="en-US" sz="1050" dirty="0"/>
          </a:p>
        </p:txBody>
      </p:sp>
      <p:sp>
        <p:nvSpPr>
          <p:cNvPr id="56" name="Text 8"/>
          <p:cNvSpPr/>
          <p:nvPr/>
        </p:nvSpPr>
        <p:spPr>
          <a:xfrm>
            <a:off x="2343150" y="6734175"/>
            <a:ext cx="411480" cy="190500"/>
          </a:xfrm>
          <a:prstGeom prst="rect">
            <a:avLst/>
          </a:prstGeom>
          <a:noFill/>
          <a:ln/>
        </p:spPr>
        <p:txBody>
          <a:bodyPr wrap="square" lIns="0" tIns="0" rIns="0" bIns="0" rtlCol="0" anchor="t" vert="horz"/>
          <a:lstStyle/>
          <a:p>
            <a:pPr indent="0" marL="0">
              <a:lnSpc>
                <a:spcPts val="1500"/>
              </a:lnSpc>
              <a:buNone/>
            </a:pPr>
            <a:r>
              <a:rPr lang="en-US" sz="1050" dirty="0">
                <a:solidFill>
                  <a:srgbClr val="4B5563"/>
                </a:solidFill>
                <a:latin typeface="Roboto" pitchFamily="34" charset="0"/>
                <a:ea typeface="Roboto" pitchFamily="34" charset="-122"/>
                <a:cs typeface="Roboto" pitchFamily="34" charset="-120"/>
              </a:rPr>
              <a:t>Diodă</a:t>
            </a:r>
            <a:endParaRPr lang="en-US" sz="1050" dirty="0"/>
          </a:p>
        </p:txBody>
      </p:sp>
      <p:sp>
        <p:nvSpPr>
          <p:cNvPr id="57" name="Text 9"/>
          <p:cNvSpPr/>
          <p:nvPr/>
        </p:nvSpPr>
        <p:spPr>
          <a:xfrm>
            <a:off x="3105150" y="6829425"/>
            <a:ext cx="754380" cy="190500"/>
          </a:xfrm>
          <a:prstGeom prst="rect">
            <a:avLst/>
          </a:prstGeom>
          <a:noFill/>
          <a:ln/>
        </p:spPr>
        <p:txBody>
          <a:bodyPr wrap="square" lIns="0" tIns="0" rIns="0" bIns="0" rtlCol="0" anchor="t" vert="horz"/>
          <a:lstStyle/>
          <a:p>
            <a:pPr indent="0" marL="0">
              <a:lnSpc>
                <a:spcPts val="1500"/>
              </a:lnSpc>
              <a:buNone/>
            </a:pPr>
            <a:r>
              <a:rPr lang="en-US" sz="1050" dirty="0">
                <a:solidFill>
                  <a:srgbClr val="4B5563"/>
                </a:solidFill>
                <a:latin typeface="Roboto" pitchFamily="34" charset="0"/>
                <a:ea typeface="Roboto" pitchFamily="34" charset="-122"/>
                <a:cs typeface="Roboto" pitchFamily="34" charset="-120"/>
              </a:rPr>
              <a:t>Rezistență</a:t>
            </a:r>
            <a:endParaRPr lang="en-US" sz="1050" dirty="0"/>
          </a:p>
        </p:txBody>
      </p:sp>
      <p:sp>
        <p:nvSpPr>
          <p:cNvPr id="58" name="Text 10"/>
          <p:cNvSpPr/>
          <p:nvPr/>
        </p:nvSpPr>
        <p:spPr>
          <a:xfrm>
            <a:off x="6629400" y="1181100"/>
            <a:ext cx="6583680" cy="304800"/>
          </a:xfrm>
          <a:prstGeom prst="rect">
            <a:avLst/>
          </a:prstGeom>
          <a:noFill/>
          <a:ln/>
        </p:spPr>
        <p:txBody>
          <a:bodyPr wrap="square" lIns="0" tIns="0" rIns="0" bIns="0" rtlCol="0" anchor="t" vert="horz"/>
          <a:lstStyle/>
          <a:p>
            <a:pPr indent="0" marL="0">
              <a:lnSpc>
                <a:spcPts val="2400"/>
              </a:lnSpc>
              <a:buNone/>
            </a:pPr>
            <a:r>
              <a:rPr lang="en-US" sz="1800" b="1" dirty="0">
                <a:solidFill>
                  <a:srgbClr val="374151"/>
                </a:solidFill>
                <a:latin typeface="Montserrat" pitchFamily="34" charset="0"/>
                <a:ea typeface="Montserrat" pitchFamily="34" charset="-122"/>
                <a:cs typeface="Montserrat" pitchFamily="34" charset="-120"/>
              </a:rPr>
              <a:t>Tipuri Speciale de Diode</a:t>
            </a:r>
            <a:endParaRPr lang="en-US" sz="1800" dirty="0"/>
          </a:p>
        </p:txBody>
      </p:sp>
      <p:sp>
        <p:nvSpPr>
          <p:cNvPr id="59" name="Text 11"/>
          <p:cNvSpPr/>
          <p:nvPr/>
        </p:nvSpPr>
        <p:spPr>
          <a:xfrm>
            <a:off x="6724650" y="1771650"/>
            <a:ext cx="674370" cy="266700"/>
          </a:xfrm>
          <a:prstGeom prst="rect">
            <a:avLst/>
          </a:prstGeom>
          <a:noFill/>
          <a:ln/>
        </p:spPr>
        <p:txBody>
          <a:bodyPr wrap="square" lIns="0" tIns="0" rIns="0" bIns="0" rtlCol="0" anchor="t" vert="horz"/>
          <a:lstStyle/>
          <a:p>
            <a:pPr indent="0" marL="0">
              <a:lnSpc>
                <a:spcPts val="2100"/>
              </a:lnSpc>
              <a:buNone/>
            </a:pPr>
            <a:r>
              <a:rPr lang="en-US" sz="1350" dirty="0">
                <a:solidFill>
                  <a:srgbClr val="000000"/>
                </a:solidFill>
                <a:latin typeface="Roboto" pitchFamily="34" charset="0"/>
                <a:ea typeface="Roboto" pitchFamily="34" charset="-122"/>
                <a:cs typeface="Roboto" pitchFamily="34" charset="-120"/>
              </a:rPr>
              <a:t>LED-uri</a:t>
            </a:r>
            <a:endParaRPr lang="en-US" sz="1350" dirty="0"/>
          </a:p>
        </p:txBody>
      </p:sp>
      <p:sp>
        <p:nvSpPr>
          <p:cNvPr id="60" name="Text 12"/>
          <p:cNvSpPr/>
          <p:nvPr/>
        </p:nvSpPr>
        <p:spPr>
          <a:xfrm>
            <a:off x="6438900" y="2133600"/>
            <a:ext cx="2438400" cy="762000"/>
          </a:xfrm>
          <a:prstGeom prst="rect">
            <a:avLst/>
          </a:prstGeom>
          <a:noFill/>
          <a:ln/>
        </p:spPr>
        <p:txBody>
          <a:bodyPr wrap="square" lIns="0" tIns="0" rIns="0" bIns="0" rtlCol="0" anchor="t" vert="horz"/>
          <a:lstStyle/>
          <a:p>
            <a:pPr indent="0" marL="0">
              <a:lnSpc>
                <a:spcPts val="1500"/>
              </a:lnSpc>
              <a:buNone/>
            </a:pPr>
            <a:r>
              <a:rPr lang="en-US" sz="1050" dirty="0">
                <a:solidFill>
                  <a:srgbClr val="000000"/>
                </a:solidFill>
                <a:latin typeface="Roboto" pitchFamily="34" charset="0"/>
                <a:ea typeface="Roboto" pitchFamily="34" charset="-122"/>
                <a:cs typeface="Roboto" pitchFamily="34" charset="-120"/>
              </a:rPr>
              <a:t>Emit o lumină characteristică atunci când curentul trece prin ele în direcția corectă. Folosite în afișaje, iluminat și semnale luminoase.</a:t>
            </a:r>
            <a:endParaRPr lang="en-US" sz="1050" dirty="0"/>
          </a:p>
        </p:txBody>
      </p:sp>
      <p:sp>
        <p:nvSpPr>
          <p:cNvPr id="61" name="Text 13"/>
          <p:cNvSpPr/>
          <p:nvPr/>
        </p:nvSpPr>
        <p:spPr>
          <a:xfrm>
            <a:off x="9544050" y="1771650"/>
            <a:ext cx="1120140" cy="266700"/>
          </a:xfrm>
          <a:prstGeom prst="rect">
            <a:avLst/>
          </a:prstGeom>
          <a:noFill/>
          <a:ln/>
        </p:spPr>
        <p:txBody>
          <a:bodyPr wrap="square" lIns="0" tIns="0" rIns="0" bIns="0" rtlCol="0" anchor="t" vert="horz"/>
          <a:lstStyle/>
          <a:p>
            <a:pPr indent="0" marL="0">
              <a:lnSpc>
                <a:spcPts val="2100"/>
              </a:lnSpc>
              <a:buNone/>
            </a:pPr>
            <a:r>
              <a:rPr lang="en-US" sz="1350" dirty="0">
                <a:solidFill>
                  <a:srgbClr val="000000"/>
                </a:solidFill>
                <a:latin typeface="Roboto" pitchFamily="34" charset="0"/>
                <a:ea typeface="Roboto" pitchFamily="34" charset="-122"/>
                <a:cs typeface="Roboto" pitchFamily="34" charset="-120"/>
              </a:rPr>
              <a:t>Dioda Zener</a:t>
            </a:r>
            <a:endParaRPr lang="en-US" sz="1350" dirty="0"/>
          </a:p>
        </p:txBody>
      </p:sp>
      <p:sp>
        <p:nvSpPr>
          <p:cNvPr id="62" name="Text 14"/>
          <p:cNvSpPr/>
          <p:nvPr/>
        </p:nvSpPr>
        <p:spPr>
          <a:xfrm>
            <a:off x="9258300" y="2133600"/>
            <a:ext cx="2438400" cy="762000"/>
          </a:xfrm>
          <a:prstGeom prst="rect">
            <a:avLst/>
          </a:prstGeom>
          <a:noFill/>
          <a:ln/>
        </p:spPr>
        <p:txBody>
          <a:bodyPr wrap="square" lIns="0" tIns="0" rIns="0" bIns="0" rtlCol="0" anchor="t" vert="horz"/>
          <a:lstStyle/>
          <a:p>
            <a:pPr indent="0" marL="0">
              <a:lnSpc>
                <a:spcPts val="1500"/>
              </a:lnSpc>
              <a:buNone/>
            </a:pPr>
            <a:r>
              <a:rPr lang="en-US" sz="1050" dirty="0">
                <a:solidFill>
                  <a:srgbClr val="000000"/>
                </a:solidFill>
                <a:latin typeface="Roboto" pitchFamily="34" charset="0"/>
                <a:ea typeface="Roboto" pitchFamily="34" charset="-122"/>
                <a:cs typeface="Roboto" pitchFamily="34" charset="-120"/>
              </a:rPr>
              <a:t>Permite trecerea curentului în direcția normală, dar și în cealaltă direcție atunci când tensiunea depășește o anumită valoare. Folosită în protecția circuitelor.</a:t>
            </a:r>
            <a:endParaRPr lang="en-US" sz="1050" dirty="0"/>
          </a:p>
        </p:txBody>
      </p:sp>
      <p:sp>
        <p:nvSpPr>
          <p:cNvPr id="63" name="Text 15"/>
          <p:cNvSpPr/>
          <p:nvPr/>
        </p:nvSpPr>
        <p:spPr>
          <a:xfrm>
            <a:off x="6781800" y="3295650"/>
            <a:ext cx="1565910" cy="266700"/>
          </a:xfrm>
          <a:prstGeom prst="rect">
            <a:avLst/>
          </a:prstGeom>
          <a:noFill/>
          <a:ln/>
        </p:spPr>
        <p:txBody>
          <a:bodyPr wrap="square" lIns="0" tIns="0" rIns="0" bIns="0" rtlCol="0" anchor="t" vert="horz"/>
          <a:lstStyle/>
          <a:p>
            <a:pPr indent="0" marL="0">
              <a:lnSpc>
                <a:spcPts val="2100"/>
              </a:lnSpc>
              <a:buNone/>
            </a:pPr>
            <a:r>
              <a:rPr lang="en-US" sz="1350" dirty="0">
                <a:solidFill>
                  <a:srgbClr val="000000"/>
                </a:solidFill>
                <a:latin typeface="Roboto" pitchFamily="34" charset="0"/>
                <a:ea typeface="Roboto" pitchFamily="34" charset="-122"/>
                <a:cs typeface="Roboto" pitchFamily="34" charset="-120"/>
              </a:rPr>
              <a:t>Dioda de Semnal</a:t>
            </a:r>
            <a:endParaRPr lang="en-US" sz="1350" dirty="0"/>
          </a:p>
        </p:txBody>
      </p:sp>
      <p:sp>
        <p:nvSpPr>
          <p:cNvPr id="64" name="Text 16"/>
          <p:cNvSpPr/>
          <p:nvPr/>
        </p:nvSpPr>
        <p:spPr>
          <a:xfrm>
            <a:off x="6438900" y="3657600"/>
            <a:ext cx="2438400" cy="762000"/>
          </a:xfrm>
          <a:prstGeom prst="rect">
            <a:avLst/>
          </a:prstGeom>
          <a:noFill/>
          <a:ln/>
        </p:spPr>
        <p:txBody>
          <a:bodyPr wrap="square" lIns="0" tIns="0" rIns="0" bIns="0" rtlCol="0" anchor="t" vert="horz"/>
          <a:lstStyle/>
          <a:p>
            <a:pPr indent="0" marL="0">
              <a:lnSpc>
                <a:spcPts val="1500"/>
              </a:lnSpc>
              <a:buNone/>
            </a:pPr>
            <a:r>
              <a:rPr lang="en-US" sz="1050" dirty="0">
                <a:solidFill>
                  <a:srgbClr val="000000"/>
                </a:solidFill>
                <a:latin typeface="Roboto" pitchFamily="34" charset="0"/>
                <a:ea typeface="Roboto" pitchFamily="34" charset="-122"/>
                <a:cs typeface="Roboto" pitchFamily="34" charset="-120"/>
              </a:rPr>
              <a:t>Folosită în circuitele de recepție pentru detectarea semnalelor. Are caracteristici de comutare rapide și sensibilitate ridicată.</a:t>
            </a:r>
            <a:endParaRPr lang="en-US" sz="1050" dirty="0"/>
          </a:p>
        </p:txBody>
      </p:sp>
      <p:sp>
        <p:nvSpPr>
          <p:cNvPr id="65" name="Text 17"/>
          <p:cNvSpPr/>
          <p:nvPr/>
        </p:nvSpPr>
        <p:spPr>
          <a:xfrm>
            <a:off x="9601200" y="3295650"/>
            <a:ext cx="925830" cy="266700"/>
          </a:xfrm>
          <a:prstGeom prst="rect">
            <a:avLst/>
          </a:prstGeom>
          <a:noFill/>
          <a:ln/>
        </p:spPr>
        <p:txBody>
          <a:bodyPr wrap="square" lIns="0" tIns="0" rIns="0" bIns="0" rtlCol="0" anchor="t" vert="horz"/>
          <a:lstStyle/>
          <a:p>
            <a:pPr indent="0" marL="0">
              <a:lnSpc>
                <a:spcPts val="2100"/>
              </a:lnSpc>
              <a:buNone/>
            </a:pPr>
            <a:r>
              <a:rPr lang="en-US" sz="1350" dirty="0">
                <a:solidFill>
                  <a:srgbClr val="000000"/>
                </a:solidFill>
                <a:latin typeface="Roboto" pitchFamily="34" charset="0"/>
                <a:ea typeface="Roboto" pitchFamily="34" charset="-122"/>
                <a:cs typeface="Roboto" pitchFamily="34" charset="-120"/>
              </a:rPr>
              <a:t>Fotodiodă</a:t>
            </a:r>
            <a:endParaRPr lang="en-US" sz="1350" dirty="0"/>
          </a:p>
        </p:txBody>
      </p:sp>
      <p:sp>
        <p:nvSpPr>
          <p:cNvPr id="66" name="Text 18"/>
          <p:cNvSpPr/>
          <p:nvPr/>
        </p:nvSpPr>
        <p:spPr>
          <a:xfrm>
            <a:off x="9258300" y="3657600"/>
            <a:ext cx="2438400" cy="762000"/>
          </a:xfrm>
          <a:prstGeom prst="rect">
            <a:avLst/>
          </a:prstGeom>
          <a:noFill/>
          <a:ln/>
        </p:spPr>
        <p:txBody>
          <a:bodyPr wrap="square" lIns="0" tIns="0" rIns="0" bIns="0" rtlCol="0" anchor="t" vert="horz"/>
          <a:lstStyle/>
          <a:p>
            <a:pPr indent="0" marL="0">
              <a:lnSpc>
                <a:spcPts val="1500"/>
              </a:lnSpc>
              <a:buNone/>
            </a:pPr>
            <a:r>
              <a:rPr lang="en-US" sz="1050" dirty="0">
                <a:solidFill>
                  <a:srgbClr val="000000"/>
                </a:solidFill>
                <a:latin typeface="Roboto" pitchFamily="34" charset="0"/>
                <a:ea typeface="Roboto" pitchFamily="34" charset="-122"/>
                <a:cs typeface="Roboto" pitchFamily="34" charset="-120"/>
              </a:rPr>
              <a:t>Generează curent atunci când este expusă la lumină. Folosită în senzori de lumină, cititoare de coduri de bare și panouri solari.</a:t>
            </a:r>
            <a:endParaRPr lang="en-US" sz="1050" dirty="0"/>
          </a:p>
        </p:txBody>
      </p:sp>
      <p:sp>
        <p:nvSpPr>
          <p:cNvPr id="67" name="Text 19"/>
          <p:cNvSpPr/>
          <p:nvPr/>
        </p:nvSpPr>
        <p:spPr>
          <a:xfrm>
            <a:off x="6572250" y="4762500"/>
            <a:ext cx="6583680" cy="304800"/>
          </a:xfrm>
          <a:prstGeom prst="rect">
            <a:avLst/>
          </a:prstGeom>
          <a:noFill/>
          <a:ln/>
        </p:spPr>
        <p:txBody>
          <a:bodyPr wrap="square" lIns="0" tIns="0" rIns="0" bIns="0" rtlCol="0" anchor="t" vert="horz"/>
          <a:lstStyle/>
          <a:p>
            <a:pPr indent="0" marL="0">
              <a:lnSpc>
                <a:spcPts val="2400"/>
              </a:lnSpc>
              <a:buNone/>
            </a:pPr>
            <a:r>
              <a:rPr lang="en-US" sz="1800" b="1" dirty="0">
                <a:solidFill>
                  <a:srgbClr val="374151"/>
                </a:solidFill>
                <a:latin typeface="Montserrat" pitchFamily="34" charset="0"/>
                <a:ea typeface="Montserrat" pitchFamily="34" charset="-122"/>
                <a:cs typeface="Montserrat" pitchFamily="34" charset="-120"/>
              </a:rPr>
              <a:t>Aplicații în Circuitele Electronice</a:t>
            </a:r>
            <a:endParaRPr lang="en-US" sz="1800" dirty="0"/>
          </a:p>
        </p:txBody>
      </p:sp>
      <p:sp>
        <p:nvSpPr>
          <p:cNvPr id="68" name="Text 20"/>
          <p:cNvSpPr/>
          <p:nvPr/>
        </p:nvSpPr>
        <p:spPr>
          <a:xfrm>
            <a:off x="6591300" y="5219700"/>
            <a:ext cx="5219700" cy="457200"/>
          </a:xfrm>
          <a:prstGeom prst="rect">
            <a:avLst/>
          </a:prstGeom>
          <a:noFill/>
          <a:ln/>
        </p:spPr>
        <p:txBody>
          <a:bodyPr wrap="square" lIns="0" tIns="0" rIns="0" bIns="0" rtlCol="0" anchor="t" vert="horz"/>
          <a:lstStyle/>
          <a:p>
            <a:pPr algn="l" indent="0" marL="0">
              <a:lnSpc>
                <a:spcPts val="1800"/>
              </a:lnSpc>
              <a:buNone/>
            </a:pPr>
            <a:r>
              <a:rPr lang="en-US" sz="1200" dirty="0">
                <a:solidFill>
                  <a:srgbClr val="000000"/>
                </a:solidFill>
                <a:latin typeface="Roboto" pitchFamily="34" charset="0"/>
                <a:ea typeface="Roboto" pitchFamily="34" charset="-122"/>
                <a:cs typeface="Roboto" pitchFamily="34" charset="-120"/>
              </a:rPr>
              <a:t>Rectificare:</a:t>
            </a:r>
            <a:pPr algn="l" indent="0" marL="0">
              <a:lnSpc>
                <a:spcPts val="1800"/>
              </a:lnSpc>
              <a:buNone/>
            </a:pPr>
            <a:r>
              <a:rPr lang="en-US" sz="1200" dirty="0">
                <a:solidFill>
                  <a:srgbClr val="000000"/>
                </a:solidFill>
                <a:latin typeface="Roboto" pitchFamily="34" charset="0"/>
                <a:ea typeface="Roboto" pitchFamily="34" charset="-122"/>
                <a:cs typeface="Roboto" pitchFamily="34" charset="-120"/>
              </a:rPr>
              <a:t> Conversia curentului alternativ (AC) în curent continuu (DC), esențială în alimentatoarele electronice.</a:t>
            </a:r>
            <a:endParaRPr lang="en-US" sz="1200" dirty="0"/>
          </a:p>
        </p:txBody>
      </p:sp>
      <p:sp>
        <p:nvSpPr>
          <p:cNvPr id="69" name="Text 21"/>
          <p:cNvSpPr/>
          <p:nvPr/>
        </p:nvSpPr>
        <p:spPr>
          <a:xfrm>
            <a:off x="6591300" y="5791200"/>
            <a:ext cx="5219700" cy="457200"/>
          </a:xfrm>
          <a:prstGeom prst="rect">
            <a:avLst/>
          </a:prstGeom>
          <a:noFill/>
          <a:ln/>
        </p:spPr>
        <p:txBody>
          <a:bodyPr wrap="square" lIns="0" tIns="0" rIns="0" bIns="0" rtlCol="0" anchor="t" vert="horz"/>
          <a:lstStyle/>
          <a:p>
            <a:pPr algn="l" indent="0" marL="0">
              <a:lnSpc>
                <a:spcPts val="1800"/>
              </a:lnSpc>
              <a:buNone/>
            </a:pPr>
            <a:r>
              <a:rPr lang="en-US" sz="1200" dirty="0">
                <a:solidFill>
                  <a:srgbClr val="000000"/>
                </a:solidFill>
                <a:latin typeface="Roboto" pitchFamily="34" charset="0"/>
                <a:ea typeface="Roboto" pitchFamily="34" charset="-122"/>
                <a:cs typeface="Roboto" pitchFamily="34" charset="-120"/>
              </a:rPr>
              <a:t>Protecție:</a:t>
            </a:r>
            <a:pPr algn="l" indent="0" marL="0">
              <a:lnSpc>
                <a:spcPts val="1800"/>
              </a:lnSpc>
              <a:buNone/>
            </a:pPr>
            <a:r>
              <a:rPr lang="en-US" sz="1200" dirty="0">
                <a:solidFill>
                  <a:srgbClr val="000000"/>
                </a:solidFill>
                <a:latin typeface="Roboto" pitchFamily="34" charset="0"/>
                <a:ea typeface="Roboto" pitchFamily="34" charset="-122"/>
                <a:cs typeface="Roboto" pitchFamily="34" charset="-120"/>
              </a:rPr>
              <a:t> Protejează circuitele de inversarea polarității sau de supratensiuni prin blocarea curentului în direcția nepotrivită.</a:t>
            </a:r>
            <a:endParaRPr lang="en-US" sz="1200" dirty="0"/>
          </a:p>
        </p:txBody>
      </p:sp>
      <p:sp>
        <p:nvSpPr>
          <p:cNvPr id="70" name="Text 22"/>
          <p:cNvSpPr/>
          <p:nvPr/>
        </p:nvSpPr>
        <p:spPr>
          <a:xfrm>
            <a:off x="6591300" y="6362700"/>
            <a:ext cx="5219700" cy="457200"/>
          </a:xfrm>
          <a:prstGeom prst="rect">
            <a:avLst/>
          </a:prstGeom>
          <a:noFill/>
          <a:ln/>
        </p:spPr>
        <p:txBody>
          <a:bodyPr wrap="square" lIns="0" tIns="0" rIns="0" bIns="0" rtlCol="0" anchor="t" vert="horz"/>
          <a:lstStyle/>
          <a:p>
            <a:pPr algn="l" indent="0" marL="0">
              <a:lnSpc>
                <a:spcPts val="1800"/>
              </a:lnSpc>
              <a:buNone/>
            </a:pPr>
            <a:r>
              <a:rPr lang="en-US" sz="1200" dirty="0">
                <a:solidFill>
                  <a:srgbClr val="000000"/>
                </a:solidFill>
                <a:latin typeface="Roboto" pitchFamily="34" charset="0"/>
                <a:ea typeface="Roboto" pitchFamily="34" charset="-122"/>
                <a:cs typeface="Roboto" pitchFamily="34" charset="-120"/>
              </a:rPr>
              <a:t>Detecție:</a:t>
            </a:r>
            <a:pPr algn="l" indent="0" marL="0">
              <a:lnSpc>
                <a:spcPts val="1800"/>
              </a:lnSpc>
              <a:buNone/>
            </a:pPr>
            <a:r>
              <a:rPr lang="en-US" sz="1200" dirty="0">
                <a:solidFill>
                  <a:srgbClr val="000000"/>
                </a:solidFill>
                <a:latin typeface="Roboto" pitchFamily="34" charset="0"/>
                <a:ea typeface="Roboto" pitchFamily="34" charset="-122"/>
                <a:cs typeface="Roboto" pitchFamily="34" charset="-120"/>
              </a:rPr>
              <a:t> Extrage informația din semnalele modulate în circuitele de radio și televiziune.</a:t>
            </a:r>
            <a:endParaRPr lang="en-US" sz="1200" dirty="0"/>
          </a:p>
        </p:txBody>
      </p:sp>
      <p:sp>
        <p:nvSpPr>
          <p:cNvPr id="71" name="Text 23"/>
          <p:cNvSpPr/>
          <p:nvPr/>
        </p:nvSpPr>
        <p:spPr>
          <a:xfrm>
            <a:off x="6591300" y="6934200"/>
            <a:ext cx="5219700" cy="457200"/>
          </a:xfrm>
          <a:prstGeom prst="rect">
            <a:avLst/>
          </a:prstGeom>
          <a:noFill/>
          <a:ln/>
        </p:spPr>
        <p:txBody>
          <a:bodyPr wrap="square" lIns="0" tIns="0" rIns="0" bIns="0" rtlCol="0" anchor="t" vert="horz"/>
          <a:lstStyle/>
          <a:p>
            <a:pPr algn="l" indent="0" marL="0">
              <a:lnSpc>
                <a:spcPts val="1800"/>
              </a:lnSpc>
              <a:buNone/>
            </a:pPr>
            <a:r>
              <a:rPr lang="en-US" sz="1200" dirty="0">
                <a:solidFill>
                  <a:srgbClr val="000000"/>
                </a:solidFill>
                <a:latin typeface="Roboto" pitchFamily="34" charset="0"/>
                <a:ea typeface="Roboto" pitchFamily="34" charset="-122"/>
                <a:cs typeface="Roboto" pitchFamily="34" charset="-120"/>
              </a:rPr>
              <a:t>Regulare:</a:t>
            </a:r>
            <a:pPr algn="l" indent="0" marL="0">
              <a:lnSpc>
                <a:spcPts val="1800"/>
              </a:lnSpc>
              <a:buNone/>
            </a:pPr>
            <a:r>
              <a:rPr lang="en-US" sz="1200" dirty="0">
                <a:solidFill>
                  <a:srgbClr val="000000"/>
                </a:solidFill>
                <a:latin typeface="Roboto" pitchFamily="34" charset="0"/>
                <a:ea typeface="Roboto" pitchFamily="34" charset="-122"/>
                <a:cs typeface="Roboto" pitchFamily="34" charset="-120"/>
              </a:rPr>
              <a:t> Stabilizarea tensiunii în alimentatoarele electronice, în special cele cu diode Zener.</a:t>
            </a:r>
            <a:endParaRPr lang="en-US" sz="1200" dirty="0"/>
          </a:p>
        </p:txBody>
      </p:sp>
      <p:sp>
        <p:nvSpPr>
          <p:cNvPr id="72" name="Text 24"/>
          <p:cNvSpPr/>
          <p:nvPr/>
        </p:nvSpPr>
        <p:spPr>
          <a:xfrm>
            <a:off x="6591300" y="7505700"/>
            <a:ext cx="5219700" cy="457200"/>
          </a:xfrm>
          <a:prstGeom prst="rect">
            <a:avLst/>
          </a:prstGeom>
          <a:noFill/>
          <a:ln/>
        </p:spPr>
        <p:txBody>
          <a:bodyPr wrap="square" lIns="0" tIns="0" rIns="0" bIns="0" rtlCol="0" anchor="t" vert="horz"/>
          <a:lstStyle/>
          <a:p>
            <a:pPr algn="l" indent="0" marL="0">
              <a:lnSpc>
                <a:spcPts val="1800"/>
              </a:lnSpc>
              <a:buNone/>
            </a:pPr>
            <a:r>
              <a:rPr lang="en-US" sz="1200" dirty="0">
                <a:solidFill>
                  <a:srgbClr val="000000"/>
                </a:solidFill>
                <a:latin typeface="Roboto" pitchFamily="34" charset="0"/>
                <a:ea typeface="Roboto" pitchFamily="34" charset="-122"/>
                <a:cs typeface="Roboto" pitchFamily="34" charset="-120"/>
              </a:rPr>
              <a:t>Comutare:</a:t>
            </a:r>
            <a:pPr algn="l" indent="0" marL="0">
              <a:lnSpc>
                <a:spcPts val="1800"/>
              </a:lnSpc>
              <a:buNone/>
            </a:pPr>
            <a:r>
              <a:rPr lang="en-US" sz="1200" dirty="0">
                <a:solidFill>
                  <a:srgbClr val="000000"/>
                </a:solidFill>
                <a:latin typeface="Roboto" pitchFamily="34" charset="0"/>
                <a:ea typeface="Roboto" pitchFamily="34" charset="-122"/>
                <a:cs typeface="Roboto" pitchFamily="34" charset="-120"/>
              </a:rPr>
              <a:t> În aplicații digitale, diodele pot funcționa ca întrerupătoare electronice rapide.</a:t>
            </a:r>
            <a:endParaRPr lang="en-US" sz="1200" dirty="0"/>
          </a:p>
        </p:txBody>
      </p:sp>
      <p:sp>
        <p:nvSpPr>
          <p:cNvPr id="73" name="Text 25"/>
          <p:cNvSpPr/>
          <p:nvPr/>
        </p:nvSpPr>
        <p:spPr>
          <a:xfrm>
            <a:off x="11801475" y="8096250"/>
            <a:ext cx="285750" cy="228600"/>
          </a:xfrm>
          <a:prstGeom prst="rect">
            <a:avLst/>
          </a:prstGeom>
          <a:noFill/>
          <a:ln/>
        </p:spPr>
        <p:txBody>
          <a:bodyPr wrap="square" lIns="0" tIns="0" rIns="0" bIns="0" rtlCol="0" anchor="t" vert="horz"/>
          <a:lstStyle/>
          <a:p>
            <a:pPr indent="0" marL="0">
              <a:lnSpc>
                <a:spcPts val="1800"/>
              </a:lnSpc>
              <a:buNone/>
            </a:pPr>
            <a:r>
              <a:rPr lang="en-US" sz="1200" dirty="0">
                <a:solidFill>
                  <a:srgbClr val="6B7280"/>
                </a:solidFill>
                <a:latin typeface="Roboto" pitchFamily="34" charset="0"/>
                <a:ea typeface="Roboto" pitchFamily="34" charset="-122"/>
                <a:cs typeface="Roboto" pitchFamily="34" charset="-120"/>
              </a:rPr>
              <a:t>4/5</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2"/>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3"/>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4"/>
          <a:stretch>
            <a:fillRect/>
          </a:stretch>
        </p:blipFill>
        <p:spPr>
          <a:xfrm>
            <a:off x="381000" y="838200"/>
            <a:ext cx="914400" cy="38100"/>
          </a:xfrm>
          <a:prstGeom prst="rect">
            <a:avLst/>
          </a:prstGeom>
        </p:spPr>
      </p:pic>
      <p:pic>
        <p:nvPicPr>
          <p:cNvPr id="5" name="Image 3" descr="preencoded.png">    </p:cNvPr>
          <p:cNvPicPr>
            <a:picLocks noChangeAspect="1"/>
          </p:cNvPicPr>
          <p:nvPr/>
        </p:nvPicPr>
        <p:blipFill>
          <a:blip r:embed="rId5"/>
          <a:stretch>
            <a:fillRect/>
          </a:stretch>
        </p:blipFill>
        <p:spPr>
          <a:xfrm>
            <a:off x="381000" y="1104900"/>
            <a:ext cx="4434780" cy="1752600"/>
          </a:xfrm>
          <a:prstGeom prst="rect">
            <a:avLst/>
          </a:prstGeom>
        </p:spPr>
      </p:pic>
      <p:pic>
        <p:nvPicPr>
          <p:cNvPr id="6" name="Image 4" descr="preencoded.png">    </p:cNvPr>
          <p:cNvPicPr>
            <a:picLocks noChangeAspect="1"/>
          </p:cNvPicPr>
          <p:nvPr/>
        </p:nvPicPr>
        <p:blipFill>
          <a:blip r:embed="rId6"/>
          <a:stretch>
            <a:fillRect/>
          </a:stretch>
        </p:blipFill>
        <p:spPr>
          <a:xfrm>
            <a:off x="533400" y="1285875"/>
            <a:ext cx="228600" cy="228600"/>
          </a:xfrm>
          <a:prstGeom prst="rect">
            <a:avLst/>
          </a:prstGeom>
        </p:spPr>
      </p:pic>
      <p:pic>
        <p:nvPicPr>
          <p:cNvPr id="7" name="Image 5" descr="preencoded.png">    </p:cNvPr>
          <p:cNvPicPr>
            <a:picLocks noChangeAspect="1"/>
          </p:cNvPicPr>
          <p:nvPr/>
        </p:nvPicPr>
        <p:blipFill>
          <a:blip r:embed="rId7"/>
          <a:stretch>
            <a:fillRect/>
          </a:stretch>
        </p:blipFill>
        <p:spPr>
          <a:xfrm>
            <a:off x="381000" y="3048000"/>
            <a:ext cx="4434780" cy="1905000"/>
          </a:xfrm>
          <a:prstGeom prst="rect">
            <a:avLst/>
          </a:prstGeom>
        </p:spPr>
      </p:pic>
      <p:pic>
        <p:nvPicPr>
          <p:cNvPr id="8" name="Image 6" descr="preencoded.png">    </p:cNvPr>
          <p:cNvPicPr>
            <a:picLocks noChangeAspect="1"/>
          </p:cNvPicPr>
          <p:nvPr/>
        </p:nvPicPr>
        <p:blipFill>
          <a:blip r:embed="rId8"/>
          <a:stretch>
            <a:fillRect/>
          </a:stretch>
        </p:blipFill>
        <p:spPr>
          <a:xfrm>
            <a:off x="2407890" y="3581400"/>
            <a:ext cx="381000" cy="1143000"/>
          </a:xfrm>
          <a:prstGeom prst="rect">
            <a:avLst/>
          </a:prstGeom>
        </p:spPr>
      </p:pic>
      <p:pic>
        <p:nvPicPr>
          <p:cNvPr id="9" name="Image 7" descr="preencoded.png">    </p:cNvPr>
          <p:cNvPicPr>
            <a:picLocks noChangeAspect="1"/>
          </p:cNvPicPr>
          <p:nvPr/>
        </p:nvPicPr>
        <p:blipFill>
          <a:blip r:embed="rId9"/>
          <a:stretch>
            <a:fillRect/>
          </a:stretch>
        </p:blipFill>
        <p:spPr>
          <a:xfrm>
            <a:off x="2312640" y="4381500"/>
            <a:ext cx="571500" cy="381000"/>
          </a:xfrm>
          <a:prstGeom prst="rect">
            <a:avLst/>
          </a:prstGeom>
        </p:spPr>
      </p:pic>
      <p:pic>
        <p:nvPicPr>
          <p:cNvPr id="10" name="Image 8" descr="preencoded.png">    </p:cNvPr>
          <p:cNvPicPr>
            <a:picLocks noChangeAspect="1"/>
          </p:cNvPicPr>
          <p:nvPr/>
        </p:nvPicPr>
        <p:blipFill>
          <a:blip r:embed="rId10"/>
          <a:stretch>
            <a:fillRect/>
          </a:stretch>
        </p:blipFill>
        <p:spPr>
          <a:xfrm>
            <a:off x="2312640" y="3238500"/>
            <a:ext cx="571500" cy="381000"/>
          </a:xfrm>
          <a:prstGeom prst="rect">
            <a:avLst/>
          </a:prstGeom>
        </p:spPr>
      </p:pic>
      <p:pic>
        <p:nvPicPr>
          <p:cNvPr id="11" name="Image 9" descr="preencoded.png">    </p:cNvPr>
          <p:cNvPicPr>
            <a:picLocks noChangeAspect="1"/>
          </p:cNvPicPr>
          <p:nvPr/>
        </p:nvPicPr>
        <p:blipFill>
          <a:blip r:embed="rId11"/>
          <a:stretch>
            <a:fillRect/>
          </a:stretch>
        </p:blipFill>
        <p:spPr>
          <a:xfrm>
            <a:off x="1711375" y="3238500"/>
            <a:ext cx="19050" cy="381000"/>
          </a:xfrm>
          <a:prstGeom prst="rect">
            <a:avLst/>
          </a:prstGeom>
        </p:spPr>
      </p:pic>
      <p:pic>
        <p:nvPicPr>
          <p:cNvPr id="12" name="Image 10" descr="preencoded.png">    </p:cNvPr>
          <p:cNvPicPr>
            <a:picLocks noChangeAspect="1"/>
          </p:cNvPicPr>
          <p:nvPr/>
        </p:nvPicPr>
        <p:blipFill>
          <a:blip r:embed="rId12"/>
          <a:stretch>
            <a:fillRect/>
          </a:stretch>
        </p:blipFill>
        <p:spPr>
          <a:xfrm>
            <a:off x="1711375" y="4381500"/>
            <a:ext cx="19050" cy="381000"/>
          </a:xfrm>
          <a:prstGeom prst="rect">
            <a:avLst/>
          </a:prstGeom>
        </p:spPr>
      </p:pic>
      <p:pic>
        <p:nvPicPr>
          <p:cNvPr id="13" name="Image 11" descr="preencoded.png">    </p:cNvPr>
          <p:cNvPicPr>
            <a:picLocks noChangeAspect="1"/>
          </p:cNvPicPr>
          <p:nvPr/>
        </p:nvPicPr>
        <p:blipFill>
          <a:blip r:embed="rId13"/>
          <a:stretch>
            <a:fillRect/>
          </a:stretch>
        </p:blipFill>
        <p:spPr>
          <a:xfrm>
            <a:off x="3485257" y="3238500"/>
            <a:ext cx="19050" cy="381000"/>
          </a:xfrm>
          <a:prstGeom prst="rect">
            <a:avLst/>
          </a:prstGeom>
        </p:spPr>
      </p:pic>
      <p:pic>
        <p:nvPicPr>
          <p:cNvPr id="14" name="Image 12" descr="preencoded.png">    </p:cNvPr>
          <p:cNvPicPr>
            <a:picLocks noChangeAspect="1"/>
          </p:cNvPicPr>
          <p:nvPr/>
        </p:nvPicPr>
        <p:blipFill>
          <a:blip r:embed="rId14"/>
          <a:stretch>
            <a:fillRect/>
          </a:stretch>
        </p:blipFill>
        <p:spPr>
          <a:xfrm>
            <a:off x="3485257" y="4381500"/>
            <a:ext cx="19050" cy="381000"/>
          </a:xfrm>
          <a:prstGeom prst="rect">
            <a:avLst/>
          </a:prstGeom>
        </p:spPr>
      </p:pic>
      <p:pic>
        <p:nvPicPr>
          <p:cNvPr id="15" name="Image 13" descr="preencoded.png">    </p:cNvPr>
          <p:cNvPicPr>
            <a:picLocks noChangeAspect="1"/>
          </p:cNvPicPr>
          <p:nvPr/>
        </p:nvPicPr>
        <p:blipFill>
          <a:blip r:embed="rId15"/>
          <a:stretch>
            <a:fillRect/>
          </a:stretch>
        </p:blipFill>
        <p:spPr>
          <a:xfrm>
            <a:off x="533400" y="3581400"/>
            <a:ext cx="95250" cy="95250"/>
          </a:xfrm>
          <a:prstGeom prst="rect">
            <a:avLst/>
          </a:prstGeom>
        </p:spPr>
      </p:pic>
      <p:pic>
        <p:nvPicPr>
          <p:cNvPr id="16" name="Image 14" descr="preencoded.png">    </p:cNvPr>
          <p:cNvPicPr>
            <a:picLocks noChangeAspect="1"/>
          </p:cNvPicPr>
          <p:nvPr/>
        </p:nvPicPr>
        <p:blipFill>
          <a:blip r:embed="rId16"/>
          <a:stretch>
            <a:fillRect/>
          </a:stretch>
        </p:blipFill>
        <p:spPr>
          <a:xfrm>
            <a:off x="533400" y="3581400"/>
            <a:ext cx="95250" cy="95250"/>
          </a:xfrm>
          <a:prstGeom prst="rect">
            <a:avLst/>
          </a:prstGeom>
        </p:spPr>
      </p:pic>
      <p:pic>
        <p:nvPicPr>
          <p:cNvPr id="17" name="Image 15" descr="preencoded.png">    </p:cNvPr>
          <p:cNvPicPr>
            <a:picLocks noChangeAspect="1"/>
          </p:cNvPicPr>
          <p:nvPr/>
        </p:nvPicPr>
        <p:blipFill>
          <a:blip r:embed="rId17"/>
          <a:stretch>
            <a:fillRect/>
          </a:stretch>
        </p:blipFill>
        <p:spPr>
          <a:xfrm>
            <a:off x="533400" y="3581400"/>
            <a:ext cx="95250" cy="95250"/>
          </a:xfrm>
          <a:prstGeom prst="rect">
            <a:avLst/>
          </a:prstGeom>
        </p:spPr>
      </p:pic>
      <p:pic>
        <p:nvPicPr>
          <p:cNvPr id="18" name="Image 16" descr="preencoded.png">    </p:cNvPr>
          <p:cNvPicPr>
            <a:picLocks noChangeAspect="1"/>
          </p:cNvPicPr>
          <p:nvPr/>
        </p:nvPicPr>
        <p:blipFill>
          <a:blip r:embed="rId18"/>
          <a:stretch>
            <a:fillRect/>
          </a:stretch>
        </p:blipFill>
        <p:spPr>
          <a:xfrm>
            <a:off x="381000" y="5172075"/>
            <a:ext cx="285750" cy="228600"/>
          </a:xfrm>
          <a:prstGeom prst="rect">
            <a:avLst/>
          </a:prstGeom>
        </p:spPr>
      </p:pic>
      <p:pic>
        <p:nvPicPr>
          <p:cNvPr id="19" name="Image 17" descr="preencoded.png">    </p:cNvPr>
          <p:cNvPicPr>
            <a:picLocks noChangeAspect="1"/>
          </p:cNvPicPr>
          <p:nvPr/>
        </p:nvPicPr>
        <p:blipFill>
          <a:blip r:embed="rId19"/>
          <a:stretch>
            <a:fillRect/>
          </a:stretch>
        </p:blipFill>
        <p:spPr>
          <a:xfrm>
            <a:off x="381000" y="5600700"/>
            <a:ext cx="152400" cy="152400"/>
          </a:xfrm>
          <a:prstGeom prst="rect">
            <a:avLst/>
          </a:prstGeom>
        </p:spPr>
      </p:pic>
      <p:pic>
        <p:nvPicPr>
          <p:cNvPr id="20" name="Image 18" descr="preencoded.png">    </p:cNvPr>
          <p:cNvPicPr>
            <a:picLocks noChangeAspect="1"/>
          </p:cNvPicPr>
          <p:nvPr/>
        </p:nvPicPr>
        <p:blipFill>
          <a:blip r:embed="rId20"/>
          <a:stretch>
            <a:fillRect/>
          </a:stretch>
        </p:blipFill>
        <p:spPr>
          <a:xfrm>
            <a:off x="381000" y="5905500"/>
            <a:ext cx="152400" cy="152400"/>
          </a:xfrm>
          <a:prstGeom prst="rect">
            <a:avLst/>
          </a:prstGeom>
        </p:spPr>
      </p:pic>
      <p:pic>
        <p:nvPicPr>
          <p:cNvPr id="21" name="Image 19" descr="preencoded.png">    </p:cNvPr>
          <p:cNvPicPr>
            <a:picLocks noChangeAspect="1"/>
          </p:cNvPicPr>
          <p:nvPr/>
        </p:nvPicPr>
        <p:blipFill>
          <a:blip r:embed="rId21"/>
          <a:stretch>
            <a:fillRect/>
          </a:stretch>
        </p:blipFill>
        <p:spPr>
          <a:xfrm>
            <a:off x="381000" y="6210300"/>
            <a:ext cx="152400" cy="152400"/>
          </a:xfrm>
          <a:prstGeom prst="rect">
            <a:avLst/>
          </a:prstGeom>
        </p:spPr>
      </p:pic>
      <p:pic>
        <p:nvPicPr>
          <p:cNvPr id="22" name="Image 20" descr="preencoded.png">    </p:cNvPr>
          <p:cNvPicPr>
            <a:picLocks noChangeAspect="1"/>
          </p:cNvPicPr>
          <p:nvPr/>
        </p:nvPicPr>
        <p:blipFill>
          <a:blip r:embed="rId22"/>
          <a:stretch>
            <a:fillRect/>
          </a:stretch>
        </p:blipFill>
        <p:spPr>
          <a:xfrm>
            <a:off x="5044380" y="1133475"/>
            <a:ext cx="257175" cy="228600"/>
          </a:xfrm>
          <a:prstGeom prst="rect">
            <a:avLst/>
          </a:prstGeom>
        </p:spPr>
      </p:pic>
      <p:pic>
        <p:nvPicPr>
          <p:cNvPr id="23" name="Image 21" descr="preencoded.png">    </p:cNvPr>
          <p:cNvPicPr>
            <a:picLocks noChangeAspect="1"/>
          </p:cNvPicPr>
          <p:nvPr/>
        </p:nvPicPr>
        <p:blipFill>
          <a:blip r:embed="rId23"/>
          <a:stretch>
            <a:fillRect/>
          </a:stretch>
        </p:blipFill>
        <p:spPr>
          <a:xfrm>
            <a:off x="5044380" y="1562100"/>
            <a:ext cx="3307110" cy="1257300"/>
          </a:xfrm>
          <a:prstGeom prst="rect">
            <a:avLst/>
          </a:prstGeom>
        </p:spPr>
      </p:pic>
      <p:pic>
        <p:nvPicPr>
          <p:cNvPr id="24" name="Image 22" descr="preencoded.png">    </p:cNvPr>
          <p:cNvPicPr>
            <a:picLocks noChangeAspect="1"/>
          </p:cNvPicPr>
          <p:nvPr/>
        </p:nvPicPr>
        <p:blipFill>
          <a:blip r:embed="rId24"/>
          <a:stretch>
            <a:fillRect/>
          </a:stretch>
        </p:blipFill>
        <p:spPr>
          <a:xfrm>
            <a:off x="5196780" y="1714500"/>
            <a:ext cx="285750" cy="304800"/>
          </a:xfrm>
          <a:prstGeom prst="rect">
            <a:avLst/>
          </a:prstGeom>
        </p:spPr>
      </p:pic>
      <p:pic>
        <p:nvPicPr>
          <p:cNvPr id="25" name="Image 23" descr="preencoded.png">    </p:cNvPr>
          <p:cNvPicPr>
            <a:picLocks noChangeAspect="1"/>
          </p:cNvPicPr>
          <p:nvPr/>
        </p:nvPicPr>
        <p:blipFill>
          <a:blip r:embed="rId25"/>
          <a:stretch>
            <a:fillRect/>
          </a:stretch>
        </p:blipFill>
        <p:spPr>
          <a:xfrm>
            <a:off x="8503890" y="1562100"/>
            <a:ext cx="3307110" cy="1257300"/>
          </a:xfrm>
          <a:prstGeom prst="rect">
            <a:avLst/>
          </a:prstGeom>
        </p:spPr>
      </p:pic>
      <p:pic>
        <p:nvPicPr>
          <p:cNvPr id="26" name="Image 24" descr="preencoded.png">    </p:cNvPr>
          <p:cNvPicPr>
            <a:picLocks noChangeAspect="1"/>
          </p:cNvPicPr>
          <p:nvPr/>
        </p:nvPicPr>
        <p:blipFill>
          <a:blip r:embed="rId26"/>
          <a:stretch>
            <a:fillRect/>
          </a:stretch>
        </p:blipFill>
        <p:spPr>
          <a:xfrm>
            <a:off x="5044380" y="3048000"/>
            <a:ext cx="3288060" cy="1447800"/>
          </a:xfrm>
          <a:prstGeom prst="rect">
            <a:avLst/>
          </a:prstGeom>
        </p:spPr>
      </p:pic>
      <p:pic>
        <p:nvPicPr>
          <p:cNvPr id="27" name="Image 25" descr="preencoded.png">    </p:cNvPr>
          <p:cNvPicPr>
            <a:picLocks noChangeAspect="1"/>
          </p:cNvPicPr>
          <p:nvPr/>
        </p:nvPicPr>
        <p:blipFill>
          <a:blip r:embed="rId27"/>
          <a:stretch>
            <a:fillRect/>
          </a:stretch>
        </p:blipFill>
        <p:spPr>
          <a:xfrm>
            <a:off x="5550098" y="3238500"/>
            <a:ext cx="238125" cy="190500"/>
          </a:xfrm>
          <a:prstGeom prst="rect">
            <a:avLst/>
          </a:prstGeom>
        </p:spPr>
      </p:pic>
      <p:pic>
        <p:nvPicPr>
          <p:cNvPr id="28" name="Image 26" descr="preencoded.png">    </p:cNvPr>
          <p:cNvPicPr>
            <a:picLocks noChangeAspect="1"/>
          </p:cNvPicPr>
          <p:nvPr/>
        </p:nvPicPr>
        <p:blipFill>
          <a:blip r:embed="rId28"/>
          <a:stretch>
            <a:fillRect/>
          </a:stretch>
        </p:blipFill>
        <p:spPr>
          <a:xfrm>
            <a:off x="8522940" y="3048000"/>
            <a:ext cx="3288060" cy="1447800"/>
          </a:xfrm>
          <a:prstGeom prst="rect">
            <a:avLst/>
          </a:prstGeom>
        </p:spPr>
      </p:pic>
      <p:pic>
        <p:nvPicPr>
          <p:cNvPr id="29" name="Image 27" descr="preencoded.png">    </p:cNvPr>
          <p:cNvPicPr>
            <a:picLocks noChangeAspect="1"/>
          </p:cNvPicPr>
          <p:nvPr/>
        </p:nvPicPr>
        <p:blipFill>
          <a:blip r:embed="rId29"/>
          <a:stretch>
            <a:fillRect/>
          </a:stretch>
        </p:blipFill>
        <p:spPr>
          <a:xfrm>
            <a:off x="9104858" y="3238500"/>
            <a:ext cx="219075" cy="190500"/>
          </a:xfrm>
          <a:prstGeom prst="rect">
            <a:avLst/>
          </a:prstGeom>
        </p:spPr>
      </p:pic>
      <p:pic>
        <p:nvPicPr>
          <p:cNvPr id="30" name="Image 28" descr="preencoded.png">    </p:cNvPr>
          <p:cNvPicPr>
            <a:picLocks noChangeAspect="1"/>
          </p:cNvPicPr>
          <p:nvPr/>
        </p:nvPicPr>
        <p:blipFill>
          <a:blip r:embed="rId30"/>
          <a:stretch>
            <a:fillRect/>
          </a:stretch>
        </p:blipFill>
        <p:spPr>
          <a:xfrm>
            <a:off x="5044380" y="4724400"/>
            <a:ext cx="6766620" cy="1447800"/>
          </a:xfrm>
          <a:prstGeom prst="rect">
            <a:avLst/>
          </a:prstGeom>
        </p:spPr>
      </p:pic>
      <p:pic>
        <p:nvPicPr>
          <p:cNvPr id="31" name="Image 29" descr="preencoded.png">    </p:cNvPr>
          <p:cNvPicPr>
            <a:picLocks noChangeAspect="1"/>
          </p:cNvPicPr>
          <p:nvPr/>
        </p:nvPicPr>
        <p:blipFill>
          <a:blip r:embed="rId31"/>
          <a:stretch>
            <a:fillRect/>
          </a:stretch>
        </p:blipFill>
        <p:spPr>
          <a:xfrm>
            <a:off x="5234880" y="4953000"/>
            <a:ext cx="219075" cy="190500"/>
          </a:xfrm>
          <a:prstGeom prst="rect">
            <a:avLst/>
          </a:prstGeom>
        </p:spPr>
      </p:pic>
      <p:sp>
        <p:nvSpPr>
          <p:cNvPr id="32" name="Text 0"/>
          <p:cNvSpPr/>
          <p:nvPr/>
        </p:nvSpPr>
        <p:spPr>
          <a:xfrm>
            <a:off x="381000" y="381000"/>
            <a:ext cx="13716000" cy="381000"/>
          </a:xfrm>
          <a:prstGeom prst="rect">
            <a:avLst/>
          </a:prstGeom>
          <a:noFill/>
          <a:ln/>
        </p:spPr>
        <p:txBody>
          <a:bodyPr wrap="square" lIns="0" tIns="0" rIns="0" bIns="0" rtlCol="0" anchor="t" vert="horz"/>
          <a:lstStyle/>
          <a:p>
            <a:pPr indent="0" marL="0">
              <a:lnSpc>
                <a:spcPts val="3000"/>
              </a:lnSpc>
              <a:buNone/>
            </a:pPr>
            <a:r>
              <a:rPr lang="en-US" sz="2700" b="1" dirty="0">
                <a:solidFill>
                  <a:srgbClr val="1F2937"/>
                </a:solidFill>
                <a:latin typeface="Montserrat" pitchFamily="34" charset="0"/>
                <a:ea typeface="Montserrat" pitchFamily="34" charset="-122"/>
                <a:cs typeface="Montserrat" pitchFamily="34" charset="-120"/>
              </a:rPr>
              <a:t>Tranzistori: Fundamentul Electronicii Moderne</a:t>
            </a:r>
            <a:endParaRPr lang="en-US" sz="2700" dirty="0"/>
          </a:p>
        </p:txBody>
      </p:sp>
      <p:sp>
        <p:nvSpPr>
          <p:cNvPr id="33" name="Text 1"/>
          <p:cNvSpPr/>
          <p:nvPr/>
        </p:nvSpPr>
        <p:spPr>
          <a:xfrm>
            <a:off x="838200" y="1257300"/>
            <a:ext cx="4955977" cy="304800"/>
          </a:xfrm>
          <a:prstGeom prst="rect">
            <a:avLst/>
          </a:prstGeom>
          <a:noFill/>
          <a:ln/>
        </p:spPr>
        <p:txBody>
          <a:bodyPr wrap="square" lIns="0" tIns="0" rIns="0" bIns="0" rtlCol="0" anchor="t" vert="horz"/>
          <a:lstStyle/>
          <a:p>
            <a:pPr indent="0" marL="0">
              <a:lnSpc>
                <a:spcPts val="2400"/>
              </a:lnSpc>
              <a:buNone/>
            </a:pPr>
            <a:r>
              <a:rPr lang="en-US" sz="1800" b="1" dirty="0">
                <a:solidFill>
                  <a:srgbClr val="374151"/>
                </a:solidFill>
                <a:latin typeface="Montserrat" pitchFamily="34" charset="0"/>
                <a:ea typeface="Montserrat" pitchFamily="34" charset="-122"/>
                <a:cs typeface="Montserrat" pitchFamily="34" charset="-120"/>
              </a:rPr>
              <a:t>Principii de Funcționare</a:t>
            </a:r>
            <a:endParaRPr lang="en-US" sz="1800" dirty="0"/>
          </a:p>
        </p:txBody>
      </p:sp>
      <p:sp>
        <p:nvSpPr>
          <p:cNvPr id="34" name="Text 2"/>
          <p:cNvSpPr/>
          <p:nvPr/>
        </p:nvSpPr>
        <p:spPr>
          <a:xfrm>
            <a:off x="533400" y="1638300"/>
            <a:ext cx="4129980" cy="1066800"/>
          </a:xfrm>
          <a:prstGeom prst="rect">
            <a:avLst/>
          </a:prstGeom>
          <a:noFill/>
          <a:ln/>
        </p:spPr>
        <p:txBody>
          <a:bodyPr wrap="square" lIns="0" tIns="0" rIns="0" bIns="0" rtlCol="0" anchor="t" vert="horz"/>
          <a:lstStyle/>
          <a:p>
            <a:pPr indent="0" marL="0">
              <a:lnSpc>
                <a:spcPts val="2100"/>
              </a:lnSpc>
              <a:buNone/>
            </a:pPr>
            <a:r>
              <a:rPr lang="en-US" sz="1350" dirty="0">
                <a:solidFill>
                  <a:srgbClr val="000000"/>
                </a:solidFill>
                <a:latin typeface="Roboto" pitchFamily="34" charset="0"/>
                <a:ea typeface="Roboto" pitchFamily="34" charset="-122"/>
                <a:cs typeface="Roboto" pitchFamily="34" charset="-120"/>
              </a:rPr>
              <a:t>Tranzistorii sunt componente electronice semiconductoare care pot amplifica sau comuta semnale electrice. Sunt fundamentali pentru toate dispozitivele electronice moderne.</a:t>
            </a:r>
            <a:endParaRPr lang="en-US" sz="1350" dirty="0"/>
          </a:p>
        </p:txBody>
      </p:sp>
      <p:sp>
        <p:nvSpPr>
          <p:cNvPr id="35" name="Text 3"/>
          <p:cNvSpPr/>
          <p:nvPr/>
        </p:nvSpPr>
        <p:spPr>
          <a:xfrm>
            <a:off x="120402" y="3200400"/>
            <a:ext cx="4955977" cy="266700"/>
          </a:xfrm>
          <a:prstGeom prst="rect">
            <a:avLst/>
          </a:prstGeom>
          <a:noFill/>
          <a:ln/>
        </p:spPr>
        <p:txBody>
          <a:bodyPr wrap="square" lIns="0" tIns="0" rIns="0" bIns="0" rtlCol="0" anchor="t" vert="horz"/>
          <a:lstStyle/>
          <a:p>
            <a:pPr algn="ctr" indent="0" marL="0">
              <a:lnSpc>
                <a:spcPts val="2100"/>
              </a:lnSpc>
              <a:buNone/>
            </a:pPr>
            <a:r>
              <a:rPr lang="en-US" sz="1500" dirty="0">
                <a:solidFill>
                  <a:srgbClr val="374151"/>
                </a:solidFill>
                <a:latin typeface="Roboto" pitchFamily="34" charset="0"/>
                <a:ea typeface="Roboto" pitchFamily="34" charset="-122"/>
                <a:cs typeface="Roboto" pitchFamily="34" charset="-120"/>
              </a:rPr>
              <a:t>Structura unui Tranzistor Bipolar</a:t>
            </a:r>
            <a:endParaRPr lang="en-US" sz="1500" dirty="0"/>
          </a:p>
        </p:txBody>
      </p:sp>
      <p:sp>
        <p:nvSpPr>
          <p:cNvPr id="36" name="Text 4"/>
          <p:cNvSpPr/>
          <p:nvPr/>
        </p:nvSpPr>
        <p:spPr>
          <a:xfrm>
            <a:off x="1489621" y="3333750"/>
            <a:ext cx="114300" cy="228600"/>
          </a:xfrm>
          <a:prstGeom prst="rect">
            <a:avLst/>
          </a:prstGeom>
          <a:noFill/>
          <a:ln/>
        </p:spPr>
        <p:txBody>
          <a:bodyPr wrap="square" lIns="0" tIns="0" rIns="0" bIns="0" rtlCol="0" anchor="t" vert="horz"/>
          <a:lstStyle/>
          <a:p>
            <a:pPr indent="0" marL="0">
              <a:lnSpc>
                <a:spcPts val="1800"/>
              </a:lnSpc>
              <a:buNone/>
            </a:pPr>
            <a:r>
              <a:rPr lang="en-US" sz="1200" dirty="0">
                <a:solidFill>
                  <a:srgbClr val="000000"/>
                </a:solidFill>
                <a:latin typeface="Roboto" pitchFamily="34" charset="0"/>
                <a:ea typeface="Roboto" pitchFamily="34" charset="-122"/>
                <a:cs typeface="Roboto" pitchFamily="34" charset="-120"/>
              </a:rPr>
              <a:t>C</a:t>
            </a:r>
            <a:endParaRPr lang="en-US" sz="1200" dirty="0"/>
          </a:p>
        </p:txBody>
      </p:sp>
      <p:sp>
        <p:nvSpPr>
          <p:cNvPr id="37" name="Text 5"/>
          <p:cNvSpPr/>
          <p:nvPr/>
        </p:nvSpPr>
        <p:spPr>
          <a:xfrm>
            <a:off x="1489621" y="4476750"/>
            <a:ext cx="102870" cy="228600"/>
          </a:xfrm>
          <a:prstGeom prst="rect">
            <a:avLst/>
          </a:prstGeom>
          <a:noFill/>
          <a:ln/>
        </p:spPr>
        <p:txBody>
          <a:bodyPr wrap="square" lIns="0" tIns="0" rIns="0" bIns="0" rtlCol="0" anchor="t" vert="horz"/>
          <a:lstStyle/>
          <a:p>
            <a:pPr indent="0" marL="0">
              <a:lnSpc>
                <a:spcPts val="1800"/>
              </a:lnSpc>
              <a:buNone/>
            </a:pPr>
            <a:r>
              <a:rPr lang="en-US" sz="1200" dirty="0">
                <a:solidFill>
                  <a:srgbClr val="000000"/>
                </a:solidFill>
                <a:latin typeface="Roboto" pitchFamily="34" charset="0"/>
                <a:ea typeface="Roboto" pitchFamily="34" charset="-122"/>
                <a:cs typeface="Roboto" pitchFamily="34" charset="-120"/>
              </a:rPr>
              <a:t>E</a:t>
            </a:r>
            <a:endParaRPr lang="en-US" sz="1200" dirty="0"/>
          </a:p>
        </p:txBody>
      </p:sp>
      <p:sp>
        <p:nvSpPr>
          <p:cNvPr id="38" name="Text 6"/>
          <p:cNvSpPr/>
          <p:nvPr/>
        </p:nvSpPr>
        <p:spPr>
          <a:xfrm>
            <a:off x="3352205" y="3810000"/>
            <a:ext cx="114300" cy="228600"/>
          </a:xfrm>
          <a:prstGeom prst="rect">
            <a:avLst/>
          </a:prstGeom>
          <a:noFill/>
          <a:ln/>
        </p:spPr>
        <p:txBody>
          <a:bodyPr wrap="square" lIns="0" tIns="0" rIns="0" bIns="0" rtlCol="0" anchor="t" vert="horz"/>
          <a:lstStyle/>
          <a:p>
            <a:pPr indent="0" marL="0">
              <a:lnSpc>
                <a:spcPts val="1800"/>
              </a:lnSpc>
              <a:buNone/>
            </a:pPr>
            <a:r>
              <a:rPr lang="en-US" sz="1200" dirty="0">
                <a:solidFill>
                  <a:srgbClr val="000000"/>
                </a:solidFill>
                <a:latin typeface="Roboto" pitchFamily="34" charset="0"/>
                <a:ea typeface="Roboto" pitchFamily="34" charset="-122"/>
                <a:cs typeface="Roboto" pitchFamily="34" charset="-120"/>
              </a:rPr>
              <a:t>B</a:t>
            </a:r>
            <a:endParaRPr lang="en-US" sz="1200" dirty="0"/>
          </a:p>
        </p:txBody>
      </p:sp>
      <p:sp>
        <p:nvSpPr>
          <p:cNvPr id="39" name="Text 7"/>
          <p:cNvSpPr/>
          <p:nvPr/>
        </p:nvSpPr>
        <p:spPr>
          <a:xfrm>
            <a:off x="742950" y="5143500"/>
            <a:ext cx="5321737" cy="304800"/>
          </a:xfrm>
          <a:prstGeom prst="rect">
            <a:avLst/>
          </a:prstGeom>
          <a:noFill/>
          <a:ln/>
        </p:spPr>
        <p:txBody>
          <a:bodyPr wrap="square" lIns="0" tIns="0" rIns="0" bIns="0" rtlCol="0" anchor="t" vert="horz"/>
          <a:lstStyle/>
          <a:p>
            <a:pPr indent="0" marL="0">
              <a:lnSpc>
                <a:spcPts val="2400"/>
              </a:lnSpc>
              <a:buNone/>
            </a:pPr>
            <a:r>
              <a:rPr lang="en-US" sz="1800" b="1" dirty="0">
                <a:solidFill>
                  <a:srgbClr val="374151"/>
                </a:solidFill>
                <a:latin typeface="Montserrat" pitchFamily="34" charset="0"/>
                <a:ea typeface="Montserrat" pitchFamily="34" charset="-122"/>
                <a:cs typeface="Montserrat" pitchFamily="34" charset="-120"/>
              </a:rPr>
              <a:t>Aplicații Principale</a:t>
            </a:r>
            <a:endParaRPr lang="en-US" sz="1800" dirty="0"/>
          </a:p>
        </p:txBody>
      </p:sp>
      <p:sp>
        <p:nvSpPr>
          <p:cNvPr id="40" name="Text 8"/>
          <p:cNvSpPr/>
          <p:nvPr/>
        </p:nvSpPr>
        <p:spPr>
          <a:xfrm>
            <a:off x="647700" y="5562600"/>
            <a:ext cx="3097530" cy="228600"/>
          </a:xfrm>
          <a:prstGeom prst="rect">
            <a:avLst/>
          </a:prstGeom>
          <a:noFill/>
          <a:ln/>
        </p:spPr>
        <p:txBody>
          <a:bodyPr wrap="square" lIns="0" tIns="0" rIns="0" bIns="0" rtlCol="0" anchor="t" vert="horz"/>
          <a:lstStyle/>
          <a:p>
            <a:pPr algn="l" indent="0" marL="0">
              <a:lnSpc>
                <a:spcPts val="1800"/>
              </a:lnSpc>
              <a:buNone/>
            </a:pPr>
            <a:r>
              <a:rPr lang="en-US" sz="1200" dirty="0">
                <a:solidFill>
                  <a:srgbClr val="000000"/>
                </a:solidFill>
                <a:latin typeface="Roboto" pitchFamily="34" charset="0"/>
                <a:ea typeface="Roboto" pitchFamily="34" charset="-122"/>
                <a:cs typeface="Roboto" pitchFamily="34" charset="-120"/>
              </a:rPr>
              <a:t>Amplificarea semnalelor audio și radio</a:t>
            </a:r>
            <a:endParaRPr lang="en-US" sz="1200" dirty="0"/>
          </a:p>
        </p:txBody>
      </p:sp>
      <p:sp>
        <p:nvSpPr>
          <p:cNvPr id="41" name="Text 9"/>
          <p:cNvSpPr/>
          <p:nvPr/>
        </p:nvSpPr>
        <p:spPr>
          <a:xfrm>
            <a:off x="647700" y="5867400"/>
            <a:ext cx="2354580" cy="228600"/>
          </a:xfrm>
          <a:prstGeom prst="rect">
            <a:avLst/>
          </a:prstGeom>
          <a:noFill/>
          <a:ln/>
        </p:spPr>
        <p:txBody>
          <a:bodyPr wrap="square" lIns="0" tIns="0" rIns="0" bIns="0" rtlCol="0" anchor="t" vert="horz"/>
          <a:lstStyle/>
          <a:p>
            <a:pPr algn="l" indent="0" marL="0">
              <a:lnSpc>
                <a:spcPts val="1800"/>
              </a:lnSpc>
              <a:buNone/>
            </a:pPr>
            <a:r>
              <a:rPr lang="en-US" sz="1200" dirty="0">
                <a:solidFill>
                  <a:srgbClr val="000000"/>
                </a:solidFill>
                <a:latin typeface="Roboto" pitchFamily="34" charset="0"/>
                <a:ea typeface="Roboto" pitchFamily="34" charset="-122"/>
                <a:cs typeface="Roboto" pitchFamily="34" charset="-120"/>
              </a:rPr>
              <a:t>Comutarea în circuite digitale</a:t>
            </a:r>
            <a:endParaRPr lang="en-US" sz="1200" dirty="0"/>
          </a:p>
        </p:txBody>
      </p:sp>
      <p:sp>
        <p:nvSpPr>
          <p:cNvPr id="42" name="Text 10"/>
          <p:cNvSpPr/>
          <p:nvPr/>
        </p:nvSpPr>
        <p:spPr>
          <a:xfrm>
            <a:off x="647700" y="6172200"/>
            <a:ext cx="2468880" cy="228600"/>
          </a:xfrm>
          <a:prstGeom prst="rect">
            <a:avLst/>
          </a:prstGeom>
          <a:noFill/>
          <a:ln/>
        </p:spPr>
        <p:txBody>
          <a:bodyPr wrap="square" lIns="0" tIns="0" rIns="0" bIns="0" rtlCol="0" anchor="t" vert="horz"/>
          <a:lstStyle/>
          <a:p>
            <a:pPr algn="l" indent="0" marL="0">
              <a:lnSpc>
                <a:spcPts val="1800"/>
              </a:lnSpc>
              <a:buNone/>
            </a:pPr>
            <a:r>
              <a:rPr lang="en-US" sz="1200" dirty="0">
                <a:solidFill>
                  <a:srgbClr val="000000"/>
                </a:solidFill>
                <a:latin typeface="Roboto" pitchFamily="34" charset="0"/>
                <a:ea typeface="Roboto" pitchFamily="34" charset="-122"/>
                <a:cs typeface="Roboto" pitchFamily="34" charset="-120"/>
              </a:rPr>
              <a:t>Reglarea tensiunii și curentului</a:t>
            </a:r>
            <a:endParaRPr lang="en-US" sz="1200" dirty="0"/>
          </a:p>
        </p:txBody>
      </p:sp>
      <p:sp>
        <p:nvSpPr>
          <p:cNvPr id="43" name="Text 11"/>
          <p:cNvSpPr/>
          <p:nvPr/>
        </p:nvSpPr>
        <p:spPr>
          <a:xfrm>
            <a:off x="5377755" y="1104900"/>
            <a:ext cx="6766620" cy="304800"/>
          </a:xfrm>
          <a:prstGeom prst="rect">
            <a:avLst/>
          </a:prstGeom>
          <a:noFill/>
          <a:ln/>
        </p:spPr>
        <p:txBody>
          <a:bodyPr wrap="square" lIns="0" tIns="0" rIns="0" bIns="0" rtlCol="0" anchor="t" vert="horz"/>
          <a:lstStyle/>
          <a:p>
            <a:pPr indent="0" marL="0">
              <a:lnSpc>
                <a:spcPts val="2400"/>
              </a:lnSpc>
              <a:buNone/>
            </a:pPr>
            <a:r>
              <a:rPr lang="en-US" sz="1800" b="1" dirty="0">
                <a:solidFill>
                  <a:srgbClr val="374151"/>
                </a:solidFill>
                <a:latin typeface="Montserrat" pitchFamily="34" charset="0"/>
                <a:ea typeface="Montserrat" pitchFamily="34" charset="-122"/>
                <a:cs typeface="Montserrat" pitchFamily="34" charset="-120"/>
              </a:rPr>
              <a:t>Tipuri de Tranzistori</a:t>
            </a:r>
            <a:endParaRPr lang="en-US" sz="1800" dirty="0"/>
          </a:p>
        </p:txBody>
      </p:sp>
      <p:sp>
        <p:nvSpPr>
          <p:cNvPr id="44" name="Text 12"/>
          <p:cNvSpPr/>
          <p:nvPr/>
        </p:nvSpPr>
        <p:spPr>
          <a:xfrm>
            <a:off x="5596830" y="1733550"/>
            <a:ext cx="1737360" cy="266700"/>
          </a:xfrm>
          <a:prstGeom prst="rect">
            <a:avLst/>
          </a:prstGeom>
          <a:noFill/>
          <a:ln/>
        </p:spPr>
        <p:txBody>
          <a:bodyPr wrap="square" lIns="0" tIns="0" rIns="0" bIns="0" rtlCol="0" anchor="t" vert="horz"/>
          <a:lstStyle/>
          <a:p>
            <a:pPr indent="0" marL="0">
              <a:lnSpc>
                <a:spcPts val="2100"/>
              </a:lnSpc>
              <a:buNone/>
            </a:pPr>
            <a:r>
              <a:rPr lang="en-US" sz="1350" dirty="0">
                <a:solidFill>
                  <a:srgbClr val="000000"/>
                </a:solidFill>
                <a:latin typeface="Roboto" pitchFamily="34" charset="0"/>
                <a:ea typeface="Roboto" pitchFamily="34" charset="-122"/>
                <a:cs typeface="Roboto" pitchFamily="34" charset="-120"/>
              </a:rPr>
              <a:t>Tranzistori Bipolari</a:t>
            </a:r>
            <a:endParaRPr lang="en-US" sz="1350" dirty="0"/>
          </a:p>
        </p:txBody>
      </p:sp>
      <p:sp>
        <p:nvSpPr>
          <p:cNvPr id="45" name="Text 13"/>
          <p:cNvSpPr/>
          <p:nvPr/>
        </p:nvSpPr>
        <p:spPr>
          <a:xfrm>
            <a:off x="5196780" y="2095500"/>
            <a:ext cx="3002310" cy="571500"/>
          </a:xfrm>
          <a:prstGeom prst="rect">
            <a:avLst/>
          </a:prstGeom>
          <a:noFill/>
          <a:ln/>
        </p:spPr>
        <p:txBody>
          <a:bodyPr wrap="square" lIns="0" tIns="0" rIns="0" bIns="0" rtlCol="0" anchor="t" vert="horz"/>
          <a:lstStyle/>
          <a:p>
            <a:pPr indent="0" marL="0">
              <a:lnSpc>
                <a:spcPts val="1500"/>
              </a:lnSpc>
              <a:buNone/>
            </a:pPr>
            <a:r>
              <a:rPr lang="en-US" sz="1050" dirty="0">
                <a:solidFill>
                  <a:srgbClr val="000000"/>
                </a:solidFill>
                <a:latin typeface="Roboto" pitchFamily="34" charset="0"/>
                <a:ea typeface="Roboto" pitchFamily="34" charset="-122"/>
                <a:cs typeface="Roboto" pitchFamily="34" charset="-120"/>
              </a:rPr>
              <a:t>B construiți dintr-un material semiconductor de tip NPN sau PNP, cu trei regiuni: emitor, bază și colector.</a:t>
            </a:r>
            <a:endParaRPr lang="en-US" sz="1050" dirty="0"/>
          </a:p>
        </p:txBody>
      </p:sp>
      <p:sp>
        <p:nvSpPr>
          <p:cNvPr id="46" name="Text 14"/>
          <p:cNvSpPr/>
          <p:nvPr/>
        </p:nvSpPr>
        <p:spPr>
          <a:xfrm>
            <a:off x="8770590" y="1714500"/>
            <a:ext cx="2628900" cy="266700"/>
          </a:xfrm>
          <a:prstGeom prst="rect">
            <a:avLst/>
          </a:prstGeom>
          <a:noFill/>
          <a:ln/>
        </p:spPr>
        <p:txBody>
          <a:bodyPr wrap="square" lIns="0" tIns="0" rIns="0" bIns="0" rtlCol="0" anchor="t" vert="horz"/>
          <a:lstStyle/>
          <a:p>
            <a:pPr indent="0" marL="0">
              <a:lnSpc>
                <a:spcPts val="2100"/>
              </a:lnSpc>
              <a:buNone/>
            </a:pPr>
            <a:r>
              <a:rPr lang="en-US" sz="1350" dirty="0">
                <a:solidFill>
                  <a:srgbClr val="000000"/>
                </a:solidFill>
                <a:latin typeface="Roboto" pitchFamily="34" charset="0"/>
                <a:ea typeface="Roboto" pitchFamily="34" charset="-122"/>
                <a:cs typeface="Roboto" pitchFamily="34" charset="-120"/>
              </a:rPr>
              <a:t>Tranzistori cu Efekt de Camp</a:t>
            </a:r>
            <a:endParaRPr lang="en-US" sz="1350" dirty="0"/>
          </a:p>
        </p:txBody>
      </p:sp>
      <p:sp>
        <p:nvSpPr>
          <p:cNvPr id="47" name="Text 15"/>
          <p:cNvSpPr/>
          <p:nvPr/>
        </p:nvSpPr>
        <p:spPr>
          <a:xfrm>
            <a:off x="8656290" y="2057400"/>
            <a:ext cx="3002310" cy="381000"/>
          </a:xfrm>
          <a:prstGeom prst="rect">
            <a:avLst/>
          </a:prstGeom>
          <a:noFill/>
          <a:ln/>
        </p:spPr>
        <p:txBody>
          <a:bodyPr wrap="square" lIns="0" tIns="0" rIns="0" bIns="0" rtlCol="0" anchor="t" vert="horz"/>
          <a:lstStyle/>
          <a:p>
            <a:pPr indent="0" marL="0">
              <a:lnSpc>
                <a:spcPts val="1500"/>
              </a:lnSpc>
              <a:buNone/>
            </a:pPr>
            <a:r>
              <a:rPr lang="en-US" sz="1050" dirty="0">
                <a:solidFill>
                  <a:srgbClr val="000000"/>
                </a:solidFill>
                <a:latin typeface="Roboto" pitchFamily="34" charset="0"/>
                <a:ea typeface="Roboto" pitchFamily="34" charset="-122"/>
                <a:cs typeface="Roboto" pitchFamily="34" charset="-120"/>
              </a:rPr>
              <a:t>Includ tranzistorii JFET și MOSFET, care controlează curentul printr-un câmp electric.</a:t>
            </a:r>
            <a:endParaRPr lang="en-US" sz="1050" dirty="0"/>
          </a:p>
        </p:txBody>
      </p:sp>
      <p:sp>
        <p:nvSpPr>
          <p:cNvPr id="48" name="Text 16"/>
          <p:cNvSpPr/>
          <p:nvPr/>
        </p:nvSpPr>
        <p:spPr>
          <a:xfrm>
            <a:off x="4898454" y="3200400"/>
            <a:ext cx="3579912" cy="266700"/>
          </a:xfrm>
          <a:prstGeom prst="rect">
            <a:avLst/>
          </a:prstGeom>
          <a:noFill/>
          <a:ln/>
        </p:spPr>
        <p:txBody>
          <a:bodyPr wrap="square" lIns="0" tIns="0" rIns="0" bIns="0" rtlCol="0" anchor="t" vert="horz"/>
          <a:lstStyle/>
          <a:p>
            <a:pPr algn="ctr" indent="0" marL="0">
              <a:lnSpc>
                <a:spcPts val="2100"/>
              </a:lnSpc>
              <a:buNone/>
            </a:pPr>
            <a:r>
              <a:rPr lang="en-US" sz="1500" dirty="0">
                <a:solidFill>
                  <a:srgbClr val="374151"/>
                </a:solidFill>
                <a:latin typeface="Roboto" pitchFamily="34" charset="0"/>
                <a:ea typeface="Roboto" pitchFamily="34" charset="-122"/>
                <a:cs typeface="Roboto" pitchFamily="34" charset="-120"/>
              </a:rPr>
              <a:t>Funcția ca Amplificator</a:t>
            </a:r>
            <a:endParaRPr lang="en-US" sz="1500" dirty="0"/>
          </a:p>
        </p:txBody>
      </p:sp>
      <p:sp>
        <p:nvSpPr>
          <p:cNvPr id="49" name="Text 17"/>
          <p:cNvSpPr/>
          <p:nvPr/>
        </p:nvSpPr>
        <p:spPr>
          <a:xfrm>
            <a:off x="5196780" y="3581400"/>
            <a:ext cx="2983260" cy="762000"/>
          </a:xfrm>
          <a:prstGeom prst="rect">
            <a:avLst/>
          </a:prstGeom>
          <a:noFill/>
          <a:ln/>
        </p:spPr>
        <p:txBody>
          <a:bodyPr wrap="square" lIns="0" tIns="0" rIns="0" bIns="0" rtlCol="0" anchor="t" vert="horz"/>
          <a:lstStyle/>
          <a:p>
            <a:pPr indent="0" marL="0">
              <a:lnSpc>
                <a:spcPts val="1500"/>
              </a:lnSpc>
              <a:buNone/>
            </a:pPr>
            <a:r>
              <a:rPr lang="en-US" sz="1050" dirty="0">
                <a:solidFill>
                  <a:srgbClr val="000000"/>
                </a:solidFill>
                <a:latin typeface="Roboto" pitchFamily="34" charset="0"/>
                <a:ea typeface="Roboto" pitchFamily="34" charset="-122"/>
                <a:cs typeface="Roboto" pitchFamily="34" charset="-120"/>
              </a:rPr>
              <a:t>Tranzistorii pot amplifica semnalele electrice, luând un semnal de intrare mic și producând unul mai puternic la ieșire, esențial pentru sistemele audio și de radio.</a:t>
            </a:r>
            <a:endParaRPr lang="en-US" sz="1050" dirty="0"/>
          </a:p>
        </p:txBody>
      </p:sp>
      <p:sp>
        <p:nvSpPr>
          <p:cNvPr id="50" name="Text 18"/>
          <p:cNvSpPr/>
          <p:nvPr/>
        </p:nvSpPr>
        <p:spPr>
          <a:xfrm>
            <a:off x="8377014" y="3200400"/>
            <a:ext cx="3579912" cy="266700"/>
          </a:xfrm>
          <a:prstGeom prst="rect">
            <a:avLst/>
          </a:prstGeom>
          <a:noFill/>
          <a:ln/>
        </p:spPr>
        <p:txBody>
          <a:bodyPr wrap="square" lIns="0" tIns="0" rIns="0" bIns="0" rtlCol="0" anchor="t" vert="horz"/>
          <a:lstStyle/>
          <a:p>
            <a:pPr algn="ctr" indent="0" marL="0">
              <a:lnSpc>
                <a:spcPts val="2100"/>
              </a:lnSpc>
              <a:buNone/>
            </a:pPr>
            <a:r>
              <a:rPr lang="en-US" sz="1500" dirty="0">
                <a:solidFill>
                  <a:srgbClr val="374151"/>
                </a:solidFill>
                <a:latin typeface="Roboto" pitchFamily="34" charset="0"/>
                <a:ea typeface="Roboto" pitchFamily="34" charset="-122"/>
                <a:cs typeface="Roboto" pitchFamily="34" charset="-120"/>
              </a:rPr>
              <a:t>Funcția ca Comutator</a:t>
            </a:r>
            <a:endParaRPr lang="en-US" sz="1500" dirty="0"/>
          </a:p>
        </p:txBody>
      </p:sp>
      <p:sp>
        <p:nvSpPr>
          <p:cNvPr id="51" name="Text 19"/>
          <p:cNvSpPr/>
          <p:nvPr/>
        </p:nvSpPr>
        <p:spPr>
          <a:xfrm>
            <a:off x="8675340" y="3581400"/>
            <a:ext cx="2983260" cy="762000"/>
          </a:xfrm>
          <a:prstGeom prst="rect">
            <a:avLst/>
          </a:prstGeom>
          <a:noFill/>
          <a:ln/>
        </p:spPr>
        <p:txBody>
          <a:bodyPr wrap="square" lIns="0" tIns="0" rIns="0" bIns="0" rtlCol="0" anchor="t" vert="horz"/>
          <a:lstStyle/>
          <a:p>
            <a:pPr indent="0" marL="0">
              <a:lnSpc>
                <a:spcPts val="1500"/>
              </a:lnSpc>
              <a:buNone/>
            </a:pPr>
            <a:r>
              <a:rPr lang="en-US" sz="1050" dirty="0">
                <a:solidFill>
                  <a:srgbClr val="000000"/>
                </a:solidFill>
                <a:latin typeface="Roboto" pitchFamily="34" charset="0"/>
                <a:ea typeface="Roboto" pitchFamily="34" charset="-122"/>
                <a:cs typeface="Roboto" pitchFamily="34" charset="-120"/>
              </a:rPr>
              <a:t>Tranzistorii pot funcționa ca comutatoare electronice, deschiși sau închiși, permițând sau blocând trecerea curentului în funcție de semnalul de intrare.</a:t>
            </a:r>
            <a:endParaRPr lang="en-US" sz="1050" dirty="0"/>
          </a:p>
        </p:txBody>
      </p:sp>
      <p:sp>
        <p:nvSpPr>
          <p:cNvPr id="52" name="Text 20"/>
          <p:cNvSpPr/>
          <p:nvPr/>
        </p:nvSpPr>
        <p:spPr>
          <a:xfrm>
            <a:off x="5530155" y="4914900"/>
            <a:ext cx="7662743" cy="266700"/>
          </a:xfrm>
          <a:prstGeom prst="rect">
            <a:avLst/>
          </a:prstGeom>
          <a:noFill/>
          <a:ln/>
        </p:spPr>
        <p:txBody>
          <a:bodyPr wrap="square" lIns="0" tIns="0" rIns="0" bIns="0" rtlCol="0" anchor="t" vert="horz"/>
          <a:lstStyle/>
          <a:p>
            <a:pPr indent="0" marL="0">
              <a:lnSpc>
                <a:spcPts val="2100"/>
              </a:lnSpc>
              <a:buNone/>
            </a:pPr>
            <a:r>
              <a:rPr lang="en-US" sz="1500" b="1" dirty="0">
                <a:solidFill>
                  <a:srgbClr val="374151"/>
                </a:solidFill>
                <a:latin typeface="Montserrat" pitchFamily="34" charset="0"/>
                <a:ea typeface="Montserrat" pitchFamily="34" charset="-122"/>
                <a:cs typeface="Montserrat" pitchFamily="34" charset="-120"/>
              </a:rPr>
              <a:t>Importanța în Electronica Modernă</a:t>
            </a:r>
            <a:endParaRPr lang="en-US" sz="1500" dirty="0"/>
          </a:p>
        </p:txBody>
      </p:sp>
      <p:sp>
        <p:nvSpPr>
          <p:cNvPr id="53" name="Text 21"/>
          <p:cNvSpPr/>
          <p:nvPr/>
        </p:nvSpPr>
        <p:spPr>
          <a:xfrm>
            <a:off x="5234880" y="5295900"/>
            <a:ext cx="6385620" cy="685800"/>
          </a:xfrm>
          <a:prstGeom prst="rect">
            <a:avLst/>
          </a:prstGeom>
          <a:noFill/>
          <a:ln/>
        </p:spPr>
        <p:txBody>
          <a:bodyPr wrap="square" lIns="0" tIns="0" rIns="0" bIns="0" rtlCol="0" anchor="t" vert="horz"/>
          <a:lstStyle/>
          <a:p>
            <a:pPr indent="0" marL="0">
              <a:lnSpc>
                <a:spcPts val="1800"/>
              </a:lnSpc>
              <a:buNone/>
            </a:pPr>
            <a:r>
              <a:rPr lang="en-US" sz="1200" dirty="0">
                <a:solidFill>
                  <a:srgbClr val="000000"/>
                </a:solidFill>
                <a:latin typeface="Roboto" pitchFamily="34" charset="0"/>
                <a:ea typeface="Roboto" pitchFamily="34" charset="-122"/>
                <a:cs typeface="Roboto" pitchFamily="34" charset="-120"/>
              </a:rPr>
              <a:t>Tranzistorii sunt fundamentali pentru toate dispozitivele electronice moderne, de la telefoane mobile și calculatoare la sisteme automate și circuite integrate. Fără tranzistori, nu ar exista computere, rețele de comunicare sau tehnologii de ultimă generație.</a:t>
            </a:r>
            <a:endParaRPr lang="en-US" sz="1200" dirty="0"/>
          </a:p>
        </p:txBody>
      </p:sp>
      <p:sp>
        <p:nvSpPr>
          <p:cNvPr id="54" name="Text 22"/>
          <p:cNvSpPr/>
          <p:nvPr/>
        </p:nvSpPr>
        <p:spPr>
          <a:xfrm>
            <a:off x="11801475" y="6477000"/>
            <a:ext cx="285750" cy="228600"/>
          </a:xfrm>
          <a:prstGeom prst="rect">
            <a:avLst/>
          </a:prstGeom>
          <a:noFill/>
          <a:ln/>
        </p:spPr>
        <p:txBody>
          <a:bodyPr wrap="square" lIns="0" tIns="0" rIns="0" bIns="0" rtlCol="0" anchor="t" vert="horz"/>
          <a:lstStyle/>
          <a:p>
            <a:pPr indent="0" marL="0">
              <a:lnSpc>
                <a:spcPts val="1800"/>
              </a:lnSpc>
              <a:buNone/>
            </a:pPr>
            <a:r>
              <a:rPr lang="en-US" sz="1200" dirty="0">
                <a:solidFill>
                  <a:srgbClr val="6B7280"/>
                </a:solidFill>
                <a:latin typeface="Roboto" pitchFamily="34" charset="0"/>
                <a:ea typeface="Roboto" pitchFamily="34" charset="-122"/>
                <a:cs typeface="Roboto" pitchFamily="34" charset="-120"/>
              </a:rPr>
              <a:t>5/5</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Slide 1</vt:lpstr>
      <vt:lpstr>Slide 2</vt:lpstr>
      <vt:lpstr>Slide 3</vt:lpstr>
      <vt:lpstr>Slide 4</vt:lpstr>
      <vt:lpstr>Slide 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2025-11-07T18:13:57Z</dcterms:created>
  <dcterms:modified xsi:type="dcterms:W3CDTF">2025-11-07T18:13:57Z</dcterms:modified>
</cp:coreProperties>
</file>