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9" r:id="rId3"/>
    <p:sldId id="310" r:id="rId4"/>
    <p:sldId id="328" r:id="rId5"/>
    <p:sldId id="314" r:id="rId6"/>
    <p:sldId id="322" r:id="rId7"/>
    <p:sldId id="323" r:id="rId8"/>
    <p:sldId id="285" r:id="rId9"/>
    <p:sldId id="329" r:id="rId10"/>
    <p:sldId id="286" r:id="rId11"/>
    <p:sldId id="287" r:id="rId12"/>
    <p:sldId id="288" r:id="rId13"/>
    <p:sldId id="289" r:id="rId14"/>
    <p:sldId id="290" r:id="rId15"/>
    <p:sldId id="292" r:id="rId16"/>
    <p:sldId id="291" r:id="rId17"/>
    <p:sldId id="293" r:id="rId18"/>
    <p:sldId id="294" r:id="rId19"/>
    <p:sldId id="295" r:id="rId20"/>
    <p:sldId id="303" r:id="rId21"/>
  </p:sldIdLst>
  <p:sldSz cx="12192000" cy="6858000"/>
  <p:notesSz cx="7104063" cy="10234613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6046" autoAdjust="0"/>
  </p:normalViewPr>
  <p:slideViewPr>
    <p:cSldViewPr snapToGrid="0">
      <p:cViewPr varScale="1">
        <p:scale>
          <a:sx n="57" d="100"/>
          <a:sy n="57" d="100"/>
        </p:scale>
        <p:origin x="7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78573B-F139-ECA1-4E24-D614BF0D1A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410A9B-48A4-9368-243E-AFDE35BF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BA71A-5D96-437A-BA06-DE013898CCBB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CA55A-E9F7-3353-7B6F-17378D2322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B11CF-AFD7-B7EF-8EAD-53DCE77BAF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62743-BCEF-4487-957A-076462190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119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931F2ED-0DAA-4DD7-A2E3-95200DE3414C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58599758-76F6-4350-9CBF-F55A256D8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070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72288" cy="3867150"/>
          </a:xfrm>
          <a:prstGeom prst="rect">
            <a:avLst/>
          </a:prstGeom>
          <a:ln w="0">
            <a:noFill/>
          </a:ln>
        </p:spPr>
      </p:sp>
      <p:sp>
        <p:nvSpPr>
          <p:cNvPr id="474" name="PlaceHolder 2"/>
          <p:cNvSpPr>
            <a:spLocks noGrp="1"/>
          </p:cNvSpPr>
          <p:nvPr>
            <p:ph type="body"/>
          </p:nvPr>
        </p:nvSpPr>
        <p:spPr>
          <a:xfrm>
            <a:off x="735765" y="5512991"/>
            <a:ext cx="5886863" cy="4510080"/>
          </a:xfrm>
          <a:prstGeom prst="rect">
            <a:avLst/>
          </a:prstGeom>
          <a:noFill/>
          <a:ln w="0">
            <a:noFill/>
          </a:ln>
        </p:spPr>
        <p:txBody>
          <a:bodyPr lIns="107267" tIns="53828" rIns="107267" bIns="53828" anchor="t">
            <a:noAutofit/>
          </a:bodyPr>
          <a:lstStyle/>
          <a:p>
            <a:pPr marL="234036" indent="-234036"/>
            <a:endParaRPr lang="ro-RO" sz="2000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827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B0B7D6-3CD6-49A9-9531-18FB5F93A89F}" type="datetime1">
              <a:rPr lang="ro-RO" smtClean="0"/>
              <a:t>20.11.2025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F5CC74-AFD9-4BA1-8794-A592C02E21C0}" type="datetime1">
              <a:rPr lang="ro-RO" smtClean="0"/>
              <a:t>20.11.2025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4A015C-0017-4FA4-9ABA-A4482C489B50}" type="datetime1">
              <a:rPr lang="ro-RO" smtClean="0"/>
              <a:t>20.11.2025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4A3C62-623C-4B17-B4B5-CD4E4BBDC496}" type="datetime1">
              <a:rPr lang="ro-RO" smtClean="0"/>
              <a:t>20.11.2025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9456E6-CA72-466B-A08D-F13EE58840BB}" type="datetime1">
              <a:rPr lang="ro-RO" smtClean="0"/>
              <a:t>20.11.2025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5B7511-8C83-46C5-B627-A440742A1EFC}" type="datetime1">
              <a:rPr lang="ro-RO" smtClean="0"/>
              <a:t>20.11.2025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5382" y="6356350"/>
            <a:ext cx="565727" cy="365125"/>
          </a:xfrm>
        </p:spPr>
        <p:txBody>
          <a:bodyPr/>
          <a:lstStyle>
            <a:lvl1pPr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F955E7BC-7D49-48E1-979C-769AD51DF399}" type="slidenum">
              <a:rPr lang="ro-RO" smtClean="0"/>
              <a:pPr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2D27F-EC60-42EA-9154-5287B9F78C68}" type="datetime1">
              <a:rPr lang="ro-RO" smtClean="0"/>
              <a:t>20.11.2025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FB3302-4351-4478-A453-F0C9ED8C3DD3}" type="datetime1">
              <a:rPr lang="ro-RO" smtClean="0"/>
              <a:t>20.11.2025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939CCB-FDDD-4227-8593-DD93CA2804A7}" type="datetime1">
              <a:rPr lang="ro-RO" smtClean="0"/>
              <a:t>20.11.2025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078E8C-E9ED-434C-A836-EAD7F815DFCC}" type="datetime1">
              <a:rPr lang="ro-RO" smtClean="0"/>
              <a:t>20.11.2025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5E7BC-7D49-48E1-979C-769AD51DF39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42561" y="98818"/>
            <a:ext cx="8008071" cy="56812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097" y="867266"/>
            <a:ext cx="11806286" cy="579748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8981" y="6403484"/>
            <a:ext cx="522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955E7BC-7D49-48E1-979C-769AD51DF399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6">
            <a:lumMod val="50000"/>
          </a:schemeClr>
        </a:buClr>
        <a:buSzPct val="15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50000"/>
          </a:schemeClr>
        </a:buClr>
        <a:buSzPct val="150000"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84528" y="2515666"/>
            <a:ext cx="5671211" cy="720501"/>
          </a:xfrm>
          <a:solidFill>
            <a:schemeClr val="bg1">
              <a:alpha val="70000"/>
            </a:schemeClr>
          </a:solidFill>
        </p:spPr>
        <p:txBody>
          <a:bodyPr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4400" b="1" i="1" strike="noStrike" spc="-1" dirty="0">
                <a:solidFill>
                  <a:schemeClr val="accent6">
                    <a:lumMod val="50000"/>
                  </a:schemeClr>
                </a:solidFill>
                <a:latin typeface="Elephant" panose="02020904090505020303" pitchFamily="18" charset="0"/>
                <a:ea typeface="SimSun"/>
              </a:rPr>
              <a:t>MODELE GRAF</a:t>
            </a:r>
            <a:endParaRPr lang="ro-RO" sz="4400" b="0" i="1" strike="noStrike" spc="-1" dirty="0">
              <a:solidFill>
                <a:schemeClr val="accent6">
                  <a:lumMod val="50000"/>
                </a:schemeClr>
              </a:solidFill>
              <a:latin typeface="Elephant" panose="02020904090505020303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055FD0-C225-41C7-A065-61A9549648A4}"/>
              </a:ext>
            </a:extLst>
          </p:cNvPr>
          <p:cNvSpPr txBox="1">
            <a:spLocks/>
          </p:cNvSpPr>
          <p:nvPr/>
        </p:nvSpPr>
        <p:spPr>
          <a:xfrm>
            <a:off x="2375574" y="154026"/>
            <a:ext cx="8401284" cy="1159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6000" b="1" strike="noStrike" spc="-1" dirty="0" err="1">
                <a:latin typeface="Times New Roman"/>
                <a:ea typeface="SimSun"/>
              </a:rPr>
              <a:t>Universitatea</a:t>
            </a:r>
            <a:r>
              <a:rPr lang="en-US" sz="6000" b="1" strike="noStrike" spc="-1" dirty="0">
                <a:latin typeface="Times New Roman"/>
                <a:ea typeface="SimSun"/>
              </a:rPr>
              <a:t> </a:t>
            </a:r>
            <a:r>
              <a:rPr lang="ro-RO" sz="6000" b="1" strike="noStrike" spc="-1" dirty="0">
                <a:latin typeface="Times New Roman"/>
                <a:ea typeface="SimSun"/>
              </a:rPr>
              <a:t>Tehnică a </a:t>
            </a:r>
            <a:r>
              <a:rPr lang="en-US" sz="6000" b="1" strike="noStrike" spc="-1" dirty="0">
                <a:latin typeface="Times New Roman"/>
                <a:ea typeface="SimSun"/>
              </a:rPr>
              <a:t>Moldov</a:t>
            </a:r>
            <a:r>
              <a:rPr lang="ro-RO" sz="6000" b="1" strike="noStrike" spc="-1" dirty="0">
                <a:latin typeface="Times New Roman"/>
                <a:ea typeface="SimSun"/>
              </a:rPr>
              <a:t>ei</a:t>
            </a:r>
          </a:p>
          <a:p>
            <a:pPr algn="ctr" defTabSz="914400">
              <a:lnSpc>
                <a:spcPct val="120000"/>
              </a:lnSpc>
              <a:tabLst>
                <a:tab pos="0" algn="l"/>
              </a:tabLst>
            </a:pPr>
            <a:r>
              <a:rPr lang="ro-RO" b="1" spc="-1" dirty="0">
                <a:latin typeface="Times New Roman"/>
                <a:ea typeface="SimSun"/>
              </a:rPr>
              <a:t>Departamentul Informatică și Ingineria Sistemelor</a:t>
            </a:r>
            <a:endParaRPr lang="ro-RO" sz="6000" b="1" strike="noStrike" spc="-1" dirty="0">
              <a:latin typeface="Times New Roman"/>
              <a:ea typeface="SimSun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E97678D-F292-4CD2-A87C-A19A18876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097722"/>
              </p:ext>
            </p:extLst>
          </p:nvPr>
        </p:nvGraphicFramePr>
        <p:xfrm>
          <a:off x="7681661" y="5024495"/>
          <a:ext cx="3989673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4587">
                  <a:extLst>
                    <a:ext uri="{9D8B030D-6E8A-4147-A177-3AD203B41FA5}">
                      <a16:colId xmlns:a16="http://schemas.microsoft.com/office/drawing/2014/main" val="1412184640"/>
                    </a:ext>
                  </a:extLst>
                </a:gridCol>
                <a:gridCol w="227165">
                  <a:extLst>
                    <a:ext uri="{9D8B030D-6E8A-4147-A177-3AD203B41FA5}">
                      <a16:colId xmlns:a16="http://schemas.microsoft.com/office/drawing/2014/main" val="3098001972"/>
                    </a:ext>
                  </a:extLst>
                </a:gridCol>
                <a:gridCol w="1947921">
                  <a:extLst>
                    <a:ext uri="{9D8B030D-6E8A-4147-A177-3AD203B41FA5}">
                      <a16:colId xmlns:a16="http://schemas.microsoft.com/office/drawing/2014/main" val="298966569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ro-RO" sz="28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Elephant" panose="02020904090505020303" pitchFamily="18" charset="0"/>
                        </a:rPr>
                        <a:t>Dr. </a:t>
                      </a: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Elephant" panose="02020904090505020303" pitchFamily="18" charset="0"/>
                        </a:rPr>
                        <a:t>Ion GANEA</a:t>
                      </a:r>
                      <a:endParaRPr lang="en-US" sz="32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Elephant" panose="02020904090505020303" pitchFamily="18" charset="0"/>
                      </a:endParaRPr>
                    </a:p>
                  </a:txBody>
                  <a:tcP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319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8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624137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291383A-7DFF-2D94-9734-C6681F6D0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14" t="25732" r="26360" b="24058"/>
          <a:stretch/>
        </p:blipFill>
        <p:spPr>
          <a:xfrm>
            <a:off x="10639426" y="201220"/>
            <a:ext cx="1242720" cy="1291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B4FF96-2EC6-DD5C-BC9A-1575CF90A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23"/>
          <a:stretch>
            <a:fillRect/>
          </a:stretch>
        </p:blipFill>
        <p:spPr>
          <a:xfrm>
            <a:off x="178494" y="277589"/>
            <a:ext cx="2197080" cy="9122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302ADD-25E0-BC0F-F3DD-4AB32E762B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62" y="4845492"/>
            <a:ext cx="1029903" cy="10299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279ABA-898B-EDA8-C2C4-80F9A3ED7F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944" y="5024495"/>
            <a:ext cx="616717" cy="6167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98"/>
          <p:cNvGrpSpPr/>
          <p:nvPr/>
        </p:nvGrpSpPr>
        <p:grpSpPr>
          <a:xfrm>
            <a:off x="639360" y="2125440"/>
            <a:ext cx="875160" cy="882360"/>
            <a:chOff x="639360" y="2125440"/>
            <a:chExt cx="875160" cy="882360"/>
          </a:xfrm>
        </p:grpSpPr>
        <p:sp>
          <p:nvSpPr>
            <p:cNvPr id="131" name="等腰三角形 99"/>
            <p:cNvSpPr/>
            <p:nvPr/>
          </p:nvSpPr>
          <p:spPr>
            <a:xfrm rot="2674200">
              <a:off x="871200" y="2318040"/>
              <a:ext cx="650160" cy="245520"/>
            </a:xfrm>
            <a:prstGeom prst="triangle">
              <a:avLst>
                <a:gd name="adj" fmla="val 26056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32" name="等腰三角形 100"/>
            <p:cNvSpPr/>
            <p:nvPr/>
          </p:nvSpPr>
          <p:spPr>
            <a:xfrm rot="13474200">
              <a:off x="671400" y="2481480"/>
              <a:ext cx="637920" cy="353160"/>
            </a:xfrm>
            <a:prstGeom prst="triangle">
              <a:avLst>
                <a:gd name="adj" fmla="val 80449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133" name="组合 95"/>
          <p:cNvGrpSpPr/>
          <p:nvPr/>
        </p:nvGrpSpPr>
        <p:grpSpPr>
          <a:xfrm>
            <a:off x="10950840" y="111240"/>
            <a:ext cx="1038240" cy="1164240"/>
            <a:chOff x="10950840" y="111240"/>
            <a:chExt cx="1038240" cy="1164240"/>
          </a:xfrm>
        </p:grpSpPr>
        <p:sp>
          <p:nvSpPr>
            <p:cNvPr id="134" name="等腰三角形 96"/>
            <p:cNvSpPr/>
            <p:nvPr/>
          </p:nvSpPr>
          <p:spPr>
            <a:xfrm rot="19858800">
              <a:off x="11013840" y="241560"/>
              <a:ext cx="648720" cy="428400"/>
            </a:xfrm>
            <a:prstGeom prst="triangle">
              <a:avLst>
                <a:gd name="adj" fmla="val 75019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35" name="等腰三角形 97"/>
            <p:cNvSpPr/>
            <p:nvPr/>
          </p:nvSpPr>
          <p:spPr>
            <a:xfrm rot="9058800">
              <a:off x="11249280" y="609480"/>
              <a:ext cx="648720" cy="542520"/>
            </a:xfrm>
            <a:prstGeom prst="triangle">
              <a:avLst>
                <a:gd name="adj" fmla="val 19917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36" name="等腰三角形 101"/>
          <p:cNvSpPr/>
          <p:nvPr/>
        </p:nvSpPr>
        <p:spPr>
          <a:xfrm rot="13474200">
            <a:off x="4078440" y="4534200"/>
            <a:ext cx="271080" cy="291600"/>
          </a:xfrm>
          <a:prstGeom prst="triangle">
            <a:avLst>
              <a:gd name="adj" fmla="val 80449"/>
            </a:avLst>
          </a:prstGeom>
          <a:solidFill>
            <a:schemeClr val="bg1">
              <a:alpha val="2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7" name="TextBox 116"/>
          <p:cNvSpPr/>
          <p:nvPr/>
        </p:nvSpPr>
        <p:spPr>
          <a:xfrm>
            <a:off x="3822480" y="333360"/>
            <a:ext cx="5124600" cy="611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Motto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38" name="TextBox 116"/>
          <p:cNvSpPr/>
          <p:nvPr/>
        </p:nvSpPr>
        <p:spPr>
          <a:xfrm>
            <a:off x="6611191" y="3746253"/>
            <a:ext cx="1908720" cy="73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Vergilius</a:t>
            </a:r>
            <a:endParaRPr lang="ro-RO" sz="3600" b="0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40" name="TextBox 116"/>
          <p:cNvSpPr/>
          <p:nvPr/>
        </p:nvSpPr>
        <p:spPr>
          <a:xfrm>
            <a:off x="2936867" y="1871070"/>
            <a:ext cx="6318265" cy="248135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30000"/>
              </a:lnSpc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„</a:t>
            </a:r>
            <a:r>
              <a:rPr lang="en-US" sz="4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Félix, qui </a:t>
            </a:r>
            <a:r>
              <a:rPr lang="en-US" sz="46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potuit</a:t>
            </a:r>
            <a:r>
              <a:rPr lang="en-US" sz="4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 </a:t>
            </a:r>
            <a:r>
              <a:rPr lang="en-US" sz="46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rérum</a:t>
            </a:r>
            <a:endParaRPr lang="ro-RO" sz="4600" b="1" i="1" strike="noStrike" spc="-1" dirty="0">
              <a:solidFill>
                <a:schemeClr val="lt1"/>
              </a:solidFill>
              <a:highlight>
                <a:srgbClr val="008000"/>
              </a:highlight>
              <a:latin typeface="Times New Roman"/>
              <a:ea typeface="SimSun"/>
            </a:endParaRPr>
          </a:p>
          <a:p>
            <a:pPr algn="ctr"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4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 </a:t>
            </a:r>
            <a:r>
              <a:rPr lang="en-US" sz="46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cognóscĕre</a:t>
            </a:r>
            <a:r>
              <a:rPr lang="en-US" sz="4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 </a:t>
            </a:r>
            <a:r>
              <a:rPr lang="en-US" sz="46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cáusas</a:t>
            </a:r>
            <a:r>
              <a:rPr lang="ro-RO" sz="36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SimSun"/>
              </a:rPr>
              <a:t>”</a:t>
            </a:r>
          </a:p>
          <a:p>
            <a:pPr algn="ctr" defTabSz="914400">
              <a:lnSpc>
                <a:spcPct val="130000"/>
              </a:lnSpc>
              <a:tabLst>
                <a:tab pos="0" algn="l"/>
              </a:tabLst>
            </a:pPr>
            <a:endParaRPr lang="ro-RO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75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组合 98"/>
          <p:cNvGrpSpPr/>
          <p:nvPr/>
        </p:nvGrpSpPr>
        <p:grpSpPr>
          <a:xfrm>
            <a:off x="639360" y="2125440"/>
            <a:ext cx="875160" cy="882360"/>
            <a:chOff x="639360" y="2125440"/>
            <a:chExt cx="875160" cy="882360"/>
          </a:xfrm>
        </p:grpSpPr>
        <p:sp>
          <p:nvSpPr>
            <p:cNvPr id="143" name="等腰三角形 99"/>
            <p:cNvSpPr/>
            <p:nvPr/>
          </p:nvSpPr>
          <p:spPr>
            <a:xfrm rot="2674200">
              <a:off x="871200" y="2318040"/>
              <a:ext cx="650160" cy="245520"/>
            </a:xfrm>
            <a:prstGeom prst="triangle">
              <a:avLst>
                <a:gd name="adj" fmla="val 26056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44" name="等腰三角形 100"/>
            <p:cNvSpPr/>
            <p:nvPr/>
          </p:nvSpPr>
          <p:spPr>
            <a:xfrm rot="13474200">
              <a:off x="671400" y="2481480"/>
              <a:ext cx="637920" cy="353160"/>
            </a:xfrm>
            <a:prstGeom prst="triangle">
              <a:avLst>
                <a:gd name="adj" fmla="val 80449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47" name="文本框 108"/>
          <p:cNvSpPr/>
          <p:nvPr/>
        </p:nvSpPr>
        <p:spPr>
          <a:xfrm>
            <a:off x="2684046" y="683060"/>
            <a:ext cx="5045040" cy="549187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ro-RO" sz="3600" b="1" i="1" spc="-1" dirty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/>
                <a:ea typeface="Calibri"/>
              </a:rPr>
              <a:t>REPERE</a:t>
            </a:r>
            <a:endParaRPr lang="ro-RO" sz="3600" spc="-1" dirty="0">
              <a:solidFill>
                <a:srgbClr val="000000"/>
              </a:solidFill>
              <a:latin typeface="Arial"/>
            </a:endParaRPr>
          </a:p>
          <a:p>
            <a:pPr marL="514350" indent="-514350" defTabSz="914400">
              <a:lnSpc>
                <a:spcPct val="150000"/>
              </a:lnSpc>
              <a:buFont typeface="+mj-lt"/>
              <a:buAutoNum type="arabicPeriod"/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Probleme</a:t>
            </a:r>
          </a:p>
          <a:p>
            <a:pPr marL="514350" indent="-514350" defTabSz="914400">
              <a:lnSpc>
                <a:spcPct val="150000"/>
              </a:lnSpc>
              <a:buFont typeface="+mj-lt"/>
              <a:buAutoNum type="arabicPeriod"/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Ipoteza de cercetare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marL="514350" indent="-514350" defTabSz="914400">
              <a:lnSpc>
                <a:spcPct val="150000"/>
              </a:lnSpc>
              <a:buFont typeface="+mj-lt"/>
              <a:buAutoNum type="arabicPeriod"/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Baza de cunoștințe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marL="514350" indent="-514350" defTabSz="914400">
              <a:lnSpc>
                <a:spcPct val="150000"/>
              </a:lnSpc>
              <a:buFont typeface="+mj-lt"/>
              <a:buAutoNum type="arabicPeriod"/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Limbajul formal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marL="514350" indent="-514350" defTabSz="914400">
              <a:lnSpc>
                <a:spcPct val="150000"/>
              </a:lnSpc>
              <a:buFont typeface="+mj-lt"/>
              <a:buAutoNum type="arabicPeriod"/>
              <a:tabLst>
                <a:tab pos="0" algn="l"/>
              </a:tabLst>
            </a:pPr>
            <a:r>
              <a:rPr lang="ro-RO" sz="36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Modelele predictive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o-RO" sz="28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o-RO" sz="28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grpSp>
        <p:nvGrpSpPr>
          <p:cNvPr id="148" name="组合 95"/>
          <p:cNvGrpSpPr/>
          <p:nvPr/>
        </p:nvGrpSpPr>
        <p:grpSpPr>
          <a:xfrm>
            <a:off x="10950840" y="111240"/>
            <a:ext cx="1038240" cy="1164240"/>
            <a:chOff x="10950840" y="111240"/>
            <a:chExt cx="1038240" cy="1164240"/>
          </a:xfrm>
        </p:grpSpPr>
        <p:sp>
          <p:nvSpPr>
            <p:cNvPr id="149" name="等腰三角形 96"/>
            <p:cNvSpPr/>
            <p:nvPr/>
          </p:nvSpPr>
          <p:spPr>
            <a:xfrm rot="19858800">
              <a:off x="11013840" y="241560"/>
              <a:ext cx="648720" cy="428400"/>
            </a:xfrm>
            <a:prstGeom prst="triangle">
              <a:avLst>
                <a:gd name="adj" fmla="val 75019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50" name="等腰三角形 97"/>
            <p:cNvSpPr/>
            <p:nvPr/>
          </p:nvSpPr>
          <p:spPr>
            <a:xfrm rot="9058800">
              <a:off x="11249280" y="609480"/>
              <a:ext cx="648720" cy="542520"/>
            </a:xfrm>
            <a:prstGeom prst="triangle">
              <a:avLst>
                <a:gd name="adj" fmla="val 19917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51" name="等腰三角形 101"/>
          <p:cNvSpPr/>
          <p:nvPr/>
        </p:nvSpPr>
        <p:spPr>
          <a:xfrm rot="13474200">
            <a:off x="4078440" y="4534200"/>
            <a:ext cx="271080" cy="291600"/>
          </a:xfrm>
          <a:prstGeom prst="triangle">
            <a:avLst>
              <a:gd name="adj" fmla="val 80449"/>
            </a:avLst>
          </a:prstGeom>
          <a:solidFill>
            <a:schemeClr val="bg1">
              <a:alpha val="2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18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480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矩形 5"/>
          <p:cNvSpPr/>
          <p:nvPr/>
        </p:nvSpPr>
        <p:spPr>
          <a:xfrm>
            <a:off x="0" y="6575400"/>
            <a:ext cx="12191760" cy="144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18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5" name="文本框 108"/>
          <p:cNvSpPr/>
          <p:nvPr/>
        </p:nvSpPr>
        <p:spPr>
          <a:xfrm>
            <a:off x="1530607" y="123257"/>
            <a:ext cx="9729000" cy="58332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Probleme</a:t>
            </a:r>
            <a:endParaRPr lang="ro-RO" sz="32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grpSp>
        <p:nvGrpSpPr>
          <p:cNvPr id="156" name="组合 29"/>
          <p:cNvGrpSpPr/>
          <p:nvPr/>
        </p:nvGrpSpPr>
        <p:grpSpPr>
          <a:xfrm>
            <a:off x="9961560" y="56880"/>
            <a:ext cx="1144080" cy="663120"/>
            <a:chOff x="9961560" y="56880"/>
            <a:chExt cx="1144080" cy="663120"/>
          </a:xfrm>
        </p:grpSpPr>
        <p:sp>
          <p:nvSpPr>
            <p:cNvPr id="157" name="等腰三角形 30"/>
            <p:cNvSpPr/>
            <p:nvPr/>
          </p:nvSpPr>
          <p:spPr>
            <a:xfrm rot="20437200" flipH="1">
              <a:off x="9981360" y="181800"/>
              <a:ext cx="798480" cy="258840"/>
            </a:xfrm>
            <a:prstGeom prst="triangle">
              <a:avLst>
                <a:gd name="adj" fmla="val 12787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58" name="等腰三角形 31"/>
            <p:cNvSpPr/>
            <p:nvPr/>
          </p:nvSpPr>
          <p:spPr>
            <a:xfrm rot="152400" flipH="1">
              <a:off x="10062000" y="286200"/>
              <a:ext cx="1037160" cy="305640"/>
            </a:xfrm>
            <a:prstGeom prst="triangle">
              <a:avLst>
                <a:gd name="adj" fmla="val 29236"/>
              </a:avLst>
            </a:prstGeom>
            <a:solidFill>
              <a:schemeClr val="bg1">
                <a:alpha val="6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59" name="等腰三角形 32"/>
            <p:cNvSpPr/>
            <p:nvPr/>
          </p:nvSpPr>
          <p:spPr>
            <a:xfrm rot="174000" flipH="1" flipV="1">
              <a:off x="10234440" y="590760"/>
              <a:ext cx="563400" cy="115200"/>
            </a:xfrm>
            <a:prstGeom prst="triangle">
              <a:avLst>
                <a:gd name="adj" fmla="val 0"/>
              </a:avLst>
            </a:prstGeom>
            <a:solidFill>
              <a:schemeClr val="bg1">
                <a:alpha val="9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12960" rIns="90000" bIns="1296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61" name="TextBox 116"/>
          <p:cNvSpPr/>
          <p:nvPr/>
        </p:nvSpPr>
        <p:spPr>
          <a:xfrm>
            <a:off x="183600" y="799689"/>
            <a:ext cx="11881485" cy="5919711"/>
          </a:xfrm>
          <a:prstGeom prst="rect">
            <a:avLst/>
          </a:prstGeom>
          <a:solidFill>
            <a:schemeClr val="lt1">
              <a:alpha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marL="228600" indent="-228600" algn="just" defTabSz="914400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Societatea umană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se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confruntă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în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prezent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cu</a:t>
            </a:r>
            <a:r>
              <a:rPr lang="en-US" sz="27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probleme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globale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de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natură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complexă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care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amenință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dezvoltarea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chiar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existența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sa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pe termen lung.</a:t>
            </a:r>
            <a:endParaRPr lang="ro-RO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algn="just" defTabSz="914400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Problemele globale 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derivă din activități umane nesustenabile, epuizarea resurselor, impactul negativ al producției industriale, conflicte pentru resurse și inechități.</a:t>
            </a:r>
          </a:p>
          <a:p>
            <a:pPr marL="542925" indent="-228600" algn="just" defTabSz="914400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700" b="1" i="1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Problema demografică</a:t>
            </a:r>
            <a:r>
              <a:rPr lang="ro-RO" sz="2700" spc="-1" dirty="0">
                <a:latin typeface="Times New Roman"/>
                <a:ea typeface="Calibri"/>
              </a:rPr>
              <a:t>: creșterea populației în zonele sărace și îmbătrânirea populației în țările dezvoltate.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</a:p>
          <a:p>
            <a:pPr marL="542925" indent="-228600" algn="just" defTabSz="914400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Exploatarea irațională a resurselor 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generează </a:t>
            </a:r>
            <a:r>
              <a:rPr lang="ro-RO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degradarea mediului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afectând sistemele biologice. </a:t>
            </a:r>
          </a:p>
          <a:p>
            <a:pPr marL="228600" indent="-228600" algn="just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Schimbările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climatice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fac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urgentă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adaptarea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societății și economiei 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la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noile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condiții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2700" b="0" strike="noStrike" spc="-1" dirty="0">
              <a:solidFill>
                <a:schemeClr val="dk1"/>
              </a:solidFill>
              <a:latin typeface="Times New Roman"/>
              <a:ea typeface="Calibri"/>
            </a:endParaRPr>
          </a:p>
          <a:p>
            <a:pPr marL="228600" indent="-228600" algn="just" defTabSz="914400">
              <a:lnSpc>
                <a:spcPct val="12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Rezolvarea acestor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probleme neces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ită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o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abordare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o-RO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holistică,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transdisciplinară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integrarea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tehnologiilor</a:t>
            </a:r>
            <a:r>
              <a:rPr lang="en-US" sz="27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27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inteligente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în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procesul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cercetare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27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7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dezvoltare</a:t>
            </a:r>
            <a:r>
              <a:rPr lang="en-US" sz="26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 </a:t>
            </a:r>
            <a:endParaRPr lang="ro-RO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0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116"/>
          <p:cNvSpPr/>
          <p:nvPr/>
        </p:nvSpPr>
        <p:spPr>
          <a:xfrm>
            <a:off x="3883449" y="0"/>
            <a:ext cx="5033280" cy="6166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Ipoteza de cercetare</a:t>
            </a:r>
            <a:endParaRPr lang="ro-RO" sz="32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67" name="TextBox 116"/>
          <p:cNvSpPr/>
          <p:nvPr/>
        </p:nvSpPr>
        <p:spPr>
          <a:xfrm>
            <a:off x="193680" y="706432"/>
            <a:ext cx="11767320" cy="60154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228600" indent="-228600" algn="just" defTabSz="914400">
              <a:lnSpc>
                <a:spcPct val="120000"/>
              </a:lnSpc>
              <a:buClr>
                <a:srgbClr val="548235"/>
              </a:buClr>
              <a:buSzPct val="130000"/>
              <a:buFont typeface="Arial"/>
              <a:buChar char="•"/>
            </a:pP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Utilizarea integrată a analizei datelor, a bazelor de date graf și a algoritmilor de IA</a:t>
            </a:r>
            <a:r>
              <a:rPr lang="ro-RO" sz="3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va conduce la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descoperiri semnificative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și la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dezvoltarea unor instrumente inovatoare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pentru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evaluarea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și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interpretarea datelor complexe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din domeniul studiat. 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0000"/>
              </a:lnSpc>
              <a:buClr>
                <a:srgbClr val="548235"/>
              </a:buClr>
              <a:buSzPct val="130000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	Instrumentele vor consta în:</a:t>
            </a:r>
          </a:p>
          <a:p>
            <a:pPr marL="361950" indent="-361950" algn="just" defTabSz="914400">
              <a:lnSpc>
                <a:spcPct val="120000"/>
              </a:lnSpc>
              <a:buClr>
                <a:srgbClr val="548235"/>
              </a:buClr>
              <a:buSzPct val="130000"/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Limbajul Formal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,</a:t>
            </a:r>
          </a:p>
          <a:p>
            <a:pPr marL="361950" indent="-361950" algn="just" defTabSz="914400">
              <a:lnSpc>
                <a:spcPct val="120000"/>
              </a:lnSpc>
              <a:buClr>
                <a:srgbClr val="548235"/>
              </a:buClr>
              <a:buSzPct val="130000"/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Modele avansate de analiză a datelor (Big Data)</a:t>
            </a:r>
            <a:r>
              <a:rPr lang="ro-RO" sz="3200" b="1" i="1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și</a:t>
            </a:r>
          </a:p>
          <a:p>
            <a:pPr marL="361950" indent="-361950" algn="just" defTabSz="914400">
              <a:lnSpc>
                <a:spcPct val="120000"/>
              </a:lnSpc>
              <a:buClr>
                <a:srgbClr val="548235"/>
              </a:buClr>
              <a:buSzPct val="130000"/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 Un sistem eficient de gestionare a datelor (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Baze de Date Graf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), oferind astfel resurse solide pentru cercetarea ulterioară și pentru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înțelegerea</a:t>
            </a:r>
            <a:r>
              <a:rPr lang="ro-RO" sz="3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profundă</a:t>
            </a:r>
            <a:r>
              <a:rPr lang="ro-RO" sz="3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</a:rPr>
              <a:t>a mecanismelor domeniului studiat.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5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5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5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5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25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287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Box 116"/>
          <p:cNvSpPr/>
          <p:nvPr/>
        </p:nvSpPr>
        <p:spPr>
          <a:xfrm>
            <a:off x="2108718" y="87546"/>
            <a:ext cx="9102902" cy="71970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Baza de cunoștințe a domeniului de cercetare 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02" name="TextBox 116"/>
          <p:cNvSpPr/>
          <p:nvPr/>
        </p:nvSpPr>
        <p:spPr>
          <a:xfrm>
            <a:off x="1180595" y="1262000"/>
            <a:ext cx="10273986" cy="4357750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50000"/>
              </a:lnSpc>
              <a:tabLst>
                <a:tab pos="0" algn="l"/>
              </a:tabLst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	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B</a:t>
            </a:r>
            <a:r>
              <a:rPr lang="ro-RO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za de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cuno</a:t>
            </a:r>
            <a:r>
              <a:rPr lang="ro-RO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ș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tin</a:t>
            </a:r>
            <a:r>
              <a:rPr lang="ro-RO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ț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e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cuprinde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următoarele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componente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esențiale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:</a:t>
            </a:r>
            <a:endParaRPr lang="ro-RO" sz="3000" b="0" strike="noStrike" spc="-1" dirty="0">
              <a:solidFill>
                <a:srgbClr val="000000"/>
              </a:solidFill>
              <a:latin typeface="Arial"/>
            </a:endParaRPr>
          </a:p>
          <a:p>
            <a:pPr marL="542925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  <a:tabLst>
                <a:tab pos="0" algn="l"/>
              </a:tabLst>
            </a:pP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</a:t>
            </a:r>
            <a:r>
              <a:rPr lang="en-US" sz="30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imbaj</a:t>
            </a: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ul</a:t>
            </a:r>
            <a:r>
              <a:rPr lang="en-US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formal</a:t>
            </a:r>
            <a:r>
              <a:rPr lang="en-US" sz="30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al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domeniu</a:t>
            </a:r>
            <a:r>
              <a:rPr lang="ro-RO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lui</a:t>
            </a:r>
            <a:r>
              <a:rPr lang="en-US" sz="3000" b="0" strike="noStrike" spc="-1" dirty="0">
                <a:solidFill>
                  <a:srgbClr val="FF0000"/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de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activitate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 </a:t>
            </a:r>
            <a:endParaRPr lang="ro-RO" sz="3000" b="0" strike="noStrike" spc="-1" dirty="0">
              <a:solidFill>
                <a:srgbClr val="000000"/>
              </a:solidFill>
              <a:latin typeface="Arial"/>
            </a:endParaRPr>
          </a:p>
          <a:p>
            <a:pPr marL="542925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0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Modele</a:t>
            </a:r>
            <a:r>
              <a:rPr lang="en-US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de </a:t>
            </a:r>
            <a:r>
              <a:rPr lang="en-US" sz="30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analiză</a:t>
            </a:r>
            <a:r>
              <a:rPr lang="en-US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a </a:t>
            </a:r>
            <a:r>
              <a:rPr lang="en-US" sz="30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datelor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</a:t>
            </a:r>
            <a:endParaRPr lang="ro-RO" sz="3000" b="0" strike="noStrike" spc="-1" dirty="0">
              <a:solidFill>
                <a:srgbClr val="000000"/>
              </a:solidFill>
              <a:latin typeface="Arial"/>
            </a:endParaRPr>
          </a:p>
          <a:p>
            <a:pPr marL="542925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  <a:tabLst>
                <a:tab pos="0" algn="l"/>
              </a:tabLst>
            </a:pP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Baza</a:t>
            </a:r>
            <a:r>
              <a:rPr lang="en-US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de date</a:t>
            </a: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 graf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</a:t>
            </a:r>
            <a:endParaRPr lang="ro-RO" sz="3000" b="0" strike="noStrike" spc="-1" dirty="0">
              <a:solidFill>
                <a:srgbClr val="000000"/>
              </a:solidFill>
              <a:latin typeface="Arial"/>
            </a:endParaRPr>
          </a:p>
          <a:p>
            <a:pPr marL="542925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0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Modele</a:t>
            </a:r>
            <a:r>
              <a:rPr lang="en-US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predictive</a:t>
            </a:r>
            <a:r>
              <a:rPr lang="en-US" sz="30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0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referitoare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la </a:t>
            </a:r>
            <a:r>
              <a:rPr lang="ro-RO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fenomenelor studiate</a:t>
            </a:r>
            <a:r>
              <a:rPr lang="en-US" sz="30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 </a:t>
            </a:r>
            <a:endParaRPr lang="ro-RO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593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116"/>
          <p:cNvSpPr/>
          <p:nvPr/>
        </p:nvSpPr>
        <p:spPr>
          <a:xfrm>
            <a:off x="1619906" y="84656"/>
            <a:ext cx="9743040" cy="53712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Limbajul formal al domeniului de cercetate</a:t>
            </a:r>
            <a:endParaRPr lang="ro-RO" sz="32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06" name="TextBox 116"/>
          <p:cNvSpPr/>
          <p:nvPr/>
        </p:nvSpPr>
        <p:spPr>
          <a:xfrm>
            <a:off x="87813" y="706432"/>
            <a:ext cx="12016374" cy="6066912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270000" indent="-270000" algn="just" defTabSz="914400">
              <a:spcBef>
                <a:spcPts val="1001"/>
              </a:spcBef>
              <a:buClr>
                <a:srgbClr val="548235"/>
              </a:buClr>
              <a:buSzPct val="130000"/>
              <a:buFont typeface="Arial"/>
              <a:buChar char="•"/>
              <a:tabLst>
                <a:tab pos="266760" algn="l"/>
                <a:tab pos="270000" algn="l"/>
              </a:tabLst>
            </a:pP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SimSun"/>
              </a:rPr>
              <a:t>Limbajul formal</a:t>
            </a:r>
            <a:r>
              <a:rPr lang="ro-RO" sz="30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SimSun"/>
              </a:rPr>
              <a:t> </a:t>
            </a:r>
            <a:r>
              <a:rPr lang="ro-RO" sz="3000" b="0" strike="noStrike" spc="-1" dirty="0">
                <a:latin typeface="Times New Roman"/>
                <a:ea typeface="SimSun"/>
              </a:rPr>
              <a:t>realizat standardizează termenii și conceptele în modelarea datelor în domeniu, </a:t>
            </a:r>
            <a:endParaRPr lang="ro-RO" sz="3000" b="0" strike="noStrike" spc="-1" dirty="0">
              <a:latin typeface="Arial"/>
            </a:endParaRPr>
          </a:p>
          <a:p>
            <a:pPr marL="270000" indent="-270000" algn="just" defTabSz="914400">
              <a:spcBef>
                <a:spcPts val="1001"/>
              </a:spcBef>
              <a:buClr>
                <a:srgbClr val="548235"/>
              </a:buClr>
              <a:buSzPct val="130000"/>
              <a:buFont typeface="Arial"/>
              <a:buChar char="•"/>
              <a:tabLst>
                <a:tab pos="266760" algn="l"/>
                <a:tab pos="270000" algn="l"/>
              </a:tabLst>
            </a:pPr>
            <a:r>
              <a:rPr lang="ro-RO" sz="3000" b="0" strike="noStrike" spc="-1" dirty="0">
                <a:latin typeface="Times New Roman"/>
                <a:ea typeface="SimSun"/>
              </a:rPr>
              <a:t>Asigură </a:t>
            </a:r>
            <a:r>
              <a:rPr lang="ro-RO" sz="3000" b="0" i="1" strike="noStrike" spc="-1" dirty="0">
                <a:latin typeface="Times New Roman"/>
                <a:ea typeface="SimSun"/>
              </a:rPr>
              <a:t>precizie și claritate, standardizare, reproducibilitate, obiectivitate, rigurozitate științifică, evitarea ambiguităților, accesibilitate globală</a:t>
            </a:r>
            <a:r>
              <a:rPr lang="ro-RO" sz="3000" b="0" strike="noStrike" spc="-1" dirty="0">
                <a:latin typeface="Times New Roman"/>
                <a:ea typeface="SimSun"/>
              </a:rPr>
              <a:t>.</a:t>
            </a:r>
            <a:endParaRPr lang="ro-RO" sz="3000" b="0" strike="noStrike" spc="-1" dirty="0">
              <a:latin typeface="Arial"/>
            </a:endParaRPr>
          </a:p>
          <a:p>
            <a:pPr marL="270000" indent="-270000" algn="just" defTabSz="914400">
              <a:spcBef>
                <a:spcPts val="1001"/>
              </a:spcBef>
              <a:buClr>
                <a:srgbClr val="548235"/>
              </a:buClr>
              <a:buSzPct val="130000"/>
              <a:buFont typeface="Arial"/>
              <a:buChar char="•"/>
              <a:tabLst>
                <a:tab pos="266760" algn="l"/>
                <a:tab pos="270000" algn="l"/>
              </a:tabLst>
            </a:pPr>
            <a:r>
              <a:rPr lang="ro-RO" sz="3000" b="0" strike="noStrike" spc="-1" dirty="0">
                <a:latin typeface="Times New Roman"/>
                <a:ea typeface="SimSun"/>
              </a:rPr>
              <a:t>Include </a:t>
            </a:r>
            <a:r>
              <a:rPr lang="ro-RO" sz="30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SimSun"/>
              </a:rPr>
              <a:t>reguli matematice </a:t>
            </a:r>
            <a:r>
              <a:rPr lang="ro-RO" sz="3000" b="0" strike="noStrike" spc="-1" dirty="0">
                <a:latin typeface="Times New Roman"/>
                <a:ea typeface="SimSun"/>
              </a:rPr>
              <a:t>pentru reprezentarea proceselor, permite simulări și prezicerea comportamentului plantelor în diverse condiții.</a:t>
            </a:r>
            <a:endParaRPr lang="ro-RO" sz="3000" b="0" strike="noStrike" spc="-1" dirty="0">
              <a:latin typeface="Arial"/>
            </a:endParaRPr>
          </a:p>
          <a:p>
            <a:pPr marL="270000" indent="-270000" algn="just" defTabSz="914400">
              <a:spcBef>
                <a:spcPts val="1001"/>
              </a:spcBef>
              <a:buClr>
                <a:srgbClr val="548235"/>
              </a:buClr>
              <a:buSzPct val="130000"/>
              <a:buFont typeface="Arial"/>
              <a:buChar char="•"/>
              <a:tabLst>
                <a:tab pos="266760" algn="l"/>
                <a:tab pos="270000" algn="l"/>
              </a:tabLst>
            </a:pPr>
            <a:r>
              <a:rPr lang="ro-RO" sz="3000" b="0" strike="noStrike" spc="-1" dirty="0">
                <a:latin typeface="Times New Roman"/>
                <a:ea typeface="SimSun"/>
              </a:rPr>
              <a:t>Modelarea datelor în domeniul PID are o serie de </a:t>
            </a:r>
            <a:r>
              <a:rPr lang="ro-RO" sz="3000" b="1" strike="noStrike" spc="-1" dirty="0">
                <a:latin typeface="Times New Roman"/>
                <a:ea typeface="SimSun"/>
              </a:rPr>
              <a:t>avantaje</a:t>
            </a:r>
            <a:r>
              <a:rPr lang="ro-RO" sz="3000" b="0" strike="noStrike" spc="-1" dirty="0">
                <a:latin typeface="Times New Roman"/>
                <a:ea typeface="SimSun"/>
              </a:rPr>
              <a:t>, printre care:</a:t>
            </a:r>
            <a:endParaRPr lang="ro-RO" sz="3000" b="0" strike="noStrike" spc="-1" dirty="0">
              <a:latin typeface="Arial"/>
            </a:endParaRPr>
          </a:p>
          <a:p>
            <a:pPr marL="447675" indent="-269875" algn="just">
              <a:spcBef>
                <a:spcPts val="601"/>
              </a:spcBef>
              <a:buClr>
                <a:srgbClr val="548235"/>
              </a:buClr>
              <a:buFont typeface="Wingdings" charset="2"/>
              <a:buChar char=""/>
              <a:tabLst>
                <a:tab pos="266760" algn="l"/>
              </a:tabLst>
            </a:pPr>
            <a:r>
              <a:rPr lang="ro-RO" sz="3000" b="0" i="1" strike="noStrike" spc="-1" dirty="0">
                <a:latin typeface="Times New Roman"/>
                <a:ea typeface="MS Mincho"/>
              </a:rPr>
              <a:t>Precizie în înțelegerea proceselor </a:t>
            </a:r>
            <a:r>
              <a:rPr lang="ro-RO" sz="3000" i="1" spc="-1" dirty="0">
                <a:latin typeface="Times New Roman"/>
                <a:ea typeface="MS Mincho"/>
              </a:rPr>
              <a:t>studiate</a:t>
            </a:r>
            <a:r>
              <a:rPr lang="ro-RO" sz="3000" b="0" strike="noStrike" spc="-1" dirty="0">
                <a:latin typeface="Times New Roman"/>
                <a:ea typeface="MS Mincho"/>
              </a:rPr>
              <a:t>;</a:t>
            </a:r>
            <a:endParaRPr lang="ro-RO" sz="3000" b="0" strike="noStrike" spc="-1" dirty="0">
              <a:latin typeface="Arial"/>
            </a:endParaRPr>
          </a:p>
          <a:p>
            <a:pPr marL="447675" indent="-269875" algn="just">
              <a:spcBef>
                <a:spcPts val="601"/>
              </a:spcBef>
              <a:buClr>
                <a:srgbClr val="548235"/>
              </a:buClr>
              <a:buFont typeface="Wingdings" charset="2"/>
              <a:buChar char=""/>
              <a:tabLst>
                <a:tab pos="266760" algn="l"/>
              </a:tabLst>
            </a:pPr>
            <a:r>
              <a:rPr lang="ro-RO" sz="3000" b="0" i="1" strike="noStrike" spc="-1" dirty="0">
                <a:latin typeface="Times New Roman"/>
                <a:ea typeface="MS Mincho"/>
              </a:rPr>
              <a:t>Previziuni și simulări</a:t>
            </a:r>
            <a:r>
              <a:rPr lang="ro-RO" sz="3000" b="0" strike="noStrike" spc="-1" dirty="0">
                <a:latin typeface="Times New Roman"/>
                <a:ea typeface="MS Mincho"/>
              </a:rPr>
              <a:t>; </a:t>
            </a:r>
            <a:endParaRPr lang="ro-RO" sz="3000" b="0" strike="noStrike" spc="-1" dirty="0">
              <a:latin typeface="Arial"/>
            </a:endParaRPr>
          </a:p>
          <a:p>
            <a:pPr marL="447675" indent="-269875" algn="just">
              <a:spcBef>
                <a:spcPts val="499"/>
              </a:spcBef>
              <a:buClr>
                <a:srgbClr val="548235"/>
              </a:buClr>
              <a:buFont typeface="Wingdings" charset="2"/>
              <a:buChar char=""/>
              <a:tabLst>
                <a:tab pos="266760" algn="l"/>
              </a:tabLst>
            </a:pPr>
            <a:r>
              <a:rPr lang="ro-RO" sz="3000" b="0" i="1" strike="noStrike" spc="-1" dirty="0">
                <a:latin typeface="Times New Roman"/>
                <a:ea typeface="MS Mincho"/>
              </a:rPr>
              <a:t>Ajută la înțelegerea modului în care factorii </a:t>
            </a:r>
            <a:r>
              <a:rPr lang="ro-RO" sz="3000" b="0" i="1" strike="noStrike" spc="-1" dirty="0" err="1">
                <a:latin typeface="Times New Roman"/>
                <a:ea typeface="MS Mincho"/>
              </a:rPr>
              <a:t>înfluențează</a:t>
            </a:r>
            <a:r>
              <a:rPr lang="ro-RO" sz="3000" b="0" i="1" strike="noStrike" spc="-1" dirty="0">
                <a:latin typeface="Times New Roman"/>
                <a:ea typeface="MS Mincho"/>
              </a:rPr>
              <a:t> asupra fenomenelor</a:t>
            </a:r>
            <a:r>
              <a:rPr lang="ro-RO" sz="3000" b="0" strike="noStrike" spc="-1" dirty="0">
                <a:latin typeface="Times New Roman"/>
                <a:ea typeface="MS Mincho"/>
              </a:rPr>
              <a:t>;</a:t>
            </a:r>
            <a:endParaRPr lang="ro-RO" sz="3000" b="0" strike="noStrike" spc="-1" dirty="0">
              <a:latin typeface="Arial"/>
            </a:endParaRPr>
          </a:p>
          <a:p>
            <a:pPr marL="447675" indent="-269875" algn="just">
              <a:lnSpc>
                <a:spcPct val="90000"/>
              </a:lnSpc>
              <a:spcBef>
                <a:spcPts val="499"/>
              </a:spcBef>
              <a:buClr>
                <a:srgbClr val="548235"/>
              </a:buClr>
              <a:buFont typeface="Wingdings" charset="2"/>
              <a:buChar char=""/>
              <a:tabLst>
                <a:tab pos="266760" algn="l"/>
              </a:tabLst>
            </a:pPr>
            <a:r>
              <a:rPr lang="ro-RO" sz="3000" b="0" i="1" strike="noStrike" spc="-1" dirty="0">
                <a:latin typeface="Times New Roman"/>
                <a:ea typeface="MS Mincho"/>
              </a:rPr>
              <a:t>Explorarea interacțiunilor ecosistemice</a:t>
            </a:r>
            <a:r>
              <a:rPr lang="ro-RO" sz="3000" b="0" strike="noStrike" spc="-1" dirty="0">
                <a:latin typeface="Times New Roman"/>
                <a:ea typeface="MS Mincho"/>
              </a:rPr>
              <a:t>.</a:t>
            </a:r>
            <a:endParaRPr lang="ro-RO" sz="3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71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Box 116"/>
          <p:cNvSpPr/>
          <p:nvPr/>
        </p:nvSpPr>
        <p:spPr>
          <a:xfrm>
            <a:off x="4038597" y="87037"/>
            <a:ext cx="3911400" cy="68472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Modele predictive</a:t>
            </a:r>
            <a:r>
              <a:rPr lang="ro-RO" sz="24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endParaRPr lang="ro-RO" sz="24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50" name="TextBox 116"/>
          <p:cNvSpPr/>
          <p:nvPr/>
        </p:nvSpPr>
        <p:spPr>
          <a:xfrm>
            <a:off x="396660" y="992314"/>
            <a:ext cx="11398680" cy="5508329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228600" indent="-228600" algn="just" defTabSz="914400">
              <a:lnSpc>
                <a:spcPct val="110000"/>
              </a:lnSpc>
              <a:buClr>
                <a:srgbClr val="548235"/>
              </a:buClr>
              <a:buFont typeface="Arial"/>
              <a:buChar char="•"/>
            </a:pP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În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contextul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predicției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fenomenelor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au fost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reprezenta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te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relațiile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dintre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diverși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factori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care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contribuie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la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anumite fenomene, cum ar fi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secet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a, productivitatea ș.a.: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temperatura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precipitațiile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umiditatea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solului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coeficientul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hidrotermic</a:t>
            </a:r>
            <a:r>
              <a:rPr lang="en-US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viteza vântului</a:t>
            </a: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calitatea aerului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etc.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algn="just" defTabSz="914400">
              <a:lnSpc>
                <a:spcPct val="110000"/>
              </a:lnSpc>
              <a:buClr>
                <a:srgbClr val="548235"/>
              </a:buClr>
              <a:buFont typeface="Arial"/>
              <a:buChar char="•"/>
            </a:pP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Utilizarea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algoritmilor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analiză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date, cum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fi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algoritmii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regresie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sau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învățare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automată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pentru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analiza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relațiil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or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dintre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date 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pot contribui la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pre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dicți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fenomenelor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 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algn="just" defTabSz="914400">
              <a:lnSpc>
                <a:spcPct val="110000"/>
              </a:lnSpc>
              <a:buClr>
                <a:srgbClr val="548235"/>
              </a:buClr>
              <a:buFont typeface="Arial"/>
              <a:buChar char="•"/>
            </a:pP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Au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fost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elaborate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modele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graf 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predictive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referitoare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la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probabilitatea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unor fenomene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10000"/>
              </a:lnSpc>
              <a:tabLst>
                <a:tab pos="0" algn="l"/>
              </a:tabLst>
            </a:pP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199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ED919-7E5E-018A-0734-6D021116A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329" y="67092"/>
            <a:ext cx="6217920" cy="672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4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116"/>
          <p:cNvSpPr/>
          <p:nvPr/>
        </p:nvSpPr>
        <p:spPr>
          <a:xfrm>
            <a:off x="674280" y="135720"/>
            <a:ext cx="11261880" cy="79524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Etape de modelare a unui graf ML de predicție  </a:t>
            </a:r>
            <a:endParaRPr lang="ro-RO" sz="3600" b="0" strike="noStrike" spc="-1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53" name="TextBox 116"/>
          <p:cNvSpPr/>
          <p:nvPr/>
        </p:nvSpPr>
        <p:spPr>
          <a:xfrm>
            <a:off x="531834" y="1277982"/>
            <a:ext cx="11128332" cy="4665618"/>
          </a:xfrm>
          <a:prstGeom prst="rect">
            <a:avLst/>
          </a:prstGeom>
          <a:solidFill>
            <a:schemeClr val="bg1">
              <a:alpha val="9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228600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</a:pP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Analiza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complexă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a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grafurilor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se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poate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realiza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prin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crearea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conducte</a:t>
            </a:r>
            <a:r>
              <a:rPr lang="en-US" sz="3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de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procesare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a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grafurilor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(</a:t>
            </a:r>
            <a:r>
              <a:rPr lang="en-US" sz="3200" b="0" i="1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pipelines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)</a:t>
            </a:r>
            <a:r>
              <a:rPr lang="ro-RO" sz="3200" b="0" strike="noStrike" spc="-1" dirty="0">
                <a:solidFill>
                  <a:srgbClr val="FF0000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Conductele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-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ansamblu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procese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și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tehnologii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utilizate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pentru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a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efectua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operațiuni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analiză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și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procesare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pe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grafuri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C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onductele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oferă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un flux de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lucru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i="1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end-to-end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de la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extragerea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caracteristici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la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instruire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aplicarea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modelelor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ML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 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822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Box 116"/>
          <p:cNvSpPr/>
          <p:nvPr/>
        </p:nvSpPr>
        <p:spPr>
          <a:xfrm>
            <a:off x="3598560" y="135720"/>
            <a:ext cx="4181040" cy="615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32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Operații</a:t>
            </a:r>
            <a:r>
              <a:rPr lang="ro-RO" sz="32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le</a:t>
            </a:r>
            <a:r>
              <a:rPr lang="en-US" sz="32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pe conducte</a:t>
            </a:r>
            <a:endParaRPr lang="ro-RO" sz="3200" b="0" strike="noStrike" spc="-1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56" name="TextBox 116"/>
          <p:cNvSpPr/>
          <p:nvPr/>
        </p:nvSpPr>
        <p:spPr>
          <a:xfrm>
            <a:off x="510139" y="944217"/>
            <a:ext cx="11170583" cy="5555974"/>
          </a:xfrm>
          <a:prstGeom prst="rect">
            <a:avLst/>
          </a:prstGeom>
          <a:solidFill>
            <a:schemeClr val="bg1">
              <a:alpha val="85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228600" indent="-158760" defTabSz="914400">
              <a:lnSpc>
                <a:spcPct val="125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Extrage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rea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date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lor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de la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noduri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relații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(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proprietăți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).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158760" defTabSz="914400">
              <a:lnSpc>
                <a:spcPct val="125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Calcul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area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metrici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lor</a:t>
            </a:r>
            <a:r>
              <a:rPr lang="en-US" sz="3200" b="1" i="1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proprietăți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lor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grafurilor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cum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fi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centralitatea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grafurilor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gradul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nodurilor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158760" defTabSz="914400">
              <a:lnSpc>
                <a:spcPct val="125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ransformări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ale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grafurilor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cum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fi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agregarea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filtrarea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împărțirea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grafurilor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179388" indent="-109538" defTabSz="1673225">
              <a:lnSpc>
                <a:spcPct val="125000"/>
              </a:lnSpc>
              <a:buClr>
                <a:srgbClr val="548235"/>
              </a:buClr>
              <a:buFont typeface="Arial"/>
              <a:buChar char="•"/>
              <a:tabLst>
                <a:tab pos="1073150" algn="l"/>
                <a:tab pos="1520825" algn="l"/>
                <a:tab pos="2693988" algn="l"/>
              </a:tabLst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Analize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model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ări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pe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grafuri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, cum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fi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clasificarea</a:t>
            </a: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gruparea,</a:t>
            </a:r>
            <a:r>
              <a:rPr lang="en-US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                         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detectarea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comunităților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, </a:t>
            </a:r>
            <a:r>
              <a:rPr lang="ro-RO" sz="3200" b="0" i="1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ș.a.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158760" defTabSz="914400">
              <a:lnSpc>
                <a:spcPct val="125000"/>
              </a:lnSpc>
              <a:buClr>
                <a:srgbClr val="548235"/>
              </a:buClr>
              <a:buFont typeface="Arial"/>
              <a:buChar char="•"/>
            </a:pP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</a:t>
            </a:r>
            <a:r>
              <a:rPr lang="en-US" sz="3200" b="1" i="1" strike="noStrike" spc="-1" dirty="0" err="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nstrui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rea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test</a:t>
            </a:r>
            <a:r>
              <a:rPr lang="ro-RO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area</a:t>
            </a:r>
            <a:r>
              <a:rPr lang="en-US" sz="3200" b="1" i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modele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de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învățare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automată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pentru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efectua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rea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clasificări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și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predicții</a:t>
            </a:r>
            <a:r>
              <a:rPr lang="ro-RO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lor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pe </a:t>
            </a:r>
            <a:r>
              <a:rPr lang="en-US" sz="32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grafuri</a:t>
            </a:r>
            <a:r>
              <a:rPr lang="en-US" sz="32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.</a:t>
            </a:r>
            <a:endParaRPr lang="ro-RO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2" descr="ai">
            <a:extLst>
              <a:ext uri="{FF2B5EF4-FFF2-40B4-BE49-F238E27FC236}">
                <a16:creationId xmlns:a16="http://schemas.microsoft.com/office/drawing/2014/main" id="{D65EA5EB-0D82-4F34-F436-8CB7FF63D50E}"/>
              </a:ext>
            </a:extLst>
          </p:cNvPr>
          <p:cNvPicPr/>
          <p:nvPr/>
        </p:nvPicPr>
        <p:blipFill>
          <a:blip r:embed="rId2"/>
          <a:srcRect t="15953"/>
          <a:stretch/>
        </p:blipFill>
        <p:spPr>
          <a:xfrm>
            <a:off x="11623316" y="135720"/>
            <a:ext cx="441000" cy="4294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64788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Box 116"/>
          <p:cNvSpPr/>
          <p:nvPr/>
        </p:nvSpPr>
        <p:spPr>
          <a:xfrm>
            <a:off x="2720520" y="135720"/>
            <a:ext cx="6961320" cy="615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200" b="1" i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Proiecția unui graf în memorie</a:t>
            </a:r>
            <a:endParaRPr lang="ro-RO" sz="3200" b="0" strike="noStrike" spc="-1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259" name="Imagine8"/>
          <p:cNvPicPr/>
          <p:nvPr/>
        </p:nvPicPr>
        <p:blipFill>
          <a:blip r:embed="rId2"/>
          <a:srcRect l="4642" t="15227" r="39618" b="23843"/>
          <a:stretch/>
        </p:blipFill>
        <p:spPr>
          <a:xfrm>
            <a:off x="1426140" y="958320"/>
            <a:ext cx="9550080" cy="5762880"/>
          </a:xfrm>
          <a:prstGeom prst="rect">
            <a:avLst/>
          </a:prstGeom>
          <a:ln w="0">
            <a:noFill/>
          </a:ln>
        </p:spPr>
      </p:pic>
      <p:sp>
        <p:nvSpPr>
          <p:cNvPr id="261" name="Text Box 4"/>
          <p:cNvSpPr/>
          <p:nvPr/>
        </p:nvSpPr>
        <p:spPr>
          <a:xfrm>
            <a:off x="6680718" y="958320"/>
            <a:ext cx="5511281" cy="1568206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style>
          <a:lnRef idx="3">
            <a:schemeClr val="accent6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Tipurile de noduri </a:t>
            </a:r>
            <a:r>
              <a:rPr lang="ro-RO" sz="24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YHTCc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– (cht anual), 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anii 2002-2018. Pentru instruire.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Tipurile de noduri </a:t>
            </a:r>
            <a:r>
              <a:rPr lang="ro-RO" sz="24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YHTCcp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, a. 2019-2025. Pentru predicție.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Rectangles 8"/>
          <p:cNvSpPr/>
          <p:nvPr/>
        </p:nvSpPr>
        <p:spPr>
          <a:xfrm>
            <a:off x="4464720" y="1527120"/>
            <a:ext cx="2092680" cy="4683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63" name="Rectangles 2"/>
          <p:cNvSpPr/>
          <p:nvPr/>
        </p:nvSpPr>
        <p:spPr>
          <a:xfrm>
            <a:off x="2215440" y="1527120"/>
            <a:ext cx="940680" cy="5423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466254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Box 116"/>
          <p:cNvSpPr/>
          <p:nvPr/>
        </p:nvSpPr>
        <p:spPr>
          <a:xfrm>
            <a:off x="3359020" y="0"/>
            <a:ext cx="6322820" cy="65722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tabLst>
                <a:tab pos="0" algn="l"/>
              </a:tabLst>
            </a:pPr>
            <a:r>
              <a:rPr lang="ro-RO" sz="40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Preprocesarea grafului</a:t>
            </a:r>
            <a:endParaRPr lang="ro-RO" sz="40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algn="ctr" defTabSz="914400">
              <a:tabLst>
                <a:tab pos="0" algn="l"/>
              </a:tabLst>
            </a:pPr>
            <a:r>
              <a:rPr lang="ro-RO" sz="28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Determinarea nodurilor similare </a:t>
            </a:r>
            <a:endParaRPr lang="ro-RO" sz="28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265" name="TextBox 116"/>
          <p:cNvSpPr/>
          <p:nvPr/>
        </p:nvSpPr>
        <p:spPr>
          <a:xfrm>
            <a:off x="312480" y="1071360"/>
            <a:ext cx="11777760" cy="57978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</a:pPr>
            <a:endParaRPr lang="en-US" sz="2800" b="0" strike="noStrike" spc="-1">
              <a:solidFill>
                <a:schemeClr val="dk1"/>
              </a:solidFill>
              <a:latin typeface="Times New Roman"/>
              <a:ea typeface="Calibri"/>
            </a:endParaRPr>
          </a:p>
        </p:txBody>
      </p:sp>
      <p:pic>
        <p:nvPicPr>
          <p:cNvPr id="266" name="Imagine9"/>
          <p:cNvPicPr/>
          <p:nvPr/>
        </p:nvPicPr>
        <p:blipFill>
          <a:blip r:embed="rId2"/>
          <a:srcRect l="7741" t="22886" r="34038" b="19140"/>
          <a:stretch/>
        </p:blipFill>
        <p:spPr>
          <a:xfrm>
            <a:off x="513720" y="1071360"/>
            <a:ext cx="5338080" cy="3568320"/>
          </a:xfrm>
          <a:prstGeom prst="rect">
            <a:avLst/>
          </a:prstGeom>
          <a:ln w="0">
            <a:noFill/>
          </a:ln>
        </p:spPr>
      </p:pic>
      <p:pic>
        <p:nvPicPr>
          <p:cNvPr id="267" name="Imagine11"/>
          <p:cNvPicPr/>
          <p:nvPr/>
        </p:nvPicPr>
        <p:blipFill>
          <a:blip r:embed="rId3"/>
          <a:srcRect l="23841" t="18807" r="43943" b="54768"/>
          <a:stretch/>
        </p:blipFill>
        <p:spPr>
          <a:xfrm>
            <a:off x="4794120" y="3659400"/>
            <a:ext cx="6375600" cy="2943000"/>
          </a:xfrm>
          <a:prstGeom prst="rect">
            <a:avLst/>
          </a:prstGeom>
          <a:ln w="0">
            <a:noFill/>
          </a:ln>
        </p:spPr>
      </p:pic>
      <p:pic>
        <p:nvPicPr>
          <p:cNvPr id="268" name="Imagine10"/>
          <p:cNvPicPr/>
          <p:nvPr/>
        </p:nvPicPr>
        <p:blipFill>
          <a:blip r:embed="rId4"/>
          <a:srcRect t="7570" r="46880" b="52112"/>
          <a:stretch/>
        </p:blipFill>
        <p:spPr>
          <a:xfrm>
            <a:off x="6078960" y="1071360"/>
            <a:ext cx="6063840" cy="2588040"/>
          </a:xfrm>
          <a:prstGeom prst="rect">
            <a:avLst/>
          </a:prstGeom>
          <a:ln w="0">
            <a:noFill/>
          </a:ln>
        </p:spPr>
      </p:pic>
      <p:sp>
        <p:nvSpPr>
          <p:cNvPr id="270" name="Rectangles 6"/>
          <p:cNvSpPr/>
          <p:nvPr/>
        </p:nvSpPr>
        <p:spPr>
          <a:xfrm>
            <a:off x="1925280" y="1319040"/>
            <a:ext cx="337320" cy="228240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style>
          <a:lnRef idx="3">
            <a:schemeClr val="accent6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71" name="Text Box 7"/>
          <p:cNvSpPr/>
          <p:nvPr/>
        </p:nvSpPr>
        <p:spPr>
          <a:xfrm>
            <a:off x="513720" y="4877280"/>
            <a:ext cx="5053680" cy="17254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Algoritmul </a:t>
            </a:r>
            <a:r>
              <a:rPr lang="ro-RO" sz="24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kNN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pentru determinarea similarității nodurilor. 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Nodurile cu valorile similare ale proprietăților.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Rectangles 8"/>
          <p:cNvSpPr/>
          <p:nvPr/>
        </p:nvSpPr>
        <p:spPr>
          <a:xfrm>
            <a:off x="1865520" y="1319040"/>
            <a:ext cx="461160" cy="2941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73" name="Rectangles 5"/>
          <p:cNvSpPr/>
          <p:nvPr/>
        </p:nvSpPr>
        <p:spPr>
          <a:xfrm>
            <a:off x="3792240" y="1527120"/>
            <a:ext cx="111528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74" name="Rectangles 9"/>
          <p:cNvSpPr/>
          <p:nvPr/>
        </p:nvSpPr>
        <p:spPr>
          <a:xfrm>
            <a:off x="2997720" y="2640960"/>
            <a:ext cx="111528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75" name="Rectangles 10"/>
          <p:cNvSpPr/>
          <p:nvPr/>
        </p:nvSpPr>
        <p:spPr>
          <a:xfrm>
            <a:off x="2935080" y="1762920"/>
            <a:ext cx="856800" cy="2491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151183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文本框 104"/>
          <p:cNvSpPr/>
          <p:nvPr/>
        </p:nvSpPr>
        <p:spPr>
          <a:xfrm>
            <a:off x="58680" y="28440"/>
            <a:ext cx="1206000" cy="8211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4800" b="0" strike="noStrike" spc="-1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lang="ro-RO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TextBox 116"/>
          <p:cNvSpPr/>
          <p:nvPr/>
        </p:nvSpPr>
        <p:spPr>
          <a:xfrm>
            <a:off x="251640" y="136440"/>
            <a:ext cx="11777760" cy="669312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marL="457200" indent="-457200" algn="just" defTabSz="914400">
              <a:lnSpc>
                <a:spcPct val="110000"/>
              </a:lnSpc>
              <a:buClr>
                <a:srgbClr val="000000"/>
              </a:buClr>
              <a:buFont typeface="Calibri Light"/>
              <a:buAutoNum type="arabicPeriod" startAt="5"/>
            </a:pPr>
            <a:r>
              <a:rPr lang="en-US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8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transformă</a:t>
            </a:r>
            <a:r>
              <a:rPr lang="en-US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8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nodurile</a:t>
            </a:r>
            <a:r>
              <a:rPr lang="en-US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8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unui</a:t>
            </a:r>
            <a:r>
              <a:rPr lang="en-US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lang="en-US" sz="2800" b="0" strike="noStrike" spc="-1" dirty="0" err="1">
                <a:solidFill>
                  <a:schemeClr val="dk1"/>
                </a:solidFill>
                <a:latin typeface="Times New Roman"/>
                <a:ea typeface="Calibri"/>
              </a:rPr>
              <a:t>gra</a:t>
            </a:r>
            <a:r>
              <a:rPr lang="en-US" sz="2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 se</a:t>
            </a:r>
            <a:endParaRPr lang="ro-RO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9" name="Imagine12"/>
          <p:cNvPicPr/>
          <p:nvPr/>
        </p:nvPicPr>
        <p:blipFill>
          <a:blip r:embed="rId3"/>
          <a:srcRect t="7335" r="51894" b="47752"/>
          <a:stretch/>
        </p:blipFill>
        <p:spPr>
          <a:xfrm>
            <a:off x="158040" y="136440"/>
            <a:ext cx="5366520" cy="2819160"/>
          </a:xfrm>
          <a:prstGeom prst="rect">
            <a:avLst/>
          </a:prstGeom>
          <a:ln w="0">
            <a:noFill/>
          </a:ln>
        </p:spPr>
      </p:pic>
      <p:pic>
        <p:nvPicPr>
          <p:cNvPr id="280" name="Imagine15"/>
          <p:cNvPicPr/>
          <p:nvPr/>
        </p:nvPicPr>
        <p:blipFill>
          <a:blip r:embed="rId4"/>
          <a:srcRect l="6069" t="18088" r="17775" b="46293"/>
          <a:stretch/>
        </p:blipFill>
        <p:spPr>
          <a:xfrm>
            <a:off x="251640" y="3188160"/>
            <a:ext cx="9209520" cy="2890080"/>
          </a:xfrm>
          <a:prstGeom prst="rect">
            <a:avLst/>
          </a:prstGeom>
          <a:ln w="0">
            <a:noFill/>
          </a:ln>
        </p:spPr>
      </p:pic>
      <p:pic>
        <p:nvPicPr>
          <p:cNvPr id="281" name="Imagine14"/>
          <p:cNvPicPr/>
          <p:nvPr/>
        </p:nvPicPr>
        <p:blipFill>
          <a:blip r:embed="rId5"/>
          <a:srcRect l="5819" t="30226" r="27611" b="40682"/>
          <a:stretch/>
        </p:blipFill>
        <p:spPr>
          <a:xfrm>
            <a:off x="5602320" y="433620"/>
            <a:ext cx="6332400" cy="1855800"/>
          </a:xfrm>
          <a:prstGeom prst="rect">
            <a:avLst/>
          </a:prstGeom>
          <a:ln w="0">
            <a:noFill/>
          </a:ln>
        </p:spPr>
      </p:pic>
      <p:sp>
        <p:nvSpPr>
          <p:cNvPr id="283" name="Rectangles 2"/>
          <p:cNvSpPr/>
          <p:nvPr/>
        </p:nvSpPr>
        <p:spPr>
          <a:xfrm>
            <a:off x="1180440" y="320760"/>
            <a:ext cx="515880" cy="197640"/>
          </a:xfrm>
          <a:prstGeom prst="rect">
            <a:avLst/>
          </a:prstGeom>
          <a:noFill/>
          <a:ln>
            <a:solidFill>
              <a:srgbClr val="70AD47"/>
            </a:solidFill>
          </a:ln>
        </p:spPr>
        <p:style>
          <a:lnRef idx="3">
            <a:schemeClr val="accent6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84" name="Text Box 7"/>
          <p:cNvSpPr/>
          <p:nvPr/>
        </p:nvSpPr>
        <p:spPr>
          <a:xfrm>
            <a:off x="2798280" y="449640"/>
            <a:ext cx="3297240" cy="10821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Algoritmul </a:t>
            </a:r>
            <a:r>
              <a:rPr lang="ro-RO" sz="24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fastRP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pentru incorporarea nodurilor. 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Text Box 6"/>
          <p:cNvSpPr/>
          <p:nvPr/>
        </p:nvSpPr>
        <p:spPr>
          <a:xfrm>
            <a:off x="7139160" y="3492360"/>
            <a:ext cx="4469400" cy="1378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Pasul de proprietate - </a:t>
            </a:r>
            <a:r>
              <a:rPr lang="ro-RO" sz="32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htc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8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stdScore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- Determinarea scorurilor nodurilor 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Rectangles 8"/>
          <p:cNvSpPr/>
          <p:nvPr/>
        </p:nvSpPr>
        <p:spPr>
          <a:xfrm>
            <a:off x="7953840" y="546840"/>
            <a:ext cx="2135880" cy="2973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87" name="Rectangles 5"/>
          <p:cNvSpPr/>
          <p:nvPr/>
        </p:nvSpPr>
        <p:spPr>
          <a:xfrm>
            <a:off x="1180440" y="320760"/>
            <a:ext cx="515880" cy="225720"/>
          </a:xfrm>
          <a:prstGeom prst="rect">
            <a:avLst/>
          </a:prstGeom>
          <a:noFill/>
          <a:ln w="38100">
            <a:solidFill>
              <a:srgbClr val="ED7D31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88" name="Rectangles 9"/>
          <p:cNvSpPr/>
          <p:nvPr/>
        </p:nvSpPr>
        <p:spPr>
          <a:xfrm>
            <a:off x="3156480" y="3429000"/>
            <a:ext cx="380700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89" name="Rectangles 10"/>
          <p:cNvSpPr/>
          <p:nvPr/>
        </p:nvSpPr>
        <p:spPr>
          <a:xfrm>
            <a:off x="4266720" y="3921840"/>
            <a:ext cx="117900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90" name="Rectangles 11"/>
          <p:cNvSpPr/>
          <p:nvPr/>
        </p:nvSpPr>
        <p:spPr>
          <a:xfrm>
            <a:off x="2370600" y="3921840"/>
            <a:ext cx="96804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291" name="Text Box 13"/>
          <p:cNvSpPr/>
          <p:nvPr/>
        </p:nvSpPr>
        <p:spPr>
          <a:xfrm>
            <a:off x="978480" y="6143760"/>
            <a:ext cx="9529200" cy="5774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16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Embedding - transformă nodurile unui graf în vectori de dimensiuni reduse, păstrând în același timp informații semnificative despre structura și vecinătatea acestora în graf. </a:t>
            </a:r>
            <a:endParaRPr lang="ro-RO" sz="16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073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Box 116"/>
          <p:cNvSpPr/>
          <p:nvPr/>
        </p:nvSpPr>
        <p:spPr>
          <a:xfrm>
            <a:off x="2686500" y="75780"/>
            <a:ext cx="6961320" cy="10918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80000"/>
              </a:lnSpc>
              <a:tabLst>
                <a:tab pos="0" algn="l"/>
              </a:tabLst>
            </a:pPr>
            <a:r>
              <a:rPr lang="ro-RO" sz="32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Adăugarea modelelor candidat</a:t>
            </a:r>
            <a:endParaRPr lang="ro-RO" sz="3200" b="0" strike="noStrike" spc="-1">
              <a:solidFill>
                <a:schemeClr val="accent6">
                  <a:lumMod val="50000"/>
                </a:schemeClr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16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( diferite variante sau configurații posibile (algoritmi) ale unui model de ML)</a:t>
            </a:r>
            <a:r>
              <a:rPr lang="ro-RO" sz="3200" b="1" strike="noStrike" spc="-1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</a:t>
            </a:r>
            <a:endParaRPr lang="ro-RO" sz="3200" b="0" strike="noStrike" spc="-1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306" name="TextBox 116"/>
          <p:cNvSpPr/>
          <p:nvPr/>
        </p:nvSpPr>
        <p:spPr>
          <a:xfrm>
            <a:off x="311760" y="1343160"/>
            <a:ext cx="11777760" cy="539136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</a:pPr>
            <a:endParaRPr lang="en-US" sz="2800" b="0" strike="noStrike" spc="-1">
              <a:solidFill>
                <a:schemeClr val="dk1"/>
              </a:solidFill>
              <a:latin typeface="Times New Roman"/>
              <a:ea typeface="Calibri"/>
            </a:endParaRPr>
          </a:p>
        </p:txBody>
      </p:sp>
      <p:pic>
        <p:nvPicPr>
          <p:cNvPr id="307" name="Imagine21"/>
          <p:cNvPicPr/>
          <p:nvPr/>
        </p:nvPicPr>
        <p:blipFill>
          <a:blip r:embed="rId2"/>
          <a:srcRect l="3232" t="12636" r="59148" b="67297"/>
          <a:stretch/>
        </p:blipFill>
        <p:spPr>
          <a:xfrm>
            <a:off x="6167160" y="4547880"/>
            <a:ext cx="5624640" cy="1623240"/>
          </a:xfrm>
          <a:prstGeom prst="rect">
            <a:avLst/>
          </a:prstGeom>
          <a:ln w="0">
            <a:noFill/>
          </a:ln>
        </p:spPr>
      </p:pic>
      <p:pic>
        <p:nvPicPr>
          <p:cNvPr id="308" name="Imagine20"/>
          <p:cNvPicPr/>
          <p:nvPr/>
        </p:nvPicPr>
        <p:blipFill>
          <a:blip r:embed="rId3"/>
          <a:srcRect l="3358" t="12636" r="31618" b="47254"/>
          <a:stretch/>
        </p:blipFill>
        <p:spPr>
          <a:xfrm>
            <a:off x="243720" y="1343160"/>
            <a:ext cx="9719640" cy="3246480"/>
          </a:xfrm>
          <a:prstGeom prst="rect">
            <a:avLst/>
          </a:prstGeom>
          <a:ln w="0">
            <a:noFill/>
          </a:ln>
        </p:spPr>
      </p:pic>
      <p:sp>
        <p:nvSpPr>
          <p:cNvPr id="310" name="Rectangles 2"/>
          <p:cNvSpPr/>
          <p:nvPr/>
        </p:nvSpPr>
        <p:spPr>
          <a:xfrm>
            <a:off x="7306200" y="5129640"/>
            <a:ext cx="1469160" cy="2257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11" name="Rectangles 5"/>
          <p:cNvSpPr/>
          <p:nvPr/>
        </p:nvSpPr>
        <p:spPr>
          <a:xfrm>
            <a:off x="4056840" y="1538640"/>
            <a:ext cx="608040" cy="2109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12" name="Text Box 7"/>
          <p:cNvSpPr/>
          <p:nvPr/>
        </p:nvSpPr>
        <p:spPr>
          <a:xfrm>
            <a:off x="8833320" y="5271840"/>
            <a:ext cx="2644560" cy="9853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Autoconfigurarea conductei.</a:t>
            </a:r>
            <a:endParaRPr lang="ro-RO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3" name="Imagine19"/>
          <p:cNvPicPr/>
          <p:nvPr/>
        </p:nvPicPr>
        <p:blipFill>
          <a:blip r:embed="rId4"/>
          <a:srcRect l="2632" t="8595" r="61037" b="59643"/>
          <a:stretch/>
        </p:blipFill>
        <p:spPr>
          <a:xfrm>
            <a:off x="70560" y="3697560"/>
            <a:ext cx="5727240" cy="2816640"/>
          </a:xfrm>
          <a:prstGeom prst="rect">
            <a:avLst/>
          </a:prstGeom>
          <a:ln w="0">
            <a:noFill/>
          </a:ln>
        </p:spPr>
      </p:pic>
      <p:sp>
        <p:nvSpPr>
          <p:cNvPr id="314" name="Rectangles 6"/>
          <p:cNvSpPr/>
          <p:nvPr/>
        </p:nvSpPr>
        <p:spPr>
          <a:xfrm>
            <a:off x="4204800" y="4390560"/>
            <a:ext cx="1496880" cy="2779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15" name="Text Box 8"/>
          <p:cNvSpPr/>
          <p:nvPr/>
        </p:nvSpPr>
        <p:spPr>
          <a:xfrm>
            <a:off x="7890480" y="1437480"/>
            <a:ext cx="2644560" cy="600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Algoritmul </a:t>
            </a:r>
            <a:r>
              <a:rPr lang="ro-RO" sz="24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MLP</a:t>
            </a: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039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文本框 104"/>
          <p:cNvSpPr/>
          <p:nvPr/>
        </p:nvSpPr>
        <p:spPr>
          <a:xfrm>
            <a:off x="58680" y="28440"/>
            <a:ext cx="1206000" cy="8211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4800" b="0" strike="noStrike" spc="-1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lang="ro-RO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TextBox 116"/>
          <p:cNvSpPr/>
          <p:nvPr/>
        </p:nvSpPr>
        <p:spPr>
          <a:xfrm>
            <a:off x="2720520" y="135720"/>
            <a:ext cx="6961320" cy="615600"/>
          </a:xfrm>
          <a:prstGeom prst="rect">
            <a:avLst/>
          </a:prstGeom>
          <a:solidFill>
            <a:srgbClr val="031F28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2400" b="1" strike="noStrike" spc="-1">
                <a:solidFill>
                  <a:srgbClr val="FFFFFF"/>
                </a:solidFill>
                <a:latin typeface="Times New Roman"/>
                <a:ea typeface="Calibri"/>
              </a:rPr>
              <a:t> </a:t>
            </a:r>
            <a:endParaRPr lang="ro-RO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4" name="TextBox 116"/>
          <p:cNvSpPr/>
          <p:nvPr/>
        </p:nvSpPr>
        <p:spPr>
          <a:xfrm>
            <a:off x="158040" y="135720"/>
            <a:ext cx="11777760" cy="659844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</a:pPr>
            <a:endParaRPr lang="en-US" sz="2800" b="0" strike="noStrike" spc="-1">
              <a:solidFill>
                <a:schemeClr val="dk1"/>
              </a:solidFill>
              <a:latin typeface="Times New Roman"/>
              <a:ea typeface="Calibri"/>
            </a:endParaRPr>
          </a:p>
        </p:txBody>
      </p:sp>
      <p:pic>
        <p:nvPicPr>
          <p:cNvPr id="295" name="Imagine16"/>
          <p:cNvPicPr/>
          <p:nvPr/>
        </p:nvPicPr>
        <p:blipFill>
          <a:blip r:embed="rId2"/>
          <a:srcRect l="5692" t="18088" r="38852" b="56081"/>
          <a:stretch/>
        </p:blipFill>
        <p:spPr>
          <a:xfrm>
            <a:off x="466560" y="388980"/>
            <a:ext cx="6794280" cy="2121840"/>
          </a:xfrm>
          <a:prstGeom prst="rect">
            <a:avLst/>
          </a:prstGeom>
          <a:ln w="0">
            <a:noFill/>
          </a:ln>
        </p:spPr>
      </p:pic>
      <p:pic>
        <p:nvPicPr>
          <p:cNvPr id="296" name="Imagine17"/>
          <p:cNvPicPr/>
          <p:nvPr/>
        </p:nvPicPr>
        <p:blipFill>
          <a:blip r:embed="rId3"/>
          <a:srcRect l="5819" t="17516" r="32652" b="58964"/>
          <a:stretch/>
        </p:blipFill>
        <p:spPr>
          <a:xfrm>
            <a:off x="4871880" y="1063800"/>
            <a:ext cx="6952320" cy="1782000"/>
          </a:xfrm>
          <a:prstGeom prst="rect">
            <a:avLst/>
          </a:prstGeom>
          <a:ln w="0">
            <a:noFill/>
          </a:ln>
        </p:spPr>
      </p:pic>
      <p:pic>
        <p:nvPicPr>
          <p:cNvPr id="297" name="Imagine18"/>
          <p:cNvPicPr/>
          <p:nvPr/>
        </p:nvPicPr>
        <p:blipFill>
          <a:blip r:embed="rId4"/>
          <a:srcRect l="3232" t="12636" r="50620" b="46171"/>
          <a:stretch/>
        </p:blipFill>
        <p:spPr>
          <a:xfrm>
            <a:off x="283680" y="2947680"/>
            <a:ext cx="7270920" cy="3513600"/>
          </a:xfrm>
          <a:prstGeom prst="rect">
            <a:avLst/>
          </a:prstGeom>
          <a:ln w="0">
            <a:noFill/>
          </a:ln>
        </p:spPr>
      </p:pic>
      <p:sp>
        <p:nvSpPr>
          <p:cNvPr id="299" name="Rectangles 2"/>
          <p:cNvSpPr/>
          <p:nvPr/>
        </p:nvSpPr>
        <p:spPr>
          <a:xfrm>
            <a:off x="5505480" y="626040"/>
            <a:ext cx="1815120" cy="333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00" name="Text Box 7"/>
          <p:cNvSpPr/>
          <p:nvPr/>
        </p:nvSpPr>
        <p:spPr>
          <a:xfrm>
            <a:off x="7473960" y="3069720"/>
            <a:ext cx="4717800" cy="3513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0" strike="noStrike" spc="-1" dirty="0">
                <a:solidFill>
                  <a:schemeClr val="dk1"/>
                </a:solidFill>
                <a:latin typeface="Times New Roman"/>
                <a:ea typeface="SimSun"/>
              </a:rPr>
              <a:t>Algoritmii utilizați pentru a determina probabilitatea apariției fenomenelor: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</a:t>
            </a:r>
            <a:r>
              <a:rPr lang="ro-RO" sz="28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Regresie Logistică, RandomForest,  Perceptron Multistrat (MLP).</a:t>
            </a:r>
            <a:endParaRPr lang="ro-RO" sz="2400" b="0" strike="noStrike" spc="-1" dirty="0">
              <a:solidFill>
                <a:srgbClr val="C00000"/>
              </a:solidFill>
              <a:highlight>
                <a:srgbClr val="FFFF00"/>
              </a:highlight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400" b="0" strike="noStrike" spc="-1" dirty="0">
                <a:solidFill>
                  <a:srgbClr val="02171D"/>
                </a:solidFill>
                <a:latin typeface="Times New Roman"/>
                <a:ea typeface="SimSun"/>
              </a:rPr>
              <a:t>Pentru o precizie mai mare pot fi utilizați mai multe modele (algoritmi) împreună.</a:t>
            </a:r>
            <a:endParaRPr lang="ro-RO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Rectangles 5"/>
          <p:cNvSpPr/>
          <p:nvPr/>
        </p:nvSpPr>
        <p:spPr>
          <a:xfrm>
            <a:off x="1221120" y="402480"/>
            <a:ext cx="3082680" cy="2973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02" name="Rectangles 8"/>
          <p:cNvSpPr/>
          <p:nvPr/>
        </p:nvSpPr>
        <p:spPr>
          <a:xfrm>
            <a:off x="2658600" y="3115800"/>
            <a:ext cx="353988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03" name="Rectangles 6"/>
          <p:cNvSpPr/>
          <p:nvPr/>
        </p:nvSpPr>
        <p:spPr>
          <a:xfrm>
            <a:off x="7654320" y="1293480"/>
            <a:ext cx="332712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04" name="Text Box 9"/>
          <p:cNvSpPr/>
          <p:nvPr/>
        </p:nvSpPr>
        <p:spPr>
          <a:xfrm>
            <a:off x="7906320" y="208440"/>
            <a:ext cx="4151880" cy="75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1600" b="1" strike="noStrike" spc="-1" dirty="0">
                <a:solidFill>
                  <a:schemeClr val="dk1"/>
                </a:solidFill>
                <a:latin typeface="Times New Roman"/>
                <a:ea typeface="SimSun"/>
              </a:rPr>
              <a:t>split</a:t>
            </a:r>
            <a:r>
              <a:rPr lang="ro-RO" sz="1600" b="0" strike="noStrike" spc="-1" dirty="0">
                <a:solidFill>
                  <a:schemeClr val="dk1"/>
                </a:solidFill>
                <a:latin typeface="Times New Roman"/>
                <a:ea typeface="SimSun"/>
              </a:rPr>
              <a:t>-procesul de divizare a unui nod mare în noduri mai mici sau în mai multe noduri separate pentru a îmbunătăți performanța. </a:t>
            </a:r>
            <a:endParaRPr lang="ro-RO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ctangles 5">
            <a:extLst>
              <a:ext uri="{FF2B5EF4-FFF2-40B4-BE49-F238E27FC236}">
                <a16:creationId xmlns:a16="http://schemas.microsoft.com/office/drawing/2014/main" id="{3946AECB-0E5C-4B12-B3A5-338771CE09E9}"/>
              </a:ext>
            </a:extLst>
          </p:cNvPr>
          <p:cNvSpPr/>
          <p:nvPr/>
        </p:nvSpPr>
        <p:spPr>
          <a:xfrm>
            <a:off x="1875452" y="919864"/>
            <a:ext cx="2602948" cy="2973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810611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extBox 116"/>
          <p:cNvSpPr/>
          <p:nvPr/>
        </p:nvSpPr>
        <p:spPr>
          <a:xfrm>
            <a:off x="2720520" y="13320"/>
            <a:ext cx="6961320" cy="615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Instruirea modelului 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317" name="TextBox 116"/>
          <p:cNvSpPr/>
          <p:nvPr/>
        </p:nvSpPr>
        <p:spPr>
          <a:xfrm>
            <a:off x="158760" y="629280"/>
            <a:ext cx="11777760" cy="5982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</a:pPr>
            <a:endParaRPr lang="en-US" sz="2800" b="0" strike="noStrike" spc="-1">
              <a:solidFill>
                <a:schemeClr val="dk1"/>
              </a:solidFill>
              <a:latin typeface="Times New Roman"/>
              <a:ea typeface="Calibri"/>
            </a:endParaRPr>
          </a:p>
        </p:txBody>
      </p:sp>
      <p:pic>
        <p:nvPicPr>
          <p:cNvPr id="318" name="Picture 1"/>
          <p:cNvPicPr/>
          <p:nvPr/>
        </p:nvPicPr>
        <p:blipFill>
          <a:blip r:embed="rId2"/>
          <a:stretch/>
        </p:blipFill>
        <p:spPr>
          <a:xfrm>
            <a:off x="880200" y="916920"/>
            <a:ext cx="7263360" cy="5694840"/>
          </a:xfrm>
          <a:prstGeom prst="rect">
            <a:avLst/>
          </a:prstGeom>
          <a:solidFill>
            <a:schemeClr val="bg1">
              <a:alpha val="80000"/>
            </a:schemeClr>
          </a:solidFill>
          <a:ln w="0">
            <a:noFill/>
          </a:ln>
        </p:spPr>
      </p:pic>
      <p:sp>
        <p:nvSpPr>
          <p:cNvPr id="320" name="Text Box 7"/>
          <p:cNvSpPr/>
          <p:nvPr/>
        </p:nvSpPr>
        <p:spPr>
          <a:xfrm>
            <a:off x="4299480" y="1429920"/>
            <a:ext cx="4048560" cy="7934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0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Tipul de nod țintă  YHTCc.</a:t>
            </a:r>
            <a:endParaRPr lang="ro-RO" sz="20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0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Proprietatea țintă </a:t>
            </a:r>
            <a:r>
              <a:rPr lang="en-US" sz="20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‘</a:t>
            </a:r>
            <a:r>
              <a:rPr lang="ro-RO" sz="20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drought</a:t>
            </a:r>
            <a:r>
              <a:rPr lang="en-US" sz="2000" b="1" i="1" strike="noStrike" spc="-1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’ (clasa )</a:t>
            </a:r>
            <a:endParaRPr lang="ro-RO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Text Box 5"/>
          <p:cNvSpPr/>
          <p:nvPr/>
        </p:nvSpPr>
        <p:spPr>
          <a:xfrm>
            <a:off x="7198380" y="1949399"/>
            <a:ext cx="4960800" cy="20606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1">
            <a:schemeClr val="accent6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8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Metricile</a:t>
            </a:r>
            <a:r>
              <a:rPr lang="ro-RO" sz="20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:</a:t>
            </a:r>
            <a:endParaRPr lang="ro-RO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0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ACCURACY</a:t>
            </a:r>
            <a:r>
              <a:rPr lang="ro-RO" sz="20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 - pentru evaluarea performanței unui model de clasificare.</a:t>
            </a:r>
            <a:endParaRPr lang="ro-RO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000" b="1" i="1" strike="noStrike" spc="-1" dirty="0">
                <a:solidFill>
                  <a:srgbClr val="C00000"/>
                </a:solidFill>
                <a:highlight>
                  <a:srgbClr val="FFFF00"/>
                </a:highlight>
                <a:latin typeface="Times New Roman"/>
                <a:ea typeface="SimSun"/>
              </a:rPr>
              <a:t>OUT_OF_BAG_ERROR </a:t>
            </a:r>
            <a:r>
              <a:rPr lang="ro-RO" sz="20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- evaluare a performanței modelelor utilizând </a:t>
            </a:r>
            <a:endParaRPr lang="ro-RO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o-RO" sz="2000" b="1" i="1" strike="noStrike" spc="-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tehnica  random forest.</a:t>
            </a:r>
            <a:endParaRPr lang="ro-RO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Rectangles 6"/>
          <p:cNvSpPr/>
          <p:nvPr/>
        </p:nvSpPr>
        <p:spPr>
          <a:xfrm>
            <a:off x="3343320" y="1114560"/>
            <a:ext cx="2580840" cy="3495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23" name="Rectangles 8"/>
          <p:cNvSpPr/>
          <p:nvPr/>
        </p:nvSpPr>
        <p:spPr>
          <a:xfrm>
            <a:off x="2935080" y="1527120"/>
            <a:ext cx="1115280" cy="312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24" name="Rectangles 9"/>
          <p:cNvSpPr/>
          <p:nvPr/>
        </p:nvSpPr>
        <p:spPr>
          <a:xfrm>
            <a:off x="2720520" y="1949400"/>
            <a:ext cx="1133640" cy="331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25" name="Rectangles 10"/>
          <p:cNvSpPr/>
          <p:nvPr/>
        </p:nvSpPr>
        <p:spPr>
          <a:xfrm>
            <a:off x="1951920" y="2281680"/>
            <a:ext cx="3521520" cy="348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936211-5EAB-89C6-F5B4-5EFF6164F794}"/>
              </a:ext>
            </a:extLst>
          </p:cNvPr>
          <p:cNvCxnSpPr>
            <a:cxnSpLocks/>
          </p:cNvCxnSpPr>
          <p:nvPr/>
        </p:nvCxnSpPr>
        <p:spPr>
          <a:xfrm>
            <a:off x="1066800" y="1773285"/>
            <a:ext cx="16537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725F49-934F-C6FC-E418-F4518CAAEFFB}"/>
              </a:ext>
            </a:extLst>
          </p:cNvPr>
          <p:cNvCxnSpPr>
            <a:cxnSpLocks/>
          </p:cNvCxnSpPr>
          <p:nvPr/>
        </p:nvCxnSpPr>
        <p:spPr>
          <a:xfrm>
            <a:off x="1037520" y="2223360"/>
            <a:ext cx="16537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7C48F2-AA93-8B15-0DBA-3D9B924279EB}"/>
              </a:ext>
            </a:extLst>
          </p:cNvPr>
          <p:cNvCxnSpPr>
            <a:cxnSpLocks/>
          </p:cNvCxnSpPr>
          <p:nvPr/>
        </p:nvCxnSpPr>
        <p:spPr>
          <a:xfrm>
            <a:off x="1037520" y="2630520"/>
            <a:ext cx="9144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283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Box 116"/>
          <p:cNvSpPr/>
          <p:nvPr/>
        </p:nvSpPr>
        <p:spPr>
          <a:xfrm>
            <a:off x="2586750" y="77760"/>
            <a:ext cx="7776419" cy="6156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Utilizarea conductei pentru predicție </a:t>
            </a:r>
            <a:endParaRPr lang="ro-RO" sz="36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327" name="TextBox 116"/>
          <p:cNvSpPr/>
          <p:nvPr/>
        </p:nvSpPr>
        <p:spPr>
          <a:xfrm>
            <a:off x="158760" y="859320"/>
            <a:ext cx="11777760" cy="587520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800" tIns="54720" rIns="109800" bIns="54720" anchor="t">
            <a:noAutofit/>
          </a:bodyPr>
          <a:lstStyle/>
          <a:p>
            <a:pPr algn="just" defTabSz="914400">
              <a:lnSpc>
                <a:spcPct val="110000"/>
              </a:lnSpc>
            </a:pPr>
            <a:endParaRPr lang="en-US" sz="2800" b="0" strike="noStrike" spc="-1">
              <a:solidFill>
                <a:schemeClr val="dk1"/>
              </a:solidFill>
              <a:latin typeface="Times New Roman"/>
              <a:ea typeface="Calibri"/>
            </a:endParaRPr>
          </a:p>
        </p:txBody>
      </p:sp>
      <p:pic>
        <p:nvPicPr>
          <p:cNvPr id="328" name="Picture 673441580"/>
          <p:cNvPicPr/>
          <p:nvPr/>
        </p:nvPicPr>
        <p:blipFill>
          <a:blip r:embed="rId2"/>
          <a:srcRect l="38474" t="29449" r="22079" b="14681"/>
          <a:stretch/>
        </p:blipFill>
        <p:spPr>
          <a:xfrm>
            <a:off x="2550240" y="859320"/>
            <a:ext cx="7255080" cy="5780520"/>
          </a:xfrm>
          <a:prstGeom prst="rect">
            <a:avLst/>
          </a:prstGeom>
          <a:ln w="0">
            <a:noFill/>
          </a:ln>
        </p:spPr>
      </p:pic>
      <p:sp>
        <p:nvSpPr>
          <p:cNvPr id="330" name="Rectangles 5"/>
          <p:cNvSpPr/>
          <p:nvPr/>
        </p:nvSpPr>
        <p:spPr>
          <a:xfrm>
            <a:off x="5232960" y="919440"/>
            <a:ext cx="2562480" cy="3495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31" name="Rectangles 2"/>
          <p:cNvSpPr/>
          <p:nvPr/>
        </p:nvSpPr>
        <p:spPr>
          <a:xfrm>
            <a:off x="4954320" y="1600920"/>
            <a:ext cx="1141200" cy="3038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32" name="Rectangles 6"/>
          <p:cNvSpPr/>
          <p:nvPr/>
        </p:nvSpPr>
        <p:spPr>
          <a:xfrm>
            <a:off x="3231000" y="2848680"/>
            <a:ext cx="3243960" cy="5158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954603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Box 116"/>
          <p:cNvSpPr/>
          <p:nvPr/>
        </p:nvSpPr>
        <p:spPr>
          <a:xfrm>
            <a:off x="740667" y="84600"/>
            <a:ext cx="10710426" cy="6156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9800" tIns="54720" rIns="109800" bIns="5472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ro-RO" sz="32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Utilizarea conductei de predicție a productivității plantelor </a:t>
            </a:r>
            <a:endParaRPr lang="ro-RO" sz="3200" b="0" strike="noStrike" spc="-1" dirty="0">
              <a:solidFill>
                <a:schemeClr val="accent6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335" name="Picture 1"/>
          <p:cNvPicPr/>
          <p:nvPr/>
        </p:nvPicPr>
        <p:blipFill>
          <a:blip r:embed="rId2"/>
          <a:stretch/>
        </p:blipFill>
        <p:spPr>
          <a:xfrm>
            <a:off x="446040" y="960668"/>
            <a:ext cx="11299680" cy="5468400"/>
          </a:xfrm>
          <a:prstGeom prst="rect">
            <a:avLst/>
          </a:prstGeom>
          <a:solidFill>
            <a:schemeClr val="bg1">
              <a:alpha val="80000"/>
            </a:schemeClr>
          </a:solidFill>
          <a:ln w="0">
            <a:noFill/>
          </a:ln>
        </p:spPr>
      </p:pic>
      <p:sp>
        <p:nvSpPr>
          <p:cNvPr id="337" name="Rectangles 5"/>
          <p:cNvSpPr/>
          <p:nvPr/>
        </p:nvSpPr>
        <p:spPr>
          <a:xfrm>
            <a:off x="4366800" y="1050120"/>
            <a:ext cx="4295520" cy="3495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38" name="Rectangles 6"/>
          <p:cNvSpPr/>
          <p:nvPr/>
        </p:nvSpPr>
        <p:spPr>
          <a:xfrm>
            <a:off x="3590280" y="1637640"/>
            <a:ext cx="1991160" cy="3495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  <p:sp>
        <p:nvSpPr>
          <p:cNvPr id="339" name="Rectangles 7"/>
          <p:cNvSpPr/>
          <p:nvPr/>
        </p:nvSpPr>
        <p:spPr>
          <a:xfrm>
            <a:off x="3975120" y="3184560"/>
            <a:ext cx="5142600" cy="3495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dk1"/>
              </a:solidFill>
              <a:latin typeface="Calibri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978693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组合 98"/>
          <p:cNvGrpSpPr/>
          <p:nvPr/>
        </p:nvGrpSpPr>
        <p:grpSpPr>
          <a:xfrm>
            <a:off x="11264760" y="31680"/>
            <a:ext cx="875160" cy="881280"/>
            <a:chOff x="11264760" y="31680"/>
            <a:chExt cx="875160" cy="881280"/>
          </a:xfrm>
        </p:grpSpPr>
        <p:sp>
          <p:nvSpPr>
            <p:cNvPr id="392" name="等腰三角形 99"/>
            <p:cNvSpPr/>
            <p:nvPr/>
          </p:nvSpPr>
          <p:spPr>
            <a:xfrm rot="8125800" flipV="1">
              <a:off x="11257200" y="223920"/>
              <a:ext cx="650160" cy="245520"/>
            </a:xfrm>
            <a:prstGeom prst="triangle">
              <a:avLst>
                <a:gd name="adj" fmla="val 26056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93" name="等腰三角形 100"/>
            <p:cNvSpPr/>
            <p:nvPr/>
          </p:nvSpPr>
          <p:spPr>
            <a:xfrm rot="18925800" flipV="1">
              <a:off x="11469600" y="386640"/>
              <a:ext cx="637920" cy="352800"/>
            </a:xfrm>
            <a:prstGeom prst="triangle">
              <a:avLst>
                <a:gd name="adj" fmla="val 80449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394" name="组合 98"/>
          <p:cNvGrpSpPr/>
          <p:nvPr/>
        </p:nvGrpSpPr>
        <p:grpSpPr>
          <a:xfrm>
            <a:off x="141120" y="5879160"/>
            <a:ext cx="867600" cy="880920"/>
            <a:chOff x="141120" y="5879160"/>
            <a:chExt cx="867600" cy="880920"/>
          </a:xfrm>
        </p:grpSpPr>
        <p:sp>
          <p:nvSpPr>
            <p:cNvPr id="395" name="等腰三角形 99"/>
            <p:cNvSpPr/>
            <p:nvPr/>
          </p:nvSpPr>
          <p:spPr>
            <a:xfrm rot="18553200" flipV="1">
              <a:off x="382680" y="6307920"/>
              <a:ext cx="650160" cy="245520"/>
            </a:xfrm>
            <a:prstGeom prst="triangle">
              <a:avLst>
                <a:gd name="adj" fmla="val 26056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96" name="等腰三角形 100"/>
            <p:cNvSpPr/>
            <p:nvPr/>
          </p:nvSpPr>
          <p:spPr>
            <a:xfrm rot="7753200" flipV="1">
              <a:off x="160200" y="6060600"/>
              <a:ext cx="637920" cy="353160"/>
            </a:xfrm>
            <a:prstGeom prst="triangle">
              <a:avLst>
                <a:gd name="adj" fmla="val 80449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397" name="文本框 139"/>
          <p:cNvSpPr/>
          <p:nvPr/>
        </p:nvSpPr>
        <p:spPr>
          <a:xfrm>
            <a:off x="1179360" y="1534680"/>
            <a:ext cx="9829800" cy="2771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8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Tibi</a:t>
            </a:r>
            <a:r>
              <a:rPr lang="en-US" sz="88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 </a:t>
            </a:r>
            <a:r>
              <a:rPr lang="en-US" sz="88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gratias</a:t>
            </a:r>
            <a:endParaRPr lang="ro-RO" sz="8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8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 ago pro </a:t>
            </a:r>
            <a:r>
              <a:rPr lang="en-US" sz="8800" b="1" i="1" strike="noStrike" spc="-1" dirty="0" err="1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attendere</a:t>
            </a:r>
            <a:r>
              <a:rPr lang="ro-RO" sz="8800" b="1" i="1" strike="noStrike" spc="-1" dirty="0">
                <a:solidFill>
                  <a:schemeClr val="lt1"/>
                </a:solidFill>
                <a:highlight>
                  <a:srgbClr val="008000"/>
                </a:highlight>
                <a:latin typeface="Times New Roman"/>
                <a:ea typeface="Calibri"/>
              </a:rPr>
              <a:t>!!!</a:t>
            </a:r>
            <a:endParaRPr lang="ro-RO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等腰三角形 101"/>
          <p:cNvSpPr/>
          <p:nvPr/>
        </p:nvSpPr>
        <p:spPr>
          <a:xfrm rot="13474200">
            <a:off x="5960880" y="4926600"/>
            <a:ext cx="271080" cy="291600"/>
          </a:xfrm>
          <a:prstGeom prst="triangle">
            <a:avLst>
              <a:gd name="adj" fmla="val 80449"/>
            </a:avLst>
          </a:prstGeom>
          <a:solidFill>
            <a:schemeClr val="bg1">
              <a:alpha val="20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o-RO" sz="1800" b="0" strike="noStrike" spc="-1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399" name="组合 84"/>
          <p:cNvGrpSpPr/>
          <p:nvPr/>
        </p:nvGrpSpPr>
        <p:grpSpPr>
          <a:xfrm>
            <a:off x="187575" y="170136"/>
            <a:ext cx="1810575" cy="3015926"/>
            <a:chOff x="-706680" y="-1494360"/>
            <a:chExt cx="4317480" cy="5954040"/>
          </a:xfrm>
        </p:grpSpPr>
        <p:sp>
          <p:nvSpPr>
            <p:cNvPr id="400" name="等腰三角形 85"/>
            <p:cNvSpPr/>
            <p:nvPr/>
          </p:nvSpPr>
          <p:spPr>
            <a:xfrm rot="17698200" flipV="1">
              <a:off x="1430280" y="-1288440"/>
              <a:ext cx="1690920" cy="1941120"/>
            </a:xfrm>
            <a:prstGeom prst="triangle">
              <a:avLst>
                <a:gd name="adj" fmla="val 31486"/>
              </a:avLst>
            </a:prstGeom>
            <a:solidFill>
              <a:schemeClr val="bg1">
                <a:alpha val="9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1" name="等腰三角形 86"/>
            <p:cNvSpPr/>
            <p:nvPr/>
          </p:nvSpPr>
          <p:spPr>
            <a:xfrm rot="576000" flipV="1">
              <a:off x="954360" y="203400"/>
              <a:ext cx="2011680" cy="99108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7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2" name="等腰三角形 87"/>
            <p:cNvSpPr/>
            <p:nvPr/>
          </p:nvSpPr>
          <p:spPr>
            <a:xfrm rot="1498200">
              <a:off x="2064960" y="306000"/>
              <a:ext cx="1351080" cy="1221120"/>
            </a:xfrm>
            <a:prstGeom prst="triangle">
              <a:avLst>
                <a:gd name="adj" fmla="val 52347"/>
              </a:avLst>
            </a:prstGeom>
            <a:solidFill>
              <a:schemeClr val="bg1">
                <a:alpha val="88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3" name="等腰三角形 88"/>
            <p:cNvSpPr/>
            <p:nvPr/>
          </p:nvSpPr>
          <p:spPr>
            <a:xfrm rot="1498200" flipV="1">
              <a:off x="1630080" y="1431000"/>
              <a:ext cx="1351080" cy="86688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7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4" name="等腰三角形 89"/>
            <p:cNvSpPr/>
            <p:nvPr/>
          </p:nvSpPr>
          <p:spPr>
            <a:xfrm rot="1498200">
              <a:off x="1234800" y="1193400"/>
              <a:ext cx="1127160" cy="866160"/>
            </a:xfrm>
            <a:prstGeom prst="triangle">
              <a:avLst>
                <a:gd name="adj" fmla="val 40398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5" name="等腰三角形 90"/>
            <p:cNvSpPr/>
            <p:nvPr/>
          </p:nvSpPr>
          <p:spPr>
            <a:xfrm rot="5283600">
              <a:off x="592560" y="491040"/>
              <a:ext cx="1760040" cy="800640"/>
            </a:xfrm>
            <a:prstGeom prst="triangle">
              <a:avLst>
                <a:gd name="adj" fmla="val 68139"/>
              </a:avLst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6" name="等腰三角形 91"/>
            <p:cNvSpPr/>
            <p:nvPr/>
          </p:nvSpPr>
          <p:spPr>
            <a:xfrm rot="6898200">
              <a:off x="12240" y="709560"/>
              <a:ext cx="1960560" cy="777960"/>
            </a:xfrm>
            <a:prstGeom prst="triangle">
              <a:avLst>
                <a:gd name="adj" fmla="val 79579"/>
              </a:avLst>
            </a:prstGeom>
            <a:solidFill>
              <a:schemeClr val="bg1">
                <a:alpha val="25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7" name="等腰三角形 92"/>
            <p:cNvSpPr/>
            <p:nvPr/>
          </p:nvSpPr>
          <p:spPr>
            <a:xfrm rot="1498200" flipV="1">
              <a:off x="794160" y="1960200"/>
              <a:ext cx="1124280" cy="1199520"/>
            </a:xfrm>
            <a:prstGeom prst="triangle">
              <a:avLst>
                <a:gd name="adj" fmla="val 69194"/>
              </a:avLst>
            </a:prstGeom>
            <a:solidFill>
              <a:schemeClr val="bg1">
                <a:alpha val="45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8" name="等腰三角形 93"/>
            <p:cNvSpPr/>
            <p:nvPr/>
          </p:nvSpPr>
          <p:spPr>
            <a:xfrm rot="3091800">
              <a:off x="146160" y="1927800"/>
              <a:ext cx="1778760" cy="730800"/>
            </a:xfrm>
            <a:prstGeom prst="triangle">
              <a:avLst>
                <a:gd name="adj" fmla="val 30144"/>
              </a:avLst>
            </a:prstGeom>
            <a:solidFill>
              <a:schemeClr val="bg1">
                <a:alpha val="68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09" name="等腰三角形 94"/>
            <p:cNvSpPr/>
            <p:nvPr/>
          </p:nvSpPr>
          <p:spPr>
            <a:xfrm rot="6898200">
              <a:off x="-629640" y="2370960"/>
              <a:ext cx="2170800" cy="1553400"/>
            </a:xfrm>
            <a:prstGeom prst="triangle">
              <a:avLst>
                <a:gd name="adj" fmla="val 36120"/>
              </a:avLst>
            </a:prstGeom>
            <a:solidFill>
              <a:schemeClr val="bg1">
                <a:alpha val="32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410" name="组合 84"/>
          <p:cNvGrpSpPr/>
          <p:nvPr/>
        </p:nvGrpSpPr>
        <p:grpSpPr>
          <a:xfrm>
            <a:off x="9635760" y="3801600"/>
            <a:ext cx="2405069" cy="3056400"/>
            <a:chOff x="9635760" y="3801600"/>
            <a:chExt cx="4104360" cy="4307040"/>
          </a:xfrm>
        </p:grpSpPr>
        <p:sp>
          <p:nvSpPr>
            <p:cNvPr id="411" name="等腰三角形 85"/>
            <p:cNvSpPr/>
            <p:nvPr/>
          </p:nvSpPr>
          <p:spPr>
            <a:xfrm rot="18283800">
              <a:off x="11615400" y="4078440"/>
              <a:ext cx="1690920" cy="1941120"/>
            </a:xfrm>
            <a:prstGeom prst="triangle">
              <a:avLst>
                <a:gd name="adj" fmla="val 31486"/>
              </a:avLst>
            </a:prstGeom>
            <a:solidFill>
              <a:schemeClr val="bg1">
                <a:alpha val="9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2" name="等腰三角形 86"/>
            <p:cNvSpPr/>
            <p:nvPr/>
          </p:nvSpPr>
          <p:spPr>
            <a:xfrm rot="13805400">
              <a:off x="10735560" y="5339880"/>
              <a:ext cx="2011680" cy="99072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7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3" name="等腰三角形 87"/>
            <p:cNvSpPr/>
            <p:nvPr/>
          </p:nvSpPr>
          <p:spPr>
            <a:xfrm rot="12883800" flipV="1">
              <a:off x="10485000" y="4659840"/>
              <a:ext cx="1351080" cy="1221480"/>
            </a:xfrm>
            <a:prstGeom prst="triangle">
              <a:avLst>
                <a:gd name="adj" fmla="val 52347"/>
              </a:avLst>
            </a:prstGeom>
            <a:solidFill>
              <a:schemeClr val="bg1">
                <a:alpha val="88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4" name="等腰三角形 88"/>
            <p:cNvSpPr/>
            <p:nvPr/>
          </p:nvSpPr>
          <p:spPr>
            <a:xfrm rot="12883800">
              <a:off x="9885600" y="5691240"/>
              <a:ext cx="1351080" cy="86688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7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5" name="等腰三角形 89"/>
            <p:cNvSpPr/>
            <p:nvPr/>
          </p:nvSpPr>
          <p:spPr>
            <a:xfrm rot="12883800" flipV="1">
              <a:off x="10459440" y="6008760"/>
              <a:ext cx="1127160" cy="866520"/>
            </a:xfrm>
            <a:prstGeom prst="triangle">
              <a:avLst>
                <a:gd name="adj" fmla="val 40398"/>
              </a:avLst>
            </a:prstGeom>
            <a:solidFill>
              <a:schemeClr val="bg1">
                <a:alpha val="5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6" name="等腰三角形 90"/>
            <p:cNvSpPr/>
            <p:nvPr/>
          </p:nvSpPr>
          <p:spPr>
            <a:xfrm rot="9097800" flipV="1">
              <a:off x="10942560" y="5952240"/>
              <a:ext cx="1759680" cy="800280"/>
            </a:xfrm>
            <a:prstGeom prst="triangle">
              <a:avLst>
                <a:gd name="adj" fmla="val 68139"/>
              </a:avLst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7" name="等腰三角形 91"/>
            <p:cNvSpPr/>
            <p:nvPr/>
          </p:nvSpPr>
          <p:spPr>
            <a:xfrm rot="7483800" flipV="1">
              <a:off x="10905120" y="6482520"/>
              <a:ext cx="1960560" cy="777960"/>
            </a:xfrm>
            <a:prstGeom prst="triangle">
              <a:avLst>
                <a:gd name="adj" fmla="val 79579"/>
              </a:avLst>
            </a:prstGeom>
            <a:solidFill>
              <a:schemeClr val="bg1">
                <a:alpha val="25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8" name="等腰三角形 92"/>
            <p:cNvSpPr/>
            <p:nvPr/>
          </p:nvSpPr>
          <p:spPr>
            <a:xfrm rot="12883800">
              <a:off x="9877320" y="6695640"/>
              <a:ext cx="1124280" cy="1199520"/>
            </a:xfrm>
            <a:prstGeom prst="triangle">
              <a:avLst>
                <a:gd name="adj" fmla="val 69194"/>
              </a:avLst>
            </a:prstGeom>
            <a:solidFill>
              <a:schemeClr val="bg1">
                <a:alpha val="45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19" name="等腰三角形 93"/>
            <p:cNvSpPr/>
            <p:nvPr/>
          </p:nvSpPr>
          <p:spPr>
            <a:xfrm rot="11290200" flipV="1">
              <a:off x="9943200" y="7072560"/>
              <a:ext cx="1778760" cy="730800"/>
            </a:xfrm>
            <a:prstGeom prst="triangle">
              <a:avLst>
                <a:gd name="adj" fmla="val 30144"/>
              </a:avLst>
            </a:prstGeom>
            <a:solidFill>
              <a:schemeClr val="bg1">
                <a:alpha val="68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420" name="组合 29"/>
          <p:cNvGrpSpPr/>
          <p:nvPr/>
        </p:nvGrpSpPr>
        <p:grpSpPr>
          <a:xfrm>
            <a:off x="5057280" y="1015200"/>
            <a:ext cx="1144440" cy="662760"/>
            <a:chOff x="5057280" y="1015200"/>
            <a:chExt cx="1144440" cy="662760"/>
          </a:xfrm>
        </p:grpSpPr>
        <p:sp>
          <p:nvSpPr>
            <p:cNvPr id="421" name="等腰三角形 30"/>
            <p:cNvSpPr/>
            <p:nvPr/>
          </p:nvSpPr>
          <p:spPr>
            <a:xfrm rot="20437200" flipH="1">
              <a:off x="5077080" y="1140120"/>
              <a:ext cx="798480" cy="258840"/>
            </a:xfrm>
            <a:prstGeom prst="triangle">
              <a:avLst>
                <a:gd name="adj" fmla="val 12787"/>
              </a:avLst>
            </a:prstGeom>
            <a:solidFill>
              <a:schemeClr val="bg1">
                <a:alpha val="2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22" name="等腰三角形 31"/>
            <p:cNvSpPr/>
            <p:nvPr/>
          </p:nvSpPr>
          <p:spPr>
            <a:xfrm rot="152400" flipH="1">
              <a:off x="5158080" y="1244520"/>
              <a:ext cx="1037160" cy="305640"/>
            </a:xfrm>
            <a:prstGeom prst="triangle">
              <a:avLst>
                <a:gd name="adj" fmla="val 29236"/>
              </a:avLst>
            </a:prstGeom>
            <a:solidFill>
              <a:schemeClr val="bg1">
                <a:alpha val="6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23" name="等腰三角形 32"/>
            <p:cNvSpPr/>
            <p:nvPr/>
          </p:nvSpPr>
          <p:spPr>
            <a:xfrm rot="174000" flipH="1" flipV="1">
              <a:off x="5330160" y="1548720"/>
              <a:ext cx="563400" cy="115200"/>
            </a:xfrm>
            <a:prstGeom prst="triangle">
              <a:avLst>
                <a:gd name="adj" fmla="val 0"/>
              </a:avLst>
            </a:prstGeom>
            <a:solidFill>
              <a:schemeClr val="bg1">
                <a:alpha val="9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12960" rIns="90000" bIns="12960" anchor="ctr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endParaRPr lang="ro-RO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099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3326</TotalTime>
  <Words>893</Words>
  <Application>Microsoft Office PowerPoint</Application>
  <PresentationFormat>Widescreen</PresentationFormat>
  <Paragraphs>94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Elephant</vt:lpstr>
      <vt:lpstr>Times New Roman</vt:lpstr>
      <vt:lpstr>Wingdings</vt:lpstr>
      <vt:lpstr>Office Theme</vt:lpstr>
      <vt:lpstr>MODELE GRAF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teză 21-03-24</dc:title>
  <dc:creator>Ion Ganea</dc:creator>
  <cp:lastModifiedBy>Ion Ganea</cp:lastModifiedBy>
  <cp:revision>150</cp:revision>
  <cp:lastPrinted>2024-03-20T14:45:54Z</cp:lastPrinted>
  <dcterms:created xsi:type="dcterms:W3CDTF">2016-02-28T19:56:00Z</dcterms:created>
  <dcterms:modified xsi:type="dcterms:W3CDTF">2025-11-20T10:50:08Z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30F29BD618C149F3A8DA57D5009BA847_13</vt:lpwstr>
  </property>
  <property fmtid="{D5CDD505-2E9C-101B-9397-08002B2CF9AE}" pid="3" name="KSOProductBuildVer">
    <vt:lpwstr>1033-12.2.0.13431</vt:lpwstr>
  </property>
</Properties>
</file>