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2" d="100"/>
          <a:sy n="102" d="100"/>
        </p:scale>
        <p:origin x="254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371600" y="1965960"/>
            <a:ext cx="9667951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500" b="0" i="0">
                <a:solidFill>
                  <a:srgbClr val="7DD3FC"/>
                </a:solidFill>
                <a:latin typeface="Segoe UI Semibold"/>
              </a:rPr>
              <a:t>TEMA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71600" y="2487168"/>
            <a:ext cx="9539935" cy="1645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5808"/>
              </a:lnSpc>
              <a:spcBef>
                <a:spcPts val="0"/>
              </a:spcBef>
              <a:spcAft>
                <a:spcPts val="0"/>
              </a:spcAft>
            </a:pPr>
            <a:r>
              <a:rPr sz="4400" b="0" i="0">
                <a:solidFill>
                  <a:srgbClr val="FFFFFF"/>
                </a:solidFill>
                <a:latin typeface="Segoe UI Semibold"/>
              </a:rPr>
              <a:t>Introducere &amp; ecosistemul Python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71600" y="4315968"/>
            <a:ext cx="9082735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2244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94A3B8"/>
                </a:solidFill>
                <a:latin typeface="Segoe UI"/>
              </a:rPr>
              <a:t>Portabilitate, implementări ale limbajului, mediul de lucru și rularea primului script</a:t>
            </a:r>
          </a:p>
        </p:txBody>
      </p:sp>
      <p:sp>
        <p:nvSpPr>
          <p:cNvPr id="7" name="Rectangle 6"/>
          <p:cNvSpPr/>
          <p:nvPr/>
        </p:nvSpPr>
        <p:spPr>
          <a:xfrm>
            <a:off x="1371600" y="5321808"/>
            <a:ext cx="1005840" cy="32004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371600" y="5559552"/>
            <a:ext cx="10765231" cy="20127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1716"/>
              </a:lnSpc>
              <a:spcBef>
                <a:spcPts val="0"/>
              </a:spcBef>
              <a:spcAft>
                <a:spcPts val="400"/>
              </a:spcAft>
            </a:pPr>
            <a:r>
              <a:rPr sz="1300" b="0" i="0" dirty="0" err="1">
                <a:solidFill>
                  <a:srgbClr val="CBD5E1"/>
                </a:solidFill>
                <a:latin typeface="Segoe UI Semibold"/>
              </a:rPr>
              <a:t>Programarea</a:t>
            </a:r>
            <a:r>
              <a:rPr sz="1300" b="0" i="0" dirty="0">
                <a:solidFill>
                  <a:srgbClr val="CBD5E1"/>
                </a:solidFill>
                <a:latin typeface="Segoe UI Semibold"/>
              </a:rPr>
              <a:t> </a:t>
            </a:r>
            <a:r>
              <a:rPr sz="1300" b="0" i="0" dirty="0" err="1">
                <a:solidFill>
                  <a:srgbClr val="CBD5E1"/>
                </a:solidFill>
                <a:latin typeface="Segoe UI Semibold"/>
              </a:rPr>
              <a:t>independentă</a:t>
            </a:r>
            <a:r>
              <a:rPr sz="1300" b="0" i="0" dirty="0">
                <a:solidFill>
                  <a:srgbClr val="CBD5E1"/>
                </a:solidFill>
                <a:latin typeface="Segoe UI Semibold"/>
              </a:rPr>
              <a:t> de </a:t>
            </a:r>
            <a:r>
              <a:rPr sz="1300" b="0" i="0" dirty="0" err="1">
                <a:solidFill>
                  <a:srgbClr val="CBD5E1"/>
                </a:solidFill>
                <a:latin typeface="Segoe UI Semibold"/>
              </a:rPr>
              <a:t>pla</a:t>
            </a:r>
            <a:r>
              <a:rPr lang="en-US" sz="1300" b="0" i="0" dirty="0" err="1">
                <a:solidFill>
                  <a:srgbClr val="CBD5E1"/>
                </a:solidFill>
                <a:latin typeface="Segoe UI Semibold"/>
              </a:rPr>
              <a:t>tformă</a:t>
            </a:r>
            <a:endParaRPr lang="en-US" sz="1300" b="0" i="0" dirty="0">
              <a:solidFill>
                <a:srgbClr val="CBD5E1"/>
              </a:solidFill>
              <a:latin typeface="Segoe UI Semi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13232" y="6345936"/>
            <a:ext cx="8612184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050" b="0" i="0">
                <a:solidFill>
                  <a:srgbClr val="94A3B8"/>
                </a:solidFill>
                <a:latin typeface="Segoe UI"/>
              </a:rPr>
              <a:t>Tema 1. Introducere &amp; ecosistemul Python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381183" y="6345936"/>
            <a:ext cx="10972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050" b="0" i="0">
                <a:solidFill>
                  <a:srgbClr val="94A3B8"/>
                </a:solidFill>
                <a:latin typeface="Segoe UI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274320"/>
            <a:ext cx="10765231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100" b="0" i="0">
                <a:solidFill>
                  <a:srgbClr val="2563EB"/>
                </a:solidFill>
                <a:latin typeface="Segoe UI Semibold"/>
              </a:rPr>
              <a:t>CUPRINS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603504"/>
            <a:ext cx="10765231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3828"/>
              </a:lnSpc>
              <a:spcBef>
                <a:spcPts val="0"/>
              </a:spcBef>
              <a:spcAft>
                <a:spcPts val="0"/>
              </a:spcAft>
            </a:pPr>
            <a:r>
              <a:rPr sz="2900" b="0" i="0">
                <a:solidFill>
                  <a:srgbClr val="0F172A"/>
                </a:solidFill>
                <a:latin typeface="Segoe UI Semibold"/>
              </a:rPr>
              <a:t>Planul lecției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232" y="1857369"/>
            <a:ext cx="10765231" cy="360070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420624" indent="-420624">
              <a:lnSpc>
                <a:spcPts val="2244"/>
              </a:lnSpc>
              <a:spcBef>
                <a:spcPts val="0"/>
              </a:spcBef>
              <a:spcAft>
                <a:spcPts val="1300"/>
              </a:spcAft>
              <a:buClr>
                <a:srgbClr val="2563EB"/>
              </a:buClr>
              <a:buSzPct val="95000"/>
              <a:buFont typeface="Segoe UI Semibold"/>
              <a:buAutoNum type="arabicPeriod"/>
            </a:pPr>
            <a:r>
              <a:rPr sz="1700" b="0" i="0">
                <a:solidFill>
                  <a:srgbClr val="0F172A"/>
                </a:solidFill>
                <a:latin typeface="Segoe UI"/>
              </a:rPr>
              <a:t>Ce înseamnă „independent de platformă”</a:t>
            </a:r>
          </a:p>
          <a:p>
            <a:pPr marL="420624" indent="-420624">
              <a:lnSpc>
                <a:spcPts val="2244"/>
              </a:lnSpc>
              <a:spcBef>
                <a:spcPts val="0"/>
              </a:spcBef>
              <a:spcAft>
                <a:spcPts val="1300"/>
              </a:spcAft>
              <a:buClr>
                <a:srgbClr val="2563EB"/>
              </a:buClr>
              <a:buSzPct val="95000"/>
              <a:buFont typeface="Segoe UI Semibold"/>
              <a:buAutoNum type="arabicPeriod"/>
            </a:pPr>
            <a:r>
              <a:rPr sz="1700" b="0" i="0">
                <a:solidFill>
                  <a:srgbClr val="0F172A"/>
                </a:solidFill>
                <a:latin typeface="Segoe UI"/>
              </a:rPr>
              <a:t>Cum execută Python un program</a:t>
            </a:r>
          </a:p>
          <a:p>
            <a:pPr marL="420624" indent="-420624">
              <a:lnSpc>
                <a:spcPts val="2244"/>
              </a:lnSpc>
              <a:spcBef>
                <a:spcPts val="0"/>
              </a:spcBef>
              <a:spcAft>
                <a:spcPts val="1300"/>
              </a:spcAft>
              <a:buClr>
                <a:srgbClr val="2563EB"/>
              </a:buClr>
              <a:buSzPct val="95000"/>
              <a:buFont typeface="Segoe UI Semibold"/>
              <a:buAutoNum type="arabicPeriod"/>
            </a:pPr>
            <a:r>
              <a:rPr sz="1700" b="0" i="0">
                <a:solidFill>
                  <a:srgbClr val="0F172A"/>
                </a:solidFill>
                <a:latin typeface="Segoe UI"/>
              </a:rPr>
              <a:t>Implementări: CPython, PyPy, MicroPython</a:t>
            </a:r>
          </a:p>
          <a:p>
            <a:pPr marL="420624" indent="-420624">
              <a:lnSpc>
                <a:spcPts val="2244"/>
              </a:lnSpc>
              <a:spcBef>
                <a:spcPts val="0"/>
              </a:spcBef>
              <a:spcAft>
                <a:spcPts val="1300"/>
              </a:spcAft>
              <a:buClr>
                <a:srgbClr val="2563EB"/>
              </a:buClr>
              <a:buSzPct val="95000"/>
              <a:buFont typeface="Segoe UI Semibold"/>
              <a:buAutoNum type="arabicPeriod"/>
            </a:pPr>
            <a:r>
              <a:rPr sz="1700" b="0" i="0">
                <a:solidFill>
                  <a:srgbClr val="0F172A"/>
                </a:solidFill>
                <a:latin typeface="Segoe UI"/>
              </a:rPr>
              <a:t>Mediul de lucru: Python, pip, venv</a:t>
            </a:r>
          </a:p>
          <a:p>
            <a:pPr marL="420624" indent="-420624">
              <a:lnSpc>
                <a:spcPts val="2244"/>
              </a:lnSpc>
              <a:spcBef>
                <a:spcPts val="0"/>
              </a:spcBef>
              <a:spcAft>
                <a:spcPts val="1300"/>
              </a:spcAft>
              <a:buClr>
                <a:srgbClr val="2563EB"/>
              </a:buClr>
              <a:buSzPct val="95000"/>
              <a:buFont typeface="Segoe UI Semibold"/>
              <a:buAutoNum type="arabicPeriod"/>
            </a:pPr>
            <a:r>
              <a:rPr sz="1700" b="0" i="0">
                <a:solidFill>
                  <a:srgbClr val="0F172A"/>
                </a:solidFill>
                <a:latin typeface="Segoe UI"/>
              </a:rPr>
              <a:t>Rularea scriptului: terminal și IDE</a:t>
            </a:r>
          </a:p>
          <a:p>
            <a:pPr marL="420624" indent="-420624">
              <a:lnSpc>
                <a:spcPts val="2244"/>
              </a:lnSpc>
              <a:spcBef>
                <a:spcPts val="0"/>
              </a:spcBef>
              <a:spcAft>
                <a:spcPts val="1300"/>
              </a:spcAft>
              <a:buClr>
                <a:srgbClr val="2563EB"/>
              </a:buClr>
              <a:buSzPct val="95000"/>
              <a:buFont typeface="Segoe UI Semibold"/>
              <a:buAutoNum type="arabicPeriod"/>
            </a:pPr>
            <a:r>
              <a:rPr sz="1700" b="0" i="0">
                <a:solidFill>
                  <a:srgbClr val="0F172A"/>
                </a:solidFill>
                <a:latin typeface="Segoe UI"/>
              </a:rPr>
              <a:t>Ce rămâne totuși dependent de platformă</a:t>
            </a:r>
          </a:p>
          <a:p>
            <a:pPr marL="420624" indent="-420624">
              <a:lnSpc>
                <a:spcPts val="2244"/>
              </a:lnSpc>
              <a:spcBef>
                <a:spcPts val="0"/>
              </a:spcBef>
              <a:spcAft>
                <a:spcPts val="1300"/>
              </a:spcAft>
              <a:buClr>
                <a:srgbClr val="2563EB"/>
              </a:buClr>
              <a:buSzPct val="95000"/>
              <a:buFont typeface="Segoe UI Semibold"/>
              <a:buAutoNum type="arabicPeriod"/>
            </a:pPr>
            <a:r>
              <a:rPr sz="1700" b="0" i="0">
                <a:solidFill>
                  <a:srgbClr val="0F172A"/>
                </a:solidFill>
                <a:latin typeface="Segoe UI"/>
              </a:rPr>
              <a:t>Distribuirea aplicației</a:t>
            </a:r>
          </a:p>
          <a:p>
            <a:pPr marL="420624" indent="-420624">
              <a:lnSpc>
                <a:spcPts val="2244"/>
              </a:lnSpc>
              <a:spcBef>
                <a:spcPts val="0"/>
              </a:spcBef>
              <a:spcAft>
                <a:spcPts val="1300"/>
              </a:spcAft>
              <a:buClr>
                <a:srgbClr val="2563EB"/>
              </a:buClr>
              <a:buSzPct val="95000"/>
              <a:buFont typeface="Segoe UI Semibold"/>
              <a:buAutoNum type="arabicPeriod"/>
            </a:pPr>
            <a:r>
              <a:rPr sz="1700" b="0" i="0">
                <a:solidFill>
                  <a:srgbClr val="0F172A"/>
                </a:solidFill>
                <a:latin typeface="Segoe UI"/>
              </a:rPr>
              <a:t>Greșeli tipice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713232" y="2609596"/>
            <a:ext cx="82296" cy="1638808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24712" y="2518155"/>
            <a:ext cx="9667951" cy="18216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5544"/>
              </a:lnSpc>
              <a:spcBef>
                <a:spcPts val="0"/>
              </a:spcBef>
              <a:spcAft>
                <a:spcPts val="800"/>
              </a:spcAft>
            </a:pPr>
            <a:r>
              <a:rPr sz="4200" b="0" i="0">
                <a:solidFill>
                  <a:srgbClr val="DBEAFE"/>
                </a:solidFill>
                <a:latin typeface="Segoe UI Semibold"/>
              </a:rPr>
              <a:t>01</a:t>
            </a:r>
          </a:p>
          <a:p>
            <a:pPr>
              <a:lnSpc>
                <a:spcPts val="4488"/>
              </a:lnSpc>
              <a:spcBef>
                <a:spcPts val="0"/>
              </a:spcBef>
              <a:spcAft>
                <a:spcPts val="1400"/>
              </a:spcAft>
            </a:pPr>
            <a:r>
              <a:rPr sz="3400" b="0" i="0">
                <a:solidFill>
                  <a:srgbClr val="0F172A"/>
                </a:solidFill>
                <a:latin typeface="Segoe UI Semibold"/>
              </a:rPr>
              <a:t>Independent de platformă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64748B"/>
                </a:solidFill>
                <a:latin typeface="Segoe UI"/>
              </a:rPr>
              <a:t>Ce promite modelul și unde se oprește promisiunea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13232" y="6345936"/>
            <a:ext cx="8612184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050" b="0" i="0">
                <a:solidFill>
                  <a:srgbClr val="94A3B8"/>
                </a:solidFill>
                <a:latin typeface="Segoe UI"/>
              </a:rPr>
              <a:t>Tema 1. Introducere &amp; ecosistemul Python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381183" y="6345936"/>
            <a:ext cx="10972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050" b="0" i="0">
                <a:solidFill>
                  <a:srgbClr val="94A3B8"/>
                </a:solidFill>
                <a:latin typeface="Segoe UI"/>
              </a:rPr>
              <a:t>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274320"/>
            <a:ext cx="10765231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100" b="0" i="0">
                <a:solidFill>
                  <a:srgbClr val="2563EB"/>
                </a:solidFill>
                <a:latin typeface="Segoe UI Semibold"/>
              </a:rPr>
              <a:t>SECȚIUNEA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603504"/>
            <a:ext cx="10765231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3828"/>
              </a:lnSpc>
              <a:spcBef>
                <a:spcPts val="0"/>
              </a:spcBef>
              <a:spcAft>
                <a:spcPts val="0"/>
              </a:spcAft>
            </a:pPr>
            <a:r>
              <a:rPr sz="2900" b="0" i="0">
                <a:solidFill>
                  <a:srgbClr val="0F172A"/>
                </a:solidFill>
                <a:latin typeface="Segoe UI Semibold"/>
              </a:rPr>
              <a:t>Aceeași idee, două mecanisme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232" y="2243160"/>
            <a:ext cx="10765231" cy="25854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2178"/>
              </a:lnSpc>
              <a:spcBef>
                <a:spcPts val="0"/>
              </a:spcBef>
              <a:spcAft>
                <a:spcPts val="1500"/>
              </a:spcAft>
            </a:pPr>
            <a:r>
              <a:rPr sz="1650" b="0" i="0">
                <a:solidFill>
                  <a:srgbClr val="64748B"/>
                </a:solidFill>
                <a:latin typeface="Segoe UI"/>
              </a:rPr>
              <a:t>Ambele limbaje aplică principiul „write once, run everywhere”, dar prin căi diferite.</a:t>
            </a:r>
          </a:p>
          <a:p>
            <a:pPr marL="329184" indent="-329184">
              <a:lnSpc>
                <a:spcPts val="2376"/>
              </a:lnSpc>
              <a:spcBef>
                <a:spcPts val="0"/>
              </a:spcBef>
              <a:spcAft>
                <a:spcPts val="1200"/>
              </a:spcAft>
              <a:buClr>
                <a:srgbClr val="2563EB"/>
              </a:buClr>
              <a:buSzPct val="62000"/>
              <a:buFont typeface="Arial"/>
              <a:buChar char="●"/>
            </a:pPr>
            <a:r>
              <a:rPr sz="1800" b="0" i="0">
                <a:solidFill>
                  <a:srgbClr val="334155"/>
                </a:solidFill>
                <a:latin typeface="Segoe UI Semibold"/>
              </a:rPr>
              <a:t>Java.</a:t>
            </a:r>
            <a:r>
              <a:rPr sz="1800" b="0" i="0">
                <a:solidFill>
                  <a:srgbClr val="334155"/>
                </a:solidFill>
                <a:latin typeface="Segoe UI"/>
              </a:rPr>
              <a:t> Codul sursă este compilat de </a:t>
            </a:r>
            <a:r>
              <a:rPr sz="1680" b="0" i="0">
                <a:solidFill>
                  <a:srgbClr val="334155"/>
                </a:solidFill>
                <a:latin typeface="Consolas"/>
              </a:rPr>
              <a:t>javac</a:t>
            </a:r>
            <a:r>
              <a:rPr sz="1800" b="0" i="0">
                <a:solidFill>
                  <a:srgbClr val="334155"/>
                </a:solidFill>
                <a:latin typeface="Segoe UI"/>
              </a:rPr>
              <a:t> în bytecode </a:t>
            </a:r>
            <a:r>
              <a:rPr sz="1680" b="0" i="0">
                <a:solidFill>
                  <a:srgbClr val="334155"/>
                </a:solidFill>
                <a:latin typeface="Consolas"/>
              </a:rPr>
              <a:t>.class</a:t>
            </a:r>
            <a:r>
              <a:rPr sz="1800" b="0" i="0">
                <a:solidFill>
                  <a:srgbClr val="334155"/>
                </a:solidFill>
                <a:latin typeface="Segoe UI"/>
              </a:rPr>
              <a:t>, iar JVM îl execută pe orice sistem.</a:t>
            </a:r>
          </a:p>
          <a:p>
            <a:pPr marL="329184" indent="-329184">
              <a:lnSpc>
                <a:spcPts val="2376"/>
              </a:lnSpc>
              <a:spcBef>
                <a:spcPts val="0"/>
              </a:spcBef>
              <a:spcAft>
                <a:spcPts val="1200"/>
              </a:spcAft>
              <a:buClr>
                <a:srgbClr val="2563EB"/>
              </a:buClr>
              <a:buSzPct val="62000"/>
              <a:buFont typeface="Arial"/>
              <a:buChar char="●"/>
            </a:pPr>
            <a:r>
              <a:rPr sz="1800" b="0" i="0">
                <a:solidFill>
                  <a:srgbClr val="334155"/>
                </a:solidFill>
                <a:latin typeface="Segoe UI Semibold"/>
              </a:rPr>
              <a:t>Python.</a:t>
            </a:r>
            <a:r>
              <a:rPr sz="1800" b="0" i="0">
                <a:solidFill>
                  <a:srgbClr val="334155"/>
                </a:solidFill>
                <a:latin typeface="Segoe UI"/>
              </a:rPr>
              <a:t> Codul sursă este compilat automat în bytecode </a:t>
            </a:r>
            <a:r>
              <a:rPr sz="1680" b="0" i="0">
                <a:solidFill>
                  <a:srgbClr val="334155"/>
                </a:solidFill>
                <a:latin typeface="Consolas"/>
              </a:rPr>
              <a:t>.pyc</a:t>
            </a:r>
            <a:r>
              <a:rPr sz="1800" b="0" i="0">
                <a:solidFill>
                  <a:srgbClr val="334155"/>
                </a:solidFill>
                <a:latin typeface="Segoe UI"/>
              </a:rPr>
              <a:t>, iar mașina virtuală Python (PVM) îl execută.</a:t>
            </a:r>
          </a:p>
          <a:p>
            <a:pPr marL="329184" indent="-329184">
              <a:lnSpc>
                <a:spcPts val="2376"/>
              </a:lnSpc>
              <a:spcBef>
                <a:spcPts val="0"/>
              </a:spcBef>
              <a:spcAft>
                <a:spcPts val="1200"/>
              </a:spcAft>
              <a:buClr>
                <a:srgbClr val="2563EB"/>
              </a:buClr>
              <a:buSzPct val="62000"/>
              <a:buFont typeface="Arial"/>
              <a:buChar char="●"/>
            </a:pPr>
            <a:r>
              <a:rPr sz="1800" b="0" i="0">
                <a:solidFill>
                  <a:srgbClr val="334155"/>
                </a:solidFill>
                <a:latin typeface="Segoe UI Semibold"/>
              </a:rPr>
              <a:t>Comun.</a:t>
            </a:r>
            <a:r>
              <a:rPr sz="1800" b="0" i="0">
                <a:solidFill>
                  <a:srgbClr val="334155"/>
                </a:solidFill>
                <a:latin typeface="Segoe UI"/>
              </a:rPr>
              <a:t> Programatorul scrie o singură dată; stratul de rulare izolează diferențele dintre sisteme.</a:t>
            </a:r>
          </a:p>
          <a:p>
            <a:pPr marL="329184" indent="-329184">
              <a:lnSpc>
                <a:spcPts val="2376"/>
              </a:lnSpc>
              <a:spcBef>
                <a:spcPts val="0"/>
              </a:spcBef>
              <a:spcAft>
                <a:spcPts val="1200"/>
              </a:spcAft>
              <a:buClr>
                <a:srgbClr val="2563EB"/>
              </a:buClr>
              <a:buSzPct val="62000"/>
              <a:buFont typeface="Arial"/>
              <a:buChar char="●"/>
            </a:pPr>
            <a:r>
              <a:rPr sz="1800" b="0" i="0">
                <a:solidFill>
                  <a:srgbClr val="334155"/>
                </a:solidFill>
                <a:latin typeface="Segoe UI Semibold"/>
              </a:rPr>
              <a:t>Diferit.</a:t>
            </a:r>
            <a:r>
              <a:rPr sz="1800" b="0" i="0">
                <a:solidFill>
                  <a:srgbClr val="334155"/>
                </a:solidFill>
                <a:latin typeface="Segoe UI"/>
              </a:rPr>
              <a:t> În Java compilarea este un pas explicit; în Python se întâmplă transparent, la import.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13232" y="6345936"/>
            <a:ext cx="8612184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050" b="0" i="0">
                <a:solidFill>
                  <a:srgbClr val="94A3B8"/>
                </a:solidFill>
                <a:latin typeface="Segoe UI"/>
              </a:rPr>
              <a:t>Tema 1. Introducere &amp; ecosistemul Python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381183" y="6345936"/>
            <a:ext cx="10972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050" b="0" i="0">
                <a:solidFill>
                  <a:srgbClr val="94A3B8"/>
                </a:solidFill>
                <a:latin typeface="Segoe UI"/>
              </a:rPr>
              <a:t>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274320"/>
            <a:ext cx="10765231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100" b="0" i="0">
                <a:solidFill>
                  <a:srgbClr val="2563EB"/>
                </a:solidFill>
                <a:latin typeface="Segoe UI Semibold"/>
              </a:rPr>
              <a:t>SECȚIUNEA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603504"/>
            <a:ext cx="10765231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3828"/>
              </a:lnSpc>
              <a:spcBef>
                <a:spcPts val="0"/>
              </a:spcBef>
              <a:spcAft>
                <a:spcPts val="0"/>
              </a:spcAft>
            </a:pPr>
            <a:r>
              <a:rPr sz="2900" b="0" i="0">
                <a:solidFill>
                  <a:srgbClr val="0F172A"/>
                </a:solidFill>
                <a:latin typeface="Segoe UI Semibold"/>
              </a:rPr>
              <a:t>Straturile care asigură portabilitatea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713232" y="2416317"/>
          <a:ext cx="10765230" cy="212979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5836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520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295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5958">
                <a:tc>
                  <a:txBody>
                    <a:bodyPr/>
                    <a:lstStyle/>
                    <a:p>
                      <a:pPr>
                        <a:lnSpc>
                          <a:spcPts val="184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FFFFFF"/>
                          </a:solidFill>
                          <a:latin typeface="Segoe UI Semibold"/>
                        </a:rPr>
                        <a:t>Strat</a:t>
                      </a:r>
                    </a:p>
                  </a:txBody>
                  <a:tcPr marL="118872" marT="36576" marB="36576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4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FFFFFF"/>
                          </a:solidFill>
                          <a:latin typeface="Segoe UI Semibold"/>
                        </a:rPr>
                        <a:t>Rol</a:t>
                      </a:r>
                    </a:p>
                  </a:txBody>
                  <a:tcPr marL="118872" marT="36576" marB="36576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4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FFFFFF"/>
                          </a:solidFill>
                          <a:latin typeface="Segoe UI Semibold"/>
                        </a:rPr>
                        <a:t>Exemplu</a:t>
                      </a:r>
                    </a:p>
                  </a:txBody>
                  <a:tcPr marL="118872" marT="36576" marB="36576" anchor="ctr">
                    <a:solidFill>
                      <a:srgbClr val="0F172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5958"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Codul sursă</a:t>
                      </a:r>
                    </a:p>
                  </a:txBody>
                  <a:tcPr marL="11887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identic pe toate platformele</a:t>
                      </a:r>
                    </a:p>
                  </a:txBody>
                  <a:tcPr marL="11887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30" b="0" i="0">
                          <a:solidFill>
                            <a:srgbClr val="0F172A"/>
                          </a:solidFill>
                          <a:latin typeface="Consolas"/>
                        </a:rPr>
                        <a:t>app.py</a:t>
                      </a:r>
                    </a:p>
                  </a:txBody>
                  <a:tcPr marL="11887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5958"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Interpretorul / VM</a:t>
                      </a:r>
                    </a:p>
                  </a:txBody>
                  <a:tcPr marL="118872" marT="36576" marB="36576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traduce în operații ale sistemului gazdă</a:t>
                      </a:r>
                    </a:p>
                  </a:txBody>
                  <a:tcPr marL="118872" marT="36576" marB="36576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CPython, JVM</a:t>
                      </a:r>
                    </a:p>
                  </a:txBody>
                  <a:tcPr marL="118872" marT="36576" marB="36576" anchor="ctr"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5958"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Biblioteca standard</a:t>
                      </a:r>
                    </a:p>
                  </a:txBody>
                  <a:tcPr marL="11887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API unic peste apeluri de sistem diferite</a:t>
                      </a:r>
                    </a:p>
                  </a:txBody>
                  <a:tcPr marL="11887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30" b="0" i="0">
                          <a:solidFill>
                            <a:srgbClr val="0F172A"/>
                          </a:solidFill>
                          <a:latin typeface="Consolas"/>
                        </a:rPr>
                        <a:t>pathlib</a:t>
                      </a: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, </a:t>
                      </a:r>
                      <a:r>
                        <a:rPr sz="1330" b="0" i="0">
                          <a:solidFill>
                            <a:srgbClr val="0F172A"/>
                          </a:solidFill>
                          <a:latin typeface="Consolas"/>
                        </a:rPr>
                        <a:t>os</a:t>
                      </a: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, </a:t>
                      </a:r>
                      <a:r>
                        <a:rPr sz="1330" b="0" i="0">
                          <a:solidFill>
                            <a:srgbClr val="0F172A"/>
                          </a:solidFill>
                          <a:latin typeface="Consolas"/>
                        </a:rPr>
                        <a:t>socket</a:t>
                      </a:r>
                    </a:p>
                  </a:txBody>
                  <a:tcPr marL="11887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5958"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Sistemul de operare</a:t>
                      </a:r>
                    </a:p>
                  </a:txBody>
                  <a:tcPr marL="118872" marT="36576" marB="36576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aici apar diferențele reale</a:t>
                      </a:r>
                    </a:p>
                  </a:txBody>
                  <a:tcPr marL="118872" marT="36576" marB="36576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Windows, Linux, macOS</a:t>
                      </a:r>
                    </a:p>
                  </a:txBody>
                  <a:tcPr marL="118872" marT="36576" marB="36576" anchor="ctr"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13232" y="6345936"/>
            <a:ext cx="8612184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050" b="0" i="0">
                <a:solidFill>
                  <a:srgbClr val="94A3B8"/>
                </a:solidFill>
                <a:latin typeface="Segoe UI"/>
              </a:rPr>
              <a:t>Tema 1. Introducere &amp; ecosistemul Python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381183" y="6345936"/>
            <a:ext cx="10972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050" b="0" i="0">
                <a:solidFill>
                  <a:srgbClr val="94A3B8"/>
                </a:solidFill>
                <a:latin typeface="Segoe UI"/>
              </a:rPr>
              <a:t>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50292"/>
            <a:ext cx="12191695" cy="6807708"/>
          </a:xfrm>
          <a:prstGeom prst="rect">
            <a:avLst/>
          </a:prstGeom>
          <a:solidFill>
            <a:srgbClr val="FFF7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713232" y="2753593"/>
            <a:ext cx="91440" cy="1561084"/>
          </a:xfrm>
          <a:prstGeom prst="rect">
            <a:avLst/>
          </a:prstGeom>
          <a:solidFill>
            <a:srgbClr val="B4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170432" y="2753593"/>
            <a:ext cx="10308031" cy="15610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3960"/>
              </a:lnSpc>
              <a:spcBef>
                <a:spcPts val="0"/>
              </a:spcBef>
              <a:spcAft>
                <a:spcPts val="1600"/>
              </a:spcAft>
            </a:pPr>
            <a:r>
              <a:rPr sz="3000" b="0" i="0">
                <a:solidFill>
                  <a:srgbClr val="0F172A"/>
                </a:solidFill>
                <a:latin typeface="Segoe UI Semibold"/>
              </a:rPr>
              <a:t>Portabil nu înseamnă automat identic</a:t>
            </a:r>
          </a:p>
          <a:p>
            <a:pPr>
              <a:lnSpc>
                <a:spcPts val="2244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64748B"/>
                </a:solidFill>
                <a:latin typeface="Segoe UI"/>
              </a:rPr>
              <a:t>Același cod rulează peste tot, dar căile de fișiere, codificarea implicită, sfârșitul de linie și modul de creare a proceselor diferă. Portabilitatea se obține folosind abstracțiile bibliotecii standard, nu presupunând că toate sistemele se comportă la fel.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713232" y="2609596"/>
            <a:ext cx="82296" cy="1638808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24712" y="2518155"/>
            <a:ext cx="9667951" cy="133946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5544"/>
              </a:lnSpc>
              <a:spcBef>
                <a:spcPts val="0"/>
              </a:spcBef>
              <a:spcAft>
                <a:spcPts val="800"/>
              </a:spcAft>
            </a:pPr>
            <a:r>
              <a:rPr sz="4200" b="0" i="0" dirty="0">
                <a:solidFill>
                  <a:srgbClr val="DBEAFE"/>
                </a:solidFill>
                <a:latin typeface="Segoe UI Semibold"/>
              </a:rPr>
              <a:t>02</a:t>
            </a:r>
          </a:p>
          <a:p>
            <a:pPr>
              <a:lnSpc>
                <a:spcPts val="4488"/>
              </a:lnSpc>
              <a:spcBef>
                <a:spcPts val="0"/>
              </a:spcBef>
              <a:spcAft>
                <a:spcPts val="1400"/>
              </a:spcAft>
            </a:pPr>
            <a:r>
              <a:rPr sz="3400" b="0" i="0" dirty="0" err="1">
                <a:solidFill>
                  <a:srgbClr val="0F172A"/>
                </a:solidFill>
                <a:latin typeface="Segoe UI Semibold"/>
              </a:rPr>
              <a:t>Execuția</a:t>
            </a:r>
            <a:r>
              <a:rPr sz="3400" b="0" i="0" dirty="0">
                <a:solidFill>
                  <a:srgbClr val="0F172A"/>
                </a:solidFill>
                <a:latin typeface="Segoe UI Semibold"/>
              </a:rPr>
              <a:t> </a:t>
            </a:r>
            <a:r>
              <a:rPr sz="3400" b="0" i="0" dirty="0" err="1">
                <a:solidFill>
                  <a:srgbClr val="0F172A"/>
                </a:solidFill>
                <a:latin typeface="Segoe UI Semibold"/>
              </a:rPr>
              <a:t>unui</a:t>
            </a:r>
            <a:r>
              <a:rPr sz="3400" b="0" i="0" dirty="0">
                <a:solidFill>
                  <a:srgbClr val="0F172A"/>
                </a:solidFill>
                <a:latin typeface="Segoe UI Semibold"/>
              </a:rPr>
              <a:t> program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13232" y="6345936"/>
            <a:ext cx="8612184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050" b="0" i="0">
                <a:solidFill>
                  <a:srgbClr val="94A3B8"/>
                </a:solidFill>
                <a:latin typeface="Segoe UI"/>
              </a:rPr>
              <a:t>Tema 1. Introducere &amp; ecosistemul Python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381183" y="6345936"/>
            <a:ext cx="10972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050" b="0" i="0">
                <a:solidFill>
                  <a:srgbClr val="94A3B8"/>
                </a:solidFill>
                <a:latin typeface="Segoe UI"/>
              </a:rPr>
              <a:t>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274320"/>
            <a:ext cx="10765231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100" b="0" i="0">
                <a:solidFill>
                  <a:srgbClr val="2563EB"/>
                </a:solidFill>
                <a:latin typeface="Segoe UI Semibold"/>
              </a:rPr>
              <a:t>SECȚIUNEA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603504"/>
            <a:ext cx="10765231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3828"/>
              </a:lnSpc>
              <a:spcBef>
                <a:spcPts val="0"/>
              </a:spcBef>
              <a:spcAft>
                <a:spcPts val="0"/>
              </a:spcAft>
            </a:pPr>
            <a:r>
              <a:rPr sz="2900" b="0" i="0">
                <a:solidFill>
                  <a:srgbClr val="0F172A"/>
                </a:solidFill>
                <a:latin typeface="Segoe UI Semibold"/>
              </a:rPr>
              <a:t>Cei doi pași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232" y="2081489"/>
            <a:ext cx="10765231" cy="54162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2178"/>
              </a:lnSpc>
              <a:spcBef>
                <a:spcPts val="0"/>
              </a:spcBef>
              <a:spcAft>
                <a:spcPts val="1400"/>
              </a:spcAft>
            </a:pPr>
            <a:r>
              <a:rPr sz="1650" b="0" i="0" dirty="0" err="1">
                <a:solidFill>
                  <a:srgbClr val="64748B"/>
                </a:solidFill>
                <a:latin typeface="Segoe UI"/>
              </a:rPr>
              <a:t>Compilarea</a:t>
            </a:r>
            <a:r>
              <a:rPr sz="1650" b="0" i="0" dirty="0">
                <a:solidFill>
                  <a:srgbClr val="64748B"/>
                </a:solidFill>
                <a:latin typeface="Segoe UI"/>
              </a:rPr>
              <a:t> nu </a:t>
            </a:r>
            <a:r>
              <a:rPr sz="1650" b="0" i="0" dirty="0" err="1">
                <a:solidFill>
                  <a:srgbClr val="64748B"/>
                </a:solidFill>
                <a:latin typeface="Segoe UI"/>
              </a:rPr>
              <a:t>este</a:t>
            </a:r>
            <a:r>
              <a:rPr sz="1650" b="0" i="0" dirty="0">
                <a:solidFill>
                  <a:srgbClr val="64748B"/>
                </a:solidFill>
                <a:latin typeface="Segoe UI"/>
              </a:rPr>
              <a:t> un pas </a:t>
            </a:r>
            <a:r>
              <a:rPr sz="1650" b="0" i="0" dirty="0" err="1">
                <a:solidFill>
                  <a:srgbClr val="64748B"/>
                </a:solidFill>
                <a:latin typeface="Segoe UI"/>
              </a:rPr>
              <a:t>separat</a:t>
            </a:r>
            <a:r>
              <a:rPr sz="1650" b="0" i="0" dirty="0">
                <a:solidFill>
                  <a:srgbClr val="64748B"/>
                </a:solidFill>
                <a:latin typeface="Segoe UI"/>
              </a:rPr>
              <a:t> pe care </a:t>
            </a:r>
            <a:r>
              <a:rPr sz="1650" b="0" i="0" dirty="0" err="1">
                <a:solidFill>
                  <a:srgbClr val="64748B"/>
                </a:solidFill>
                <a:latin typeface="Segoe UI"/>
              </a:rPr>
              <a:t>îl</a:t>
            </a:r>
            <a:r>
              <a:rPr sz="1650" b="0" i="0" dirty="0">
                <a:solidFill>
                  <a:srgbClr val="64748B"/>
                </a:solidFill>
                <a:latin typeface="Segoe UI"/>
              </a:rPr>
              <a:t> </a:t>
            </a:r>
            <a:r>
              <a:rPr sz="1650" b="0" i="0" dirty="0" err="1">
                <a:solidFill>
                  <a:srgbClr val="64748B"/>
                </a:solidFill>
                <a:latin typeface="Segoe UI"/>
              </a:rPr>
              <a:t>faceți</a:t>
            </a:r>
            <a:r>
              <a:rPr sz="1650" b="0" i="0" dirty="0">
                <a:solidFill>
                  <a:srgbClr val="64748B"/>
                </a:solidFill>
                <a:latin typeface="Segoe UI"/>
              </a:rPr>
              <a:t> </a:t>
            </a:r>
            <a:r>
              <a:rPr sz="1650" b="0" i="0" dirty="0" err="1">
                <a:solidFill>
                  <a:srgbClr val="64748B"/>
                </a:solidFill>
                <a:latin typeface="Segoe UI"/>
              </a:rPr>
              <a:t>voi</a:t>
            </a:r>
            <a:r>
              <a:rPr lang="ro-RO" sz="1650" dirty="0">
                <a:solidFill>
                  <a:srgbClr val="64748B"/>
                </a:solidFill>
                <a:latin typeface="Segoe UI"/>
              </a:rPr>
              <a:t>, </a:t>
            </a:r>
            <a:r>
              <a:rPr sz="1650" b="0" i="0" dirty="0">
                <a:solidFill>
                  <a:srgbClr val="64748B"/>
                </a:solidFill>
                <a:latin typeface="Segoe UI"/>
              </a:rPr>
              <a:t>se </a:t>
            </a:r>
            <a:r>
              <a:rPr sz="1650" b="0" i="0" dirty="0" err="1">
                <a:solidFill>
                  <a:srgbClr val="64748B"/>
                </a:solidFill>
                <a:latin typeface="Segoe UI"/>
              </a:rPr>
              <a:t>întâmplă</a:t>
            </a:r>
            <a:r>
              <a:rPr sz="1650" b="0" i="0" dirty="0">
                <a:solidFill>
                  <a:srgbClr val="64748B"/>
                </a:solidFill>
                <a:latin typeface="Segoe UI"/>
              </a:rPr>
              <a:t> la prima </a:t>
            </a:r>
            <a:r>
              <a:rPr sz="1650" b="0" i="0" dirty="0" err="1">
                <a:solidFill>
                  <a:srgbClr val="64748B"/>
                </a:solidFill>
                <a:latin typeface="Segoe UI"/>
              </a:rPr>
              <a:t>rulare</a:t>
            </a:r>
            <a:r>
              <a:rPr sz="1650" b="0" i="0" dirty="0">
                <a:solidFill>
                  <a:srgbClr val="64748B"/>
                </a:solidFill>
                <a:latin typeface="Segoe UI"/>
              </a:rPr>
              <a:t> </a:t>
            </a:r>
            <a:r>
              <a:rPr sz="1650" b="0" i="0" dirty="0" err="1">
                <a:solidFill>
                  <a:srgbClr val="64748B"/>
                </a:solidFill>
                <a:latin typeface="Segoe UI"/>
              </a:rPr>
              <a:t>sau</a:t>
            </a:r>
            <a:r>
              <a:rPr sz="1650" b="0" i="0" dirty="0">
                <a:solidFill>
                  <a:srgbClr val="64748B"/>
                </a:solidFill>
                <a:latin typeface="Segoe UI"/>
              </a:rPr>
              <a:t> la import, </a:t>
            </a:r>
            <a:r>
              <a:rPr sz="1650" b="0" i="0" dirty="0" err="1">
                <a:solidFill>
                  <a:srgbClr val="64748B"/>
                </a:solidFill>
                <a:latin typeface="Segoe UI"/>
              </a:rPr>
              <a:t>iar</a:t>
            </a:r>
            <a:r>
              <a:rPr sz="1650" b="0" i="0" dirty="0">
                <a:solidFill>
                  <a:srgbClr val="64748B"/>
                </a:solidFill>
                <a:latin typeface="Segoe UI"/>
              </a:rPr>
              <a:t> </a:t>
            </a:r>
            <a:r>
              <a:rPr sz="1650" b="0" i="0" dirty="0" err="1">
                <a:solidFill>
                  <a:srgbClr val="64748B"/>
                </a:solidFill>
                <a:latin typeface="Segoe UI"/>
              </a:rPr>
              <a:t>rezultatul</a:t>
            </a:r>
            <a:r>
              <a:rPr sz="1650" b="0" i="0" dirty="0">
                <a:solidFill>
                  <a:srgbClr val="64748B"/>
                </a:solidFill>
                <a:latin typeface="Segoe UI"/>
              </a:rPr>
              <a:t> se </a:t>
            </a:r>
            <a:r>
              <a:rPr sz="1650" b="0" i="0" dirty="0" err="1">
                <a:solidFill>
                  <a:srgbClr val="64748B"/>
                </a:solidFill>
                <a:latin typeface="Segoe UI"/>
              </a:rPr>
              <a:t>cachează</a:t>
            </a:r>
            <a:r>
              <a:rPr sz="1650" b="0" i="0" dirty="0">
                <a:solidFill>
                  <a:srgbClr val="64748B"/>
                </a:solidFill>
                <a:latin typeface="Segoe UI"/>
              </a:rPr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13232" y="2812501"/>
            <a:ext cx="10765231" cy="2279904"/>
          </a:xfrm>
          <a:prstGeom prst="roundRect">
            <a:avLst>
              <a:gd name="adj" fmla="val 3500"/>
            </a:avLst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50976" y="2903941"/>
            <a:ext cx="10308031" cy="209702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E2E8F0"/>
                </a:solidFill>
                <a:latin typeface="Consolas"/>
              </a:rPr>
              <a:t>app.py  ──►  compilare automată  ──►  bytecode (__pycache__/app.cpython-</a:t>
            </a:r>
            <a:r>
              <a:rPr sz="1600">
                <a:solidFill>
                  <a:srgbClr val="FCD34D"/>
                </a:solidFill>
                <a:latin typeface="Consolas"/>
              </a:rPr>
              <a:t>313.</a:t>
            </a:r>
            <a:r>
              <a:rPr sz="1600">
                <a:solidFill>
                  <a:srgbClr val="E2E8F0"/>
                </a:solidFill>
                <a:latin typeface="Consolas"/>
              </a:rPr>
              <a:t>pyc)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E2E8F0"/>
                </a:solidFill>
                <a:latin typeface="Consolas"/>
              </a:rPr>
              <a:t>                                              │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E2E8F0"/>
                </a:solidFill>
                <a:latin typeface="Consolas"/>
              </a:rPr>
              <a:t>                                              ▼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E2E8F0"/>
                </a:solidFill>
                <a:latin typeface="Consolas"/>
              </a:rPr>
              <a:t>                                   PVM (mașina virtuală Python)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E2E8F0"/>
                </a:solidFill>
                <a:latin typeface="Consolas"/>
              </a:rPr>
              <a:t>                                              │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E2E8F0"/>
                </a:solidFill>
                <a:latin typeface="Consolas"/>
              </a:rPr>
              <a:t>                                              ▼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E2E8F0"/>
                </a:solidFill>
                <a:latin typeface="Consolas"/>
              </a:rPr>
              <a:t>                                      apeluri de sistem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13232" y="6345936"/>
            <a:ext cx="8612184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050" b="0" i="0">
                <a:solidFill>
                  <a:srgbClr val="94A3B8"/>
                </a:solidFill>
                <a:latin typeface="Segoe UI"/>
              </a:rPr>
              <a:t>Tema 1. Introducere &amp; ecosistemul Python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381183" y="6345936"/>
            <a:ext cx="10972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050" b="0" i="0">
                <a:solidFill>
                  <a:srgbClr val="94A3B8"/>
                </a:solidFill>
                <a:latin typeface="Segoe UI"/>
              </a:rPr>
              <a:t>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274320"/>
            <a:ext cx="10765231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100" b="0" i="0">
                <a:solidFill>
                  <a:srgbClr val="2563EB"/>
                </a:solidFill>
                <a:latin typeface="Segoe UI Semibold"/>
              </a:rPr>
              <a:t>SECȚIUNEA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603504"/>
            <a:ext cx="10765231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3828"/>
              </a:lnSpc>
              <a:spcBef>
                <a:spcPts val="0"/>
              </a:spcBef>
              <a:spcAft>
                <a:spcPts val="0"/>
              </a:spcAft>
            </a:pPr>
            <a:r>
              <a:rPr sz="2900" b="0" i="0">
                <a:solidFill>
                  <a:srgbClr val="0F172A"/>
                </a:solidFill>
                <a:latin typeface="Segoe UI Semibold"/>
              </a:rPr>
              <a:t>Priviți bytecode-ul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13232" y="1481328"/>
            <a:ext cx="10765231" cy="1860804"/>
          </a:xfrm>
          <a:prstGeom prst="roundRect">
            <a:avLst>
              <a:gd name="adj" fmla="val 3500"/>
            </a:avLst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50976" y="1572768"/>
            <a:ext cx="10308031" cy="16779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1914"/>
              </a:lnSpc>
              <a:spcBef>
                <a:spcPts val="0"/>
              </a:spcBef>
              <a:spcAft>
                <a:spcPts val="0"/>
              </a:spcAft>
            </a:pPr>
            <a:r>
              <a:rPr sz="1450">
                <a:solidFill>
                  <a:srgbClr val="C4B5FD"/>
                </a:solidFill>
                <a:latin typeface="Consolas"/>
              </a:rPr>
              <a:t>import</a:t>
            </a:r>
            <a:r>
              <a:rPr sz="1450">
                <a:solidFill>
                  <a:srgbClr val="E2E8F0"/>
                </a:solidFill>
                <a:latin typeface="Consolas"/>
              </a:rPr>
              <a:t> dis</a:t>
            </a:r>
          </a:p>
          <a:p>
            <a:pPr>
              <a:lnSpc>
                <a:spcPts val="1914"/>
              </a:lnSpc>
              <a:spcBef>
                <a:spcPts val="0"/>
              </a:spcBef>
              <a:spcAft>
                <a:spcPts val="0"/>
              </a:spcAft>
            </a:pP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</a:p>
          <a:p>
            <a:pPr>
              <a:lnSpc>
                <a:spcPts val="1914"/>
              </a:lnSpc>
              <a:spcBef>
                <a:spcPts val="0"/>
              </a:spcBef>
              <a:spcAft>
                <a:spcPts val="0"/>
              </a:spcAft>
            </a:pPr>
            <a:r>
              <a:rPr sz="1450">
                <a:solidFill>
                  <a:srgbClr val="C4B5FD"/>
                </a:solidFill>
                <a:latin typeface="Consolas"/>
              </a:rPr>
              <a:t>def</a:t>
            </a: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FBBF24"/>
                </a:solidFill>
                <a:latin typeface="Consolas"/>
              </a:rPr>
              <a:t>suma</a:t>
            </a:r>
            <a:r>
              <a:rPr sz="1450">
                <a:solidFill>
                  <a:srgbClr val="E2E8F0"/>
                </a:solidFill>
                <a:latin typeface="Consolas"/>
              </a:rPr>
              <a:t>(a, b):</a:t>
            </a:r>
          </a:p>
          <a:p>
            <a:pPr>
              <a:lnSpc>
                <a:spcPts val="1914"/>
              </a:lnSpc>
              <a:spcBef>
                <a:spcPts val="0"/>
              </a:spcBef>
              <a:spcAft>
                <a:spcPts val="0"/>
              </a:spcAft>
            </a:pPr>
            <a:r>
              <a:rPr sz="1450">
                <a:solidFill>
                  <a:srgbClr val="E2E8F0"/>
                </a:solidFill>
                <a:latin typeface="Consolas"/>
              </a:rPr>
              <a:t>    </a:t>
            </a:r>
            <a:r>
              <a:rPr sz="1450">
                <a:solidFill>
                  <a:srgbClr val="C4B5FD"/>
                </a:solidFill>
                <a:latin typeface="Consolas"/>
              </a:rPr>
              <a:t>return</a:t>
            </a:r>
            <a:r>
              <a:rPr sz="1450">
                <a:solidFill>
                  <a:srgbClr val="E2E8F0"/>
                </a:solidFill>
                <a:latin typeface="Consolas"/>
              </a:rPr>
              <a:t> a + b</a:t>
            </a:r>
          </a:p>
          <a:p>
            <a:pPr>
              <a:lnSpc>
                <a:spcPts val="1914"/>
              </a:lnSpc>
              <a:spcBef>
                <a:spcPts val="0"/>
              </a:spcBef>
              <a:spcAft>
                <a:spcPts val="0"/>
              </a:spcAft>
            </a:pP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</a:p>
          <a:p>
            <a:pPr>
              <a:lnSpc>
                <a:spcPts val="1914"/>
              </a:lnSpc>
              <a:spcBef>
                <a:spcPts val="0"/>
              </a:spcBef>
              <a:spcAft>
                <a:spcPts val="0"/>
              </a:spcAft>
            </a:pPr>
            <a:r>
              <a:rPr sz="1450">
                <a:solidFill>
                  <a:srgbClr val="E2E8F0"/>
                </a:solidFill>
                <a:latin typeface="Consolas"/>
              </a:rPr>
              <a:t>dis.dis(suma)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13232" y="3579876"/>
            <a:ext cx="10765231" cy="1664970"/>
          </a:xfrm>
          <a:prstGeom prst="roundRect">
            <a:avLst>
              <a:gd name="adj" fmla="val 3000"/>
            </a:avLst>
          </a:prstGeom>
          <a:solidFill>
            <a:srgbClr val="F8FA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50976" y="3707891"/>
            <a:ext cx="10308031" cy="167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132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94A3B8"/>
                </a:solidFill>
                <a:latin typeface="Segoe UI Semibold"/>
              </a:rPr>
              <a:t>Rezultat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50976" y="3966971"/>
            <a:ext cx="10308031" cy="127787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1782"/>
              </a:lnSpc>
              <a:spcBef>
                <a:spcPts val="0"/>
              </a:spcBef>
              <a:spcAft>
                <a:spcPts val="0"/>
              </a:spcAft>
            </a:pPr>
            <a:r>
              <a:rPr sz="1350">
                <a:solidFill>
                  <a:srgbClr val="334155"/>
                </a:solidFill>
                <a:latin typeface="Consolas"/>
              </a:rPr>
              <a:t>  2      RESUME               0</a:t>
            </a:r>
          </a:p>
          <a:p>
            <a:pPr>
              <a:lnSpc>
                <a:spcPts val="1782"/>
              </a:lnSpc>
              <a:spcBef>
                <a:spcPts val="0"/>
              </a:spcBef>
              <a:spcAft>
                <a:spcPts val="0"/>
              </a:spcAft>
            </a:pPr>
            <a:r>
              <a:rPr sz="1350">
                <a:solidFill>
                  <a:srgbClr val="334155"/>
                </a:solidFill>
                <a:latin typeface="Consolas"/>
              </a:rPr>
              <a:t>  3      LOAD_FAST            a</a:t>
            </a:r>
          </a:p>
          <a:p>
            <a:pPr>
              <a:lnSpc>
                <a:spcPts val="1782"/>
              </a:lnSpc>
              <a:spcBef>
                <a:spcPts val="0"/>
              </a:spcBef>
              <a:spcAft>
                <a:spcPts val="0"/>
              </a:spcAft>
            </a:pPr>
            <a:r>
              <a:rPr sz="1350">
                <a:solidFill>
                  <a:srgbClr val="334155"/>
                </a:solidFill>
                <a:latin typeface="Consolas"/>
              </a:rPr>
              <a:t>         LOAD_FAST            b</a:t>
            </a:r>
          </a:p>
          <a:p>
            <a:pPr>
              <a:lnSpc>
                <a:spcPts val="1782"/>
              </a:lnSpc>
              <a:spcBef>
                <a:spcPts val="0"/>
              </a:spcBef>
              <a:spcAft>
                <a:spcPts val="0"/>
              </a:spcAft>
            </a:pPr>
            <a:r>
              <a:rPr sz="1350">
                <a:solidFill>
                  <a:srgbClr val="334155"/>
                </a:solidFill>
                <a:latin typeface="Consolas"/>
              </a:rPr>
              <a:t>         BINARY_OP            0 (+)</a:t>
            </a:r>
          </a:p>
          <a:p>
            <a:pPr>
              <a:lnSpc>
                <a:spcPts val="1782"/>
              </a:lnSpc>
              <a:spcBef>
                <a:spcPts val="0"/>
              </a:spcBef>
              <a:spcAft>
                <a:spcPts val="0"/>
              </a:spcAft>
            </a:pPr>
            <a:r>
              <a:rPr sz="1350">
                <a:solidFill>
                  <a:srgbClr val="334155"/>
                </a:solidFill>
                <a:latin typeface="Consolas"/>
              </a:rPr>
              <a:t>         RETURN_VALUE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13232" y="5500878"/>
            <a:ext cx="10765231" cy="570738"/>
          </a:xfrm>
          <a:prstGeom prst="roundRect">
            <a:avLst>
              <a:gd name="adj" fmla="val 5000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713232" y="5500878"/>
            <a:ext cx="50292" cy="570738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005840" y="5638038"/>
            <a:ext cx="10180015" cy="38785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550" b="0" i="0">
                <a:solidFill>
                  <a:srgbClr val="0F172A"/>
                </a:solidFill>
                <a:latin typeface="Segoe UI"/>
              </a:rPr>
              <a:t>Fișierele </a:t>
            </a:r>
            <a:r>
              <a:rPr sz="1430" b="0" i="0">
                <a:solidFill>
                  <a:srgbClr val="0F172A"/>
                </a:solidFill>
                <a:latin typeface="Consolas"/>
              </a:rPr>
              <a:t>.pyc</a:t>
            </a:r>
            <a:r>
              <a:rPr sz="1550" b="0" i="0">
                <a:solidFill>
                  <a:srgbClr val="0F172A"/>
                </a:solidFill>
                <a:latin typeface="Segoe UI"/>
              </a:rPr>
              <a:t> din </a:t>
            </a:r>
            <a:r>
              <a:rPr sz="1430" b="0" i="0">
                <a:solidFill>
                  <a:srgbClr val="0F172A"/>
                </a:solidFill>
                <a:latin typeface="Consolas"/>
              </a:rPr>
              <a:t>__pycache__</a:t>
            </a:r>
            <a:r>
              <a:rPr sz="1550" b="0" i="0">
                <a:solidFill>
                  <a:srgbClr val="0F172A"/>
                </a:solidFill>
                <a:latin typeface="Segoe UI"/>
              </a:rPr>
              <a:t> sunt doar un cache. Se pot șterge oricând; se regenerează la următoarea rulare.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13232" y="6345936"/>
            <a:ext cx="8612184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050" b="0" i="0">
                <a:solidFill>
                  <a:srgbClr val="94A3B8"/>
                </a:solidFill>
                <a:latin typeface="Segoe UI"/>
              </a:rPr>
              <a:t>Tema 1. Introducere &amp; ecosistemul Python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381183" y="6345936"/>
            <a:ext cx="10972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050" b="0" i="0">
                <a:solidFill>
                  <a:srgbClr val="94A3B8"/>
                </a:solidFill>
                <a:latin typeface="Segoe UI"/>
              </a:rPr>
              <a:t>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274320"/>
            <a:ext cx="10765231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100" b="0" i="0">
                <a:solidFill>
                  <a:srgbClr val="2563EB"/>
                </a:solidFill>
                <a:latin typeface="Segoe UI Semibold"/>
              </a:rPr>
              <a:t>SECȚIUNEA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603504"/>
            <a:ext cx="10765231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3828"/>
              </a:lnSpc>
              <a:spcBef>
                <a:spcPts val="0"/>
              </a:spcBef>
              <a:spcAft>
                <a:spcPts val="0"/>
              </a:spcAft>
            </a:pPr>
            <a:r>
              <a:rPr sz="2900" b="0" i="0">
                <a:solidFill>
                  <a:srgbClr val="0F172A"/>
                </a:solidFill>
                <a:latin typeface="Segoe UI Semibold"/>
              </a:rPr>
              <a:t>Consecințe practice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232" y="2420660"/>
            <a:ext cx="10765231" cy="2118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329184" indent="-329184">
              <a:lnSpc>
                <a:spcPts val="2376"/>
              </a:lnSpc>
              <a:spcBef>
                <a:spcPts val="0"/>
              </a:spcBef>
              <a:spcAft>
                <a:spcPts val="1200"/>
              </a:spcAft>
              <a:buClr>
                <a:srgbClr val="2563EB"/>
              </a:buClr>
              <a:buSzPct val="62000"/>
              <a:buFont typeface="Arial"/>
              <a:buChar char="●"/>
            </a:pPr>
            <a:r>
              <a:rPr sz="1800" b="0" i="0">
                <a:solidFill>
                  <a:srgbClr val="334155"/>
                </a:solidFill>
                <a:latin typeface="Segoe UI Semibold"/>
              </a:rPr>
              <a:t>Erorile de sintaxă apar înainte de rulare.</a:t>
            </a:r>
            <a:r>
              <a:rPr sz="1800" b="0" i="0">
                <a:solidFill>
                  <a:srgbClr val="334155"/>
                </a:solidFill>
                <a:latin typeface="Segoe UI"/>
              </a:rPr>
              <a:t> Un fișier cu greșeală de sintaxă nu se execută deloc, nici măcar prima linie.</a:t>
            </a:r>
          </a:p>
          <a:p>
            <a:pPr marL="329184" indent="-329184">
              <a:lnSpc>
                <a:spcPts val="2376"/>
              </a:lnSpc>
              <a:spcBef>
                <a:spcPts val="0"/>
              </a:spcBef>
              <a:spcAft>
                <a:spcPts val="1200"/>
              </a:spcAft>
              <a:buClr>
                <a:srgbClr val="2563EB"/>
              </a:buClr>
              <a:buSzPct val="62000"/>
              <a:buFont typeface="Arial"/>
              <a:buChar char="●"/>
            </a:pPr>
            <a:r>
              <a:rPr sz="1800" b="0" i="0">
                <a:solidFill>
                  <a:srgbClr val="334155"/>
                </a:solidFill>
                <a:latin typeface="Segoe UI Semibold"/>
              </a:rPr>
              <a:t>Erorile de tip apar la rulare.</a:t>
            </a:r>
            <a:r>
              <a:rPr sz="1800" b="0" i="0">
                <a:solidFill>
                  <a:srgbClr val="334155"/>
                </a:solidFill>
                <a:latin typeface="Segoe UI"/>
              </a:rPr>
              <a:t> Spre deosebire de Java, tipurile nu se verifică la compilare.</a:t>
            </a:r>
          </a:p>
          <a:p>
            <a:pPr marL="329184" indent="-329184">
              <a:lnSpc>
                <a:spcPts val="2376"/>
              </a:lnSpc>
              <a:spcBef>
                <a:spcPts val="0"/>
              </a:spcBef>
              <a:spcAft>
                <a:spcPts val="1200"/>
              </a:spcAft>
              <a:buClr>
                <a:srgbClr val="2563EB"/>
              </a:buClr>
              <a:buSzPct val="62000"/>
              <a:buFont typeface="Arial"/>
              <a:buChar char="●"/>
            </a:pPr>
            <a:r>
              <a:rPr sz="1800" b="0" i="0">
                <a:solidFill>
                  <a:srgbClr val="334155"/>
                </a:solidFill>
                <a:latin typeface="Segoe UI Semibold"/>
              </a:rPr>
              <a:t>Bytecode-ul nu este portabil între versiuni.</a:t>
            </a:r>
            <a:r>
              <a:rPr sz="1800" b="0" i="0">
                <a:solidFill>
                  <a:srgbClr val="334155"/>
                </a:solidFill>
                <a:latin typeface="Segoe UI"/>
              </a:rPr>
              <a:t> </a:t>
            </a:r>
            <a:r>
              <a:rPr sz="1680" b="0" i="0">
                <a:solidFill>
                  <a:srgbClr val="334155"/>
                </a:solidFill>
                <a:latin typeface="Consolas"/>
              </a:rPr>
              <a:t>.pyc</a:t>
            </a:r>
            <a:r>
              <a:rPr sz="1800" b="0" i="0">
                <a:solidFill>
                  <a:srgbClr val="334155"/>
                </a:solidFill>
                <a:latin typeface="Segoe UI"/>
              </a:rPr>
              <a:t> generat de 3.12 nu se citește de 3.13 — dar sursa da.</a:t>
            </a:r>
          </a:p>
          <a:p>
            <a:pPr marL="329184" indent="-329184">
              <a:lnSpc>
                <a:spcPts val="2376"/>
              </a:lnSpc>
              <a:spcBef>
                <a:spcPts val="0"/>
              </a:spcBef>
              <a:spcAft>
                <a:spcPts val="1200"/>
              </a:spcAft>
              <a:buClr>
                <a:srgbClr val="2563EB"/>
              </a:buClr>
              <a:buSzPct val="62000"/>
              <a:buFont typeface="Arial"/>
              <a:buChar char="●"/>
            </a:pPr>
            <a:r>
              <a:rPr sz="1800" b="0" i="0">
                <a:solidFill>
                  <a:srgbClr val="334155"/>
                </a:solidFill>
                <a:latin typeface="Segoe UI Semibold"/>
              </a:rPr>
              <a:t>Viteza.</a:t>
            </a:r>
            <a:r>
              <a:rPr sz="1800" b="0" i="0">
                <a:solidFill>
                  <a:srgbClr val="334155"/>
                </a:solidFill>
                <a:latin typeface="Segoe UI"/>
              </a:rPr>
              <a:t> Interpretarea costă; părțile critice se scriu în C sau se folosesc biblioteci native.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713232" y="2609596"/>
            <a:ext cx="82296" cy="1638808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24712" y="2518155"/>
            <a:ext cx="9667951" cy="133946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5544"/>
              </a:lnSpc>
              <a:spcBef>
                <a:spcPts val="0"/>
              </a:spcBef>
              <a:spcAft>
                <a:spcPts val="800"/>
              </a:spcAft>
            </a:pPr>
            <a:r>
              <a:rPr sz="4200" b="0" i="0" dirty="0">
                <a:solidFill>
                  <a:srgbClr val="DBEAFE"/>
                </a:solidFill>
                <a:latin typeface="Segoe UI Semibold"/>
              </a:rPr>
              <a:t>03</a:t>
            </a:r>
          </a:p>
          <a:p>
            <a:pPr>
              <a:lnSpc>
                <a:spcPts val="4488"/>
              </a:lnSpc>
              <a:spcBef>
                <a:spcPts val="0"/>
              </a:spcBef>
              <a:spcAft>
                <a:spcPts val="1400"/>
              </a:spcAft>
            </a:pPr>
            <a:r>
              <a:rPr sz="3400" b="0" i="0" dirty="0" err="1">
                <a:solidFill>
                  <a:srgbClr val="0F172A"/>
                </a:solidFill>
                <a:latin typeface="Segoe UI Semibold"/>
              </a:rPr>
              <a:t>Implementări</a:t>
            </a:r>
            <a:r>
              <a:rPr sz="3400" b="0" i="0" dirty="0">
                <a:solidFill>
                  <a:srgbClr val="0F172A"/>
                </a:solidFill>
                <a:latin typeface="Segoe UI Semibold"/>
              </a:rPr>
              <a:t> ale </a:t>
            </a:r>
            <a:r>
              <a:rPr sz="3400" b="0" i="0" dirty="0" err="1">
                <a:solidFill>
                  <a:srgbClr val="0F172A"/>
                </a:solidFill>
                <a:latin typeface="Segoe UI Semibold"/>
              </a:rPr>
              <a:t>limbajului</a:t>
            </a:r>
            <a:endParaRPr sz="3400" b="0" i="0" dirty="0">
              <a:solidFill>
                <a:srgbClr val="0F172A"/>
              </a:solidFill>
              <a:latin typeface="Segoe UI Semibold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13232" y="6345936"/>
            <a:ext cx="8612184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050" b="0" i="0">
                <a:solidFill>
                  <a:srgbClr val="94A3B8"/>
                </a:solidFill>
                <a:latin typeface="Segoe UI"/>
              </a:rPr>
              <a:t>Tema 1. Introducere &amp; ecosistemul Python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381183" y="6345936"/>
            <a:ext cx="10972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050" b="0" i="0">
                <a:solidFill>
                  <a:srgbClr val="94A3B8"/>
                </a:solidFill>
                <a:latin typeface="Segoe UI"/>
              </a:rPr>
              <a:t>11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274320"/>
            <a:ext cx="10765231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100" b="0" i="0">
                <a:solidFill>
                  <a:srgbClr val="2563EB"/>
                </a:solidFill>
                <a:latin typeface="Segoe UI Semibold"/>
              </a:rPr>
              <a:t>SECȚIUNEA 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603504"/>
            <a:ext cx="10765231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3828"/>
              </a:lnSpc>
              <a:spcBef>
                <a:spcPts val="0"/>
              </a:spcBef>
              <a:spcAft>
                <a:spcPts val="0"/>
              </a:spcAft>
            </a:pPr>
            <a:r>
              <a:rPr sz="2900" b="0" i="0">
                <a:solidFill>
                  <a:srgbClr val="0F172A"/>
                </a:solidFill>
                <a:latin typeface="Segoe UI Semibold"/>
              </a:rPr>
              <a:t>Ce alegeți și când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713232" y="2162083"/>
          <a:ext cx="10765229" cy="2798826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2772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91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264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123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25958">
                <a:tc>
                  <a:txBody>
                    <a:bodyPr/>
                    <a:lstStyle/>
                    <a:p>
                      <a:pPr>
                        <a:lnSpc>
                          <a:spcPts val="184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FFFFFF"/>
                          </a:solidFill>
                          <a:latin typeface="Segoe UI Semibold"/>
                        </a:rPr>
                        <a:t>Implementare</a:t>
                      </a:r>
                    </a:p>
                  </a:txBody>
                  <a:tcPr marL="118872" marT="36576" marB="36576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4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FFFFFF"/>
                          </a:solidFill>
                          <a:latin typeface="Segoe UI Semibold"/>
                        </a:rPr>
                        <a:t>Scris în</a:t>
                      </a:r>
                    </a:p>
                  </a:txBody>
                  <a:tcPr marL="118872" marT="36576" marB="36576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4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FFFFFF"/>
                          </a:solidFill>
                          <a:latin typeface="Segoe UI Semibold"/>
                        </a:rPr>
                        <a:t>Puncte tari</a:t>
                      </a:r>
                    </a:p>
                  </a:txBody>
                  <a:tcPr marL="118872" marT="36576" marB="36576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4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FFFFFF"/>
                          </a:solidFill>
                          <a:latin typeface="Segoe UI Semibold"/>
                        </a:rPr>
                        <a:t>Când o folosiți</a:t>
                      </a:r>
                    </a:p>
                  </a:txBody>
                  <a:tcPr marL="118872" marT="36576" marB="36576" anchor="ctr">
                    <a:solidFill>
                      <a:srgbClr val="0F172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9036"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50" b="0" i="0">
                          <a:solidFill>
                            <a:srgbClr val="0F172A"/>
                          </a:solidFill>
                          <a:latin typeface="Segoe UI Semibold"/>
                        </a:rPr>
                        <a:t>CPython</a:t>
                      </a:r>
                    </a:p>
                  </a:txBody>
                  <a:tcPr marL="11887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C</a:t>
                      </a:r>
                    </a:p>
                  </a:txBody>
                  <a:tcPr marL="11887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implementarea de referință, toate bibliotecile</a:t>
                      </a:r>
                    </a:p>
                  </a:txBody>
                  <a:tcPr marL="11887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implicit, în 99% din cazuri</a:t>
                      </a:r>
                    </a:p>
                  </a:txBody>
                  <a:tcPr marL="11887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5958"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50" b="0" i="0">
                          <a:solidFill>
                            <a:srgbClr val="0F172A"/>
                          </a:solidFill>
                          <a:latin typeface="Segoe UI Semibold"/>
                        </a:rPr>
                        <a:t>PyPy</a:t>
                      </a:r>
                    </a:p>
                  </a:txBody>
                  <a:tcPr marL="118872" marT="36576" marB="36576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RPython</a:t>
                      </a:r>
                    </a:p>
                  </a:txBody>
                  <a:tcPr marL="118872" marT="36576" marB="36576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JIT, de 3–10 ori mai rapid la calcul pur</a:t>
                      </a:r>
                    </a:p>
                  </a:txBody>
                  <a:tcPr marL="118872" marT="36576" marB="36576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cod intensiv în CPU, fără extensii C</a:t>
                      </a:r>
                    </a:p>
                  </a:txBody>
                  <a:tcPr marL="118872" marT="36576" marB="36576" anchor="ctr"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5958"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50" b="0" i="0">
                          <a:solidFill>
                            <a:srgbClr val="0F172A"/>
                          </a:solidFill>
                          <a:latin typeface="Segoe UI Semibold"/>
                        </a:rPr>
                        <a:t>MicroPython</a:t>
                      </a:r>
                    </a:p>
                  </a:txBody>
                  <a:tcPr marL="11887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C</a:t>
                      </a:r>
                    </a:p>
                  </a:txBody>
                  <a:tcPr marL="11887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rulează pe microcontrolere, câțiva KB RAM</a:t>
                      </a:r>
                    </a:p>
                  </a:txBody>
                  <a:tcPr marL="11887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ESP32, STM32, plăci embedded</a:t>
                      </a:r>
                    </a:p>
                  </a:txBody>
                  <a:tcPr marL="11887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5958"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50" b="0" i="0">
                          <a:solidFill>
                            <a:srgbClr val="0F172A"/>
                          </a:solidFill>
                          <a:latin typeface="Segoe UI Semibold"/>
                        </a:rPr>
                        <a:t>Jython</a:t>
                      </a:r>
                    </a:p>
                  </a:txBody>
                  <a:tcPr marL="118872" marT="36576" marB="36576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Java</a:t>
                      </a:r>
                    </a:p>
                  </a:txBody>
                  <a:tcPr marL="118872" marT="36576" marB="36576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rulează pe JVM, interoperabil cu Java</a:t>
                      </a:r>
                    </a:p>
                  </a:txBody>
                  <a:tcPr marL="118872" marT="36576" marB="36576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integrare în sisteme Java existente</a:t>
                      </a:r>
                    </a:p>
                  </a:txBody>
                  <a:tcPr marL="118872" marT="36576" marB="36576" anchor="ctr"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5958"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50" b="0" i="0">
                          <a:solidFill>
                            <a:srgbClr val="0F172A"/>
                          </a:solidFill>
                          <a:latin typeface="Segoe UI Semibold"/>
                        </a:rPr>
                        <a:t>IronPython</a:t>
                      </a:r>
                    </a:p>
                  </a:txBody>
                  <a:tcPr marL="11887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C#</a:t>
                      </a:r>
                    </a:p>
                  </a:txBody>
                  <a:tcPr marL="11887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rulează pe .NET</a:t>
                      </a:r>
                    </a:p>
                  </a:txBody>
                  <a:tcPr marL="11887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integrare în ecosistem .NET</a:t>
                      </a:r>
                    </a:p>
                  </a:txBody>
                  <a:tcPr marL="11887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13232" y="6345936"/>
            <a:ext cx="8612184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050" b="0" i="0">
                <a:solidFill>
                  <a:srgbClr val="94A3B8"/>
                </a:solidFill>
                <a:latin typeface="Segoe UI"/>
              </a:rPr>
              <a:t>Tema 1. Introducere &amp; ecosistemul Python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381183" y="6345936"/>
            <a:ext cx="10972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050" b="0" i="0">
                <a:solidFill>
                  <a:srgbClr val="94A3B8"/>
                </a:solidFill>
                <a:latin typeface="Segoe UI"/>
              </a:rPr>
              <a:t>12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274320"/>
            <a:ext cx="10765231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100" b="0" i="0">
                <a:solidFill>
                  <a:srgbClr val="2563EB"/>
                </a:solidFill>
                <a:latin typeface="Segoe UI Semibold"/>
              </a:rPr>
              <a:t>SECȚIUNEA 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603504"/>
            <a:ext cx="10765231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3828"/>
              </a:lnSpc>
              <a:spcBef>
                <a:spcPts val="0"/>
              </a:spcBef>
              <a:spcAft>
                <a:spcPts val="0"/>
              </a:spcAft>
            </a:pPr>
            <a:r>
              <a:rPr sz="2900" b="0" i="0">
                <a:solidFill>
                  <a:srgbClr val="0F172A"/>
                </a:solidFill>
                <a:latin typeface="Segoe UI Semibold"/>
              </a:rPr>
              <a:t>Ce implementare rulează acum?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232" y="2288524"/>
            <a:ext cx="10765231" cy="4544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2178"/>
              </a:lnSpc>
              <a:spcBef>
                <a:spcPts val="0"/>
              </a:spcBef>
              <a:spcAft>
                <a:spcPts val="1400"/>
              </a:spcAft>
            </a:pPr>
            <a:r>
              <a:rPr sz="1650" b="0" i="0">
                <a:solidFill>
                  <a:srgbClr val="64748B"/>
                </a:solidFill>
                <a:latin typeface="Segoe UI"/>
              </a:rPr>
              <a:t>Codul care trebuie să se adapteze mediului trebuie mai întâi să afle unde rulează.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13232" y="2742930"/>
            <a:ext cx="10765231" cy="2011680"/>
          </a:xfrm>
          <a:prstGeom prst="roundRect">
            <a:avLst>
              <a:gd name="adj" fmla="val 3500"/>
            </a:avLst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50976" y="2834370"/>
            <a:ext cx="10308031" cy="1828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C4B5FD"/>
                </a:solidFill>
                <a:latin typeface="Consolas"/>
              </a:rPr>
              <a:t>import</a:t>
            </a:r>
            <a:r>
              <a:rPr sz="1600">
                <a:solidFill>
                  <a:srgbClr val="E2E8F0"/>
                </a:solidFill>
                <a:latin typeface="Consolas"/>
              </a:rPr>
              <a:t> sys, platform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7DD3FC"/>
                </a:solidFill>
                <a:latin typeface="Consolas"/>
              </a:rPr>
              <a:t>print</a:t>
            </a:r>
            <a:r>
              <a:rPr sz="1600">
                <a:solidFill>
                  <a:srgbClr val="E2E8F0"/>
                </a:solidFill>
                <a:latin typeface="Consolas"/>
              </a:rPr>
              <a:t>(sys.implementation.name)      </a:t>
            </a:r>
            <a:r>
              <a:rPr sz="1600">
                <a:solidFill>
                  <a:srgbClr val="94A3B8"/>
                </a:solidFill>
                <a:latin typeface="Consolas"/>
              </a:rPr>
              <a:t># cpython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7DD3FC"/>
                </a:solidFill>
                <a:latin typeface="Consolas"/>
              </a:rPr>
              <a:t>print</a:t>
            </a:r>
            <a:r>
              <a:rPr sz="1600">
                <a:solidFill>
                  <a:srgbClr val="E2E8F0"/>
                </a:solidFill>
                <a:latin typeface="Consolas"/>
              </a:rPr>
              <a:t>(platform.python_version())    </a:t>
            </a:r>
            <a:r>
              <a:rPr sz="1600">
                <a:solidFill>
                  <a:srgbClr val="94A3B8"/>
                </a:solidFill>
                <a:latin typeface="Consolas"/>
              </a:rPr>
              <a:t># 3.13.2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7DD3FC"/>
                </a:solidFill>
                <a:latin typeface="Consolas"/>
              </a:rPr>
              <a:t>print</a:t>
            </a:r>
            <a:r>
              <a:rPr sz="1600">
                <a:solidFill>
                  <a:srgbClr val="E2E8F0"/>
                </a:solidFill>
                <a:latin typeface="Consolas"/>
              </a:rPr>
              <a:t>(platform.system())            </a:t>
            </a:r>
            <a:r>
              <a:rPr sz="1600">
                <a:solidFill>
                  <a:srgbClr val="94A3B8"/>
                </a:solidFill>
                <a:latin typeface="Consolas"/>
              </a:rPr>
              <a:t># Windows / Linux / Darwin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7DD3FC"/>
                </a:solidFill>
                <a:latin typeface="Consolas"/>
              </a:rPr>
              <a:t>print</a:t>
            </a:r>
            <a:r>
              <a:rPr sz="1600">
                <a:solidFill>
                  <a:srgbClr val="E2E8F0"/>
                </a:solidFill>
                <a:latin typeface="Consolas"/>
              </a:rPr>
              <a:t>(platform.machine())           </a:t>
            </a:r>
            <a:r>
              <a:rPr sz="1600">
                <a:solidFill>
                  <a:srgbClr val="94A3B8"/>
                </a:solidFill>
                <a:latin typeface="Consolas"/>
              </a:rPr>
              <a:t># AMD64 / x86_64 / aarch64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713232" y="2609596"/>
            <a:ext cx="82296" cy="1638808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24712" y="2518155"/>
            <a:ext cx="9667951" cy="18216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5544"/>
              </a:lnSpc>
              <a:spcBef>
                <a:spcPts val="0"/>
              </a:spcBef>
              <a:spcAft>
                <a:spcPts val="800"/>
              </a:spcAft>
            </a:pPr>
            <a:r>
              <a:rPr sz="4200" b="0" i="0">
                <a:solidFill>
                  <a:srgbClr val="DBEAFE"/>
                </a:solidFill>
                <a:latin typeface="Segoe UI Semibold"/>
              </a:rPr>
              <a:t>04</a:t>
            </a:r>
          </a:p>
          <a:p>
            <a:pPr>
              <a:lnSpc>
                <a:spcPts val="4488"/>
              </a:lnSpc>
              <a:spcBef>
                <a:spcPts val="0"/>
              </a:spcBef>
              <a:spcAft>
                <a:spcPts val="1400"/>
              </a:spcAft>
            </a:pPr>
            <a:r>
              <a:rPr sz="3400" b="0" i="0">
                <a:solidFill>
                  <a:srgbClr val="0F172A"/>
                </a:solidFill>
                <a:latin typeface="Segoe UI Semibold"/>
              </a:rPr>
              <a:t>Mediul de lucru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64748B"/>
                </a:solidFill>
                <a:latin typeface="Segoe UI"/>
              </a:rPr>
              <a:t>Interpretor, pip, medii virtuale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13232" y="6345936"/>
            <a:ext cx="8612184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050" b="0" i="0">
                <a:solidFill>
                  <a:srgbClr val="94A3B8"/>
                </a:solidFill>
                <a:latin typeface="Segoe UI"/>
              </a:rPr>
              <a:t>Tema 1. Introducere &amp; ecosistemul Python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381183" y="6345936"/>
            <a:ext cx="10972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050" b="0" i="0">
                <a:solidFill>
                  <a:srgbClr val="94A3B8"/>
                </a:solidFill>
                <a:latin typeface="Segoe UI"/>
              </a:rPr>
              <a:t>15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274320"/>
            <a:ext cx="10765231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100" b="0" i="0">
                <a:solidFill>
                  <a:srgbClr val="2563EB"/>
                </a:solidFill>
                <a:latin typeface="Segoe UI Semibold"/>
              </a:rPr>
              <a:t>SECȚIUNEA 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603504"/>
            <a:ext cx="10765231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3828"/>
              </a:lnSpc>
              <a:spcBef>
                <a:spcPts val="0"/>
              </a:spcBef>
              <a:spcAft>
                <a:spcPts val="0"/>
              </a:spcAft>
            </a:pPr>
            <a:r>
              <a:rPr sz="2900" b="0" i="0">
                <a:solidFill>
                  <a:srgbClr val="0F172A"/>
                </a:solidFill>
                <a:latin typeface="Segoe UI Semibold"/>
              </a:rPr>
              <a:t>Verificarea instalării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13232" y="2150211"/>
            <a:ext cx="10765231" cy="1743456"/>
          </a:xfrm>
          <a:prstGeom prst="roundRect">
            <a:avLst>
              <a:gd name="adj" fmla="val 3500"/>
            </a:avLst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50976" y="2241651"/>
            <a:ext cx="10308031" cy="15605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E2E8F0"/>
                </a:solidFill>
                <a:latin typeface="Consolas"/>
              </a:rPr>
              <a:t>python --version          </a:t>
            </a:r>
            <a:r>
              <a:rPr sz="1600">
                <a:solidFill>
                  <a:srgbClr val="94A3B8"/>
                </a:solidFill>
                <a:latin typeface="Consolas"/>
              </a:rPr>
              <a:t># Windows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E2E8F0"/>
                </a:solidFill>
                <a:latin typeface="Consolas"/>
              </a:rPr>
              <a:t>python3 --version         </a:t>
            </a:r>
            <a:r>
              <a:rPr sz="1600">
                <a:solidFill>
                  <a:srgbClr val="94A3B8"/>
                </a:solidFill>
                <a:latin typeface="Consolas"/>
              </a:rPr>
              <a:t># Linux / macOS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E2E8F0"/>
                </a:solidFill>
                <a:latin typeface="Consolas"/>
              </a:rPr>
              <a:t>py -</a:t>
            </a:r>
            <a:r>
              <a:rPr sz="1600">
                <a:solidFill>
                  <a:srgbClr val="FCD34D"/>
                </a:solidFill>
                <a:latin typeface="Consolas"/>
              </a:rPr>
              <a:t>0</a:t>
            </a:r>
            <a:r>
              <a:rPr sz="1600">
                <a:solidFill>
                  <a:srgbClr val="E2E8F0"/>
                </a:solidFill>
                <a:latin typeface="Consolas"/>
              </a:rPr>
              <a:t>                     </a:t>
            </a:r>
            <a:r>
              <a:rPr sz="1600">
                <a:solidFill>
                  <a:srgbClr val="94A3B8"/>
                </a:solidFill>
                <a:latin typeface="Consolas"/>
              </a:rPr>
              <a:t># Windows: toate versiunile instalate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E2E8F0"/>
                </a:solidFill>
                <a:latin typeface="Consolas"/>
              </a:rPr>
              <a:t>py -</a:t>
            </a:r>
            <a:r>
              <a:rPr sz="1600">
                <a:solidFill>
                  <a:srgbClr val="FCD34D"/>
                </a:solidFill>
                <a:latin typeface="Consolas"/>
              </a:rPr>
              <a:t>3.13</a:t>
            </a:r>
            <a:r>
              <a:rPr sz="1600">
                <a:solidFill>
                  <a:srgbClr val="E2E8F0"/>
                </a:solidFill>
                <a:latin typeface="Consolas"/>
              </a:rPr>
              <a:t> script.py        </a:t>
            </a:r>
            <a:r>
              <a:rPr sz="1600">
                <a:solidFill>
                  <a:srgbClr val="94A3B8"/>
                </a:solidFill>
                <a:latin typeface="Consolas"/>
              </a:rPr>
              <a:t># rulare cu o versiune anume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13232" y="4149699"/>
            <a:ext cx="10765231" cy="830580"/>
          </a:xfrm>
          <a:prstGeom prst="roundRect">
            <a:avLst>
              <a:gd name="adj" fmla="val 5000"/>
            </a:avLst>
          </a:prstGeom>
          <a:solidFill>
            <a:srgbClr val="FFF7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713232" y="4149699"/>
            <a:ext cx="50292" cy="830580"/>
          </a:xfrm>
          <a:prstGeom prst="rect">
            <a:avLst/>
          </a:prstGeom>
          <a:solidFill>
            <a:srgbClr val="B4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05840" y="4286859"/>
            <a:ext cx="10180015" cy="647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550" b="0" i="0">
                <a:solidFill>
                  <a:srgbClr val="0F172A"/>
                </a:solidFill>
                <a:latin typeface="Segoe UI"/>
              </a:rPr>
              <a:t>Pe Windows comanda este </a:t>
            </a:r>
            <a:r>
              <a:rPr sz="1430" b="0" i="0">
                <a:solidFill>
                  <a:srgbClr val="0F172A"/>
                </a:solidFill>
                <a:latin typeface="Consolas"/>
              </a:rPr>
              <a:t>python</a:t>
            </a:r>
            <a:r>
              <a:rPr sz="1550" b="0" i="0">
                <a:solidFill>
                  <a:srgbClr val="0F172A"/>
                </a:solidFill>
                <a:latin typeface="Segoe UI"/>
              </a:rPr>
              <a:t>, pe Linux și macOS </a:t>
            </a:r>
            <a:r>
              <a:rPr sz="1430" b="0" i="0">
                <a:solidFill>
                  <a:srgbClr val="0F172A"/>
                </a:solidFill>
                <a:latin typeface="Consolas"/>
              </a:rPr>
              <a:t>python3</a:t>
            </a:r>
            <a:r>
              <a:rPr sz="1550" b="0" i="0">
                <a:solidFill>
                  <a:srgbClr val="0F172A"/>
                </a:solidFill>
                <a:latin typeface="Segoe UI"/>
              </a:rPr>
              <a:t> — </a:t>
            </a:r>
            <a:r>
              <a:rPr sz="1430" b="0" i="0">
                <a:solidFill>
                  <a:srgbClr val="0F172A"/>
                </a:solidFill>
                <a:latin typeface="Consolas"/>
              </a:rPr>
              <a:t>python</a:t>
            </a:r>
            <a:r>
              <a:rPr sz="1550" b="0" i="0">
                <a:solidFill>
                  <a:srgbClr val="0F172A"/>
                </a:solidFill>
                <a:latin typeface="Segoe UI"/>
              </a:rPr>
              <a:t> acolo poate să nu existe deloc sau să trimită la versiunea 2.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13232" y="6345936"/>
            <a:ext cx="8612184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050" b="0" i="0">
                <a:solidFill>
                  <a:srgbClr val="94A3B8"/>
                </a:solidFill>
                <a:latin typeface="Segoe UI"/>
              </a:rPr>
              <a:t>Tema 1. Introducere &amp; ecosistemul Python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381183" y="6345936"/>
            <a:ext cx="10972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050" b="0" i="0">
                <a:solidFill>
                  <a:srgbClr val="94A3B8"/>
                </a:solidFill>
                <a:latin typeface="Segoe UI"/>
              </a:rPr>
              <a:t>16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274320"/>
            <a:ext cx="10765231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100" b="0" i="0">
                <a:solidFill>
                  <a:srgbClr val="2563EB"/>
                </a:solidFill>
                <a:latin typeface="Segoe UI Semibold"/>
              </a:rPr>
              <a:t>SECȚIUNEA 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603504"/>
            <a:ext cx="10765231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3828"/>
              </a:lnSpc>
              <a:spcBef>
                <a:spcPts val="0"/>
              </a:spcBef>
              <a:spcAft>
                <a:spcPts val="0"/>
              </a:spcAft>
            </a:pPr>
            <a:r>
              <a:rPr sz="2900" b="0" i="0">
                <a:solidFill>
                  <a:srgbClr val="0F172A"/>
                </a:solidFill>
                <a:latin typeface="Segoe UI Semibold"/>
              </a:rPr>
              <a:t>Mediul virtual — izolarea dependențelor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232" y="1982749"/>
            <a:ext cx="10765231" cy="4544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2178"/>
              </a:lnSpc>
              <a:spcBef>
                <a:spcPts val="0"/>
              </a:spcBef>
              <a:spcAft>
                <a:spcPts val="1400"/>
              </a:spcAft>
            </a:pPr>
            <a:r>
              <a:rPr sz="1650" b="0" i="0">
                <a:solidFill>
                  <a:srgbClr val="64748B"/>
                </a:solidFill>
                <a:latin typeface="Segoe UI"/>
              </a:rPr>
              <a:t>Fără mediu virtual, toate proiectele împart aceleași pachete și versiuni — primul conflict blochează ambele proiecte.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13232" y="2437155"/>
            <a:ext cx="10765231" cy="2816352"/>
          </a:xfrm>
          <a:prstGeom prst="roundRect">
            <a:avLst>
              <a:gd name="adj" fmla="val 3500"/>
            </a:avLst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50976" y="2528595"/>
            <a:ext cx="10308031" cy="26334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E2E8F0"/>
                </a:solidFill>
                <a:latin typeface="Consolas"/>
              </a:rPr>
              <a:t>python -m venv .venv            </a:t>
            </a:r>
            <a:r>
              <a:rPr sz="1600">
                <a:solidFill>
                  <a:srgbClr val="94A3B8"/>
                </a:solidFill>
                <a:latin typeface="Consolas"/>
              </a:rPr>
              <a:t># creează mediul în folderul .venv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E2E8F0"/>
                </a:solidFill>
                <a:latin typeface="Consolas"/>
              </a:rPr>
              <a:t>.venv\Scripts\activate         </a:t>
            </a:r>
            <a:r>
              <a:rPr sz="1600">
                <a:solidFill>
                  <a:srgbClr val="94A3B8"/>
                </a:solidFill>
                <a:latin typeface="Consolas"/>
              </a:rPr>
              <a:t># activare pe Windows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E2E8F0"/>
                </a:solidFill>
                <a:latin typeface="Consolas"/>
              </a:rPr>
              <a:t>source .venv/bin/activate      </a:t>
            </a:r>
            <a:r>
              <a:rPr sz="1600">
                <a:solidFill>
                  <a:srgbClr val="94A3B8"/>
                </a:solidFill>
                <a:latin typeface="Consolas"/>
              </a:rPr>
              <a:t># activare pe Linux / macOS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E2E8F0"/>
                </a:solidFill>
                <a:latin typeface="Consolas"/>
              </a:rPr>
              <a:t>pip install flask pyserial     </a:t>
            </a:r>
            <a:r>
              <a:rPr sz="1600">
                <a:solidFill>
                  <a:srgbClr val="94A3B8"/>
                </a:solidFill>
                <a:latin typeface="Consolas"/>
              </a:rPr>
              <a:t># se instalează DOAR în acest mediu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E2E8F0"/>
                </a:solidFill>
                <a:latin typeface="Consolas"/>
              </a:rPr>
              <a:t>pip freeze &gt; requirements.txt  </a:t>
            </a:r>
            <a:r>
              <a:rPr sz="1600">
                <a:solidFill>
                  <a:srgbClr val="94A3B8"/>
                </a:solidFill>
                <a:latin typeface="Consolas"/>
              </a:rPr>
              <a:t># fixează versiunile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E2E8F0"/>
                </a:solidFill>
                <a:latin typeface="Consolas"/>
              </a:rPr>
              <a:t>deactivate                     </a:t>
            </a:r>
            <a:r>
              <a:rPr sz="1600">
                <a:solidFill>
                  <a:srgbClr val="94A3B8"/>
                </a:solidFill>
                <a:latin typeface="Consolas"/>
              </a:rPr>
              <a:t># ieșire din mediu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13232" y="6345936"/>
            <a:ext cx="8612184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050" b="0" i="0">
                <a:solidFill>
                  <a:srgbClr val="94A3B8"/>
                </a:solidFill>
                <a:latin typeface="Segoe UI"/>
              </a:rPr>
              <a:t>Tema 1. Introducere &amp; ecosistemul Python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381183" y="6345936"/>
            <a:ext cx="10972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050" b="0" i="0">
                <a:solidFill>
                  <a:srgbClr val="94A3B8"/>
                </a:solidFill>
                <a:latin typeface="Segoe UI"/>
              </a:rPr>
              <a:t>17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274320"/>
            <a:ext cx="10765231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100" b="0" i="0">
                <a:solidFill>
                  <a:srgbClr val="2563EB"/>
                </a:solidFill>
                <a:latin typeface="Segoe UI Semibold"/>
              </a:rPr>
              <a:t>SECȚIUNEA 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603504"/>
            <a:ext cx="10765231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3828"/>
              </a:lnSpc>
              <a:spcBef>
                <a:spcPts val="0"/>
              </a:spcBef>
              <a:spcAft>
                <a:spcPts val="0"/>
              </a:spcAft>
            </a:pPr>
            <a:r>
              <a:rPr sz="2900" b="0" i="0">
                <a:solidFill>
                  <a:srgbClr val="0F172A"/>
                </a:solidFill>
                <a:latin typeface="Segoe UI Semibold"/>
              </a:rPr>
              <a:t>Reproducerea mediului pe alt calculator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232" y="2306187"/>
            <a:ext cx="10765231" cy="4544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2178"/>
              </a:lnSpc>
              <a:spcBef>
                <a:spcPts val="0"/>
              </a:spcBef>
              <a:spcAft>
                <a:spcPts val="1400"/>
              </a:spcAft>
            </a:pPr>
            <a:r>
              <a:rPr sz="1650" b="0" i="0">
                <a:solidFill>
                  <a:srgbClr val="64748B"/>
                </a:solidFill>
                <a:latin typeface="Segoe UI"/>
              </a:rPr>
              <a:t>Aceasta este prima formă concretă de independență de platformă: proiectul își poartă rețeta de instalare.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3232" y="2760593"/>
            <a:ext cx="5190591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1716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B91C1C"/>
                </a:solidFill>
                <a:latin typeface="Segoe UI Symbol"/>
              </a:rPr>
              <a:t>✕  </a:t>
            </a:r>
            <a:r>
              <a:rPr sz="1300" b="0" i="0">
                <a:solidFill>
                  <a:srgbClr val="B91C1C"/>
                </a:solidFill>
                <a:latin typeface="Segoe UI Semibold"/>
              </a:rPr>
              <a:t>Instalare globală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13232" y="3108065"/>
            <a:ext cx="5190591" cy="1617726"/>
          </a:xfrm>
          <a:prstGeom prst="roundRect">
            <a:avLst>
              <a:gd name="adj" fmla="val 3500"/>
            </a:avLst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50976" y="3199505"/>
            <a:ext cx="4733391" cy="143484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1914"/>
              </a:lnSpc>
              <a:spcBef>
                <a:spcPts val="0"/>
              </a:spcBef>
              <a:spcAft>
                <a:spcPts val="0"/>
              </a:spcAft>
            </a:pPr>
            <a:r>
              <a:rPr sz="1450">
                <a:solidFill>
                  <a:srgbClr val="E2E8F0"/>
                </a:solidFill>
                <a:latin typeface="Consolas"/>
              </a:rPr>
              <a:t>pip install flask</a:t>
            </a:r>
          </a:p>
          <a:p>
            <a:pPr>
              <a:lnSpc>
                <a:spcPts val="1914"/>
              </a:lnSpc>
              <a:spcBef>
                <a:spcPts val="0"/>
              </a:spcBef>
              <a:spcAft>
                <a:spcPts val="0"/>
              </a:spcAft>
            </a:pP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</a:p>
          <a:p>
            <a:pPr>
              <a:lnSpc>
                <a:spcPts val="1914"/>
              </a:lnSpc>
              <a:spcBef>
                <a:spcPts val="0"/>
              </a:spcBef>
              <a:spcAft>
                <a:spcPts val="0"/>
              </a:spcAft>
            </a:pPr>
            <a:r>
              <a:rPr sz="1450">
                <a:solidFill>
                  <a:srgbClr val="94A3B8"/>
                </a:solidFill>
                <a:latin typeface="Consolas"/>
              </a:rPr>
              <a:t># pe alt PC: ce versiune?</a:t>
            </a:r>
          </a:p>
          <a:p>
            <a:pPr>
              <a:lnSpc>
                <a:spcPts val="1914"/>
              </a:lnSpc>
              <a:spcBef>
                <a:spcPts val="0"/>
              </a:spcBef>
              <a:spcAft>
                <a:spcPts val="0"/>
              </a:spcAft>
            </a:pPr>
            <a:r>
              <a:rPr sz="1450">
                <a:solidFill>
                  <a:srgbClr val="94A3B8"/>
                </a:solidFill>
                <a:latin typeface="Consolas"/>
              </a:rPr>
              <a:t># ce alte pachete?</a:t>
            </a:r>
          </a:p>
          <a:p>
            <a:pPr>
              <a:lnSpc>
                <a:spcPts val="1914"/>
              </a:lnSpc>
              <a:spcBef>
                <a:spcPts val="0"/>
              </a:spcBef>
              <a:spcAft>
                <a:spcPts val="0"/>
              </a:spcAft>
            </a:pPr>
            <a:r>
              <a:rPr sz="1450">
                <a:solidFill>
                  <a:srgbClr val="94A3B8"/>
                </a:solidFill>
                <a:latin typeface="Consolas"/>
              </a:rPr>
              <a:t># nimic nu e documentat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87871" y="2760593"/>
            <a:ext cx="5190591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1716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047857"/>
                </a:solidFill>
                <a:latin typeface="Segoe UI Symbol"/>
              </a:rPr>
              <a:t>✓  </a:t>
            </a:r>
            <a:r>
              <a:rPr sz="1300" b="0" i="0">
                <a:solidFill>
                  <a:srgbClr val="047857"/>
                </a:solidFill>
                <a:latin typeface="Segoe UI Semibold"/>
              </a:rPr>
              <a:t>Mediu + requirements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87871" y="3108065"/>
            <a:ext cx="5190591" cy="1617726"/>
          </a:xfrm>
          <a:prstGeom prst="roundRect">
            <a:avLst>
              <a:gd name="adj" fmla="val 3500"/>
            </a:avLst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525615" y="3199505"/>
            <a:ext cx="4733391" cy="143484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1914"/>
              </a:lnSpc>
              <a:spcBef>
                <a:spcPts val="0"/>
              </a:spcBef>
              <a:spcAft>
                <a:spcPts val="0"/>
              </a:spcAft>
            </a:pPr>
            <a:r>
              <a:rPr sz="1450">
                <a:solidFill>
                  <a:srgbClr val="E2E8F0"/>
                </a:solidFill>
                <a:latin typeface="Consolas"/>
              </a:rPr>
              <a:t>python -m venv .venv</a:t>
            </a:r>
          </a:p>
          <a:p>
            <a:pPr>
              <a:lnSpc>
                <a:spcPts val="1914"/>
              </a:lnSpc>
              <a:spcBef>
                <a:spcPts val="0"/>
              </a:spcBef>
              <a:spcAft>
                <a:spcPts val="0"/>
              </a:spcAft>
            </a:pPr>
            <a:r>
              <a:rPr sz="1450">
                <a:solidFill>
                  <a:srgbClr val="E2E8F0"/>
                </a:solidFill>
                <a:latin typeface="Consolas"/>
              </a:rPr>
              <a:t>.venv\Scripts\activate</a:t>
            </a:r>
          </a:p>
          <a:p>
            <a:pPr>
              <a:lnSpc>
                <a:spcPts val="1914"/>
              </a:lnSpc>
              <a:spcBef>
                <a:spcPts val="0"/>
              </a:spcBef>
              <a:spcAft>
                <a:spcPts val="0"/>
              </a:spcAft>
            </a:pPr>
            <a:r>
              <a:rPr sz="1450">
                <a:solidFill>
                  <a:srgbClr val="E2E8F0"/>
                </a:solidFill>
                <a:latin typeface="Consolas"/>
              </a:rPr>
              <a:t>pip install -r requirements.txt</a:t>
            </a:r>
          </a:p>
          <a:p>
            <a:pPr>
              <a:lnSpc>
                <a:spcPts val="1914"/>
              </a:lnSpc>
              <a:spcBef>
                <a:spcPts val="0"/>
              </a:spcBef>
              <a:spcAft>
                <a:spcPts val="0"/>
              </a:spcAft>
            </a:pP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</a:p>
          <a:p>
            <a:pPr>
              <a:lnSpc>
                <a:spcPts val="1914"/>
              </a:lnSpc>
              <a:spcBef>
                <a:spcPts val="0"/>
              </a:spcBef>
              <a:spcAft>
                <a:spcPts val="0"/>
              </a:spcAft>
            </a:pPr>
            <a:r>
              <a:rPr sz="1450">
                <a:solidFill>
                  <a:srgbClr val="94A3B8"/>
                </a:solidFill>
                <a:latin typeface="Consolas"/>
              </a:rPr>
              <a:t># mediu identic, oriunde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13232" y="6345936"/>
            <a:ext cx="8612184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050" b="0" i="0">
                <a:solidFill>
                  <a:srgbClr val="94A3B8"/>
                </a:solidFill>
                <a:latin typeface="Segoe UI"/>
              </a:rPr>
              <a:t>Tema 1. Introducere &amp; ecosistemul Python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381183" y="6345936"/>
            <a:ext cx="10972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050" b="0" i="0">
                <a:solidFill>
                  <a:srgbClr val="94A3B8"/>
                </a:solidFill>
                <a:latin typeface="Segoe UI"/>
              </a:rPr>
              <a:t>18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274320"/>
            <a:ext cx="10765231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100" b="0" i="0">
                <a:solidFill>
                  <a:srgbClr val="2563EB"/>
                </a:solidFill>
                <a:latin typeface="Segoe UI Semibold"/>
              </a:rPr>
              <a:t>SECȚIUNEA 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603504"/>
            <a:ext cx="10765231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3828"/>
              </a:lnSpc>
              <a:spcBef>
                <a:spcPts val="0"/>
              </a:spcBef>
              <a:spcAft>
                <a:spcPts val="0"/>
              </a:spcAft>
            </a:pPr>
            <a:r>
              <a:rPr sz="2900" b="0" i="0">
                <a:solidFill>
                  <a:srgbClr val="0F172A"/>
                </a:solidFill>
                <a:latin typeface="Segoe UI Semibold"/>
              </a:rPr>
              <a:t>Comenzi pip esențiale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713232" y="1930725"/>
          <a:ext cx="10765230" cy="340766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38754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897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5958">
                <a:tc>
                  <a:txBody>
                    <a:bodyPr/>
                    <a:lstStyle/>
                    <a:p>
                      <a:pPr>
                        <a:lnSpc>
                          <a:spcPts val="184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FFFFFF"/>
                          </a:solidFill>
                          <a:latin typeface="Segoe UI Semibold"/>
                        </a:rPr>
                        <a:t>Comandă</a:t>
                      </a:r>
                    </a:p>
                  </a:txBody>
                  <a:tcPr marL="118872" marT="36576" marB="36576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4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FFFFFF"/>
                          </a:solidFill>
                          <a:latin typeface="Segoe UI Semibold"/>
                        </a:rPr>
                        <a:t>Efect</a:t>
                      </a:r>
                    </a:p>
                  </a:txBody>
                  <a:tcPr marL="118872" marT="36576" marB="36576" anchor="ctr">
                    <a:solidFill>
                      <a:srgbClr val="0F172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5958"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30" b="0" i="0">
                          <a:solidFill>
                            <a:srgbClr val="0F172A"/>
                          </a:solidFill>
                          <a:latin typeface="Consolas"/>
                        </a:rPr>
                        <a:t>pip install pachet</a:t>
                      </a:r>
                    </a:p>
                  </a:txBody>
                  <a:tcPr marL="11887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instalează ultima versiune</a:t>
                      </a:r>
                    </a:p>
                  </a:txBody>
                  <a:tcPr marL="11887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5958"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30" b="0" i="0">
                          <a:solidFill>
                            <a:srgbClr val="0F172A"/>
                          </a:solidFill>
                          <a:latin typeface="Consolas"/>
                        </a:rPr>
                        <a:t>pip install pachet==2.1.0</a:t>
                      </a:r>
                    </a:p>
                  </a:txBody>
                  <a:tcPr marL="118872" marT="36576" marB="36576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instalează o versiune fixă</a:t>
                      </a:r>
                    </a:p>
                  </a:txBody>
                  <a:tcPr marL="118872" marT="36576" marB="36576" anchor="ctr"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5958"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30" b="0" i="0">
                          <a:solidFill>
                            <a:srgbClr val="0F172A"/>
                          </a:solidFill>
                          <a:latin typeface="Consolas"/>
                        </a:rPr>
                        <a:t>pip list</a:t>
                      </a:r>
                    </a:p>
                  </a:txBody>
                  <a:tcPr marL="11887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listează ce este instalat în mediul activ</a:t>
                      </a:r>
                    </a:p>
                  </a:txBody>
                  <a:tcPr marL="11887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5958"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30" b="0" i="0">
                          <a:solidFill>
                            <a:srgbClr val="0F172A"/>
                          </a:solidFill>
                          <a:latin typeface="Consolas"/>
                        </a:rPr>
                        <a:t>pip show pachet</a:t>
                      </a:r>
                    </a:p>
                  </a:txBody>
                  <a:tcPr marL="118872" marT="36576" marB="36576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versiune, dependențe, locație</a:t>
                      </a:r>
                    </a:p>
                  </a:txBody>
                  <a:tcPr marL="118872" marT="36576" marB="36576" anchor="ctr"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5958"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30" b="0" i="0">
                          <a:solidFill>
                            <a:srgbClr val="0F172A"/>
                          </a:solidFill>
                          <a:latin typeface="Consolas"/>
                        </a:rPr>
                        <a:t>pip freeze &gt; requirements.txt</a:t>
                      </a:r>
                    </a:p>
                  </a:txBody>
                  <a:tcPr marL="11887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salvează starea mediului</a:t>
                      </a:r>
                    </a:p>
                  </a:txBody>
                  <a:tcPr marL="11887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5958"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30" b="0" i="0">
                          <a:solidFill>
                            <a:srgbClr val="0F172A"/>
                          </a:solidFill>
                          <a:latin typeface="Consolas"/>
                        </a:rPr>
                        <a:t>pip install -r requirements.txt</a:t>
                      </a:r>
                    </a:p>
                  </a:txBody>
                  <a:tcPr marL="118872" marT="36576" marB="36576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reface mediul din fișier</a:t>
                      </a:r>
                    </a:p>
                  </a:txBody>
                  <a:tcPr marL="118872" marT="36576" marB="36576" anchor="ctr"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5958"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30" b="0" i="0">
                          <a:solidFill>
                            <a:srgbClr val="0F172A"/>
                          </a:solidFill>
                          <a:latin typeface="Consolas"/>
                        </a:rPr>
                        <a:t>pip uninstall pachet</a:t>
                      </a:r>
                    </a:p>
                  </a:txBody>
                  <a:tcPr marL="11887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dezinstalează</a:t>
                      </a:r>
                    </a:p>
                  </a:txBody>
                  <a:tcPr marL="11887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713232" y="2609596"/>
            <a:ext cx="82296" cy="1638808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24712" y="2518155"/>
            <a:ext cx="9667951" cy="133946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5544"/>
              </a:lnSpc>
              <a:spcBef>
                <a:spcPts val="0"/>
              </a:spcBef>
              <a:spcAft>
                <a:spcPts val="800"/>
              </a:spcAft>
            </a:pPr>
            <a:r>
              <a:rPr sz="4200" b="0" i="0" dirty="0">
                <a:solidFill>
                  <a:srgbClr val="DBEAFE"/>
                </a:solidFill>
                <a:latin typeface="Segoe UI Semibold"/>
              </a:rPr>
              <a:t>05</a:t>
            </a:r>
          </a:p>
          <a:p>
            <a:pPr>
              <a:lnSpc>
                <a:spcPts val="4488"/>
              </a:lnSpc>
              <a:spcBef>
                <a:spcPts val="0"/>
              </a:spcBef>
              <a:spcAft>
                <a:spcPts val="1400"/>
              </a:spcAft>
            </a:pPr>
            <a:r>
              <a:rPr sz="3400" b="0" i="0" dirty="0" err="1">
                <a:solidFill>
                  <a:srgbClr val="0F172A"/>
                </a:solidFill>
                <a:latin typeface="Segoe UI Semibold"/>
              </a:rPr>
              <a:t>Rularea</a:t>
            </a:r>
            <a:r>
              <a:rPr sz="3400" b="0" i="0" dirty="0">
                <a:solidFill>
                  <a:srgbClr val="0F172A"/>
                </a:solidFill>
                <a:latin typeface="Segoe UI Semibold"/>
              </a:rPr>
              <a:t> </a:t>
            </a:r>
            <a:r>
              <a:rPr sz="3400" b="0" i="0" dirty="0" err="1">
                <a:solidFill>
                  <a:srgbClr val="0F172A"/>
                </a:solidFill>
                <a:latin typeface="Segoe UI Semibold"/>
              </a:rPr>
              <a:t>programului</a:t>
            </a:r>
            <a:endParaRPr sz="3400" b="0" i="0" dirty="0">
              <a:solidFill>
                <a:srgbClr val="0F172A"/>
              </a:solidFill>
              <a:latin typeface="Segoe UI Semibold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13232" y="6345936"/>
            <a:ext cx="8612184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050" b="0" i="0">
                <a:solidFill>
                  <a:srgbClr val="94A3B8"/>
                </a:solidFill>
                <a:latin typeface="Segoe UI"/>
              </a:rPr>
              <a:t>Tema 1. Introducere &amp; ecosistemul Python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381183" y="6345936"/>
            <a:ext cx="10972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050" b="0" i="0">
                <a:solidFill>
                  <a:srgbClr val="94A3B8"/>
                </a:solidFill>
                <a:latin typeface="Segoe UI"/>
              </a:rPr>
              <a:t>20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274320"/>
            <a:ext cx="10765231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100" b="0" i="0">
                <a:solidFill>
                  <a:srgbClr val="2563EB"/>
                </a:solidFill>
                <a:latin typeface="Segoe UI Semibold"/>
              </a:rPr>
              <a:t>SECȚIUNEA 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603504"/>
            <a:ext cx="10765231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3828"/>
              </a:lnSpc>
              <a:spcBef>
                <a:spcPts val="0"/>
              </a:spcBef>
              <a:spcAft>
                <a:spcPts val="0"/>
              </a:spcAft>
            </a:pPr>
            <a:r>
              <a:rPr sz="2900" b="0" i="0">
                <a:solidFill>
                  <a:srgbClr val="0F172A"/>
                </a:solidFill>
                <a:latin typeface="Segoe UI Semibold"/>
              </a:rPr>
              <a:t>Patru moduri de a porni codul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13232" y="2252136"/>
            <a:ext cx="10765231" cy="1475232"/>
          </a:xfrm>
          <a:prstGeom prst="roundRect">
            <a:avLst>
              <a:gd name="adj" fmla="val 3500"/>
            </a:avLst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50976" y="2343576"/>
            <a:ext cx="10308031" cy="129235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E2E8F0"/>
                </a:solidFill>
                <a:latin typeface="Consolas"/>
              </a:rPr>
              <a:t>python app.py                 </a:t>
            </a:r>
            <a:r>
              <a:rPr sz="1600">
                <a:solidFill>
                  <a:srgbClr val="94A3B8"/>
                </a:solidFill>
                <a:latin typeface="Consolas"/>
              </a:rPr>
              <a:t># rulare directă a fișierului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E2E8F0"/>
                </a:solidFill>
                <a:latin typeface="Consolas"/>
              </a:rPr>
              <a:t>python -m pachet              </a:t>
            </a:r>
            <a:r>
              <a:rPr sz="1600">
                <a:solidFill>
                  <a:srgbClr val="94A3B8"/>
                </a:solidFill>
                <a:latin typeface="Consolas"/>
              </a:rPr>
              <a:t># rulare a unui pachet (folosește __main__.py)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E2E8F0"/>
                </a:solidFill>
                <a:latin typeface="Consolas"/>
              </a:rPr>
              <a:t>python -m http.server </a:t>
            </a:r>
            <a:r>
              <a:rPr sz="1600">
                <a:solidFill>
                  <a:srgbClr val="FCD34D"/>
                </a:solidFill>
                <a:latin typeface="Consolas"/>
              </a:rPr>
              <a:t>8000</a:t>
            </a:r>
            <a:r>
              <a:rPr sz="1600">
                <a:solidFill>
                  <a:srgbClr val="E2E8F0"/>
                </a:solidFill>
                <a:latin typeface="Consolas"/>
              </a:rPr>
              <a:t>    </a:t>
            </a:r>
            <a:r>
              <a:rPr sz="1600">
                <a:solidFill>
                  <a:srgbClr val="94A3B8"/>
                </a:solidFill>
                <a:latin typeface="Consolas"/>
              </a:rPr>
              <a:t># rulare a unui modul din biblioteca standard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E2E8F0"/>
                </a:solidFill>
                <a:latin typeface="Consolas"/>
              </a:rPr>
              <a:t>python -i app.py              </a:t>
            </a:r>
            <a:r>
              <a:rPr sz="1600">
                <a:solidFill>
                  <a:srgbClr val="94A3B8"/>
                </a:solidFill>
                <a:latin typeface="Consolas"/>
              </a:rPr>
              <a:t># rulează, apoi lasă interpretorul deschis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13232" y="3983400"/>
            <a:ext cx="10765231" cy="830580"/>
          </a:xfrm>
          <a:prstGeom prst="roundRect">
            <a:avLst>
              <a:gd name="adj" fmla="val 5000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713232" y="3983400"/>
            <a:ext cx="50292" cy="83058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05840" y="4120560"/>
            <a:ext cx="10180015" cy="647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430" b="0" i="0">
                <a:solidFill>
                  <a:srgbClr val="0F172A"/>
                </a:solidFill>
                <a:latin typeface="Consolas"/>
              </a:rPr>
              <a:t>python -m http.server 8000</a:t>
            </a:r>
            <a:r>
              <a:rPr sz="1550" b="0" i="0">
                <a:solidFill>
                  <a:srgbClr val="0F172A"/>
                </a:solidFill>
                <a:latin typeface="Segoe UI"/>
              </a:rPr>
              <a:t> pornește imediat un server web în folderul curent — util la lucrarea practică 1, fără nicio linie de cod.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13232" y="6345936"/>
            <a:ext cx="8612184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050" b="0" i="0">
                <a:solidFill>
                  <a:srgbClr val="94A3B8"/>
                </a:solidFill>
                <a:latin typeface="Segoe UI"/>
              </a:rPr>
              <a:t>Tema 1. Introducere &amp; ecosistemul Python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381183" y="6345936"/>
            <a:ext cx="10972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050" b="0" i="0">
                <a:solidFill>
                  <a:srgbClr val="94A3B8"/>
                </a:solidFill>
                <a:latin typeface="Segoe UI"/>
              </a:rPr>
              <a:t>21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274320"/>
            <a:ext cx="10765231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100" b="0" i="0">
                <a:solidFill>
                  <a:srgbClr val="2563EB"/>
                </a:solidFill>
                <a:latin typeface="Segoe UI Semibold"/>
              </a:rPr>
              <a:t>SECȚIUNEA 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603504"/>
            <a:ext cx="10765231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3828"/>
              </a:lnSpc>
              <a:spcBef>
                <a:spcPts val="0"/>
              </a:spcBef>
              <a:spcAft>
                <a:spcPts val="0"/>
              </a:spcAft>
            </a:pPr>
            <a:r>
              <a:rPr sz="2900" b="0" i="0">
                <a:solidFill>
                  <a:srgbClr val="0F172A"/>
                </a:solidFill>
                <a:latin typeface="Segoe UI Semibold"/>
              </a:rPr>
              <a:t>Punctul de intrare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232" y="2285339"/>
            <a:ext cx="10765231" cy="7310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2178"/>
              </a:lnSpc>
              <a:spcBef>
                <a:spcPts val="0"/>
              </a:spcBef>
              <a:spcAft>
                <a:spcPts val="1400"/>
              </a:spcAft>
            </a:pPr>
            <a:r>
              <a:rPr sz="1650" b="0" i="0">
                <a:solidFill>
                  <a:srgbClr val="64748B"/>
                </a:solidFill>
                <a:latin typeface="Segoe UI"/>
              </a:rPr>
              <a:t>Variabila __name__ este "__main__" doar când fișierul este rulat direct, nu și când este importat. Așa separați codul executabil de cel reutilizabil.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13232" y="3016351"/>
            <a:ext cx="10765231" cy="1743456"/>
          </a:xfrm>
          <a:prstGeom prst="roundRect">
            <a:avLst>
              <a:gd name="adj" fmla="val 3500"/>
            </a:avLst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50976" y="3107791"/>
            <a:ext cx="10308031" cy="15605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C4B5FD"/>
                </a:solidFill>
                <a:latin typeface="Consolas"/>
              </a:rPr>
              <a:t>def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FBBF24"/>
                </a:solidFill>
                <a:latin typeface="Consolas"/>
              </a:rPr>
              <a:t>main</a:t>
            </a:r>
            <a:r>
              <a:rPr sz="1600">
                <a:solidFill>
                  <a:srgbClr val="E2E8F0"/>
                </a:solidFill>
                <a:latin typeface="Consolas"/>
              </a:rPr>
              <a:t>():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E2E8F0"/>
                </a:solidFill>
                <a:latin typeface="Consolas"/>
              </a:rPr>
              <a:t>    </a:t>
            </a:r>
            <a:r>
              <a:rPr sz="1600">
                <a:solidFill>
                  <a:srgbClr val="7DD3FC"/>
                </a:solidFill>
                <a:latin typeface="Consolas"/>
              </a:rPr>
              <a:t>print</a:t>
            </a:r>
            <a:r>
              <a:rPr sz="1600">
                <a:solidFill>
                  <a:srgbClr val="E2E8F0"/>
                </a:solidFill>
                <a:latin typeface="Consolas"/>
              </a:rPr>
              <a:t>(</a:t>
            </a:r>
            <a:r>
              <a:rPr sz="1600">
                <a:solidFill>
                  <a:srgbClr val="86EFAC"/>
                </a:solidFill>
                <a:latin typeface="Consolas"/>
              </a:rPr>
              <a:t>"Aplicația pornește"</a:t>
            </a:r>
            <a:r>
              <a:rPr sz="1600">
                <a:solidFill>
                  <a:srgbClr val="E2E8F0"/>
                </a:solidFill>
                <a:latin typeface="Consolas"/>
              </a:rPr>
              <a:t>)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C4B5FD"/>
                </a:solidFill>
                <a:latin typeface="Consolas"/>
              </a:rPr>
              <a:t>if</a:t>
            </a:r>
            <a:r>
              <a:rPr sz="1600">
                <a:solidFill>
                  <a:srgbClr val="E2E8F0"/>
                </a:solidFill>
                <a:latin typeface="Consolas"/>
              </a:rPr>
              <a:t> __name__ == </a:t>
            </a:r>
            <a:r>
              <a:rPr sz="1600">
                <a:solidFill>
                  <a:srgbClr val="86EFAC"/>
                </a:solidFill>
                <a:latin typeface="Consolas"/>
              </a:rPr>
              <a:t>"__main__"</a:t>
            </a:r>
            <a:r>
              <a:rPr sz="1600">
                <a:solidFill>
                  <a:srgbClr val="E2E8F0"/>
                </a:solidFill>
                <a:latin typeface="Consolas"/>
              </a:rPr>
              <a:t>: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E2E8F0"/>
                </a:solidFill>
                <a:latin typeface="Consolas"/>
              </a:rPr>
              <a:t>    main()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713232" y="2609596"/>
            <a:ext cx="82296" cy="1638808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24712" y="2518155"/>
            <a:ext cx="9667951" cy="133946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5544"/>
              </a:lnSpc>
              <a:spcBef>
                <a:spcPts val="0"/>
              </a:spcBef>
              <a:spcAft>
                <a:spcPts val="800"/>
              </a:spcAft>
            </a:pPr>
            <a:r>
              <a:rPr sz="4200" b="0" i="0" dirty="0">
                <a:solidFill>
                  <a:srgbClr val="DBEAFE"/>
                </a:solidFill>
                <a:latin typeface="Segoe UI Semibold"/>
              </a:rPr>
              <a:t>06</a:t>
            </a:r>
          </a:p>
          <a:p>
            <a:pPr>
              <a:lnSpc>
                <a:spcPts val="4488"/>
              </a:lnSpc>
              <a:spcBef>
                <a:spcPts val="0"/>
              </a:spcBef>
              <a:spcAft>
                <a:spcPts val="1400"/>
              </a:spcAft>
            </a:pPr>
            <a:r>
              <a:rPr sz="3400" b="0" i="0" dirty="0">
                <a:solidFill>
                  <a:srgbClr val="0F172A"/>
                </a:solidFill>
                <a:latin typeface="Segoe UI Semibold"/>
              </a:rPr>
              <a:t>Ce </a:t>
            </a:r>
            <a:r>
              <a:rPr sz="3400" b="0" i="0" dirty="0" err="1">
                <a:solidFill>
                  <a:srgbClr val="0F172A"/>
                </a:solidFill>
                <a:latin typeface="Segoe UI Semibold"/>
              </a:rPr>
              <a:t>rămâne</a:t>
            </a:r>
            <a:r>
              <a:rPr sz="3400" b="0" i="0" dirty="0">
                <a:solidFill>
                  <a:srgbClr val="0F172A"/>
                </a:solidFill>
                <a:latin typeface="Segoe UI Semibold"/>
              </a:rPr>
              <a:t> dependent de </a:t>
            </a:r>
            <a:r>
              <a:rPr sz="3400" b="0" i="0" dirty="0" err="1">
                <a:solidFill>
                  <a:srgbClr val="0F172A"/>
                </a:solidFill>
                <a:latin typeface="Segoe UI Semibold"/>
              </a:rPr>
              <a:t>platformă</a:t>
            </a:r>
            <a:endParaRPr sz="3400" b="0" i="0" dirty="0">
              <a:solidFill>
                <a:srgbClr val="0F172A"/>
              </a:solidFill>
              <a:latin typeface="Segoe UI Semibold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13232" y="6345936"/>
            <a:ext cx="8612184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050" b="0" i="0">
                <a:solidFill>
                  <a:srgbClr val="94A3B8"/>
                </a:solidFill>
                <a:latin typeface="Segoe UI"/>
              </a:rPr>
              <a:t>Tema 1. Introducere &amp; ecosistemul Python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381183" y="6345936"/>
            <a:ext cx="10972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050" b="0" i="0">
                <a:solidFill>
                  <a:srgbClr val="94A3B8"/>
                </a:solidFill>
                <a:latin typeface="Segoe UI"/>
              </a:rPr>
              <a:t>23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274320"/>
            <a:ext cx="10765231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100" b="0" i="0">
                <a:solidFill>
                  <a:srgbClr val="2563EB"/>
                </a:solidFill>
                <a:latin typeface="Segoe UI Semibold"/>
              </a:rPr>
              <a:t>SECȚIUNEA 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603504"/>
            <a:ext cx="10765231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3828"/>
              </a:lnSpc>
              <a:spcBef>
                <a:spcPts val="0"/>
              </a:spcBef>
              <a:spcAft>
                <a:spcPts val="0"/>
              </a:spcAft>
            </a:pPr>
            <a:r>
              <a:rPr sz="2900" b="0" i="0">
                <a:solidFill>
                  <a:srgbClr val="0F172A"/>
                </a:solidFill>
                <a:latin typeface="Segoe UI Semibold"/>
              </a:rPr>
              <a:t>Căile de fișiere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232" y="2386492"/>
            <a:ext cx="5190591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1716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B91C1C"/>
                </a:solidFill>
                <a:latin typeface="Segoe UI Symbol"/>
              </a:rPr>
              <a:t>✕  </a:t>
            </a:r>
            <a:r>
              <a:rPr sz="1300" b="0" i="0">
                <a:solidFill>
                  <a:srgbClr val="B91C1C"/>
                </a:solidFill>
                <a:latin typeface="Segoe UI Semibold"/>
              </a:rPr>
              <a:t>Separator scris de mână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13232" y="2733964"/>
            <a:ext cx="5190591" cy="1860804"/>
          </a:xfrm>
          <a:prstGeom prst="roundRect">
            <a:avLst>
              <a:gd name="adj" fmla="val 3500"/>
            </a:avLst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50976" y="2825404"/>
            <a:ext cx="4733391" cy="16779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1914"/>
              </a:lnSpc>
              <a:spcBef>
                <a:spcPts val="0"/>
              </a:spcBef>
              <a:spcAft>
                <a:spcPts val="0"/>
              </a:spcAft>
            </a:pPr>
            <a:r>
              <a:rPr sz="1450">
                <a:solidFill>
                  <a:srgbClr val="E2E8F0"/>
                </a:solidFill>
                <a:latin typeface="Consolas"/>
              </a:rPr>
              <a:t>cale = </a:t>
            </a:r>
            <a:r>
              <a:rPr sz="1450">
                <a:solidFill>
                  <a:srgbClr val="86EFAC"/>
                </a:solidFill>
                <a:latin typeface="Consolas"/>
              </a:rPr>
              <a:t>"date\\masuratori.csv"</a:t>
            </a:r>
          </a:p>
          <a:p>
            <a:pPr>
              <a:lnSpc>
                <a:spcPts val="1914"/>
              </a:lnSpc>
              <a:spcBef>
                <a:spcPts val="0"/>
              </a:spcBef>
              <a:spcAft>
                <a:spcPts val="0"/>
              </a:spcAft>
            </a:pPr>
            <a:r>
              <a:rPr sz="1450">
                <a:solidFill>
                  <a:srgbClr val="94A3B8"/>
                </a:solidFill>
                <a:latin typeface="Consolas"/>
              </a:rPr>
              <a:t># merge doar pe Windows</a:t>
            </a:r>
          </a:p>
          <a:p>
            <a:pPr>
              <a:lnSpc>
                <a:spcPts val="1914"/>
              </a:lnSpc>
              <a:spcBef>
                <a:spcPts val="0"/>
              </a:spcBef>
              <a:spcAft>
                <a:spcPts val="0"/>
              </a:spcAft>
            </a:pP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</a:p>
          <a:p>
            <a:pPr>
              <a:lnSpc>
                <a:spcPts val="1914"/>
              </a:lnSpc>
              <a:spcBef>
                <a:spcPts val="0"/>
              </a:spcBef>
              <a:spcAft>
                <a:spcPts val="0"/>
              </a:spcAft>
            </a:pPr>
            <a:r>
              <a:rPr sz="1450">
                <a:solidFill>
                  <a:srgbClr val="E2E8F0"/>
                </a:solidFill>
                <a:latin typeface="Consolas"/>
              </a:rPr>
              <a:t>cale = </a:t>
            </a:r>
            <a:r>
              <a:rPr sz="1450">
                <a:solidFill>
                  <a:srgbClr val="86EFAC"/>
                </a:solidFill>
                <a:latin typeface="Consolas"/>
              </a:rPr>
              <a:t>"date/masuratori.csv"</a:t>
            </a:r>
          </a:p>
          <a:p>
            <a:pPr>
              <a:lnSpc>
                <a:spcPts val="1914"/>
              </a:lnSpc>
              <a:spcBef>
                <a:spcPts val="0"/>
              </a:spcBef>
              <a:spcAft>
                <a:spcPts val="0"/>
              </a:spcAft>
            </a:pPr>
            <a:r>
              <a:rPr sz="1450">
                <a:solidFill>
                  <a:srgbClr val="94A3B8"/>
                </a:solidFill>
                <a:latin typeface="Consolas"/>
              </a:rPr>
              <a:t># merge, dar concatenarea</a:t>
            </a:r>
          </a:p>
          <a:p>
            <a:pPr>
              <a:lnSpc>
                <a:spcPts val="1914"/>
              </a:lnSpc>
              <a:spcBef>
                <a:spcPts val="0"/>
              </a:spcBef>
              <a:spcAft>
                <a:spcPts val="0"/>
              </a:spcAft>
            </a:pPr>
            <a:r>
              <a:rPr sz="1450">
                <a:solidFill>
                  <a:srgbClr val="94A3B8"/>
                </a:solidFill>
                <a:latin typeface="Consolas"/>
              </a:rPr>
              <a:t># manuală se strică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87871" y="2386492"/>
            <a:ext cx="5190591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1716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047857"/>
                </a:solidFill>
                <a:latin typeface="Segoe UI Symbol"/>
              </a:rPr>
              <a:t>✓  </a:t>
            </a:r>
            <a:r>
              <a:rPr sz="1300" b="0" i="0">
                <a:solidFill>
                  <a:srgbClr val="047857"/>
                </a:solidFill>
                <a:latin typeface="Segoe UI Semibold"/>
              </a:rPr>
              <a:t>pathlib — abstracție portabilă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87871" y="2733964"/>
            <a:ext cx="5190591" cy="1860804"/>
          </a:xfrm>
          <a:prstGeom prst="roundRect">
            <a:avLst>
              <a:gd name="adj" fmla="val 3500"/>
            </a:avLst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525615" y="2825404"/>
            <a:ext cx="4733391" cy="16779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1914"/>
              </a:lnSpc>
              <a:spcBef>
                <a:spcPts val="0"/>
              </a:spcBef>
              <a:spcAft>
                <a:spcPts val="0"/>
              </a:spcAft>
            </a:pPr>
            <a:r>
              <a:rPr sz="1450">
                <a:solidFill>
                  <a:srgbClr val="C4B5FD"/>
                </a:solidFill>
                <a:latin typeface="Consolas"/>
              </a:rPr>
              <a:t>from</a:t>
            </a:r>
            <a:r>
              <a:rPr sz="1450">
                <a:solidFill>
                  <a:srgbClr val="E2E8F0"/>
                </a:solidFill>
                <a:latin typeface="Consolas"/>
              </a:rPr>
              <a:t> pathlib </a:t>
            </a:r>
            <a:r>
              <a:rPr sz="1450">
                <a:solidFill>
                  <a:srgbClr val="C4B5FD"/>
                </a:solidFill>
                <a:latin typeface="Consolas"/>
              </a:rPr>
              <a:t>import</a:t>
            </a:r>
            <a:r>
              <a:rPr sz="1450">
                <a:solidFill>
                  <a:srgbClr val="E2E8F0"/>
                </a:solidFill>
                <a:latin typeface="Consolas"/>
              </a:rPr>
              <a:t> Path</a:t>
            </a:r>
          </a:p>
          <a:p>
            <a:pPr>
              <a:lnSpc>
                <a:spcPts val="1914"/>
              </a:lnSpc>
              <a:spcBef>
                <a:spcPts val="0"/>
              </a:spcBef>
              <a:spcAft>
                <a:spcPts val="0"/>
              </a:spcAft>
            </a:pP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</a:p>
          <a:p>
            <a:pPr>
              <a:lnSpc>
                <a:spcPts val="1914"/>
              </a:lnSpc>
              <a:spcBef>
                <a:spcPts val="0"/>
              </a:spcBef>
              <a:spcAft>
                <a:spcPts val="0"/>
              </a:spcAft>
            </a:pPr>
            <a:r>
              <a:rPr sz="1450">
                <a:solidFill>
                  <a:srgbClr val="E2E8F0"/>
                </a:solidFill>
                <a:latin typeface="Consolas"/>
              </a:rPr>
              <a:t>cale = Path(</a:t>
            </a:r>
            <a:r>
              <a:rPr sz="1450">
                <a:solidFill>
                  <a:srgbClr val="86EFAC"/>
                </a:solidFill>
                <a:latin typeface="Consolas"/>
              </a:rPr>
              <a:t>"date"</a:t>
            </a:r>
            <a:r>
              <a:rPr sz="1450">
                <a:solidFill>
                  <a:srgbClr val="E2E8F0"/>
                </a:solidFill>
                <a:latin typeface="Consolas"/>
              </a:rPr>
              <a:t>) / </a:t>
            </a:r>
            <a:r>
              <a:rPr sz="1450">
                <a:solidFill>
                  <a:srgbClr val="86EFAC"/>
                </a:solidFill>
                <a:latin typeface="Consolas"/>
              </a:rPr>
              <a:t>"masuratori.csv"</a:t>
            </a:r>
          </a:p>
          <a:p>
            <a:pPr>
              <a:lnSpc>
                <a:spcPts val="1914"/>
              </a:lnSpc>
              <a:spcBef>
                <a:spcPts val="0"/>
              </a:spcBef>
              <a:spcAft>
                <a:spcPts val="0"/>
              </a:spcAft>
            </a:pPr>
            <a:r>
              <a:rPr sz="1450">
                <a:solidFill>
                  <a:srgbClr val="7DD3FC"/>
                </a:solidFill>
                <a:latin typeface="Consolas"/>
              </a:rPr>
              <a:t>print</a:t>
            </a:r>
            <a:r>
              <a:rPr sz="1450">
                <a:solidFill>
                  <a:srgbClr val="E2E8F0"/>
                </a:solidFill>
                <a:latin typeface="Consolas"/>
              </a:rPr>
              <a:t>(cale)        </a:t>
            </a:r>
            <a:r>
              <a:rPr sz="1450">
                <a:solidFill>
                  <a:srgbClr val="94A3B8"/>
                </a:solidFill>
                <a:latin typeface="Consolas"/>
              </a:rPr>
              <a:t># separatorul</a:t>
            </a:r>
          </a:p>
          <a:p>
            <a:pPr>
              <a:lnSpc>
                <a:spcPts val="1914"/>
              </a:lnSpc>
              <a:spcBef>
                <a:spcPts val="0"/>
              </a:spcBef>
              <a:spcAft>
                <a:spcPts val="0"/>
              </a:spcAft>
            </a:pPr>
            <a:r>
              <a:rPr sz="1450">
                <a:solidFill>
                  <a:srgbClr val="E2E8F0"/>
                </a:solidFill>
                <a:latin typeface="Consolas"/>
              </a:rPr>
              <a:t>                   </a:t>
            </a:r>
            <a:r>
              <a:rPr sz="1450">
                <a:solidFill>
                  <a:srgbClr val="94A3B8"/>
                </a:solidFill>
                <a:latin typeface="Consolas"/>
              </a:rPr>
              <a:t># corect pe orice OS</a:t>
            </a:r>
          </a:p>
          <a:p>
            <a:pPr>
              <a:lnSpc>
                <a:spcPts val="1914"/>
              </a:lnSpc>
              <a:spcBef>
                <a:spcPts val="0"/>
              </a:spcBef>
              <a:spcAft>
                <a:spcPts val="0"/>
              </a:spcAft>
            </a:pPr>
            <a:r>
              <a:rPr sz="1450">
                <a:solidFill>
                  <a:srgbClr val="E2E8F0"/>
                </a:solidFill>
                <a:latin typeface="Consolas"/>
              </a:rPr>
              <a:t>cale.parent.mkdir(exist_ok=</a:t>
            </a:r>
            <a:r>
              <a:rPr sz="1450">
                <a:solidFill>
                  <a:srgbClr val="C4B5FD"/>
                </a:solidFill>
                <a:latin typeface="Consolas"/>
              </a:rPr>
              <a:t>True</a:t>
            </a:r>
            <a:r>
              <a:rPr sz="1450">
                <a:solidFill>
                  <a:srgbClr val="E2E8F0"/>
                </a:solidFill>
                <a:latin typeface="Consolas"/>
              </a:rPr>
              <a:t>)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13232" y="6345936"/>
            <a:ext cx="8612184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050" b="0" i="0">
                <a:solidFill>
                  <a:srgbClr val="94A3B8"/>
                </a:solidFill>
                <a:latin typeface="Segoe UI"/>
              </a:rPr>
              <a:t>Tema 1. Introducere &amp; ecosistemul Python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381183" y="6345936"/>
            <a:ext cx="10972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050" b="0" i="0">
                <a:solidFill>
                  <a:srgbClr val="94A3B8"/>
                </a:solidFill>
                <a:latin typeface="Segoe UI"/>
              </a:rPr>
              <a:t>24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274320"/>
            <a:ext cx="10765231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100" b="0" i="0">
                <a:solidFill>
                  <a:srgbClr val="2563EB"/>
                </a:solidFill>
                <a:latin typeface="Segoe UI Semibold"/>
              </a:rPr>
              <a:t>SECȚIUNEA 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603504"/>
            <a:ext cx="10765231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3828"/>
              </a:lnSpc>
              <a:spcBef>
                <a:spcPts val="0"/>
              </a:spcBef>
              <a:spcAft>
                <a:spcPts val="0"/>
              </a:spcAft>
            </a:pPr>
            <a:r>
              <a:rPr sz="2900" b="0" i="0">
                <a:solidFill>
                  <a:srgbClr val="0F172A"/>
                </a:solidFill>
                <a:latin typeface="Segoe UI Semibold"/>
              </a:rPr>
              <a:t>Codificarea și sfârșitul de linie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13232" y="1844436"/>
            <a:ext cx="10765231" cy="2548128"/>
          </a:xfrm>
          <a:prstGeom prst="roundRect">
            <a:avLst>
              <a:gd name="adj" fmla="val 3500"/>
            </a:avLst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50976" y="1935876"/>
            <a:ext cx="10308031" cy="23652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94A3B8"/>
                </a:solidFill>
                <a:latin typeface="Consolas"/>
              </a:rPr>
              <a:t># Windows scrie CRLF, Linux și macOS scriu LF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94A3B8"/>
                </a:solidFill>
                <a:latin typeface="Consolas"/>
              </a:rPr>
              <a:t># codificarea implicită diferă: cp1252 pe Windows, utf-8 pe Linux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C4B5FD"/>
                </a:solidFill>
                <a:latin typeface="Consolas"/>
              </a:rPr>
              <a:t>with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7DD3FC"/>
                </a:solidFill>
                <a:latin typeface="Consolas"/>
              </a:rPr>
              <a:t>open</a:t>
            </a:r>
            <a:r>
              <a:rPr sz="1600">
                <a:solidFill>
                  <a:srgbClr val="E2E8F0"/>
                </a:solidFill>
                <a:latin typeface="Consolas"/>
              </a:rPr>
              <a:t>(</a:t>
            </a:r>
            <a:r>
              <a:rPr sz="1600">
                <a:solidFill>
                  <a:srgbClr val="86EFAC"/>
                </a:solidFill>
                <a:latin typeface="Consolas"/>
              </a:rPr>
              <a:t>"date.csv"</a:t>
            </a:r>
            <a:r>
              <a:rPr sz="1600">
                <a:solidFill>
                  <a:srgbClr val="E2E8F0"/>
                </a:solidFill>
                <a:latin typeface="Consolas"/>
              </a:rPr>
              <a:t>, </a:t>
            </a:r>
            <a:r>
              <a:rPr sz="1600">
                <a:solidFill>
                  <a:srgbClr val="86EFAC"/>
                </a:solidFill>
                <a:latin typeface="Consolas"/>
              </a:rPr>
              <a:t>"w"</a:t>
            </a:r>
            <a:r>
              <a:rPr sz="1600">
                <a:solidFill>
                  <a:srgbClr val="E2E8F0"/>
                </a:solidFill>
                <a:latin typeface="Consolas"/>
              </a:rPr>
              <a:t>, encoding=</a:t>
            </a:r>
            <a:r>
              <a:rPr sz="1600">
                <a:solidFill>
                  <a:srgbClr val="86EFAC"/>
                </a:solidFill>
                <a:latin typeface="Consolas"/>
              </a:rPr>
              <a:t>"utf-8"</a:t>
            </a:r>
            <a:r>
              <a:rPr sz="1600">
                <a:solidFill>
                  <a:srgbClr val="E2E8F0"/>
                </a:solidFill>
                <a:latin typeface="Consolas"/>
              </a:rPr>
              <a:t>, newline=</a:t>
            </a:r>
            <a:r>
              <a:rPr sz="1600">
                <a:solidFill>
                  <a:srgbClr val="86EFAC"/>
                </a:solidFill>
                <a:latin typeface="Consolas"/>
              </a:rPr>
              <a:t>""</a:t>
            </a:r>
            <a:r>
              <a:rPr sz="1600">
                <a:solidFill>
                  <a:srgbClr val="E2E8F0"/>
                </a:solidFill>
                <a:latin typeface="Consolas"/>
              </a:rPr>
              <a:t>) </a:t>
            </a:r>
            <a:r>
              <a:rPr sz="1600">
                <a:solidFill>
                  <a:srgbClr val="C4B5FD"/>
                </a:solidFill>
                <a:latin typeface="Consolas"/>
              </a:rPr>
              <a:t>as</a:t>
            </a:r>
            <a:r>
              <a:rPr sz="1600">
                <a:solidFill>
                  <a:srgbClr val="E2E8F0"/>
                </a:solidFill>
                <a:latin typeface="Consolas"/>
              </a:rPr>
              <a:t> f: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E2E8F0"/>
                </a:solidFill>
                <a:latin typeface="Consolas"/>
              </a:rPr>
              <a:t>    f.write(</a:t>
            </a:r>
            <a:r>
              <a:rPr sz="1600">
                <a:solidFill>
                  <a:srgbClr val="86EFAC"/>
                </a:solidFill>
                <a:latin typeface="Consolas"/>
              </a:rPr>
              <a:t>"nume,valoare\n"</a:t>
            </a:r>
            <a:r>
              <a:rPr sz="1600">
                <a:solidFill>
                  <a:srgbClr val="E2E8F0"/>
                </a:solidFill>
                <a:latin typeface="Consolas"/>
              </a:rPr>
              <a:t>)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94A3B8"/>
                </a:solidFill>
                <a:latin typeface="Consolas"/>
              </a:rPr>
              <a:t># encoding explicit  -&gt; diacriticele se citesc corect peste tot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94A3B8"/>
                </a:solidFill>
                <a:latin typeface="Consolas"/>
              </a:rPr>
              <a:t># newline=""         -&gt; obligatoriu pentru modulul csv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13232" y="4648596"/>
            <a:ext cx="10765231" cy="830580"/>
          </a:xfrm>
          <a:prstGeom prst="roundRect">
            <a:avLst>
              <a:gd name="adj" fmla="val 5000"/>
            </a:avLst>
          </a:prstGeom>
          <a:solidFill>
            <a:srgbClr val="FE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713232" y="4648596"/>
            <a:ext cx="50292" cy="830580"/>
          </a:xfrm>
          <a:prstGeom prst="rect">
            <a:avLst/>
          </a:prstGeom>
          <a:solidFill>
            <a:srgbClr val="B9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05840" y="4785756"/>
            <a:ext cx="10180015" cy="647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550" b="0" i="0">
                <a:solidFill>
                  <a:srgbClr val="0F172A"/>
                </a:solidFill>
                <a:latin typeface="Segoe UI"/>
              </a:rPr>
              <a:t>Lipsa lui </a:t>
            </a:r>
            <a:r>
              <a:rPr sz="1430" b="0" i="0">
                <a:solidFill>
                  <a:srgbClr val="0F172A"/>
                </a:solidFill>
                <a:latin typeface="Consolas"/>
              </a:rPr>
              <a:t>encoding="utf-8"</a:t>
            </a:r>
            <a:r>
              <a:rPr sz="1550" b="0" i="0">
                <a:solidFill>
                  <a:srgbClr val="0F172A"/>
                </a:solidFill>
                <a:latin typeface="Segoe UI"/>
              </a:rPr>
              <a:t> este cauza numărul unu a caracterelor stricate când fișierul trece de pe un sistem pe altul.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13232" y="6345936"/>
            <a:ext cx="8612184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050" b="0" i="0">
                <a:solidFill>
                  <a:srgbClr val="94A3B8"/>
                </a:solidFill>
                <a:latin typeface="Segoe UI"/>
              </a:rPr>
              <a:t>Tema 1. Introducere &amp; ecosistemul Python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381183" y="6345936"/>
            <a:ext cx="10972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050" b="0" i="0">
                <a:solidFill>
                  <a:srgbClr val="94A3B8"/>
                </a:solidFill>
                <a:latin typeface="Segoe UI"/>
              </a:rPr>
              <a:t>25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274320"/>
            <a:ext cx="10765231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100" b="0" i="0">
                <a:solidFill>
                  <a:srgbClr val="2563EB"/>
                </a:solidFill>
                <a:latin typeface="Segoe UI Semibold"/>
              </a:rPr>
              <a:t>SECȚIUNEA 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603504"/>
            <a:ext cx="10765231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3828"/>
              </a:lnSpc>
              <a:spcBef>
                <a:spcPts val="0"/>
              </a:spcBef>
              <a:spcAft>
                <a:spcPts val="0"/>
              </a:spcAft>
            </a:pPr>
            <a:r>
              <a:rPr sz="2900" b="0" i="0">
                <a:solidFill>
                  <a:srgbClr val="0F172A"/>
                </a:solidFill>
                <a:latin typeface="Segoe UI Semibold"/>
              </a:rPr>
              <a:t>Ce diferă și cum se rezolvă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713232" y="1930725"/>
          <a:ext cx="10765230" cy="340766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5836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754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060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5958">
                <a:tc>
                  <a:txBody>
                    <a:bodyPr/>
                    <a:lstStyle/>
                    <a:p>
                      <a:pPr>
                        <a:lnSpc>
                          <a:spcPts val="184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FFFFFF"/>
                          </a:solidFill>
                          <a:latin typeface="Segoe UI Semibold"/>
                        </a:rPr>
                        <a:t>Aspect</a:t>
                      </a:r>
                    </a:p>
                  </a:txBody>
                  <a:tcPr marL="118872" marT="36576" marB="36576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4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FFFFFF"/>
                          </a:solidFill>
                          <a:latin typeface="Segoe UI Semibold"/>
                        </a:rPr>
                        <a:t>Diferența</a:t>
                      </a:r>
                    </a:p>
                  </a:txBody>
                  <a:tcPr marL="118872" marT="36576" marB="36576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4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FFFFFF"/>
                          </a:solidFill>
                          <a:latin typeface="Segoe UI Semibold"/>
                        </a:rPr>
                        <a:t>Soluția portabilă</a:t>
                      </a:r>
                    </a:p>
                  </a:txBody>
                  <a:tcPr marL="118872" marT="36576" marB="36576" anchor="ctr">
                    <a:solidFill>
                      <a:srgbClr val="0F172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5958"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Căi</a:t>
                      </a:r>
                    </a:p>
                  </a:txBody>
                  <a:tcPr marL="11887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30" b="0" i="0">
                          <a:solidFill>
                            <a:srgbClr val="0F172A"/>
                          </a:solidFill>
                          <a:latin typeface="Consolas"/>
                        </a:rPr>
                        <a:t>\</a:t>
                      </a: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 vs </a:t>
                      </a:r>
                      <a:r>
                        <a:rPr sz="1330" b="0" i="0">
                          <a:solidFill>
                            <a:srgbClr val="0F172A"/>
                          </a:solidFill>
                          <a:latin typeface="Consolas"/>
                        </a:rPr>
                        <a:t>/</a:t>
                      </a: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, litere de unități</a:t>
                      </a:r>
                    </a:p>
                  </a:txBody>
                  <a:tcPr marL="11887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30" b="0" i="0">
                          <a:solidFill>
                            <a:srgbClr val="0F172A"/>
                          </a:solidFill>
                          <a:latin typeface="Consolas"/>
                        </a:rPr>
                        <a:t>pathlib.Path</a:t>
                      </a:r>
                    </a:p>
                  </a:txBody>
                  <a:tcPr marL="11887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5958"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Codificare</a:t>
                      </a:r>
                    </a:p>
                  </a:txBody>
                  <a:tcPr marL="118872" marT="36576" marB="36576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cp1252 / utf-8 implicit</a:t>
                      </a:r>
                    </a:p>
                  </a:txBody>
                  <a:tcPr marL="118872" marT="36576" marB="36576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30" b="0" i="0">
                          <a:solidFill>
                            <a:srgbClr val="0F172A"/>
                          </a:solidFill>
                          <a:latin typeface="Consolas"/>
                        </a:rPr>
                        <a:t>encoding="utf-8"</a:t>
                      </a: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 explicit</a:t>
                      </a:r>
                    </a:p>
                  </a:txBody>
                  <a:tcPr marL="118872" marT="36576" marB="36576" anchor="ctr"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5958"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Sfârșit de linie</a:t>
                      </a:r>
                    </a:p>
                  </a:txBody>
                  <a:tcPr marL="11887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CRLF vs LF</a:t>
                      </a:r>
                    </a:p>
                  </a:txBody>
                  <a:tcPr marL="11887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30" b="0" i="0">
                          <a:solidFill>
                            <a:srgbClr val="0F172A"/>
                          </a:solidFill>
                          <a:latin typeface="Consolas"/>
                        </a:rPr>
                        <a:t>newline=""</a:t>
                      </a: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, mod text</a:t>
                      </a:r>
                    </a:p>
                  </a:txBody>
                  <a:tcPr marL="11887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5958"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Variabile de mediu</a:t>
                      </a:r>
                    </a:p>
                  </a:txBody>
                  <a:tcPr marL="118872" marT="36576" marB="36576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30" b="0" i="0">
                          <a:solidFill>
                            <a:srgbClr val="0F172A"/>
                          </a:solidFill>
                          <a:latin typeface="Consolas"/>
                        </a:rPr>
                        <a:t>%VAR%</a:t>
                      </a: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 vs </a:t>
                      </a:r>
                      <a:r>
                        <a:rPr sz="1330" b="0" i="0">
                          <a:solidFill>
                            <a:srgbClr val="0F172A"/>
                          </a:solidFill>
                          <a:latin typeface="Consolas"/>
                        </a:rPr>
                        <a:t>$VAR</a:t>
                      </a:r>
                    </a:p>
                  </a:txBody>
                  <a:tcPr marL="118872" marT="36576" marB="36576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30" b="0" i="0">
                          <a:solidFill>
                            <a:srgbClr val="0F172A"/>
                          </a:solidFill>
                          <a:latin typeface="Consolas"/>
                        </a:rPr>
                        <a:t>os.environ</a:t>
                      </a:r>
                    </a:p>
                  </a:txBody>
                  <a:tcPr marL="118872" marT="36576" marB="36576" anchor="ctr"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5958"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Porturi seriale</a:t>
                      </a:r>
                    </a:p>
                  </a:txBody>
                  <a:tcPr marL="11887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30" b="0" i="0">
                          <a:solidFill>
                            <a:srgbClr val="0F172A"/>
                          </a:solidFill>
                          <a:latin typeface="Consolas"/>
                        </a:rPr>
                        <a:t>COM3</a:t>
                      </a: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 vs </a:t>
                      </a:r>
                      <a:r>
                        <a:rPr sz="1330" b="0" i="0">
                          <a:solidFill>
                            <a:srgbClr val="0F172A"/>
                          </a:solidFill>
                          <a:latin typeface="Consolas"/>
                        </a:rPr>
                        <a:t>/dev/ttyUSB0</a:t>
                      </a:r>
                    </a:p>
                  </a:txBody>
                  <a:tcPr marL="11887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30" b="0" i="0">
                          <a:solidFill>
                            <a:srgbClr val="0F172A"/>
                          </a:solidFill>
                          <a:latin typeface="Consolas"/>
                        </a:rPr>
                        <a:t>serial.tools.list_ports</a:t>
                      </a:r>
                    </a:p>
                  </a:txBody>
                  <a:tcPr marL="11887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5958"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Procese noi</a:t>
                      </a:r>
                    </a:p>
                  </a:txBody>
                  <a:tcPr marL="118872" marT="36576" marB="36576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spawn vs fork</a:t>
                      </a:r>
                    </a:p>
                  </a:txBody>
                  <a:tcPr marL="118872" marT="36576" marB="36576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30" b="0" i="0">
                          <a:solidFill>
                            <a:srgbClr val="0F172A"/>
                          </a:solidFill>
                          <a:latin typeface="Consolas"/>
                        </a:rPr>
                        <a:t>multiprocessing.set_start_method</a:t>
                      </a:r>
                    </a:p>
                  </a:txBody>
                  <a:tcPr marL="118872" marT="36576" marB="36576" anchor="ctr"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5958"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Folder temporar</a:t>
                      </a:r>
                    </a:p>
                  </a:txBody>
                  <a:tcPr marL="11887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30" b="0" i="0">
                          <a:solidFill>
                            <a:srgbClr val="0F172A"/>
                          </a:solidFill>
                          <a:latin typeface="Consolas"/>
                        </a:rPr>
                        <a:t>%TEMP%</a:t>
                      </a: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 vs </a:t>
                      </a:r>
                      <a:r>
                        <a:rPr sz="1330" b="0" i="0">
                          <a:solidFill>
                            <a:srgbClr val="0F172A"/>
                          </a:solidFill>
                          <a:latin typeface="Consolas"/>
                        </a:rPr>
                        <a:t>/tmp</a:t>
                      </a:r>
                    </a:p>
                  </a:txBody>
                  <a:tcPr marL="11887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30" b="0" i="0">
                          <a:solidFill>
                            <a:srgbClr val="0F172A"/>
                          </a:solidFill>
                          <a:latin typeface="Consolas"/>
                        </a:rPr>
                        <a:t>tempfile</a:t>
                      </a:r>
                    </a:p>
                  </a:txBody>
                  <a:tcPr marL="11887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13232" y="6345936"/>
            <a:ext cx="8612184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050" b="0" i="0">
                <a:solidFill>
                  <a:srgbClr val="94A3B8"/>
                </a:solidFill>
                <a:latin typeface="Segoe UI"/>
              </a:rPr>
              <a:t>Tema 1. Introducere &amp; ecosistemul Python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381183" y="6345936"/>
            <a:ext cx="10972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050" b="0" i="0">
                <a:solidFill>
                  <a:srgbClr val="94A3B8"/>
                </a:solidFill>
                <a:latin typeface="Segoe UI"/>
              </a:rPr>
              <a:t>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274320"/>
            <a:ext cx="10765231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100" b="0" i="0">
                <a:solidFill>
                  <a:srgbClr val="2563EB"/>
                </a:solidFill>
                <a:latin typeface="Segoe UI Semibold"/>
              </a:rPr>
              <a:t>SECȚIUNEA 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603504"/>
            <a:ext cx="10765231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3828"/>
              </a:lnSpc>
              <a:spcBef>
                <a:spcPts val="0"/>
              </a:spcBef>
              <a:spcAft>
                <a:spcPts val="0"/>
              </a:spcAft>
            </a:pPr>
            <a:r>
              <a:rPr sz="2900" b="0" i="0">
                <a:solidFill>
                  <a:srgbClr val="0F172A"/>
                </a:solidFill>
                <a:latin typeface="Segoe UI Semibold"/>
              </a:rPr>
              <a:t>Ramificare explicită, când chiar e nevoie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232" y="2084674"/>
            <a:ext cx="10765231" cy="4544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2178"/>
              </a:lnSpc>
              <a:spcBef>
                <a:spcPts val="0"/>
              </a:spcBef>
              <a:spcAft>
                <a:spcPts val="1400"/>
              </a:spcAft>
            </a:pPr>
            <a:r>
              <a:rPr sz="1650" b="0" i="0">
                <a:solidFill>
                  <a:srgbClr val="64748B"/>
                </a:solidFill>
                <a:latin typeface="Segoe UI"/>
              </a:rPr>
              <a:t>Regula: întâi căutați abstracția din biblioteca standard. Ramificați după platformă doar când nu există alta.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13232" y="2539080"/>
            <a:ext cx="10765231" cy="2548128"/>
          </a:xfrm>
          <a:prstGeom prst="roundRect">
            <a:avLst>
              <a:gd name="adj" fmla="val 3500"/>
            </a:avLst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50976" y="2630520"/>
            <a:ext cx="10308031" cy="23652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C4B5FD"/>
                </a:solidFill>
                <a:latin typeface="Consolas"/>
              </a:rPr>
              <a:t>import</a:t>
            </a:r>
            <a:r>
              <a:rPr sz="1600">
                <a:solidFill>
                  <a:srgbClr val="E2E8F0"/>
                </a:solidFill>
                <a:latin typeface="Consolas"/>
              </a:rPr>
              <a:t> sys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C4B5FD"/>
                </a:solidFill>
                <a:latin typeface="Consolas"/>
              </a:rPr>
              <a:t>if</a:t>
            </a:r>
            <a:r>
              <a:rPr sz="1600">
                <a:solidFill>
                  <a:srgbClr val="E2E8F0"/>
                </a:solidFill>
                <a:latin typeface="Consolas"/>
              </a:rPr>
              <a:t> sys.platform.startswith(</a:t>
            </a:r>
            <a:r>
              <a:rPr sz="1600">
                <a:solidFill>
                  <a:srgbClr val="86EFAC"/>
                </a:solidFill>
                <a:latin typeface="Consolas"/>
              </a:rPr>
              <a:t>"win"</a:t>
            </a:r>
            <a:r>
              <a:rPr sz="1600">
                <a:solidFill>
                  <a:srgbClr val="E2E8F0"/>
                </a:solidFill>
                <a:latin typeface="Consolas"/>
              </a:rPr>
              <a:t>):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E2E8F0"/>
                </a:solidFill>
                <a:latin typeface="Consolas"/>
              </a:rPr>
              <a:t>    port_implicit = </a:t>
            </a:r>
            <a:r>
              <a:rPr sz="1600">
                <a:solidFill>
                  <a:srgbClr val="86EFAC"/>
                </a:solidFill>
                <a:latin typeface="Consolas"/>
              </a:rPr>
              <a:t>"COM3"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C4B5FD"/>
                </a:solidFill>
                <a:latin typeface="Consolas"/>
              </a:rPr>
              <a:t>elif</a:t>
            </a:r>
            <a:r>
              <a:rPr sz="1600">
                <a:solidFill>
                  <a:srgbClr val="E2E8F0"/>
                </a:solidFill>
                <a:latin typeface="Consolas"/>
              </a:rPr>
              <a:t> sys.platform.startswith(</a:t>
            </a:r>
            <a:r>
              <a:rPr sz="1600">
                <a:solidFill>
                  <a:srgbClr val="86EFAC"/>
                </a:solidFill>
                <a:latin typeface="Consolas"/>
              </a:rPr>
              <a:t>"linux"</a:t>
            </a:r>
            <a:r>
              <a:rPr sz="1600">
                <a:solidFill>
                  <a:srgbClr val="E2E8F0"/>
                </a:solidFill>
                <a:latin typeface="Consolas"/>
              </a:rPr>
              <a:t>):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E2E8F0"/>
                </a:solidFill>
                <a:latin typeface="Consolas"/>
              </a:rPr>
              <a:t>    port_implicit = </a:t>
            </a:r>
            <a:r>
              <a:rPr sz="1600">
                <a:solidFill>
                  <a:srgbClr val="86EFAC"/>
                </a:solidFill>
                <a:latin typeface="Consolas"/>
              </a:rPr>
              <a:t>"/dev/ttyUSB0"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C4B5FD"/>
                </a:solidFill>
                <a:latin typeface="Consolas"/>
              </a:rPr>
              <a:t>else</a:t>
            </a:r>
            <a:r>
              <a:rPr sz="1600">
                <a:solidFill>
                  <a:srgbClr val="E2E8F0"/>
                </a:solidFill>
                <a:latin typeface="Consolas"/>
              </a:rPr>
              <a:t>:                                  </a:t>
            </a:r>
            <a:r>
              <a:rPr sz="1600">
                <a:solidFill>
                  <a:srgbClr val="94A3B8"/>
                </a:solidFill>
                <a:latin typeface="Consolas"/>
              </a:rPr>
              <a:t># darwin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E2E8F0"/>
                </a:solidFill>
                <a:latin typeface="Consolas"/>
              </a:rPr>
              <a:t>    port_implicit = </a:t>
            </a:r>
            <a:r>
              <a:rPr sz="1600">
                <a:solidFill>
                  <a:srgbClr val="86EFAC"/>
                </a:solidFill>
                <a:latin typeface="Consolas"/>
              </a:rPr>
              <a:t>"/dev/tty.usbserial"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713232" y="2609596"/>
            <a:ext cx="82296" cy="1638808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24712" y="2518155"/>
            <a:ext cx="9667951" cy="133946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5544"/>
              </a:lnSpc>
              <a:spcBef>
                <a:spcPts val="0"/>
              </a:spcBef>
              <a:spcAft>
                <a:spcPts val="800"/>
              </a:spcAft>
            </a:pPr>
            <a:r>
              <a:rPr sz="4200" b="0" i="0" dirty="0">
                <a:solidFill>
                  <a:srgbClr val="DBEAFE"/>
                </a:solidFill>
                <a:latin typeface="Segoe UI Semibold"/>
              </a:rPr>
              <a:t>07</a:t>
            </a:r>
          </a:p>
          <a:p>
            <a:pPr>
              <a:lnSpc>
                <a:spcPts val="4488"/>
              </a:lnSpc>
              <a:spcBef>
                <a:spcPts val="0"/>
              </a:spcBef>
              <a:spcAft>
                <a:spcPts val="1400"/>
              </a:spcAft>
            </a:pPr>
            <a:r>
              <a:rPr sz="3400" b="0" i="0" dirty="0" err="1">
                <a:solidFill>
                  <a:srgbClr val="0F172A"/>
                </a:solidFill>
                <a:latin typeface="Segoe UI Semibold"/>
              </a:rPr>
              <a:t>Distribuirea</a:t>
            </a:r>
            <a:r>
              <a:rPr sz="3400" b="0" i="0" dirty="0">
                <a:solidFill>
                  <a:srgbClr val="0F172A"/>
                </a:solidFill>
                <a:latin typeface="Segoe UI Semibold"/>
              </a:rPr>
              <a:t> </a:t>
            </a:r>
            <a:r>
              <a:rPr sz="3400" b="0" i="0" dirty="0" err="1">
                <a:solidFill>
                  <a:srgbClr val="0F172A"/>
                </a:solidFill>
                <a:latin typeface="Segoe UI Semibold"/>
              </a:rPr>
              <a:t>aplicației</a:t>
            </a:r>
            <a:endParaRPr sz="3400" b="0" i="0" dirty="0">
              <a:solidFill>
                <a:srgbClr val="0F172A"/>
              </a:solidFill>
              <a:latin typeface="Segoe UI Semibold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13232" y="6345936"/>
            <a:ext cx="8612184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050" b="0" i="0">
                <a:solidFill>
                  <a:srgbClr val="94A3B8"/>
                </a:solidFill>
                <a:latin typeface="Segoe UI"/>
              </a:rPr>
              <a:t>Tema 1. Introducere &amp; ecosistemul Python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381183" y="6345936"/>
            <a:ext cx="10972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050" b="0" i="0">
                <a:solidFill>
                  <a:srgbClr val="94A3B8"/>
                </a:solidFill>
                <a:latin typeface="Segoe UI"/>
              </a:rPr>
              <a:t>28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274320"/>
            <a:ext cx="10765231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100" b="0" i="0">
                <a:solidFill>
                  <a:srgbClr val="2563EB"/>
                </a:solidFill>
                <a:latin typeface="Segoe UI Semibold"/>
              </a:rPr>
              <a:t>SECȚIUNEA 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603504"/>
            <a:ext cx="10765231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3828"/>
              </a:lnSpc>
              <a:spcBef>
                <a:spcPts val="0"/>
              </a:spcBef>
              <a:spcAft>
                <a:spcPts val="0"/>
              </a:spcAft>
            </a:pPr>
            <a:r>
              <a:rPr sz="2900" b="0" i="0">
                <a:solidFill>
                  <a:srgbClr val="0F172A"/>
                </a:solidFill>
                <a:latin typeface="Segoe UI Semibold"/>
              </a:rPr>
              <a:t>Trei forme de livrare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713232" y="2578181"/>
          <a:ext cx="10765230" cy="1703832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32295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601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754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5958">
                <a:tc>
                  <a:txBody>
                    <a:bodyPr/>
                    <a:lstStyle/>
                    <a:p>
                      <a:pPr>
                        <a:lnSpc>
                          <a:spcPts val="184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FFFFFF"/>
                          </a:solidFill>
                          <a:latin typeface="Segoe UI Semibold"/>
                        </a:rPr>
                        <a:t>Formă</a:t>
                      </a:r>
                    </a:p>
                  </a:txBody>
                  <a:tcPr marL="118872" marT="36576" marB="36576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4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FFFFFF"/>
                          </a:solidFill>
                          <a:latin typeface="Segoe UI Semibold"/>
                        </a:rPr>
                        <a:t>Cum se obține</a:t>
                      </a:r>
                    </a:p>
                  </a:txBody>
                  <a:tcPr marL="118872" marT="36576" marB="36576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4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FFFFFF"/>
                          </a:solidFill>
                          <a:latin typeface="Segoe UI Semibold"/>
                        </a:rPr>
                        <a:t>Rulează pe</a:t>
                      </a:r>
                    </a:p>
                  </a:txBody>
                  <a:tcPr marL="118872" marT="36576" marB="36576" anchor="ctr">
                    <a:solidFill>
                      <a:srgbClr val="0F172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5958"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Sursă + </a:t>
                      </a:r>
                      <a:r>
                        <a:rPr sz="1330" b="0" i="0">
                          <a:solidFill>
                            <a:srgbClr val="0F172A"/>
                          </a:solidFill>
                          <a:latin typeface="Consolas"/>
                        </a:rPr>
                        <a:t>requirements.txt</a:t>
                      </a:r>
                    </a:p>
                  </a:txBody>
                  <a:tcPr marL="11887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arhivă sau depozit Git</a:t>
                      </a:r>
                    </a:p>
                  </a:txBody>
                  <a:tcPr marL="11887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orice sistem cu Python instalat</a:t>
                      </a:r>
                    </a:p>
                  </a:txBody>
                  <a:tcPr marL="11887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5958"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Pachet </a:t>
                      </a:r>
                      <a:r>
                        <a:rPr sz="1330" b="0" i="0">
                          <a:solidFill>
                            <a:srgbClr val="0F172A"/>
                          </a:solidFill>
                          <a:latin typeface="Consolas"/>
                        </a:rPr>
                        <a:t>.whl</a:t>
                      </a:r>
                    </a:p>
                  </a:txBody>
                  <a:tcPr marL="118872" marT="36576" marB="36576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30" b="0" i="0">
                          <a:solidFill>
                            <a:srgbClr val="0F172A"/>
                          </a:solidFill>
                          <a:latin typeface="Consolas"/>
                        </a:rPr>
                        <a:t>python -m build</a:t>
                      </a:r>
                    </a:p>
                  </a:txBody>
                  <a:tcPr marL="118872" marT="36576" marB="36576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orice sistem, prin </a:t>
                      </a:r>
                      <a:r>
                        <a:rPr sz="1330" b="0" i="0">
                          <a:solidFill>
                            <a:srgbClr val="0F172A"/>
                          </a:solidFill>
                          <a:latin typeface="Consolas"/>
                        </a:rPr>
                        <a:t>pip install</a:t>
                      </a:r>
                    </a:p>
                  </a:txBody>
                  <a:tcPr marL="118872" marT="36576" marB="36576" anchor="ctr"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5958"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Executabil</a:t>
                      </a:r>
                    </a:p>
                  </a:txBody>
                  <a:tcPr marL="11887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30" b="0" i="0">
                          <a:solidFill>
                            <a:srgbClr val="0F172A"/>
                          </a:solidFill>
                          <a:latin typeface="Consolas"/>
                        </a:rPr>
                        <a:t>pyinstaller --onefile app.py</a:t>
                      </a:r>
                    </a:p>
                  </a:txBody>
                  <a:tcPr marL="11887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50" b="0" i="0">
                          <a:solidFill>
                            <a:srgbClr val="0F172A"/>
                          </a:solidFill>
                          <a:latin typeface="Segoe UI Semibold"/>
                        </a:rPr>
                        <a:t>doar</a:t>
                      </a: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 platforma pe care a fost construit</a:t>
                      </a:r>
                    </a:p>
                  </a:txBody>
                  <a:tcPr marL="11887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13232" y="6345936"/>
            <a:ext cx="8612184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050" b="0" i="0">
                <a:solidFill>
                  <a:srgbClr val="94A3B8"/>
                </a:solidFill>
                <a:latin typeface="Segoe UI"/>
              </a:rPr>
              <a:t>Tema 1. Introducere &amp; ecosistemul Python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381183" y="6345936"/>
            <a:ext cx="10972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050" b="0" i="0">
                <a:solidFill>
                  <a:srgbClr val="94A3B8"/>
                </a:solidFill>
                <a:latin typeface="Segoe UI"/>
              </a:rPr>
              <a:t>29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274320"/>
            <a:ext cx="10765231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100" b="0" i="0">
                <a:solidFill>
                  <a:srgbClr val="2563EB"/>
                </a:solidFill>
                <a:latin typeface="Segoe UI Semibold"/>
              </a:rPr>
              <a:t>SECȚIUNEA 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603504"/>
            <a:ext cx="10765231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3828"/>
              </a:lnSpc>
              <a:spcBef>
                <a:spcPts val="0"/>
              </a:spcBef>
              <a:spcAft>
                <a:spcPts val="0"/>
              </a:spcAft>
            </a:pPr>
            <a:r>
              <a:rPr sz="2900" b="0" i="0">
                <a:solidFill>
                  <a:srgbClr val="0F172A"/>
                </a:solidFill>
                <a:latin typeface="Segoe UI Semibold"/>
              </a:rPr>
              <a:t>Executabilul nu este portabil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13232" y="2811277"/>
            <a:ext cx="10765231" cy="1090422"/>
          </a:xfrm>
          <a:prstGeom prst="roundRect">
            <a:avLst>
              <a:gd name="adj" fmla="val 5000"/>
            </a:avLst>
          </a:prstGeom>
          <a:solidFill>
            <a:srgbClr val="FE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713232" y="2811277"/>
            <a:ext cx="50292" cy="1090422"/>
          </a:xfrm>
          <a:prstGeom prst="rect">
            <a:avLst/>
          </a:prstGeom>
          <a:solidFill>
            <a:srgbClr val="B9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05840" y="2948437"/>
            <a:ext cx="10180015" cy="4938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430" b="0" i="0" dirty="0" err="1">
                <a:solidFill>
                  <a:srgbClr val="0F172A"/>
                </a:solidFill>
                <a:latin typeface="Consolas"/>
              </a:rPr>
              <a:t>PyInstaller</a:t>
            </a:r>
            <a:r>
              <a:rPr sz="1550" b="0" i="0" dirty="0">
                <a:solidFill>
                  <a:srgbClr val="0F172A"/>
                </a:solidFill>
                <a:latin typeface="Segoe UI"/>
              </a:rPr>
              <a:t> </a:t>
            </a:r>
            <a:r>
              <a:rPr sz="1550" b="0" i="0" dirty="0" err="1">
                <a:solidFill>
                  <a:srgbClr val="0F172A"/>
                </a:solidFill>
                <a:latin typeface="Segoe UI"/>
              </a:rPr>
              <a:t>împachetează</a:t>
            </a:r>
            <a:r>
              <a:rPr sz="1550" b="0" i="0" dirty="0">
                <a:solidFill>
                  <a:srgbClr val="0F172A"/>
                </a:solidFill>
                <a:latin typeface="Segoe UI"/>
              </a:rPr>
              <a:t> </a:t>
            </a:r>
            <a:r>
              <a:rPr sz="1550" b="0" i="0" dirty="0" err="1">
                <a:solidFill>
                  <a:srgbClr val="0F172A"/>
                </a:solidFill>
                <a:latin typeface="Segoe UI"/>
              </a:rPr>
              <a:t>interpretorul</a:t>
            </a:r>
            <a:r>
              <a:rPr sz="1550" b="0" i="0" dirty="0">
                <a:solidFill>
                  <a:srgbClr val="0F172A"/>
                </a:solidFill>
                <a:latin typeface="Segoe UI"/>
              </a:rPr>
              <a:t> </a:t>
            </a:r>
            <a:r>
              <a:rPr sz="1550" b="0" i="0" dirty="0" err="1">
                <a:solidFill>
                  <a:srgbClr val="0F172A"/>
                </a:solidFill>
                <a:latin typeface="Segoe UI"/>
              </a:rPr>
              <a:t>și</a:t>
            </a:r>
            <a:r>
              <a:rPr sz="1550" b="0" i="0" dirty="0">
                <a:solidFill>
                  <a:srgbClr val="0F172A"/>
                </a:solidFill>
                <a:latin typeface="Segoe UI"/>
              </a:rPr>
              <a:t> </a:t>
            </a:r>
            <a:r>
              <a:rPr sz="1550" b="0" i="0" dirty="0" err="1">
                <a:solidFill>
                  <a:srgbClr val="0F172A"/>
                </a:solidFill>
                <a:latin typeface="Segoe UI"/>
              </a:rPr>
              <a:t>bibliotecile</a:t>
            </a:r>
            <a:r>
              <a:rPr sz="1550" b="0" i="0" dirty="0">
                <a:solidFill>
                  <a:srgbClr val="0F172A"/>
                </a:solidFill>
                <a:latin typeface="Segoe UI"/>
              </a:rPr>
              <a:t> native ale </a:t>
            </a:r>
            <a:r>
              <a:rPr sz="1550" b="0" i="0" dirty="0" err="1">
                <a:solidFill>
                  <a:srgbClr val="0F172A"/>
                </a:solidFill>
                <a:latin typeface="Segoe UI"/>
              </a:rPr>
              <a:t>sistemului</a:t>
            </a:r>
            <a:r>
              <a:rPr sz="1550" b="0" i="0" dirty="0">
                <a:solidFill>
                  <a:srgbClr val="0F172A"/>
                </a:solidFill>
                <a:latin typeface="Segoe UI"/>
              </a:rPr>
              <a:t> pe care </a:t>
            </a:r>
            <a:r>
              <a:rPr sz="1550" b="0" i="0" dirty="0" err="1">
                <a:solidFill>
                  <a:srgbClr val="0F172A"/>
                </a:solidFill>
                <a:latin typeface="Segoe UI"/>
              </a:rPr>
              <a:t>rulează</a:t>
            </a:r>
            <a:r>
              <a:rPr sz="1550" b="0" i="0" dirty="0">
                <a:solidFill>
                  <a:srgbClr val="0F172A"/>
                </a:solidFill>
                <a:latin typeface="Segoe UI"/>
              </a:rPr>
              <a:t>. Un </a:t>
            </a:r>
            <a:r>
              <a:rPr sz="1430" b="0" i="0" dirty="0">
                <a:solidFill>
                  <a:srgbClr val="0F172A"/>
                </a:solidFill>
                <a:latin typeface="Consolas"/>
              </a:rPr>
              <a:t>.exe</a:t>
            </a:r>
            <a:r>
              <a:rPr sz="1550" b="0" i="0" dirty="0">
                <a:solidFill>
                  <a:srgbClr val="0F172A"/>
                </a:solidFill>
                <a:latin typeface="Segoe UI"/>
              </a:rPr>
              <a:t> </a:t>
            </a:r>
            <a:r>
              <a:rPr sz="1550" b="0" i="0" dirty="0" err="1">
                <a:solidFill>
                  <a:srgbClr val="0F172A"/>
                </a:solidFill>
                <a:latin typeface="Segoe UI"/>
              </a:rPr>
              <a:t>construit</a:t>
            </a:r>
            <a:r>
              <a:rPr sz="1550" b="0" i="0" dirty="0">
                <a:solidFill>
                  <a:srgbClr val="0F172A"/>
                </a:solidFill>
                <a:latin typeface="Segoe UI"/>
              </a:rPr>
              <a:t> pe Windows nu </a:t>
            </a:r>
            <a:r>
              <a:rPr sz="1550" b="0" i="0" dirty="0" err="1">
                <a:solidFill>
                  <a:srgbClr val="0F172A"/>
                </a:solidFill>
                <a:latin typeface="Segoe UI"/>
              </a:rPr>
              <a:t>rulează</a:t>
            </a:r>
            <a:r>
              <a:rPr sz="1550" b="0" i="0" dirty="0">
                <a:solidFill>
                  <a:srgbClr val="0F172A"/>
                </a:solidFill>
                <a:latin typeface="Segoe UI"/>
              </a:rPr>
              <a:t> pe Linux. </a:t>
            </a:r>
            <a:r>
              <a:rPr sz="1550" b="0" i="0" dirty="0" err="1">
                <a:solidFill>
                  <a:srgbClr val="0F172A"/>
                </a:solidFill>
                <a:latin typeface="Segoe UI"/>
              </a:rPr>
              <a:t>Pentru</a:t>
            </a:r>
            <a:r>
              <a:rPr sz="1550" b="0" i="0" dirty="0">
                <a:solidFill>
                  <a:srgbClr val="0F172A"/>
                </a:solidFill>
                <a:latin typeface="Segoe UI"/>
              </a:rPr>
              <a:t> </a:t>
            </a:r>
            <a:r>
              <a:rPr sz="1550" b="0" i="0" dirty="0" err="1">
                <a:solidFill>
                  <a:srgbClr val="0F172A"/>
                </a:solidFill>
                <a:latin typeface="Segoe UI"/>
              </a:rPr>
              <a:t>fiecare</a:t>
            </a:r>
            <a:r>
              <a:rPr sz="1550" b="0" i="0" dirty="0">
                <a:solidFill>
                  <a:srgbClr val="0F172A"/>
                </a:solidFill>
                <a:latin typeface="Segoe UI"/>
              </a:rPr>
              <a:t> </a:t>
            </a:r>
            <a:r>
              <a:rPr sz="1550" b="0" i="0" dirty="0" err="1">
                <a:solidFill>
                  <a:srgbClr val="0F172A"/>
                </a:solidFill>
                <a:latin typeface="Segoe UI"/>
              </a:rPr>
              <a:t>platformă</a:t>
            </a:r>
            <a:r>
              <a:rPr sz="1550" b="0" i="0" dirty="0">
                <a:solidFill>
                  <a:srgbClr val="0F172A"/>
                </a:solidFill>
                <a:latin typeface="Segoe UI"/>
              </a:rPr>
              <a:t> </a:t>
            </a:r>
            <a:r>
              <a:rPr sz="1550" b="0" i="0" dirty="0" err="1">
                <a:solidFill>
                  <a:srgbClr val="0F172A"/>
                </a:solidFill>
                <a:latin typeface="Segoe UI"/>
              </a:rPr>
              <a:t>trebuie</a:t>
            </a:r>
            <a:r>
              <a:rPr sz="1550" b="0" i="0" dirty="0">
                <a:solidFill>
                  <a:srgbClr val="0F172A"/>
                </a:solidFill>
                <a:latin typeface="Segoe UI"/>
              </a:rPr>
              <a:t> o </a:t>
            </a:r>
            <a:r>
              <a:rPr sz="1550" b="0" i="0" dirty="0" err="1">
                <a:solidFill>
                  <a:srgbClr val="0F172A"/>
                </a:solidFill>
                <a:latin typeface="Segoe UI"/>
              </a:rPr>
              <a:t>construcție</a:t>
            </a:r>
            <a:r>
              <a:rPr sz="1550" b="0" i="0" dirty="0">
                <a:solidFill>
                  <a:srgbClr val="0F172A"/>
                </a:solidFill>
                <a:latin typeface="Segoe UI"/>
              </a:rPr>
              <a:t> </a:t>
            </a:r>
            <a:r>
              <a:rPr sz="1550" b="0" i="0" dirty="0" err="1">
                <a:solidFill>
                  <a:srgbClr val="0F172A"/>
                </a:solidFill>
                <a:latin typeface="Segoe UI"/>
              </a:rPr>
              <a:t>separată</a:t>
            </a:r>
            <a:r>
              <a:rPr lang="ro-RO" sz="1550" dirty="0">
                <a:solidFill>
                  <a:srgbClr val="0F172A"/>
                </a:solidFill>
                <a:latin typeface="Segoe UI"/>
              </a:rPr>
              <a:t>,</a:t>
            </a:r>
            <a:r>
              <a:rPr sz="1550" b="0" i="0" dirty="0">
                <a:solidFill>
                  <a:srgbClr val="0F172A"/>
                </a:solidFill>
                <a:latin typeface="Segoe UI"/>
              </a:rPr>
              <a:t> de </a:t>
            </a:r>
            <a:r>
              <a:rPr sz="1550" b="0" i="0" dirty="0" err="1">
                <a:solidFill>
                  <a:srgbClr val="0F172A"/>
                </a:solidFill>
                <a:latin typeface="Segoe UI"/>
              </a:rPr>
              <a:t>obicei</a:t>
            </a:r>
            <a:r>
              <a:rPr sz="1550" b="0" i="0" dirty="0">
                <a:solidFill>
                  <a:srgbClr val="0F172A"/>
                </a:solidFill>
                <a:latin typeface="Segoe UI"/>
              </a:rPr>
              <a:t> </a:t>
            </a:r>
            <a:r>
              <a:rPr sz="1550" b="0" i="0" dirty="0" err="1">
                <a:solidFill>
                  <a:srgbClr val="0F172A"/>
                </a:solidFill>
                <a:latin typeface="Segoe UI"/>
              </a:rPr>
              <a:t>printr</a:t>
            </a:r>
            <a:r>
              <a:rPr sz="1550" b="0" i="0" dirty="0">
                <a:solidFill>
                  <a:srgbClr val="0F172A"/>
                </a:solidFill>
                <a:latin typeface="Segoe UI"/>
              </a:rPr>
              <a:t>-un pipeline CI.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713232" y="2609596"/>
            <a:ext cx="82296" cy="1638808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24712" y="2518155"/>
            <a:ext cx="9667951" cy="133946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5544"/>
              </a:lnSpc>
              <a:spcBef>
                <a:spcPts val="0"/>
              </a:spcBef>
              <a:spcAft>
                <a:spcPts val="800"/>
              </a:spcAft>
            </a:pPr>
            <a:r>
              <a:rPr sz="4200" b="0" i="0" dirty="0">
                <a:solidFill>
                  <a:srgbClr val="DBEAFE"/>
                </a:solidFill>
                <a:latin typeface="Segoe UI Semibold"/>
              </a:rPr>
              <a:t>08</a:t>
            </a:r>
          </a:p>
          <a:p>
            <a:pPr>
              <a:lnSpc>
                <a:spcPts val="4488"/>
              </a:lnSpc>
              <a:spcBef>
                <a:spcPts val="0"/>
              </a:spcBef>
              <a:spcAft>
                <a:spcPts val="1400"/>
              </a:spcAft>
            </a:pPr>
            <a:r>
              <a:rPr lang="ro-RO" sz="3400" b="0" i="0" dirty="0">
                <a:solidFill>
                  <a:srgbClr val="0F172A"/>
                </a:solidFill>
                <a:latin typeface="Segoe UI Semibold"/>
              </a:rPr>
              <a:t>Erori</a:t>
            </a:r>
            <a:r>
              <a:rPr sz="3400" b="0" i="0" dirty="0">
                <a:solidFill>
                  <a:srgbClr val="0F172A"/>
                </a:solidFill>
                <a:latin typeface="Segoe UI Semibold"/>
              </a:rPr>
              <a:t> </a:t>
            </a:r>
            <a:r>
              <a:rPr sz="3400" b="0" i="0" dirty="0" err="1">
                <a:solidFill>
                  <a:srgbClr val="0F172A"/>
                </a:solidFill>
                <a:latin typeface="Segoe UI Semibold"/>
              </a:rPr>
              <a:t>tipice</a:t>
            </a:r>
            <a:endParaRPr sz="3400" b="0" i="0" dirty="0">
              <a:solidFill>
                <a:srgbClr val="0F172A"/>
              </a:solidFill>
              <a:latin typeface="Segoe UI Semibold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13232" y="6345936"/>
            <a:ext cx="8612184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050" b="0" i="0">
                <a:solidFill>
                  <a:srgbClr val="94A3B8"/>
                </a:solidFill>
                <a:latin typeface="Segoe UI"/>
              </a:rPr>
              <a:t>Tema 1. Introducere &amp; ecosistemul Python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381183" y="6345936"/>
            <a:ext cx="10972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050" b="0" i="0">
                <a:solidFill>
                  <a:srgbClr val="94A3B8"/>
                </a:solidFill>
                <a:latin typeface="Segoe UI"/>
              </a:rPr>
              <a:t>31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274320"/>
            <a:ext cx="10765231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100" b="0" i="0">
                <a:solidFill>
                  <a:srgbClr val="2563EB"/>
                </a:solidFill>
                <a:latin typeface="Segoe UI Semibold"/>
              </a:rPr>
              <a:t>SECȚIUNEA 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603504"/>
            <a:ext cx="10765231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3828"/>
              </a:lnSpc>
              <a:spcBef>
                <a:spcPts val="0"/>
              </a:spcBef>
              <a:spcAft>
                <a:spcPts val="0"/>
              </a:spcAft>
            </a:pPr>
            <a:r>
              <a:rPr sz="2900" b="0" i="0">
                <a:solidFill>
                  <a:srgbClr val="0F172A"/>
                </a:solidFill>
                <a:latin typeface="Segoe UI Semibold"/>
              </a:rPr>
              <a:t>Simptom și cauză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713232" y="2092589"/>
          <a:ext cx="10765230" cy="2981706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43060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591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5958">
                <a:tc>
                  <a:txBody>
                    <a:bodyPr/>
                    <a:lstStyle/>
                    <a:p>
                      <a:pPr>
                        <a:lnSpc>
                          <a:spcPts val="184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FFFFFF"/>
                          </a:solidFill>
                          <a:latin typeface="Segoe UI Semibold"/>
                        </a:rPr>
                        <a:t>Simptom</a:t>
                      </a:r>
                    </a:p>
                  </a:txBody>
                  <a:tcPr marL="118872" marT="36576" marB="36576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4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FFFFFF"/>
                          </a:solidFill>
                          <a:latin typeface="Segoe UI Semibold"/>
                        </a:rPr>
                        <a:t>Cauză și rezolvare</a:t>
                      </a:r>
                    </a:p>
                  </a:txBody>
                  <a:tcPr marL="118872" marT="36576" marB="36576" anchor="ctr">
                    <a:solidFill>
                      <a:srgbClr val="0F172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5958"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30" b="0" i="0">
                          <a:solidFill>
                            <a:srgbClr val="0F172A"/>
                          </a:solidFill>
                          <a:latin typeface="Consolas"/>
                        </a:rPr>
                        <a:t>python</a:t>
                      </a: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 nu este recunoscut</a:t>
                      </a:r>
                    </a:p>
                  </a:txBody>
                  <a:tcPr marL="11887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Interpretorul nu e în PATH sau se numește </a:t>
                      </a:r>
                      <a:r>
                        <a:rPr sz="1330" b="0" i="0">
                          <a:solidFill>
                            <a:srgbClr val="0F172A"/>
                          </a:solidFill>
                          <a:latin typeface="Consolas"/>
                        </a:rPr>
                        <a:t>python3</a:t>
                      </a:r>
                    </a:p>
                  </a:txBody>
                  <a:tcPr marL="11887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5958"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30" b="0" i="0">
                          <a:solidFill>
                            <a:srgbClr val="0F172A"/>
                          </a:solidFill>
                          <a:latin typeface="Consolas"/>
                        </a:rPr>
                        <a:t>ModuleNotFoundError</a:t>
                      </a: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 după </a:t>
                      </a:r>
                      <a:r>
                        <a:rPr sz="1330" b="0" i="0">
                          <a:solidFill>
                            <a:srgbClr val="0F172A"/>
                          </a:solidFill>
                          <a:latin typeface="Consolas"/>
                        </a:rPr>
                        <a:t>pip install</a:t>
                      </a:r>
                    </a:p>
                  </a:txBody>
                  <a:tcPr marL="118872" marT="36576" marB="36576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Ați instalat în alt mediu decât cel activ. Verificați cu </a:t>
                      </a:r>
                      <a:r>
                        <a:rPr sz="1330" b="0" i="0">
                          <a:solidFill>
                            <a:srgbClr val="0F172A"/>
                          </a:solidFill>
                          <a:latin typeface="Consolas"/>
                        </a:rPr>
                        <a:t>pip -V</a:t>
                      </a:r>
                    </a:p>
                  </a:txBody>
                  <a:tcPr marL="118872" marT="36576" marB="36576" anchor="ctr"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5958"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Programul merge la voi, nu și la coleg</a:t>
                      </a:r>
                    </a:p>
                  </a:txBody>
                  <a:tcPr marL="11887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Dependențe neînghețate. Livrați </a:t>
                      </a:r>
                      <a:r>
                        <a:rPr sz="1330" b="0" i="0">
                          <a:solidFill>
                            <a:srgbClr val="0F172A"/>
                          </a:solidFill>
                          <a:latin typeface="Consolas"/>
                        </a:rPr>
                        <a:t>requirements.txt</a:t>
                      </a:r>
                    </a:p>
                  </a:txBody>
                  <a:tcPr marL="11887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5958"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Diacritice stricate în fișier</a:t>
                      </a:r>
                    </a:p>
                  </a:txBody>
                  <a:tcPr marL="118872" marT="36576" marB="36576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Lipsește </a:t>
                      </a:r>
                      <a:r>
                        <a:rPr sz="1330" b="0" i="0">
                          <a:solidFill>
                            <a:srgbClr val="0F172A"/>
                          </a:solidFill>
                          <a:latin typeface="Consolas"/>
                        </a:rPr>
                        <a:t>encoding="utf-8"</a:t>
                      </a: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 la </a:t>
                      </a:r>
                      <a:r>
                        <a:rPr sz="1330" b="0" i="0">
                          <a:solidFill>
                            <a:srgbClr val="0F172A"/>
                          </a:solidFill>
                          <a:latin typeface="Consolas"/>
                        </a:rPr>
                        <a:t>open()</a:t>
                      </a:r>
                    </a:p>
                  </a:txBody>
                  <a:tcPr marL="118872" marT="36576" marB="36576" anchor="ctr"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5958"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Calea nu se găsește pe Linux</a:t>
                      </a:r>
                    </a:p>
                  </a:txBody>
                  <a:tcPr marL="11887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Separator </a:t>
                      </a:r>
                      <a:r>
                        <a:rPr sz="1330" b="0" i="0">
                          <a:solidFill>
                            <a:srgbClr val="0F172A"/>
                          </a:solidFill>
                          <a:latin typeface="Consolas"/>
                        </a:rPr>
                        <a:t>\</a:t>
                      </a: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 scris manual. Folosiți </a:t>
                      </a:r>
                      <a:r>
                        <a:rPr sz="1330" b="0" i="0">
                          <a:solidFill>
                            <a:srgbClr val="0F172A"/>
                          </a:solidFill>
                          <a:latin typeface="Consolas"/>
                        </a:rPr>
                        <a:t>pathlib</a:t>
                      </a:r>
                    </a:p>
                  </a:txBody>
                  <a:tcPr marL="11887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5958"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30" b="0" i="0">
                          <a:solidFill>
                            <a:srgbClr val="0F172A"/>
                          </a:solidFill>
                          <a:latin typeface="Consolas"/>
                        </a:rPr>
                        <a:t>.exe</a:t>
                      </a: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 nu pornește pe alt calculator</a:t>
                      </a:r>
                    </a:p>
                  </a:txBody>
                  <a:tcPr marL="118872" marT="36576" marB="36576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Construcție pe altă platformă sau DLL lipsă</a:t>
                      </a:r>
                    </a:p>
                  </a:txBody>
                  <a:tcPr marL="118872" marT="36576" marB="36576" anchor="ctr"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13232" y="6345936"/>
            <a:ext cx="8612184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050" b="0" i="0">
                <a:solidFill>
                  <a:srgbClr val="94A3B8"/>
                </a:solidFill>
                <a:latin typeface="Segoe UI"/>
              </a:rPr>
              <a:t>Tema 1. Introducere &amp; ecosistemul Python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381183" y="6345936"/>
            <a:ext cx="10972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050" b="0" i="0">
                <a:solidFill>
                  <a:srgbClr val="94A3B8"/>
                </a:solidFill>
                <a:latin typeface="Segoe UI"/>
              </a:rPr>
              <a:t>32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274320"/>
            <a:ext cx="10765231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100" b="0" i="0">
                <a:solidFill>
                  <a:srgbClr val="2563EB"/>
                </a:solidFill>
                <a:latin typeface="Segoe UI Semibold"/>
              </a:rPr>
              <a:t>CONSOLIDARE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603504"/>
            <a:ext cx="10765231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3828"/>
              </a:lnSpc>
              <a:spcBef>
                <a:spcPts val="0"/>
              </a:spcBef>
              <a:spcAft>
                <a:spcPts val="0"/>
              </a:spcAft>
            </a:pPr>
            <a:r>
              <a:rPr sz="2900" b="0" i="0">
                <a:solidFill>
                  <a:srgbClr val="0F172A"/>
                </a:solidFill>
                <a:latin typeface="Segoe UI Semibold"/>
              </a:rPr>
              <a:t>Întrebări de autoverificare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232" y="2218547"/>
            <a:ext cx="10765231" cy="265023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420624" indent="-420624">
              <a:lnSpc>
                <a:spcPts val="2178"/>
              </a:lnSpc>
              <a:spcBef>
                <a:spcPts val="0"/>
              </a:spcBef>
              <a:spcAft>
                <a:spcPts val="1300"/>
              </a:spcAft>
              <a:buClr>
                <a:srgbClr val="2563EB"/>
              </a:buClr>
              <a:buSzPct val="95000"/>
              <a:buFont typeface="Segoe UI Semibold"/>
              <a:buAutoNum type="arabicPeriod"/>
            </a:pPr>
            <a:r>
              <a:rPr sz="1650" b="0" i="0">
                <a:solidFill>
                  <a:srgbClr val="0F172A"/>
                </a:solidFill>
                <a:latin typeface="Segoe UI"/>
              </a:rPr>
              <a:t>Prin ce diferă mecanismul de portabilitate al Python de cel al Java?</a:t>
            </a:r>
          </a:p>
          <a:p>
            <a:pPr marL="420624" indent="-420624">
              <a:lnSpc>
                <a:spcPts val="2178"/>
              </a:lnSpc>
              <a:spcBef>
                <a:spcPts val="0"/>
              </a:spcBef>
              <a:spcAft>
                <a:spcPts val="1300"/>
              </a:spcAft>
              <a:buClr>
                <a:srgbClr val="2563EB"/>
              </a:buClr>
              <a:buSzPct val="95000"/>
              <a:buFont typeface="Segoe UI Semibold"/>
              <a:buAutoNum type="arabicPeriod"/>
            </a:pPr>
            <a:r>
              <a:rPr sz="1650" b="0" i="0">
                <a:solidFill>
                  <a:srgbClr val="0F172A"/>
                </a:solidFill>
                <a:latin typeface="Segoe UI"/>
              </a:rPr>
              <a:t>La ce folosește folderul </a:t>
            </a:r>
            <a:r>
              <a:rPr sz="1530" b="0" i="0">
                <a:solidFill>
                  <a:srgbClr val="0F172A"/>
                </a:solidFill>
                <a:latin typeface="Consolas"/>
              </a:rPr>
              <a:t>__pycache__</a:t>
            </a:r>
            <a:r>
              <a:rPr sz="1650" b="0" i="0">
                <a:solidFill>
                  <a:srgbClr val="0F172A"/>
                </a:solidFill>
                <a:latin typeface="Segoe UI"/>
              </a:rPr>
              <a:t> și ce se întâmplă dacă îl ștergeți?</a:t>
            </a:r>
          </a:p>
          <a:p>
            <a:pPr marL="420624" indent="-420624">
              <a:lnSpc>
                <a:spcPts val="2178"/>
              </a:lnSpc>
              <a:spcBef>
                <a:spcPts val="0"/>
              </a:spcBef>
              <a:spcAft>
                <a:spcPts val="1300"/>
              </a:spcAft>
              <a:buClr>
                <a:srgbClr val="2563EB"/>
              </a:buClr>
              <a:buSzPct val="95000"/>
              <a:buFont typeface="Segoe UI Semibold"/>
              <a:buAutoNum type="arabicPeriod"/>
            </a:pPr>
            <a:r>
              <a:rPr sz="1650" b="0" i="0">
                <a:solidFill>
                  <a:srgbClr val="0F172A"/>
                </a:solidFill>
                <a:latin typeface="Segoe UI"/>
              </a:rPr>
              <a:t>Când ați alege PyPy în loc de CPython? Dar MicroPython?</a:t>
            </a:r>
          </a:p>
          <a:p>
            <a:pPr marL="420624" indent="-420624">
              <a:lnSpc>
                <a:spcPts val="2178"/>
              </a:lnSpc>
              <a:spcBef>
                <a:spcPts val="0"/>
              </a:spcBef>
              <a:spcAft>
                <a:spcPts val="1300"/>
              </a:spcAft>
              <a:buClr>
                <a:srgbClr val="2563EB"/>
              </a:buClr>
              <a:buSzPct val="95000"/>
              <a:buFont typeface="Segoe UI Semibold"/>
              <a:buAutoNum type="arabicPeriod"/>
            </a:pPr>
            <a:r>
              <a:rPr sz="1650" b="0" i="0">
                <a:solidFill>
                  <a:srgbClr val="0F172A"/>
                </a:solidFill>
                <a:latin typeface="Segoe UI"/>
              </a:rPr>
              <a:t>De ce un mediu virtual per proiect și nu o singură instalare globală?</a:t>
            </a:r>
          </a:p>
          <a:p>
            <a:pPr marL="420624" indent="-420624">
              <a:lnSpc>
                <a:spcPts val="2178"/>
              </a:lnSpc>
              <a:spcBef>
                <a:spcPts val="0"/>
              </a:spcBef>
              <a:spcAft>
                <a:spcPts val="1300"/>
              </a:spcAft>
              <a:buClr>
                <a:srgbClr val="2563EB"/>
              </a:buClr>
              <a:buSzPct val="95000"/>
              <a:buFont typeface="Segoe UI Semibold"/>
              <a:buAutoNum type="arabicPeriod"/>
            </a:pPr>
            <a:r>
              <a:rPr sz="1650" b="0" i="0">
                <a:solidFill>
                  <a:srgbClr val="0F172A"/>
                </a:solidFill>
                <a:latin typeface="Segoe UI"/>
              </a:rPr>
              <a:t>Numiți trei lucruri care rămân dependente de platformă și abstracția care le rezolvă.</a:t>
            </a:r>
          </a:p>
          <a:p>
            <a:pPr marL="420624" indent="-420624">
              <a:lnSpc>
                <a:spcPts val="2178"/>
              </a:lnSpc>
              <a:spcBef>
                <a:spcPts val="0"/>
              </a:spcBef>
              <a:spcAft>
                <a:spcPts val="1300"/>
              </a:spcAft>
              <a:buClr>
                <a:srgbClr val="2563EB"/>
              </a:buClr>
              <a:buSzPct val="95000"/>
              <a:buFont typeface="Segoe UI Semibold"/>
              <a:buAutoNum type="arabicPeriod"/>
            </a:pPr>
            <a:r>
              <a:rPr sz="1650" b="0" i="0">
                <a:solidFill>
                  <a:srgbClr val="0F172A"/>
                </a:solidFill>
                <a:latin typeface="Segoe UI"/>
              </a:rPr>
              <a:t>De ce un executabil creat cu PyInstaller pe Windows nu rulează pe Linux?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280160" y="868680"/>
            <a:ext cx="10765231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4224"/>
              </a:lnSpc>
              <a:spcBef>
                <a:spcPts val="0"/>
              </a:spcBef>
              <a:spcAft>
                <a:spcPts val="0"/>
              </a:spcAft>
            </a:pPr>
            <a:r>
              <a:rPr sz="3200" b="0" i="0">
                <a:solidFill>
                  <a:srgbClr val="FFFFFF"/>
                </a:solidFill>
                <a:latin typeface="Segoe UI Semibold"/>
              </a:rPr>
              <a:t>Ce trebuie reținut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80160" y="1874519"/>
            <a:ext cx="9539935" cy="28011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329184" indent="-329184">
              <a:lnSpc>
                <a:spcPts val="2376"/>
              </a:lnSpc>
              <a:spcBef>
                <a:spcPts val="0"/>
              </a:spcBef>
              <a:spcAft>
                <a:spcPts val="1300"/>
              </a:spcAft>
              <a:buClr>
                <a:srgbClr val="2563EB"/>
              </a:buClr>
              <a:buSzPct val="62000"/>
              <a:buFont typeface="Arial"/>
              <a:buChar char="●"/>
            </a:pPr>
            <a:r>
              <a:rPr sz="1800" b="0" i="0">
                <a:solidFill>
                  <a:srgbClr val="CBD5E1"/>
                </a:solidFill>
                <a:latin typeface="Segoe UI"/>
              </a:rPr>
              <a:t>Portabilitatea vine din stratul de rulare: interpretor plus bibliotecă standard.</a:t>
            </a:r>
          </a:p>
          <a:p>
            <a:pPr marL="329184" indent="-329184">
              <a:lnSpc>
                <a:spcPts val="2376"/>
              </a:lnSpc>
              <a:spcBef>
                <a:spcPts val="0"/>
              </a:spcBef>
              <a:spcAft>
                <a:spcPts val="1300"/>
              </a:spcAft>
              <a:buClr>
                <a:srgbClr val="2563EB"/>
              </a:buClr>
              <a:buSzPct val="62000"/>
              <a:buFont typeface="Arial"/>
              <a:buChar char="●"/>
            </a:pPr>
            <a:r>
              <a:rPr sz="1800" b="0" i="0">
                <a:solidFill>
                  <a:srgbClr val="CBD5E1"/>
                </a:solidFill>
                <a:latin typeface="Segoe UI"/>
              </a:rPr>
              <a:t>Sursa este portabilă, bytecode-ul </a:t>
            </a:r>
            <a:r>
              <a:rPr sz="1680" b="0" i="0">
                <a:solidFill>
                  <a:srgbClr val="CBD5E1"/>
                </a:solidFill>
                <a:latin typeface="Consolas"/>
              </a:rPr>
              <a:t>.pyc</a:t>
            </a:r>
            <a:r>
              <a:rPr sz="1800" b="0" i="0">
                <a:solidFill>
                  <a:srgbClr val="CBD5E1"/>
                </a:solidFill>
                <a:latin typeface="Segoe UI"/>
              </a:rPr>
              <a:t> nu — nici măcar între versiuni de Python.</a:t>
            </a:r>
          </a:p>
          <a:p>
            <a:pPr marL="329184" indent="-329184">
              <a:lnSpc>
                <a:spcPts val="2376"/>
              </a:lnSpc>
              <a:spcBef>
                <a:spcPts val="0"/>
              </a:spcBef>
              <a:spcAft>
                <a:spcPts val="1300"/>
              </a:spcAft>
              <a:buClr>
                <a:srgbClr val="2563EB"/>
              </a:buClr>
              <a:buSzPct val="62000"/>
              <a:buFont typeface="Arial"/>
              <a:buChar char="●"/>
            </a:pPr>
            <a:r>
              <a:rPr sz="1800" b="0" i="0">
                <a:solidFill>
                  <a:srgbClr val="CBD5E1"/>
                </a:solidFill>
                <a:latin typeface="Segoe UI"/>
              </a:rPr>
              <a:t>CPython este implicit; PyPy pentru viteză, MicroPython pentru microcontrolere.</a:t>
            </a:r>
          </a:p>
          <a:p>
            <a:pPr marL="329184" indent="-329184">
              <a:lnSpc>
                <a:spcPts val="2376"/>
              </a:lnSpc>
              <a:spcBef>
                <a:spcPts val="0"/>
              </a:spcBef>
              <a:spcAft>
                <a:spcPts val="1300"/>
              </a:spcAft>
              <a:buClr>
                <a:srgbClr val="2563EB"/>
              </a:buClr>
              <a:buSzPct val="62000"/>
              <a:buFont typeface="Arial"/>
              <a:buChar char="●"/>
            </a:pPr>
            <a:r>
              <a:rPr sz="1800" b="0" i="0">
                <a:solidFill>
                  <a:srgbClr val="CBD5E1"/>
                </a:solidFill>
                <a:latin typeface="Segoe UI"/>
              </a:rPr>
              <a:t>Un mediu virtual per proiect, cu </a:t>
            </a:r>
            <a:r>
              <a:rPr sz="1680" b="0" i="0">
                <a:solidFill>
                  <a:srgbClr val="CBD5E1"/>
                </a:solidFill>
                <a:latin typeface="Consolas"/>
              </a:rPr>
              <a:t>requirements.txt</a:t>
            </a:r>
            <a:r>
              <a:rPr sz="1800" b="0" i="0">
                <a:solidFill>
                  <a:srgbClr val="CBD5E1"/>
                </a:solidFill>
                <a:latin typeface="Segoe UI"/>
              </a:rPr>
              <a:t> versionat.</a:t>
            </a:r>
          </a:p>
          <a:p>
            <a:pPr marL="329184" indent="-329184">
              <a:lnSpc>
                <a:spcPts val="2376"/>
              </a:lnSpc>
              <a:spcBef>
                <a:spcPts val="0"/>
              </a:spcBef>
              <a:spcAft>
                <a:spcPts val="1300"/>
              </a:spcAft>
              <a:buClr>
                <a:srgbClr val="2563EB"/>
              </a:buClr>
              <a:buSzPct val="62000"/>
              <a:buFont typeface="Arial"/>
              <a:buChar char="●"/>
            </a:pPr>
            <a:r>
              <a:rPr sz="1800" b="0" i="0">
                <a:solidFill>
                  <a:srgbClr val="CBD5E1"/>
                </a:solidFill>
                <a:latin typeface="Segoe UI"/>
              </a:rPr>
              <a:t>Căi cu </a:t>
            </a:r>
            <a:r>
              <a:rPr sz="1680" b="0" i="0">
                <a:solidFill>
                  <a:srgbClr val="CBD5E1"/>
                </a:solidFill>
                <a:latin typeface="Consolas"/>
              </a:rPr>
              <a:t>pathlib</a:t>
            </a:r>
            <a:r>
              <a:rPr sz="1800" b="0" i="0">
                <a:solidFill>
                  <a:srgbClr val="CBD5E1"/>
                </a:solidFill>
                <a:latin typeface="Segoe UI"/>
              </a:rPr>
              <a:t>, fișiere cu </a:t>
            </a:r>
            <a:r>
              <a:rPr sz="1680" b="0" i="0">
                <a:solidFill>
                  <a:srgbClr val="CBD5E1"/>
                </a:solidFill>
                <a:latin typeface="Consolas"/>
              </a:rPr>
              <a:t>encoding="utf-8"</a:t>
            </a:r>
            <a:r>
              <a:rPr sz="1800" b="0" i="0">
                <a:solidFill>
                  <a:srgbClr val="CBD5E1"/>
                </a:solidFill>
                <a:latin typeface="Segoe UI"/>
              </a:rPr>
              <a:t> — nu presupuneți nimic despre sistem.</a:t>
            </a:r>
          </a:p>
          <a:p>
            <a:pPr marL="329184" indent="-329184">
              <a:lnSpc>
                <a:spcPts val="2376"/>
              </a:lnSpc>
              <a:spcBef>
                <a:spcPts val="0"/>
              </a:spcBef>
              <a:spcAft>
                <a:spcPts val="1300"/>
              </a:spcAft>
              <a:buClr>
                <a:srgbClr val="2563EB"/>
              </a:buClr>
              <a:buSzPct val="62000"/>
              <a:buFont typeface="Arial"/>
              <a:buChar char="●"/>
            </a:pPr>
            <a:r>
              <a:rPr sz="1800" b="0" i="0">
                <a:solidFill>
                  <a:srgbClr val="CBD5E1"/>
                </a:solidFill>
                <a:latin typeface="Segoe UI"/>
              </a:rPr>
              <a:t>Executabilul se construiește separat pentru fiecare platformă.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2052</Words>
  <Application>Microsoft Office PowerPoint</Application>
  <PresentationFormat>Widescreen</PresentationFormat>
  <Paragraphs>350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0" baseType="lpstr">
      <vt:lpstr>Arial</vt:lpstr>
      <vt:lpstr>Calibri</vt:lpstr>
      <vt:lpstr>Consolas</vt:lpstr>
      <vt:lpstr>Segoe UI</vt:lpstr>
      <vt:lpstr>Segoe UI Semibold</vt:lpstr>
      <vt:lpstr>Segoe UI Symbol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Moraru Dumitru</cp:lastModifiedBy>
  <cp:revision>3</cp:revision>
  <dcterms:created xsi:type="dcterms:W3CDTF">2013-01-27T09:14:16Z</dcterms:created>
  <dcterms:modified xsi:type="dcterms:W3CDTF">2026-09-06T20:15:10Z</dcterms:modified>
  <cp:category/>
</cp:coreProperties>
</file>