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1"/>
  </p:sldMasterIdLst>
  <p:notesMasterIdLst>
    <p:notesMasterId r:id="rId58"/>
  </p:notesMasterIdLst>
  <p:sldIdLst>
    <p:sldId id="306" r:id="rId2"/>
    <p:sldId id="316" r:id="rId3"/>
    <p:sldId id="318" r:id="rId4"/>
    <p:sldId id="538" r:id="rId5"/>
    <p:sldId id="622" r:id="rId6"/>
    <p:sldId id="623" r:id="rId7"/>
    <p:sldId id="624" r:id="rId8"/>
    <p:sldId id="625" r:id="rId9"/>
    <p:sldId id="539" r:id="rId10"/>
    <p:sldId id="540" r:id="rId11"/>
    <p:sldId id="626" r:id="rId12"/>
    <p:sldId id="627" r:id="rId13"/>
    <p:sldId id="628" r:id="rId14"/>
    <p:sldId id="629" r:id="rId15"/>
    <p:sldId id="630" r:id="rId16"/>
    <p:sldId id="631" r:id="rId17"/>
    <p:sldId id="632" r:id="rId18"/>
    <p:sldId id="633" r:id="rId19"/>
    <p:sldId id="634" r:id="rId20"/>
    <p:sldId id="541" r:id="rId21"/>
    <p:sldId id="635" r:id="rId22"/>
    <p:sldId id="636" r:id="rId23"/>
    <p:sldId id="637" r:id="rId24"/>
    <p:sldId id="638" r:id="rId25"/>
    <p:sldId id="639" r:id="rId26"/>
    <p:sldId id="640" r:id="rId27"/>
    <p:sldId id="641" r:id="rId28"/>
    <p:sldId id="642" r:id="rId29"/>
    <p:sldId id="643" r:id="rId30"/>
    <p:sldId id="644" r:id="rId31"/>
    <p:sldId id="645" r:id="rId32"/>
    <p:sldId id="646" r:id="rId33"/>
    <p:sldId id="647" r:id="rId34"/>
    <p:sldId id="648" r:id="rId35"/>
    <p:sldId id="649" r:id="rId36"/>
    <p:sldId id="651" r:id="rId37"/>
    <p:sldId id="653" r:id="rId38"/>
    <p:sldId id="654" r:id="rId39"/>
    <p:sldId id="655" r:id="rId40"/>
    <p:sldId id="650" r:id="rId41"/>
    <p:sldId id="656" r:id="rId42"/>
    <p:sldId id="657" r:id="rId43"/>
    <p:sldId id="658" r:id="rId44"/>
    <p:sldId id="659" r:id="rId45"/>
    <p:sldId id="660" r:id="rId46"/>
    <p:sldId id="385" r:id="rId47"/>
    <p:sldId id="661" r:id="rId48"/>
    <p:sldId id="662" r:id="rId49"/>
    <p:sldId id="663" r:id="rId50"/>
    <p:sldId id="664" r:id="rId51"/>
    <p:sldId id="665" r:id="rId52"/>
    <p:sldId id="666" r:id="rId53"/>
    <p:sldId id="667" r:id="rId54"/>
    <p:sldId id="668" r:id="rId55"/>
    <p:sldId id="669" r:id="rId56"/>
    <p:sldId id="670" r:id="rId57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5153"/>
    <a:srgbClr val="8A8A8A"/>
    <a:srgbClr val="6B6B6B"/>
    <a:srgbClr val="264DAE"/>
    <a:srgbClr val="4ADAD7"/>
    <a:srgbClr val="90A3A6"/>
    <a:srgbClr val="EDDFF5"/>
    <a:srgbClr val="493B93"/>
    <a:srgbClr val="80808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33" autoAdjust="0"/>
    <p:restoredTop sz="90417" autoAdjust="0"/>
  </p:normalViewPr>
  <p:slideViewPr>
    <p:cSldViewPr snapToGrid="0">
      <p:cViewPr varScale="1">
        <p:scale>
          <a:sx n="89" d="100"/>
          <a:sy n="89" d="100"/>
        </p:scale>
        <p:origin x="240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33006-993C-46CE-BE81-A42F2D8A6269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2CD79-D36A-4E01-AE1C-064887FE95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272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8.1.1.1 </a:t>
            </a:r>
            <a:r>
              <a:rPr lang="en-US" sz="1200" dirty="0"/>
              <a:t>Broadcast Domains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145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404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847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783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301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14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329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667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8.1.2.10</a:t>
            </a:r>
            <a:r>
              <a:rPr lang="en-US" baseline="0" dirty="0"/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Creating 4 Subnets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383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332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175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464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8.1.2.10</a:t>
            </a:r>
            <a:r>
              <a:rPr lang="en-US" baseline="0" dirty="0"/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Creating 4 Subnets (Cont.)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5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5906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938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319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3609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8.1.3.3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Calculating the Hosts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8.1.3.4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Demonstration – Creating One Hundred Equal-Sized Subnets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1088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7739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359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006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289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8.1.4.2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 Based on Network Requirements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800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8.1.4.3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 Requirement Example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884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8.1.4.3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 Requirement Example (Cont.)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373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8.1.4.3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 Requirement Example (Cont.)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8.1.4.4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Activity – Calculate the Subnet Mask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8.1.4.5 Activity – Determining the Number of Bits to Borrow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8.1.4.6 Lab - Calculating IPv4 Subnets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8.1.4.7 Packet Tracer - Subnetting Scenario 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8.1.4.8 Lab – Designing and Implementing a Subnetted IPv4 Addressing Scheme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4631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8.1.5.1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Traditional Subnetting Wastes Addresses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5686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8.1.5.1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Traditional Subnetting Wastes Addresses (Cont.)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9185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8.1.5.2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Variable Length Subnet Masks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3136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8.1.5.3</a:t>
            </a:r>
            <a:r>
              <a:rPr lang="en-US" baseline="0" dirty="0"/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 VLSM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8.1.5.4 Video Demonstration – Basic VLSM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9361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8.1.5.5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VLSM in Practice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606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8.1.5.5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VLSM in Practice (Cont.)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36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3277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8.1.5.5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VLSM in Practice (Cont.)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274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8.1.5.5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VLSM in Practice (Cont.)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1379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8.1.5.6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VLSM Chart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8.1.5.7 Video Demonstration – VLSM Example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8.1.5.8 Activity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Practicing VLSM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0536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8.2.1.1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 Address Planning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8.2.1.2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 to Address the Network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7324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8.2.1.3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Assigning Addresses to Devices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8.2.1.4 Packet Tracer – Designing and Implementing a VLSM Addressing Scheme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8.2.1.5 Lab – Designing and Implementing a VLSM Addressing Scheme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295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8.3.1.1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IPv6 Global Unicast Address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115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8.3.1.2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 Using the Subnet ID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6217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8.3.1.3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IPv6 Subnet Allocation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9281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8.3.1.3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IPv6 Subnet Allocation (Cont.)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590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348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8.3.1.3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IPv6 Subnet Allocation (Cont.)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7831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8.3.1.3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IPv6 Subnet Allocation (Cont.)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8.3.1.4 Packet Tracer – Implementing a Subnetted IPv6 Addressing Scheme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363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05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15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391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CD79-D36A-4E01-AE1C-064887FE954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929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66"/>
            <a:ext cx="3657600" cy="38472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ct val="20000"/>
              </a:spcBef>
              <a:spcAft>
                <a:spcPts val="0"/>
              </a:spcAft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20000"/>
              </a:spcBef>
              <a:spcAft>
                <a:spcPts val="0"/>
              </a:spcAft>
              <a:buClr>
                <a:srgbClr val="92D050"/>
              </a:buClr>
              <a:buSzPct val="90000"/>
              <a:buFont typeface="Arial" pitchFamily="34" charset="0"/>
              <a:buNone/>
              <a:tabLst/>
              <a:defRPr/>
            </a:pPr>
            <a:r>
              <a:rPr lang="en-US" dirty="0"/>
              <a:t>Speaker Name</a:t>
            </a:r>
          </a:p>
        </p:txBody>
      </p:sp>
      <p:sp>
        <p:nvSpPr>
          <p:cNvPr id="50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48229"/>
            <a:ext cx="8112125" cy="2907239"/>
          </a:xfrm>
        </p:spPr>
        <p:txBody>
          <a:bodyPr/>
          <a:lstStyle>
            <a:lvl1pPr algn="l" defTabSz="914400" rtl="0" eaLnBrk="1" latinLnBrk="0" hangingPunct="1">
              <a:lnSpc>
                <a:spcPts val="6200"/>
              </a:lnSpc>
              <a:spcBef>
                <a:spcPct val="0"/>
              </a:spcBef>
              <a:buNone/>
              <a:defRPr lang="en-US" sz="5400" b="0" kern="12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2068" y="330200"/>
            <a:ext cx="2889136" cy="48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36383" y="4862154"/>
            <a:ext cx="3657600" cy="355482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36382" y="5231003"/>
            <a:ext cx="3657600" cy="297004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9713" y="1339745"/>
            <a:ext cx="4103687" cy="4965700"/>
          </a:xfrm>
        </p:spPr>
        <p:txBody>
          <a:bodyPr/>
          <a:lstStyle>
            <a:lvl1pPr>
              <a:lnSpc>
                <a:spcPct val="95000"/>
              </a:lnSpc>
              <a:spcBef>
                <a:spcPts val="1480"/>
              </a:spcBef>
              <a:defRPr sz="22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8861" cy="838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ounded Rectangle 9"/>
          <p:cNvSpPr/>
          <p:nvPr userDrawn="1"/>
        </p:nvSpPr>
        <p:spPr>
          <a:xfrm>
            <a:off x="4984231" y="1416140"/>
            <a:ext cx="3759720" cy="459903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tx1">
                  <a:lumMod val="20000"/>
                  <a:lumOff val="80000"/>
                </a:schemeClr>
              </a:gs>
              <a:gs pos="47000">
                <a:schemeClr val="bg1"/>
              </a:gs>
              <a:gs pos="100000">
                <a:srgbClr val="EDDFF5"/>
              </a:gs>
            </a:gsLst>
            <a:lin ang="2700000" scaled="1"/>
            <a:tileRect/>
          </a:gradFill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221224" y="1747683"/>
            <a:ext cx="3236976" cy="1900292"/>
          </a:xfrm>
        </p:spPr>
        <p:txBody>
          <a:bodyPr/>
          <a:lstStyle>
            <a:lvl1pPr marL="114300" indent="-114300">
              <a:buFontTx/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5310124" y="4876800"/>
            <a:ext cx="3044497" cy="326243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990141" y="1335313"/>
            <a:ext cx="1" cy="4760687"/>
          </a:xfrm>
          <a:prstGeom prst="line">
            <a:avLst/>
          </a:prstGeom>
          <a:ln w="76200" cap="rnd">
            <a:gradFill>
              <a:gsLst>
                <a:gs pos="0">
                  <a:schemeClr val="tx1"/>
                </a:gs>
                <a:gs pos="50000">
                  <a:schemeClr val="accent4"/>
                </a:gs>
                <a:gs pos="100000">
                  <a:schemeClr val="tx2"/>
                </a:gs>
              </a:gsLst>
              <a:lin ang="1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32592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301752"/>
            <a:ext cx="4123944" cy="838200"/>
          </a:xfr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Two Column</a:t>
            </a:r>
            <a:br>
              <a:rPr lang="en-US" dirty="0"/>
            </a:br>
            <a:r>
              <a:rPr lang="en-US" dirty="0"/>
              <a:t>Title Left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19455" y="1600200"/>
            <a:ext cx="4142232" cy="452628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  <a:lvl2pPr marL="406400" indent="0">
              <a:buClr>
                <a:schemeClr val="accent5"/>
              </a:buClr>
              <a:buFontTx/>
              <a:buNone/>
              <a:tabLst/>
              <a:defRPr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Body copy uses sentence capital letters only, size 20, left aligned</a:t>
            </a:r>
          </a:p>
          <a:p>
            <a:pPr lvl="1"/>
            <a:r>
              <a:rPr lang="en-US" dirty="0"/>
              <a:t>Sub-bullets are size 18 </a:t>
            </a:r>
            <a:br>
              <a:rPr lang="en-US" dirty="0"/>
            </a:br>
            <a:r>
              <a:rPr lang="en-US" dirty="0"/>
              <a:t>and indented</a:t>
            </a:r>
          </a:p>
          <a:p>
            <a:pPr lvl="1"/>
            <a:r>
              <a:rPr lang="en-US" dirty="0"/>
              <a:t>Hyperlink: www.cisco.com </a:t>
            </a:r>
          </a:p>
          <a:p>
            <a:pPr lvl="0"/>
            <a:r>
              <a:rPr lang="en-US" dirty="0"/>
              <a:t>Use Cisco highlight color, bold, or both when emphasizing words, </a:t>
            </a:r>
            <a:br>
              <a:rPr lang="en-US" dirty="0"/>
            </a:br>
            <a:r>
              <a:rPr lang="en-US" dirty="0"/>
              <a:t>do not italicize; use yellow on the </a:t>
            </a:r>
            <a:br>
              <a:rPr lang="en-US" dirty="0"/>
            </a:br>
            <a:r>
              <a:rPr lang="en-US" dirty="0"/>
              <a:t>black template and red for the white template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18888" y="1600200"/>
            <a:ext cx="4005072" cy="452628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406400" indent="0">
              <a:buClr>
                <a:schemeClr val="accent1">
                  <a:lumMod val="40000"/>
                  <a:lumOff val="60000"/>
                </a:schemeClr>
              </a:buClr>
              <a:buFont typeface="Arial" pitchFamily="34" charset="0"/>
              <a:buNone/>
              <a:defRPr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Body copy uses sentence capital letters only, size 20, left aligned</a:t>
            </a:r>
          </a:p>
          <a:p>
            <a:pPr lvl="1"/>
            <a:r>
              <a:rPr lang="en-US" dirty="0"/>
              <a:t>Sub-bullets are size 18 </a:t>
            </a:r>
            <a:br>
              <a:rPr lang="en-US" dirty="0"/>
            </a:br>
            <a:r>
              <a:rPr lang="en-US" dirty="0"/>
              <a:t>and indented</a:t>
            </a:r>
          </a:p>
          <a:p>
            <a:pPr lvl="1"/>
            <a:r>
              <a:rPr lang="en-US" dirty="0"/>
              <a:t>Hyperlink: www.cisco.com </a:t>
            </a:r>
          </a:p>
          <a:p>
            <a:pPr lvl="0"/>
            <a:r>
              <a:rPr lang="en-US" dirty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818887" y="301752"/>
            <a:ext cx="3951308" cy="838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Two Column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Title Right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486587" y="777667"/>
            <a:ext cx="0" cy="5287676"/>
          </a:xfrm>
          <a:prstGeom prst="line">
            <a:avLst/>
          </a:prstGeom>
          <a:ln w="76200" cap="rnd">
            <a:gradFill>
              <a:gsLst>
                <a:gs pos="0">
                  <a:schemeClr val="tx1"/>
                </a:gs>
                <a:gs pos="50000">
                  <a:schemeClr val="accent4"/>
                </a:gs>
                <a:gs pos="100000">
                  <a:schemeClr val="tx2"/>
                </a:gs>
              </a:gsLst>
              <a:lin ang="1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44475" y="1866900"/>
            <a:ext cx="2622550" cy="4391025"/>
          </a:xfrm>
        </p:spPr>
        <p:txBody>
          <a:bodyPr/>
          <a:lstStyle>
            <a:lvl1pPr algn="l" defTabSz="914400" rtl="0" eaLnBrk="1" latinLnBrk="0" hangingPunct="1">
              <a:lnSpc>
                <a:spcPct val="95000"/>
              </a:lnSpc>
              <a:defRPr lang="en-US" sz="20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1pPr>
            <a:lvl2pPr algn="l" defTabSz="914400" rtl="0" eaLnBrk="1" latinLnBrk="0" hangingPunct="1">
              <a:lnSpc>
                <a:spcPct val="95000"/>
              </a:lnSpc>
              <a:defRPr lang="en-US" sz="1600" kern="1200" dirty="0" smtClean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2pPr>
            <a:lvl3pPr marL="569912" indent="0" algn="l" defTabSz="914400" rtl="0" eaLnBrk="1" latinLnBrk="0" hangingPunct="1">
              <a:lnSpc>
                <a:spcPct val="95000"/>
              </a:lnSpc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lnSpc>
                <a:spcPct val="95000"/>
              </a:lnSpc>
              <a:defRPr lang="en-US" sz="1200" kern="1200" dirty="0" smtClean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lnSpc>
                <a:spcPct val="95000"/>
              </a:lnSpc>
              <a:defRPr lang="en-US" sz="1200" kern="1200" dirty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292474" y="1866900"/>
            <a:ext cx="2593975" cy="4362450"/>
          </a:xfrm>
        </p:spPr>
        <p:txBody>
          <a:bodyPr/>
          <a:lstStyle>
            <a:lvl1pPr algn="l" defTabSz="914400" rtl="0" eaLnBrk="1" latinLnBrk="0" hangingPunct="1">
              <a:lnSpc>
                <a:spcPct val="95000"/>
              </a:lnSpc>
              <a:defRPr lang="en-US" sz="20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1pPr>
            <a:lvl2pPr algn="l" defTabSz="914400" rtl="0" eaLnBrk="1" latinLnBrk="0" hangingPunct="1">
              <a:lnSpc>
                <a:spcPct val="95000"/>
              </a:lnSpc>
              <a:defRPr lang="en-US" sz="1600" kern="1200" dirty="0" smtClean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2pPr>
            <a:lvl3pPr marL="569912" indent="0" algn="l" defTabSz="914400" rtl="0" eaLnBrk="1" latinLnBrk="0" hangingPunct="1">
              <a:lnSpc>
                <a:spcPct val="95000"/>
              </a:lnSpc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lnSpc>
                <a:spcPct val="95000"/>
              </a:lnSpc>
              <a:defRPr lang="en-US" sz="1200" kern="1200" dirty="0" smtClean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lnSpc>
                <a:spcPct val="95000"/>
              </a:lnSpc>
              <a:defRPr lang="en-US" sz="1200" kern="1200" dirty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275388" y="1866900"/>
            <a:ext cx="2633662" cy="4333875"/>
          </a:xfrm>
        </p:spPr>
        <p:txBody>
          <a:bodyPr/>
          <a:lstStyle>
            <a:lvl1pPr algn="l" defTabSz="914400" rtl="0" eaLnBrk="1" latinLnBrk="0" hangingPunct="1">
              <a:lnSpc>
                <a:spcPct val="95000"/>
              </a:lnSpc>
              <a:defRPr lang="en-US" sz="20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1pPr>
            <a:lvl2pPr algn="l" defTabSz="914400" rtl="0" eaLnBrk="1" latinLnBrk="0" hangingPunct="1">
              <a:lnSpc>
                <a:spcPct val="95000"/>
              </a:lnSpc>
              <a:defRPr lang="en-US" sz="1600" kern="1200" dirty="0" smtClean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2pPr>
            <a:lvl3pPr marL="569912" indent="0" algn="l" defTabSz="914400" rtl="0" eaLnBrk="1" latinLnBrk="0" hangingPunct="1">
              <a:lnSpc>
                <a:spcPct val="95000"/>
              </a:lnSpc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lnSpc>
                <a:spcPct val="95000"/>
              </a:lnSpc>
              <a:defRPr lang="en-US" sz="1200" kern="1200" dirty="0" smtClean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lnSpc>
                <a:spcPct val="95000"/>
              </a:lnSpc>
              <a:defRPr lang="en-US" sz="1200" kern="1200" dirty="0">
                <a:solidFill>
                  <a:srgbClr val="435153"/>
                </a:solidFill>
                <a:latin typeface="+mj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0"/>
          <p:cNvSpPr>
            <a:spLocks noGrp="1" noChangeAspect="1"/>
          </p:cNvSpPr>
          <p:nvPr>
            <p:ph type="body" sz="quarter" idx="17"/>
          </p:nvPr>
        </p:nvSpPr>
        <p:spPr>
          <a:xfrm>
            <a:off x="219456" y="319099"/>
            <a:ext cx="2670048" cy="1200329"/>
          </a:xfrm>
        </p:spPr>
        <p:txBody>
          <a:bodyPr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0" normalizeH="0" baseline="0" dirty="0" smtClean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3255264" y="319099"/>
            <a:ext cx="2670048" cy="1200329"/>
          </a:xfrm>
        </p:spPr>
        <p:txBody>
          <a:bodyPr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0" normalizeH="0" baseline="0" dirty="0" smtClean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24" name="Text Placeholder 20"/>
          <p:cNvSpPr>
            <a:spLocks noGrp="1" noChangeAspect="1"/>
          </p:cNvSpPr>
          <p:nvPr>
            <p:ph type="body" sz="quarter" idx="19"/>
          </p:nvPr>
        </p:nvSpPr>
        <p:spPr>
          <a:xfrm>
            <a:off x="6247902" y="319099"/>
            <a:ext cx="2670048" cy="1200329"/>
          </a:xfrm>
        </p:spPr>
        <p:txBody>
          <a:bodyPr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0" normalizeH="0" baseline="0" dirty="0" smtClean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082817" y="869003"/>
            <a:ext cx="0" cy="5287676"/>
          </a:xfrm>
          <a:prstGeom prst="line">
            <a:avLst/>
          </a:prstGeom>
          <a:ln w="76200" cap="rnd">
            <a:gradFill>
              <a:gsLst>
                <a:gs pos="0">
                  <a:schemeClr val="tx1"/>
                </a:gs>
                <a:gs pos="50000">
                  <a:schemeClr val="accent4"/>
                </a:gs>
                <a:gs pos="100000">
                  <a:schemeClr val="tx2"/>
                </a:gs>
              </a:gsLst>
              <a:lin ang="1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083084" y="869003"/>
            <a:ext cx="0" cy="5287676"/>
          </a:xfrm>
          <a:prstGeom prst="line">
            <a:avLst/>
          </a:prstGeom>
          <a:ln w="76200" cap="rnd">
            <a:gradFill>
              <a:gsLst>
                <a:gs pos="0">
                  <a:schemeClr val="tx1"/>
                </a:gs>
                <a:gs pos="50000">
                  <a:schemeClr val="accent4"/>
                </a:gs>
                <a:gs pos="100000">
                  <a:schemeClr val="tx2"/>
                </a:gs>
              </a:gsLst>
              <a:lin ang="1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title" hasCustomPrompt="1"/>
          </p:nvPr>
        </p:nvSpPr>
        <p:spPr>
          <a:xfrm>
            <a:off x="246972" y="439710"/>
            <a:ext cx="8567244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359764" y="1476375"/>
            <a:ext cx="8439461" cy="4305300"/>
          </a:xfrm>
        </p:spPr>
        <p:txBody>
          <a:bodyPr anchor="ctr" anchorCtr="1"/>
          <a:lstStyle>
            <a:lvl1pPr>
              <a:buNone/>
              <a:defRPr>
                <a:latin typeface="+mj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6" y="6062114"/>
            <a:ext cx="7461250" cy="276999"/>
          </a:xfrm>
        </p:spPr>
        <p:txBody>
          <a:bodyPr wrap="square" anchor="b" anchorCtr="0">
            <a:spAutoFit/>
          </a:bodyPr>
          <a:lstStyle>
            <a:lvl1pPr algn="l" defTabSz="804863">
              <a:lnSpc>
                <a:spcPct val="100000"/>
              </a:lnSpc>
              <a:spcBef>
                <a:spcPct val="50000"/>
              </a:spcBef>
              <a:buNone/>
              <a:defRPr sz="1200">
                <a:solidFill>
                  <a:srgbClr val="435153"/>
                </a:solidFill>
                <a:latin typeface="+mj-lt"/>
              </a:defRPr>
            </a:lvl1pPr>
            <a:lvl2pPr>
              <a:buFont typeface="Arial" pitchFamily="34" charset="0"/>
              <a:buNone/>
              <a:defRPr sz="1400"/>
            </a:lvl2pPr>
            <a:lvl3pPr>
              <a:buFont typeface="Arial" pitchFamily="34" charset="0"/>
              <a:buNone/>
              <a:defRPr sz="1400"/>
            </a:lvl3pPr>
            <a:lvl4pPr>
              <a:buFont typeface="Arial" pitchFamily="34" charset="0"/>
              <a:buNone/>
              <a:defRPr sz="1400"/>
            </a:lvl4pPr>
            <a:lvl5pPr>
              <a:buFont typeface="Arial" pitchFamily="34" charset="0"/>
              <a:buNone/>
              <a:defRPr sz="1400"/>
            </a:lvl5pPr>
          </a:lstStyle>
          <a:p>
            <a:pPr lvl="0"/>
            <a:r>
              <a:rPr lang="en-US" dirty="0"/>
              <a:t>Source: Placeholder for Notes Is 12 Points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5430244"/>
            <a:ext cx="8558698" cy="838200"/>
          </a:xfr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46888" y="1600200"/>
            <a:ext cx="4005072" cy="3749040"/>
          </a:xfrm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sz="2400" baseline="0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Simple text goes here and can wrap to accommodate more lines of information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873752" y="1947672"/>
            <a:ext cx="3429000" cy="2990088"/>
          </a:xfrm>
        </p:spPr>
        <p:txBody>
          <a:bodyPr anchor="ctr" anchorCtr="1"/>
          <a:lstStyle>
            <a:lvl1pPr algn="ctr">
              <a:buFontTx/>
              <a:buNone/>
              <a:defRPr>
                <a:latin typeface="+mj-lt"/>
              </a:defRPr>
            </a:lvl1pPr>
          </a:lstStyle>
          <a:p>
            <a:r>
              <a:rPr lang="en-US" dirty="0"/>
              <a:t>Insert photo here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5430244"/>
            <a:ext cx="8558698" cy="838200"/>
          </a:xfr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776" y="5852160"/>
            <a:ext cx="8112126" cy="38417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rgbClr val="493B93"/>
                </a:solidFill>
                <a:latin typeface="+mj-lt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dirty="0"/>
              <a:t>Presenter Name and Title Go Here</a:t>
            </a: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9456" y="649224"/>
            <a:ext cx="8112125" cy="4480560"/>
          </a:xfrm>
        </p:spPr>
        <p:txBody>
          <a:bodyPr/>
          <a:lstStyle>
            <a:lvl1pPr marL="236538" indent="-236538" algn="l" defTabSz="914400" rtl="0" eaLnBrk="1" latinLnBrk="0" hangingPunct="1">
              <a:lnSpc>
                <a:spcPts val="52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None/>
              <a:defRPr kumimoji="0" lang="en-US" sz="5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16000">
                      <a:srgbClr val="6B308D">
                        <a:lumMod val="80000"/>
                        <a:lumOff val="20000"/>
                      </a:srgbClr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“Format large quotes using this slide layout. Be sure to cite your source below.”</a:t>
            </a:r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rgbClr val="FFFFFF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744" y="484632"/>
            <a:ext cx="8755128" cy="4372131"/>
          </a:xfrm>
        </p:spPr>
        <p:txBody>
          <a:bodyPr anchor="b" anchorCtr="0"/>
          <a:lstStyle>
            <a:lvl1pPr marL="228600" indent="-228600">
              <a:buFont typeface="Arial" pitchFamily="34" charset="0"/>
              <a:buChar char="“"/>
              <a:defRPr sz="6000" spc="-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Format large quotes using this slide layout. Be sure to cite your source below.”</a:t>
            </a: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ltGray">
          <a:xfrm>
            <a:off x="7762659" y="6584513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chemeClr val="bg1"/>
                </a:solidFill>
                <a:latin typeface="+mj-lt"/>
              </a:rPr>
              <a:t>Cisco Public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0248" y="5358903"/>
            <a:ext cx="8574685" cy="61436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</a:t>
            </a:r>
          </a:p>
        </p:txBody>
      </p:sp>
      <p:sp>
        <p:nvSpPr>
          <p:cNvPr id="21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© 2013 Cisco and/or its affiliates. All rights reserved.</a:t>
            </a:r>
          </a:p>
        </p:txBody>
      </p:sp>
      <p:sp>
        <p:nvSpPr>
          <p:cNvPr id="22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1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1918741"/>
            <a:ext cx="4117446" cy="3020518"/>
          </a:xfrm>
        </p:spPr>
        <p:txBody>
          <a:bodyPr vert="horz" lIns="82296" tIns="45720" rIns="82296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kumimoji="0" lang="en-US" sz="5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16000">
                      <a:srgbClr val="6B308D">
                        <a:lumMod val="80000"/>
                        <a:lumOff val="20000"/>
                      </a:srgbClr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Telling Shared Experiences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19" y="777667"/>
            <a:ext cx="3895344" cy="5287676"/>
          </a:xfrm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lang="en-US" sz="2000" kern="1200" dirty="0">
                <a:solidFill>
                  <a:srgbClr val="493B93"/>
                </a:solidFill>
                <a:latin typeface="+mj-lt"/>
                <a:ea typeface="+mn-ea"/>
                <a:cs typeface="+mn-cs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marL="0" lv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435153"/>
              </a:buClr>
              <a:buFont typeface="Arial" pitchFamily="34" charset="0"/>
              <a:buNone/>
            </a:pPr>
            <a:r>
              <a:rPr lang="en-US" dirty="0"/>
              <a:t>Tell your story here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486587" y="777667"/>
            <a:ext cx="0" cy="5287676"/>
          </a:xfrm>
          <a:prstGeom prst="line">
            <a:avLst/>
          </a:prstGeom>
          <a:ln w="76200" cap="rnd">
            <a:gradFill>
              <a:gsLst>
                <a:gs pos="0">
                  <a:schemeClr val="tx1"/>
                </a:gs>
                <a:gs pos="50000">
                  <a:schemeClr val="accent4"/>
                </a:gs>
                <a:gs pos="100000">
                  <a:schemeClr val="tx2"/>
                </a:gs>
              </a:gsLst>
              <a:lin ang="1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2" y="4464066"/>
            <a:ext cx="3657600" cy="384721"/>
          </a:xfr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ct val="20000"/>
              </a:spcBef>
              <a:spcAft>
                <a:spcPts val="0"/>
              </a:spcAft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20000"/>
              </a:spcBef>
              <a:spcAft>
                <a:spcPts val="0"/>
              </a:spcAft>
              <a:buClr>
                <a:srgbClr val="92D050"/>
              </a:buClr>
              <a:buSzPct val="90000"/>
              <a:buFont typeface="Arial" pitchFamily="34" charset="0"/>
              <a:buNone/>
              <a:tabLst/>
              <a:defRPr/>
            </a:pPr>
            <a:r>
              <a:rPr lang="en-US" dirty="0"/>
              <a:t>Speaker Name</a:t>
            </a:r>
          </a:p>
        </p:txBody>
      </p:sp>
      <p:sp>
        <p:nvSpPr>
          <p:cNvPr id="50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48229"/>
            <a:ext cx="8112125" cy="2907239"/>
          </a:xfrm>
        </p:spPr>
        <p:txBody>
          <a:bodyPr/>
          <a:lstStyle>
            <a:lvl1pPr algn="l" defTabSz="914400" rtl="0" eaLnBrk="1" latinLnBrk="0" hangingPunct="1">
              <a:lnSpc>
                <a:spcPts val="6200"/>
              </a:lnSpc>
              <a:spcBef>
                <a:spcPct val="0"/>
              </a:spcBef>
              <a:buNone/>
              <a:defRPr lang="en-US" sz="5400" b="0" kern="120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2068" y="330200"/>
            <a:ext cx="2889136" cy="48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36383" y="4862154"/>
            <a:ext cx="3657600" cy="355482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36382" y="5231003"/>
            <a:ext cx="3657600" cy="297004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70477232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279392"/>
            <a:ext cx="4684867" cy="38417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rgbClr val="493B93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Presenter Name and Title Go Here</a:t>
            </a: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8693" y="3282696"/>
            <a:ext cx="4712557" cy="1022350"/>
          </a:xfrm>
        </p:spPr>
        <p:txBody>
          <a:bodyPr vert="horz" lIns="82296" tIns="45720" rIns="82296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dirty="0">
                <a:gradFill flip="none" rotWithShape="1">
                  <a:gsLst>
                    <a:gs pos="16000">
                      <a:srgbClr val="6B308D">
                        <a:lumMod val="80000"/>
                        <a:lumOff val="20000"/>
                      </a:srgbClr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latin typeface="+mj-lt"/>
                <a:ea typeface="+mj-ea"/>
                <a:cs typeface="Arial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</a:pPr>
            <a:r>
              <a:rPr lang="en-US" dirty="0"/>
              <a:t>Demo Title</a:t>
            </a:r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rgbClr val="FFFFFF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5540375" y="1917700"/>
            <a:ext cx="2676525" cy="2889250"/>
          </a:xfrm>
        </p:spPr>
        <p:txBody>
          <a:bodyPr anchor="ctr" anchorCtr="1"/>
          <a:lstStyle>
            <a:lvl1pPr algn="ctr">
              <a:buFontTx/>
              <a:buNone/>
              <a:defRPr>
                <a:latin typeface="+mj-lt"/>
              </a:defRPr>
            </a:lvl1pPr>
          </a:lstStyle>
          <a:p>
            <a:r>
              <a:rPr lang="en-US" dirty="0"/>
              <a:t>Insert photo here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ngl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91875" y="795528"/>
            <a:ext cx="5349240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1891874" y="4794352"/>
            <a:ext cx="5347552" cy="9963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900238" y="795528"/>
            <a:ext cx="5329238" cy="4005072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</p:spPr>
        <p:txBody>
          <a:bodyPr anchor="ctr" anchorCtr="0"/>
          <a:lstStyle>
            <a:lvl1pPr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4873438"/>
            <a:ext cx="5074070" cy="838200"/>
          </a:xfrm>
        </p:spPr>
        <p:txBody>
          <a:bodyPr anchor="ctr"/>
          <a:lstStyle>
            <a:lvl1pPr>
              <a:defRPr sz="2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762659" y="6584513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chemeClr val="bg1"/>
                </a:solidFill>
                <a:latin typeface="+mj-lt"/>
              </a:rPr>
              <a:t>Cisco Public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© 2013 Cisco and/or its affiliates. All rights reserved.</a:t>
            </a:r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1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photo_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38328" y="310896"/>
            <a:ext cx="3273552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38328" y="310896"/>
            <a:ext cx="3273552" cy="2459736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29703" y="3429000"/>
            <a:ext cx="7009298" cy="1421928"/>
          </a:xfrm>
        </p:spPr>
        <p:txBody>
          <a:bodyPr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Large photo </a:t>
            </a:r>
            <a:br>
              <a:rPr lang="en-US" dirty="0"/>
            </a:br>
            <a:r>
              <a:rPr lang="en-US" dirty="0"/>
              <a:t>caption here.</a:t>
            </a: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ltGray">
          <a:xfrm>
            <a:off x="7762659" y="6584513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chemeClr val="bg1"/>
                </a:solidFill>
                <a:latin typeface="+mj-lt"/>
              </a:rPr>
              <a:t>Cisco Public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© 2013 Cisco and/or its affiliates. All rights reserved.</a:t>
            </a: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1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rtrait photo_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992624" y="859536"/>
            <a:ext cx="3630168" cy="50292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4992624" y="859536"/>
            <a:ext cx="3630168" cy="5029200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anchor="ctr" anchorCtr="0"/>
          <a:lstStyle>
            <a:lvl1pPr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9703" y="728972"/>
            <a:ext cx="4349918" cy="1089529"/>
          </a:xfrm>
        </p:spPr>
        <p:txBody>
          <a:bodyPr anchor="t">
            <a:sp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ltGray">
          <a:xfrm>
            <a:off x="7762659" y="6584513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chemeClr val="bg1"/>
                </a:solidFill>
                <a:latin typeface="+mj-lt"/>
              </a:rPr>
              <a:t>Cisco Public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© 2013 Cisco and/or its affiliates. All rights reserved.</a:t>
            </a: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1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668713" y="311149"/>
            <a:ext cx="3268136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668989" y="311149"/>
            <a:ext cx="3267861" cy="2660652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4963" y="311149"/>
            <a:ext cx="3258612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20824" y="311149"/>
            <a:ext cx="3272751" cy="2660652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011988" y="311149"/>
            <a:ext cx="1806574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7011988" y="311149"/>
            <a:ext cx="1806573" cy="1308101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34963" y="3028951"/>
            <a:ext cx="2501965" cy="345893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320824" y="3028951"/>
            <a:ext cx="2516104" cy="3458934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911476" y="3028951"/>
            <a:ext cx="4025374" cy="345893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2908334" y="3028951"/>
            <a:ext cx="4028516" cy="3458934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011988" y="1683657"/>
            <a:ext cx="1806574" cy="344215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7011988" y="1676400"/>
            <a:ext cx="1806573" cy="3449410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011988" y="5182960"/>
            <a:ext cx="1806574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7011988" y="5182960"/>
            <a:ext cx="1806573" cy="1304925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ltGray">
          <a:xfrm>
            <a:off x="7762659" y="6584513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chemeClr val="bg1"/>
                </a:solidFill>
                <a:latin typeface="+mj-lt"/>
              </a:rPr>
              <a:t>Cisco Public</a:t>
            </a:r>
          </a:p>
        </p:txBody>
      </p:sp>
      <p:sp>
        <p:nvSpPr>
          <p:cNvPr id="2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© 2013 Cisco and/or its affiliates. All rights reserved.</a:t>
            </a:r>
          </a:p>
        </p:txBody>
      </p:sp>
      <p:sp>
        <p:nvSpPr>
          <p:cNvPr id="21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1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photo with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328" y="310896"/>
            <a:ext cx="8476488" cy="607539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333375" y="339924"/>
            <a:ext cx="8474869" cy="6054185"/>
          </a:xfrm>
          <a:ln>
            <a:solidFill>
              <a:srgbClr val="FFFFFF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baseline="0" dirty="0">
                <a:solidFill>
                  <a:srgbClr val="5465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Photo placeholder</a:t>
            </a: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ltGray">
          <a:xfrm>
            <a:off x="7983399" y="6584512"/>
            <a:ext cx="59225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marL="0" algn="r" defTabSz="814388" rtl="0" eaLnBrk="1" latinLnBrk="0" hangingPunct="1">
              <a:lnSpc>
                <a:spcPct val="100000"/>
              </a:lnSpc>
            </a:pPr>
            <a:r>
              <a:rPr lang="en-US" sz="600" kern="1200" dirty="0">
                <a:solidFill>
                  <a:srgbClr val="808080"/>
                </a:solidFill>
                <a:latin typeface="+mj-lt"/>
                <a:ea typeface="+mn-ea"/>
                <a:cs typeface="+mn-cs"/>
              </a:rPr>
              <a:t>Cisco Public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>
                <a:solidFill>
                  <a:srgbClr val="808080"/>
                </a:solidFill>
                <a:latin typeface="+mj-lt"/>
              </a:rPr>
              <a:t>© 2013 Cisco and/or its affiliates. All rights reserved.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rgbClr val="808080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rgbClr val="80808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5" y="6380780"/>
            <a:ext cx="8477250" cy="16047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-91440" y="-91440"/>
            <a:ext cx="9326880" cy="7040880"/>
          </a:xfrm>
        </p:spPr>
        <p:txBody>
          <a:bodyPr anchor="ctr" anchorCtr="1">
            <a:noAutofit/>
          </a:bodyPr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 dirty="0"/>
              <a:t>Full bleed image placeholder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ndar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Media Placeholder 20"/>
          <p:cNvSpPr>
            <a:spLocks noGrp="1"/>
          </p:cNvSpPr>
          <p:nvPr>
            <p:ph type="media" sz="quarter" idx="10" hasCustomPrompt="1"/>
          </p:nvPr>
        </p:nvSpPr>
        <p:spPr>
          <a:xfrm>
            <a:off x="2642616" y="777240"/>
            <a:ext cx="5897880" cy="4425696"/>
          </a:xfrm>
          <a:solidFill>
            <a:srgbClr val="000000"/>
          </a:solidFill>
          <a:ln>
            <a:noFill/>
          </a:ln>
          <a:effectLst>
            <a:innerShdw blurRad="419100">
              <a:prstClr val="black">
                <a:alpha val="4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video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148" y="6042098"/>
            <a:ext cx="2889136" cy="48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_gradi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7" y="-158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361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66"/>
            <a:ext cx="8110728" cy="384175"/>
          </a:xfr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normAutofit/>
          </a:bodyPr>
          <a:lstStyle>
            <a:lvl1pPr marL="0" indent="0" algn="l">
              <a:buNone/>
              <a:defRPr lang="en-US" sz="2000" kern="1200" dirty="0">
                <a:solidFill>
                  <a:srgbClr val="493B93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Presenter Name</a:t>
            </a:r>
          </a:p>
        </p:txBody>
      </p:sp>
      <p:sp>
        <p:nvSpPr>
          <p:cNvPr id="50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48229"/>
            <a:ext cx="8112125" cy="290723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dirty="0">
                <a:gradFill flip="none" rotWithShape="1">
                  <a:gsLst>
                    <a:gs pos="16000">
                      <a:srgbClr val="6B308D">
                        <a:lumMod val="80000"/>
                        <a:lumOff val="20000"/>
                      </a:srgbClr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pic>
        <p:nvPicPr>
          <p:cNvPr id="51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053" y="325971"/>
            <a:ext cx="2920207" cy="48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36382" y="4862154"/>
            <a:ext cx="8110728" cy="355482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>
                <a:solidFill>
                  <a:srgbClr val="493B93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36381" y="5231003"/>
            <a:ext cx="8110728" cy="297004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400">
                <a:solidFill>
                  <a:srgbClr val="493B93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ltGray">
          <a:xfrm>
            <a:off x="7983399" y="6584512"/>
            <a:ext cx="59225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marL="0" algn="r" defTabSz="814388" rtl="0" eaLnBrk="1" latinLnBrk="0" hangingPunct="1">
              <a:lnSpc>
                <a:spcPct val="100000"/>
              </a:lnSpc>
            </a:pPr>
            <a:r>
              <a:rPr lang="en-US" sz="600" kern="1200" dirty="0">
                <a:solidFill>
                  <a:srgbClr val="808080"/>
                </a:solidFill>
                <a:latin typeface="+mj-lt"/>
                <a:ea typeface="+mn-ea"/>
                <a:cs typeface="+mn-cs"/>
              </a:rPr>
              <a:t>Cisco Public</a:t>
            </a: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>
                <a:solidFill>
                  <a:srgbClr val="808080"/>
                </a:solidFill>
                <a:latin typeface="+mj-lt"/>
              </a:rPr>
              <a:t>© 2013 Cisco and/or its affiliates. All rights reserved.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rgbClr val="808080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rgbClr val="808080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7" y="-1587"/>
            <a:ext cx="9144000" cy="6858000"/>
          </a:xfrm>
          <a:prstGeom prst="rect">
            <a:avLst/>
          </a:prstGeom>
        </p:spPr>
      </p:pic>
      <p:sp>
        <p:nvSpPr>
          <p:cNvPr id="20" name="Rectangle 19"/>
          <p:cNvSpPr>
            <a:spLocks noChangeArrowheads="1"/>
          </p:cNvSpPr>
          <p:nvPr/>
        </p:nvSpPr>
        <p:spPr bwMode="black">
          <a:xfrm>
            <a:off x="4373702" y="5844550"/>
            <a:ext cx="41443" cy="1570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black">
          <a:xfrm>
            <a:off x="4615130" y="5840202"/>
            <a:ext cx="119991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black">
          <a:xfrm>
            <a:off x="4200221" y="5840202"/>
            <a:ext cx="119991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3" name="Freeform 22"/>
          <p:cNvSpPr>
            <a:spLocks noEditPoints="1"/>
          </p:cNvSpPr>
          <p:nvPr userDrawn="1"/>
        </p:nvSpPr>
        <p:spPr bwMode="black">
          <a:xfrm>
            <a:off x="4778491" y="5840202"/>
            <a:ext cx="164807" cy="165712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black">
          <a:xfrm>
            <a:off x="4468634" y="5840202"/>
            <a:ext cx="107462" cy="165712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black">
          <a:xfrm>
            <a:off x="4117817" y="5654198"/>
            <a:ext cx="39033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black">
          <a:xfrm>
            <a:off x="4227206" y="5600088"/>
            <a:ext cx="39033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black">
          <a:xfrm>
            <a:off x="4334669" y="5525687"/>
            <a:ext cx="39033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8" name="Freeform 27"/>
          <p:cNvSpPr>
            <a:spLocks/>
          </p:cNvSpPr>
          <p:nvPr/>
        </p:nvSpPr>
        <p:spPr bwMode="black">
          <a:xfrm>
            <a:off x="4444058" y="5600088"/>
            <a:ext cx="39033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9" name="Freeform 28"/>
          <p:cNvSpPr>
            <a:spLocks/>
          </p:cNvSpPr>
          <p:nvPr/>
        </p:nvSpPr>
        <p:spPr bwMode="black">
          <a:xfrm>
            <a:off x="4551038" y="5654198"/>
            <a:ext cx="41443" cy="80682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30" name="Freeform 29"/>
          <p:cNvSpPr>
            <a:spLocks/>
          </p:cNvSpPr>
          <p:nvPr/>
        </p:nvSpPr>
        <p:spPr bwMode="black">
          <a:xfrm>
            <a:off x="4660428" y="5600088"/>
            <a:ext cx="39515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black">
          <a:xfrm>
            <a:off x="4769818" y="5525687"/>
            <a:ext cx="39515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black">
          <a:xfrm>
            <a:off x="4877279" y="5600088"/>
            <a:ext cx="39515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black">
          <a:xfrm>
            <a:off x="4986669" y="5654198"/>
            <a:ext cx="39515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91391E-6 L -5.55556E-7 0.02314 " pathEditMode="relative" rAng="0" ptsTypes="AA">
                                      <p:cBhvr>
                                        <p:cTn id="33" dur="7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3242E-6 L 4.72222E-6 0.02962 " pathEditMode="relative" rAng="0" ptsTypes="AA">
                                      <p:cBhvr>
                                        <p:cTn id="35" dur="7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1391E-6 L 0 0.02314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3242E-6 L -4.72222E-6 0.0296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91391E-6 L 4.16667E-6 0.02314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6056E-6 L 2.77778E-7 -0.02338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6056E-6 L -8.33333E-7 -0.02338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36056E-6 L 4.44444E-6 -0.02338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36056E-6 L 3.33333E-6 -0.02338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blue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7" y="-1587"/>
            <a:ext cx="9144000" cy="6858000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644691" y="3060488"/>
            <a:ext cx="2437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+mj-lt"/>
              </a:rPr>
              <a:t>Thank you.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746" y="3078070"/>
            <a:ext cx="3669899" cy="61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black">
          <a:xfrm>
            <a:off x="4373702" y="5844550"/>
            <a:ext cx="41443" cy="1570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black">
          <a:xfrm>
            <a:off x="4615130" y="5840202"/>
            <a:ext cx="119991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black">
          <a:xfrm>
            <a:off x="4200221" y="5840202"/>
            <a:ext cx="119991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black">
          <a:xfrm>
            <a:off x="4778491" y="5840202"/>
            <a:ext cx="164807" cy="165712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black">
          <a:xfrm>
            <a:off x="4468634" y="5840202"/>
            <a:ext cx="107462" cy="165712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black">
          <a:xfrm>
            <a:off x="4117817" y="5654198"/>
            <a:ext cx="39033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black">
          <a:xfrm>
            <a:off x="4227206" y="5600088"/>
            <a:ext cx="39033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black">
          <a:xfrm>
            <a:off x="4334669" y="5525687"/>
            <a:ext cx="39033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black">
          <a:xfrm>
            <a:off x="4444058" y="5600088"/>
            <a:ext cx="39033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black">
          <a:xfrm>
            <a:off x="4551038" y="5654198"/>
            <a:ext cx="41443" cy="80682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black">
          <a:xfrm>
            <a:off x="4660428" y="5600088"/>
            <a:ext cx="39515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black">
          <a:xfrm>
            <a:off x="4769818" y="5525687"/>
            <a:ext cx="39515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black">
          <a:xfrm>
            <a:off x="4877279" y="5600088"/>
            <a:ext cx="39515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black">
          <a:xfrm>
            <a:off x="4986669" y="5654198"/>
            <a:ext cx="39515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91391E-6 L -5.55556E-7 0.02314 " pathEditMode="relative" rAng="0" ptsTypes="AA">
                                      <p:cBhvr>
                                        <p:cTn id="33" dur="7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3242E-6 L 4.72222E-6 0.02962 " pathEditMode="relative" rAng="0" ptsTypes="AA">
                                      <p:cBhvr>
                                        <p:cTn id="35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1391E-6 L 0 0.02314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3242E-6 L -4.72222E-6 0.0296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91391E-6 L 4.16667E-6 0.02314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6056E-6 L 2.77778E-7 -0.02338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6056E-6 L -8.33333E-7 -0.02338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36056E-6 L 4.44444E-6 -0.02338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36056E-6 L 3.33333E-6 -0.02338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red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644691" y="3060488"/>
            <a:ext cx="2437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+mj-lt"/>
              </a:rPr>
              <a:t>Thank you.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746" y="3078070"/>
            <a:ext cx="3669899" cy="61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48229"/>
            <a:ext cx="8112125" cy="290723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dirty="0">
                <a:gradFill flip="none" rotWithShape="1">
                  <a:gsLst>
                    <a:gs pos="16000">
                      <a:srgbClr val="6B308D">
                        <a:lumMod val="80000"/>
                        <a:lumOff val="20000"/>
                      </a:srgbClr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77931373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6" y="4712451"/>
            <a:ext cx="8477250" cy="1828800"/>
          </a:xfrm>
          <a:prstGeom prst="rect">
            <a:avLst/>
          </a:prstGeom>
        </p:spPr>
      </p:pic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399142"/>
            <a:ext cx="8548802" cy="4134758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b="0" kern="1200" spc="0" dirty="0">
                <a:gradFill flip="none" rotWithShape="1">
                  <a:gsLst>
                    <a:gs pos="16000">
                      <a:srgbClr val="6B308D">
                        <a:lumMod val="80000"/>
                        <a:lumOff val="20000"/>
                      </a:srgbClr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latin typeface="+mj-lt"/>
                <a:ea typeface="+mj-ea"/>
                <a:cs typeface="Arial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</a:pPr>
            <a:r>
              <a:rPr lang="en-US" dirty="0"/>
              <a:t>Segue Title Here</a:t>
            </a: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rgbClr val="FFFFFF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4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59225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marL="0" algn="l" defTabSz="814388" rtl="0" eaLnBrk="1" latinLnBrk="0" hangingPunct="1">
              <a:lnSpc>
                <a:spcPct val="100000"/>
              </a:lnSpc>
            </a:pPr>
            <a:r>
              <a:rPr lang="en-US" sz="600" kern="1200" dirty="0">
                <a:solidFill>
                  <a:srgbClr val="808080"/>
                </a:solidFill>
                <a:latin typeface="+mj-lt"/>
                <a:ea typeface="+mn-ea"/>
                <a:cs typeface="+mn-cs"/>
              </a:rPr>
              <a:t>Cisco Public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marL="0" algn="l" defTabSz="814388" rtl="0" eaLnBrk="1" latinLnBrk="0" hangingPunct="1">
              <a:lnSpc>
                <a:spcPct val="100000"/>
              </a:lnSpc>
            </a:pPr>
            <a:r>
              <a:rPr lang="en-US" sz="600" kern="1200" dirty="0">
                <a:solidFill>
                  <a:srgbClr val="808080"/>
                </a:solidFill>
                <a:latin typeface="+mj-lt"/>
                <a:ea typeface="+mn-ea"/>
                <a:cs typeface="+mn-cs"/>
              </a:rPr>
              <a:t>© 2013 Cisco and/or its affiliates. All rights reserved.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rgbClr val="808080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rgbClr val="808080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6" y="4696378"/>
            <a:ext cx="8477250" cy="1844873"/>
          </a:xfrm>
          <a:prstGeom prst="rect">
            <a:avLst/>
          </a:prstGeom>
        </p:spPr>
      </p:pic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399142"/>
            <a:ext cx="8548802" cy="4134758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b="0" kern="1200" spc="0" dirty="0">
                <a:gradFill flip="none" rotWithShape="1">
                  <a:gsLst>
                    <a:gs pos="16000">
                      <a:srgbClr val="6B308D">
                        <a:lumMod val="80000"/>
                        <a:lumOff val="20000"/>
                      </a:srgbClr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latin typeface="+mj-lt"/>
                <a:ea typeface="+mj-ea"/>
                <a:cs typeface="Arial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</a:pPr>
            <a:r>
              <a:rPr lang="en-US" dirty="0"/>
              <a:t>Segue Title Here</a:t>
            </a: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rgbClr val="FFFFFF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4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592251" cy="175257"/>
          </a:xfrm>
          <a:prstGeom prst="rect">
            <a:avLst/>
          </a:prstGeom>
        </p:spPr>
        <p:txBody>
          <a:bodyPr wrap="none" lIns="82124" tIns="41061" rIns="82124" bIns="41061" anchor="b">
            <a:spAutoFit/>
          </a:bodyPr>
          <a:lstStyle/>
          <a:p>
            <a:pPr marL="0" algn="l" defTabSz="814388" rtl="0" eaLnBrk="1" latinLnBrk="0" hangingPunct="1">
              <a:lnSpc>
                <a:spcPct val="100000"/>
              </a:lnSpc>
            </a:pPr>
            <a:r>
              <a:rPr lang="en-US" sz="600" kern="1200" dirty="0">
                <a:solidFill>
                  <a:srgbClr val="808080"/>
                </a:solidFill>
                <a:latin typeface="+mj-lt"/>
                <a:ea typeface="+mn-ea"/>
                <a:cs typeface="+mn-cs"/>
              </a:rPr>
              <a:t>Cisco Public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</p:spPr>
        <p:txBody>
          <a:bodyPr wrap="square" lIns="82124" tIns="41061" rIns="82124" bIns="41061" anchor="b" anchorCtr="0">
            <a:spAutoFit/>
          </a:bodyPr>
          <a:lstStyle/>
          <a:p>
            <a:pPr marL="0" algn="l" defTabSz="814388" rtl="0" eaLnBrk="1" latinLnBrk="0" hangingPunct="1">
              <a:lnSpc>
                <a:spcPct val="100000"/>
              </a:lnSpc>
            </a:pPr>
            <a:r>
              <a:rPr lang="en-US" sz="600" kern="1200" dirty="0">
                <a:solidFill>
                  <a:srgbClr val="808080"/>
                </a:solidFill>
                <a:latin typeface="+mj-lt"/>
                <a:ea typeface="+mn-ea"/>
                <a:cs typeface="+mn-cs"/>
              </a:rPr>
              <a:t>© 2013 Cisco and/or its affiliates. All rights reserved.</a:t>
            </a:r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rgbClr val="808080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rgbClr val="80808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5715276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 Seg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399142"/>
            <a:ext cx="8548802" cy="4134758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b="0" kern="1200" spc="0" dirty="0">
                <a:gradFill flip="none" rotWithShape="1">
                  <a:gsLst>
                    <a:gs pos="16000">
                      <a:srgbClr val="6B308D">
                        <a:lumMod val="80000"/>
                        <a:lumOff val="20000"/>
                      </a:srgbClr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latin typeface="+mj-lt"/>
                <a:ea typeface="+mj-ea"/>
                <a:cs typeface="Arial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</a:pPr>
            <a:r>
              <a:rPr lang="en-US" dirty="0"/>
              <a:t>Segue Title Here</a:t>
            </a: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rgbClr val="FFFFFF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4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59225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marL="0" algn="l" defTabSz="814388" rtl="0" eaLnBrk="1" latinLnBrk="0" hangingPunct="1">
              <a:lnSpc>
                <a:spcPct val="100000"/>
              </a:lnSpc>
            </a:pPr>
            <a:r>
              <a:rPr lang="en-US" sz="600" kern="1200" dirty="0">
                <a:solidFill>
                  <a:srgbClr val="808080"/>
                </a:solidFill>
                <a:latin typeface="+mj-lt"/>
                <a:ea typeface="+mn-ea"/>
                <a:cs typeface="+mn-cs"/>
              </a:rPr>
              <a:t>Cisco Public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marL="0" algn="l" defTabSz="814388" rtl="0" eaLnBrk="1" latinLnBrk="0" hangingPunct="1">
              <a:lnSpc>
                <a:spcPct val="100000"/>
              </a:lnSpc>
            </a:pPr>
            <a:r>
              <a:rPr lang="en-US" sz="600" kern="1200" dirty="0">
                <a:solidFill>
                  <a:srgbClr val="808080"/>
                </a:solidFill>
                <a:latin typeface="+mj-lt"/>
                <a:ea typeface="+mn-ea"/>
                <a:cs typeface="+mn-cs"/>
              </a:rPr>
              <a:t>© 2013 Cisco and/or its affiliates. All rights reserved.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5" y="6380780"/>
            <a:ext cx="8477250" cy="160471"/>
          </a:xfrm>
          <a:prstGeom prst="rect">
            <a:avLst/>
          </a:prstGeom>
          <a:noFill/>
        </p:spPr>
      </p:pic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rgbClr val="808080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rgbClr val="80808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7243975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432215"/>
            <a:ext cx="8588861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1344168"/>
            <a:ext cx="8577072" cy="4965192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5548096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1" y="1339745"/>
            <a:ext cx="4122425" cy="4965700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1480"/>
              </a:spcBef>
              <a:defRPr lang="en-US" sz="18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1pPr>
            <a:lvl2pPr algn="l" defTabSz="914400" rtl="0" eaLnBrk="1" latinLnBrk="0" hangingPunct="1">
              <a:lnSpc>
                <a:spcPct val="95000"/>
              </a:lnSpc>
              <a:spcBef>
                <a:spcPts val="600"/>
              </a:spcBef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2pPr>
            <a:lvl3pPr marL="569912" indent="0" algn="l" defTabSz="914400" rtl="0" eaLnBrk="1" latinLnBrk="0" hangingPunct="1">
              <a:lnSpc>
                <a:spcPct val="95000"/>
              </a:lnSpc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3pPr>
            <a:lvl4pPr algn="l" defTabSz="914400" rtl="0" eaLnBrk="1" latinLnBrk="0" hangingPunct="1">
              <a:lnSpc>
                <a:spcPct val="95000"/>
              </a:lnSpc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4pPr>
            <a:lvl5pPr algn="l" defTabSz="914400" rtl="0" eaLnBrk="1" latinLnBrk="0" hangingPunct="1">
              <a:lnSpc>
                <a:spcPct val="95000"/>
              </a:lnSpc>
              <a:defRPr lang="en-US" sz="1400" kern="1200" dirty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8861" cy="838200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/>
          <a:p>
            <a:pPr lv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29702" y="1339745"/>
            <a:ext cx="4122425" cy="4965700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1480"/>
              </a:spcBef>
              <a:defRPr lang="en-US" sz="18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1pPr>
            <a:lvl2pPr algn="l" defTabSz="914400" rtl="0" eaLnBrk="1" latinLnBrk="0" hangingPunct="1">
              <a:lnSpc>
                <a:spcPct val="95000"/>
              </a:lnSpc>
              <a:spcBef>
                <a:spcPts val="600"/>
              </a:spcBef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2pPr>
            <a:lvl3pPr marL="569912" indent="0" algn="l" defTabSz="914400" rtl="0" eaLnBrk="1" latinLnBrk="0" hangingPunct="1">
              <a:lnSpc>
                <a:spcPct val="95000"/>
              </a:lnSpc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3pPr>
            <a:lvl4pPr algn="l" defTabSz="914400" rtl="0" eaLnBrk="1" latinLnBrk="0" hangingPunct="1">
              <a:lnSpc>
                <a:spcPct val="95000"/>
              </a:lnSpc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4pPr>
            <a:lvl5pPr algn="l" defTabSz="914400" rtl="0" eaLnBrk="1" latinLnBrk="0" hangingPunct="1">
              <a:lnSpc>
                <a:spcPct val="95000"/>
              </a:lnSpc>
              <a:defRPr lang="en-US" sz="1400" kern="1200" dirty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5" y="6380780"/>
            <a:ext cx="8477250" cy="160471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8861" cy="838200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/>
          <a:p>
            <a:pPr lv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02" y="1339745"/>
            <a:ext cx="8577072" cy="4965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>
                <a:solidFill>
                  <a:srgbClr val="808080"/>
                </a:solidFill>
                <a:latin typeface="+mj-lt"/>
              </a:rPr>
              <a:t>© 2013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983399" y="6584512"/>
            <a:ext cx="59225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rgbClr val="808080"/>
                </a:solidFill>
                <a:latin typeface="+mj-lt"/>
              </a:rPr>
              <a:t>Cisco Public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rgbClr val="808080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rgbClr val="808080"/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930" r:id="rId2"/>
    <p:sldLayoutId id="2147483929" r:id="rId3"/>
    <p:sldLayoutId id="2147483937" r:id="rId4"/>
    <p:sldLayoutId id="2147483900" r:id="rId5"/>
    <p:sldLayoutId id="2147483931" r:id="rId6"/>
    <p:sldLayoutId id="2147483932" r:id="rId7"/>
    <p:sldLayoutId id="2147483933" r:id="rId8"/>
    <p:sldLayoutId id="2147483902" r:id="rId9"/>
    <p:sldLayoutId id="2147483903" r:id="rId10"/>
    <p:sldLayoutId id="2147483935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3" r:id="rId18"/>
    <p:sldLayoutId id="2147483911" r:id="rId19"/>
    <p:sldLayoutId id="2147483912" r:id="rId20"/>
    <p:sldLayoutId id="2147483914" r:id="rId21"/>
    <p:sldLayoutId id="2147483915" r:id="rId22"/>
    <p:sldLayoutId id="2147483916" r:id="rId23"/>
    <p:sldLayoutId id="2147483917" r:id="rId24"/>
    <p:sldLayoutId id="2147483918" r:id="rId25"/>
    <p:sldLayoutId id="2147483919" r:id="rId26"/>
    <p:sldLayoutId id="2147483921" r:id="rId27"/>
    <p:sldLayoutId id="2147483922" r:id="rId28"/>
    <p:sldLayoutId id="2147483936" r:id="rId29"/>
    <p:sldLayoutId id="2147483923" r:id="rId30"/>
    <p:sldLayoutId id="2147483924" r:id="rId31"/>
    <p:sldLayoutId id="2147483925" r:id="rId32"/>
    <p:sldLayoutId id="2147483926" r:id="rId33"/>
    <p:sldLayoutId id="2147483927" r:id="rId34"/>
  </p:sldLayoutIdLst>
  <p:transition>
    <p:wipe dir="r"/>
  </p:transition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kumimoji="0" lang="en-US" sz="3600" b="0" i="0" u="none" strike="noStrike" kern="1200" cap="none" spc="0" normalizeH="0" baseline="0" dirty="0">
          <a:ln>
            <a:noFill/>
          </a:ln>
          <a:gradFill flip="none" rotWithShape="1">
            <a:gsLst>
              <a:gs pos="16000">
                <a:schemeClr val="tx2"/>
              </a:gs>
              <a:gs pos="100000">
                <a:srgbClr val="28A7DF"/>
              </a:gs>
            </a:gsLst>
            <a:lin ang="1800000" scaled="0"/>
            <a:tileRect/>
          </a:gradFill>
          <a:effectLst/>
          <a:uLnTx/>
          <a:uFillTx/>
          <a:latin typeface="+mj-lt"/>
          <a:ea typeface="+mj-ea"/>
          <a:cs typeface="Arial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440"/>
        </a:spcBef>
        <a:buClr>
          <a:srgbClr val="493B93"/>
        </a:buClr>
        <a:buSzPct val="90000"/>
        <a:buFont typeface="Arial" pitchFamily="34" charset="0"/>
        <a:buChar char="•"/>
        <a:tabLst/>
        <a:defRPr lang="en-US" sz="2200" kern="1200" dirty="0" smtClean="0">
          <a:solidFill>
            <a:srgbClr val="435153"/>
          </a:solidFill>
          <a:latin typeface="+mj-lt"/>
          <a:ea typeface="+mn-ea"/>
          <a:cs typeface="+mn-cs"/>
        </a:defRPr>
      </a:lvl1pPr>
      <a:lvl2pPr marL="406400" indent="0" algn="l" defTabSz="914400" rtl="0" eaLnBrk="1" latinLnBrk="0" hangingPunct="1">
        <a:lnSpc>
          <a:spcPct val="95000"/>
        </a:lnSpc>
        <a:spcBef>
          <a:spcPts val="840"/>
        </a:spcBef>
        <a:buClr>
          <a:schemeClr val="tx2"/>
        </a:buClr>
        <a:buFontTx/>
        <a:buNone/>
        <a:defRPr lang="en-US" sz="1800" kern="1200" dirty="0" smtClean="0">
          <a:solidFill>
            <a:srgbClr val="435153"/>
          </a:solidFill>
          <a:latin typeface="+mj-lt"/>
          <a:ea typeface="+mn-ea"/>
          <a:cs typeface="+mn-cs"/>
        </a:defRPr>
      </a:lvl2pPr>
      <a:lvl3pPr marL="571500" indent="-1588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600" kern="1200" dirty="0" smtClean="0">
          <a:solidFill>
            <a:srgbClr val="435153"/>
          </a:solidFill>
          <a:latin typeface="+mj-lt"/>
          <a:ea typeface="+mn-ea"/>
          <a:cs typeface="+mn-cs"/>
        </a:defRPr>
      </a:lvl3pPr>
      <a:lvl4pPr marL="688975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400" kern="1200" dirty="0" smtClean="0">
          <a:solidFill>
            <a:srgbClr val="435153"/>
          </a:solidFill>
          <a:latin typeface="+mj-lt"/>
          <a:ea typeface="+mn-ea"/>
          <a:cs typeface="+mn-cs"/>
        </a:defRPr>
      </a:lvl4pPr>
      <a:lvl5pPr marL="801688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400" kern="1200" dirty="0">
          <a:solidFill>
            <a:srgbClr val="435153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tm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mp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426" y="1430767"/>
            <a:ext cx="8112125" cy="176861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o-RO" sz="6000" b="1" i="1" dirty="0">
                <a:solidFill>
                  <a:schemeClr val="accent2">
                    <a:lumMod val="50000"/>
                  </a:schemeClr>
                </a:solidFill>
                <a:latin typeface="Elsie Black" panose="02000000000000000000" pitchFamily="2" charset="0"/>
              </a:rPr>
              <a:t>SUBNETARE</a:t>
            </a:r>
            <a:br>
              <a:rPr lang="en-US" sz="4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o-RO" sz="4000" b="1" i="1" dirty="0">
                <a:solidFill>
                  <a:schemeClr val="accent2">
                    <a:lumMod val="50000"/>
                  </a:schemeClr>
                </a:solidFill>
                <a:latin typeface="Consolas" panose="020B0609020204030204" pitchFamily="49" charset="0"/>
              </a:rPr>
              <a:t>Împărțirea în sub-rețele</a:t>
            </a:r>
            <a:endParaRPr lang="en-US" sz="4000" b="1" i="1" dirty="0">
              <a:solidFill>
                <a:schemeClr val="accent2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29702" y="-3738"/>
            <a:ext cx="8588861" cy="838200"/>
          </a:xfrm>
        </p:spPr>
        <p:txBody>
          <a:bodyPr/>
          <a:lstStyle/>
          <a:p>
            <a:pPr algn="ctr"/>
            <a:r>
              <a:rPr lang="ro-RO" sz="2800" dirty="0"/>
              <a:t>Împărțirea în sub-rețele pe baza octeților de rețea</a:t>
            </a:r>
            <a:endParaRPr lang="en-US" sz="2800" dirty="0"/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6" t="36571" r="37160" b="31711"/>
          <a:stretch/>
        </p:blipFill>
        <p:spPr>
          <a:xfrm>
            <a:off x="2881601" y="834462"/>
            <a:ext cx="6179940" cy="2617679"/>
          </a:xfrm>
          <a:prstGeom prst="rect">
            <a:avLst/>
          </a:prstGeom>
        </p:spPr>
      </p:pic>
      <p:pic>
        <p:nvPicPr>
          <p:cNvPr id="5" name="Picture 4" descr="Introduction to Networks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" t="34550" r="35680" b="25859"/>
          <a:stretch/>
        </p:blipFill>
        <p:spPr>
          <a:xfrm>
            <a:off x="2268414" y="3739120"/>
            <a:ext cx="6133308" cy="3155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235" y="3340854"/>
            <a:ext cx="254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35153"/>
                </a:solidFill>
              </a:rPr>
              <a:t>Subnetting 10.x.x.0/24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700" y="922432"/>
            <a:ext cx="247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35153"/>
                </a:solidFill>
              </a:rPr>
              <a:t>Subnetting 10.x.0.0/16</a:t>
            </a:r>
          </a:p>
        </p:txBody>
      </p:sp>
    </p:spTree>
    <p:extLst>
      <p:ext uri="{BB962C8B-B14F-4D97-AF65-F5344CB8AC3E}">
        <p14:creationId xmlns:p14="http://schemas.microsoft.com/office/powerpoint/2010/main" val="1604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41491" y="87971"/>
            <a:ext cx="8588861" cy="568246"/>
          </a:xfrm>
        </p:spPr>
        <p:txBody>
          <a:bodyPr/>
          <a:lstStyle/>
          <a:p>
            <a:pPr algn="ctr"/>
            <a:r>
              <a:rPr lang="ro-RO" dirty="0"/>
              <a:t>Împărțirea în sub-rețele </a:t>
            </a:r>
            <a:r>
              <a:rPr lang="en-US" dirty="0"/>
              <a:t>“</a:t>
            </a:r>
            <a:r>
              <a:rPr lang="ro-RO" b="1" i="1" dirty="0"/>
              <a:t>c</a:t>
            </a:r>
            <a:r>
              <a:rPr lang="en-US" b="1" i="1" dirty="0" err="1"/>
              <a:t>lassless</a:t>
            </a:r>
            <a:r>
              <a:rPr lang="en-US" b="1" i="1" dirty="0"/>
              <a:t>”</a:t>
            </a:r>
            <a:endParaRPr lang="en-US" dirty="0"/>
          </a:p>
        </p:txBody>
      </p:sp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32559" r="36913" b="39472"/>
          <a:stretch/>
        </p:blipFill>
        <p:spPr>
          <a:xfrm>
            <a:off x="104009" y="3172563"/>
            <a:ext cx="8935981" cy="323361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8600" y="753035"/>
            <a:ext cx="8577072" cy="555632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dirty="0"/>
              <a:t>/25 – Borrowing 1 bit from the fourth octet creates 2 subnets supporting 126 hosts each.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/26 – Borrowing 2 bits creates 4 subnets supporting 62 hosts each.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/27– Borrowing 3 bits creates 8 subnets supporting 30 hosts each.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/28 – Borrowing 4 bits creates 16 subnets supporting 14 hosts each.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/29 – Borrowing 5 bits creates 32 subnets supporting 6 hosts each.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/30– Borrowing 6 bits creates 64 subnets supporting 2 hosts each.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1166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77569" y="133585"/>
            <a:ext cx="8588861" cy="570155"/>
          </a:xfrm>
        </p:spPr>
        <p:txBody>
          <a:bodyPr/>
          <a:lstStyle/>
          <a:p>
            <a:pPr algn="ctr"/>
            <a:r>
              <a:rPr lang="ro-RO" sz="2800" dirty="0"/>
              <a:t>Exemplu de împărțire în sub-rețele ”classless”</a:t>
            </a:r>
            <a:endParaRPr lang="en-US" sz="2800" dirty="0"/>
          </a:p>
        </p:txBody>
      </p:sp>
      <p:pic>
        <p:nvPicPr>
          <p:cNvPr id="5" name="Picture 4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23360" r="45679" b="30059"/>
          <a:stretch/>
        </p:blipFill>
        <p:spPr>
          <a:xfrm>
            <a:off x="1516827" y="703740"/>
            <a:ext cx="6110343" cy="588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3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77569" y="204395"/>
            <a:ext cx="8588861" cy="442076"/>
          </a:xfrm>
        </p:spPr>
        <p:txBody>
          <a:bodyPr/>
          <a:lstStyle/>
          <a:p>
            <a:pPr algn="ctr"/>
            <a:r>
              <a:rPr lang="ro-RO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Exemplu de împărțire în sub-rețele ”classless” (cont.)</a:t>
            </a:r>
            <a:endParaRPr lang="en-US" dirty="0"/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23533" r="45734" b="29847"/>
          <a:stretch/>
        </p:blipFill>
        <p:spPr>
          <a:xfrm>
            <a:off x="1864658" y="602090"/>
            <a:ext cx="5956152" cy="60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4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Crearea a două sub-rețele</a:t>
            </a:r>
            <a:endParaRPr lang="en-US" dirty="0"/>
          </a:p>
        </p:txBody>
      </p:sp>
      <p:pic>
        <p:nvPicPr>
          <p:cNvPr id="4" name="Picture 3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t="22775" r="47595" b="33100"/>
          <a:stretch/>
        </p:blipFill>
        <p:spPr>
          <a:xfrm>
            <a:off x="1717128" y="1455228"/>
            <a:ext cx="5709745" cy="458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8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Crearea a două sub-rețele </a:t>
            </a:r>
            <a:r>
              <a:rPr lang="en-US" dirty="0"/>
              <a:t>(cont.)</a:t>
            </a:r>
          </a:p>
        </p:txBody>
      </p:sp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8" t="22775" r="45315" b="27805"/>
          <a:stretch/>
        </p:blipFill>
        <p:spPr>
          <a:xfrm>
            <a:off x="0" y="1502394"/>
            <a:ext cx="4548851" cy="3557761"/>
          </a:xfrm>
          <a:prstGeom prst="rect">
            <a:avLst/>
          </a:prstGeom>
        </p:spPr>
      </p:pic>
      <p:pic>
        <p:nvPicPr>
          <p:cNvPr id="5" name="Picture 4" descr="Introduction to Networks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7" t="22775" r="46582" b="30982"/>
          <a:stretch/>
        </p:blipFill>
        <p:spPr>
          <a:xfrm>
            <a:off x="4907666" y="1502394"/>
            <a:ext cx="4037709" cy="337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9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Crearea a două sub-rețele</a:t>
            </a:r>
            <a:r>
              <a:rPr lang="en-US" dirty="0"/>
              <a:t> (cont.)</a:t>
            </a:r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t="22581" r="42251" b="29180"/>
          <a:stretch/>
        </p:blipFill>
        <p:spPr>
          <a:xfrm>
            <a:off x="1459266" y="1314101"/>
            <a:ext cx="6574421" cy="499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Crearea a două sub-rețele </a:t>
            </a:r>
            <a:r>
              <a:rPr lang="en-US" dirty="0"/>
              <a:t>(cont.)</a:t>
            </a:r>
          </a:p>
        </p:txBody>
      </p:sp>
      <p:pic>
        <p:nvPicPr>
          <p:cNvPr id="4" name="Picture 3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2673" r="47777" b="20693"/>
          <a:stretch/>
        </p:blipFill>
        <p:spPr>
          <a:xfrm>
            <a:off x="2562579" y="1288627"/>
            <a:ext cx="4018843" cy="48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5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29702" y="60060"/>
            <a:ext cx="8588861" cy="838200"/>
          </a:xfrm>
        </p:spPr>
        <p:txBody>
          <a:bodyPr/>
          <a:lstStyle/>
          <a:p>
            <a:pPr algn="ctr"/>
            <a:r>
              <a:rPr lang="ro-RO" sz="2800" dirty="0"/>
              <a:t>Formule folosite la împărțirea în sub-rețele</a:t>
            </a:r>
            <a:endParaRPr lang="en-US" sz="2800" dirty="0"/>
          </a:p>
        </p:txBody>
      </p:sp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1" t="32485" r="47037" b="41349"/>
          <a:stretch/>
        </p:blipFill>
        <p:spPr>
          <a:xfrm>
            <a:off x="5700889" y="1198737"/>
            <a:ext cx="3443111" cy="2285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422" y="1538111"/>
            <a:ext cx="438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calculate the number of subnets.</a:t>
            </a:r>
          </a:p>
        </p:txBody>
      </p:sp>
      <p:pic>
        <p:nvPicPr>
          <p:cNvPr id="5" name="Picture 4" descr="Introduction to Networks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t="28354" r="45802" b="37907"/>
          <a:stretch/>
        </p:blipFill>
        <p:spPr>
          <a:xfrm>
            <a:off x="1251106" y="2672362"/>
            <a:ext cx="5635115" cy="369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Formule folosite la împărțirea în sub-rețele (cont.)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4444" y="1760877"/>
            <a:ext cx="4380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Pentru a calcula numărul de host-uri dintr-o sub-rețea</a:t>
            </a:r>
            <a:endParaRPr lang="en-US" dirty="0"/>
          </a:p>
        </p:txBody>
      </p:sp>
      <p:pic>
        <p:nvPicPr>
          <p:cNvPr id="4" name="Picture 3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t="32313" r="48889" b="45309"/>
          <a:stretch/>
        </p:blipFill>
        <p:spPr>
          <a:xfrm>
            <a:off x="4526844" y="1297458"/>
            <a:ext cx="2844801" cy="1600970"/>
          </a:xfrm>
          <a:prstGeom prst="rect">
            <a:avLst/>
          </a:prstGeom>
        </p:spPr>
      </p:pic>
      <p:pic>
        <p:nvPicPr>
          <p:cNvPr id="6" name="Picture 5" descr="Introduction to Networks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37993" r="48271" b="39285"/>
          <a:stretch/>
        </p:blipFill>
        <p:spPr>
          <a:xfrm>
            <a:off x="1128887" y="2837468"/>
            <a:ext cx="6457246" cy="327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9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C</a:t>
            </a:r>
            <a:r>
              <a:rPr lang="ro-RO" sz="4400" dirty="0"/>
              <a:t>onținut</a:t>
            </a:r>
            <a:endParaRPr lang="en-US" sz="44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678326" y="777667"/>
            <a:ext cx="4465673" cy="5287676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8.0 </a:t>
            </a:r>
            <a:r>
              <a:rPr lang="ro-RO" dirty="0">
                <a:solidFill>
                  <a:schemeClr val="tx2"/>
                </a:solidFill>
              </a:rPr>
              <a:t>Introducere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8.1 </a:t>
            </a:r>
            <a:r>
              <a:rPr lang="ro-RO" dirty="0">
                <a:solidFill>
                  <a:schemeClr val="tx2"/>
                </a:solidFill>
              </a:rPr>
              <a:t>Împărțirea în sub-rețele în </a:t>
            </a:r>
            <a:r>
              <a:rPr lang="en-US" dirty="0">
                <a:solidFill>
                  <a:schemeClr val="tx2"/>
                </a:solidFill>
              </a:rPr>
              <a:t>IPv4 </a:t>
            </a:r>
          </a:p>
          <a:p>
            <a:r>
              <a:rPr lang="en-US" dirty="0">
                <a:solidFill>
                  <a:schemeClr val="tx2"/>
                </a:solidFill>
              </a:rPr>
              <a:t>8.2 Scheme</a:t>
            </a:r>
            <a:r>
              <a:rPr lang="ro-RO" dirty="0">
                <a:solidFill>
                  <a:schemeClr val="tx2"/>
                </a:solidFill>
              </a:rPr>
              <a:t> de adresare</a:t>
            </a:r>
            <a:endParaRPr lang="en-US" dirty="0">
              <a:solidFill>
                <a:schemeClr val="tx2"/>
              </a:solidFill>
            </a:endParaRPr>
          </a:p>
          <a:p>
            <a:pPr marL="400050" indent="-400050"/>
            <a:r>
              <a:rPr lang="en-US" dirty="0">
                <a:solidFill>
                  <a:schemeClr val="tx2"/>
                </a:solidFill>
              </a:rPr>
              <a:t>8.3 </a:t>
            </a:r>
            <a:r>
              <a:rPr lang="ro-RO" dirty="0">
                <a:solidFill>
                  <a:schemeClr val="tx2"/>
                </a:solidFill>
              </a:rPr>
              <a:t>Implementare pentru </a:t>
            </a:r>
            <a:r>
              <a:rPr lang="en-US" dirty="0">
                <a:solidFill>
                  <a:schemeClr val="tx2"/>
                </a:solidFill>
              </a:rPr>
              <a:t>IPv6</a:t>
            </a:r>
          </a:p>
          <a:p>
            <a:r>
              <a:rPr lang="en-US" dirty="0">
                <a:solidFill>
                  <a:schemeClr val="tx2"/>
                </a:solidFill>
              </a:rPr>
              <a:t>8.4 Sum</a:t>
            </a:r>
            <a:r>
              <a:rPr lang="ro-RO" dirty="0">
                <a:solidFill>
                  <a:schemeClr val="tx2"/>
                </a:solidFill>
              </a:rPr>
              <a:t>ar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2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29702" y="6895"/>
            <a:ext cx="8588861" cy="838200"/>
          </a:xfrm>
        </p:spPr>
        <p:txBody>
          <a:bodyPr/>
          <a:lstStyle/>
          <a:p>
            <a:pPr algn="ctr"/>
            <a:r>
              <a:rPr lang="ro-RO" dirty="0"/>
              <a:t>Crearea a 4 sub-rețele</a:t>
            </a:r>
            <a:endParaRPr lang="en-US" dirty="0"/>
          </a:p>
        </p:txBody>
      </p:sp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t="22386" r="44537" b="41235"/>
          <a:stretch/>
        </p:blipFill>
        <p:spPr>
          <a:xfrm>
            <a:off x="784399" y="1282418"/>
            <a:ext cx="7174268" cy="50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29701" y="0"/>
            <a:ext cx="8588861" cy="838200"/>
          </a:xfrm>
        </p:spPr>
        <p:txBody>
          <a:bodyPr/>
          <a:lstStyle/>
          <a:p>
            <a:pPr algn="ctr"/>
            <a:r>
              <a:rPr lang="ro-RO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Crearea a 4 sub-rețele </a:t>
            </a:r>
            <a:r>
              <a:rPr lang="en-US" dirty="0"/>
              <a:t>(cont.)</a:t>
            </a:r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3" t="23210" r="43605" b="26748"/>
          <a:stretch/>
        </p:blipFill>
        <p:spPr>
          <a:xfrm>
            <a:off x="1994065" y="1339143"/>
            <a:ext cx="5060134" cy="496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6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9" t="22715" r="48135" b="45021"/>
          <a:stretch/>
        </p:blipFill>
        <p:spPr>
          <a:xfrm>
            <a:off x="0" y="1481948"/>
            <a:ext cx="3527547" cy="2551289"/>
          </a:xfrm>
          <a:prstGeom prst="rect">
            <a:avLst/>
          </a:prstGeom>
        </p:spPr>
      </p:pic>
      <p:pic>
        <p:nvPicPr>
          <p:cNvPr id="4" name="Picture 3" descr="Introduction to Networks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t="23210" r="45603" b="39259"/>
          <a:stretch/>
        </p:blipFill>
        <p:spPr>
          <a:xfrm>
            <a:off x="3522132" y="1481948"/>
            <a:ext cx="5621868" cy="4315777"/>
          </a:xfrm>
          <a:prstGeom prst="rect">
            <a:avLst/>
          </a:prstGeom>
        </p:spPr>
      </p:pic>
      <p:sp>
        <p:nvSpPr>
          <p:cNvPr id="6" name="Title 11"/>
          <p:cNvSpPr txBox="1">
            <a:spLocks/>
          </p:cNvSpPr>
          <p:nvPr/>
        </p:nvSpPr>
        <p:spPr>
          <a:xfrm>
            <a:off x="229701" y="0"/>
            <a:ext cx="8588861" cy="838200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16000">
                      <a:schemeClr val="tx2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it-IT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Crearea a 4 sub-rețele </a:t>
            </a:r>
            <a:r>
              <a:rPr lang="it-IT"/>
              <a:t>(cont.)</a:t>
            </a:r>
          </a:p>
        </p:txBody>
      </p:sp>
    </p:spTree>
    <p:extLst>
      <p:ext uri="{BB962C8B-B14F-4D97-AF65-F5344CB8AC3E}">
        <p14:creationId xmlns:p14="http://schemas.microsoft.com/office/powerpoint/2010/main" val="423913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t="22880" r="38542" b="30371"/>
          <a:stretch/>
        </p:blipFill>
        <p:spPr>
          <a:xfrm>
            <a:off x="1154398" y="1323906"/>
            <a:ext cx="7088307" cy="4921954"/>
          </a:xfrm>
          <a:prstGeom prst="rect">
            <a:avLst/>
          </a:prstGeom>
        </p:spPr>
      </p:pic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229701" y="0"/>
            <a:ext cx="8588861" cy="838200"/>
          </a:xfrm>
        </p:spPr>
        <p:txBody>
          <a:bodyPr/>
          <a:lstStyle/>
          <a:p>
            <a:pPr algn="ctr"/>
            <a:r>
              <a:rPr lang="ro-RO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Crearea a 4 sub-rețele </a:t>
            </a:r>
            <a:r>
              <a:rPr lang="en-US" dirty="0"/>
              <a:t>(cont.)</a:t>
            </a:r>
          </a:p>
        </p:txBody>
      </p:sp>
    </p:spTree>
    <p:extLst>
      <p:ext uri="{BB962C8B-B14F-4D97-AF65-F5344CB8AC3E}">
        <p14:creationId xmlns:p14="http://schemas.microsoft.com/office/powerpoint/2010/main" val="42019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3" t="22551" r="41739" b="30535"/>
          <a:stretch/>
        </p:blipFill>
        <p:spPr>
          <a:xfrm>
            <a:off x="1696265" y="1254478"/>
            <a:ext cx="6183379" cy="5093245"/>
          </a:xfrm>
          <a:prstGeom prst="rect">
            <a:avLst/>
          </a:prstGeom>
        </p:spPr>
      </p:pic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229701" y="0"/>
            <a:ext cx="8588861" cy="838200"/>
          </a:xfrm>
        </p:spPr>
        <p:txBody>
          <a:bodyPr/>
          <a:lstStyle/>
          <a:p>
            <a:pPr algn="ctr"/>
            <a:r>
              <a:rPr lang="ro-RO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Crearea a 4 sub-rețele </a:t>
            </a:r>
            <a:r>
              <a:rPr lang="en-US" dirty="0"/>
              <a:t>(cont.)</a:t>
            </a:r>
          </a:p>
        </p:txBody>
      </p:sp>
    </p:spTree>
    <p:extLst>
      <p:ext uri="{BB962C8B-B14F-4D97-AF65-F5344CB8AC3E}">
        <p14:creationId xmlns:p14="http://schemas.microsoft.com/office/powerpoint/2010/main" val="25930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Crearea sub-rețelelor cu prefixul /16</a:t>
            </a:r>
            <a:endParaRPr lang="en-US" dirty="0"/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t="26008" r="33879" b="21481"/>
          <a:stretch/>
        </p:blipFill>
        <p:spPr>
          <a:xfrm>
            <a:off x="1373316" y="1507630"/>
            <a:ext cx="6397368" cy="432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9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77569" y="0"/>
            <a:ext cx="8588861" cy="838200"/>
          </a:xfrm>
        </p:spPr>
        <p:txBody>
          <a:bodyPr/>
          <a:lstStyle/>
          <a:p>
            <a:pPr algn="ctr"/>
            <a:r>
              <a:rPr lang="ro-RO" sz="2800" dirty="0"/>
              <a:t>Crearea a</a:t>
            </a:r>
            <a:r>
              <a:rPr lang="en-US" sz="2800" dirty="0"/>
              <a:t> 100 </a:t>
            </a:r>
            <a:r>
              <a:rPr lang="ro-RO" sz="2800" dirty="0"/>
              <a:t>de sub-rețele într-o rețea </a:t>
            </a:r>
            <a:r>
              <a:rPr lang="en-US" sz="2800" dirty="0"/>
              <a:t>/16 </a:t>
            </a:r>
          </a:p>
        </p:txBody>
      </p:sp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t="29794" r="47469" b="25432"/>
          <a:stretch/>
        </p:blipFill>
        <p:spPr>
          <a:xfrm>
            <a:off x="1907822" y="1409416"/>
            <a:ext cx="5328356" cy="469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2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99083" y="172123"/>
            <a:ext cx="8588861" cy="467344"/>
          </a:xfrm>
        </p:spPr>
        <p:txBody>
          <a:bodyPr/>
          <a:lstStyle/>
          <a:p>
            <a:pPr algn="ctr"/>
            <a:r>
              <a:rPr lang="ro-RO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Crearea a</a:t>
            </a:r>
            <a:r>
              <a:rPr lang="en-US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 100 </a:t>
            </a:r>
            <a:r>
              <a:rPr lang="ro-RO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de sub-rețele într-o rețea </a:t>
            </a:r>
            <a:r>
              <a:rPr lang="en-US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/16 </a:t>
            </a:r>
            <a:r>
              <a:rPr lang="ro-RO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(cont.)</a:t>
            </a:r>
            <a:endParaRPr lang="en-US" dirty="0"/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t="22551" r="42407" b="28411"/>
          <a:stretch/>
        </p:blipFill>
        <p:spPr>
          <a:xfrm>
            <a:off x="1742738" y="639467"/>
            <a:ext cx="6004200" cy="623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3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29701" y="0"/>
            <a:ext cx="8588861" cy="838200"/>
          </a:xfrm>
        </p:spPr>
        <p:txBody>
          <a:bodyPr/>
          <a:lstStyle/>
          <a:p>
            <a:pPr algn="ctr"/>
            <a:r>
              <a:rPr lang="ro-RO" dirty="0"/>
              <a:t>Calculul adreselor de host</a:t>
            </a:r>
            <a:endParaRPr lang="en-US" dirty="0"/>
          </a:p>
        </p:txBody>
      </p:sp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4" t="37725" r="47022" b="31841"/>
          <a:stretch/>
        </p:blipFill>
        <p:spPr>
          <a:xfrm>
            <a:off x="95526" y="1411110"/>
            <a:ext cx="4257742" cy="27736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 descr="Introduction to Networks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22222" r="43738" b="29712"/>
          <a:stretch/>
        </p:blipFill>
        <p:spPr>
          <a:xfrm>
            <a:off x="4218117" y="1411110"/>
            <a:ext cx="4600446" cy="403578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625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5" t="29483" r="41066" b="20494"/>
          <a:stretch/>
        </p:blipFill>
        <p:spPr>
          <a:xfrm>
            <a:off x="1613647" y="838200"/>
            <a:ext cx="5916706" cy="5851350"/>
          </a:xfrm>
          <a:prstGeom prst="rect">
            <a:avLst/>
          </a:prstGeom>
        </p:spPr>
      </p:pic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229701" y="0"/>
            <a:ext cx="8588861" cy="838200"/>
          </a:xfrm>
        </p:spPr>
        <p:txBody>
          <a:bodyPr/>
          <a:lstStyle/>
          <a:p>
            <a:pPr algn="ctr"/>
            <a:r>
              <a:rPr lang="ro-RO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Crearea a</a:t>
            </a:r>
            <a:r>
              <a:rPr lang="en-US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 100</a:t>
            </a:r>
            <a:r>
              <a:rPr lang="ro-RO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0</a:t>
            </a:r>
            <a:r>
              <a:rPr lang="en-US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 </a:t>
            </a:r>
            <a:r>
              <a:rPr lang="ro-RO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de sub-rețele într-o rețea </a:t>
            </a:r>
            <a:r>
              <a:rPr lang="en-US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/</a:t>
            </a:r>
            <a:r>
              <a:rPr lang="ro-RO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Domenii de broadcast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3568" y="1215712"/>
            <a:ext cx="7278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435153"/>
                </a:solidFill>
              </a:rPr>
              <a:t>Fiecare interfață a ruterului conectează un </a:t>
            </a:r>
            <a:r>
              <a:rPr lang="ro-RO" i="1" dirty="0">
                <a:solidFill>
                  <a:srgbClr val="435153"/>
                </a:solidFill>
              </a:rPr>
              <a:t>domeniu de </a:t>
            </a:r>
            <a:r>
              <a:rPr lang="en-US" i="1" dirty="0">
                <a:solidFill>
                  <a:srgbClr val="435153"/>
                </a:solidFill>
              </a:rPr>
              <a:t>broadcast </a:t>
            </a:r>
            <a:r>
              <a:rPr lang="ro-RO" dirty="0">
                <a:solidFill>
                  <a:srgbClr val="435153"/>
                </a:solidFill>
              </a:rPr>
              <a:t>iar</a:t>
            </a:r>
            <a:r>
              <a:rPr lang="ro-RO" i="1" dirty="0">
                <a:solidFill>
                  <a:srgbClr val="435153"/>
                </a:solidFill>
              </a:rPr>
              <a:t> </a:t>
            </a:r>
            <a:r>
              <a:rPr lang="ro-RO" dirty="0">
                <a:solidFill>
                  <a:srgbClr val="435153"/>
                </a:solidFill>
              </a:rPr>
              <a:t>mesajele </a:t>
            </a:r>
            <a:r>
              <a:rPr lang="en-US" dirty="0">
                <a:solidFill>
                  <a:srgbClr val="435153"/>
                </a:solidFill>
              </a:rPr>
              <a:t>broadcast</a:t>
            </a:r>
            <a:r>
              <a:rPr lang="ro-RO" dirty="0">
                <a:solidFill>
                  <a:srgbClr val="435153"/>
                </a:solidFill>
              </a:rPr>
              <a:t> sunt transmise doar în acest domeniu</a:t>
            </a:r>
            <a:r>
              <a:rPr lang="en-US" dirty="0">
                <a:solidFill>
                  <a:srgbClr val="435153"/>
                </a:solidFill>
              </a:rPr>
              <a:t>.</a:t>
            </a:r>
          </a:p>
        </p:txBody>
      </p:sp>
      <p:pic>
        <p:nvPicPr>
          <p:cNvPr id="4" name="Picture 3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3" t="34870" r="45787" b="27607"/>
          <a:stretch/>
        </p:blipFill>
        <p:spPr>
          <a:xfrm>
            <a:off x="1753209" y="1936471"/>
            <a:ext cx="6147944" cy="4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5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9" t="35720" r="46269" b="37778"/>
          <a:stretch/>
        </p:blipFill>
        <p:spPr>
          <a:xfrm>
            <a:off x="338665" y="1615815"/>
            <a:ext cx="3872120" cy="2283557"/>
          </a:xfrm>
          <a:prstGeom prst="rect">
            <a:avLst/>
          </a:prstGeom>
        </p:spPr>
      </p:pic>
      <p:pic>
        <p:nvPicPr>
          <p:cNvPr id="5" name="Picture 4" descr="Introduction to Networks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9" t="22387" r="40542" b="35144"/>
          <a:stretch/>
        </p:blipFill>
        <p:spPr>
          <a:xfrm>
            <a:off x="4617155" y="1615815"/>
            <a:ext cx="4209376" cy="32810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38" y="1499729"/>
            <a:ext cx="258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35153"/>
                </a:solidFill>
              </a:rPr>
              <a:t>Calculating Hosts</a:t>
            </a:r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277569" y="113238"/>
            <a:ext cx="8588861" cy="838200"/>
          </a:xfrm>
        </p:spPr>
        <p:txBody>
          <a:bodyPr/>
          <a:lstStyle/>
          <a:p>
            <a:pPr algn="ctr"/>
            <a:r>
              <a:rPr lang="ro-RO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Crearea a</a:t>
            </a:r>
            <a:r>
              <a:rPr lang="en-US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 100</a:t>
            </a:r>
            <a:r>
              <a:rPr lang="ro-RO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0</a:t>
            </a:r>
            <a:r>
              <a:rPr lang="en-US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 </a:t>
            </a:r>
            <a:r>
              <a:rPr lang="ro-RO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de sub-rețele într-o rețea </a:t>
            </a:r>
            <a:r>
              <a:rPr lang="en-US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/</a:t>
            </a:r>
            <a:r>
              <a:rPr lang="ro-RO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8</a:t>
            </a:r>
            <a:r>
              <a:rPr lang="en-US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 </a:t>
            </a:r>
            <a:r>
              <a:rPr lang="ro-RO" sz="2800" dirty="0">
                <a:gradFill flip="none" rotWithShape="1">
                  <a:gsLst>
                    <a:gs pos="16000">
                      <a:srgbClr val="6B308E"/>
                    </a:gs>
                    <a:gs pos="100000">
                      <a:srgbClr val="28A7DF"/>
                    </a:gs>
                  </a:gsLst>
                  <a:lin ang="1800000" scaled="0"/>
                  <a:tileRect/>
                </a:gradFill>
              </a:rPr>
              <a:t>(cont.)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53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Subnetting Based on Host Requirements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latin typeface="CiscoSansTTLight"/>
              </a:rPr>
              <a:t>Two considerations when planning subnets:</a:t>
            </a:r>
          </a:p>
          <a:p>
            <a:r>
              <a:rPr lang="en-US" sz="2000" dirty="0">
                <a:latin typeface="CiscoSansTTLight"/>
              </a:rPr>
              <a:t>The number of host addresses required for each network.</a:t>
            </a:r>
          </a:p>
          <a:p>
            <a:r>
              <a:rPr lang="en-US" sz="2000" dirty="0">
                <a:latin typeface="CiscoSansTTLight"/>
              </a:rPr>
              <a:t>The number of individual subnets needed.</a:t>
            </a:r>
            <a:endParaRPr lang="en-US" sz="2000" dirty="0"/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" t="30797" r="34412" b="37613"/>
          <a:stretch/>
        </p:blipFill>
        <p:spPr>
          <a:xfrm>
            <a:off x="609597" y="2577026"/>
            <a:ext cx="7774430" cy="31743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1957" y="5673796"/>
            <a:ext cx="7721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35153"/>
                </a:solidFill>
                <a:latin typeface="CiscoSansTTLight"/>
              </a:rPr>
              <a:t>The more bits borrowed to create subnets, the fewer host bits available. </a:t>
            </a:r>
            <a:endParaRPr lang="en-US" dirty="0">
              <a:solidFill>
                <a:srgbClr val="4351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20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Subnetting Based on Network Requirements</a:t>
            </a:r>
          </a:p>
        </p:txBody>
      </p:sp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22058" r="35078" b="26420"/>
          <a:stretch/>
        </p:blipFill>
        <p:spPr>
          <a:xfrm>
            <a:off x="2026356" y="1696720"/>
            <a:ext cx="5091289" cy="35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5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Requirement Example</a:t>
            </a:r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0" t="23045" r="40825" b="22798"/>
          <a:stretch/>
        </p:blipFill>
        <p:spPr>
          <a:xfrm>
            <a:off x="1864360" y="1340858"/>
            <a:ext cx="5415280" cy="501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4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Requirement Example (cont.)</a:t>
            </a:r>
          </a:p>
        </p:txBody>
      </p:sp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1" t="29300" r="36703" b="28724"/>
          <a:stretch/>
        </p:blipFill>
        <p:spPr>
          <a:xfrm>
            <a:off x="587023" y="1315027"/>
            <a:ext cx="7234848" cy="462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1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Requirement Example (cont.)</a:t>
            </a:r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1" t="23045" r="37501" b="22634"/>
          <a:stretch/>
        </p:blipFill>
        <p:spPr>
          <a:xfrm>
            <a:off x="1651362" y="1355929"/>
            <a:ext cx="5841277" cy="490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Subnetting Wastes Addresses</a:t>
            </a:r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36050" r="36304" b="35967"/>
          <a:stretch/>
        </p:blipFill>
        <p:spPr>
          <a:xfrm>
            <a:off x="2065867" y="1221457"/>
            <a:ext cx="5012267" cy="1919111"/>
          </a:xfrm>
          <a:prstGeom prst="rect">
            <a:avLst/>
          </a:prstGeom>
        </p:spPr>
      </p:pic>
      <p:pic>
        <p:nvPicPr>
          <p:cNvPr id="4" name="Picture 3" descr="Introduction to Networks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t="32428" r="42154" b="22140"/>
          <a:stretch/>
        </p:blipFill>
        <p:spPr>
          <a:xfrm>
            <a:off x="2336800" y="3236390"/>
            <a:ext cx="4470400" cy="31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6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Subnetting Wastes Addresses (Cont.)</a:t>
            </a:r>
          </a:p>
        </p:txBody>
      </p:sp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" t="21893" r="37101" b="25432"/>
          <a:stretch/>
        </p:blipFill>
        <p:spPr>
          <a:xfrm>
            <a:off x="1295453" y="1399539"/>
            <a:ext cx="6553095" cy="488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7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Length Subnet Masks</a:t>
            </a:r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22058" r="40160" b="26420"/>
          <a:stretch/>
        </p:blipFill>
        <p:spPr>
          <a:xfrm>
            <a:off x="1135264" y="1327573"/>
            <a:ext cx="6628779" cy="502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VLSM</a:t>
            </a:r>
          </a:p>
        </p:txBody>
      </p:sp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" t="22716" r="40160" b="33662"/>
          <a:stretch/>
        </p:blipFill>
        <p:spPr>
          <a:xfrm>
            <a:off x="1004712" y="1323755"/>
            <a:ext cx="7519424" cy="49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29702" y="123858"/>
            <a:ext cx="8588861" cy="838200"/>
          </a:xfrm>
        </p:spPr>
        <p:txBody>
          <a:bodyPr/>
          <a:lstStyle/>
          <a:p>
            <a:pPr algn="ctr"/>
            <a:r>
              <a:rPr lang="en-US" sz="3000" dirty="0"/>
              <a:t>Problem</a:t>
            </a:r>
            <a:r>
              <a:rPr lang="ro-RO" sz="3000" dirty="0"/>
              <a:t>e legate de domeniile mari de broadcast</a:t>
            </a:r>
            <a:endParaRPr lang="en-US" sz="3000" dirty="0"/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t="30013" r="40266" b="26048"/>
          <a:stretch/>
        </p:blipFill>
        <p:spPr>
          <a:xfrm>
            <a:off x="1353312" y="2209800"/>
            <a:ext cx="6437376" cy="413687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/>
            <a:r>
              <a:rPr lang="ro-RO" dirty="0"/>
              <a:t>Operarea lentă a rețelei din cauza traficului mare de tip </a:t>
            </a:r>
            <a:r>
              <a:rPr lang="en-US" i="1" dirty="0"/>
              <a:t>broadcast</a:t>
            </a:r>
            <a:r>
              <a:rPr lang="en-US" dirty="0"/>
              <a:t>.</a:t>
            </a:r>
          </a:p>
          <a:p>
            <a:pPr marL="285750" indent="-285750"/>
            <a:r>
              <a:rPr lang="ro-RO" dirty="0"/>
              <a:t>Operarea lentă a echipamentelor datorită acceptării și procesării fiecărui pachet de tip </a:t>
            </a:r>
            <a:r>
              <a:rPr lang="en-US" i="1" dirty="0"/>
              <a:t>broadcast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2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VLSM in Practice</a:t>
            </a:r>
          </a:p>
        </p:txBody>
      </p:sp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22222" r="36836" b="22634"/>
          <a:stretch/>
        </p:blipFill>
        <p:spPr>
          <a:xfrm>
            <a:off x="1248534" y="1222407"/>
            <a:ext cx="6646932" cy="51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2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VLSM in Practice (cont.)</a:t>
            </a:r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" t="22387" r="39229" b="21810"/>
          <a:stretch/>
        </p:blipFill>
        <p:spPr>
          <a:xfrm>
            <a:off x="1601024" y="1379784"/>
            <a:ext cx="5941952" cy="48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0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VLSM in Practice (cont.)</a:t>
            </a:r>
          </a:p>
        </p:txBody>
      </p:sp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22552" r="38431" b="21975"/>
          <a:stretch/>
        </p:blipFill>
        <p:spPr>
          <a:xfrm>
            <a:off x="1507066" y="1419013"/>
            <a:ext cx="6129868" cy="489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7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VLSM in Practice (Cont.)</a:t>
            </a:r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22222" r="40692" b="22469"/>
          <a:stretch/>
        </p:blipFill>
        <p:spPr>
          <a:xfrm>
            <a:off x="1525835" y="1273128"/>
            <a:ext cx="6092331" cy="507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8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VLSM Chart</a:t>
            </a:r>
          </a:p>
        </p:txBody>
      </p:sp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t="21966" r="42553" b="21481"/>
          <a:stretch/>
        </p:blipFill>
        <p:spPr>
          <a:xfrm>
            <a:off x="1912488" y="1334347"/>
            <a:ext cx="5319025" cy="475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0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21393" y="2174124"/>
            <a:ext cx="8112125" cy="696192"/>
          </a:xfrm>
        </p:spPr>
        <p:txBody>
          <a:bodyPr/>
          <a:lstStyle/>
          <a:p>
            <a:r>
              <a:rPr lang="en-US" sz="4000" dirty="0"/>
              <a:t>Section 8.2:</a:t>
            </a:r>
            <a:br>
              <a:rPr lang="en-US" sz="4000" dirty="0"/>
            </a:br>
            <a:r>
              <a:rPr lang="en-US" sz="4000" dirty="0"/>
              <a:t>Addressing Schemes</a:t>
            </a:r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419100" y="3022092"/>
            <a:ext cx="8577072" cy="20238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493B93"/>
              </a:buClr>
              <a:buSzPct val="90000"/>
              <a:buFont typeface="Arial" pitchFamily="34" charset="0"/>
              <a:buChar char="•"/>
              <a:tabLst/>
              <a:defRPr lang="en-US" sz="22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1pPr>
            <a:lvl2pPr marL="406400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FontTx/>
              <a:buNone/>
              <a:defRPr lang="en-US" sz="18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2pPr>
            <a:lvl3pPr marL="571500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6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4pPr>
            <a:lvl5pPr marL="801688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Upon completion of this section, you should be able to:</a:t>
            </a:r>
          </a:p>
          <a:p>
            <a:r>
              <a:rPr lang="en-US" sz="1800" dirty="0"/>
              <a:t>Implement a VLSM addressing scheme.</a:t>
            </a:r>
          </a:p>
        </p:txBody>
      </p:sp>
    </p:spTree>
    <p:extLst>
      <p:ext uri="{BB962C8B-B14F-4D97-AF65-F5344CB8AC3E}">
        <p14:creationId xmlns:p14="http://schemas.microsoft.com/office/powerpoint/2010/main" val="389141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Topic 8.2.1:</a:t>
            </a:r>
            <a:br>
              <a:rPr lang="en-US" sz="2800" dirty="0"/>
            </a:br>
            <a:r>
              <a:rPr lang="en-US" sz="2800" dirty="0"/>
              <a:t>Structured Design</a:t>
            </a:r>
          </a:p>
        </p:txBody>
      </p:sp>
    </p:spTree>
    <p:extLst>
      <p:ext uri="{BB962C8B-B14F-4D97-AF65-F5344CB8AC3E}">
        <p14:creationId xmlns:p14="http://schemas.microsoft.com/office/powerpoint/2010/main" val="104652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Address Planning</a:t>
            </a:r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t="20247" r="35775" b="25761"/>
          <a:stretch/>
        </p:blipFill>
        <p:spPr>
          <a:xfrm>
            <a:off x="1123244" y="1364825"/>
            <a:ext cx="6897512" cy="48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5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to Address the Network</a:t>
            </a:r>
          </a:p>
        </p:txBody>
      </p:sp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t="21399" r="38696" b="23292"/>
          <a:stretch/>
        </p:blipFill>
        <p:spPr>
          <a:xfrm>
            <a:off x="1551970" y="1415062"/>
            <a:ext cx="6040061" cy="479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7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Assigning Addresses to Devices</a:t>
            </a:r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t="20906" r="41236" b="40178"/>
          <a:stretch/>
        </p:blipFill>
        <p:spPr>
          <a:xfrm>
            <a:off x="996354" y="1459371"/>
            <a:ext cx="7055555" cy="425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2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Problem</a:t>
            </a:r>
            <a:r>
              <a:rPr lang="ro-RO" sz="3000" dirty="0"/>
              <a:t>e legate de domeniile mari de broadcast (cont.)</a:t>
            </a:r>
            <a:endParaRPr lang="en-US" sz="3000" dirty="0"/>
          </a:p>
        </p:txBody>
      </p:sp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t="33229" r="45333" b="31407"/>
          <a:stretch/>
        </p:blipFill>
        <p:spPr>
          <a:xfrm>
            <a:off x="1353312" y="2465832"/>
            <a:ext cx="6437376" cy="389072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/>
            <a:r>
              <a:rPr lang="ro-RO" dirty="0"/>
              <a:t>Soluția este aceea de a reduce dimensiunea rețelei și de a crea domenii de broadcast mai mici prin procesul de împărțire în sub-rețele (</a:t>
            </a:r>
            <a:r>
              <a:rPr lang="en-US" i="1" dirty="0" err="1"/>
              <a:t>subnetting</a:t>
            </a:r>
            <a:r>
              <a:rPr lang="ro-RO" i="1" dirty="0"/>
              <a:t>)</a:t>
            </a:r>
            <a:r>
              <a:rPr lang="en-US" dirty="0"/>
              <a:t>. </a:t>
            </a:r>
          </a:p>
          <a:p>
            <a:pPr marL="285750" indent="-285750"/>
            <a:r>
              <a:rPr lang="ro-RO" dirty="0"/>
              <a:t>Rețelele mai mici create sunt denumite </a:t>
            </a:r>
            <a:r>
              <a:rPr lang="ro-RO" i="1" dirty="0"/>
              <a:t>sub-rețele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2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21393" y="2174124"/>
            <a:ext cx="8112125" cy="696192"/>
          </a:xfrm>
        </p:spPr>
        <p:txBody>
          <a:bodyPr/>
          <a:lstStyle/>
          <a:p>
            <a:r>
              <a:rPr lang="en-US" sz="4000" dirty="0"/>
              <a:t>Section 8.3:</a:t>
            </a:r>
            <a:br>
              <a:rPr lang="en-US" sz="4000" dirty="0"/>
            </a:br>
            <a:r>
              <a:rPr lang="en-US" sz="4000" dirty="0"/>
              <a:t>Design Considerations for IPv6</a:t>
            </a:r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419100" y="3022092"/>
            <a:ext cx="8577072" cy="20238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493B93"/>
              </a:buClr>
              <a:buSzPct val="90000"/>
              <a:buFont typeface="Arial" pitchFamily="34" charset="0"/>
              <a:buChar char="•"/>
              <a:tabLst/>
              <a:defRPr lang="en-US" sz="22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1pPr>
            <a:lvl2pPr marL="406400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FontTx/>
              <a:buNone/>
              <a:defRPr lang="en-US" sz="18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2pPr>
            <a:lvl3pPr marL="571500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6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 smtClean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4pPr>
            <a:lvl5pPr marL="801688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>
                <a:solidFill>
                  <a:srgbClr val="435153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Upon completion of this section, you should be able to:</a:t>
            </a:r>
          </a:p>
          <a:p>
            <a:r>
              <a:rPr lang="en-US" sz="1800" dirty="0"/>
              <a:t>Explain how to implement IPv6 address assignments in a business network.</a:t>
            </a:r>
          </a:p>
          <a:p>
            <a:pPr marL="0" indent="0">
              <a:buNone/>
            </a:pPr>
            <a:endParaRPr lang="ro-RO" sz="1800" dirty="0"/>
          </a:p>
          <a:p>
            <a:pPr marL="0" indent="0">
              <a:buNone/>
            </a:pPr>
            <a:r>
              <a:rPr lang="en-US" sz="1800" dirty="0"/>
              <a:t>Subnetting an </a:t>
            </a:r>
            <a:r>
              <a:rPr lang="en-US" sz="1800" dirty="0" err="1"/>
              <a:t>IPv6</a:t>
            </a:r>
            <a:r>
              <a:rPr lang="en-US" sz="1800" dirty="0"/>
              <a:t> Network</a:t>
            </a:r>
          </a:p>
        </p:txBody>
      </p:sp>
    </p:spTree>
    <p:extLst>
      <p:ext uri="{BB962C8B-B14F-4D97-AF65-F5344CB8AC3E}">
        <p14:creationId xmlns:p14="http://schemas.microsoft.com/office/powerpoint/2010/main" val="352073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IPv6 Global Unicast Address</a:t>
            </a:r>
          </a:p>
        </p:txBody>
      </p:sp>
      <p:sp>
        <p:nvSpPr>
          <p:cNvPr id="2" name="Rectangle 1"/>
          <p:cNvSpPr/>
          <p:nvPr/>
        </p:nvSpPr>
        <p:spPr>
          <a:xfrm>
            <a:off x="310445" y="1473251"/>
            <a:ext cx="8508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35153"/>
                </a:solidFill>
                <a:latin typeface="CiscoSansTTLight"/>
              </a:rPr>
              <a:t>The IPv6 global unicast address normally consists of a /48 global routing prefix, a 16 bit subnet ID, and a 64 bit interface ID.</a:t>
            </a:r>
            <a:endParaRPr lang="en-US" dirty="0">
              <a:solidFill>
                <a:srgbClr val="435153"/>
              </a:solidFill>
            </a:endParaRPr>
          </a:p>
        </p:txBody>
      </p:sp>
      <p:pic>
        <p:nvPicPr>
          <p:cNvPr id="4" name="Picture 3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20576" r="37426" b="50288"/>
          <a:stretch/>
        </p:blipFill>
        <p:spPr>
          <a:xfrm>
            <a:off x="373896" y="2407354"/>
            <a:ext cx="8444667" cy="32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Subnetting Using the Subnet ID</a:t>
            </a:r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20741" r="48984" b="25267"/>
          <a:stretch/>
        </p:blipFill>
        <p:spPr>
          <a:xfrm>
            <a:off x="2325512" y="1289191"/>
            <a:ext cx="4492977" cy="502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IPv6 Subnet Allocation</a:t>
            </a:r>
          </a:p>
        </p:txBody>
      </p:sp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 t="20741" r="45427" b="21317"/>
          <a:stretch/>
        </p:blipFill>
        <p:spPr>
          <a:xfrm>
            <a:off x="2184400" y="1340555"/>
            <a:ext cx="4775200" cy="470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5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IPv6 Subnet Allocation (cont.)</a:t>
            </a:r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0" t="32321" r="54040" b="37128"/>
          <a:stretch/>
        </p:blipFill>
        <p:spPr>
          <a:xfrm>
            <a:off x="1089378" y="1456992"/>
            <a:ext cx="6965245" cy="468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2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IPv6 Subnet Allocation (cont.)</a:t>
            </a:r>
          </a:p>
        </p:txBody>
      </p:sp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t="20740" r="37934" b="20823"/>
          <a:stretch/>
        </p:blipFill>
        <p:spPr>
          <a:xfrm>
            <a:off x="1497368" y="1425785"/>
            <a:ext cx="6149264" cy="479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IPv6 Subnet Allocation (cont.)</a:t>
            </a:r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t="20739" r="39839" b="29888"/>
          <a:stretch/>
        </p:blipFill>
        <p:spPr>
          <a:xfrm>
            <a:off x="1068482" y="1312333"/>
            <a:ext cx="7007036" cy="48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Motive pentru împărțirea în sub-rețele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7952" y="1278636"/>
            <a:ext cx="8253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435153"/>
                </a:solidFill>
              </a:rPr>
              <a:t>Administratorii de rețea pot grupa echipamentele și serviciile în sub-rețele determinate de: </a:t>
            </a:r>
            <a:r>
              <a:rPr lang="ro-RO" b="1" i="1" dirty="0">
                <a:solidFill>
                  <a:srgbClr val="435153"/>
                </a:solidFill>
              </a:rPr>
              <a:t>Locație</a:t>
            </a:r>
            <a:endParaRPr lang="en-US" dirty="0">
              <a:solidFill>
                <a:srgbClr val="435153"/>
              </a:solidFill>
            </a:endParaRPr>
          </a:p>
        </p:txBody>
      </p:sp>
      <p:pic>
        <p:nvPicPr>
          <p:cNvPr id="5" name="Picture 4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t="27227" r="35466" b="19189"/>
          <a:stretch/>
        </p:blipFill>
        <p:spPr>
          <a:xfrm>
            <a:off x="1310640" y="2218944"/>
            <a:ext cx="6522720" cy="412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sz="3000" dirty="0"/>
              <a:t>Motive pentru împărțirea în sub-rețele (cont.)</a:t>
            </a:r>
            <a:endParaRPr lang="en-US" sz="3000" dirty="0"/>
          </a:p>
        </p:txBody>
      </p:sp>
      <p:pic>
        <p:nvPicPr>
          <p:cNvPr id="2" name="Picture 1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8902" r="46203" b="25016"/>
          <a:stretch/>
        </p:blipFill>
        <p:spPr>
          <a:xfrm>
            <a:off x="1690955" y="1837774"/>
            <a:ext cx="5417546" cy="4257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7952" y="1263396"/>
            <a:ext cx="8253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435153"/>
                </a:solidFill>
              </a:rPr>
              <a:t>Administratorii de rețea pot grupa echipamentele și serviciile în sub-rețele determinate de</a:t>
            </a:r>
            <a:r>
              <a:rPr lang="en-US" dirty="0">
                <a:solidFill>
                  <a:srgbClr val="435153"/>
                </a:solidFill>
              </a:rPr>
              <a:t>: </a:t>
            </a:r>
            <a:r>
              <a:rPr lang="ro-RO" b="1" i="1" dirty="0">
                <a:solidFill>
                  <a:srgbClr val="435153"/>
                </a:solidFill>
              </a:rPr>
              <a:t>Unitatea organizațională</a:t>
            </a:r>
            <a:endParaRPr lang="en-US" b="1" i="1" dirty="0">
              <a:solidFill>
                <a:srgbClr val="4351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sz="3000" dirty="0"/>
              <a:t>Motive pentru împărțirea în sub-rețele (cont.)</a:t>
            </a:r>
            <a:endParaRPr lang="en-US" sz="3000" dirty="0"/>
          </a:p>
        </p:txBody>
      </p:sp>
      <p:pic>
        <p:nvPicPr>
          <p:cNvPr id="3" name="Picture 2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7" t="30014" r="41599" b="20904"/>
          <a:stretch/>
        </p:blipFill>
        <p:spPr>
          <a:xfrm>
            <a:off x="1557528" y="1825537"/>
            <a:ext cx="6071616" cy="4485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7952" y="1263396"/>
            <a:ext cx="8253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435153"/>
                </a:solidFill>
              </a:rPr>
              <a:t>Administratorii de rețea pot grupa echipamentele și serviciile în sub-rețele determinate de</a:t>
            </a:r>
            <a:r>
              <a:rPr lang="en-US" dirty="0">
                <a:solidFill>
                  <a:srgbClr val="435153"/>
                </a:solidFill>
              </a:rPr>
              <a:t>: </a:t>
            </a:r>
            <a:r>
              <a:rPr lang="ro-RO" b="1" i="1" dirty="0">
                <a:solidFill>
                  <a:srgbClr val="435153"/>
                </a:solidFill>
              </a:rPr>
              <a:t>Tipul de echipament</a:t>
            </a:r>
            <a:endParaRPr lang="en-US" b="1" i="1" dirty="0">
              <a:solidFill>
                <a:srgbClr val="4351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50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Octeții adresei IPv4</a:t>
            </a:r>
            <a:endParaRPr lang="en-US" dirty="0"/>
          </a:p>
        </p:txBody>
      </p:sp>
      <p:pic>
        <p:nvPicPr>
          <p:cNvPr id="7" name="Picture 6" descr="Introduction to Network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9" t="37024" r="39202" b="42578"/>
          <a:stretch/>
        </p:blipFill>
        <p:spPr>
          <a:xfrm>
            <a:off x="-1" y="1730553"/>
            <a:ext cx="9092655" cy="343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etAcad_White_PPT_Template 05Oct12">
  <a:themeElements>
    <a:clrScheme name="Cisco NetAcad">
      <a:dk1>
        <a:srgbClr val="2AA7DF"/>
      </a:dk1>
      <a:lt1>
        <a:srgbClr val="FFFFFF"/>
      </a:lt1>
      <a:dk2>
        <a:srgbClr val="6B308E"/>
      </a:dk2>
      <a:lt2>
        <a:srgbClr val="000000"/>
      </a:lt2>
      <a:accent1>
        <a:srgbClr val="00938E"/>
      </a:accent1>
      <a:accent2>
        <a:srgbClr val="3EB549"/>
      </a:accent2>
      <a:accent3>
        <a:srgbClr val="D81673"/>
      </a:accent3>
      <a:accent4>
        <a:srgbClr val="234493"/>
      </a:accent4>
      <a:accent5>
        <a:srgbClr val="ED2D28"/>
      </a:accent5>
      <a:accent6>
        <a:srgbClr val="F68B21"/>
      </a:accent6>
      <a:hlink>
        <a:srgbClr val="2AA7DF"/>
      </a:hlink>
      <a:folHlink>
        <a:srgbClr val="ACB2C2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NetAcad_White_PPT_Template 05Oct12</Template>
  <TotalTime>12673</TotalTime>
  <Words>1007</Words>
  <Application>Microsoft Office PowerPoint</Application>
  <PresentationFormat>On-screen Show (4:3)</PresentationFormat>
  <Paragraphs>181</Paragraphs>
  <Slides>56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Calibri</vt:lpstr>
      <vt:lpstr>Ciscolight</vt:lpstr>
      <vt:lpstr>CiscoSansTTLight</vt:lpstr>
      <vt:lpstr>Consolas</vt:lpstr>
      <vt:lpstr>Elsie Black</vt:lpstr>
      <vt:lpstr>NetAcad_White_PPT_Template 05Oct12</vt:lpstr>
      <vt:lpstr>SUBNETARE Împărțirea în sub-rețele</vt:lpstr>
      <vt:lpstr>Conținut</vt:lpstr>
      <vt:lpstr>Domenii de broadcast</vt:lpstr>
      <vt:lpstr>Probleme legate de domeniile mari de broadcast</vt:lpstr>
      <vt:lpstr>Probleme legate de domeniile mari de broadcast (cont.)</vt:lpstr>
      <vt:lpstr>Motive pentru împărțirea în sub-rețele</vt:lpstr>
      <vt:lpstr>Motive pentru împărțirea în sub-rețele (cont.)</vt:lpstr>
      <vt:lpstr>Motive pentru împărțirea în sub-rețele (cont.)</vt:lpstr>
      <vt:lpstr>Octeții adresei IPv4</vt:lpstr>
      <vt:lpstr>Împărțirea în sub-rețele pe baza octeților de rețea</vt:lpstr>
      <vt:lpstr>Împărțirea în sub-rețele “classless”</vt:lpstr>
      <vt:lpstr>Exemplu de împărțire în sub-rețele ”classless”</vt:lpstr>
      <vt:lpstr>Exemplu de împărțire în sub-rețele ”classless” (cont.)</vt:lpstr>
      <vt:lpstr>Crearea a două sub-rețele</vt:lpstr>
      <vt:lpstr>Crearea a două sub-rețele (cont.)</vt:lpstr>
      <vt:lpstr>Crearea a două sub-rețele (cont.)</vt:lpstr>
      <vt:lpstr>Crearea a două sub-rețele (cont.)</vt:lpstr>
      <vt:lpstr>Formule folosite la împărțirea în sub-rețele</vt:lpstr>
      <vt:lpstr>Formule folosite la împărțirea în sub-rețele (cont.)</vt:lpstr>
      <vt:lpstr>Crearea a 4 sub-rețele</vt:lpstr>
      <vt:lpstr>Crearea a 4 sub-rețele (cont.)</vt:lpstr>
      <vt:lpstr>PowerPoint Presentation</vt:lpstr>
      <vt:lpstr>Crearea a 4 sub-rețele (cont.)</vt:lpstr>
      <vt:lpstr>Crearea a 4 sub-rețele (cont.)</vt:lpstr>
      <vt:lpstr>Crearea sub-rețelelor cu prefixul /16</vt:lpstr>
      <vt:lpstr>Crearea a 100 de sub-rețele într-o rețea /16 </vt:lpstr>
      <vt:lpstr>Crearea a 100 de sub-rețele într-o rețea /16 (cont.)</vt:lpstr>
      <vt:lpstr>Calculul adreselor de host</vt:lpstr>
      <vt:lpstr>Crearea a 1000 de sub-rețele într-o rețea /8</vt:lpstr>
      <vt:lpstr>Crearea a 1000 de sub-rețele într-o rețea /8 (cont.)</vt:lpstr>
      <vt:lpstr>Subnetting Based on Host Requirements</vt:lpstr>
      <vt:lpstr>Subnetting Based on Network Requirements</vt:lpstr>
      <vt:lpstr>Network Requirement Example</vt:lpstr>
      <vt:lpstr>Network Requirement Example (cont.)</vt:lpstr>
      <vt:lpstr>Network Requirement Example (cont.)</vt:lpstr>
      <vt:lpstr>Traditional Subnetting Wastes Addresses</vt:lpstr>
      <vt:lpstr>Traditional Subnetting Wastes Addresses (Cont.)</vt:lpstr>
      <vt:lpstr>Variable Length Subnet Masks</vt:lpstr>
      <vt:lpstr>Basic VLSM</vt:lpstr>
      <vt:lpstr>VLSM in Practice</vt:lpstr>
      <vt:lpstr>VLSM in Practice (cont.)</vt:lpstr>
      <vt:lpstr>VLSM in Practice (cont.)</vt:lpstr>
      <vt:lpstr>VLSM in Practice (Cont.)</vt:lpstr>
      <vt:lpstr>VLSM Chart</vt:lpstr>
      <vt:lpstr>Section 8.2: Addressing Schemes</vt:lpstr>
      <vt:lpstr>Topic 8.2.1: Structured Design</vt:lpstr>
      <vt:lpstr>Network Address Planning</vt:lpstr>
      <vt:lpstr>Planning to Address the Network</vt:lpstr>
      <vt:lpstr>Assigning Addresses to Devices</vt:lpstr>
      <vt:lpstr>Section 8.3: Design Considerations for IPv6</vt:lpstr>
      <vt:lpstr>The IPv6 Global Unicast Address</vt:lpstr>
      <vt:lpstr>Subnetting Using the Subnet ID</vt:lpstr>
      <vt:lpstr>IPv6 Subnet Allocation</vt:lpstr>
      <vt:lpstr>IPv6 Subnet Allocation (cont.)</vt:lpstr>
      <vt:lpstr>IPv6 Subnet Allocation (cont.)</vt:lpstr>
      <vt:lpstr>IPv6 Subnet Allocation (cont.)</vt:lpstr>
    </vt:vector>
  </TitlesOfParts>
  <Company>Cisco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Real, Relevant,  Surprising and Fresh: Cisco Brand</dc:title>
  <dc:creator>Melissa Gabriel</dc:creator>
  <cp:lastModifiedBy>Ion Ganea</cp:lastModifiedBy>
  <cp:revision>394</cp:revision>
  <dcterms:created xsi:type="dcterms:W3CDTF">2012-10-09T16:58:47Z</dcterms:created>
  <dcterms:modified xsi:type="dcterms:W3CDTF">2025-03-18T08:58:18Z</dcterms:modified>
</cp:coreProperties>
</file>