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937" autoAdjust="0"/>
  </p:normalViewPr>
  <p:slideViewPr>
    <p:cSldViewPr snapToGrid="0">
      <p:cViewPr varScale="1">
        <p:scale>
          <a:sx n="111" d="100"/>
          <a:sy n="111" d="100"/>
        </p:scale>
        <p:origin x="-8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smtClean="0"/>
              <a:t>Lectia 21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DB0D-707A-4B4F-9F6C-74B60B20FB9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5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4" y="422567"/>
            <a:ext cx="11633703" cy="1426913"/>
          </a:xfrm>
        </p:spPr>
        <p:txBody>
          <a:bodyPr anchor="t">
            <a:normAutofit fontScale="90000"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REȚELE DE CALCULATOARE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MO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x-none" sz="4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Nivelul Aplicație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6662" y="3302529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en-US" b="1" dirty="0" smtClean="0"/>
              <a:t>De a face </a:t>
            </a:r>
            <a:r>
              <a:rPr lang="en-US" b="1" dirty="0" err="1" smtClean="0"/>
              <a:t>cunoștință</a:t>
            </a:r>
            <a:r>
              <a:rPr lang="en-US" b="1" dirty="0" smtClean="0"/>
              <a:t> </a:t>
            </a:r>
            <a:r>
              <a:rPr lang="en-US" b="1" smtClean="0"/>
              <a:t>cu</a:t>
            </a:r>
            <a:r>
              <a:rPr lang="x-none" b="1" smtClean="0"/>
              <a:t> </a:t>
            </a:r>
            <a:r>
              <a:rPr lang="ro-MO" b="1" smtClean="0"/>
              <a:t>protocoalele de bază a nivelului Aplicație. De a înțelege funcțiile nivelului Aplicație.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6471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smtClean="0"/>
              <a:t>Protocoalele nivelului aplica</a:t>
            </a:r>
            <a:r>
              <a:rPr lang="ro-MO" b="1" smtClean="0"/>
              <a:t>ție</a:t>
            </a:r>
            <a:r>
              <a:rPr lang="ro-RO" b="1" smtClean="0"/>
              <a:t>. Protocolul HTTP. Protocolul TELNET. Protocolul FTP. Protocolul SMTP. Protocolul DNS. Protocolul DHCP. Protocolul SNMP </a:t>
            </a:r>
            <a:endParaRPr lang="en-US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4563" y="4247437"/>
            <a:ext cx="10234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Studentul trebuie </a:t>
            </a:r>
            <a:r>
              <a:rPr lang="ro-RO" b="1" i="1" dirty="0"/>
              <a:t>să cunoască: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Protocoalele de bază a nivelului Aplicație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Protocolul HTTP utilizarea 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Protocolul FTP utilizarea</a:t>
            </a:r>
            <a:endParaRPr lang="ro-RO" b="1" i="1" dirty="0" smtClean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Protocolul SMTP și DNS funcțiile și utilizarea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725" y="228600"/>
            <a:ext cx="11574379" cy="65211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Mod de </a:t>
            </a:r>
            <a:r>
              <a:rPr lang="en-US" dirty="0" err="1"/>
              <a:t>funcţionare</a:t>
            </a:r>
            <a:r>
              <a:rPr lang="en-US" dirty="0"/>
              <a:t> al </a:t>
            </a:r>
            <a:r>
              <a:rPr lang="en-US" dirty="0" err="1"/>
              <a:t>acestui</a:t>
            </a:r>
            <a:r>
              <a:rPr lang="en-US" dirty="0"/>
              <a:t> protocol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următorul</a:t>
            </a:r>
            <a:r>
              <a:rPr lang="en-US" dirty="0"/>
              <a:t>: </a:t>
            </a:r>
          </a:p>
          <a:p>
            <a:r>
              <a:rPr lang="en-US" dirty="0" err="1" smtClean="0"/>
              <a:t>Comunicarea</a:t>
            </a:r>
            <a:r>
              <a:rPr lang="en-US" dirty="0" smtClean="0"/>
              <a:t> </a:t>
            </a:r>
            <a:r>
              <a:rPr lang="en-US" dirty="0" err="1"/>
              <a:t>între</a:t>
            </a:r>
            <a:r>
              <a:rPr lang="en-US" dirty="0"/>
              <a:t> client / </a:t>
            </a:r>
            <a:r>
              <a:rPr lang="en-US" dirty="0" err="1"/>
              <a:t>transmiţător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server / receptor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ASCII. </a:t>
            </a:r>
            <a:r>
              <a:rPr lang="en-US" dirty="0" err="1"/>
              <a:t>Iniţial</a:t>
            </a:r>
            <a:r>
              <a:rPr lang="en-US" dirty="0"/>
              <a:t> </a:t>
            </a:r>
            <a:r>
              <a:rPr lang="en-US" dirty="0" err="1"/>
              <a:t>clientul</a:t>
            </a:r>
            <a:r>
              <a:rPr lang="en-US" dirty="0"/>
              <a:t> </a:t>
            </a:r>
            <a:r>
              <a:rPr lang="en-US" dirty="0" err="1"/>
              <a:t>stabileşte</a:t>
            </a:r>
            <a:r>
              <a:rPr lang="en-US" dirty="0"/>
              <a:t> </a:t>
            </a:r>
            <a:r>
              <a:rPr lang="en-US" dirty="0" err="1"/>
              <a:t>conexiunea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server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aşteaptă</a:t>
            </a:r>
            <a:r>
              <a:rPr lang="en-US" dirty="0"/>
              <a:t> ca </a:t>
            </a:r>
            <a:r>
              <a:rPr lang="en-US" dirty="0" err="1"/>
              <a:t>serverul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-I </a:t>
            </a:r>
            <a:r>
              <a:rPr lang="en-US" dirty="0" err="1"/>
              <a:t>răspundă</a:t>
            </a:r>
            <a:r>
              <a:rPr lang="en-US" dirty="0"/>
              <a:t> cu </a:t>
            </a:r>
            <a:r>
              <a:rPr lang="en-US" dirty="0" err="1"/>
              <a:t>mesajul</a:t>
            </a:r>
            <a:r>
              <a:rPr lang="en-US" dirty="0"/>
              <a:t> “220 Service Ready”.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serverul</a:t>
            </a:r>
            <a:r>
              <a:rPr lang="en-US" dirty="0"/>
              <a:t> e </a:t>
            </a:r>
            <a:r>
              <a:rPr lang="en-US" dirty="0" err="1"/>
              <a:t>supraîncărcat</a:t>
            </a:r>
            <a:r>
              <a:rPr lang="en-US" dirty="0"/>
              <a:t>,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întârzie</a:t>
            </a:r>
            <a:r>
              <a:rPr lang="en-US" dirty="0"/>
              <a:t> cu </a:t>
            </a:r>
            <a:r>
              <a:rPr lang="en-US" dirty="0" err="1"/>
              <a:t>trimiterea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răspuns</a:t>
            </a:r>
            <a:r>
              <a:rPr lang="en-US" dirty="0"/>
              <a:t>; </a:t>
            </a:r>
          </a:p>
          <a:p>
            <a:r>
              <a:rPr lang="en-US" dirty="0" err="1" smtClean="0"/>
              <a:t>După</a:t>
            </a:r>
            <a:r>
              <a:rPr lang="en-US" dirty="0" smtClean="0"/>
              <a:t> </a:t>
            </a:r>
            <a:r>
              <a:rPr lang="en-US" dirty="0" err="1"/>
              <a:t>primirea</a:t>
            </a:r>
            <a:r>
              <a:rPr lang="en-US" dirty="0"/>
              <a:t> </a:t>
            </a:r>
            <a:r>
              <a:rPr lang="en-US" dirty="0" err="1"/>
              <a:t>mesajului</a:t>
            </a:r>
            <a:r>
              <a:rPr lang="en-US" dirty="0"/>
              <a:t> cu </a:t>
            </a:r>
            <a:r>
              <a:rPr lang="en-US" dirty="0" err="1"/>
              <a:t>codul</a:t>
            </a:r>
            <a:r>
              <a:rPr lang="en-US" dirty="0"/>
              <a:t> 220, </a:t>
            </a:r>
            <a:r>
              <a:rPr lang="en-US" dirty="0" err="1"/>
              <a:t>clientul</a:t>
            </a:r>
            <a:r>
              <a:rPr lang="en-US" dirty="0"/>
              <a:t> </a:t>
            </a:r>
            <a:r>
              <a:rPr lang="en-US" dirty="0" err="1"/>
              <a:t>trimite</a:t>
            </a:r>
            <a:r>
              <a:rPr lang="en-US" dirty="0"/>
              <a:t> </a:t>
            </a:r>
            <a:r>
              <a:rPr lang="en-US" dirty="0" err="1"/>
              <a:t>comanda</a:t>
            </a:r>
            <a:r>
              <a:rPr lang="en-US" dirty="0"/>
              <a:t> HELO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îşi</a:t>
            </a:r>
            <a:r>
              <a:rPr lang="en-US" dirty="0"/>
              <a:t>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identitatea</a:t>
            </a:r>
            <a:r>
              <a:rPr lang="en-US" dirty="0"/>
              <a:t>; </a:t>
            </a:r>
          </a:p>
          <a:p>
            <a:r>
              <a:rPr lang="en-US" dirty="0" err="1" smtClean="0"/>
              <a:t>Odată</a:t>
            </a:r>
            <a:r>
              <a:rPr lang="en-US" dirty="0" smtClean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comunicarea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stabilită</a:t>
            </a:r>
            <a:r>
              <a:rPr lang="en-US" dirty="0"/>
              <a:t>, </a:t>
            </a:r>
            <a:r>
              <a:rPr lang="en-US" dirty="0" err="1"/>
              <a:t>clientul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trimite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mesaje</a:t>
            </a:r>
            <a:r>
              <a:rPr lang="en-US" dirty="0"/>
              <a:t> (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comanda</a:t>
            </a:r>
            <a:r>
              <a:rPr lang="en-US" dirty="0"/>
              <a:t> MAIL),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încheia</a:t>
            </a:r>
            <a:r>
              <a:rPr lang="en-US" dirty="0"/>
              <a:t> </a:t>
            </a:r>
            <a:r>
              <a:rPr lang="en-US" dirty="0" err="1"/>
              <a:t>conexiunea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folosi</a:t>
            </a:r>
            <a:r>
              <a:rPr lang="en-US" dirty="0"/>
              <a:t>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verificarea</a:t>
            </a:r>
            <a:r>
              <a:rPr lang="en-US" dirty="0"/>
              <a:t> </a:t>
            </a:r>
            <a:r>
              <a:rPr lang="en-US" dirty="0" err="1"/>
              <a:t>adreselor</a:t>
            </a:r>
            <a:r>
              <a:rPr lang="en-US" dirty="0"/>
              <a:t> de e-mail; </a:t>
            </a:r>
          </a:p>
          <a:p>
            <a:r>
              <a:rPr lang="en-US" dirty="0" err="1" smtClean="0"/>
              <a:t>Serverul</a:t>
            </a:r>
            <a:r>
              <a:rPr lang="en-US" dirty="0" smtClean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răspundă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comandă</a:t>
            </a:r>
            <a:r>
              <a:rPr lang="en-US" dirty="0"/>
              <a:t> </a:t>
            </a:r>
            <a:r>
              <a:rPr lang="en-US" dirty="0" err="1"/>
              <a:t>indicând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aceasta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acceptată</a:t>
            </a:r>
            <a:r>
              <a:rPr lang="en-US" dirty="0"/>
              <a:t>, </a:t>
            </a:r>
            <a:r>
              <a:rPr lang="en-US" dirty="0" err="1" smtClean="0"/>
              <a:t>dacă</a:t>
            </a:r>
            <a:r>
              <a:rPr lang="en-US" dirty="0" smtClean="0"/>
              <a:t> se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aşteaptă</a:t>
            </a:r>
            <a:r>
              <a:rPr lang="en-US" dirty="0" smtClean="0"/>
              <a:t> </a:t>
            </a:r>
            <a:r>
              <a:rPr lang="en-US" dirty="0" err="1" smtClean="0"/>
              <a:t>comenzi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dacă</a:t>
            </a:r>
            <a:r>
              <a:rPr lang="en-US" dirty="0" smtClean="0"/>
              <a:t> </a:t>
            </a:r>
            <a:r>
              <a:rPr lang="en-US" dirty="0" err="1" smtClean="0"/>
              <a:t>există</a:t>
            </a:r>
            <a:r>
              <a:rPr lang="en-US" dirty="0" smtClean="0"/>
              <a:t> </a:t>
            </a:r>
            <a:r>
              <a:rPr lang="en-US" dirty="0" err="1" smtClean="0"/>
              <a:t>erori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scrierea</a:t>
            </a:r>
            <a:r>
              <a:rPr lang="en-US" dirty="0" smtClean="0"/>
              <a:t> </a:t>
            </a:r>
            <a:r>
              <a:rPr lang="en-US" dirty="0" err="1" smtClean="0"/>
              <a:t>acestor</a:t>
            </a:r>
            <a:r>
              <a:rPr lang="en-US" dirty="0" smtClean="0"/>
              <a:t> </a:t>
            </a:r>
            <a:r>
              <a:rPr lang="en-US" dirty="0" err="1" smtClean="0"/>
              <a:t>comenzi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Atunci</a:t>
            </a:r>
            <a:r>
              <a:rPr lang="en-US" dirty="0" smtClean="0"/>
              <a:t> </a:t>
            </a:r>
            <a:r>
              <a:rPr lang="en-US" dirty="0" err="1" smtClean="0"/>
              <a:t>când</a:t>
            </a:r>
            <a:r>
              <a:rPr lang="en-US" dirty="0" smtClean="0"/>
              <a:t> un </a:t>
            </a:r>
            <a:r>
              <a:rPr lang="en-US" dirty="0" err="1" smtClean="0"/>
              <a:t>mesaj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trimis</a:t>
            </a:r>
            <a:r>
              <a:rPr lang="en-US" dirty="0" smtClean="0"/>
              <a:t> </a:t>
            </a:r>
            <a:r>
              <a:rPr lang="en-US" dirty="0" err="1" smtClean="0"/>
              <a:t>către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mulţi</a:t>
            </a:r>
            <a:r>
              <a:rPr lang="en-US" dirty="0" smtClean="0"/>
              <a:t> </a:t>
            </a:r>
            <a:r>
              <a:rPr lang="en-US" dirty="0" err="1" smtClean="0"/>
              <a:t>destinatari</a:t>
            </a:r>
            <a:r>
              <a:rPr lang="en-US" dirty="0" smtClean="0"/>
              <a:t>, </a:t>
            </a:r>
            <a:r>
              <a:rPr lang="en-US" dirty="0" err="1" smtClean="0"/>
              <a:t>protocolul</a:t>
            </a:r>
            <a:r>
              <a:rPr lang="en-US" dirty="0" smtClean="0"/>
              <a:t> SMTP </a:t>
            </a:r>
            <a:r>
              <a:rPr lang="en-US" dirty="0" err="1" smtClean="0"/>
              <a:t>urmăreşte</a:t>
            </a:r>
            <a:r>
              <a:rPr lang="en-US" dirty="0" smtClean="0"/>
              <a:t> </a:t>
            </a:r>
            <a:r>
              <a:rPr lang="en-US" dirty="0" err="1" smtClean="0"/>
              <a:t>trimiterea</a:t>
            </a:r>
            <a:r>
              <a:rPr lang="en-US" dirty="0" smtClean="0"/>
              <a:t> </a:t>
            </a:r>
            <a:r>
              <a:rPr lang="en-US" dirty="0" err="1" smtClean="0"/>
              <a:t>datelor</a:t>
            </a:r>
            <a:r>
              <a:rPr lang="en-US" dirty="0" smtClean="0"/>
              <a:t> din </a:t>
            </a:r>
            <a:r>
              <a:rPr lang="en-US" dirty="0" err="1" smtClean="0"/>
              <a:t>mesaj</a:t>
            </a:r>
            <a:r>
              <a:rPr lang="en-US" dirty="0" smtClean="0"/>
              <a:t> o </a:t>
            </a:r>
            <a:r>
              <a:rPr lang="en-US" dirty="0" err="1" smtClean="0"/>
              <a:t>singură</a:t>
            </a:r>
            <a:r>
              <a:rPr lang="en-US" dirty="0" smtClean="0"/>
              <a:t> </a:t>
            </a:r>
            <a:r>
              <a:rPr lang="en-US" dirty="0" err="1" smtClean="0"/>
              <a:t>dată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toţi</a:t>
            </a:r>
            <a:r>
              <a:rPr lang="en-US" dirty="0" smtClean="0"/>
              <a:t> </a:t>
            </a:r>
            <a:r>
              <a:rPr lang="en-US" dirty="0" err="1" smtClean="0"/>
              <a:t>destinatarii</a:t>
            </a:r>
            <a:r>
              <a:rPr lang="en-US" dirty="0" smtClean="0"/>
              <a:t> care </a:t>
            </a:r>
            <a:r>
              <a:rPr lang="en-US" dirty="0" err="1" smtClean="0"/>
              <a:t>aparţin</a:t>
            </a:r>
            <a:r>
              <a:rPr lang="en-US" dirty="0" smtClean="0"/>
              <a:t> </a:t>
            </a:r>
            <a:r>
              <a:rPr lang="en-US" dirty="0" err="1" smtClean="0"/>
              <a:t>aceluiaşi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destinaţie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86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/>
          <a:srcRect l="3329" t="2076" r="1773" b="13226"/>
          <a:stretch/>
        </p:blipFill>
        <p:spPr bwMode="auto">
          <a:xfrm>
            <a:off x="2302962" y="322716"/>
            <a:ext cx="7812587" cy="59902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0552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5054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Protocolul</a:t>
            </a:r>
            <a:r>
              <a:rPr lang="en-US" b="1" dirty="0"/>
              <a:t> DNS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68243"/>
            <a:ext cx="12165594" cy="5799222"/>
          </a:xfrm>
        </p:spPr>
        <p:txBody>
          <a:bodyPr>
            <a:normAutofit/>
          </a:bodyPr>
          <a:lstStyle/>
          <a:p>
            <a:r>
              <a:rPr lang="en-US" dirty="0"/>
              <a:t>DNS (Domain Name Service) </a:t>
            </a:r>
            <a:r>
              <a:rPr lang="en-US" dirty="0" err="1"/>
              <a:t>este</a:t>
            </a:r>
            <a:r>
              <a:rPr lang="en-US" dirty="0"/>
              <a:t> un protocol </a:t>
            </a:r>
            <a:r>
              <a:rPr lang="en-US" dirty="0" smtClean="0"/>
              <a:t>Internet </a:t>
            </a:r>
            <a:r>
              <a:rPr lang="en-US" dirty="0" err="1"/>
              <a:t>literale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Internet </a:t>
            </a:r>
            <a:r>
              <a:rPr lang="en-US" dirty="0" err="1"/>
              <a:t>numerice</a:t>
            </a:r>
            <a:r>
              <a:rPr lang="en-US" dirty="0"/>
              <a:t>,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utilizate</a:t>
            </a:r>
            <a:r>
              <a:rPr lang="en-US" dirty="0"/>
              <a:t> de un calculator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găsi</a:t>
            </a:r>
            <a:r>
              <a:rPr lang="en-US" dirty="0"/>
              <a:t> un calculator receptor.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Caracteristicile</a:t>
            </a:r>
            <a:r>
              <a:rPr lang="en-US" dirty="0" smtClean="0"/>
              <a:t> </a:t>
            </a:r>
            <a:r>
              <a:rPr lang="en-US" dirty="0" err="1"/>
              <a:t>sistemului</a:t>
            </a:r>
            <a:r>
              <a:rPr lang="en-US" dirty="0"/>
              <a:t> de </a:t>
            </a:r>
            <a:r>
              <a:rPr lang="en-US" dirty="0" err="1"/>
              <a:t>nume</a:t>
            </a:r>
            <a:r>
              <a:rPr lang="en-US" dirty="0"/>
              <a:t> (DNS) </a:t>
            </a:r>
            <a:r>
              <a:rPr lang="en-US" dirty="0" err="1"/>
              <a:t>sunt</a:t>
            </a:r>
            <a:r>
              <a:rPr lang="en-US" dirty="0"/>
              <a:t>: </a:t>
            </a:r>
          </a:p>
          <a:p>
            <a:r>
              <a:rPr lang="en-US" dirty="0" err="1" smtClean="0"/>
              <a:t>foloseşte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structură</a:t>
            </a:r>
            <a:r>
              <a:rPr lang="en-US" dirty="0"/>
              <a:t> </a:t>
            </a:r>
            <a:r>
              <a:rPr lang="en-US" dirty="0" err="1"/>
              <a:t>ierarhizată</a:t>
            </a:r>
            <a:r>
              <a:rPr lang="en-US" dirty="0"/>
              <a:t>; </a:t>
            </a:r>
          </a:p>
          <a:p>
            <a:r>
              <a:rPr lang="en-US" dirty="0" err="1"/>
              <a:t>deleagă</a:t>
            </a:r>
            <a:r>
              <a:rPr lang="en-US" dirty="0"/>
              <a:t> </a:t>
            </a:r>
            <a:r>
              <a:rPr lang="en-US" dirty="0" err="1"/>
              <a:t>autoritatea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nume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2000" dirty="0" err="1" smtClean="0"/>
              <a:t>Domeniile</a:t>
            </a:r>
            <a:r>
              <a:rPr lang="en-US" sz="2000" dirty="0" smtClean="0"/>
              <a:t> de </a:t>
            </a:r>
            <a:r>
              <a:rPr lang="en-US" sz="2000" dirty="0" err="1" smtClean="0"/>
              <a:t>pe</a:t>
            </a:r>
            <a:r>
              <a:rPr lang="en-US" sz="2000" dirty="0" smtClean="0"/>
              <a:t> </a:t>
            </a:r>
            <a:r>
              <a:rPr lang="en-US" sz="2000" dirty="0" err="1" smtClean="0"/>
              <a:t>primul</a:t>
            </a:r>
            <a:r>
              <a:rPr lang="en-US" sz="2000" dirty="0" smtClean="0"/>
              <a:t> </a:t>
            </a:r>
            <a:r>
              <a:rPr lang="en-US" sz="2000" dirty="0" err="1" smtClean="0"/>
              <a:t>nivel</a:t>
            </a:r>
            <a:r>
              <a:rPr lang="en-US" sz="2000" dirty="0" smtClean="0"/>
              <a:t> se </a:t>
            </a:r>
            <a:r>
              <a:rPr lang="en-US" sz="2000" dirty="0" err="1" smtClean="0"/>
              <a:t>împart</a:t>
            </a:r>
            <a:r>
              <a:rPr lang="en-US" sz="2000" dirty="0" smtClean="0"/>
              <a:t> </a:t>
            </a:r>
            <a:r>
              <a:rPr lang="en-US" sz="2000" dirty="0" err="1" smtClean="0"/>
              <a:t>în</a:t>
            </a:r>
            <a:r>
              <a:rPr lang="en-US" sz="2000" dirty="0" smtClean="0"/>
              <a:t> </a:t>
            </a:r>
            <a:r>
              <a:rPr lang="en-US" sz="2000" dirty="0" err="1" smtClean="0"/>
              <a:t>două</a:t>
            </a:r>
            <a:r>
              <a:rPr lang="en-US" sz="2000" dirty="0" smtClean="0"/>
              <a:t> </a:t>
            </a:r>
            <a:r>
              <a:rPr lang="en-US" sz="2000" dirty="0" err="1"/>
              <a:t>categorii</a:t>
            </a:r>
            <a:r>
              <a:rPr lang="en-US" sz="2000" dirty="0"/>
              <a:t>:</a:t>
            </a:r>
            <a:r>
              <a:rPr lang="en-US" dirty="0" smtClean="0"/>
              <a:t> </a:t>
            </a:r>
            <a:endParaRPr lang="en-US" sz="2400" dirty="0"/>
          </a:p>
          <a:p>
            <a:pPr lvl="2"/>
            <a:r>
              <a:rPr lang="en-US" dirty="0" err="1" smtClean="0"/>
              <a:t>generice</a:t>
            </a:r>
            <a:r>
              <a:rPr lang="en-US" dirty="0" smtClean="0"/>
              <a:t> </a:t>
            </a:r>
            <a:r>
              <a:rPr lang="en-US" dirty="0"/>
              <a:t>(com, </a:t>
            </a:r>
            <a:r>
              <a:rPr lang="en-US" dirty="0" err="1"/>
              <a:t>edu</a:t>
            </a:r>
            <a:r>
              <a:rPr lang="en-US" dirty="0"/>
              <a:t>, </a:t>
            </a:r>
            <a:r>
              <a:rPr lang="en-US" dirty="0" err="1"/>
              <a:t>gov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mil, net, org); </a:t>
            </a:r>
            <a:endParaRPr lang="en-US" sz="1600" dirty="0"/>
          </a:p>
          <a:p>
            <a:pPr lvl="2"/>
            <a:r>
              <a:rPr lang="en-US" dirty="0" err="1" smtClean="0"/>
              <a:t>ţări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cuprind</a:t>
            </a:r>
            <a:r>
              <a:rPr lang="en-US" dirty="0"/>
              <a:t> </a:t>
            </a:r>
            <a:r>
              <a:rPr lang="en-US" dirty="0" err="1"/>
              <a:t>câte</a:t>
            </a:r>
            <a:r>
              <a:rPr lang="en-US" dirty="0"/>
              <a:t> o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ţară</a:t>
            </a:r>
            <a:r>
              <a:rPr lang="en-US" dirty="0"/>
              <a:t>, de </a:t>
            </a:r>
            <a:r>
              <a:rPr lang="en-US" dirty="0" err="1"/>
              <a:t>ex.pentru</a:t>
            </a:r>
            <a:r>
              <a:rPr lang="en-US" dirty="0"/>
              <a:t> </a:t>
            </a:r>
            <a:r>
              <a:rPr lang="en-US" dirty="0" err="1"/>
              <a:t>Român</a:t>
            </a:r>
            <a:r>
              <a:rPr lang="en-US" dirty="0"/>
              <a:t> - </a:t>
            </a:r>
            <a:r>
              <a:rPr lang="en-US" dirty="0" err="1"/>
              <a:t>ro</a:t>
            </a:r>
            <a:r>
              <a:rPr lang="en-US" dirty="0" smtClean="0"/>
              <a:t>).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271463" lvl="2" indent="-271463"/>
            <a:r>
              <a:rPr lang="en-US" sz="2800" dirty="0" err="1"/>
              <a:t>baza</a:t>
            </a:r>
            <a:r>
              <a:rPr lang="en-US" sz="2800" dirty="0"/>
              <a:t> de date cu </a:t>
            </a:r>
            <a:r>
              <a:rPr lang="en-US" sz="2800" dirty="0" err="1"/>
              <a:t>numele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adresele</a:t>
            </a:r>
            <a:r>
              <a:rPr lang="en-US" sz="2800" dirty="0"/>
              <a:t> IP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distribuită</a:t>
            </a:r>
            <a:r>
              <a:rPr lang="en-US" sz="2800" dirty="0"/>
              <a:t>. </a:t>
            </a:r>
            <a:endParaRPr lang="en-US" sz="2800" dirty="0" smtClean="0"/>
          </a:p>
          <a:p>
            <a:pPr marL="271463" lvl="2" indent="-271463"/>
            <a:r>
              <a:rPr lang="en-US" sz="2800" dirty="0" err="1"/>
              <a:t>Nume_domeniu</a:t>
            </a:r>
            <a:r>
              <a:rPr lang="en-US" sz="2800" dirty="0"/>
              <a:t> - </a:t>
            </a:r>
            <a:r>
              <a:rPr lang="en-US" sz="2800" dirty="0" err="1"/>
              <a:t>precizează</a:t>
            </a:r>
            <a:r>
              <a:rPr lang="en-US" sz="2800" dirty="0"/>
              <a:t> </a:t>
            </a:r>
            <a:r>
              <a:rPr lang="en-US" sz="2800" dirty="0" err="1"/>
              <a:t>domeniul</a:t>
            </a:r>
            <a:r>
              <a:rPr lang="en-US" sz="2800" dirty="0"/>
              <a:t> </a:t>
            </a:r>
            <a:r>
              <a:rPr lang="en-US" sz="2800" dirty="0" err="1"/>
              <a:t>căruia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se </a:t>
            </a:r>
            <a:r>
              <a:rPr lang="en-US" sz="2800" dirty="0" err="1"/>
              <a:t>aplică</a:t>
            </a:r>
            <a:r>
              <a:rPr lang="en-US" sz="2800" dirty="0"/>
              <a:t> </a:t>
            </a:r>
            <a:r>
              <a:rPr lang="en-US" sz="2800" dirty="0" err="1" smtClean="0"/>
              <a:t>înregistrarea</a:t>
            </a:r>
            <a:endParaRPr lang="en-US" sz="2800" dirty="0"/>
          </a:p>
          <a:p>
            <a:pPr marL="271463" lvl="2" indent="-271463"/>
            <a:r>
              <a:rPr lang="en-US" sz="2800" dirty="0" err="1"/>
              <a:t>Timp_de_viaţă</a:t>
            </a:r>
            <a:r>
              <a:rPr lang="en-US" sz="2800" dirty="0"/>
              <a:t> - </a:t>
            </a:r>
            <a:r>
              <a:rPr lang="en-US" sz="2800" dirty="0" err="1"/>
              <a:t>exprimă</a:t>
            </a:r>
            <a:r>
              <a:rPr lang="en-US" sz="2800" dirty="0"/>
              <a:t>,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secunde</a:t>
            </a:r>
            <a:r>
              <a:rPr lang="en-US" sz="2800" dirty="0"/>
              <a:t>, </a:t>
            </a:r>
            <a:r>
              <a:rPr lang="en-US" sz="2800" dirty="0" err="1"/>
              <a:t>cât</a:t>
            </a:r>
            <a:r>
              <a:rPr lang="en-US" sz="2800" dirty="0"/>
              <a:t> de </a:t>
            </a:r>
            <a:r>
              <a:rPr lang="en-US" sz="2800" dirty="0" err="1"/>
              <a:t>stabilă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înregistrarea</a:t>
            </a:r>
            <a:endParaRPr lang="en-US" sz="2800" dirty="0"/>
          </a:p>
          <a:p>
            <a:pPr lvl="1"/>
            <a:r>
              <a:rPr lang="en-US" dirty="0"/>
              <a:t>care traduce </a:t>
            </a:r>
            <a:r>
              <a:rPr lang="en-US" dirty="0" err="1"/>
              <a:t>adresele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261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282"/>
            <a:ext cx="12191999" cy="67097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Tip -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tipurile</a:t>
            </a:r>
            <a:r>
              <a:rPr lang="en-US" dirty="0"/>
              <a:t> </a:t>
            </a:r>
            <a:r>
              <a:rPr lang="en-US" dirty="0" err="1"/>
              <a:t>înregistrării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Înregistrarea</a:t>
            </a:r>
            <a:r>
              <a:rPr lang="en-US" dirty="0"/>
              <a:t> A </a:t>
            </a:r>
            <a:r>
              <a:rPr lang="en-US" dirty="0" err="1"/>
              <a:t>păstrează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IP a </a:t>
            </a:r>
            <a:r>
              <a:rPr lang="en-US" dirty="0" err="1" smtClean="0"/>
              <a:t>calculatorului</a:t>
            </a:r>
            <a:r>
              <a:rPr lang="en-US" dirty="0" smtClean="0"/>
              <a:t> </a:t>
            </a:r>
            <a:r>
              <a:rPr lang="en-US" dirty="0" err="1" smtClean="0"/>
              <a:t>gazdă</a:t>
            </a:r>
            <a:endParaRPr lang="en-US" dirty="0" smtClean="0"/>
          </a:p>
          <a:p>
            <a:pPr lvl="1"/>
            <a:r>
              <a:rPr lang="en-US" dirty="0"/>
              <a:t>MX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numele</a:t>
            </a:r>
            <a:r>
              <a:rPr lang="en-US" dirty="0"/>
              <a:t>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pregătit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accepte</a:t>
            </a:r>
            <a:r>
              <a:rPr lang="en-US" dirty="0"/>
              <a:t> </a:t>
            </a:r>
            <a:r>
              <a:rPr lang="en-US" dirty="0" err="1"/>
              <a:t>poşta</a:t>
            </a:r>
            <a:r>
              <a:rPr lang="en-US" dirty="0"/>
              <a:t> </a:t>
            </a:r>
            <a:r>
              <a:rPr lang="en-US" dirty="0" err="1"/>
              <a:t>electronică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specificat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NS </a:t>
            </a:r>
            <a:r>
              <a:rPr lang="en-US" dirty="0" err="1"/>
              <a:t>specifică</a:t>
            </a:r>
            <a:r>
              <a:rPr lang="en-US" dirty="0"/>
              <a:t> </a:t>
            </a:r>
            <a:r>
              <a:rPr lang="en-US" dirty="0" err="1"/>
              <a:t>serverele</a:t>
            </a:r>
            <a:r>
              <a:rPr lang="en-US" dirty="0"/>
              <a:t> de </a:t>
            </a:r>
            <a:r>
              <a:rPr lang="en-US" dirty="0" err="1"/>
              <a:t>nume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Înregistrările</a:t>
            </a:r>
            <a:r>
              <a:rPr lang="en-US" dirty="0"/>
              <a:t> CNAME permit </a:t>
            </a:r>
            <a:r>
              <a:rPr lang="en-US" dirty="0" err="1"/>
              <a:t>crearea</a:t>
            </a:r>
            <a:r>
              <a:rPr lang="en-US" dirty="0"/>
              <a:t> </a:t>
            </a:r>
            <a:r>
              <a:rPr lang="en-US" dirty="0" err="1" smtClean="0"/>
              <a:t>pseudonimelor</a:t>
            </a:r>
            <a:endParaRPr lang="en-US" dirty="0" smtClean="0"/>
          </a:p>
          <a:p>
            <a:pPr lvl="1"/>
            <a:r>
              <a:rPr lang="en-US" dirty="0" err="1"/>
              <a:t>Tipul</a:t>
            </a:r>
            <a:r>
              <a:rPr lang="en-US" dirty="0"/>
              <a:t> PTR se </a:t>
            </a:r>
            <a:r>
              <a:rPr lang="en-US" dirty="0" err="1"/>
              <a:t>referă</a:t>
            </a:r>
            <a:r>
              <a:rPr lang="en-US" dirty="0"/>
              <a:t>, la </a:t>
            </a:r>
            <a:r>
              <a:rPr lang="en-US" dirty="0" err="1"/>
              <a:t>fel</a:t>
            </a:r>
            <a:r>
              <a:rPr lang="en-US" dirty="0"/>
              <a:t> ca </a:t>
            </a:r>
            <a:r>
              <a:rPr lang="en-US" dirty="0" err="1"/>
              <a:t>şi</a:t>
            </a:r>
            <a:r>
              <a:rPr lang="en-US" dirty="0"/>
              <a:t> CNAME la alt </a:t>
            </a:r>
            <a:r>
              <a:rPr lang="en-US" dirty="0" err="1"/>
              <a:t>nume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Valoare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poate</a:t>
            </a:r>
            <a:r>
              <a:rPr lang="en-US" dirty="0"/>
              <a:t> fi un </a:t>
            </a:r>
            <a:r>
              <a:rPr lang="en-US" dirty="0" err="1"/>
              <a:t>număr</a:t>
            </a:r>
            <a:r>
              <a:rPr lang="en-US" dirty="0"/>
              <a:t>, un </a:t>
            </a:r>
            <a:r>
              <a:rPr lang="en-US" dirty="0" err="1"/>
              <a:t>nume</a:t>
            </a:r>
            <a:r>
              <a:rPr lang="en-US" dirty="0"/>
              <a:t> de </a:t>
            </a:r>
            <a:r>
              <a:rPr lang="en-US" dirty="0" err="1"/>
              <a:t>domeniu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un cod </a:t>
            </a:r>
            <a:r>
              <a:rPr lang="en-US" dirty="0" smtClean="0"/>
              <a:t>ASCII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/>
              <a:t>DNS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:</a:t>
            </a:r>
          </a:p>
          <a:p>
            <a:r>
              <a:rPr lang="en-US" dirty="0" err="1" smtClean="0"/>
              <a:t>Servere</a:t>
            </a:r>
            <a:r>
              <a:rPr lang="en-US" dirty="0" smtClean="0"/>
              <a:t> </a:t>
            </a:r>
            <a:r>
              <a:rPr lang="en-US" dirty="0"/>
              <a:t>DNS - Un server DNS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staţie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</a:t>
            </a:r>
            <a:r>
              <a:rPr lang="en-US" dirty="0" err="1"/>
              <a:t>rulează</a:t>
            </a:r>
            <a:r>
              <a:rPr lang="en-US" dirty="0"/>
              <a:t> un program de server DNS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cu </a:t>
            </a:r>
            <a:r>
              <a:rPr lang="en-US" dirty="0" err="1"/>
              <a:t>rezolvare</a:t>
            </a:r>
            <a:r>
              <a:rPr lang="en-US" dirty="0"/>
              <a:t> </a:t>
            </a:r>
            <a:r>
              <a:rPr lang="en-US" dirty="0" err="1"/>
              <a:t>recursivă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cu </a:t>
            </a:r>
            <a:r>
              <a:rPr lang="en-US" dirty="0" err="1"/>
              <a:t>rezolvare</a:t>
            </a:r>
            <a:r>
              <a:rPr lang="en-US" dirty="0"/>
              <a:t> </a:t>
            </a:r>
            <a:r>
              <a:rPr lang="en-US" dirty="0" err="1"/>
              <a:t>iterativă</a:t>
            </a:r>
            <a:r>
              <a:rPr lang="en-US" dirty="0"/>
              <a:t> </a:t>
            </a:r>
          </a:p>
          <a:p>
            <a:r>
              <a:rPr lang="en-US" dirty="0"/>
              <a:t>Zone DNS-O </a:t>
            </a:r>
            <a:r>
              <a:rPr lang="en-US" dirty="0" err="1"/>
              <a:t>zonă</a:t>
            </a:r>
            <a:r>
              <a:rPr lang="en-US" dirty="0"/>
              <a:t> DNS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secţiune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 din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spaţiului</a:t>
            </a:r>
            <a:r>
              <a:rPr lang="en-US" dirty="0"/>
              <a:t> de </a:t>
            </a:r>
            <a:r>
              <a:rPr lang="en-US" dirty="0" err="1"/>
              <a:t>nume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/>
              <a:t>primară</a:t>
            </a:r>
            <a:r>
              <a:rPr lang="en-US" dirty="0"/>
              <a:t> – </a:t>
            </a:r>
            <a:r>
              <a:rPr lang="en-US" dirty="0" err="1"/>
              <a:t>secţiunea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se pot face </a:t>
            </a:r>
            <a:r>
              <a:rPr lang="en-US" dirty="0" err="1"/>
              <a:t>actualizări</a:t>
            </a:r>
            <a:r>
              <a:rPr lang="en-US" dirty="0"/>
              <a:t>; </a:t>
            </a:r>
          </a:p>
          <a:p>
            <a:pPr lvl="1"/>
            <a:r>
              <a:rPr lang="en-US" dirty="0" err="1"/>
              <a:t>secundară</a:t>
            </a:r>
            <a:r>
              <a:rPr lang="en-US" dirty="0"/>
              <a:t> – </a:t>
            </a:r>
            <a:r>
              <a:rPr lang="en-US" dirty="0" err="1"/>
              <a:t>copia</a:t>
            </a:r>
            <a:r>
              <a:rPr lang="en-US" dirty="0"/>
              <a:t> </a:t>
            </a:r>
            <a:r>
              <a:rPr lang="en-US" dirty="0" err="1"/>
              <a:t>zonei</a:t>
            </a:r>
            <a:r>
              <a:rPr lang="en-US" dirty="0"/>
              <a:t> </a:t>
            </a:r>
            <a:r>
              <a:rPr lang="en-US" dirty="0" err="1"/>
              <a:t>primare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1829" t="16696" r="20987" b="3136"/>
          <a:stretch/>
        </p:blipFill>
        <p:spPr bwMode="auto">
          <a:xfrm>
            <a:off x="7674428" y="1260829"/>
            <a:ext cx="4126502" cy="14660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57212" y="45490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Serverele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DNS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stochează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informaţii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despre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porţiune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structura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ierarhică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spaţiului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rezolvă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interogări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rezoluţie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clienţii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c/cb/DNS-names-ru.svg/1920px-DNS-names-ru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66" y="271849"/>
            <a:ext cx="9790122" cy="543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01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421" y="123568"/>
            <a:ext cx="11738919" cy="68703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Protocolul</a:t>
            </a:r>
            <a:r>
              <a:rPr lang="en-US" b="1" dirty="0" smtClean="0"/>
              <a:t> </a:t>
            </a:r>
            <a:r>
              <a:rPr lang="en-US" b="1" dirty="0"/>
              <a:t>DHCP</a:t>
            </a:r>
            <a:endParaRPr lang="en-US" dirty="0"/>
          </a:p>
          <a:p>
            <a:r>
              <a:rPr lang="en-US" dirty="0" err="1"/>
              <a:t>Protocolul</a:t>
            </a:r>
            <a:r>
              <a:rPr lang="en-US" dirty="0"/>
              <a:t> DHCP (Dynamic Host Configuration Protocol) are </a:t>
            </a:r>
            <a:r>
              <a:rPr lang="en-US" dirty="0" err="1"/>
              <a:t>scopul</a:t>
            </a:r>
            <a:r>
              <a:rPr lang="en-US" dirty="0"/>
              <a:t> de a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calculatoarelor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-o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obţină</a:t>
            </a:r>
            <a:r>
              <a:rPr lang="en-US" dirty="0"/>
              <a:t> automat o </a:t>
            </a:r>
            <a:r>
              <a:rPr lang="en-US" dirty="0" err="1"/>
              <a:t>adresă</a:t>
            </a:r>
            <a:r>
              <a:rPr lang="en-US" dirty="0"/>
              <a:t> IP,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cerere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serverul</a:t>
            </a:r>
            <a:r>
              <a:rPr lang="en-US" dirty="0"/>
              <a:t> DHCP</a:t>
            </a:r>
            <a:r>
              <a:rPr lang="en-US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Protocolul</a:t>
            </a:r>
            <a:r>
              <a:rPr lang="en-US" b="1" dirty="0" smtClean="0"/>
              <a:t> </a:t>
            </a:r>
            <a:r>
              <a:rPr lang="en-US" b="1" dirty="0"/>
              <a:t>SNMP </a:t>
            </a:r>
            <a:endParaRPr lang="en-US" b="1" dirty="0" smtClean="0"/>
          </a:p>
          <a:p>
            <a:r>
              <a:rPr lang="en-US" dirty="0" err="1"/>
              <a:t>Protocolul</a:t>
            </a:r>
            <a:r>
              <a:rPr lang="en-US" dirty="0"/>
              <a:t> SNMP (Simple Network Manage Protocol) –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administratorilor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gestionarea</a:t>
            </a:r>
            <a:r>
              <a:rPr lang="en-US" dirty="0"/>
              <a:t> </a:t>
            </a:r>
            <a:r>
              <a:rPr lang="en-US" dirty="0" err="1"/>
              <a:t>performanţelor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reţele</a:t>
            </a:r>
            <a:r>
              <a:rPr lang="en-US" dirty="0"/>
              <a:t>, 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rezolvarea</a:t>
            </a:r>
            <a:r>
              <a:rPr lang="en-US" dirty="0"/>
              <a:t> </a:t>
            </a:r>
            <a:r>
              <a:rPr lang="en-US" dirty="0" err="1"/>
              <a:t>problemelor</a:t>
            </a:r>
            <a:r>
              <a:rPr lang="en-US" dirty="0"/>
              <a:t> care </a:t>
            </a:r>
            <a:r>
              <a:rPr lang="en-US" dirty="0" err="1"/>
              <a:t>apar</a:t>
            </a:r>
            <a:r>
              <a:rPr lang="en-US" dirty="0"/>
              <a:t>,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planificarea</a:t>
            </a:r>
            <a:r>
              <a:rPr lang="en-US" dirty="0"/>
              <a:t> </a:t>
            </a:r>
            <a:r>
              <a:rPr lang="en-US" dirty="0" err="1"/>
              <a:t>dezvoltărilor</a:t>
            </a:r>
            <a:r>
              <a:rPr lang="en-US" dirty="0"/>
              <a:t> </a:t>
            </a:r>
            <a:r>
              <a:rPr lang="en-US" dirty="0" err="1"/>
              <a:t>ulterioare</a:t>
            </a:r>
            <a:r>
              <a:rPr lang="en-US" dirty="0"/>
              <a:t> ale </a:t>
            </a:r>
            <a:r>
              <a:rPr lang="en-US" dirty="0" err="1"/>
              <a:t>reţelei</a:t>
            </a:r>
            <a:r>
              <a:rPr lang="en-US" dirty="0"/>
              <a:t>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600" dirty="0" smtClean="0"/>
              <a:t>SNMP </a:t>
            </a:r>
            <a:r>
              <a:rPr lang="en-US" sz="2600" dirty="0"/>
              <a:t>are </a:t>
            </a:r>
            <a:r>
              <a:rPr lang="en-US" sz="2600" dirty="0" err="1"/>
              <a:t>trei</a:t>
            </a:r>
            <a:r>
              <a:rPr lang="en-US" sz="2600" dirty="0"/>
              <a:t> </a:t>
            </a:r>
            <a:r>
              <a:rPr lang="en-US" sz="2600" dirty="0" err="1"/>
              <a:t>componente</a:t>
            </a:r>
            <a:r>
              <a:rPr lang="en-US" sz="2600" dirty="0"/>
              <a:t> de </a:t>
            </a:r>
            <a:r>
              <a:rPr lang="en-US" sz="2600" dirty="0" err="1"/>
              <a:t>bază</a:t>
            </a:r>
            <a:r>
              <a:rPr lang="en-US" sz="2600" dirty="0"/>
              <a:t>:</a:t>
            </a:r>
          </a:p>
          <a:p>
            <a:pPr lvl="1"/>
            <a:r>
              <a:rPr lang="en-US" sz="2200" dirty="0" err="1"/>
              <a:t>Staţiile</a:t>
            </a:r>
            <a:r>
              <a:rPr lang="en-US" sz="2200" dirty="0"/>
              <a:t> de </a:t>
            </a:r>
            <a:r>
              <a:rPr lang="en-US" sz="2200" dirty="0" err="1"/>
              <a:t>administrare</a:t>
            </a:r>
            <a:r>
              <a:rPr lang="en-US" sz="2200" dirty="0"/>
              <a:t> (Network Management Station) - pot fi </a:t>
            </a:r>
            <a:r>
              <a:rPr lang="en-US" sz="2200" dirty="0" err="1"/>
              <a:t>oricare</a:t>
            </a:r>
            <a:r>
              <a:rPr lang="en-US" sz="2200" dirty="0"/>
              <a:t> din </a:t>
            </a:r>
            <a:r>
              <a:rPr lang="en-US" sz="2200" dirty="0" err="1"/>
              <a:t>calculatoarele</a:t>
            </a:r>
            <a:r>
              <a:rPr lang="en-US" sz="2200" dirty="0"/>
              <a:t> </a:t>
            </a:r>
            <a:r>
              <a:rPr lang="en-US" sz="2200" dirty="0" err="1"/>
              <a:t>reţelei</a:t>
            </a:r>
            <a:r>
              <a:rPr lang="en-US" sz="2200" dirty="0"/>
              <a:t> </a:t>
            </a:r>
            <a:r>
              <a:rPr lang="en-US" sz="2200" dirty="0" err="1"/>
              <a:t>pe</a:t>
            </a:r>
            <a:r>
              <a:rPr lang="en-US" sz="2200" dirty="0"/>
              <a:t> care se </a:t>
            </a:r>
            <a:r>
              <a:rPr lang="en-US" sz="2200" dirty="0" err="1"/>
              <a:t>execută</a:t>
            </a:r>
            <a:r>
              <a:rPr lang="en-US" sz="2200" dirty="0"/>
              <a:t> </a:t>
            </a:r>
            <a:r>
              <a:rPr lang="en-US" sz="2200" dirty="0" err="1"/>
              <a:t>programele</a:t>
            </a:r>
            <a:r>
              <a:rPr lang="en-US" sz="2200" dirty="0"/>
              <a:t> de </a:t>
            </a:r>
            <a:r>
              <a:rPr lang="en-US" sz="2200" dirty="0" err="1"/>
              <a:t>administrare</a:t>
            </a:r>
            <a:r>
              <a:rPr lang="en-US" sz="2200" dirty="0"/>
              <a:t>;</a:t>
            </a:r>
            <a:endParaRPr lang="en-US" sz="1800" dirty="0"/>
          </a:p>
          <a:p>
            <a:pPr lvl="1"/>
            <a:r>
              <a:rPr lang="en-US" sz="2200" dirty="0" err="1" smtClean="0"/>
              <a:t>Agenţii</a:t>
            </a:r>
            <a:r>
              <a:rPr lang="en-US" sz="2200" dirty="0" smtClean="0"/>
              <a:t> </a:t>
            </a:r>
            <a:r>
              <a:rPr lang="en-US" sz="2200" dirty="0"/>
              <a:t>- </a:t>
            </a:r>
            <a:r>
              <a:rPr lang="en-US" sz="2200" dirty="0" err="1"/>
              <a:t>dispozitivele</a:t>
            </a:r>
            <a:r>
              <a:rPr lang="en-US" sz="2200" dirty="0"/>
              <a:t> administrate; </a:t>
            </a:r>
            <a:endParaRPr lang="en-US" sz="1800" dirty="0"/>
          </a:p>
          <a:p>
            <a:pPr lvl="1"/>
            <a:r>
              <a:rPr lang="en-US" sz="2200" dirty="0" err="1" smtClean="0"/>
              <a:t>Informaţiile</a:t>
            </a:r>
            <a:r>
              <a:rPr lang="en-US" sz="2200" dirty="0" smtClean="0"/>
              <a:t> </a:t>
            </a:r>
            <a:r>
              <a:rPr lang="en-US" sz="2200" dirty="0"/>
              <a:t>de </a:t>
            </a:r>
            <a:r>
              <a:rPr lang="en-US" sz="2200" dirty="0" err="1"/>
              <a:t>administrare</a:t>
            </a:r>
            <a:r>
              <a:rPr lang="en-US" sz="2200" dirty="0"/>
              <a:t> (Management Information Base) – </a:t>
            </a:r>
            <a:r>
              <a:rPr lang="en-US" sz="2200" dirty="0" err="1"/>
              <a:t>colecţie</a:t>
            </a:r>
            <a:r>
              <a:rPr lang="en-US" sz="2200" dirty="0"/>
              <a:t> de date </a:t>
            </a:r>
            <a:r>
              <a:rPr lang="en-US" sz="2200" dirty="0" err="1"/>
              <a:t>organizate</a:t>
            </a:r>
            <a:r>
              <a:rPr lang="en-US" sz="2200" dirty="0"/>
              <a:t> </a:t>
            </a:r>
            <a:r>
              <a:rPr lang="en-US" sz="2200" dirty="0" err="1"/>
              <a:t>ierarhic</a:t>
            </a:r>
            <a:r>
              <a:rPr lang="en-US" sz="2200" dirty="0"/>
              <a:t> care </a:t>
            </a:r>
            <a:r>
              <a:rPr lang="en-US" sz="2200" dirty="0" err="1"/>
              <a:t>asigură</a:t>
            </a:r>
            <a:r>
              <a:rPr lang="en-US" sz="2200" dirty="0"/>
              <a:t> </a:t>
            </a:r>
            <a:r>
              <a:rPr lang="en-US" sz="2200" dirty="0" err="1"/>
              <a:t>dialogul</a:t>
            </a:r>
            <a:r>
              <a:rPr lang="en-US" sz="2200" dirty="0"/>
              <a:t> </a:t>
            </a:r>
            <a:r>
              <a:rPr lang="en-US" sz="2200" dirty="0" err="1"/>
              <a:t>dintre</a:t>
            </a:r>
            <a:r>
              <a:rPr lang="en-US" sz="2200" dirty="0"/>
              <a:t> </a:t>
            </a:r>
            <a:r>
              <a:rPr lang="en-US" sz="2200" dirty="0" err="1"/>
              <a:t>staţia</a:t>
            </a:r>
            <a:r>
              <a:rPr lang="en-US" sz="2200" dirty="0"/>
              <a:t> de </a:t>
            </a:r>
            <a:r>
              <a:rPr lang="en-US" sz="2200" dirty="0" err="1"/>
              <a:t>administrare</a:t>
            </a:r>
            <a:r>
              <a:rPr lang="en-US" sz="2200" dirty="0"/>
              <a:t> </a:t>
            </a:r>
            <a:r>
              <a:rPr lang="en-US" sz="2200" dirty="0" err="1"/>
              <a:t>şi</a:t>
            </a:r>
            <a:r>
              <a:rPr lang="en-US" sz="2200" dirty="0"/>
              <a:t> </a:t>
            </a:r>
            <a:r>
              <a:rPr lang="en-US" sz="2200" dirty="0" err="1"/>
              <a:t>agenţi</a:t>
            </a:r>
            <a:r>
              <a:rPr lang="en-US" sz="2200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81" y="0"/>
            <a:ext cx="10707461" cy="678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4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O OSI and TCP/IP Model Comparison OSI Model ( Open System... | Osi model,  Osi layer, Computer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614"/>
            <a:ext cx="12192000" cy="639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21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338"/>
          </a:xfrm>
        </p:spPr>
        <p:txBody>
          <a:bodyPr>
            <a:noAutofit/>
          </a:bodyPr>
          <a:lstStyle/>
          <a:p>
            <a:r>
              <a:rPr lang="en-US" sz="3600" b="1" dirty="0"/>
              <a:t>NIVELUL APLICAŢIE</a:t>
            </a:r>
            <a:br>
              <a:rPr lang="en-US" sz="3600" b="1" dirty="0"/>
            </a:br>
            <a:endParaRPr lang="en-US" sz="3600" b="1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b="12128"/>
          <a:stretch/>
        </p:blipFill>
        <p:spPr bwMode="auto">
          <a:xfrm>
            <a:off x="1053766" y="841169"/>
            <a:ext cx="10117430" cy="5126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4891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442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NIVELUL APLICAŢIE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766845"/>
            <a:ext cx="12192000" cy="609115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Aplicaţie</a:t>
            </a:r>
            <a:r>
              <a:rPr lang="en-US" dirty="0"/>
              <a:t>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stabileşte</a:t>
            </a:r>
            <a:r>
              <a:rPr lang="en-US" dirty="0"/>
              <a:t> </a:t>
            </a:r>
            <a:r>
              <a:rPr lang="en-US" dirty="0" err="1"/>
              <a:t>disponibilitatea</a:t>
            </a:r>
            <a:r>
              <a:rPr lang="en-US" dirty="0"/>
              <a:t> </a:t>
            </a:r>
            <a:r>
              <a:rPr lang="en-US" dirty="0" err="1"/>
              <a:t>partenerului</a:t>
            </a:r>
            <a:r>
              <a:rPr lang="en-US" dirty="0"/>
              <a:t> de </a:t>
            </a:r>
            <a:r>
              <a:rPr lang="en-US" dirty="0" err="1"/>
              <a:t>comunicaţie</a:t>
            </a:r>
            <a:r>
              <a:rPr lang="en-US" dirty="0"/>
              <a:t>, </a:t>
            </a:r>
            <a:r>
              <a:rPr lang="en-US" dirty="0" err="1"/>
              <a:t>sincronizează</a:t>
            </a:r>
            <a:r>
              <a:rPr lang="en-US" dirty="0"/>
              <a:t> </a:t>
            </a:r>
            <a:r>
              <a:rPr lang="en-US" dirty="0" err="1"/>
              <a:t>aplicaţiile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stabileşte</a:t>
            </a:r>
            <a:r>
              <a:rPr lang="en-US" dirty="0"/>
              <a:t> </a:t>
            </a:r>
            <a:r>
              <a:rPr lang="en-US" dirty="0" err="1"/>
              <a:t>procedurile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integrităţii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erorilor</a:t>
            </a:r>
            <a:r>
              <a:rPr lang="en-US" dirty="0"/>
              <a:t>. De </a:t>
            </a:r>
            <a:r>
              <a:rPr lang="en-US" dirty="0" err="1"/>
              <a:t>asemenea</a:t>
            </a:r>
            <a:r>
              <a:rPr lang="en-US" dirty="0"/>
              <a:t> </a:t>
            </a:r>
            <a:r>
              <a:rPr lang="en-US" dirty="0" err="1"/>
              <a:t>identifică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suficiente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sprijini</a:t>
            </a:r>
            <a:r>
              <a:rPr lang="en-US" dirty="0"/>
              <a:t> </a:t>
            </a:r>
            <a:r>
              <a:rPr lang="en-US" dirty="0" err="1"/>
              <a:t>comunicaţia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parteneri</a:t>
            </a:r>
            <a:r>
              <a:rPr lang="en-US" dirty="0"/>
              <a:t>. El se </a:t>
            </a:r>
            <a:r>
              <a:rPr lang="en-US" dirty="0" err="1"/>
              <a:t>ocupă</a:t>
            </a:r>
            <a:r>
              <a:rPr lang="en-US" dirty="0"/>
              <a:t> cu </a:t>
            </a:r>
            <a:r>
              <a:rPr lang="en-US" dirty="0" err="1"/>
              <a:t>protocoalele</a:t>
            </a:r>
            <a:r>
              <a:rPr lang="en-US" dirty="0"/>
              <a:t> de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înalt</a:t>
            </a:r>
            <a:r>
              <a:rPr lang="en-US" dirty="0"/>
              <a:t>, </a:t>
            </a:r>
            <a:r>
              <a:rPr lang="en-US" dirty="0" err="1"/>
              <a:t>codificarea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dialogului</a:t>
            </a:r>
            <a:r>
              <a:rPr lang="en-US" dirty="0"/>
              <a:t>, </a:t>
            </a:r>
            <a:r>
              <a:rPr lang="en-US" dirty="0" err="1"/>
              <a:t>împachetarea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trimiterea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la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 smtClean="0"/>
              <a:t>niveluri</a:t>
            </a:r>
            <a:endParaRPr lang="en-US" dirty="0" smtClean="0"/>
          </a:p>
          <a:p>
            <a:endParaRPr lang="en-GB" dirty="0"/>
          </a:p>
          <a:p>
            <a:r>
              <a:rPr lang="en-US" dirty="0"/>
              <a:t>HTTP (Hyper Text Transfer Protocol) - </a:t>
            </a:r>
            <a:r>
              <a:rPr lang="en-US" dirty="0" err="1"/>
              <a:t>aplicaţii</a:t>
            </a:r>
            <a:r>
              <a:rPr lang="en-US" dirty="0"/>
              <a:t> web (</a:t>
            </a:r>
            <a:r>
              <a:rPr lang="en-US" dirty="0" err="1"/>
              <a:t>prezentare</a:t>
            </a:r>
            <a:r>
              <a:rPr lang="en-US" dirty="0"/>
              <a:t>, </a:t>
            </a:r>
            <a:r>
              <a:rPr lang="en-US" dirty="0" err="1"/>
              <a:t>baze</a:t>
            </a:r>
            <a:r>
              <a:rPr lang="en-US" dirty="0"/>
              <a:t> de date </a:t>
            </a:r>
            <a:r>
              <a:rPr lang="en-US" dirty="0" err="1"/>
              <a:t>etc</a:t>
            </a:r>
            <a:r>
              <a:rPr lang="en-US" dirty="0"/>
              <a:t>);</a:t>
            </a:r>
          </a:p>
          <a:p>
            <a:r>
              <a:rPr lang="en-US" dirty="0" smtClean="0"/>
              <a:t>Telnet </a:t>
            </a:r>
            <a:r>
              <a:rPr lang="en-US" dirty="0"/>
              <a:t>- </a:t>
            </a:r>
            <a:r>
              <a:rPr lang="en-US" dirty="0" err="1"/>
              <a:t>terminale</a:t>
            </a:r>
            <a:r>
              <a:rPr lang="en-US" dirty="0"/>
              <a:t> </a:t>
            </a:r>
            <a:r>
              <a:rPr lang="en-US" dirty="0" err="1"/>
              <a:t>virtuale</a:t>
            </a:r>
            <a:r>
              <a:rPr lang="en-US" dirty="0"/>
              <a:t>;</a:t>
            </a:r>
          </a:p>
          <a:p>
            <a:r>
              <a:rPr lang="en-US" dirty="0" smtClean="0"/>
              <a:t>FTP </a:t>
            </a:r>
            <a:r>
              <a:rPr lang="en-US" dirty="0"/>
              <a:t>(File Transfer Protocol) - transfer de </a:t>
            </a:r>
            <a:r>
              <a:rPr lang="en-US" dirty="0" err="1"/>
              <a:t>fişiere</a:t>
            </a:r>
            <a:r>
              <a:rPr lang="en-US" dirty="0"/>
              <a:t>;</a:t>
            </a:r>
          </a:p>
          <a:p>
            <a:r>
              <a:rPr lang="en-US" dirty="0" smtClean="0"/>
              <a:t>SMTP </a:t>
            </a:r>
            <a:r>
              <a:rPr lang="en-US" dirty="0"/>
              <a:t>(Simple Mail Transfer Protocol)- standard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e-mail-</a:t>
            </a:r>
            <a:r>
              <a:rPr lang="en-US" dirty="0" err="1"/>
              <a:t>urilor</a:t>
            </a:r>
            <a:r>
              <a:rPr lang="en-US" dirty="0"/>
              <a:t>;</a:t>
            </a:r>
          </a:p>
          <a:p>
            <a:r>
              <a:rPr lang="en-US" dirty="0" smtClean="0"/>
              <a:t>IMAP </a:t>
            </a:r>
            <a:r>
              <a:rPr lang="en-US" dirty="0"/>
              <a:t>(Internet Message Access Protocol) </a:t>
            </a:r>
            <a:r>
              <a:rPr lang="en-US" dirty="0" err="1"/>
              <a:t>şi</a:t>
            </a:r>
            <a:r>
              <a:rPr lang="en-US" dirty="0"/>
              <a:t> POP (Post Office Protocol) –</a:t>
            </a:r>
            <a:r>
              <a:rPr lang="en-US" dirty="0" err="1"/>
              <a:t>protocoale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de </a:t>
            </a:r>
            <a:r>
              <a:rPr lang="en-US" dirty="0" err="1"/>
              <a:t>clienţii</a:t>
            </a:r>
            <a:r>
              <a:rPr lang="en-US" dirty="0"/>
              <a:t> </a:t>
            </a:r>
            <a:r>
              <a:rPr lang="en-US" dirty="0" err="1"/>
              <a:t>locali</a:t>
            </a:r>
            <a:r>
              <a:rPr lang="en-US" dirty="0"/>
              <a:t> de email de </a:t>
            </a:r>
            <a:r>
              <a:rPr lang="en-US" dirty="0" err="1"/>
              <a:t>preluarea</a:t>
            </a:r>
            <a:r>
              <a:rPr lang="en-US" dirty="0"/>
              <a:t> e-mail-</a:t>
            </a:r>
            <a:r>
              <a:rPr lang="en-US" dirty="0" err="1"/>
              <a:t>urilor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servere</a:t>
            </a:r>
            <a:r>
              <a:rPr lang="en-US" dirty="0"/>
              <a:t> de email;</a:t>
            </a:r>
          </a:p>
          <a:p>
            <a:r>
              <a:rPr lang="en-US" dirty="0" smtClean="0"/>
              <a:t>DNS </a:t>
            </a:r>
            <a:r>
              <a:rPr lang="en-US" dirty="0"/>
              <a:t>(Domain Name System) – </a:t>
            </a:r>
            <a:r>
              <a:rPr lang="en-US" dirty="0" err="1"/>
              <a:t>translatarea</a:t>
            </a:r>
            <a:r>
              <a:rPr lang="en-US" dirty="0"/>
              <a:t> </a:t>
            </a:r>
            <a:r>
              <a:rPr lang="en-US" dirty="0" err="1"/>
              <a:t>numelor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IP;</a:t>
            </a:r>
          </a:p>
          <a:p>
            <a:r>
              <a:rPr lang="en-US" dirty="0" smtClean="0"/>
              <a:t>DHCP </a:t>
            </a:r>
            <a:r>
              <a:rPr lang="en-US" dirty="0"/>
              <a:t>(Dynamic Host Configuration Protocol) - </a:t>
            </a:r>
            <a:r>
              <a:rPr lang="en-US" dirty="0" err="1"/>
              <a:t>atribuirea</a:t>
            </a:r>
            <a:r>
              <a:rPr lang="en-US" dirty="0"/>
              <a:t> </a:t>
            </a:r>
            <a:r>
              <a:rPr lang="en-US" dirty="0" err="1"/>
              <a:t>dinamica</a:t>
            </a:r>
            <a:r>
              <a:rPr lang="en-US" dirty="0"/>
              <a:t> de </a:t>
            </a:r>
            <a:r>
              <a:rPr lang="en-US" dirty="0" err="1"/>
              <a:t>adrese</a:t>
            </a:r>
            <a:r>
              <a:rPr lang="en-US" dirty="0"/>
              <a:t> IP </a:t>
            </a:r>
            <a:r>
              <a:rPr lang="en-US" dirty="0" err="1"/>
              <a:t>echipamentelor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; </a:t>
            </a:r>
          </a:p>
          <a:p>
            <a:r>
              <a:rPr lang="en-US" dirty="0" smtClean="0"/>
              <a:t>SNMP </a:t>
            </a:r>
            <a:r>
              <a:rPr lang="en-US" dirty="0"/>
              <a:t>(Simple Network Management Protocol) -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monitorizare</a:t>
            </a:r>
            <a:r>
              <a:rPr lang="en-US" dirty="0"/>
              <a:t>; </a:t>
            </a:r>
          </a:p>
          <a:p>
            <a:r>
              <a:rPr lang="en-US" dirty="0" smtClean="0"/>
              <a:t>SSH </a:t>
            </a:r>
            <a:r>
              <a:rPr lang="en-US" dirty="0"/>
              <a:t>(Secure Shell) – </a:t>
            </a:r>
            <a:r>
              <a:rPr lang="en-US" dirty="0" err="1"/>
              <a:t>transmitere</a:t>
            </a:r>
            <a:r>
              <a:rPr lang="en-US" dirty="0"/>
              <a:t> </a:t>
            </a:r>
            <a:r>
              <a:rPr lang="en-US" dirty="0" err="1"/>
              <a:t>securizată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4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17421" cy="597401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Protocolul</a:t>
            </a:r>
            <a:r>
              <a:rPr lang="en-US" sz="3600" b="1" dirty="0"/>
              <a:t> </a:t>
            </a:r>
            <a:r>
              <a:rPr lang="en-US" sz="3600" b="1" dirty="0" smtClean="0"/>
              <a:t>HTTP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62526"/>
            <a:ext cx="12191999" cy="589547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Este un protocol </a:t>
            </a:r>
            <a:r>
              <a:rPr lang="en-US" dirty="0" err="1"/>
              <a:t>utilizat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informaţii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un program de </a:t>
            </a:r>
            <a:r>
              <a:rPr lang="en-US" dirty="0" err="1"/>
              <a:t>navigare</a:t>
            </a:r>
            <a:r>
              <a:rPr lang="en-US" dirty="0"/>
              <a:t> Web (browser) </a:t>
            </a:r>
            <a:r>
              <a:rPr lang="en-US" dirty="0" err="1"/>
              <a:t>şi</a:t>
            </a:r>
            <a:r>
              <a:rPr lang="en-US" dirty="0"/>
              <a:t> un server Web, </a:t>
            </a:r>
            <a:r>
              <a:rPr lang="en-US" dirty="0" err="1"/>
              <a:t>fiind</a:t>
            </a:r>
            <a:r>
              <a:rPr lang="en-US" dirty="0"/>
              <a:t> un protocol de tip text (hypertext</a:t>
            </a:r>
            <a:r>
              <a:rPr lang="en-US" dirty="0" smtClean="0"/>
              <a:t>). </a:t>
            </a:r>
            <a:r>
              <a:rPr lang="en-US" dirty="0">
                <a:solidFill>
                  <a:srgbClr val="FF0000"/>
                </a:solidFill>
              </a:rPr>
              <a:t>HTML (Hyper Text Markup Language)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	Mod </a:t>
            </a:r>
            <a:r>
              <a:rPr lang="en-US" dirty="0"/>
              <a:t>de </a:t>
            </a:r>
            <a:r>
              <a:rPr lang="en-US" dirty="0" err="1"/>
              <a:t>funcţionare</a:t>
            </a:r>
            <a:r>
              <a:rPr lang="en-US" dirty="0"/>
              <a:t>: </a:t>
            </a:r>
          </a:p>
          <a:p>
            <a:r>
              <a:rPr lang="en-US" dirty="0" err="1" smtClean="0"/>
              <a:t>Serverul</a:t>
            </a:r>
            <a:r>
              <a:rPr lang="en-US" dirty="0" smtClean="0"/>
              <a:t> </a:t>
            </a:r>
            <a:r>
              <a:rPr lang="en-US" dirty="0"/>
              <a:t>HTTP </a:t>
            </a:r>
            <a:r>
              <a:rPr lang="en-US" dirty="0" err="1"/>
              <a:t>aşteaptă</a:t>
            </a:r>
            <a:r>
              <a:rPr lang="en-US" dirty="0"/>
              <a:t>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portul</a:t>
            </a:r>
            <a:r>
              <a:rPr lang="en-US" dirty="0"/>
              <a:t> 80, </a:t>
            </a:r>
            <a:r>
              <a:rPr lang="en-US" dirty="0" err="1"/>
              <a:t>cereri</a:t>
            </a:r>
            <a:r>
              <a:rPr lang="en-US" dirty="0"/>
              <a:t> de la </a:t>
            </a:r>
            <a:r>
              <a:rPr lang="en-US" dirty="0" err="1"/>
              <a:t>clienţi</a:t>
            </a:r>
            <a:r>
              <a:rPr lang="en-US" dirty="0"/>
              <a:t> (navigator / browser), care </a:t>
            </a:r>
            <a:r>
              <a:rPr lang="en-US" dirty="0" err="1"/>
              <a:t>sunt</a:t>
            </a:r>
            <a:r>
              <a:rPr lang="en-US" dirty="0"/>
              <a:t> de </a:t>
            </a:r>
            <a:r>
              <a:rPr lang="en-US" dirty="0" err="1"/>
              <a:t>fapt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ale </a:t>
            </a:r>
            <a:r>
              <a:rPr lang="en-US" dirty="0" err="1"/>
              <a:t>documentelor</a:t>
            </a:r>
            <a:r>
              <a:rPr lang="en-US" dirty="0"/>
              <a:t> </a:t>
            </a:r>
            <a:r>
              <a:rPr lang="en-US" dirty="0" err="1"/>
              <a:t>dorite</a:t>
            </a:r>
            <a:r>
              <a:rPr lang="en-US" dirty="0"/>
              <a:t>; </a:t>
            </a:r>
          </a:p>
          <a:p>
            <a:r>
              <a:rPr lang="en-US" dirty="0" err="1" smtClean="0"/>
              <a:t>Clientul</a:t>
            </a:r>
            <a:r>
              <a:rPr lang="en-US" dirty="0" smtClean="0"/>
              <a:t> </a:t>
            </a:r>
            <a:r>
              <a:rPr lang="en-US" dirty="0" err="1"/>
              <a:t>primeşte</a:t>
            </a:r>
            <a:r>
              <a:rPr lang="en-US" dirty="0"/>
              <a:t> un document </a:t>
            </a:r>
            <a:r>
              <a:rPr lang="en-US" dirty="0" err="1"/>
              <a:t>în</a:t>
            </a:r>
            <a:r>
              <a:rPr lang="en-US" dirty="0"/>
              <a:t> mod text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găseşte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el </a:t>
            </a:r>
            <a:r>
              <a:rPr lang="en-US" dirty="0" err="1"/>
              <a:t>legături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imagini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le </a:t>
            </a:r>
            <a:r>
              <a:rPr lang="en-US" dirty="0" err="1"/>
              <a:t>vrea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acestea</a:t>
            </a:r>
            <a:r>
              <a:rPr lang="en-US" dirty="0"/>
              <a:t> le </a:t>
            </a:r>
            <a:r>
              <a:rPr lang="en-US" dirty="0" err="1"/>
              <a:t>cere</a:t>
            </a:r>
            <a:r>
              <a:rPr lang="en-US" dirty="0"/>
              <a:t>. </a:t>
            </a:r>
            <a:r>
              <a:rPr lang="en-US" dirty="0" err="1" smtClean="0"/>
              <a:t>Astfel</a:t>
            </a:r>
            <a:r>
              <a:rPr lang="en-US" dirty="0" smtClean="0"/>
              <a:t> </a:t>
            </a:r>
            <a:r>
              <a:rPr lang="en-US" dirty="0" err="1" smtClean="0"/>
              <a:t>transferul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pagini</a:t>
            </a:r>
            <a:r>
              <a:rPr lang="en-US" dirty="0" smtClean="0"/>
              <a:t> </a:t>
            </a:r>
            <a:r>
              <a:rPr lang="en-US" dirty="0" err="1" smtClean="0"/>
              <a:t>hipertext</a:t>
            </a:r>
            <a:r>
              <a:rPr lang="en-US" dirty="0" smtClean="0"/>
              <a:t> </a:t>
            </a:r>
            <a:r>
              <a:rPr lang="en-US" dirty="0" err="1" smtClean="0"/>
              <a:t>constă</a:t>
            </a:r>
            <a:r>
              <a:rPr lang="en-US" dirty="0" smtClean="0"/>
              <a:t> de </a:t>
            </a:r>
            <a:r>
              <a:rPr lang="en-US" dirty="0" err="1" smtClean="0"/>
              <a:t>fapt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multe</a:t>
            </a:r>
            <a:r>
              <a:rPr lang="en-US" dirty="0" smtClean="0"/>
              <a:t> </a:t>
            </a:r>
            <a:r>
              <a:rPr lang="en-US" dirty="0" err="1" smtClean="0"/>
              <a:t>sesiuni</a:t>
            </a:r>
            <a:r>
              <a:rPr lang="en-US" dirty="0" smtClean="0"/>
              <a:t> de transfer </a:t>
            </a:r>
            <a:r>
              <a:rPr lang="en-US" dirty="0" err="1" smtClean="0"/>
              <a:t>informaţie</a:t>
            </a:r>
            <a:r>
              <a:rPr lang="en-US" dirty="0" smtClean="0"/>
              <a:t> de la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către</a:t>
            </a:r>
            <a:r>
              <a:rPr lang="en-US" dirty="0" smtClean="0"/>
              <a:t> </a:t>
            </a:r>
            <a:r>
              <a:rPr lang="en-US" dirty="0" err="1" smtClean="0"/>
              <a:t>serverul</a:t>
            </a:r>
            <a:r>
              <a:rPr lang="en-US" dirty="0" smtClean="0"/>
              <a:t> HTTP.</a:t>
            </a:r>
            <a:endParaRPr lang="en-US" dirty="0"/>
          </a:p>
          <a:p>
            <a:r>
              <a:rPr lang="en-US" dirty="0" err="1" smtClean="0"/>
              <a:t>După</a:t>
            </a:r>
            <a:r>
              <a:rPr lang="en-US" dirty="0" smtClean="0"/>
              <a:t> </a:t>
            </a:r>
            <a:r>
              <a:rPr lang="en-US" dirty="0" err="1"/>
              <a:t>primirea</a:t>
            </a:r>
            <a:r>
              <a:rPr lang="en-US" dirty="0"/>
              <a:t> </a:t>
            </a:r>
            <a:r>
              <a:rPr lang="en-US" dirty="0" err="1"/>
              <a:t>informaţiilor</a:t>
            </a:r>
            <a:r>
              <a:rPr lang="en-US" dirty="0"/>
              <a:t>, browser-</a:t>
            </a:r>
            <a:r>
              <a:rPr lang="en-US" dirty="0" err="1"/>
              <a:t>ului</a:t>
            </a:r>
            <a:r>
              <a:rPr lang="en-US" dirty="0"/>
              <a:t> </a:t>
            </a:r>
            <a:r>
              <a:rPr lang="en-US" dirty="0" err="1"/>
              <a:t>hotărăşte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format </a:t>
            </a:r>
            <a:r>
              <a:rPr lang="en-US" dirty="0" err="1"/>
              <a:t>acestea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fi </a:t>
            </a:r>
            <a:r>
              <a:rPr lang="en-US" dirty="0" err="1"/>
              <a:t>afişate</a:t>
            </a:r>
            <a:r>
              <a:rPr lang="en-US" dirty="0"/>
              <a:t>. </a:t>
            </a:r>
            <a:r>
              <a:rPr lang="en-US" dirty="0" err="1"/>
              <a:t>Aplicaţiile</a:t>
            </a:r>
            <a:r>
              <a:rPr lang="en-US" dirty="0"/>
              <a:t> care </a:t>
            </a:r>
            <a:r>
              <a:rPr lang="en-US" dirty="0" err="1"/>
              <a:t>folosesc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protocol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poată</a:t>
            </a:r>
            <a:r>
              <a:rPr lang="en-US" dirty="0"/>
              <a:t> formula </a:t>
            </a:r>
            <a:r>
              <a:rPr lang="en-US" dirty="0" err="1"/>
              <a:t>cereri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/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recepţiona</a:t>
            </a:r>
            <a:r>
              <a:rPr lang="en-US" dirty="0"/>
              <a:t> </a:t>
            </a:r>
            <a:r>
              <a:rPr lang="en-US" dirty="0" err="1"/>
              <a:t>răspunsuri</a:t>
            </a:r>
            <a:r>
              <a:rPr lang="en-US" dirty="0"/>
              <a:t> (</a:t>
            </a:r>
            <a:r>
              <a:rPr lang="en-US" dirty="0" err="1"/>
              <a:t>modelul</a:t>
            </a:r>
            <a:r>
              <a:rPr lang="en-US" dirty="0"/>
              <a:t> client-server). </a:t>
            </a:r>
            <a:r>
              <a:rPr lang="en-US" dirty="0" err="1"/>
              <a:t>Clientul</a:t>
            </a:r>
            <a:r>
              <a:rPr lang="en-US" dirty="0"/>
              <a:t> </a:t>
            </a:r>
            <a:r>
              <a:rPr lang="en-US" dirty="0" err="1"/>
              <a:t>cere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la o </a:t>
            </a:r>
            <a:r>
              <a:rPr lang="en-US" dirty="0" err="1"/>
              <a:t>resursă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serverul</a:t>
            </a:r>
            <a:r>
              <a:rPr lang="en-US" dirty="0"/>
              <a:t> </a:t>
            </a:r>
            <a:r>
              <a:rPr lang="en-US" dirty="0" err="1"/>
              <a:t>răspunde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linie</a:t>
            </a:r>
            <a:r>
              <a:rPr lang="en-US" dirty="0"/>
              <a:t> de stare (care </a:t>
            </a:r>
            <a:r>
              <a:rPr lang="en-US" dirty="0" err="1"/>
              <a:t>conţine</a:t>
            </a:r>
            <a:r>
              <a:rPr lang="en-US" dirty="0"/>
              <a:t>, </a:t>
            </a:r>
            <a:r>
              <a:rPr lang="en-US" dirty="0" err="1"/>
              <a:t>printre</a:t>
            </a:r>
            <a:r>
              <a:rPr lang="en-US" dirty="0"/>
              <a:t> </a:t>
            </a:r>
            <a:r>
              <a:rPr lang="en-US" dirty="0" err="1"/>
              <a:t>altele</a:t>
            </a:r>
            <a:r>
              <a:rPr lang="en-US" dirty="0"/>
              <a:t>, un cod de </a:t>
            </a:r>
            <a:r>
              <a:rPr lang="en-US" dirty="0" err="1"/>
              <a:t>succes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eroare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, </a:t>
            </a:r>
            <a:r>
              <a:rPr lang="en-US" dirty="0" err="1"/>
              <a:t>datele</a:t>
            </a:r>
            <a:r>
              <a:rPr lang="en-US" dirty="0"/>
              <a:t> </a:t>
            </a:r>
            <a:r>
              <a:rPr lang="en-US" dirty="0" err="1"/>
              <a:t>cerute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poată</a:t>
            </a:r>
            <a:r>
              <a:rPr lang="en-US" dirty="0"/>
              <a:t> fi </a:t>
            </a:r>
            <a:r>
              <a:rPr lang="en-US" dirty="0" err="1"/>
              <a:t>referită</a:t>
            </a:r>
            <a:r>
              <a:rPr lang="en-US" dirty="0"/>
              <a:t> </a:t>
            </a:r>
            <a:r>
              <a:rPr lang="en-US" dirty="0" err="1"/>
              <a:t>corect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echivoc</a:t>
            </a:r>
            <a:r>
              <a:rPr lang="en-US" dirty="0"/>
              <a:t>. </a:t>
            </a:r>
          </a:p>
          <a:p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/>
              <a:t>denumirea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Internet, se </a:t>
            </a:r>
            <a:r>
              <a:rPr lang="en-US" dirty="0" err="1"/>
              <a:t>foloseşte</a:t>
            </a:r>
            <a:r>
              <a:rPr lang="en-US" dirty="0"/>
              <a:t> </a:t>
            </a:r>
            <a:r>
              <a:rPr lang="en-US" dirty="0" err="1"/>
              <a:t>termenul</a:t>
            </a:r>
            <a:r>
              <a:rPr lang="en-US" dirty="0"/>
              <a:t> generic URI – Uniform Resource Identifier. </a:t>
            </a:r>
          </a:p>
          <a:p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/>
              <a:t>denumirea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, se </a:t>
            </a:r>
            <a:r>
              <a:rPr lang="en-US" dirty="0" err="1"/>
              <a:t>foloseşte</a:t>
            </a:r>
            <a:r>
              <a:rPr lang="en-US" dirty="0"/>
              <a:t> </a:t>
            </a:r>
            <a:r>
              <a:rPr lang="en-US" dirty="0" err="1"/>
              <a:t>termenul</a:t>
            </a:r>
            <a:r>
              <a:rPr lang="en-US" dirty="0"/>
              <a:t> generic URL – Universal Resource Locator. </a:t>
            </a:r>
          </a:p>
          <a:p>
            <a:r>
              <a:rPr lang="en-US" dirty="0" err="1" smtClean="0"/>
              <a:t>Dacă</a:t>
            </a:r>
            <a:r>
              <a:rPr lang="en-US" dirty="0" smtClean="0"/>
              <a:t> </a:t>
            </a:r>
            <a:r>
              <a:rPr lang="en-US" dirty="0"/>
              <a:t>se face </a:t>
            </a:r>
            <a:r>
              <a:rPr lang="en-US" dirty="0" err="1"/>
              <a:t>referire</a:t>
            </a:r>
            <a:r>
              <a:rPr lang="en-US" dirty="0"/>
              <a:t> la un </a:t>
            </a:r>
            <a:r>
              <a:rPr lang="en-US" dirty="0" err="1"/>
              <a:t>nume</a:t>
            </a:r>
            <a:r>
              <a:rPr lang="en-US" dirty="0"/>
              <a:t> se </a:t>
            </a:r>
            <a:r>
              <a:rPr lang="en-US" dirty="0" err="1"/>
              <a:t>foloseşte</a:t>
            </a:r>
            <a:r>
              <a:rPr lang="en-US" dirty="0"/>
              <a:t> </a:t>
            </a:r>
            <a:r>
              <a:rPr lang="en-US" dirty="0" err="1"/>
              <a:t>termenul</a:t>
            </a:r>
            <a:r>
              <a:rPr lang="en-US" dirty="0"/>
              <a:t> generic URN- Universal Resource Name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7060" y="3919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URI = http://handynotes.ru/2009/09/uri-url-urn.html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URL = http://handynotes.ru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solidFill>
                  <a:srgbClr val="212529"/>
                </a:solidFill>
                <a:latin typeface="Times New Roman" pitchFamily="18" charset="0"/>
                <a:cs typeface="Times New Roman" pitchFamily="18" charset="0"/>
              </a:rPr>
              <a:t>URN = /2009/09/uri-url-urn.html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9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95"/>
            <a:ext cx="10515600" cy="753812"/>
          </a:xfrm>
        </p:spPr>
        <p:txBody>
          <a:bodyPr/>
          <a:lstStyle/>
          <a:p>
            <a:r>
              <a:rPr lang="en-US" b="1" dirty="0" err="1"/>
              <a:t>Protocolul</a:t>
            </a:r>
            <a:r>
              <a:rPr lang="en-US" b="1" dirty="0"/>
              <a:t> </a:t>
            </a:r>
            <a:r>
              <a:rPr lang="en-US" b="1" dirty="0" smtClean="0"/>
              <a:t>TELNET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685800"/>
            <a:ext cx="12192001" cy="6172200"/>
          </a:xfrm>
        </p:spPr>
        <p:txBody>
          <a:bodyPr>
            <a:normAutofit/>
          </a:bodyPr>
          <a:lstStyle/>
          <a:p>
            <a:r>
              <a:rPr lang="en-US" dirty="0" err="1"/>
              <a:t>Telnetul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aplicaţie</a:t>
            </a:r>
            <a:r>
              <a:rPr lang="en-US" dirty="0"/>
              <a:t> </a:t>
            </a:r>
            <a:r>
              <a:rPr lang="en-US" dirty="0" err="1"/>
              <a:t>destinată</a:t>
            </a:r>
            <a:r>
              <a:rPr lang="en-US" dirty="0"/>
              <a:t> </a:t>
            </a:r>
            <a:r>
              <a:rPr lang="en-US" dirty="0" err="1"/>
              <a:t>accesului</a:t>
            </a:r>
            <a:r>
              <a:rPr lang="en-US" dirty="0"/>
              <a:t>, </a:t>
            </a:r>
            <a:r>
              <a:rPr lang="en-US" dirty="0" err="1"/>
              <a:t>controlului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depanării</a:t>
            </a:r>
            <a:r>
              <a:rPr lang="en-US" dirty="0"/>
              <a:t> de la </a:t>
            </a:r>
            <a:r>
              <a:rPr lang="en-US" dirty="0" err="1"/>
              <a:t>distanţă</a:t>
            </a:r>
            <a:r>
              <a:rPr lang="en-US" dirty="0"/>
              <a:t> a </a:t>
            </a:r>
            <a:r>
              <a:rPr lang="en-US" dirty="0" err="1"/>
              <a:t>calculatoarelor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dispozitivelor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. </a:t>
            </a:r>
            <a:r>
              <a:rPr lang="en-US" dirty="0" err="1"/>
              <a:t>Acest</a:t>
            </a:r>
            <a:r>
              <a:rPr lang="en-US" dirty="0"/>
              <a:t> protocol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utilizatorului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se </a:t>
            </a:r>
            <a:r>
              <a:rPr lang="en-US" dirty="0" err="1"/>
              <a:t>conecteze</a:t>
            </a:r>
            <a:r>
              <a:rPr lang="en-US" dirty="0"/>
              <a:t> la un </a:t>
            </a:r>
            <a:r>
              <a:rPr lang="en-US" dirty="0" err="1"/>
              <a:t>sistem</a:t>
            </a:r>
            <a:r>
              <a:rPr lang="en-US" dirty="0"/>
              <a:t> de la </a:t>
            </a:r>
            <a:r>
              <a:rPr lang="en-US" dirty="0" err="1"/>
              <a:t>distanţă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comunice</a:t>
            </a:r>
            <a:r>
              <a:rPr lang="en-US" dirty="0"/>
              <a:t> cu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interfaţă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/>
              <a:t>a se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: </a:t>
            </a:r>
          </a:p>
          <a:p>
            <a:r>
              <a:rPr lang="en-US" dirty="0" smtClean="0"/>
              <a:t>Telnet </a:t>
            </a:r>
            <a:r>
              <a:rPr lang="en-US" dirty="0"/>
              <a:t>server - </a:t>
            </a:r>
            <a:r>
              <a:rPr lang="en-US" dirty="0" err="1"/>
              <a:t>instalat</a:t>
            </a:r>
            <a:r>
              <a:rPr lang="en-US" dirty="0"/>
              <a:t> de </a:t>
            </a:r>
            <a:r>
              <a:rPr lang="en-US" dirty="0" err="1"/>
              <a:t>administratorul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calculator care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server Telnet. </a:t>
            </a:r>
            <a:r>
              <a:rPr lang="en-US" dirty="0" err="1"/>
              <a:t>Prin</a:t>
            </a:r>
            <a:r>
              <a:rPr lang="en-US" dirty="0"/>
              <a:t> Telnet server </a:t>
            </a:r>
            <a:r>
              <a:rPr lang="en-US" dirty="0" err="1"/>
              <a:t>administratorul</a:t>
            </a:r>
            <a:r>
              <a:rPr lang="en-US" dirty="0"/>
              <a:t> de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creează</a:t>
            </a:r>
            <a:r>
              <a:rPr lang="en-US" dirty="0"/>
              <a:t> </a:t>
            </a:r>
            <a:r>
              <a:rPr lang="en-US" dirty="0" err="1"/>
              <a:t>conturi</a:t>
            </a:r>
            <a:r>
              <a:rPr lang="en-US" dirty="0"/>
              <a:t> Telnet (username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parolă</a:t>
            </a:r>
            <a:r>
              <a:rPr lang="en-US" dirty="0"/>
              <a:t>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stabileşte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zonă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conecta</a:t>
            </a:r>
            <a:r>
              <a:rPr lang="en-US" dirty="0"/>
              <a:t> </a:t>
            </a:r>
            <a:r>
              <a:rPr lang="en-US" dirty="0" err="1"/>
              <a:t>clientul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face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acea</a:t>
            </a:r>
            <a:r>
              <a:rPr lang="en-US" dirty="0"/>
              <a:t> </a:t>
            </a:r>
            <a:r>
              <a:rPr lang="en-US" dirty="0" err="1"/>
              <a:t>zonă</a:t>
            </a:r>
            <a:r>
              <a:rPr lang="en-US" dirty="0"/>
              <a:t>; </a:t>
            </a:r>
          </a:p>
          <a:p>
            <a:r>
              <a:rPr lang="en-US" dirty="0" smtClean="0"/>
              <a:t>Telnet </a:t>
            </a:r>
            <a:r>
              <a:rPr lang="en-US" dirty="0"/>
              <a:t>client - </a:t>
            </a:r>
            <a:r>
              <a:rPr lang="en-US" dirty="0" err="1"/>
              <a:t>instalat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alt calculator care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client Telnet. </a:t>
            </a:r>
            <a:r>
              <a:rPr lang="en-US" dirty="0" err="1"/>
              <a:t>Softul</a:t>
            </a:r>
            <a:r>
              <a:rPr lang="en-US" dirty="0"/>
              <a:t> Telnet client </a:t>
            </a:r>
            <a:r>
              <a:rPr lang="en-US" dirty="0" err="1"/>
              <a:t>deschide</a:t>
            </a:r>
            <a:r>
              <a:rPr lang="en-US" dirty="0"/>
              <a:t> </a:t>
            </a:r>
            <a:r>
              <a:rPr lang="en-US" dirty="0" err="1"/>
              <a:t>canalul</a:t>
            </a:r>
            <a:r>
              <a:rPr lang="en-US" dirty="0"/>
              <a:t> de </a:t>
            </a:r>
            <a:r>
              <a:rPr lang="en-US" dirty="0" err="1"/>
              <a:t>comunicaţii</a:t>
            </a:r>
            <a:r>
              <a:rPr lang="en-US" dirty="0"/>
              <a:t> cu </a:t>
            </a:r>
            <a:r>
              <a:rPr lang="en-US" dirty="0" err="1"/>
              <a:t>serverul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conectarea</a:t>
            </a:r>
            <a:r>
              <a:rPr lang="en-US" dirty="0"/>
              <a:t> la </a:t>
            </a:r>
            <a:r>
              <a:rPr lang="en-US" dirty="0" err="1"/>
              <a:t>calculatorul</a:t>
            </a:r>
            <a:r>
              <a:rPr lang="en-US" dirty="0"/>
              <a:t> server. </a:t>
            </a:r>
          </a:p>
        </p:txBody>
      </p:sp>
    </p:spTree>
    <p:extLst>
      <p:ext uri="{BB962C8B-B14F-4D97-AF65-F5344CB8AC3E}">
        <p14:creationId xmlns:p14="http://schemas.microsoft.com/office/powerpoint/2010/main" val="93276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3178629" cy="657559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Protocolul</a:t>
            </a:r>
            <a:r>
              <a:rPr lang="en-US" b="1" dirty="0"/>
              <a:t> </a:t>
            </a:r>
            <a:r>
              <a:rPr lang="en-US" b="1" dirty="0" smtClean="0"/>
              <a:t>FTP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7558"/>
            <a:ext cx="12192000" cy="6200441"/>
          </a:xfrm>
        </p:spPr>
        <p:txBody>
          <a:bodyPr>
            <a:normAutofit/>
          </a:bodyPr>
          <a:lstStyle/>
          <a:p>
            <a:r>
              <a:rPr lang="en-US" dirty="0"/>
              <a:t>File Transfer Protocol (FTP)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protocolul</a:t>
            </a:r>
            <a:r>
              <a:rPr lang="en-US" dirty="0"/>
              <a:t> care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facilităţi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</a:t>
            </a:r>
            <a:r>
              <a:rPr lang="en-US" dirty="0" err="1"/>
              <a:t>fişierelor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un calculator din </a:t>
            </a:r>
            <a:r>
              <a:rPr lang="en-US" dirty="0" err="1"/>
              <a:t>reţea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Transferul</a:t>
            </a:r>
            <a:r>
              <a:rPr lang="en-US" dirty="0" smtClean="0"/>
              <a:t> </a:t>
            </a:r>
            <a:r>
              <a:rPr lang="en-US" dirty="0" err="1"/>
              <a:t>poate</a:t>
            </a:r>
            <a:r>
              <a:rPr lang="en-US" dirty="0"/>
              <a:t> fi de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: </a:t>
            </a:r>
          </a:p>
          <a:p>
            <a:r>
              <a:rPr lang="en-US" dirty="0" smtClean="0"/>
              <a:t>Upload </a:t>
            </a:r>
            <a:r>
              <a:rPr lang="en-US" dirty="0"/>
              <a:t>- </a:t>
            </a:r>
            <a:r>
              <a:rPr lang="en-US" dirty="0" err="1"/>
              <a:t>fişierele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transferate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local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de la </a:t>
            </a:r>
            <a:r>
              <a:rPr lang="en-US" dirty="0" err="1"/>
              <a:t>distanţă</a:t>
            </a:r>
            <a:r>
              <a:rPr lang="en-US" dirty="0"/>
              <a:t>;</a:t>
            </a:r>
          </a:p>
          <a:p>
            <a:r>
              <a:rPr lang="en-US" dirty="0" err="1" smtClean="0"/>
              <a:t>Downlod</a:t>
            </a:r>
            <a:r>
              <a:rPr lang="en-US" dirty="0" smtClean="0"/>
              <a:t>- </a:t>
            </a:r>
            <a:r>
              <a:rPr lang="en-US" dirty="0" err="1"/>
              <a:t>fişierele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transferate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aflat</a:t>
            </a:r>
            <a:r>
              <a:rPr lang="en-US" dirty="0"/>
              <a:t> la </a:t>
            </a:r>
            <a:r>
              <a:rPr lang="en-US" dirty="0" err="1"/>
              <a:t>distanţă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local;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FTP </a:t>
            </a:r>
            <a:r>
              <a:rPr lang="en-US" dirty="0"/>
              <a:t>nu </a:t>
            </a:r>
            <a:r>
              <a:rPr lang="en-US" dirty="0" err="1"/>
              <a:t>necesită</a:t>
            </a:r>
            <a:r>
              <a:rPr lang="en-US" dirty="0"/>
              <a:t> </a:t>
            </a:r>
            <a:r>
              <a:rPr lang="en-US" dirty="0" err="1"/>
              <a:t>codarea</a:t>
            </a:r>
            <a:r>
              <a:rPr lang="en-US" dirty="0"/>
              <a:t> </a:t>
            </a:r>
            <a:r>
              <a:rPr lang="en-US" dirty="0" err="1"/>
              <a:t>fişierelor</a:t>
            </a:r>
            <a:r>
              <a:rPr lang="en-US" dirty="0"/>
              <a:t> </a:t>
            </a:r>
            <a:r>
              <a:rPr lang="en-US" dirty="0" err="1"/>
              <a:t>înainte</a:t>
            </a:r>
            <a:r>
              <a:rPr lang="en-US" dirty="0"/>
              <a:t> de a fi </a:t>
            </a:r>
            <a:r>
              <a:rPr lang="en-US" dirty="0" err="1"/>
              <a:t>încărcate</a:t>
            </a:r>
            <a:r>
              <a:rPr lang="en-US" dirty="0"/>
              <a:t>, </a:t>
            </a:r>
            <a:r>
              <a:rPr lang="en-US" dirty="0" err="1"/>
              <a:t>aşa</a:t>
            </a:r>
            <a:r>
              <a:rPr lang="en-US" dirty="0"/>
              <a:t> cum se </a:t>
            </a:r>
            <a:r>
              <a:rPr lang="en-US" dirty="0" err="1"/>
              <a:t>întâmplă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fişierelor</a:t>
            </a:r>
            <a:r>
              <a:rPr lang="en-US" dirty="0"/>
              <a:t> din e-mail </a:t>
            </a:r>
            <a:r>
              <a:rPr lang="en-US" dirty="0" err="1"/>
              <a:t>sau</a:t>
            </a:r>
            <a:r>
              <a:rPr lang="en-US" dirty="0"/>
              <a:t> de la </a:t>
            </a:r>
            <a:r>
              <a:rPr lang="en-US" dirty="0" err="1"/>
              <a:t>grupuri</a:t>
            </a:r>
            <a:r>
              <a:rPr lang="en-US" dirty="0"/>
              <a:t> de </a:t>
            </a:r>
            <a:r>
              <a:rPr lang="en-US" dirty="0" err="1"/>
              <a:t>discuţii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4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436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Pentru</a:t>
            </a:r>
            <a:r>
              <a:rPr lang="en-US" dirty="0"/>
              <a:t> a se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</a:t>
            </a:r>
            <a:r>
              <a:rPr lang="en-US" dirty="0" err="1"/>
              <a:t>fişierelor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: </a:t>
            </a:r>
          </a:p>
          <a:p>
            <a:r>
              <a:rPr lang="en-US" dirty="0" smtClean="0"/>
              <a:t>FTP </a:t>
            </a:r>
            <a:r>
              <a:rPr lang="en-US" dirty="0"/>
              <a:t>server –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instalat</a:t>
            </a:r>
            <a:r>
              <a:rPr lang="en-US" dirty="0"/>
              <a:t> de </a:t>
            </a:r>
            <a:r>
              <a:rPr lang="en-US" dirty="0" err="1"/>
              <a:t>administratorul</a:t>
            </a:r>
            <a:r>
              <a:rPr lang="en-US" dirty="0"/>
              <a:t> de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calculator care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server FTP. </a:t>
            </a:r>
            <a:endParaRPr lang="en-US" dirty="0" smtClean="0"/>
          </a:p>
          <a:p>
            <a:r>
              <a:rPr lang="en-US" dirty="0"/>
              <a:t>FTP client -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instalat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alt calculator care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client FTP.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Secvenţa</a:t>
            </a:r>
            <a:r>
              <a:rPr lang="en-US" dirty="0" smtClean="0"/>
              <a:t> </a:t>
            </a:r>
            <a:r>
              <a:rPr lang="en-US" dirty="0" err="1"/>
              <a:t>prin</a:t>
            </a:r>
            <a:r>
              <a:rPr lang="en-US" dirty="0"/>
              <a:t> care ere </a:t>
            </a:r>
            <a:r>
              <a:rPr lang="en-US" dirty="0" err="1"/>
              <a:t>loc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are </a:t>
            </a:r>
            <a:r>
              <a:rPr lang="en-US" dirty="0" err="1"/>
              <a:t>următoarea</a:t>
            </a:r>
            <a:r>
              <a:rPr lang="en-US" dirty="0"/>
              <a:t> </a:t>
            </a:r>
            <a:r>
              <a:rPr lang="en-US" dirty="0" err="1"/>
              <a:t>succesiune</a:t>
            </a:r>
            <a:r>
              <a:rPr lang="en-US" dirty="0"/>
              <a:t> de </a:t>
            </a:r>
            <a:r>
              <a:rPr lang="en-US" dirty="0" err="1"/>
              <a:t>paşi</a:t>
            </a:r>
            <a:r>
              <a:rPr lang="en-US" dirty="0"/>
              <a:t>:</a:t>
            </a:r>
          </a:p>
          <a:p>
            <a:r>
              <a:rPr lang="en-US" dirty="0" err="1" smtClean="0"/>
              <a:t>Solicitarea</a:t>
            </a:r>
            <a:r>
              <a:rPr lang="en-US" dirty="0" smtClean="0"/>
              <a:t> </a:t>
            </a:r>
            <a:r>
              <a:rPr lang="en-US" dirty="0"/>
              <a:t>de a se </a:t>
            </a:r>
            <a:r>
              <a:rPr lang="en-US" dirty="0" err="1"/>
              <a:t>preciza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cu care se </a:t>
            </a:r>
            <a:r>
              <a:rPr lang="en-US" dirty="0" err="1"/>
              <a:t>doreşte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se </a:t>
            </a:r>
            <a:r>
              <a:rPr lang="en-US" dirty="0" err="1"/>
              <a:t>schimbe</a:t>
            </a:r>
            <a:r>
              <a:rPr lang="en-US" dirty="0"/>
              <a:t> </a:t>
            </a:r>
            <a:r>
              <a:rPr lang="en-US" dirty="0" err="1"/>
              <a:t>fişiere</a:t>
            </a:r>
            <a:r>
              <a:rPr lang="en-US" dirty="0"/>
              <a:t>;</a:t>
            </a:r>
          </a:p>
          <a:p>
            <a:r>
              <a:rPr lang="en-US" dirty="0" err="1" smtClean="0"/>
              <a:t>Pornirea</a:t>
            </a:r>
            <a:r>
              <a:rPr lang="en-US" dirty="0" smtClean="0"/>
              <a:t> </a:t>
            </a:r>
            <a:r>
              <a:rPr lang="en-US" dirty="0" err="1"/>
              <a:t>aplicaţiei</a:t>
            </a:r>
            <a:r>
              <a:rPr lang="en-US" dirty="0"/>
              <a:t> (</a:t>
            </a:r>
            <a:r>
              <a:rPr lang="en-US" dirty="0" err="1"/>
              <a:t>programului</a:t>
            </a:r>
            <a:r>
              <a:rPr lang="en-US" dirty="0"/>
              <a:t>) FTP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realizarea</a:t>
            </a:r>
            <a:r>
              <a:rPr lang="en-US" dirty="0"/>
              <a:t> </a:t>
            </a:r>
            <a:r>
              <a:rPr lang="en-US" dirty="0" err="1"/>
              <a:t>conectării</a:t>
            </a:r>
            <a:r>
              <a:rPr lang="en-US" dirty="0"/>
              <a:t> la </a:t>
            </a:r>
            <a:r>
              <a:rPr lang="en-US" dirty="0" err="1"/>
              <a:t>calculatorul</a:t>
            </a:r>
            <a:r>
              <a:rPr lang="en-US" dirty="0"/>
              <a:t> de la </a:t>
            </a:r>
            <a:r>
              <a:rPr lang="en-US" dirty="0" err="1"/>
              <a:t>distanţă</a:t>
            </a:r>
            <a:r>
              <a:rPr lang="en-US" dirty="0"/>
              <a:t>;</a:t>
            </a:r>
          </a:p>
          <a:p>
            <a:r>
              <a:rPr lang="en-US" dirty="0" err="1" smtClean="0"/>
              <a:t>Introducerea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utilizator</a:t>
            </a:r>
            <a:r>
              <a:rPr lang="en-US" dirty="0"/>
              <a:t> (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realizarea</a:t>
            </a:r>
            <a:r>
              <a:rPr lang="en-US" dirty="0"/>
              <a:t> </a:t>
            </a:r>
            <a:r>
              <a:rPr lang="en-US" dirty="0" err="1"/>
              <a:t>conectării</a:t>
            </a:r>
            <a:r>
              <a:rPr lang="en-US" dirty="0"/>
              <a:t>) a username (</a:t>
            </a:r>
            <a:r>
              <a:rPr lang="en-US" dirty="0" err="1"/>
              <a:t>numele</a:t>
            </a:r>
            <a:r>
              <a:rPr lang="en-US" dirty="0"/>
              <a:t> de login)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parolă</a:t>
            </a:r>
            <a:r>
              <a:rPr lang="en-US" dirty="0"/>
              <a:t>;</a:t>
            </a:r>
          </a:p>
          <a:p>
            <a:r>
              <a:rPr lang="en-US" dirty="0" err="1" smtClean="0"/>
              <a:t>După</a:t>
            </a:r>
            <a:r>
              <a:rPr lang="en-US" dirty="0" smtClean="0"/>
              <a:t> </a:t>
            </a:r>
            <a:r>
              <a:rPr lang="en-US" dirty="0" err="1"/>
              <a:t>acceptarea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de la </a:t>
            </a:r>
            <a:r>
              <a:rPr lang="en-US" dirty="0" err="1"/>
              <a:t>distanţă</a:t>
            </a:r>
            <a:r>
              <a:rPr lang="en-US" dirty="0"/>
              <a:t> a </a:t>
            </a:r>
            <a:r>
              <a:rPr lang="en-US" dirty="0" err="1"/>
              <a:t>numelui</a:t>
            </a:r>
            <a:r>
              <a:rPr lang="en-US" dirty="0"/>
              <a:t> de </a:t>
            </a:r>
            <a:r>
              <a:rPr lang="en-US" dirty="0" err="1"/>
              <a:t>conectare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parolei</a:t>
            </a:r>
            <a:r>
              <a:rPr lang="en-US" dirty="0"/>
              <a:t>, </a:t>
            </a:r>
            <a:r>
              <a:rPr lang="en-US" dirty="0" err="1"/>
              <a:t>utilizatorul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înceapă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</a:t>
            </a:r>
            <a:r>
              <a:rPr lang="en-US" dirty="0" err="1"/>
              <a:t>fişierelor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0474"/>
            <a:ext cx="12192000" cy="66775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FTP se </a:t>
            </a:r>
            <a:r>
              <a:rPr lang="en-US" dirty="0" err="1"/>
              <a:t>foloseşte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:</a:t>
            </a:r>
          </a:p>
          <a:p>
            <a:r>
              <a:rPr lang="en-US" dirty="0" smtClean="0"/>
              <a:t>se </a:t>
            </a:r>
            <a:r>
              <a:rPr lang="en-US" dirty="0" err="1"/>
              <a:t>transferă</a:t>
            </a:r>
            <a:r>
              <a:rPr lang="en-US" dirty="0"/>
              <a:t> (upload) </a:t>
            </a:r>
            <a:r>
              <a:rPr lang="en-US" dirty="0" err="1"/>
              <a:t>pentru</a:t>
            </a:r>
            <a:r>
              <a:rPr lang="en-US" dirty="0"/>
              <a:t> prima </a:t>
            </a:r>
            <a:r>
              <a:rPr lang="en-US" dirty="0" err="1"/>
              <a:t>dată</a:t>
            </a:r>
            <a:r>
              <a:rPr lang="en-US" dirty="0"/>
              <a:t> </a:t>
            </a:r>
            <a:r>
              <a:rPr lang="en-US" dirty="0" err="1"/>
              <a:t>fişierele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site la o </a:t>
            </a:r>
            <a:r>
              <a:rPr lang="en-US" dirty="0" err="1"/>
              <a:t>gazdă</a:t>
            </a:r>
            <a:r>
              <a:rPr lang="en-US" dirty="0"/>
              <a:t> web;</a:t>
            </a:r>
          </a:p>
          <a:p>
            <a:r>
              <a:rPr lang="en-US" dirty="0" smtClean="0"/>
              <a:t>se </a:t>
            </a:r>
            <a:r>
              <a:rPr lang="en-US" dirty="0" err="1"/>
              <a:t>înlocuieşte</a:t>
            </a:r>
            <a:r>
              <a:rPr lang="en-US" dirty="0"/>
              <a:t> un </a:t>
            </a:r>
            <a:r>
              <a:rPr lang="en-US" dirty="0" err="1"/>
              <a:t>fişier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o imagine;</a:t>
            </a:r>
          </a:p>
          <a:p>
            <a:r>
              <a:rPr lang="en-US" dirty="0" smtClean="0"/>
              <a:t>se </a:t>
            </a:r>
            <a:r>
              <a:rPr lang="en-US" dirty="0" err="1"/>
              <a:t>încarcă</a:t>
            </a:r>
            <a:r>
              <a:rPr lang="en-US" dirty="0"/>
              <a:t> (download) </a:t>
            </a:r>
            <a:r>
              <a:rPr lang="en-US" dirty="0" err="1"/>
              <a:t>fişiere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un alt calculator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propriu</a:t>
            </a:r>
            <a:r>
              <a:rPr lang="en-US" dirty="0"/>
              <a:t>;</a:t>
            </a:r>
          </a:p>
          <a:p>
            <a:r>
              <a:rPr lang="en-US" dirty="0" smtClean="0"/>
              <a:t>se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persoane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încărca</a:t>
            </a:r>
            <a:r>
              <a:rPr lang="en-US" dirty="0"/>
              <a:t> un </a:t>
            </a:r>
            <a:r>
              <a:rPr lang="en-US" dirty="0" err="1"/>
              <a:t>fişier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-un </a:t>
            </a:r>
            <a:r>
              <a:rPr lang="en-US" dirty="0" err="1"/>
              <a:t>anumit</a:t>
            </a:r>
            <a:r>
              <a:rPr lang="en-US" dirty="0"/>
              <a:t> </a:t>
            </a:r>
            <a:r>
              <a:rPr lang="en-US" dirty="0" smtClean="0"/>
              <a:t>site;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/>
              <a:t>general, </a:t>
            </a:r>
            <a:r>
              <a:rPr lang="en-US" dirty="0" err="1"/>
              <a:t>când</a:t>
            </a:r>
            <a:r>
              <a:rPr lang="en-US" dirty="0"/>
              <a:t> se </a:t>
            </a:r>
            <a:r>
              <a:rPr lang="en-US" dirty="0" err="1"/>
              <a:t>iniţiază</a:t>
            </a:r>
            <a:r>
              <a:rPr lang="en-US" dirty="0"/>
              <a:t> un transfer </a:t>
            </a:r>
            <a:r>
              <a:rPr lang="en-US" dirty="0" err="1"/>
              <a:t>prin</a:t>
            </a:r>
            <a:r>
              <a:rPr lang="en-US" dirty="0"/>
              <a:t> FTP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precizate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aspecte</a:t>
            </a:r>
            <a:r>
              <a:rPr lang="en-US" dirty="0"/>
              <a:t>:</a:t>
            </a:r>
          </a:p>
          <a:p>
            <a:r>
              <a:rPr lang="en-US" dirty="0" err="1" smtClean="0"/>
              <a:t>Tipul</a:t>
            </a:r>
            <a:r>
              <a:rPr lang="en-US" dirty="0" smtClean="0"/>
              <a:t> </a:t>
            </a:r>
            <a:r>
              <a:rPr lang="en-US" dirty="0" err="1"/>
              <a:t>fişierului</a:t>
            </a:r>
            <a:r>
              <a:rPr lang="en-US" dirty="0"/>
              <a:t> - se </a:t>
            </a:r>
            <a:r>
              <a:rPr lang="en-US" dirty="0" err="1"/>
              <a:t>specifică</a:t>
            </a:r>
            <a:r>
              <a:rPr lang="en-US" dirty="0"/>
              <a:t> </a:t>
            </a:r>
            <a:r>
              <a:rPr lang="en-US" dirty="0" err="1"/>
              <a:t>maniera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datele</a:t>
            </a:r>
            <a:r>
              <a:rPr lang="en-US" dirty="0"/>
              <a:t> </a:t>
            </a:r>
            <a:r>
              <a:rPr lang="en-US" dirty="0" err="1"/>
              <a:t>conţinute</a:t>
            </a:r>
            <a:r>
              <a:rPr lang="en-US" dirty="0"/>
              <a:t> de un </a:t>
            </a:r>
            <a:r>
              <a:rPr lang="en-US" dirty="0" err="1"/>
              <a:t>fişier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fi </a:t>
            </a:r>
            <a:r>
              <a:rPr lang="en-US" dirty="0" err="1"/>
              <a:t>aduse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format </a:t>
            </a:r>
            <a:r>
              <a:rPr lang="en-US" dirty="0" err="1"/>
              <a:t>transportabil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: </a:t>
            </a:r>
          </a:p>
          <a:p>
            <a:pPr lvl="1"/>
            <a:r>
              <a:rPr lang="en-US" dirty="0" err="1" smtClean="0"/>
              <a:t>fişiere</a:t>
            </a:r>
            <a:r>
              <a:rPr lang="en-US" dirty="0" smtClean="0"/>
              <a:t> </a:t>
            </a:r>
            <a:r>
              <a:rPr lang="en-US" dirty="0"/>
              <a:t>ASCII – </a:t>
            </a:r>
            <a:r>
              <a:rPr lang="en-US" dirty="0" err="1"/>
              <a:t>calculatorul</a:t>
            </a:r>
            <a:r>
              <a:rPr lang="en-US" dirty="0"/>
              <a:t> care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fişierul</a:t>
            </a:r>
            <a:r>
              <a:rPr lang="en-US" dirty="0"/>
              <a:t>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converteşte</a:t>
            </a:r>
            <a:r>
              <a:rPr lang="en-US" dirty="0"/>
              <a:t> din </a:t>
            </a:r>
            <a:r>
              <a:rPr lang="en-US" dirty="0" err="1"/>
              <a:t>formatul</a:t>
            </a:r>
            <a:r>
              <a:rPr lang="en-US" dirty="0"/>
              <a:t> local text </a:t>
            </a:r>
            <a:r>
              <a:rPr lang="en-US" dirty="0" err="1"/>
              <a:t>în</a:t>
            </a:r>
            <a:r>
              <a:rPr lang="en-US" dirty="0"/>
              <a:t> format ASCII;</a:t>
            </a:r>
          </a:p>
          <a:p>
            <a:pPr lvl="1"/>
            <a:r>
              <a:rPr lang="en-US" dirty="0" err="1" smtClean="0"/>
              <a:t>fişiere</a:t>
            </a:r>
            <a:r>
              <a:rPr lang="en-US" dirty="0" smtClean="0"/>
              <a:t> </a:t>
            </a:r>
            <a:r>
              <a:rPr lang="en-US" dirty="0"/>
              <a:t>EBCDIC – similar cu ASCII;</a:t>
            </a:r>
          </a:p>
          <a:p>
            <a:pPr lvl="1"/>
            <a:r>
              <a:rPr lang="en-US" dirty="0" err="1" smtClean="0"/>
              <a:t>fişiere</a:t>
            </a:r>
            <a:r>
              <a:rPr lang="en-US" dirty="0" smtClean="0"/>
              <a:t> </a:t>
            </a:r>
            <a:r>
              <a:rPr lang="en-US" dirty="0" err="1"/>
              <a:t>binare</a:t>
            </a:r>
            <a:r>
              <a:rPr lang="en-US" dirty="0"/>
              <a:t> (binary) – </a:t>
            </a:r>
            <a:r>
              <a:rPr lang="en-US" dirty="0" err="1"/>
              <a:t>fişierul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transmis</a:t>
            </a:r>
            <a:r>
              <a:rPr lang="en-US" dirty="0"/>
              <a:t> exact cum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memorat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sursă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memorat</a:t>
            </a:r>
            <a:r>
              <a:rPr lang="en-US" dirty="0"/>
              <a:t> la </a:t>
            </a:r>
            <a:r>
              <a:rPr lang="en-US" dirty="0" err="1"/>
              <a:t>fel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destinaţie</a:t>
            </a:r>
            <a:r>
              <a:rPr lang="en-US" dirty="0"/>
              <a:t>;</a:t>
            </a:r>
          </a:p>
          <a:p>
            <a:pPr lvl="1"/>
            <a:r>
              <a:rPr lang="en-US" dirty="0" err="1" smtClean="0"/>
              <a:t>fişiere</a:t>
            </a:r>
            <a:r>
              <a:rPr lang="en-US" dirty="0" smtClean="0"/>
              <a:t> </a:t>
            </a:r>
            <a:r>
              <a:rPr lang="en-US" dirty="0"/>
              <a:t>locale –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mediile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cel</a:t>
            </a:r>
            <a:r>
              <a:rPr lang="en-US" dirty="0"/>
              <a:t> care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precizează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biti</a:t>
            </a:r>
            <a:r>
              <a:rPr lang="en-US" dirty="0"/>
              <a:t>/byte;</a:t>
            </a:r>
          </a:p>
          <a:p>
            <a:r>
              <a:rPr lang="en-US" dirty="0" err="1" smtClean="0"/>
              <a:t>Controlul</a:t>
            </a:r>
            <a:r>
              <a:rPr lang="en-US" dirty="0" smtClean="0"/>
              <a:t> </a:t>
            </a:r>
            <a:r>
              <a:rPr lang="en-US" dirty="0" err="1"/>
              <a:t>formatului</a:t>
            </a:r>
            <a:r>
              <a:rPr lang="en-US" dirty="0"/>
              <a:t> – se </a:t>
            </a:r>
            <a:r>
              <a:rPr lang="en-US" dirty="0" err="1"/>
              <a:t>referă</a:t>
            </a:r>
            <a:r>
              <a:rPr lang="en-US" dirty="0"/>
              <a:t> la </a:t>
            </a:r>
            <a:r>
              <a:rPr lang="en-US" dirty="0" err="1"/>
              <a:t>fişierele</a:t>
            </a:r>
            <a:r>
              <a:rPr lang="en-US" dirty="0"/>
              <a:t> text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transferate</a:t>
            </a:r>
            <a:r>
              <a:rPr lang="en-US" dirty="0"/>
              <a:t> direct </a:t>
            </a:r>
            <a:r>
              <a:rPr lang="en-US" dirty="0" err="1"/>
              <a:t>către</a:t>
            </a:r>
            <a:r>
              <a:rPr lang="en-US" dirty="0"/>
              <a:t> o </a:t>
            </a:r>
            <a:r>
              <a:rPr lang="en-US" dirty="0" err="1"/>
              <a:t>imprimantă</a:t>
            </a:r>
            <a:r>
              <a:rPr lang="en-US" dirty="0"/>
              <a:t>.</a:t>
            </a:r>
          </a:p>
          <a:p>
            <a:r>
              <a:rPr lang="en-US" dirty="0" err="1" smtClean="0"/>
              <a:t>Structura</a:t>
            </a:r>
            <a:endParaRPr lang="en-US" dirty="0"/>
          </a:p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transmitere</a:t>
            </a:r>
            <a:r>
              <a:rPr lang="en-US" dirty="0"/>
              <a:t> - care </a:t>
            </a:r>
            <a:r>
              <a:rPr lang="en-US" dirty="0" err="1"/>
              <a:t>poate</a:t>
            </a:r>
            <a:r>
              <a:rPr lang="en-US" dirty="0"/>
              <a:t> fi:</a:t>
            </a:r>
          </a:p>
          <a:p>
            <a:pPr lvl="1"/>
            <a:r>
              <a:rPr lang="en-US" dirty="0" smtClean="0"/>
              <a:t>Stream </a:t>
            </a:r>
            <a:r>
              <a:rPr lang="en-US" dirty="0"/>
              <a:t>– </a:t>
            </a:r>
            <a:r>
              <a:rPr lang="en-US" dirty="0" err="1"/>
              <a:t>fişierul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transferat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serie</a:t>
            </a:r>
            <a:r>
              <a:rPr lang="en-US" dirty="0"/>
              <a:t> de bytes;</a:t>
            </a:r>
          </a:p>
          <a:p>
            <a:pPr lvl="1"/>
            <a:r>
              <a:rPr lang="en-US" dirty="0" smtClean="0"/>
              <a:t>Bloc </a:t>
            </a:r>
            <a:r>
              <a:rPr lang="en-US" dirty="0"/>
              <a:t>– </a:t>
            </a:r>
            <a:r>
              <a:rPr lang="en-US" dirty="0" err="1"/>
              <a:t>fişierul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transferat</a:t>
            </a:r>
            <a:r>
              <a:rPr lang="en-US" dirty="0"/>
              <a:t> bloc cu bloc, </a:t>
            </a:r>
            <a:r>
              <a:rPr lang="en-US" dirty="0" err="1"/>
              <a:t>fiecare</a:t>
            </a:r>
            <a:r>
              <a:rPr lang="en-US" dirty="0"/>
              <a:t> cu un header;</a:t>
            </a:r>
          </a:p>
          <a:p>
            <a:pPr lvl="1"/>
            <a:r>
              <a:rPr lang="en-US" dirty="0" err="1" smtClean="0"/>
              <a:t>Comprimat</a:t>
            </a:r>
            <a:r>
              <a:rPr lang="en-US" dirty="0" smtClean="0"/>
              <a:t> </a:t>
            </a:r>
            <a:r>
              <a:rPr lang="en-US" dirty="0"/>
              <a:t>– se </a:t>
            </a:r>
            <a:r>
              <a:rPr lang="en-US" dirty="0" err="1"/>
              <a:t>foloseşte</a:t>
            </a:r>
            <a:r>
              <a:rPr lang="en-US" dirty="0"/>
              <a:t> o </a:t>
            </a:r>
            <a:r>
              <a:rPr lang="en-US" dirty="0" err="1"/>
              <a:t>schemă</a:t>
            </a:r>
            <a:r>
              <a:rPr lang="en-US" dirty="0"/>
              <a:t> de </a:t>
            </a:r>
            <a:r>
              <a:rPr lang="en-US" dirty="0" err="1"/>
              <a:t>comprimare</a:t>
            </a:r>
            <a:r>
              <a:rPr lang="en-US" dirty="0"/>
              <a:t> a </a:t>
            </a:r>
            <a:r>
              <a:rPr lang="en-US" dirty="0" err="1"/>
              <a:t>secvenţelor</a:t>
            </a:r>
            <a:r>
              <a:rPr lang="en-US" dirty="0"/>
              <a:t> de bytes </a:t>
            </a:r>
            <a:r>
              <a:rPr lang="en-US" dirty="0" err="1"/>
              <a:t>identici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81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943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Protocolul</a:t>
            </a:r>
            <a:r>
              <a:rPr lang="en-US" b="1" dirty="0"/>
              <a:t> SMTP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09432"/>
            <a:ext cx="12192000" cy="6248568"/>
          </a:xfrm>
        </p:spPr>
        <p:txBody>
          <a:bodyPr>
            <a:normAutofit/>
          </a:bodyPr>
          <a:lstStyle/>
          <a:p>
            <a:r>
              <a:rPr lang="en-US" dirty="0" err="1"/>
              <a:t>Poşta</a:t>
            </a:r>
            <a:r>
              <a:rPr lang="en-US" dirty="0"/>
              <a:t> </a:t>
            </a:r>
            <a:r>
              <a:rPr lang="en-US" dirty="0" err="1"/>
              <a:t>electronică</a:t>
            </a:r>
            <a:r>
              <a:rPr lang="en-US" dirty="0"/>
              <a:t> </a:t>
            </a:r>
            <a:r>
              <a:rPr lang="en-US" dirty="0" err="1"/>
              <a:t>funcţionează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protocoale</a:t>
            </a:r>
            <a:r>
              <a:rPr lang="en-US" dirty="0"/>
              <a:t> de </a:t>
            </a:r>
            <a:r>
              <a:rPr lang="en-US" dirty="0" err="1"/>
              <a:t>comunicaţie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SMTP (Simple Mail transport Protocol)</a:t>
            </a:r>
            <a:r>
              <a:rPr lang="en-US" dirty="0"/>
              <a:t> – </a:t>
            </a:r>
            <a:r>
              <a:rPr lang="en-US" dirty="0" err="1"/>
              <a:t>Protocolul</a:t>
            </a:r>
            <a:r>
              <a:rPr lang="en-US" dirty="0"/>
              <a:t> de transport </a:t>
            </a:r>
            <a:r>
              <a:rPr lang="en-US" dirty="0" err="1"/>
              <a:t>simplu</a:t>
            </a:r>
            <a:r>
              <a:rPr lang="en-US" dirty="0"/>
              <a:t> de e-mail –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de </a:t>
            </a:r>
            <a:r>
              <a:rPr lang="en-US" dirty="0" err="1"/>
              <a:t>transmitere</a:t>
            </a:r>
            <a:r>
              <a:rPr lang="en-US" dirty="0"/>
              <a:t> de </a:t>
            </a:r>
            <a:r>
              <a:rPr lang="en-US" dirty="0" err="1"/>
              <a:t>mesaje</a:t>
            </a:r>
            <a:r>
              <a:rPr lang="en-US" dirty="0"/>
              <a:t> </a:t>
            </a:r>
            <a:r>
              <a:rPr lang="en-US" dirty="0" err="1"/>
              <a:t>peste</a:t>
            </a:r>
            <a:r>
              <a:rPr lang="en-US" dirty="0"/>
              <a:t> TCP/IP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suportă</a:t>
            </a:r>
            <a:r>
              <a:rPr lang="en-US" dirty="0"/>
              <a:t> </a:t>
            </a:r>
            <a:r>
              <a:rPr lang="en-US" dirty="0" err="1"/>
              <a:t>majoritatea</a:t>
            </a:r>
            <a:r>
              <a:rPr lang="en-US" dirty="0"/>
              <a:t> </a:t>
            </a:r>
            <a:r>
              <a:rPr lang="en-US" dirty="0" err="1"/>
              <a:t>programelor</a:t>
            </a:r>
            <a:r>
              <a:rPr lang="en-US" dirty="0"/>
              <a:t> de e-mail de </a:t>
            </a:r>
            <a:r>
              <a:rPr lang="en-US" dirty="0" err="1"/>
              <a:t>pe</a:t>
            </a:r>
            <a:r>
              <a:rPr lang="en-US" dirty="0"/>
              <a:t> Internet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/>
              <a:t>ca un client al </a:t>
            </a:r>
            <a:r>
              <a:rPr lang="en-US" dirty="0" err="1"/>
              <a:t>serviciului</a:t>
            </a:r>
            <a:r>
              <a:rPr lang="en-US" dirty="0"/>
              <a:t> de </a:t>
            </a:r>
            <a:r>
              <a:rPr lang="en-US" dirty="0" err="1"/>
              <a:t>poştă</a:t>
            </a:r>
            <a:r>
              <a:rPr lang="en-US" dirty="0"/>
              <a:t> </a:t>
            </a:r>
            <a:r>
              <a:rPr lang="en-US" dirty="0" err="1"/>
              <a:t>electronică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primească</a:t>
            </a:r>
            <a:r>
              <a:rPr lang="en-US" dirty="0"/>
              <a:t> un </a:t>
            </a:r>
            <a:r>
              <a:rPr lang="en-US" dirty="0" err="1"/>
              <a:t>mesaj</a:t>
            </a:r>
            <a:r>
              <a:rPr lang="en-US" dirty="0"/>
              <a:t> de la </a:t>
            </a:r>
            <a:r>
              <a:rPr lang="en-US" dirty="0" err="1"/>
              <a:t>serverul</a:t>
            </a:r>
            <a:r>
              <a:rPr lang="en-US" dirty="0"/>
              <a:t> </a:t>
            </a:r>
            <a:r>
              <a:rPr lang="en-US" dirty="0" err="1"/>
              <a:t>specializat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servicii</a:t>
            </a:r>
            <a:r>
              <a:rPr lang="en-US" dirty="0"/>
              <a:t>, </a:t>
            </a:r>
            <a:r>
              <a:rPr lang="en-US" dirty="0" err="1"/>
              <a:t>apelează</a:t>
            </a:r>
            <a:r>
              <a:rPr lang="en-US" dirty="0"/>
              <a:t> fie la Post Office Protocol (POP) </a:t>
            </a:r>
            <a:r>
              <a:rPr lang="en-US" dirty="0" err="1"/>
              <a:t>sau</a:t>
            </a:r>
            <a:r>
              <a:rPr lang="en-US" dirty="0"/>
              <a:t> POP3, fie la Internet Message Access Protocol (IMAP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	Se </a:t>
            </a:r>
            <a:r>
              <a:rPr lang="en-US" dirty="0" err="1"/>
              <a:t>observă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: </a:t>
            </a:r>
          </a:p>
          <a:p>
            <a:r>
              <a:rPr lang="en-US" dirty="0" err="1" smtClean="0"/>
              <a:t>Protocolul</a:t>
            </a:r>
            <a:r>
              <a:rPr lang="en-US" dirty="0" smtClean="0"/>
              <a:t> </a:t>
            </a:r>
            <a:r>
              <a:rPr lang="en-US" dirty="0"/>
              <a:t>SMTP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utilizat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trimiterea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e-mail de la expeditor la </a:t>
            </a:r>
            <a:r>
              <a:rPr lang="en-US" dirty="0" err="1"/>
              <a:t>servere</a:t>
            </a:r>
            <a:r>
              <a:rPr lang="en-US" dirty="0"/>
              <a:t>,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la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serverele</a:t>
            </a:r>
            <a:r>
              <a:rPr lang="en-US" dirty="0"/>
              <a:t> </a:t>
            </a:r>
            <a:r>
              <a:rPr lang="en-US" dirty="0" err="1"/>
              <a:t>intermediare</a:t>
            </a:r>
            <a:r>
              <a:rPr lang="en-US" dirty="0"/>
              <a:t> (Send and Forward e-mail); </a:t>
            </a:r>
          </a:p>
          <a:p>
            <a:r>
              <a:rPr lang="en-US" dirty="0" err="1" smtClean="0"/>
              <a:t>Protocolul</a:t>
            </a:r>
            <a:r>
              <a:rPr lang="en-US" dirty="0" smtClean="0"/>
              <a:t> </a:t>
            </a:r>
            <a:r>
              <a:rPr lang="en-US" dirty="0"/>
              <a:t>POP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utilizat</a:t>
            </a:r>
            <a:r>
              <a:rPr lang="en-US" dirty="0"/>
              <a:t> la </a:t>
            </a:r>
            <a:r>
              <a:rPr lang="en-US" dirty="0" err="1"/>
              <a:t>livrare</a:t>
            </a:r>
            <a:r>
              <a:rPr lang="en-US" dirty="0"/>
              <a:t> (</a:t>
            </a:r>
            <a:r>
              <a:rPr lang="en-US" dirty="0" err="1"/>
              <a:t>recepţie</a:t>
            </a:r>
            <a:r>
              <a:rPr lang="en-US" dirty="0"/>
              <a:t>) de la </a:t>
            </a:r>
            <a:r>
              <a:rPr lang="en-US" dirty="0" err="1"/>
              <a:t>ultimil</a:t>
            </a:r>
            <a:r>
              <a:rPr lang="en-US" dirty="0"/>
              <a:t> server la </a:t>
            </a:r>
            <a:r>
              <a:rPr lang="en-US" dirty="0" err="1"/>
              <a:t>calculatorul</a:t>
            </a:r>
            <a:r>
              <a:rPr lang="en-US" dirty="0"/>
              <a:t> client (Deliver e-mail);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1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12751</TotalTime>
  <Words>1310</Words>
  <Application>Microsoft Office PowerPoint</Application>
  <PresentationFormat>Произвольный</PresentationFormat>
  <Paragraphs>129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REȚELE DE CALCULATOARE T.3 –Nivelul Aplicație    </vt:lpstr>
      <vt:lpstr>NIVELUL APLICAŢIE </vt:lpstr>
      <vt:lpstr>NIVELUL APLICAŢIE</vt:lpstr>
      <vt:lpstr>Protocolul HTTP</vt:lpstr>
      <vt:lpstr>Protocolul TELNET</vt:lpstr>
      <vt:lpstr>Protocolul FTP</vt:lpstr>
      <vt:lpstr>Презентация PowerPoint</vt:lpstr>
      <vt:lpstr>Презентация PowerPoint</vt:lpstr>
      <vt:lpstr>Protocolul SMTP</vt:lpstr>
      <vt:lpstr>Презентация PowerPoint</vt:lpstr>
      <vt:lpstr>Презентация PowerPoint</vt:lpstr>
      <vt:lpstr>Protocolul DNS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554</cp:revision>
  <dcterms:created xsi:type="dcterms:W3CDTF">2020-08-28T11:28:42Z</dcterms:created>
  <dcterms:modified xsi:type="dcterms:W3CDTF">2022-05-01T11:02:48Z</dcterms:modified>
</cp:coreProperties>
</file>