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sldIdLst>
    <p:sldId id="297" r:id="rId5"/>
    <p:sldId id="256" r:id="rId6"/>
    <p:sldId id="257" r:id="rId7"/>
    <p:sldId id="258" r:id="rId8"/>
    <p:sldId id="259" r:id="rId9"/>
    <p:sldId id="299" r:id="rId10"/>
    <p:sldId id="260" r:id="rId11"/>
    <p:sldId id="261" r:id="rId12"/>
    <p:sldId id="301" r:id="rId13"/>
    <p:sldId id="302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6" r:id="rId27"/>
    <p:sldId id="275" r:id="rId28"/>
    <p:sldId id="278" r:id="rId29"/>
    <p:sldId id="279" r:id="rId30"/>
    <p:sldId id="277" r:id="rId31"/>
    <p:sldId id="280" r:id="rId32"/>
    <p:sldId id="281" r:id="rId33"/>
    <p:sldId id="296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0" r:id="rId42"/>
    <p:sldId id="289" r:id="rId43"/>
    <p:sldId id="292" r:id="rId44"/>
    <p:sldId id="293" r:id="rId45"/>
    <p:sldId id="294" r:id="rId46"/>
    <p:sldId id="295" r:id="rId47"/>
    <p:sldId id="291" r:id="rId4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2908A-5715-4B11-A338-0BBF575691F0}" v="5" dt="2023-01-30T20:25:1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0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2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ovan Dumitru" userId="S::dumitru.postovan@isa.utm.md::c4f37bb5-a124-427a-9481-38f27f426434" providerId="AD" clId="Web-{4342908A-5715-4B11-A338-0BBF575691F0}"/>
    <pc:docChg chg="modSld">
      <pc:chgData name="Postovan Dumitru" userId="S::dumitru.postovan@isa.utm.md::c4f37bb5-a124-427a-9481-38f27f426434" providerId="AD" clId="Web-{4342908A-5715-4B11-A338-0BBF575691F0}" dt="2023-01-30T20:25:09.737" v="3" actId="20577"/>
      <pc:docMkLst>
        <pc:docMk/>
      </pc:docMkLst>
      <pc:sldChg chg="modSp">
        <pc:chgData name="Postovan Dumitru" userId="S::dumitru.postovan@isa.utm.md::c4f37bb5-a124-427a-9481-38f27f426434" providerId="AD" clId="Web-{4342908A-5715-4B11-A338-0BBF575691F0}" dt="2023-01-30T20:25:09.737" v="3" actId="20577"/>
        <pc:sldMkLst>
          <pc:docMk/>
          <pc:sldMk cId="73161198" sldId="285"/>
        </pc:sldMkLst>
        <pc:spChg chg="mod">
          <ac:chgData name="Postovan Dumitru" userId="S::dumitru.postovan@isa.utm.md::c4f37bb5-a124-427a-9481-38f27f426434" providerId="AD" clId="Web-{4342908A-5715-4B11-A338-0BBF575691F0}" dt="2023-01-30T20:25:09.737" v="3" actId="20577"/>
          <ac:spMkLst>
            <pc:docMk/>
            <pc:sldMk cId="73161198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39DAA-9DC8-D84A-8575-44D73920FA56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C557C-DA1F-6E45-9506-6B3E78F32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5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3C60-FF41-054E-AC97-2BB47075A9D5}" type="slidenum">
              <a:rPr lang="en-US"/>
              <a:pPr/>
              <a:t>38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F0FE5-EB6F-3747-96C3-5A2C8CC406C5}" type="slidenum">
              <a:rPr lang="en-US"/>
              <a:pPr/>
              <a:t>40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246AC-6F09-3B47-B851-055755A3A6F3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F1B03-E4F4-8442-BCE9-229D65589C4C}" type="slidenum">
              <a:rPr lang="en-US"/>
              <a:pPr/>
              <a:t>42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19C68-FF66-C843-A612-B9642611BE27}" type="slidenum">
              <a:rPr lang="en-US"/>
              <a:pPr/>
              <a:t>43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2D869C-F63D-5C40-9F45-5B878D4DE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2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1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0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7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ABE3-A0D8-184F-866F-8C826726B16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6CF0-B855-CF48-A151-0F060F4E0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8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889" y="346747"/>
            <a:ext cx="851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Titularul</a:t>
            </a:r>
            <a:r>
              <a:rPr lang="en-US" sz="2800" dirty="0"/>
              <a:t>  </a:t>
            </a:r>
            <a:r>
              <a:rPr lang="en-US" sz="2800" dirty="0" err="1"/>
              <a:t>Cursului</a:t>
            </a:r>
            <a:r>
              <a:rPr lang="en-US" sz="2800" dirty="0"/>
              <a:t>  “</a:t>
            </a:r>
            <a:r>
              <a:rPr lang="en-US" sz="2800" b="1" dirty="0" err="1"/>
              <a:t>Arhitectura</a:t>
            </a:r>
            <a:r>
              <a:rPr lang="en-US" sz="2800" b="1" dirty="0"/>
              <a:t> </a:t>
            </a:r>
            <a:r>
              <a:rPr lang="en-US" sz="2800" b="1" dirty="0" err="1"/>
              <a:t>Calculatoarelor</a:t>
            </a:r>
            <a:r>
              <a:rPr lang="en-US" sz="2800" dirty="0"/>
              <a:t>” (</a:t>
            </a:r>
            <a:r>
              <a:rPr lang="en-US" sz="2800" b="1" dirty="0"/>
              <a:t>AC</a:t>
            </a:r>
            <a:r>
              <a:rPr lang="en-US" sz="2800" dirty="0"/>
              <a:t> 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8038" y="1164134"/>
            <a:ext cx="54448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Postovan Dumitru</a:t>
            </a:r>
          </a:p>
          <a:p>
            <a:r>
              <a:rPr lang="en-US" sz="2400" dirty="0">
                <a:solidFill>
                  <a:srgbClr val="0000FF"/>
                </a:solidFill>
                <a:latin typeface="American Typewriter"/>
                <a:cs typeface="American Typewriter"/>
              </a:rPr>
              <a:t>Lector </a:t>
            </a:r>
            <a:r>
              <a:rPr lang="en-US" sz="24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Universitar</a:t>
            </a:r>
            <a:endParaRPr lang="en-US" sz="2400" dirty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r>
              <a:rPr lang="en-US" sz="2400" i="1" dirty="0">
                <a:latin typeface="American Typewriter"/>
                <a:cs typeface="American Typewriter"/>
              </a:rPr>
              <a:t>Grade </a:t>
            </a:r>
            <a:r>
              <a:rPr lang="en-US" sz="2400" i="1" dirty="0" err="1">
                <a:latin typeface="American Typewriter"/>
                <a:cs typeface="American Typewriter"/>
              </a:rPr>
              <a:t>stiintifice</a:t>
            </a:r>
            <a:r>
              <a:rPr lang="en-US" sz="2400" i="1" dirty="0">
                <a:latin typeface="American Typewriter"/>
                <a:cs typeface="American Typewriter"/>
              </a:rPr>
              <a:t>(ex USSR):</a:t>
            </a:r>
          </a:p>
          <a:p>
            <a:endParaRPr lang="en-US" sz="2000" dirty="0">
              <a:latin typeface="American Typewriter"/>
              <a:cs typeface="American Typewriter"/>
            </a:endParaRPr>
          </a:p>
          <a:p>
            <a:r>
              <a:rPr lang="en-US" sz="2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Candidat</a:t>
            </a:r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 in </a:t>
            </a:r>
            <a:r>
              <a:rPr lang="en-US" sz="2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stiinte</a:t>
            </a:r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tehnice</a:t>
            </a:r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 (1986)</a:t>
            </a:r>
          </a:p>
          <a:p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Doctor in  </a:t>
            </a:r>
            <a:r>
              <a:rPr lang="en-US" sz="2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Stiinte</a:t>
            </a:r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Tehnice</a:t>
            </a:r>
            <a:r>
              <a:rPr lang="en-US" sz="2000" dirty="0">
                <a:solidFill>
                  <a:srgbClr val="0000FF"/>
                </a:solidFill>
                <a:latin typeface="American Typewriter"/>
                <a:cs typeface="American Typewriter"/>
              </a:rPr>
              <a:t> (1992)</a:t>
            </a:r>
          </a:p>
          <a:p>
            <a:endParaRPr lang="en-US" sz="2400" dirty="0"/>
          </a:p>
          <a:p>
            <a:r>
              <a:rPr lang="en-US" sz="2400" i="1" dirty="0" err="1">
                <a:latin typeface="American Typewriter"/>
                <a:cs typeface="American Typewriter"/>
              </a:rPr>
              <a:t>Specialitatea</a:t>
            </a:r>
            <a:r>
              <a:rPr lang="en-US" sz="2400" i="1" dirty="0">
                <a:latin typeface="American Typewriter"/>
                <a:cs typeface="American Typewriter"/>
              </a:rPr>
              <a:t>  05.13.13:</a:t>
            </a:r>
          </a:p>
          <a:p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Masini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electronice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 de </a:t>
            </a:r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calcul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,</a:t>
            </a:r>
          </a:p>
          <a:p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Sisteme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si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retele</a:t>
            </a:r>
            <a:r>
              <a:rPr lang="en-US" sz="2400" u="sng" dirty="0">
                <a:solidFill>
                  <a:srgbClr val="0000FF"/>
                </a:solidFill>
                <a:latin typeface="American Typewriter"/>
                <a:cs typeface="American Typewriter"/>
              </a:rPr>
              <a:t> de </a:t>
            </a:r>
            <a:r>
              <a:rPr lang="en-US" sz="2400" u="sng" dirty="0" err="1">
                <a:solidFill>
                  <a:srgbClr val="0000FF"/>
                </a:solidFill>
                <a:latin typeface="American Typewriter"/>
                <a:cs typeface="American Typewriter"/>
              </a:rPr>
              <a:t>masini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400" dirty="0"/>
              <a:t>Posta electronica (e-mail):</a:t>
            </a:r>
          </a:p>
          <a:p>
            <a:endParaRPr lang="en-US" sz="2000" dirty="0"/>
          </a:p>
          <a:p>
            <a:r>
              <a:rPr lang="en-US" sz="2400" b="1" i="1" dirty="0" err="1">
                <a:solidFill>
                  <a:srgbClr val="0000FF"/>
                </a:solidFill>
              </a:rPr>
              <a:t>dumitru.postovan@isa.utm.md</a:t>
            </a:r>
            <a:endParaRPr lang="en-US" sz="2400" b="1" i="1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9" y="1512838"/>
            <a:ext cx="2767922" cy="4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95300"/>
            <a:ext cx="4343400" cy="3683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Measurement and Evaluation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76" y="1410289"/>
            <a:ext cx="1540625" cy="153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089400" y="830851"/>
            <a:ext cx="5105226" cy="7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Architecture is an iterative process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   -- searching the space  of possible designs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solidFill>
                  <a:srgbClr val="FF0000"/>
                </a:solidFill>
                <a:latin typeface="Arial" charset="0"/>
              </a:rPr>
              <a:t>    -- at all levels of computer systems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6781800" y="1854200"/>
            <a:ext cx="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6451600" y="2159000"/>
            <a:ext cx="3556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502400" y="2387600"/>
            <a:ext cx="2540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527800" y="2616200"/>
            <a:ext cx="279400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578600" y="2997200"/>
            <a:ext cx="2540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756400" y="3225800"/>
            <a:ext cx="12700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6394450" y="2978150"/>
            <a:ext cx="1651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788150" y="2597150"/>
            <a:ext cx="292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5861050" y="2368550"/>
            <a:ext cx="6223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873750" y="2673350"/>
            <a:ext cx="3683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6788150" y="2139950"/>
            <a:ext cx="825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7385050" y="2368550"/>
            <a:ext cx="2413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7626350" y="2368550"/>
            <a:ext cx="4445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5708650" y="2673350"/>
            <a:ext cx="165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864350" y="3206750"/>
            <a:ext cx="215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Oval 20" descr="20%"/>
          <p:cNvSpPr>
            <a:spLocks noChangeArrowheads="1"/>
          </p:cNvSpPr>
          <p:nvPr/>
        </p:nvSpPr>
        <p:spPr bwMode="auto">
          <a:xfrm>
            <a:off x="2520950" y="3511550"/>
            <a:ext cx="1206500" cy="12065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 descr="20%"/>
          <p:cNvSpPr>
            <a:spLocks noChangeArrowheads="1"/>
          </p:cNvSpPr>
          <p:nvPr/>
        </p:nvSpPr>
        <p:spPr bwMode="auto">
          <a:xfrm>
            <a:off x="3816350" y="3892550"/>
            <a:ext cx="749300" cy="7493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Oval 22" descr="20%"/>
          <p:cNvSpPr>
            <a:spLocks noChangeArrowheads="1"/>
          </p:cNvSpPr>
          <p:nvPr/>
        </p:nvSpPr>
        <p:spPr bwMode="auto">
          <a:xfrm>
            <a:off x="4654550" y="4197350"/>
            <a:ext cx="520700" cy="444500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546100" y="3073400"/>
            <a:ext cx="1517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4000"/>
              </a:lnSpc>
            </a:pPr>
            <a:r>
              <a:rPr lang="en-US" sz="2400" b="1">
                <a:latin typeface="Arial" charset="0"/>
              </a:rPr>
              <a:t>Creativity</a:t>
            </a: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228850" y="3371850"/>
            <a:ext cx="571500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3099938" y="4514850"/>
            <a:ext cx="0" cy="11049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312040" y="4495800"/>
            <a:ext cx="0" cy="876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4972050" y="4514850"/>
            <a:ext cx="0" cy="6477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2762250" y="4819650"/>
            <a:ext cx="2857500" cy="114300"/>
          </a:xfrm>
          <a:prstGeom prst="roundRect">
            <a:avLst>
              <a:gd name="adj" fmla="val 12495"/>
            </a:avLst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609886" y="5003800"/>
            <a:ext cx="1439600" cy="3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7000"/>
              </a:lnSpc>
            </a:pP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Good Ideas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3727450" y="5474109"/>
            <a:ext cx="2351956" cy="3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7000"/>
              </a:lnSpc>
            </a:pPr>
            <a:r>
              <a:rPr lang="en-US" sz="2400" b="1" dirty="0">
                <a:solidFill>
                  <a:srgbClr val="77933C"/>
                </a:solidFill>
                <a:latin typeface="Arial" charset="0"/>
              </a:rPr>
              <a:t>Mediocre Ideas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1619250" y="5854726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3600" b="1" dirty="0">
                <a:latin typeface="Arial" charset="0"/>
              </a:rPr>
              <a:t>Bad Ideas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3081068" y="2735112"/>
            <a:ext cx="152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Cost /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Performance</a:t>
            </a:r>
          </a:p>
          <a:p>
            <a:pPr>
              <a:lnSpc>
                <a:spcPct val="85000"/>
              </a:lnSpc>
            </a:pPr>
            <a:r>
              <a:rPr lang="en-US" sz="1800" b="1" dirty="0">
                <a:latin typeface="Arial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6375583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wpdocs\Julie\ECOA 2e\Ch01\Ppt\Ad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"/>
          <a:stretch>
            <a:fillRect/>
          </a:stretch>
        </p:blipFill>
        <p:spPr bwMode="auto">
          <a:xfrm>
            <a:off x="816992" y="937523"/>
            <a:ext cx="8105046" cy="47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2794" y="233962"/>
            <a:ext cx="23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Exemplu</a:t>
            </a:r>
            <a:r>
              <a:rPr lang="en-US" dirty="0"/>
              <a:t>  de </a:t>
            </a:r>
            <a:r>
              <a:rPr lang="en-US" dirty="0" err="1"/>
              <a:t>Publicitate</a:t>
            </a:r>
            <a:endParaRPr lang="ru-RU" dirty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 rot="-1518762">
            <a:off x="818051" y="1901966"/>
            <a:ext cx="2286000" cy="685800"/>
          </a:xfrm>
          <a:prstGeom prst="ellipse">
            <a:avLst/>
          </a:prstGeom>
          <a:solidFill>
            <a:srgbClr val="FFDD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kern="1200" dirty="0">
                <a:solidFill>
                  <a:srgbClr val="CC3300"/>
                </a:solidFill>
              </a:rPr>
              <a:t>L1 Cache??</a:t>
            </a:r>
            <a:endParaRPr lang="en-US" sz="2400" b="1" kern="1200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 rot="-1182535">
            <a:off x="4360962" y="1238659"/>
            <a:ext cx="1905000" cy="685800"/>
          </a:xfrm>
          <a:prstGeom prst="ellipse">
            <a:avLst/>
          </a:prstGeom>
          <a:solidFill>
            <a:srgbClr val="FFDD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kern="1200" dirty="0">
                <a:solidFill>
                  <a:srgbClr val="CC3300"/>
                </a:solidFill>
              </a:rPr>
              <a:t>MHz??</a:t>
            </a:r>
            <a:endParaRPr lang="en-US" sz="2400" b="1" kern="1200" dirty="0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 rot="1054985">
            <a:off x="6922143" y="1996485"/>
            <a:ext cx="1905000" cy="685800"/>
          </a:xfrm>
          <a:prstGeom prst="ellipse">
            <a:avLst/>
          </a:prstGeom>
          <a:solidFill>
            <a:srgbClr val="FFDD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kern="1200">
                <a:solidFill>
                  <a:srgbClr val="CC3300"/>
                </a:solidFill>
              </a:rPr>
              <a:t>MB??</a:t>
            </a:r>
            <a:endParaRPr lang="en-US" sz="2400" b="1" kern="1200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 rot="1397363">
            <a:off x="6923265" y="3851696"/>
            <a:ext cx="1905000" cy="685800"/>
          </a:xfrm>
          <a:prstGeom prst="ellipse">
            <a:avLst/>
          </a:prstGeom>
          <a:solidFill>
            <a:srgbClr val="FFDD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kern="1200" dirty="0">
                <a:solidFill>
                  <a:srgbClr val="CC3300"/>
                </a:solidFill>
              </a:rPr>
              <a:t>USB??</a:t>
            </a:r>
            <a:endParaRPr lang="en-US" sz="2400" b="1" kern="1200" dirty="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 rot="-941193">
            <a:off x="2907279" y="4422648"/>
            <a:ext cx="1905000" cy="685800"/>
          </a:xfrm>
          <a:prstGeom prst="ellipse">
            <a:avLst/>
          </a:prstGeom>
          <a:solidFill>
            <a:srgbClr val="FFDDFF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kern="1200" dirty="0">
                <a:solidFill>
                  <a:srgbClr val="CC3300"/>
                </a:solidFill>
              </a:rPr>
              <a:t>PCI??</a:t>
            </a:r>
            <a:endParaRPr lang="en-US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61441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332" y="468763"/>
            <a:ext cx="6820406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dirty="0"/>
              <a:t>Prefixe pentru</a:t>
            </a:r>
          </a:p>
          <a:p>
            <a:pPr algn="ctr"/>
            <a:r>
              <a:rPr lang="ro-RO" sz="3200" dirty="0"/>
              <a:t>Măsuri de capacitate și viteză:</a:t>
            </a:r>
          </a:p>
          <a:p>
            <a:endParaRPr lang="ro-RO" sz="3200" dirty="0"/>
          </a:p>
          <a:p>
            <a:r>
              <a:rPr lang="ro-RO" sz="3200" dirty="0"/>
              <a:t>Kilo (K) = 1 mie = 10e3 și 2e10</a:t>
            </a:r>
          </a:p>
          <a:p>
            <a:endParaRPr lang="ro-RO" sz="3200" dirty="0"/>
          </a:p>
          <a:p>
            <a:r>
              <a:rPr lang="ro-RO" sz="3200" dirty="0"/>
              <a:t>Mega- (M) = 1 milion = 10e6 și 2e20</a:t>
            </a:r>
          </a:p>
          <a:p>
            <a:endParaRPr lang="ro-RO" sz="3200" dirty="0"/>
          </a:p>
          <a:p>
            <a:r>
              <a:rPr lang="ro-RO" sz="3200" dirty="0"/>
              <a:t>Giga- (G) = 1 miliard = 10e9 și 2e30</a:t>
            </a:r>
          </a:p>
          <a:p>
            <a:endParaRPr lang="ro-RO" sz="3200" dirty="0"/>
          </a:p>
          <a:p>
            <a:r>
              <a:rPr lang="ro-RO" sz="3200" dirty="0"/>
              <a:t>Tera - (T) = 1 triliu = 10e12 și 2e40</a:t>
            </a:r>
          </a:p>
          <a:p>
            <a:endParaRPr lang="ro-RO" sz="3200" dirty="0"/>
          </a:p>
          <a:p>
            <a:r>
              <a:rPr lang="ro-RO" sz="3200" dirty="0"/>
              <a:t>Penta- (P) = 1 cvadrilion = 10e15 și 2e50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727" y="99431"/>
            <a:ext cx="23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Exemplu</a:t>
            </a:r>
            <a:r>
              <a:rPr lang="en-US" dirty="0"/>
              <a:t>  de </a:t>
            </a:r>
            <a:r>
              <a:rPr lang="en-US" dirty="0" err="1"/>
              <a:t>Publicitate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2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524" y="949091"/>
            <a:ext cx="7702849" cy="45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Hertz </a:t>
            </a:r>
            <a:r>
              <a:rPr lang="en-US" sz="3200" dirty="0">
                <a:latin typeface="Arial" charset="0"/>
              </a:rPr>
              <a:t>= clock cycles per second (frequency)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1MHz = 1,000,000Hz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Processor speeds are measured in MHz or GHz.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Byte</a:t>
            </a:r>
            <a:r>
              <a:rPr lang="en-US" sz="3200" dirty="0">
                <a:latin typeface="Arial" charset="0"/>
              </a:rPr>
              <a:t> = a unit of storage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1KB = 2</a:t>
            </a:r>
            <a:r>
              <a:rPr lang="en-US" sz="2800" baseline="30000" dirty="0"/>
              <a:t>10</a:t>
            </a:r>
            <a:r>
              <a:rPr lang="en-US" sz="2800" dirty="0"/>
              <a:t> = 1024 Bytes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1MB = 2</a:t>
            </a:r>
            <a:r>
              <a:rPr lang="en-US" sz="2800" baseline="30000" dirty="0"/>
              <a:t>20</a:t>
            </a:r>
            <a:r>
              <a:rPr lang="en-US" sz="2800" dirty="0"/>
              <a:t> = 1,048,576 Bytes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Main memory (RAM) is measured in MB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Disk storage is measured in GB for small systems, TB for large systems.</a:t>
            </a:r>
          </a:p>
        </p:txBody>
      </p:sp>
    </p:spTree>
    <p:extLst>
      <p:ext uri="{BB962C8B-B14F-4D97-AF65-F5344CB8AC3E}">
        <p14:creationId xmlns:p14="http://schemas.microsoft.com/office/powerpoint/2010/main" val="102052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86" y="1193396"/>
            <a:ext cx="726841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FF0000"/>
                </a:solidFill>
              </a:rPr>
              <a:t>Prefixe a Unitatilor de Măsura de timp și spațiu</a:t>
            </a:r>
            <a:r>
              <a:rPr lang="ro-RO" sz="2800" dirty="0"/>
              <a:t>:</a:t>
            </a:r>
          </a:p>
          <a:p>
            <a:endParaRPr lang="ro-RO" sz="2800" dirty="0"/>
          </a:p>
          <a:p>
            <a:r>
              <a:rPr lang="ro-RO" sz="2800" dirty="0"/>
              <a:t>Milli- (m) = 1 miime = 10 -3</a:t>
            </a:r>
          </a:p>
          <a:p>
            <a:r>
              <a:rPr lang="ro-RO" sz="2800" dirty="0"/>
              <a:t>Micro- () = 1 milionime = 10-6</a:t>
            </a:r>
          </a:p>
          <a:p>
            <a:r>
              <a:rPr lang="ro-RO" sz="2800" dirty="0"/>
              <a:t>Nano- (n) = 1 miliardime = 10-9</a:t>
            </a:r>
          </a:p>
          <a:p>
            <a:r>
              <a:rPr lang="ro-RO" sz="2800" dirty="0"/>
              <a:t>Pico- (p) = 1 trillionime = 10-12</a:t>
            </a:r>
          </a:p>
          <a:p>
            <a:r>
              <a:rPr lang="ro-RO" sz="2800" dirty="0"/>
              <a:t>Femto- (f) = 1 quadrillionime = 10 -15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611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704" y="765992"/>
            <a:ext cx="649040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Millisecunda = 1 miime de secundă</a:t>
            </a:r>
          </a:p>
          <a:p>
            <a:r>
              <a:rPr lang="ro-RO" sz="2400" dirty="0"/>
              <a:t>Durata accesului la unitatea hard disk este adesea între 10 și 20 de milisecunde.</a:t>
            </a:r>
          </a:p>
          <a:p>
            <a:endParaRPr lang="ro-RO" sz="2400" dirty="0"/>
          </a:p>
          <a:p>
            <a:r>
              <a:rPr lang="ro-RO" sz="2400" dirty="0"/>
              <a:t>Nanosecunda = 1 miliardime dintr-o secundă</a:t>
            </a:r>
          </a:p>
          <a:p>
            <a:r>
              <a:rPr lang="ro-RO" sz="2400" dirty="0"/>
              <a:t>Momentele de acces ale memoriei principale sunt deseori de la 50 la 70 de nanosecunde.</a:t>
            </a:r>
          </a:p>
          <a:p>
            <a:endParaRPr lang="ro-RO" sz="2400" dirty="0"/>
          </a:p>
          <a:p>
            <a:r>
              <a:rPr lang="ro-RO" sz="2400" dirty="0"/>
              <a:t>Micron (micrometru) = 1 milionime de  metru</a:t>
            </a:r>
          </a:p>
          <a:p>
            <a:r>
              <a:rPr lang="ro-RO" sz="2400" dirty="0"/>
              <a:t>Circuitele pe chip-uri pentru computer sunt măsurate în microni.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502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2913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dirty="0"/>
              <a:t>Timpul ciclului este cel reciproc al frecvenței ceasului.</a:t>
            </a:r>
          </a:p>
          <a:p>
            <a:pPr marL="285750" indent="-285750">
              <a:buFontTx/>
              <a:buChar char="•"/>
            </a:pPr>
            <a:r>
              <a:rPr lang="ro-RO" sz="2400" dirty="0"/>
              <a:t>Magistrala</a:t>
            </a:r>
          </a:p>
          <a:p>
            <a:r>
              <a:rPr lang="ro-RO" sz="2400" dirty="0"/>
              <a:t> care funcționează la 133MHz are un ciclu de timp de 7.52 nanosecunde:</a:t>
            </a:r>
            <a:endParaRPr lang="ru-RU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53526" y="4026979"/>
            <a:ext cx="7315200" cy="579437"/>
          </a:xfrm>
          <a:prstGeom prst="rect">
            <a:avLst/>
          </a:prstGeom>
          <a:solidFill>
            <a:srgbClr val="E4F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kern="1200" dirty="0"/>
              <a:t>133,000,000 cycles/second  =  7.52ns/cycle</a:t>
            </a:r>
            <a:endParaRPr lang="en-US" sz="4000" kern="1200" dirty="0"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3526" y="5400958"/>
            <a:ext cx="6131089" cy="461665"/>
          </a:xfrm>
          <a:prstGeom prst="rect">
            <a:avLst/>
          </a:prstGeom>
          <a:solidFill>
            <a:srgbClr val="E2FE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CC3300"/>
                </a:solidFill>
              </a:rPr>
              <a:t>Acum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sa</a:t>
            </a:r>
            <a:r>
              <a:rPr lang="en-US" sz="2400" b="1" dirty="0">
                <a:solidFill>
                  <a:srgbClr val="CC3300"/>
                </a:solidFill>
              </a:rPr>
              <a:t> ne </a:t>
            </a:r>
            <a:r>
              <a:rPr lang="en-US" sz="2400" b="1" dirty="0" err="1">
                <a:solidFill>
                  <a:srgbClr val="CC3300"/>
                </a:solidFill>
              </a:rPr>
              <a:t>intoarcem</a:t>
            </a:r>
            <a:r>
              <a:rPr lang="en-US" sz="2400" b="1" dirty="0">
                <a:solidFill>
                  <a:srgbClr val="CC3300"/>
                </a:solidFill>
              </a:rPr>
              <a:t> la </a:t>
            </a:r>
            <a:r>
              <a:rPr lang="en-US" sz="2400" b="1" dirty="0" err="1">
                <a:solidFill>
                  <a:srgbClr val="CC3300"/>
                </a:solidFill>
              </a:rPr>
              <a:t>publicitate</a:t>
            </a:r>
            <a:r>
              <a:rPr lang="en-US" sz="2400" b="1" kern="1200" dirty="0">
                <a:solidFill>
                  <a:srgbClr val="CC3300"/>
                </a:solidFill>
              </a:rPr>
              <a:t> ...</a:t>
            </a:r>
            <a:endParaRPr lang="en-US" sz="3200" b="1" kern="1200" dirty="0">
              <a:solidFill>
                <a:srgbClr val="CC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5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wpdocs\Julie\ECOA 2e\Ch01\Ppt\Ad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70" b="-966"/>
          <a:stretch>
            <a:fillRect/>
          </a:stretch>
        </p:blipFill>
        <p:spPr bwMode="auto">
          <a:xfrm>
            <a:off x="0" y="1447111"/>
            <a:ext cx="8856366" cy="51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4688" y="3044275"/>
            <a:ext cx="4462398" cy="1323439"/>
          </a:xfrm>
          <a:prstGeom prst="rect">
            <a:avLst/>
          </a:prstGeom>
          <a:solidFill>
            <a:srgbClr val="FCE9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>
                <a:latin typeface="Arial" charset="0"/>
              </a:rPr>
              <a:t>O </a:t>
            </a:r>
            <a:r>
              <a:rPr lang="en-US" sz="2000" dirty="0" err="1">
                <a:latin typeface="Arial" charset="0"/>
              </a:rPr>
              <a:t>magistrală</a:t>
            </a:r>
            <a:r>
              <a:rPr lang="en-US" sz="2000" dirty="0">
                <a:latin typeface="Arial" charset="0"/>
              </a:rPr>
              <a:t> de </a:t>
            </a:r>
            <a:r>
              <a:rPr lang="en-US" sz="2000" dirty="0" err="1">
                <a:latin typeface="Arial" charset="0"/>
              </a:rPr>
              <a:t>sistem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transferă</a:t>
            </a:r>
            <a:r>
              <a:rPr lang="en-US" sz="2000" dirty="0">
                <a:latin typeface="Arial" charset="0"/>
              </a:rPr>
              <a:t> date </a:t>
            </a:r>
            <a:r>
              <a:rPr lang="en-US" sz="2000" dirty="0" err="1">
                <a:latin typeface="Arial" charset="0"/>
              </a:rPr>
              <a:t>în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interiorul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computerului</a:t>
            </a:r>
            <a:r>
              <a:rPr lang="en-US" sz="2000" dirty="0">
                <a:latin typeface="Arial" charset="0"/>
              </a:rPr>
              <a:t>. Cu </a:t>
            </a:r>
            <a:r>
              <a:rPr lang="en-US" sz="2000" dirty="0" err="1">
                <a:latin typeface="Arial" charset="0"/>
              </a:rPr>
              <a:t>cât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magistrala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este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rapida</a:t>
            </a:r>
            <a:r>
              <a:rPr lang="en-US" sz="2000" dirty="0">
                <a:latin typeface="Arial" charset="0"/>
              </a:rPr>
              <a:t> cu </a:t>
            </a:r>
            <a:r>
              <a:rPr lang="en-US" sz="2000" dirty="0" err="1">
                <a:latin typeface="Arial" charset="0"/>
              </a:rPr>
              <a:t>atât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mai</a:t>
            </a:r>
            <a:r>
              <a:rPr lang="en-US" sz="2000" dirty="0">
                <a:latin typeface="Arial" charset="0"/>
              </a:rPr>
              <a:t> bine. </a:t>
            </a:r>
            <a:r>
              <a:rPr lang="en-US" sz="2000" dirty="0" err="1">
                <a:latin typeface="Arial" charset="0"/>
              </a:rPr>
              <a:t>Aceasta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rulează</a:t>
            </a:r>
            <a:r>
              <a:rPr lang="en-US" sz="2000" dirty="0">
                <a:latin typeface="Arial" charset="0"/>
              </a:rPr>
              <a:t> la 400MHz.</a:t>
            </a:r>
            <a:endParaRPr lang="en-US" sz="2000" kern="1200" dirty="0"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38165" y="912678"/>
            <a:ext cx="4953000" cy="1323439"/>
          </a:xfrm>
          <a:prstGeom prst="rect">
            <a:avLst/>
          </a:prstGeom>
          <a:solidFill>
            <a:srgbClr val="FCE9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err="1"/>
              <a:t>Microprocesorul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"</a:t>
            </a:r>
            <a:r>
              <a:rPr lang="en-US" sz="2000" dirty="0" err="1"/>
              <a:t>creierul</a:t>
            </a:r>
            <a:r>
              <a:rPr lang="en-US" sz="2000" dirty="0"/>
              <a:t>" </a:t>
            </a:r>
            <a:r>
              <a:rPr lang="en-US" sz="2000" dirty="0" err="1"/>
              <a:t>sistemului</a:t>
            </a:r>
            <a:r>
              <a:rPr lang="en-US" sz="2000" dirty="0"/>
              <a:t>. </a:t>
            </a:r>
            <a:r>
              <a:rPr lang="en-US" sz="2000" dirty="0" err="1"/>
              <a:t>Execută</a:t>
            </a:r>
            <a:r>
              <a:rPr lang="en-US" sz="2000" dirty="0"/>
              <a:t> </a:t>
            </a:r>
            <a:r>
              <a:rPr lang="en-US" sz="2000" dirty="0" err="1"/>
              <a:t>instrucțiuni</a:t>
            </a:r>
            <a:r>
              <a:rPr lang="en-US" sz="2000" dirty="0"/>
              <a:t> de program. </a:t>
            </a:r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procesor</a:t>
            </a:r>
            <a:r>
              <a:rPr lang="en-US" sz="2000" dirty="0"/>
              <a:t> Pentium (Intel) care </a:t>
            </a:r>
            <a:r>
              <a:rPr lang="en-US" sz="2000" dirty="0" err="1"/>
              <a:t>rulează</a:t>
            </a:r>
            <a:r>
              <a:rPr lang="en-US" sz="2000" dirty="0"/>
              <a:t> la 4.20GHz.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36670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07" y="677627"/>
            <a:ext cx="82041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Capacitatea mare a memoriei principale înseamnă că puteți rula programe mai mari cu viteză mai mare decât computerele care au memorii mai mici.</a:t>
            </a:r>
          </a:p>
          <a:p>
            <a:endParaRPr lang="ro-RO" sz="2800" dirty="0"/>
          </a:p>
          <a:p>
            <a:r>
              <a:rPr lang="ro-RO" sz="2800" dirty="0"/>
              <a:t>RAM = Random Access Memory (memorie cu acces arbitrar - aleator). Timpul de accesare a conținutului este independent de locația sa.</a:t>
            </a:r>
          </a:p>
          <a:p>
            <a:endParaRPr lang="ro-RO" sz="2800" dirty="0"/>
          </a:p>
          <a:p>
            <a:r>
              <a:rPr lang="ro-RO" sz="2800" dirty="0"/>
              <a:t>Cache-ul este un tip de memorie temporară care poate fi accesată mai rapid decât memoria RAM.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643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wpdocs\Julie\ECOA 2e\Ch01\Ppt\Ad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r="19852"/>
          <a:stretch>
            <a:fillRect/>
          </a:stretch>
        </p:blipFill>
        <p:spPr bwMode="auto">
          <a:xfrm>
            <a:off x="733596" y="1936036"/>
            <a:ext cx="735516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855169" y="764758"/>
            <a:ext cx="4343400" cy="1244600"/>
          </a:xfrm>
          <a:prstGeom prst="rect">
            <a:avLst/>
          </a:prstGeom>
          <a:solidFill>
            <a:srgbClr val="FCE9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400" kern="1200" dirty="0"/>
              <a:t>This system has 256MB of (fast) synchronous dynamic RAM (SDRAM) . . .</a:t>
            </a:r>
            <a:endParaRPr lang="en-US" sz="4400" kern="12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82282" y="4304498"/>
            <a:ext cx="4998061" cy="2000548"/>
          </a:xfrm>
          <a:prstGeom prst="rect">
            <a:avLst/>
          </a:prstGeom>
          <a:solidFill>
            <a:srgbClr val="FCE9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400" kern="1200" dirty="0"/>
              <a:t>… and two levels of cache memory, the level 1 (L1) cache is smaller and (probably) faster than the L2 cache.  Note that these cache sizes are measured in KB.</a:t>
            </a:r>
            <a:r>
              <a:rPr lang="en-US" sz="2800" kern="1200" dirty="0"/>
              <a:t> </a:t>
            </a:r>
            <a:endParaRPr lang="en-US" sz="3600" kern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044175"/>
            <a:ext cx="7772400" cy="1470025"/>
          </a:xfrm>
        </p:spPr>
        <p:txBody>
          <a:bodyPr/>
          <a:lstStyle/>
          <a:p>
            <a:r>
              <a:rPr lang="en-US" dirty="0" err="1"/>
              <a:t>Arhitectura</a:t>
            </a:r>
            <a:r>
              <a:rPr lang="en-US" dirty="0"/>
              <a:t> </a:t>
            </a:r>
            <a:r>
              <a:rPr lang="en-US" dirty="0" err="1"/>
              <a:t>Calculatoarelor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84853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Prelegerea</a:t>
            </a:r>
            <a:r>
              <a:rPr lang="en-US" sz="3600" dirty="0">
                <a:solidFill>
                  <a:srgbClr val="FF0000"/>
                </a:solidFill>
              </a:rPr>
              <a:t> #1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“</a:t>
            </a:r>
            <a:r>
              <a:rPr lang="en-US" sz="3600" b="1" dirty="0" err="1">
                <a:solidFill>
                  <a:srgbClr val="FF0000"/>
                </a:solidFill>
              </a:rPr>
              <a:t>Introducere</a:t>
            </a:r>
            <a:r>
              <a:rPr lang="en-US" sz="3600" b="1" dirty="0">
                <a:solidFill>
                  <a:srgbClr val="FF0000"/>
                </a:solidFill>
              </a:rPr>
              <a:t> in curs”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8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3175" y="1537240"/>
            <a:ext cx="64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/>
              <a:t>Evoluția mașinilor de calcul a avut loc de-a lungul mai multor secole. </a:t>
            </a:r>
          </a:p>
          <a:p>
            <a:endParaRPr lang="ro-RO" sz="3200" dirty="0"/>
          </a:p>
          <a:p>
            <a:r>
              <a:rPr lang="ro-RO" sz="3200" dirty="0"/>
              <a:t>Evoluția computerelor este, de obicei, clasificată în generații diferite în funcție de tehnologia epocii.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7812" y="382688"/>
            <a:ext cx="17107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EXCURS ISTORIC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86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270" y="582067"/>
            <a:ext cx="8153992" cy="505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sz="2600" dirty="0">
                <a:latin typeface="Arial" charset="0"/>
              </a:rPr>
              <a:t>Generation Zero: Mechanical Calculating Machines (1642 - 1945)</a:t>
            </a:r>
          </a:p>
          <a:p>
            <a:pPr algn="ctr">
              <a:spcBef>
                <a:spcPct val="40000"/>
              </a:spcBef>
            </a:pPr>
            <a:endParaRPr lang="en-US" sz="2600" dirty="0">
              <a:latin typeface="Arial" charset="0"/>
            </a:endParaRPr>
          </a:p>
          <a:p>
            <a:pPr lvl="1"/>
            <a:r>
              <a:rPr lang="en-US" sz="2600" dirty="0"/>
              <a:t>Calculating Clock - Wilhelm </a:t>
            </a:r>
            <a:r>
              <a:rPr lang="en-US" sz="2600" dirty="0" err="1"/>
              <a:t>Schickard</a:t>
            </a:r>
            <a:r>
              <a:rPr lang="en-US" sz="2600" dirty="0"/>
              <a:t> (1592 - 1635).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err="1"/>
              <a:t>Pascaline</a:t>
            </a:r>
            <a:r>
              <a:rPr lang="en-US" sz="2600" dirty="0"/>
              <a:t> - </a:t>
            </a:r>
            <a:r>
              <a:rPr lang="en-US" sz="2600" dirty="0" err="1"/>
              <a:t>Blaise</a:t>
            </a:r>
            <a:r>
              <a:rPr lang="en-US" sz="2600" dirty="0"/>
              <a:t> Pascal (1623 - 1662).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Difference Engine - Charles Babbage (1791 - 1871), also designed but never built the Analytical Engine.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Punched card tabulating machines - Herman Hollerith (1860 - 1929).</a:t>
            </a:r>
          </a:p>
        </p:txBody>
      </p:sp>
    </p:spTree>
    <p:extLst>
      <p:ext uri="{BB962C8B-B14F-4D97-AF65-F5344CB8AC3E}">
        <p14:creationId xmlns:p14="http://schemas.microsoft.com/office/powerpoint/2010/main" val="170196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95" y="1147934"/>
            <a:ext cx="7182132" cy="506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6985" y="278934"/>
            <a:ext cx="2935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Pascaline</a:t>
            </a:r>
            <a:r>
              <a:rPr lang="en-US" sz="2800" dirty="0"/>
              <a:t>   a.  1642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391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6600"/>
            <a:ext cx="80772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6" y="518058"/>
            <a:ext cx="7495764" cy="47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2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1642"/>
            <a:ext cx="9131598" cy="25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7" y="1671155"/>
            <a:ext cx="9049723" cy="35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3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27100"/>
            <a:ext cx="508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wpdocs\Julie\Org&amp;Arch\PPT_Master\TU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9" y="1656763"/>
            <a:ext cx="1743688" cy="38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575" y="101945"/>
            <a:ext cx="8022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</a:rPr>
              <a:t>Prima </a:t>
            </a:r>
            <a:r>
              <a:rPr lang="en-US" b="1" dirty="0" err="1">
                <a:latin typeface="Arial" charset="0"/>
              </a:rPr>
              <a:t>generatie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decalculatoare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electronice</a:t>
            </a:r>
            <a:r>
              <a:rPr lang="en-US" b="1" dirty="0">
                <a:latin typeface="Arial" charset="0"/>
              </a:rPr>
              <a:t> (1945 - 1953)</a:t>
            </a:r>
          </a:p>
          <a:p>
            <a:r>
              <a:rPr lang="en-US" b="1" dirty="0" err="1">
                <a:latin typeface="Arial" charset="0"/>
              </a:rPr>
              <a:t>Elementul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comutator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realizat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pe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lampi</a:t>
            </a:r>
            <a:r>
              <a:rPr lang="en-US" b="1" dirty="0">
                <a:latin typeface="Arial" charset="0"/>
              </a:rPr>
              <a:t> cu </a:t>
            </a:r>
            <a:r>
              <a:rPr lang="en-US" b="1" dirty="0" err="1">
                <a:latin typeface="Arial" charset="0"/>
              </a:rPr>
              <a:t>emisie</a:t>
            </a:r>
            <a:r>
              <a:rPr lang="en-US" b="1" dirty="0">
                <a:latin typeface="Arial" charset="0"/>
              </a:rPr>
              <a:t> de </a:t>
            </a:r>
            <a:r>
              <a:rPr lang="en-US" b="1" dirty="0" err="1">
                <a:latin typeface="Arial" charset="0"/>
              </a:rPr>
              <a:t>electroni</a:t>
            </a:r>
            <a:r>
              <a:rPr lang="en-US" b="1" dirty="0">
                <a:latin typeface="Arial" charset="0"/>
              </a:rPr>
              <a:t> in vacuum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6337" y="2446406"/>
            <a:ext cx="62787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b="1" dirty="0" err="1">
                <a:solidFill>
                  <a:srgbClr val="FF0000"/>
                </a:solidFill>
              </a:rPr>
              <a:t>Atanasoff</a:t>
            </a:r>
            <a:r>
              <a:rPr lang="en-US" sz="2600" b="1" dirty="0">
                <a:solidFill>
                  <a:srgbClr val="FF0000"/>
                </a:solidFill>
              </a:rPr>
              <a:t>- Berry Computer (1937 - 1938)  </a:t>
            </a:r>
            <a:r>
              <a:rPr lang="en-US" sz="2600" dirty="0"/>
              <a:t>solved systems of linear equations.</a:t>
            </a:r>
          </a:p>
          <a:p>
            <a:pPr lvl="1"/>
            <a:r>
              <a:rPr lang="en-US" sz="2600" dirty="0"/>
              <a:t>John </a:t>
            </a:r>
            <a:r>
              <a:rPr lang="en-US" sz="2600" dirty="0" err="1"/>
              <a:t>Atanasoff</a:t>
            </a:r>
            <a:r>
              <a:rPr lang="en-US" sz="2600" dirty="0"/>
              <a:t> and Clifford Berry of  </a:t>
            </a:r>
            <a:r>
              <a:rPr lang="en-US" sz="3600" dirty="0">
                <a:solidFill>
                  <a:srgbClr val="FF3300"/>
                </a:solidFill>
              </a:rPr>
              <a:t>Iowa State University.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3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472" y="964631"/>
            <a:ext cx="8688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dirty="0"/>
              <a:t>Electronic Integrator Numeric și Calculator (ENIAC) de John Mauchly și J. Presper Eckertat de la Universitatea din Pennsylvania, 1946</a:t>
            </a:r>
          </a:p>
          <a:p>
            <a:endParaRPr lang="ro-RO" sz="3600" dirty="0"/>
          </a:p>
          <a:p>
            <a:endParaRPr lang="ro-RO" sz="3600" dirty="0"/>
          </a:p>
          <a:p>
            <a:r>
              <a:rPr lang="ro-RO" sz="3600" dirty="0">
                <a:solidFill>
                  <a:srgbClr val="FF0000"/>
                </a:solidFill>
              </a:rPr>
              <a:t>IBM 650 primul computer produs în masă.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1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3206" y="1357438"/>
            <a:ext cx="7338384" cy="440120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ro-RO" sz="2800" dirty="0"/>
              <a:t>Organizarea și arhitectura calculatoarelor.</a:t>
            </a:r>
          </a:p>
          <a:p>
            <a:pPr marL="457200" indent="-457200">
              <a:buFont typeface="Wingdings" charset="2"/>
              <a:buChar char="Ø"/>
            </a:pPr>
            <a:endParaRPr lang="ro-RO" sz="2800" dirty="0"/>
          </a:p>
          <a:p>
            <a:pPr marL="457200" indent="-457200">
              <a:buFont typeface="Wingdings" charset="2"/>
              <a:buChar char="Ø"/>
            </a:pPr>
            <a:r>
              <a:rPr lang="ro-RO" sz="2800" dirty="0"/>
              <a:t>Unități de măsură, aplicate sistemelor informatice.</a:t>
            </a:r>
          </a:p>
          <a:p>
            <a:pPr marL="457200" indent="-457200">
              <a:buFont typeface="Wingdings" charset="2"/>
              <a:buChar char="Ø"/>
            </a:pPr>
            <a:endParaRPr lang="ro-RO" sz="2800" dirty="0"/>
          </a:p>
          <a:p>
            <a:pPr marL="457200" indent="-457200">
              <a:buFont typeface="Wingdings" charset="2"/>
              <a:buChar char="Ø"/>
            </a:pPr>
            <a:r>
              <a:rPr lang="ro-RO" sz="2800" dirty="0"/>
              <a:t>Computerul ca sistem stratificat.</a:t>
            </a:r>
          </a:p>
          <a:p>
            <a:pPr marL="457200" indent="-457200">
              <a:buFont typeface="Wingdings" charset="2"/>
              <a:buChar char="Ø"/>
            </a:pPr>
            <a:endParaRPr lang="ro-RO" sz="2800" dirty="0"/>
          </a:p>
          <a:p>
            <a:pPr marL="457200" indent="-457200">
              <a:buFont typeface="Wingdings" charset="2"/>
              <a:buChar char="Ø"/>
            </a:pPr>
            <a:r>
              <a:rPr lang="ro-RO" sz="2800" dirty="0"/>
              <a:t>Componentele arhitecturii von Neumann și funcția componentelor de bază ale computerului.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80298" y="250673"/>
            <a:ext cx="345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Structura</a:t>
            </a:r>
            <a:r>
              <a:rPr lang="en-US" sz="2800" dirty="0"/>
              <a:t> </a:t>
            </a:r>
            <a:r>
              <a:rPr lang="en-US" sz="2800" dirty="0" err="1"/>
              <a:t>prelegerii</a:t>
            </a:r>
            <a:r>
              <a:rPr lang="en-US" sz="2800" dirty="0"/>
              <a:t> #1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1270" y="350942"/>
            <a:ext cx="129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Despre</a:t>
            </a:r>
            <a:r>
              <a:rPr lang="en-US" dirty="0"/>
              <a:t> curs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789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pdocs\Julie\Org&amp;Arch\Ch1\TR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/>
          <a:stretch>
            <a:fillRect/>
          </a:stretch>
        </p:blipFill>
        <p:spPr bwMode="auto">
          <a:xfrm>
            <a:off x="467105" y="370394"/>
            <a:ext cx="2116317" cy="3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3422" y="1281049"/>
            <a:ext cx="6858000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3000" dirty="0">
                <a:latin typeface="Arial" charset="0"/>
              </a:rPr>
              <a:t>The Second Generation: Transistorized Computers (1954 - 1965)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3422" y="3002339"/>
            <a:ext cx="6858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IBM 7094 (scientific) and 1401 (business)</a:t>
            </a:r>
          </a:p>
          <a:p>
            <a:pPr lvl="1"/>
            <a:r>
              <a:rPr lang="en-US" sz="2600" dirty="0"/>
              <a:t>Digital Equipment Corporation (DEC) PDP-1</a:t>
            </a:r>
          </a:p>
          <a:p>
            <a:pPr lvl="1"/>
            <a:r>
              <a:rPr lang="en-US" sz="2600" dirty="0"/>
              <a:t>Univac 1100</a:t>
            </a:r>
          </a:p>
          <a:p>
            <a:pPr lvl="1"/>
            <a:r>
              <a:rPr lang="en-US" sz="2600" dirty="0"/>
              <a:t>Control Data Corporation 1604.</a:t>
            </a:r>
          </a:p>
          <a:p>
            <a:pPr lvl="1"/>
            <a:r>
              <a:rPr lang="en-US" sz="2600" dirty="0"/>
              <a:t>. . . and many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67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97" y="429212"/>
            <a:ext cx="7248720" cy="5436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726" y="6032867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PDP-1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63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6" y="495908"/>
            <a:ext cx="7897454" cy="4801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2562" y="5966021"/>
            <a:ext cx="108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7094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383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06500"/>
            <a:ext cx="78740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9398" y="6250118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1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723342" y="810313"/>
            <a:ext cx="7848600" cy="4495800"/>
          </a:xfrm>
          <a:prstGeom prst="rect">
            <a:avLst/>
          </a:prstGeom>
          <a:solidFill>
            <a:srgbClr val="E4F5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2600" dirty="0">
                <a:latin typeface="Arial" charset="0"/>
              </a:rPr>
              <a:t>The Third Generation: Integrated Circuit Computers (1965 - 1980)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200" dirty="0"/>
              <a:t>IBM 360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200" dirty="0"/>
              <a:t>DEC PDP-8 and PDP-11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200" dirty="0"/>
              <a:t>Cray-1 supercomputer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200" dirty="0"/>
              <a:t>. . . and many others.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sz="2600" dirty="0">
                <a:latin typeface="Arial" charset="0"/>
              </a:rPr>
              <a:t>By this time, IBM had gained overwhelming dominance in the industry.</a:t>
            </a:r>
            <a:endParaRPr lang="en-US" dirty="0"/>
          </a:p>
          <a:p>
            <a:pPr lvl="1"/>
            <a:r>
              <a:rPr lang="en-US" sz="2200" dirty="0"/>
              <a:t>Computer manufacturers of this era were characterized as IBM and the BUNCH (Burroughs, Unisys, NCR, Control Data, and Honeywell). </a:t>
            </a:r>
          </a:p>
        </p:txBody>
      </p:sp>
    </p:spTree>
    <p:extLst>
      <p:ext uri="{BB962C8B-B14F-4D97-AF65-F5344CB8AC3E}">
        <p14:creationId xmlns:p14="http://schemas.microsoft.com/office/powerpoint/2010/main" val="724616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06500"/>
            <a:ext cx="78740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0160" y="6149848"/>
            <a:ext cx="1461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360 /100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068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0" y="282669"/>
            <a:ext cx="8287304" cy="6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2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5692-B7EC-E141-9A0A-29CB67808315}" type="slidenum">
              <a:rPr lang="en-US"/>
              <a:pPr/>
              <a:t>38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391400" cy="914400"/>
          </a:xfrm>
          <a:solidFill>
            <a:srgbClr val="E4F5FF"/>
          </a:solidFill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>
                <a:latin typeface="Arial" charset="0"/>
              </a:rPr>
              <a:t>The Fourth Generation: VLSI Computers (1980 - ????)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514600"/>
            <a:ext cx="8001000" cy="2971800"/>
          </a:xfrm>
          <a:solidFill>
            <a:srgbClr val="E4F5FF"/>
          </a:solidFill>
        </p:spPr>
        <p:txBody>
          <a:bodyPr/>
          <a:lstStyle/>
          <a:p>
            <a:pPr lvl="1"/>
            <a:r>
              <a:rPr lang="en-US" sz="2600"/>
              <a:t>Very large scale integrated circuits (VLSI) have more than 10,000 components per chip.</a:t>
            </a:r>
          </a:p>
          <a:p>
            <a:pPr lvl="1"/>
            <a:r>
              <a:rPr lang="en-US" sz="2600" dirty="0"/>
              <a:t>Enabled the creation of   microprocessors.</a:t>
            </a:r>
          </a:p>
          <a:p>
            <a:pPr lvl="1"/>
            <a:r>
              <a:rPr lang="en-US" sz="2600" dirty="0"/>
              <a:t>The first was the 4-bit Intel 4004.</a:t>
            </a:r>
          </a:p>
          <a:p>
            <a:pPr lvl="1"/>
            <a:r>
              <a:rPr lang="en-US" sz="2600" dirty="0"/>
              <a:t>Later versions, such as the 8080, 8086, and 8088 spawned the idea of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personal computing.</a:t>
            </a:r>
            <a:r>
              <a:rPr lang="ja-JP" altLang="en-US" sz="2600" dirty="0">
                <a:latin typeface="Arial"/>
              </a:rPr>
              <a:t>”</a:t>
            </a: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382588"/>
            <a:ext cx="6248400" cy="547687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 sz="3400" b="1">
                <a:solidFill>
                  <a:srgbClr val="FFFFFF"/>
                </a:solidFill>
                <a:latin typeface="Arial" charset="0"/>
              </a:rPr>
              <a:t>1.5 Historical Development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1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wpdocs\Julie\Org&amp;Arch\Ch1\WorkingFiles\ALU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4" y="741494"/>
            <a:ext cx="5257800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644" y="1036116"/>
            <a:ext cx="78897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800" b="1" dirty="0">
                <a:solidFill>
                  <a:srgbClr val="FF0000"/>
                </a:solidFill>
              </a:rPr>
              <a:t>De ce  se studiază organizarea și arhitectura calculatoarelor?</a:t>
            </a:r>
          </a:p>
          <a:p>
            <a:endParaRPr lang="ro-RO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ro-RO" sz="2800" dirty="0"/>
              <a:t>Proiectați programe mai bune, inclusiv programe de sistem cum ar fi: compilatoare, sisteme de operare și drivere de dispozitive.</a:t>
            </a:r>
          </a:p>
          <a:p>
            <a:pPr marL="457200" indent="-457200">
              <a:buFont typeface="Arial"/>
              <a:buChar char="•"/>
            </a:pPr>
            <a:r>
              <a:rPr lang="ro-RO" sz="2800" dirty="0"/>
              <a:t>Optimizați comportamentul programului.</a:t>
            </a:r>
          </a:p>
          <a:p>
            <a:pPr marL="457200" indent="-457200">
              <a:buFont typeface="Arial"/>
              <a:buChar char="•"/>
            </a:pPr>
            <a:r>
              <a:rPr lang="ro-RO" sz="2800" dirty="0"/>
              <a:t>Evaluați performanța sistemului informatic (benchmark).</a:t>
            </a:r>
          </a:p>
          <a:p>
            <a:pPr marL="457200" indent="-457200">
              <a:buFont typeface="Arial"/>
              <a:buChar char="•"/>
            </a:pPr>
            <a:r>
              <a:rPr lang="ro-RO" sz="2800" dirty="0"/>
              <a:t>Înțelege compromisurile de timp, spațiu și preț.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1270" y="350942"/>
            <a:ext cx="129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Despre</a:t>
            </a:r>
            <a:r>
              <a:rPr lang="en-US" dirty="0"/>
              <a:t> curs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1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23AF-4338-F242-9925-17A5F0486CD4}" type="slidenum">
              <a:rPr lang="en-US"/>
              <a:pPr/>
              <a:t>40</a:t>
            </a:fld>
            <a:endParaRPr lang="en-US"/>
          </a:p>
        </p:txBody>
      </p:sp>
      <p:pic>
        <p:nvPicPr>
          <p:cNvPr id="107526" name="Picture 6" descr="C:\wpdocs\Julie\Org&amp;Arch\Ch1\WorkingFiles\ALU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6673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2588"/>
            <a:ext cx="6172200" cy="547687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3400" b="1">
                <a:solidFill>
                  <a:srgbClr val="FFFFFF"/>
                </a:solidFill>
                <a:latin typeface="Arial" charset="0"/>
              </a:rPr>
              <a:t>1.7 The von Neumann Model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990600"/>
          </a:xfrm>
          <a:solidFill>
            <a:srgbClr val="E4F5FF"/>
          </a:solidFill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200" b="1" dirty="0">
                <a:latin typeface="Arial" charset="0"/>
              </a:rPr>
              <a:t>The control unit fetches the next instruction from memory using the program counter to determine where the instruction is located.</a:t>
            </a:r>
          </a:p>
        </p:txBody>
      </p:sp>
    </p:spTree>
    <p:extLst>
      <p:ext uri="{BB962C8B-B14F-4D97-AF65-F5344CB8AC3E}">
        <p14:creationId xmlns:p14="http://schemas.microsoft.com/office/powerpoint/2010/main" val="3881653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028-D1A3-594B-8C84-F9A8B54093E0}" type="slidenum">
              <a:rPr lang="en-US"/>
              <a:pPr/>
              <a:t>41</a:t>
            </a:fld>
            <a:endParaRPr lang="en-US"/>
          </a:p>
        </p:txBody>
      </p:sp>
      <p:pic>
        <p:nvPicPr>
          <p:cNvPr id="109574" name="Picture 6" descr="C:\wpdocs\Julie\Org&amp;Arch\Ch1\WorkingFiles\ALU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668588"/>
            <a:ext cx="56673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2588"/>
            <a:ext cx="6172200" cy="547687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3400" b="1">
                <a:solidFill>
                  <a:srgbClr val="FFFFFF"/>
                </a:solidFill>
                <a:latin typeface="Arial" charset="0"/>
              </a:rPr>
              <a:t>1.7 The von Neumann Model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762000"/>
          </a:xfrm>
          <a:solidFill>
            <a:srgbClr val="E4F5FF"/>
          </a:solidFill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200" b="1">
                <a:latin typeface="Arial" charset="0"/>
              </a:rPr>
              <a:t>The instruction is decoded into a language that the ALU can understand.</a:t>
            </a:r>
          </a:p>
        </p:txBody>
      </p:sp>
    </p:spTree>
    <p:extLst>
      <p:ext uri="{BB962C8B-B14F-4D97-AF65-F5344CB8AC3E}">
        <p14:creationId xmlns:p14="http://schemas.microsoft.com/office/powerpoint/2010/main" val="1389188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E517-8257-A94D-A54C-C9789C1C66F1}" type="slidenum">
              <a:rPr lang="en-US"/>
              <a:pPr/>
              <a:t>42</a:t>
            </a:fld>
            <a:endParaRPr lang="en-US"/>
          </a:p>
        </p:txBody>
      </p:sp>
      <p:pic>
        <p:nvPicPr>
          <p:cNvPr id="111621" name="Picture 5" descr="C:\wpdocs\Julie\Org&amp;Arch\Ch1\WorkingFiles\ALU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6673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2588"/>
            <a:ext cx="6172200" cy="547687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3400" b="1">
                <a:solidFill>
                  <a:srgbClr val="FFFFFF"/>
                </a:solidFill>
                <a:latin typeface="Arial" charset="0"/>
              </a:rPr>
              <a:t>1.7 The von Neumann Model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990600"/>
          </a:xfrm>
          <a:solidFill>
            <a:srgbClr val="E4F5FF"/>
          </a:solidFill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200" b="1">
                <a:latin typeface="Arial" charset="0"/>
              </a:rPr>
              <a:t>Any data operands required to execute the instruction are fetched from memory and placed into registers within the CPU.</a:t>
            </a:r>
          </a:p>
        </p:txBody>
      </p:sp>
    </p:spTree>
    <p:extLst>
      <p:ext uri="{BB962C8B-B14F-4D97-AF65-F5344CB8AC3E}">
        <p14:creationId xmlns:p14="http://schemas.microsoft.com/office/powerpoint/2010/main" val="3251039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83FD-1879-694B-A161-AD26C4D9EF2C}" type="slidenum">
              <a:rPr lang="en-US"/>
              <a:pPr/>
              <a:t>43</a:t>
            </a:fld>
            <a:endParaRPr lang="en-US"/>
          </a:p>
        </p:txBody>
      </p:sp>
      <p:pic>
        <p:nvPicPr>
          <p:cNvPr id="113670" name="Picture 6" descr="C:\wpdocs\Julie\Org&amp;Arch\Ch1\WorkingFiles\ALU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657850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2588"/>
            <a:ext cx="6172200" cy="547687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sz="3400" b="1">
                <a:solidFill>
                  <a:srgbClr val="FFFFFF"/>
                </a:solidFill>
                <a:latin typeface="Arial" charset="0"/>
              </a:rPr>
              <a:t>1.7 The von Neumann Model</a:t>
            </a:r>
            <a:endParaRPr lang="en-US" sz="3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990600"/>
          </a:xfrm>
          <a:solidFill>
            <a:srgbClr val="E4F5FF"/>
          </a:solidFill>
          <a:ln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200" b="1">
                <a:latin typeface="Arial" charset="0"/>
              </a:rPr>
              <a:t>The ALU executes the instruction and places results in registers or memory.</a:t>
            </a:r>
          </a:p>
        </p:txBody>
      </p:sp>
    </p:spTree>
    <p:extLst>
      <p:ext uri="{BB962C8B-B14F-4D97-AF65-F5344CB8AC3E}">
        <p14:creationId xmlns:p14="http://schemas.microsoft.com/office/powerpoint/2010/main" val="1889118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1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93" y="857811"/>
            <a:ext cx="8014292" cy="4832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sz="2800" b="1" dirty="0"/>
              <a:t>Organizarea calculatoarelor</a:t>
            </a:r>
          </a:p>
          <a:p>
            <a:pPr marL="285750" indent="-285750">
              <a:buFont typeface="Arial"/>
              <a:buChar char="•"/>
            </a:pPr>
            <a:r>
              <a:rPr lang="ro-RO" sz="2800" dirty="0"/>
              <a:t>Aspectele fizice ale sistemelor informatice.</a:t>
            </a:r>
          </a:p>
          <a:p>
            <a:pPr marL="285750" indent="-285750">
              <a:buFont typeface="Arial"/>
              <a:buChar char="•"/>
            </a:pPr>
            <a:r>
              <a:rPr lang="ro-RO" sz="2800" dirty="0"/>
              <a:t>De exemplu, proiectarea circuitelor, semnale de control, tipuri de memorie.</a:t>
            </a:r>
          </a:p>
          <a:p>
            <a:pPr marL="285750" indent="-285750">
              <a:buFont typeface="Arial"/>
              <a:buChar char="•"/>
            </a:pPr>
            <a:r>
              <a:rPr lang="ro-RO" sz="2800" dirty="0"/>
              <a:t>Cum funcționează un computer?</a:t>
            </a:r>
          </a:p>
          <a:p>
            <a:r>
              <a:rPr lang="ro-RO" sz="2800" b="1" dirty="0"/>
              <a:t>Arhitectura calculatorului</a:t>
            </a:r>
          </a:p>
          <a:p>
            <a:pPr marL="285750" indent="-285750">
              <a:buFont typeface="Arial"/>
              <a:buChar char="•"/>
            </a:pPr>
            <a:r>
              <a:rPr lang="ro-RO" sz="2800" dirty="0"/>
              <a:t>Aspecte logice ale sistemului, văzute de programator.</a:t>
            </a:r>
          </a:p>
          <a:p>
            <a:pPr marL="285750" indent="-285750">
              <a:buFont typeface="Arial"/>
              <a:buChar char="•"/>
            </a:pPr>
            <a:r>
              <a:rPr lang="ro-RO" sz="2800" dirty="0"/>
              <a:t>De exemplu, seturi de instrucțiuni, formate de instrucțiuni, tipuri de date, moduri de adresare.</a:t>
            </a:r>
          </a:p>
          <a:p>
            <a:pPr marL="285750" indent="-285750">
              <a:buFont typeface="Arial"/>
              <a:buChar char="•"/>
            </a:pPr>
            <a:r>
              <a:rPr lang="ro-RO" sz="2800" b="1" dirty="0">
                <a:solidFill>
                  <a:srgbClr val="FF0000"/>
                </a:solidFill>
              </a:rPr>
              <a:t>Cum pot proiecta un calculator?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783028" y="650838"/>
            <a:ext cx="3120746" cy="4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2800" b="1" dirty="0">
                <a:latin typeface="Arial" charset="0"/>
              </a:rPr>
              <a:t>Computer Design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0010" y="1676400"/>
            <a:ext cx="3875359" cy="2632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sz="2400" b="1" dirty="0">
                <a:latin typeface="Arial" charset="0"/>
              </a:rPr>
              <a:t>Instruction Set Design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b="1" dirty="0">
                <a:latin typeface="Arial" charset="0"/>
              </a:rPr>
              <a:t>° Machine Language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b="1" dirty="0">
                <a:latin typeface="Arial" charset="0"/>
              </a:rPr>
              <a:t>° Compiler View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b="1" dirty="0">
                <a:latin typeface="Arial" charset="0"/>
              </a:rPr>
              <a:t>° "Computer Architecture"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b="1" dirty="0">
                <a:latin typeface="Arial" charset="0"/>
              </a:rPr>
              <a:t>° "Instruction Set Processor"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endParaRPr lang="en-US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b="1" dirty="0">
                <a:latin typeface="Arial" charset="0"/>
              </a:rPr>
              <a:t>"Building Architect"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80157" y="1621346"/>
            <a:ext cx="3977885" cy="2687057"/>
          </a:xfrm>
          <a:solidFill>
            <a:srgbClr val="E6B9B8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2400" dirty="0">
                <a:latin typeface="Arial" charset="0"/>
              </a:rPr>
              <a:t>Computer Hardware Design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1700" dirty="0">
                <a:latin typeface="Arial" charset="0"/>
              </a:rPr>
              <a:t>° Machine Implementation\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1700" dirty="0">
                <a:latin typeface="Arial" charset="0"/>
              </a:rPr>
              <a:t>° Logic Designer's View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1700" dirty="0">
                <a:latin typeface="Arial" charset="0"/>
              </a:rPr>
              <a:t>° "Processor Architecture"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1700" dirty="0">
                <a:latin typeface="Arial" charset="0"/>
              </a:rPr>
              <a:t>° "Computer Organization"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endParaRPr lang="en-US" sz="17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sz="1700" dirty="0">
                <a:latin typeface="Arial" charset="0"/>
              </a:rPr>
              <a:t>“Construction Engineer”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599" y="5054600"/>
            <a:ext cx="7647073" cy="10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sz="1800" b="1" i="1" dirty="0">
                <a:solidFill>
                  <a:srgbClr val="FF0000"/>
                </a:solidFill>
                <a:latin typeface="Arial" charset="0"/>
              </a:rPr>
              <a:t>Few  people design computers!  Very few design instruction sets!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sz="1800" b="1" i="1" dirty="0">
                <a:solidFill>
                  <a:srgbClr val="FF0000"/>
                </a:solidFill>
                <a:latin typeface="Arial" charset="0"/>
              </a:rPr>
              <a:t>Many people design computer components.</a:t>
            </a:r>
          </a:p>
          <a:p>
            <a:pPr marL="342900" indent="-342900">
              <a:lnSpc>
                <a:spcPct val="88000"/>
              </a:lnSpc>
              <a:spcBef>
                <a:spcPct val="42000"/>
              </a:spcBef>
            </a:pPr>
            <a:r>
              <a:rPr lang="en-US" sz="1800" b="1" i="1" dirty="0">
                <a:solidFill>
                  <a:srgbClr val="FF0000"/>
                </a:solidFill>
                <a:latin typeface="Arial" charset="0"/>
              </a:rPr>
              <a:t>Very many people are concerned with computer functions, in detail.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67300" y="1371600"/>
            <a:ext cx="17018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2070100" y="1409700"/>
            <a:ext cx="15621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964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41" y="248995"/>
            <a:ext cx="349995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COMPONENTELE CALCULATORULUI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120" y="1210107"/>
            <a:ext cx="7976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/>
              <a:t>Principiul echivalării hardware-ului și a software-ului:</a:t>
            </a:r>
          </a:p>
          <a:p>
            <a:endParaRPr lang="ro-RO" sz="2800" dirty="0"/>
          </a:p>
          <a:p>
            <a:r>
              <a:rPr lang="ro-RO" sz="2800" i="1" dirty="0">
                <a:solidFill>
                  <a:srgbClr val="FF0000"/>
                </a:solidFill>
              </a:rPr>
              <a:t>Tot ce se poate face cu software-ul se poate face și cu hardware, iar orice lucru care se poate face cu hardware-ul se poate face și cu software-ul. 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736" y="1141115"/>
            <a:ext cx="7471787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o-RO" sz="2400" b="1" dirty="0"/>
              <a:t>La nivelul cel mai de bază, un computer este un dispozitiv format din trei parti:</a:t>
            </a:r>
          </a:p>
          <a:p>
            <a:endParaRPr lang="ro-RO" sz="2400" dirty="0"/>
          </a:p>
          <a:p>
            <a:pPr marL="285750" indent="-285750">
              <a:buFont typeface="Arial"/>
              <a:buChar char="•"/>
            </a:pPr>
            <a:r>
              <a:rPr lang="ro-RO" sz="2400" dirty="0"/>
              <a:t>Un procesor pentru interpretarea și executarea programelor</a:t>
            </a:r>
          </a:p>
          <a:p>
            <a:endParaRPr lang="ro-RO" sz="2400" dirty="0"/>
          </a:p>
          <a:p>
            <a:pPr marL="285750" indent="-285750">
              <a:buFont typeface="Arial"/>
              <a:buChar char="•"/>
            </a:pPr>
            <a:r>
              <a:rPr lang="ro-RO" sz="2400" dirty="0"/>
              <a:t>O memorie pentru stocarea datelor și a programelor</a:t>
            </a:r>
          </a:p>
          <a:p>
            <a:pPr marL="285750" indent="-285750">
              <a:buFont typeface="Arial"/>
              <a:buChar char="•"/>
            </a:pPr>
            <a:endParaRPr lang="ro-RO" sz="2400" dirty="0"/>
          </a:p>
          <a:p>
            <a:pPr marL="285750" indent="-285750">
              <a:buFont typeface="Arial"/>
              <a:buChar char="•"/>
            </a:pPr>
            <a:r>
              <a:rPr lang="ro-RO" sz="2400" dirty="0"/>
              <a:t>Un mecanism de transfer de date către și din lumea exterioară.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8141" y="248995"/>
            <a:ext cx="349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COMPONENTELE CALCULATORULUI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0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Major Components of a Computer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661275" cy="1987550"/>
          </a:xfrm>
        </p:spPr>
        <p:txBody>
          <a:bodyPr/>
          <a:lstStyle/>
          <a:p>
            <a:r>
              <a:rPr lang="en-US" sz="2800"/>
              <a:t>Central Processing Unit (CPU)</a:t>
            </a:r>
          </a:p>
          <a:p>
            <a:r>
              <a:rPr lang="en-US" sz="2800"/>
              <a:t>Random Access Memory (RAM)</a:t>
            </a:r>
          </a:p>
          <a:p>
            <a:r>
              <a:rPr lang="en-US" sz="2800"/>
              <a:t>Hard Drive / Disk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3812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83038"/>
            <a:ext cx="2743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61" y="3609975"/>
            <a:ext cx="22637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94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78EBDFCA396743A26FE23C447E9152" ma:contentTypeVersion="2" ma:contentTypeDescription="Create a new document." ma:contentTypeScope="" ma:versionID="4cfbee6f506c086557417844af7e705b">
  <xsd:schema xmlns:xsd="http://www.w3.org/2001/XMLSchema" xmlns:xs="http://www.w3.org/2001/XMLSchema" xmlns:p="http://schemas.microsoft.com/office/2006/metadata/properties" xmlns:ns2="7e2f434d-4503-49c8-ab49-767958c4d20d" targetNamespace="http://schemas.microsoft.com/office/2006/metadata/properties" ma:root="true" ma:fieldsID="a122743cc27b07b01fc3bc4282292ba7" ns2:_="">
    <xsd:import namespace="7e2f434d-4503-49c8-ab49-767958c4d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f434d-4503-49c8-ab49-767958c4d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29D288-944A-4343-AD03-D99272CE1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14A95-1340-4517-A430-821C612C4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f434d-4503-49c8-ab49-767958c4d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5719B-7FC3-426C-AFB6-5F2C797C1E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1431</Words>
  <Application>Microsoft Office PowerPoint</Application>
  <PresentationFormat>On-screen Show (4:3)</PresentationFormat>
  <Paragraphs>208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Тема Office</vt:lpstr>
      <vt:lpstr>PowerPoint Presentation</vt:lpstr>
      <vt:lpstr>Arhitectura Calculatoarelor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Components of a Computer</vt:lpstr>
      <vt:lpstr>Measurement and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 Historical Development</vt:lpstr>
      <vt:lpstr>PowerPoint Presentation</vt:lpstr>
      <vt:lpstr>1.7 The von Neumann Model</vt:lpstr>
      <vt:lpstr>1.7 The von Neumann Model</vt:lpstr>
      <vt:lpstr>1.7 The von Neumann Model</vt:lpstr>
      <vt:lpstr>1.7 The von Neumann Model</vt:lpstr>
      <vt:lpstr>PowerPoint Presentation</vt:lpstr>
    </vt:vector>
  </TitlesOfParts>
  <Company>UTM,Chisinau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Arhitectura Calculatoarelor</dc:title>
  <dc:creator>Dumitru Postovan</dc:creator>
  <cp:lastModifiedBy>Dumitru Postovan</cp:lastModifiedBy>
  <cp:revision>41</cp:revision>
  <dcterms:created xsi:type="dcterms:W3CDTF">2018-01-31T11:38:47Z</dcterms:created>
  <dcterms:modified xsi:type="dcterms:W3CDTF">2023-01-30T20:25:15Z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0x010100A178EBDFCA396743A26FE23C447E9152</vt:lpwstr>
  </property>
</Properties>
</file>