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186031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F569C46-DCCC-4FE5-ACD0-4E525D1ECA2D}"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3938095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3505116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1744779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3527273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1397801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1023044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2864676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43036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3708146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569C46-DCCC-4FE5-ACD0-4E525D1ECA2D}"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1058824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F569C46-DCCC-4FE5-ACD0-4E525D1ECA2D}"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238876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F569C46-DCCC-4FE5-ACD0-4E525D1ECA2D}" type="datetimeFigureOut">
              <a:rPr lang="en-US" smtClean="0"/>
              <a:t>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396071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569C46-DCCC-4FE5-ACD0-4E525D1ECA2D}" type="datetimeFigureOut">
              <a:rPr lang="en-US" smtClean="0"/>
              <a:t>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122686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69C46-DCCC-4FE5-ACD0-4E525D1ECA2D}" type="datetimeFigureOut">
              <a:rPr lang="en-US" smtClean="0"/>
              <a:t>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3023272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F569C46-DCCC-4FE5-ACD0-4E525D1ECA2D}"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2045498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F569C46-DCCC-4FE5-ACD0-4E525D1ECA2D}"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B5A9B9-6EF0-4D7E-82A1-230210375164}" type="slidenum">
              <a:rPr lang="en-US" smtClean="0"/>
              <a:t>‹#›</a:t>
            </a:fld>
            <a:endParaRPr lang="en-US"/>
          </a:p>
        </p:txBody>
      </p:sp>
    </p:spTree>
    <p:extLst>
      <p:ext uri="{BB962C8B-B14F-4D97-AF65-F5344CB8AC3E}">
        <p14:creationId xmlns:p14="http://schemas.microsoft.com/office/powerpoint/2010/main" val="2637957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F569C46-DCCC-4FE5-ACD0-4E525D1ECA2D}" type="datetimeFigureOut">
              <a:rPr lang="en-US" smtClean="0"/>
              <a:t>1/24/2021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7B5A9B9-6EF0-4D7E-82A1-230210375164}" type="slidenum">
              <a:rPr lang="en-US" smtClean="0"/>
              <a:t>‹#›</a:t>
            </a:fld>
            <a:endParaRPr lang="en-US"/>
          </a:p>
        </p:txBody>
      </p:sp>
    </p:spTree>
    <p:extLst>
      <p:ext uri="{BB962C8B-B14F-4D97-AF65-F5344CB8AC3E}">
        <p14:creationId xmlns:p14="http://schemas.microsoft.com/office/powerpoint/2010/main" val="3195756156"/>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8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anatolie.iavorschi@mib.utm.md" TargetMode="External"/><Relationship Id="rId2" Type="http://schemas.openxmlformats.org/officeDocument/2006/relationships/hyperlink" Target="mailto:anatol.iavorschi@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Ghid</a:t>
            </a:r>
            <a:r>
              <a:rPr lang="en-US" dirty="0" smtClean="0"/>
              <a:t> de </a:t>
            </a:r>
            <a:r>
              <a:rPr lang="en-US" dirty="0" err="1" smtClean="0"/>
              <a:t>lucru</a:t>
            </a:r>
            <a:r>
              <a:rPr lang="en-US" dirty="0" smtClean="0"/>
              <a:t> </a:t>
            </a:r>
            <a:r>
              <a:rPr lang="ro-RO" dirty="0" smtClean="0"/>
              <a:t>în Multisim</a:t>
            </a:r>
            <a:br>
              <a:rPr lang="ro-RO" dirty="0" smtClean="0"/>
            </a:br>
            <a:r>
              <a:rPr lang="ro-RO" dirty="0" smtClean="0"/>
              <a:t>pentru Lucrările de Laborator la disciplina Electronica Medicală</a:t>
            </a:r>
            <a:endParaRPr lang="en-US" dirty="0"/>
          </a:p>
        </p:txBody>
      </p:sp>
      <p:sp>
        <p:nvSpPr>
          <p:cNvPr id="3" name="Subtitle 2"/>
          <p:cNvSpPr>
            <a:spLocks noGrp="1"/>
          </p:cNvSpPr>
          <p:nvPr>
            <p:ph type="subTitle" idx="1"/>
          </p:nvPr>
        </p:nvSpPr>
        <p:spPr/>
        <p:txBody>
          <a:bodyPr/>
          <a:lstStyle/>
          <a:p>
            <a:r>
              <a:rPr lang="ro-RO" dirty="0" smtClean="0"/>
              <a:t>Elaborat: lect. univ. Iavorschi Anatolie</a:t>
            </a:r>
            <a:endParaRPr lang="en-US" dirty="0"/>
          </a:p>
        </p:txBody>
      </p:sp>
    </p:spTree>
    <p:extLst>
      <p:ext uri="{BB962C8B-B14F-4D97-AF65-F5344CB8AC3E}">
        <p14:creationId xmlns:p14="http://schemas.microsoft.com/office/powerpoint/2010/main" val="2488872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normAutofit lnSpcReduction="10000"/>
          </a:bodyPr>
          <a:lstStyle/>
          <a:p>
            <a:r>
              <a:rPr lang="en-US" dirty="0" err="1" smtClean="0"/>
              <a:t>Modific</a:t>
            </a:r>
            <a:r>
              <a:rPr lang="ro-RO" dirty="0" smtClean="0"/>
              <a:t>ă</a:t>
            </a:r>
            <a:r>
              <a:rPr lang="en-US" dirty="0" smtClean="0"/>
              <a:t>m </a:t>
            </a:r>
            <a:r>
              <a:rPr lang="en-US" dirty="0" err="1" smtClean="0"/>
              <a:t>culorile</a:t>
            </a:r>
            <a:r>
              <a:rPr lang="en-US" dirty="0" smtClean="0"/>
              <a:t> </a:t>
            </a:r>
            <a:r>
              <a:rPr lang="en-US" dirty="0" err="1" smtClean="0"/>
              <a:t>circuitelor</a:t>
            </a:r>
            <a:r>
              <a:rPr lang="en-US" dirty="0" smtClean="0"/>
              <a:t>, </a:t>
            </a:r>
            <a:r>
              <a:rPr lang="en-US" dirty="0" err="1" smtClean="0"/>
              <a:t>dac</a:t>
            </a:r>
            <a:r>
              <a:rPr lang="ro-RO" dirty="0" smtClean="0"/>
              <a:t>ă</a:t>
            </a:r>
            <a:r>
              <a:rPr lang="en-US" dirty="0" smtClean="0"/>
              <a:t> </a:t>
            </a:r>
            <a:r>
              <a:rPr lang="en-US" dirty="0" err="1" smtClean="0"/>
              <a:t>avem</a:t>
            </a:r>
            <a:r>
              <a:rPr lang="en-US" dirty="0" smtClean="0"/>
              <a:t> </a:t>
            </a:r>
            <a:r>
              <a:rPr lang="en-US" dirty="0" err="1" smtClean="0"/>
              <a:t>nevoie</a:t>
            </a:r>
            <a:r>
              <a:rPr lang="en-US" dirty="0" smtClean="0"/>
              <a:t> (click </a:t>
            </a:r>
            <a:r>
              <a:rPr lang="en-US" dirty="0" err="1" smtClean="0"/>
              <a:t>dreapta</a:t>
            </a:r>
            <a:r>
              <a:rPr lang="en-US" dirty="0" smtClean="0"/>
              <a:t> </a:t>
            </a:r>
            <a:r>
              <a:rPr lang="en-US" dirty="0" err="1" smtClean="0"/>
              <a:t>pe</a:t>
            </a:r>
            <a:r>
              <a:rPr lang="en-US" dirty="0" smtClean="0"/>
              <a:t> nod -&gt; </a:t>
            </a:r>
            <a:r>
              <a:rPr lang="ro-RO" dirty="0" smtClean="0"/>
              <a:t>Color...</a:t>
            </a:r>
            <a:r>
              <a:rPr lang="en-US" dirty="0" smtClean="0"/>
              <a:t>).</a:t>
            </a:r>
          </a:p>
          <a:p>
            <a:r>
              <a:rPr lang="en-US" dirty="0" smtClean="0"/>
              <a:t>De </a:t>
            </a:r>
            <a:r>
              <a:rPr lang="en-US" dirty="0" err="1" smtClean="0"/>
              <a:t>exemplu</a:t>
            </a:r>
            <a:r>
              <a:rPr lang="en-US" dirty="0" smtClean="0"/>
              <a:t>:</a:t>
            </a:r>
          </a:p>
          <a:p>
            <a:pPr lvl="1"/>
            <a:r>
              <a:rPr lang="en-US" dirty="0" smtClean="0"/>
              <a:t>GND – cu </a:t>
            </a:r>
            <a:r>
              <a:rPr lang="en-US" dirty="0" err="1" smtClean="0"/>
              <a:t>negru</a:t>
            </a:r>
            <a:endParaRPr lang="en-US" dirty="0" smtClean="0"/>
          </a:p>
          <a:p>
            <a:pPr lvl="1"/>
            <a:r>
              <a:rPr lang="en-US" dirty="0" smtClean="0"/>
              <a:t>In – cu </a:t>
            </a:r>
            <a:r>
              <a:rPr lang="en-US" dirty="0" err="1" smtClean="0"/>
              <a:t>albastru</a:t>
            </a:r>
            <a:endParaRPr lang="en-US" dirty="0" smtClean="0"/>
          </a:p>
          <a:p>
            <a:pPr lvl="1"/>
            <a:r>
              <a:rPr lang="en-US" dirty="0" smtClean="0"/>
              <a:t>Out – cu </a:t>
            </a:r>
            <a:r>
              <a:rPr lang="en-US" dirty="0" err="1" smtClean="0"/>
              <a:t>verde</a:t>
            </a:r>
            <a:endParaRPr lang="en-US" dirty="0"/>
          </a:p>
        </p:txBody>
      </p:sp>
      <p:pic>
        <p:nvPicPr>
          <p:cNvPr id="4" name="Picture 3"/>
          <p:cNvPicPr>
            <a:picLocks noChangeAspect="1"/>
          </p:cNvPicPr>
          <p:nvPr/>
        </p:nvPicPr>
        <p:blipFill>
          <a:blip r:embed="rId2"/>
          <a:stretch>
            <a:fillRect/>
          </a:stretch>
        </p:blipFill>
        <p:spPr>
          <a:xfrm>
            <a:off x="6092598" y="2058630"/>
            <a:ext cx="5955949" cy="4726800"/>
          </a:xfrm>
          <a:prstGeom prst="rect">
            <a:avLst/>
          </a:prstGeom>
        </p:spPr>
      </p:pic>
    </p:spTree>
    <p:extLst>
      <p:ext uri="{BB962C8B-B14F-4D97-AF65-F5344CB8AC3E}">
        <p14:creationId xmlns:p14="http://schemas.microsoft.com/office/powerpoint/2010/main" val="811620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normAutofit/>
          </a:bodyPr>
          <a:lstStyle/>
          <a:p>
            <a:r>
              <a:rPr lang="ro-RO" dirty="0" smtClean="0"/>
              <a:t>Redenumim denumirea circuitelor (dublu click pe circuit -</a:t>
            </a:r>
            <a:r>
              <a:rPr lang="en-US" dirty="0" smtClean="0"/>
              <a:t>&gt; Node name</a:t>
            </a:r>
            <a:r>
              <a:rPr lang="ro-RO" dirty="0" smtClean="0"/>
              <a:t>)</a:t>
            </a:r>
            <a:endParaRPr lang="en-US" dirty="0" smtClean="0"/>
          </a:p>
          <a:p>
            <a:r>
              <a:rPr lang="en-US" dirty="0" smtClean="0"/>
              <a:t>De </a:t>
            </a:r>
            <a:r>
              <a:rPr lang="ro-RO" dirty="0" smtClean="0"/>
              <a:t>exemplu:</a:t>
            </a:r>
          </a:p>
          <a:p>
            <a:pPr lvl="1"/>
            <a:r>
              <a:rPr lang="ro-RO" dirty="0" smtClean="0"/>
              <a:t>Intrarea în filtru – In </a:t>
            </a:r>
          </a:p>
          <a:p>
            <a:pPr lvl="1"/>
            <a:r>
              <a:rPr lang="ro-RO" dirty="0" smtClean="0"/>
              <a:t>Ieșirea din filtru – Out </a:t>
            </a:r>
            <a:endParaRPr lang="en-US" dirty="0"/>
          </a:p>
        </p:txBody>
      </p:sp>
      <p:pic>
        <p:nvPicPr>
          <p:cNvPr id="5" name="Picture 4"/>
          <p:cNvPicPr>
            <a:picLocks noChangeAspect="1"/>
          </p:cNvPicPr>
          <p:nvPr/>
        </p:nvPicPr>
        <p:blipFill>
          <a:blip r:embed="rId2"/>
          <a:stretch>
            <a:fillRect/>
          </a:stretch>
        </p:blipFill>
        <p:spPr>
          <a:xfrm>
            <a:off x="6092598" y="2058630"/>
            <a:ext cx="5955949" cy="4726800"/>
          </a:xfrm>
          <a:prstGeom prst="rect">
            <a:avLst/>
          </a:prstGeom>
        </p:spPr>
      </p:pic>
    </p:spTree>
    <p:extLst>
      <p:ext uri="{BB962C8B-B14F-4D97-AF65-F5344CB8AC3E}">
        <p14:creationId xmlns:p14="http://schemas.microsoft.com/office/powerpoint/2010/main" val="2738637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Simularea</a:t>
            </a:r>
            <a:endParaRPr lang="en-US" dirty="0"/>
          </a:p>
        </p:txBody>
      </p:sp>
      <p:sp>
        <p:nvSpPr>
          <p:cNvPr id="3" name="Content Placeholder 2"/>
          <p:cNvSpPr>
            <a:spLocks noGrp="1"/>
          </p:cNvSpPr>
          <p:nvPr>
            <p:ph idx="1"/>
          </p:nvPr>
        </p:nvSpPr>
        <p:spPr>
          <a:xfrm>
            <a:off x="1484310" y="2666999"/>
            <a:ext cx="2928033" cy="3124201"/>
          </a:xfrm>
        </p:spPr>
        <p:txBody>
          <a:bodyPr anchor="t">
            <a:normAutofit fontScale="85000" lnSpcReduction="10000"/>
          </a:bodyPr>
          <a:lstStyle/>
          <a:p>
            <a:r>
              <a:rPr lang="ro-RO" dirty="0" smtClean="0"/>
              <a:t>Prin dublu click deschidem ferestrele parametrilor Generatorului și a Osciloscopului, și facem setările necesare, dacă este nevoie.</a:t>
            </a:r>
          </a:p>
          <a:p>
            <a:r>
              <a:rPr lang="ro-RO" dirty="0" smtClean="0"/>
              <a:t>Pornim simularea prin apăsarea butonului </a:t>
            </a:r>
            <a:endParaRPr lang="en-US" dirty="0"/>
          </a:p>
        </p:txBody>
      </p:sp>
      <p:pic>
        <p:nvPicPr>
          <p:cNvPr id="7" name="Picture 6"/>
          <p:cNvPicPr>
            <a:picLocks noChangeAspect="1"/>
          </p:cNvPicPr>
          <p:nvPr/>
        </p:nvPicPr>
        <p:blipFill>
          <a:blip r:embed="rId2"/>
          <a:stretch>
            <a:fillRect/>
          </a:stretch>
        </p:blipFill>
        <p:spPr>
          <a:xfrm>
            <a:off x="4281503" y="2540000"/>
            <a:ext cx="7910497" cy="4317399"/>
          </a:xfrm>
          <a:prstGeom prst="rect">
            <a:avLst/>
          </a:prstGeom>
        </p:spPr>
      </p:pic>
      <p:pic>
        <p:nvPicPr>
          <p:cNvPr id="8" name="Picture 7"/>
          <p:cNvPicPr>
            <a:picLocks noChangeAspect="1"/>
          </p:cNvPicPr>
          <p:nvPr/>
        </p:nvPicPr>
        <p:blipFill>
          <a:blip r:embed="rId3"/>
          <a:stretch>
            <a:fillRect/>
          </a:stretch>
        </p:blipFill>
        <p:spPr>
          <a:xfrm>
            <a:off x="3641497" y="5748342"/>
            <a:ext cx="409575" cy="238125"/>
          </a:xfrm>
          <a:prstGeom prst="rect">
            <a:avLst/>
          </a:prstGeom>
        </p:spPr>
      </p:pic>
    </p:spTree>
    <p:extLst>
      <p:ext uri="{BB962C8B-B14F-4D97-AF65-F5344CB8AC3E}">
        <p14:creationId xmlns:p14="http://schemas.microsoft.com/office/powerpoint/2010/main" val="3023608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Exemplu: Efectuarea </a:t>
            </a:r>
            <a:r>
              <a:rPr lang="ro-RO" dirty="0" smtClean="0"/>
              <a:t>lucrării de </a:t>
            </a:r>
            <a:r>
              <a:rPr lang="ro-RO" dirty="0" smtClean="0"/>
              <a:t>laborator nr. 4</a:t>
            </a:r>
            <a:endParaRPr lang="en-US" dirty="0"/>
          </a:p>
        </p:txBody>
      </p:sp>
      <p:sp>
        <p:nvSpPr>
          <p:cNvPr id="3" name="Content Placeholder 2"/>
          <p:cNvSpPr>
            <a:spLocks noGrp="1"/>
          </p:cNvSpPr>
          <p:nvPr>
            <p:ph idx="1"/>
          </p:nvPr>
        </p:nvSpPr>
        <p:spPr>
          <a:xfrm>
            <a:off x="1484310" y="2666999"/>
            <a:ext cx="9778776" cy="3124201"/>
          </a:xfrm>
        </p:spPr>
        <p:txBody>
          <a:bodyPr anchor="t">
            <a:normAutofit/>
          </a:bodyPr>
          <a:lstStyle/>
          <a:p>
            <a:r>
              <a:rPr lang="ro-RO" dirty="0" smtClean="0"/>
              <a:t>Pentru efectuarea lucrării de laborator vă ghidați de îndrumarul de laborator pentru lucrarea nr. 4, plasat pe platforma ELSE.</a:t>
            </a:r>
          </a:p>
          <a:p>
            <a:r>
              <a:rPr lang="ro-RO" dirty="0" smtClean="0"/>
              <a:t>Determinați experimental frecvența de tăiere și modificați valorile componentelor pentru a obține </a:t>
            </a:r>
            <a:r>
              <a:rPr lang="ro-RO" dirty="0" smtClean="0"/>
              <a:t>filtrul dorit.</a:t>
            </a:r>
            <a:endParaRPr lang="ro-RO" dirty="0" smtClean="0"/>
          </a:p>
          <a:p>
            <a:r>
              <a:rPr lang="ro-RO" dirty="0" smtClean="0"/>
              <a:t>Pentru măsurarea tensiunii vârf – vârf și a intervalelor de timp puteți să utilizați cursoarele pe ecranul osciloscopului.</a:t>
            </a:r>
          </a:p>
        </p:txBody>
      </p:sp>
    </p:spTree>
    <p:extLst>
      <p:ext uri="{BB962C8B-B14F-4D97-AF65-F5344CB8AC3E}">
        <p14:creationId xmlns:p14="http://schemas.microsoft.com/office/powerpoint/2010/main" val="35223198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Analiza de frecvență</a:t>
            </a:r>
            <a:endParaRPr lang="en-US" dirty="0"/>
          </a:p>
        </p:txBody>
      </p:sp>
      <p:sp>
        <p:nvSpPr>
          <p:cNvPr id="3" name="Content Placeholder 2"/>
          <p:cNvSpPr>
            <a:spLocks noGrp="1"/>
          </p:cNvSpPr>
          <p:nvPr>
            <p:ph idx="1"/>
          </p:nvPr>
        </p:nvSpPr>
        <p:spPr>
          <a:xfrm>
            <a:off x="1724248" y="2324099"/>
            <a:ext cx="9778776" cy="3124201"/>
          </a:xfrm>
        </p:spPr>
        <p:txBody>
          <a:bodyPr anchor="t">
            <a:noAutofit/>
          </a:bodyPr>
          <a:lstStyle/>
          <a:p>
            <a:r>
              <a:rPr lang="ro-RO" sz="2800" dirty="0" smtClean="0"/>
              <a:t>Pentru a efectua o analiză de frecvență puteți să parcurgeți pașii următori:</a:t>
            </a:r>
          </a:p>
          <a:p>
            <a:pPr lvl="1"/>
            <a:r>
              <a:rPr lang="ro-RO" sz="2400" dirty="0" smtClean="0"/>
              <a:t>Simulate </a:t>
            </a:r>
            <a:r>
              <a:rPr lang="en-US" sz="2400" dirty="0" smtClean="0"/>
              <a:t>-&gt; Analyses -&gt; AC Analysis…</a:t>
            </a:r>
          </a:p>
          <a:p>
            <a:pPr lvl="1"/>
            <a:r>
              <a:rPr lang="ro-RO" sz="2400" dirty="0" smtClean="0"/>
              <a:t>Setați frecvența de început (FSTART) și frecvența de sfârșit (FSTOP) care delimitează banda de frecvență în care să se efectueze analiza.</a:t>
            </a:r>
          </a:p>
          <a:p>
            <a:pPr lvl="1"/>
            <a:r>
              <a:rPr lang="ro-RO" sz="2400" dirty="0" smtClean="0"/>
              <a:t>Sweep type: Decade</a:t>
            </a:r>
          </a:p>
          <a:p>
            <a:pPr lvl="1"/>
            <a:r>
              <a:rPr lang="ro-RO" sz="2400" dirty="0" smtClean="0"/>
              <a:t>Verticale scale: Decibel</a:t>
            </a:r>
          </a:p>
          <a:p>
            <a:pPr lvl="1"/>
            <a:r>
              <a:rPr lang="ro-RO" sz="2400" dirty="0" smtClean="0"/>
              <a:t>Number of point....: 10 (sau, cand aveți nevoie de o imagine mai clară puteți să măriți)</a:t>
            </a:r>
          </a:p>
        </p:txBody>
      </p:sp>
    </p:spTree>
    <p:extLst>
      <p:ext uri="{BB962C8B-B14F-4D97-AF65-F5344CB8AC3E}">
        <p14:creationId xmlns:p14="http://schemas.microsoft.com/office/powerpoint/2010/main" val="709221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Analiza de frecvență</a:t>
            </a:r>
            <a:endParaRPr lang="en-US" dirty="0"/>
          </a:p>
        </p:txBody>
      </p:sp>
      <p:sp>
        <p:nvSpPr>
          <p:cNvPr id="3" name="Content Placeholder 2"/>
          <p:cNvSpPr>
            <a:spLocks noGrp="1"/>
          </p:cNvSpPr>
          <p:nvPr>
            <p:ph idx="1"/>
          </p:nvPr>
        </p:nvSpPr>
        <p:spPr>
          <a:xfrm>
            <a:off x="1484310" y="2666999"/>
            <a:ext cx="3436033" cy="3124201"/>
          </a:xfrm>
        </p:spPr>
        <p:txBody>
          <a:bodyPr anchor="t">
            <a:normAutofit fontScale="85000" lnSpcReduction="20000"/>
          </a:bodyPr>
          <a:lstStyle/>
          <a:p>
            <a:r>
              <a:rPr lang="ro-RO" dirty="0" smtClean="0"/>
              <a:t>La pagina „Output variables” selectați variabila din lista variabilelor din circuit (din partea stangă) și apăsați pe „Plot during simulation” ca să apară în lista variabilelor selectate pentru analiză (din partea dreaptă).</a:t>
            </a:r>
          </a:p>
          <a:p>
            <a:r>
              <a:rPr lang="ro-RO" dirty="0" smtClean="0"/>
              <a:t>Apăsați pe butonul „Simulate” </a:t>
            </a:r>
          </a:p>
        </p:txBody>
      </p:sp>
      <p:pic>
        <p:nvPicPr>
          <p:cNvPr id="5" name="Picture 4"/>
          <p:cNvPicPr>
            <a:picLocks noChangeAspect="1"/>
          </p:cNvPicPr>
          <p:nvPr/>
        </p:nvPicPr>
        <p:blipFill>
          <a:blip r:embed="rId2"/>
          <a:stretch>
            <a:fillRect/>
          </a:stretch>
        </p:blipFill>
        <p:spPr>
          <a:xfrm>
            <a:off x="6097127" y="2666999"/>
            <a:ext cx="5944967" cy="4118431"/>
          </a:xfrm>
          <a:prstGeom prst="rect">
            <a:avLst/>
          </a:prstGeom>
        </p:spPr>
      </p:pic>
    </p:spTree>
    <p:extLst>
      <p:ext uri="{BB962C8B-B14F-4D97-AF65-F5344CB8AC3E}">
        <p14:creationId xmlns:p14="http://schemas.microsoft.com/office/powerpoint/2010/main" val="32817371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Analiza de frecvență</a:t>
            </a:r>
            <a:endParaRPr lang="en-US" dirty="0"/>
          </a:p>
        </p:txBody>
      </p:sp>
      <p:sp>
        <p:nvSpPr>
          <p:cNvPr id="3" name="Content Placeholder 2"/>
          <p:cNvSpPr>
            <a:spLocks noGrp="1"/>
          </p:cNvSpPr>
          <p:nvPr>
            <p:ph idx="1"/>
          </p:nvPr>
        </p:nvSpPr>
        <p:spPr>
          <a:xfrm>
            <a:off x="1484310" y="2666999"/>
            <a:ext cx="3436033" cy="3124201"/>
          </a:xfrm>
        </p:spPr>
        <p:txBody>
          <a:bodyPr anchor="t">
            <a:normAutofit fontScale="85000" lnSpcReduction="10000"/>
          </a:bodyPr>
          <a:lstStyle/>
          <a:p>
            <a:r>
              <a:rPr lang="ro-RO" dirty="0" smtClean="0"/>
              <a:t>În fereastra apărută, puteți vedea caracteristica de transfer a circuitului construit.</a:t>
            </a:r>
          </a:p>
          <a:p>
            <a:r>
              <a:rPr lang="ro-RO" dirty="0" smtClean="0"/>
              <a:t>Activând funcția cursoarelor puteți mișca în stânga și în dreapta până găsiți poziția pe axa de frecvență (x1) la care atenuarea indusă de filtru este de – 3 dB (y1)</a:t>
            </a:r>
          </a:p>
        </p:txBody>
      </p:sp>
      <p:pic>
        <p:nvPicPr>
          <p:cNvPr id="4" name="Picture 3"/>
          <p:cNvPicPr>
            <a:picLocks noChangeAspect="1"/>
          </p:cNvPicPr>
          <p:nvPr/>
        </p:nvPicPr>
        <p:blipFill>
          <a:blip r:embed="rId2"/>
          <a:stretch>
            <a:fillRect/>
          </a:stretch>
        </p:blipFill>
        <p:spPr>
          <a:xfrm>
            <a:off x="5646057" y="1922964"/>
            <a:ext cx="6426654" cy="4935036"/>
          </a:xfrm>
          <a:prstGeom prst="rect">
            <a:avLst/>
          </a:prstGeom>
        </p:spPr>
      </p:pic>
    </p:spTree>
    <p:extLst>
      <p:ext uri="{BB962C8B-B14F-4D97-AF65-F5344CB8AC3E}">
        <p14:creationId xmlns:p14="http://schemas.microsoft.com/office/powerpoint/2010/main" val="343417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Vă mulțumesc pentru atenție</a:t>
            </a:r>
            <a:endParaRPr lang="en-US" dirty="0"/>
          </a:p>
        </p:txBody>
      </p:sp>
      <p:sp>
        <p:nvSpPr>
          <p:cNvPr id="3" name="Content Placeholder 2"/>
          <p:cNvSpPr>
            <a:spLocks noGrp="1"/>
          </p:cNvSpPr>
          <p:nvPr>
            <p:ph idx="1"/>
          </p:nvPr>
        </p:nvSpPr>
        <p:spPr/>
        <p:txBody>
          <a:bodyPr>
            <a:normAutofit fontScale="85000" lnSpcReduction="20000"/>
          </a:bodyPr>
          <a:lstStyle/>
          <a:p>
            <a:r>
              <a:rPr lang="ro-RO" dirty="0" smtClean="0"/>
              <a:t>Și sper că informația oferită v-a fost de ajutor.</a:t>
            </a:r>
          </a:p>
          <a:p>
            <a:endParaRPr lang="ro-RO" dirty="0"/>
          </a:p>
          <a:p>
            <a:endParaRPr lang="ro-RO" dirty="0" smtClean="0"/>
          </a:p>
          <a:p>
            <a:pPr marL="0" indent="0">
              <a:buNone/>
            </a:pPr>
            <a:r>
              <a:rPr lang="ro-RO" dirty="0" smtClean="0"/>
              <a:t>																Cu respect,</a:t>
            </a:r>
          </a:p>
          <a:p>
            <a:pPr marL="0" indent="0">
              <a:buNone/>
            </a:pPr>
            <a:r>
              <a:rPr lang="ro-RO" dirty="0" smtClean="0"/>
              <a:t>															Anatolie Iavorschi</a:t>
            </a:r>
          </a:p>
          <a:p>
            <a:pPr marL="0" indent="0">
              <a:buNone/>
            </a:pPr>
            <a:r>
              <a:rPr lang="ro-RO" dirty="0" smtClean="0"/>
              <a:t>																+373 68097907</a:t>
            </a:r>
          </a:p>
          <a:p>
            <a:pPr marL="0" indent="0" algn="r">
              <a:buNone/>
            </a:pPr>
            <a:r>
              <a:rPr lang="ro-RO" dirty="0" smtClean="0">
                <a:hlinkClick r:id="rId2"/>
              </a:rPr>
              <a:t>anatol.iavorschi@gmail.com</a:t>
            </a:r>
            <a:endParaRPr lang="ro-RO" dirty="0" smtClean="0"/>
          </a:p>
          <a:p>
            <a:pPr marL="0" indent="0" algn="r">
              <a:buNone/>
            </a:pPr>
            <a:r>
              <a:rPr lang="ro-RO" dirty="0" smtClean="0">
                <a:hlinkClick r:id="rId3"/>
              </a:rPr>
              <a:t>anatolie.iavorschi@mib.utm.md</a:t>
            </a:r>
            <a:r>
              <a:rPr lang="ro-RO" dirty="0" smtClean="0"/>
              <a:t> </a:t>
            </a:r>
            <a:endParaRPr lang="en-US" dirty="0"/>
          </a:p>
        </p:txBody>
      </p:sp>
    </p:spTree>
    <p:extLst>
      <p:ext uri="{BB962C8B-B14F-4D97-AF65-F5344CB8AC3E}">
        <p14:creationId xmlns:p14="http://schemas.microsoft.com/office/powerpoint/2010/main" val="35298677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Instalarea programului Multisim 2001</a:t>
            </a:r>
            <a:endParaRPr lang="en-US" dirty="0"/>
          </a:p>
        </p:txBody>
      </p:sp>
      <p:pic>
        <p:nvPicPr>
          <p:cNvPr id="5" name="Content Placeholder 4"/>
          <p:cNvPicPr>
            <a:picLocks noGrp="1" noChangeAspect="1"/>
          </p:cNvPicPr>
          <p:nvPr>
            <p:ph idx="1"/>
          </p:nvPr>
        </p:nvPicPr>
        <p:blipFill>
          <a:blip r:embed="rId2"/>
          <a:stretch>
            <a:fillRect/>
          </a:stretch>
        </p:blipFill>
        <p:spPr>
          <a:xfrm>
            <a:off x="1604962" y="3786188"/>
            <a:ext cx="1770000" cy="360000"/>
          </a:xfrm>
          <a:prstGeom prst="rect">
            <a:avLst/>
          </a:prstGeom>
        </p:spPr>
      </p:pic>
      <p:pic>
        <p:nvPicPr>
          <p:cNvPr id="4" name="Picture 3"/>
          <p:cNvPicPr>
            <a:picLocks noChangeAspect="1"/>
          </p:cNvPicPr>
          <p:nvPr/>
        </p:nvPicPr>
        <p:blipFill>
          <a:blip r:embed="rId3"/>
          <a:stretch>
            <a:fillRect/>
          </a:stretch>
        </p:blipFill>
        <p:spPr>
          <a:xfrm>
            <a:off x="1604962" y="2771775"/>
            <a:ext cx="1320000" cy="360000"/>
          </a:xfrm>
          <a:prstGeom prst="rect">
            <a:avLst/>
          </a:prstGeom>
        </p:spPr>
      </p:pic>
      <p:sp>
        <p:nvSpPr>
          <p:cNvPr id="6" name="Rectangle 5"/>
          <p:cNvSpPr/>
          <p:nvPr/>
        </p:nvSpPr>
        <p:spPr>
          <a:xfrm>
            <a:off x="3729046" y="2771775"/>
            <a:ext cx="5243513"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b="1" dirty="0" smtClean="0">
                <a:solidFill>
                  <a:schemeClr val="tx1"/>
                </a:solidFill>
              </a:rPr>
              <a:t> - Pentru a iniția instalarea programului</a:t>
            </a:r>
            <a:endParaRPr lang="en-US" b="1" dirty="0">
              <a:solidFill>
                <a:schemeClr val="tx1"/>
              </a:solidFill>
            </a:endParaRPr>
          </a:p>
        </p:txBody>
      </p:sp>
      <p:sp>
        <p:nvSpPr>
          <p:cNvPr id="7" name="Rectangle 6"/>
          <p:cNvSpPr/>
          <p:nvPr/>
        </p:nvSpPr>
        <p:spPr>
          <a:xfrm>
            <a:off x="3729046" y="3786187"/>
            <a:ext cx="5243513" cy="9599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b="1" dirty="0" smtClean="0">
                <a:solidFill>
                  <a:schemeClr val="tx1"/>
                </a:solidFill>
              </a:rPr>
              <a:t> - Știți voi pentru ce</a:t>
            </a:r>
          </a:p>
          <a:p>
            <a:r>
              <a:rPr lang="ro-RO" b="1" dirty="0">
                <a:solidFill>
                  <a:schemeClr val="tx1"/>
                </a:solidFill>
              </a:rPr>
              <a:t> </a:t>
            </a:r>
            <a:r>
              <a:rPr lang="ro-RO" b="1" dirty="0" smtClean="0">
                <a:solidFill>
                  <a:schemeClr val="tx1"/>
                </a:solidFill>
              </a:rPr>
              <a:t>  Cred că vă veți </a:t>
            </a:r>
            <a:r>
              <a:rPr lang="ro-RO" b="1" dirty="0" smtClean="0">
                <a:solidFill>
                  <a:schemeClr val="tx1"/>
                </a:solidFill>
              </a:rPr>
              <a:t>lămuri </a:t>
            </a:r>
            <a:r>
              <a:rPr lang="ro-RO" b="1" dirty="0" smtClean="0">
                <a:solidFill>
                  <a:schemeClr val="tx1"/>
                </a:solidFill>
              </a:rPr>
              <a:t>voi cu Serial Number, </a:t>
            </a:r>
          </a:p>
          <a:p>
            <a:r>
              <a:rPr lang="ro-RO" b="1" dirty="0">
                <a:solidFill>
                  <a:schemeClr val="tx1"/>
                </a:solidFill>
              </a:rPr>
              <a:t> </a:t>
            </a:r>
            <a:r>
              <a:rPr lang="ro-RO" b="1" dirty="0" smtClean="0">
                <a:solidFill>
                  <a:schemeClr val="tx1"/>
                </a:solidFill>
              </a:rPr>
              <a:t>  Signature și Release Code</a:t>
            </a:r>
            <a:endParaRPr lang="en-US" b="1" dirty="0">
              <a:solidFill>
                <a:schemeClr val="tx1"/>
              </a:solidFill>
            </a:endParaRPr>
          </a:p>
        </p:txBody>
      </p:sp>
    </p:spTree>
    <p:extLst>
      <p:ext uri="{BB962C8B-B14F-4D97-AF65-F5344CB8AC3E}">
        <p14:creationId xmlns:p14="http://schemas.microsoft.com/office/powerpoint/2010/main" val="1034238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Setări minime ale programului</a:t>
            </a:r>
            <a:endParaRPr lang="en-US" dirty="0"/>
          </a:p>
        </p:txBody>
      </p:sp>
      <p:sp>
        <p:nvSpPr>
          <p:cNvPr id="3" name="Content Placeholder 2"/>
          <p:cNvSpPr>
            <a:spLocks noGrp="1"/>
          </p:cNvSpPr>
          <p:nvPr>
            <p:ph idx="1"/>
          </p:nvPr>
        </p:nvSpPr>
        <p:spPr/>
        <p:txBody>
          <a:bodyPr/>
          <a:lstStyle/>
          <a:p>
            <a:r>
              <a:rPr lang="ro-RO" dirty="0" smtClean="0"/>
              <a:t>Cel puțin eu, prefer fonul alb</a:t>
            </a:r>
            <a:r>
              <a:rPr lang="en-US" dirty="0" smtClean="0"/>
              <a:t>,</a:t>
            </a:r>
            <a:r>
              <a:rPr lang="ro-RO" dirty="0" smtClean="0"/>
              <a:t> câmpul de lucru mai mare</a:t>
            </a:r>
            <a:r>
              <a:rPr lang="en-US" dirty="0" smtClean="0"/>
              <a:t> </a:t>
            </a:r>
            <a:r>
              <a:rPr lang="ro-RO" dirty="0" smtClean="0"/>
              <a:t>și </a:t>
            </a:r>
            <a:r>
              <a:rPr lang="ro-RO" dirty="0" smtClean="0"/>
              <a:t>afișarea </a:t>
            </a:r>
            <a:r>
              <a:rPr lang="ro-RO" dirty="0" smtClean="0"/>
              <a:t>numerelelor circuitelor</a:t>
            </a:r>
          </a:p>
          <a:p>
            <a:r>
              <a:rPr lang="ro-RO" dirty="0" smtClean="0"/>
              <a:t>Pentru aceasta:</a:t>
            </a:r>
          </a:p>
          <a:p>
            <a:pPr lvl="1"/>
            <a:r>
              <a:rPr lang="ro-RO" dirty="0" smtClean="0"/>
              <a:t>Options </a:t>
            </a:r>
            <a:r>
              <a:rPr lang="en-US" dirty="0" smtClean="0"/>
              <a:t>-&gt; Preferences… -&gt; Color: </a:t>
            </a:r>
            <a:r>
              <a:rPr lang="en-US" dirty="0" smtClean="0"/>
              <a:t>Select</a:t>
            </a:r>
            <a:r>
              <a:rPr lang="ro-RO" dirty="0" smtClean="0"/>
              <a:t>ă</a:t>
            </a:r>
            <a:r>
              <a:rPr lang="en-US" dirty="0" smtClean="0"/>
              <a:t>m </a:t>
            </a:r>
            <a:r>
              <a:rPr lang="en-US" b="1" i="1" dirty="0" smtClean="0"/>
              <a:t>White Background</a:t>
            </a:r>
          </a:p>
          <a:p>
            <a:pPr lvl="1"/>
            <a:r>
              <a:rPr lang="en-US" dirty="0" smtClean="0"/>
              <a:t>Options -&gt; Preferences… -&gt; Workspace -&gt; Sheet Size: </a:t>
            </a:r>
            <a:r>
              <a:rPr lang="en-US" dirty="0" smtClean="0"/>
              <a:t>Select</a:t>
            </a:r>
            <a:r>
              <a:rPr lang="ro-RO" dirty="0" smtClean="0"/>
              <a:t>ă</a:t>
            </a:r>
            <a:r>
              <a:rPr lang="en-US" dirty="0" smtClean="0"/>
              <a:t>m </a:t>
            </a:r>
            <a:r>
              <a:rPr lang="en-US" b="1" i="1" dirty="0" smtClean="0"/>
              <a:t>A3</a:t>
            </a:r>
            <a:endParaRPr lang="ro-RO" b="1" i="1" dirty="0" smtClean="0"/>
          </a:p>
          <a:p>
            <a:pPr lvl="1"/>
            <a:r>
              <a:rPr lang="ro-RO" dirty="0" smtClean="0"/>
              <a:t>Options -</a:t>
            </a:r>
            <a:r>
              <a:rPr lang="en-US" dirty="0" smtClean="0"/>
              <a:t>&gt; Preferences… -&gt; Show: </a:t>
            </a:r>
            <a:r>
              <a:rPr lang="en-US" dirty="0" err="1" smtClean="0"/>
              <a:t>Bif</a:t>
            </a:r>
            <a:r>
              <a:rPr lang="ro-RO" dirty="0" smtClean="0"/>
              <a:t>ă</a:t>
            </a:r>
            <a:r>
              <a:rPr lang="en-US" dirty="0" smtClean="0"/>
              <a:t>m </a:t>
            </a:r>
            <a:r>
              <a:rPr lang="en-US" b="1" i="1" dirty="0" smtClean="0"/>
              <a:t>Show Node Names</a:t>
            </a:r>
          </a:p>
          <a:p>
            <a:pPr lvl="1"/>
            <a:endParaRPr lang="en-US" dirty="0"/>
          </a:p>
        </p:txBody>
      </p:sp>
    </p:spTree>
    <p:extLst>
      <p:ext uri="{BB962C8B-B14F-4D97-AF65-F5344CB8AC3E}">
        <p14:creationId xmlns:p14="http://schemas.microsoft.com/office/powerpoint/2010/main" val="13031125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Crearea circuitul</a:t>
            </a:r>
            <a:endParaRPr lang="en-US" dirty="0"/>
          </a:p>
        </p:txBody>
      </p:sp>
      <p:sp>
        <p:nvSpPr>
          <p:cNvPr id="3" name="Content Placeholder 2"/>
          <p:cNvSpPr>
            <a:spLocks noGrp="1"/>
          </p:cNvSpPr>
          <p:nvPr>
            <p:ph idx="1"/>
          </p:nvPr>
        </p:nvSpPr>
        <p:spPr>
          <a:xfrm>
            <a:off x="1484310" y="2666999"/>
            <a:ext cx="3319237" cy="3124201"/>
          </a:xfrm>
        </p:spPr>
        <p:txBody>
          <a:bodyPr anchor="t"/>
          <a:lstStyle/>
          <a:p>
            <a:r>
              <a:rPr lang="ro-RO" dirty="0" smtClean="0"/>
              <a:t>Alegem și p</a:t>
            </a:r>
            <a:r>
              <a:rPr lang="en-US" dirty="0" smtClean="0"/>
              <a:t>las</a:t>
            </a:r>
            <a:r>
              <a:rPr lang="ro-RO" dirty="0" smtClean="0"/>
              <a:t>ăm o rezistență pe </a:t>
            </a:r>
            <a:r>
              <a:rPr lang="ro-RO" dirty="0" smtClean="0"/>
              <a:t>circuit</a:t>
            </a:r>
            <a:endParaRPr lang="en-US" dirty="0"/>
          </a:p>
        </p:txBody>
      </p:sp>
      <p:pic>
        <p:nvPicPr>
          <p:cNvPr id="5" name="Picture 4"/>
          <p:cNvPicPr>
            <a:picLocks noChangeAspect="1"/>
          </p:cNvPicPr>
          <p:nvPr/>
        </p:nvPicPr>
        <p:blipFill>
          <a:blip r:embed="rId2"/>
          <a:stretch>
            <a:fillRect/>
          </a:stretch>
        </p:blipFill>
        <p:spPr>
          <a:xfrm>
            <a:off x="6545943" y="2245821"/>
            <a:ext cx="5429021" cy="4568637"/>
          </a:xfrm>
          <a:prstGeom prst="rect">
            <a:avLst/>
          </a:prstGeom>
        </p:spPr>
      </p:pic>
    </p:spTree>
    <p:extLst>
      <p:ext uri="{BB962C8B-B14F-4D97-AF65-F5344CB8AC3E}">
        <p14:creationId xmlns:p14="http://schemas.microsoft.com/office/powerpoint/2010/main" val="2641255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lstStyle/>
          <a:p>
            <a:r>
              <a:rPr lang="ro-RO" dirty="0" smtClean="0"/>
              <a:t>Alegem și p</a:t>
            </a:r>
            <a:r>
              <a:rPr lang="en-US" dirty="0" smtClean="0"/>
              <a:t>las</a:t>
            </a:r>
            <a:r>
              <a:rPr lang="ro-RO" dirty="0" smtClean="0"/>
              <a:t>ăm un condensator pe </a:t>
            </a:r>
            <a:r>
              <a:rPr lang="ro-RO" dirty="0" smtClean="0"/>
              <a:t>circuit</a:t>
            </a:r>
            <a:endParaRPr lang="en-US" dirty="0"/>
          </a:p>
        </p:txBody>
      </p:sp>
      <p:pic>
        <p:nvPicPr>
          <p:cNvPr id="6" name="Picture 5"/>
          <p:cNvPicPr>
            <a:picLocks noChangeAspect="1"/>
          </p:cNvPicPr>
          <p:nvPr/>
        </p:nvPicPr>
        <p:blipFill>
          <a:blip r:embed="rId2"/>
          <a:stretch>
            <a:fillRect/>
          </a:stretch>
        </p:blipFill>
        <p:spPr>
          <a:xfrm>
            <a:off x="7141029" y="2235225"/>
            <a:ext cx="4923290" cy="4579233"/>
          </a:xfrm>
          <a:prstGeom prst="rect">
            <a:avLst/>
          </a:prstGeom>
        </p:spPr>
      </p:pic>
    </p:spTree>
    <p:extLst>
      <p:ext uri="{BB962C8B-B14F-4D97-AF65-F5344CB8AC3E}">
        <p14:creationId xmlns:p14="http://schemas.microsoft.com/office/powerpoint/2010/main" val="4259973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lstStyle/>
          <a:p>
            <a:r>
              <a:rPr lang="ro-RO" dirty="0" smtClean="0"/>
              <a:t>Alegem și p</a:t>
            </a:r>
            <a:r>
              <a:rPr lang="en-US" dirty="0" smtClean="0"/>
              <a:t>las</a:t>
            </a:r>
            <a:r>
              <a:rPr lang="ro-RO" dirty="0" smtClean="0"/>
              <a:t>ăm simbolul mesei de referință pe circuit</a:t>
            </a:r>
            <a:endParaRPr lang="en-US" dirty="0"/>
          </a:p>
        </p:txBody>
      </p:sp>
      <p:pic>
        <p:nvPicPr>
          <p:cNvPr id="4" name="Picture 3"/>
          <p:cNvPicPr>
            <a:picLocks noChangeAspect="1"/>
          </p:cNvPicPr>
          <p:nvPr/>
        </p:nvPicPr>
        <p:blipFill>
          <a:blip r:embed="rId2"/>
          <a:stretch>
            <a:fillRect/>
          </a:stretch>
        </p:blipFill>
        <p:spPr>
          <a:xfrm>
            <a:off x="6778170" y="2207969"/>
            <a:ext cx="5292725" cy="4591975"/>
          </a:xfrm>
          <a:prstGeom prst="rect">
            <a:avLst/>
          </a:prstGeom>
        </p:spPr>
      </p:pic>
    </p:spTree>
    <p:extLst>
      <p:ext uri="{BB962C8B-B14F-4D97-AF65-F5344CB8AC3E}">
        <p14:creationId xmlns:p14="http://schemas.microsoft.com/office/powerpoint/2010/main" val="1222611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lstStyle/>
          <a:p>
            <a:r>
              <a:rPr lang="ro-RO" dirty="0" smtClean="0"/>
              <a:t>Alegem și p</a:t>
            </a:r>
            <a:r>
              <a:rPr lang="en-US" dirty="0" smtClean="0"/>
              <a:t>las</a:t>
            </a:r>
            <a:r>
              <a:rPr lang="ro-RO" dirty="0" smtClean="0"/>
              <a:t>ăm un generator de semnale pe circuit</a:t>
            </a:r>
            <a:endParaRPr lang="en-US" dirty="0"/>
          </a:p>
        </p:txBody>
      </p:sp>
      <p:pic>
        <p:nvPicPr>
          <p:cNvPr id="6" name="Picture 5"/>
          <p:cNvPicPr>
            <a:picLocks noChangeAspect="1"/>
          </p:cNvPicPr>
          <p:nvPr/>
        </p:nvPicPr>
        <p:blipFill>
          <a:blip r:embed="rId2"/>
          <a:stretch>
            <a:fillRect/>
          </a:stretch>
        </p:blipFill>
        <p:spPr>
          <a:xfrm>
            <a:off x="6819900" y="2294165"/>
            <a:ext cx="5257800" cy="4476750"/>
          </a:xfrm>
          <a:prstGeom prst="rect">
            <a:avLst/>
          </a:prstGeom>
        </p:spPr>
      </p:pic>
    </p:spTree>
    <p:extLst>
      <p:ext uri="{BB962C8B-B14F-4D97-AF65-F5344CB8AC3E}">
        <p14:creationId xmlns:p14="http://schemas.microsoft.com/office/powerpoint/2010/main" val="1541653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lstStyle/>
          <a:p>
            <a:r>
              <a:rPr lang="ro-RO" dirty="0" smtClean="0"/>
              <a:t>Alegem și p</a:t>
            </a:r>
            <a:r>
              <a:rPr lang="en-US" dirty="0" smtClean="0"/>
              <a:t>las</a:t>
            </a:r>
            <a:r>
              <a:rPr lang="ro-RO" dirty="0" smtClean="0"/>
              <a:t>ăm un osciloscop pe circuit</a:t>
            </a:r>
            <a:endParaRPr lang="en-US" dirty="0"/>
          </a:p>
        </p:txBody>
      </p:sp>
      <p:pic>
        <p:nvPicPr>
          <p:cNvPr id="4" name="Picture 3"/>
          <p:cNvPicPr>
            <a:picLocks noChangeAspect="1"/>
          </p:cNvPicPr>
          <p:nvPr/>
        </p:nvPicPr>
        <p:blipFill>
          <a:blip r:embed="rId2"/>
          <a:stretch>
            <a:fillRect/>
          </a:stretch>
        </p:blipFill>
        <p:spPr>
          <a:xfrm>
            <a:off x="6493667" y="2336801"/>
            <a:ext cx="5572125" cy="4476750"/>
          </a:xfrm>
          <a:prstGeom prst="rect">
            <a:avLst/>
          </a:prstGeom>
        </p:spPr>
      </p:pic>
    </p:spTree>
    <p:extLst>
      <p:ext uri="{BB962C8B-B14F-4D97-AF65-F5344CB8AC3E}">
        <p14:creationId xmlns:p14="http://schemas.microsoft.com/office/powerpoint/2010/main" val="19453995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Crearea</a:t>
            </a:r>
            <a:r>
              <a:rPr lang="ro-RO" dirty="0" smtClean="0"/>
              <a:t> circuitul</a:t>
            </a:r>
            <a:endParaRPr lang="en-US" dirty="0"/>
          </a:p>
        </p:txBody>
      </p:sp>
      <p:sp>
        <p:nvSpPr>
          <p:cNvPr id="3" name="Content Placeholder 2"/>
          <p:cNvSpPr>
            <a:spLocks noGrp="1"/>
          </p:cNvSpPr>
          <p:nvPr>
            <p:ph idx="1"/>
          </p:nvPr>
        </p:nvSpPr>
        <p:spPr>
          <a:xfrm>
            <a:off x="1484310" y="2666999"/>
            <a:ext cx="3319237" cy="3124201"/>
          </a:xfrm>
        </p:spPr>
        <p:txBody>
          <a:bodyPr anchor="t"/>
          <a:lstStyle/>
          <a:p>
            <a:r>
              <a:rPr lang="ro-RO" dirty="0" smtClean="0"/>
              <a:t>Realizăm toate conexiunile în circuit</a:t>
            </a:r>
            <a:endParaRPr lang="en-US" dirty="0"/>
          </a:p>
        </p:txBody>
      </p:sp>
      <p:pic>
        <p:nvPicPr>
          <p:cNvPr id="5" name="Picture 4"/>
          <p:cNvPicPr>
            <a:picLocks noChangeAspect="1"/>
          </p:cNvPicPr>
          <p:nvPr/>
        </p:nvPicPr>
        <p:blipFill>
          <a:blip r:embed="rId2"/>
          <a:stretch>
            <a:fillRect/>
          </a:stretch>
        </p:blipFill>
        <p:spPr>
          <a:xfrm>
            <a:off x="6096000" y="2059972"/>
            <a:ext cx="5954258" cy="4725458"/>
          </a:xfrm>
          <a:prstGeom prst="rect">
            <a:avLst/>
          </a:prstGeom>
        </p:spPr>
      </p:pic>
    </p:spTree>
    <p:extLst>
      <p:ext uri="{BB962C8B-B14F-4D97-AF65-F5344CB8AC3E}">
        <p14:creationId xmlns:p14="http://schemas.microsoft.com/office/powerpoint/2010/main" val="6973944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1642</TotalTime>
  <Words>521</Words>
  <Application>Microsoft Office PowerPoint</Application>
  <PresentationFormat>Widescreen</PresentationFormat>
  <Paragraphs>65</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Corbel</vt:lpstr>
      <vt:lpstr>Parallax</vt:lpstr>
      <vt:lpstr>Ghid de lucru în Multisim pentru Lucrările de Laborator la disciplina Electronica Medicală</vt:lpstr>
      <vt:lpstr>Instalarea programului Multisim 2001</vt:lpstr>
      <vt:lpstr>Setări minime ale programului</vt:lpstr>
      <vt:lpstr>Crearea circuitul</vt:lpstr>
      <vt:lpstr>Crearea circuitul</vt:lpstr>
      <vt:lpstr>Crearea circuitul</vt:lpstr>
      <vt:lpstr>Crearea circuitul</vt:lpstr>
      <vt:lpstr>Crearea circuitul</vt:lpstr>
      <vt:lpstr>Crearea circuitul</vt:lpstr>
      <vt:lpstr>Crearea circuitul</vt:lpstr>
      <vt:lpstr>Crearea circuitul</vt:lpstr>
      <vt:lpstr>Simularea</vt:lpstr>
      <vt:lpstr>Exemplu: Efectuarea lucrării de laborator nr. 4</vt:lpstr>
      <vt:lpstr>Analiza de frecvență</vt:lpstr>
      <vt:lpstr>Analiza de frecvență</vt:lpstr>
      <vt:lpstr>Analiza de frecvență</vt:lpstr>
      <vt:lpstr>Vă mulțumesc pentru atenție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Ghid de lucru în Multisim pentru Lucrările de Laborator la disciplina Electronica Medicală</dc:title>
  <dc:creator>anatol.iavorschi@gmail.com</dc:creator>
  <cp:lastModifiedBy>anatol.iavorschi@gmail.com</cp:lastModifiedBy>
  <cp:revision>17</cp:revision>
  <dcterms:created xsi:type="dcterms:W3CDTF">2020-04-28T09:19:35Z</dcterms:created>
  <dcterms:modified xsi:type="dcterms:W3CDTF">2021-01-24T20:26:29Z</dcterms:modified>
</cp:coreProperties>
</file>