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307" r:id="rId5"/>
    <p:sldId id="260" r:id="rId6"/>
    <p:sldId id="261" r:id="rId7"/>
    <p:sldId id="275" r:id="rId8"/>
    <p:sldId id="308" r:id="rId9"/>
    <p:sldId id="276" r:id="rId10"/>
    <p:sldId id="277" r:id="rId11"/>
    <p:sldId id="309"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p:cViewPr varScale="1">
        <p:scale>
          <a:sx n="71" d="100"/>
          <a:sy n="71" d="100"/>
        </p:scale>
        <p:origin x="78"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3B01D-9C56-43EC-8DAB-ED19883C7F14}" type="datetimeFigureOut">
              <a:rPr lang="en-US" smtClean="0"/>
              <a:t>10/10/2024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061A9-A6FE-4858-A467-11E67A36F87D}" type="slidenum">
              <a:rPr lang="en-US" smtClean="0"/>
              <a:t>‹#›</a:t>
            </a:fld>
            <a:endParaRPr lang="en-US"/>
          </a:p>
        </p:txBody>
      </p:sp>
    </p:spTree>
    <p:extLst>
      <p:ext uri="{BB962C8B-B14F-4D97-AF65-F5344CB8AC3E}">
        <p14:creationId xmlns:p14="http://schemas.microsoft.com/office/powerpoint/2010/main" val="427373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B68CD-CCA5-45FB-9616-4C06AD4AC269}" type="slidenum">
              <a:rPr lang="en-US" smtClean="0"/>
              <a:t>14</a:t>
            </a:fld>
            <a:endParaRPr lang="en-US"/>
          </a:p>
        </p:txBody>
      </p:sp>
    </p:spTree>
    <p:extLst>
      <p:ext uri="{BB962C8B-B14F-4D97-AF65-F5344CB8AC3E}">
        <p14:creationId xmlns:p14="http://schemas.microsoft.com/office/powerpoint/2010/main" val="316220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B68CD-CCA5-45FB-9616-4C06AD4AC269}" type="slidenum">
              <a:rPr lang="en-US" smtClean="0"/>
              <a:t>24</a:t>
            </a:fld>
            <a:endParaRPr lang="en-US"/>
          </a:p>
        </p:txBody>
      </p:sp>
    </p:spTree>
    <p:extLst>
      <p:ext uri="{BB962C8B-B14F-4D97-AF65-F5344CB8AC3E}">
        <p14:creationId xmlns:p14="http://schemas.microsoft.com/office/powerpoint/2010/main" val="413751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A26E8F-0A29-2D73-FA6D-9755C1458E46}"/>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83322552-EFB4-EBA7-850A-E318154ABBB9}"/>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2A1B93AE-7F3B-9AD1-A58B-48C8B24FAE6C}"/>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ED7D3010-1A1E-EFB1-05BB-E5DF920783BE}"/>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5CFF64D8-5F3F-039A-6660-DD3E4741B0A3}"/>
              </a:ext>
            </a:extLst>
          </p:cNvPr>
          <p:cNvSpPr>
            <a:spLocks noGrp="1" noChangeArrowheads="1"/>
          </p:cNvSpPr>
          <p:nvPr>
            <p:ph type="sldNum" sz="quarter" idx="4"/>
          </p:nvPr>
        </p:nvSpPr>
        <p:spPr>
          <a:xfrm>
            <a:off x="6858000" y="6159500"/>
            <a:ext cx="2133600" cy="476250"/>
          </a:xfrm>
        </p:spPr>
        <p:txBody>
          <a:bodyPr/>
          <a:lstStyle>
            <a:lvl1pPr>
              <a:defRPr/>
            </a:lvl1pPr>
          </a:lstStyle>
          <a:p>
            <a:fld id="{BE4EDCD7-ED84-464F-8199-F67E42EA4E6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959A5C-E72E-9915-A4D6-720F3430E8A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C274F8-4B07-B7CA-A29F-585436A605B1}"/>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F14C4DC-5C04-FFAF-DC7B-E609D357709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128FB2D0-4034-0B98-6154-808DFEF5F05F}"/>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0EDDD6F7-403F-5D9D-E6E4-C42C8A1D96D8}"/>
              </a:ext>
            </a:extLst>
          </p:cNvPr>
          <p:cNvSpPr>
            <a:spLocks noGrp="1"/>
          </p:cNvSpPr>
          <p:nvPr>
            <p:ph type="sldNum" sz="quarter" idx="12"/>
          </p:nvPr>
        </p:nvSpPr>
        <p:spPr/>
        <p:txBody>
          <a:bodyPr/>
          <a:lstStyle>
            <a:lvl1pPr>
              <a:defRPr/>
            </a:lvl1pPr>
          </a:lstStyle>
          <a:p>
            <a:fld id="{E492F00B-47A7-417C-B28E-362725A79746}" type="slidenum">
              <a:rPr lang="en-US" altLang="en-US"/>
              <a:pPr/>
              <a:t>‹#›</a:t>
            </a:fld>
            <a:endParaRPr lang="en-US" altLang="en-US"/>
          </a:p>
        </p:txBody>
      </p:sp>
    </p:spTree>
    <p:extLst>
      <p:ext uri="{BB962C8B-B14F-4D97-AF65-F5344CB8AC3E}">
        <p14:creationId xmlns:p14="http://schemas.microsoft.com/office/powerpoint/2010/main" val="163365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0BFF682-87CE-C122-045D-A6BBF745D34B}"/>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C36AEEF2-F786-56C4-3378-2CE03280CE0C}"/>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CB965A5-6DBB-3B76-D074-FBEA6745ED3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FD084893-2C18-6453-4C6C-E5791B7AC2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3622F527-6A91-91E5-EA3F-B9A893795075}"/>
              </a:ext>
            </a:extLst>
          </p:cNvPr>
          <p:cNvSpPr>
            <a:spLocks noGrp="1"/>
          </p:cNvSpPr>
          <p:nvPr>
            <p:ph type="sldNum" sz="quarter" idx="12"/>
          </p:nvPr>
        </p:nvSpPr>
        <p:spPr/>
        <p:txBody>
          <a:bodyPr/>
          <a:lstStyle>
            <a:lvl1pPr>
              <a:defRPr/>
            </a:lvl1pPr>
          </a:lstStyle>
          <a:p>
            <a:fld id="{CECEC50B-6B96-4F39-840E-6572DA01638F}" type="slidenum">
              <a:rPr lang="en-US" altLang="en-US"/>
              <a:pPr/>
              <a:t>‹#›</a:t>
            </a:fld>
            <a:endParaRPr lang="en-US" altLang="en-US"/>
          </a:p>
        </p:txBody>
      </p:sp>
    </p:spTree>
    <p:extLst>
      <p:ext uri="{BB962C8B-B14F-4D97-AF65-F5344CB8AC3E}">
        <p14:creationId xmlns:p14="http://schemas.microsoft.com/office/powerpoint/2010/main" val="884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5B8C71-93B0-BADE-3FA8-EE361DB243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AA85C1E-7FCE-2B92-9BDB-B7CA49E2ABF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BE798B8-8009-343F-6E47-067C1890A97B}"/>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0F0DFE9F-DF8E-3534-3F87-8EC664CF990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AF45B203-B159-E508-DEA7-758F334799E7}"/>
              </a:ext>
            </a:extLst>
          </p:cNvPr>
          <p:cNvSpPr>
            <a:spLocks noGrp="1"/>
          </p:cNvSpPr>
          <p:nvPr>
            <p:ph type="sldNum" sz="quarter" idx="12"/>
          </p:nvPr>
        </p:nvSpPr>
        <p:spPr/>
        <p:txBody>
          <a:bodyPr/>
          <a:lstStyle>
            <a:lvl1pPr>
              <a:defRPr/>
            </a:lvl1pPr>
          </a:lstStyle>
          <a:p>
            <a:fld id="{FAD113DD-E872-47E2-BCF5-6EE8FF8547CA}" type="slidenum">
              <a:rPr lang="en-US" altLang="en-US"/>
              <a:pPr/>
              <a:t>‹#›</a:t>
            </a:fld>
            <a:endParaRPr lang="en-US" altLang="en-US"/>
          </a:p>
        </p:txBody>
      </p:sp>
    </p:spTree>
    <p:extLst>
      <p:ext uri="{BB962C8B-B14F-4D97-AF65-F5344CB8AC3E}">
        <p14:creationId xmlns:p14="http://schemas.microsoft.com/office/powerpoint/2010/main" val="155437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042DFB-34AE-D67E-0F1C-B9FE0894BCFE}"/>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458E953-9E4B-EB00-5A6B-1F74F6A774E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0800EBA-380F-D353-9271-46CC7EAD4C9E}"/>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2DF33EF6-3573-C170-A9A9-2E5AB3592AD7}"/>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8B5E4921-4E39-AC39-0E4C-9DAA3A77D1C7}"/>
              </a:ext>
            </a:extLst>
          </p:cNvPr>
          <p:cNvSpPr>
            <a:spLocks noGrp="1"/>
          </p:cNvSpPr>
          <p:nvPr>
            <p:ph type="sldNum" sz="quarter" idx="12"/>
          </p:nvPr>
        </p:nvSpPr>
        <p:spPr/>
        <p:txBody>
          <a:bodyPr/>
          <a:lstStyle>
            <a:lvl1pPr>
              <a:defRPr/>
            </a:lvl1pPr>
          </a:lstStyle>
          <a:p>
            <a:fld id="{5F19A4A7-D508-40C5-BA26-07B296098E9E}" type="slidenum">
              <a:rPr lang="en-US" altLang="en-US"/>
              <a:pPr/>
              <a:t>‹#›</a:t>
            </a:fld>
            <a:endParaRPr lang="en-US" altLang="en-US"/>
          </a:p>
        </p:txBody>
      </p:sp>
    </p:spTree>
    <p:extLst>
      <p:ext uri="{BB962C8B-B14F-4D97-AF65-F5344CB8AC3E}">
        <p14:creationId xmlns:p14="http://schemas.microsoft.com/office/powerpoint/2010/main" val="402038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EBDB38-3CF5-D525-0CCD-781F7E0C52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F7E6E99-048F-96B7-B530-53ECB52CFF9F}"/>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103B6314-534A-DE7A-5AE2-B553316B5418}"/>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DE28625-DA50-F2C6-D0EC-E70789ABF017}"/>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53DF993C-BD49-8CC6-5202-AEBA7B58683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40AB6B9B-EFB9-AE56-0F8F-E45E8FC7F930}"/>
              </a:ext>
            </a:extLst>
          </p:cNvPr>
          <p:cNvSpPr>
            <a:spLocks noGrp="1"/>
          </p:cNvSpPr>
          <p:nvPr>
            <p:ph type="sldNum" sz="quarter" idx="12"/>
          </p:nvPr>
        </p:nvSpPr>
        <p:spPr/>
        <p:txBody>
          <a:bodyPr/>
          <a:lstStyle>
            <a:lvl1pPr>
              <a:defRPr/>
            </a:lvl1pPr>
          </a:lstStyle>
          <a:p>
            <a:fld id="{CABE6A37-5B0B-4D92-997C-E921FCB58D07}" type="slidenum">
              <a:rPr lang="en-US" altLang="en-US"/>
              <a:pPr/>
              <a:t>‹#›</a:t>
            </a:fld>
            <a:endParaRPr lang="en-US" altLang="en-US"/>
          </a:p>
        </p:txBody>
      </p:sp>
    </p:spTree>
    <p:extLst>
      <p:ext uri="{BB962C8B-B14F-4D97-AF65-F5344CB8AC3E}">
        <p14:creationId xmlns:p14="http://schemas.microsoft.com/office/powerpoint/2010/main" val="6739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AF06AF-0B0C-A350-AEE0-77F163D4C729}"/>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7F98998-ACA8-10FD-E1DF-734CF43736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032E1ECE-899D-08B8-10D5-5E9124FE8D21}"/>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747DC235-4ABC-1131-3502-B66B5053C6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EAD615F-1A08-5F7A-7AB8-26BB1EC2F5A4}"/>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6A6C2C9A-A047-E368-D06C-A799B8BFBAD2}"/>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A36F800E-04D9-643C-BA1F-ED76005A9CBD}"/>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4B2A404E-1BE6-2B63-3C0C-B0EC7B94220D}"/>
              </a:ext>
            </a:extLst>
          </p:cNvPr>
          <p:cNvSpPr>
            <a:spLocks noGrp="1"/>
          </p:cNvSpPr>
          <p:nvPr>
            <p:ph type="sldNum" sz="quarter" idx="12"/>
          </p:nvPr>
        </p:nvSpPr>
        <p:spPr/>
        <p:txBody>
          <a:bodyPr/>
          <a:lstStyle>
            <a:lvl1pPr>
              <a:defRPr/>
            </a:lvl1pPr>
          </a:lstStyle>
          <a:p>
            <a:fld id="{01F71F63-D343-4FD8-A951-4AFFE7C82EFE}" type="slidenum">
              <a:rPr lang="en-US" altLang="en-US"/>
              <a:pPr/>
              <a:t>‹#›</a:t>
            </a:fld>
            <a:endParaRPr lang="en-US" altLang="en-US"/>
          </a:p>
        </p:txBody>
      </p:sp>
    </p:spTree>
    <p:extLst>
      <p:ext uri="{BB962C8B-B14F-4D97-AF65-F5344CB8AC3E}">
        <p14:creationId xmlns:p14="http://schemas.microsoft.com/office/powerpoint/2010/main" val="328451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899CC9-A9C7-056A-5A51-FE17A9FCE62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FD5AC7A-71A4-4886-29C1-BEA389EA002B}"/>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E316FC0A-2A26-9189-C85C-F5A4B71EDF3E}"/>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A104A71D-D0D0-4798-5943-C3321016BA93}"/>
              </a:ext>
            </a:extLst>
          </p:cNvPr>
          <p:cNvSpPr>
            <a:spLocks noGrp="1"/>
          </p:cNvSpPr>
          <p:nvPr>
            <p:ph type="sldNum" sz="quarter" idx="12"/>
          </p:nvPr>
        </p:nvSpPr>
        <p:spPr/>
        <p:txBody>
          <a:bodyPr/>
          <a:lstStyle>
            <a:lvl1pPr>
              <a:defRPr/>
            </a:lvl1pPr>
          </a:lstStyle>
          <a:p>
            <a:fld id="{A9938744-CCF5-4050-B957-6DC2F848EABC}" type="slidenum">
              <a:rPr lang="en-US" altLang="en-US"/>
              <a:pPr/>
              <a:t>‹#›</a:t>
            </a:fld>
            <a:endParaRPr lang="en-US" altLang="en-US"/>
          </a:p>
        </p:txBody>
      </p:sp>
    </p:spTree>
    <p:extLst>
      <p:ext uri="{BB962C8B-B14F-4D97-AF65-F5344CB8AC3E}">
        <p14:creationId xmlns:p14="http://schemas.microsoft.com/office/powerpoint/2010/main" val="260195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A39EC3D-9A06-AD85-4FCD-ABA662AECFE3}"/>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980E98E0-D40B-94E9-2E29-3EC4A3CB99BF}"/>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A46222AF-CB4D-4E11-6230-AF70CCD8C377}"/>
              </a:ext>
            </a:extLst>
          </p:cNvPr>
          <p:cNvSpPr>
            <a:spLocks noGrp="1"/>
          </p:cNvSpPr>
          <p:nvPr>
            <p:ph type="sldNum" sz="quarter" idx="12"/>
          </p:nvPr>
        </p:nvSpPr>
        <p:spPr/>
        <p:txBody>
          <a:bodyPr/>
          <a:lstStyle>
            <a:lvl1pPr>
              <a:defRPr/>
            </a:lvl1pPr>
          </a:lstStyle>
          <a:p>
            <a:fld id="{FE018EBC-5B11-42DB-8D82-C8F9453C73C4}" type="slidenum">
              <a:rPr lang="en-US" altLang="en-US"/>
              <a:pPr/>
              <a:t>‹#›</a:t>
            </a:fld>
            <a:endParaRPr lang="en-US" altLang="en-US"/>
          </a:p>
        </p:txBody>
      </p:sp>
    </p:spTree>
    <p:extLst>
      <p:ext uri="{BB962C8B-B14F-4D97-AF65-F5344CB8AC3E}">
        <p14:creationId xmlns:p14="http://schemas.microsoft.com/office/powerpoint/2010/main" val="3034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20EC66-AAFE-9EBF-1DE8-47A79EF495F7}"/>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7DA53BC-34C5-31E1-6BE0-471CB29D24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1AA858D-ABB9-DF46-B5A5-125E59CB71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50887940-874E-E769-81BB-2565B8FE0645}"/>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175424B1-D341-CF14-9630-63D7293BA77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96181E-5CC6-DCC5-1D9B-ED44173EA940}"/>
              </a:ext>
            </a:extLst>
          </p:cNvPr>
          <p:cNvSpPr>
            <a:spLocks noGrp="1"/>
          </p:cNvSpPr>
          <p:nvPr>
            <p:ph type="sldNum" sz="quarter" idx="12"/>
          </p:nvPr>
        </p:nvSpPr>
        <p:spPr/>
        <p:txBody>
          <a:bodyPr/>
          <a:lstStyle>
            <a:lvl1pPr>
              <a:defRPr/>
            </a:lvl1pPr>
          </a:lstStyle>
          <a:p>
            <a:fld id="{3A8399A9-91B5-4064-8752-D18E4EDD8064}" type="slidenum">
              <a:rPr lang="en-US" altLang="en-US"/>
              <a:pPr/>
              <a:t>‹#›</a:t>
            </a:fld>
            <a:endParaRPr lang="en-US" altLang="en-US"/>
          </a:p>
        </p:txBody>
      </p:sp>
    </p:spTree>
    <p:extLst>
      <p:ext uri="{BB962C8B-B14F-4D97-AF65-F5344CB8AC3E}">
        <p14:creationId xmlns:p14="http://schemas.microsoft.com/office/powerpoint/2010/main" val="12142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A560DF-C4E6-FF7D-A2C1-9CA8BD519050}"/>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18EABFF-A966-3F9B-376F-AF2002FAF4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311D0C50-3E29-EEA0-253E-E4E8309762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4F4353C-79C2-8968-DD39-68FE964233A9}"/>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0DE826EE-A44A-C494-650D-91064DADECD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2AD6FF-CD24-1980-B0B1-9288FABD28F8}"/>
              </a:ext>
            </a:extLst>
          </p:cNvPr>
          <p:cNvSpPr>
            <a:spLocks noGrp="1"/>
          </p:cNvSpPr>
          <p:nvPr>
            <p:ph type="sldNum" sz="quarter" idx="12"/>
          </p:nvPr>
        </p:nvSpPr>
        <p:spPr/>
        <p:txBody>
          <a:bodyPr/>
          <a:lstStyle>
            <a:lvl1pPr>
              <a:defRPr/>
            </a:lvl1pPr>
          </a:lstStyle>
          <a:p>
            <a:fld id="{51FB5A24-CA67-4754-9B12-E1EB0AD925C3}" type="slidenum">
              <a:rPr lang="en-US" altLang="en-US"/>
              <a:pPr/>
              <a:t>‹#›</a:t>
            </a:fld>
            <a:endParaRPr lang="en-US" altLang="en-US"/>
          </a:p>
        </p:txBody>
      </p:sp>
    </p:spTree>
    <p:extLst>
      <p:ext uri="{BB962C8B-B14F-4D97-AF65-F5344CB8AC3E}">
        <p14:creationId xmlns:p14="http://schemas.microsoft.com/office/powerpoint/2010/main" val="42864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3CC3B-8879-E2E2-F0D2-5A66222F8ED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2666DED8-EBD4-C2DD-8D76-C21AD46462A7}"/>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41F938BD-1E1D-8201-9E7E-6943504CE0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C973BF-B738-2792-AD06-1C458C0C50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E2D66EE-0704-A764-A7C5-A723F95AEF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D5F1F1-C029-4221-9A70-CEBA66A76F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A262803-05AD-A4FA-44CC-661D89DA441A}"/>
              </a:ext>
            </a:extLst>
          </p:cNvPr>
          <p:cNvSpPr>
            <a:spLocks noGrp="1" noChangeArrowheads="1"/>
          </p:cNvSpPr>
          <p:nvPr>
            <p:ph type="ctrTitle"/>
          </p:nvPr>
        </p:nvSpPr>
        <p:spPr>
          <a:xfrm>
            <a:off x="228600" y="1447800"/>
            <a:ext cx="8610600" cy="1016000"/>
          </a:xfrm>
        </p:spPr>
        <p:txBody>
          <a:bodyPr/>
          <a:lstStyle/>
          <a:p>
            <a:r>
              <a:rPr lang="ro-RO" altLang="en-US" b="1" dirty="0"/>
              <a:t>Tema </a:t>
            </a:r>
            <a:r>
              <a:rPr lang="en-US" altLang="en-US" b="1" dirty="0" err="1"/>
              <a:t>Metrologia</a:t>
            </a:r>
            <a:r>
              <a:rPr lang="en-US" altLang="en-US" b="1" dirty="0"/>
              <a:t> </a:t>
            </a:r>
            <a:r>
              <a:rPr lang="ro-RO" altLang="en-US" b="1" dirty="0"/>
              <a:t>nano</a:t>
            </a:r>
            <a:r>
              <a:rPr lang="en-US" altLang="en-US" b="1" dirty="0"/>
              <a:t>dimensional</a:t>
            </a:r>
            <a:r>
              <a:rPr lang="ro-RO" altLang="en-US" b="1" dirty="0"/>
              <a:t>ă</a:t>
            </a:r>
            <a:endParaRPr lang="en-US" altLang="en-US" b="1" dirty="0"/>
          </a:p>
        </p:txBody>
      </p:sp>
      <p:sp>
        <p:nvSpPr>
          <p:cNvPr id="2051" name="Rectangle 3">
            <a:extLst>
              <a:ext uri="{FF2B5EF4-FFF2-40B4-BE49-F238E27FC236}">
                <a16:creationId xmlns:a16="http://schemas.microsoft.com/office/drawing/2014/main" id="{57E34CD9-DC25-7A3F-E326-F58C1915C1EE}"/>
              </a:ext>
            </a:extLst>
          </p:cNvPr>
          <p:cNvSpPr>
            <a:spLocks noGrp="1" noChangeArrowheads="1"/>
          </p:cNvSpPr>
          <p:nvPr>
            <p:ph type="subTitle" idx="1"/>
          </p:nvPr>
        </p:nvSpPr>
        <p:spPr>
          <a:xfrm>
            <a:off x="2438400" y="5715000"/>
            <a:ext cx="6400800" cy="698500"/>
          </a:xfrm>
        </p:spPr>
        <p:txBody>
          <a:bodyPr/>
          <a:lstStyle/>
          <a:p>
            <a:r>
              <a:rPr lang="en-US" altLang="en-US" dirty="0"/>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305800" cy="4525962"/>
          </a:xfrm>
        </p:spPr>
        <p:txBody>
          <a:bodyPr/>
          <a:lstStyle/>
          <a:p>
            <a:pPr marL="0" indent="0">
              <a:buNone/>
            </a:pPr>
            <a:r>
              <a:rPr lang="en-US" sz="2400" dirty="0" err="1"/>
              <a:t>Pentru</a:t>
            </a:r>
            <a:r>
              <a:rPr lang="en-US" sz="2400" dirty="0"/>
              <a:t> </a:t>
            </a:r>
            <a:r>
              <a:rPr lang="en-US" sz="2400" dirty="0" err="1"/>
              <a:t>măsurători</a:t>
            </a:r>
            <a:r>
              <a:rPr lang="en-US" sz="2400" dirty="0"/>
              <a:t> de </a:t>
            </a:r>
            <a:r>
              <a:rPr lang="en-US" sz="2400" dirty="0" err="1"/>
              <a:t>grosime</a:t>
            </a:r>
            <a:r>
              <a:rPr lang="en-US" sz="2400" dirty="0"/>
              <a:t> </a:t>
            </a:r>
            <a:r>
              <a:rPr lang="en-US" sz="2400" dirty="0" err="1"/>
              <a:t>există</a:t>
            </a:r>
            <a:r>
              <a:rPr lang="ro-RO" sz="2400" dirty="0"/>
              <a:t> </a:t>
            </a:r>
            <a:r>
              <a:rPr lang="en-US" sz="2400" dirty="0" err="1"/>
              <a:t>în</a:t>
            </a:r>
            <a:r>
              <a:rPr lang="en-US" sz="2400" dirty="0"/>
              <a:t> general </a:t>
            </a:r>
            <a:r>
              <a:rPr lang="ro-RO" sz="2400" dirty="0"/>
              <a:t>2</a:t>
            </a:r>
            <a:r>
              <a:rPr lang="en-US" sz="2400" dirty="0"/>
              <a:t> </a:t>
            </a:r>
            <a:r>
              <a:rPr lang="en-US" sz="2400" dirty="0" err="1"/>
              <a:t>clase</a:t>
            </a:r>
            <a:r>
              <a:rPr lang="en-US" sz="2400" dirty="0"/>
              <a:t> de </a:t>
            </a:r>
            <a:r>
              <a:rPr lang="en-US" sz="2400" dirty="0" err="1"/>
              <a:t>instrumente</a:t>
            </a:r>
            <a:r>
              <a:rPr lang="en-US" sz="2400" dirty="0"/>
              <a:t>: </a:t>
            </a:r>
            <a:r>
              <a:rPr lang="en-US" sz="2400" dirty="0" err="1"/>
              <a:t>imagistică</a:t>
            </a:r>
            <a:r>
              <a:rPr lang="en-US" sz="2400" dirty="0"/>
              <a:t> </a:t>
            </a:r>
            <a:r>
              <a:rPr lang="en-US" sz="2400" dirty="0" err="1"/>
              <a:t>și</a:t>
            </a:r>
            <a:r>
              <a:rPr lang="en-US" sz="2400" dirty="0"/>
              <a:t> non-</a:t>
            </a:r>
            <a:r>
              <a:rPr lang="en-US" sz="2400" dirty="0" err="1"/>
              <a:t>imagistică</a:t>
            </a:r>
            <a:r>
              <a:rPr lang="en-US" sz="2400" dirty="0"/>
              <a:t>. </a:t>
            </a:r>
            <a:endParaRPr lang="ro-RO" sz="2400" dirty="0"/>
          </a:p>
          <a:p>
            <a:pPr marL="0" indent="0">
              <a:buNone/>
            </a:pPr>
            <a:r>
              <a:rPr lang="en-US" sz="2400" dirty="0" err="1"/>
              <a:t>În</a:t>
            </a:r>
            <a:r>
              <a:rPr lang="en-US" sz="2400" dirty="0"/>
              <a:t> </a:t>
            </a:r>
            <a:r>
              <a:rPr lang="en-US" sz="2400" dirty="0" err="1"/>
              <a:t>cazul</a:t>
            </a:r>
            <a:r>
              <a:rPr lang="en-US" sz="2400" dirty="0"/>
              <a:t> </a:t>
            </a:r>
            <a:r>
              <a:rPr lang="en-US" sz="2400" dirty="0" err="1"/>
              <a:t>tehnicilor</a:t>
            </a:r>
            <a:r>
              <a:rPr lang="en-US" sz="2400" dirty="0"/>
              <a:t> de </a:t>
            </a:r>
            <a:r>
              <a:rPr lang="en-US" sz="2400" dirty="0" err="1"/>
              <a:t>imagistică</a:t>
            </a:r>
            <a:r>
              <a:rPr lang="ro-RO" sz="2400" dirty="0"/>
              <a:t> </a:t>
            </a:r>
            <a:r>
              <a:rPr lang="en-US" sz="2400" dirty="0" err="1"/>
              <a:t>dimensiunile</a:t>
            </a:r>
            <a:r>
              <a:rPr lang="en-US" sz="2400" dirty="0"/>
              <a:t> pot fi </a:t>
            </a:r>
            <a:r>
              <a:rPr lang="en-US" sz="2400" dirty="0" err="1"/>
              <a:t>obținute</a:t>
            </a:r>
            <a:r>
              <a:rPr lang="en-US" sz="2400" dirty="0"/>
              <a:t> direct din imagine </a:t>
            </a:r>
            <a:r>
              <a:rPr lang="en-US" sz="2400" dirty="0" err="1"/>
              <a:t>prin</a:t>
            </a:r>
            <a:r>
              <a:rPr lang="en-US" sz="2400" dirty="0"/>
              <a:t> </a:t>
            </a:r>
            <a:r>
              <a:rPr lang="en-US" sz="2400" dirty="0" err="1"/>
              <a:t>măsurarea</a:t>
            </a:r>
            <a:r>
              <a:rPr lang="en-US" sz="2400" dirty="0"/>
              <a:t> </a:t>
            </a:r>
            <a:r>
              <a:rPr lang="en-US" sz="2400" dirty="0" err="1"/>
              <a:t>distanței</a:t>
            </a:r>
            <a:r>
              <a:rPr lang="en-US" sz="2400" dirty="0"/>
              <a:t> </a:t>
            </a:r>
            <a:r>
              <a:rPr lang="en-US" sz="2400" dirty="0" err="1"/>
              <a:t>dintre</a:t>
            </a:r>
            <a:r>
              <a:rPr lang="en-US" sz="2400" dirty="0"/>
              <a:t> </a:t>
            </a:r>
            <a:r>
              <a:rPr lang="en-US" sz="2400" dirty="0" err="1"/>
              <a:t>semnele</a:t>
            </a:r>
            <a:r>
              <a:rPr lang="en-US" sz="2400" dirty="0"/>
              <a:t> de </a:t>
            </a:r>
            <a:r>
              <a:rPr lang="en-US" sz="2400" dirty="0" err="1"/>
              <a:t>pe</a:t>
            </a:r>
            <a:r>
              <a:rPr lang="en-US" sz="2400" dirty="0"/>
              <a:t> imagine,</a:t>
            </a:r>
            <a:r>
              <a:rPr lang="ro-RO" sz="2400" dirty="0"/>
              <a:t> și</a:t>
            </a:r>
            <a:r>
              <a:rPr lang="en-US" sz="2400" dirty="0"/>
              <a:t> </a:t>
            </a:r>
            <a:r>
              <a:rPr lang="en-US" sz="2400" dirty="0" err="1"/>
              <a:t>prin</a:t>
            </a:r>
            <a:r>
              <a:rPr lang="en-US" sz="2400" dirty="0"/>
              <a:t> </a:t>
            </a:r>
            <a:r>
              <a:rPr lang="en-US" sz="2400" dirty="0" err="1"/>
              <a:t>compararea</a:t>
            </a:r>
            <a:r>
              <a:rPr lang="en-US" sz="2400" dirty="0"/>
              <a:t> </a:t>
            </a:r>
            <a:r>
              <a:rPr lang="en-US" sz="2400" dirty="0" err="1"/>
              <a:t>acestei</a:t>
            </a:r>
            <a:r>
              <a:rPr lang="en-US" sz="2400" dirty="0"/>
              <a:t> </a:t>
            </a:r>
            <a:r>
              <a:rPr lang="en-US" sz="2400" dirty="0" err="1"/>
              <a:t>distanţe</a:t>
            </a:r>
            <a:r>
              <a:rPr lang="en-US" sz="2400" dirty="0"/>
              <a:t> cu </a:t>
            </a:r>
            <a:r>
              <a:rPr lang="en-US" sz="2400" dirty="0" err="1"/>
              <a:t>scara</a:t>
            </a:r>
            <a:r>
              <a:rPr lang="en-US" sz="2400" dirty="0"/>
              <a:t> </a:t>
            </a:r>
            <a:r>
              <a:rPr lang="en-US" sz="2400" dirty="0" err="1"/>
              <a:t>imaginii</a:t>
            </a:r>
            <a:r>
              <a:rPr lang="en-US" sz="2400" dirty="0"/>
              <a:t>. </a:t>
            </a:r>
            <a:endParaRPr lang="ro-RO" sz="2400" dirty="0"/>
          </a:p>
          <a:p>
            <a:pPr marL="0" indent="0">
              <a:buNone/>
            </a:pPr>
            <a:r>
              <a:rPr lang="en-US" sz="2400" dirty="0" err="1"/>
              <a:t>În</a:t>
            </a:r>
            <a:r>
              <a:rPr lang="en-US" sz="2400" dirty="0"/>
              <a:t> </a:t>
            </a:r>
            <a:r>
              <a:rPr lang="en-US" sz="2400" dirty="0" err="1"/>
              <a:t>cazul</a:t>
            </a:r>
            <a:r>
              <a:rPr lang="en-US" sz="2400" dirty="0"/>
              <a:t> </a:t>
            </a:r>
            <a:r>
              <a:rPr lang="en-US" sz="2400" dirty="0" err="1"/>
              <a:t>investigațiilor</a:t>
            </a:r>
            <a:r>
              <a:rPr lang="en-US" sz="2400" dirty="0"/>
              <a:t> pe film </a:t>
            </a:r>
            <a:r>
              <a:rPr lang="en-US" sz="2400" dirty="0" err="1"/>
              <a:t>subțire</a:t>
            </a:r>
            <a:r>
              <a:rPr lang="en-US" sz="2400" dirty="0"/>
              <a:t>, </a:t>
            </a:r>
            <a:r>
              <a:rPr lang="en-US" sz="2400" dirty="0" err="1"/>
              <a:t>scara</a:t>
            </a:r>
            <a:r>
              <a:rPr lang="en-US" sz="2400" dirty="0"/>
              <a:t> </a:t>
            </a:r>
            <a:r>
              <a:rPr lang="en-US" sz="2400" dirty="0" err="1"/>
              <a:t>imaginii</a:t>
            </a:r>
            <a:r>
              <a:rPr lang="ro-RO" sz="2400" dirty="0"/>
              <a:t> </a:t>
            </a:r>
            <a:r>
              <a:rPr lang="en-US" sz="2400" dirty="0" err="1"/>
              <a:t>poate</a:t>
            </a:r>
            <a:r>
              <a:rPr lang="en-US" sz="2400" dirty="0"/>
              <a:t> fi </a:t>
            </a:r>
            <a:r>
              <a:rPr lang="en-US" sz="2400" dirty="0" err="1"/>
              <a:t>calibrat</a:t>
            </a:r>
            <a:r>
              <a:rPr lang="ro-RO" sz="2400" dirty="0"/>
              <a:t>ă</a:t>
            </a:r>
            <a:r>
              <a:rPr lang="en-US" sz="2400" dirty="0"/>
              <a:t>, de </a:t>
            </a:r>
            <a:r>
              <a:rPr lang="en-US" sz="2400" dirty="0" err="1"/>
              <a:t>exemplu</a:t>
            </a:r>
            <a:r>
              <a:rPr lang="en-US" sz="2400" dirty="0"/>
              <a:t> </a:t>
            </a:r>
            <a:r>
              <a:rPr lang="en-US" sz="2400" dirty="0" err="1"/>
              <a:t>prin</a:t>
            </a:r>
            <a:r>
              <a:rPr lang="en-US" sz="2400" dirty="0"/>
              <a:t> </a:t>
            </a:r>
            <a:r>
              <a:rPr lang="en-US" sz="2400" dirty="0" err="1"/>
              <a:t>măsurarea</a:t>
            </a:r>
            <a:r>
              <a:rPr lang="en-US" sz="2400" dirty="0"/>
              <a:t> </a:t>
            </a:r>
            <a:r>
              <a:rPr lang="en-US" sz="2400" dirty="0" err="1"/>
              <a:t>distanței</a:t>
            </a:r>
            <a:r>
              <a:rPr lang="en-US" sz="2400" dirty="0"/>
              <a:t> </a:t>
            </a:r>
            <a:r>
              <a:rPr lang="en-US" sz="2400" dirty="0" err="1"/>
              <a:t>cunoscute</a:t>
            </a:r>
            <a:r>
              <a:rPr lang="en-US" sz="2400" dirty="0"/>
              <a:t> </a:t>
            </a:r>
            <a:r>
              <a:rPr lang="en-US" sz="2400" dirty="0" err="1"/>
              <a:t>între</a:t>
            </a:r>
            <a:r>
              <a:rPr lang="en-US" sz="2400" dirty="0"/>
              <a:t> </a:t>
            </a:r>
            <a:r>
              <a:rPr lang="en-US" sz="2400" dirty="0" err="1"/>
              <a:t>rețeaua</a:t>
            </a:r>
            <a:r>
              <a:rPr lang="en-US" sz="2400" dirty="0"/>
              <a:t> </a:t>
            </a:r>
            <a:r>
              <a:rPr lang="en-US" sz="2400" dirty="0" err="1"/>
              <a:t>materialului</a:t>
            </a:r>
            <a:r>
              <a:rPr lang="en-US" sz="2400" dirty="0"/>
              <a:t> de </a:t>
            </a:r>
            <a:r>
              <a:rPr lang="en-US" sz="2400" dirty="0" err="1"/>
              <a:t>substrat</a:t>
            </a:r>
            <a:r>
              <a:rPr lang="en-US" sz="2400" dirty="0"/>
              <a:t> ca un </a:t>
            </a:r>
            <a:r>
              <a:rPr lang="en-US" sz="2400" dirty="0" err="1"/>
              <a:t>dispozitiv</a:t>
            </a:r>
            <a:r>
              <a:rPr lang="en-US" sz="2400" dirty="0"/>
              <a:t> </a:t>
            </a:r>
            <a:r>
              <a:rPr lang="en-US" sz="2400" dirty="0" err="1"/>
              <a:t>încorpora</a:t>
            </a:r>
            <a:r>
              <a:rPr lang="ro-RO" sz="2400" dirty="0"/>
              <a:t> la </a:t>
            </a:r>
            <a:r>
              <a:rPr lang="en-US" sz="2400" dirty="0"/>
              <a:t>scala </a:t>
            </a:r>
            <a:r>
              <a:rPr lang="en-US" sz="2400" dirty="0" err="1"/>
              <a:t>lungimii</a:t>
            </a:r>
            <a:r>
              <a:rPr lang="en-US" sz="2400" dirty="0"/>
              <a:t> de </a:t>
            </a:r>
            <a:r>
              <a:rPr lang="en-US" sz="2400" dirty="0" err="1"/>
              <a:t>referință</a:t>
            </a:r>
            <a:r>
              <a:rPr lang="en-US" sz="2400" dirty="0"/>
              <a:t>.</a:t>
            </a:r>
            <a:endParaRPr lang="ro-RO" sz="2400" dirty="0"/>
          </a:p>
        </p:txBody>
      </p:sp>
    </p:spTree>
    <p:extLst>
      <p:ext uri="{BB962C8B-B14F-4D97-AF65-F5344CB8AC3E}">
        <p14:creationId xmlns:p14="http://schemas.microsoft.com/office/powerpoint/2010/main" val="417028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04AB125-E54A-E2CF-85DE-C097262B3FD8}"/>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1150A80B-ADDF-E680-352A-41C16DCA1F6D}"/>
              </a:ext>
            </a:extLst>
          </p:cNvPr>
          <p:cNvSpPr>
            <a:spLocks noGrp="1"/>
          </p:cNvSpPr>
          <p:nvPr>
            <p:ph idx="1"/>
          </p:nvPr>
        </p:nvSpPr>
        <p:spPr>
          <a:xfrm>
            <a:off x="228600" y="1676400"/>
            <a:ext cx="8686800" cy="4525962"/>
          </a:xfrm>
        </p:spPr>
        <p:txBody>
          <a:bodyPr/>
          <a:lstStyle/>
          <a:p>
            <a:pPr marL="0" indent="0">
              <a:buNone/>
            </a:pPr>
            <a:r>
              <a:rPr lang="en-US" sz="2400" dirty="0" err="1"/>
              <a:t>În</a:t>
            </a:r>
            <a:r>
              <a:rPr lang="en-US" sz="2400" dirty="0"/>
              <a:t> </a:t>
            </a:r>
            <a:r>
              <a:rPr lang="en-US" sz="2400" dirty="0" err="1"/>
              <a:t>tehnicile</a:t>
            </a:r>
            <a:r>
              <a:rPr lang="en-US" sz="2400" dirty="0"/>
              <a:t> non-</a:t>
            </a:r>
            <a:r>
              <a:rPr lang="en-US" sz="2400" dirty="0" err="1"/>
              <a:t>imagistice</a:t>
            </a:r>
            <a:r>
              <a:rPr lang="en-US" sz="2400" dirty="0"/>
              <a:t> se </a:t>
            </a:r>
            <a:r>
              <a:rPr lang="en-US" sz="2400" dirty="0" err="1"/>
              <a:t>ia</a:t>
            </a:r>
            <a:r>
              <a:rPr lang="en-US" sz="2400" dirty="0"/>
              <a:t> </a:t>
            </a:r>
            <a:r>
              <a:rPr lang="en-US" sz="2400" dirty="0" err="1"/>
              <a:t>în</a:t>
            </a:r>
            <a:r>
              <a:rPr lang="en-US" sz="2400" dirty="0"/>
              <a:t> </a:t>
            </a:r>
            <a:r>
              <a:rPr lang="en-US" sz="2400" dirty="0" err="1"/>
              <a:t>considerare</a:t>
            </a:r>
            <a:r>
              <a:rPr lang="en-US" sz="2400" dirty="0"/>
              <a:t> de </a:t>
            </a:r>
            <a:r>
              <a:rPr lang="en-US" sz="2400" dirty="0" err="1"/>
              <a:t>obicei</a:t>
            </a:r>
            <a:r>
              <a:rPr lang="en-US" sz="2400" dirty="0"/>
              <a:t> un model </a:t>
            </a:r>
            <a:r>
              <a:rPr lang="en-US" sz="2400" dirty="0" err="1"/>
              <a:t>matematic</a:t>
            </a:r>
            <a:r>
              <a:rPr lang="en-US" sz="2400" dirty="0"/>
              <a:t> al </a:t>
            </a:r>
            <a:r>
              <a:rPr lang="en-US" sz="2400" dirty="0" err="1"/>
              <a:t>straturilor</a:t>
            </a:r>
            <a:r>
              <a:rPr lang="en-US" sz="2400" dirty="0"/>
              <a:t> </a:t>
            </a:r>
            <a:r>
              <a:rPr lang="en-US" sz="2400" dirty="0" err="1"/>
              <a:t>pentru</a:t>
            </a:r>
            <a:r>
              <a:rPr lang="en-US" sz="2400" dirty="0"/>
              <a:t> a </a:t>
            </a:r>
            <a:r>
              <a:rPr lang="en-US" sz="2400" dirty="0" err="1"/>
              <a:t>reprezenta</a:t>
            </a:r>
            <a:r>
              <a:rPr lang="en-US" sz="2400" dirty="0"/>
              <a:t> </a:t>
            </a:r>
            <a:r>
              <a:rPr lang="en-US" sz="2400" dirty="0" err="1"/>
              <a:t>straturile</a:t>
            </a:r>
            <a:r>
              <a:rPr lang="en-US" sz="2400" dirty="0"/>
              <a:t> </a:t>
            </a:r>
            <a:r>
              <a:rPr lang="en-US" sz="2400" dirty="0" err="1"/>
              <a:t>fizice</a:t>
            </a:r>
            <a:r>
              <a:rPr lang="en-US" sz="2400" dirty="0"/>
              <a:t> ale </a:t>
            </a:r>
            <a:r>
              <a:rPr lang="en-US" sz="2400" dirty="0" err="1"/>
              <a:t>peliculei</a:t>
            </a:r>
            <a:r>
              <a:rPr lang="en-US" sz="2400" dirty="0"/>
              <a:t> </a:t>
            </a:r>
            <a:r>
              <a:rPr lang="en-US" sz="2400" dirty="0" err="1"/>
              <a:t>subțiri</a:t>
            </a:r>
            <a:r>
              <a:rPr lang="en-US" sz="2400" dirty="0"/>
              <a:t>. </a:t>
            </a:r>
            <a:r>
              <a:rPr lang="en-US" sz="2400" dirty="0" err="1"/>
              <a:t>Fiecare</a:t>
            </a:r>
            <a:r>
              <a:rPr lang="en-US" sz="2400" dirty="0"/>
              <a:t> </a:t>
            </a:r>
            <a:r>
              <a:rPr lang="en-US" sz="2400" dirty="0" err="1"/>
              <a:t>dintre</a:t>
            </a:r>
            <a:r>
              <a:rPr lang="en-US" sz="2400" dirty="0"/>
              <a:t> </a:t>
            </a:r>
            <a:r>
              <a:rPr lang="en-US" sz="2400" dirty="0" err="1"/>
              <a:t>aceste</a:t>
            </a:r>
            <a:r>
              <a:rPr lang="en-US" sz="2400" dirty="0"/>
              <a:t> </a:t>
            </a:r>
            <a:r>
              <a:rPr lang="en-US" sz="2400" dirty="0" err="1"/>
              <a:t>straturi</a:t>
            </a:r>
            <a:r>
              <a:rPr lang="en-US" sz="2400" dirty="0"/>
              <a:t> </a:t>
            </a:r>
            <a:r>
              <a:rPr lang="en-US" sz="2400" dirty="0" err="1"/>
              <a:t>matematice</a:t>
            </a:r>
            <a:r>
              <a:rPr lang="en-US" sz="2400" dirty="0"/>
              <a:t> </a:t>
            </a:r>
            <a:r>
              <a:rPr lang="en-US" sz="2400" dirty="0" err="1"/>
              <a:t>este</a:t>
            </a:r>
            <a:r>
              <a:rPr lang="en-US" sz="2400" dirty="0"/>
              <a:t> </a:t>
            </a:r>
            <a:r>
              <a:rPr lang="en-US" sz="2400" dirty="0" err="1"/>
              <a:t>în</a:t>
            </a:r>
            <a:r>
              <a:rPr lang="en-US" sz="2400" dirty="0"/>
              <a:t> </a:t>
            </a:r>
            <a:r>
              <a:rPr lang="en-US" sz="2400" dirty="0" err="1"/>
              <a:t>esență</a:t>
            </a:r>
            <a:r>
              <a:rPr lang="en-US" sz="2400" dirty="0"/>
              <a:t> un set de </a:t>
            </a:r>
            <a:r>
              <a:rPr lang="en-US" sz="2400" dirty="0" err="1"/>
              <a:t>ecuații</a:t>
            </a:r>
            <a:r>
              <a:rPr lang="en-US" sz="2400" dirty="0"/>
              <a:t> </a:t>
            </a:r>
            <a:r>
              <a:rPr lang="en-US" sz="2400" dirty="0" err="1"/>
              <a:t>și</a:t>
            </a:r>
            <a:r>
              <a:rPr lang="en-US" sz="2400" dirty="0"/>
              <a:t> </a:t>
            </a:r>
            <a:r>
              <a:rPr lang="en-US" sz="2400" dirty="0" err="1"/>
              <a:t>parametri</a:t>
            </a:r>
            <a:r>
              <a:rPr lang="en-US" sz="2400" dirty="0"/>
              <a:t> </a:t>
            </a:r>
            <a:r>
              <a:rPr lang="en-US" sz="2400" dirty="0" err="1"/>
              <a:t>pentru</a:t>
            </a:r>
            <a:r>
              <a:rPr lang="en-US" sz="2400" dirty="0"/>
              <a:t> a </a:t>
            </a:r>
            <a:r>
              <a:rPr lang="en-US" sz="2400" dirty="0" err="1"/>
              <a:t>reprezenta</a:t>
            </a:r>
            <a:r>
              <a:rPr lang="en-US" sz="2400" dirty="0"/>
              <a:t> </a:t>
            </a:r>
            <a:r>
              <a:rPr lang="en-US" sz="2400" dirty="0" err="1"/>
              <a:t>stratul</a:t>
            </a:r>
            <a:r>
              <a:rPr lang="en-US" sz="2400" dirty="0"/>
              <a:t> </a:t>
            </a:r>
            <a:r>
              <a:rPr lang="en-US" sz="2400" dirty="0" err="1"/>
              <a:t>fizic</a:t>
            </a:r>
            <a:r>
              <a:rPr lang="en-US" sz="2400" dirty="0"/>
              <a:t> </a:t>
            </a:r>
            <a:r>
              <a:rPr lang="en-US" sz="2400" dirty="0" err="1"/>
              <a:t>corespunzător</a:t>
            </a:r>
            <a:r>
              <a:rPr lang="en-US" sz="2400" dirty="0"/>
              <a:t>. </a:t>
            </a:r>
            <a:r>
              <a:rPr lang="en-US" sz="2400" dirty="0" err="1"/>
              <a:t>Dimensiunile</a:t>
            </a:r>
            <a:r>
              <a:rPr lang="en-US" sz="2400" dirty="0"/>
              <a:t> se </a:t>
            </a:r>
            <a:r>
              <a:rPr lang="en-US" sz="2400" dirty="0" err="1"/>
              <a:t>obtin</a:t>
            </a:r>
            <a:r>
              <a:rPr lang="en-US" sz="2400" dirty="0"/>
              <a:t> </a:t>
            </a:r>
            <a:r>
              <a:rPr lang="en-US" sz="2400" dirty="0" err="1"/>
              <a:t>prin</a:t>
            </a:r>
            <a:r>
              <a:rPr lang="en-US" sz="2400" dirty="0"/>
              <a:t> </a:t>
            </a:r>
            <a:r>
              <a:rPr lang="en-US" sz="2400" dirty="0" err="1"/>
              <a:t>variația</a:t>
            </a:r>
            <a:r>
              <a:rPr lang="en-US" sz="2400" dirty="0"/>
              <a:t>  de </a:t>
            </a:r>
            <a:r>
              <a:rPr lang="en-US" sz="2400" dirty="0" err="1"/>
              <a:t>parametrii</a:t>
            </a:r>
            <a:r>
              <a:rPr lang="en-US" sz="2400" dirty="0"/>
              <a:t> </a:t>
            </a:r>
            <a:r>
              <a:rPr lang="en-US" sz="2400" dirty="0" err="1"/>
              <a:t>matematici</a:t>
            </a:r>
            <a:r>
              <a:rPr lang="en-US" sz="2400" dirty="0"/>
              <a:t> </a:t>
            </a:r>
            <a:r>
              <a:rPr lang="en-US" sz="2400" dirty="0" err="1"/>
              <a:t>folosind</a:t>
            </a:r>
            <a:r>
              <a:rPr lang="en-US" sz="2400" dirty="0"/>
              <a:t> o </a:t>
            </a:r>
            <a:r>
              <a:rPr lang="en-US" sz="2400" dirty="0" err="1"/>
              <a:t>procedură</a:t>
            </a:r>
            <a:r>
              <a:rPr lang="en-US" sz="2400" dirty="0"/>
              <a:t> de </a:t>
            </a:r>
            <a:r>
              <a:rPr lang="en-US" sz="2400" dirty="0" err="1"/>
              <a:t>cea</a:t>
            </a:r>
            <a:r>
              <a:rPr lang="en-US" sz="2400" dirty="0"/>
              <a:t> </a:t>
            </a:r>
            <a:r>
              <a:rPr lang="en-US" sz="2400" dirty="0" err="1"/>
              <a:t>mai</a:t>
            </a:r>
            <a:r>
              <a:rPr lang="en-US" sz="2400" dirty="0"/>
              <a:t> </a:t>
            </a:r>
            <a:r>
              <a:rPr lang="en-US" sz="2400" dirty="0" err="1"/>
              <a:t>bună</a:t>
            </a:r>
            <a:r>
              <a:rPr lang="en-US" sz="2400" dirty="0"/>
              <a:t> </a:t>
            </a:r>
            <a:r>
              <a:rPr lang="en-US" sz="2400" dirty="0" err="1"/>
              <a:t>potrivire</a:t>
            </a:r>
            <a:r>
              <a:rPr lang="en-US" sz="2400" dirty="0"/>
              <a:t> </a:t>
            </a:r>
            <a:r>
              <a:rPr lang="en-US" sz="2400" dirty="0" err="1"/>
              <a:t>între</a:t>
            </a:r>
            <a:r>
              <a:rPr lang="en-US" sz="2400" dirty="0"/>
              <a:t> </a:t>
            </a:r>
            <a:r>
              <a:rPr lang="en-US" sz="2400" dirty="0" err="1"/>
              <a:t>datele</a:t>
            </a:r>
            <a:r>
              <a:rPr lang="en-US" sz="2400" dirty="0"/>
              <a:t> </a:t>
            </a:r>
            <a:r>
              <a:rPr lang="en-US" sz="2400" dirty="0" err="1"/>
              <a:t>experimentale</a:t>
            </a:r>
            <a:r>
              <a:rPr lang="en-US" sz="2400" dirty="0"/>
              <a:t> </a:t>
            </a:r>
            <a:r>
              <a:rPr lang="en-US" sz="2400" dirty="0" err="1"/>
              <a:t>și</a:t>
            </a:r>
            <a:r>
              <a:rPr lang="en-US" sz="2400" dirty="0"/>
              <a:t> </a:t>
            </a:r>
            <a:r>
              <a:rPr lang="en-US" sz="2400" dirty="0" err="1"/>
              <a:t>valorile</a:t>
            </a:r>
            <a:r>
              <a:rPr lang="en-US" sz="2400" dirty="0"/>
              <a:t> calculate. </a:t>
            </a:r>
            <a:endParaRPr lang="ro-RO" sz="2400" dirty="0"/>
          </a:p>
          <a:p>
            <a:pPr marL="0" indent="0">
              <a:buNone/>
            </a:pPr>
            <a:r>
              <a:rPr lang="en-US" sz="2400" dirty="0"/>
              <a:t>O </a:t>
            </a:r>
            <a:r>
              <a:rPr lang="en-US" sz="2400" dirty="0" err="1"/>
              <a:t>excepție</a:t>
            </a:r>
            <a:r>
              <a:rPr lang="en-US" sz="2400" dirty="0"/>
              <a:t> </a:t>
            </a:r>
            <a:r>
              <a:rPr lang="en-US" sz="2400" dirty="0" err="1"/>
              <a:t>importantă</a:t>
            </a:r>
            <a:r>
              <a:rPr lang="en-US" sz="2400" dirty="0"/>
              <a:t> </a:t>
            </a:r>
            <a:r>
              <a:rPr lang="en-US" sz="2400" dirty="0" err="1"/>
              <a:t>este</a:t>
            </a:r>
            <a:r>
              <a:rPr lang="en-US" sz="2400" dirty="0"/>
              <a:t> </a:t>
            </a:r>
            <a:r>
              <a:rPr lang="en-US" sz="2400" dirty="0" err="1"/>
              <a:t>reflectometria</a:t>
            </a:r>
            <a:r>
              <a:rPr lang="en-US" sz="2400" dirty="0"/>
              <a:t> cu raze X (XRR)</a:t>
            </a:r>
            <a:r>
              <a:rPr lang="ro-RO" sz="2400" dirty="0"/>
              <a:t> cu </a:t>
            </a:r>
            <a:r>
              <a:rPr lang="en-US" sz="2400" dirty="0"/>
              <a:t> </a:t>
            </a:r>
            <a:r>
              <a:rPr lang="en-US" sz="2400" dirty="0" err="1"/>
              <a:t>grosimea</a:t>
            </a:r>
            <a:r>
              <a:rPr lang="en-US" sz="2400" dirty="0"/>
              <a:t> </a:t>
            </a:r>
            <a:r>
              <a:rPr lang="en-US" sz="2400" dirty="0" err="1"/>
              <a:t>stratului</a:t>
            </a:r>
            <a:r>
              <a:rPr lang="en-US" sz="2400" dirty="0"/>
              <a:t> </a:t>
            </a:r>
            <a:r>
              <a:rPr lang="en-US" sz="2400" dirty="0" err="1"/>
              <a:t>poate</a:t>
            </a:r>
            <a:r>
              <a:rPr lang="en-US" sz="2400" dirty="0"/>
              <a:t> </a:t>
            </a:r>
            <a:r>
              <a:rPr lang="en-US" sz="2400" dirty="0" err="1"/>
              <a:t>poate</a:t>
            </a:r>
            <a:r>
              <a:rPr lang="en-US" sz="2400" dirty="0"/>
              <a:t> fi </a:t>
            </a:r>
            <a:r>
              <a:rPr lang="en-US" sz="2400" dirty="0" err="1"/>
              <a:t>obținută</a:t>
            </a:r>
            <a:r>
              <a:rPr lang="en-US" sz="2400" dirty="0"/>
              <a:t> direct </a:t>
            </a:r>
            <a:r>
              <a:rPr lang="en-US" sz="2400" dirty="0" err="1"/>
              <a:t>pentru</a:t>
            </a:r>
            <a:r>
              <a:rPr lang="en-US" sz="2400" dirty="0"/>
              <a:t> un </a:t>
            </a:r>
            <a:r>
              <a:rPr lang="en-US" sz="2400" dirty="0" err="1"/>
              <a:t>sistem</a:t>
            </a:r>
            <a:r>
              <a:rPr lang="en-US" sz="2400" dirty="0"/>
              <a:t> cu un </a:t>
            </a:r>
            <a:r>
              <a:rPr lang="en-US" sz="2400" dirty="0" err="1"/>
              <a:t>singur</a:t>
            </a:r>
            <a:r>
              <a:rPr lang="en-US" sz="2400" dirty="0"/>
              <a:t> </a:t>
            </a:r>
            <a:r>
              <a:rPr lang="en-US" sz="2400" dirty="0" err="1"/>
              <a:t>strat</a:t>
            </a:r>
            <a:r>
              <a:rPr lang="en-US" sz="2400" dirty="0"/>
              <a:t> </a:t>
            </a:r>
            <a:r>
              <a:rPr lang="en-US" sz="2400" dirty="0" err="1"/>
              <a:t>și</a:t>
            </a:r>
            <a:r>
              <a:rPr lang="en-US" sz="2400" dirty="0"/>
              <a:t> </a:t>
            </a:r>
            <a:r>
              <a:rPr lang="en-US" sz="2400" dirty="0" err="1"/>
              <a:t>sisteme</a:t>
            </a:r>
            <a:r>
              <a:rPr lang="en-US" sz="2400" dirty="0"/>
              <a:t> </a:t>
            </a:r>
            <a:r>
              <a:rPr lang="en-US" sz="2400" dirty="0" err="1"/>
              <a:t>periodice</a:t>
            </a:r>
            <a:r>
              <a:rPr lang="en-US" sz="2400" dirty="0"/>
              <a:t> </a:t>
            </a:r>
            <a:r>
              <a:rPr lang="en-US" sz="2400" dirty="0" err="1"/>
              <a:t>multistrat</a:t>
            </a:r>
            <a:r>
              <a:rPr lang="en-US" sz="2400" dirty="0"/>
              <a:t>. </a:t>
            </a:r>
            <a:r>
              <a:rPr lang="en-US" sz="2400" dirty="0" err="1"/>
              <a:t>Pentru</a:t>
            </a:r>
            <a:r>
              <a:rPr lang="en-US" sz="2400" dirty="0"/>
              <a:t> un </a:t>
            </a:r>
            <a:r>
              <a:rPr lang="en-US" sz="2400" dirty="0" err="1"/>
              <a:t>sistem</a:t>
            </a:r>
            <a:r>
              <a:rPr lang="en-US" sz="2400" dirty="0"/>
              <a:t> cu un </a:t>
            </a:r>
            <a:r>
              <a:rPr lang="en-US" sz="2400" dirty="0" err="1"/>
              <a:t>singur</a:t>
            </a:r>
            <a:r>
              <a:rPr lang="en-US" sz="2400" dirty="0"/>
              <a:t> </a:t>
            </a:r>
            <a:r>
              <a:rPr lang="en-US" sz="2400" dirty="0" err="1"/>
              <a:t>strat</a:t>
            </a:r>
            <a:r>
              <a:rPr lang="en-US" sz="2400" dirty="0"/>
              <a:t> </a:t>
            </a:r>
            <a:r>
              <a:rPr lang="en-US" sz="2400" dirty="0" err="1"/>
              <a:t>grosimea</a:t>
            </a:r>
            <a:r>
              <a:rPr lang="en-US" sz="2400" dirty="0"/>
              <a:t> </a:t>
            </a:r>
            <a:r>
              <a:rPr lang="en-US" sz="2400" dirty="0" err="1"/>
              <a:t>absolută</a:t>
            </a:r>
            <a:r>
              <a:rPr lang="en-US" sz="2400" dirty="0"/>
              <a:t> a </a:t>
            </a:r>
            <a:r>
              <a:rPr lang="en-US" sz="2400" dirty="0" err="1"/>
              <a:t>stratului</a:t>
            </a:r>
            <a:r>
              <a:rPr lang="en-US" sz="2400" dirty="0"/>
              <a:t> </a:t>
            </a:r>
            <a:r>
              <a:rPr lang="en-US" sz="2400" dirty="0" err="1"/>
              <a:t>este</a:t>
            </a:r>
            <a:r>
              <a:rPr lang="en-US" sz="2400" dirty="0"/>
              <a:t> </a:t>
            </a:r>
            <a:r>
              <a:rPr lang="en-US" sz="2400" dirty="0" err="1"/>
              <a:t>găsită</a:t>
            </a:r>
            <a:r>
              <a:rPr lang="en-US" sz="2400" dirty="0"/>
              <a:t> direct din </a:t>
            </a:r>
            <a:r>
              <a:rPr lang="en-US" sz="2400" dirty="0" err="1"/>
              <a:t>parametrii</a:t>
            </a:r>
            <a:r>
              <a:rPr lang="en-US" sz="2400" dirty="0"/>
              <a:t> </a:t>
            </a:r>
            <a:r>
              <a:rPr lang="en-US" sz="2400" dirty="0" err="1"/>
              <a:t>măsurați</a:t>
            </a:r>
            <a:r>
              <a:rPr lang="en-US" sz="2400" dirty="0"/>
              <a:t> ai </a:t>
            </a:r>
            <a:r>
              <a:rPr lang="en-US" sz="2400" dirty="0" err="1"/>
              <a:t>lungim</a:t>
            </a:r>
            <a:r>
              <a:rPr lang="ro-RO" sz="2400" dirty="0"/>
              <a:t>ii</a:t>
            </a:r>
            <a:r>
              <a:rPr lang="en-US" sz="2400" dirty="0"/>
              <a:t> de </a:t>
            </a:r>
            <a:r>
              <a:rPr lang="en-US" sz="2400" dirty="0" err="1"/>
              <a:t>undă</a:t>
            </a:r>
            <a:r>
              <a:rPr lang="en-US" sz="2400" dirty="0"/>
              <a:t> </a:t>
            </a:r>
            <a:r>
              <a:rPr lang="en-US" sz="2400" dirty="0" err="1"/>
              <a:t>și</a:t>
            </a:r>
            <a:r>
              <a:rPr lang="en-US" sz="2400" dirty="0"/>
              <a:t> </a:t>
            </a:r>
            <a:r>
              <a:rPr lang="en-US" sz="2400" dirty="0" err="1"/>
              <a:t>unghiul</a:t>
            </a:r>
            <a:r>
              <a:rPr lang="en-US" sz="2400" dirty="0"/>
              <a:t> de </a:t>
            </a:r>
            <a:r>
              <a:rPr lang="en-US" sz="2400" dirty="0" err="1"/>
              <a:t>reflexie</a:t>
            </a:r>
            <a:r>
              <a:rPr lang="ro-RO" sz="2400" dirty="0"/>
              <a:t> </a:t>
            </a:r>
            <a:r>
              <a:rPr lang="en-US" sz="2400" dirty="0" err="1"/>
              <a:t>prin</a:t>
            </a:r>
            <a:r>
              <a:rPr lang="en-US" sz="2400" dirty="0"/>
              <a:t> o </a:t>
            </a:r>
            <a:r>
              <a:rPr lang="en-US" sz="2400" dirty="0" err="1"/>
              <a:t>ecuație</a:t>
            </a:r>
            <a:r>
              <a:rPr lang="en-US" sz="2400" dirty="0"/>
              <a:t> </a:t>
            </a:r>
            <a:r>
              <a:rPr lang="en-US" sz="2400" dirty="0" err="1"/>
              <a:t>analitică</a:t>
            </a:r>
            <a:r>
              <a:rPr lang="en-US" dirty="0"/>
              <a:t>. </a:t>
            </a:r>
          </a:p>
          <a:p>
            <a:endParaRPr lang="en-US" dirty="0"/>
          </a:p>
        </p:txBody>
      </p:sp>
    </p:spTree>
    <p:extLst>
      <p:ext uri="{BB962C8B-B14F-4D97-AF65-F5344CB8AC3E}">
        <p14:creationId xmlns:p14="http://schemas.microsoft.com/office/powerpoint/2010/main" val="231140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9236" y="0"/>
            <a:ext cx="6909763" cy="6862950"/>
          </a:xfrm>
          <a:prstGeom prst="rect">
            <a:avLst/>
          </a:prstGeom>
        </p:spPr>
      </p:pic>
    </p:spTree>
    <p:extLst>
      <p:ext uri="{BB962C8B-B14F-4D97-AF65-F5344CB8AC3E}">
        <p14:creationId xmlns:p14="http://schemas.microsoft.com/office/powerpoint/2010/main" val="235646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 y="1524000"/>
            <a:ext cx="9130938" cy="4525962"/>
          </a:xfrm>
        </p:spPr>
        <p:txBody>
          <a:bodyPr/>
          <a:lstStyle/>
          <a:p>
            <a:pPr marL="0" indent="0">
              <a:buNone/>
            </a:pPr>
            <a:r>
              <a:rPr lang="en-US" sz="2000" dirty="0" err="1"/>
              <a:t>Aceste</a:t>
            </a:r>
            <a:r>
              <a:rPr lang="en-US" sz="2000" dirty="0"/>
              <a:t> </a:t>
            </a:r>
            <a:r>
              <a:rPr lang="en-US" sz="2000" dirty="0" err="1"/>
              <a:t>metode</a:t>
            </a:r>
            <a:r>
              <a:rPr lang="en-US" sz="2000" dirty="0"/>
              <a:t> sunt:</a:t>
            </a:r>
            <a:endParaRPr lang="ro-RO" sz="2000" dirty="0"/>
          </a:p>
          <a:p>
            <a:r>
              <a:rPr lang="en-US" sz="2000" dirty="0" err="1"/>
              <a:t>i</a:t>
            </a:r>
            <a:r>
              <a:rPr lang="en-US" sz="2000" dirty="0"/>
              <a:t>) </a:t>
            </a:r>
            <a:r>
              <a:rPr lang="en-US" sz="2000" dirty="0" err="1"/>
              <a:t>reflectometrie</a:t>
            </a:r>
            <a:r>
              <a:rPr lang="en-US" sz="2000" dirty="0"/>
              <a:t> cu raze X (XRR)</a:t>
            </a:r>
            <a:endParaRPr lang="ro-RO" sz="2000" dirty="0"/>
          </a:p>
          <a:p>
            <a:r>
              <a:rPr lang="en-US" sz="2000" dirty="0"/>
              <a:t>ii) </a:t>
            </a:r>
            <a:r>
              <a:rPr lang="en-US" sz="2000" dirty="0" err="1"/>
              <a:t>Elipsometrie</a:t>
            </a:r>
            <a:r>
              <a:rPr lang="en-US" sz="2000" dirty="0"/>
              <a:t> </a:t>
            </a:r>
            <a:r>
              <a:rPr lang="en-US" sz="2000" dirty="0" err="1"/>
              <a:t>spectrală</a:t>
            </a:r>
            <a:r>
              <a:rPr lang="en-US" sz="2000" dirty="0"/>
              <a:t> (SE)</a:t>
            </a:r>
            <a:endParaRPr lang="ro-RO" sz="2000" dirty="0"/>
          </a:p>
          <a:p>
            <a:r>
              <a:rPr lang="en-US" sz="2000" dirty="0"/>
              <a:t>iii) </a:t>
            </a:r>
            <a:r>
              <a:rPr lang="en-US" sz="2000" dirty="0" err="1"/>
              <a:t>spectroscopie</a:t>
            </a:r>
            <a:r>
              <a:rPr lang="en-US" sz="2000" dirty="0"/>
              <a:t> </a:t>
            </a:r>
            <a:r>
              <a:rPr lang="en-US" sz="2000" dirty="0" err="1"/>
              <a:t>fotoelectronică</a:t>
            </a:r>
            <a:r>
              <a:rPr lang="en-US" sz="2000" dirty="0"/>
              <a:t> cu raze X (XPS)</a:t>
            </a:r>
            <a:endParaRPr lang="ro-RO" sz="2000" dirty="0"/>
          </a:p>
          <a:p>
            <a:r>
              <a:rPr lang="en-US" sz="2000" dirty="0"/>
              <a:t>iv) </a:t>
            </a:r>
            <a:r>
              <a:rPr lang="en-US" sz="2000" dirty="0" err="1"/>
              <a:t>Analiza</a:t>
            </a:r>
            <a:r>
              <a:rPr lang="en-US" sz="2000" dirty="0"/>
              <a:t> </a:t>
            </a:r>
            <a:r>
              <a:rPr lang="en-US" sz="2000" dirty="0" err="1"/>
              <a:t>fluorescenței</a:t>
            </a:r>
            <a:r>
              <a:rPr lang="en-US" sz="2000" dirty="0"/>
              <a:t> cu raze X cu </a:t>
            </a:r>
            <a:r>
              <a:rPr lang="en-US" sz="2000" dirty="0" err="1"/>
              <a:t>reflexie</a:t>
            </a:r>
            <a:r>
              <a:rPr lang="en-US" sz="2000" dirty="0"/>
              <a:t> </a:t>
            </a:r>
            <a:r>
              <a:rPr lang="en-US" sz="2000" dirty="0" err="1"/>
              <a:t>totală</a:t>
            </a:r>
            <a:r>
              <a:rPr lang="en-US" sz="2000" dirty="0"/>
              <a:t> (TXRF)</a:t>
            </a:r>
            <a:endParaRPr lang="ro-RO" sz="2000" dirty="0"/>
          </a:p>
          <a:p>
            <a:r>
              <a:rPr lang="en-US" sz="2000" dirty="0"/>
              <a:t>iv) </a:t>
            </a:r>
            <a:r>
              <a:rPr lang="en-US" sz="2000" dirty="0" err="1"/>
              <a:t>Microscopia</a:t>
            </a:r>
            <a:r>
              <a:rPr lang="en-US" sz="2000" dirty="0"/>
              <a:t> </a:t>
            </a:r>
            <a:r>
              <a:rPr lang="en-US" sz="2000" dirty="0" err="1"/>
              <a:t>electronică</a:t>
            </a:r>
            <a:r>
              <a:rPr lang="en-US" sz="2000" dirty="0"/>
              <a:t> cu </a:t>
            </a:r>
            <a:r>
              <a:rPr lang="en-US" sz="2000" dirty="0" err="1"/>
              <a:t>transmisie</a:t>
            </a:r>
            <a:r>
              <a:rPr lang="en-US" sz="2000" dirty="0"/>
              <a:t> (TEM)</a:t>
            </a:r>
            <a:endParaRPr lang="ro-RO" sz="2000" dirty="0"/>
          </a:p>
          <a:p>
            <a:r>
              <a:rPr lang="en-US" sz="2000" dirty="0" err="1"/>
              <a:t>Aceste</a:t>
            </a:r>
            <a:r>
              <a:rPr lang="ro-RO" sz="2000" dirty="0"/>
              <a:t> 5</a:t>
            </a:r>
            <a:r>
              <a:rPr lang="en-US" sz="2000" dirty="0"/>
              <a:t> </a:t>
            </a:r>
            <a:r>
              <a:rPr lang="en-US" sz="2000" dirty="0" err="1"/>
              <a:t>metode</a:t>
            </a:r>
            <a:r>
              <a:rPr lang="en-US" sz="2000" dirty="0"/>
              <a:t> pot fi </a:t>
            </a:r>
            <a:r>
              <a:rPr lang="en-US" sz="2000" dirty="0" err="1"/>
              <a:t>împărțite</a:t>
            </a:r>
            <a:r>
              <a:rPr lang="en-US" sz="2000" dirty="0"/>
              <a:t> </a:t>
            </a:r>
            <a:r>
              <a:rPr lang="en-US" sz="2000" dirty="0" err="1"/>
              <a:t>în</a:t>
            </a:r>
            <a:r>
              <a:rPr lang="en-US" sz="2000" dirty="0"/>
              <a:t> </a:t>
            </a:r>
            <a:r>
              <a:rPr lang="ro-RO" sz="2000" dirty="0"/>
              <a:t>3 </a:t>
            </a:r>
            <a:r>
              <a:rPr lang="en-US" sz="2000" dirty="0" err="1"/>
              <a:t>grupuri</a:t>
            </a:r>
            <a:r>
              <a:rPr lang="en-US" sz="2000" dirty="0"/>
              <a:t>. </a:t>
            </a:r>
            <a:r>
              <a:rPr lang="en-US" sz="2000" dirty="0" err="1"/>
              <a:t>Primele</a:t>
            </a:r>
            <a:r>
              <a:rPr lang="en-US" sz="2000" dirty="0"/>
              <a:t> </a:t>
            </a:r>
            <a:r>
              <a:rPr lang="en-US" sz="2000" dirty="0" err="1"/>
              <a:t>două</a:t>
            </a:r>
            <a:r>
              <a:rPr lang="en-US" sz="2000" dirty="0"/>
              <a:t> (XRR </a:t>
            </a:r>
            <a:r>
              <a:rPr lang="en-US" sz="2000" dirty="0" err="1"/>
              <a:t>și</a:t>
            </a:r>
            <a:r>
              <a:rPr lang="en-US" sz="2000" dirty="0"/>
              <a:t> SE) </a:t>
            </a:r>
            <a:r>
              <a:rPr lang="en-US" sz="2000" dirty="0" err="1"/>
              <a:t>folosesc</a:t>
            </a:r>
            <a:r>
              <a:rPr lang="en-US" sz="2000" dirty="0"/>
              <a:t> </a:t>
            </a:r>
            <a:r>
              <a:rPr lang="ro-RO" sz="2000" dirty="0"/>
              <a:t>unde EM</a:t>
            </a:r>
            <a:r>
              <a:rPr lang="en-US" sz="2000" dirty="0"/>
              <a:t> la </a:t>
            </a:r>
            <a:r>
              <a:rPr lang="en-US" sz="2000" dirty="0" err="1"/>
              <a:t>diferite</a:t>
            </a:r>
            <a:r>
              <a:rPr lang="en-US" sz="2000" dirty="0"/>
              <a:t> </a:t>
            </a:r>
            <a:r>
              <a:rPr lang="en-US" sz="2000" dirty="0" err="1"/>
              <a:t>lungimi</a:t>
            </a:r>
            <a:r>
              <a:rPr lang="en-US" sz="2000" dirty="0"/>
              <a:t> de </a:t>
            </a:r>
            <a:r>
              <a:rPr lang="en-US" sz="2000" dirty="0" err="1"/>
              <a:t>undă</a:t>
            </a:r>
            <a:r>
              <a:rPr lang="en-US" sz="2000" dirty="0"/>
              <a:t> </a:t>
            </a:r>
            <a:r>
              <a:rPr lang="en-US" sz="2000" dirty="0" err="1"/>
              <a:t>sau</a:t>
            </a:r>
            <a:r>
              <a:rPr lang="en-US" sz="2000" dirty="0"/>
              <a:t>, </a:t>
            </a:r>
            <a:r>
              <a:rPr lang="en-US" sz="2000" dirty="0" err="1"/>
              <a:t>respectiv</a:t>
            </a:r>
            <a:r>
              <a:rPr lang="en-US" sz="2000" dirty="0"/>
              <a:t>, </a:t>
            </a:r>
            <a:r>
              <a:rPr lang="en-US" sz="2000" dirty="0" err="1"/>
              <a:t>energii</a:t>
            </a:r>
            <a:r>
              <a:rPr lang="en-US" sz="2000" dirty="0"/>
              <a:t>. </a:t>
            </a:r>
            <a:r>
              <a:rPr lang="en-US" sz="2000" dirty="0" err="1"/>
              <a:t>Ambele</a:t>
            </a:r>
            <a:r>
              <a:rPr lang="en-US" sz="2000" dirty="0"/>
              <a:t> </a:t>
            </a:r>
            <a:r>
              <a:rPr lang="en-US" sz="2000" dirty="0" err="1"/>
              <a:t>măsoară</a:t>
            </a:r>
            <a:r>
              <a:rPr lang="en-US" sz="2000" dirty="0"/>
              <a:t> direct </a:t>
            </a:r>
            <a:r>
              <a:rPr lang="en-US" sz="2000" dirty="0" err="1"/>
              <a:t>grosimea</a:t>
            </a:r>
            <a:r>
              <a:rPr lang="en-US" sz="2000" dirty="0"/>
              <a:t> </a:t>
            </a:r>
            <a:r>
              <a:rPr lang="ro-RO" sz="2000" dirty="0"/>
              <a:t>filmului</a:t>
            </a:r>
            <a:r>
              <a:rPr lang="en-US" sz="2000" dirty="0"/>
              <a:t> </a:t>
            </a:r>
            <a:r>
              <a:rPr lang="en-US" sz="2000" dirty="0" err="1"/>
              <a:t>printr</a:t>
            </a:r>
            <a:r>
              <a:rPr lang="en-US" sz="2000" dirty="0"/>
              <a:t>-o </a:t>
            </a:r>
            <a:r>
              <a:rPr lang="en-US" sz="2000" dirty="0" err="1"/>
              <a:t>abordare</a:t>
            </a:r>
            <a:r>
              <a:rPr lang="en-US" sz="2000" dirty="0"/>
              <a:t> </a:t>
            </a:r>
            <a:r>
              <a:rPr lang="en-US" sz="2000" dirty="0" err="1"/>
              <a:t>interferometrică</a:t>
            </a:r>
            <a:r>
              <a:rPr lang="en-US" sz="2000" dirty="0"/>
              <a:t>.</a:t>
            </a:r>
            <a:endParaRPr lang="ro-RO" sz="2000" dirty="0"/>
          </a:p>
          <a:p>
            <a:r>
              <a:rPr lang="en-US" sz="2000" dirty="0" err="1"/>
              <a:t>Următoarele</a:t>
            </a:r>
            <a:r>
              <a:rPr lang="en-US" sz="2000" dirty="0"/>
              <a:t> </a:t>
            </a:r>
            <a:r>
              <a:rPr lang="ro-RO" sz="2000" dirty="0"/>
              <a:t>2</a:t>
            </a:r>
            <a:r>
              <a:rPr lang="en-US" sz="2000" dirty="0"/>
              <a:t> (XPS </a:t>
            </a:r>
            <a:r>
              <a:rPr lang="en-US" sz="2000" dirty="0" err="1"/>
              <a:t>și</a:t>
            </a:r>
            <a:r>
              <a:rPr lang="en-US" sz="2000" dirty="0"/>
              <a:t> TXRF) </a:t>
            </a:r>
            <a:r>
              <a:rPr lang="en-US" sz="2000" dirty="0" err="1"/>
              <a:t>excită</a:t>
            </a:r>
            <a:r>
              <a:rPr lang="en-US" sz="2000" dirty="0"/>
              <a:t> </a:t>
            </a:r>
            <a:r>
              <a:rPr lang="en-US" sz="2000" dirty="0" err="1"/>
              <a:t>atomii</a:t>
            </a:r>
            <a:r>
              <a:rPr lang="en-US" sz="2000" dirty="0"/>
              <a:t> </a:t>
            </a:r>
            <a:r>
              <a:rPr lang="en-US" sz="2000" dirty="0" err="1"/>
              <a:t>materialului</a:t>
            </a:r>
            <a:r>
              <a:rPr lang="en-US" sz="2000" dirty="0"/>
              <a:t> cu </a:t>
            </a:r>
            <a:r>
              <a:rPr lang="en-US" sz="2000" dirty="0" err="1"/>
              <a:t>radiații</a:t>
            </a:r>
            <a:r>
              <a:rPr lang="en-US" sz="2000" dirty="0"/>
              <a:t> de </a:t>
            </a:r>
            <a:r>
              <a:rPr lang="en-US" sz="2000" dirty="0" err="1"/>
              <a:t>ionizare</a:t>
            </a:r>
            <a:r>
              <a:rPr lang="en-US" sz="2000" dirty="0"/>
              <a:t>. </a:t>
            </a:r>
            <a:r>
              <a:rPr lang="en-US" sz="2000" dirty="0" err="1"/>
              <a:t>Electronii</a:t>
            </a:r>
            <a:r>
              <a:rPr lang="ro-RO" sz="2000" dirty="0"/>
              <a:t> </a:t>
            </a:r>
            <a:r>
              <a:rPr lang="en-US" sz="2000" dirty="0"/>
              <a:t>(XPS) </a:t>
            </a:r>
            <a:r>
              <a:rPr lang="en-US" sz="2000" dirty="0" err="1"/>
              <a:t>sau</a:t>
            </a:r>
            <a:r>
              <a:rPr lang="en-US" sz="2000" dirty="0"/>
              <a:t> </a:t>
            </a:r>
            <a:r>
              <a:rPr lang="en-US" sz="2000" dirty="0" err="1"/>
              <a:t>fotonii</a:t>
            </a:r>
            <a:r>
              <a:rPr lang="en-US" sz="2000" dirty="0"/>
              <a:t> cu raze X (TXRF) care </a:t>
            </a:r>
            <a:r>
              <a:rPr lang="en-US" sz="2000" dirty="0" err="1"/>
              <a:t>sunt</a:t>
            </a:r>
            <a:r>
              <a:rPr lang="en-US" sz="2000" dirty="0"/>
              <a:t> ulterior </a:t>
            </a:r>
            <a:r>
              <a:rPr lang="en-US" sz="2000" dirty="0" err="1"/>
              <a:t>emiși</a:t>
            </a:r>
            <a:r>
              <a:rPr lang="en-US" sz="2000" dirty="0"/>
              <a:t> de </a:t>
            </a:r>
            <a:r>
              <a:rPr lang="en-US" sz="2000" dirty="0" err="1"/>
              <a:t>atomii</a:t>
            </a:r>
            <a:r>
              <a:rPr lang="en-US" sz="2000" dirty="0"/>
              <a:t> </a:t>
            </a:r>
            <a:r>
              <a:rPr lang="en-US" sz="2000" dirty="0" err="1"/>
              <a:t>excitați</a:t>
            </a:r>
            <a:r>
              <a:rPr lang="en-US" sz="2000" dirty="0"/>
              <a:t>, </a:t>
            </a:r>
            <a:r>
              <a:rPr lang="en-US" sz="2000" dirty="0" err="1"/>
              <a:t>sunt</a:t>
            </a:r>
            <a:r>
              <a:rPr lang="en-US" sz="2000" dirty="0"/>
              <a:t> </a:t>
            </a:r>
            <a:r>
              <a:rPr lang="en-US" sz="2000" dirty="0" err="1"/>
              <a:t>detectați</a:t>
            </a:r>
            <a:r>
              <a:rPr lang="en-US" sz="2000" dirty="0"/>
              <a:t> </a:t>
            </a:r>
            <a:r>
              <a:rPr lang="en-US" sz="2000" dirty="0" err="1"/>
              <a:t>și</a:t>
            </a:r>
            <a:r>
              <a:rPr lang="ro-RO" sz="2000" dirty="0"/>
              <a:t> </a:t>
            </a:r>
            <a:r>
              <a:rPr lang="en-US" sz="2000" dirty="0" err="1"/>
              <a:t>analizat</a:t>
            </a:r>
            <a:r>
              <a:rPr lang="en-US" sz="2000" dirty="0"/>
              <a:t>. </a:t>
            </a:r>
            <a:r>
              <a:rPr lang="en-US" sz="2000" dirty="0" err="1"/>
              <a:t>Spre</a:t>
            </a:r>
            <a:r>
              <a:rPr lang="en-US" sz="2000" dirty="0"/>
              <a:t> </a:t>
            </a:r>
            <a:r>
              <a:rPr lang="en-US" sz="2000" dirty="0" err="1"/>
              <a:t>deosebire</a:t>
            </a:r>
            <a:r>
              <a:rPr lang="en-US" sz="2000" dirty="0"/>
              <a:t> de </a:t>
            </a:r>
            <a:r>
              <a:rPr lang="en-US" sz="2000" dirty="0" err="1"/>
              <a:t>primele</a:t>
            </a:r>
            <a:r>
              <a:rPr lang="en-US" sz="2000" dirty="0"/>
              <a:t> </a:t>
            </a:r>
            <a:r>
              <a:rPr lang="en-US" sz="2000" dirty="0" err="1"/>
              <a:t>metode</a:t>
            </a:r>
            <a:r>
              <a:rPr lang="en-US" sz="2000" dirty="0"/>
              <a:t>, XPS </a:t>
            </a:r>
            <a:r>
              <a:rPr lang="en-US" sz="2000" dirty="0" err="1"/>
              <a:t>și</a:t>
            </a:r>
            <a:r>
              <a:rPr lang="en-US" sz="2000" dirty="0"/>
              <a:t> TXRF nu sunt </a:t>
            </a:r>
            <a:r>
              <a:rPr lang="en-US" sz="2000" dirty="0" err="1"/>
              <a:t>metode</a:t>
            </a:r>
            <a:r>
              <a:rPr lang="en-US" sz="2000" dirty="0"/>
              <a:t> de </a:t>
            </a:r>
            <a:r>
              <a:rPr lang="en-US" sz="2000" dirty="0" err="1"/>
              <a:t>măsurare</a:t>
            </a:r>
            <a:r>
              <a:rPr lang="en-US" sz="2000" dirty="0"/>
              <a:t> a </a:t>
            </a:r>
            <a:r>
              <a:rPr lang="en-US" sz="2000" dirty="0" err="1"/>
              <a:t>lungimii</a:t>
            </a:r>
            <a:r>
              <a:rPr lang="en-US" sz="2000" dirty="0"/>
              <a:t>. </a:t>
            </a:r>
            <a:r>
              <a:rPr lang="en-US" sz="2000" dirty="0" err="1"/>
              <a:t>Abia</a:t>
            </a:r>
            <a:r>
              <a:rPr lang="en-US" sz="2000" dirty="0"/>
              <a:t> </a:t>
            </a:r>
            <a:r>
              <a:rPr lang="en-US" sz="2000" dirty="0" err="1"/>
              <a:t>după</a:t>
            </a:r>
            <a:r>
              <a:rPr lang="en-US" sz="2000" dirty="0"/>
              <a:t> </a:t>
            </a:r>
            <a:r>
              <a:rPr lang="en-US" sz="2000" dirty="0" err="1"/>
              <a:t>calcul</a:t>
            </a:r>
            <a:r>
              <a:rPr lang="en-US" sz="2000" dirty="0"/>
              <a:t> </a:t>
            </a:r>
            <a:r>
              <a:rPr lang="en-US" sz="2000" dirty="0" err="1"/>
              <a:t>suplimentar</a:t>
            </a:r>
            <a:r>
              <a:rPr lang="en-US" sz="2000" dirty="0"/>
              <a:t>, </a:t>
            </a:r>
            <a:r>
              <a:rPr lang="en-US" sz="2000" dirty="0" err="1"/>
              <a:t>grosimea</a:t>
            </a:r>
            <a:r>
              <a:rPr lang="en-US" sz="2000" dirty="0"/>
              <a:t> </a:t>
            </a:r>
            <a:r>
              <a:rPr lang="en-US" sz="2000" dirty="0" err="1"/>
              <a:t>unui</a:t>
            </a:r>
            <a:r>
              <a:rPr lang="en-US" sz="2000" dirty="0"/>
              <a:t> </a:t>
            </a:r>
            <a:r>
              <a:rPr lang="en-US" sz="2000" dirty="0" err="1"/>
              <a:t>strat</a:t>
            </a:r>
            <a:r>
              <a:rPr lang="en-US" sz="2000" dirty="0"/>
              <a:t> </a:t>
            </a:r>
            <a:r>
              <a:rPr lang="en-US" sz="2000" dirty="0" err="1"/>
              <a:t>poate</a:t>
            </a:r>
            <a:r>
              <a:rPr lang="en-US" sz="2000" dirty="0"/>
              <a:t> fi </a:t>
            </a:r>
            <a:r>
              <a:rPr lang="en-US" sz="2000" dirty="0" err="1"/>
              <a:t>derivată</a:t>
            </a:r>
            <a:r>
              <a:rPr lang="en-US" sz="2000" dirty="0"/>
              <a:t> din </a:t>
            </a:r>
            <a:r>
              <a:rPr lang="en-US" sz="2000" dirty="0" err="1"/>
              <a:t>datele</a:t>
            </a:r>
            <a:r>
              <a:rPr lang="en-US" sz="2000" dirty="0"/>
              <a:t> brute, </a:t>
            </a:r>
            <a:r>
              <a:rPr lang="en-US" sz="2000" dirty="0" err="1"/>
              <a:t>prin</a:t>
            </a:r>
            <a:r>
              <a:rPr lang="en-US" sz="2000" dirty="0"/>
              <a:t> </a:t>
            </a:r>
            <a:r>
              <a:rPr lang="en-US" sz="2000" dirty="0" err="1"/>
              <a:t>cunoașterea</a:t>
            </a:r>
            <a:r>
              <a:rPr lang="ro-RO" sz="2000" dirty="0"/>
              <a:t> </a:t>
            </a:r>
            <a:r>
              <a:rPr lang="en-US" sz="2000" dirty="0" err="1"/>
              <a:t>densit</a:t>
            </a:r>
            <a:r>
              <a:rPr lang="ro-RO" sz="2000" dirty="0"/>
              <a:t>ății </a:t>
            </a:r>
            <a:r>
              <a:rPr lang="en-US" sz="2000" dirty="0" err="1"/>
              <a:t>stratului</a:t>
            </a:r>
            <a:r>
              <a:rPr lang="en-US" sz="2000" dirty="0"/>
              <a:t>. </a:t>
            </a:r>
            <a:r>
              <a:rPr lang="en-US" sz="2000" dirty="0" err="1"/>
              <a:t>Pe</a:t>
            </a:r>
            <a:r>
              <a:rPr lang="en-US" sz="2000" dirty="0"/>
              <a:t> de </a:t>
            </a:r>
            <a:r>
              <a:rPr lang="en-US" sz="2000" dirty="0" err="1"/>
              <a:t>altă</a:t>
            </a:r>
            <a:r>
              <a:rPr lang="en-US" sz="2000" dirty="0"/>
              <a:t> parte, XPS </a:t>
            </a:r>
            <a:r>
              <a:rPr lang="en-US" sz="2000" dirty="0" err="1"/>
              <a:t>și</a:t>
            </a:r>
            <a:r>
              <a:rPr lang="en-US" sz="2000" dirty="0"/>
              <a:t> TXRF </a:t>
            </a:r>
            <a:r>
              <a:rPr lang="en-US" sz="2000" dirty="0" err="1"/>
              <a:t>oferă</a:t>
            </a:r>
            <a:r>
              <a:rPr lang="en-US" sz="2000" dirty="0"/>
              <a:t> </a:t>
            </a:r>
            <a:r>
              <a:rPr lang="en-US" sz="2000" dirty="0" err="1"/>
              <a:t>informații</a:t>
            </a:r>
            <a:r>
              <a:rPr lang="en-US" sz="2000" dirty="0"/>
              <a:t> </a:t>
            </a:r>
            <a:r>
              <a:rPr lang="en-US" sz="2000" dirty="0" err="1"/>
              <a:t>suplimentare</a:t>
            </a:r>
            <a:r>
              <a:rPr lang="en-US" sz="2000" dirty="0"/>
              <a:t> </a:t>
            </a:r>
            <a:r>
              <a:rPr lang="en-US" sz="2000" dirty="0" err="1"/>
              <a:t>despre</a:t>
            </a:r>
            <a:r>
              <a:rPr lang="en-US" sz="2000" dirty="0"/>
              <a:t> </a:t>
            </a:r>
            <a:r>
              <a:rPr lang="en-US" sz="2000" dirty="0" err="1"/>
              <a:t>substanța</a:t>
            </a:r>
            <a:r>
              <a:rPr lang="en-US" sz="2000" dirty="0"/>
              <a:t> </a:t>
            </a:r>
            <a:r>
              <a:rPr lang="en-US" sz="2000" dirty="0" err="1"/>
              <a:t>chimică</a:t>
            </a:r>
            <a:r>
              <a:rPr lang="ro-RO" sz="2000" dirty="0"/>
              <a:t> și </a:t>
            </a:r>
            <a:r>
              <a:rPr lang="en-US" sz="2000" dirty="0" err="1"/>
              <a:t>compozitia</a:t>
            </a:r>
            <a:r>
              <a:rPr lang="en-US" sz="2000" dirty="0"/>
              <a:t> </a:t>
            </a:r>
            <a:r>
              <a:rPr lang="en-US" sz="2000" dirty="0" err="1"/>
              <a:t>oxidului</a:t>
            </a:r>
            <a:endParaRPr lang="en-US" sz="2000" dirty="0"/>
          </a:p>
        </p:txBody>
      </p:sp>
    </p:spTree>
    <p:extLst>
      <p:ext uri="{BB962C8B-B14F-4D97-AF65-F5344CB8AC3E}">
        <p14:creationId xmlns:p14="http://schemas.microsoft.com/office/powerpoint/2010/main" val="275659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609600"/>
            <a:ext cx="8937530" cy="5327469"/>
          </a:xfrm>
          <a:prstGeom prst="rect">
            <a:avLst/>
          </a:prstGeom>
        </p:spPr>
      </p:pic>
      <p:sp>
        <p:nvSpPr>
          <p:cNvPr id="3" name="Rectangle 2"/>
          <p:cNvSpPr/>
          <p:nvPr/>
        </p:nvSpPr>
        <p:spPr>
          <a:xfrm>
            <a:off x="304800" y="6133403"/>
            <a:ext cx="6968574" cy="369332"/>
          </a:xfrm>
          <a:prstGeom prst="rect">
            <a:avLst/>
          </a:prstGeom>
        </p:spPr>
        <p:txBody>
          <a:bodyPr wrap="none">
            <a:spAutoFit/>
          </a:bodyPr>
          <a:lstStyle/>
          <a:p>
            <a:r>
              <a:rPr lang="en-US" dirty="0">
                <a:solidFill>
                  <a:srgbClr val="202124"/>
                </a:solidFill>
                <a:latin typeface="Google Sans"/>
              </a:rPr>
              <a:t>X-ray reflectivity (XRR)</a:t>
            </a:r>
            <a:r>
              <a:rPr lang="ro-RO" dirty="0">
                <a:solidFill>
                  <a:srgbClr val="202124"/>
                </a:solidFill>
                <a:latin typeface="Google Sans"/>
              </a:rPr>
              <a:t>,</a:t>
            </a:r>
            <a:r>
              <a:rPr lang="en-US" dirty="0">
                <a:solidFill>
                  <a:srgbClr val="202124"/>
                </a:solidFill>
                <a:latin typeface="Google Sans"/>
              </a:rPr>
              <a:t> X-ray Photoelectron Spectroscopy (XPS) </a:t>
            </a:r>
            <a:r>
              <a:rPr lang="ro-RO" dirty="0">
                <a:solidFill>
                  <a:srgbClr val="202124"/>
                </a:solidFill>
                <a:latin typeface="Google Sans"/>
              </a:rPr>
              <a:t>, </a:t>
            </a:r>
            <a:endParaRPr lang="en-US" dirty="0"/>
          </a:p>
        </p:txBody>
      </p:sp>
    </p:spTree>
    <p:extLst>
      <p:ext uri="{BB962C8B-B14F-4D97-AF65-F5344CB8AC3E}">
        <p14:creationId xmlns:p14="http://schemas.microsoft.com/office/powerpoint/2010/main" val="398733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X-ray reflectivity (XRR)</a:t>
            </a:r>
            <a:endParaRPr lang="en-US" dirty="0"/>
          </a:p>
        </p:txBody>
      </p:sp>
      <p:sp>
        <p:nvSpPr>
          <p:cNvPr id="3" name="Content Placeholder 2"/>
          <p:cNvSpPr>
            <a:spLocks noGrp="1"/>
          </p:cNvSpPr>
          <p:nvPr>
            <p:ph idx="1"/>
          </p:nvPr>
        </p:nvSpPr>
        <p:spPr>
          <a:xfrm>
            <a:off x="0" y="1676400"/>
            <a:ext cx="9144000" cy="4525962"/>
          </a:xfrm>
        </p:spPr>
        <p:txBody>
          <a:bodyPr/>
          <a:lstStyle/>
          <a:p>
            <a:pPr marL="0" indent="0">
              <a:buNone/>
            </a:pPr>
            <a:r>
              <a:rPr lang="en-US" sz="2000" dirty="0" err="1"/>
              <a:t>Principiul</a:t>
            </a:r>
            <a:r>
              <a:rPr lang="en-US" sz="2000" dirty="0"/>
              <a:t> de </a:t>
            </a:r>
            <a:r>
              <a:rPr lang="en-US" sz="2000" dirty="0" err="1"/>
              <a:t>bază</a:t>
            </a:r>
            <a:r>
              <a:rPr lang="en-US" sz="2000" dirty="0"/>
              <a:t> al </a:t>
            </a:r>
            <a:r>
              <a:rPr lang="en-US" sz="2000" dirty="0" err="1"/>
              <a:t>reflectivității</a:t>
            </a:r>
            <a:r>
              <a:rPr lang="en-US" sz="2000" dirty="0"/>
              <a:t> </a:t>
            </a:r>
            <a:r>
              <a:rPr lang="en-US" sz="2000" dirty="0" err="1"/>
              <a:t>razelor</a:t>
            </a:r>
            <a:r>
              <a:rPr lang="en-US" sz="2000" dirty="0"/>
              <a:t> X </a:t>
            </a:r>
            <a:r>
              <a:rPr lang="en-US" sz="2000" dirty="0" err="1"/>
              <a:t>este</a:t>
            </a:r>
            <a:r>
              <a:rPr lang="en-US" sz="2000" dirty="0"/>
              <a:t> </a:t>
            </a:r>
            <a:r>
              <a:rPr lang="en-US" sz="2000" dirty="0" err="1"/>
              <a:t>reflectarea</a:t>
            </a:r>
            <a:r>
              <a:rPr lang="en-US" sz="2000" dirty="0"/>
              <a:t> </a:t>
            </a:r>
            <a:r>
              <a:rPr lang="en-US" sz="2000" dirty="0" err="1"/>
              <a:t>unui</a:t>
            </a:r>
            <a:r>
              <a:rPr lang="en-US" sz="2000" dirty="0"/>
              <a:t> </a:t>
            </a:r>
            <a:r>
              <a:rPr lang="en-US" sz="2000" dirty="0" err="1"/>
              <a:t>fascicul</a:t>
            </a:r>
            <a:r>
              <a:rPr lang="en-US" sz="2000" dirty="0"/>
              <a:t> de raze X de </a:t>
            </a:r>
            <a:r>
              <a:rPr lang="en-US" sz="2000" dirty="0" err="1"/>
              <a:t>pe</a:t>
            </a:r>
            <a:r>
              <a:rPr lang="en-US" sz="2000" dirty="0"/>
              <a:t> o </a:t>
            </a:r>
            <a:r>
              <a:rPr lang="en-US" sz="2000" dirty="0" err="1"/>
              <a:t>suprafață</a:t>
            </a:r>
            <a:r>
              <a:rPr lang="en-US" sz="2000" dirty="0"/>
              <a:t> </a:t>
            </a:r>
            <a:r>
              <a:rPr lang="en-US" sz="2000" dirty="0" err="1"/>
              <a:t>plană</a:t>
            </a:r>
            <a:r>
              <a:rPr lang="en-US" sz="2000" dirty="0"/>
              <a:t> </a:t>
            </a:r>
            <a:r>
              <a:rPr lang="en-US" sz="2000" dirty="0" err="1"/>
              <a:t>și</a:t>
            </a:r>
            <a:r>
              <a:rPr lang="en-US" sz="2000" dirty="0"/>
              <a:t> </a:t>
            </a:r>
            <a:r>
              <a:rPr lang="en-US" sz="2000" dirty="0" err="1"/>
              <a:t>apoi</a:t>
            </a:r>
            <a:r>
              <a:rPr lang="en-US" sz="2000" dirty="0"/>
              <a:t> </a:t>
            </a:r>
            <a:r>
              <a:rPr lang="en-US" sz="2000" dirty="0" err="1"/>
              <a:t>măsurarea</a:t>
            </a:r>
            <a:r>
              <a:rPr lang="en-US" sz="2000" dirty="0"/>
              <a:t> </a:t>
            </a:r>
            <a:r>
              <a:rPr lang="en-US" sz="2000" dirty="0" err="1"/>
              <a:t>intensității</a:t>
            </a:r>
            <a:r>
              <a:rPr lang="en-US" sz="2000" dirty="0"/>
              <a:t> </a:t>
            </a:r>
            <a:r>
              <a:rPr lang="en-US" sz="2000" dirty="0" err="1"/>
              <a:t>razelor</a:t>
            </a:r>
            <a:r>
              <a:rPr lang="en-US" sz="2000" dirty="0"/>
              <a:t> X </a:t>
            </a:r>
            <a:r>
              <a:rPr lang="en-US" sz="2000" dirty="0" err="1"/>
              <a:t>reflectate</a:t>
            </a:r>
            <a:r>
              <a:rPr lang="en-US" sz="2000" dirty="0"/>
              <a:t> </a:t>
            </a:r>
            <a:r>
              <a:rPr lang="en-US" sz="2000" dirty="0" err="1"/>
              <a:t>în</a:t>
            </a:r>
            <a:r>
              <a:rPr lang="en-US" sz="2000" dirty="0"/>
              <a:t> </a:t>
            </a:r>
            <a:r>
              <a:rPr lang="en-US" sz="2000" dirty="0" err="1"/>
              <a:t>direcția</a:t>
            </a:r>
            <a:r>
              <a:rPr lang="en-US" sz="2000" dirty="0"/>
              <a:t> </a:t>
            </a:r>
            <a:r>
              <a:rPr lang="en-US" sz="2000" dirty="0" err="1"/>
              <a:t>speculară</a:t>
            </a:r>
            <a:r>
              <a:rPr lang="en-US" sz="2000" dirty="0"/>
              <a:t> (</a:t>
            </a:r>
            <a:r>
              <a:rPr lang="en-US" sz="2000" dirty="0" err="1"/>
              <a:t>unghi</a:t>
            </a:r>
            <a:r>
              <a:rPr lang="en-US" sz="2000" dirty="0"/>
              <a:t> </a:t>
            </a:r>
            <a:r>
              <a:rPr lang="en-US" sz="2000" dirty="0" err="1"/>
              <a:t>reflectat</a:t>
            </a:r>
            <a:r>
              <a:rPr lang="en-US" sz="2000" dirty="0"/>
              <a:t> </a:t>
            </a:r>
            <a:r>
              <a:rPr lang="en-US" sz="2000" dirty="0" err="1"/>
              <a:t>egal</a:t>
            </a:r>
            <a:r>
              <a:rPr lang="en-US" sz="2000" dirty="0"/>
              <a:t> cu </a:t>
            </a:r>
            <a:r>
              <a:rPr lang="en-US" sz="2000" dirty="0" err="1"/>
              <a:t>unghiul</a:t>
            </a:r>
            <a:r>
              <a:rPr lang="en-US" sz="2000" dirty="0"/>
              <a:t> incident). </a:t>
            </a:r>
            <a:r>
              <a:rPr lang="en-US" sz="2000" dirty="0" err="1"/>
              <a:t>Dacă</a:t>
            </a:r>
            <a:r>
              <a:rPr lang="en-US" sz="2000" dirty="0"/>
              <a:t> </a:t>
            </a:r>
            <a:r>
              <a:rPr lang="en-US" sz="2000" dirty="0" err="1"/>
              <a:t>interfața</a:t>
            </a:r>
            <a:r>
              <a:rPr lang="en-US" sz="2000" dirty="0"/>
              <a:t> nu </a:t>
            </a:r>
            <a:r>
              <a:rPr lang="en-US" sz="2000" dirty="0" err="1"/>
              <a:t>este</a:t>
            </a:r>
            <a:r>
              <a:rPr lang="en-US" sz="2000" dirty="0"/>
              <a:t> perfect </a:t>
            </a:r>
            <a:r>
              <a:rPr lang="en-US" sz="2000" dirty="0" err="1"/>
              <a:t>clară</a:t>
            </a:r>
            <a:r>
              <a:rPr lang="en-US" sz="2000" dirty="0"/>
              <a:t> </a:t>
            </a:r>
            <a:r>
              <a:rPr lang="en-US" sz="2000" dirty="0" err="1"/>
              <a:t>și</a:t>
            </a:r>
            <a:r>
              <a:rPr lang="en-US" sz="2000" dirty="0"/>
              <a:t> </a:t>
            </a:r>
            <a:r>
              <a:rPr lang="en-US" sz="2000" dirty="0" err="1"/>
              <a:t>netedă</a:t>
            </a:r>
            <a:r>
              <a:rPr lang="en-US" sz="2000" dirty="0"/>
              <a:t>, </a:t>
            </a:r>
            <a:r>
              <a:rPr lang="en-US" sz="2000" dirty="0" err="1"/>
              <a:t>atunci</a:t>
            </a:r>
            <a:r>
              <a:rPr lang="en-US" sz="2000" dirty="0"/>
              <a:t> </a:t>
            </a:r>
            <a:r>
              <a:rPr lang="en-US" sz="2000" dirty="0" err="1"/>
              <a:t>intensitatea</a:t>
            </a:r>
            <a:r>
              <a:rPr lang="en-US" sz="2000" dirty="0"/>
              <a:t> </a:t>
            </a:r>
            <a:r>
              <a:rPr lang="en-US" sz="2000" dirty="0" err="1"/>
              <a:t>reflectată</a:t>
            </a:r>
            <a:r>
              <a:rPr lang="en-US" sz="2000" dirty="0"/>
              <a:t> se </a:t>
            </a:r>
            <a:r>
              <a:rPr lang="en-US" sz="2000" dirty="0" err="1"/>
              <a:t>va</a:t>
            </a:r>
            <a:r>
              <a:rPr lang="en-US" sz="2000" dirty="0"/>
              <a:t> abate de la </a:t>
            </a:r>
            <a:r>
              <a:rPr lang="en-US" sz="2000" dirty="0" err="1"/>
              <a:t>cea</a:t>
            </a:r>
            <a:r>
              <a:rPr lang="en-US" sz="2000" dirty="0"/>
              <a:t> </a:t>
            </a:r>
            <a:r>
              <a:rPr lang="ro-RO" sz="2000" dirty="0"/>
              <a:t>conform</a:t>
            </a:r>
            <a:r>
              <a:rPr lang="en-US" sz="2000" dirty="0"/>
              <a:t> leg</a:t>
            </a:r>
            <a:r>
              <a:rPr lang="ro-RO" sz="2000" dirty="0"/>
              <a:t>ii</a:t>
            </a:r>
            <a:r>
              <a:rPr lang="en-US" sz="2000" dirty="0"/>
              <a:t> </a:t>
            </a:r>
            <a:r>
              <a:rPr lang="en-US" sz="2000" dirty="0" err="1"/>
              <a:t>reflectivității</a:t>
            </a:r>
            <a:r>
              <a:rPr lang="en-US" sz="2000" dirty="0"/>
              <a:t> Fresnel. </a:t>
            </a:r>
            <a:r>
              <a:rPr lang="en-US" sz="2000" dirty="0" err="1"/>
              <a:t>Abaterile</a:t>
            </a:r>
            <a:r>
              <a:rPr lang="en-US" sz="2000" dirty="0"/>
              <a:t> pot fi </a:t>
            </a:r>
            <a:r>
              <a:rPr lang="en-US" sz="2000" dirty="0" err="1"/>
              <a:t>apoi</a:t>
            </a:r>
            <a:r>
              <a:rPr lang="en-US" sz="2000" dirty="0"/>
              <a:t> </a:t>
            </a:r>
            <a:r>
              <a:rPr lang="en-US" sz="2000" dirty="0" err="1"/>
              <a:t>analizate</a:t>
            </a:r>
            <a:r>
              <a:rPr lang="en-US" sz="2000" dirty="0"/>
              <a:t> </a:t>
            </a:r>
            <a:r>
              <a:rPr lang="en-US" sz="2000" dirty="0" err="1"/>
              <a:t>pentru</a:t>
            </a:r>
            <a:r>
              <a:rPr lang="en-US" sz="2000" dirty="0"/>
              <a:t> a </a:t>
            </a:r>
            <a:r>
              <a:rPr lang="en-US" sz="2000" dirty="0" err="1"/>
              <a:t>obține</a:t>
            </a:r>
            <a:r>
              <a:rPr lang="en-US" sz="2000" dirty="0"/>
              <a:t> </a:t>
            </a:r>
            <a:r>
              <a:rPr lang="en-US" sz="2000" dirty="0" err="1"/>
              <a:t>profilul</a:t>
            </a:r>
            <a:r>
              <a:rPr lang="en-US" sz="2000" dirty="0"/>
              <a:t> de </a:t>
            </a:r>
            <a:r>
              <a:rPr lang="en-US" sz="2000" dirty="0" err="1"/>
              <a:t>densitate</a:t>
            </a:r>
            <a:r>
              <a:rPr lang="en-US" sz="2000" dirty="0"/>
              <a:t> al </a:t>
            </a:r>
            <a:r>
              <a:rPr lang="en-US" sz="2000" dirty="0" err="1"/>
              <a:t>interfeței</a:t>
            </a:r>
            <a:r>
              <a:rPr lang="en-US" sz="2000" dirty="0"/>
              <a:t> </a:t>
            </a:r>
            <a:r>
              <a:rPr lang="en-US" sz="2000" dirty="0" err="1"/>
              <a:t>normală</a:t>
            </a:r>
            <a:r>
              <a:rPr lang="en-US" sz="2000" dirty="0"/>
              <a:t> la </a:t>
            </a:r>
            <a:r>
              <a:rPr lang="en-US" sz="2000" dirty="0" err="1"/>
              <a:t>suprafață</a:t>
            </a:r>
            <a:r>
              <a:rPr lang="en-US" sz="2000" dirty="0"/>
              <a:t>.</a:t>
            </a:r>
          </a:p>
        </p:txBody>
      </p:sp>
      <p:pic>
        <p:nvPicPr>
          <p:cNvPr id="205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47382"/>
            <a:ext cx="565785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7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Photoelectron Spectroscopy (XPS)</a:t>
            </a:r>
          </a:p>
        </p:txBody>
      </p:sp>
      <p:sp>
        <p:nvSpPr>
          <p:cNvPr id="3" name="Content Placeholder 2"/>
          <p:cNvSpPr>
            <a:spLocks noGrp="1"/>
          </p:cNvSpPr>
          <p:nvPr>
            <p:ph idx="1"/>
          </p:nvPr>
        </p:nvSpPr>
        <p:spPr>
          <a:xfrm>
            <a:off x="0" y="1676400"/>
            <a:ext cx="9144000" cy="4525962"/>
          </a:xfrm>
        </p:spPr>
        <p:txBody>
          <a:bodyPr/>
          <a:lstStyle/>
          <a:p>
            <a:r>
              <a:rPr lang="en-US" sz="2000" dirty="0" err="1"/>
              <a:t>Spectroscopia</a:t>
            </a:r>
            <a:r>
              <a:rPr lang="en-US" sz="2000" dirty="0"/>
              <a:t> </a:t>
            </a:r>
            <a:r>
              <a:rPr lang="en-US" sz="2000" dirty="0" err="1"/>
              <a:t>fotoelectronului</a:t>
            </a:r>
            <a:r>
              <a:rPr lang="en-US" sz="2000" dirty="0"/>
              <a:t> cu raze X (XPS) </a:t>
            </a:r>
            <a:r>
              <a:rPr lang="en-US" sz="2000" dirty="0" err="1"/>
              <a:t>sau</a:t>
            </a:r>
            <a:r>
              <a:rPr lang="en-US" sz="2000" dirty="0"/>
              <a:t> </a:t>
            </a:r>
            <a:r>
              <a:rPr lang="en-US" sz="2000" dirty="0" err="1"/>
              <a:t>Spectroscopia</a:t>
            </a:r>
            <a:r>
              <a:rPr lang="en-US" sz="2000" dirty="0"/>
              <a:t> </a:t>
            </a:r>
            <a:r>
              <a:rPr lang="en-US" sz="2000" dirty="0" err="1"/>
              <a:t>electronică</a:t>
            </a:r>
            <a:r>
              <a:rPr lang="en-US" sz="2000" dirty="0"/>
              <a:t> </a:t>
            </a:r>
            <a:r>
              <a:rPr lang="en-US" sz="2000" dirty="0" err="1"/>
              <a:t>pentru</a:t>
            </a:r>
            <a:r>
              <a:rPr lang="en-US" sz="2000" dirty="0"/>
              <a:t> </a:t>
            </a:r>
            <a:r>
              <a:rPr lang="en-US" sz="2000" dirty="0" err="1"/>
              <a:t>analiză</a:t>
            </a:r>
            <a:r>
              <a:rPr lang="en-US" sz="2000" dirty="0"/>
              <a:t> </a:t>
            </a:r>
            <a:r>
              <a:rPr lang="en-US" sz="2000" dirty="0" err="1"/>
              <a:t>chimică</a:t>
            </a:r>
            <a:r>
              <a:rPr lang="en-US" sz="2000" dirty="0"/>
              <a:t> (ESCA) </a:t>
            </a:r>
            <a:r>
              <a:rPr lang="en-US" sz="2000" dirty="0" err="1"/>
              <a:t>este</a:t>
            </a:r>
            <a:r>
              <a:rPr lang="en-US" sz="2000" dirty="0"/>
              <a:t> o </a:t>
            </a:r>
            <a:r>
              <a:rPr lang="en-US" sz="2000" dirty="0" err="1"/>
              <a:t>tehnică</a:t>
            </a:r>
            <a:r>
              <a:rPr lang="en-US" sz="2000" dirty="0"/>
              <a:t> care </a:t>
            </a:r>
            <a:r>
              <a:rPr lang="en-US" sz="2000" dirty="0" err="1"/>
              <a:t>analizează</a:t>
            </a:r>
            <a:r>
              <a:rPr lang="en-US" sz="2000" dirty="0"/>
              <a:t> </a:t>
            </a:r>
            <a:r>
              <a:rPr lang="en-US" sz="2000" dirty="0" err="1"/>
              <a:t>elementele</a:t>
            </a:r>
            <a:r>
              <a:rPr lang="en-US" sz="2000" dirty="0"/>
              <a:t> care </a:t>
            </a:r>
            <a:r>
              <a:rPr lang="en-US" sz="2000" dirty="0" err="1"/>
              <a:t>constituie</a:t>
            </a:r>
            <a:r>
              <a:rPr lang="en-US" sz="2000" dirty="0"/>
              <a:t> </a:t>
            </a:r>
            <a:r>
              <a:rPr lang="en-US" sz="2000" dirty="0" err="1"/>
              <a:t>suprafața</a:t>
            </a:r>
            <a:r>
              <a:rPr lang="en-US" sz="2000" dirty="0"/>
              <a:t> </a:t>
            </a:r>
            <a:r>
              <a:rPr lang="en-US" sz="2000" dirty="0" err="1"/>
              <a:t>probei</a:t>
            </a:r>
            <a:r>
              <a:rPr lang="en-US" sz="2000" dirty="0"/>
              <a:t>, </a:t>
            </a:r>
            <a:r>
              <a:rPr lang="en-US" sz="2000" dirty="0" err="1"/>
              <a:t>compoziția</a:t>
            </a:r>
            <a:r>
              <a:rPr lang="en-US" sz="2000" dirty="0"/>
              <a:t> </a:t>
            </a:r>
            <a:r>
              <a:rPr lang="en-US" sz="2000" dirty="0" err="1"/>
              <a:t>acesteia</a:t>
            </a:r>
            <a:r>
              <a:rPr lang="en-US" sz="2000" dirty="0"/>
              <a:t> </a:t>
            </a:r>
            <a:r>
              <a:rPr lang="en-US" sz="2000" dirty="0" err="1"/>
              <a:t>și</a:t>
            </a:r>
            <a:r>
              <a:rPr lang="en-US" sz="2000" dirty="0"/>
              <a:t> </a:t>
            </a:r>
            <a:r>
              <a:rPr lang="en-US" sz="2000" dirty="0" err="1"/>
              <a:t>starea</a:t>
            </a:r>
            <a:r>
              <a:rPr lang="en-US" sz="2000" dirty="0"/>
              <a:t> de </a:t>
            </a:r>
            <a:r>
              <a:rPr lang="en-US" sz="2000" dirty="0" err="1"/>
              <a:t>legare</a:t>
            </a:r>
            <a:r>
              <a:rPr lang="en-US" sz="2000" dirty="0"/>
              <a:t> </a:t>
            </a:r>
            <a:r>
              <a:rPr lang="en-US" sz="2000" dirty="0" err="1"/>
              <a:t>chimică</a:t>
            </a:r>
            <a:r>
              <a:rPr lang="en-US" sz="2000" dirty="0"/>
              <a:t> </a:t>
            </a:r>
            <a:r>
              <a:rPr lang="en-US" sz="2000" dirty="0" err="1"/>
              <a:t>prin</a:t>
            </a:r>
            <a:r>
              <a:rPr lang="en-US" sz="2000" dirty="0"/>
              <a:t> </a:t>
            </a:r>
            <a:r>
              <a:rPr lang="en-US" sz="2000" dirty="0" err="1"/>
              <a:t>iradierea</a:t>
            </a:r>
            <a:r>
              <a:rPr lang="en-US" sz="2000" dirty="0"/>
              <a:t> cu raze X </a:t>
            </a:r>
            <a:r>
              <a:rPr lang="en-US" sz="2000" dirty="0" err="1"/>
              <a:t>pe</a:t>
            </a:r>
            <a:r>
              <a:rPr lang="en-US" sz="2000" dirty="0"/>
              <a:t> </a:t>
            </a:r>
            <a:r>
              <a:rPr lang="en-US" sz="2000" dirty="0" err="1"/>
              <a:t>suprafața</a:t>
            </a:r>
            <a:r>
              <a:rPr lang="en-US" sz="2000" dirty="0"/>
              <a:t> </a:t>
            </a:r>
            <a:r>
              <a:rPr lang="en-US" sz="2000" dirty="0" err="1"/>
              <a:t>probei</a:t>
            </a:r>
            <a:r>
              <a:rPr lang="en-US" sz="2000" dirty="0"/>
              <a:t> </a:t>
            </a:r>
            <a:r>
              <a:rPr lang="en-US" sz="2000" dirty="0" err="1"/>
              <a:t>și</a:t>
            </a:r>
            <a:r>
              <a:rPr lang="en-US" sz="2000" dirty="0"/>
              <a:t> </a:t>
            </a:r>
            <a:r>
              <a:rPr lang="en-US" sz="2000" dirty="0" err="1"/>
              <a:t>măsurarea</a:t>
            </a:r>
            <a:r>
              <a:rPr lang="en-US" sz="2000" dirty="0"/>
              <a:t> </a:t>
            </a:r>
            <a:r>
              <a:rPr lang="ro-RO" sz="2000" dirty="0"/>
              <a:t>energiei </a:t>
            </a:r>
            <a:r>
              <a:rPr lang="en-US" sz="2000" dirty="0" err="1"/>
              <a:t>cinetic</a:t>
            </a:r>
            <a:r>
              <a:rPr lang="ro-RO" sz="2000" dirty="0"/>
              <a:t>e a</a:t>
            </a:r>
            <a:r>
              <a:rPr lang="en-US" sz="2000" dirty="0"/>
              <a:t> </a:t>
            </a:r>
            <a:r>
              <a:rPr lang="en-US" sz="2000" dirty="0" err="1"/>
              <a:t>fotoelectronilor</a:t>
            </a:r>
            <a:r>
              <a:rPr lang="en-US" sz="2000" dirty="0"/>
              <a:t> </a:t>
            </a:r>
            <a:r>
              <a:rPr lang="en-US" sz="2000" dirty="0" err="1"/>
              <a:t>emi</a:t>
            </a:r>
            <a:r>
              <a:rPr lang="ro-RO" sz="2000" dirty="0"/>
              <a:t>și</a:t>
            </a:r>
            <a:r>
              <a:rPr lang="en-US" sz="2000" dirty="0"/>
              <a:t>...</a:t>
            </a:r>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3200400"/>
            <a:ext cx="5733151" cy="362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3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Fluorescence</a:t>
            </a:r>
          </a:p>
        </p:txBody>
      </p:sp>
      <p:sp>
        <p:nvSpPr>
          <p:cNvPr id="3" name="Content Placeholder 2"/>
          <p:cNvSpPr>
            <a:spLocks noGrp="1"/>
          </p:cNvSpPr>
          <p:nvPr>
            <p:ph idx="1"/>
          </p:nvPr>
        </p:nvSpPr>
        <p:spPr>
          <a:xfrm>
            <a:off x="0" y="1752600"/>
            <a:ext cx="8991600" cy="4525962"/>
          </a:xfrm>
        </p:spPr>
        <p:txBody>
          <a:bodyPr/>
          <a:lstStyle/>
          <a:p>
            <a:pPr marL="0" indent="0">
              <a:buNone/>
            </a:pPr>
            <a:r>
              <a:rPr lang="en-US" sz="2000" dirty="0"/>
              <a:t>X-ray Fluorescence (XRF) is an analytical technique that uses the interaction of X-rays with a material to determine its elemental composition. XRF is suitable for solids, liquids and powders, and in most circumstances is non-destructive.</a:t>
            </a:r>
          </a:p>
        </p:txBody>
      </p:sp>
      <p:pic>
        <p:nvPicPr>
          <p:cNvPr id="3074" name="Picture 2" descr="https://static.horiba.com/fileadmin/Horiba/_processed_/3/4/csm_Interaction_of_X-rays_with_a_substance_e67669b5d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048000"/>
            <a:ext cx="4246418" cy="17693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imary X-rays knock out an electron from one of the orbitals surrounding the nucleus within an atom of the material. A hole is produced in the orbital, resulting in a high energy, unstable configuration for the atom. To restore equilibrium, an electron from a higher energy, outer orbital falls into the hole. Since this is a lower energy position, the excess energy is emitted in the form of fluorescent X-ra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862183"/>
            <a:ext cx="4246418" cy="19958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22618" y="2819400"/>
            <a:ext cx="4821382" cy="4247317"/>
          </a:xfrm>
          <a:prstGeom prst="rect">
            <a:avLst/>
          </a:prstGeom>
        </p:spPr>
        <p:txBody>
          <a:bodyPr wrap="square">
            <a:spAutoFit/>
          </a:bodyPr>
          <a:lstStyle/>
          <a:p>
            <a:r>
              <a:rPr lang="en-US" dirty="0" err="1"/>
              <a:t>Razele</a:t>
            </a:r>
            <a:r>
              <a:rPr lang="en-US" dirty="0"/>
              <a:t> X </a:t>
            </a:r>
            <a:r>
              <a:rPr lang="en-US" dirty="0" err="1"/>
              <a:t>primare</a:t>
            </a:r>
            <a:r>
              <a:rPr lang="en-US" dirty="0"/>
              <a:t> scot un electron de </a:t>
            </a:r>
            <a:r>
              <a:rPr lang="en-US" dirty="0" err="1"/>
              <a:t>pe</a:t>
            </a:r>
            <a:r>
              <a:rPr lang="en-US" dirty="0"/>
              <a:t> </a:t>
            </a:r>
            <a:r>
              <a:rPr lang="en-US" dirty="0" err="1"/>
              <a:t>unul</a:t>
            </a:r>
            <a:r>
              <a:rPr lang="en-US" dirty="0"/>
              <a:t> </a:t>
            </a:r>
            <a:r>
              <a:rPr lang="en-US" dirty="0" err="1"/>
              <a:t>dintre</a:t>
            </a:r>
            <a:r>
              <a:rPr lang="en-US" dirty="0"/>
              <a:t> </a:t>
            </a:r>
            <a:r>
              <a:rPr lang="en-US" dirty="0" err="1"/>
              <a:t>orbitalii</a:t>
            </a:r>
            <a:r>
              <a:rPr lang="en-US" dirty="0"/>
              <a:t> care </a:t>
            </a:r>
            <a:r>
              <a:rPr lang="en-US" dirty="0" err="1"/>
              <a:t>înconjoară</a:t>
            </a:r>
            <a:r>
              <a:rPr lang="en-US" dirty="0"/>
              <a:t> </a:t>
            </a:r>
            <a:r>
              <a:rPr lang="en-US" dirty="0" err="1"/>
              <a:t>nucleul</a:t>
            </a:r>
            <a:r>
              <a:rPr lang="en-US" dirty="0"/>
              <a:t> </a:t>
            </a:r>
            <a:r>
              <a:rPr lang="en-US" dirty="0" err="1"/>
              <a:t>dintr</a:t>
            </a:r>
            <a:r>
              <a:rPr lang="en-US" dirty="0"/>
              <a:t>-un atom al </a:t>
            </a:r>
            <a:r>
              <a:rPr lang="en-US" dirty="0" err="1"/>
              <a:t>materialului</a:t>
            </a:r>
            <a:r>
              <a:rPr lang="en-US" dirty="0"/>
              <a:t>.</a:t>
            </a:r>
            <a:r>
              <a:rPr lang="ro-RO" dirty="0"/>
              <a:t> Un gol rezultă </a:t>
            </a:r>
            <a:r>
              <a:rPr lang="en-US" dirty="0" err="1"/>
              <a:t>în</a:t>
            </a:r>
            <a:r>
              <a:rPr lang="en-US" dirty="0"/>
              <a:t> orbital, </a:t>
            </a:r>
            <a:r>
              <a:rPr lang="ro-RO" dirty="0"/>
              <a:t>creeind </a:t>
            </a:r>
            <a:r>
              <a:rPr lang="en-US" dirty="0"/>
              <a:t>o </a:t>
            </a:r>
            <a:r>
              <a:rPr lang="en-US" dirty="0" err="1"/>
              <a:t>configurație</a:t>
            </a:r>
            <a:r>
              <a:rPr lang="en-US" dirty="0"/>
              <a:t> </a:t>
            </a:r>
            <a:r>
              <a:rPr lang="en-US" dirty="0" err="1"/>
              <a:t>instabilă</a:t>
            </a:r>
            <a:r>
              <a:rPr lang="en-US" dirty="0"/>
              <a:t> </a:t>
            </a:r>
            <a:r>
              <a:rPr lang="en-US" dirty="0" err="1"/>
              <a:t>energe</a:t>
            </a:r>
            <a:r>
              <a:rPr lang="ro-RO" dirty="0"/>
              <a:t>tic</a:t>
            </a:r>
            <a:r>
              <a:rPr lang="en-US" dirty="0"/>
              <a:t> </a:t>
            </a:r>
            <a:r>
              <a:rPr lang="en-US" dirty="0" err="1"/>
              <a:t>pentru</a:t>
            </a:r>
            <a:r>
              <a:rPr lang="en-US" dirty="0"/>
              <a:t> atom.</a:t>
            </a:r>
            <a:r>
              <a:rPr lang="ro-RO" dirty="0"/>
              <a:t> </a:t>
            </a:r>
            <a:r>
              <a:rPr lang="en-US" dirty="0" err="1"/>
              <a:t>Pentru</a:t>
            </a:r>
            <a:r>
              <a:rPr lang="en-US" dirty="0"/>
              <a:t> a </a:t>
            </a:r>
            <a:r>
              <a:rPr lang="en-US" dirty="0" err="1"/>
              <a:t>restabili</a:t>
            </a:r>
            <a:r>
              <a:rPr lang="en-US" dirty="0"/>
              <a:t> </a:t>
            </a:r>
            <a:r>
              <a:rPr lang="en-US" dirty="0" err="1"/>
              <a:t>echilibrul</a:t>
            </a:r>
            <a:r>
              <a:rPr lang="en-US" dirty="0"/>
              <a:t>, un electron </a:t>
            </a:r>
            <a:r>
              <a:rPr lang="ro-RO" dirty="0"/>
              <a:t>cu o </a:t>
            </a:r>
            <a:r>
              <a:rPr lang="en-US" dirty="0" err="1"/>
              <a:t>energie</a:t>
            </a:r>
            <a:r>
              <a:rPr lang="en-US" dirty="0"/>
              <a:t> </a:t>
            </a:r>
            <a:r>
              <a:rPr lang="en-US" dirty="0" err="1"/>
              <a:t>mai</a:t>
            </a:r>
            <a:r>
              <a:rPr lang="en-US" dirty="0"/>
              <a:t> mare,</a:t>
            </a:r>
            <a:r>
              <a:rPr lang="ro-RO" dirty="0"/>
              <a:t> de pe</a:t>
            </a:r>
            <a:r>
              <a:rPr lang="en-US" dirty="0"/>
              <a:t> orbital exterior cade </a:t>
            </a:r>
            <a:r>
              <a:rPr lang="en-US" dirty="0" err="1"/>
              <a:t>în</a:t>
            </a:r>
            <a:r>
              <a:rPr lang="en-US" dirty="0"/>
              <a:t> </a:t>
            </a:r>
            <a:r>
              <a:rPr lang="ro-RO" dirty="0"/>
              <a:t>gol</a:t>
            </a:r>
            <a:r>
              <a:rPr lang="en-US" dirty="0"/>
              <a:t>. </a:t>
            </a:r>
            <a:r>
              <a:rPr lang="ro-RO" dirty="0"/>
              <a:t>Fiind </a:t>
            </a:r>
            <a:r>
              <a:rPr lang="en-US" dirty="0"/>
              <a:t>o </a:t>
            </a:r>
            <a:r>
              <a:rPr lang="en-US" dirty="0" err="1"/>
              <a:t>poziție</a:t>
            </a:r>
            <a:r>
              <a:rPr lang="en-US" dirty="0"/>
              <a:t> cu </a:t>
            </a:r>
            <a:r>
              <a:rPr lang="en-US" dirty="0" err="1"/>
              <a:t>energie</a:t>
            </a:r>
            <a:r>
              <a:rPr lang="en-US" dirty="0"/>
              <a:t> </a:t>
            </a:r>
            <a:r>
              <a:rPr lang="en-US" dirty="0" err="1"/>
              <a:t>mai</a:t>
            </a:r>
            <a:r>
              <a:rPr lang="en-US" dirty="0"/>
              <a:t> </a:t>
            </a:r>
            <a:r>
              <a:rPr lang="en-US" dirty="0" err="1"/>
              <a:t>mică</a:t>
            </a:r>
            <a:r>
              <a:rPr lang="en-US" dirty="0"/>
              <a:t>, </a:t>
            </a:r>
            <a:r>
              <a:rPr lang="en-US" dirty="0" err="1"/>
              <a:t>excesul</a:t>
            </a:r>
            <a:r>
              <a:rPr lang="en-US" dirty="0"/>
              <a:t> de </a:t>
            </a:r>
            <a:r>
              <a:rPr lang="en-US" dirty="0" err="1"/>
              <a:t>energie</a:t>
            </a:r>
            <a:r>
              <a:rPr lang="en-US" dirty="0"/>
              <a:t> </a:t>
            </a:r>
            <a:r>
              <a:rPr lang="en-US" dirty="0" err="1"/>
              <a:t>este</a:t>
            </a:r>
            <a:r>
              <a:rPr lang="en-US" dirty="0"/>
              <a:t> </a:t>
            </a:r>
            <a:r>
              <a:rPr lang="en-US" dirty="0" err="1"/>
              <a:t>emis</a:t>
            </a:r>
            <a:r>
              <a:rPr lang="en-US" dirty="0"/>
              <a:t> sub </a:t>
            </a:r>
            <a:r>
              <a:rPr lang="en-US" dirty="0" err="1"/>
              <a:t>formă</a:t>
            </a:r>
            <a:r>
              <a:rPr lang="en-US" dirty="0"/>
              <a:t> de raze X </a:t>
            </a:r>
            <a:r>
              <a:rPr lang="en-US" dirty="0" err="1"/>
              <a:t>fluorescente</a:t>
            </a:r>
            <a:r>
              <a:rPr lang="en-US" dirty="0"/>
              <a:t>.</a:t>
            </a:r>
            <a:r>
              <a:rPr lang="ro-RO" dirty="0"/>
              <a:t> </a:t>
            </a:r>
          </a:p>
          <a:p>
            <a:r>
              <a:rPr lang="en-US" dirty="0" err="1"/>
              <a:t>Diferența</a:t>
            </a:r>
            <a:r>
              <a:rPr lang="en-US" dirty="0"/>
              <a:t> de </a:t>
            </a:r>
            <a:r>
              <a:rPr lang="en-US" dirty="0" err="1"/>
              <a:t>energie</a:t>
            </a:r>
            <a:r>
              <a:rPr lang="en-US" dirty="0"/>
              <a:t> </a:t>
            </a:r>
            <a:r>
              <a:rPr lang="en-US" dirty="0" err="1"/>
              <a:t>dintre</a:t>
            </a:r>
            <a:r>
              <a:rPr lang="en-US" dirty="0"/>
              <a:t> </a:t>
            </a:r>
            <a:r>
              <a:rPr lang="en-US" dirty="0" err="1"/>
              <a:t>electronii</a:t>
            </a:r>
            <a:r>
              <a:rPr lang="en-US" dirty="0"/>
              <a:t> </a:t>
            </a:r>
            <a:r>
              <a:rPr lang="en-US" dirty="0" err="1"/>
              <a:t>expulzați</a:t>
            </a:r>
            <a:r>
              <a:rPr lang="en-US" dirty="0"/>
              <a:t> </a:t>
            </a:r>
            <a:r>
              <a:rPr lang="en-US" dirty="0" err="1"/>
              <a:t>și</a:t>
            </a:r>
            <a:r>
              <a:rPr lang="en-US" dirty="0"/>
              <a:t> </a:t>
            </a:r>
            <a:r>
              <a:rPr lang="en-US" dirty="0" err="1"/>
              <a:t>cei</a:t>
            </a:r>
            <a:r>
              <a:rPr lang="en-US" dirty="0"/>
              <a:t> de </a:t>
            </a:r>
            <a:r>
              <a:rPr lang="en-US" dirty="0" err="1"/>
              <a:t>înlocuire</a:t>
            </a:r>
            <a:r>
              <a:rPr lang="en-US" dirty="0"/>
              <a:t> </a:t>
            </a:r>
            <a:r>
              <a:rPr lang="en-US" dirty="0" err="1"/>
              <a:t>este</a:t>
            </a:r>
            <a:r>
              <a:rPr lang="en-US" dirty="0"/>
              <a:t> </a:t>
            </a:r>
            <a:r>
              <a:rPr lang="en-US" dirty="0" err="1"/>
              <a:t>caracteristică</a:t>
            </a:r>
            <a:r>
              <a:rPr lang="en-US" dirty="0"/>
              <a:t> </a:t>
            </a:r>
            <a:r>
              <a:rPr lang="en-US" dirty="0" err="1"/>
              <a:t>atomului</a:t>
            </a:r>
            <a:r>
              <a:rPr lang="en-US" dirty="0"/>
              <a:t> </a:t>
            </a:r>
            <a:r>
              <a:rPr lang="en-US" dirty="0" err="1"/>
              <a:t>elementului</a:t>
            </a:r>
            <a:r>
              <a:rPr lang="en-US" dirty="0"/>
              <a:t> </a:t>
            </a:r>
            <a:r>
              <a:rPr lang="en-US" dirty="0" err="1"/>
              <a:t>în</a:t>
            </a:r>
            <a:r>
              <a:rPr lang="en-US" dirty="0"/>
              <a:t> care are </a:t>
            </a:r>
            <a:r>
              <a:rPr lang="en-US" dirty="0" err="1"/>
              <a:t>loc</a:t>
            </a:r>
            <a:r>
              <a:rPr lang="en-US" dirty="0"/>
              <a:t> </a:t>
            </a:r>
            <a:r>
              <a:rPr lang="en-US" dirty="0" err="1"/>
              <a:t>procesul</a:t>
            </a:r>
            <a:r>
              <a:rPr lang="en-US" dirty="0"/>
              <a:t> de </a:t>
            </a:r>
            <a:r>
              <a:rPr lang="en-US" dirty="0" err="1"/>
              <a:t>fluorescență</a:t>
            </a:r>
            <a:r>
              <a:rPr lang="en-US" dirty="0"/>
              <a:t> – </a:t>
            </a:r>
            <a:r>
              <a:rPr lang="en-US" dirty="0" err="1"/>
              <a:t>astfel</a:t>
            </a:r>
            <a:r>
              <a:rPr lang="en-US" dirty="0"/>
              <a:t>, </a:t>
            </a:r>
            <a:r>
              <a:rPr lang="en-US" dirty="0" err="1"/>
              <a:t>energia</a:t>
            </a:r>
            <a:r>
              <a:rPr lang="en-US" dirty="0"/>
              <a:t> </a:t>
            </a:r>
            <a:r>
              <a:rPr lang="en-US" dirty="0" err="1"/>
              <a:t>razelor</a:t>
            </a:r>
            <a:r>
              <a:rPr lang="en-US" dirty="0"/>
              <a:t> X </a:t>
            </a:r>
            <a:r>
              <a:rPr lang="en-US" dirty="0" err="1"/>
              <a:t>fluorescente</a:t>
            </a:r>
            <a:r>
              <a:rPr lang="en-US" dirty="0"/>
              <a:t> </a:t>
            </a:r>
            <a:r>
              <a:rPr lang="en-US" dirty="0" err="1"/>
              <a:t>emise</a:t>
            </a:r>
            <a:r>
              <a:rPr lang="en-US" dirty="0"/>
              <a:t> </a:t>
            </a:r>
            <a:r>
              <a:rPr lang="en-US" dirty="0" err="1"/>
              <a:t>este</a:t>
            </a:r>
            <a:r>
              <a:rPr lang="en-US" dirty="0"/>
              <a:t> direct </a:t>
            </a:r>
            <a:r>
              <a:rPr lang="en-US" dirty="0" err="1"/>
              <a:t>legată</a:t>
            </a:r>
            <a:r>
              <a:rPr lang="en-US" dirty="0"/>
              <a:t> de un </a:t>
            </a:r>
            <a:r>
              <a:rPr lang="en-US" dirty="0" err="1"/>
              <a:t>anumit</a:t>
            </a:r>
            <a:r>
              <a:rPr lang="en-US" dirty="0"/>
              <a:t> element care </a:t>
            </a:r>
            <a:r>
              <a:rPr lang="en-US" dirty="0" err="1"/>
              <a:t>este</a:t>
            </a:r>
            <a:r>
              <a:rPr lang="en-US" dirty="0"/>
              <a:t> </a:t>
            </a:r>
            <a:r>
              <a:rPr lang="en-US" dirty="0" err="1"/>
              <a:t>analizat</a:t>
            </a:r>
            <a:r>
              <a:rPr lang="en-US" dirty="0"/>
              <a:t>. </a:t>
            </a:r>
          </a:p>
        </p:txBody>
      </p:sp>
    </p:spTree>
    <p:extLst>
      <p:ext uri="{BB962C8B-B14F-4D97-AF65-F5344CB8AC3E}">
        <p14:creationId xmlns:p14="http://schemas.microsoft.com/office/powerpoint/2010/main" val="841004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err="1"/>
              <a:t>Microscopia</a:t>
            </a:r>
            <a:r>
              <a:rPr lang="en-US" sz="2000" dirty="0"/>
              <a:t> </a:t>
            </a:r>
            <a:r>
              <a:rPr lang="en-US" sz="2000" dirty="0" err="1"/>
              <a:t>electronică</a:t>
            </a:r>
            <a:r>
              <a:rPr lang="en-US" sz="2000" dirty="0"/>
              <a:t> cu </a:t>
            </a:r>
            <a:r>
              <a:rPr lang="en-US" sz="2000" dirty="0" err="1"/>
              <a:t>transmisie</a:t>
            </a:r>
            <a:r>
              <a:rPr lang="en-US" sz="2000" dirty="0"/>
              <a:t> (TEM) </a:t>
            </a:r>
            <a:r>
              <a:rPr lang="en-US" sz="2000" dirty="0" err="1"/>
              <a:t>este</a:t>
            </a:r>
            <a:r>
              <a:rPr lang="en-US" sz="2000" dirty="0"/>
              <a:t> o </a:t>
            </a:r>
            <a:r>
              <a:rPr lang="en-US" sz="2000" dirty="0" err="1"/>
              <a:t>tehnică</a:t>
            </a:r>
            <a:r>
              <a:rPr lang="en-US" sz="2000" dirty="0"/>
              <a:t> </a:t>
            </a:r>
            <a:r>
              <a:rPr lang="en-US" sz="2000" dirty="0" err="1"/>
              <a:t>analitică</a:t>
            </a:r>
            <a:r>
              <a:rPr lang="en-US" sz="2000" dirty="0"/>
              <a:t> </a:t>
            </a:r>
            <a:r>
              <a:rPr lang="en-US" sz="2000" dirty="0" err="1"/>
              <a:t>utilizată</a:t>
            </a:r>
            <a:r>
              <a:rPr lang="en-US" sz="2000" dirty="0"/>
              <a:t> </a:t>
            </a:r>
            <a:r>
              <a:rPr lang="en-US" sz="2000" dirty="0" err="1"/>
              <a:t>pentru</a:t>
            </a:r>
            <a:r>
              <a:rPr lang="en-US" sz="2000" dirty="0"/>
              <a:t> a </a:t>
            </a:r>
            <a:r>
              <a:rPr lang="en-US" sz="2000" dirty="0" err="1"/>
              <a:t>vizualiza</a:t>
            </a:r>
            <a:r>
              <a:rPr lang="en-US" sz="2000" dirty="0"/>
              <a:t> </a:t>
            </a:r>
            <a:r>
              <a:rPr lang="en-US" sz="2000" dirty="0" err="1"/>
              <a:t>cele</a:t>
            </a:r>
            <a:r>
              <a:rPr lang="en-US" sz="2000" dirty="0"/>
              <a:t> </a:t>
            </a:r>
            <a:r>
              <a:rPr lang="en-US" sz="2000" dirty="0" err="1"/>
              <a:t>mai</a:t>
            </a:r>
            <a:r>
              <a:rPr lang="en-US" sz="2000" dirty="0"/>
              <a:t> </a:t>
            </a:r>
            <a:r>
              <a:rPr lang="en-US" sz="2000" dirty="0" err="1"/>
              <a:t>mici</a:t>
            </a:r>
            <a:r>
              <a:rPr lang="en-US" sz="2000" dirty="0"/>
              <a:t> </a:t>
            </a:r>
            <a:r>
              <a:rPr lang="en-US" sz="2000" dirty="0" err="1"/>
              <a:t>structuri</a:t>
            </a:r>
            <a:r>
              <a:rPr lang="en-US" sz="2000" dirty="0"/>
              <a:t> din </a:t>
            </a:r>
            <a:r>
              <a:rPr lang="en-US" sz="2000" dirty="0" err="1"/>
              <a:t>materie</a:t>
            </a:r>
            <a:r>
              <a:rPr lang="en-US" sz="2000" dirty="0"/>
              <a:t>. </a:t>
            </a:r>
            <a:r>
              <a:rPr lang="en-US" sz="2000" dirty="0" err="1"/>
              <a:t>Spre</a:t>
            </a:r>
            <a:r>
              <a:rPr lang="en-US" sz="2000" dirty="0"/>
              <a:t> </a:t>
            </a:r>
            <a:r>
              <a:rPr lang="en-US" sz="2000" dirty="0" err="1"/>
              <a:t>deosebire</a:t>
            </a:r>
            <a:r>
              <a:rPr lang="en-US" sz="2000" dirty="0"/>
              <a:t> de </a:t>
            </a:r>
            <a:r>
              <a:rPr lang="en-US" sz="2000" dirty="0" err="1"/>
              <a:t>microscoapele</a:t>
            </a:r>
            <a:r>
              <a:rPr lang="en-US" sz="2000" dirty="0"/>
              <a:t> </a:t>
            </a:r>
            <a:r>
              <a:rPr lang="en-US" sz="2000" dirty="0" err="1"/>
              <a:t>optice</a:t>
            </a:r>
            <a:r>
              <a:rPr lang="en-US" sz="2000" dirty="0"/>
              <a:t>, care se </a:t>
            </a:r>
            <a:r>
              <a:rPr lang="en-US" sz="2000" dirty="0" err="1"/>
              <a:t>bazează</a:t>
            </a:r>
            <a:r>
              <a:rPr lang="en-US" sz="2000" dirty="0"/>
              <a:t> </a:t>
            </a:r>
            <a:r>
              <a:rPr lang="en-US" sz="2000" dirty="0" err="1"/>
              <a:t>pe</a:t>
            </a:r>
            <a:r>
              <a:rPr lang="en-US" sz="2000" dirty="0"/>
              <a:t> </a:t>
            </a:r>
            <a:r>
              <a:rPr lang="en-US" sz="2000" dirty="0" err="1"/>
              <a:t>lumina</a:t>
            </a:r>
            <a:r>
              <a:rPr lang="en-US" sz="2000" dirty="0"/>
              <a:t> din </a:t>
            </a:r>
            <a:r>
              <a:rPr lang="en-US" sz="2000" dirty="0" err="1"/>
              <a:t>spectrul</a:t>
            </a:r>
            <a:r>
              <a:rPr lang="en-US" sz="2000" dirty="0"/>
              <a:t> </a:t>
            </a:r>
            <a:r>
              <a:rPr lang="en-US" sz="2000" dirty="0" err="1"/>
              <a:t>vizibil</a:t>
            </a:r>
            <a:r>
              <a:rPr lang="en-US" sz="2000" dirty="0"/>
              <a:t>, TEM </a:t>
            </a:r>
            <a:r>
              <a:rPr lang="en-US" sz="2000" dirty="0" err="1"/>
              <a:t>poate</a:t>
            </a:r>
            <a:r>
              <a:rPr lang="en-US" sz="2000" dirty="0"/>
              <a:t> </a:t>
            </a:r>
            <a:r>
              <a:rPr lang="ro-RO" sz="2000" dirty="0"/>
              <a:t>oferi</a:t>
            </a:r>
            <a:r>
              <a:rPr lang="en-US" sz="2000" dirty="0"/>
              <a:t> </a:t>
            </a:r>
            <a:r>
              <a:rPr lang="en-US" sz="2000" dirty="0" err="1"/>
              <a:t>detalii</a:t>
            </a:r>
            <a:r>
              <a:rPr lang="en-US" sz="2000" dirty="0"/>
              <a:t> la </a:t>
            </a:r>
            <a:r>
              <a:rPr lang="en-US" sz="2000" dirty="0" err="1"/>
              <a:t>scară</a:t>
            </a:r>
            <a:r>
              <a:rPr lang="en-US" sz="2000" dirty="0"/>
              <a:t> </a:t>
            </a:r>
            <a:r>
              <a:rPr lang="en-US" sz="2000" dirty="0" err="1"/>
              <a:t>atomică</a:t>
            </a:r>
            <a:r>
              <a:rPr lang="en-US" sz="2000" dirty="0"/>
              <a:t> </a:t>
            </a:r>
            <a:r>
              <a:rPr lang="en-US" sz="2000" dirty="0" err="1"/>
              <a:t>prin</a:t>
            </a:r>
            <a:r>
              <a:rPr lang="en-US" sz="2000" dirty="0"/>
              <a:t> </a:t>
            </a:r>
            <a:r>
              <a:rPr lang="en-US" sz="2000" dirty="0" err="1"/>
              <a:t>mărirea</a:t>
            </a:r>
            <a:r>
              <a:rPr lang="en-US" sz="2000" dirty="0"/>
              <a:t> </a:t>
            </a:r>
            <a:r>
              <a:rPr lang="en-US" sz="2000" dirty="0" err="1"/>
              <a:t>structurilor</a:t>
            </a:r>
            <a:r>
              <a:rPr lang="en-US" sz="2000" dirty="0"/>
              <a:t> </a:t>
            </a:r>
            <a:r>
              <a:rPr lang="en-US" sz="2000" dirty="0" err="1"/>
              <a:t>nanometrice</a:t>
            </a:r>
            <a:r>
              <a:rPr lang="en-US" sz="2000" dirty="0"/>
              <a:t> de </a:t>
            </a:r>
            <a:r>
              <a:rPr lang="en-US" sz="2000" dirty="0" err="1"/>
              <a:t>până</a:t>
            </a:r>
            <a:r>
              <a:rPr lang="en-US" sz="2000" dirty="0"/>
              <a:t> la 50 de </a:t>
            </a:r>
            <a:r>
              <a:rPr lang="en-US" sz="2000" dirty="0" err="1"/>
              <a:t>milioane</a:t>
            </a:r>
            <a:r>
              <a:rPr lang="en-US" sz="2000" dirty="0"/>
              <a:t> de </a:t>
            </a:r>
            <a:r>
              <a:rPr lang="en-US" sz="2000" dirty="0" err="1"/>
              <a:t>ori</a:t>
            </a:r>
            <a:r>
              <a:rPr lang="en-US" sz="2000" dirty="0"/>
              <a:t>.</a:t>
            </a:r>
          </a:p>
        </p:txBody>
      </p:sp>
    </p:spTree>
    <p:extLst>
      <p:ext uri="{BB962C8B-B14F-4D97-AF65-F5344CB8AC3E}">
        <p14:creationId xmlns:p14="http://schemas.microsoft.com/office/powerpoint/2010/main" val="233903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43000"/>
          </a:xfrm>
        </p:spPr>
        <p:txBody>
          <a:bodyPr/>
          <a:lstStyle/>
          <a:p>
            <a:r>
              <a:rPr lang="en-US" dirty="0"/>
              <a:t>Elipsometria </a:t>
            </a:r>
            <a:r>
              <a:rPr lang="en-US" dirty="0" err="1"/>
              <a:t>spectroscopică</a:t>
            </a:r>
            <a:r>
              <a:rPr lang="en-US" dirty="0"/>
              <a:t> (SE</a:t>
            </a:r>
          </a:p>
        </p:txBody>
      </p:sp>
      <p:sp>
        <p:nvSpPr>
          <p:cNvPr id="3" name="Content Placeholder 2"/>
          <p:cNvSpPr>
            <a:spLocks noGrp="1"/>
          </p:cNvSpPr>
          <p:nvPr>
            <p:ph idx="1"/>
          </p:nvPr>
        </p:nvSpPr>
        <p:spPr>
          <a:xfrm>
            <a:off x="152400" y="1676400"/>
            <a:ext cx="8839200" cy="4525962"/>
          </a:xfrm>
        </p:spPr>
        <p:txBody>
          <a:bodyPr/>
          <a:lstStyle/>
          <a:p>
            <a:pPr marL="0" indent="0">
              <a:buNone/>
            </a:pPr>
            <a:r>
              <a:rPr lang="ro-RO" sz="2000" dirty="0"/>
              <a:t>E</a:t>
            </a:r>
            <a:r>
              <a:rPr lang="en-US" sz="2000" dirty="0" err="1"/>
              <a:t>ste</a:t>
            </a:r>
            <a:r>
              <a:rPr lang="en-US" sz="2000" dirty="0"/>
              <a:t> o </a:t>
            </a:r>
            <a:r>
              <a:rPr lang="en-US" sz="2000" dirty="0" err="1"/>
              <a:t>tehnică</a:t>
            </a:r>
            <a:r>
              <a:rPr lang="en-US" sz="2000" dirty="0"/>
              <a:t> de </a:t>
            </a:r>
            <a:r>
              <a:rPr lang="en-US" sz="2000" dirty="0" err="1"/>
              <a:t>caracterizare</a:t>
            </a:r>
            <a:r>
              <a:rPr lang="en-US" sz="2000" dirty="0"/>
              <a:t> </a:t>
            </a:r>
            <a:r>
              <a:rPr lang="en-US" sz="2000" dirty="0" err="1"/>
              <a:t>optică</a:t>
            </a:r>
            <a:r>
              <a:rPr lang="en-US" sz="2000" dirty="0"/>
              <a:t> </a:t>
            </a:r>
            <a:r>
              <a:rPr lang="en-US" sz="2000" dirty="0" err="1"/>
              <a:t>fără</a:t>
            </a:r>
            <a:r>
              <a:rPr lang="en-US" sz="2000" dirty="0"/>
              <a:t> contact, </a:t>
            </a:r>
            <a:r>
              <a:rPr lang="en-US" sz="2000" dirty="0" err="1"/>
              <a:t>nedistructivă</a:t>
            </a:r>
            <a:r>
              <a:rPr lang="en-US" sz="2000" dirty="0"/>
              <a:t>, care </a:t>
            </a:r>
            <a:r>
              <a:rPr lang="en-US" sz="2000" dirty="0" err="1"/>
              <a:t>poate</a:t>
            </a:r>
            <a:r>
              <a:rPr lang="en-US" sz="2000" dirty="0"/>
              <a:t> fi </a:t>
            </a:r>
            <a:r>
              <a:rPr lang="en-US" sz="2000" dirty="0" err="1"/>
              <a:t>utilizată</a:t>
            </a:r>
            <a:r>
              <a:rPr lang="en-US" sz="2000" dirty="0"/>
              <a:t> </a:t>
            </a:r>
            <a:r>
              <a:rPr lang="en-US" sz="2000" dirty="0" err="1"/>
              <a:t>pentru</a:t>
            </a:r>
            <a:r>
              <a:rPr lang="en-US" sz="2000" dirty="0"/>
              <a:t> a </a:t>
            </a:r>
            <a:r>
              <a:rPr lang="en-US" sz="2000" dirty="0" err="1"/>
              <a:t>testa</a:t>
            </a:r>
            <a:r>
              <a:rPr lang="en-US" sz="2000" dirty="0"/>
              <a:t> </a:t>
            </a:r>
            <a:r>
              <a:rPr lang="en-US" sz="2000" dirty="0" err="1"/>
              <a:t>numeroase</a:t>
            </a:r>
            <a:r>
              <a:rPr lang="en-US" sz="2000" dirty="0"/>
              <a:t> </a:t>
            </a:r>
            <a:r>
              <a:rPr lang="en-US" sz="2000" dirty="0" err="1"/>
              <a:t>proprietăți</a:t>
            </a:r>
            <a:r>
              <a:rPr lang="en-US" sz="2000" dirty="0"/>
              <a:t> </a:t>
            </a:r>
            <a:r>
              <a:rPr lang="en-US" sz="2000" dirty="0" err="1"/>
              <a:t>fizice</a:t>
            </a:r>
            <a:r>
              <a:rPr lang="en-US" sz="2000" dirty="0"/>
              <a:t>, </a:t>
            </a:r>
            <a:r>
              <a:rPr lang="en-US" sz="2000" dirty="0" err="1"/>
              <a:t>optice</a:t>
            </a:r>
            <a:r>
              <a:rPr lang="en-US" sz="2000" dirty="0"/>
              <a:t> </a:t>
            </a:r>
            <a:r>
              <a:rPr lang="en-US" sz="2000" dirty="0" err="1"/>
              <a:t>și</a:t>
            </a:r>
            <a:r>
              <a:rPr lang="en-US" sz="2000" dirty="0"/>
              <a:t> </a:t>
            </a:r>
            <a:r>
              <a:rPr lang="en-US" sz="2000" dirty="0" err="1"/>
              <a:t>topografice</a:t>
            </a:r>
            <a:r>
              <a:rPr lang="en-US" sz="2000" dirty="0"/>
              <a:t> </a:t>
            </a:r>
            <a:r>
              <a:rPr lang="en-US" sz="2000" dirty="0" err="1"/>
              <a:t>simultan</a:t>
            </a:r>
            <a:r>
              <a:rPr lang="en-US" sz="2000" dirty="0"/>
              <a:t> </a:t>
            </a:r>
            <a:r>
              <a:rPr lang="en-US" sz="2000" dirty="0" err="1"/>
              <a:t>și</a:t>
            </a:r>
            <a:r>
              <a:rPr lang="en-US" sz="2000" dirty="0"/>
              <a:t> indirect.</a:t>
            </a:r>
            <a:r>
              <a:rPr lang="ro-RO" sz="2000" dirty="0"/>
              <a:t> </a:t>
            </a:r>
          </a:p>
          <a:p>
            <a:pPr marL="0" indent="0">
              <a:buNone/>
            </a:pPr>
            <a:r>
              <a:rPr lang="ro-RO" sz="2000" dirty="0"/>
              <a:t>Cum lucrează? </a:t>
            </a:r>
          </a:p>
          <a:p>
            <a:pPr marL="0" indent="0">
              <a:buNone/>
            </a:pPr>
            <a:r>
              <a:rPr lang="ro-RO" sz="2000" dirty="0"/>
              <a:t>Un fascicul cu lungimea de undă stabilită și starea de polarizare inițială cunoscută este fie reflectat (sau transmis prin) de proba măsurată. </a:t>
            </a:r>
          </a:p>
          <a:p>
            <a:pPr marL="0" indent="0">
              <a:buNone/>
            </a:pPr>
            <a:r>
              <a:rPr lang="ro-RO" sz="2000" dirty="0"/>
              <a:t>Un detector măsoară modificările vectorilor stării de polarizare a fasciculului induse de interacțiunile cu proba. Aceasta produce un set de date brute care captează polarizarea la fiecare lungime de undă măsurată; cu toate acestea, acesta este aproape întotdeauna punctul de plecare al analizei.</a:t>
            </a:r>
          </a:p>
        </p:txBody>
      </p:sp>
    </p:spTree>
    <p:extLst>
      <p:ext uri="{BB962C8B-B14F-4D97-AF65-F5344CB8AC3E}">
        <p14:creationId xmlns:p14="http://schemas.microsoft.com/office/powerpoint/2010/main" val="133906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525962"/>
          </a:xfrm>
        </p:spPr>
        <p:txBody>
          <a:bodyPr/>
          <a:lstStyle/>
          <a:p>
            <a:r>
              <a:rPr lang="en-US" dirty="0" err="1">
                <a:solidFill>
                  <a:srgbClr val="3C4043"/>
                </a:solidFill>
                <a:latin typeface="Roboto"/>
              </a:rPr>
              <a:t>Dezvoltarea</a:t>
            </a:r>
            <a:r>
              <a:rPr lang="en-US" dirty="0">
                <a:solidFill>
                  <a:srgbClr val="3C4043"/>
                </a:solidFill>
                <a:latin typeface="Roboto"/>
              </a:rPr>
              <a:t> </a:t>
            </a:r>
            <a:r>
              <a:rPr lang="en-US" dirty="0" err="1">
                <a:solidFill>
                  <a:srgbClr val="3C4043"/>
                </a:solidFill>
                <a:latin typeface="Roboto"/>
              </a:rPr>
              <a:t>nanotehnologiilor</a:t>
            </a:r>
            <a:r>
              <a:rPr lang="en-US" dirty="0">
                <a:solidFill>
                  <a:srgbClr val="3C4043"/>
                </a:solidFill>
                <a:latin typeface="Roboto"/>
              </a:rPr>
              <a:t> care se </a:t>
            </a:r>
            <a:r>
              <a:rPr lang="en-US" dirty="0" err="1">
                <a:solidFill>
                  <a:srgbClr val="3C4043"/>
                </a:solidFill>
                <a:latin typeface="Roboto"/>
              </a:rPr>
              <a:t>ocupă</a:t>
            </a:r>
            <a:r>
              <a:rPr lang="en-US" dirty="0">
                <a:solidFill>
                  <a:srgbClr val="3C4043"/>
                </a:solidFill>
                <a:latin typeface="Roboto"/>
              </a:rPr>
              <a:t> cu </a:t>
            </a:r>
            <a:r>
              <a:rPr lang="en-US" dirty="0" err="1">
                <a:solidFill>
                  <a:srgbClr val="3C4043"/>
                </a:solidFill>
                <a:latin typeface="Roboto"/>
              </a:rPr>
              <a:t>obiecte</a:t>
            </a:r>
            <a:r>
              <a:rPr lang="en-US" dirty="0">
                <a:solidFill>
                  <a:srgbClr val="3C4043"/>
                </a:solidFill>
                <a:latin typeface="Roboto"/>
              </a:rPr>
              <a:t> de </a:t>
            </a:r>
            <a:r>
              <a:rPr lang="en-US" dirty="0" err="1">
                <a:solidFill>
                  <a:srgbClr val="3C4043"/>
                </a:solidFill>
                <a:latin typeface="Roboto"/>
              </a:rPr>
              <a:t>dimensiuni</a:t>
            </a:r>
            <a:r>
              <a:rPr lang="en-US" dirty="0">
                <a:solidFill>
                  <a:srgbClr val="3C4043"/>
                </a:solidFill>
                <a:latin typeface="Roboto"/>
              </a:rPr>
              <a:t> </a:t>
            </a:r>
            <a:r>
              <a:rPr lang="en-US" dirty="0" err="1">
                <a:solidFill>
                  <a:srgbClr val="3C4043"/>
                </a:solidFill>
                <a:latin typeface="Roboto"/>
              </a:rPr>
              <a:t>în</a:t>
            </a:r>
            <a:r>
              <a:rPr lang="en-US" dirty="0">
                <a:solidFill>
                  <a:srgbClr val="3C4043"/>
                </a:solidFill>
                <a:latin typeface="Roboto"/>
              </a:rPr>
              <a:t> </a:t>
            </a:r>
            <a:r>
              <a:rPr lang="en-US" dirty="0" err="1">
                <a:solidFill>
                  <a:srgbClr val="3C4043"/>
                </a:solidFill>
                <a:latin typeface="Roboto"/>
              </a:rPr>
              <a:t>intervalul</a:t>
            </a:r>
            <a:r>
              <a:rPr lang="en-US" dirty="0">
                <a:solidFill>
                  <a:srgbClr val="3C4043"/>
                </a:solidFill>
                <a:latin typeface="Roboto"/>
              </a:rPr>
              <a:t> 1 – 100 nm </a:t>
            </a:r>
            <a:r>
              <a:rPr lang="en-US" dirty="0" err="1">
                <a:solidFill>
                  <a:srgbClr val="3C4043"/>
                </a:solidFill>
                <a:latin typeface="Roboto"/>
              </a:rPr>
              <a:t>necesită</a:t>
            </a:r>
            <a:r>
              <a:rPr lang="en-US" dirty="0">
                <a:solidFill>
                  <a:srgbClr val="3C4043"/>
                </a:solidFill>
                <a:latin typeface="Roboto"/>
              </a:rPr>
              <a:t> </a:t>
            </a:r>
            <a:r>
              <a:rPr lang="en-US" dirty="0" err="1">
                <a:solidFill>
                  <a:srgbClr val="3C4043"/>
                </a:solidFill>
                <a:latin typeface="Roboto"/>
              </a:rPr>
              <a:t>rezolvarea</a:t>
            </a:r>
            <a:r>
              <a:rPr lang="en-US" dirty="0">
                <a:solidFill>
                  <a:srgbClr val="3C4043"/>
                </a:solidFill>
                <a:latin typeface="Roboto"/>
              </a:rPr>
              <a:t> </a:t>
            </a:r>
            <a:r>
              <a:rPr lang="en-US" dirty="0" err="1">
                <a:solidFill>
                  <a:srgbClr val="3C4043"/>
                </a:solidFill>
                <a:latin typeface="Roboto"/>
              </a:rPr>
              <a:t>unei</a:t>
            </a:r>
            <a:r>
              <a:rPr lang="en-US" dirty="0">
                <a:solidFill>
                  <a:srgbClr val="3C4043"/>
                </a:solidFill>
                <a:latin typeface="Roboto"/>
              </a:rPr>
              <a:t> </a:t>
            </a:r>
            <a:r>
              <a:rPr lang="en-US" dirty="0" err="1">
                <a:solidFill>
                  <a:srgbClr val="3C4043"/>
                </a:solidFill>
                <a:latin typeface="Roboto"/>
              </a:rPr>
              <a:t>probleme</a:t>
            </a:r>
            <a:r>
              <a:rPr lang="en-US" dirty="0">
                <a:solidFill>
                  <a:srgbClr val="3C4043"/>
                </a:solidFill>
                <a:latin typeface="Roboto"/>
              </a:rPr>
              <a:t> de </a:t>
            </a:r>
            <a:r>
              <a:rPr lang="en-US" dirty="0" err="1">
                <a:solidFill>
                  <a:srgbClr val="3C4043"/>
                </a:solidFill>
                <a:latin typeface="Roboto"/>
              </a:rPr>
              <a:t>asigurarea</a:t>
            </a:r>
            <a:r>
              <a:rPr lang="en-US" dirty="0">
                <a:solidFill>
                  <a:srgbClr val="3C4043"/>
                </a:solidFill>
                <a:latin typeface="Roboto"/>
              </a:rPr>
              <a:t> </a:t>
            </a:r>
            <a:r>
              <a:rPr lang="en-US" dirty="0" err="1">
                <a:solidFill>
                  <a:srgbClr val="3C4043"/>
                </a:solidFill>
                <a:latin typeface="Roboto"/>
              </a:rPr>
              <a:t>uniformității</a:t>
            </a:r>
            <a:r>
              <a:rPr lang="en-US" dirty="0">
                <a:solidFill>
                  <a:srgbClr val="3C4043"/>
                </a:solidFill>
                <a:latin typeface="Roboto"/>
              </a:rPr>
              <a:t> </a:t>
            </a:r>
            <a:r>
              <a:rPr lang="en-US" dirty="0" err="1">
                <a:solidFill>
                  <a:srgbClr val="3C4043"/>
                </a:solidFill>
                <a:latin typeface="Roboto"/>
              </a:rPr>
              <a:t>măsurătorilor</a:t>
            </a:r>
            <a:r>
              <a:rPr lang="en-US" dirty="0">
                <a:solidFill>
                  <a:srgbClr val="3C4043"/>
                </a:solidFill>
                <a:latin typeface="Roboto"/>
              </a:rPr>
              <a:t> </a:t>
            </a:r>
            <a:r>
              <a:rPr lang="en-US" dirty="0" err="1">
                <a:solidFill>
                  <a:srgbClr val="3C4043"/>
                </a:solidFill>
                <a:latin typeface="Roboto"/>
              </a:rPr>
              <a:t>dimensionale</a:t>
            </a:r>
            <a:r>
              <a:rPr lang="en-US" dirty="0">
                <a:solidFill>
                  <a:srgbClr val="3C4043"/>
                </a:solidFill>
                <a:latin typeface="Roboto"/>
              </a:rPr>
              <a:t> la </a:t>
            </a:r>
            <a:r>
              <a:rPr lang="en-US" dirty="0" err="1">
                <a:solidFill>
                  <a:srgbClr val="3C4043"/>
                </a:solidFill>
                <a:latin typeface="Roboto"/>
              </a:rPr>
              <a:t>scară</a:t>
            </a:r>
            <a:r>
              <a:rPr lang="en-US" dirty="0">
                <a:solidFill>
                  <a:srgbClr val="3C4043"/>
                </a:solidFill>
                <a:latin typeface="Roboto"/>
              </a:rPr>
              <a:t> </a:t>
            </a:r>
            <a:r>
              <a:rPr lang="en-US" dirty="0" err="1">
                <a:solidFill>
                  <a:srgbClr val="3C4043"/>
                </a:solidFill>
                <a:latin typeface="Roboto"/>
              </a:rPr>
              <a:t>nanometrică</a:t>
            </a:r>
            <a:r>
              <a:rPr lang="en-US" dirty="0">
                <a:solidFill>
                  <a:srgbClr val="3C4043"/>
                </a:solidFill>
                <a:latin typeface="Roboto"/>
              </a:rPr>
              <a:t>. </a:t>
            </a:r>
            <a:endParaRPr lang="ro-RO" dirty="0">
              <a:solidFill>
                <a:srgbClr val="3C4043"/>
              </a:solidFill>
              <a:latin typeface="Roboto"/>
            </a:endParaRPr>
          </a:p>
          <a:p>
            <a:r>
              <a:rPr lang="en-US" dirty="0" err="1">
                <a:solidFill>
                  <a:srgbClr val="3C4043"/>
                </a:solidFill>
                <a:latin typeface="Roboto"/>
              </a:rPr>
              <a:t>Pentru</a:t>
            </a:r>
            <a:r>
              <a:rPr lang="en-US" dirty="0">
                <a:solidFill>
                  <a:srgbClr val="3C4043"/>
                </a:solidFill>
                <a:latin typeface="Roboto"/>
              </a:rPr>
              <a:t> a face </a:t>
            </a:r>
            <a:r>
              <a:rPr lang="en-US" dirty="0" err="1">
                <a:solidFill>
                  <a:srgbClr val="3C4043"/>
                </a:solidFill>
                <a:latin typeface="Roboto"/>
              </a:rPr>
              <a:t>acest</a:t>
            </a:r>
            <a:r>
              <a:rPr lang="en-US" dirty="0">
                <a:solidFill>
                  <a:srgbClr val="3C4043"/>
                </a:solidFill>
                <a:latin typeface="Roboto"/>
              </a:rPr>
              <a:t> </a:t>
            </a:r>
            <a:r>
              <a:rPr lang="en-US" dirty="0" err="1">
                <a:solidFill>
                  <a:srgbClr val="3C4043"/>
                </a:solidFill>
                <a:latin typeface="Roboto"/>
              </a:rPr>
              <a:t>lucru</a:t>
            </a:r>
            <a:r>
              <a:rPr lang="en-US" dirty="0">
                <a:solidFill>
                  <a:srgbClr val="3C4043"/>
                </a:solidFill>
                <a:latin typeface="Roboto"/>
              </a:rPr>
              <a:t>, </a:t>
            </a:r>
            <a:r>
              <a:rPr lang="en-US" dirty="0" err="1">
                <a:solidFill>
                  <a:srgbClr val="3C4043"/>
                </a:solidFill>
                <a:latin typeface="Roboto"/>
              </a:rPr>
              <a:t>este</a:t>
            </a:r>
            <a:r>
              <a:rPr lang="en-US" dirty="0">
                <a:solidFill>
                  <a:srgbClr val="3C4043"/>
                </a:solidFill>
                <a:latin typeface="Roboto"/>
              </a:rPr>
              <a:t> </a:t>
            </a:r>
            <a:r>
              <a:rPr lang="en-US" dirty="0" err="1">
                <a:solidFill>
                  <a:srgbClr val="3C4043"/>
                </a:solidFill>
                <a:latin typeface="Roboto"/>
              </a:rPr>
              <a:t>necesar</a:t>
            </a:r>
            <a:r>
              <a:rPr lang="en-US" dirty="0">
                <a:solidFill>
                  <a:srgbClr val="3C4043"/>
                </a:solidFill>
                <a:latin typeface="Roboto"/>
              </a:rPr>
              <a:t> </a:t>
            </a:r>
            <a:r>
              <a:rPr lang="ro-RO" dirty="0">
                <a:solidFill>
                  <a:srgbClr val="3C4043"/>
                </a:solidFill>
                <a:latin typeface="Roboto"/>
              </a:rPr>
              <a:t>de</a:t>
            </a:r>
            <a:r>
              <a:rPr lang="en-US" dirty="0">
                <a:solidFill>
                  <a:srgbClr val="3C4043"/>
                </a:solidFill>
                <a:latin typeface="Roboto"/>
              </a:rPr>
              <a:t> </a:t>
            </a:r>
            <a:r>
              <a:rPr lang="en-US" dirty="0" err="1">
                <a:solidFill>
                  <a:srgbClr val="3C4043"/>
                </a:solidFill>
                <a:latin typeface="Roboto"/>
              </a:rPr>
              <a:t>rezolva</a:t>
            </a:r>
            <a:r>
              <a:rPr lang="ro-RO" dirty="0">
                <a:solidFill>
                  <a:srgbClr val="3C4043"/>
                </a:solidFill>
                <a:latin typeface="Roboto"/>
              </a:rPr>
              <a:t>t</a:t>
            </a:r>
            <a:r>
              <a:rPr lang="en-US" dirty="0">
                <a:solidFill>
                  <a:srgbClr val="3C4043"/>
                </a:solidFill>
                <a:latin typeface="Roboto"/>
              </a:rPr>
              <a:t> </a:t>
            </a:r>
            <a:r>
              <a:rPr lang="en-US" dirty="0" err="1">
                <a:solidFill>
                  <a:srgbClr val="3C4043"/>
                </a:solidFill>
                <a:latin typeface="Roboto"/>
              </a:rPr>
              <a:t>problema</a:t>
            </a:r>
            <a:r>
              <a:rPr lang="en-US" dirty="0">
                <a:solidFill>
                  <a:srgbClr val="3C4043"/>
                </a:solidFill>
                <a:latin typeface="Roboto"/>
              </a:rPr>
              <a:t> </a:t>
            </a:r>
            <a:r>
              <a:rPr lang="en-US" dirty="0" err="1">
                <a:solidFill>
                  <a:srgbClr val="3C4043"/>
                </a:solidFill>
                <a:latin typeface="Roboto"/>
              </a:rPr>
              <a:t>cre</a:t>
            </a:r>
            <a:r>
              <a:rPr lang="ro-RO" dirty="0">
                <a:solidFill>
                  <a:srgbClr val="3C4043"/>
                </a:solidFill>
                <a:latin typeface="Roboto"/>
              </a:rPr>
              <a:t>ă</a:t>
            </a:r>
            <a:r>
              <a:rPr lang="en-US" dirty="0">
                <a:solidFill>
                  <a:srgbClr val="3C4043"/>
                </a:solidFill>
                <a:latin typeface="Roboto"/>
              </a:rPr>
              <a:t>r</a:t>
            </a:r>
            <a:r>
              <a:rPr lang="ro-RO" dirty="0">
                <a:solidFill>
                  <a:srgbClr val="3C4043"/>
                </a:solidFill>
                <a:latin typeface="Roboto"/>
              </a:rPr>
              <a:t>ii</a:t>
            </a:r>
            <a:r>
              <a:rPr lang="en-US" dirty="0">
                <a:solidFill>
                  <a:srgbClr val="3C4043"/>
                </a:solidFill>
                <a:latin typeface="Roboto"/>
              </a:rPr>
              <a:t> </a:t>
            </a:r>
            <a:r>
              <a:rPr lang="en-US" dirty="0" err="1">
                <a:solidFill>
                  <a:srgbClr val="3C4043"/>
                </a:solidFill>
                <a:latin typeface="Roboto"/>
              </a:rPr>
              <a:t>unui</a:t>
            </a:r>
            <a:r>
              <a:rPr lang="en-US" dirty="0">
                <a:solidFill>
                  <a:srgbClr val="3C4043"/>
                </a:solidFill>
                <a:latin typeface="Roboto"/>
              </a:rPr>
              <a:t> </a:t>
            </a:r>
            <a:r>
              <a:rPr lang="en-US" dirty="0" err="1">
                <a:solidFill>
                  <a:srgbClr val="3C4043"/>
                </a:solidFill>
                <a:latin typeface="Roboto"/>
              </a:rPr>
              <a:t>sistem</a:t>
            </a:r>
            <a:r>
              <a:rPr lang="en-US" dirty="0">
                <a:solidFill>
                  <a:srgbClr val="3C4043"/>
                </a:solidFill>
                <a:latin typeface="Roboto"/>
              </a:rPr>
              <a:t> de </a:t>
            </a:r>
            <a:r>
              <a:rPr lang="en-US" dirty="0" err="1">
                <a:solidFill>
                  <a:srgbClr val="3C4043"/>
                </a:solidFill>
                <a:latin typeface="Roboto"/>
              </a:rPr>
              <a:t>măsurători</a:t>
            </a:r>
            <a:r>
              <a:rPr lang="en-US" dirty="0">
                <a:solidFill>
                  <a:srgbClr val="3C4043"/>
                </a:solidFill>
                <a:latin typeface="Roboto"/>
              </a:rPr>
              <a:t> </a:t>
            </a:r>
            <a:r>
              <a:rPr lang="en-US" dirty="0" err="1">
                <a:solidFill>
                  <a:srgbClr val="3C4043"/>
                </a:solidFill>
                <a:latin typeface="Roboto"/>
              </a:rPr>
              <a:t>dimensionale</a:t>
            </a:r>
            <a:r>
              <a:rPr lang="en-US" dirty="0">
                <a:solidFill>
                  <a:srgbClr val="3C4043"/>
                </a:solidFill>
                <a:latin typeface="Roboto"/>
              </a:rPr>
              <a:t> la </a:t>
            </a:r>
            <a:r>
              <a:rPr lang="en-US" dirty="0" err="1">
                <a:solidFill>
                  <a:srgbClr val="3C4043"/>
                </a:solidFill>
                <a:latin typeface="Roboto"/>
              </a:rPr>
              <a:t>scară</a:t>
            </a:r>
            <a:r>
              <a:rPr lang="en-US" dirty="0">
                <a:solidFill>
                  <a:srgbClr val="3C4043"/>
                </a:solidFill>
                <a:latin typeface="Roboto"/>
              </a:rPr>
              <a:t> </a:t>
            </a:r>
            <a:r>
              <a:rPr lang="en-US" dirty="0" err="1">
                <a:solidFill>
                  <a:srgbClr val="3C4043"/>
                </a:solidFill>
                <a:latin typeface="Roboto"/>
              </a:rPr>
              <a:t>nanometrică</a:t>
            </a:r>
            <a:r>
              <a:rPr lang="en-US" dirty="0">
                <a:solidFill>
                  <a:srgbClr val="3C4043"/>
                </a:solidFill>
                <a:latin typeface="Roboto"/>
              </a:rPr>
              <a:t>, </a:t>
            </a:r>
            <a:r>
              <a:rPr lang="ro-RO" dirty="0">
                <a:solidFill>
                  <a:srgbClr val="3C4043"/>
                </a:solidFill>
                <a:latin typeface="Roboto"/>
              </a:rPr>
              <a:t>trasabile la </a:t>
            </a:r>
            <a:r>
              <a:rPr lang="en-US" dirty="0" err="1">
                <a:solidFill>
                  <a:srgbClr val="3C4043"/>
                </a:solidFill>
                <a:latin typeface="Roboto"/>
              </a:rPr>
              <a:t>metru</a:t>
            </a:r>
            <a:r>
              <a:rPr lang="en-US" dirty="0">
                <a:solidFill>
                  <a:srgbClr val="3C4043"/>
                </a:solidFill>
                <a:latin typeface="Roboto"/>
              </a:rPr>
              <a:t>. </a:t>
            </a:r>
            <a:endParaRPr lang="en-US" dirty="0"/>
          </a:p>
        </p:txBody>
      </p:sp>
    </p:spTree>
    <p:extLst>
      <p:ext uri="{BB962C8B-B14F-4D97-AF65-F5344CB8AC3E}">
        <p14:creationId xmlns:p14="http://schemas.microsoft.com/office/powerpoint/2010/main" val="240846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Elipsometria </a:t>
            </a:r>
            <a:r>
              <a:rPr lang="en-US" dirty="0" err="1"/>
              <a:t>spectroscopică</a:t>
            </a:r>
            <a:r>
              <a:rPr lang="en-US" dirty="0"/>
              <a:t> (SE</a:t>
            </a:r>
            <a:r>
              <a:rPr lang="ro-RO" dirty="0"/>
              <a:t>)</a:t>
            </a:r>
            <a:endParaRPr lang="en-US" dirty="0"/>
          </a:p>
        </p:txBody>
      </p:sp>
      <p:sp>
        <p:nvSpPr>
          <p:cNvPr id="3" name="Content Placeholder 2"/>
          <p:cNvSpPr>
            <a:spLocks noGrp="1"/>
          </p:cNvSpPr>
          <p:nvPr>
            <p:ph idx="1"/>
          </p:nvPr>
        </p:nvSpPr>
        <p:spPr/>
        <p:txBody>
          <a:bodyPr/>
          <a:lstStyle/>
          <a:p>
            <a:pPr marL="0" indent="0">
              <a:buNone/>
            </a:pPr>
            <a:r>
              <a:rPr lang="en-US" sz="2000" dirty="0"/>
              <a:t>Odată cu </a:t>
            </a:r>
            <a:r>
              <a:rPr lang="en-US" sz="2000" dirty="0" err="1"/>
              <a:t>dezvoltarea</a:t>
            </a:r>
            <a:r>
              <a:rPr lang="en-US" sz="2000" dirty="0"/>
              <a:t> </a:t>
            </a:r>
            <a:r>
              <a:rPr lang="en-US" sz="2000" dirty="0" err="1"/>
              <a:t>modelelor</a:t>
            </a:r>
            <a:r>
              <a:rPr lang="en-US" sz="2000" dirty="0"/>
              <a:t> de </a:t>
            </a:r>
            <a:r>
              <a:rPr lang="en-US" sz="2000" dirty="0" err="1"/>
              <a:t>analiză</a:t>
            </a:r>
            <a:r>
              <a:rPr lang="en-US" sz="2000" dirty="0"/>
              <a:t> </a:t>
            </a:r>
            <a:r>
              <a:rPr lang="en-US" sz="2000" dirty="0" err="1"/>
              <a:t>adecvate</a:t>
            </a:r>
            <a:r>
              <a:rPr lang="en-US" sz="2000" dirty="0"/>
              <a:t>, </a:t>
            </a:r>
            <a:r>
              <a:rPr lang="en-US" sz="2000" dirty="0" err="1"/>
              <a:t>exemplele</a:t>
            </a:r>
            <a:r>
              <a:rPr lang="en-US" sz="2000" dirty="0"/>
              <a:t> de </a:t>
            </a:r>
            <a:r>
              <a:rPr lang="en-US" sz="2000" dirty="0" err="1"/>
              <a:t>proprietăți</a:t>
            </a:r>
            <a:r>
              <a:rPr lang="en-US" sz="2000" dirty="0"/>
              <a:t> ale </a:t>
            </a:r>
            <a:r>
              <a:rPr lang="en-US" sz="2000" dirty="0" err="1"/>
              <a:t>materialelor</a:t>
            </a:r>
            <a:r>
              <a:rPr lang="en-US" sz="2000" dirty="0"/>
              <a:t> care pot fi </a:t>
            </a:r>
            <a:r>
              <a:rPr lang="en-US" sz="2000" dirty="0" err="1"/>
              <a:t>măsurate</a:t>
            </a:r>
            <a:r>
              <a:rPr lang="en-US" sz="2000" dirty="0"/>
              <a:t> </a:t>
            </a:r>
            <a:r>
              <a:rPr lang="en-US" sz="2000" dirty="0" err="1"/>
              <a:t>prin</a:t>
            </a:r>
            <a:r>
              <a:rPr lang="en-US" sz="2000" dirty="0"/>
              <a:t> </a:t>
            </a:r>
            <a:r>
              <a:rPr lang="en-US" sz="2000" dirty="0" err="1"/>
              <a:t>elipsometrie</a:t>
            </a:r>
            <a:r>
              <a:rPr lang="en-US" sz="2000" dirty="0"/>
              <a:t> </a:t>
            </a:r>
            <a:r>
              <a:rPr lang="en-US" sz="2000" dirty="0" err="1"/>
              <a:t>includ</a:t>
            </a:r>
            <a:r>
              <a:rPr lang="en-US" sz="2000" dirty="0"/>
              <a:t>:</a:t>
            </a:r>
            <a:endParaRPr lang="ro-RO" sz="2000" dirty="0"/>
          </a:p>
          <a:p>
            <a:pPr marL="0" indent="0">
              <a:buNone/>
            </a:pPr>
            <a:endParaRPr lang="ro-RO" sz="2000" dirty="0"/>
          </a:p>
          <a:p>
            <a:r>
              <a:rPr lang="en-US" sz="2000" dirty="0" err="1"/>
              <a:t>Grosimea</a:t>
            </a:r>
            <a:r>
              <a:rPr lang="en-US" sz="2000" dirty="0"/>
              <a:t> </a:t>
            </a:r>
            <a:r>
              <a:rPr lang="en-US" sz="2000" dirty="0" err="1"/>
              <a:t>stratului</a:t>
            </a:r>
            <a:r>
              <a:rPr lang="en-US" sz="2000" dirty="0"/>
              <a:t> </a:t>
            </a:r>
            <a:r>
              <a:rPr lang="en-US" sz="2000" dirty="0" err="1"/>
              <a:t>și</a:t>
            </a:r>
            <a:r>
              <a:rPr lang="en-US" sz="2000" dirty="0"/>
              <a:t> </a:t>
            </a:r>
            <a:r>
              <a:rPr lang="en-US" sz="2000" dirty="0" err="1"/>
              <a:t>proprietăți</a:t>
            </a:r>
            <a:r>
              <a:rPr lang="en-US" sz="2000" dirty="0"/>
              <a:t> </a:t>
            </a:r>
            <a:r>
              <a:rPr lang="en-US" sz="2000" dirty="0" err="1"/>
              <a:t>optice</a:t>
            </a:r>
            <a:r>
              <a:rPr lang="en-US" sz="2000" dirty="0"/>
              <a:t> (n, k)</a:t>
            </a:r>
            <a:endParaRPr lang="ro-RO" sz="2000" dirty="0"/>
          </a:p>
          <a:p>
            <a:r>
              <a:rPr lang="en-US" sz="2000" dirty="0" err="1"/>
              <a:t>Proprietăți</a:t>
            </a:r>
            <a:r>
              <a:rPr lang="en-US" sz="2000" dirty="0"/>
              <a:t> de </a:t>
            </a:r>
            <a:r>
              <a:rPr lang="en-US" sz="2000" dirty="0" err="1"/>
              <a:t>suprafață</a:t>
            </a:r>
            <a:r>
              <a:rPr lang="en-US" sz="2000" dirty="0"/>
              <a:t> </a:t>
            </a:r>
            <a:r>
              <a:rPr lang="en-US" sz="2000" dirty="0" err="1"/>
              <a:t>și</a:t>
            </a:r>
            <a:r>
              <a:rPr lang="en-US" sz="2000" dirty="0"/>
              <a:t> </a:t>
            </a:r>
            <a:r>
              <a:rPr lang="en-US" sz="2000" dirty="0" err="1"/>
              <a:t>interfață</a:t>
            </a:r>
            <a:endParaRPr lang="ro-RO" sz="2000" dirty="0"/>
          </a:p>
          <a:p>
            <a:r>
              <a:rPr lang="en-US" sz="2000" dirty="0" err="1"/>
              <a:t>Densitatea</a:t>
            </a:r>
            <a:r>
              <a:rPr lang="en-US" sz="2000" dirty="0"/>
              <a:t> </a:t>
            </a:r>
            <a:r>
              <a:rPr lang="en-US" sz="2000" dirty="0" err="1"/>
              <a:t>filmului</a:t>
            </a:r>
            <a:r>
              <a:rPr lang="en-US" sz="2000" dirty="0"/>
              <a:t> </a:t>
            </a:r>
            <a:r>
              <a:rPr lang="en-US" sz="2000" dirty="0" err="1"/>
              <a:t>și</a:t>
            </a:r>
            <a:r>
              <a:rPr lang="en-US" sz="2000" dirty="0"/>
              <a:t> </a:t>
            </a:r>
            <a:r>
              <a:rPr lang="en-US" sz="2000" dirty="0" err="1"/>
              <a:t>porozitatea</a:t>
            </a:r>
            <a:endParaRPr lang="ro-RO" sz="2000" dirty="0"/>
          </a:p>
          <a:p>
            <a:r>
              <a:rPr lang="en-US" sz="2000" dirty="0" err="1"/>
              <a:t>Calitatea</a:t>
            </a:r>
            <a:r>
              <a:rPr lang="en-US" sz="2000" dirty="0"/>
              <a:t> </a:t>
            </a:r>
            <a:r>
              <a:rPr lang="en-US" sz="2000" dirty="0" err="1"/>
              <a:t>materialului</a:t>
            </a:r>
            <a:r>
              <a:rPr lang="en-US" sz="2000" dirty="0"/>
              <a:t> </a:t>
            </a:r>
            <a:r>
              <a:rPr lang="en-US" sz="2000" dirty="0" err="1"/>
              <a:t>și</a:t>
            </a:r>
            <a:r>
              <a:rPr lang="en-US" sz="2000" dirty="0"/>
              <a:t> </a:t>
            </a:r>
            <a:r>
              <a:rPr lang="en-US" sz="2000" dirty="0" err="1"/>
              <a:t>omogenitatea</a:t>
            </a:r>
            <a:endParaRPr lang="ro-RO" sz="2000" dirty="0"/>
          </a:p>
          <a:p>
            <a:r>
              <a:rPr lang="en-US" sz="2000" dirty="0" err="1"/>
              <a:t>Compoziția</a:t>
            </a:r>
            <a:r>
              <a:rPr lang="en-US" sz="2000" dirty="0"/>
              <a:t> </a:t>
            </a:r>
            <a:r>
              <a:rPr lang="en-US" sz="2000" dirty="0" err="1"/>
              <a:t>stratului</a:t>
            </a:r>
            <a:endParaRPr lang="ro-RO" sz="2000" dirty="0"/>
          </a:p>
          <a:p>
            <a:r>
              <a:rPr lang="en-US" sz="2000" dirty="0" err="1"/>
              <a:t>Birefringență</a:t>
            </a:r>
            <a:endParaRPr lang="ro-RO" sz="2000" dirty="0"/>
          </a:p>
          <a:p>
            <a:r>
              <a:rPr lang="en-US" sz="2000" dirty="0" err="1"/>
              <a:t>Energia</a:t>
            </a:r>
            <a:r>
              <a:rPr lang="en-US" sz="2000" dirty="0"/>
              <a:t> bandgap </a:t>
            </a:r>
            <a:r>
              <a:rPr lang="en-US" sz="2000" dirty="0" err="1"/>
              <a:t>în</a:t>
            </a:r>
            <a:r>
              <a:rPr lang="en-US" sz="2000" dirty="0"/>
              <a:t> </a:t>
            </a:r>
            <a:r>
              <a:rPr lang="en-US" sz="2000" dirty="0" err="1"/>
              <a:t>semiconductori</a:t>
            </a:r>
            <a:endParaRPr lang="ro-RO" sz="2000" dirty="0"/>
          </a:p>
          <a:p>
            <a:r>
              <a:rPr lang="en-US" sz="2000" dirty="0" err="1"/>
              <a:t>Gradienți</a:t>
            </a:r>
            <a:r>
              <a:rPr lang="en-US" sz="2000" dirty="0"/>
              <a:t> de </a:t>
            </a:r>
            <a:r>
              <a:rPr lang="en-US" sz="2000" dirty="0" err="1"/>
              <a:t>adâncime</a:t>
            </a:r>
            <a:endParaRPr lang="ro-RO" sz="2000" dirty="0"/>
          </a:p>
          <a:p>
            <a:r>
              <a:rPr lang="en-US" sz="2000" dirty="0" err="1"/>
              <a:t>Acoperire</a:t>
            </a:r>
            <a:r>
              <a:rPr lang="en-US" sz="2000" dirty="0"/>
              <a:t> </a:t>
            </a:r>
            <a:r>
              <a:rPr lang="en-US" sz="2000" dirty="0" err="1"/>
              <a:t>monostrat</a:t>
            </a:r>
            <a:endParaRPr lang="en-US" sz="2000" dirty="0"/>
          </a:p>
          <a:p>
            <a:endParaRPr lang="en-US" dirty="0"/>
          </a:p>
        </p:txBody>
      </p:sp>
    </p:spTree>
    <p:extLst>
      <p:ext uri="{BB962C8B-B14F-4D97-AF65-F5344CB8AC3E}">
        <p14:creationId xmlns:p14="http://schemas.microsoft.com/office/powerpoint/2010/main" val="160234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752600"/>
            <a:ext cx="9067800" cy="4525962"/>
          </a:xfrm>
        </p:spPr>
        <p:txBody>
          <a:bodyPr/>
          <a:lstStyle/>
          <a:p>
            <a:pPr marL="0" indent="0">
              <a:buNone/>
            </a:pPr>
            <a:r>
              <a:rPr lang="en-US" sz="2000" dirty="0"/>
              <a:t>În </a:t>
            </a:r>
            <a:r>
              <a:rPr lang="en-US" sz="2000" dirty="0" err="1"/>
              <a:t>acest</a:t>
            </a:r>
            <a:r>
              <a:rPr lang="en-US" sz="2000" dirty="0"/>
              <a:t> </a:t>
            </a:r>
            <a:r>
              <a:rPr lang="en-US" sz="2000" dirty="0" err="1"/>
              <a:t>exemplu</a:t>
            </a:r>
            <a:r>
              <a:rPr lang="en-US" sz="2000" dirty="0"/>
              <a:t> (</a:t>
            </a:r>
            <a:r>
              <a:rPr lang="en-US" sz="2000" dirty="0" err="1"/>
              <a:t>Tabel</a:t>
            </a:r>
            <a:r>
              <a:rPr lang="en-US" sz="2000" dirty="0"/>
              <a:t>), XRR </a:t>
            </a:r>
            <a:r>
              <a:rPr lang="en-US" sz="2000" dirty="0" err="1"/>
              <a:t>și</a:t>
            </a:r>
            <a:r>
              <a:rPr lang="en-US" sz="2000" dirty="0"/>
              <a:t> TEM </a:t>
            </a:r>
            <a:r>
              <a:rPr lang="en-US" sz="2000" dirty="0" err="1"/>
              <a:t>oferă</a:t>
            </a:r>
            <a:r>
              <a:rPr lang="en-US" sz="2000" dirty="0"/>
              <a:t> </a:t>
            </a:r>
            <a:r>
              <a:rPr lang="en-US" sz="2000" dirty="0" err="1"/>
              <a:t>cel</a:t>
            </a:r>
            <a:r>
              <a:rPr lang="en-US" sz="2000" dirty="0"/>
              <a:t> </a:t>
            </a:r>
            <a:r>
              <a:rPr lang="en-US" sz="2000" dirty="0" err="1"/>
              <a:t>mai</a:t>
            </a:r>
            <a:r>
              <a:rPr lang="en-US" sz="2000" dirty="0"/>
              <a:t> </a:t>
            </a:r>
            <a:r>
              <a:rPr lang="en-US" sz="2000" dirty="0" err="1"/>
              <a:t>scurt</a:t>
            </a:r>
            <a:r>
              <a:rPr lang="en-US" sz="2000" dirty="0"/>
              <a:t> </a:t>
            </a:r>
            <a:r>
              <a:rPr lang="en-US" sz="2000" dirty="0" err="1"/>
              <a:t>lanț</a:t>
            </a:r>
            <a:r>
              <a:rPr lang="en-US" sz="2000" dirty="0"/>
              <a:t> de </a:t>
            </a:r>
            <a:r>
              <a:rPr lang="en-US" sz="2000" dirty="0" err="1"/>
              <a:t>trasabilitate</a:t>
            </a:r>
            <a:r>
              <a:rPr lang="en-US" sz="2000" dirty="0"/>
              <a:t>. </a:t>
            </a:r>
            <a:r>
              <a:rPr lang="en-US" sz="2000" dirty="0" err="1"/>
              <a:t>Compar</a:t>
            </a:r>
            <a:r>
              <a:rPr lang="en-US" sz="2000" dirty="0"/>
              <a:t>\</a:t>
            </a:r>
            <a:r>
              <a:rPr lang="en-US" sz="2000" dirty="0" err="1"/>
              <a:t>ndu</a:t>
            </a:r>
            <a:r>
              <a:rPr lang="en-US" sz="2000" dirty="0"/>
              <a:t>-le, </a:t>
            </a:r>
            <a:r>
              <a:rPr lang="en-US" sz="2000" dirty="0" err="1"/>
              <a:t>având</a:t>
            </a:r>
            <a:r>
              <a:rPr lang="en-US" sz="2000" dirty="0"/>
              <a:t> </a:t>
            </a:r>
            <a:r>
              <a:rPr lang="en-US" sz="2000" dirty="0" err="1"/>
              <a:t>în</a:t>
            </a:r>
            <a:r>
              <a:rPr lang="en-US" sz="2000" dirty="0"/>
              <a:t> </a:t>
            </a:r>
            <a:r>
              <a:rPr lang="en-US" sz="2000" dirty="0" err="1"/>
              <a:t>vedere</a:t>
            </a:r>
            <a:r>
              <a:rPr lang="en-US" sz="2000" dirty="0"/>
              <a:t> </a:t>
            </a:r>
            <a:r>
              <a:rPr lang="en-US" sz="2000" dirty="0" err="1"/>
              <a:t>sarcina</a:t>
            </a:r>
            <a:r>
              <a:rPr lang="en-US" sz="2000" dirty="0"/>
              <a:t> de </a:t>
            </a:r>
            <a:r>
              <a:rPr lang="en-US" sz="2000" dirty="0" err="1"/>
              <a:t>măsurare</a:t>
            </a:r>
            <a:r>
              <a:rPr lang="en-US" sz="2000" dirty="0"/>
              <a:t> (</a:t>
            </a:r>
            <a:r>
              <a:rPr lang="en-US" sz="2000" dirty="0" err="1"/>
              <a:t>măsurarea</a:t>
            </a:r>
            <a:r>
              <a:rPr lang="en-US" sz="2000" dirty="0"/>
              <a:t> </a:t>
            </a:r>
            <a:r>
              <a:rPr lang="en-US" sz="2000" dirty="0" err="1"/>
              <a:t>grosimii</a:t>
            </a:r>
            <a:r>
              <a:rPr lang="en-US" sz="2000" dirty="0"/>
              <a:t> </a:t>
            </a:r>
            <a:r>
              <a:rPr lang="en-US" sz="2000" dirty="0" err="1"/>
              <a:t>unei</a:t>
            </a:r>
            <a:r>
              <a:rPr lang="en-US" sz="2000" dirty="0"/>
              <a:t> </a:t>
            </a:r>
            <a:r>
              <a:rPr lang="en-US" sz="2000" dirty="0" err="1"/>
              <a:t>pelicule</a:t>
            </a:r>
            <a:r>
              <a:rPr lang="en-US" sz="2000" dirty="0"/>
              <a:t> </a:t>
            </a:r>
            <a:r>
              <a:rPr lang="en-US" sz="2000" dirty="0" err="1"/>
              <a:t>subțiri</a:t>
            </a:r>
            <a:r>
              <a:rPr lang="en-US" sz="2000" dirty="0"/>
              <a:t> </a:t>
            </a:r>
            <a:r>
              <a:rPr lang="en-US" sz="2000" dirty="0" err="1"/>
              <a:t>omogene</a:t>
            </a:r>
            <a:r>
              <a:rPr lang="en-US" sz="2000" dirty="0"/>
              <a:t> </a:t>
            </a:r>
            <a:r>
              <a:rPr lang="en-US" sz="2000" dirty="0" err="1"/>
              <a:t>în</a:t>
            </a:r>
            <a:r>
              <a:rPr lang="en-US" sz="2000" dirty="0"/>
              <a:t> plan) XRR </a:t>
            </a:r>
            <a:r>
              <a:rPr lang="en-US" sz="2000" dirty="0" err="1"/>
              <a:t>este</a:t>
            </a:r>
            <a:r>
              <a:rPr lang="en-US" sz="2000" dirty="0"/>
              <a:t> </a:t>
            </a:r>
            <a:r>
              <a:rPr lang="en-US" sz="2000" dirty="0" err="1"/>
              <a:t>opțiunea</a:t>
            </a:r>
            <a:r>
              <a:rPr lang="en-US" sz="2000" dirty="0"/>
              <a:t> </a:t>
            </a:r>
            <a:r>
              <a:rPr lang="en-US" sz="2000" dirty="0" err="1"/>
              <a:t>mai</a:t>
            </a:r>
            <a:r>
              <a:rPr lang="en-US" sz="2000" dirty="0"/>
              <a:t> </a:t>
            </a:r>
            <a:r>
              <a:rPr lang="en-US" sz="2000" dirty="0" err="1"/>
              <a:t>bună</a:t>
            </a:r>
            <a:r>
              <a:rPr lang="en-US" sz="2000" dirty="0"/>
              <a:t>, </a:t>
            </a:r>
            <a:r>
              <a:rPr lang="en-US" sz="2000" dirty="0" err="1"/>
              <a:t>deoarece</a:t>
            </a:r>
            <a:r>
              <a:rPr lang="en-US" sz="2000" dirty="0"/>
              <a:t> TEM </a:t>
            </a:r>
            <a:r>
              <a:rPr lang="en-US" sz="2000" dirty="0" err="1"/>
              <a:t>este</a:t>
            </a:r>
            <a:r>
              <a:rPr lang="en-US" sz="2000" dirty="0"/>
              <a:t> o </a:t>
            </a:r>
            <a:r>
              <a:rPr lang="en-US" sz="2000" dirty="0" err="1"/>
              <a:t>metodă</a:t>
            </a:r>
            <a:r>
              <a:rPr lang="en-US" sz="2000" dirty="0"/>
              <a:t> </a:t>
            </a:r>
            <a:r>
              <a:rPr lang="en-US" sz="2000" dirty="0" err="1"/>
              <a:t>distructivă</a:t>
            </a:r>
            <a:r>
              <a:rPr lang="en-US" sz="2000" dirty="0"/>
              <a:t> care </a:t>
            </a:r>
            <a:r>
              <a:rPr lang="en-US" sz="2000" dirty="0" err="1"/>
              <a:t>necesită</a:t>
            </a:r>
            <a:r>
              <a:rPr lang="en-US" sz="2000" dirty="0"/>
              <a:t> un </a:t>
            </a:r>
            <a:r>
              <a:rPr lang="en-US" sz="2000" dirty="0" err="1"/>
              <a:t>eșantion</a:t>
            </a:r>
            <a:r>
              <a:rPr lang="en-US" sz="2000" dirty="0"/>
              <a:t> cu </a:t>
            </a:r>
            <a:r>
              <a:rPr lang="en-US" sz="2000" dirty="0" err="1"/>
              <a:t>mult</a:t>
            </a:r>
            <a:r>
              <a:rPr lang="en-US" sz="2000" dirty="0"/>
              <a:t> </a:t>
            </a:r>
            <a:r>
              <a:rPr lang="en-US" sz="2000" dirty="0" err="1"/>
              <a:t>timp</a:t>
            </a:r>
            <a:r>
              <a:rPr lang="en-US" sz="2000" dirty="0"/>
              <a:t> de </a:t>
            </a:r>
            <a:r>
              <a:rPr lang="en-US" sz="2000" dirty="0" err="1"/>
              <a:t>pregătire</a:t>
            </a:r>
            <a:r>
              <a:rPr lang="en-US" sz="2000" dirty="0"/>
              <a:t>. </a:t>
            </a:r>
            <a:r>
              <a:rPr lang="en-US" sz="2000" dirty="0" err="1"/>
              <a:t>Trebuie</a:t>
            </a:r>
            <a:r>
              <a:rPr lang="en-US" sz="2000" dirty="0"/>
              <a:t> </a:t>
            </a:r>
            <a:r>
              <a:rPr lang="en-US" sz="2000" dirty="0" err="1"/>
              <a:t>amintit</a:t>
            </a:r>
            <a:r>
              <a:rPr lang="en-US" sz="2000" dirty="0"/>
              <a:t> </a:t>
            </a:r>
            <a:r>
              <a:rPr lang="en-US" sz="2000" dirty="0" err="1"/>
              <a:t>că</a:t>
            </a:r>
            <a:r>
              <a:rPr lang="en-US" sz="2000" dirty="0"/>
              <a:t> </a:t>
            </a:r>
            <a:r>
              <a:rPr lang="en-US" sz="2000" dirty="0" err="1"/>
              <a:t>pentru</a:t>
            </a:r>
            <a:r>
              <a:rPr lang="en-US" sz="2000" dirty="0"/>
              <a:t> </a:t>
            </a:r>
            <a:r>
              <a:rPr lang="en-US" sz="2000" dirty="0" err="1"/>
              <a:t>studiul</a:t>
            </a:r>
            <a:r>
              <a:rPr lang="en-US" sz="2000" dirty="0"/>
              <a:t> </a:t>
            </a:r>
            <a:r>
              <a:rPr lang="en-US" sz="2000" dirty="0" err="1"/>
              <a:t>structurii</a:t>
            </a:r>
            <a:r>
              <a:rPr lang="en-US" sz="2000" dirty="0"/>
              <a:t> </a:t>
            </a:r>
            <a:r>
              <a:rPr lang="en-US" sz="2000" dirty="0" err="1"/>
              <a:t>unui</a:t>
            </a:r>
            <a:r>
              <a:rPr lang="en-US" sz="2000" dirty="0"/>
              <a:t> film </a:t>
            </a:r>
            <a:r>
              <a:rPr lang="en-US" sz="2000" dirty="0" err="1"/>
              <a:t>neomogen</a:t>
            </a:r>
            <a:r>
              <a:rPr lang="en-US" sz="2000" dirty="0"/>
              <a:t>, </a:t>
            </a:r>
            <a:r>
              <a:rPr lang="en-US" sz="2000" dirty="0" err="1"/>
              <a:t>structurat</a:t>
            </a:r>
            <a:r>
              <a:rPr lang="en-US" sz="2000" dirty="0"/>
              <a:t> 3D, </a:t>
            </a:r>
            <a:r>
              <a:rPr lang="en-US" sz="2000" dirty="0" err="1"/>
              <a:t>doar</a:t>
            </a:r>
            <a:r>
              <a:rPr lang="en-US" sz="2000" dirty="0"/>
              <a:t> TEM </a:t>
            </a:r>
            <a:r>
              <a:rPr lang="en-US" sz="2000" dirty="0" err="1"/>
              <a:t>oferă</a:t>
            </a:r>
            <a:r>
              <a:rPr lang="en-US" sz="2000" dirty="0"/>
              <a:t> </a:t>
            </a:r>
            <a:r>
              <a:rPr lang="en-US" sz="2000" dirty="0" err="1"/>
              <a:t>rezoluția</a:t>
            </a:r>
            <a:r>
              <a:rPr lang="en-US" sz="2000" dirty="0"/>
              <a:t> </a:t>
            </a:r>
            <a:r>
              <a:rPr lang="en-US" sz="2000" dirty="0" err="1"/>
              <a:t>laterală</a:t>
            </a:r>
            <a:r>
              <a:rPr lang="en-US" sz="2000" dirty="0"/>
              <a:t> </a:t>
            </a:r>
            <a:r>
              <a:rPr lang="en-US" sz="2000" dirty="0" err="1"/>
              <a:t>necesară</a:t>
            </a:r>
            <a:r>
              <a:rPr lang="en-US" sz="2000" dirty="0"/>
              <a:t>. </a:t>
            </a:r>
            <a:endParaRPr lang="ro-RO" sz="2000" dirty="0"/>
          </a:p>
          <a:p>
            <a:pPr marL="0" indent="0">
              <a:buNone/>
            </a:pPr>
            <a:r>
              <a:rPr lang="en-US" sz="2000" dirty="0" err="1"/>
              <a:t>Revenind</a:t>
            </a:r>
            <a:r>
              <a:rPr lang="en-US" sz="2000" dirty="0"/>
              <a:t> la </a:t>
            </a:r>
            <a:r>
              <a:rPr lang="en-US" sz="2000" dirty="0" err="1"/>
              <a:t>setul</a:t>
            </a:r>
            <a:r>
              <a:rPr lang="en-US" sz="2000" dirty="0"/>
              <a:t> </a:t>
            </a:r>
            <a:r>
              <a:rPr lang="en-US" sz="2000" dirty="0" err="1"/>
              <a:t>rămas</a:t>
            </a:r>
            <a:r>
              <a:rPr lang="en-US" sz="2000" dirty="0"/>
              <a:t> de </a:t>
            </a:r>
            <a:r>
              <a:rPr lang="en-US" sz="2000" dirty="0" err="1"/>
              <a:t>tehnologii</a:t>
            </a:r>
            <a:r>
              <a:rPr lang="en-US" sz="2000" dirty="0"/>
              <a:t> (</a:t>
            </a:r>
            <a:r>
              <a:rPr lang="en-US" sz="2000" dirty="0" err="1"/>
              <a:t>Tabel</a:t>
            </a:r>
            <a:r>
              <a:rPr lang="en-US" sz="2000" dirty="0"/>
              <a:t>), </a:t>
            </a:r>
            <a:r>
              <a:rPr lang="en-US" sz="2000" dirty="0" err="1"/>
              <a:t>trei</a:t>
            </a:r>
            <a:r>
              <a:rPr lang="en-US" sz="2000" dirty="0"/>
              <a:t> </a:t>
            </a:r>
            <a:r>
              <a:rPr lang="en-US" sz="2000" dirty="0" err="1"/>
              <a:t>dintre</a:t>
            </a:r>
            <a:r>
              <a:rPr lang="en-US" sz="2000" dirty="0"/>
              <a:t> </a:t>
            </a:r>
            <a:r>
              <a:rPr lang="en-US" sz="2000" dirty="0" err="1"/>
              <a:t>metode</a:t>
            </a:r>
            <a:r>
              <a:rPr lang="en-US" sz="2000" dirty="0"/>
              <a:t> </a:t>
            </a:r>
            <a:r>
              <a:rPr lang="en-US" sz="2000" dirty="0" err="1"/>
              <a:t>folosesc</a:t>
            </a:r>
            <a:r>
              <a:rPr lang="en-US" sz="2000" dirty="0"/>
              <a:t> </a:t>
            </a:r>
            <a:r>
              <a:rPr lang="en-US" sz="2000" dirty="0" err="1"/>
              <a:t>radiații</a:t>
            </a:r>
            <a:r>
              <a:rPr lang="en-US" sz="2000" dirty="0"/>
              <a:t> cu raze X. </a:t>
            </a:r>
            <a:r>
              <a:rPr lang="en-US" sz="2000" dirty="0" err="1"/>
              <a:t>Aceasta</a:t>
            </a:r>
            <a:r>
              <a:rPr lang="en-US" sz="2000" dirty="0"/>
              <a:t> </a:t>
            </a:r>
            <a:r>
              <a:rPr lang="en-US" sz="2000" dirty="0" err="1"/>
              <a:t>este</a:t>
            </a:r>
            <a:r>
              <a:rPr lang="en-US" sz="2000" dirty="0"/>
              <a:t> </a:t>
            </a:r>
            <a:r>
              <a:rPr lang="en-US" sz="2000" dirty="0" err="1"/>
              <a:t>subiect</a:t>
            </a:r>
            <a:r>
              <a:rPr lang="en-US" sz="2000" dirty="0"/>
              <a:t> important </a:t>
            </a:r>
            <a:r>
              <a:rPr lang="en-US" sz="2000" dirty="0" err="1"/>
              <a:t>pentru</a:t>
            </a:r>
            <a:r>
              <a:rPr lang="en-US" sz="2000" dirty="0"/>
              <a:t> </a:t>
            </a:r>
            <a:r>
              <a:rPr lang="en-US" sz="2000" dirty="0" err="1"/>
              <a:t>măsurarea</a:t>
            </a:r>
            <a:r>
              <a:rPr lang="en-US" sz="2000" dirty="0"/>
              <a:t> </a:t>
            </a:r>
            <a:r>
              <a:rPr lang="en-US" sz="2000" dirty="0" err="1"/>
              <a:t>în</a:t>
            </a:r>
            <a:r>
              <a:rPr lang="en-US" sz="2000" dirty="0"/>
              <a:t>-line, </a:t>
            </a:r>
            <a:r>
              <a:rPr lang="en-US" sz="2000" dirty="0" err="1"/>
              <a:t>deoarece</a:t>
            </a:r>
            <a:r>
              <a:rPr lang="en-US" sz="2000" dirty="0"/>
              <a:t> un </a:t>
            </a:r>
            <a:r>
              <a:rPr lang="en-US" sz="2000" dirty="0" err="1"/>
              <a:t>mediu</a:t>
            </a:r>
            <a:r>
              <a:rPr lang="en-US" sz="2000" dirty="0"/>
              <a:t> de </a:t>
            </a:r>
            <a:r>
              <a:rPr lang="en-US" sz="2000" dirty="0" err="1"/>
              <a:t>securitate</a:t>
            </a:r>
            <a:r>
              <a:rPr lang="en-US" sz="2000" dirty="0"/>
              <a:t> special </a:t>
            </a:r>
            <a:r>
              <a:rPr lang="en-US" sz="2000" dirty="0" err="1"/>
              <a:t>și</a:t>
            </a:r>
            <a:r>
              <a:rPr lang="en-US" sz="2000" dirty="0"/>
              <a:t> personal special </a:t>
            </a:r>
            <a:r>
              <a:rPr lang="en-US" sz="2000" dirty="0" err="1"/>
              <a:t>instruit</a:t>
            </a:r>
            <a:r>
              <a:rPr lang="en-US" sz="2000" dirty="0"/>
              <a:t> </a:t>
            </a:r>
            <a:r>
              <a:rPr lang="en-US" sz="2000" dirty="0" err="1"/>
              <a:t>pentru</a:t>
            </a:r>
            <a:r>
              <a:rPr lang="en-US" sz="2000" dirty="0"/>
              <a:t> </a:t>
            </a:r>
            <a:r>
              <a:rPr lang="en-US" sz="2000" dirty="0" err="1"/>
              <a:t>funcționarea</a:t>
            </a:r>
            <a:r>
              <a:rPr lang="en-US" sz="2000" dirty="0"/>
              <a:t> </a:t>
            </a:r>
            <a:r>
              <a:rPr lang="en-US" sz="2000" dirty="0" err="1"/>
              <a:t>dispozitivelor</a:t>
            </a:r>
            <a:r>
              <a:rPr lang="en-US" sz="2000" dirty="0"/>
              <a:t> de </a:t>
            </a:r>
            <a:r>
              <a:rPr lang="en-US" sz="2000" dirty="0" err="1"/>
              <a:t>ionizare</a:t>
            </a:r>
            <a:r>
              <a:rPr lang="en-US" sz="2000" dirty="0"/>
              <a:t> </a:t>
            </a:r>
            <a:r>
              <a:rPr lang="en-US" sz="2000" dirty="0" err="1"/>
              <a:t>este</a:t>
            </a:r>
            <a:r>
              <a:rPr lang="en-US" sz="2000" dirty="0"/>
              <a:t> </a:t>
            </a:r>
            <a:r>
              <a:rPr lang="en-US" sz="2000" dirty="0" err="1"/>
              <a:t>necesară</a:t>
            </a:r>
            <a:r>
              <a:rPr lang="en-US" sz="2000" dirty="0"/>
              <a:t>. </a:t>
            </a:r>
            <a:endParaRPr lang="ro-RO" sz="2000" dirty="0"/>
          </a:p>
          <a:p>
            <a:pPr marL="0" indent="0">
              <a:buNone/>
            </a:pPr>
            <a:r>
              <a:rPr lang="en-US" sz="2000" dirty="0"/>
              <a:t>În plus, XPS </a:t>
            </a:r>
            <a:r>
              <a:rPr lang="en-US" sz="2000" dirty="0" err="1"/>
              <a:t>necesită</a:t>
            </a:r>
            <a:r>
              <a:rPr lang="en-US" sz="2000" dirty="0"/>
              <a:t> un vid ultra-</a:t>
            </a:r>
            <a:r>
              <a:rPr lang="en-US" sz="2000" dirty="0" err="1"/>
              <a:t>înalt</a:t>
            </a:r>
            <a:r>
              <a:rPr lang="en-US" sz="2000" dirty="0"/>
              <a:t> </a:t>
            </a:r>
            <a:r>
              <a:rPr lang="en-US" sz="2000" dirty="0" err="1"/>
              <a:t>în</a:t>
            </a:r>
            <a:r>
              <a:rPr lang="en-US" sz="2000" dirty="0"/>
              <a:t> </a:t>
            </a:r>
            <a:r>
              <a:rPr lang="en-US" sz="2000" dirty="0" err="1"/>
              <a:t>timpul</a:t>
            </a:r>
            <a:r>
              <a:rPr lang="en-US" sz="2000" dirty="0"/>
              <a:t> </a:t>
            </a:r>
            <a:r>
              <a:rPr lang="en-US" sz="2000" dirty="0" err="1"/>
              <a:t>măsur</a:t>
            </a:r>
            <a:r>
              <a:rPr lang="ro-RO" sz="2000" dirty="0"/>
              <a:t>ă</a:t>
            </a:r>
            <a:r>
              <a:rPr lang="en-US" sz="2000" dirty="0" err="1"/>
              <a:t>rii</a:t>
            </a:r>
            <a:r>
              <a:rPr lang="en-US" sz="2000" dirty="0"/>
              <a:t>. Prin </a:t>
            </a:r>
            <a:r>
              <a:rPr lang="en-US" sz="2000" dirty="0" err="1"/>
              <a:t>urmare</a:t>
            </a:r>
            <a:r>
              <a:rPr lang="en-US" sz="2000" dirty="0"/>
              <a:t>, </a:t>
            </a:r>
            <a:r>
              <a:rPr lang="en-US" sz="2000" dirty="0" err="1"/>
              <a:t>trebuie</a:t>
            </a:r>
            <a:r>
              <a:rPr lang="en-US" sz="2000" dirty="0"/>
              <a:t> </a:t>
            </a:r>
            <a:r>
              <a:rPr lang="en-US" sz="2000" dirty="0" err="1"/>
              <a:t>instalat</a:t>
            </a:r>
            <a:r>
              <a:rPr lang="en-US" sz="2000" dirty="0"/>
              <a:t> </a:t>
            </a:r>
            <a:r>
              <a:rPr lang="en-US" sz="2000" dirty="0" err="1"/>
              <a:t>și</a:t>
            </a:r>
            <a:r>
              <a:rPr lang="en-US" sz="2000" dirty="0"/>
              <a:t> un </a:t>
            </a:r>
            <a:r>
              <a:rPr lang="en-US" sz="2000" dirty="0" err="1"/>
              <a:t>sistem</a:t>
            </a:r>
            <a:r>
              <a:rPr lang="en-US" sz="2000" dirty="0"/>
              <a:t> special de </a:t>
            </a:r>
            <a:r>
              <a:rPr lang="en-US" sz="2000" dirty="0" err="1"/>
              <a:t>blocare</a:t>
            </a:r>
            <a:r>
              <a:rPr lang="en-US" sz="2000" dirty="0"/>
              <a:t> cu vid </a:t>
            </a:r>
            <a:r>
              <a:rPr lang="en-US" sz="2000" dirty="0" err="1"/>
              <a:t>pentru</a:t>
            </a:r>
            <a:r>
              <a:rPr lang="en-US" sz="2000" dirty="0"/>
              <a:t> </a:t>
            </a:r>
            <a:r>
              <a:rPr lang="en-US" sz="2000" dirty="0" err="1"/>
              <a:t>încărcarea</a:t>
            </a:r>
            <a:r>
              <a:rPr lang="en-US" sz="2000" dirty="0"/>
              <a:t> </a:t>
            </a:r>
            <a:r>
              <a:rPr lang="en-US" sz="2000" dirty="0" err="1"/>
              <a:t>probelor</a:t>
            </a:r>
            <a:r>
              <a:rPr lang="ro-RO" sz="2000" dirty="0"/>
              <a:t> în </a:t>
            </a:r>
            <a:r>
              <a:rPr lang="en-US" sz="2000" dirty="0" err="1"/>
              <a:t>linia</a:t>
            </a:r>
            <a:r>
              <a:rPr lang="en-US" sz="2000" dirty="0"/>
              <a:t> de </a:t>
            </a:r>
            <a:r>
              <a:rPr lang="en-US" sz="2000" dirty="0" err="1"/>
              <a:t>fabricatie</a:t>
            </a:r>
            <a:r>
              <a:rPr lang="en-US" sz="2000" dirty="0"/>
              <a:t>.</a:t>
            </a:r>
            <a:r>
              <a:rPr lang="ro-RO" sz="2000" dirty="0"/>
              <a:t> </a:t>
            </a:r>
            <a:r>
              <a:rPr lang="en-US" sz="2000" dirty="0" err="1"/>
              <a:t>Pe</a:t>
            </a:r>
            <a:r>
              <a:rPr lang="en-US" sz="2000" dirty="0"/>
              <a:t> de </a:t>
            </a:r>
            <a:r>
              <a:rPr lang="en-US" sz="2000" dirty="0" err="1"/>
              <a:t>altă</a:t>
            </a:r>
            <a:r>
              <a:rPr lang="en-US" sz="2000" dirty="0"/>
              <a:t> parte, XPS are </a:t>
            </a:r>
            <a:r>
              <a:rPr lang="en-US" sz="2000" dirty="0" err="1"/>
              <a:t>avantajul</a:t>
            </a:r>
            <a:r>
              <a:rPr lang="en-US" sz="2000" dirty="0"/>
              <a:t> de a </a:t>
            </a:r>
            <a:r>
              <a:rPr lang="en-US" sz="2000" dirty="0" err="1"/>
              <a:t>oferi</a:t>
            </a:r>
            <a:r>
              <a:rPr lang="en-US" sz="2000" dirty="0"/>
              <a:t> </a:t>
            </a:r>
            <a:r>
              <a:rPr lang="en-US" sz="2000" dirty="0" err="1"/>
              <a:t>informații</a:t>
            </a:r>
            <a:r>
              <a:rPr lang="en-US" sz="2000" dirty="0"/>
              <a:t> </a:t>
            </a:r>
            <a:r>
              <a:rPr lang="en-US" sz="2000" dirty="0" err="1"/>
              <a:t>suplimentare</a:t>
            </a:r>
            <a:r>
              <a:rPr lang="en-US" sz="2000" dirty="0"/>
              <a:t> </a:t>
            </a:r>
            <a:r>
              <a:rPr lang="en-US" sz="2000" dirty="0" err="1"/>
              <a:t>despre</a:t>
            </a:r>
            <a:r>
              <a:rPr lang="en-US" sz="2000" dirty="0"/>
              <a:t> </a:t>
            </a:r>
            <a:r>
              <a:rPr lang="en-US" sz="2000" dirty="0" err="1"/>
              <a:t>stările</a:t>
            </a:r>
            <a:r>
              <a:rPr lang="en-US" sz="2000" dirty="0"/>
              <a:t> de </a:t>
            </a:r>
            <a:r>
              <a:rPr lang="en-US" sz="2000" dirty="0" err="1"/>
              <a:t>legare</a:t>
            </a:r>
            <a:r>
              <a:rPr lang="en-US" sz="2000" dirty="0"/>
              <a:t> ale </a:t>
            </a:r>
            <a:r>
              <a:rPr lang="ro-RO" sz="2000" dirty="0"/>
              <a:t>materialului </a:t>
            </a:r>
            <a:r>
              <a:rPr lang="en-US" sz="2000" dirty="0" err="1"/>
              <a:t>eșantionului</a:t>
            </a:r>
            <a:r>
              <a:rPr lang="en-US" sz="2000" dirty="0"/>
              <a:t>. </a:t>
            </a:r>
            <a:r>
              <a:rPr lang="en-US" sz="2000" dirty="0" err="1"/>
              <a:t>Datorită</a:t>
            </a:r>
            <a:r>
              <a:rPr lang="en-US" sz="2000" dirty="0"/>
              <a:t> </a:t>
            </a:r>
            <a:r>
              <a:rPr lang="en-US" sz="2000" dirty="0" err="1"/>
              <a:t>faptului</a:t>
            </a:r>
            <a:r>
              <a:rPr lang="en-US" sz="2000" dirty="0"/>
              <a:t> </a:t>
            </a:r>
            <a:r>
              <a:rPr lang="en-US" sz="2000" dirty="0" err="1"/>
              <a:t>că</a:t>
            </a:r>
            <a:r>
              <a:rPr lang="en-US" sz="2000" dirty="0"/>
              <a:t> </a:t>
            </a:r>
            <a:r>
              <a:rPr lang="en-US" sz="2000" dirty="0" err="1"/>
              <a:t>este</a:t>
            </a:r>
            <a:r>
              <a:rPr lang="en-US" sz="2000" dirty="0"/>
              <a:t> </a:t>
            </a:r>
            <a:r>
              <a:rPr lang="en-US" sz="2000" dirty="0" err="1"/>
              <a:t>necesară</a:t>
            </a:r>
            <a:r>
              <a:rPr lang="en-US" sz="2000" dirty="0"/>
              <a:t> </a:t>
            </a:r>
            <a:r>
              <a:rPr lang="en-US" sz="2000" dirty="0" err="1"/>
              <a:t>doar</a:t>
            </a:r>
            <a:r>
              <a:rPr lang="en-US" sz="2000" dirty="0"/>
              <a:t> </a:t>
            </a:r>
            <a:r>
              <a:rPr lang="en-US" sz="2000" dirty="0" err="1"/>
              <a:t>grosimea</a:t>
            </a:r>
            <a:r>
              <a:rPr lang="en-US" sz="2000" dirty="0"/>
              <a:t> </a:t>
            </a:r>
            <a:r>
              <a:rPr lang="en-US" sz="2000" dirty="0" err="1"/>
              <a:t>și</a:t>
            </a:r>
            <a:r>
              <a:rPr lang="en-US" sz="2000" dirty="0"/>
              <a:t> nu </a:t>
            </a:r>
            <a:r>
              <a:rPr lang="en-US" sz="2000" dirty="0" err="1"/>
              <a:t>există</a:t>
            </a:r>
            <a:r>
              <a:rPr lang="en-US" sz="2000" dirty="0"/>
              <a:t> </a:t>
            </a:r>
            <a:r>
              <a:rPr lang="en-US" sz="2000" dirty="0" err="1"/>
              <a:t>informații</a:t>
            </a:r>
            <a:r>
              <a:rPr lang="en-US" sz="2000" dirty="0"/>
              <a:t> </a:t>
            </a:r>
            <a:r>
              <a:rPr lang="en-US" sz="2000" dirty="0" err="1"/>
              <a:t>suplimentare</a:t>
            </a:r>
            <a:r>
              <a:rPr lang="en-US" sz="2000" dirty="0"/>
              <a:t> </a:t>
            </a:r>
            <a:r>
              <a:rPr lang="en-US" sz="2000" dirty="0" err="1"/>
              <a:t>despre</a:t>
            </a:r>
            <a:r>
              <a:rPr lang="en-US" sz="2000" dirty="0"/>
              <a:t> </a:t>
            </a:r>
            <a:r>
              <a:rPr lang="en-US" sz="2000" dirty="0" err="1"/>
              <a:t>eșantionchimia</a:t>
            </a:r>
            <a:r>
              <a:rPr lang="en-US" sz="2000" dirty="0"/>
              <a:t> </a:t>
            </a:r>
            <a:r>
              <a:rPr lang="en-US" sz="2000" dirty="0" err="1"/>
              <a:t>este</a:t>
            </a:r>
            <a:r>
              <a:rPr lang="en-US" sz="2000" dirty="0"/>
              <a:t> </a:t>
            </a:r>
            <a:r>
              <a:rPr lang="en-US" sz="2000" dirty="0" err="1"/>
              <a:t>solicitată</a:t>
            </a:r>
            <a:r>
              <a:rPr lang="en-US" sz="2000" dirty="0"/>
              <a:t> XPS </a:t>
            </a:r>
            <a:r>
              <a:rPr lang="en-US" sz="2000" dirty="0" err="1"/>
              <a:t>și</a:t>
            </a:r>
            <a:r>
              <a:rPr lang="en-US" sz="2000" dirty="0"/>
              <a:t> XRF </a:t>
            </a:r>
            <a:r>
              <a:rPr lang="en-US" sz="2000" dirty="0" err="1"/>
              <a:t>sunt</a:t>
            </a:r>
            <a:r>
              <a:rPr lang="en-US" sz="2000" dirty="0"/>
              <a:t> </a:t>
            </a:r>
            <a:r>
              <a:rPr lang="en-US" sz="2000" dirty="0" err="1"/>
              <a:t>excluse</a:t>
            </a:r>
            <a:r>
              <a:rPr lang="en-US" sz="2000" dirty="0"/>
              <a:t> din </a:t>
            </a:r>
            <a:r>
              <a:rPr lang="en-US" sz="2000" dirty="0" err="1"/>
              <a:t>listă</a:t>
            </a:r>
            <a:r>
              <a:rPr lang="en-US" sz="2000" dirty="0"/>
              <a:t>.</a:t>
            </a:r>
            <a:endParaRPr lang="ro-RO" sz="2000" dirty="0"/>
          </a:p>
        </p:txBody>
      </p:sp>
    </p:spTree>
    <p:extLst>
      <p:ext uri="{BB962C8B-B14F-4D97-AF65-F5344CB8AC3E}">
        <p14:creationId xmlns:p14="http://schemas.microsoft.com/office/powerpoint/2010/main" val="371950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76400"/>
            <a:ext cx="9144000" cy="4525962"/>
          </a:xfrm>
        </p:spPr>
        <p:txBody>
          <a:bodyPr/>
          <a:lstStyle/>
          <a:p>
            <a:pPr marL="0" indent="0">
              <a:buNone/>
            </a:pPr>
            <a:r>
              <a:rPr lang="en-US" sz="2000" dirty="0"/>
              <a:t>Ceilalți </a:t>
            </a:r>
            <a:r>
              <a:rPr lang="en-US" sz="2000" dirty="0" err="1"/>
              <a:t>doi</a:t>
            </a:r>
            <a:r>
              <a:rPr lang="en-US" sz="2000" dirty="0"/>
              <a:t> </a:t>
            </a:r>
            <a:r>
              <a:rPr lang="en-US" sz="2000" dirty="0" err="1"/>
              <a:t>candidați</a:t>
            </a:r>
            <a:r>
              <a:rPr lang="en-US" sz="2000" dirty="0"/>
              <a:t> (XRR </a:t>
            </a:r>
            <a:r>
              <a:rPr lang="en-US" sz="2000" dirty="0" err="1"/>
              <a:t>și</a:t>
            </a:r>
            <a:r>
              <a:rPr lang="en-US" sz="2000" dirty="0"/>
              <a:t> SE) </a:t>
            </a:r>
            <a:r>
              <a:rPr lang="en-US" sz="2000" dirty="0" err="1"/>
              <a:t>arată</a:t>
            </a:r>
            <a:r>
              <a:rPr lang="en-US" sz="2000" dirty="0"/>
              <a:t> un </a:t>
            </a:r>
            <a:r>
              <a:rPr lang="en-US" sz="2000" dirty="0" err="1"/>
              <a:t>rezultat</a:t>
            </a:r>
            <a:r>
              <a:rPr lang="en-US" sz="2000" dirty="0"/>
              <a:t> </a:t>
            </a:r>
            <a:r>
              <a:rPr lang="en-US" sz="2000" dirty="0" err="1"/>
              <a:t>echilibrat</a:t>
            </a:r>
            <a:r>
              <a:rPr lang="en-US" sz="2000" dirty="0"/>
              <a:t> </a:t>
            </a:r>
            <a:r>
              <a:rPr lang="en-US" sz="2000" dirty="0" err="1"/>
              <a:t>în</a:t>
            </a:r>
            <a:r>
              <a:rPr lang="en-US" sz="2000" dirty="0"/>
              <a:t> </a:t>
            </a:r>
            <a:r>
              <a:rPr lang="en-US" sz="2000" dirty="0" err="1"/>
              <a:t>această</a:t>
            </a:r>
            <a:r>
              <a:rPr lang="en-US" sz="2000" dirty="0"/>
              <a:t> </a:t>
            </a:r>
            <a:r>
              <a:rPr lang="en-US" sz="2000" dirty="0" err="1"/>
              <a:t>evaluare</a:t>
            </a:r>
            <a:r>
              <a:rPr lang="en-US" sz="2000" dirty="0"/>
              <a:t>. </a:t>
            </a:r>
            <a:r>
              <a:rPr lang="en-US" sz="2000" dirty="0" err="1"/>
              <a:t>Principalele</a:t>
            </a:r>
            <a:r>
              <a:rPr lang="en-US" sz="2000" dirty="0"/>
              <a:t> </a:t>
            </a:r>
            <a:r>
              <a:rPr lang="en-US" sz="2000" dirty="0" err="1"/>
              <a:t>beneficii</a:t>
            </a:r>
            <a:r>
              <a:rPr lang="en-US" sz="2000" dirty="0"/>
              <a:t> ale</a:t>
            </a:r>
            <a:r>
              <a:rPr lang="ro-RO" sz="2000" dirty="0"/>
              <a:t> </a:t>
            </a:r>
            <a:r>
              <a:rPr lang="en-US" sz="2000" dirty="0"/>
              <a:t>SE </a:t>
            </a:r>
            <a:r>
              <a:rPr lang="en-US" sz="2000" dirty="0" err="1"/>
              <a:t>sunt</a:t>
            </a:r>
            <a:r>
              <a:rPr lang="en-US" sz="2000" dirty="0"/>
              <a:t> </a:t>
            </a:r>
            <a:r>
              <a:rPr lang="en-US" sz="2000" dirty="0" err="1"/>
              <a:t>timpii</a:t>
            </a:r>
            <a:r>
              <a:rPr lang="en-US" sz="2000" dirty="0"/>
              <a:t> </a:t>
            </a:r>
            <a:r>
              <a:rPr lang="en-US" sz="2000" dirty="0" err="1"/>
              <a:t>foarte</a:t>
            </a:r>
            <a:r>
              <a:rPr lang="en-US" sz="2000" dirty="0"/>
              <a:t> </a:t>
            </a:r>
            <a:r>
              <a:rPr lang="en-US" sz="2000" dirty="0" err="1"/>
              <a:t>scurti</a:t>
            </a:r>
            <a:r>
              <a:rPr lang="en-US" sz="2000" dirty="0"/>
              <a:t> de </a:t>
            </a:r>
            <a:r>
              <a:rPr lang="en-US" sz="2000" dirty="0" err="1"/>
              <a:t>măsurare</a:t>
            </a:r>
            <a:r>
              <a:rPr lang="en-US" sz="2000" dirty="0"/>
              <a:t> </a:t>
            </a:r>
            <a:r>
              <a:rPr lang="en-US" sz="2000" dirty="0" err="1"/>
              <a:t>și</a:t>
            </a:r>
            <a:r>
              <a:rPr lang="en-US" sz="2000" dirty="0"/>
              <a:t> </a:t>
            </a:r>
            <a:r>
              <a:rPr lang="en-US" sz="2000" dirty="0" err="1"/>
              <a:t>capacitatea</a:t>
            </a:r>
            <a:r>
              <a:rPr lang="en-US" sz="2000" dirty="0"/>
              <a:t> </a:t>
            </a:r>
            <a:r>
              <a:rPr lang="en-US" sz="2000" dirty="0" err="1"/>
              <a:t>sa</a:t>
            </a:r>
            <a:r>
              <a:rPr lang="en-US" sz="2000" dirty="0"/>
              <a:t> </a:t>
            </a:r>
            <a:r>
              <a:rPr lang="en-US" sz="2000" dirty="0" err="1"/>
              <a:t>foarte</a:t>
            </a:r>
            <a:r>
              <a:rPr lang="en-US" sz="2000" dirty="0"/>
              <a:t> </a:t>
            </a:r>
            <a:r>
              <a:rPr lang="en-US" sz="2000" dirty="0" err="1"/>
              <a:t>bună</a:t>
            </a:r>
            <a:r>
              <a:rPr lang="en-US" sz="2000" dirty="0"/>
              <a:t> </a:t>
            </a:r>
            <a:r>
              <a:rPr lang="en-US" sz="2000" dirty="0" err="1"/>
              <a:t>în</a:t>
            </a:r>
            <a:r>
              <a:rPr lang="en-US" sz="2000" dirty="0"/>
              <a:t> </a:t>
            </a:r>
            <a:r>
              <a:rPr lang="en-US" sz="2000" dirty="0" err="1"/>
              <a:t>linie</a:t>
            </a:r>
            <a:r>
              <a:rPr lang="en-US" sz="2000" dirty="0"/>
              <a:t>, </a:t>
            </a:r>
            <a:r>
              <a:rPr lang="en-US" sz="2000" dirty="0" err="1"/>
              <a:t>deoarece</a:t>
            </a:r>
            <a:r>
              <a:rPr lang="en-US" sz="2000" dirty="0"/>
              <a:t> </a:t>
            </a:r>
            <a:r>
              <a:rPr lang="en-US" sz="2000" dirty="0" err="1"/>
              <a:t>poate</a:t>
            </a:r>
            <a:r>
              <a:rPr lang="en-US" sz="2000" dirty="0"/>
              <a:t> </a:t>
            </a:r>
            <a:r>
              <a:rPr lang="en-US" sz="2000" dirty="0" err="1"/>
              <a:t>funcționa</a:t>
            </a:r>
            <a:r>
              <a:rPr lang="en-US" sz="2000" dirty="0"/>
              <a:t> </a:t>
            </a:r>
            <a:r>
              <a:rPr lang="en-US" sz="2000" dirty="0" err="1"/>
              <a:t>în</a:t>
            </a:r>
            <a:r>
              <a:rPr lang="ro-RO" sz="2000" dirty="0"/>
              <a:t> condiții de </a:t>
            </a:r>
            <a:r>
              <a:rPr lang="en-US" sz="2000" dirty="0"/>
              <a:t> </a:t>
            </a:r>
            <a:r>
              <a:rPr lang="en-US" sz="2000" dirty="0" err="1"/>
              <a:t>mediu</a:t>
            </a:r>
            <a:r>
              <a:rPr lang="ro-RO" sz="2000" dirty="0"/>
              <a:t> </a:t>
            </a:r>
            <a:r>
              <a:rPr lang="en-US" sz="2000" dirty="0" err="1"/>
              <a:t>ambiant</a:t>
            </a:r>
            <a:r>
              <a:rPr lang="en-US" sz="2000" dirty="0"/>
              <a:t>. În plus, SE </a:t>
            </a:r>
            <a:r>
              <a:rPr lang="en-US" sz="2000" dirty="0" err="1"/>
              <a:t>este</a:t>
            </a:r>
            <a:r>
              <a:rPr lang="en-US" sz="2000" dirty="0"/>
              <a:t> o </a:t>
            </a:r>
            <a:r>
              <a:rPr lang="en-US" sz="2000" dirty="0" err="1"/>
              <a:t>tehnică</a:t>
            </a:r>
            <a:r>
              <a:rPr lang="en-US" sz="2000" dirty="0"/>
              <a:t> </a:t>
            </a:r>
            <a:r>
              <a:rPr lang="en-US" sz="2000" dirty="0" err="1"/>
              <a:t>fiabilă</a:t>
            </a:r>
            <a:r>
              <a:rPr lang="en-US" sz="2000" dirty="0"/>
              <a:t> </a:t>
            </a:r>
            <a:r>
              <a:rPr lang="en-US" sz="2000" dirty="0" err="1"/>
              <a:t>în</a:t>
            </a:r>
            <a:r>
              <a:rPr lang="en-US" sz="2000" dirty="0"/>
              <a:t> </a:t>
            </a:r>
            <a:r>
              <a:rPr lang="en-US" sz="2000" dirty="0" err="1"/>
              <a:t>exploatare</a:t>
            </a:r>
            <a:r>
              <a:rPr lang="en-US" sz="2000" dirty="0"/>
              <a:t>, cu </a:t>
            </a:r>
            <a:r>
              <a:rPr lang="en-US" sz="2000" dirty="0" err="1"/>
              <a:t>costuri</a:t>
            </a:r>
            <a:r>
              <a:rPr lang="en-US" sz="2000" dirty="0"/>
              <a:t> de </a:t>
            </a:r>
            <a:r>
              <a:rPr lang="en-US" sz="2000" dirty="0" err="1"/>
              <a:t>operare</a:t>
            </a:r>
            <a:r>
              <a:rPr lang="en-US" sz="2000" dirty="0"/>
              <a:t> </a:t>
            </a:r>
            <a:r>
              <a:rPr lang="en-US" sz="2000" dirty="0" err="1"/>
              <a:t>relativ</a:t>
            </a:r>
            <a:r>
              <a:rPr lang="en-US" sz="2000" dirty="0"/>
              <a:t> </a:t>
            </a:r>
            <a:r>
              <a:rPr lang="en-US" sz="2000" dirty="0" err="1"/>
              <a:t>scăzute</a:t>
            </a:r>
            <a:r>
              <a:rPr lang="en-US" sz="2000" dirty="0"/>
              <a:t>, </a:t>
            </a:r>
            <a:r>
              <a:rPr lang="en-US" sz="2000" dirty="0" err="1"/>
              <a:t>deoarece</a:t>
            </a:r>
            <a:r>
              <a:rPr lang="en-US" sz="2000" dirty="0"/>
              <a:t> </a:t>
            </a:r>
            <a:r>
              <a:rPr lang="en-US" sz="2000" dirty="0" err="1"/>
              <a:t>este</a:t>
            </a:r>
            <a:r>
              <a:rPr lang="ro-RO" sz="2000" dirty="0"/>
              <a:t> </a:t>
            </a:r>
            <a:r>
              <a:rPr lang="en-US" sz="2000" dirty="0" err="1"/>
              <a:t>utilizat</a:t>
            </a:r>
            <a:r>
              <a:rPr lang="en-US" sz="2000" dirty="0"/>
              <a:t> </a:t>
            </a:r>
            <a:r>
              <a:rPr lang="en-US" sz="2000" dirty="0" err="1"/>
              <a:t>în</a:t>
            </a:r>
            <a:r>
              <a:rPr lang="en-US" sz="2000" dirty="0"/>
              <a:t> </a:t>
            </a:r>
            <a:r>
              <a:rPr lang="en-US" sz="2000" dirty="0" err="1"/>
              <a:t>domeniul</a:t>
            </a:r>
            <a:r>
              <a:rPr lang="en-US" sz="2000" dirty="0"/>
              <a:t> </a:t>
            </a:r>
            <a:r>
              <a:rPr lang="en-US" sz="2000" dirty="0" err="1"/>
              <a:t>vizibil</a:t>
            </a:r>
            <a:r>
              <a:rPr lang="en-US" sz="2000" dirty="0"/>
              <a:t> al </a:t>
            </a:r>
            <a:r>
              <a:rPr lang="en-US" sz="2000" dirty="0" err="1"/>
              <a:t>spectrului</a:t>
            </a:r>
            <a:r>
              <a:rPr lang="ro-RO" sz="2000" dirty="0"/>
              <a:t>.</a:t>
            </a:r>
          </a:p>
          <a:p>
            <a:pPr marL="0" indent="0">
              <a:buNone/>
            </a:pPr>
            <a:r>
              <a:rPr lang="en-US" sz="2000" dirty="0" err="1"/>
              <a:t>Pe</a:t>
            </a:r>
            <a:r>
              <a:rPr lang="en-US" sz="2000" dirty="0"/>
              <a:t> de </a:t>
            </a:r>
            <a:r>
              <a:rPr lang="en-US" sz="2000" dirty="0" err="1"/>
              <a:t>altă</a:t>
            </a:r>
            <a:r>
              <a:rPr lang="en-US" sz="2000" dirty="0"/>
              <a:t> parte, XRR </a:t>
            </a:r>
            <a:r>
              <a:rPr lang="en-US" sz="2000" dirty="0" err="1"/>
              <a:t>oferă</a:t>
            </a:r>
            <a:r>
              <a:rPr lang="en-US" sz="2000" dirty="0"/>
              <a:t> </a:t>
            </a:r>
            <a:r>
              <a:rPr lang="en-US" sz="2000" dirty="0" err="1"/>
              <a:t>cea</a:t>
            </a:r>
            <a:r>
              <a:rPr lang="en-US" sz="2000" dirty="0"/>
              <a:t> </a:t>
            </a:r>
            <a:r>
              <a:rPr lang="en-US" sz="2000" dirty="0" err="1"/>
              <a:t>mai</a:t>
            </a:r>
            <a:r>
              <a:rPr lang="en-US" sz="2000" dirty="0"/>
              <a:t> </a:t>
            </a:r>
            <a:r>
              <a:rPr lang="en-US" sz="2000" dirty="0" err="1"/>
              <a:t>bună</a:t>
            </a:r>
            <a:r>
              <a:rPr lang="en-US" sz="2000" dirty="0"/>
              <a:t> </a:t>
            </a:r>
            <a:r>
              <a:rPr lang="en-US" sz="2000" dirty="0" err="1"/>
              <a:t>acuratețe</a:t>
            </a:r>
            <a:r>
              <a:rPr lang="en-US" sz="2000" dirty="0"/>
              <a:t> </a:t>
            </a:r>
            <a:r>
              <a:rPr lang="en-US" sz="2000" dirty="0" err="1"/>
              <a:t>și</a:t>
            </a:r>
            <a:r>
              <a:rPr lang="en-US" sz="2000" dirty="0"/>
              <a:t> are un </a:t>
            </a:r>
            <a:r>
              <a:rPr lang="en-US" sz="2000" dirty="0" err="1"/>
              <a:t>lanț</a:t>
            </a:r>
            <a:r>
              <a:rPr lang="en-US" sz="2000" dirty="0"/>
              <a:t> </a:t>
            </a:r>
            <a:r>
              <a:rPr lang="en-US" sz="2000" dirty="0" err="1"/>
              <a:t>scurt</a:t>
            </a:r>
            <a:r>
              <a:rPr lang="en-US" sz="2000" dirty="0"/>
              <a:t> de </a:t>
            </a:r>
            <a:r>
              <a:rPr lang="en-US" sz="2000" dirty="0" err="1"/>
              <a:t>trasabilitate</a:t>
            </a:r>
            <a:r>
              <a:rPr lang="en-US" sz="2000" dirty="0"/>
              <a:t> la </a:t>
            </a:r>
            <a:r>
              <a:rPr lang="en-US" sz="2000" dirty="0" err="1"/>
              <a:t>unitățile</a:t>
            </a:r>
            <a:r>
              <a:rPr lang="en-US" sz="2000" dirty="0"/>
              <a:t> SI, </a:t>
            </a:r>
            <a:r>
              <a:rPr lang="en-US" sz="2000" dirty="0" err="1"/>
              <a:t>dar</a:t>
            </a:r>
            <a:r>
              <a:rPr lang="ro-RO" sz="2000" dirty="0"/>
              <a:t> </a:t>
            </a:r>
            <a:r>
              <a:rPr lang="en-US" sz="2000" dirty="0" err="1"/>
              <a:t>necesită</a:t>
            </a:r>
            <a:r>
              <a:rPr lang="en-US" sz="2000" dirty="0"/>
              <a:t> un </a:t>
            </a:r>
            <a:r>
              <a:rPr lang="en-US" sz="2000" dirty="0" err="1"/>
              <a:t>efort</a:t>
            </a:r>
            <a:r>
              <a:rPr lang="en-US" sz="2000" dirty="0"/>
              <a:t> </a:t>
            </a:r>
            <a:r>
              <a:rPr lang="en-US" sz="2000" dirty="0" err="1"/>
              <a:t>mai</a:t>
            </a:r>
            <a:r>
              <a:rPr lang="en-US" sz="2000" dirty="0"/>
              <a:t> mare, </a:t>
            </a:r>
            <a:r>
              <a:rPr lang="en-US" sz="2000" dirty="0" err="1"/>
              <a:t>atât</a:t>
            </a:r>
            <a:r>
              <a:rPr lang="en-US" sz="2000" dirty="0"/>
              <a:t> </a:t>
            </a:r>
            <a:r>
              <a:rPr lang="en-US" sz="2000" dirty="0" err="1"/>
              <a:t>în</a:t>
            </a:r>
            <a:r>
              <a:rPr lang="en-US" sz="2000" dirty="0"/>
              <a:t> ​​</a:t>
            </a:r>
            <a:r>
              <a:rPr lang="en-US" sz="2000" dirty="0" err="1"/>
              <a:t>amenajare</a:t>
            </a:r>
            <a:r>
              <a:rPr lang="en-US" sz="2000" dirty="0"/>
              <a:t>, </a:t>
            </a:r>
            <a:r>
              <a:rPr lang="en-US" sz="2000" dirty="0" err="1"/>
              <a:t>cât</a:t>
            </a:r>
            <a:r>
              <a:rPr lang="en-US" sz="2000" dirty="0"/>
              <a:t> </a:t>
            </a:r>
            <a:r>
              <a:rPr lang="en-US" sz="2000" dirty="0" err="1"/>
              <a:t>și</a:t>
            </a:r>
            <a:r>
              <a:rPr lang="en-US" sz="2000" dirty="0"/>
              <a:t> </a:t>
            </a:r>
            <a:r>
              <a:rPr lang="en-US" sz="2000" dirty="0" err="1"/>
              <a:t>în</a:t>
            </a:r>
            <a:r>
              <a:rPr lang="en-US" sz="2000" dirty="0"/>
              <a:t> </a:t>
            </a:r>
            <a:r>
              <a:rPr lang="en-US" sz="2000" dirty="0" err="1"/>
              <a:t>exploatare</a:t>
            </a:r>
            <a:r>
              <a:rPr lang="en-US" sz="2000" dirty="0"/>
              <a:t>. În plus, </a:t>
            </a:r>
            <a:r>
              <a:rPr lang="en-US" sz="2000" dirty="0" err="1"/>
              <a:t>costul</a:t>
            </a:r>
            <a:r>
              <a:rPr lang="en-US" sz="2000" dirty="0"/>
              <a:t> </a:t>
            </a:r>
            <a:r>
              <a:rPr lang="en-US" sz="2000" dirty="0" err="1"/>
              <a:t>acestui</a:t>
            </a:r>
            <a:r>
              <a:rPr lang="en-US" sz="2000" dirty="0"/>
              <a:t> </a:t>
            </a:r>
            <a:r>
              <a:rPr lang="en-US" sz="2000" dirty="0" err="1"/>
              <a:t>echipament</a:t>
            </a:r>
            <a:r>
              <a:rPr lang="en-US" sz="2000" dirty="0"/>
              <a:t> </a:t>
            </a:r>
            <a:r>
              <a:rPr lang="en-US" sz="2000" dirty="0" err="1"/>
              <a:t>este</a:t>
            </a:r>
            <a:r>
              <a:rPr lang="ro-RO" sz="2000" dirty="0"/>
              <a:t> </a:t>
            </a:r>
            <a:r>
              <a:rPr lang="en-US" sz="2000" dirty="0" err="1"/>
              <a:t>mai</a:t>
            </a:r>
            <a:r>
              <a:rPr lang="en-US" sz="2000" dirty="0"/>
              <a:t> mare </a:t>
            </a:r>
            <a:r>
              <a:rPr lang="ro-RO" sz="2000" dirty="0"/>
              <a:t>ca SE. </a:t>
            </a:r>
          </a:p>
          <a:p>
            <a:pPr marL="0" indent="0">
              <a:buNone/>
            </a:pPr>
            <a:r>
              <a:rPr lang="en-US" sz="2000" dirty="0" err="1"/>
              <a:t>Pentru</a:t>
            </a:r>
            <a:r>
              <a:rPr lang="en-US" sz="2000" dirty="0"/>
              <a:t> a </a:t>
            </a:r>
            <a:r>
              <a:rPr lang="en-US" sz="2000" dirty="0" err="1"/>
              <a:t>rezuma</a:t>
            </a:r>
            <a:r>
              <a:rPr lang="en-US" sz="2000" dirty="0"/>
              <a:t>: </a:t>
            </a:r>
            <a:r>
              <a:rPr lang="en-US" sz="2000" dirty="0" err="1"/>
              <a:t>nici</a:t>
            </a:r>
            <a:r>
              <a:rPr lang="en-US" sz="2000" dirty="0"/>
              <a:t> </a:t>
            </a:r>
            <a:r>
              <a:rPr lang="en-US" sz="2000" dirty="0" err="1"/>
              <a:t>una</a:t>
            </a:r>
            <a:r>
              <a:rPr lang="en-US" sz="2000" dirty="0"/>
              <a:t> </a:t>
            </a:r>
            <a:r>
              <a:rPr lang="en-US" sz="2000" dirty="0" err="1"/>
              <a:t>dintre</a:t>
            </a:r>
            <a:r>
              <a:rPr lang="en-US" sz="2000" dirty="0"/>
              <a:t> </a:t>
            </a:r>
            <a:r>
              <a:rPr lang="en-US" sz="2000" dirty="0" err="1"/>
              <a:t>cele</a:t>
            </a:r>
            <a:r>
              <a:rPr lang="en-US" sz="2000" dirty="0"/>
              <a:t> </a:t>
            </a:r>
            <a:r>
              <a:rPr lang="en-US" sz="2000" dirty="0" err="1"/>
              <a:t>două</a:t>
            </a:r>
            <a:r>
              <a:rPr lang="en-US" sz="2000" dirty="0"/>
              <a:t> </a:t>
            </a:r>
            <a:r>
              <a:rPr lang="en-US" sz="2000" dirty="0" err="1"/>
              <a:t>tehnici</a:t>
            </a:r>
            <a:r>
              <a:rPr lang="en-US" sz="2000" dirty="0"/>
              <a:t> </a:t>
            </a:r>
            <a:r>
              <a:rPr lang="en-US" sz="2000" dirty="0" err="1"/>
              <a:t>rămase</a:t>
            </a:r>
            <a:r>
              <a:rPr lang="en-US" sz="2000" dirty="0"/>
              <a:t> nu </a:t>
            </a:r>
            <a:r>
              <a:rPr lang="en-US" sz="2000" dirty="0" err="1"/>
              <a:t>este</a:t>
            </a:r>
            <a:r>
              <a:rPr lang="en-US" sz="2000" dirty="0"/>
              <a:t> o </a:t>
            </a:r>
            <a:r>
              <a:rPr lang="en-US" sz="2000" dirty="0" err="1"/>
              <a:t>soluție</a:t>
            </a:r>
            <a:r>
              <a:rPr lang="en-US" sz="2000" dirty="0"/>
              <a:t> </a:t>
            </a:r>
            <a:r>
              <a:rPr lang="en-US" sz="2000" dirty="0" err="1"/>
              <a:t>perfectă</a:t>
            </a:r>
            <a:r>
              <a:rPr lang="en-US" sz="2000" dirty="0"/>
              <a:t> a</a:t>
            </a:r>
            <a:r>
              <a:rPr lang="ro-RO" sz="2000" dirty="0"/>
              <a:t> </a:t>
            </a:r>
            <a:r>
              <a:rPr lang="en-US" sz="2000" dirty="0" err="1"/>
              <a:t>măsura</a:t>
            </a:r>
            <a:r>
              <a:rPr lang="en-US" sz="2000" dirty="0"/>
              <a:t> </a:t>
            </a:r>
            <a:r>
              <a:rPr lang="en-US" sz="2000" dirty="0" err="1"/>
              <a:t>grosimi</a:t>
            </a:r>
            <a:r>
              <a:rPr lang="en-US" sz="2000" dirty="0"/>
              <a:t> </a:t>
            </a:r>
            <a:r>
              <a:rPr lang="en-US" sz="2000" dirty="0" err="1"/>
              <a:t>unor</a:t>
            </a:r>
            <a:r>
              <a:rPr lang="en-US" sz="2000" dirty="0"/>
              <a:t> </a:t>
            </a:r>
            <a:r>
              <a:rPr lang="en-US" sz="2000" dirty="0" err="1"/>
              <a:t>filme</a:t>
            </a:r>
            <a:r>
              <a:rPr lang="en-US" sz="2000" dirty="0"/>
              <a:t> de SiO2 de </a:t>
            </a:r>
            <a:r>
              <a:rPr lang="en-US" sz="2000" dirty="0" err="1"/>
              <a:t>aproximativ</a:t>
            </a:r>
            <a:r>
              <a:rPr lang="en-US" sz="2000" dirty="0"/>
              <a:t> 4 nm </a:t>
            </a:r>
            <a:r>
              <a:rPr lang="en-US" sz="2000" dirty="0" err="1"/>
              <a:t>grosime</a:t>
            </a:r>
            <a:r>
              <a:rPr lang="en-US" sz="2000" dirty="0"/>
              <a:t> </a:t>
            </a:r>
            <a:r>
              <a:rPr lang="en-US" sz="2000" dirty="0" err="1"/>
              <a:t>pe</a:t>
            </a:r>
            <a:r>
              <a:rPr lang="en-US" sz="2000" dirty="0"/>
              <a:t> </a:t>
            </a:r>
            <a:r>
              <a:rPr lang="en-US" sz="2000" dirty="0" err="1"/>
              <a:t>placă</a:t>
            </a:r>
            <a:r>
              <a:rPr lang="en-US" sz="2000" dirty="0"/>
              <a:t> de Si. SE </a:t>
            </a:r>
            <a:r>
              <a:rPr lang="en-US" sz="2000" dirty="0" err="1"/>
              <a:t>este</a:t>
            </a:r>
            <a:r>
              <a:rPr lang="en-US" sz="2000" dirty="0"/>
              <a:t> </a:t>
            </a:r>
            <a:r>
              <a:rPr lang="en-US" sz="2000" dirty="0" err="1"/>
              <a:t>în</a:t>
            </a:r>
            <a:r>
              <a:rPr lang="en-US" sz="2000" dirty="0"/>
              <a:t> mod </a:t>
            </a:r>
            <a:r>
              <a:rPr lang="en-US" sz="2000" dirty="0" err="1"/>
              <a:t>clar</a:t>
            </a:r>
            <a:r>
              <a:rPr lang="en-US" sz="2000" dirty="0"/>
              <a:t> </a:t>
            </a:r>
            <a:r>
              <a:rPr lang="en-US" sz="2000" dirty="0" err="1"/>
              <a:t>cea</a:t>
            </a:r>
            <a:r>
              <a:rPr lang="en-US" sz="2000" dirty="0"/>
              <a:t> </a:t>
            </a:r>
            <a:r>
              <a:rPr lang="en-US" sz="2000" dirty="0" err="1"/>
              <a:t>mai</a:t>
            </a:r>
            <a:r>
              <a:rPr lang="en-US" sz="2000" dirty="0"/>
              <a:t> </a:t>
            </a:r>
            <a:r>
              <a:rPr lang="en-US" sz="2000" dirty="0" err="1"/>
              <a:t>bună</a:t>
            </a:r>
            <a:r>
              <a:rPr lang="en-US" sz="2000" dirty="0"/>
              <a:t> </a:t>
            </a:r>
            <a:r>
              <a:rPr lang="en-US" sz="2000" dirty="0" err="1"/>
              <a:t>alegere</a:t>
            </a:r>
            <a:r>
              <a:rPr lang="en-US" sz="2000" dirty="0"/>
              <a:t> </a:t>
            </a:r>
            <a:r>
              <a:rPr lang="en-US" sz="2000" dirty="0" err="1"/>
              <a:t>pentru</a:t>
            </a:r>
            <a:r>
              <a:rPr lang="ro-RO" sz="2000" dirty="0"/>
              <a:t> </a:t>
            </a:r>
            <a:r>
              <a:rPr lang="en-US" sz="2000" dirty="0" err="1"/>
              <a:t>măsurare</a:t>
            </a:r>
            <a:r>
              <a:rPr lang="en-US" sz="2000" dirty="0"/>
              <a:t> </a:t>
            </a:r>
            <a:r>
              <a:rPr lang="en-US" sz="2000" dirty="0" err="1"/>
              <a:t>în</a:t>
            </a:r>
            <a:r>
              <a:rPr lang="en-US" sz="2000" dirty="0"/>
              <a:t> </a:t>
            </a:r>
            <a:r>
              <a:rPr lang="en-US" sz="2000" dirty="0" err="1"/>
              <a:t>linie</a:t>
            </a:r>
            <a:r>
              <a:rPr lang="en-US" sz="2000" dirty="0"/>
              <a:t> (</a:t>
            </a:r>
            <a:r>
              <a:rPr lang="en-US" sz="2000" dirty="0" err="1"/>
              <a:t>rapidă</a:t>
            </a:r>
            <a:r>
              <a:rPr lang="en-US" sz="2000" dirty="0"/>
              <a:t>, </a:t>
            </a:r>
            <a:r>
              <a:rPr lang="en-US" sz="2000" dirty="0" err="1"/>
              <a:t>precisă</a:t>
            </a:r>
            <a:r>
              <a:rPr lang="en-US" sz="2000" dirty="0"/>
              <a:t>, </a:t>
            </a:r>
            <a:r>
              <a:rPr lang="en-US" sz="2000" dirty="0" err="1"/>
              <a:t>preț</a:t>
            </a:r>
            <a:r>
              <a:rPr lang="en-US" sz="2000" dirty="0"/>
              <a:t> </a:t>
            </a:r>
            <a:r>
              <a:rPr lang="en-US" sz="2000" dirty="0" err="1"/>
              <a:t>scăzut</a:t>
            </a:r>
            <a:r>
              <a:rPr lang="en-US" sz="2000" dirty="0"/>
              <a:t>). </a:t>
            </a:r>
            <a:r>
              <a:rPr lang="en-US" sz="2000" dirty="0" err="1"/>
              <a:t>Pe</a:t>
            </a:r>
            <a:r>
              <a:rPr lang="en-US" sz="2000" dirty="0"/>
              <a:t> de </a:t>
            </a:r>
            <a:r>
              <a:rPr lang="en-US" sz="2000" dirty="0" err="1"/>
              <a:t>altă</a:t>
            </a:r>
            <a:r>
              <a:rPr lang="en-US" sz="2000" dirty="0"/>
              <a:t> parte, XRR are </a:t>
            </a:r>
            <a:r>
              <a:rPr lang="en-US" sz="2000" dirty="0" err="1"/>
              <a:t>performanțe</a:t>
            </a:r>
            <a:r>
              <a:rPr lang="en-US" sz="2000" dirty="0"/>
              <a:t> </a:t>
            </a:r>
            <a:r>
              <a:rPr lang="en-US" sz="2000" dirty="0" err="1"/>
              <a:t>mai</a:t>
            </a:r>
            <a:r>
              <a:rPr lang="en-US" sz="2000" dirty="0"/>
              <a:t> </a:t>
            </a:r>
            <a:r>
              <a:rPr lang="en-US" sz="2000" dirty="0" err="1"/>
              <a:t>bune</a:t>
            </a:r>
            <a:r>
              <a:rPr lang="en-US" sz="2000" dirty="0"/>
              <a:t> </a:t>
            </a:r>
            <a:r>
              <a:rPr lang="en-US" sz="2000" dirty="0" err="1"/>
              <a:t>în</a:t>
            </a:r>
            <a:r>
              <a:rPr lang="en-US" sz="2000" dirty="0"/>
              <a:t> </a:t>
            </a:r>
            <a:r>
              <a:rPr lang="en-US" sz="2000" dirty="0" err="1"/>
              <a:t>ceea</a:t>
            </a:r>
            <a:r>
              <a:rPr lang="en-US" sz="2000" dirty="0"/>
              <a:t> </a:t>
            </a:r>
            <a:r>
              <a:rPr lang="en-US" sz="2000" dirty="0" err="1"/>
              <a:t>ce</a:t>
            </a:r>
            <a:r>
              <a:rPr lang="en-US" sz="2000" dirty="0"/>
              <a:t> </a:t>
            </a:r>
            <a:r>
              <a:rPr lang="en-US" sz="2000" dirty="0" err="1"/>
              <a:t>privește</a:t>
            </a:r>
            <a:r>
              <a:rPr lang="ro-RO" sz="2000" dirty="0"/>
              <a:t> </a:t>
            </a:r>
            <a:r>
              <a:rPr lang="en-US" sz="2000" dirty="0" err="1"/>
              <a:t>trasabilitatea</a:t>
            </a:r>
            <a:r>
              <a:rPr lang="en-US" sz="2000" dirty="0"/>
              <a:t> </a:t>
            </a:r>
            <a:r>
              <a:rPr lang="en-US" sz="2000" dirty="0" err="1"/>
              <a:t>și</a:t>
            </a:r>
            <a:r>
              <a:rPr lang="en-US" sz="2000" dirty="0"/>
              <a:t> </a:t>
            </a:r>
            <a:r>
              <a:rPr lang="en-US" sz="2000" dirty="0" err="1"/>
              <a:t>acuratețea</a:t>
            </a:r>
            <a:r>
              <a:rPr lang="en-US" sz="2000" dirty="0"/>
              <a:t>, </a:t>
            </a:r>
            <a:r>
              <a:rPr lang="en-US" sz="2000" dirty="0" err="1"/>
              <a:t>adică</a:t>
            </a:r>
            <a:r>
              <a:rPr lang="en-US" sz="2000" dirty="0"/>
              <a:t> </a:t>
            </a:r>
            <a:r>
              <a:rPr lang="en-US" sz="2000" dirty="0" err="1"/>
              <a:t>dacă</a:t>
            </a:r>
            <a:r>
              <a:rPr lang="en-US" sz="2000" dirty="0"/>
              <a:t> </a:t>
            </a:r>
            <a:r>
              <a:rPr lang="en-US" sz="2000" dirty="0" err="1"/>
              <a:t>este</a:t>
            </a:r>
            <a:r>
              <a:rPr lang="en-US" sz="2000" dirty="0"/>
              <a:t> bine </a:t>
            </a:r>
            <a:r>
              <a:rPr lang="en-US" sz="2000" dirty="0" err="1"/>
              <a:t>calibrat</a:t>
            </a:r>
            <a:r>
              <a:rPr lang="en-US" sz="2000" dirty="0"/>
              <a:t> </a:t>
            </a:r>
            <a:r>
              <a:rPr lang="en-US" sz="2000" dirty="0" err="1"/>
              <a:t>și</a:t>
            </a:r>
            <a:r>
              <a:rPr lang="en-US" sz="2000" dirty="0"/>
              <a:t> </a:t>
            </a:r>
            <a:r>
              <a:rPr lang="en-US" sz="2000" dirty="0" err="1"/>
              <a:t>operat</a:t>
            </a:r>
            <a:r>
              <a:rPr lang="en-US" sz="2000" dirty="0"/>
              <a:t>, </a:t>
            </a:r>
            <a:r>
              <a:rPr lang="en-US" sz="2000" dirty="0" err="1"/>
              <a:t>garantează</a:t>
            </a:r>
            <a:r>
              <a:rPr lang="en-US" sz="2000" dirty="0"/>
              <a:t> </a:t>
            </a:r>
            <a:r>
              <a:rPr lang="en-US" sz="2000" dirty="0" err="1"/>
              <a:t>incertitudinea</a:t>
            </a:r>
            <a:r>
              <a:rPr lang="en-US" sz="2000" dirty="0"/>
              <a:t> </a:t>
            </a:r>
            <a:r>
              <a:rPr lang="en-US" sz="2000" dirty="0" err="1"/>
              <a:t>cerută</a:t>
            </a:r>
            <a:r>
              <a:rPr lang="en-US" sz="2000" dirty="0"/>
              <a:t>.</a:t>
            </a:r>
            <a:endParaRPr lang="ro-RO" sz="2000" dirty="0"/>
          </a:p>
        </p:txBody>
      </p:sp>
    </p:spTree>
    <p:extLst>
      <p:ext uri="{BB962C8B-B14F-4D97-AF65-F5344CB8AC3E}">
        <p14:creationId xmlns:p14="http://schemas.microsoft.com/office/powerpoint/2010/main" val="181083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839200" cy="1143000"/>
          </a:xfrm>
        </p:spPr>
        <p:txBody>
          <a:bodyPr/>
          <a:lstStyle/>
          <a:p>
            <a:r>
              <a:rPr lang="ro-RO" dirty="0"/>
              <a:t>Metrologia pt analiza dimensională a suprafeței structurate</a:t>
            </a:r>
            <a:endParaRPr lang="en-US" dirty="0"/>
          </a:p>
        </p:txBody>
      </p:sp>
      <p:sp>
        <p:nvSpPr>
          <p:cNvPr id="3" name="Content Placeholder 2"/>
          <p:cNvSpPr>
            <a:spLocks noGrp="1"/>
          </p:cNvSpPr>
          <p:nvPr>
            <p:ph idx="1"/>
          </p:nvPr>
        </p:nvSpPr>
        <p:spPr>
          <a:xfrm>
            <a:off x="-304800" y="1600200"/>
            <a:ext cx="9296400" cy="4525962"/>
          </a:xfrm>
        </p:spPr>
        <p:txBody>
          <a:bodyPr/>
          <a:lstStyle/>
          <a:p>
            <a:r>
              <a:rPr lang="en-US" sz="2000" dirty="0" err="1"/>
              <a:t>Probele</a:t>
            </a:r>
            <a:r>
              <a:rPr lang="en-US" sz="2000" dirty="0"/>
              <a:t> cu </a:t>
            </a:r>
            <a:r>
              <a:rPr lang="en-US" sz="2000" dirty="0" err="1"/>
              <a:t>caracteristici</a:t>
            </a:r>
            <a:r>
              <a:rPr lang="en-US" sz="2000" dirty="0"/>
              <a:t> de </a:t>
            </a:r>
            <a:r>
              <a:rPr lang="en-US" sz="2000" dirty="0" err="1"/>
              <a:t>suprafață</a:t>
            </a:r>
            <a:r>
              <a:rPr lang="en-US" sz="2000" dirty="0"/>
              <a:t> </a:t>
            </a:r>
            <a:r>
              <a:rPr lang="en-US" sz="2000" dirty="0" err="1"/>
              <a:t>structurată</a:t>
            </a:r>
            <a:r>
              <a:rPr lang="en-US" sz="2000" dirty="0"/>
              <a:t> </a:t>
            </a:r>
            <a:r>
              <a:rPr lang="en-US" sz="2000" dirty="0" err="1"/>
              <a:t>sunt</a:t>
            </a:r>
            <a:r>
              <a:rPr lang="en-US" sz="2000" dirty="0"/>
              <a:t> </a:t>
            </a:r>
            <a:r>
              <a:rPr lang="en-US" sz="2000" dirty="0" err="1"/>
              <a:t>clasificate</a:t>
            </a:r>
            <a:r>
              <a:rPr lang="en-US" sz="2000" dirty="0"/>
              <a:t> ca </a:t>
            </a:r>
            <a:r>
              <a:rPr lang="en-US" sz="2000" dirty="0" err="1"/>
              <a:t>fiind</a:t>
            </a:r>
            <a:r>
              <a:rPr lang="en-US" sz="2000" dirty="0"/>
              <a:t> </a:t>
            </a:r>
            <a:r>
              <a:rPr lang="en-US" sz="2000" dirty="0" err="1"/>
              <a:t>în</a:t>
            </a:r>
            <a:r>
              <a:rPr lang="en-US" sz="2000" dirty="0"/>
              <a:t> </a:t>
            </a:r>
            <a:r>
              <a:rPr lang="en-US" sz="2000" dirty="0" err="1"/>
              <a:t>domeniul</a:t>
            </a:r>
            <a:r>
              <a:rPr lang="en-US" sz="2000" dirty="0"/>
              <a:t> </a:t>
            </a:r>
            <a:r>
              <a:rPr lang="en-US" sz="2000" dirty="0" err="1"/>
              <a:t>nanometrologiei</a:t>
            </a:r>
            <a:r>
              <a:rPr lang="en-US" sz="2000" dirty="0"/>
              <a:t> </a:t>
            </a:r>
            <a:r>
              <a:rPr lang="en-US" sz="2000" dirty="0" err="1"/>
              <a:t>dacă</a:t>
            </a:r>
            <a:r>
              <a:rPr lang="en-US" sz="2000" dirty="0"/>
              <a:t> </a:t>
            </a:r>
            <a:r>
              <a:rPr lang="en-US" sz="2000" dirty="0" err="1"/>
              <a:t>dimensiunea</a:t>
            </a:r>
            <a:r>
              <a:rPr lang="en-US" sz="2000" dirty="0"/>
              <a:t> </a:t>
            </a:r>
            <a:r>
              <a:rPr lang="en-US" sz="2000" dirty="0" err="1"/>
              <a:t>critică</a:t>
            </a:r>
            <a:r>
              <a:rPr lang="en-US" sz="2000" dirty="0"/>
              <a:t>, </a:t>
            </a:r>
            <a:r>
              <a:rPr lang="en-US" sz="2000" dirty="0" err="1"/>
              <a:t>este</a:t>
            </a:r>
            <a:r>
              <a:rPr lang="en-US" sz="2000" dirty="0"/>
              <a:t> </a:t>
            </a:r>
            <a:r>
              <a:rPr lang="en-US" sz="2000" dirty="0" err="1"/>
              <a:t>mai</a:t>
            </a:r>
            <a:r>
              <a:rPr lang="en-US" sz="2000" dirty="0"/>
              <a:t> </a:t>
            </a:r>
            <a:r>
              <a:rPr lang="en-US" sz="2000" dirty="0" err="1"/>
              <a:t>mică</a:t>
            </a:r>
            <a:r>
              <a:rPr lang="en-US" sz="2000" dirty="0"/>
              <a:t> de 100nm. </a:t>
            </a:r>
            <a:r>
              <a:rPr lang="ro-RO" sz="2000" dirty="0"/>
              <a:t> </a:t>
            </a:r>
            <a:r>
              <a:rPr lang="en-US" sz="2000" dirty="0" err="1"/>
              <a:t>Astfel</a:t>
            </a:r>
            <a:r>
              <a:rPr lang="en-US" sz="2000" dirty="0"/>
              <a:t> de </a:t>
            </a:r>
            <a:r>
              <a:rPr lang="en-US" sz="2000" dirty="0" err="1"/>
              <a:t>structuri</a:t>
            </a:r>
            <a:r>
              <a:rPr lang="en-US" sz="2000" dirty="0"/>
              <a:t> </a:t>
            </a:r>
            <a:r>
              <a:rPr lang="en-US" sz="2000" dirty="0" err="1"/>
              <a:t>fac</a:t>
            </a:r>
            <a:r>
              <a:rPr lang="en-US" sz="2000" dirty="0"/>
              <a:t> </a:t>
            </a:r>
            <a:r>
              <a:rPr lang="en-US" sz="2000" dirty="0" err="1"/>
              <a:t>în</a:t>
            </a:r>
            <a:r>
              <a:rPr lang="en-US" sz="2000" dirty="0"/>
              <a:t> </a:t>
            </a:r>
            <a:r>
              <a:rPr lang="en-US" sz="2000" dirty="0" err="1"/>
              <a:t>prezent</a:t>
            </a:r>
            <a:r>
              <a:rPr lang="en-US" sz="2000" dirty="0"/>
              <a:t> parte din </a:t>
            </a:r>
            <a:r>
              <a:rPr lang="en-US" sz="2000" dirty="0" err="1"/>
              <a:t>multe</a:t>
            </a:r>
            <a:r>
              <a:rPr lang="ro-RO" sz="2000" dirty="0"/>
              <a:t> </a:t>
            </a:r>
            <a:r>
              <a:rPr lang="en-US" sz="2000" dirty="0" err="1"/>
              <a:t>dispozitive</a:t>
            </a:r>
            <a:r>
              <a:rPr lang="en-US" sz="2000" dirty="0"/>
              <a:t> </a:t>
            </a:r>
            <a:r>
              <a:rPr lang="en-US" sz="2000" dirty="0" err="1"/>
              <a:t>și</a:t>
            </a:r>
            <a:r>
              <a:rPr lang="en-US" sz="2000" dirty="0"/>
              <a:t> </a:t>
            </a:r>
            <a:r>
              <a:rPr lang="en-US" sz="2000" dirty="0" err="1"/>
              <a:t>aplicații</a:t>
            </a:r>
            <a:r>
              <a:rPr lang="en-US" sz="2000" dirty="0"/>
              <a:t> </a:t>
            </a:r>
            <a:r>
              <a:rPr lang="en-US" sz="2000" dirty="0" err="1"/>
              <a:t>industriale</a:t>
            </a:r>
            <a:r>
              <a:rPr lang="en-US" sz="2000" dirty="0"/>
              <a:t>, </a:t>
            </a:r>
            <a:r>
              <a:rPr lang="en-US" sz="2000" dirty="0" err="1"/>
              <a:t>inclusiv</a:t>
            </a:r>
            <a:r>
              <a:rPr lang="en-US" sz="2000" dirty="0"/>
              <a:t>:</a:t>
            </a:r>
            <a:endParaRPr lang="ro-RO" sz="2000" dirty="0"/>
          </a:p>
          <a:p>
            <a:r>
              <a:rPr lang="en-US" sz="2000" dirty="0"/>
              <a:t>• </a:t>
            </a:r>
            <a:r>
              <a:rPr lang="en-US" sz="2000" dirty="0" err="1"/>
              <a:t>Semiconductoare</a:t>
            </a:r>
            <a:r>
              <a:rPr lang="en-US" sz="2000" dirty="0"/>
              <a:t> </a:t>
            </a:r>
            <a:r>
              <a:rPr lang="en-US" sz="2000" dirty="0" err="1"/>
              <a:t>și</a:t>
            </a:r>
            <a:r>
              <a:rPr lang="en-US" sz="2000" dirty="0"/>
              <a:t> </a:t>
            </a:r>
            <a:r>
              <a:rPr lang="en-US" sz="2000" dirty="0" err="1"/>
              <a:t>circuite</a:t>
            </a:r>
            <a:r>
              <a:rPr lang="en-US" sz="2000" dirty="0"/>
              <a:t> integrate</a:t>
            </a:r>
            <a:endParaRPr lang="ro-RO" sz="2000" dirty="0"/>
          </a:p>
          <a:p>
            <a:r>
              <a:rPr lang="en-US" sz="2000" dirty="0"/>
              <a:t>• </a:t>
            </a:r>
            <a:r>
              <a:rPr lang="en-US" sz="2000" dirty="0" err="1"/>
              <a:t>Sisteme</a:t>
            </a:r>
            <a:r>
              <a:rPr lang="en-US" sz="2000" dirty="0"/>
              <a:t> micro-electro-</a:t>
            </a:r>
            <a:r>
              <a:rPr lang="en-US" sz="2000" dirty="0" err="1"/>
              <a:t>mecanice</a:t>
            </a:r>
            <a:endParaRPr lang="ro-RO" sz="2000" dirty="0"/>
          </a:p>
          <a:p>
            <a:r>
              <a:rPr lang="en-US" sz="2000" dirty="0"/>
              <a:t>• </a:t>
            </a:r>
            <a:r>
              <a:rPr lang="en-US" sz="2000" dirty="0" err="1"/>
              <a:t>Dispozitive</a:t>
            </a:r>
            <a:r>
              <a:rPr lang="en-US" sz="2000" dirty="0"/>
              <a:t> </a:t>
            </a:r>
            <a:r>
              <a:rPr lang="en-US" sz="2000" dirty="0" err="1"/>
              <a:t>biomedicale</a:t>
            </a:r>
            <a:endParaRPr lang="ro-RO" sz="2000" dirty="0"/>
          </a:p>
          <a:p>
            <a:r>
              <a:rPr lang="en-US" sz="2000" dirty="0"/>
              <a:t>• </a:t>
            </a:r>
            <a:r>
              <a:rPr lang="en-US" sz="2000" dirty="0" err="1"/>
              <a:t>Dispozitive</a:t>
            </a:r>
            <a:r>
              <a:rPr lang="en-US" sz="2000" dirty="0"/>
              <a:t> </a:t>
            </a:r>
            <a:r>
              <a:rPr lang="en-US" sz="2000" dirty="0" err="1"/>
              <a:t>optice</a:t>
            </a:r>
            <a:endParaRPr lang="ro-RO" sz="2000" dirty="0"/>
          </a:p>
          <a:p>
            <a:r>
              <a:rPr lang="en-US" sz="2000" dirty="0"/>
              <a:t>În </a:t>
            </a:r>
            <a:r>
              <a:rPr lang="en-US" sz="2000" dirty="0" err="1"/>
              <a:t>toate</a:t>
            </a:r>
            <a:r>
              <a:rPr lang="en-US" sz="2000" dirty="0"/>
              <a:t> </a:t>
            </a:r>
            <a:r>
              <a:rPr lang="en-US" sz="2000" dirty="0" err="1"/>
              <a:t>cazurile</a:t>
            </a:r>
            <a:r>
              <a:rPr lang="en-US" sz="2000" dirty="0"/>
              <a:t> </a:t>
            </a:r>
            <a:r>
              <a:rPr lang="en-US" sz="2000" dirty="0" err="1"/>
              <a:t>structura</a:t>
            </a:r>
            <a:r>
              <a:rPr lang="ro-RO" sz="2000" dirty="0"/>
              <a:t>rea</a:t>
            </a:r>
            <a:r>
              <a:rPr lang="en-US" sz="2000" dirty="0"/>
              <a:t> </a:t>
            </a:r>
            <a:r>
              <a:rPr lang="en-US" sz="2000" dirty="0" err="1"/>
              <a:t>joacă</a:t>
            </a:r>
            <a:r>
              <a:rPr lang="en-US" sz="2000" dirty="0"/>
              <a:t> un </a:t>
            </a:r>
            <a:r>
              <a:rPr lang="en-US" sz="2000" dirty="0" err="1"/>
              <a:t>rol</a:t>
            </a:r>
            <a:r>
              <a:rPr lang="en-US" sz="2000" dirty="0"/>
              <a:t> important </a:t>
            </a:r>
            <a:r>
              <a:rPr lang="en-US" sz="2000" dirty="0" err="1"/>
              <a:t>în</a:t>
            </a:r>
            <a:r>
              <a:rPr lang="en-US" sz="2000" dirty="0"/>
              <a:t> </a:t>
            </a:r>
            <a:r>
              <a:rPr lang="en-US" sz="2000" dirty="0" err="1"/>
              <a:t>obținerea</a:t>
            </a:r>
            <a:r>
              <a:rPr lang="en-US" sz="2000" dirty="0"/>
              <a:t> </a:t>
            </a:r>
            <a:r>
              <a:rPr lang="en-US" sz="2000" dirty="0" err="1"/>
              <a:t>funcționalității</a:t>
            </a:r>
            <a:r>
              <a:rPr lang="en-US" sz="2000" dirty="0"/>
              <a:t> </a:t>
            </a:r>
            <a:r>
              <a:rPr lang="en-US" sz="2000" dirty="0" err="1"/>
              <a:t>dorite</a:t>
            </a:r>
            <a:r>
              <a:rPr lang="en-US" sz="2000" dirty="0"/>
              <a:t>. O </a:t>
            </a:r>
            <a:r>
              <a:rPr lang="en-US" sz="2000" dirty="0" err="1"/>
              <a:t>modalitate</a:t>
            </a:r>
            <a:r>
              <a:rPr lang="en-US" sz="2000" dirty="0"/>
              <a:t> de a produce</a:t>
            </a:r>
            <a:r>
              <a:rPr lang="ro-RO" sz="2000" dirty="0"/>
              <a:t> </a:t>
            </a:r>
            <a:r>
              <a:rPr lang="en-US" sz="2000" dirty="0" err="1"/>
              <a:t>eșantionul</a:t>
            </a:r>
            <a:r>
              <a:rPr lang="en-US" sz="2000" dirty="0"/>
              <a:t> </a:t>
            </a:r>
            <a:r>
              <a:rPr lang="en-US" sz="2000" dirty="0" err="1"/>
              <a:t>structurat</a:t>
            </a:r>
            <a:r>
              <a:rPr lang="en-US" sz="2000" dirty="0"/>
              <a:t> </a:t>
            </a:r>
            <a:r>
              <a:rPr lang="en-US" sz="2000" dirty="0" err="1"/>
              <a:t>poate</a:t>
            </a:r>
            <a:r>
              <a:rPr lang="en-US" sz="2000" dirty="0"/>
              <a:t> fi </a:t>
            </a:r>
            <a:r>
              <a:rPr lang="en-US" sz="2000" dirty="0" err="1"/>
              <a:t>rezumat</a:t>
            </a:r>
            <a:r>
              <a:rPr lang="en-US" sz="2000" dirty="0"/>
              <a:t> </a:t>
            </a:r>
            <a:r>
              <a:rPr lang="en-US" sz="2000" dirty="0" err="1"/>
              <a:t>după</a:t>
            </a:r>
            <a:r>
              <a:rPr lang="en-US" sz="2000" dirty="0"/>
              <a:t> cum </a:t>
            </a:r>
            <a:r>
              <a:rPr lang="en-US" sz="2000" dirty="0" err="1"/>
              <a:t>urmează</a:t>
            </a:r>
            <a:r>
              <a:rPr lang="en-US" sz="2000" dirty="0"/>
              <a:t>:</a:t>
            </a:r>
            <a:endParaRPr lang="ro-RO" sz="2000" dirty="0"/>
          </a:p>
          <a:p>
            <a:r>
              <a:rPr lang="en-US" sz="2000" dirty="0"/>
              <a:t>1. </a:t>
            </a:r>
            <a:r>
              <a:rPr lang="ro-RO" sz="2000" dirty="0"/>
              <a:t>M</a:t>
            </a:r>
            <a:r>
              <a:rPr lang="en-US" sz="2000" dirty="0" err="1"/>
              <a:t>ascare</a:t>
            </a:r>
            <a:r>
              <a:rPr lang="en-US" sz="2000" dirty="0"/>
              <a:t>, </a:t>
            </a:r>
            <a:r>
              <a:rPr lang="en-US" sz="2000" dirty="0" err="1"/>
              <a:t>presupune</a:t>
            </a:r>
            <a:r>
              <a:rPr lang="en-US" sz="2000" dirty="0"/>
              <a:t> </a:t>
            </a:r>
            <a:r>
              <a:rPr lang="en-US" sz="2000" dirty="0" err="1"/>
              <a:t>prepararea</a:t>
            </a:r>
            <a:r>
              <a:rPr lang="en-US" sz="2000" dirty="0"/>
              <a:t> </a:t>
            </a:r>
            <a:r>
              <a:rPr lang="en-US" sz="2000" dirty="0" err="1"/>
              <a:t>unor</a:t>
            </a:r>
            <a:r>
              <a:rPr lang="en-US" sz="2000" dirty="0"/>
              <a:t> </a:t>
            </a:r>
            <a:r>
              <a:rPr lang="en-US" sz="2000" dirty="0" err="1"/>
              <a:t>straturi</a:t>
            </a:r>
            <a:r>
              <a:rPr lang="en-US" sz="2000" dirty="0"/>
              <a:t> </a:t>
            </a:r>
            <a:r>
              <a:rPr lang="en-US" sz="2000" dirty="0" err="1"/>
              <a:t>neuniforme</a:t>
            </a:r>
            <a:r>
              <a:rPr lang="en-US" sz="2000" dirty="0"/>
              <a:t> de </a:t>
            </a:r>
            <a:r>
              <a:rPr lang="en-US" sz="2000" dirty="0" err="1"/>
              <a:t>diferite</a:t>
            </a:r>
            <a:r>
              <a:rPr lang="ro-RO" sz="2000" dirty="0"/>
              <a:t> </a:t>
            </a:r>
            <a:r>
              <a:rPr lang="en-US" sz="2000" dirty="0" err="1"/>
              <a:t>materiale</a:t>
            </a:r>
            <a:r>
              <a:rPr lang="en-US" sz="2000" dirty="0"/>
              <a:t> </a:t>
            </a:r>
            <a:r>
              <a:rPr lang="en-US" sz="2000" dirty="0" err="1"/>
              <a:t>stivuite</a:t>
            </a:r>
            <a:r>
              <a:rPr lang="en-US" sz="2000" dirty="0"/>
              <a:t> </a:t>
            </a:r>
            <a:r>
              <a:rPr lang="en-US" sz="2000" dirty="0" err="1"/>
              <a:t>deasupra</a:t>
            </a:r>
            <a:r>
              <a:rPr lang="en-US" sz="2000" dirty="0"/>
              <a:t> </a:t>
            </a:r>
            <a:r>
              <a:rPr lang="en-US" sz="2000" dirty="0" err="1"/>
              <a:t>unui</a:t>
            </a:r>
            <a:r>
              <a:rPr lang="en-US" sz="2000" dirty="0"/>
              <a:t> </a:t>
            </a:r>
            <a:r>
              <a:rPr lang="en-US" sz="2000" dirty="0" err="1"/>
              <a:t>substrat</a:t>
            </a:r>
            <a:r>
              <a:rPr lang="en-US" sz="2000" dirty="0"/>
              <a:t>, </a:t>
            </a:r>
            <a:r>
              <a:rPr lang="en-US" sz="2000" dirty="0" err="1"/>
              <a:t>numite</a:t>
            </a:r>
            <a:r>
              <a:rPr lang="en-US" sz="2000" dirty="0"/>
              <a:t> </a:t>
            </a:r>
            <a:r>
              <a:rPr lang="en-US" sz="2000" dirty="0" err="1"/>
              <a:t>mască</a:t>
            </a:r>
            <a:r>
              <a:rPr lang="en-US" sz="2000" dirty="0"/>
              <a:t> de </a:t>
            </a:r>
            <a:r>
              <a:rPr lang="en-US" sz="2000" dirty="0" err="1"/>
              <a:t>gravare</a:t>
            </a:r>
            <a:r>
              <a:rPr lang="en-US" sz="2000" dirty="0"/>
              <a:t>.</a:t>
            </a:r>
            <a:endParaRPr lang="ro-RO" sz="2000" dirty="0"/>
          </a:p>
          <a:p>
            <a:r>
              <a:rPr lang="en-US" sz="2000" dirty="0"/>
              <a:t>2. Al </a:t>
            </a:r>
            <a:r>
              <a:rPr lang="en-US" sz="2000" dirty="0" err="1"/>
              <a:t>doilea</a:t>
            </a:r>
            <a:r>
              <a:rPr lang="en-US" sz="2000" dirty="0"/>
              <a:t> pas </a:t>
            </a:r>
            <a:r>
              <a:rPr lang="en-US" sz="2000" dirty="0" err="1"/>
              <a:t>este</a:t>
            </a:r>
            <a:r>
              <a:rPr lang="en-US" sz="2000" dirty="0"/>
              <a:t> </a:t>
            </a:r>
            <a:r>
              <a:rPr lang="ro-RO" sz="2000" dirty="0"/>
              <a:t>g</a:t>
            </a:r>
            <a:r>
              <a:rPr lang="en-US" sz="2000" dirty="0" err="1"/>
              <a:t>ravare</a:t>
            </a:r>
            <a:r>
              <a:rPr lang="en-US" sz="2000" dirty="0"/>
              <a:t>. </a:t>
            </a:r>
            <a:r>
              <a:rPr lang="en-US" sz="2000" dirty="0" err="1"/>
              <a:t>Acest</a:t>
            </a:r>
            <a:r>
              <a:rPr lang="en-US" sz="2000" dirty="0"/>
              <a:t> </a:t>
            </a:r>
            <a:r>
              <a:rPr lang="en-US" sz="2000" dirty="0" err="1"/>
              <a:t>proces</a:t>
            </a:r>
            <a:r>
              <a:rPr lang="en-US" sz="2000" dirty="0"/>
              <a:t> </a:t>
            </a:r>
            <a:r>
              <a:rPr lang="en-US" sz="2000" dirty="0" err="1"/>
              <a:t>folosește</a:t>
            </a:r>
            <a:r>
              <a:rPr lang="en-US" sz="2000" dirty="0"/>
              <a:t> de </a:t>
            </a:r>
            <a:r>
              <a:rPr lang="en-US" sz="2000" dirty="0" err="1"/>
              <a:t>obicei</a:t>
            </a:r>
            <a:r>
              <a:rPr lang="en-US" sz="2000" dirty="0"/>
              <a:t> un acid </a:t>
            </a:r>
            <a:r>
              <a:rPr lang="en-US" sz="2000" dirty="0" err="1"/>
              <a:t>puternic</a:t>
            </a:r>
            <a:r>
              <a:rPr lang="en-US" sz="2000" dirty="0"/>
              <a:t> </a:t>
            </a:r>
            <a:r>
              <a:rPr lang="en-US" sz="2000" dirty="0" err="1"/>
              <a:t>sau</a:t>
            </a:r>
            <a:r>
              <a:rPr lang="en-US" sz="2000" dirty="0"/>
              <a:t> o </a:t>
            </a:r>
            <a:r>
              <a:rPr lang="en-US" sz="2000" dirty="0" err="1"/>
              <a:t>plasmă</a:t>
            </a:r>
            <a:r>
              <a:rPr lang="en-US" sz="2000" dirty="0"/>
              <a:t> </a:t>
            </a:r>
            <a:r>
              <a:rPr lang="en-US" sz="2000" dirty="0" err="1"/>
              <a:t>pentru</a:t>
            </a:r>
            <a:r>
              <a:rPr lang="en-US" sz="2000" dirty="0"/>
              <a:t> a </a:t>
            </a:r>
            <a:r>
              <a:rPr lang="en-US" sz="2000" dirty="0" err="1"/>
              <a:t>oxida</a:t>
            </a:r>
            <a:r>
              <a:rPr lang="ro-RO" sz="2000" dirty="0"/>
              <a:t> </a:t>
            </a:r>
            <a:r>
              <a:rPr lang="en-US" sz="2000" dirty="0" err="1"/>
              <a:t>sau</a:t>
            </a:r>
            <a:r>
              <a:rPr lang="en-US" sz="2000" dirty="0"/>
              <a:t> </a:t>
            </a:r>
            <a:r>
              <a:rPr lang="en-US" sz="2000" dirty="0" err="1"/>
              <a:t>pulverizați</a:t>
            </a:r>
            <a:r>
              <a:rPr lang="en-US" sz="2000" dirty="0"/>
              <a:t> </a:t>
            </a:r>
            <a:r>
              <a:rPr lang="en-US" sz="2000" dirty="0" err="1"/>
              <a:t>pe</a:t>
            </a:r>
            <a:r>
              <a:rPr lang="en-US" sz="2000" dirty="0"/>
              <a:t> </a:t>
            </a:r>
            <a:r>
              <a:rPr lang="en-US" sz="2000" dirty="0" err="1"/>
              <a:t>suprafața</a:t>
            </a:r>
            <a:r>
              <a:rPr lang="en-US" sz="2000" dirty="0"/>
              <a:t> </a:t>
            </a:r>
            <a:r>
              <a:rPr lang="en-US" sz="2000" dirty="0" err="1"/>
              <a:t>măștii</a:t>
            </a:r>
            <a:r>
              <a:rPr lang="en-US" sz="2000" dirty="0"/>
              <a:t> de </a:t>
            </a:r>
            <a:r>
              <a:rPr lang="en-US" sz="2000" dirty="0" err="1"/>
              <a:t>gravare</a:t>
            </a:r>
            <a:r>
              <a:rPr lang="en-US" sz="2000" dirty="0"/>
              <a:t>, </a:t>
            </a:r>
            <a:r>
              <a:rPr lang="en-US" sz="2000" dirty="0" err="1"/>
              <a:t>transferând</a:t>
            </a:r>
            <a:r>
              <a:rPr lang="en-US" sz="2000" dirty="0"/>
              <a:t> </a:t>
            </a:r>
            <a:r>
              <a:rPr lang="en-US" sz="2000" dirty="0" err="1"/>
              <a:t>astfel</a:t>
            </a:r>
            <a:r>
              <a:rPr lang="en-US" sz="2000" dirty="0"/>
              <a:t> </a:t>
            </a:r>
            <a:r>
              <a:rPr lang="en-US" sz="2000" dirty="0" err="1"/>
              <a:t>dimensiunea</a:t>
            </a:r>
            <a:r>
              <a:rPr lang="en-US" sz="2000" dirty="0"/>
              <a:t> </a:t>
            </a:r>
            <a:r>
              <a:rPr lang="en-US" sz="2000" dirty="0" err="1"/>
              <a:t>critică</a:t>
            </a:r>
            <a:r>
              <a:rPr lang="en-US" sz="2000" dirty="0"/>
              <a:t> (CD) a</a:t>
            </a:r>
            <a:r>
              <a:rPr lang="ro-RO" sz="2000" dirty="0"/>
              <a:t> </a:t>
            </a:r>
            <a:r>
              <a:rPr lang="en-US" sz="2000" dirty="0" err="1"/>
              <a:t>masca</a:t>
            </a:r>
            <a:r>
              <a:rPr lang="en-US" sz="2000" dirty="0"/>
              <a:t> la </a:t>
            </a:r>
            <a:r>
              <a:rPr lang="en-US" sz="2000" dirty="0" err="1"/>
              <a:t>proba</a:t>
            </a:r>
            <a:r>
              <a:rPr lang="en-US" sz="2000" dirty="0"/>
              <a:t> </a:t>
            </a:r>
            <a:r>
              <a:rPr lang="en-US" sz="2000" dirty="0" err="1"/>
              <a:t>țintă</a:t>
            </a:r>
            <a:r>
              <a:rPr lang="en-US" sz="2000" dirty="0"/>
              <a:t>. </a:t>
            </a:r>
          </a:p>
        </p:txBody>
      </p:sp>
    </p:spTree>
    <p:extLst>
      <p:ext uri="{BB962C8B-B14F-4D97-AF65-F5344CB8AC3E}">
        <p14:creationId xmlns:p14="http://schemas.microsoft.com/office/powerpoint/2010/main" val="368136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4834" y="1600200"/>
            <a:ext cx="9178834" cy="4114800"/>
          </a:xfrm>
        </p:spPr>
        <p:txBody>
          <a:bodyPr/>
          <a:lstStyle/>
          <a:p>
            <a:pPr marL="0" indent="0">
              <a:buNone/>
            </a:pPr>
            <a:r>
              <a:rPr lang="en-US" sz="2000" dirty="0"/>
              <a:t>Proprietățile </a:t>
            </a:r>
            <a:r>
              <a:rPr lang="en-US" sz="2000" dirty="0" err="1"/>
              <a:t>fizico-chimice</a:t>
            </a:r>
            <a:r>
              <a:rPr lang="en-US" sz="2000" dirty="0"/>
              <a:t> ale </a:t>
            </a:r>
            <a:r>
              <a:rPr lang="en-US" sz="2000" dirty="0" err="1"/>
              <a:t>straturilor</a:t>
            </a:r>
            <a:r>
              <a:rPr lang="en-US" sz="2000" dirty="0"/>
              <a:t> de </a:t>
            </a:r>
            <a:r>
              <a:rPr lang="en-US" sz="2000" dirty="0" err="1"/>
              <a:t>măști</a:t>
            </a:r>
            <a:r>
              <a:rPr lang="en-US" sz="2000" dirty="0"/>
              <a:t> de </a:t>
            </a:r>
            <a:r>
              <a:rPr lang="en-US" sz="2000" dirty="0" err="1"/>
              <a:t>gravare</a:t>
            </a:r>
            <a:r>
              <a:rPr lang="en-US" sz="2000" dirty="0"/>
              <a:t> </a:t>
            </a:r>
            <a:r>
              <a:rPr lang="en-US" sz="2000" dirty="0" err="1"/>
              <a:t>și</a:t>
            </a:r>
            <a:r>
              <a:rPr lang="en-US" sz="2000" dirty="0"/>
              <a:t> </a:t>
            </a:r>
            <a:r>
              <a:rPr lang="en-US" sz="2000" dirty="0" err="1"/>
              <a:t>cele</a:t>
            </a:r>
            <a:r>
              <a:rPr lang="en-US" sz="2000" dirty="0"/>
              <a:t> </a:t>
            </a:r>
            <a:r>
              <a:rPr lang="en-US" sz="2000" dirty="0" err="1"/>
              <a:t>aplicate</a:t>
            </a:r>
            <a:r>
              <a:rPr lang="ro-RO" sz="2000" dirty="0"/>
              <a:t> </a:t>
            </a:r>
            <a:r>
              <a:rPr lang="en-US" sz="2000" dirty="0" err="1"/>
              <a:t>metoda</a:t>
            </a:r>
            <a:r>
              <a:rPr lang="en-US" sz="2000" dirty="0"/>
              <a:t> de </a:t>
            </a:r>
            <a:r>
              <a:rPr lang="en-US" sz="2000" dirty="0" err="1"/>
              <a:t>gravare</a:t>
            </a:r>
            <a:r>
              <a:rPr lang="en-US" sz="2000" dirty="0"/>
              <a:t> </a:t>
            </a:r>
            <a:r>
              <a:rPr lang="en-US" sz="2000" dirty="0" err="1"/>
              <a:t>sunt</a:t>
            </a:r>
            <a:r>
              <a:rPr lang="en-US" sz="2000" dirty="0"/>
              <a:t> </a:t>
            </a:r>
            <a:r>
              <a:rPr lang="en-US" sz="2000" dirty="0" err="1"/>
              <a:t>factori</a:t>
            </a:r>
            <a:r>
              <a:rPr lang="en-US" sz="2000" dirty="0"/>
              <a:t> </a:t>
            </a:r>
            <a:r>
              <a:rPr lang="en-US" sz="2000" dirty="0" err="1"/>
              <a:t>importanți</a:t>
            </a:r>
            <a:r>
              <a:rPr lang="en-US" sz="2000" dirty="0"/>
              <a:t> care </a:t>
            </a:r>
            <a:r>
              <a:rPr lang="en-US" sz="2000" dirty="0" err="1"/>
              <a:t>determină</a:t>
            </a:r>
            <a:r>
              <a:rPr lang="en-US" sz="2000" dirty="0"/>
              <a:t> rata </a:t>
            </a:r>
            <a:r>
              <a:rPr lang="en-US" sz="2000" dirty="0" err="1"/>
              <a:t>finală</a:t>
            </a:r>
            <a:r>
              <a:rPr lang="en-US" sz="2000" dirty="0"/>
              <a:t> de </a:t>
            </a:r>
            <a:r>
              <a:rPr lang="en-US" sz="2000" dirty="0" err="1"/>
              <a:t>gravare</a:t>
            </a:r>
            <a:r>
              <a:rPr lang="en-US" sz="2000" dirty="0"/>
              <a:t>.</a:t>
            </a:r>
            <a:r>
              <a:rPr lang="ro-RO" sz="2000" dirty="0"/>
              <a:t> </a:t>
            </a:r>
            <a:r>
              <a:rPr lang="en-US" sz="2000" dirty="0" err="1"/>
              <a:t>Pe</a:t>
            </a:r>
            <a:r>
              <a:rPr lang="en-US" sz="2000" dirty="0"/>
              <a:t> </a:t>
            </a:r>
            <a:r>
              <a:rPr lang="en-US" sz="2000" dirty="0" err="1"/>
              <a:t>măsură</a:t>
            </a:r>
            <a:r>
              <a:rPr lang="en-US" sz="2000" dirty="0"/>
              <a:t> </a:t>
            </a:r>
            <a:r>
              <a:rPr lang="en-US" sz="2000" dirty="0" err="1"/>
              <a:t>ce</a:t>
            </a:r>
            <a:r>
              <a:rPr lang="en-US" sz="2000" dirty="0"/>
              <a:t> se </a:t>
            </a:r>
            <a:r>
              <a:rPr lang="en-US" sz="2000" dirty="0" err="1"/>
              <a:t>fabrică</a:t>
            </a:r>
            <a:r>
              <a:rPr lang="en-US" sz="2000" dirty="0"/>
              <a:t> </a:t>
            </a:r>
            <a:r>
              <a:rPr lang="en-US" sz="2000" dirty="0" err="1"/>
              <a:t>structuri</a:t>
            </a:r>
            <a:r>
              <a:rPr lang="en-US" sz="2000" dirty="0"/>
              <a:t> </a:t>
            </a:r>
            <a:r>
              <a:rPr lang="en-US" sz="2000" dirty="0" err="1"/>
              <a:t>mai</a:t>
            </a:r>
            <a:r>
              <a:rPr lang="en-US" sz="2000" dirty="0"/>
              <a:t> </a:t>
            </a:r>
            <a:r>
              <a:rPr lang="en-US" sz="2000" dirty="0" err="1"/>
              <a:t>complexe</a:t>
            </a:r>
            <a:r>
              <a:rPr lang="en-US" sz="2000" dirty="0"/>
              <a:t>, </a:t>
            </a:r>
            <a:r>
              <a:rPr lang="en-US" sz="2000" dirty="0" err="1"/>
              <a:t>este</a:t>
            </a:r>
            <a:r>
              <a:rPr lang="en-US" sz="2000" dirty="0"/>
              <a:t> </a:t>
            </a:r>
            <a:r>
              <a:rPr lang="en-US" sz="2000" dirty="0" err="1"/>
              <a:t>necesar</a:t>
            </a:r>
            <a:r>
              <a:rPr lang="en-US" sz="2000" dirty="0"/>
              <a:t> un control </a:t>
            </a:r>
            <a:r>
              <a:rPr lang="en-US" sz="2000" dirty="0" err="1"/>
              <a:t>mai</a:t>
            </a:r>
            <a:r>
              <a:rPr lang="en-US" sz="2000" dirty="0"/>
              <a:t> strict al </a:t>
            </a:r>
            <a:r>
              <a:rPr lang="en-US" sz="2000" dirty="0" err="1"/>
              <a:t>parametrilor</a:t>
            </a:r>
            <a:r>
              <a:rPr lang="en-US" sz="2000" dirty="0"/>
              <a:t> </a:t>
            </a:r>
            <a:r>
              <a:rPr lang="en-US" sz="2000" dirty="0" err="1"/>
              <a:t>dimensionali</a:t>
            </a:r>
            <a:r>
              <a:rPr lang="en-US" sz="2000" dirty="0"/>
              <a:t> </a:t>
            </a:r>
            <a:r>
              <a:rPr lang="en-US" sz="2000" dirty="0" err="1"/>
              <a:t>șiprovocările</a:t>
            </a:r>
            <a:r>
              <a:rPr lang="en-US" sz="2000" dirty="0"/>
              <a:t> </a:t>
            </a:r>
            <a:r>
              <a:rPr lang="en-US" sz="2000" dirty="0" err="1"/>
              <a:t>pentru</a:t>
            </a:r>
            <a:r>
              <a:rPr lang="en-US" sz="2000" dirty="0"/>
              <a:t> </a:t>
            </a:r>
            <a:r>
              <a:rPr lang="en-US" sz="2000" dirty="0" err="1"/>
              <a:t>măsurători</a:t>
            </a:r>
            <a:r>
              <a:rPr lang="en-US" sz="2000" dirty="0"/>
              <a:t> </a:t>
            </a:r>
            <a:r>
              <a:rPr lang="en-US" sz="2000" dirty="0" err="1"/>
              <a:t>cresc</a:t>
            </a:r>
            <a:r>
              <a:rPr lang="en-US" sz="2000" dirty="0"/>
              <a:t>. Parametrii </a:t>
            </a:r>
            <a:r>
              <a:rPr lang="en-US" sz="2000" dirty="0" err="1"/>
              <a:t>tipici</a:t>
            </a:r>
            <a:r>
              <a:rPr lang="en-US" sz="2000" dirty="0"/>
              <a:t> care </a:t>
            </a:r>
            <a:r>
              <a:rPr lang="en-US" sz="2000" dirty="0" err="1"/>
              <a:t>trebuie</a:t>
            </a:r>
            <a:r>
              <a:rPr lang="en-US" sz="2000" dirty="0"/>
              <a:t> </a:t>
            </a:r>
            <a:r>
              <a:rPr lang="en-US" sz="2000" dirty="0" err="1"/>
              <a:t>măsurați</a:t>
            </a:r>
            <a:r>
              <a:rPr lang="en-US" sz="2000" dirty="0"/>
              <a:t> </a:t>
            </a:r>
            <a:r>
              <a:rPr lang="en-US" sz="2000" dirty="0" err="1"/>
              <a:t>în</a:t>
            </a:r>
            <a:r>
              <a:rPr lang="en-US" sz="2000" dirty="0"/>
              <a:t> </a:t>
            </a:r>
            <a:r>
              <a:rPr lang="en-US" sz="2000" dirty="0" err="1"/>
              <a:t>acest</a:t>
            </a:r>
            <a:r>
              <a:rPr lang="en-US" sz="2000" dirty="0"/>
              <a:t> </a:t>
            </a:r>
            <a:r>
              <a:rPr lang="en-US" sz="2000" dirty="0" err="1"/>
              <a:t>câmp</a:t>
            </a:r>
            <a:r>
              <a:rPr lang="en-US" sz="2000" dirty="0"/>
              <a:t> </a:t>
            </a:r>
            <a:r>
              <a:rPr lang="en-US" sz="2000" dirty="0" err="1"/>
              <a:t>sunt</a:t>
            </a:r>
            <a:r>
              <a:rPr lang="en-US" sz="2000" dirty="0"/>
              <a:t> </a:t>
            </a:r>
            <a:r>
              <a:rPr lang="en-US" sz="2000" b="1" dirty="0" err="1"/>
              <a:t>înălțimea</a:t>
            </a:r>
            <a:r>
              <a:rPr lang="en-US" sz="2000" b="1" dirty="0"/>
              <a:t>,</a:t>
            </a:r>
            <a:r>
              <a:rPr lang="ro-RO" sz="2000" b="1" dirty="0"/>
              <a:t> </a:t>
            </a:r>
            <a:r>
              <a:rPr lang="en-US" sz="2000" b="1" dirty="0" err="1"/>
              <a:t>lățimea</a:t>
            </a:r>
            <a:r>
              <a:rPr lang="en-US" sz="2000" b="1" dirty="0"/>
              <a:t>, </a:t>
            </a:r>
            <a:r>
              <a:rPr lang="en-US" sz="2000" b="1" dirty="0" err="1"/>
              <a:t>unghiul</a:t>
            </a:r>
            <a:r>
              <a:rPr lang="en-US" sz="2000" b="1" dirty="0"/>
              <a:t>, </a:t>
            </a:r>
            <a:r>
              <a:rPr lang="en-US" sz="2000" b="1" dirty="0" err="1"/>
              <a:t>pasul</a:t>
            </a:r>
            <a:r>
              <a:rPr lang="en-US" sz="2000" b="1" dirty="0"/>
              <a:t> </a:t>
            </a:r>
            <a:r>
              <a:rPr lang="en-US" sz="2000" dirty="0"/>
              <a:t>(al </a:t>
            </a:r>
            <a:r>
              <a:rPr lang="en-US" sz="2000" dirty="0" err="1"/>
              <a:t>structurilor</a:t>
            </a:r>
            <a:r>
              <a:rPr lang="en-US" sz="2000" dirty="0"/>
              <a:t> </a:t>
            </a:r>
            <a:r>
              <a:rPr lang="en-US" sz="2000" dirty="0" err="1"/>
              <a:t>periodice</a:t>
            </a:r>
            <a:r>
              <a:rPr lang="en-US" sz="2000" dirty="0"/>
              <a:t>) </a:t>
            </a:r>
            <a:r>
              <a:rPr lang="en-US" sz="2000" dirty="0" err="1"/>
              <a:t>și</a:t>
            </a:r>
            <a:r>
              <a:rPr lang="en-US" sz="2000" dirty="0"/>
              <a:t> </a:t>
            </a:r>
            <a:r>
              <a:rPr lang="en-US" sz="2000" b="1" dirty="0"/>
              <a:t>diametrul</a:t>
            </a:r>
            <a:r>
              <a:rPr lang="en-US" sz="2000" dirty="0"/>
              <a:t> (de </a:t>
            </a:r>
            <a:r>
              <a:rPr lang="en-US" sz="2000" dirty="0" err="1"/>
              <a:t>exemplu</a:t>
            </a:r>
            <a:r>
              <a:rPr lang="en-US" sz="2000" dirty="0"/>
              <a:t>, al </a:t>
            </a:r>
            <a:r>
              <a:rPr lang="en-US" sz="2000" dirty="0" err="1"/>
              <a:t>particulelor</a:t>
            </a:r>
            <a:r>
              <a:rPr lang="en-US" sz="2000" dirty="0"/>
              <a:t>). </a:t>
            </a:r>
            <a:endParaRPr lang="ro-RO" sz="2000" dirty="0"/>
          </a:p>
          <a:p>
            <a:pPr marL="0" indent="0">
              <a:buNone/>
            </a:pPr>
            <a:r>
              <a:rPr lang="en-US" sz="2000" dirty="0" err="1"/>
              <a:t>Dimensiunile</a:t>
            </a:r>
            <a:r>
              <a:rPr lang="en-US" sz="2000" dirty="0"/>
              <a:t> </a:t>
            </a:r>
            <a:r>
              <a:rPr lang="en-US" sz="2000" dirty="0" err="1"/>
              <a:t>structurilor</a:t>
            </a:r>
            <a:r>
              <a:rPr lang="en-US" sz="2000" dirty="0"/>
              <a:t> </a:t>
            </a:r>
            <a:r>
              <a:rPr lang="en-US" sz="2000" dirty="0" err="1"/>
              <a:t>sau</a:t>
            </a:r>
            <a:r>
              <a:rPr lang="en-US" sz="2000" dirty="0"/>
              <a:t> </a:t>
            </a:r>
            <a:r>
              <a:rPr lang="en-US" sz="2000" dirty="0" err="1"/>
              <a:t>caracteristicil</a:t>
            </a:r>
            <a:r>
              <a:rPr lang="ro-RO" sz="2000" dirty="0"/>
              <a:t>e </a:t>
            </a:r>
            <a:r>
              <a:rPr lang="en-US" sz="2000" dirty="0" err="1"/>
              <a:t>defin</a:t>
            </a:r>
            <a:r>
              <a:rPr lang="ro-RO" sz="2000" dirty="0"/>
              <a:t>esc</a:t>
            </a:r>
            <a:r>
              <a:rPr lang="en-US" sz="2000" dirty="0"/>
              <a:t> </a:t>
            </a:r>
            <a:r>
              <a:rPr lang="en-US" sz="2000" dirty="0" err="1"/>
              <a:t>comportamentul</a:t>
            </a:r>
            <a:r>
              <a:rPr lang="en-US" sz="2000" dirty="0"/>
              <a:t> </a:t>
            </a:r>
            <a:r>
              <a:rPr lang="en-US" sz="2000" dirty="0" err="1"/>
              <a:t>fizic</a:t>
            </a:r>
            <a:r>
              <a:rPr lang="en-US" sz="2000" dirty="0"/>
              <a:t> al </a:t>
            </a:r>
            <a:r>
              <a:rPr lang="en-US" sz="2000" dirty="0" err="1"/>
              <a:t>întregului</a:t>
            </a:r>
            <a:r>
              <a:rPr lang="en-US" sz="2000" dirty="0"/>
              <a:t> </a:t>
            </a:r>
            <a:r>
              <a:rPr lang="en-US" sz="2000" dirty="0" err="1"/>
              <a:t>sistem</a:t>
            </a:r>
            <a:r>
              <a:rPr lang="en-US" sz="2000" dirty="0"/>
              <a:t> – </a:t>
            </a:r>
            <a:r>
              <a:rPr lang="en-US" sz="2000" dirty="0" err="1"/>
              <a:t>chiar</a:t>
            </a:r>
            <a:r>
              <a:rPr lang="en-US" sz="2000" dirty="0"/>
              <a:t> </a:t>
            </a:r>
            <a:r>
              <a:rPr lang="en-US" sz="2000" dirty="0" err="1"/>
              <a:t>și</a:t>
            </a:r>
            <a:r>
              <a:rPr lang="en-US" sz="2000" dirty="0"/>
              <a:t> </a:t>
            </a:r>
            <a:r>
              <a:rPr lang="en-US" sz="2000" dirty="0" err="1"/>
              <a:t>proprietățile</a:t>
            </a:r>
            <a:r>
              <a:rPr lang="en-US" sz="2000" dirty="0"/>
              <a:t> </a:t>
            </a:r>
            <a:r>
              <a:rPr lang="en-US" sz="2000" dirty="0" err="1"/>
              <a:t>materialelor</a:t>
            </a:r>
            <a:r>
              <a:rPr lang="en-US" sz="2000" dirty="0"/>
              <a:t> se pot </a:t>
            </a:r>
            <a:r>
              <a:rPr lang="en-US" sz="2000" dirty="0" err="1"/>
              <a:t>schimba</a:t>
            </a:r>
            <a:r>
              <a:rPr lang="en-US" sz="2000" dirty="0"/>
              <a:t>, </a:t>
            </a:r>
            <a:r>
              <a:rPr lang="en-US" sz="2000" dirty="0" err="1"/>
              <a:t>dacă</a:t>
            </a:r>
            <a:r>
              <a:rPr lang="ro-RO" sz="2000" dirty="0"/>
              <a:t> </a:t>
            </a:r>
            <a:r>
              <a:rPr lang="en-US" sz="2000" dirty="0" err="1"/>
              <a:t>structurile</a:t>
            </a:r>
            <a:r>
              <a:rPr lang="en-US" sz="2000" dirty="0"/>
              <a:t> </a:t>
            </a:r>
            <a:r>
              <a:rPr lang="en-US" sz="2000" dirty="0" err="1"/>
              <a:t>sunt</a:t>
            </a:r>
            <a:r>
              <a:rPr lang="en-US" sz="2000" dirty="0"/>
              <a:t> </a:t>
            </a:r>
            <a:r>
              <a:rPr lang="en-US" sz="2000" dirty="0" err="1"/>
              <a:t>mai</a:t>
            </a:r>
            <a:r>
              <a:rPr lang="en-US" sz="2000" dirty="0"/>
              <a:t> </a:t>
            </a:r>
            <a:r>
              <a:rPr lang="en-US" sz="2000" dirty="0" err="1"/>
              <a:t>mici</a:t>
            </a:r>
            <a:r>
              <a:rPr lang="en-US" sz="2000" dirty="0"/>
              <a:t> </a:t>
            </a:r>
            <a:r>
              <a:rPr lang="en-US" sz="2000" dirty="0" err="1"/>
              <a:t>decât</a:t>
            </a:r>
            <a:r>
              <a:rPr lang="en-US" sz="2000" dirty="0"/>
              <a:t> o </a:t>
            </a:r>
            <a:r>
              <a:rPr lang="en-US" sz="2000" dirty="0" err="1"/>
              <a:t>anumită</a:t>
            </a:r>
            <a:r>
              <a:rPr lang="en-US" sz="2000" dirty="0"/>
              <a:t> </a:t>
            </a:r>
            <a:r>
              <a:rPr lang="en-US" sz="2000" dirty="0" err="1"/>
              <a:t>limită</a:t>
            </a:r>
            <a:r>
              <a:rPr lang="en-US" sz="2000" dirty="0"/>
              <a:t>. În plus, </a:t>
            </a:r>
            <a:r>
              <a:rPr lang="en-US" sz="2000" dirty="0" err="1"/>
              <a:t>sunt</a:t>
            </a:r>
            <a:r>
              <a:rPr lang="en-US" sz="2000" dirty="0"/>
              <a:t> </a:t>
            </a:r>
            <a:r>
              <a:rPr lang="en-US" sz="2000" dirty="0" err="1"/>
              <a:t>necesare</a:t>
            </a:r>
            <a:r>
              <a:rPr lang="en-US" sz="2000" dirty="0"/>
              <a:t> </a:t>
            </a:r>
            <a:r>
              <a:rPr lang="en-US" sz="2000" dirty="0" err="1"/>
              <a:t>proprietăți</a:t>
            </a:r>
            <a:r>
              <a:rPr lang="en-US" sz="2000" dirty="0"/>
              <a:t> </a:t>
            </a:r>
            <a:r>
              <a:rPr lang="en-US" sz="2000" dirty="0" err="1"/>
              <a:t>dimensionale</a:t>
            </a:r>
            <a:r>
              <a:rPr lang="en-US" sz="2000" dirty="0"/>
              <a:t> ca </a:t>
            </a:r>
            <a:r>
              <a:rPr lang="en-US" sz="2000" dirty="0" err="1"/>
              <a:t>referință</a:t>
            </a:r>
            <a:r>
              <a:rPr lang="en-US" sz="2000" dirty="0"/>
              <a:t> </a:t>
            </a:r>
            <a:r>
              <a:rPr lang="en-US" sz="2000" dirty="0" err="1"/>
              <a:t>pentru</a:t>
            </a:r>
            <a:r>
              <a:rPr lang="ro-RO" sz="2000" dirty="0"/>
              <a:t> </a:t>
            </a:r>
            <a:r>
              <a:rPr lang="en-US" sz="2000" dirty="0" err="1"/>
              <a:t>localizarea</a:t>
            </a:r>
            <a:r>
              <a:rPr lang="en-US" sz="2000" dirty="0"/>
              <a:t> </a:t>
            </a:r>
            <a:r>
              <a:rPr lang="en-US" sz="2000" dirty="0" err="1"/>
              <a:t>poziției</a:t>
            </a:r>
            <a:r>
              <a:rPr lang="en-US" sz="2000" dirty="0"/>
              <a:t> </a:t>
            </a:r>
            <a:r>
              <a:rPr lang="en-US" sz="2000" dirty="0" err="1"/>
              <a:t>oricăror</a:t>
            </a:r>
            <a:r>
              <a:rPr lang="en-US" sz="2000" dirty="0"/>
              <a:t> </a:t>
            </a:r>
            <a:r>
              <a:rPr lang="en-US" sz="2000" dirty="0" err="1"/>
              <a:t>alte</a:t>
            </a:r>
            <a:r>
              <a:rPr lang="en-US" sz="2000" dirty="0"/>
              <a:t> </a:t>
            </a:r>
            <a:r>
              <a:rPr lang="en-US" sz="2000" dirty="0" err="1"/>
              <a:t>proprietăți</a:t>
            </a:r>
            <a:r>
              <a:rPr lang="en-US" sz="2000" dirty="0"/>
              <a:t> </a:t>
            </a:r>
            <a:r>
              <a:rPr lang="en-US" sz="2000" dirty="0" err="1"/>
              <a:t>măsurate</a:t>
            </a:r>
            <a:r>
              <a:rPr lang="en-US" sz="2000" dirty="0"/>
              <a:t> (de </a:t>
            </a:r>
            <a:r>
              <a:rPr lang="en-US" sz="2000" dirty="0" err="1"/>
              <a:t>exemplu</a:t>
            </a:r>
            <a:r>
              <a:rPr lang="en-US" sz="2000" dirty="0"/>
              <a:t>, </a:t>
            </a:r>
            <a:r>
              <a:rPr lang="en-US" sz="2000" dirty="0" err="1"/>
              <a:t>chimice</a:t>
            </a:r>
            <a:r>
              <a:rPr lang="en-US" sz="2000" dirty="0"/>
              <a:t>). </a:t>
            </a:r>
            <a:r>
              <a:rPr lang="en-US" sz="2000" dirty="0" err="1"/>
              <a:t>Alte</a:t>
            </a:r>
            <a:r>
              <a:rPr lang="en-US" sz="2000" dirty="0"/>
              <a:t> </a:t>
            </a:r>
            <a:r>
              <a:rPr lang="en-US" sz="2000" dirty="0" err="1"/>
              <a:t>aspecte</a:t>
            </a:r>
            <a:r>
              <a:rPr lang="en-US" sz="2000" dirty="0"/>
              <a:t>, cum </a:t>
            </a:r>
            <a:r>
              <a:rPr lang="en-US" sz="2000" dirty="0" err="1"/>
              <a:t>ar</a:t>
            </a:r>
            <a:r>
              <a:rPr lang="en-US" sz="2000" dirty="0"/>
              <a:t> fi </a:t>
            </a:r>
            <a:r>
              <a:rPr lang="en-US" sz="2000" dirty="0" err="1"/>
              <a:t>cele</a:t>
            </a:r>
            <a:r>
              <a:rPr lang="en-US" sz="2000" dirty="0"/>
              <a:t> </a:t>
            </a:r>
            <a:r>
              <a:rPr lang="en-US" sz="2000" dirty="0" err="1"/>
              <a:t>chimice</a:t>
            </a:r>
            <a:r>
              <a:rPr lang="ro-RO" sz="2000" dirty="0"/>
              <a:t> </a:t>
            </a:r>
            <a:r>
              <a:rPr lang="en-US" sz="2000" dirty="0" err="1"/>
              <a:t>compoziție</a:t>
            </a:r>
            <a:r>
              <a:rPr lang="en-US" sz="2000" dirty="0"/>
              <a:t>, </a:t>
            </a:r>
            <a:r>
              <a:rPr lang="en-US" sz="2000" dirty="0" err="1"/>
              <a:t>sunt</a:t>
            </a:r>
            <a:r>
              <a:rPr lang="en-US" sz="2000" dirty="0"/>
              <a:t> la </a:t>
            </a:r>
            <a:r>
              <a:rPr lang="en-US" sz="2000" dirty="0" err="1"/>
              <a:t>fel</a:t>
            </a:r>
            <a:r>
              <a:rPr lang="en-US" sz="2000" dirty="0"/>
              <a:t> de </a:t>
            </a:r>
            <a:r>
              <a:rPr lang="en-US" sz="2000" dirty="0" err="1"/>
              <a:t>relevante</a:t>
            </a:r>
            <a:r>
              <a:rPr lang="en-US" sz="2000" dirty="0"/>
              <a:t>.</a:t>
            </a:r>
            <a:r>
              <a:rPr lang="ro-RO" sz="2000" dirty="0"/>
              <a:t> </a:t>
            </a:r>
            <a:r>
              <a:rPr lang="en-US" sz="2000" dirty="0" err="1"/>
              <a:t>Domeniile</a:t>
            </a:r>
            <a:r>
              <a:rPr lang="en-US" sz="2000" dirty="0"/>
              <a:t> de </a:t>
            </a:r>
            <a:r>
              <a:rPr lang="en-US" sz="2000" dirty="0" err="1"/>
              <a:t>măsurare</a:t>
            </a:r>
            <a:r>
              <a:rPr lang="en-US" sz="2000" dirty="0"/>
              <a:t> ale </a:t>
            </a:r>
            <a:r>
              <a:rPr lang="en-US" sz="2000" dirty="0" err="1"/>
              <a:t>mai</a:t>
            </a:r>
            <a:r>
              <a:rPr lang="en-US" sz="2000" dirty="0"/>
              <a:t> </a:t>
            </a:r>
            <a:r>
              <a:rPr lang="en-US" sz="2000" dirty="0" err="1"/>
              <a:t>multor</a:t>
            </a:r>
            <a:r>
              <a:rPr lang="en-US" sz="2000" dirty="0"/>
              <a:t> </a:t>
            </a:r>
            <a:r>
              <a:rPr lang="en-US" sz="2000" dirty="0" err="1"/>
              <a:t>metode</a:t>
            </a:r>
            <a:r>
              <a:rPr lang="en-US" sz="2000" dirty="0"/>
              <a:t> de </a:t>
            </a:r>
            <a:r>
              <a:rPr lang="en-US" sz="2000" dirty="0" err="1"/>
              <a:t>măsurare</a:t>
            </a:r>
            <a:r>
              <a:rPr lang="en-US" sz="2000" dirty="0"/>
              <a:t>, </a:t>
            </a:r>
            <a:r>
              <a:rPr lang="en-US" sz="2000" dirty="0" err="1"/>
              <a:t>în</a:t>
            </a:r>
            <a:r>
              <a:rPr lang="en-US" sz="2000" dirty="0"/>
              <a:t> </a:t>
            </a:r>
            <a:r>
              <a:rPr lang="en-US" sz="2000" dirty="0" err="1"/>
              <a:t>cadrul</a:t>
            </a:r>
            <a:r>
              <a:rPr lang="en-US" sz="2000" dirty="0"/>
              <a:t> </a:t>
            </a:r>
            <a:r>
              <a:rPr lang="en-US" sz="2000" dirty="0" err="1"/>
              <a:t>metrologiei</a:t>
            </a:r>
            <a:r>
              <a:rPr lang="en-US" sz="2000" dirty="0"/>
              <a:t> </a:t>
            </a:r>
            <a:r>
              <a:rPr lang="en-US" sz="2000" dirty="0" err="1"/>
              <a:t>dimensionale</a:t>
            </a:r>
            <a:r>
              <a:rPr lang="en-US" sz="2000" dirty="0"/>
              <a:t>, sunt </a:t>
            </a:r>
            <a:r>
              <a:rPr lang="en-US" sz="2000" dirty="0" err="1"/>
              <a:t>ilustrate</a:t>
            </a:r>
            <a:r>
              <a:rPr lang="en-US" sz="2000" dirty="0"/>
              <a:t> </a:t>
            </a:r>
            <a:r>
              <a:rPr lang="en-US" sz="2000" dirty="0" err="1"/>
              <a:t>în</a:t>
            </a:r>
            <a:r>
              <a:rPr lang="ro-RO" sz="2000" dirty="0"/>
              <a:t> </a:t>
            </a:r>
            <a:r>
              <a:rPr lang="en-US" sz="2000" dirty="0"/>
              <a:t>Fig. Cu </a:t>
            </a:r>
            <a:r>
              <a:rPr lang="en-US" sz="2000" dirty="0" err="1"/>
              <a:t>cât</a:t>
            </a:r>
            <a:r>
              <a:rPr lang="en-US" sz="2000" dirty="0"/>
              <a:t> un instrument </a:t>
            </a:r>
            <a:r>
              <a:rPr lang="en-US" sz="2000" dirty="0" err="1"/>
              <a:t>ajunge</a:t>
            </a:r>
            <a:r>
              <a:rPr lang="en-US" sz="2000" dirty="0"/>
              <a:t> </a:t>
            </a:r>
            <a:r>
              <a:rPr lang="en-US" sz="2000" dirty="0" err="1"/>
              <a:t>mai</a:t>
            </a:r>
            <a:r>
              <a:rPr lang="en-US" sz="2000" dirty="0"/>
              <a:t> </a:t>
            </a:r>
            <a:r>
              <a:rPr lang="en-US" sz="2000" dirty="0" err="1"/>
              <a:t>mult</a:t>
            </a:r>
            <a:r>
              <a:rPr lang="en-US" sz="2000" dirty="0"/>
              <a:t> </a:t>
            </a:r>
            <a:r>
              <a:rPr lang="en-US" sz="2000" dirty="0" err="1"/>
              <a:t>spre</a:t>
            </a:r>
            <a:r>
              <a:rPr lang="en-US" sz="2000" dirty="0"/>
              <a:t> </a:t>
            </a:r>
            <a:r>
              <a:rPr lang="en-US" sz="2000" dirty="0" err="1"/>
              <a:t>colțul</a:t>
            </a:r>
            <a:r>
              <a:rPr lang="en-US" sz="2000" dirty="0"/>
              <a:t> din </a:t>
            </a:r>
            <a:r>
              <a:rPr lang="en-US" sz="2000" dirty="0" err="1"/>
              <a:t>stânga</a:t>
            </a:r>
            <a:r>
              <a:rPr lang="en-US" sz="2000" dirty="0"/>
              <a:t> </a:t>
            </a:r>
            <a:r>
              <a:rPr lang="en-US" sz="2000" dirty="0" err="1"/>
              <a:t>jos</a:t>
            </a:r>
            <a:r>
              <a:rPr lang="en-US" sz="2000" dirty="0"/>
              <a:t> al </a:t>
            </a:r>
            <a:r>
              <a:rPr lang="ro-RO" sz="2000" dirty="0"/>
              <a:t>diagramei</a:t>
            </a:r>
            <a:r>
              <a:rPr lang="en-US" sz="2000" dirty="0"/>
              <a:t>, cu </a:t>
            </a:r>
            <a:r>
              <a:rPr lang="en-US" sz="2000" dirty="0" err="1"/>
              <a:t>atât</a:t>
            </a:r>
            <a:r>
              <a:rPr lang="en-US" sz="2000" dirty="0"/>
              <a:t> </a:t>
            </a:r>
            <a:r>
              <a:rPr lang="en-US" sz="2000" dirty="0" err="1"/>
              <a:t>este</a:t>
            </a:r>
            <a:r>
              <a:rPr lang="en-US" sz="2000" dirty="0"/>
              <a:t> </a:t>
            </a:r>
            <a:r>
              <a:rPr lang="en-US" sz="2000" dirty="0" err="1"/>
              <a:t>mai</a:t>
            </a:r>
            <a:r>
              <a:rPr lang="en-US" sz="2000" dirty="0"/>
              <a:t> </a:t>
            </a:r>
            <a:r>
              <a:rPr lang="ro-RO" sz="2000" dirty="0"/>
              <a:t>bună </a:t>
            </a:r>
            <a:r>
              <a:rPr lang="en-US" sz="2000" dirty="0" err="1"/>
              <a:t>rezoluţi</a:t>
            </a:r>
            <a:r>
              <a:rPr lang="ro-RO" sz="2000" dirty="0"/>
              <a:t>a metodei</a:t>
            </a:r>
            <a:r>
              <a:rPr lang="en-US" sz="2000" dirty="0"/>
              <a:t>. </a:t>
            </a:r>
          </a:p>
        </p:txBody>
      </p:sp>
    </p:spTree>
    <p:extLst>
      <p:ext uri="{BB962C8B-B14F-4D97-AF65-F5344CB8AC3E}">
        <p14:creationId xmlns:p14="http://schemas.microsoft.com/office/powerpoint/2010/main" val="415222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Tabelul 3</a:t>
            </a:r>
            <a:endParaRPr lang="en-US" dirty="0"/>
          </a:p>
        </p:txBody>
      </p:sp>
      <p:pic>
        <p:nvPicPr>
          <p:cNvPr id="4" name="Content Placeholder 3"/>
          <p:cNvPicPr>
            <a:picLocks noGrp="1" noChangeAspect="1"/>
          </p:cNvPicPr>
          <p:nvPr>
            <p:ph idx="1"/>
          </p:nvPr>
        </p:nvPicPr>
        <p:blipFill>
          <a:blip r:embed="rId2"/>
          <a:stretch>
            <a:fillRect/>
          </a:stretch>
        </p:blipFill>
        <p:spPr>
          <a:xfrm>
            <a:off x="773251" y="974754"/>
            <a:ext cx="7597497" cy="5920257"/>
          </a:xfrm>
          <a:prstGeom prst="rect">
            <a:avLst/>
          </a:prstGeom>
        </p:spPr>
      </p:pic>
    </p:spTree>
    <p:extLst>
      <p:ext uri="{BB962C8B-B14F-4D97-AF65-F5344CB8AC3E}">
        <p14:creationId xmlns:p14="http://schemas.microsoft.com/office/powerpoint/2010/main" val="175906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Tehnici cu împrăștierea luminii</a:t>
            </a:r>
            <a:endParaRPr lang="en-US" dirty="0"/>
          </a:p>
        </p:txBody>
      </p:sp>
      <p:sp>
        <p:nvSpPr>
          <p:cNvPr id="3" name="Content Placeholder 2"/>
          <p:cNvSpPr>
            <a:spLocks noGrp="1"/>
          </p:cNvSpPr>
          <p:nvPr>
            <p:ph idx="1"/>
          </p:nvPr>
        </p:nvSpPr>
        <p:spPr/>
        <p:txBody>
          <a:bodyPr/>
          <a:lstStyle/>
          <a:p>
            <a:r>
              <a:rPr lang="en-US" sz="2000" dirty="0"/>
              <a:t>În </a:t>
            </a:r>
            <a:r>
              <a:rPr lang="en-US" sz="2000" dirty="0" err="1"/>
              <a:t>timp</a:t>
            </a:r>
            <a:r>
              <a:rPr lang="en-US" sz="2000" dirty="0"/>
              <a:t> </a:t>
            </a:r>
            <a:r>
              <a:rPr lang="en-US" sz="2000" dirty="0" err="1"/>
              <a:t>ce</a:t>
            </a:r>
            <a:r>
              <a:rPr lang="en-US" sz="2000" dirty="0"/>
              <a:t> </a:t>
            </a:r>
            <a:r>
              <a:rPr lang="en-US" sz="2000" dirty="0" err="1"/>
              <a:t>microscoapele</a:t>
            </a:r>
            <a:r>
              <a:rPr lang="en-US" sz="2000" dirty="0"/>
              <a:t> </a:t>
            </a:r>
            <a:r>
              <a:rPr lang="en-US" sz="2000" dirty="0" err="1"/>
              <a:t>optice</a:t>
            </a:r>
            <a:r>
              <a:rPr lang="en-US" sz="2000" dirty="0"/>
              <a:t>, cum </a:t>
            </a:r>
            <a:r>
              <a:rPr lang="en-US" sz="2000" dirty="0" err="1"/>
              <a:t>ar</a:t>
            </a:r>
            <a:r>
              <a:rPr lang="en-US" sz="2000" dirty="0"/>
              <a:t> fi </a:t>
            </a:r>
            <a:r>
              <a:rPr lang="en-US" sz="2000" dirty="0" err="1"/>
              <a:t>microscoapele</a:t>
            </a:r>
            <a:r>
              <a:rPr lang="en-US" sz="2000" dirty="0"/>
              <a:t> de </a:t>
            </a:r>
            <a:r>
              <a:rPr lang="en-US" sz="2000" dirty="0" err="1"/>
              <a:t>interferență</a:t>
            </a:r>
            <a:r>
              <a:rPr lang="en-US" sz="2000" dirty="0"/>
              <a:t> </a:t>
            </a:r>
            <a:r>
              <a:rPr lang="en-US" sz="2000" dirty="0" err="1"/>
              <a:t>și</a:t>
            </a:r>
            <a:r>
              <a:rPr lang="en-US" sz="2000" dirty="0"/>
              <a:t>, </a:t>
            </a:r>
            <a:r>
              <a:rPr lang="en-US" sz="2000" dirty="0" err="1"/>
              <a:t>într</a:t>
            </a:r>
            <a:r>
              <a:rPr lang="en-US" sz="2000" dirty="0"/>
              <a:t>-o </a:t>
            </a:r>
            <a:r>
              <a:rPr lang="en-US" sz="2000" dirty="0" err="1"/>
              <a:t>măsură</a:t>
            </a:r>
            <a:r>
              <a:rPr lang="en-US" sz="2000" dirty="0"/>
              <a:t> </a:t>
            </a:r>
            <a:r>
              <a:rPr lang="en-US" sz="2000" dirty="0" err="1"/>
              <a:t>mai</a:t>
            </a:r>
            <a:r>
              <a:rPr lang="en-US" sz="2000" dirty="0"/>
              <a:t> </a:t>
            </a:r>
            <a:r>
              <a:rPr lang="en-US" sz="2000" dirty="0" err="1"/>
              <a:t>mică</a:t>
            </a:r>
            <a:r>
              <a:rPr lang="en-US" sz="2000" dirty="0"/>
              <a:t>, </a:t>
            </a:r>
            <a:r>
              <a:rPr lang="en-US" sz="2000" dirty="0" err="1"/>
              <a:t>microscoapele</a:t>
            </a:r>
            <a:r>
              <a:rPr lang="en-US" sz="2000" dirty="0"/>
              <a:t> </a:t>
            </a:r>
            <a:r>
              <a:rPr lang="en-US" sz="2000" dirty="0" err="1"/>
              <a:t>confocale</a:t>
            </a:r>
            <a:r>
              <a:rPr lang="en-US" sz="2000" dirty="0"/>
              <a:t>, </a:t>
            </a:r>
            <a:r>
              <a:rPr lang="en-US" sz="2000" dirty="0" err="1"/>
              <a:t>sunt</a:t>
            </a:r>
            <a:r>
              <a:rPr lang="en-US" sz="2000" dirty="0"/>
              <a:t> </a:t>
            </a:r>
            <a:r>
              <a:rPr lang="en-US" sz="2000" dirty="0" err="1"/>
              <a:t>limitate</a:t>
            </a:r>
            <a:r>
              <a:rPr lang="en-US" sz="2000" dirty="0"/>
              <a:t> </a:t>
            </a:r>
            <a:r>
              <a:rPr lang="en-US" sz="2000" dirty="0" err="1"/>
              <a:t>în</a:t>
            </a:r>
            <a:r>
              <a:rPr lang="en-US" sz="2000" dirty="0"/>
              <a:t> </a:t>
            </a:r>
            <a:r>
              <a:rPr lang="en-US" sz="2000" dirty="0" err="1"/>
              <a:t>rezoluția</a:t>
            </a:r>
            <a:r>
              <a:rPr lang="en-US" sz="2000" dirty="0"/>
              <a:t> </a:t>
            </a:r>
            <a:r>
              <a:rPr lang="en-US" sz="2000" dirty="0" err="1"/>
              <a:t>lor</a:t>
            </a:r>
            <a:r>
              <a:rPr lang="en-US" sz="2000" dirty="0"/>
              <a:t> </a:t>
            </a:r>
            <a:r>
              <a:rPr lang="en-US" sz="2000" dirty="0" err="1"/>
              <a:t>laterală</a:t>
            </a:r>
            <a:r>
              <a:rPr lang="en-US" sz="2000" dirty="0"/>
              <a:t> de </a:t>
            </a:r>
            <a:r>
              <a:rPr lang="en-US" sz="2000" dirty="0" err="1"/>
              <a:t>limita</a:t>
            </a:r>
            <a:r>
              <a:rPr lang="en-US" sz="2000" dirty="0"/>
              <a:t> de </a:t>
            </a:r>
            <a:r>
              <a:rPr lang="en-US" sz="2000" dirty="0" err="1"/>
              <a:t>difracție</a:t>
            </a:r>
            <a:r>
              <a:rPr lang="ro-RO" sz="2000" dirty="0"/>
              <a:t>. </a:t>
            </a:r>
          </a:p>
          <a:p>
            <a:r>
              <a:rPr lang="ro-RO" sz="2000" dirty="0"/>
              <a:t>R</a:t>
            </a:r>
            <a:r>
              <a:rPr lang="en-US" sz="2000" dirty="0" err="1"/>
              <a:t>ezoluția</a:t>
            </a:r>
            <a:r>
              <a:rPr lang="en-US" sz="2000" dirty="0"/>
              <a:t> </a:t>
            </a:r>
            <a:r>
              <a:rPr lang="en-US" sz="2000" dirty="0" err="1"/>
              <a:t>lor</a:t>
            </a:r>
            <a:r>
              <a:rPr lang="en-US" sz="2000" dirty="0"/>
              <a:t> </a:t>
            </a:r>
            <a:r>
              <a:rPr lang="en-US" sz="2000" dirty="0" err="1"/>
              <a:t>verticală</a:t>
            </a:r>
            <a:r>
              <a:rPr lang="en-US" sz="2000" dirty="0"/>
              <a:t> </a:t>
            </a:r>
            <a:r>
              <a:rPr lang="en-US" sz="2000" dirty="0" err="1"/>
              <a:t>mult</a:t>
            </a:r>
            <a:r>
              <a:rPr lang="en-US" sz="2000" dirty="0"/>
              <a:t> </a:t>
            </a:r>
            <a:r>
              <a:rPr lang="en-US" sz="2000" dirty="0" err="1"/>
              <a:t>mai</a:t>
            </a:r>
            <a:r>
              <a:rPr lang="en-US" sz="2000" dirty="0"/>
              <a:t> </a:t>
            </a:r>
            <a:r>
              <a:rPr lang="en-US" sz="2000" dirty="0" err="1"/>
              <a:t>bună</a:t>
            </a:r>
            <a:r>
              <a:rPr lang="en-US" sz="2000" dirty="0"/>
              <a:t> </a:t>
            </a:r>
            <a:r>
              <a:rPr lang="en-US" sz="2000" dirty="0" err="1"/>
              <a:t>fac</a:t>
            </a:r>
            <a:r>
              <a:rPr lang="en-US" sz="2000" dirty="0"/>
              <a:t> </a:t>
            </a:r>
            <a:r>
              <a:rPr lang="en-US" sz="2000" dirty="0" err="1"/>
              <a:t>aceste</a:t>
            </a:r>
            <a:r>
              <a:rPr lang="en-US" sz="2000" dirty="0"/>
              <a:t> </a:t>
            </a:r>
            <a:r>
              <a:rPr lang="en-US" sz="2000" dirty="0" err="1"/>
              <a:t>instrumente</a:t>
            </a:r>
            <a:r>
              <a:rPr lang="en-US" sz="2000" dirty="0"/>
              <a:t> </a:t>
            </a:r>
            <a:r>
              <a:rPr lang="en-US" sz="2000" dirty="0" err="1"/>
              <a:t>interesante</a:t>
            </a:r>
            <a:r>
              <a:rPr lang="en-US" sz="2000" dirty="0"/>
              <a:t> </a:t>
            </a:r>
            <a:r>
              <a:rPr lang="en-US" sz="2000" dirty="0" err="1"/>
              <a:t>pentru</a:t>
            </a:r>
            <a:r>
              <a:rPr lang="en-US" sz="2000" dirty="0"/>
              <a:t> </a:t>
            </a:r>
            <a:r>
              <a:rPr lang="en-US" sz="2000" dirty="0" err="1"/>
              <a:t>nanometrologie</a:t>
            </a:r>
            <a:r>
              <a:rPr lang="en-US" sz="2000" dirty="0"/>
              <a:t> </a:t>
            </a:r>
            <a:r>
              <a:rPr lang="en-US" sz="2000" dirty="0" err="1"/>
              <a:t>atâta</a:t>
            </a:r>
            <a:r>
              <a:rPr lang="en-US" sz="2000" dirty="0"/>
              <a:t> </a:t>
            </a:r>
            <a:r>
              <a:rPr lang="en-US" sz="2000" dirty="0" err="1"/>
              <a:t>timp</a:t>
            </a:r>
            <a:r>
              <a:rPr lang="en-US" sz="2000" dirty="0"/>
              <a:t> </a:t>
            </a:r>
            <a:r>
              <a:rPr lang="en-US" sz="2000" dirty="0" err="1"/>
              <a:t>cât</a:t>
            </a:r>
            <a:r>
              <a:rPr lang="en-US" sz="2000" dirty="0"/>
              <a:t> </a:t>
            </a:r>
            <a:r>
              <a:rPr lang="ro-RO" sz="2000" dirty="0"/>
              <a:t>nu se cere rezoluție laterală înaltă</a:t>
            </a:r>
            <a:r>
              <a:rPr lang="en-US" sz="2000" dirty="0"/>
              <a:t>. </a:t>
            </a:r>
            <a:endParaRPr lang="ro-RO" sz="2000" dirty="0"/>
          </a:p>
          <a:p>
            <a:r>
              <a:rPr lang="en-US" sz="2000" dirty="0" err="1"/>
              <a:t>Principalul</a:t>
            </a:r>
            <a:r>
              <a:rPr lang="en-US" sz="2000" dirty="0"/>
              <a:t> </a:t>
            </a:r>
            <a:r>
              <a:rPr lang="en-US" sz="2000" dirty="0" err="1"/>
              <a:t>lor</a:t>
            </a:r>
            <a:r>
              <a:rPr lang="en-US" sz="2000" dirty="0"/>
              <a:t> </a:t>
            </a:r>
            <a:r>
              <a:rPr lang="en-US" sz="2000" dirty="0" err="1"/>
              <a:t>avantaj</a:t>
            </a:r>
            <a:r>
              <a:rPr lang="en-US" sz="2000" dirty="0"/>
              <a:t> </a:t>
            </a:r>
            <a:r>
              <a:rPr lang="en-US" sz="2000" dirty="0" err="1"/>
              <a:t>este</a:t>
            </a:r>
            <a:r>
              <a:rPr lang="en-US" sz="2000" dirty="0"/>
              <a:t> </a:t>
            </a:r>
            <a:r>
              <a:rPr lang="en-US" sz="2000" dirty="0" err="1"/>
              <a:t>că</a:t>
            </a:r>
            <a:r>
              <a:rPr lang="en-US" sz="2000" dirty="0"/>
              <a:t> </a:t>
            </a:r>
            <a:r>
              <a:rPr lang="en-US" sz="2000" dirty="0" err="1"/>
              <a:t>sunt</a:t>
            </a:r>
            <a:r>
              <a:rPr lang="en-US" sz="2000" dirty="0"/>
              <a:t> </a:t>
            </a:r>
            <a:r>
              <a:rPr lang="en-US" sz="2000" dirty="0" err="1"/>
              <a:t>destul</a:t>
            </a:r>
            <a:r>
              <a:rPr lang="en-US" sz="2000" dirty="0"/>
              <a:t> de </a:t>
            </a:r>
            <a:r>
              <a:rPr lang="en-US" sz="2000" dirty="0" err="1"/>
              <a:t>rapide</a:t>
            </a:r>
            <a:r>
              <a:rPr lang="en-US" sz="2000" dirty="0"/>
              <a:t> </a:t>
            </a:r>
            <a:r>
              <a:rPr lang="en-US" sz="2000" dirty="0" err="1"/>
              <a:t>în</a:t>
            </a:r>
            <a:r>
              <a:rPr lang="en-US" sz="2000" dirty="0"/>
              <a:t> </a:t>
            </a:r>
            <a:r>
              <a:rPr lang="en-US" sz="2000" dirty="0" err="1"/>
              <a:t>comparație</a:t>
            </a:r>
            <a:r>
              <a:rPr lang="en-US" sz="2000" dirty="0"/>
              <a:t> cu </a:t>
            </a:r>
            <a:r>
              <a:rPr lang="en-US" sz="2000" dirty="0" err="1"/>
              <a:t>scanarea</a:t>
            </a:r>
            <a:r>
              <a:rPr lang="en-US" sz="2000" dirty="0"/>
              <a:t> </a:t>
            </a:r>
            <a:r>
              <a:rPr lang="en-US" sz="2000" dirty="0" err="1"/>
              <a:t>și</a:t>
            </a:r>
            <a:r>
              <a:rPr lang="ro-RO" sz="2000" dirty="0"/>
              <a:t> </a:t>
            </a:r>
            <a:r>
              <a:rPr lang="en-US" sz="2000" dirty="0" err="1"/>
              <a:t>tehnici</a:t>
            </a:r>
            <a:r>
              <a:rPr lang="en-US" sz="2000" dirty="0"/>
              <a:t> tactile </a:t>
            </a:r>
            <a:r>
              <a:rPr lang="en-US" sz="2000" dirty="0" err="1"/>
              <a:t>și</a:t>
            </a:r>
            <a:r>
              <a:rPr lang="en-US" sz="2000" dirty="0"/>
              <a:t> permit </a:t>
            </a:r>
            <a:r>
              <a:rPr lang="en-US" sz="2000" dirty="0" err="1"/>
              <a:t>investigarea</a:t>
            </a:r>
            <a:r>
              <a:rPr lang="en-US" sz="2000" dirty="0"/>
              <a:t> </a:t>
            </a:r>
            <a:r>
              <a:rPr lang="en-US" sz="2000" dirty="0" err="1"/>
              <a:t>rapidă</a:t>
            </a:r>
            <a:r>
              <a:rPr lang="en-US" sz="2000" dirty="0"/>
              <a:t> a </a:t>
            </a:r>
            <a:r>
              <a:rPr lang="en-US" sz="2000" dirty="0" err="1"/>
              <a:t>unei</a:t>
            </a:r>
            <a:r>
              <a:rPr lang="en-US" sz="2000" dirty="0"/>
              <a:t> </a:t>
            </a:r>
            <a:r>
              <a:rPr lang="en-US" sz="2000" dirty="0" err="1"/>
              <a:t>secțiuni</a:t>
            </a:r>
            <a:r>
              <a:rPr lang="en-US" sz="2000" dirty="0"/>
              <a:t> </a:t>
            </a:r>
            <a:r>
              <a:rPr lang="en-US" sz="2000" dirty="0" err="1"/>
              <a:t>mari</a:t>
            </a:r>
            <a:r>
              <a:rPr lang="en-US" sz="2000" dirty="0"/>
              <a:t> de </a:t>
            </a:r>
            <a:r>
              <a:rPr lang="en-US" sz="2000" dirty="0" err="1"/>
              <a:t>suprafață</a:t>
            </a:r>
            <a:r>
              <a:rPr lang="en-US" sz="2000" dirty="0"/>
              <a:t>.</a:t>
            </a:r>
          </a:p>
        </p:txBody>
      </p:sp>
    </p:spTree>
    <p:extLst>
      <p:ext uri="{BB962C8B-B14F-4D97-AF65-F5344CB8AC3E}">
        <p14:creationId xmlns:p14="http://schemas.microsoft.com/office/powerpoint/2010/main" val="3899100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Tehnici cu împrăștierea luminii</a:t>
            </a:r>
            <a:endParaRPr lang="en-US" dirty="0"/>
          </a:p>
        </p:txBody>
      </p:sp>
      <p:sp>
        <p:nvSpPr>
          <p:cNvPr id="3" name="Content Placeholder 2"/>
          <p:cNvSpPr>
            <a:spLocks noGrp="1"/>
          </p:cNvSpPr>
          <p:nvPr>
            <p:ph idx="1"/>
          </p:nvPr>
        </p:nvSpPr>
        <p:spPr>
          <a:xfrm>
            <a:off x="30480" y="1676400"/>
            <a:ext cx="9113520" cy="4525962"/>
          </a:xfrm>
        </p:spPr>
        <p:txBody>
          <a:bodyPr/>
          <a:lstStyle/>
          <a:p>
            <a:pPr marL="0" indent="0" algn="just">
              <a:buNone/>
            </a:pPr>
            <a:r>
              <a:rPr lang="en-US" sz="2000" dirty="0" err="1"/>
              <a:t>Pe</a:t>
            </a:r>
            <a:r>
              <a:rPr lang="en-US" sz="2000" dirty="0"/>
              <a:t> de </a:t>
            </a:r>
            <a:r>
              <a:rPr lang="en-US" sz="2000" dirty="0" err="1"/>
              <a:t>altă</a:t>
            </a:r>
            <a:r>
              <a:rPr lang="en-US" sz="2000" dirty="0"/>
              <a:t> parte, </a:t>
            </a:r>
            <a:r>
              <a:rPr lang="en-US" sz="2000" dirty="0" err="1"/>
              <a:t>tehnicile</a:t>
            </a:r>
            <a:r>
              <a:rPr lang="en-US" sz="2000" dirty="0"/>
              <a:t> de </a:t>
            </a:r>
            <a:r>
              <a:rPr lang="en-US" sz="2000" dirty="0" err="1"/>
              <a:t>împrăștiere</a:t>
            </a:r>
            <a:r>
              <a:rPr lang="en-US" sz="2000" dirty="0"/>
              <a:t> a </a:t>
            </a:r>
            <a:r>
              <a:rPr lang="en-US" sz="2000" dirty="0" err="1"/>
              <a:t>luminii</a:t>
            </a:r>
            <a:r>
              <a:rPr lang="en-US" sz="2000" dirty="0"/>
              <a:t> </a:t>
            </a:r>
            <a:r>
              <a:rPr lang="en-US" sz="2000" dirty="0" err="1"/>
              <a:t>oferă</a:t>
            </a:r>
            <a:r>
              <a:rPr lang="en-US" sz="2000" dirty="0"/>
              <a:t> </a:t>
            </a:r>
            <a:r>
              <a:rPr lang="en-US" sz="2000" dirty="0" err="1"/>
              <a:t>informații</a:t>
            </a:r>
            <a:r>
              <a:rPr lang="en-US" sz="2000" dirty="0"/>
              <a:t> </a:t>
            </a:r>
            <a:r>
              <a:rPr lang="en-US" sz="2000" dirty="0" err="1"/>
              <a:t>dimensionale</a:t>
            </a:r>
            <a:r>
              <a:rPr lang="en-US" sz="2000" dirty="0"/>
              <a:t> </a:t>
            </a:r>
            <a:r>
              <a:rPr lang="en-US" sz="2000" dirty="0" err="1"/>
              <a:t>despre</a:t>
            </a:r>
            <a:r>
              <a:rPr lang="en-US" sz="2000" dirty="0"/>
              <a:t> </a:t>
            </a:r>
            <a:r>
              <a:rPr lang="en-US" sz="2000" dirty="0" err="1"/>
              <a:t>particule</a:t>
            </a:r>
            <a:r>
              <a:rPr lang="en-US" sz="2000" dirty="0"/>
              <a:t> </a:t>
            </a:r>
            <a:r>
              <a:rPr lang="ro-RO" sz="2000" dirty="0"/>
              <a:t>cu </a:t>
            </a:r>
            <a:r>
              <a:rPr lang="en-US" sz="2000" dirty="0" err="1"/>
              <a:t>foarte</a:t>
            </a:r>
            <a:r>
              <a:rPr lang="en-US" sz="2000" dirty="0"/>
              <a:t> </a:t>
            </a:r>
            <a:r>
              <a:rPr lang="en-US" sz="2000" dirty="0" err="1"/>
              <a:t>mici</a:t>
            </a:r>
            <a:r>
              <a:rPr lang="ro-RO" sz="2000" dirty="0"/>
              <a:t> </a:t>
            </a:r>
            <a:r>
              <a:rPr lang="en-US" sz="2000" dirty="0" err="1"/>
              <a:t>suprafețe</a:t>
            </a:r>
            <a:r>
              <a:rPr lang="en-US" sz="2000" dirty="0"/>
              <a:t>. </a:t>
            </a:r>
            <a:endParaRPr lang="ro-RO" sz="2000" dirty="0"/>
          </a:p>
          <a:p>
            <a:pPr marL="0" indent="0" algn="just">
              <a:buNone/>
            </a:pPr>
            <a:r>
              <a:rPr lang="en-US" sz="2000" dirty="0"/>
              <a:t>O </a:t>
            </a:r>
            <a:r>
              <a:rPr lang="en-US" sz="2000" dirty="0" err="1"/>
              <a:t>metodă</a:t>
            </a:r>
            <a:r>
              <a:rPr lang="en-US" sz="2000" dirty="0"/>
              <a:t> </a:t>
            </a:r>
            <a:r>
              <a:rPr lang="en-US" sz="2000" dirty="0" err="1"/>
              <a:t>integrală</a:t>
            </a:r>
            <a:r>
              <a:rPr lang="en-US" sz="2000" dirty="0"/>
              <a:t> </a:t>
            </a:r>
            <a:r>
              <a:rPr lang="en-US" sz="2000" dirty="0" err="1"/>
              <a:t>similară</a:t>
            </a:r>
            <a:r>
              <a:rPr lang="en-US" sz="2000" dirty="0"/>
              <a:t>, de ex., </a:t>
            </a:r>
            <a:r>
              <a:rPr lang="en-US" sz="2000" dirty="0" err="1"/>
              <a:t>medie</a:t>
            </a:r>
            <a:r>
              <a:rPr lang="en-US" sz="2000" dirty="0"/>
              <a:t> </a:t>
            </a:r>
            <a:r>
              <a:rPr lang="en-US" sz="2000" dirty="0" err="1"/>
              <a:t>pe</a:t>
            </a:r>
            <a:r>
              <a:rPr lang="en-US" sz="2000" dirty="0"/>
              <a:t> o </a:t>
            </a:r>
            <a:r>
              <a:rPr lang="en-US" sz="2000" dirty="0" err="1"/>
              <a:t>suprafață</a:t>
            </a:r>
            <a:r>
              <a:rPr lang="en-US" sz="2000" dirty="0"/>
              <a:t>, </a:t>
            </a:r>
            <a:r>
              <a:rPr lang="en-US" sz="2000" dirty="0" err="1"/>
              <a:t>este</a:t>
            </a:r>
            <a:r>
              <a:rPr lang="en-US" sz="2000" dirty="0"/>
              <a:t> </a:t>
            </a:r>
            <a:r>
              <a:rPr lang="en-US" sz="2000" dirty="0" err="1"/>
              <a:t>difractometria</a:t>
            </a:r>
            <a:r>
              <a:rPr lang="en-US" sz="2000" dirty="0"/>
              <a:t> </a:t>
            </a:r>
            <a:r>
              <a:rPr lang="en-US" sz="2000" dirty="0" err="1"/>
              <a:t>și</a:t>
            </a:r>
            <a:r>
              <a:rPr lang="ro-RO" sz="2000" dirty="0"/>
              <a:t> </a:t>
            </a:r>
            <a:r>
              <a:rPr lang="en-US" sz="2000" dirty="0" err="1"/>
              <a:t>scatterometrie</a:t>
            </a:r>
            <a:r>
              <a:rPr lang="en-US" sz="2000" dirty="0"/>
              <a:t>. </a:t>
            </a:r>
            <a:r>
              <a:rPr lang="en-US" sz="2000" dirty="0" err="1"/>
              <a:t>Ambele</a:t>
            </a:r>
            <a:r>
              <a:rPr lang="en-US" sz="2000" dirty="0"/>
              <a:t> </a:t>
            </a:r>
            <a:r>
              <a:rPr lang="en-US" sz="2000" dirty="0" err="1"/>
              <a:t>tehnici</a:t>
            </a:r>
            <a:r>
              <a:rPr lang="en-US" sz="2000" dirty="0"/>
              <a:t> </a:t>
            </a:r>
            <a:r>
              <a:rPr lang="en-US" sz="2000" dirty="0" err="1"/>
              <a:t>oferă</a:t>
            </a:r>
            <a:r>
              <a:rPr lang="en-US" sz="2000" dirty="0"/>
              <a:t> </a:t>
            </a:r>
            <a:r>
              <a:rPr lang="en-US" sz="2000" dirty="0" err="1"/>
              <a:t>modalități</a:t>
            </a:r>
            <a:r>
              <a:rPr lang="en-US" sz="2000" dirty="0"/>
              <a:t> </a:t>
            </a:r>
            <a:r>
              <a:rPr lang="en-US" sz="2000" dirty="0" err="1"/>
              <a:t>rapide</a:t>
            </a:r>
            <a:r>
              <a:rPr lang="en-US" sz="2000" dirty="0"/>
              <a:t> </a:t>
            </a:r>
            <a:r>
              <a:rPr lang="en-US" sz="2000" dirty="0" err="1"/>
              <a:t>și</a:t>
            </a:r>
            <a:r>
              <a:rPr lang="en-US" sz="2000" dirty="0"/>
              <a:t> </a:t>
            </a:r>
            <a:r>
              <a:rPr lang="en-US" sz="2000" dirty="0" err="1"/>
              <a:t>ieftine</a:t>
            </a:r>
            <a:r>
              <a:rPr lang="en-US" sz="2000" dirty="0"/>
              <a:t> de a </a:t>
            </a:r>
            <a:r>
              <a:rPr lang="en-US" sz="2000" dirty="0" err="1"/>
              <a:t>determina</a:t>
            </a:r>
            <a:r>
              <a:rPr lang="en-US" sz="2000" dirty="0"/>
              <a:t> </a:t>
            </a:r>
            <a:r>
              <a:rPr lang="en-US" sz="2000" dirty="0" err="1"/>
              <a:t>pasul</a:t>
            </a:r>
            <a:r>
              <a:rPr lang="en-US" sz="2000" dirty="0"/>
              <a:t> </a:t>
            </a:r>
            <a:r>
              <a:rPr lang="en-US" sz="2000" dirty="0" err="1"/>
              <a:t>mediu</a:t>
            </a:r>
            <a:r>
              <a:rPr lang="en-US" sz="2000" dirty="0"/>
              <a:t> </a:t>
            </a:r>
            <a:r>
              <a:rPr lang="en-US" sz="2000" dirty="0" err="1"/>
              <a:t>și</a:t>
            </a:r>
            <a:r>
              <a:rPr lang="ro-RO" sz="2000" dirty="0"/>
              <a:t> </a:t>
            </a:r>
            <a:r>
              <a:rPr lang="en-US" sz="2000" dirty="0" err="1"/>
              <a:t>parametrii</a:t>
            </a:r>
            <a:r>
              <a:rPr lang="en-US" sz="2000" dirty="0"/>
              <a:t> </a:t>
            </a:r>
            <a:r>
              <a:rPr lang="en-US" sz="2000" dirty="0" err="1"/>
              <a:t>dimensionali</a:t>
            </a:r>
            <a:r>
              <a:rPr lang="en-US" sz="2000" dirty="0"/>
              <a:t> </a:t>
            </a:r>
            <a:r>
              <a:rPr lang="en-US" sz="2000" dirty="0" err="1"/>
              <a:t>ai</a:t>
            </a:r>
            <a:r>
              <a:rPr lang="en-US" sz="2000" dirty="0"/>
              <a:t> </a:t>
            </a:r>
            <a:r>
              <a:rPr lang="en-US" sz="2000" dirty="0" err="1"/>
              <a:t>structurilor</a:t>
            </a:r>
            <a:r>
              <a:rPr lang="en-US" sz="2000" dirty="0"/>
              <a:t> </a:t>
            </a:r>
            <a:r>
              <a:rPr lang="en-US" sz="2000" dirty="0" err="1"/>
              <a:t>periodice</a:t>
            </a:r>
            <a:r>
              <a:rPr lang="en-US" sz="2000" dirty="0"/>
              <a:t> cu </a:t>
            </a:r>
            <a:r>
              <a:rPr lang="en-US" sz="2000" dirty="0" err="1"/>
              <a:t>rezoluție</a:t>
            </a:r>
            <a:r>
              <a:rPr lang="en-US" sz="2000" dirty="0"/>
              <a:t> </a:t>
            </a:r>
            <a:r>
              <a:rPr lang="en-US" sz="2000" dirty="0" err="1"/>
              <a:t>laterală</a:t>
            </a:r>
            <a:r>
              <a:rPr lang="en-US" sz="2000" dirty="0"/>
              <a:t> de </a:t>
            </a:r>
            <a:r>
              <a:rPr lang="en-US" sz="2000" dirty="0" err="1"/>
              <a:t>câțiva</a:t>
            </a:r>
            <a:r>
              <a:rPr lang="en-US" sz="2000" dirty="0"/>
              <a:t> </a:t>
            </a:r>
            <a:r>
              <a:rPr lang="en-US" sz="2000" dirty="0" err="1"/>
              <a:t>nanometri</a:t>
            </a:r>
            <a:r>
              <a:rPr lang="en-US" sz="2000" dirty="0"/>
              <a:t>. </a:t>
            </a:r>
            <a:endParaRPr lang="ro-RO" sz="2000" dirty="0"/>
          </a:p>
          <a:p>
            <a:pPr marL="0" indent="0" algn="just">
              <a:buNone/>
            </a:pPr>
            <a:r>
              <a:rPr lang="en-US" sz="2000" dirty="0"/>
              <a:t>În plus,</a:t>
            </a:r>
            <a:r>
              <a:rPr lang="ro-RO" sz="2000" dirty="0"/>
              <a:t> </a:t>
            </a:r>
            <a:r>
              <a:rPr lang="en-US" sz="2000" dirty="0" err="1"/>
              <a:t>scatterometria</a:t>
            </a:r>
            <a:r>
              <a:rPr lang="en-US" sz="2000" dirty="0"/>
              <a:t> </a:t>
            </a:r>
            <a:r>
              <a:rPr lang="en-US" sz="2000" dirty="0" err="1"/>
              <a:t>dacă</a:t>
            </a:r>
            <a:r>
              <a:rPr lang="en-US" sz="2000" dirty="0"/>
              <a:t> </a:t>
            </a:r>
            <a:r>
              <a:rPr lang="en-US" sz="2000" dirty="0" err="1"/>
              <a:t>este</a:t>
            </a:r>
            <a:r>
              <a:rPr lang="en-US" sz="2000" dirty="0"/>
              <a:t> </a:t>
            </a:r>
            <a:r>
              <a:rPr lang="en-US" sz="2000" dirty="0" err="1"/>
              <a:t>calibrată</a:t>
            </a:r>
            <a:r>
              <a:rPr lang="en-US" sz="2000" dirty="0"/>
              <a:t> are </a:t>
            </a:r>
            <a:r>
              <a:rPr lang="en-US" sz="2000" dirty="0" err="1"/>
              <a:t>avantajul</a:t>
            </a:r>
            <a:r>
              <a:rPr lang="en-US" sz="2000" dirty="0"/>
              <a:t> </a:t>
            </a:r>
            <a:r>
              <a:rPr lang="en-US" sz="2000" dirty="0" err="1"/>
              <a:t>suplimentar</a:t>
            </a:r>
            <a:r>
              <a:rPr lang="en-US" sz="2000" dirty="0"/>
              <a:t> </a:t>
            </a:r>
            <a:r>
              <a:rPr lang="en-US" sz="2000" dirty="0" err="1"/>
              <a:t>că</a:t>
            </a:r>
            <a:r>
              <a:rPr lang="en-US" sz="2000" dirty="0"/>
              <a:t> </a:t>
            </a:r>
            <a:r>
              <a:rPr lang="en-US" sz="2000" dirty="0" err="1"/>
              <a:t>este</a:t>
            </a:r>
            <a:r>
              <a:rPr lang="en-US" sz="2000" dirty="0"/>
              <a:t> o </a:t>
            </a:r>
            <a:r>
              <a:rPr lang="en-US" sz="2000" dirty="0" err="1"/>
              <a:t>tehnică</a:t>
            </a:r>
            <a:r>
              <a:rPr lang="en-US" sz="2000" dirty="0"/>
              <a:t> </a:t>
            </a:r>
            <a:r>
              <a:rPr lang="en-US" sz="2000" dirty="0" err="1"/>
              <a:t>nedistructivă</a:t>
            </a:r>
            <a:r>
              <a:rPr lang="en-US" sz="2000" dirty="0"/>
              <a:t> </a:t>
            </a:r>
            <a:r>
              <a:rPr lang="en-US" sz="2000" dirty="0" err="1"/>
              <a:t>capabilă</a:t>
            </a:r>
            <a:r>
              <a:rPr lang="ro-RO" sz="2000" dirty="0"/>
              <a:t> pt </a:t>
            </a:r>
            <a:r>
              <a:rPr lang="en-US" sz="2000" dirty="0" err="1"/>
              <a:t>măsurarea</a:t>
            </a:r>
            <a:r>
              <a:rPr lang="en-US" sz="2000" dirty="0"/>
              <a:t> </a:t>
            </a:r>
            <a:r>
              <a:rPr lang="en-US" sz="2000" dirty="0" err="1"/>
              <a:t>structurilor</a:t>
            </a:r>
            <a:r>
              <a:rPr lang="en-US" sz="2000" dirty="0"/>
              <a:t> </a:t>
            </a:r>
            <a:r>
              <a:rPr lang="en-US" sz="2000" dirty="0" err="1"/>
              <a:t>foarte</a:t>
            </a:r>
            <a:r>
              <a:rPr lang="en-US" sz="2000" dirty="0"/>
              <a:t> </a:t>
            </a:r>
            <a:r>
              <a:rPr lang="en-US" sz="2000" dirty="0" err="1"/>
              <a:t>adânci</a:t>
            </a:r>
            <a:r>
              <a:rPr lang="en-US" sz="2000" dirty="0"/>
              <a:t> cu pas mic </a:t>
            </a:r>
            <a:r>
              <a:rPr lang="en-US" sz="2000" dirty="0" err="1"/>
              <a:t>şi</a:t>
            </a:r>
            <a:r>
              <a:rPr lang="en-US" sz="2000" dirty="0"/>
              <a:t> </a:t>
            </a:r>
            <a:r>
              <a:rPr lang="en-US" sz="2000" dirty="0" err="1"/>
              <a:t>structur</a:t>
            </a:r>
            <a:r>
              <a:rPr lang="ro-RO" sz="2000" dirty="0"/>
              <a:t>ilor</a:t>
            </a:r>
            <a:r>
              <a:rPr lang="en-US" sz="2000" dirty="0"/>
              <a:t> periodic</a:t>
            </a:r>
            <a:r>
              <a:rPr lang="ro-RO" sz="2000" dirty="0"/>
              <a:t>e</a:t>
            </a:r>
            <a:r>
              <a:rPr lang="en-US" sz="2000" dirty="0"/>
              <a:t> </a:t>
            </a:r>
            <a:r>
              <a:rPr lang="en-US" sz="2000" dirty="0" err="1"/>
              <a:t>înglobate</a:t>
            </a:r>
            <a:r>
              <a:rPr lang="en-US" sz="2000" dirty="0"/>
              <a:t> </a:t>
            </a:r>
            <a:r>
              <a:rPr lang="en-US" sz="2000" dirty="0" err="1"/>
              <a:t>într</a:t>
            </a:r>
            <a:r>
              <a:rPr lang="en-US" sz="2000" dirty="0"/>
              <a:t>-un material.</a:t>
            </a:r>
            <a:endParaRPr lang="ro-RO" sz="2000" dirty="0"/>
          </a:p>
          <a:p>
            <a:pPr marL="0" indent="0" algn="just">
              <a:buNone/>
            </a:pPr>
            <a:r>
              <a:rPr lang="ro-RO" sz="2000" dirty="0"/>
              <a:t>Î</a:t>
            </a:r>
            <a:r>
              <a:rPr lang="en-US" sz="2000" dirty="0"/>
              <a:t>n </a:t>
            </a:r>
            <a:r>
              <a:rPr lang="en-US" sz="2000" dirty="0" err="1"/>
              <a:t>orice</a:t>
            </a:r>
            <a:r>
              <a:rPr lang="en-US" sz="2000" dirty="0"/>
              <a:t> </a:t>
            </a:r>
            <a:r>
              <a:rPr lang="en-US" sz="2000" dirty="0" err="1"/>
              <a:t>caz</a:t>
            </a:r>
            <a:r>
              <a:rPr lang="en-US" sz="2000" dirty="0"/>
              <a:t>,</a:t>
            </a:r>
            <a:r>
              <a:rPr lang="ro-RO" sz="2000" dirty="0"/>
              <a:t> </a:t>
            </a:r>
            <a:r>
              <a:rPr lang="en-US" sz="2000" dirty="0" err="1"/>
              <a:t>scatterometria</a:t>
            </a:r>
            <a:r>
              <a:rPr lang="en-US" sz="2000" dirty="0"/>
              <a:t> </a:t>
            </a:r>
            <a:r>
              <a:rPr lang="en-US" sz="2000" dirty="0" err="1"/>
              <a:t>este</a:t>
            </a:r>
            <a:r>
              <a:rPr lang="en-US" sz="2000" dirty="0"/>
              <a:t> </a:t>
            </a:r>
            <a:r>
              <a:rPr lang="en-US" sz="2000" dirty="0" err="1"/>
              <a:t>clasificată</a:t>
            </a:r>
            <a:r>
              <a:rPr lang="en-US" sz="2000" dirty="0"/>
              <a:t> ca o </a:t>
            </a:r>
            <a:r>
              <a:rPr lang="en-US" sz="2000" dirty="0" err="1"/>
              <a:t>tehnică</a:t>
            </a:r>
            <a:r>
              <a:rPr lang="en-US" sz="2000" dirty="0"/>
              <a:t> non-</a:t>
            </a:r>
            <a:r>
              <a:rPr lang="en-US" sz="2000" dirty="0" err="1"/>
              <a:t>imagistică</a:t>
            </a:r>
            <a:r>
              <a:rPr lang="en-US" sz="2000" dirty="0"/>
              <a:t> care </a:t>
            </a:r>
            <a:r>
              <a:rPr lang="ro-RO" sz="2000" dirty="0"/>
              <a:t>identifică</a:t>
            </a:r>
            <a:r>
              <a:rPr lang="en-US" sz="2000" dirty="0"/>
              <a:t> </a:t>
            </a:r>
            <a:r>
              <a:rPr lang="en-US" sz="2000" dirty="0" err="1"/>
              <a:t>dimensiunile</a:t>
            </a:r>
            <a:r>
              <a:rPr lang="en-US" sz="2000" dirty="0"/>
              <a:t> </a:t>
            </a:r>
            <a:r>
              <a:rPr lang="en-US" sz="2000" dirty="0" err="1"/>
              <a:t>prin</a:t>
            </a:r>
            <a:r>
              <a:rPr lang="en-US" sz="2000" dirty="0"/>
              <a:t> </a:t>
            </a:r>
            <a:r>
              <a:rPr lang="en-US" sz="2000" dirty="0" err="1"/>
              <a:t>variarea</a:t>
            </a:r>
            <a:r>
              <a:rPr lang="en-US" sz="2000" dirty="0"/>
              <a:t> </a:t>
            </a:r>
            <a:r>
              <a:rPr lang="en-US" sz="2000" dirty="0" err="1"/>
              <a:t>parametrilor</a:t>
            </a:r>
            <a:r>
              <a:rPr lang="ro-RO" sz="2000" dirty="0"/>
              <a:t> </a:t>
            </a:r>
            <a:r>
              <a:rPr lang="en-US" sz="2000" dirty="0" err="1"/>
              <a:t>într</a:t>
            </a:r>
            <a:r>
              <a:rPr lang="en-US" sz="2000" dirty="0"/>
              <a:t>-un model </a:t>
            </a:r>
            <a:r>
              <a:rPr lang="en-US" sz="2000" dirty="0" err="1"/>
              <a:t>matematic</a:t>
            </a:r>
            <a:r>
              <a:rPr lang="en-US" sz="2000" dirty="0"/>
              <a:t> al </a:t>
            </a:r>
            <a:r>
              <a:rPr lang="en-US" sz="2000" dirty="0" err="1"/>
              <a:t>structurii</a:t>
            </a:r>
            <a:r>
              <a:rPr lang="en-US" sz="2000" dirty="0"/>
              <a:t> </a:t>
            </a:r>
            <a:r>
              <a:rPr lang="en-US" sz="2000" dirty="0" err="1"/>
              <a:t>folosind</a:t>
            </a:r>
            <a:r>
              <a:rPr lang="en-US" sz="2000" dirty="0"/>
              <a:t> o </a:t>
            </a:r>
            <a:r>
              <a:rPr lang="en-US" sz="2000" dirty="0" err="1"/>
              <a:t>procedură</a:t>
            </a:r>
            <a:r>
              <a:rPr lang="en-US" sz="2000" dirty="0"/>
              <a:t> de </a:t>
            </a:r>
            <a:r>
              <a:rPr lang="en-US" sz="2000" dirty="0" err="1"/>
              <a:t>cea</a:t>
            </a:r>
            <a:r>
              <a:rPr lang="en-US" sz="2000" dirty="0"/>
              <a:t> </a:t>
            </a:r>
            <a:r>
              <a:rPr lang="en-US" sz="2000" dirty="0" err="1"/>
              <a:t>mai</a:t>
            </a:r>
            <a:r>
              <a:rPr lang="en-US" sz="2000" dirty="0"/>
              <a:t> </a:t>
            </a:r>
            <a:r>
              <a:rPr lang="en-US" sz="2000" dirty="0" err="1"/>
              <a:t>bună</a:t>
            </a:r>
            <a:r>
              <a:rPr lang="en-US" sz="2000" dirty="0"/>
              <a:t> </a:t>
            </a:r>
            <a:r>
              <a:rPr lang="en-US" sz="2000" dirty="0" err="1"/>
              <a:t>potrivire</a:t>
            </a:r>
            <a:r>
              <a:rPr lang="en-US" sz="2000" dirty="0"/>
              <a:t> </a:t>
            </a:r>
            <a:r>
              <a:rPr lang="en-US" sz="2000" dirty="0" err="1"/>
              <a:t>între</a:t>
            </a:r>
            <a:r>
              <a:rPr lang="en-US" sz="2000" dirty="0"/>
              <a:t> date </a:t>
            </a:r>
            <a:r>
              <a:rPr lang="en-US" sz="2000" dirty="0" err="1"/>
              <a:t>și</a:t>
            </a:r>
            <a:r>
              <a:rPr lang="en-US" sz="2000" dirty="0"/>
              <a:t> </a:t>
            </a:r>
            <a:r>
              <a:rPr lang="en-US" sz="2000" dirty="0" err="1"/>
              <a:t>valorile</a:t>
            </a:r>
            <a:r>
              <a:rPr lang="en-US" sz="2000" dirty="0"/>
              <a:t> calculate</a:t>
            </a:r>
            <a:r>
              <a:rPr lang="ro-RO" sz="2000" dirty="0"/>
              <a:t> </a:t>
            </a:r>
            <a:r>
              <a:rPr lang="en-US" sz="2000" dirty="0"/>
              <a:t>(</a:t>
            </a:r>
            <a:r>
              <a:rPr lang="en-US" sz="2000" dirty="0" err="1"/>
              <a:t>metoda</a:t>
            </a:r>
            <a:r>
              <a:rPr lang="en-US" sz="2000" dirty="0"/>
              <a:t> </a:t>
            </a:r>
            <a:r>
              <a:rPr lang="en-US" sz="2000" dirty="0" err="1"/>
              <a:t>inversă</a:t>
            </a:r>
            <a:r>
              <a:rPr lang="en-US" sz="2000" dirty="0"/>
              <a:t>). </a:t>
            </a:r>
            <a:r>
              <a:rPr lang="en-US" sz="2000" dirty="0" err="1"/>
              <a:t>Această</a:t>
            </a:r>
            <a:r>
              <a:rPr lang="en-US" sz="2000" dirty="0"/>
              <a:t> </a:t>
            </a:r>
            <a:r>
              <a:rPr lang="en-US" sz="2000" dirty="0" err="1"/>
              <a:t>procedură</a:t>
            </a:r>
            <a:r>
              <a:rPr lang="en-US" sz="2000" dirty="0"/>
              <a:t> </a:t>
            </a:r>
            <a:r>
              <a:rPr lang="en-US" sz="2000" dirty="0" err="1"/>
              <a:t>necesită</a:t>
            </a:r>
            <a:r>
              <a:rPr lang="en-US" sz="2000" dirty="0"/>
              <a:t> </a:t>
            </a:r>
            <a:r>
              <a:rPr lang="en-US" sz="2000" dirty="0" err="1"/>
              <a:t>resurse</a:t>
            </a:r>
            <a:r>
              <a:rPr lang="en-US" sz="2000" dirty="0"/>
              <a:t> </a:t>
            </a:r>
            <a:r>
              <a:rPr lang="en-US" sz="2000" dirty="0" err="1"/>
              <a:t>computerizate</a:t>
            </a:r>
            <a:r>
              <a:rPr lang="en-US" sz="2000" dirty="0"/>
              <a:t> </a:t>
            </a:r>
            <a:r>
              <a:rPr lang="en-US" sz="2000" dirty="0" err="1"/>
              <a:t>puternice</a:t>
            </a:r>
            <a:r>
              <a:rPr lang="en-US" sz="2000" dirty="0"/>
              <a:t> </a:t>
            </a:r>
            <a:r>
              <a:rPr lang="en-US" sz="2000" dirty="0" err="1"/>
              <a:t>pentru</a:t>
            </a:r>
            <a:r>
              <a:rPr lang="en-US" sz="2000" dirty="0"/>
              <a:t> </a:t>
            </a:r>
            <a:r>
              <a:rPr lang="en-US" sz="2000" dirty="0" err="1"/>
              <a:t>structuri</a:t>
            </a:r>
            <a:r>
              <a:rPr lang="en-US" sz="2000" dirty="0"/>
              <a:t> </a:t>
            </a:r>
            <a:r>
              <a:rPr lang="en-US" sz="2000" dirty="0" err="1"/>
              <a:t>complexe</a:t>
            </a:r>
            <a:r>
              <a:rPr lang="en-US" sz="2000" dirty="0"/>
              <a:t>. </a:t>
            </a:r>
            <a:r>
              <a:rPr lang="ro-RO" sz="2000" dirty="0"/>
              <a:t>D</a:t>
            </a:r>
            <a:r>
              <a:rPr lang="en-US" sz="2000" dirty="0"/>
              <a:t>in </a:t>
            </a:r>
            <a:r>
              <a:rPr lang="en-US" sz="2000" dirty="0" err="1"/>
              <a:t>acest</a:t>
            </a:r>
            <a:r>
              <a:rPr lang="en-US" sz="2000" dirty="0"/>
              <a:t> </a:t>
            </a:r>
            <a:r>
              <a:rPr lang="en-US" sz="2000" dirty="0" err="1"/>
              <a:t>motiv</a:t>
            </a:r>
            <a:r>
              <a:rPr lang="en-US" sz="2000" dirty="0"/>
              <a:t>, </a:t>
            </a:r>
            <a:r>
              <a:rPr lang="en-US" sz="2000" dirty="0" err="1"/>
              <a:t>scatterometria</a:t>
            </a:r>
            <a:r>
              <a:rPr lang="en-US" sz="2000" dirty="0"/>
              <a:t> se </a:t>
            </a:r>
            <a:r>
              <a:rPr lang="en-US" sz="2000" dirty="0" err="1"/>
              <a:t>aplică</a:t>
            </a:r>
            <a:r>
              <a:rPr lang="en-US" sz="2000" dirty="0"/>
              <a:t> </a:t>
            </a:r>
            <a:r>
              <a:rPr lang="en-US" sz="2000" dirty="0" err="1"/>
              <a:t>în</a:t>
            </a:r>
            <a:r>
              <a:rPr lang="en-US" sz="2000" dirty="0"/>
              <a:t> principal la </a:t>
            </a:r>
            <a:r>
              <a:rPr lang="en-US" sz="2000" dirty="0" err="1"/>
              <a:t>nanometrologia</a:t>
            </a:r>
            <a:r>
              <a:rPr lang="en-US" sz="2000" dirty="0"/>
              <a:t> </a:t>
            </a:r>
            <a:r>
              <a:rPr lang="en-US" sz="2000" dirty="0" err="1"/>
              <a:t>structurilor</a:t>
            </a:r>
            <a:r>
              <a:rPr lang="en-US" sz="2000" dirty="0"/>
              <a:t> simple.</a:t>
            </a:r>
          </a:p>
        </p:txBody>
      </p:sp>
    </p:spTree>
    <p:extLst>
      <p:ext uri="{BB962C8B-B14F-4D97-AF65-F5344CB8AC3E}">
        <p14:creationId xmlns:p14="http://schemas.microsoft.com/office/powerpoint/2010/main" val="2822565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SEM</a:t>
            </a:r>
            <a:endParaRPr lang="en-US" dirty="0"/>
          </a:p>
        </p:txBody>
      </p:sp>
      <p:sp>
        <p:nvSpPr>
          <p:cNvPr id="3" name="Content Placeholder 2"/>
          <p:cNvSpPr>
            <a:spLocks noGrp="1"/>
          </p:cNvSpPr>
          <p:nvPr>
            <p:ph idx="1"/>
          </p:nvPr>
        </p:nvSpPr>
        <p:spPr>
          <a:xfrm>
            <a:off x="228600" y="1828800"/>
            <a:ext cx="8839200" cy="4525962"/>
          </a:xfrm>
        </p:spPr>
        <p:txBody>
          <a:bodyPr/>
          <a:lstStyle/>
          <a:p>
            <a:r>
              <a:rPr lang="en-US" sz="2000" dirty="0" err="1"/>
              <a:t>Microscopul</a:t>
            </a:r>
            <a:r>
              <a:rPr lang="en-US" sz="2000" dirty="0"/>
              <a:t> electronic cu </a:t>
            </a:r>
            <a:r>
              <a:rPr lang="en-US" sz="2000" dirty="0" err="1"/>
              <a:t>scanare</a:t>
            </a:r>
            <a:r>
              <a:rPr lang="en-US" sz="2000" dirty="0"/>
              <a:t> (SEM) </a:t>
            </a:r>
            <a:r>
              <a:rPr lang="en-US" sz="2000" dirty="0" err="1"/>
              <a:t>este</a:t>
            </a:r>
            <a:r>
              <a:rPr lang="en-US" sz="2000" dirty="0"/>
              <a:t> un alt instrument </a:t>
            </a:r>
            <a:r>
              <a:rPr lang="en-US" sz="2000" dirty="0" err="1"/>
              <a:t>versatil</a:t>
            </a:r>
            <a:r>
              <a:rPr lang="en-US" sz="2000" dirty="0"/>
              <a:t>, cu o </a:t>
            </a:r>
            <a:r>
              <a:rPr lang="en-US" sz="2000" dirty="0" err="1"/>
              <a:t>gamă</a:t>
            </a:r>
            <a:r>
              <a:rPr lang="en-US" sz="2000" dirty="0"/>
              <a:t> </a:t>
            </a:r>
            <a:r>
              <a:rPr lang="en-US" sz="2000" dirty="0" err="1"/>
              <a:t>dinamică</a:t>
            </a:r>
            <a:r>
              <a:rPr lang="en-US" sz="2000" dirty="0"/>
              <a:t> mare de</a:t>
            </a:r>
            <a:r>
              <a:rPr lang="ro-RO" sz="2000" dirty="0"/>
              <a:t> </a:t>
            </a:r>
            <a:r>
              <a:rPr lang="en-US" sz="2000" dirty="0" err="1"/>
              <a:t>măriri</a:t>
            </a:r>
            <a:r>
              <a:rPr lang="en-US" sz="2000" dirty="0"/>
              <a:t>. </a:t>
            </a:r>
            <a:r>
              <a:rPr lang="en-US" sz="2000" dirty="0" err="1"/>
              <a:t>Cele</a:t>
            </a:r>
            <a:r>
              <a:rPr lang="en-US" sz="2000" dirty="0"/>
              <a:t> </a:t>
            </a:r>
            <a:r>
              <a:rPr lang="en-US" sz="2000" dirty="0" err="1"/>
              <a:t>mai</a:t>
            </a:r>
            <a:r>
              <a:rPr lang="en-US" sz="2000" dirty="0"/>
              <a:t> </a:t>
            </a:r>
            <a:r>
              <a:rPr lang="en-US" sz="2000" dirty="0" err="1"/>
              <a:t>recente</a:t>
            </a:r>
            <a:r>
              <a:rPr lang="en-US" sz="2000" dirty="0"/>
              <a:t> </a:t>
            </a:r>
            <a:r>
              <a:rPr lang="en-US" sz="2000" dirty="0" err="1"/>
              <a:t>progrese</a:t>
            </a:r>
            <a:r>
              <a:rPr lang="en-US" sz="2000" dirty="0"/>
              <a:t> </a:t>
            </a:r>
            <a:r>
              <a:rPr lang="en-US" sz="2000" dirty="0" err="1"/>
              <a:t>tehnologice</a:t>
            </a:r>
            <a:r>
              <a:rPr lang="en-US" sz="2000" dirty="0"/>
              <a:t> permit </a:t>
            </a:r>
            <a:r>
              <a:rPr lang="en-US" sz="2000" dirty="0" err="1"/>
              <a:t>realizarea</a:t>
            </a:r>
            <a:r>
              <a:rPr lang="en-US" sz="2000" dirty="0"/>
              <a:t> de </a:t>
            </a:r>
            <a:r>
              <a:rPr lang="en-US" sz="2000" dirty="0" err="1"/>
              <a:t>imagini</a:t>
            </a:r>
            <a:r>
              <a:rPr lang="en-US" sz="2000" dirty="0"/>
              <a:t> cu </a:t>
            </a:r>
            <a:r>
              <a:rPr lang="en-US" sz="2000" dirty="0" err="1"/>
              <a:t>rezoluție</a:t>
            </a:r>
            <a:r>
              <a:rPr lang="en-US" sz="2000" dirty="0"/>
              <a:t> </a:t>
            </a:r>
            <a:r>
              <a:rPr lang="en-US" sz="2000" dirty="0" err="1"/>
              <a:t>laterală</a:t>
            </a:r>
            <a:r>
              <a:rPr lang="en-US" sz="2000" dirty="0"/>
              <a:t> </a:t>
            </a:r>
            <a:r>
              <a:rPr lang="ro-RO" sz="2000" dirty="0"/>
              <a:t>sub-nm</a:t>
            </a:r>
            <a:r>
              <a:rPr lang="en-US" sz="2000" dirty="0"/>
              <a:t>. </a:t>
            </a:r>
            <a:r>
              <a:rPr lang="en-US" sz="2000" dirty="0" err="1"/>
              <a:t>Utilizarea</a:t>
            </a:r>
            <a:r>
              <a:rPr lang="en-US" sz="2000" dirty="0"/>
              <a:t> </a:t>
            </a:r>
            <a:r>
              <a:rPr lang="en-US" sz="2000" dirty="0" err="1"/>
              <a:t>unui</a:t>
            </a:r>
            <a:r>
              <a:rPr lang="en-US" sz="2000" dirty="0"/>
              <a:t> SEM </a:t>
            </a:r>
            <a:r>
              <a:rPr lang="en-US" sz="2000" dirty="0" err="1"/>
              <a:t>în</a:t>
            </a:r>
            <a:r>
              <a:rPr lang="en-US" sz="2000" dirty="0"/>
              <a:t> </a:t>
            </a:r>
            <a:r>
              <a:rPr lang="en-US" sz="2000" dirty="0" err="1"/>
              <a:t>modul</a:t>
            </a:r>
            <a:r>
              <a:rPr lang="en-US" sz="2000" dirty="0"/>
              <a:t> de </a:t>
            </a:r>
            <a:r>
              <a:rPr lang="en-US" sz="2000" dirty="0" err="1"/>
              <a:t>detectare</a:t>
            </a:r>
            <a:r>
              <a:rPr lang="en-US" sz="2000" dirty="0"/>
              <a:t> a </a:t>
            </a:r>
            <a:r>
              <a:rPr lang="en-US" sz="2000" dirty="0" err="1"/>
              <a:t>electronilor</a:t>
            </a:r>
            <a:r>
              <a:rPr lang="en-US" sz="2000" dirty="0"/>
              <a:t> </a:t>
            </a:r>
            <a:r>
              <a:rPr lang="en-US" sz="2000" dirty="0" err="1"/>
              <a:t>secundari</a:t>
            </a:r>
            <a:r>
              <a:rPr lang="en-US" sz="2000" dirty="0"/>
              <a:t> (SE) are ca </a:t>
            </a:r>
            <a:r>
              <a:rPr lang="en-US" sz="2000" dirty="0" err="1"/>
              <a:t>rezultat</a:t>
            </a:r>
            <a:r>
              <a:rPr lang="ro-RO" sz="2000" dirty="0"/>
              <a:t> contrastul</a:t>
            </a:r>
            <a:r>
              <a:rPr lang="en-US" sz="2000" dirty="0"/>
              <a:t> </a:t>
            </a:r>
            <a:r>
              <a:rPr lang="en-US" sz="2000" dirty="0" err="1"/>
              <a:t>morfologie</a:t>
            </a:r>
            <a:r>
              <a:rPr lang="ro-RO" sz="2000" dirty="0"/>
              <a:t>i</a:t>
            </a:r>
            <a:r>
              <a:rPr lang="en-US" sz="2000" dirty="0"/>
              <a:t> cu o </a:t>
            </a:r>
            <a:r>
              <a:rPr lang="en-US" sz="2000" dirty="0" err="1"/>
              <a:t>sensibilitate</a:t>
            </a:r>
            <a:r>
              <a:rPr lang="en-US" sz="2000" dirty="0"/>
              <a:t> </a:t>
            </a:r>
            <a:r>
              <a:rPr lang="en-US" sz="2000" dirty="0" err="1"/>
              <a:t>puternică</a:t>
            </a:r>
            <a:r>
              <a:rPr lang="en-US" sz="2000" dirty="0"/>
              <a:t> a </a:t>
            </a:r>
            <a:r>
              <a:rPr lang="en-US" sz="2000" dirty="0" err="1"/>
              <a:t>pantei</a:t>
            </a:r>
            <a:r>
              <a:rPr lang="en-US" sz="2000" dirty="0"/>
              <a:t>. </a:t>
            </a:r>
            <a:r>
              <a:rPr lang="en-US" sz="2000" dirty="0" err="1"/>
              <a:t>Astfel</a:t>
            </a:r>
            <a:r>
              <a:rPr lang="en-US" sz="2000" dirty="0"/>
              <a:t>, </a:t>
            </a:r>
            <a:r>
              <a:rPr lang="en-US" sz="2000" dirty="0" err="1"/>
              <a:t>deși</a:t>
            </a:r>
            <a:r>
              <a:rPr lang="en-US" sz="2000" dirty="0"/>
              <a:t> </a:t>
            </a:r>
            <a:r>
              <a:rPr lang="en-US" sz="2000" dirty="0" err="1"/>
              <a:t>acest</a:t>
            </a:r>
            <a:r>
              <a:rPr lang="en-US" sz="2000" dirty="0"/>
              <a:t> </a:t>
            </a:r>
            <a:r>
              <a:rPr lang="en-US" sz="2000" dirty="0" err="1"/>
              <a:t>lucru</a:t>
            </a:r>
            <a:r>
              <a:rPr lang="en-US" sz="2000" dirty="0"/>
              <a:t> </a:t>
            </a:r>
            <a:r>
              <a:rPr lang="en-US" sz="2000" dirty="0" err="1"/>
              <a:t>este</a:t>
            </a:r>
            <a:r>
              <a:rPr lang="en-US" sz="2000" dirty="0"/>
              <a:t> </a:t>
            </a:r>
            <a:r>
              <a:rPr lang="en-US" sz="2000" dirty="0" err="1"/>
              <a:t>foarte</a:t>
            </a:r>
            <a:r>
              <a:rPr lang="en-US" sz="2000" dirty="0"/>
              <a:t> </a:t>
            </a:r>
            <a:r>
              <a:rPr lang="en-US" sz="2000" dirty="0" err="1"/>
              <a:t>potrivit</a:t>
            </a:r>
            <a:r>
              <a:rPr lang="en-US" sz="2000" dirty="0"/>
              <a:t> </a:t>
            </a:r>
            <a:r>
              <a:rPr lang="en-US" sz="2000" dirty="0" err="1"/>
              <a:t>pentru</a:t>
            </a:r>
            <a:r>
              <a:rPr lang="ro-RO" sz="2000" dirty="0"/>
              <a:t> metrologie</a:t>
            </a:r>
            <a:r>
              <a:rPr lang="en-US" sz="2000" dirty="0"/>
              <a:t> </a:t>
            </a:r>
            <a:r>
              <a:rPr lang="en-US" sz="2000" dirty="0" err="1"/>
              <a:t>dimensionale</a:t>
            </a:r>
            <a:r>
              <a:rPr lang="en-US" sz="2000" dirty="0"/>
              <a:t> </a:t>
            </a:r>
            <a:r>
              <a:rPr lang="en-US" sz="2000" dirty="0" err="1"/>
              <a:t>laterale</a:t>
            </a:r>
            <a:r>
              <a:rPr lang="en-US" sz="2000" dirty="0"/>
              <a:t> 2D, </a:t>
            </a:r>
            <a:r>
              <a:rPr lang="en-US" sz="2000" dirty="0" err="1"/>
              <a:t>accesul</a:t>
            </a:r>
            <a:r>
              <a:rPr lang="en-US" sz="2000" dirty="0"/>
              <a:t> la </a:t>
            </a:r>
            <a:r>
              <a:rPr lang="en-US" sz="2000" dirty="0" err="1"/>
              <a:t>informațiile</a:t>
            </a:r>
            <a:r>
              <a:rPr lang="en-US" sz="2000" dirty="0"/>
              <a:t> </a:t>
            </a:r>
            <a:r>
              <a:rPr lang="en-US" sz="2000" dirty="0" err="1"/>
              <a:t>despre</a:t>
            </a:r>
            <a:r>
              <a:rPr lang="en-US" sz="2000" dirty="0"/>
              <a:t> </a:t>
            </a:r>
            <a:r>
              <a:rPr lang="en-US" sz="2000" dirty="0" err="1"/>
              <a:t>înălțimea</a:t>
            </a:r>
            <a:r>
              <a:rPr lang="en-US" sz="2000" dirty="0"/>
              <a:t> </a:t>
            </a:r>
            <a:r>
              <a:rPr lang="en-US" sz="2000" dirty="0" err="1"/>
              <a:t>eșantionului</a:t>
            </a:r>
            <a:r>
              <a:rPr lang="en-US" sz="2000" dirty="0"/>
              <a:t> </a:t>
            </a:r>
            <a:r>
              <a:rPr lang="en-US" sz="2000" dirty="0" err="1"/>
              <a:t>este</a:t>
            </a:r>
            <a:r>
              <a:rPr lang="en-US" sz="2000" dirty="0"/>
              <a:t> </a:t>
            </a:r>
            <a:r>
              <a:rPr lang="en-US" sz="2000" dirty="0" err="1"/>
              <a:t>limitat</a:t>
            </a:r>
            <a:r>
              <a:rPr lang="en-US" sz="2000" dirty="0"/>
              <a:t> la </a:t>
            </a:r>
            <a:r>
              <a:rPr lang="en-US" sz="2000" dirty="0" err="1"/>
              <a:t>secțiuni</a:t>
            </a:r>
            <a:r>
              <a:rPr lang="en-US" sz="2000" dirty="0"/>
              <a:t> </a:t>
            </a:r>
            <a:r>
              <a:rPr lang="en-US" sz="2000" dirty="0" err="1"/>
              <a:t>transversale</a:t>
            </a:r>
            <a:r>
              <a:rPr lang="en-US" sz="2000" dirty="0"/>
              <a:t> (</a:t>
            </a:r>
            <a:r>
              <a:rPr lang="en-US" sz="2000" dirty="0" err="1"/>
              <a:t>adică</a:t>
            </a:r>
            <a:r>
              <a:rPr lang="en-US" sz="2000" dirty="0"/>
              <a:t> un </a:t>
            </a:r>
            <a:r>
              <a:rPr lang="en-US" sz="2000" dirty="0" err="1"/>
              <a:t>eșantion</a:t>
            </a:r>
            <a:r>
              <a:rPr lang="en-US" sz="2000" dirty="0"/>
              <a:t> </a:t>
            </a:r>
            <a:r>
              <a:rPr lang="en-US" sz="2000" dirty="0" err="1"/>
              <a:t>distructiv</a:t>
            </a:r>
            <a:r>
              <a:rPr lang="ro-RO" sz="2000" dirty="0"/>
              <a:t> </a:t>
            </a:r>
            <a:r>
              <a:rPr lang="en-US" sz="2000" dirty="0" err="1"/>
              <a:t>metoda</a:t>
            </a:r>
            <a:r>
              <a:rPr lang="en-US" sz="2000" dirty="0"/>
              <a:t>, de </a:t>
            </a:r>
            <a:r>
              <a:rPr lang="en-US" sz="2000" dirty="0" err="1"/>
              <a:t>exemplu</a:t>
            </a:r>
            <a:r>
              <a:rPr lang="en-US" sz="2000" dirty="0"/>
              <a:t>, </a:t>
            </a:r>
            <a:r>
              <a:rPr lang="en-US" sz="2000" dirty="0" err="1"/>
              <a:t>prin</a:t>
            </a:r>
            <a:r>
              <a:rPr lang="en-US" sz="2000" dirty="0"/>
              <a:t> </a:t>
            </a:r>
            <a:r>
              <a:rPr lang="en-US" sz="2000" dirty="0" err="1"/>
              <a:t>tehnologia</a:t>
            </a:r>
            <a:r>
              <a:rPr lang="en-US" sz="2000" dirty="0"/>
              <a:t> </a:t>
            </a:r>
            <a:r>
              <a:rPr lang="en-US" sz="2000" dirty="0" err="1"/>
              <a:t>fasciculului</a:t>
            </a:r>
            <a:r>
              <a:rPr lang="en-US" sz="2000" dirty="0"/>
              <a:t> ionic </a:t>
            </a:r>
            <a:r>
              <a:rPr lang="en-US" sz="2000" dirty="0" err="1"/>
              <a:t>focalizat</a:t>
            </a:r>
            <a:r>
              <a:rPr lang="en-US" sz="2000" dirty="0"/>
              <a:t>) </a:t>
            </a:r>
            <a:r>
              <a:rPr lang="en-US" sz="2000" dirty="0" err="1"/>
              <a:t>sau</a:t>
            </a:r>
            <a:r>
              <a:rPr lang="en-US" sz="2000" dirty="0"/>
              <a:t> </a:t>
            </a:r>
            <a:r>
              <a:rPr lang="en-US" sz="2000" dirty="0" err="1"/>
              <a:t>vizualizare</a:t>
            </a:r>
            <a:r>
              <a:rPr lang="en-US" sz="2000" dirty="0"/>
              <a:t> cu </a:t>
            </a:r>
            <a:r>
              <a:rPr lang="en-US" sz="2000" dirty="0" err="1"/>
              <a:t>diferite</a:t>
            </a:r>
            <a:r>
              <a:rPr lang="en-US" sz="2000" dirty="0"/>
              <a:t> </a:t>
            </a:r>
            <a:r>
              <a:rPr lang="en-US" sz="2000" dirty="0" err="1"/>
              <a:t>unghiuri</a:t>
            </a:r>
            <a:r>
              <a:rPr lang="en-US" sz="2000" dirty="0"/>
              <a:t> de </a:t>
            </a:r>
            <a:r>
              <a:rPr lang="en-US" sz="2000" dirty="0" err="1"/>
              <a:t>înclinare</a:t>
            </a:r>
            <a:r>
              <a:rPr lang="en-US" sz="2000" dirty="0"/>
              <a:t>. </a:t>
            </a:r>
            <a:endParaRPr lang="ro-RO" sz="2000" dirty="0"/>
          </a:p>
          <a:p>
            <a:r>
              <a:rPr lang="en-US" sz="2000" dirty="0" err="1"/>
              <a:t>Capacitatea</a:t>
            </a:r>
            <a:r>
              <a:rPr lang="en-US" sz="2000" dirty="0"/>
              <a:t> SEM de zoom de la </a:t>
            </a:r>
            <a:r>
              <a:rPr lang="en-US" sz="2000" dirty="0" err="1"/>
              <a:t>scara</a:t>
            </a:r>
            <a:r>
              <a:rPr lang="en-US" sz="2000" dirty="0"/>
              <a:t> </a:t>
            </a:r>
            <a:r>
              <a:rPr lang="en-US" sz="2000" dirty="0" err="1"/>
              <a:t>milimetrică</a:t>
            </a:r>
            <a:r>
              <a:rPr lang="en-US" sz="2000" dirty="0"/>
              <a:t> la </a:t>
            </a:r>
            <a:r>
              <a:rPr lang="en-US" sz="2000" dirty="0" err="1"/>
              <a:t>scară</a:t>
            </a:r>
            <a:r>
              <a:rPr lang="en-US" sz="2000" dirty="0"/>
              <a:t> </a:t>
            </a:r>
            <a:r>
              <a:rPr lang="en-US" sz="2000" dirty="0" err="1"/>
              <a:t>nanometrică</a:t>
            </a:r>
            <a:r>
              <a:rPr lang="en-US" sz="2000" dirty="0"/>
              <a:t> </a:t>
            </a:r>
            <a:r>
              <a:rPr lang="en-US" sz="2000" dirty="0" err="1"/>
              <a:t>oferă</a:t>
            </a:r>
            <a:r>
              <a:rPr lang="en-US" sz="2000" dirty="0"/>
              <a:t> </a:t>
            </a:r>
            <a:r>
              <a:rPr lang="en-US" sz="2000" dirty="0" err="1"/>
              <a:t>informații</a:t>
            </a:r>
            <a:r>
              <a:rPr lang="en-US" sz="2000" dirty="0"/>
              <a:t> </a:t>
            </a:r>
            <a:r>
              <a:rPr lang="en-US" sz="2000" dirty="0" err="1"/>
              <a:t>valoroase</a:t>
            </a:r>
            <a:r>
              <a:rPr lang="en-US" sz="2000" dirty="0"/>
              <a:t> </a:t>
            </a:r>
            <a:r>
              <a:rPr lang="en-US" sz="2000" dirty="0" err="1"/>
              <a:t>despre</a:t>
            </a:r>
            <a:r>
              <a:rPr lang="en-US" sz="2000" dirty="0"/>
              <a:t> </a:t>
            </a:r>
            <a:r>
              <a:rPr lang="en-US" sz="2000" dirty="0" err="1"/>
              <a:t>morfologia</a:t>
            </a:r>
            <a:r>
              <a:rPr lang="ro-RO" sz="2000" dirty="0"/>
              <a:t> întrun </a:t>
            </a:r>
            <a:r>
              <a:rPr lang="en-US" sz="2000" dirty="0"/>
              <a:t>interval </a:t>
            </a:r>
            <a:r>
              <a:rPr lang="en-US" sz="2000" dirty="0" err="1"/>
              <a:t>dinamic</a:t>
            </a:r>
            <a:r>
              <a:rPr lang="en-US" sz="2000" dirty="0"/>
              <a:t> </a:t>
            </a:r>
            <a:r>
              <a:rPr lang="en-US" sz="2000" dirty="0" err="1"/>
              <a:t>foarte</a:t>
            </a:r>
            <a:r>
              <a:rPr lang="en-US" sz="2000" dirty="0"/>
              <a:t> mare. Din </a:t>
            </a:r>
            <a:r>
              <a:rPr lang="en-US" sz="2000" dirty="0" err="1"/>
              <a:t>cauza</a:t>
            </a:r>
            <a:r>
              <a:rPr lang="en-US" sz="2000" dirty="0"/>
              <a:t> </a:t>
            </a:r>
            <a:r>
              <a:rPr lang="en-US" sz="2000" dirty="0" err="1"/>
              <a:t>dificultăților</a:t>
            </a:r>
            <a:r>
              <a:rPr lang="en-US" sz="2000" dirty="0"/>
              <a:t> de </a:t>
            </a:r>
            <a:r>
              <a:rPr lang="en-US" sz="2000" dirty="0" err="1"/>
              <a:t>măsurare</a:t>
            </a:r>
            <a:r>
              <a:rPr lang="en-US" sz="2000" dirty="0"/>
              <a:t> a </a:t>
            </a:r>
            <a:r>
              <a:rPr lang="en-US" sz="2000" dirty="0" err="1"/>
              <a:t>înălțimii</a:t>
            </a:r>
            <a:r>
              <a:rPr lang="en-US" sz="2000" dirty="0"/>
              <a:t>, SEM </a:t>
            </a:r>
            <a:r>
              <a:rPr lang="en-US" sz="2000" dirty="0" err="1"/>
              <a:t>este</a:t>
            </a:r>
            <a:r>
              <a:rPr lang="en-US" sz="2000" dirty="0"/>
              <a:t> </a:t>
            </a:r>
            <a:r>
              <a:rPr lang="en-US" sz="2000" dirty="0" err="1"/>
              <a:t>utilizat</a:t>
            </a:r>
            <a:r>
              <a:rPr lang="en-US" sz="2000" dirty="0"/>
              <a:t> </a:t>
            </a:r>
            <a:r>
              <a:rPr lang="en-US" sz="2000" dirty="0" err="1"/>
              <a:t>în</a:t>
            </a:r>
            <a:r>
              <a:rPr lang="en-US" sz="2000" dirty="0"/>
              <a:t> </a:t>
            </a:r>
            <a:r>
              <a:rPr lang="en-US" sz="2000" dirty="0" err="1"/>
              <a:t>primul</a:t>
            </a:r>
            <a:r>
              <a:rPr lang="en-US" sz="2000" dirty="0"/>
              <a:t> </a:t>
            </a:r>
            <a:r>
              <a:rPr lang="en-US" sz="2000" dirty="0" err="1"/>
              <a:t>rând</a:t>
            </a:r>
            <a:r>
              <a:rPr lang="en-US" sz="2000" dirty="0"/>
              <a:t> </a:t>
            </a:r>
            <a:r>
              <a:rPr lang="en-US" sz="2000" dirty="0" err="1"/>
              <a:t>pentru</a:t>
            </a:r>
            <a:r>
              <a:rPr lang="en-US" sz="2000" dirty="0"/>
              <a:t> </a:t>
            </a:r>
            <a:r>
              <a:rPr lang="en-US" sz="2000" dirty="0" err="1"/>
              <a:t>măsurare</a:t>
            </a:r>
            <a:r>
              <a:rPr lang="ro-RO" sz="2000" dirty="0"/>
              <a:t> </a:t>
            </a:r>
            <a:r>
              <a:rPr lang="en-US" sz="2000" dirty="0" err="1"/>
              <a:t>dimensiunile</a:t>
            </a:r>
            <a:r>
              <a:rPr lang="en-US" sz="2000" dirty="0"/>
              <a:t> </a:t>
            </a:r>
            <a:r>
              <a:rPr lang="en-US" sz="2000" dirty="0" err="1"/>
              <a:t>critice</a:t>
            </a:r>
            <a:r>
              <a:rPr lang="en-US" sz="2000" dirty="0"/>
              <a:t> ale </a:t>
            </a:r>
            <a:r>
              <a:rPr lang="en-US" sz="2000" dirty="0" err="1"/>
              <a:t>structurilor</a:t>
            </a:r>
            <a:r>
              <a:rPr lang="en-US" sz="2000" dirty="0"/>
              <a:t> </a:t>
            </a:r>
            <a:r>
              <a:rPr lang="en-US" sz="2000" dirty="0" err="1"/>
              <a:t>laterale</a:t>
            </a:r>
            <a:r>
              <a:rPr lang="en-US" sz="2000" dirty="0"/>
              <a:t> </a:t>
            </a:r>
            <a:r>
              <a:rPr lang="en-US" sz="2000" dirty="0" err="1"/>
              <a:t>și</a:t>
            </a:r>
            <a:r>
              <a:rPr lang="en-US" sz="2000" dirty="0"/>
              <a:t> </a:t>
            </a:r>
            <a:r>
              <a:rPr lang="en-US" sz="2000" dirty="0" err="1"/>
              <a:t>utilizarea</a:t>
            </a:r>
            <a:r>
              <a:rPr lang="en-US" sz="2000" dirty="0"/>
              <a:t> </a:t>
            </a:r>
            <a:r>
              <a:rPr lang="en-US" sz="2000" dirty="0" err="1"/>
              <a:t>acesteia</a:t>
            </a:r>
            <a:r>
              <a:rPr lang="en-US" sz="2000" dirty="0"/>
              <a:t> </a:t>
            </a:r>
            <a:r>
              <a:rPr lang="en-US" sz="2000" dirty="0" err="1"/>
              <a:t>în</a:t>
            </a:r>
            <a:r>
              <a:rPr lang="en-US" sz="2000" dirty="0"/>
              <a:t> </a:t>
            </a:r>
            <a:r>
              <a:rPr lang="en-US" sz="2000" dirty="0" err="1"/>
              <a:t>metrologia</a:t>
            </a:r>
            <a:r>
              <a:rPr lang="en-US" sz="2000" dirty="0"/>
              <a:t> </a:t>
            </a:r>
            <a:r>
              <a:rPr lang="en-US" sz="2000" dirty="0" err="1"/>
              <a:t>dimensională</a:t>
            </a:r>
            <a:r>
              <a:rPr lang="en-US" sz="2000" dirty="0"/>
              <a:t> 3D </a:t>
            </a:r>
            <a:r>
              <a:rPr lang="en-US" sz="2000" dirty="0" err="1"/>
              <a:t>este</a:t>
            </a:r>
            <a:r>
              <a:rPr lang="en-US" sz="2000" dirty="0"/>
              <a:t> </a:t>
            </a:r>
            <a:r>
              <a:rPr lang="en-US" sz="2000" dirty="0" err="1"/>
              <a:t>limitată</a:t>
            </a:r>
            <a:r>
              <a:rPr lang="en-US" sz="2000" dirty="0"/>
              <a:t>.</a:t>
            </a:r>
          </a:p>
        </p:txBody>
      </p:sp>
    </p:spTree>
    <p:extLst>
      <p:ext uri="{BB962C8B-B14F-4D97-AF65-F5344CB8AC3E}">
        <p14:creationId xmlns:p14="http://schemas.microsoft.com/office/powerpoint/2010/main" val="3156932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Tehnici cu sonde mecanice</a:t>
            </a:r>
            <a:endParaRPr lang="en-US" dirty="0"/>
          </a:p>
        </p:txBody>
      </p:sp>
      <p:sp>
        <p:nvSpPr>
          <p:cNvPr id="3" name="Content Placeholder 2"/>
          <p:cNvSpPr>
            <a:spLocks noGrp="1"/>
          </p:cNvSpPr>
          <p:nvPr>
            <p:ph idx="1"/>
          </p:nvPr>
        </p:nvSpPr>
        <p:spPr>
          <a:xfrm>
            <a:off x="0" y="1600200"/>
            <a:ext cx="9144000" cy="4525962"/>
          </a:xfrm>
        </p:spPr>
        <p:txBody>
          <a:bodyPr/>
          <a:lstStyle/>
          <a:p>
            <a:r>
              <a:rPr lang="en-US" sz="2000" dirty="0" err="1"/>
              <a:t>Utilizarea</a:t>
            </a:r>
            <a:r>
              <a:rPr lang="en-US" sz="2000" dirty="0"/>
              <a:t> </a:t>
            </a:r>
            <a:r>
              <a:rPr lang="en-US" sz="2000" dirty="0" err="1"/>
              <a:t>tehnicilor</a:t>
            </a:r>
            <a:r>
              <a:rPr lang="en-US" sz="2000" dirty="0"/>
              <a:t> tactile (</a:t>
            </a:r>
            <a:r>
              <a:rPr lang="en-US" sz="2000" dirty="0" err="1"/>
              <a:t>tehnici</a:t>
            </a:r>
            <a:r>
              <a:rPr lang="en-US" sz="2000" dirty="0"/>
              <a:t> cu </a:t>
            </a:r>
            <a:r>
              <a:rPr lang="en-US" sz="2000" dirty="0" err="1"/>
              <a:t>sonde</a:t>
            </a:r>
            <a:r>
              <a:rPr lang="en-US" sz="2000" dirty="0"/>
              <a:t> </a:t>
            </a:r>
            <a:r>
              <a:rPr lang="en-US" sz="2000" dirty="0" err="1"/>
              <a:t>mecanice</a:t>
            </a:r>
            <a:r>
              <a:rPr lang="en-US" sz="2000" dirty="0"/>
              <a:t> </a:t>
            </a:r>
            <a:r>
              <a:rPr lang="en-US" sz="2000" dirty="0" err="1"/>
              <a:t>precum</a:t>
            </a:r>
            <a:r>
              <a:rPr lang="en-US" sz="2000" dirty="0"/>
              <a:t> </a:t>
            </a:r>
            <a:r>
              <a:rPr lang="en-US" sz="2000" dirty="0" err="1"/>
              <a:t>microscopia</a:t>
            </a:r>
            <a:r>
              <a:rPr lang="en-US" sz="2000" dirty="0"/>
              <a:t> cu </a:t>
            </a:r>
            <a:r>
              <a:rPr lang="en-US" sz="2000" dirty="0" err="1"/>
              <a:t>forță</a:t>
            </a:r>
            <a:r>
              <a:rPr lang="en-US" sz="2000" dirty="0"/>
              <a:t> </a:t>
            </a:r>
            <a:r>
              <a:rPr lang="en-US" sz="2000" dirty="0" err="1"/>
              <a:t>atomică</a:t>
            </a:r>
            <a:r>
              <a:rPr lang="en-US" sz="2000" dirty="0"/>
              <a:t> (AFM) </a:t>
            </a:r>
            <a:r>
              <a:rPr lang="en-US" sz="2000" dirty="0" err="1"/>
              <a:t>și</a:t>
            </a:r>
            <a:r>
              <a:rPr lang="ro-RO" sz="2000" dirty="0"/>
              <a:t> </a:t>
            </a:r>
            <a:r>
              <a:rPr lang="en-US" sz="2000" dirty="0" err="1"/>
              <a:t>profilometrie</a:t>
            </a:r>
            <a:r>
              <a:rPr lang="en-US" sz="2000" dirty="0"/>
              <a:t>) </a:t>
            </a:r>
            <a:r>
              <a:rPr lang="en-US" sz="2000" dirty="0" err="1"/>
              <a:t>în</a:t>
            </a:r>
            <a:r>
              <a:rPr lang="en-US" sz="2000" dirty="0"/>
              <a:t> </a:t>
            </a:r>
            <a:r>
              <a:rPr lang="en-US" sz="2000" dirty="0" err="1"/>
              <a:t>nanometrologie</a:t>
            </a:r>
            <a:r>
              <a:rPr lang="en-US" sz="2000" dirty="0"/>
              <a:t> </a:t>
            </a:r>
            <a:r>
              <a:rPr lang="en-US" sz="2000" dirty="0" err="1"/>
              <a:t>depinde</a:t>
            </a:r>
            <a:r>
              <a:rPr lang="en-US" sz="2000" dirty="0"/>
              <a:t> </a:t>
            </a:r>
            <a:r>
              <a:rPr lang="en-US" sz="2000" dirty="0" err="1"/>
              <a:t>în</a:t>
            </a:r>
            <a:r>
              <a:rPr lang="en-US" sz="2000" dirty="0"/>
              <a:t> mare </a:t>
            </a:r>
            <a:r>
              <a:rPr lang="en-US" sz="2000" dirty="0" err="1"/>
              <a:t>măsură</a:t>
            </a:r>
            <a:r>
              <a:rPr lang="en-US" sz="2000" dirty="0"/>
              <a:t> de </a:t>
            </a:r>
            <a:r>
              <a:rPr lang="en-US" sz="2000" dirty="0" err="1"/>
              <a:t>mărimea</a:t>
            </a:r>
            <a:r>
              <a:rPr lang="en-US" sz="2000" dirty="0"/>
              <a:t> </a:t>
            </a:r>
            <a:r>
              <a:rPr lang="en-US" sz="2000" dirty="0" err="1"/>
              <a:t>artefactului</a:t>
            </a:r>
            <a:r>
              <a:rPr lang="en-US" sz="2000" dirty="0"/>
              <a:t> care </a:t>
            </a:r>
            <a:r>
              <a:rPr lang="en-US" sz="2000" dirty="0" err="1"/>
              <a:t>este</a:t>
            </a:r>
            <a:r>
              <a:rPr lang="en-US" sz="2000" dirty="0"/>
              <a:t> </a:t>
            </a:r>
            <a:r>
              <a:rPr lang="en-US" sz="2000" dirty="0" err="1"/>
              <a:t>măsurat</a:t>
            </a:r>
            <a:r>
              <a:rPr lang="en-US" sz="2000" dirty="0"/>
              <a:t>, </a:t>
            </a:r>
            <a:r>
              <a:rPr lang="en-US" sz="2000" dirty="0" err="1"/>
              <a:t>raza</a:t>
            </a:r>
            <a:r>
              <a:rPr lang="en-US" sz="2000" dirty="0"/>
              <a:t> </a:t>
            </a:r>
            <a:r>
              <a:rPr lang="ro-RO" sz="2000" dirty="0"/>
              <a:t>stilusului</a:t>
            </a:r>
            <a:r>
              <a:rPr lang="en-US" sz="2000" dirty="0"/>
              <a:t> </a:t>
            </a:r>
            <a:r>
              <a:rPr lang="en-US" sz="2000" dirty="0" err="1"/>
              <a:t>sau</a:t>
            </a:r>
            <a:r>
              <a:rPr lang="en-US" sz="2000" dirty="0"/>
              <a:t> </a:t>
            </a:r>
            <a:r>
              <a:rPr lang="ro-RO" sz="2000" dirty="0"/>
              <a:t>tipul </a:t>
            </a:r>
            <a:r>
              <a:rPr lang="en-US" sz="2000" dirty="0"/>
              <a:t> </a:t>
            </a:r>
            <a:r>
              <a:rPr lang="en-US" sz="2000" dirty="0" err="1"/>
              <a:t>și</a:t>
            </a:r>
            <a:r>
              <a:rPr lang="en-US" sz="2000" dirty="0"/>
              <a:t> </a:t>
            </a:r>
            <a:r>
              <a:rPr lang="en-US" sz="2000" dirty="0" err="1"/>
              <a:t>forța</a:t>
            </a:r>
            <a:r>
              <a:rPr lang="en-US" sz="2000" dirty="0"/>
              <a:t> </a:t>
            </a:r>
            <a:r>
              <a:rPr lang="en-US" sz="2000" dirty="0" err="1"/>
              <a:t>aplicată</a:t>
            </a:r>
            <a:r>
              <a:rPr lang="en-US" sz="2000" dirty="0"/>
              <a:t> la </a:t>
            </a:r>
            <a:r>
              <a:rPr lang="en-US" sz="2000" dirty="0" err="1"/>
              <a:t>scanarea</a:t>
            </a:r>
            <a:r>
              <a:rPr lang="en-US" sz="2000" dirty="0"/>
              <a:t> </a:t>
            </a:r>
            <a:r>
              <a:rPr lang="en-US" sz="2000" dirty="0" err="1"/>
              <a:t>suprafeței</a:t>
            </a:r>
            <a:r>
              <a:rPr lang="en-US" sz="2000" dirty="0"/>
              <a:t>. </a:t>
            </a:r>
            <a:endParaRPr lang="ro-RO" sz="2000" dirty="0"/>
          </a:p>
          <a:p>
            <a:r>
              <a:rPr lang="ro-RO" sz="2000" dirty="0"/>
              <a:t>P</a:t>
            </a:r>
            <a:r>
              <a:rPr lang="en-US" sz="2000" dirty="0" err="1"/>
              <a:t>rofilometria</a:t>
            </a:r>
            <a:r>
              <a:rPr lang="en-US" sz="2000" dirty="0"/>
              <a:t> </a:t>
            </a:r>
            <a:r>
              <a:rPr lang="en-US" sz="2000" dirty="0" err="1"/>
              <a:t>necesită</a:t>
            </a:r>
            <a:r>
              <a:rPr lang="en-US" sz="2000" dirty="0"/>
              <a:t> </a:t>
            </a:r>
            <a:r>
              <a:rPr lang="ro-RO" sz="2000" dirty="0"/>
              <a:t>o </a:t>
            </a:r>
            <a:r>
              <a:rPr lang="en-US" sz="2000" dirty="0" err="1"/>
              <a:t>forță</a:t>
            </a:r>
            <a:r>
              <a:rPr lang="en-US" sz="2000" dirty="0"/>
              <a:t> </a:t>
            </a:r>
            <a:r>
              <a:rPr lang="en-US" sz="2000" dirty="0" err="1"/>
              <a:t>relativ</a:t>
            </a:r>
            <a:r>
              <a:rPr lang="en-US" sz="2000" dirty="0"/>
              <a:t> mare </a:t>
            </a:r>
            <a:r>
              <a:rPr lang="en-US" sz="2000" dirty="0" err="1"/>
              <a:t>și</a:t>
            </a:r>
            <a:r>
              <a:rPr lang="en-US" sz="2000" dirty="0"/>
              <a:t>, </a:t>
            </a:r>
            <a:r>
              <a:rPr lang="en-US" sz="2000" dirty="0" err="1"/>
              <a:t>folosește</a:t>
            </a:r>
            <a:r>
              <a:rPr lang="en-US" sz="2000" dirty="0"/>
              <a:t> </a:t>
            </a:r>
            <a:r>
              <a:rPr lang="ro-RO" sz="2000" dirty="0"/>
              <a:t>stilusuri/</a:t>
            </a:r>
            <a:r>
              <a:rPr lang="en-US" sz="2000" dirty="0" err="1"/>
              <a:t>vârfuri</a:t>
            </a:r>
            <a:r>
              <a:rPr lang="en-US" sz="2000" dirty="0"/>
              <a:t> cu raze de </a:t>
            </a:r>
            <a:r>
              <a:rPr lang="en-US" sz="2000" dirty="0" err="1"/>
              <a:t>câțiva</a:t>
            </a:r>
            <a:r>
              <a:rPr lang="en-US" sz="2000" dirty="0"/>
              <a:t> </a:t>
            </a:r>
            <a:r>
              <a:rPr lang="en-US" sz="2000" dirty="0" err="1"/>
              <a:t>sau</a:t>
            </a:r>
            <a:r>
              <a:rPr lang="en-US" sz="2000" dirty="0"/>
              <a:t> </a:t>
            </a:r>
            <a:r>
              <a:rPr lang="en-US" sz="2000" dirty="0" err="1"/>
              <a:t>mulți</a:t>
            </a:r>
            <a:r>
              <a:rPr lang="en-US" sz="2000" dirty="0"/>
              <a:t> </a:t>
            </a:r>
            <a:r>
              <a:rPr lang="en-US" sz="2000" dirty="0" err="1"/>
              <a:t>micrometri</a:t>
            </a:r>
            <a:r>
              <a:rPr lang="en-US" sz="2000" dirty="0"/>
              <a:t>, </a:t>
            </a:r>
            <a:r>
              <a:rPr lang="ro-RO" sz="2000" dirty="0"/>
              <a:t>astfel </a:t>
            </a:r>
            <a:r>
              <a:rPr lang="en-US" sz="2000" dirty="0"/>
              <a:t>nu </a:t>
            </a:r>
            <a:r>
              <a:rPr lang="en-US" sz="2000" dirty="0" err="1"/>
              <a:t>poate</a:t>
            </a:r>
            <a:r>
              <a:rPr lang="en-US" sz="2000" dirty="0"/>
              <a:t> </a:t>
            </a:r>
            <a:r>
              <a:rPr lang="en-US" sz="2000" dirty="0" err="1"/>
              <a:t>măsura</a:t>
            </a:r>
            <a:r>
              <a:rPr lang="en-US" sz="2000" dirty="0"/>
              <a:t> </a:t>
            </a:r>
            <a:r>
              <a:rPr lang="en-US" sz="2000" dirty="0" err="1"/>
              <a:t>nanostructuri</a:t>
            </a:r>
            <a:r>
              <a:rPr lang="en-US" sz="2000" dirty="0"/>
              <a:t>. </a:t>
            </a:r>
            <a:endParaRPr lang="ro-RO" sz="2000" dirty="0"/>
          </a:p>
          <a:p>
            <a:r>
              <a:rPr lang="en-US" sz="2000" dirty="0"/>
              <a:t>AFM, </a:t>
            </a:r>
            <a:r>
              <a:rPr lang="en-US" sz="2000" dirty="0" err="1"/>
              <a:t>pe</a:t>
            </a:r>
            <a:r>
              <a:rPr lang="en-US" sz="2000" dirty="0"/>
              <a:t> de </a:t>
            </a:r>
            <a:r>
              <a:rPr lang="en-US" sz="2000" dirty="0" err="1"/>
              <a:t>altă</a:t>
            </a:r>
            <a:r>
              <a:rPr lang="en-US" sz="2000" dirty="0"/>
              <a:t> parte, </a:t>
            </a:r>
            <a:r>
              <a:rPr lang="en-US" sz="2000" dirty="0" err="1"/>
              <a:t>este</a:t>
            </a:r>
            <a:r>
              <a:rPr lang="en-US" sz="2000" dirty="0"/>
              <a:t> </a:t>
            </a:r>
            <a:r>
              <a:rPr lang="en-US" sz="2000" dirty="0" err="1"/>
              <a:t>foarte</a:t>
            </a:r>
            <a:r>
              <a:rPr lang="en-US" sz="2000" dirty="0"/>
              <a:t> </a:t>
            </a:r>
            <a:r>
              <a:rPr lang="en-US" sz="2000" dirty="0" err="1"/>
              <a:t>potrivit</a:t>
            </a:r>
            <a:r>
              <a:rPr lang="en-US" sz="2000" dirty="0"/>
              <a:t> </a:t>
            </a:r>
            <a:r>
              <a:rPr lang="en-US" sz="2000" dirty="0" err="1"/>
              <a:t>pentru</a:t>
            </a:r>
            <a:r>
              <a:rPr lang="en-US" sz="2000" dirty="0"/>
              <a:t> </a:t>
            </a:r>
            <a:r>
              <a:rPr lang="en-US" sz="2000" dirty="0" err="1"/>
              <a:t>nanometrologie</a:t>
            </a:r>
            <a:r>
              <a:rPr lang="en-US" sz="2000" dirty="0"/>
              <a:t>, </a:t>
            </a:r>
            <a:r>
              <a:rPr lang="en-US" sz="2000" dirty="0" err="1"/>
              <a:t>deoarece</a:t>
            </a:r>
            <a:r>
              <a:rPr lang="en-US" sz="2000" dirty="0"/>
              <a:t> </a:t>
            </a:r>
            <a:r>
              <a:rPr lang="en-US" sz="2000" dirty="0" err="1"/>
              <a:t>aplică</a:t>
            </a:r>
            <a:r>
              <a:rPr lang="en-US" sz="2000" dirty="0"/>
              <a:t> o </a:t>
            </a:r>
            <a:r>
              <a:rPr lang="ro-RO" sz="2000" dirty="0"/>
              <a:t>forță </a:t>
            </a:r>
            <a:r>
              <a:rPr lang="en-US" sz="2000" dirty="0" err="1"/>
              <a:t>mică</a:t>
            </a:r>
            <a:r>
              <a:rPr lang="en-US" sz="2000" dirty="0"/>
              <a:t> </a:t>
            </a:r>
            <a:r>
              <a:rPr lang="en-US" sz="2000" dirty="0" err="1"/>
              <a:t>și</a:t>
            </a:r>
            <a:r>
              <a:rPr lang="en-US" sz="2000" dirty="0"/>
              <a:t> </a:t>
            </a:r>
            <a:r>
              <a:rPr lang="en-US" sz="2000" dirty="0" err="1"/>
              <a:t>vârful</a:t>
            </a:r>
            <a:r>
              <a:rPr lang="en-US" sz="2000" dirty="0"/>
              <a:t> </a:t>
            </a:r>
            <a:r>
              <a:rPr lang="ro-RO" sz="2000" dirty="0"/>
              <a:t>stilusului</a:t>
            </a:r>
            <a:r>
              <a:rPr lang="en-US" sz="2000" dirty="0"/>
              <a:t> </a:t>
            </a:r>
            <a:r>
              <a:rPr lang="en-US" sz="2000" dirty="0" err="1"/>
              <a:t>este</a:t>
            </a:r>
            <a:r>
              <a:rPr lang="en-US" sz="2000" dirty="0"/>
              <a:t> la </a:t>
            </a:r>
            <a:r>
              <a:rPr lang="en-US" sz="2000" dirty="0" err="1"/>
              <a:t>scară</a:t>
            </a:r>
            <a:r>
              <a:rPr lang="en-US" sz="2000" dirty="0"/>
              <a:t> </a:t>
            </a:r>
            <a:r>
              <a:rPr lang="en-US" sz="2000" dirty="0" err="1"/>
              <a:t>nanometrică</a:t>
            </a:r>
            <a:r>
              <a:rPr lang="en-US" sz="2000" dirty="0"/>
              <a:t> (</a:t>
            </a:r>
            <a:r>
              <a:rPr lang="ro-RO" sz="2000" dirty="0"/>
              <a:t>e.g. 1</a:t>
            </a:r>
            <a:r>
              <a:rPr lang="en-US" sz="2000" dirty="0"/>
              <a:t>5 nm). Gama </a:t>
            </a:r>
            <a:r>
              <a:rPr lang="en-US" sz="2000" dirty="0" err="1"/>
              <a:t>dinamică</a:t>
            </a:r>
            <a:r>
              <a:rPr lang="en-US" sz="2000" dirty="0"/>
              <a:t> a AFM-</a:t>
            </a:r>
            <a:r>
              <a:rPr lang="en-US" sz="2000" dirty="0" err="1"/>
              <a:t>urilor</a:t>
            </a:r>
            <a:r>
              <a:rPr lang="en-US" sz="2000" dirty="0"/>
              <a:t> </a:t>
            </a:r>
            <a:r>
              <a:rPr lang="en-US" sz="2000" dirty="0" err="1"/>
              <a:t>este</a:t>
            </a:r>
            <a:r>
              <a:rPr lang="en-US" sz="2000" dirty="0"/>
              <a:t> </a:t>
            </a:r>
            <a:r>
              <a:rPr lang="en-US" sz="2000" dirty="0" err="1"/>
              <a:t>limitată</a:t>
            </a:r>
            <a:r>
              <a:rPr lang="ro-RO" sz="2000" dirty="0"/>
              <a:t> și este necesar și </a:t>
            </a:r>
            <a:r>
              <a:rPr lang="en-US" sz="2000" dirty="0"/>
              <a:t>un </a:t>
            </a:r>
            <a:r>
              <a:rPr lang="en-US" sz="2000" dirty="0" err="1"/>
              <a:t>microscop</a:t>
            </a:r>
            <a:r>
              <a:rPr lang="en-US" sz="2000" dirty="0"/>
              <a:t> optic </a:t>
            </a:r>
            <a:r>
              <a:rPr lang="en-US" sz="2000" dirty="0" err="1"/>
              <a:t>auxiliar</a:t>
            </a:r>
            <a:r>
              <a:rPr lang="en-US" sz="2000" dirty="0"/>
              <a:t> </a:t>
            </a:r>
            <a:r>
              <a:rPr lang="en-US" sz="2000" dirty="0" err="1"/>
              <a:t>pentru</a:t>
            </a:r>
            <a:r>
              <a:rPr lang="en-US" sz="2000" dirty="0"/>
              <a:t> a </a:t>
            </a:r>
            <a:r>
              <a:rPr lang="en-US" sz="2000" dirty="0" err="1"/>
              <a:t>localiza</a:t>
            </a:r>
            <a:r>
              <a:rPr lang="en-US" sz="2000" dirty="0"/>
              <a:t> </a:t>
            </a:r>
            <a:r>
              <a:rPr lang="en-US" sz="2000" dirty="0" err="1"/>
              <a:t>regiunea</a:t>
            </a:r>
            <a:r>
              <a:rPr lang="en-US" sz="2000" dirty="0"/>
              <a:t> de </a:t>
            </a:r>
            <a:r>
              <a:rPr lang="en-US" sz="2000" dirty="0" err="1"/>
              <a:t>interes</a:t>
            </a:r>
            <a:r>
              <a:rPr lang="en-US" sz="2000" dirty="0"/>
              <a:t>, </a:t>
            </a:r>
            <a:r>
              <a:rPr lang="en-US" sz="2000" dirty="0" err="1"/>
              <a:t>deoarece</a:t>
            </a:r>
            <a:r>
              <a:rPr lang="en-US" sz="2000" dirty="0"/>
              <a:t> </a:t>
            </a:r>
            <a:r>
              <a:rPr lang="en-US" sz="2000" dirty="0" err="1"/>
              <a:t>intervalele</a:t>
            </a:r>
            <a:r>
              <a:rPr lang="en-US" sz="2000" dirty="0"/>
              <a:t> de </a:t>
            </a:r>
            <a:r>
              <a:rPr lang="en-US" sz="2000" dirty="0" err="1"/>
              <a:t>scanare</a:t>
            </a:r>
            <a:r>
              <a:rPr lang="en-US" sz="2000" dirty="0"/>
              <a:t> </a:t>
            </a:r>
            <a:r>
              <a:rPr lang="en-US" sz="2000" dirty="0" err="1"/>
              <a:t>sunt</a:t>
            </a:r>
            <a:r>
              <a:rPr lang="en-US" sz="2000" dirty="0"/>
              <a:t> </a:t>
            </a:r>
            <a:r>
              <a:rPr lang="en-US" sz="2000" dirty="0" err="1"/>
              <a:t>în</a:t>
            </a:r>
            <a:r>
              <a:rPr lang="en-US" sz="2000" dirty="0"/>
              <a:t> mare parte</a:t>
            </a:r>
            <a:r>
              <a:rPr lang="ro-RO" sz="2000" dirty="0"/>
              <a:t> </a:t>
            </a:r>
            <a:r>
              <a:rPr lang="en-US" sz="2000" dirty="0" err="1"/>
              <a:t>limitate</a:t>
            </a:r>
            <a:r>
              <a:rPr lang="en-US" sz="2000" dirty="0"/>
              <a:t> la </a:t>
            </a:r>
            <a:r>
              <a:rPr lang="en-US" sz="2000" dirty="0" err="1"/>
              <a:t>dimensiuni</a:t>
            </a:r>
            <a:r>
              <a:rPr lang="en-US" sz="2000" dirty="0"/>
              <a:t> </a:t>
            </a:r>
            <a:r>
              <a:rPr lang="en-US" sz="2000" dirty="0" err="1"/>
              <a:t>microscopice</a:t>
            </a:r>
            <a:r>
              <a:rPr lang="en-US" sz="2000" dirty="0"/>
              <a:t>. </a:t>
            </a:r>
            <a:endParaRPr lang="ro-RO" sz="2000" dirty="0"/>
          </a:p>
          <a:p>
            <a:r>
              <a:rPr lang="en-US" sz="2000" dirty="0" err="1"/>
              <a:t>Măsurătorile</a:t>
            </a:r>
            <a:r>
              <a:rPr lang="en-US" sz="2000" dirty="0"/>
              <a:t> AFM </a:t>
            </a:r>
            <a:r>
              <a:rPr lang="en-US" sz="2000" dirty="0" err="1"/>
              <a:t>sunt</a:t>
            </a:r>
            <a:r>
              <a:rPr lang="en-US" sz="2000" dirty="0"/>
              <a:t> </a:t>
            </a:r>
            <a:r>
              <a:rPr lang="en-US" sz="2000" dirty="0" err="1"/>
              <a:t>limitate</a:t>
            </a:r>
            <a:r>
              <a:rPr lang="en-US" sz="2000" dirty="0"/>
              <a:t> la </a:t>
            </a:r>
            <a:r>
              <a:rPr lang="en-US" sz="2000" dirty="0" err="1"/>
              <a:t>obiecte</a:t>
            </a:r>
            <a:r>
              <a:rPr lang="en-US" sz="2000" dirty="0"/>
              <a:t> </a:t>
            </a:r>
            <a:r>
              <a:rPr lang="en-US" sz="2000" dirty="0" err="1"/>
              <a:t>aproape</a:t>
            </a:r>
            <a:r>
              <a:rPr lang="en-US" sz="2000" dirty="0"/>
              <a:t> plane</a:t>
            </a:r>
            <a:r>
              <a:rPr lang="ro-RO" sz="2000" dirty="0"/>
              <a:t> </a:t>
            </a:r>
            <a:r>
              <a:rPr lang="en-US" sz="2000" dirty="0" err="1"/>
              <a:t>iar</a:t>
            </a:r>
            <a:r>
              <a:rPr lang="en-US" sz="2000" dirty="0"/>
              <a:t> </a:t>
            </a:r>
            <a:r>
              <a:rPr lang="en-US" sz="2000" dirty="0" err="1"/>
              <a:t>capacitatea</a:t>
            </a:r>
            <a:r>
              <a:rPr lang="en-US" sz="2000" dirty="0"/>
              <a:t> </a:t>
            </a:r>
            <a:r>
              <a:rPr lang="en-US" sz="2000" dirty="0" err="1"/>
              <a:t>lor</a:t>
            </a:r>
            <a:r>
              <a:rPr lang="en-US" sz="2000" dirty="0"/>
              <a:t> de a </a:t>
            </a:r>
            <a:r>
              <a:rPr lang="en-US" sz="2000" dirty="0" err="1"/>
              <a:t>studia</a:t>
            </a:r>
            <a:r>
              <a:rPr lang="en-US" sz="2000" dirty="0"/>
              <a:t> </a:t>
            </a:r>
            <a:r>
              <a:rPr lang="en-US" sz="2000" dirty="0" err="1"/>
              <a:t>structuri</a:t>
            </a:r>
            <a:r>
              <a:rPr lang="en-US" sz="2000" dirty="0"/>
              <a:t> </a:t>
            </a:r>
            <a:r>
              <a:rPr lang="en-US" sz="2000" dirty="0" err="1"/>
              <a:t>distanțate</a:t>
            </a:r>
            <a:r>
              <a:rPr lang="en-US" sz="2000" dirty="0"/>
              <a:t> </a:t>
            </a:r>
            <a:r>
              <a:rPr lang="en-US" sz="2000" dirty="0" err="1"/>
              <a:t>înguste</a:t>
            </a:r>
            <a:r>
              <a:rPr lang="en-US" sz="2000" dirty="0"/>
              <a:t> </a:t>
            </a:r>
            <a:r>
              <a:rPr lang="en-US" sz="2000" dirty="0" err="1"/>
              <a:t>este</a:t>
            </a:r>
            <a:r>
              <a:rPr lang="en-US" sz="2000" dirty="0"/>
              <a:t> </a:t>
            </a:r>
            <a:r>
              <a:rPr lang="en-US" sz="2000" dirty="0" err="1"/>
              <a:t>în</a:t>
            </a:r>
            <a:r>
              <a:rPr lang="en-US" sz="2000" dirty="0"/>
              <a:t> plus </a:t>
            </a:r>
            <a:r>
              <a:rPr lang="en-US" sz="2000" dirty="0" err="1"/>
              <a:t>limitată</a:t>
            </a:r>
            <a:r>
              <a:rPr lang="en-US" sz="2000" dirty="0"/>
              <a:t> de forma </a:t>
            </a:r>
            <a:r>
              <a:rPr lang="en-US" sz="2000" dirty="0" err="1"/>
              <a:t>vârfului</a:t>
            </a:r>
            <a:r>
              <a:rPr lang="ro-RO" sz="2000" dirty="0"/>
              <a:t> sondei</a:t>
            </a:r>
            <a:r>
              <a:rPr lang="en-US" sz="2000" dirty="0"/>
              <a:t>. În </a:t>
            </a:r>
            <a:r>
              <a:rPr lang="en-US" sz="2000" dirty="0" err="1"/>
              <a:t>cadrul</a:t>
            </a:r>
            <a:r>
              <a:rPr lang="ro-RO" sz="2000" dirty="0"/>
              <a:t> </a:t>
            </a:r>
            <a:r>
              <a:rPr lang="en-US" sz="2000" dirty="0"/>
              <a:t>interval</a:t>
            </a:r>
            <a:r>
              <a:rPr lang="ro-RO" sz="2000" dirty="0"/>
              <a:t>ului</a:t>
            </a:r>
            <a:r>
              <a:rPr lang="en-US" sz="2000" dirty="0"/>
              <a:t> </a:t>
            </a:r>
            <a:r>
              <a:rPr lang="en-US" sz="2000" dirty="0" err="1"/>
              <a:t>dinamic</a:t>
            </a:r>
            <a:r>
              <a:rPr lang="en-US" sz="2000" dirty="0"/>
              <a:t>, </a:t>
            </a:r>
            <a:r>
              <a:rPr lang="en-US" sz="2000" dirty="0" err="1"/>
              <a:t>vârful</a:t>
            </a:r>
            <a:r>
              <a:rPr lang="en-US" sz="2000" dirty="0"/>
              <a:t> AFM </a:t>
            </a:r>
            <a:r>
              <a:rPr lang="en-US" sz="2000" dirty="0" err="1"/>
              <a:t>poate</a:t>
            </a:r>
            <a:r>
              <a:rPr lang="en-US" sz="2000" dirty="0"/>
              <a:t> </a:t>
            </a:r>
            <a:r>
              <a:rPr lang="en-US" sz="2000" dirty="0" err="1"/>
              <a:t>scana</a:t>
            </a:r>
            <a:r>
              <a:rPr lang="en-US" sz="2000" dirty="0"/>
              <a:t> </a:t>
            </a:r>
            <a:r>
              <a:rPr lang="en-US" sz="2000" dirty="0" err="1"/>
              <a:t>înălțimea</a:t>
            </a:r>
            <a:r>
              <a:rPr lang="en-US" sz="2000" dirty="0"/>
              <a:t> </a:t>
            </a:r>
            <a:r>
              <a:rPr lang="en-US" sz="2000" dirty="0" err="1"/>
              <a:t>suprafeței</a:t>
            </a:r>
            <a:r>
              <a:rPr lang="en-US" sz="2000" dirty="0"/>
              <a:t> cu </a:t>
            </a:r>
            <a:r>
              <a:rPr lang="en-US" sz="2000" dirty="0" err="1"/>
              <a:t>rezoluție</a:t>
            </a:r>
            <a:r>
              <a:rPr lang="en-US" sz="2000" dirty="0"/>
              <a:t> sub </a:t>
            </a:r>
            <a:r>
              <a:rPr lang="en-US" sz="2000" dirty="0" err="1"/>
              <a:t>nanometrică</a:t>
            </a:r>
            <a:r>
              <a:rPr lang="en-US" sz="2000" dirty="0"/>
              <a:t> </a:t>
            </a:r>
            <a:r>
              <a:rPr lang="en-US" sz="2000" dirty="0" err="1"/>
              <a:t>și</a:t>
            </a:r>
            <a:r>
              <a:rPr lang="en-US" sz="2000" dirty="0"/>
              <a:t>, </a:t>
            </a:r>
            <a:r>
              <a:rPr lang="en-US" sz="2000" dirty="0" err="1"/>
              <a:t>prin</a:t>
            </a:r>
            <a:r>
              <a:rPr lang="en-US" sz="2000" dirty="0"/>
              <a:t> </a:t>
            </a:r>
            <a:r>
              <a:rPr lang="en-US" sz="2000" dirty="0" err="1"/>
              <a:t>urmare</a:t>
            </a:r>
            <a:r>
              <a:rPr lang="en-US" sz="2000" dirty="0"/>
              <a:t>, </a:t>
            </a:r>
            <a:r>
              <a:rPr lang="en-US" sz="2000" dirty="0" err="1"/>
              <a:t>poate</a:t>
            </a:r>
            <a:r>
              <a:rPr lang="en-US" sz="2000" dirty="0"/>
              <a:t> </a:t>
            </a:r>
            <a:r>
              <a:rPr lang="en-US" sz="2000" dirty="0" err="1"/>
              <a:t>obține</a:t>
            </a:r>
            <a:r>
              <a:rPr lang="ro-RO" sz="2000" dirty="0"/>
              <a:t> </a:t>
            </a:r>
            <a:r>
              <a:rPr lang="en-US" sz="2000" dirty="0" err="1"/>
              <a:t>imagini</a:t>
            </a:r>
            <a:r>
              <a:rPr lang="en-US" sz="2000" dirty="0"/>
              <a:t> </a:t>
            </a:r>
            <a:r>
              <a:rPr lang="en-US" sz="2000" dirty="0" err="1"/>
              <a:t>topografice</a:t>
            </a:r>
            <a:r>
              <a:rPr lang="en-US" sz="2000" dirty="0"/>
              <a:t> ale </a:t>
            </a:r>
            <a:r>
              <a:rPr lang="en-US" sz="2000" dirty="0" err="1"/>
              <a:t>suprafeței</a:t>
            </a:r>
            <a:r>
              <a:rPr lang="en-US" sz="2000" dirty="0"/>
              <a:t>. </a:t>
            </a:r>
          </a:p>
        </p:txBody>
      </p:sp>
    </p:spTree>
    <p:extLst>
      <p:ext uri="{BB962C8B-B14F-4D97-AF65-F5344CB8AC3E}">
        <p14:creationId xmlns:p14="http://schemas.microsoft.com/office/powerpoint/2010/main" val="331594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a:solidFill>
                  <a:srgbClr val="3C4043"/>
                </a:solidFill>
                <a:latin typeface="Roboto"/>
              </a:rPr>
              <a:t>CONCEPTUL DE MĂSURĂRI DIMENSIONALE LA NANOSCALA</a:t>
            </a:r>
            <a:endParaRPr lang="en-US" sz="3200" dirty="0"/>
          </a:p>
        </p:txBody>
      </p:sp>
      <p:sp>
        <p:nvSpPr>
          <p:cNvPr id="3" name="Content Placeholder 2"/>
          <p:cNvSpPr>
            <a:spLocks noGrp="1"/>
          </p:cNvSpPr>
          <p:nvPr>
            <p:ph idx="1"/>
          </p:nvPr>
        </p:nvSpPr>
        <p:spPr>
          <a:xfrm>
            <a:off x="228600" y="1600200"/>
            <a:ext cx="8610600" cy="4525962"/>
          </a:xfrm>
        </p:spPr>
        <p:txBody>
          <a:bodyPr/>
          <a:lstStyle/>
          <a:p>
            <a:pPr marL="0" indent="0">
              <a:buNone/>
            </a:pPr>
            <a:r>
              <a:rPr lang="en-US" sz="2000" dirty="0" err="1">
                <a:solidFill>
                  <a:srgbClr val="3C4043"/>
                </a:solidFill>
                <a:latin typeface="Roboto"/>
              </a:rPr>
              <a:t>Realizarea</a:t>
            </a:r>
            <a:r>
              <a:rPr lang="en-US" sz="2000" dirty="0">
                <a:solidFill>
                  <a:srgbClr val="3C4043"/>
                </a:solidFill>
                <a:latin typeface="Roboto"/>
              </a:rPr>
              <a:t> la </a:t>
            </a:r>
            <a:r>
              <a:rPr lang="en-US" sz="2000" dirty="0" err="1">
                <a:solidFill>
                  <a:srgbClr val="3C4043"/>
                </a:solidFill>
                <a:latin typeface="Roboto"/>
              </a:rPr>
              <a:t>scară</a:t>
            </a:r>
            <a:r>
              <a:rPr lang="en-US" sz="2000" dirty="0">
                <a:solidFill>
                  <a:srgbClr val="3C4043"/>
                </a:solidFill>
                <a:latin typeface="Roboto"/>
              </a:rPr>
              <a:t> </a:t>
            </a:r>
            <a:r>
              <a:rPr lang="en-US" sz="2000" dirty="0" err="1">
                <a:solidFill>
                  <a:srgbClr val="3C4043"/>
                </a:solidFill>
                <a:latin typeface="Roboto"/>
              </a:rPr>
              <a:t>nanometrică</a:t>
            </a:r>
            <a:r>
              <a:rPr lang="en-US" sz="2000" dirty="0">
                <a:solidFill>
                  <a:srgbClr val="3C4043"/>
                </a:solidFill>
                <a:latin typeface="Roboto"/>
              </a:rPr>
              <a:t> se </a:t>
            </a:r>
            <a:r>
              <a:rPr lang="en-US" sz="2000" dirty="0" err="1">
                <a:solidFill>
                  <a:srgbClr val="3C4043"/>
                </a:solidFill>
                <a:latin typeface="Roboto"/>
              </a:rPr>
              <a:t>bazează</a:t>
            </a:r>
            <a:r>
              <a:rPr lang="en-US" sz="2000" dirty="0">
                <a:solidFill>
                  <a:srgbClr val="3C4043"/>
                </a:solidFill>
                <a:latin typeface="Roboto"/>
              </a:rPr>
              <a:t> </a:t>
            </a:r>
            <a:r>
              <a:rPr lang="en-US" sz="2000" dirty="0" err="1">
                <a:solidFill>
                  <a:srgbClr val="3C4043"/>
                </a:solidFill>
                <a:latin typeface="Roboto"/>
              </a:rPr>
              <a:t>pe</a:t>
            </a:r>
            <a:r>
              <a:rPr lang="en-US" sz="2000" dirty="0">
                <a:solidFill>
                  <a:srgbClr val="3C4043"/>
                </a:solidFill>
                <a:latin typeface="Roboto"/>
              </a:rPr>
              <a:t> </a:t>
            </a:r>
            <a:r>
              <a:rPr lang="en-US" sz="2000" dirty="0" err="1">
                <a:solidFill>
                  <a:srgbClr val="3C4043"/>
                </a:solidFill>
                <a:latin typeface="Roboto"/>
              </a:rPr>
              <a:t>conceptul</a:t>
            </a:r>
            <a:r>
              <a:rPr lang="en-US" sz="2000" dirty="0">
                <a:solidFill>
                  <a:srgbClr val="3C4043"/>
                </a:solidFill>
                <a:latin typeface="Roboto"/>
              </a:rPr>
              <a:t> de </a:t>
            </a:r>
            <a:r>
              <a:rPr lang="en-US" sz="2000" dirty="0" err="1">
                <a:solidFill>
                  <a:srgbClr val="3C4043"/>
                </a:solidFill>
                <a:latin typeface="Roboto"/>
              </a:rPr>
              <a:t>măsurători</a:t>
            </a:r>
            <a:r>
              <a:rPr lang="en-US" sz="2000" dirty="0">
                <a:solidFill>
                  <a:srgbClr val="3C4043"/>
                </a:solidFill>
                <a:latin typeface="Roboto"/>
              </a:rPr>
              <a:t> </a:t>
            </a:r>
            <a:r>
              <a:rPr lang="en-US" sz="2000" dirty="0" err="1">
                <a:solidFill>
                  <a:srgbClr val="3C4043"/>
                </a:solidFill>
                <a:latin typeface="Roboto"/>
              </a:rPr>
              <a:t>dimensionale</a:t>
            </a:r>
            <a:r>
              <a:rPr lang="en-US" sz="2000" dirty="0">
                <a:solidFill>
                  <a:srgbClr val="3C4043"/>
                </a:solidFill>
                <a:latin typeface="Roboto"/>
              </a:rPr>
              <a:t> </a:t>
            </a:r>
            <a:r>
              <a:rPr lang="en-US" sz="2000" dirty="0" err="1">
                <a:solidFill>
                  <a:srgbClr val="3C4043"/>
                </a:solidFill>
                <a:latin typeface="Roboto"/>
              </a:rPr>
              <a:t>în</a:t>
            </a:r>
            <a:r>
              <a:rPr lang="en-US" sz="2000" dirty="0">
                <a:solidFill>
                  <a:srgbClr val="3C4043"/>
                </a:solidFill>
                <a:latin typeface="Roboto"/>
              </a:rPr>
              <a:t> </a:t>
            </a:r>
            <a:r>
              <a:rPr lang="en-US" sz="2000" dirty="0" err="1">
                <a:solidFill>
                  <a:srgbClr val="3C4043"/>
                </a:solidFill>
                <a:latin typeface="Roboto"/>
              </a:rPr>
              <a:t>domeniul</a:t>
            </a:r>
            <a:r>
              <a:rPr lang="en-US" sz="2000" dirty="0">
                <a:solidFill>
                  <a:srgbClr val="3C4043"/>
                </a:solidFill>
                <a:latin typeface="Roboto"/>
              </a:rPr>
              <a:t> </a:t>
            </a:r>
            <a:r>
              <a:rPr lang="ro-RO" sz="2000" dirty="0">
                <a:solidFill>
                  <a:srgbClr val="3C4043"/>
                </a:solidFill>
                <a:latin typeface="Roboto"/>
              </a:rPr>
              <a:t>în acest interval</a:t>
            </a:r>
            <a:r>
              <a:rPr lang="en-US" sz="2000" dirty="0">
                <a:solidFill>
                  <a:srgbClr val="3C4043"/>
                </a:solidFill>
                <a:latin typeface="Roboto"/>
              </a:rPr>
              <a:t>, care </a:t>
            </a:r>
            <a:r>
              <a:rPr lang="en-US" sz="2000" dirty="0" err="1">
                <a:solidFill>
                  <a:srgbClr val="3C4043"/>
                </a:solidFill>
                <a:latin typeface="Roboto"/>
              </a:rPr>
              <a:t>servește</a:t>
            </a:r>
            <a:r>
              <a:rPr lang="en-US" sz="2000" dirty="0">
                <a:solidFill>
                  <a:srgbClr val="3C4043"/>
                </a:solidFill>
                <a:latin typeface="Roboto"/>
              </a:rPr>
              <a:t> ca </a:t>
            </a:r>
            <a:r>
              <a:rPr lang="en-US" sz="2000" dirty="0" err="1">
                <a:solidFill>
                  <a:srgbClr val="3C4043"/>
                </a:solidFill>
                <a:latin typeface="Roboto"/>
              </a:rPr>
              <a:t>bază</a:t>
            </a:r>
            <a:r>
              <a:rPr lang="en-US" sz="2000" dirty="0">
                <a:solidFill>
                  <a:srgbClr val="3C4043"/>
                </a:solidFill>
                <a:latin typeface="Roboto"/>
              </a:rPr>
              <a:t> </a:t>
            </a:r>
            <a:r>
              <a:rPr lang="en-US" sz="2000" dirty="0" err="1">
                <a:solidFill>
                  <a:srgbClr val="3C4043"/>
                </a:solidFill>
                <a:latin typeface="Roboto"/>
              </a:rPr>
              <a:t>pentru</a:t>
            </a:r>
            <a:r>
              <a:rPr lang="en-US" sz="2000" dirty="0">
                <a:solidFill>
                  <a:srgbClr val="3C4043"/>
                </a:solidFill>
                <a:latin typeface="Roboto"/>
              </a:rPr>
              <a:t> </a:t>
            </a:r>
            <a:r>
              <a:rPr lang="en-US" sz="2000" dirty="0" err="1">
                <a:solidFill>
                  <a:srgbClr val="3C4043"/>
                </a:solidFill>
                <a:latin typeface="Roboto"/>
              </a:rPr>
              <a:t>asigurarea</a:t>
            </a:r>
            <a:r>
              <a:rPr lang="en-US" sz="2000" dirty="0">
                <a:solidFill>
                  <a:srgbClr val="3C4043"/>
                </a:solidFill>
                <a:latin typeface="Roboto"/>
              </a:rPr>
              <a:t> </a:t>
            </a:r>
            <a:r>
              <a:rPr lang="en-US" sz="2000" dirty="0" err="1">
                <a:solidFill>
                  <a:srgbClr val="3C4043"/>
                </a:solidFill>
                <a:latin typeface="Roboto"/>
              </a:rPr>
              <a:t>uniformității</a:t>
            </a:r>
            <a:r>
              <a:rPr lang="en-US" sz="2000" dirty="0">
                <a:solidFill>
                  <a:srgbClr val="3C4043"/>
                </a:solidFill>
                <a:latin typeface="Roboto"/>
              </a:rPr>
              <a:t> </a:t>
            </a:r>
            <a:r>
              <a:rPr lang="en-US" sz="2000" dirty="0" err="1">
                <a:solidFill>
                  <a:srgbClr val="3C4043"/>
                </a:solidFill>
                <a:latin typeface="Roboto"/>
              </a:rPr>
              <a:t>măsurătorilor</a:t>
            </a:r>
            <a:r>
              <a:rPr lang="en-US" sz="2000" dirty="0">
                <a:solidFill>
                  <a:srgbClr val="3C4043"/>
                </a:solidFill>
                <a:latin typeface="Roboto"/>
              </a:rPr>
              <a:t> </a:t>
            </a:r>
            <a:r>
              <a:rPr lang="en-US" sz="2000" dirty="0" err="1">
                <a:solidFill>
                  <a:srgbClr val="3C4043"/>
                </a:solidFill>
                <a:latin typeface="Roboto"/>
              </a:rPr>
              <a:t>dimensionale</a:t>
            </a:r>
            <a:r>
              <a:rPr lang="en-US" sz="2000" dirty="0">
                <a:solidFill>
                  <a:srgbClr val="3C4043"/>
                </a:solidFill>
                <a:latin typeface="Roboto"/>
              </a:rPr>
              <a:t> </a:t>
            </a:r>
            <a:r>
              <a:rPr lang="en-US" sz="2000" dirty="0" err="1">
                <a:solidFill>
                  <a:srgbClr val="3C4043"/>
                </a:solidFill>
                <a:latin typeface="Roboto"/>
              </a:rPr>
              <a:t>în</a:t>
            </a:r>
            <a:r>
              <a:rPr lang="en-US" sz="2000" dirty="0">
                <a:solidFill>
                  <a:srgbClr val="3C4043"/>
                </a:solidFill>
                <a:latin typeface="Roboto"/>
              </a:rPr>
              <a:t> </a:t>
            </a:r>
            <a:r>
              <a:rPr lang="en-US" sz="2000" dirty="0" err="1">
                <a:solidFill>
                  <a:srgbClr val="3C4043"/>
                </a:solidFill>
                <a:latin typeface="Roboto"/>
              </a:rPr>
              <a:t>domeniul</a:t>
            </a:r>
            <a:r>
              <a:rPr lang="en-US" sz="2000" dirty="0">
                <a:solidFill>
                  <a:srgbClr val="3C4043"/>
                </a:solidFill>
                <a:latin typeface="Roboto"/>
              </a:rPr>
              <a:t> </a:t>
            </a:r>
            <a:r>
              <a:rPr lang="en-US" sz="2000" dirty="0" err="1">
                <a:solidFill>
                  <a:srgbClr val="3C4043"/>
                </a:solidFill>
                <a:latin typeface="Roboto"/>
              </a:rPr>
              <a:t>nanometric</a:t>
            </a:r>
            <a:r>
              <a:rPr lang="ro-RO" sz="2000" dirty="0">
                <a:solidFill>
                  <a:srgbClr val="3C4043"/>
                </a:solidFill>
                <a:latin typeface="Roboto"/>
              </a:rPr>
              <a:t>. </a:t>
            </a:r>
          </a:p>
          <a:p>
            <a:pPr marL="0" indent="0">
              <a:buNone/>
            </a:pPr>
            <a:r>
              <a:rPr lang="ro-RO" sz="2000" dirty="0">
                <a:solidFill>
                  <a:srgbClr val="3C4043"/>
                </a:solidFill>
                <a:latin typeface="Roboto"/>
              </a:rPr>
              <a:t>C</a:t>
            </a:r>
            <a:r>
              <a:rPr lang="en-US" sz="2000" dirty="0" err="1">
                <a:solidFill>
                  <a:srgbClr val="3C4043"/>
                </a:solidFill>
                <a:latin typeface="Roboto"/>
              </a:rPr>
              <a:t>oncept</a:t>
            </a:r>
            <a:r>
              <a:rPr lang="ro-RO" sz="2000" dirty="0">
                <a:solidFill>
                  <a:srgbClr val="3C4043"/>
                </a:solidFill>
                <a:latin typeface="Roboto"/>
              </a:rPr>
              <a:t>ul</a:t>
            </a:r>
            <a:r>
              <a:rPr lang="en-US" sz="2000" dirty="0">
                <a:solidFill>
                  <a:srgbClr val="3C4043"/>
                </a:solidFill>
                <a:latin typeface="Roboto"/>
              </a:rPr>
              <a:t> include : </a:t>
            </a:r>
            <a:endParaRPr lang="ro-RO" sz="2000" dirty="0">
              <a:solidFill>
                <a:srgbClr val="3C4043"/>
              </a:solidFill>
              <a:latin typeface="Roboto"/>
            </a:endParaRPr>
          </a:p>
          <a:p>
            <a:r>
              <a:rPr lang="en-US" sz="2000" dirty="0" err="1">
                <a:solidFill>
                  <a:srgbClr val="3C4043"/>
                </a:solidFill>
                <a:latin typeface="Roboto"/>
              </a:rPr>
              <a:t>Suport</a:t>
            </a:r>
            <a:r>
              <a:rPr lang="en-US" sz="2000" dirty="0">
                <a:solidFill>
                  <a:srgbClr val="3C4043"/>
                </a:solidFill>
                <a:latin typeface="Roboto"/>
              </a:rPr>
              <a:t> material al </a:t>
            </a:r>
            <a:r>
              <a:rPr lang="en-US" sz="2000" dirty="0" err="1">
                <a:solidFill>
                  <a:srgbClr val="3C4043"/>
                </a:solidFill>
                <a:latin typeface="Roboto"/>
              </a:rPr>
              <a:t>etalonului</a:t>
            </a:r>
            <a:r>
              <a:rPr lang="en-US" sz="2000" dirty="0">
                <a:solidFill>
                  <a:srgbClr val="3C4043"/>
                </a:solidFill>
                <a:latin typeface="Roboto"/>
              </a:rPr>
              <a:t> </a:t>
            </a:r>
            <a:r>
              <a:rPr lang="en-US" sz="2000" dirty="0" err="1">
                <a:solidFill>
                  <a:srgbClr val="3C4043"/>
                </a:solidFill>
                <a:latin typeface="Roboto"/>
              </a:rPr>
              <a:t>primar</a:t>
            </a:r>
            <a:r>
              <a:rPr lang="en-US" sz="2000" dirty="0">
                <a:solidFill>
                  <a:srgbClr val="3C4043"/>
                </a:solidFill>
                <a:latin typeface="Roboto"/>
              </a:rPr>
              <a:t> al </a:t>
            </a:r>
            <a:r>
              <a:rPr lang="en-US" sz="2000" dirty="0" err="1">
                <a:solidFill>
                  <a:srgbClr val="3C4043"/>
                </a:solidFill>
                <a:latin typeface="Roboto"/>
              </a:rPr>
              <a:t>unității</a:t>
            </a:r>
            <a:r>
              <a:rPr lang="en-US" sz="2000" dirty="0">
                <a:solidFill>
                  <a:srgbClr val="3C4043"/>
                </a:solidFill>
                <a:latin typeface="Roboto"/>
              </a:rPr>
              <a:t> de </a:t>
            </a:r>
            <a:r>
              <a:rPr lang="en-US" sz="2000" dirty="0" err="1">
                <a:solidFill>
                  <a:srgbClr val="3C4043"/>
                </a:solidFill>
                <a:latin typeface="Roboto"/>
              </a:rPr>
              <a:t>lungime</a:t>
            </a:r>
            <a:r>
              <a:rPr lang="en-US" sz="2000" dirty="0">
                <a:solidFill>
                  <a:srgbClr val="3C4043"/>
                </a:solidFill>
                <a:latin typeface="Roboto"/>
              </a:rPr>
              <a:t> – </a:t>
            </a:r>
            <a:r>
              <a:rPr lang="en-US" sz="2000" dirty="0" err="1">
                <a:solidFill>
                  <a:srgbClr val="3C4043"/>
                </a:solidFill>
                <a:latin typeface="Roboto"/>
              </a:rPr>
              <a:t>metrul</a:t>
            </a:r>
            <a:r>
              <a:rPr lang="en-US" sz="2000" dirty="0">
                <a:solidFill>
                  <a:srgbClr val="3C4043"/>
                </a:solidFill>
                <a:latin typeface="Roboto"/>
              </a:rPr>
              <a:t>; </a:t>
            </a:r>
            <a:endParaRPr lang="ro-RO" sz="2000" dirty="0">
              <a:solidFill>
                <a:srgbClr val="3C4043"/>
              </a:solidFill>
              <a:latin typeface="Roboto"/>
            </a:endParaRPr>
          </a:p>
          <a:p>
            <a:r>
              <a:rPr lang="en-US" sz="2000" dirty="0" err="1">
                <a:solidFill>
                  <a:srgbClr val="3C4043"/>
                </a:solidFill>
                <a:latin typeface="Roboto"/>
              </a:rPr>
              <a:t>Contoare</a:t>
            </a:r>
            <a:r>
              <a:rPr lang="en-US" sz="2000" dirty="0">
                <a:solidFill>
                  <a:srgbClr val="3C4043"/>
                </a:solidFill>
                <a:latin typeface="Roboto"/>
              </a:rPr>
              <a:t> de </a:t>
            </a:r>
            <a:r>
              <a:rPr lang="en-US" sz="2000" dirty="0" err="1">
                <a:solidFill>
                  <a:srgbClr val="3C4043"/>
                </a:solidFill>
                <a:latin typeface="Roboto"/>
              </a:rPr>
              <a:t>nanodeplasare</a:t>
            </a:r>
            <a:r>
              <a:rPr lang="en-US" sz="2000" dirty="0">
                <a:solidFill>
                  <a:srgbClr val="3C4043"/>
                </a:solidFill>
                <a:latin typeface="Roboto"/>
              </a:rPr>
              <a:t> </a:t>
            </a:r>
            <a:r>
              <a:rPr lang="en-US" sz="2000" dirty="0" err="1">
                <a:solidFill>
                  <a:srgbClr val="3C4043"/>
                </a:solidFill>
                <a:latin typeface="Roboto"/>
              </a:rPr>
              <a:t>interferometrice</a:t>
            </a:r>
            <a:r>
              <a:rPr lang="en-US" sz="2000" dirty="0">
                <a:solidFill>
                  <a:srgbClr val="3C4043"/>
                </a:solidFill>
                <a:latin typeface="Roboto"/>
              </a:rPr>
              <a:t> cu laser </a:t>
            </a:r>
            <a:r>
              <a:rPr lang="en-US" sz="2000" dirty="0" err="1">
                <a:solidFill>
                  <a:srgbClr val="3C4043"/>
                </a:solidFill>
                <a:latin typeface="Roboto"/>
              </a:rPr>
              <a:t>bazate</a:t>
            </a:r>
            <a:r>
              <a:rPr lang="en-US" sz="2000" dirty="0">
                <a:solidFill>
                  <a:srgbClr val="3C4043"/>
                </a:solidFill>
                <a:latin typeface="Roboto"/>
              </a:rPr>
              <a:t> </a:t>
            </a:r>
            <a:r>
              <a:rPr lang="en-US" sz="2000" dirty="0" err="1">
                <a:solidFill>
                  <a:srgbClr val="3C4043"/>
                </a:solidFill>
                <a:latin typeface="Roboto"/>
              </a:rPr>
              <a:t>pe</a:t>
            </a:r>
            <a:r>
              <a:rPr lang="en-US" sz="2000" dirty="0">
                <a:solidFill>
                  <a:srgbClr val="3C4043"/>
                </a:solidFill>
                <a:latin typeface="Roboto"/>
              </a:rPr>
              <a:t> </a:t>
            </a:r>
            <a:r>
              <a:rPr lang="en-US" sz="2000" dirty="0" err="1">
                <a:solidFill>
                  <a:srgbClr val="3C4043"/>
                </a:solidFill>
                <a:latin typeface="Roboto"/>
              </a:rPr>
              <a:t>interferometre-fazometre</a:t>
            </a:r>
            <a:r>
              <a:rPr lang="en-US" sz="2000" dirty="0">
                <a:solidFill>
                  <a:srgbClr val="3C4043"/>
                </a:solidFill>
                <a:latin typeface="Roboto"/>
              </a:rPr>
              <a:t> laser; </a:t>
            </a:r>
            <a:endParaRPr lang="ro-RO" sz="2000" dirty="0">
              <a:solidFill>
                <a:srgbClr val="3C4043"/>
              </a:solidFill>
              <a:latin typeface="Roboto"/>
            </a:endParaRPr>
          </a:p>
          <a:p>
            <a:r>
              <a:rPr lang="en-US" sz="2000" dirty="0" err="1">
                <a:solidFill>
                  <a:srgbClr val="3C4043"/>
                </a:solidFill>
                <a:latin typeface="Roboto"/>
              </a:rPr>
              <a:t>Sistem</a:t>
            </a:r>
            <a:r>
              <a:rPr lang="en-US" sz="2000" dirty="0">
                <a:solidFill>
                  <a:srgbClr val="3C4043"/>
                </a:solidFill>
                <a:latin typeface="Roboto"/>
              </a:rPr>
              <a:t> 3D de </a:t>
            </a:r>
            <a:r>
              <a:rPr lang="en-US" sz="2000" dirty="0" err="1">
                <a:solidFill>
                  <a:srgbClr val="3C4043"/>
                </a:solidFill>
                <a:latin typeface="Roboto"/>
              </a:rPr>
              <a:t>măsurare</a:t>
            </a:r>
            <a:r>
              <a:rPr lang="en-US" sz="2000" dirty="0">
                <a:solidFill>
                  <a:srgbClr val="3C4043"/>
                </a:solidFill>
                <a:latin typeface="Roboto"/>
              </a:rPr>
              <a:t> a </a:t>
            </a:r>
            <a:r>
              <a:rPr lang="en-US" sz="2000" dirty="0" err="1">
                <a:solidFill>
                  <a:srgbClr val="3C4043"/>
                </a:solidFill>
                <a:latin typeface="Roboto"/>
              </a:rPr>
              <a:t>nanodeplasărilor</a:t>
            </a:r>
            <a:r>
              <a:rPr lang="en-US" sz="2000" dirty="0">
                <a:solidFill>
                  <a:srgbClr val="3C4043"/>
                </a:solidFill>
                <a:latin typeface="Roboto"/>
              </a:rPr>
              <a:t>, format </a:t>
            </a:r>
            <a:r>
              <a:rPr lang="en-US" sz="2000" dirty="0" err="1">
                <a:solidFill>
                  <a:srgbClr val="3C4043"/>
                </a:solidFill>
                <a:latin typeface="Roboto"/>
              </a:rPr>
              <a:t>pe</a:t>
            </a:r>
            <a:r>
              <a:rPr lang="en-US" sz="2000" dirty="0">
                <a:solidFill>
                  <a:srgbClr val="3C4043"/>
                </a:solidFill>
                <a:latin typeface="Roboto"/>
              </a:rPr>
              <a:t> </a:t>
            </a:r>
            <a:r>
              <a:rPr lang="en-US" sz="2000" dirty="0" err="1">
                <a:solidFill>
                  <a:srgbClr val="3C4043"/>
                </a:solidFill>
                <a:latin typeface="Roboto"/>
              </a:rPr>
              <a:t>baza</a:t>
            </a:r>
            <a:r>
              <a:rPr lang="en-US" sz="2000" dirty="0">
                <a:solidFill>
                  <a:srgbClr val="3C4043"/>
                </a:solidFill>
                <a:latin typeface="Roboto"/>
              </a:rPr>
              <a:t> </a:t>
            </a:r>
            <a:r>
              <a:rPr lang="en-US" sz="2000" dirty="0" err="1">
                <a:solidFill>
                  <a:srgbClr val="3C4043"/>
                </a:solidFill>
                <a:latin typeface="Roboto"/>
              </a:rPr>
              <a:t>unui</a:t>
            </a:r>
            <a:r>
              <a:rPr lang="en-US" sz="2000" dirty="0">
                <a:solidFill>
                  <a:srgbClr val="3C4043"/>
                </a:solidFill>
                <a:latin typeface="Roboto"/>
              </a:rPr>
              <a:t> </a:t>
            </a:r>
            <a:r>
              <a:rPr lang="ro-RO" sz="2000" dirty="0">
                <a:solidFill>
                  <a:srgbClr val="3C4043"/>
                </a:solidFill>
                <a:latin typeface="Roboto"/>
              </a:rPr>
              <a:t>AFM</a:t>
            </a:r>
            <a:r>
              <a:rPr lang="en-US" sz="2000" dirty="0">
                <a:solidFill>
                  <a:srgbClr val="3C4043"/>
                </a:solidFill>
                <a:latin typeface="Roboto"/>
              </a:rPr>
              <a:t>, </a:t>
            </a:r>
            <a:r>
              <a:rPr lang="en-US" sz="2000" dirty="0" err="1">
                <a:solidFill>
                  <a:srgbClr val="3C4043"/>
                </a:solidFill>
                <a:latin typeface="Roboto"/>
              </a:rPr>
              <a:t>pentru</a:t>
            </a:r>
            <a:r>
              <a:rPr lang="en-US" sz="2000" dirty="0">
                <a:solidFill>
                  <a:srgbClr val="3C4043"/>
                </a:solidFill>
                <a:latin typeface="Roboto"/>
              </a:rPr>
              <a:t> care </a:t>
            </a:r>
            <a:r>
              <a:rPr lang="en-US" sz="2000" dirty="0" err="1">
                <a:solidFill>
                  <a:srgbClr val="3C4043"/>
                </a:solidFill>
                <a:latin typeface="Roboto"/>
              </a:rPr>
              <a:t>deplasările</a:t>
            </a:r>
            <a:r>
              <a:rPr lang="en-US" sz="2000" dirty="0">
                <a:solidFill>
                  <a:srgbClr val="3C4043"/>
                </a:solidFill>
                <a:latin typeface="Roboto"/>
              </a:rPr>
              <a:t> de-a </a:t>
            </a:r>
            <a:r>
              <a:rPr lang="en-US" sz="2000" dirty="0" err="1">
                <a:solidFill>
                  <a:srgbClr val="3C4043"/>
                </a:solidFill>
                <a:latin typeface="Roboto"/>
              </a:rPr>
              <a:t>lungul</a:t>
            </a:r>
            <a:r>
              <a:rPr lang="en-US" sz="2000" dirty="0">
                <a:solidFill>
                  <a:srgbClr val="3C4043"/>
                </a:solidFill>
                <a:latin typeface="Roboto"/>
              </a:rPr>
              <a:t> a </a:t>
            </a:r>
            <a:r>
              <a:rPr lang="en-US" sz="2000" dirty="0" err="1">
                <a:solidFill>
                  <a:srgbClr val="3C4043"/>
                </a:solidFill>
                <a:latin typeface="Roboto"/>
              </a:rPr>
              <a:t>trei</a:t>
            </a:r>
            <a:r>
              <a:rPr lang="en-US" sz="2000" dirty="0">
                <a:solidFill>
                  <a:srgbClr val="3C4043"/>
                </a:solidFill>
                <a:latin typeface="Roboto"/>
              </a:rPr>
              <a:t> axe de </a:t>
            </a:r>
            <a:r>
              <a:rPr lang="en-US" sz="2000" dirty="0" err="1">
                <a:solidFill>
                  <a:srgbClr val="3C4043"/>
                </a:solidFill>
                <a:latin typeface="Roboto"/>
              </a:rPr>
              <a:t>coordonate</a:t>
            </a:r>
            <a:r>
              <a:rPr lang="en-US" sz="2000" dirty="0">
                <a:solidFill>
                  <a:srgbClr val="3C4043"/>
                </a:solidFill>
                <a:latin typeface="Roboto"/>
              </a:rPr>
              <a:t> </a:t>
            </a:r>
            <a:r>
              <a:rPr lang="en-US" sz="2000" dirty="0" err="1">
                <a:solidFill>
                  <a:srgbClr val="3C4043"/>
                </a:solidFill>
                <a:latin typeface="Roboto"/>
              </a:rPr>
              <a:t>sunt</a:t>
            </a:r>
            <a:r>
              <a:rPr lang="en-US" sz="2000" dirty="0">
                <a:solidFill>
                  <a:srgbClr val="3C4043"/>
                </a:solidFill>
                <a:latin typeface="Roboto"/>
              </a:rPr>
              <a:t> </a:t>
            </a:r>
            <a:r>
              <a:rPr lang="en-US" sz="2000" dirty="0" err="1">
                <a:solidFill>
                  <a:srgbClr val="3C4043"/>
                </a:solidFill>
                <a:latin typeface="Roboto"/>
              </a:rPr>
              <a:t>controlate</a:t>
            </a:r>
            <a:r>
              <a:rPr lang="en-US" sz="2000" dirty="0">
                <a:solidFill>
                  <a:srgbClr val="3C4043"/>
                </a:solidFill>
                <a:latin typeface="Roboto"/>
              </a:rPr>
              <a:t> de </a:t>
            </a:r>
            <a:r>
              <a:rPr lang="en-US" sz="2000" dirty="0" err="1">
                <a:solidFill>
                  <a:srgbClr val="3C4043"/>
                </a:solidFill>
                <a:latin typeface="Roboto"/>
              </a:rPr>
              <a:t>contoare</a:t>
            </a:r>
            <a:r>
              <a:rPr lang="en-US" sz="2000" dirty="0">
                <a:solidFill>
                  <a:srgbClr val="3C4043"/>
                </a:solidFill>
                <a:latin typeface="Roboto"/>
              </a:rPr>
              <a:t> de </a:t>
            </a:r>
            <a:r>
              <a:rPr lang="en-US" sz="2000" dirty="0" err="1">
                <a:solidFill>
                  <a:srgbClr val="3C4043"/>
                </a:solidFill>
                <a:latin typeface="Roboto"/>
              </a:rPr>
              <a:t>nanodeplasare</a:t>
            </a:r>
            <a:r>
              <a:rPr lang="en-US" sz="2000" dirty="0">
                <a:solidFill>
                  <a:srgbClr val="3C4043"/>
                </a:solidFill>
                <a:latin typeface="Roboto"/>
              </a:rPr>
              <a:t> </a:t>
            </a:r>
            <a:r>
              <a:rPr lang="en-US" sz="2000" dirty="0" err="1">
                <a:solidFill>
                  <a:srgbClr val="3C4043"/>
                </a:solidFill>
                <a:latin typeface="Roboto"/>
              </a:rPr>
              <a:t>interferometrice</a:t>
            </a:r>
            <a:r>
              <a:rPr lang="en-US" sz="2000" dirty="0">
                <a:solidFill>
                  <a:srgbClr val="3C4043"/>
                </a:solidFill>
                <a:latin typeface="Roboto"/>
              </a:rPr>
              <a:t> cu laser; </a:t>
            </a:r>
            <a:endParaRPr lang="ro-RO" sz="2000" dirty="0">
              <a:solidFill>
                <a:srgbClr val="3C4043"/>
              </a:solidFill>
              <a:latin typeface="Roboto"/>
            </a:endParaRPr>
          </a:p>
          <a:p>
            <a:r>
              <a:rPr lang="en-US" sz="2000" dirty="0" err="1">
                <a:solidFill>
                  <a:srgbClr val="3C4043"/>
                </a:solidFill>
                <a:latin typeface="Roboto"/>
              </a:rPr>
              <a:t>Standarde</a:t>
            </a:r>
            <a:r>
              <a:rPr lang="en-US" sz="2000" dirty="0">
                <a:solidFill>
                  <a:srgbClr val="3C4043"/>
                </a:solidFill>
                <a:latin typeface="Roboto"/>
              </a:rPr>
              <a:t> de transfer - </a:t>
            </a:r>
            <a:r>
              <a:rPr lang="en-US" sz="2000" dirty="0" err="1">
                <a:solidFill>
                  <a:srgbClr val="3C4043"/>
                </a:solidFill>
                <a:latin typeface="Roboto"/>
              </a:rPr>
              <a:t>măsuri</a:t>
            </a:r>
            <a:r>
              <a:rPr lang="en-US" sz="2000" dirty="0">
                <a:solidFill>
                  <a:srgbClr val="3C4043"/>
                </a:solidFill>
                <a:latin typeface="Roboto"/>
              </a:rPr>
              <a:t> 3D de </a:t>
            </a:r>
            <a:r>
              <a:rPr lang="en-US" sz="2000" dirty="0" err="1">
                <a:solidFill>
                  <a:srgbClr val="3C4043"/>
                </a:solidFill>
                <a:latin typeface="Roboto"/>
              </a:rPr>
              <a:t>lungime</a:t>
            </a:r>
            <a:r>
              <a:rPr lang="en-US" sz="2000" dirty="0">
                <a:solidFill>
                  <a:srgbClr val="3C4043"/>
                </a:solidFill>
                <a:latin typeface="Roboto"/>
              </a:rPr>
              <a:t> </a:t>
            </a:r>
            <a:r>
              <a:rPr lang="en-US" sz="2000" dirty="0" err="1">
                <a:solidFill>
                  <a:srgbClr val="3C4043"/>
                </a:solidFill>
                <a:latin typeface="Roboto"/>
              </a:rPr>
              <a:t>mică</a:t>
            </a:r>
            <a:r>
              <a:rPr lang="en-US" sz="2000" dirty="0">
                <a:solidFill>
                  <a:srgbClr val="3C4043"/>
                </a:solidFill>
                <a:latin typeface="Roboto"/>
              </a:rPr>
              <a:t>, care </a:t>
            </a:r>
            <a:r>
              <a:rPr lang="en-US" sz="2000" dirty="0" err="1">
                <a:solidFill>
                  <a:srgbClr val="3C4043"/>
                </a:solidFill>
                <a:latin typeface="Roboto"/>
              </a:rPr>
              <a:t>sunt</a:t>
            </a:r>
            <a:r>
              <a:rPr lang="en-US" sz="2000" dirty="0">
                <a:solidFill>
                  <a:srgbClr val="3C4043"/>
                </a:solidFill>
                <a:latin typeface="Roboto"/>
              </a:rPr>
              <a:t> </a:t>
            </a:r>
            <a:r>
              <a:rPr lang="en-US" sz="2000" dirty="0" err="1">
                <a:solidFill>
                  <a:srgbClr val="3C4043"/>
                </a:solidFill>
                <a:latin typeface="Roboto"/>
              </a:rPr>
              <a:t>purtătorii</a:t>
            </a:r>
            <a:r>
              <a:rPr lang="en-US" sz="2000" dirty="0">
                <a:solidFill>
                  <a:srgbClr val="3C4043"/>
                </a:solidFill>
                <a:latin typeface="Roboto"/>
              </a:rPr>
              <a:t> de </a:t>
            </a:r>
            <a:r>
              <a:rPr lang="en-US" sz="2000" dirty="0" err="1">
                <a:solidFill>
                  <a:srgbClr val="3C4043"/>
                </a:solidFill>
                <a:latin typeface="Roboto"/>
              </a:rPr>
              <a:t>materiale</a:t>
            </a:r>
            <a:r>
              <a:rPr lang="en-US" sz="2000" dirty="0">
                <a:solidFill>
                  <a:srgbClr val="3C4043"/>
                </a:solidFill>
                <a:latin typeface="Roboto"/>
              </a:rPr>
              <a:t> de </a:t>
            </a:r>
            <a:r>
              <a:rPr lang="en-US" sz="2000" dirty="0" err="1">
                <a:solidFill>
                  <a:srgbClr val="3C4043"/>
                </a:solidFill>
                <a:latin typeface="Roboto"/>
              </a:rPr>
              <a:t>dimensiunea</a:t>
            </a:r>
            <a:r>
              <a:rPr lang="en-US" sz="2000" dirty="0">
                <a:solidFill>
                  <a:srgbClr val="3C4043"/>
                </a:solidFill>
                <a:latin typeface="Roboto"/>
              </a:rPr>
              <a:t> </a:t>
            </a:r>
            <a:r>
              <a:rPr lang="en-US" sz="2000" dirty="0" err="1">
                <a:solidFill>
                  <a:srgbClr val="3C4043"/>
                </a:solidFill>
                <a:latin typeface="Roboto"/>
              </a:rPr>
              <a:t>nanometrică</a:t>
            </a:r>
            <a:r>
              <a:rPr lang="en-US" sz="2000" dirty="0">
                <a:solidFill>
                  <a:srgbClr val="3C4043"/>
                </a:solidFill>
                <a:latin typeface="Roboto"/>
              </a:rPr>
              <a:t> </a:t>
            </a:r>
            <a:r>
              <a:rPr lang="en-US" sz="2000" dirty="0" err="1">
                <a:solidFill>
                  <a:srgbClr val="3C4043"/>
                </a:solidFill>
                <a:latin typeface="Roboto"/>
              </a:rPr>
              <a:t>în</a:t>
            </a:r>
            <a:r>
              <a:rPr lang="ro-RO" sz="2000" dirty="0">
                <a:solidFill>
                  <a:srgbClr val="3C4043"/>
                </a:solidFill>
                <a:latin typeface="Roboto"/>
              </a:rPr>
              <a:t> direcții X</a:t>
            </a:r>
            <a:r>
              <a:rPr lang="en-US" sz="2000" dirty="0">
                <a:solidFill>
                  <a:srgbClr val="3C4043"/>
                </a:solidFill>
                <a:latin typeface="Roboto"/>
              </a:rPr>
              <a:t>-, Y- </a:t>
            </a:r>
            <a:r>
              <a:rPr lang="en-US" sz="2000" dirty="0" err="1">
                <a:solidFill>
                  <a:srgbClr val="3C4043"/>
                </a:solidFill>
                <a:latin typeface="Roboto"/>
              </a:rPr>
              <a:t>și</a:t>
            </a:r>
            <a:r>
              <a:rPr lang="en-US" sz="2000" dirty="0">
                <a:solidFill>
                  <a:srgbClr val="3C4043"/>
                </a:solidFill>
                <a:latin typeface="Roboto"/>
              </a:rPr>
              <a:t> Z, care </a:t>
            </a:r>
            <a:r>
              <a:rPr lang="en-US" sz="2000" dirty="0" err="1">
                <a:solidFill>
                  <a:srgbClr val="3C4043"/>
                </a:solidFill>
                <a:latin typeface="Roboto"/>
              </a:rPr>
              <a:t>sunt</a:t>
            </a:r>
            <a:r>
              <a:rPr lang="en-US" sz="2000" dirty="0">
                <a:solidFill>
                  <a:srgbClr val="3C4043"/>
                </a:solidFill>
                <a:latin typeface="Roboto"/>
              </a:rPr>
              <a:t> certificate </a:t>
            </a:r>
            <a:r>
              <a:rPr lang="ro-RO" sz="2000" dirty="0">
                <a:solidFill>
                  <a:srgbClr val="3C4043"/>
                </a:solidFill>
                <a:latin typeface="Roboto"/>
              </a:rPr>
              <a:t>cu si</a:t>
            </a:r>
            <a:r>
              <a:rPr lang="en-US" sz="2000" dirty="0">
                <a:solidFill>
                  <a:srgbClr val="3C4043"/>
                </a:solidFill>
                <a:latin typeface="Roboto"/>
              </a:rPr>
              <a:t>stem 3D </a:t>
            </a:r>
            <a:r>
              <a:rPr lang="en-US" sz="2000" dirty="0" err="1">
                <a:solidFill>
                  <a:srgbClr val="3C4043"/>
                </a:solidFill>
                <a:latin typeface="Roboto"/>
              </a:rPr>
              <a:t>pentru</a:t>
            </a:r>
            <a:r>
              <a:rPr lang="en-US" sz="2000" dirty="0">
                <a:solidFill>
                  <a:srgbClr val="3C4043"/>
                </a:solidFill>
                <a:latin typeface="Roboto"/>
              </a:rPr>
              <a:t> </a:t>
            </a:r>
            <a:r>
              <a:rPr lang="en-US" sz="2000" dirty="0" err="1">
                <a:solidFill>
                  <a:srgbClr val="3C4043"/>
                </a:solidFill>
                <a:latin typeface="Roboto"/>
              </a:rPr>
              <a:t>măsurarea</a:t>
            </a:r>
            <a:r>
              <a:rPr lang="en-US" sz="2000" dirty="0">
                <a:solidFill>
                  <a:srgbClr val="3C4043"/>
                </a:solidFill>
                <a:latin typeface="Roboto"/>
              </a:rPr>
              <a:t> </a:t>
            </a:r>
            <a:r>
              <a:rPr lang="en-US" sz="2000" dirty="0" err="1">
                <a:solidFill>
                  <a:srgbClr val="3C4043"/>
                </a:solidFill>
                <a:latin typeface="Roboto"/>
              </a:rPr>
              <a:t>nanodeplasărilor</a:t>
            </a:r>
            <a:r>
              <a:rPr lang="en-US" sz="2000" dirty="0">
                <a:solidFill>
                  <a:srgbClr val="3C4043"/>
                </a:solidFill>
                <a:latin typeface="Roboto"/>
              </a:rPr>
              <a:t>; </a:t>
            </a:r>
            <a:endParaRPr lang="ro-RO" sz="2000" dirty="0">
              <a:solidFill>
                <a:srgbClr val="3C4043"/>
              </a:solidFill>
              <a:latin typeface="Roboto"/>
            </a:endParaRPr>
          </a:p>
        </p:txBody>
      </p:sp>
    </p:spTree>
    <p:extLst>
      <p:ext uri="{BB962C8B-B14F-4D97-AF65-F5344CB8AC3E}">
        <p14:creationId xmlns:p14="http://schemas.microsoft.com/office/powerpoint/2010/main" val="72433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AFM</a:t>
            </a:r>
            <a:endParaRPr lang="en-US" dirty="0"/>
          </a:p>
        </p:txBody>
      </p:sp>
      <p:sp>
        <p:nvSpPr>
          <p:cNvPr id="3" name="Content Placeholder 2"/>
          <p:cNvSpPr>
            <a:spLocks noGrp="1"/>
          </p:cNvSpPr>
          <p:nvPr>
            <p:ph idx="1"/>
          </p:nvPr>
        </p:nvSpPr>
        <p:spPr>
          <a:xfrm>
            <a:off x="23948" y="1676400"/>
            <a:ext cx="8967651" cy="5029200"/>
          </a:xfrm>
        </p:spPr>
        <p:txBody>
          <a:bodyPr/>
          <a:lstStyle/>
          <a:p>
            <a:r>
              <a:rPr lang="en-US" sz="2000" dirty="0"/>
              <a:t>Parametrii </a:t>
            </a:r>
            <a:r>
              <a:rPr lang="en-US" sz="2000" dirty="0" err="1"/>
              <a:t>dimensionali</a:t>
            </a:r>
            <a:r>
              <a:rPr lang="en-US" sz="2000" dirty="0"/>
              <a:t> </a:t>
            </a:r>
            <a:r>
              <a:rPr lang="en-US" sz="2000" dirty="0" err="1"/>
              <a:t>deduși</a:t>
            </a:r>
            <a:r>
              <a:rPr lang="en-US" sz="2000" dirty="0"/>
              <a:t> din </a:t>
            </a:r>
            <a:r>
              <a:rPr lang="en-US" sz="2000" dirty="0" err="1"/>
              <a:t>imagini</a:t>
            </a:r>
            <a:r>
              <a:rPr lang="en-US" sz="2000" dirty="0"/>
              <a:t> </a:t>
            </a:r>
            <a:r>
              <a:rPr lang="ro-RO" sz="2000" dirty="0"/>
              <a:t>ai AFM </a:t>
            </a:r>
            <a:r>
              <a:rPr lang="en-US" sz="2000" dirty="0" err="1"/>
              <a:t>depind</a:t>
            </a:r>
            <a:r>
              <a:rPr lang="en-US" sz="2000" dirty="0"/>
              <a:t> de</a:t>
            </a:r>
            <a:r>
              <a:rPr lang="ro-RO" sz="2000" dirty="0"/>
              <a:t> </a:t>
            </a:r>
            <a:r>
              <a:rPr lang="en-US" sz="2000" dirty="0"/>
              <a:t>„forma </a:t>
            </a:r>
            <a:r>
              <a:rPr lang="en-US" sz="2000" dirty="0" err="1"/>
              <a:t>efectivă</a:t>
            </a:r>
            <a:r>
              <a:rPr lang="en-US" sz="2000" dirty="0"/>
              <a:t> a </a:t>
            </a:r>
            <a:r>
              <a:rPr lang="en-US" sz="2000" dirty="0" err="1"/>
              <a:t>vârfului</a:t>
            </a:r>
            <a:r>
              <a:rPr lang="en-US" sz="2000" dirty="0"/>
              <a:t>”, care </a:t>
            </a:r>
            <a:r>
              <a:rPr lang="en-US" sz="2000" dirty="0" err="1"/>
              <a:t>este</a:t>
            </a:r>
            <a:r>
              <a:rPr lang="en-US" sz="2000" dirty="0"/>
              <a:t> </a:t>
            </a:r>
            <a:r>
              <a:rPr lang="en-US" sz="2000" dirty="0" err="1"/>
              <a:t>definită</a:t>
            </a:r>
            <a:r>
              <a:rPr lang="en-US" sz="2000" dirty="0"/>
              <a:t> de </a:t>
            </a:r>
            <a:r>
              <a:rPr lang="en-US" sz="2000" dirty="0" err="1"/>
              <a:t>geometria</a:t>
            </a:r>
            <a:r>
              <a:rPr lang="en-US" sz="2000" dirty="0"/>
              <a:t> </a:t>
            </a:r>
            <a:r>
              <a:rPr lang="en-US" sz="2000" dirty="0" err="1"/>
              <a:t>vârfului</a:t>
            </a:r>
            <a:r>
              <a:rPr lang="en-US" sz="2000" dirty="0"/>
              <a:t>, </a:t>
            </a:r>
            <a:r>
              <a:rPr lang="en-US" sz="2000" dirty="0" err="1"/>
              <a:t>dar</a:t>
            </a:r>
            <a:r>
              <a:rPr lang="en-US" sz="2000" dirty="0"/>
              <a:t> </a:t>
            </a:r>
            <a:r>
              <a:rPr lang="en-US" sz="2000" dirty="0" err="1"/>
              <a:t>și</a:t>
            </a:r>
            <a:r>
              <a:rPr lang="en-US" sz="2000" dirty="0"/>
              <a:t> de, de </a:t>
            </a:r>
            <a:r>
              <a:rPr lang="en-US" sz="2000" dirty="0" err="1"/>
              <a:t>exemplu</a:t>
            </a:r>
            <a:r>
              <a:rPr lang="en-US" sz="2000" dirty="0"/>
              <a:t>, </a:t>
            </a:r>
            <a:r>
              <a:rPr lang="en-US" sz="2000" dirty="0" err="1"/>
              <a:t>parametrii</a:t>
            </a:r>
            <a:r>
              <a:rPr lang="en-US" sz="2000" dirty="0"/>
              <a:t> de control al feedback-</a:t>
            </a:r>
            <a:r>
              <a:rPr lang="en-US" sz="2000" dirty="0" err="1"/>
              <a:t>ului</a:t>
            </a:r>
            <a:r>
              <a:rPr lang="en-US" sz="2000" dirty="0"/>
              <a:t> </a:t>
            </a:r>
            <a:r>
              <a:rPr lang="en-US" sz="2000" dirty="0" err="1"/>
              <a:t>și</a:t>
            </a:r>
            <a:r>
              <a:rPr lang="ro-RO" sz="2000" dirty="0"/>
              <a:t> </a:t>
            </a:r>
            <a:r>
              <a:rPr lang="en-US" sz="2000" dirty="0" err="1"/>
              <a:t>interacțiuni</a:t>
            </a:r>
            <a:r>
              <a:rPr lang="en-US" sz="2000" dirty="0"/>
              <a:t> </a:t>
            </a:r>
            <a:r>
              <a:rPr lang="en-US" sz="2000" dirty="0" err="1"/>
              <a:t>vârf-suprafață</a:t>
            </a:r>
            <a:r>
              <a:rPr lang="en-US" sz="2000" dirty="0"/>
              <a:t>: </a:t>
            </a:r>
            <a:r>
              <a:rPr lang="en-US" sz="2000" dirty="0" err="1"/>
              <a:t>caracteristicile</a:t>
            </a:r>
            <a:r>
              <a:rPr lang="en-US" sz="2000" dirty="0"/>
              <a:t> </a:t>
            </a:r>
            <a:r>
              <a:rPr lang="en-US" sz="2000" dirty="0" err="1"/>
              <a:t>eșantionului</a:t>
            </a:r>
            <a:r>
              <a:rPr lang="en-US" sz="2000" dirty="0"/>
              <a:t> </a:t>
            </a:r>
            <a:r>
              <a:rPr lang="en-US" sz="2000" dirty="0" err="1"/>
              <a:t>observate</a:t>
            </a:r>
            <a:r>
              <a:rPr lang="en-US" sz="2000" dirty="0"/>
              <a:t> </a:t>
            </a:r>
            <a:r>
              <a:rPr lang="en-US" sz="2000" dirty="0" err="1"/>
              <a:t>pe</a:t>
            </a:r>
            <a:r>
              <a:rPr lang="en-US" sz="2000" dirty="0"/>
              <a:t> </a:t>
            </a:r>
            <a:r>
              <a:rPr lang="en-US" sz="2000" dirty="0" err="1"/>
              <a:t>imaginea</a:t>
            </a:r>
            <a:r>
              <a:rPr lang="en-US" sz="2000" dirty="0"/>
              <a:t> AFM </a:t>
            </a:r>
            <a:r>
              <a:rPr lang="en-US" sz="2000" dirty="0" err="1"/>
              <a:t>sunt</a:t>
            </a:r>
            <a:r>
              <a:rPr lang="en-US" sz="2000" dirty="0"/>
              <a:t> </a:t>
            </a:r>
            <a:r>
              <a:rPr lang="en-US" sz="2000" dirty="0" err="1"/>
              <a:t>rezultatul</a:t>
            </a:r>
            <a:r>
              <a:rPr lang="en-US" sz="2000" dirty="0"/>
              <a:t> </a:t>
            </a:r>
            <a:r>
              <a:rPr lang="en-US" sz="2000" dirty="0" err="1"/>
              <a:t>unei</a:t>
            </a:r>
            <a:r>
              <a:rPr lang="en-US" sz="2000" dirty="0"/>
              <a:t> </a:t>
            </a:r>
            <a:r>
              <a:rPr lang="en-US" sz="2000" dirty="0" err="1"/>
              <a:t>convoluții</a:t>
            </a:r>
            <a:r>
              <a:rPr lang="en-US" sz="2000" dirty="0"/>
              <a:t> de</a:t>
            </a:r>
            <a:r>
              <a:rPr lang="ro-RO" sz="2000" dirty="0"/>
              <a:t> </a:t>
            </a:r>
            <a:r>
              <a:rPr lang="en-US" sz="2000" dirty="0"/>
              <a:t>forma </a:t>
            </a:r>
            <a:r>
              <a:rPr lang="en-US" sz="2000" dirty="0" err="1"/>
              <a:t>vârfului</a:t>
            </a:r>
            <a:r>
              <a:rPr lang="en-US" sz="2000" dirty="0"/>
              <a:t> </a:t>
            </a:r>
            <a:r>
              <a:rPr lang="en-US" sz="2000" dirty="0" err="1"/>
              <a:t>și</a:t>
            </a:r>
            <a:r>
              <a:rPr lang="en-US" sz="2000" dirty="0"/>
              <a:t> forma </a:t>
            </a:r>
            <a:r>
              <a:rPr lang="en-US" sz="2000" dirty="0" err="1"/>
              <a:t>caracteristicii</a:t>
            </a:r>
            <a:r>
              <a:rPr lang="en-US" sz="2000" dirty="0"/>
              <a:t> </a:t>
            </a:r>
            <a:r>
              <a:rPr lang="en-US" sz="2000" dirty="0" err="1"/>
              <a:t>probei</a:t>
            </a:r>
            <a:r>
              <a:rPr lang="en-US" sz="2000" dirty="0"/>
              <a:t> </a:t>
            </a:r>
            <a:r>
              <a:rPr lang="en-US" sz="2000" dirty="0" err="1"/>
              <a:t>reale</a:t>
            </a:r>
            <a:r>
              <a:rPr lang="en-US" sz="2000" dirty="0"/>
              <a:t> </a:t>
            </a:r>
            <a:r>
              <a:rPr lang="en-US" sz="2000" dirty="0" err="1"/>
              <a:t>modificate</a:t>
            </a:r>
            <a:r>
              <a:rPr lang="en-US" sz="2000" dirty="0"/>
              <a:t> de </a:t>
            </a:r>
            <a:r>
              <a:rPr lang="en-US" sz="2000" dirty="0" err="1"/>
              <a:t>interacțiunea</a:t>
            </a:r>
            <a:r>
              <a:rPr lang="en-US" sz="2000" dirty="0"/>
              <a:t> </a:t>
            </a:r>
            <a:r>
              <a:rPr lang="en-US" sz="2000" dirty="0" err="1"/>
              <a:t>sondă-probă</a:t>
            </a:r>
            <a:r>
              <a:rPr lang="en-US" sz="2000" dirty="0"/>
              <a:t>. </a:t>
            </a:r>
            <a:endParaRPr lang="ro-RO" sz="2000" dirty="0"/>
          </a:p>
          <a:p>
            <a:r>
              <a:rPr lang="en-US" sz="2000" dirty="0" err="1"/>
              <a:t>Pentru</a:t>
            </a:r>
            <a:r>
              <a:rPr lang="en-US" sz="2000" dirty="0"/>
              <a:t> </a:t>
            </a:r>
            <a:r>
              <a:rPr lang="en-US" sz="2000" dirty="0" err="1"/>
              <a:t>măsurătorile</a:t>
            </a:r>
            <a:r>
              <a:rPr lang="en-US" sz="2000" dirty="0"/>
              <a:t> </a:t>
            </a:r>
            <a:r>
              <a:rPr lang="en-US" sz="2000" dirty="0" err="1"/>
              <a:t>caracteristicilor</a:t>
            </a:r>
            <a:r>
              <a:rPr lang="en-US" sz="2000" dirty="0"/>
              <a:t> </a:t>
            </a:r>
            <a:r>
              <a:rPr lang="en-US" sz="2000" dirty="0" err="1"/>
              <a:t>suficient</a:t>
            </a:r>
            <a:r>
              <a:rPr lang="en-US" sz="2000" dirty="0"/>
              <a:t> de </a:t>
            </a:r>
            <a:r>
              <a:rPr lang="en-US" sz="2000" dirty="0" err="1"/>
              <a:t>mari</a:t>
            </a:r>
            <a:r>
              <a:rPr lang="en-US" sz="2000" dirty="0"/>
              <a:t> </a:t>
            </a:r>
            <a:r>
              <a:rPr lang="en-US" sz="2000" dirty="0" err="1"/>
              <a:t>decât</a:t>
            </a:r>
            <a:r>
              <a:rPr lang="en-US" sz="2000" dirty="0"/>
              <a:t> </a:t>
            </a:r>
            <a:r>
              <a:rPr lang="en-US" sz="2000" dirty="0" err="1"/>
              <a:t>raza</a:t>
            </a:r>
            <a:r>
              <a:rPr lang="en-US" sz="2000" dirty="0"/>
              <a:t> </a:t>
            </a:r>
            <a:r>
              <a:rPr lang="en-US" sz="2000" dirty="0" err="1"/>
              <a:t>vârfului</a:t>
            </a:r>
            <a:r>
              <a:rPr lang="en-US" sz="2000" dirty="0"/>
              <a:t>, </a:t>
            </a:r>
            <a:r>
              <a:rPr lang="en-US" sz="2000" dirty="0" err="1"/>
              <a:t>aceasta</a:t>
            </a:r>
            <a:r>
              <a:rPr lang="ro-RO" sz="2000" dirty="0"/>
              <a:t> </a:t>
            </a:r>
            <a:r>
              <a:rPr lang="en-US" sz="2000" dirty="0" err="1"/>
              <a:t>permite</a:t>
            </a:r>
            <a:r>
              <a:rPr lang="en-US" sz="2000" dirty="0"/>
              <a:t> </a:t>
            </a:r>
            <a:r>
              <a:rPr lang="en-US" sz="2000" dirty="0" err="1"/>
              <a:t>obținerea</a:t>
            </a:r>
            <a:r>
              <a:rPr lang="en-US" sz="2000" dirty="0"/>
              <a:t> </a:t>
            </a:r>
            <a:r>
              <a:rPr lang="en-US" sz="2000" dirty="0" err="1"/>
              <a:t>unor</a:t>
            </a:r>
            <a:r>
              <a:rPr lang="en-US" sz="2000" dirty="0"/>
              <a:t> </a:t>
            </a:r>
            <a:r>
              <a:rPr lang="en-US" sz="2000" dirty="0" err="1"/>
              <a:t>parametri</a:t>
            </a:r>
            <a:r>
              <a:rPr lang="en-US" sz="2000" dirty="0"/>
              <a:t> </a:t>
            </a:r>
            <a:r>
              <a:rPr lang="en-US" sz="2000" dirty="0" err="1"/>
              <a:t>dimensionali</a:t>
            </a:r>
            <a:r>
              <a:rPr lang="en-US" sz="2000" dirty="0"/>
              <a:t> </a:t>
            </a:r>
            <a:r>
              <a:rPr lang="en-US" sz="2000" dirty="0" err="1"/>
              <a:t>corecti</a:t>
            </a:r>
            <a:r>
              <a:rPr lang="en-US" sz="2000" dirty="0"/>
              <a:t> din imagine. Din </a:t>
            </a:r>
            <a:r>
              <a:rPr lang="en-US" sz="2000" dirty="0" err="1"/>
              <a:t>acest</a:t>
            </a:r>
            <a:r>
              <a:rPr lang="en-US" sz="2000" dirty="0"/>
              <a:t> </a:t>
            </a:r>
            <a:r>
              <a:rPr lang="en-US" sz="2000" dirty="0" err="1"/>
              <a:t>motiv</a:t>
            </a:r>
            <a:r>
              <a:rPr lang="en-US" sz="2000" dirty="0"/>
              <a:t> AFM </a:t>
            </a:r>
            <a:r>
              <a:rPr lang="en-US" sz="2000" dirty="0" err="1"/>
              <a:t>este</a:t>
            </a:r>
            <a:r>
              <a:rPr lang="en-US" sz="2000" dirty="0"/>
              <a:t> </a:t>
            </a:r>
            <a:r>
              <a:rPr lang="en-US" sz="2000" dirty="0" err="1"/>
              <a:t>principalul</a:t>
            </a:r>
            <a:r>
              <a:rPr lang="ro-RO" sz="2000" dirty="0"/>
              <a:t> </a:t>
            </a:r>
            <a:r>
              <a:rPr lang="en-US" sz="2000" dirty="0" err="1"/>
              <a:t>cal</a:t>
            </a:r>
            <a:r>
              <a:rPr lang="en-US" sz="2000" dirty="0"/>
              <a:t> de </a:t>
            </a:r>
            <a:r>
              <a:rPr lang="en-US" sz="2000" dirty="0" err="1"/>
              <a:t>bătaie</a:t>
            </a:r>
            <a:r>
              <a:rPr lang="en-US" sz="2000" dirty="0"/>
              <a:t> </a:t>
            </a:r>
            <a:r>
              <a:rPr lang="en-US" sz="2000" dirty="0" err="1"/>
              <a:t>în</a:t>
            </a:r>
            <a:r>
              <a:rPr lang="en-US" sz="2000" dirty="0"/>
              <a:t> </a:t>
            </a:r>
            <a:r>
              <a:rPr lang="en-US" sz="2000" dirty="0" err="1"/>
              <a:t>nanometrologia</a:t>
            </a:r>
            <a:r>
              <a:rPr lang="en-US" sz="2000" dirty="0"/>
              <a:t> </a:t>
            </a:r>
            <a:r>
              <a:rPr lang="en-US" sz="2000" dirty="0" err="1"/>
              <a:t>dimensională</a:t>
            </a:r>
            <a:r>
              <a:rPr lang="en-US" sz="2000" dirty="0"/>
              <a:t> </a:t>
            </a:r>
            <a:r>
              <a:rPr lang="en-US" sz="2000" dirty="0" err="1"/>
              <a:t>pentru</a:t>
            </a:r>
            <a:r>
              <a:rPr lang="en-US" sz="2000" dirty="0"/>
              <a:t> </a:t>
            </a:r>
            <a:r>
              <a:rPr lang="en-US" sz="2000" dirty="0" err="1"/>
              <a:t>măsurarea</a:t>
            </a:r>
            <a:r>
              <a:rPr lang="en-US" sz="2000" dirty="0"/>
              <a:t> </a:t>
            </a:r>
            <a:r>
              <a:rPr lang="en-US" sz="2000" dirty="0" err="1"/>
              <a:t>structurilor</a:t>
            </a:r>
            <a:r>
              <a:rPr lang="en-US" sz="2000" dirty="0"/>
              <a:t> care nu </a:t>
            </a:r>
            <a:r>
              <a:rPr lang="en-US" sz="2000" dirty="0" err="1"/>
              <a:t>sunt</a:t>
            </a:r>
            <a:r>
              <a:rPr lang="en-US" sz="2000" dirty="0"/>
              <a:t> </a:t>
            </a:r>
            <a:r>
              <a:rPr lang="en-US" sz="2000" dirty="0" err="1"/>
              <a:t>prea</a:t>
            </a:r>
            <a:r>
              <a:rPr lang="en-US" sz="2000" dirty="0"/>
              <a:t> </a:t>
            </a:r>
            <a:r>
              <a:rPr lang="en-US" sz="2000" dirty="0" err="1"/>
              <a:t>adânci</a:t>
            </a:r>
            <a:r>
              <a:rPr lang="en-US" sz="2000" dirty="0"/>
              <a:t> </a:t>
            </a:r>
            <a:r>
              <a:rPr lang="en-US" sz="2000" dirty="0" err="1"/>
              <a:t>sau</a:t>
            </a:r>
            <a:r>
              <a:rPr lang="en-US" sz="2000" dirty="0"/>
              <a:t> </a:t>
            </a:r>
            <a:r>
              <a:rPr lang="en-US" sz="2000" dirty="0" err="1"/>
              <a:t>prea</a:t>
            </a:r>
            <a:r>
              <a:rPr lang="en-US" sz="2000" dirty="0"/>
              <a:t> fin</a:t>
            </a:r>
            <a:r>
              <a:rPr lang="ro-RO" sz="2000" dirty="0"/>
              <a:t> </a:t>
            </a:r>
            <a:r>
              <a:rPr lang="en-US" sz="2000" dirty="0" err="1"/>
              <a:t>distanțate</a:t>
            </a:r>
            <a:r>
              <a:rPr lang="en-US" sz="2000" dirty="0"/>
              <a:t>.</a:t>
            </a:r>
          </a:p>
          <a:p>
            <a:endParaRPr lang="en-US" dirty="0"/>
          </a:p>
        </p:txBody>
      </p:sp>
    </p:spTree>
    <p:extLst>
      <p:ext uri="{BB962C8B-B14F-4D97-AF65-F5344CB8AC3E}">
        <p14:creationId xmlns:p14="http://schemas.microsoft.com/office/powerpoint/2010/main" val="86121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TEM</a:t>
            </a:r>
            <a:endParaRPr lang="en-US" dirty="0"/>
          </a:p>
        </p:txBody>
      </p:sp>
      <p:sp>
        <p:nvSpPr>
          <p:cNvPr id="3" name="Content Placeholder 2"/>
          <p:cNvSpPr>
            <a:spLocks noGrp="1"/>
          </p:cNvSpPr>
          <p:nvPr>
            <p:ph idx="1"/>
          </p:nvPr>
        </p:nvSpPr>
        <p:spPr>
          <a:xfrm>
            <a:off x="10886" y="1524000"/>
            <a:ext cx="9144000" cy="4525962"/>
          </a:xfrm>
        </p:spPr>
        <p:txBody>
          <a:bodyPr/>
          <a:lstStyle/>
          <a:p>
            <a:pPr marL="0" indent="0">
              <a:buNone/>
            </a:pPr>
            <a:r>
              <a:rPr lang="ro-RO" sz="2000" dirty="0"/>
              <a:t>M</a:t>
            </a:r>
            <a:r>
              <a:rPr lang="en-US" sz="2000" dirty="0" err="1"/>
              <a:t>icroscopia</a:t>
            </a:r>
            <a:r>
              <a:rPr lang="en-US" sz="2000" dirty="0"/>
              <a:t> </a:t>
            </a:r>
            <a:r>
              <a:rPr lang="en-US" sz="2000" dirty="0" err="1"/>
              <a:t>electronică</a:t>
            </a:r>
            <a:r>
              <a:rPr lang="en-US" sz="2000" dirty="0"/>
              <a:t> cu </a:t>
            </a:r>
            <a:r>
              <a:rPr lang="en-US" sz="2000" dirty="0" err="1"/>
              <a:t>transmisie</a:t>
            </a:r>
            <a:r>
              <a:rPr lang="en-US" sz="2000" dirty="0"/>
              <a:t> (TEM) </a:t>
            </a:r>
            <a:r>
              <a:rPr lang="en-US" sz="2000" dirty="0" err="1"/>
              <a:t>trebuie</a:t>
            </a:r>
            <a:r>
              <a:rPr lang="en-US" sz="2000" dirty="0"/>
              <a:t> </a:t>
            </a:r>
            <a:r>
              <a:rPr lang="en-US" sz="2000" dirty="0" err="1"/>
              <a:t>menționată</a:t>
            </a:r>
            <a:r>
              <a:rPr lang="en-US" sz="2000" dirty="0"/>
              <a:t>, </a:t>
            </a:r>
            <a:r>
              <a:rPr lang="en-US" sz="2000" dirty="0" err="1"/>
              <a:t>deoarece</a:t>
            </a:r>
            <a:r>
              <a:rPr lang="en-US" sz="2000" dirty="0"/>
              <a:t> </a:t>
            </a:r>
            <a:r>
              <a:rPr lang="en-US" sz="2000" dirty="0" err="1"/>
              <a:t>aceasta</a:t>
            </a:r>
            <a:r>
              <a:rPr lang="en-US" sz="2000" dirty="0"/>
              <a:t> </a:t>
            </a:r>
            <a:r>
              <a:rPr lang="en-US" sz="2000" dirty="0" err="1"/>
              <a:t>rămâne</a:t>
            </a:r>
            <a:r>
              <a:rPr lang="en-US" sz="2000" dirty="0"/>
              <a:t> </a:t>
            </a:r>
            <a:r>
              <a:rPr lang="en-US" sz="2000" dirty="0" err="1"/>
              <a:t>singura</a:t>
            </a:r>
            <a:r>
              <a:rPr lang="ro-RO" sz="2000" dirty="0"/>
              <a:t> </a:t>
            </a:r>
            <a:r>
              <a:rPr lang="en-US" sz="2000" dirty="0" err="1"/>
              <a:t>tehnică</a:t>
            </a:r>
            <a:r>
              <a:rPr lang="en-US" sz="2000" dirty="0"/>
              <a:t> </a:t>
            </a:r>
            <a:r>
              <a:rPr lang="en-US" sz="2000" dirty="0" err="1"/>
              <a:t>capabilă</a:t>
            </a:r>
            <a:r>
              <a:rPr lang="en-US" sz="2000" dirty="0"/>
              <a:t> de </a:t>
            </a:r>
            <a:r>
              <a:rPr lang="en-US" sz="2000" dirty="0" err="1"/>
              <a:t>rezoluție</a:t>
            </a:r>
            <a:r>
              <a:rPr lang="en-US" sz="2000" dirty="0"/>
              <a:t> la </a:t>
            </a:r>
            <a:r>
              <a:rPr lang="en-US" sz="2000" dirty="0" err="1"/>
              <a:t>nivel</a:t>
            </a:r>
            <a:r>
              <a:rPr lang="en-US" sz="2000" dirty="0"/>
              <a:t> de Angstrom a </a:t>
            </a:r>
            <a:r>
              <a:rPr lang="en-US" sz="2000" dirty="0" err="1"/>
              <a:t>structurilor</a:t>
            </a:r>
            <a:r>
              <a:rPr lang="en-US" sz="2000" dirty="0"/>
              <a:t> interne (de </a:t>
            </a:r>
            <a:r>
              <a:rPr lang="en-US" sz="2000" dirty="0" err="1"/>
              <a:t>exemplu</a:t>
            </a:r>
            <a:r>
              <a:rPr lang="en-US" sz="2000" dirty="0"/>
              <a:t>, </a:t>
            </a:r>
            <a:r>
              <a:rPr lang="en-US" sz="2000" dirty="0" err="1"/>
              <a:t>straturi</a:t>
            </a:r>
            <a:r>
              <a:rPr lang="en-US" sz="2000" dirty="0"/>
              <a:t> </a:t>
            </a:r>
            <a:r>
              <a:rPr lang="en-US" sz="2000" dirty="0" err="1"/>
              <a:t>și</a:t>
            </a:r>
            <a:r>
              <a:rPr lang="en-US" sz="2000" dirty="0"/>
              <a:t> </a:t>
            </a:r>
            <a:r>
              <a:rPr lang="en-US" sz="2000" dirty="0" err="1"/>
              <a:t>interfețe</a:t>
            </a:r>
            <a:r>
              <a:rPr lang="en-US" sz="2000" dirty="0"/>
              <a:t>) </a:t>
            </a:r>
            <a:r>
              <a:rPr lang="en-US" sz="2000" dirty="0" err="1"/>
              <a:t>și</a:t>
            </a:r>
            <a:r>
              <a:rPr lang="en-US" sz="2000" dirty="0"/>
              <a:t> </a:t>
            </a:r>
            <a:r>
              <a:rPr lang="en-US" sz="2000" dirty="0" err="1"/>
              <a:t>este</a:t>
            </a:r>
            <a:r>
              <a:rPr lang="en-US" sz="2000" dirty="0"/>
              <a:t> </a:t>
            </a:r>
            <a:r>
              <a:rPr lang="en-US" sz="2000" dirty="0" err="1"/>
              <a:t>astfel</a:t>
            </a:r>
            <a:r>
              <a:rPr lang="ro-RO" sz="2000" dirty="0"/>
              <a:t> </a:t>
            </a:r>
            <a:r>
              <a:rPr lang="en-US" sz="2000" dirty="0"/>
              <a:t>un instrument de </a:t>
            </a:r>
            <a:r>
              <a:rPr lang="en-US" sz="2000" dirty="0" err="1"/>
              <a:t>bază</a:t>
            </a:r>
            <a:r>
              <a:rPr lang="en-US" sz="2000" dirty="0"/>
              <a:t> de </a:t>
            </a:r>
            <a:r>
              <a:rPr lang="en-US" sz="2000" dirty="0" err="1"/>
              <a:t>nanometrologie</a:t>
            </a:r>
            <a:r>
              <a:rPr lang="en-US" sz="2000" dirty="0"/>
              <a:t>. </a:t>
            </a:r>
            <a:endParaRPr lang="ro-RO" sz="2000" dirty="0"/>
          </a:p>
          <a:p>
            <a:pPr marL="0" indent="0">
              <a:buNone/>
            </a:pPr>
            <a:r>
              <a:rPr lang="en-US" sz="2000" dirty="0" err="1"/>
              <a:t>Cheltuiala</a:t>
            </a:r>
            <a:r>
              <a:rPr lang="en-US" sz="2000" dirty="0"/>
              <a:t> </a:t>
            </a:r>
            <a:r>
              <a:rPr lang="en-US" sz="2000" dirty="0" err="1"/>
              <a:t>instrumentelor</a:t>
            </a:r>
            <a:r>
              <a:rPr lang="en-US" sz="2000" dirty="0"/>
              <a:t> de </a:t>
            </a:r>
            <a:r>
              <a:rPr lang="en-US" sz="2000" dirty="0" err="1"/>
              <a:t>înaltă</a:t>
            </a:r>
            <a:r>
              <a:rPr lang="en-US" sz="2000" dirty="0"/>
              <a:t> </a:t>
            </a:r>
            <a:r>
              <a:rPr lang="en-US" sz="2000" dirty="0" err="1"/>
              <a:t>rezoluție</a:t>
            </a:r>
            <a:r>
              <a:rPr lang="en-US" sz="2000" dirty="0"/>
              <a:t> </a:t>
            </a:r>
            <a:r>
              <a:rPr lang="en-US" sz="2000" dirty="0" err="1"/>
              <a:t>și</a:t>
            </a:r>
            <a:r>
              <a:rPr lang="en-US" sz="2000" dirty="0"/>
              <a:t> </a:t>
            </a:r>
            <a:r>
              <a:rPr lang="en-US" sz="2000" dirty="0" err="1"/>
              <a:t>dificultatea</a:t>
            </a:r>
            <a:r>
              <a:rPr lang="en-US" sz="2000" dirty="0"/>
              <a:t> </a:t>
            </a:r>
            <a:r>
              <a:rPr lang="en-US" sz="2000" dirty="0" err="1"/>
              <a:t>pregătirii</a:t>
            </a:r>
            <a:r>
              <a:rPr lang="ro-RO" sz="2000" dirty="0"/>
              <a:t> </a:t>
            </a:r>
            <a:r>
              <a:rPr lang="en-US" sz="2000" dirty="0" err="1"/>
              <a:t>mostre</a:t>
            </a:r>
            <a:r>
              <a:rPr lang="ro-RO" sz="2000" dirty="0"/>
              <a:t>lor</a:t>
            </a:r>
            <a:r>
              <a:rPr lang="en-US" sz="2000" dirty="0"/>
              <a:t> </a:t>
            </a:r>
            <a:r>
              <a:rPr lang="en-US" sz="2000" dirty="0" err="1"/>
              <a:t>transparente</a:t>
            </a:r>
            <a:r>
              <a:rPr lang="en-US" sz="2000" dirty="0"/>
              <a:t> </a:t>
            </a:r>
            <a:r>
              <a:rPr lang="ro-RO" sz="2000" dirty="0"/>
              <a:t>pt</a:t>
            </a:r>
            <a:r>
              <a:rPr lang="en-US" sz="2000" dirty="0"/>
              <a:t> </a:t>
            </a:r>
            <a:r>
              <a:rPr lang="en-US" sz="2000" dirty="0" err="1"/>
              <a:t>electroni</a:t>
            </a:r>
            <a:r>
              <a:rPr lang="en-US" sz="2000" dirty="0"/>
              <a:t> din </a:t>
            </a:r>
            <a:r>
              <a:rPr lang="en-US" sz="2000" dirty="0" err="1"/>
              <a:t>regiunile</a:t>
            </a:r>
            <a:r>
              <a:rPr lang="en-US" sz="2000" dirty="0"/>
              <a:t> de </a:t>
            </a:r>
            <a:r>
              <a:rPr lang="en-US" sz="2000" dirty="0" err="1"/>
              <a:t>interes</a:t>
            </a:r>
            <a:r>
              <a:rPr lang="en-US" sz="2000" dirty="0"/>
              <a:t> pot </a:t>
            </a:r>
            <a:r>
              <a:rPr lang="en-US" sz="2000" dirty="0" err="1"/>
              <a:t>acționa</a:t>
            </a:r>
            <a:r>
              <a:rPr lang="en-US" sz="2000" dirty="0"/>
              <a:t> ca </a:t>
            </a:r>
            <a:r>
              <a:rPr lang="en-US" sz="2000" dirty="0" err="1"/>
              <a:t>bariere</a:t>
            </a:r>
            <a:r>
              <a:rPr lang="en-US" sz="2000" dirty="0"/>
              <a:t> </a:t>
            </a:r>
            <a:r>
              <a:rPr lang="en-US" sz="2000" dirty="0" err="1"/>
              <a:t>în</a:t>
            </a:r>
            <a:r>
              <a:rPr lang="en-US" sz="2000" dirty="0"/>
              <a:t> </a:t>
            </a:r>
            <a:r>
              <a:rPr lang="en-US" sz="2000" dirty="0" err="1"/>
              <a:t>calea</a:t>
            </a:r>
            <a:r>
              <a:rPr lang="en-US" sz="2000" dirty="0"/>
              <a:t> </a:t>
            </a:r>
            <a:r>
              <a:rPr lang="en-US" sz="2000" dirty="0" err="1"/>
              <a:t>utilizării</a:t>
            </a:r>
            <a:r>
              <a:rPr lang="en-US" sz="2000" dirty="0"/>
              <a:t> </a:t>
            </a:r>
            <a:r>
              <a:rPr lang="en-US" sz="2000" dirty="0" err="1"/>
              <a:t>mai</a:t>
            </a:r>
            <a:r>
              <a:rPr lang="en-US" sz="2000" dirty="0"/>
              <a:t> </a:t>
            </a:r>
            <a:r>
              <a:rPr lang="en-US" sz="2000" dirty="0" err="1"/>
              <a:t>largi</a:t>
            </a:r>
            <a:r>
              <a:rPr lang="en-US" sz="2000" dirty="0"/>
              <a:t>, </a:t>
            </a:r>
            <a:r>
              <a:rPr lang="en-US" sz="2000" dirty="0" err="1"/>
              <a:t>deși</a:t>
            </a:r>
            <a:r>
              <a:rPr lang="ro-RO" sz="2000" dirty="0"/>
              <a:t> </a:t>
            </a:r>
            <a:r>
              <a:rPr lang="en-US" sz="2000" dirty="0" err="1"/>
              <a:t>informațiile</a:t>
            </a:r>
            <a:r>
              <a:rPr lang="en-US" sz="2000" dirty="0"/>
              <a:t> </a:t>
            </a:r>
            <a:r>
              <a:rPr lang="en-US" sz="2000" dirty="0" err="1"/>
              <a:t>obținute</a:t>
            </a:r>
            <a:r>
              <a:rPr lang="en-US" sz="2000" dirty="0"/>
              <a:t>, cu </a:t>
            </a:r>
            <a:r>
              <a:rPr lang="en-US" sz="2000" dirty="0" err="1"/>
              <a:t>realizarea</a:t>
            </a:r>
            <a:r>
              <a:rPr lang="en-US" sz="2000" dirty="0"/>
              <a:t> </a:t>
            </a:r>
            <a:r>
              <a:rPr lang="en-US" sz="2000" dirty="0" err="1"/>
              <a:t>imaginii</a:t>
            </a:r>
            <a:r>
              <a:rPr lang="en-US" sz="2000" dirty="0"/>
              <a:t> </a:t>
            </a:r>
            <a:r>
              <a:rPr lang="en-US" sz="2000" dirty="0" err="1"/>
              <a:t>rețelei</a:t>
            </a:r>
            <a:r>
              <a:rPr lang="en-US" sz="2000" dirty="0"/>
              <a:t> la </a:t>
            </a:r>
            <a:r>
              <a:rPr lang="en-US" sz="2000" dirty="0" err="1"/>
              <a:t>nivel</a:t>
            </a:r>
            <a:r>
              <a:rPr lang="en-US" sz="2000" dirty="0"/>
              <a:t> atomic, </a:t>
            </a:r>
            <a:r>
              <a:rPr lang="en-US" sz="2000" dirty="0" err="1"/>
              <a:t>sunt</a:t>
            </a:r>
            <a:r>
              <a:rPr lang="en-US" sz="2000" dirty="0"/>
              <a:t> de </a:t>
            </a:r>
            <a:r>
              <a:rPr lang="en-US" sz="2000" dirty="0" err="1"/>
              <a:t>neegalat</a:t>
            </a:r>
            <a:r>
              <a:rPr lang="en-US" sz="2000" dirty="0"/>
              <a:t>. Din </a:t>
            </a:r>
            <a:r>
              <a:rPr lang="en-US" sz="2000" dirty="0" err="1"/>
              <a:t>aceste</a:t>
            </a:r>
            <a:r>
              <a:rPr lang="en-US" sz="2000" dirty="0"/>
              <a:t> motive </a:t>
            </a:r>
            <a:r>
              <a:rPr lang="en-US" sz="2000" dirty="0" err="1"/>
              <a:t>ea</a:t>
            </a:r>
            <a:r>
              <a:rPr lang="ro-RO" sz="2000" dirty="0"/>
              <a:t> </a:t>
            </a:r>
            <a:r>
              <a:rPr lang="en-US" sz="2000" dirty="0"/>
              <a:t>nu </a:t>
            </a:r>
            <a:r>
              <a:rPr lang="en-US" sz="2000" dirty="0" err="1"/>
              <a:t>este</a:t>
            </a:r>
            <a:r>
              <a:rPr lang="en-US" sz="2000" dirty="0"/>
              <a:t> </a:t>
            </a:r>
            <a:r>
              <a:rPr lang="en-US" sz="2000" dirty="0" err="1"/>
              <a:t>utilizat</a:t>
            </a:r>
            <a:r>
              <a:rPr lang="en-US" sz="2000" dirty="0"/>
              <a:t> </a:t>
            </a:r>
            <a:r>
              <a:rPr lang="en-US" sz="2000" dirty="0" err="1"/>
              <a:t>pe</a:t>
            </a:r>
            <a:r>
              <a:rPr lang="en-US" sz="2000" dirty="0"/>
              <a:t> </a:t>
            </a:r>
            <a:r>
              <a:rPr lang="en-US" sz="2000" dirty="0" err="1"/>
              <a:t>scară</a:t>
            </a:r>
            <a:r>
              <a:rPr lang="en-US" sz="2000" dirty="0"/>
              <a:t> </a:t>
            </a:r>
            <a:r>
              <a:rPr lang="en-US" sz="2000" dirty="0" err="1"/>
              <a:t>largă</a:t>
            </a:r>
            <a:r>
              <a:rPr lang="en-US" sz="2000" dirty="0"/>
              <a:t>.</a:t>
            </a:r>
            <a:r>
              <a:rPr lang="ro-RO" sz="2000" dirty="0"/>
              <a:t> </a:t>
            </a:r>
          </a:p>
          <a:p>
            <a:pPr marL="0" indent="0">
              <a:buNone/>
            </a:pPr>
            <a:r>
              <a:rPr lang="en-US" sz="2000" dirty="0" err="1"/>
              <a:t>Pentru</a:t>
            </a:r>
            <a:r>
              <a:rPr lang="en-US" sz="2000" dirty="0"/>
              <a:t> a </a:t>
            </a:r>
            <a:r>
              <a:rPr lang="en-US" sz="2000" dirty="0" err="1"/>
              <a:t>asigura</a:t>
            </a:r>
            <a:r>
              <a:rPr lang="en-US" sz="2000" dirty="0"/>
              <a:t> </a:t>
            </a:r>
            <a:r>
              <a:rPr lang="en-US" sz="2000" dirty="0" err="1"/>
              <a:t>compara</a:t>
            </a:r>
            <a:r>
              <a:rPr lang="ro-RO" sz="2000" dirty="0"/>
              <a:t>r</a:t>
            </a:r>
            <a:r>
              <a:rPr lang="en-US" sz="2000" dirty="0" err="1"/>
              <a:t>ea</a:t>
            </a:r>
            <a:r>
              <a:rPr lang="en-US" sz="2000" dirty="0"/>
              <a:t> </a:t>
            </a:r>
            <a:r>
              <a:rPr lang="en-US" sz="2000" dirty="0" err="1"/>
              <a:t>și</a:t>
            </a:r>
            <a:r>
              <a:rPr lang="en-US" sz="2000" dirty="0"/>
              <a:t> </a:t>
            </a:r>
            <a:r>
              <a:rPr lang="en-US" sz="2000" dirty="0" err="1"/>
              <a:t>stabilitatea</a:t>
            </a:r>
            <a:r>
              <a:rPr lang="en-US" sz="2000" dirty="0"/>
              <a:t> </a:t>
            </a:r>
            <a:r>
              <a:rPr lang="en-US" sz="2000" dirty="0" err="1"/>
              <a:t>rezultatelor</a:t>
            </a:r>
            <a:r>
              <a:rPr lang="en-US" sz="2000" dirty="0"/>
              <a:t> </a:t>
            </a:r>
            <a:r>
              <a:rPr lang="ro-RO" sz="2000" dirty="0"/>
              <a:t>cu</a:t>
            </a:r>
            <a:r>
              <a:rPr lang="en-US" sz="2000" dirty="0"/>
              <a:t> </a:t>
            </a:r>
            <a:r>
              <a:rPr lang="en-US" sz="2000" dirty="0" err="1"/>
              <a:t>diferite</a:t>
            </a:r>
            <a:r>
              <a:rPr lang="en-US" sz="2000" dirty="0"/>
              <a:t> </a:t>
            </a:r>
            <a:r>
              <a:rPr lang="en-US" sz="2000" dirty="0" err="1"/>
              <a:t>instrumente</a:t>
            </a:r>
            <a:r>
              <a:rPr lang="en-US" sz="2000" dirty="0"/>
              <a:t>, </a:t>
            </a:r>
            <a:r>
              <a:rPr lang="en-US" sz="2000" dirty="0" err="1"/>
              <a:t>este</a:t>
            </a:r>
            <a:r>
              <a:rPr lang="en-US" sz="2000" dirty="0"/>
              <a:t> </a:t>
            </a:r>
            <a:r>
              <a:rPr lang="en-US" sz="2000" dirty="0" err="1"/>
              <a:t>necesară</a:t>
            </a:r>
            <a:r>
              <a:rPr lang="en-US" sz="2000" dirty="0"/>
              <a:t> </a:t>
            </a:r>
            <a:r>
              <a:rPr lang="ro-RO" sz="2000" dirty="0"/>
              <a:t>corelarea </a:t>
            </a:r>
            <a:r>
              <a:rPr lang="en-US" sz="2000" dirty="0" err="1"/>
              <a:t>rezultatel</a:t>
            </a:r>
            <a:r>
              <a:rPr lang="ro-RO" sz="2000" dirty="0"/>
              <a:t>or</a:t>
            </a:r>
            <a:r>
              <a:rPr lang="en-US" sz="2000" dirty="0"/>
              <a:t> </a:t>
            </a:r>
            <a:r>
              <a:rPr lang="en-US" sz="2000" dirty="0" err="1"/>
              <a:t>măsurătorilor</a:t>
            </a:r>
            <a:r>
              <a:rPr lang="en-US" sz="2000" dirty="0"/>
              <a:t> </a:t>
            </a:r>
            <a:r>
              <a:rPr lang="en-US" sz="2000" dirty="0" err="1"/>
              <a:t>către</a:t>
            </a:r>
            <a:r>
              <a:rPr lang="en-US" sz="2000" dirty="0"/>
              <a:t> </a:t>
            </a:r>
            <a:r>
              <a:rPr lang="en-US" sz="2000" dirty="0" err="1"/>
              <a:t>sistemul</a:t>
            </a:r>
            <a:r>
              <a:rPr lang="en-US" sz="2000" dirty="0"/>
              <a:t> SI de </a:t>
            </a:r>
            <a:r>
              <a:rPr lang="en-US" sz="2000" dirty="0" err="1"/>
              <a:t>unități</a:t>
            </a:r>
            <a:r>
              <a:rPr lang="en-US" sz="2000" dirty="0"/>
              <a:t>. </a:t>
            </a:r>
            <a:r>
              <a:rPr lang="en-US" sz="2000" dirty="0" err="1"/>
              <a:t>Cerințele</a:t>
            </a:r>
            <a:r>
              <a:rPr lang="en-US" sz="2000" dirty="0"/>
              <a:t> practice </a:t>
            </a:r>
            <a:r>
              <a:rPr lang="en-US" sz="2000" dirty="0" err="1"/>
              <a:t>pentru</a:t>
            </a:r>
            <a:r>
              <a:rPr lang="en-US" sz="2000" dirty="0"/>
              <a:t> a </a:t>
            </a:r>
            <a:r>
              <a:rPr lang="en-US" sz="2000" dirty="0" err="1"/>
              <a:t>obține</a:t>
            </a:r>
            <a:r>
              <a:rPr lang="en-US" sz="2000" dirty="0"/>
              <a:t> </a:t>
            </a:r>
            <a:r>
              <a:rPr lang="en-US" sz="2000" dirty="0" err="1"/>
              <a:t>rezultate</a:t>
            </a:r>
            <a:r>
              <a:rPr lang="en-US" sz="2000" dirty="0"/>
              <a:t> </a:t>
            </a:r>
            <a:r>
              <a:rPr lang="en-US" sz="2000" dirty="0" err="1"/>
              <a:t>trasabile</a:t>
            </a:r>
            <a:r>
              <a:rPr lang="en-US" sz="2000" dirty="0"/>
              <a:t> SI</a:t>
            </a:r>
            <a:r>
              <a:rPr lang="ro-RO" sz="2000" dirty="0"/>
              <a:t> </a:t>
            </a:r>
            <a:r>
              <a:rPr lang="en-US" sz="2000" dirty="0"/>
              <a:t>din </a:t>
            </a:r>
            <a:r>
              <a:rPr lang="en-US" sz="2000" dirty="0" err="1"/>
              <a:t>difractometrie</a:t>
            </a:r>
            <a:r>
              <a:rPr lang="en-US" sz="2000" dirty="0"/>
              <a:t> </a:t>
            </a:r>
            <a:r>
              <a:rPr lang="en-US" sz="2000" dirty="0" err="1"/>
              <a:t>și</a:t>
            </a:r>
            <a:r>
              <a:rPr lang="en-US" sz="2000" dirty="0"/>
              <a:t> </a:t>
            </a:r>
            <a:r>
              <a:rPr lang="en-US" sz="2000" dirty="0" err="1"/>
              <a:t>microscopia</a:t>
            </a:r>
            <a:r>
              <a:rPr lang="en-US" sz="2000" dirty="0"/>
              <a:t> de </a:t>
            </a:r>
            <a:r>
              <a:rPr lang="en-US" sz="2000" dirty="0" err="1"/>
              <a:t>interferență</a:t>
            </a:r>
            <a:r>
              <a:rPr lang="en-US" sz="2000" dirty="0"/>
              <a:t> </a:t>
            </a:r>
            <a:r>
              <a:rPr lang="en-US" sz="2000" dirty="0" err="1"/>
              <a:t>sunt</a:t>
            </a:r>
            <a:r>
              <a:rPr lang="en-US" sz="2000" dirty="0"/>
              <a:t> bine </a:t>
            </a:r>
            <a:r>
              <a:rPr lang="en-US" sz="2000" dirty="0" err="1"/>
              <a:t>stabilite</a:t>
            </a:r>
            <a:r>
              <a:rPr lang="en-US" sz="2000" dirty="0"/>
              <a:t>. </a:t>
            </a:r>
            <a:endParaRPr lang="ro-RO" sz="2000" dirty="0"/>
          </a:p>
          <a:p>
            <a:pPr marL="0" indent="0">
              <a:buNone/>
            </a:pPr>
            <a:r>
              <a:rPr lang="en-US" sz="2000" dirty="0" err="1"/>
              <a:t>Trasabilitatea</a:t>
            </a:r>
            <a:r>
              <a:rPr lang="en-US" sz="2000" dirty="0"/>
              <a:t> </a:t>
            </a:r>
            <a:r>
              <a:rPr lang="en-US" sz="2000" dirty="0" err="1"/>
              <a:t>pentru</a:t>
            </a:r>
            <a:r>
              <a:rPr lang="en-US" sz="2000" dirty="0"/>
              <a:t> </a:t>
            </a:r>
            <a:r>
              <a:rPr lang="en-US" sz="2000" dirty="0" err="1"/>
              <a:t>rezultatele</a:t>
            </a:r>
            <a:r>
              <a:rPr lang="en-US" sz="2000" dirty="0"/>
              <a:t> AFM </a:t>
            </a:r>
            <a:r>
              <a:rPr lang="ro-RO" sz="2000" dirty="0"/>
              <a:t>este</a:t>
            </a:r>
            <a:r>
              <a:rPr lang="en-US" sz="2000" dirty="0"/>
              <a:t> </a:t>
            </a:r>
            <a:r>
              <a:rPr lang="en-US" sz="2000" dirty="0" err="1"/>
              <a:t>compara</a:t>
            </a:r>
            <a:r>
              <a:rPr lang="ro-RO" sz="2000" dirty="0"/>
              <a:t>tă cu rezultatele din</a:t>
            </a:r>
            <a:r>
              <a:rPr lang="en-US" sz="2000" dirty="0"/>
              <a:t> </a:t>
            </a:r>
            <a:r>
              <a:rPr lang="en-US" sz="2000" dirty="0" err="1"/>
              <a:t>difractometre</a:t>
            </a:r>
            <a:r>
              <a:rPr lang="en-US" sz="2000" dirty="0"/>
              <a:t> </a:t>
            </a:r>
            <a:r>
              <a:rPr lang="en-US" sz="2000" dirty="0" err="1"/>
              <a:t>si</a:t>
            </a:r>
            <a:r>
              <a:rPr lang="en-US" sz="2000" dirty="0"/>
              <a:t> </a:t>
            </a:r>
            <a:r>
              <a:rPr lang="en-US" sz="2000" dirty="0" err="1"/>
              <a:t>microscoape</a:t>
            </a:r>
            <a:r>
              <a:rPr lang="en-US" sz="2000" dirty="0"/>
              <a:t> </a:t>
            </a:r>
            <a:r>
              <a:rPr lang="en-US" sz="2000" dirty="0" err="1"/>
              <a:t>interferente</a:t>
            </a:r>
            <a:r>
              <a:rPr lang="en-US" sz="2000" dirty="0"/>
              <a:t>. </a:t>
            </a:r>
            <a:r>
              <a:rPr lang="ro-RO" sz="2000" dirty="0"/>
              <a:t>Subliniem, </a:t>
            </a:r>
            <a:r>
              <a:rPr lang="en-US" sz="2000" dirty="0" err="1"/>
              <a:t>că</a:t>
            </a:r>
            <a:r>
              <a:rPr lang="en-US" sz="2000" dirty="0"/>
              <a:t> </a:t>
            </a:r>
            <a:r>
              <a:rPr lang="en-US" sz="2000" dirty="0" err="1"/>
              <a:t>trasabilitatea</a:t>
            </a:r>
            <a:r>
              <a:rPr lang="en-US" sz="2000" dirty="0"/>
              <a:t> </a:t>
            </a:r>
            <a:r>
              <a:rPr lang="ro-RO" sz="2000" dirty="0"/>
              <a:t>directă a </a:t>
            </a:r>
            <a:r>
              <a:rPr lang="en-US" sz="2000" dirty="0" err="1"/>
              <a:t>rezultatelor</a:t>
            </a:r>
            <a:r>
              <a:rPr lang="en-US" sz="2000" dirty="0"/>
              <a:t> AFM </a:t>
            </a:r>
            <a:r>
              <a:rPr lang="en-US" sz="2000" dirty="0" err="1"/>
              <a:t>poate</a:t>
            </a:r>
            <a:r>
              <a:rPr lang="en-US" sz="2000" dirty="0"/>
              <a:t> fi </a:t>
            </a:r>
            <a:r>
              <a:rPr lang="en-US" sz="2000" dirty="0" err="1"/>
              <a:t>obținută</a:t>
            </a:r>
            <a:r>
              <a:rPr lang="en-US" sz="2000" dirty="0"/>
              <a:t> </a:t>
            </a:r>
            <a:r>
              <a:rPr lang="en-US" sz="2000" dirty="0" err="1"/>
              <a:t>numai</a:t>
            </a:r>
            <a:r>
              <a:rPr lang="en-US" sz="2000" dirty="0"/>
              <a:t> </a:t>
            </a:r>
            <a:r>
              <a:rPr lang="en-US" sz="2000" dirty="0" err="1"/>
              <a:t>folosind</a:t>
            </a:r>
            <a:r>
              <a:rPr lang="en-US" sz="2000" dirty="0"/>
              <a:t> </a:t>
            </a:r>
            <a:r>
              <a:rPr lang="en-US" sz="2000" dirty="0" err="1"/>
              <a:t>interferometre</a:t>
            </a:r>
            <a:r>
              <a:rPr lang="en-US" sz="2000" dirty="0"/>
              <a:t> </a:t>
            </a:r>
            <a:r>
              <a:rPr lang="en-US" sz="2000" dirty="0" err="1"/>
              <a:t>încorporate</a:t>
            </a:r>
            <a:r>
              <a:rPr lang="en-US" sz="2000" dirty="0"/>
              <a:t>, </a:t>
            </a:r>
            <a:r>
              <a:rPr lang="en-US" sz="2000" dirty="0" err="1"/>
              <a:t>pentru</a:t>
            </a:r>
            <a:r>
              <a:rPr lang="en-US" sz="2000" dirty="0"/>
              <a:t> a </a:t>
            </a:r>
            <a:r>
              <a:rPr lang="en-US" sz="2000" dirty="0" err="1"/>
              <a:t>calibra</a:t>
            </a:r>
            <a:r>
              <a:rPr lang="en-US" sz="2000" dirty="0"/>
              <a:t> </a:t>
            </a:r>
            <a:r>
              <a:rPr lang="en-US" sz="2000" dirty="0" err="1"/>
              <a:t>axa</a:t>
            </a:r>
            <a:r>
              <a:rPr lang="en-US" sz="2000" dirty="0"/>
              <a:t> de </a:t>
            </a:r>
            <a:r>
              <a:rPr lang="en-US" sz="2000" dirty="0" err="1"/>
              <a:t>scanare</a:t>
            </a:r>
            <a:r>
              <a:rPr lang="en-US" sz="2000" dirty="0"/>
              <a:t>.</a:t>
            </a:r>
            <a:r>
              <a:rPr lang="ro-RO" sz="2000" dirty="0"/>
              <a:t> Astfel, </a:t>
            </a:r>
            <a:r>
              <a:rPr lang="en-US" sz="2000" dirty="0" err="1"/>
              <a:t>pentru</a:t>
            </a:r>
            <a:r>
              <a:rPr lang="en-US" sz="2000" dirty="0"/>
              <a:t> a </a:t>
            </a:r>
            <a:r>
              <a:rPr lang="en-US" sz="2000" dirty="0" err="1"/>
              <a:t>avea</a:t>
            </a:r>
            <a:r>
              <a:rPr lang="en-US" sz="2000" dirty="0"/>
              <a:t> </a:t>
            </a:r>
            <a:r>
              <a:rPr lang="en-US" sz="2000" dirty="0" err="1"/>
              <a:t>rezultate</a:t>
            </a:r>
            <a:r>
              <a:rPr lang="en-US" sz="2000" dirty="0"/>
              <a:t> 3D </a:t>
            </a:r>
            <a:r>
              <a:rPr lang="en-US" sz="2000" dirty="0" err="1"/>
              <a:t>urmăribile</a:t>
            </a:r>
            <a:r>
              <a:rPr lang="en-US" sz="2000" dirty="0"/>
              <a:t>, </a:t>
            </a:r>
            <a:r>
              <a:rPr lang="en-US" sz="2000" dirty="0" err="1"/>
              <a:t>trebuie</a:t>
            </a:r>
            <a:r>
              <a:rPr lang="en-US" sz="2000" dirty="0"/>
              <a:t> </a:t>
            </a:r>
            <a:r>
              <a:rPr lang="en-US" sz="2000" dirty="0" err="1"/>
              <a:t>să</a:t>
            </a:r>
            <a:r>
              <a:rPr lang="en-US" sz="2000" dirty="0"/>
              <a:t> </a:t>
            </a:r>
            <a:r>
              <a:rPr lang="en-US" sz="2000" dirty="0" err="1"/>
              <a:t>aveți</a:t>
            </a:r>
            <a:r>
              <a:rPr lang="en-US" sz="2000" dirty="0"/>
              <a:t> un </a:t>
            </a:r>
            <a:r>
              <a:rPr lang="en-US" sz="2000" dirty="0" err="1"/>
              <a:t>interferometru</a:t>
            </a:r>
            <a:r>
              <a:rPr lang="en-US" sz="2000" dirty="0"/>
              <a:t> </a:t>
            </a:r>
            <a:r>
              <a:rPr lang="en-US" sz="2000" dirty="0" err="1"/>
              <a:t>configurat</a:t>
            </a:r>
            <a:r>
              <a:rPr lang="en-US" sz="2000" dirty="0"/>
              <a:t> </a:t>
            </a:r>
            <a:r>
              <a:rPr lang="en-US" sz="2000" dirty="0" err="1"/>
              <a:t>pe</a:t>
            </a:r>
            <a:r>
              <a:rPr lang="en-US" sz="2000" dirty="0"/>
              <a:t> </a:t>
            </a:r>
            <a:r>
              <a:rPr lang="en-US" sz="2000" dirty="0" err="1"/>
              <a:t>fiecare</a:t>
            </a:r>
            <a:r>
              <a:rPr lang="en-US" sz="2000" dirty="0"/>
              <a:t> </a:t>
            </a:r>
            <a:r>
              <a:rPr lang="en-US" sz="2000" dirty="0" err="1"/>
              <a:t>axă</a:t>
            </a:r>
            <a:r>
              <a:rPr lang="en-US" sz="2000" dirty="0"/>
              <a:t> de </a:t>
            </a:r>
            <a:r>
              <a:rPr lang="en-US" sz="2000" dirty="0" err="1"/>
              <a:t>scanare</a:t>
            </a:r>
            <a:endParaRPr lang="en-US" sz="2000" dirty="0"/>
          </a:p>
        </p:txBody>
      </p:sp>
    </p:spTree>
    <p:extLst>
      <p:ext uri="{BB962C8B-B14F-4D97-AF65-F5344CB8AC3E}">
        <p14:creationId xmlns:p14="http://schemas.microsoft.com/office/powerpoint/2010/main" val="28715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 y="152400"/>
            <a:ext cx="8839200" cy="5330050"/>
          </a:xfrm>
          <a:prstGeom prst="rect">
            <a:avLst/>
          </a:prstGeom>
        </p:spPr>
      </p:pic>
      <p:sp>
        <p:nvSpPr>
          <p:cNvPr id="5" name="Rectangle 4"/>
          <p:cNvSpPr/>
          <p:nvPr/>
        </p:nvSpPr>
        <p:spPr>
          <a:xfrm>
            <a:off x="0" y="5465437"/>
            <a:ext cx="9144000" cy="646331"/>
          </a:xfrm>
          <a:prstGeom prst="rect">
            <a:avLst/>
          </a:prstGeom>
        </p:spPr>
        <p:txBody>
          <a:bodyPr wrap="square">
            <a:spAutoFit/>
          </a:bodyPr>
          <a:lstStyle/>
          <a:p>
            <a:r>
              <a:rPr lang="en-US" dirty="0"/>
              <a:t>The use of metrological AFM is important to directly obtaining SI-traceable results within areas not covered by the other techniques. </a:t>
            </a:r>
          </a:p>
        </p:txBody>
      </p:sp>
      <p:sp>
        <p:nvSpPr>
          <p:cNvPr id="3" name="Rectangle 2"/>
          <p:cNvSpPr/>
          <p:nvPr/>
        </p:nvSpPr>
        <p:spPr>
          <a:xfrm>
            <a:off x="-8709" y="6039642"/>
            <a:ext cx="9144000" cy="923330"/>
          </a:xfrm>
          <a:prstGeom prst="rect">
            <a:avLst/>
          </a:prstGeom>
        </p:spPr>
        <p:txBody>
          <a:bodyPr wrap="square">
            <a:spAutoFit/>
          </a:bodyPr>
          <a:lstStyle/>
          <a:p>
            <a:r>
              <a:rPr lang="en-US" dirty="0"/>
              <a:t>Traceability chain for AFM using either </a:t>
            </a:r>
            <a:r>
              <a:rPr lang="en-US" dirty="0" err="1"/>
              <a:t>diffractometry</a:t>
            </a:r>
            <a:r>
              <a:rPr lang="en-US" dirty="0"/>
              <a:t> and interference microscopy or metrological AFM to establish SI-traceability; implicit assumption: no tip-sample interaction</a:t>
            </a:r>
          </a:p>
        </p:txBody>
      </p:sp>
    </p:spTree>
    <p:extLst>
      <p:ext uri="{BB962C8B-B14F-4D97-AF65-F5344CB8AC3E}">
        <p14:creationId xmlns:p14="http://schemas.microsoft.com/office/powerpoint/2010/main" val="1965625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0841"/>
            <a:ext cx="8229600" cy="1143000"/>
          </a:xfrm>
        </p:spPr>
        <p:txBody>
          <a:bodyPr/>
          <a:lstStyle/>
          <a:p>
            <a:endParaRPr lang="en-US" dirty="0"/>
          </a:p>
        </p:txBody>
      </p:sp>
      <p:sp>
        <p:nvSpPr>
          <p:cNvPr id="3" name="Content Placeholder 2"/>
          <p:cNvSpPr>
            <a:spLocks noGrp="1"/>
          </p:cNvSpPr>
          <p:nvPr>
            <p:ph idx="1"/>
          </p:nvPr>
        </p:nvSpPr>
        <p:spPr>
          <a:xfrm>
            <a:off x="13063" y="1600200"/>
            <a:ext cx="9144000" cy="4648200"/>
          </a:xfrm>
        </p:spPr>
        <p:txBody>
          <a:bodyPr/>
          <a:lstStyle/>
          <a:p>
            <a:pPr marL="0" indent="0">
              <a:buNone/>
            </a:pPr>
            <a:r>
              <a:rPr lang="en-US" sz="2000" dirty="0" err="1"/>
              <a:t>Utilizarea</a:t>
            </a:r>
            <a:r>
              <a:rPr lang="en-US" sz="2000" dirty="0"/>
              <a:t> AFM </a:t>
            </a:r>
            <a:r>
              <a:rPr lang="en-US" sz="2000" dirty="0" err="1"/>
              <a:t>metrologic</a:t>
            </a:r>
            <a:r>
              <a:rPr lang="en-US" sz="2000" dirty="0"/>
              <a:t> </a:t>
            </a:r>
            <a:r>
              <a:rPr lang="en-US" sz="2000" dirty="0" err="1"/>
              <a:t>este</a:t>
            </a:r>
            <a:r>
              <a:rPr lang="en-US" sz="2000" dirty="0"/>
              <a:t> </a:t>
            </a:r>
            <a:r>
              <a:rPr lang="en-US" sz="2000" dirty="0" err="1"/>
              <a:t>importantă</a:t>
            </a:r>
            <a:r>
              <a:rPr lang="en-US" sz="2000" dirty="0"/>
              <a:t> </a:t>
            </a:r>
            <a:r>
              <a:rPr lang="en-US" sz="2000" dirty="0" err="1"/>
              <a:t>pentru</a:t>
            </a:r>
            <a:r>
              <a:rPr lang="en-US" sz="2000" dirty="0"/>
              <a:t> </a:t>
            </a:r>
            <a:r>
              <a:rPr lang="en-US" sz="2000" dirty="0" err="1"/>
              <a:t>obținerea</a:t>
            </a:r>
            <a:r>
              <a:rPr lang="en-US" sz="2000" dirty="0"/>
              <a:t> </a:t>
            </a:r>
            <a:r>
              <a:rPr lang="en-US" sz="2000" dirty="0" err="1"/>
              <a:t>directă</a:t>
            </a:r>
            <a:r>
              <a:rPr lang="en-US" sz="2000" dirty="0"/>
              <a:t> a </a:t>
            </a:r>
            <a:r>
              <a:rPr lang="en-US" sz="2000" dirty="0" err="1"/>
              <a:t>rezultatelor</a:t>
            </a:r>
            <a:r>
              <a:rPr lang="en-US" sz="2000" dirty="0"/>
              <a:t> </a:t>
            </a:r>
            <a:r>
              <a:rPr lang="en-US" sz="2000" dirty="0" err="1"/>
              <a:t>trasabile</a:t>
            </a:r>
            <a:r>
              <a:rPr lang="en-US" sz="2000" dirty="0"/>
              <a:t> SI </a:t>
            </a:r>
            <a:r>
              <a:rPr lang="en-US" sz="2000" dirty="0" err="1"/>
              <a:t>în</a:t>
            </a:r>
            <a:r>
              <a:rPr lang="en-US" sz="2000" dirty="0"/>
              <a:t> </a:t>
            </a:r>
            <a:r>
              <a:rPr lang="en-US" sz="2000" dirty="0" err="1"/>
              <a:t>zonele</a:t>
            </a:r>
            <a:r>
              <a:rPr lang="en-US" sz="2000" dirty="0"/>
              <a:t> </a:t>
            </a:r>
            <a:r>
              <a:rPr lang="en-US" sz="2000" dirty="0" err="1"/>
              <a:t>neacoperite</a:t>
            </a:r>
            <a:r>
              <a:rPr lang="ro-RO" sz="2000" dirty="0"/>
              <a:t> </a:t>
            </a:r>
            <a:r>
              <a:rPr lang="en-US" sz="2000" dirty="0" err="1"/>
              <a:t>prin</a:t>
            </a:r>
            <a:r>
              <a:rPr lang="en-US" sz="2000" dirty="0"/>
              <a:t> </a:t>
            </a:r>
            <a:r>
              <a:rPr lang="ro-RO" sz="2000" dirty="0"/>
              <a:t>alte</a:t>
            </a:r>
            <a:r>
              <a:rPr lang="en-US" sz="2000" dirty="0"/>
              <a:t> </a:t>
            </a:r>
            <a:r>
              <a:rPr lang="en-US" sz="2000" dirty="0" err="1"/>
              <a:t>tehnici</a:t>
            </a:r>
            <a:r>
              <a:rPr lang="en-US" sz="2000" dirty="0"/>
              <a:t>. </a:t>
            </a:r>
            <a:r>
              <a:rPr lang="en-US" sz="2000" dirty="0" err="1"/>
              <a:t>Această</a:t>
            </a:r>
            <a:r>
              <a:rPr lang="en-US" sz="2000" dirty="0"/>
              <a:t> </a:t>
            </a:r>
            <a:r>
              <a:rPr lang="en-US" sz="2000" dirty="0" err="1"/>
              <a:t>configurație</a:t>
            </a:r>
            <a:r>
              <a:rPr lang="en-US" sz="2000" dirty="0"/>
              <a:t> </a:t>
            </a:r>
            <a:r>
              <a:rPr lang="en-US" sz="2000" dirty="0" err="1"/>
              <a:t>avansată</a:t>
            </a:r>
            <a:r>
              <a:rPr lang="en-US" sz="2000" dirty="0"/>
              <a:t> </a:t>
            </a:r>
            <a:r>
              <a:rPr lang="en-US" sz="2000" dirty="0" err="1"/>
              <a:t>este</a:t>
            </a:r>
            <a:r>
              <a:rPr lang="en-US" sz="2000" dirty="0"/>
              <a:t>, </a:t>
            </a:r>
            <a:r>
              <a:rPr lang="en-US" sz="2000" dirty="0" err="1"/>
              <a:t>datorită</a:t>
            </a:r>
            <a:r>
              <a:rPr lang="en-US" sz="2000" dirty="0"/>
              <a:t> </a:t>
            </a:r>
            <a:r>
              <a:rPr lang="en-US" sz="2000" dirty="0" err="1"/>
              <a:t>complexității</a:t>
            </a:r>
            <a:r>
              <a:rPr lang="en-US" sz="2000" dirty="0"/>
              <a:t> sale, </a:t>
            </a:r>
            <a:r>
              <a:rPr lang="en-US" sz="2000" dirty="0" err="1"/>
              <a:t>utilizată</a:t>
            </a:r>
            <a:r>
              <a:rPr lang="en-US" sz="2000" dirty="0"/>
              <a:t> </a:t>
            </a:r>
            <a:r>
              <a:rPr lang="en-US" sz="2000" dirty="0" err="1"/>
              <a:t>în</a:t>
            </a:r>
            <a:r>
              <a:rPr lang="en-US" sz="2000" dirty="0"/>
              <a:t> principal de INM.</a:t>
            </a:r>
            <a:r>
              <a:rPr lang="ro-RO" sz="2000" dirty="0"/>
              <a:t> </a:t>
            </a:r>
            <a:r>
              <a:rPr lang="en-US" sz="2000" dirty="0" err="1"/>
              <a:t>Rezultatele</a:t>
            </a:r>
            <a:r>
              <a:rPr lang="en-US" sz="2000" dirty="0"/>
              <a:t> </a:t>
            </a:r>
            <a:r>
              <a:rPr lang="en-US" sz="2000" dirty="0" err="1"/>
              <a:t>măsurătorilor</a:t>
            </a:r>
            <a:r>
              <a:rPr lang="en-US" sz="2000" dirty="0"/>
              <a:t> </a:t>
            </a:r>
            <a:r>
              <a:rPr lang="en-US" sz="2000" dirty="0" err="1"/>
              <a:t>provenind</a:t>
            </a:r>
            <a:r>
              <a:rPr lang="en-US" sz="2000" dirty="0"/>
              <a:t> de la </a:t>
            </a:r>
            <a:r>
              <a:rPr lang="en-US" sz="2000" dirty="0" err="1"/>
              <a:t>instrumente</a:t>
            </a:r>
            <a:r>
              <a:rPr lang="en-US" sz="2000" dirty="0"/>
              <a:t> </a:t>
            </a:r>
            <a:r>
              <a:rPr lang="en-US" sz="2000" dirty="0" err="1"/>
              <a:t>netrasabile</a:t>
            </a:r>
            <a:r>
              <a:rPr lang="en-US" sz="2000" dirty="0"/>
              <a:t> direct (AFM </a:t>
            </a:r>
            <a:r>
              <a:rPr lang="en-US" sz="2000" dirty="0" err="1"/>
              <a:t>convențional</a:t>
            </a:r>
            <a:r>
              <a:rPr lang="en-US" sz="2000" dirty="0"/>
              <a:t>, SEM/TEM,</a:t>
            </a:r>
            <a:r>
              <a:rPr lang="ro-RO" sz="2000" dirty="0"/>
              <a:t> </a:t>
            </a:r>
            <a:r>
              <a:rPr lang="en-US" sz="2000" dirty="0" err="1"/>
              <a:t>Scatterometrie</a:t>
            </a:r>
            <a:r>
              <a:rPr lang="en-US" sz="2000" dirty="0"/>
              <a:t>, </a:t>
            </a:r>
            <a:r>
              <a:rPr lang="en-US" sz="2000" dirty="0" err="1"/>
              <a:t>Microscopie</a:t>
            </a:r>
            <a:r>
              <a:rPr lang="en-US" sz="2000" dirty="0"/>
              <a:t>) pot fi </a:t>
            </a:r>
            <a:r>
              <a:rPr lang="en-US" sz="2000" dirty="0" err="1"/>
              <a:t>urmărite</a:t>
            </a:r>
            <a:r>
              <a:rPr lang="en-US" sz="2000" dirty="0"/>
              <a:t> </a:t>
            </a:r>
            <a:r>
              <a:rPr lang="en-US" sz="2000" dirty="0" err="1"/>
              <a:t>doar</a:t>
            </a:r>
            <a:r>
              <a:rPr lang="en-US" sz="2000" dirty="0"/>
              <a:t> la </a:t>
            </a:r>
            <a:r>
              <a:rPr lang="ro-RO" sz="2000" dirty="0"/>
              <a:t>unitatea de metrul </a:t>
            </a:r>
            <a:r>
              <a:rPr lang="en-US" sz="2000" dirty="0"/>
              <a:t>SI, </a:t>
            </a:r>
            <a:r>
              <a:rPr lang="en-US" sz="2000" dirty="0" err="1"/>
              <a:t>dacă</a:t>
            </a:r>
            <a:r>
              <a:rPr lang="en-US" sz="2000" dirty="0"/>
              <a:t> </a:t>
            </a:r>
            <a:r>
              <a:rPr lang="en-US" sz="2000" dirty="0" err="1"/>
              <a:t>lanțul</a:t>
            </a:r>
            <a:r>
              <a:rPr lang="en-US" sz="2000" dirty="0"/>
              <a:t> de </a:t>
            </a:r>
            <a:r>
              <a:rPr lang="en-US" sz="2000" dirty="0" err="1"/>
              <a:t>trasabilitate</a:t>
            </a:r>
            <a:r>
              <a:rPr lang="en-US" sz="2000" dirty="0"/>
              <a:t> SI </a:t>
            </a:r>
            <a:r>
              <a:rPr lang="en-US" sz="2000" dirty="0" err="1"/>
              <a:t>rupt</a:t>
            </a:r>
            <a:r>
              <a:rPr lang="en-US" sz="2000" dirty="0"/>
              <a:t> </a:t>
            </a:r>
            <a:r>
              <a:rPr lang="en-US" sz="2000" dirty="0" err="1"/>
              <a:t>este</a:t>
            </a:r>
            <a:r>
              <a:rPr lang="en-US" sz="2000" dirty="0"/>
              <a:t> </a:t>
            </a:r>
            <a:r>
              <a:rPr lang="en-US" sz="2000" dirty="0" err="1"/>
              <a:t>reunit</a:t>
            </a:r>
            <a:r>
              <a:rPr lang="en-US" sz="2000" dirty="0"/>
              <a:t>, de </a:t>
            </a:r>
            <a:r>
              <a:rPr lang="en-US" sz="2000" dirty="0" err="1"/>
              <a:t>exemplu</a:t>
            </a:r>
            <a:r>
              <a:rPr lang="en-US" sz="2000" dirty="0"/>
              <a:t>, </a:t>
            </a:r>
            <a:r>
              <a:rPr lang="en-US" sz="2000" dirty="0" err="1"/>
              <a:t>prin</a:t>
            </a:r>
            <a:r>
              <a:rPr lang="en-US" sz="2000" dirty="0"/>
              <a:t> </a:t>
            </a:r>
            <a:r>
              <a:rPr lang="en-US" sz="2000" dirty="0" err="1"/>
              <a:t>calibrarea</a:t>
            </a:r>
            <a:r>
              <a:rPr lang="en-US" sz="2000" dirty="0"/>
              <a:t> </a:t>
            </a:r>
            <a:r>
              <a:rPr lang="en-US" sz="2000" dirty="0" err="1"/>
              <a:t>celor</a:t>
            </a:r>
            <a:r>
              <a:rPr lang="en-US" sz="2000" dirty="0"/>
              <a:t> </a:t>
            </a:r>
            <a:r>
              <a:rPr lang="en-US" sz="2000" dirty="0" err="1"/>
              <a:t>trei</a:t>
            </a:r>
            <a:r>
              <a:rPr lang="en-US" sz="2000" dirty="0"/>
              <a:t> axe ale </a:t>
            </a:r>
            <a:r>
              <a:rPr lang="en-US" sz="2000" dirty="0" err="1"/>
              <a:t>scalei</a:t>
            </a:r>
            <a:r>
              <a:rPr lang="en-US" sz="2000" dirty="0"/>
              <a:t> de </a:t>
            </a:r>
            <a:r>
              <a:rPr lang="en-US" sz="2000" dirty="0" err="1"/>
              <a:t>măsurare</a:t>
            </a:r>
            <a:r>
              <a:rPr lang="en-US" sz="2000" dirty="0"/>
              <a:t> </a:t>
            </a:r>
            <a:r>
              <a:rPr lang="en-US" sz="2000" dirty="0" err="1"/>
              <a:t>folosind</a:t>
            </a:r>
            <a:r>
              <a:rPr lang="en-US" sz="2000" dirty="0"/>
              <a:t> </a:t>
            </a:r>
            <a:r>
              <a:rPr lang="en-US" sz="2000" dirty="0" err="1"/>
              <a:t>standarde</a:t>
            </a:r>
            <a:r>
              <a:rPr lang="en-US" sz="2000" dirty="0"/>
              <a:t> de </a:t>
            </a:r>
            <a:r>
              <a:rPr lang="en-US" sz="2000" dirty="0" err="1"/>
              <a:t>calibrare</a:t>
            </a:r>
            <a:r>
              <a:rPr lang="en-US" sz="2000" dirty="0"/>
              <a:t>, </a:t>
            </a:r>
            <a:r>
              <a:rPr lang="en-US" sz="2000" dirty="0" err="1"/>
              <a:t>numite</a:t>
            </a:r>
            <a:r>
              <a:rPr lang="en-US" sz="2000" dirty="0"/>
              <a:t> </a:t>
            </a:r>
            <a:r>
              <a:rPr lang="en-US" sz="2000" dirty="0" err="1"/>
              <a:t>artefacte</a:t>
            </a:r>
            <a:r>
              <a:rPr lang="en-US" sz="2000" dirty="0"/>
              <a:t>.</a:t>
            </a:r>
            <a:r>
              <a:rPr lang="ro-RO" sz="2000" dirty="0"/>
              <a:t> </a:t>
            </a:r>
          </a:p>
        </p:txBody>
      </p:sp>
      <p:sp>
        <p:nvSpPr>
          <p:cNvPr id="6" name="Rectangle 5"/>
          <p:cNvSpPr/>
          <p:nvPr/>
        </p:nvSpPr>
        <p:spPr>
          <a:xfrm>
            <a:off x="146957" y="4724400"/>
            <a:ext cx="8876212" cy="1754326"/>
          </a:xfrm>
          <a:prstGeom prst="rect">
            <a:avLst/>
          </a:prstGeom>
        </p:spPr>
        <p:txBody>
          <a:bodyPr wrap="square">
            <a:spAutoFit/>
          </a:bodyPr>
          <a:lstStyle/>
          <a:p>
            <a:pPr marL="0" indent="0">
              <a:buNone/>
            </a:pPr>
            <a:r>
              <a:rPr lang="ro-RO" dirty="0"/>
              <a:t>Tabelul de mai jos</a:t>
            </a:r>
            <a:r>
              <a:rPr lang="en-US" dirty="0"/>
              <a:t> </a:t>
            </a:r>
            <a:r>
              <a:rPr lang="en-US" dirty="0" err="1"/>
              <a:t>rezumă</a:t>
            </a:r>
            <a:r>
              <a:rPr lang="en-US" dirty="0"/>
              <a:t> </a:t>
            </a:r>
            <a:r>
              <a:rPr lang="en-US" dirty="0" err="1"/>
              <a:t>principalele</a:t>
            </a:r>
            <a:r>
              <a:rPr lang="en-US" dirty="0"/>
              <a:t> </a:t>
            </a:r>
            <a:r>
              <a:rPr lang="en-US" dirty="0" err="1"/>
              <a:t>avantaje</a:t>
            </a:r>
            <a:r>
              <a:rPr lang="en-US" dirty="0"/>
              <a:t> </a:t>
            </a:r>
            <a:r>
              <a:rPr lang="en-US" dirty="0" err="1"/>
              <a:t>și</a:t>
            </a:r>
            <a:r>
              <a:rPr lang="en-US" dirty="0"/>
              <a:t> </a:t>
            </a:r>
            <a:r>
              <a:rPr lang="en-US" dirty="0" err="1"/>
              <a:t>dezavantaje</a:t>
            </a:r>
            <a:r>
              <a:rPr lang="en-US" dirty="0"/>
              <a:t> ale </a:t>
            </a:r>
            <a:r>
              <a:rPr lang="en-US" dirty="0" err="1"/>
              <a:t>metodelor</a:t>
            </a:r>
            <a:r>
              <a:rPr lang="en-US" dirty="0"/>
              <a:t> </a:t>
            </a:r>
            <a:r>
              <a:rPr lang="en-US" dirty="0" err="1"/>
              <a:t>discutate</a:t>
            </a:r>
            <a:r>
              <a:rPr lang="en-US" dirty="0"/>
              <a:t> </a:t>
            </a:r>
            <a:r>
              <a:rPr lang="en-US" dirty="0" err="1"/>
              <a:t>mai</a:t>
            </a:r>
            <a:r>
              <a:rPr lang="en-US" dirty="0"/>
              <a:t> </a:t>
            </a:r>
            <a:r>
              <a:rPr lang="en-US" dirty="0" err="1"/>
              <a:t>sus</a:t>
            </a:r>
            <a:r>
              <a:rPr lang="en-US" dirty="0"/>
              <a:t>. </a:t>
            </a:r>
            <a:r>
              <a:rPr lang="en-US" dirty="0" err="1"/>
              <a:t>Aceast</a:t>
            </a:r>
            <a:r>
              <a:rPr lang="ro-RO" dirty="0"/>
              <a:t>ă</a:t>
            </a:r>
            <a:r>
              <a:rPr lang="en-US" dirty="0"/>
              <a:t> </a:t>
            </a:r>
            <a:r>
              <a:rPr lang="en-US" dirty="0" err="1"/>
              <a:t>evaluare</a:t>
            </a:r>
            <a:r>
              <a:rPr lang="en-US" dirty="0"/>
              <a:t> nu </a:t>
            </a:r>
            <a:r>
              <a:rPr lang="en-US" dirty="0" err="1"/>
              <a:t>identifică</a:t>
            </a:r>
            <a:r>
              <a:rPr lang="en-US" dirty="0"/>
              <a:t> un „</a:t>
            </a:r>
            <a:r>
              <a:rPr lang="en-US" dirty="0" err="1"/>
              <a:t>câștigător</a:t>
            </a:r>
            <a:r>
              <a:rPr lang="en-US" dirty="0"/>
              <a:t>” </a:t>
            </a:r>
            <a:r>
              <a:rPr lang="en-US" dirty="0" err="1"/>
              <a:t>clar</a:t>
            </a:r>
            <a:r>
              <a:rPr lang="en-US" dirty="0"/>
              <a:t> </a:t>
            </a:r>
            <a:r>
              <a:rPr lang="en-US" dirty="0" err="1"/>
              <a:t>pentru</a:t>
            </a:r>
            <a:r>
              <a:rPr lang="en-US" dirty="0"/>
              <a:t> </a:t>
            </a:r>
            <a:r>
              <a:rPr lang="en-US" dirty="0" err="1"/>
              <a:t>sarcinile</a:t>
            </a:r>
            <a:r>
              <a:rPr lang="en-US" dirty="0"/>
              <a:t> de </a:t>
            </a:r>
            <a:r>
              <a:rPr lang="en-US" dirty="0" err="1"/>
              <a:t>măsurare</a:t>
            </a:r>
            <a:r>
              <a:rPr lang="en-US" dirty="0"/>
              <a:t> la </a:t>
            </a:r>
            <a:r>
              <a:rPr lang="en-US" dirty="0" err="1"/>
              <a:t>scară</a:t>
            </a:r>
            <a:r>
              <a:rPr lang="en-US" dirty="0"/>
              <a:t> </a:t>
            </a:r>
            <a:r>
              <a:rPr lang="en-US" dirty="0" err="1"/>
              <a:t>nanometrică</a:t>
            </a:r>
            <a:r>
              <a:rPr lang="en-US" dirty="0"/>
              <a:t>. Nu </a:t>
            </a:r>
            <a:r>
              <a:rPr lang="en-US" dirty="0" err="1"/>
              <a:t>există</a:t>
            </a:r>
            <a:r>
              <a:rPr lang="en-US" dirty="0"/>
              <a:t> </a:t>
            </a:r>
            <a:r>
              <a:rPr lang="en-US" dirty="0" err="1"/>
              <a:t>solu</a:t>
            </a:r>
            <a:r>
              <a:rPr lang="ro-RO" dirty="0"/>
              <a:t>ț</a:t>
            </a:r>
            <a:r>
              <a:rPr lang="en-US" dirty="0" err="1"/>
              <a:t>ie</a:t>
            </a:r>
            <a:r>
              <a:rPr lang="en-US" dirty="0"/>
              <a:t> perfect</a:t>
            </a:r>
            <a:r>
              <a:rPr lang="ro-RO" dirty="0"/>
              <a:t>ă,</a:t>
            </a:r>
            <a:r>
              <a:rPr lang="en-US" dirty="0"/>
              <a:t> </a:t>
            </a:r>
            <a:r>
              <a:rPr lang="en-US" dirty="0" err="1"/>
              <a:t>dar</a:t>
            </a:r>
            <a:r>
              <a:rPr lang="en-US" dirty="0"/>
              <a:t> </a:t>
            </a:r>
            <a:r>
              <a:rPr lang="en-US" dirty="0" err="1"/>
              <a:t>compromisuri</a:t>
            </a:r>
            <a:r>
              <a:rPr lang="en-US" dirty="0"/>
              <a:t> </a:t>
            </a:r>
            <a:r>
              <a:rPr lang="en-US" dirty="0" err="1"/>
              <a:t>bune</a:t>
            </a:r>
            <a:r>
              <a:rPr lang="en-US" dirty="0"/>
              <a:t>. </a:t>
            </a:r>
            <a:r>
              <a:rPr lang="en-US" dirty="0" err="1"/>
              <a:t>Depinde</a:t>
            </a:r>
            <a:r>
              <a:rPr lang="en-US" dirty="0"/>
              <a:t> de </a:t>
            </a:r>
            <a:r>
              <a:rPr lang="en-US" dirty="0" err="1"/>
              <a:t>experiența</a:t>
            </a:r>
            <a:r>
              <a:rPr lang="en-US" dirty="0"/>
              <a:t> </a:t>
            </a:r>
            <a:r>
              <a:rPr lang="en-US" dirty="0" err="1"/>
              <a:t>utilizatorului</a:t>
            </a:r>
            <a:r>
              <a:rPr lang="en-US" dirty="0"/>
              <a:t>, </a:t>
            </a:r>
            <a:r>
              <a:rPr lang="en-US" dirty="0" err="1"/>
              <a:t>pentru</a:t>
            </a:r>
            <a:r>
              <a:rPr lang="en-US" dirty="0"/>
              <a:t> a </a:t>
            </a:r>
            <a:r>
              <a:rPr lang="en-US" dirty="0" err="1"/>
              <a:t>găsi</a:t>
            </a:r>
            <a:r>
              <a:rPr lang="en-US" dirty="0"/>
              <a:t> </a:t>
            </a:r>
            <a:r>
              <a:rPr lang="en-US" dirty="0" err="1"/>
              <a:t>cea</a:t>
            </a:r>
            <a:r>
              <a:rPr lang="en-US" dirty="0"/>
              <a:t> </a:t>
            </a:r>
            <a:r>
              <a:rPr lang="en-US" dirty="0" err="1"/>
              <a:t>mai</a:t>
            </a:r>
            <a:r>
              <a:rPr lang="en-US" dirty="0"/>
              <a:t> </a:t>
            </a:r>
            <a:r>
              <a:rPr lang="en-US" dirty="0" err="1"/>
              <a:t>bună</a:t>
            </a:r>
            <a:r>
              <a:rPr lang="en-US" dirty="0"/>
              <a:t> </a:t>
            </a:r>
            <a:r>
              <a:rPr lang="en-US" dirty="0" err="1"/>
              <a:t>metodă</a:t>
            </a:r>
            <a:r>
              <a:rPr lang="en-US" dirty="0"/>
              <a:t> </a:t>
            </a:r>
            <a:r>
              <a:rPr lang="en-US" dirty="0" err="1"/>
              <a:t>pentru</a:t>
            </a:r>
            <a:r>
              <a:rPr lang="ro-RO" dirty="0"/>
              <a:t> </a:t>
            </a:r>
            <a:r>
              <a:rPr lang="en-US" dirty="0" err="1"/>
              <a:t>sarcina</a:t>
            </a:r>
            <a:r>
              <a:rPr lang="en-US" dirty="0"/>
              <a:t> </a:t>
            </a:r>
            <a:r>
              <a:rPr lang="en-US" dirty="0" err="1"/>
              <a:t>specifică</a:t>
            </a:r>
            <a:r>
              <a:rPr lang="en-US" dirty="0"/>
              <a:t> de </a:t>
            </a:r>
            <a:r>
              <a:rPr lang="en-US" dirty="0" err="1"/>
              <a:t>măsurare</a:t>
            </a:r>
            <a:r>
              <a:rPr lang="en-US" dirty="0"/>
              <a:t>. </a:t>
            </a:r>
            <a:r>
              <a:rPr lang="ro-RO" dirty="0"/>
              <a:t>Totuși, </a:t>
            </a:r>
            <a:r>
              <a:rPr lang="en-US" dirty="0"/>
              <a:t>un instrument de </a:t>
            </a:r>
            <a:r>
              <a:rPr lang="en-US" dirty="0" err="1"/>
              <a:t>uz</a:t>
            </a:r>
            <a:r>
              <a:rPr lang="en-US" dirty="0"/>
              <a:t> general </a:t>
            </a:r>
            <a:r>
              <a:rPr lang="en-US" dirty="0" err="1"/>
              <a:t>pentru</a:t>
            </a:r>
            <a:r>
              <a:rPr lang="en-US" dirty="0"/>
              <a:t> </a:t>
            </a:r>
            <a:r>
              <a:rPr lang="ro-RO" dirty="0"/>
              <a:t>măsurători </a:t>
            </a:r>
            <a:r>
              <a:rPr lang="en-US" dirty="0" err="1"/>
              <a:t>precizie</a:t>
            </a:r>
            <a:r>
              <a:rPr lang="ro-RO" dirty="0"/>
              <a:t> </a:t>
            </a:r>
            <a:r>
              <a:rPr lang="en-US" dirty="0"/>
              <a:t>la </a:t>
            </a:r>
            <a:r>
              <a:rPr lang="en-US" dirty="0" err="1"/>
              <a:t>scară</a:t>
            </a:r>
            <a:r>
              <a:rPr lang="en-US" dirty="0"/>
              <a:t> </a:t>
            </a:r>
            <a:r>
              <a:rPr lang="en-US" dirty="0" err="1"/>
              <a:t>nanometrică</a:t>
            </a:r>
            <a:r>
              <a:rPr lang="ro-RO" dirty="0"/>
              <a:t> -</a:t>
            </a:r>
            <a:r>
              <a:rPr lang="en-US" dirty="0"/>
              <a:t> AFM </a:t>
            </a:r>
            <a:r>
              <a:rPr lang="en-US" dirty="0" err="1"/>
              <a:t>este</a:t>
            </a:r>
            <a:r>
              <a:rPr lang="en-US" dirty="0"/>
              <a:t> cu </a:t>
            </a:r>
            <a:r>
              <a:rPr lang="en-US" dirty="0" err="1"/>
              <a:t>siguranță</a:t>
            </a:r>
            <a:r>
              <a:rPr lang="en-US" dirty="0"/>
              <a:t> o </a:t>
            </a:r>
            <a:r>
              <a:rPr lang="en-US" dirty="0" err="1"/>
              <a:t>alegere</a:t>
            </a:r>
            <a:r>
              <a:rPr lang="en-US" dirty="0"/>
              <a:t> </a:t>
            </a:r>
            <a:r>
              <a:rPr lang="en-US" dirty="0" err="1"/>
              <a:t>bună</a:t>
            </a:r>
            <a:r>
              <a:rPr lang="en-US" dirty="0"/>
              <a:t>.</a:t>
            </a:r>
            <a:r>
              <a:rPr lang="ro-RO" dirty="0"/>
              <a:t> </a:t>
            </a:r>
          </a:p>
        </p:txBody>
      </p:sp>
    </p:spTree>
    <p:extLst>
      <p:ext uri="{BB962C8B-B14F-4D97-AF65-F5344CB8AC3E}">
        <p14:creationId xmlns:p14="http://schemas.microsoft.com/office/powerpoint/2010/main" val="326270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477" y="20359"/>
            <a:ext cx="7010400" cy="6837641"/>
          </a:xfrm>
          <a:prstGeom prst="rect">
            <a:avLst/>
          </a:prstGeom>
        </p:spPr>
      </p:pic>
      <p:sp>
        <p:nvSpPr>
          <p:cNvPr id="3" name="Rectangle 2"/>
          <p:cNvSpPr/>
          <p:nvPr/>
        </p:nvSpPr>
        <p:spPr>
          <a:xfrm>
            <a:off x="3886200" y="376041"/>
            <a:ext cx="941283" cy="400110"/>
          </a:xfrm>
          <a:prstGeom prst="rect">
            <a:avLst/>
          </a:prstGeom>
        </p:spPr>
        <p:txBody>
          <a:bodyPr wrap="none">
            <a:spAutoFit/>
          </a:bodyPr>
          <a:lstStyle/>
          <a:p>
            <a:r>
              <a:rPr lang="en-US" sz="1000" dirty="0"/>
              <a:t>confocal and </a:t>
            </a:r>
            <a:endParaRPr lang="ro-RO" sz="1000" dirty="0"/>
          </a:p>
          <a:p>
            <a:r>
              <a:rPr lang="en-US" sz="1000" dirty="0"/>
              <a:t>optical </a:t>
            </a:r>
          </a:p>
        </p:txBody>
      </p:sp>
      <p:sp>
        <p:nvSpPr>
          <p:cNvPr id="5" name="Rectangle 4"/>
          <p:cNvSpPr/>
          <p:nvPr/>
        </p:nvSpPr>
        <p:spPr>
          <a:xfrm>
            <a:off x="3241472" y="5105400"/>
            <a:ext cx="644728" cy="246221"/>
          </a:xfrm>
          <a:prstGeom prst="rect">
            <a:avLst/>
          </a:prstGeom>
        </p:spPr>
        <p:txBody>
          <a:bodyPr wrap="none">
            <a:spAutoFit/>
          </a:bodyPr>
          <a:lstStyle/>
          <a:p>
            <a:r>
              <a:rPr lang="en-US" sz="1000" dirty="0"/>
              <a:t>angular </a:t>
            </a:r>
          </a:p>
        </p:txBody>
      </p:sp>
    </p:spTree>
    <p:extLst>
      <p:ext uri="{BB962C8B-B14F-4D97-AF65-F5344CB8AC3E}">
        <p14:creationId xmlns:p14="http://schemas.microsoft.com/office/powerpoint/2010/main" val="662551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1371600"/>
            <a:ext cx="5609224" cy="4525962"/>
          </a:xfrm>
          <a:prstGeom prst="rect">
            <a:avLst/>
          </a:prstGeom>
        </p:spPr>
      </p:pic>
      <p:sp>
        <p:nvSpPr>
          <p:cNvPr id="5" name="Rectangle 4"/>
          <p:cNvSpPr/>
          <p:nvPr/>
        </p:nvSpPr>
        <p:spPr>
          <a:xfrm>
            <a:off x="130629" y="5791200"/>
            <a:ext cx="8980714" cy="1200329"/>
          </a:xfrm>
          <a:prstGeom prst="rect">
            <a:avLst/>
          </a:prstGeom>
        </p:spPr>
        <p:txBody>
          <a:bodyPr wrap="square">
            <a:spAutoFit/>
          </a:bodyPr>
          <a:lstStyle/>
          <a:p>
            <a:r>
              <a:rPr lang="en-US" dirty="0"/>
              <a:t>Illustration of light and AFM interaction with a periodic surface structure (top). </a:t>
            </a:r>
            <a:endParaRPr lang="ro-RO" dirty="0"/>
          </a:p>
          <a:p>
            <a:r>
              <a:rPr lang="en-US" dirty="0"/>
              <a:t>The figure shows that the laser-light interaction is an integral </a:t>
            </a:r>
            <a:r>
              <a:rPr lang="en-US" dirty="0" err="1"/>
              <a:t>characterisation</a:t>
            </a:r>
            <a:r>
              <a:rPr lang="en-US" dirty="0"/>
              <a:t> technique investigating the surface region by region, whereas AFM is a local scanning technique, continuously probing the surface with a sharp tip. </a:t>
            </a:r>
            <a:endParaRPr lang="ro-RO" dirty="0"/>
          </a:p>
        </p:txBody>
      </p:sp>
      <p:sp>
        <p:nvSpPr>
          <p:cNvPr id="6" name="Title 1"/>
          <p:cNvSpPr>
            <a:spLocks noGrp="1"/>
          </p:cNvSpPr>
          <p:nvPr>
            <p:ph type="title"/>
          </p:nvPr>
        </p:nvSpPr>
        <p:spPr/>
        <p:txBody>
          <a:bodyPr/>
          <a:lstStyle/>
          <a:p>
            <a:r>
              <a:rPr lang="en-US" sz="3000" dirty="0"/>
              <a:t>Case study: </a:t>
            </a:r>
            <a:r>
              <a:rPr lang="ro-RO" sz="3000" dirty="0"/>
              <a:t>Determinarea pasului și geometriei structurilor periodice / </a:t>
            </a:r>
            <a:r>
              <a:rPr lang="en-US" sz="3000" dirty="0"/>
              <a:t>Geometry and pitch measurement of periodic structures</a:t>
            </a:r>
          </a:p>
        </p:txBody>
      </p:sp>
    </p:spTree>
    <p:extLst>
      <p:ext uri="{BB962C8B-B14F-4D97-AF65-F5344CB8AC3E}">
        <p14:creationId xmlns:p14="http://schemas.microsoft.com/office/powerpoint/2010/main" val="1468004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Pitch measurements using </a:t>
            </a:r>
            <a:r>
              <a:rPr lang="en-US" sz="3200" dirty="0" err="1"/>
              <a:t>diffractometry</a:t>
            </a:r>
            <a:endParaRPr lang="en-US" sz="3000" dirty="0"/>
          </a:p>
        </p:txBody>
      </p:sp>
      <p:pic>
        <p:nvPicPr>
          <p:cNvPr id="4" name="Content Placeholder 3"/>
          <p:cNvPicPr>
            <a:picLocks noGrp="1" noChangeAspect="1"/>
          </p:cNvPicPr>
          <p:nvPr>
            <p:ph idx="1"/>
          </p:nvPr>
        </p:nvPicPr>
        <p:blipFill>
          <a:blip r:embed="rId2"/>
          <a:stretch>
            <a:fillRect/>
          </a:stretch>
        </p:blipFill>
        <p:spPr>
          <a:xfrm>
            <a:off x="967317" y="1524000"/>
            <a:ext cx="7209365" cy="3471176"/>
          </a:xfrm>
          <a:prstGeom prst="rect">
            <a:avLst/>
          </a:prstGeom>
        </p:spPr>
      </p:pic>
    </p:spTree>
    <p:extLst>
      <p:ext uri="{BB962C8B-B14F-4D97-AF65-F5344CB8AC3E}">
        <p14:creationId xmlns:p14="http://schemas.microsoft.com/office/powerpoint/2010/main" val="1971056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dirty="0"/>
              <a:t>Pitch measurements using AFM:</a:t>
            </a:r>
          </a:p>
        </p:txBody>
      </p:sp>
      <p:pic>
        <p:nvPicPr>
          <p:cNvPr id="4" name="Content Placeholder 3"/>
          <p:cNvPicPr>
            <a:picLocks noGrp="1" noChangeAspect="1"/>
          </p:cNvPicPr>
          <p:nvPr>
            <p:ph idx="1"/>
          </p:nvPr>
        </p:nvPicPr>
        <p:blipFill>
          <a:blip r:embed="rId2"/>
          <a:stretch>
            <a:fillRect/>
          </a:stretch>
        </p:blipFill>
        <p:spPr>
          <a:xfrm>
            <a:off x="152400" y="1752600"/>
            <a:ext cx="9242485" cy="2469112"/>
          </a:xfrm>
          <a:prstGeom prst="rect">
            <a:avLst/>
          </a:prstGeom>
        </p:spPr>
      </p:pic>
    </p:spTree>
    <p:extLst>
      <p:ext uri="{BB962C8B-B14F-4D97-AF65-F5344CB8AC3E}">
        <p14:creationId xmlns:p14="http://schemas.microsoft.com/office/powerpoint/2010/main" val="3583435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measurements using </a:t>
            </a:r>
            <a:r>
              <a:rPr lang="en-US" dirty="0" err="1"/>
              <a:t>scatterometry</a:t>
            </a:r>
            <a:r>
              <a:rPr lang="en-US" dirty="0"/>
              <a:t>:</a:t>
            </a:r>
          </a:p>
        </p:txBody>
      </p:sp>
      <p:pic>
        <p:nvPicPr>
          <p:cNvPr id="4" name="Content Placeholder 3"/>
          <p:cNvPicPr>
            <a:picLocks noGrp="1" noChangeAspect="1"/>
          </p:cNvPicPr>
          <p:nvPr>
            <p:ph idx="1"/>
          </p:nvPr>
        </p:nvPicPr>
        <p:blipFill>
          <a:blip r:embed="rId2"/>
          <a:stretch>
            <a:fillRect/>
          </a:stretch>
        </p:blipFill>
        <p:spPr>
          <a:xfrm>
            <a:off x="152400" y="1905000"/>
            <a:ext cx="4806049" cy="4525962"/>
          </a:xfrm>
          <a:prstGeom prst="rect">
            <a:avLst/>
          </a:prstGeom>
        </p:spPr>
      </p:pic>
      <p:sp>
        <p:nvSpPr>
          <p:cNvPr id="5" name="Rectangle 4"/>
          <p:cNvSpPr/>
          <p:nvPr/>
        </p:nvSpPr>
        <p:spPr>
          <a:xfrm>
            <a:off x="5486400" y="2598320"/>
            <a:ext cx="3000102" cy="3693319"/>
          </a:xfrm>
          <a:prstGeom prst="rect">
            <a:avLst/>
          </a:prstGeom>
        </p:spPr>
        <p:txBody>
          <a:bodyPr wrap="square">
            <a:spAutoFit/>
          </a:bodyPr>
          <a:lstStyle/>
          <a:p>
            <a:r>
              <a:rPr lang="en-US" dirty="0"/>
              <a:t>The top pictures show experimental setups for spectroscopic </a:t>
            </a:r>
            <a:r>
              <a:rPr lang="en-US" dirty="0" err="1"/>
              <a:t>scatterometry</a:t>
            </a:r>
            <a:r>
              <a:rPr lang="en-US" dirty="0"/>
              <a:t> (left) and angular </a:t>
            </a:r>
            <a:r>
              <a:rPr lang="en-US" dirty="0" err="1"/>
              <a:t>scatterometry</a:t>
            </a:r>
            <a:r>
              <a:rPr lang="en-US" dirty="0"/>
              <a:t> (right). </a:t>
            </a:r>
            <a:endParaRPr lang="ro-RO" dirty="0"/>
          </a:p>
          <a:p>
            <a:endParaRPr lang="ro-RO" dirty="0"/>
          </a:p>
          <a:p>
            <a:r>
              <a:rPr lang="en-US" dirty="0"/>
              <a:t>The lower picture shows spectroscopic </a:t>
            </a:r>
            <a:r>
              <a:rPr lang="en-US" dirty="0" err="1"/>
              <a:t>scatterometry</a:t>
            </a:r>
            <a:r>
              <a:rPr lang="en-US" dirty="0"/>
              <a:t> data points together with the best-fit curve found by varying the mathematical model. </a:t>
            </a:r>
          </a:p>
        </p:txBody>
      </p:sp>
    </p:spTree>
    <p:extLst>
      <p:ext uri="{BB962C8B-B14F-4D97-AF65-F5344CB8AC3E}">
        <p14:creationId xmlns:p14="http://schemas.microsoft.com/office/powerpoint/2010/main" val="314750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measurements using atomic force microscopy:</a:t>
            </a:r>
          </a:p>
        </p:txBody>
      </p:sp>
      <p:pic>
        <p:nvPicPr>
          <p:cNvPr id="4" name="Content Placeholder 3"/>
          <p:cNvPicPr>
            <a:picLocks noGrp="1" noChangeAspect="1"/>
          </p:cNvPicPr>
          <p:nvPr>
            <p:ph idx="1"/>
          </p:nvPr>
        </p:nvPicPr>
        <p:blipFill>
          <a:blip r:embed="rId2"/>
          <a:stretch>
            <a:fillRect/>
          </a:stretch>
        </p:blipFill>
        <p:spPr>
          <a:xfrm>
            <a:off x="346181" y="1600200"/>
            <a:ext cx="8340619" cy="2667000"/>
          </a:xfrm>
          <a:prstGeom prst="rect">
            <a:avLst/>
          </a:prstGeom>
        </p:spPr>
      </p:pic>
      <p:sp>
        <p:nvSpPr>
          <p:cNvPr id="5" name="Rectangle 4"/>
          <p:cNvSpPr/>
          <p:nvPr/>
        </p:nvSpPr>
        <p:spPr>
          <a:xfrm>
            <a:off x="0" y="4256314"/>
            <a:ext cx="8610600" cy="2585323"/>
          </a:xfrm>
          <a:prstGeom prst="rect">
            <a:avLst/>
          </a:prstGeom>
        </p:spPr>
        <p:txBody>
          <a:bodyPr wrap="square">
            <a:spAutoFit/>
          </a:bodyPr>
          <a:lstStyle/>
          <a:p>
            <a:r>
              <a:rPr lang="en-US" dirty="0"/>
              <a:t>The left picture shows the trace of the tip when it is scanned at different angles with respect to the surface. When scanning with the tip perpendicular to the surface, one will observe the dotted profile in the figure. This profile indicates the surface dilation caused by the tip geometry. The continuous gray and black lines are the line scan curves observed by tilting the samples in two directions. </a:t>
            </a:r>
            <a:endParaRPr lang="ro-RO" dirty="0"/>
          </a:p>
          <a:p>
            <a:r>
              <a:rPr lang="en-US" dirty="0"/>
              <a:t>The right picture shows an experimental profile obtained by using the tilting technique. In addition to the experimental profile, an </a:t>
            </a:r>
            <a:r>
              <a:rPr lang="en-US" dirty="0" err="1"/>
              <a:t>overlayed</a:t>
            </a:r>
            <a:r>
              <a:rPr lang="en-US" dirty="0"/>
              <a:t> curve illustrates that the measured profile has different sidewall angles at the top and at the bottom of the profile. </a:t>
            </a:r>
          </a:p>
        </p:txBody>
      </p:sp>
    </p:spTree>
    <p:extLst>
      <p:ext uri="{BB962C8B-B14F-4D97-AF65-F5344CB8AC3E}">
        <p14:creationId xmlns:p14="http://schemas.microsoft.com/office/powerpoint/2010/main" val="150610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53D0B5A-7A6B-04F0-321D-028B1E766802}"/>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E928D3EA-3B72-5CC0-0518-07CF3192FD84}"/>
              </a:ext>
            </a:extLst>
          </p:cNvPr>
          <p:cNvSpPr>
            <a:spLocks noGrp="1"/>
          </p:cNvSpPr>
          <p:nvPr>
            <p:ph idx="1"/>
          </p:nvPr>
        </p:nvSpPr>
        <p:spPr/>
        <p:txBody>
          <a:bodyPr/>
          <a:lstStyle/>
          <a:p>
            <a:pPr marL="0" indent="0">
              <a:buNone/>
            </a:pPr>
            <a:r>
              <a:rPr lang="ro-RO" sz="2400" dirty="0"/>
              <a:t>Conceptul mai include:</a:t>
            </a:r>
          </a:p>
          <a:p>
            <a:r>
              <a:rPr lang="en-US" sz="2400" dirty="0"/>
              <a:t>Metode de </a:t>
            </a:r>
            <a:r>
              <a:rPr lang="en-US" sz="2400" dirty="0" err="1"/>
              <a:t>calibrare</a:t>
            </a:r>
            <a:r>
              <a:rPr lang="en-US" sz="2400" dirty="0"/>
              <a:t> a </a:t>
            </a:r>
            <a:r>
              <a:rPr lang="en-US" sz="2400" dirty="0" err="1"/>
              <a:t>microscoapelor</a:t>
            </a:r>
            <a:r>
              <a:rPr lang="en-US" sz="2400" dirty="0"/>
              <a:t> </a:t>
            </a:r>
            <a:r>
              <a:rPr lang="en-US" sz="2400" dirty="0" err="1"/>
              <a:t>electronice</a:t>
            </a:r>
            <a:r>
              <a:rPr lang="en-US" sz="2400" dirty="0"/>
              <a:t> cu </a:t>
            </a:r>
            <a:r>
              <a:rPr lang="en-US" sz="2400" dirty="0" err="1"/>
              <a:t>scanare</a:t>
            </a:r>
            <a:r>
              <a:rPr lang="en-US" sz="2400" dirty="0"/>
              <a:t> (SEM) </a:t>
            </a:r>
            <a:r>
              <a:rPr lang="en-US" sz="2400" dirty="0" err="1"/>
              <a:t>și</a:t>
            </a:r>
            <a:r>
              <a:rPr lang="en-US" sz="2400" dirty="0"/>
              <a:t> a </a:t>
            </a:r>
            <a:r>
              <a:rPr lang="en-US" sz="2400" dirty="0" err="1"/>
              <a:t>microscoapelor</a:t>
            </a:r>
            <a:r>
              <a:rPr lang="en-US" sz="2400" dirty="0"/>
              <a:t> cu </a:t>
            </a:r>
            <a:r>
              <a:rPr lang="en-US" sz="2400" dirty="0" err="1"/>
              <a:t>forță</a:t>
            </a:r>
            <a:r>
              <a:rPr lang="en-US" sz="2400" dirty="0"/>
              <a:t> </a:t>
            </a:r>
            <a:r>
              <a:rPr lang="en-US" sz="2400" dirty="0" err="1"/>
              <a:t>atomică</a:t>
            </a:r>
            <a:r>
              <a:rPr lang="en-US" sz="2400" dirty="0"/>
              <a:t> (AFM) situate la un client, </a:t>
            </a:r>
            <a:r>
              <a:rPr lang="en-US" sz="2400" dirty="0" err="1"/>
              <a:t>pentru</a:t>
            </a:r>
            <a:r>
              <a:rPr lang="en-US" sz="2400" dirty="0"/>
              <a:t> a </a:t>
            </a:r>
            <a:r>
              <a:rPr lang="en-US" sz="2400" dirty="0" err="1"/>
              <a:t>lucra</a:t>
            </a:r>
            <a:r>
              <a:rPr lang="en-US" sz="2400" dirty="0"/>
              <a:t> la </a:t>
            </a:r>
            <a:r>
              <a:rPr lang="en-US" sz="2400" dirty="0" err="1"/>
              <a:t>scară</a:t>
            </a:r>
            <a:r>
              <a:rPr lang="en-US" sz="2400" dirty="0"/>
              <a:t> </a:t>
            </a:r>
            <a:r>
              <a:rPr lang="en-US" sz="2400" dirty="0" err="1"/>
              <a:t>nanometrică</a:t>
            </a:r>
            <a:r>
              <a:rPr lang="en-US" sz="2400" dirty="0"/>
              <a:t>; </a:t>
            </a:r>
          </a:p>
          <a:p>
            <a:r>
              <a:rPr lang="en-US" sz="2400" dirty="0" err="1"/>
              <a:t>Algoritmi</a:t>
            </a:r>
            <a:r>
              <a:rPr lang="en-US" sz="2400" dirty="0"/>
              <a:t> </a:t>
            </a:r>
            <a:r>
              <a:rPr lang="en-US" sz="2400" dirty="0" err="1"/>
              <a:t>pentru</a:t>
            </a:r>
            <a:r>
              <a:rPr lang="en-US" sz="2400" dirty="0"/>
              <a:t> </a:t>
            </a:r>
            <a:r>
              <a:rPr lang="en-US" sz="2400" dirty="0" err="1"/>
              <a:t>măsurarea</a:t>
            </a:r>
            <a:r>
              <a:rPr lang="en-US" sz="2400" dirty="0"/>
              <a:t> </a:t>
            </a:r>
            <a:r>
              <a:rPr lang="en-US" sz="2400" dirty="0" err="1"/>
              <a:t>dimensiunilor</a:t>
            </a:r>
            <a:r>
              <a:rPr lang="en-US" sz="2400" dirty="0"/>
              <a:t> </a:t>
            </a:r>
            <a:r>
              <a:rPr lang="en-US" sz="2400" dirty="0" err="1"/>
              <a:t>nanostructurilor</a:t>
            </a:r>
            <a:r>
              <a:rPr lang="en-US" sz="2400" dirty="0"/>
              <a:t> de relief cu </a:t>
            </a:r>
            <a:r>
              <a:rPr lang="en-US" sz="2400" dirty="0" err="1"/>
              <a:t>ajutorul</a:t>
            </a:r>
            <a:r>
              <a:rPr lang="en-US" sz="2400" dirty="0"/>
              <a:t> SEM-</a:t>
            </a:r>
            <a:r>
              <a:rPr lang="en-US" sz="2400" dirty="0" err="1"/>
              <a:t>urilor</a:t>
            </a:r>
            <a:r>
              <a:rPr lang="en-US" sz="2400" dirty="0"/>
              <a:t> </a:t>
            </a:r>
            <a:r>
              <a:rPr lang="en-US" sz="2400" dirty="0" err="1"/>
              <a:t>și</a:t>
            </a:r>
            <a:r>
              <a:rPr lang="en-US" sz="2400" dirty="0"/>
              <a:t> AFM-</a:t>
            </a:r>
            <a:r>
              <a:rPr lang="en-US" sz="2400" dirty="0" err="1"/>
              <a:t>urilor</a:t>
            </a:r>
            <a:r>
              <a:rPr lang="en-US" sz="2400" dirty="0"/>
              <a:t> </a:t>
            </a:r>
            <a:r>
              <a:rPr lang="en-US" sz="2400" dirty="0" err="1"/>
              <a:t>și</a:t>
            </a:r>
            <a:r>
              <a:rPr lang="en-US" sz="2400" dirty="0"/>
              <a:t> un software </a:t>
            </a:r>
            <a:r>
              <a:rPr lang="en-US" sz="2400" dirty="0" err="1"/>
              <a:t>pentru</a:t>
            </a:r>
            <a:r>
              <a:rPr lang="en-US" sz="2400" dirty="0"/>
              <a:t> </a:t>
            </a:r>
            <a:r>
              <a:rPr lang="en-US" sz="2400" dirty="0" err="1"/>
              <a:t>automatizarea</a:t>
            </a:r>
            <a:r>
              <a:rPr lang="en-US" sz="2400" dirty="0"/>
              <a:t> de </a:t>
            </a:r>
            <a:r>
              <a:rPr lang="en-US" sz="2400" dirty="0" err="1"/>
              <a:t>măsurători</a:t>
            </a:r>
            <a:r>
              <a:rPr lang="en-US" sz="2400" dirty="0"/>
              <a:t>; </a:t>
            </a:r>
          </a:p>
          <a:p>
            <a:r>
              <a:rPr lang="en-US" sz="2400" dirty="0" err="1"/>
              <a:t>Standardele</a:t>
            </a:r>
            <a:r>
              <a:rPr lang="en-US" sz="2400" dirty="0"/>
              <a:t> de stat </a:t>
            </a:r>
            <a:r>
              <a:rPr lang="en-US" sz="2400" dirty="0" err="1"/>
              <a:t>pentru</a:t>
            </a:r>
            <a:r>
              <a:rPr lang="en-US" sz="2400" dirty="0"/>
              <a:t> </a:t>
            </a:r>
            <a:r>
              <a:rPr lang="en-US" sz="2400" dirty="0" err="1"/>
              <a:t>măsurile</a:t>
            </a:r>
            <a:r>
              <a:rPr lang="en-US" sz="2400" dirty="0"/>
              <a:t> 3D de </a:t>
            </a:r>
            <a:r>
              <a:rPr lang="en-US" sz="2400" dirty="0" err="1"/>
              <a:t>lungime</a:t>
            </a:r>
            <a:r>
              <a:rPr lang="en-US" sz="2400" dirty="0"/>
              <a:t> </a:t>
            </a:r>
            <a:r>
              <a:rPr lang="en-US" sz="2400" dirty="0" err="1"/>
              <a:t>mică</a:t>
            </a:r>
            <a:r>
              <a:rPr lang="en-US" sz="2400" dirty="0"/>
              <a:t> </a:t>
            </a:r>
            <a:r>
              <a:rPr lang="en-US" sz="2400" dirty="0" err="1"/>
              <a:t>și</a:t>
            </a:r>
            <a:r>
              <a:rPr lang="en-US" sz="2400" dirty="0"/>
              <a:t> </a:t>
            </a:r>
            <a:r>
              <a:rPr lang="en-US" sz="2400" dirty="0" err="1"/>
              <a:t>metodele</a:t>
            </a:r>
            <a:r>
              <a:rPr lang="en-US" sz="2400" dirty="0"/>
              <a:t> de </a:t>
            </a:r>
            <a:r>
              <a:rPr lang="en-US" sz="2400" dirty="0" err="1"/>
              <a:t>verificare</a:t>
            </a:r>
            <a:r>
              <a:rPr lang="en-US" sz="2400" dirty="0"/>
              <a:t> </a:t>
            </a:r>
            <a:r>
              <a:rPr lang="en-US" sz="2400" dirty="0" err="1"/>
              <a:t>și</a:t>
            </a:r>
            <a:r>
              <a:rPr lang="en-US" sz="2400" dirty="0"/>
              <a:t> </a:t>
            </a:r>
            <a:r>
              <a:rPr lang="en-US" sz="2400" dirty="0" err="1"/>
              <a:t>calibrare</a:t>
            </a:r>
            <a:r>
              <a:rPr lang="en-US" sz="2400" dirty="0"/>
              <a:t> a SEM-</a:t>
            </a:r>
            <a:r>
              <a:rPr lang="en-US" sz="2400" dirty="0" err="1"/>
              <a:t>urilor</a:t>
            </a:r>
            <a:r>
              <a:rPr lang="en-US" sz="2400" dirty="0"/>
              <a:t> </a:t>
            </a:r>
            <a:r>
              <a:rPr lang="en-US" sz="2400" dirty="0" err="1"/>
              <a:t>și</a:t>
            </a:r>
            <a:r>
              <a:rPr lang="en-US" sz="2400" dirty="0"/>
              <a:t> AFM-</a:t>
            </a:r>
            <a:r>
              <a:rPr lang="en-US" sz="2400" dirty="0" err="1"/>
              <a:t>uri</a:t>
            </a:r>
            <a:r>
              <a:rPr lang="en-US" sz="2400" dirty="0"/>
              <a:t>.</a:t>
            </a:r>
          </a:p>
          <a:p>
            <a:endParaRPr lang="en-US" dirty="0"/>
          </a:p>
        </p:txBody>
      </p:sp>
    </p:spTree>
    <p:extLst>
      <p:ext uri="{BB962C8B-B14F-4D97-AF65-F5344CB8AC3E}">
        <p14:creationId xmlns:p14="http://schemas.microsoft.com/office/powerpoint/2010/main" val="1215462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a:t>
            </a:r>
            <a:r>
              <a:rPr lang="en-US" dirty="0" err="1"/>
              <a:t>istem</a:t>
            </a:r>
            <a:r>
              <a:rPr lang="en-US" dirty="0"/>
              <a:t> 3D de </a:t>
            </a:r>
            <a:r>
              <a:rPr lang="en-US" dirty="0" err="1"/>
              <a:t>măsurare</a:t>
            </a:r>
            <a:r>
              <a:rPr lang="en-US" dirty="0"/>
              <a:t> a </a:t>
            </a:r>
            <a:r>
              <a:rPr lang="en-US" dirty="0" err="1"/>
              <a:t>nanodeplasărilor</a:t>
            </a:r>
            <a:endParaRPr lang="en-US" dirty="0"/>
          </a:p>
        </p:txBody>
      </p:sp>
      <p:sp>
        <p:nvSpPr>
          <p:cNvPr id="3" name="Content Placeholder 2"/>
          <p:cNvSpPr>
            <a:spLocks noGrp="1"/>
          </p:cNvSpPr>
          <p:nvPr>
            <p:ph idx="1"/>
          </p:nvPr>
        </p:nvSpPr>
        <p:spPr/>
        <p:txBody>
          <a:bodyPr/>
          <a:lstStyle/>
          <a:p>
            <a:r>
              <a:rPr lang="en-US" sz="1800" dirty="0" err="1"/>
              <a:t>Sistemul</a:t>
            </a:r>
            <a:r>
              <a:rPr lang="en-US" sz="1800" dirty="0"/>
              <a:t> tridimensional de </a:t>
            </a:r>
            <a:r>
              <a:rPr lang="en-US" sz="1800" dirty="0" err="1"/>
              <a:t>măsurare</a:t>
            </a:r>
            <a:r>
              <a:rPr lang="en-US" sz="1800" dirty="0"/>
              <a:t> a </a:t>
            </a:r>
            <a:r>
              <a:rPr lang="en-US" sz="1800" dirty="0" err="1"/>
              <a:t>nanodeplasărilor</a:t>
            </a:r>
            <a:r>
              <a:rPr lang="en-US" sz="1800" dirty="0"/>
              <a:t> </a:t>
            </a:r>
            <a:r>
              <a:rPr lang="en-US" sz="1800" dirty="0" err="1"/>
              <a:t>este</a:t>
            </a:r>
            <a:r>
              <a:rPr lang="en-US" sz="1800" dirty="0"/>
              <a:t> format </a:t>
            </a:r>
            <a:r>
              <a:rPr lang="en-US" sz="1800" dirty="0" err="1"/>
              <a:t>pe</a:t>
            </a:r>
            <a:r>
              <a:rPr lang="en-US" sz="1800" dirty="0"/>
              <a:t> </a:t>
            </a:r>
            <a:r>
              <a:rPr lang="en-US" sz="1800" dirty="0" err="1"/>
              <a:t>baza</a:t>
            </a:r>
            <a:r>
              <a:rPr lang="en-US" sz="1800" dirty="0"/>
              <a:t> </a:t>
            </a:r>
            <a:r>
              <a:rPr lang="en-US" sz="1800" dirty="0" err="1"/>
              <a:t>unui</a:t>
            </a:r>
            <a:r>
              <a:rPr lang="en-US" sz="1800" dirty="0"/>
              <a:t> AFM de design original </a:t>
            </a:r>
            <a:r>
              <a:rPr lang="en-US" sz="1800" dirty="0" err="1"/>
              <a:t>și</a:t>
            </a:r>
            <a:r>
              <a:rPr lang="ro-RO" sz="1800" dirty="0"/>
              <a:t> </a:t>
            </a:r>
            <a:r>
              <a:rPr lang="en-US" sz="1800" dirty="0" err="1"/>
              <a:t>trei</a:t>
            </a:r>
            <a:r>
              <a:rPr lang="en-US" sz="1800" dirty="0"/>
              <a:t> </a:t>
            </a:r>
            <a:r>
              <a:rPr lang="en-US" sz="1800" dirty="0" err="1"/>
              <a:t>contoare</a:t>
            </a:r>
            <a:r>
              <a:rPr lang="en-US" sz="1800" dirty="0"/>
              <a:t> de </a:t>
            </a:r>
            <a:r>
              <a:rPr lang="en-US" sz="1800" dirty="0" err="1"/>
              <a:t>nanodeplasare</a:t>
            </a:r>
            <a:r>
              <a:rPr lang="en-US" sz="1800" dirty="0"/>
              <a:t> </a:t>
            </a:r>
            <a:r>
              <a:rPr lang="en-US" sz="1800" dirty="0" err="1"/>
              <a:t>interferometrice</a:t>
            </a:r>
            <a:r>
              <a:rPr lang="en-US" sz="1800" dirty="0"/>
              <a:t> laser. </a:t>
            </a:r>
            <a:endParaRPr lang="ro-RO" sz="1800" dirty="0"/>
          </a:p>
          <a:p>
            <a:r>
              <a:rPr lang="en-US" sz="1800" dirty="0" err="1"/>
              <a:t>Acest</a:t>
            </a:r>
            <a:r>
              <a:rPr lang="en-US" sz="1800" dirty="0"/>
              <a:t> </a:t>
            </a:r>
            <a:r>
              <a:rPr lang="en-US" sz="1800" dirty="0" err="1"/>
              <a:t>sistem</a:t>
            </a:r>
            <a:r>
              <a:rPr lang="en-US" sz="1800" dirty="0"/>
              <a:t> are ca </a:t>
            </a:r>
            <a:r>
              <a:rPr lang="en-US" sz="1800" dirty="0" err="1"/>
              <a:t>scop</a:t>
            </a:r>
            <a:r>
              <a:rPr lang="en-US" sz="1800" dirty="0"/>
              <a:t> </a:t>
            </a:r>
            <a:r>
              <a:rPr lang="en-US" sz="1800" dirty="0" err="1"/>
              <a:t>măsurarea</a:t>
            </a:r>
            <a:r>
              <a:rPr lang="en-US" sz="1800" dirty="0"/>
              <a:t> </a:t>
            </a:r>
            <a:r>
              <a:rPr lang="en-US" sz="1800" dirty="0" err="1"/>
              <a:t>deplasărilor</a:t>
            </a:r>
            <a:r>
              <a:rPr lang="en-US" sz="1800" dirty="0"/>
              <a:t> </a:t>
            </a:r>
            <a:r>
              <a:rPr lang="en-US" sz="1800" dirty="0" err="1"/>
              <a:t>liniare</a:t>
            </a:r>
            <a:r>
              <a:rPr lang="en-US" sz="1800" dirty="0"/>
              <a:t> de-a </a:t>
            </a:r>
            <a:r>
              <a:rPr lang="en-US" sz="1800" dirty="0" err="1"/>
              <a:t>lungul</a:t>
            </a:r>
            <a:r>
              <a:rPr lang="ro-RO" sz="1800" dirty="0"/>
              <a:t> a </a:t>
            </a:r>
            <a:r>
              <a:rPr lang="en-US" sz="1800" dirty="0" err="1"/>
              <a:t>trei</a:t>
            </a:r>
            <a:r>
              <a:rPr lang="en-US" sz="1800" dirty="0"/>
              <a:t> </a:t>
            </a:r>
            <a:r>
              <a:rPr lang="en-US" sz="1800" dirty="0" err="1"/>
              <a:t>coordonate</a:t>
            </a:r>
            <a:r>
              <a:rPr lang="en-US" sz="1800" dirty="0"/>
              <a:t> </a:t>
            </a:r>
            <a:r>
              <a:rPr lang="en-US" sz="1800" dirty="0" err="1"/>
              <a:t>și</a:t>
            </a:r>
            <a:r>
              <a:rPr lang="en-US" sz="1800" dirty="0"/>
              <a:t> </a:t>
            </a:r>
            <a:r>
              <a:rPr lang="en-US" sz="1800" dirty="0" err="1"/>
              <a:t>măsuri</a:t>
            </a:r>
            <a:r>
              <a:rPr lang="en-US" sz="1800" dirty="0"/>
              <a:t> de </a:t>
            </a:r>
            <a:r>
              <a:rPr lang="en-US" sz="1800" dirty="0" err="1"/>
              <a:t>certificare</a:t>
            </a:r>
            <a:r>
              <a:rPr lang="en-US" sz="1800" dirty="0"/>
              <a:t> </a:t>
            </a:r>
            <a:r>
              <a:rPr lang="en-US" sz="1800" dirty="0" err="1"/>
              <a:t>și</a:t>
            </a:r>
            <a:r>
              <a:rPr lang="en-US" sz="1800" dirty="0"/>
              <a:t> </a:t>
            </a:r>
            <a:r>
              <a:rPr lang="en-US" sz="1800" dirty="0" err="1"/>
              <a:t>obiecte</a:t>
            </a:r>
            <a:r>
              <a:rPr lang="en-US" sz="1800" dirty="0"/>
              <a:t> de </a:t>
            </a:r>
            <a:r>
              <a:rPr lang="en-US" sz="1800" dirty="0" err="1"/>
              <a:t>testare</a:t>
            </a:r>
            <a:r>
              <a:rPr lang="en-US" sz="1800" dirty="0"/>
              <a:t> </a:t>
            </a:r>
            <a:r>
              <a:rPr lang="en-US" sz="1800" dirty="0" err="1"/>
              <a:t>utilizate</a:t>
            </a:r>
            <a:r>
              <a:rPr lang="en-US" sz="1800" dirty="0"/>
              <a:t> </a:t>
            </a:r>
            <a:r>
              <a:rPr lang="en-US" sz="1800" dirty="0" err="1"/>
              <a:t>pentru</a:t>
            </a:r>
            <a:r>
              <a:rPr lang="en-US" sz="1800" dirty="0"/>
              <a:t> </a:t>
            </a:r>
            <a:r>
              <a:rPr lang="en-US" sz="1800" dirty="0" err="1"/>
              <a:t>calibrarea</a:t>
            </a:r>
            <a:r>
              <a:rPr lang="en-US" sz="1800" dirty="0"/>
              <a:t> </a:t>
            </a:r>
            <a:r>
              <a:rPr lang="en-US" sz="1800" dirty="0" err="1"/>
              <a:t>instrumentelor</a:t>
            </a:r>
            <a:r>
              <a:rPr lang="en-US" sz="1800" dirty="0"/>
              <a:t> de </a:t>
            </a:r>
            <a:r>
              <a:rPr lang="en-US" sz="1800" dirty="0" err="1"/>
              <a:t>măsurare</a:t>
            </a:r>
            <a:r>
              <a:rPr lang="en-US" sz="1800" dirty="0"/>
              <a:t> ale </a:t>
            </a:r>
            <a:r>
              <a:rPr lang="en-US" sz="1800" dirty="0" err="1"/>
              <a:t>clienților</a:t>
            </a:r>
            <a:r>
              <a:rPr lang="en-US" sz="1800" dirty="0"/>
              <a:t>. </a:t>
            </a:r>
            <a:endParaRPr lang="ro-RO" sz="1800" dirty="0"/>
          </a:p>
          <a:p>
            <a:r>
              <a:rPr lang="ro-RO" sz="1800" dirty="0"/>
              <a:t>I</a:t>
            </a:r>
            <a:r>
              <a:rPr lang="en-US" sz="1800" dirty="0" err="1"/>
              <a:t>ntervalele</a:t>
            </a:r>
            <a:r>
              <a:rPr lang="en-US" sz="1800" dirty="0"/>
              <a:t> de </a:t>
            </a:r>
            <a:r>
              <a:rPr lang="en-US" sz="1800" dirty="0" err="1"/>
              <a:t>deplasare</a:t>
            </a:r>
            <a:r>
              <a:rPr lang="en-US" sz="1800" dirty="0"/>
              <a:t> </a:t>
            </a:r>
            <a:r>
              <a:rPr lang="en-US" sz="1800" dirty="0" err="1"/>
              <a:t>sunt</a:t>
            </a:r>
            <a:r>
              <a:rPr lang="en-US" sz="1800" dirty="0"/>
              <a:t> 1 – 3000 nm de-a </a:t>
            </a:r>
            <a:r>
              <a:rPr lang="en-US" sz="1800" dirty="0" err="1"/>
              <a:t>lungul</a:t>
            </a:r>
            <a:r>
              <a:rPr lang="en-US" sz="1800" dirty="0"/>
              <a:t> </a:t>
            </a:r>
            <a:r>
              <a:rPr lang="en-US" sz="1800" dirty="0" err="1"/>
              <a:t>axelor</a:t>
            </a:r>
            <a:r>
              <a:rPr lang="en-US" sz="1800" dirty="0"/>
              <a:t> X </a:t>
            </a:r>
            <a:r>
              <a:rPr lang="en-US" sz="1800" dirty="0" err="1"/>
              <a:t>și</a:t>
            </a:r>
            <a:r>
              <a:rPr lang="en-US" sz="1800" dirty="0"/>
              <a:t> Y </a:t>
            </a:r>
            <a:r>
              <a:rPr lang="en-US" sz="1800" dirty="0" err="1"/>
              <a:t>și</a:t>
            </a:r>
            <a:r>
              <a:rPr lang="en-US" sz="1800" dirty="0"/>
              <a:t> </a:t>
            </a:r>
            <a:endParaRPr lang="ro-RO" sz="1800" dirty="0"/>
          </a:p>
          <a:p>
            <a:r>
              <a:rPr lang="en-US" sz="1800" dirty="0"/>
              <a:t>1 – 1000 nm de-a </a:t>
            </a:r>
            <a:r>
              <a:rPr lang="en-US" sz="1800" dirty="0" err="1"/>
              <a:t>lungul</a:t>
            </a:r>
            <a:r>
              <a:rPr lang="en-US" sz="1800" dirty="0"/>
              <a:t> </a:t>
            </a:r>
            <a:r>
              <a:rPr lang="en-US" sz="1800" dirty="0" err="1"/>
              <a:t>axei</a:t>
            </a:r>
            <a:r>
              <a:rPr lang="en-US" sz="1800" dirty="0"/>
              <a:t> Z. </a:t>
            </a:r>
            <a:endParaRPr lang="ro-RO" sz="1800" dirty="0"/>
          </a:p>
          <a:p>
            <a:r>
              <a:rPr lang="ro-RO" sz="1800" dirty="0"/>
              <a:t>Incertitudinea d</a:t>
            </a:r>
            <a:r>
              <a:rPr lang="en-US" sz="1800" dirty="0" err="1"/>
              <a:t>eplas</a:t>
            </a:r>
            <a:r>
              <a:rPr lang="ro-RO" sz="1800" dirty="0"/>
              <a:t>ării </a:t>
            </a:r>
            <a:r>
              <a:rPr lang="en-US" sz="1800" dirty="0" err="1"/>
              <a:t>măsurare</a:t>
            </a:r>
            <a:r>
              <a:rPr lang="en-US" sz="1800" dirty="0"/>
              <a:t> </a:t>
            </a:r>
            <a:r>
              <a:rPr lang="en-US" sz="1800" dirty="0" err="1"/>
              <a:t>sunt</a:t>
            </a:r>
            <a:r>
              <a:rPr lang="en-US" sz="1800" dirty="0"/>
              <a:t> 0,5 nm (de-a </a:t>
            </a:r>
            <a:r>
              <a:rPr lang="en-US" sz="1800" dirty="0" err="1"/>
              <a:t>lungul</a:t>
            </a:r>
            <a:r>
              <a:rPr lang="en-US" sz="1800" dirty="0"/>
              <a:t> </a:t>
            </a:r>
            <a:r>
              <a:rPr lang="en-US" sz="1800" dirty="0" err="1"/>
              <a:t>axei</a:t>
            </a:r>
            <a:r>
              <a:rPr lang="en-US" sz="1800" dirty="0"/>
              <a:t> X </a:t>
            </a:r>
            <a:r>
              <a:rPr lang="en-US" sz="1800" dirty="0" err="1"/>
              <a:t>și</a:t>
            </a:r>
            <a:r>
              <a:rPr lang="en-US" sz="1800" dirty="0"/>
              <a:t> Y) </a:t>
            </a:r>
            <a:r>
              <a:rPr lang="en-US" sz="1800" dirty="0" err="1"/>
              <a:t>și</a:t>
            </a:r>
            <a:r>
              <a:rPr lang="en-US" sz="1800" dirty="0"/>
              <a:t> 0,5 – 3 nm (de-a </a:t>
            </a:r>
            <a:r>
              <a:rPr lang="en-US" sz="1800" dirty="0" err="1"/>
              <a:t>lungul</a:t>
            </a:r>
            <a:r>
              <a:rPr lang="en-US" sz="1800" dirty="0"/>
              <a:t> </a:t>
            </a:r>
            <a:r>
              <a:rPr lang="en-US" sz="1800" dirty="0" err="1"/>
              <a:t>axei</a:t>
            </a:r>
            <a:r>
              <a:rPr lang="en-US" sz="1800" dirty="0"/>
              <a:t> Z). </a:t>
            </a:r>
            <a:endParaRPr lang="ro-RO" sz="1800" dirty="0"/>
          </a:p>
          <a:p>
            <a:r>
              <a:rPr lang="en-US" sz="1800" dirty="0"/>
              <a:t>O </a:t>
            </a:r>
            <a:r>
              <a:rPr lang="en-US" sz="1800" dirty="0" err="1"/>
              <a:t>schimbare</a:t>
            </a:r>
            <a:r>
              <a:rPr lang="en-US" sz="1800" dirty="0"/>
              <a:t> </a:t>
            </a:r>
            <a:r>
              <a:rPr lang="en-US" sz="1800" dirty="0" err="1"/>
              <a:t>permisă</a:t>
            </a:r>
            <a:r>
              <a:rPr lang="en-US" sz="1800" dirty="0"/>
              <a:t> de</a:t>
            </a:r>
            <a:r>
              <a:rPr lang="ro-RO" sz="1800" dirty="0"/>
              <a:t> </a:t>
            </a:r>
            <a:r>
              <a:rPr lang="en-US" sz="1800" dirty="0" err="1"/>
              <a:t>intervalele</a:t>
            </a:r>
            <a:r>
              <a:rPr lang="en-US" sz="1800" dirty="0"/>
              <a:t> de </a:t>
            </a:r>
            <a:r>
              <a:rPr lang="en-US" sz="1800" dirty="0" err="1"/>
              <a:t>deplasare</a:t>
            </a:r>
            <a:r>
              <a:rPr lang="en-US" sz="1800" dirty="0"/>
              <a:t> pot fi </a:t>
            </a:r>
            <a:r>
              <a:rPr lang="en-US" sz="1800" dirty="0" err="1"/>
              <a:t>în</a:t>
            </a:r>
            <a:r>
              <a:rPr lang="en-US" sz="1800" dirty="0"/>
              <a:t> </a:t>
            </a:r>
            <a:r>
              <a:rPr lang="en-US" sz="1800" dirty="0" err="1"/>
              <a:t>intervalul</a:t>
            </a:r>
            <a:r>
              <a:rPr lang="en-US" sz="1800" dirty="0"/>
              <a:t> 0 – 10 mm. </a:t>
            </a:r>
            <a:endParaRPr lang="ro-RO" sz="1800" dirty="0"/>
          </a:p>
          <a:p>
            <a:r>
              <a:rPr lang="en-US" sz="1800" dirty="0"/>
              <a:t>O </a:t>
            </a:r>
            <a:r>
              <a:rPr lang="en-US" sz="1800" dirty="0" err="1"/>
              <a:t>schemă</a:t>
            </a:r>
            <a:r>
              <a:rPr lang="en-US" sz="1800" dirty="0"/>
              <a:t> a </a:t>
            </a:r>
            <a:r>
              <a:rPr lang="en-US" sz="1800" dirty="0" err="1"/>
              <a:t>sistemului</a:t>
            </a:r>
            <a:r>
              <a:rPr lang="en-US" sz="1800" dirty="0"/>
              <a:t> 3D de </a:t>
            </a:r>
            <a:r>
              <a:rPr lang="en-US" sz="1800" dirty="0" err="1"/>
              <a:t>măsurare</a:t>
            </a:r>
            <a:r>
              <a:rPr lang="ro-RO" sz="1800" dirty="0"/>
              <a:t> a </a:t>
            </a:r>
            <a:r>
              <a:rPr lang="en-US" sz="1800" dirty="0" err="1"/>
              <a:t>nanodeplasările</a:t>
            </a:r>
            <a:r>
              <a:rPr lang="en-US" sz="1800" dirty="0"/>
              <a:t> </a:t>
            </a:r>
            <a:r>
              <a:rPr lang="en-US" sz="1800" dirty="0" err="1"/>
              <a:t>este</a:t>
            </a:r>
            <a:r>
              <a:rPr lang="en-US" sz="1800" dirty="0"/>
              <a:t> </a:t>
            </a:r>
            <a:r>
              <a:rPr lang="en-US" sz="1800" dirty="0" err="1"/>
              <a:t>prezentată</a:t>
            </a:r>
            <a:r>
              <a:rPr lang="en-US" sz="1800" dirty="0"/>
              <a:t> </a:t>
            </a:r>
            <a:r>
              <a:rPr lang="en-US" sz="1800" dirty="0" err="1"/>
              <a:t>în</a:t>
            </a:r>
            <a:r>
              <a:rPr lang="en-US" sz="1800" dirty="0"/>
              <a:t> Fig. .</a:t>
            </a:r>
          </a:p>
          <a:p>
            <a:endParaRPr lang="en-US" dirty="0"/>
          </a:p>
        </p:txBody>
      </p:sp>
    </p:spTree>
    <p:extLst>
      <p:ext uri="{BB962C8B-B14F-4D97-AF65-F5344CB8AC3E}">
        <p14:creationId xmlns:p14="http://schemas.microsoft.com/office/powerpoint/2010/main" val="2762560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4800" y="1828800"/>
            <a:ext cx="3970100" cy="4019316"/>
          </a:xfrm>
          <a:prstGeom prst="rect">
            <a:avLst/>
          </a:prstGeom>
        </p:spPr>
      </p:pic>
      <p:sp>
        <p:nvSpPr>
          <p:cNvPr id="5" name="Rectangle 4"/>
          <p:cNvSpPr/>
          <p:nvPr/>
        </p:nvSpPr>
        <p:spPr>
          <a:xfrm>
            <a:off x="4419600" y="2971800"/>
            <a:ext cx="4572000" cy="1477328"/>
          </a:xfrm>
          <a:prstGeom prst="rect">
            <a:avLst/>
          </a:prstGeom>
        </p:spPr>
        <p:txBody>
          <a:bodyPr>
            <a:spAutoFit/>
          </a:bodyPr>
          <a:lstStyle/>
          <a:p>
            <a:r>
              <a:rPr lang="en-US" dirty="0" err="1">
                <a:solidFill>
                  <a:srgbClr val="3C4043"/>
                </a:solidFill>
                <a:latin typeface="Roboto"/>
              </a:rPr>
              <a:t>În</a:t>
            </a:r>
            <a:r>
              <a:rPr lang="en-US" dirty="0">
                <a:solidFill>
                  <a:srgbClr val="3C4043"/>
                </a:solidFill>
                <a:latin typeface="Roboto"/>
              </a:rPr>
              <a:t> </a:t>
            </a:r>
            <a:r>
              <a:rPr lang="en-US" dirty="0" err="1">
                <a:solidFill>
                  <a:srgbClr val="3C4043"/>
                </a:solidFill>
                <a:latin typeface="Roboto"/>
              </a:rPr>
              <a:t>acest</a:t>
            </a:r>
            <a:r>
              <a:rPr lang="en-US" dirty="0">
                <a:solidFill>
                  <a:srgbClr val="3C4043"/>
                </a:solidFill>
                <a:latin typeface="Roboto"/>
              </a:rPr>
              <a:t> </a:t>
            </a:r>
            <a:r>
              <a:rPr lang="en-US" dirty="0" err="1">
                <a:solidFill>
                  <a:srgbClr val="3C4043"/>
                </a:solidFill>
                <a:latin typeface="Roboto"/>
              </a:rPr>
              <a:t>sistem</a:t>
            </a:r>
            <a:r>
              <a:rPr lang="en-US" dirty="0">
                <a:solidFill>
                  <a:srgbClr val="3C4043"/>
                </a:solidFill>
                <a:latin typeface="Roboto"/>
              </a:rPr>
              <a:t>, </a:t>
            </a:r>
            <a:r>
              <a:rPr lang="en-US" dirty="0" err="1">
                <a:solidFill>
                  <a:srgbClr val="3C4043"/>
                </a:solidFill>
                <a:latin typeface="Roboto"/>
              </a:rPr>
              <a:t>măsurarea</a:t>
            </a:r>
            <a:r>
              <a:rPr lang="en-US" dirty="0">
                <a:solidFill>
                  <a:srgbClr val="3C4043"/>
                </a:solidFill>
                <a:latin typeface="Roboto"/>
              </a:rPr>
              <a:t> </a:t>
            </a:r>
            <a:r>
              <a:rPr lang="en-US" dirty="0" err="1">
                <a:solidFill>
                  <a:srgbClr val="3C4043"/>
                </a:solidFill>
                <a:latin typeface="Roboto"/>
              </a:rPr>
              <a:t>nanodeplasărilor</a:t>
            </a:r>
            <a:r>
              <a:rPr lang="en-US" dirty="0">
                <a:solidFill>
                  <a:srgbClr val="3C4043"/>
                </a:solidFill>
                <a:latin typeface="Roboto"/>
              </a:rPr>
              <a:t> de-a </a:t>
            </a:r>
            <a:r>
              <a:rPr lang="en-US" dirty="0" err="1">
                <a:solidFill>
                  <a:srgbClr val="3C4043"/>
                </a:solidFill>
                <a:latin typeface="Roboto"/>
              </a:rPr>
              <a:t>lungul</a:t>
            </a:r>
            <a:r>
              <a:rPr lang="en-US" dirty="0">
                <a:solidFill>
                  <a:srgbClr val="3C4043"/>
                </a:solidFill>
                <a:latin typeface="Roboto"/>
              </a:rPr>
              <a:t> </a:t>
            </a:r>
            <a:r>
              <a:rPr lang="en-US" dirty="0" err="1">
                <a:solidFill>
                  <a:srgbClr val="3C4043"/>
                </a:solidFill>
                <a:latin typeface="Roboto"/>
              </a:rPr>
              <a:t>coordonatelor</a:t>
            </a:r>
            <a:r>
              <a:rPr lang="en-US" dirty="0">
                <a:solidFill>
                  <a:srgbClr val="3C4043"/>
                </a:solidFill>
                <a:latin typeface="Roboto"/>
              </a:rPr>
              <a:t> X, Y </a:t>
            </a:r>
            <a:r>
              <a:rPr lang="en-US" dirty="0" err="1">
                <a:solidFill>
                  <a:srgbClr val="3C4043"/>
                </a:solidFill>
                <a:latin typeface="Roboto"/>
              </a:rPr>
              <a:t>și</a:t>
            </a:r>
            <a:r>
              <a:rPr lang="en-US" dirty="0">
                <a:solidFill>
                  <a:srgbClr val="3C4043"/>
                </a:solidFill>
                <a:latin typeface="Roboto"/>
              </a:rPr>
              <a:t> Z </a:t>
            </a:r>
            <a:r>
              <a:rPr lang="en-US" dirty="0" err="1">
                <a:solidFill>
                  <a:srgbClr val="3C4043"/>
                </a:solidFill>
                <a:latin typeface="Roboto"/>
              </a:rPr>
              <a:t>este</a:t>
            </a:r>
            <a:r>
              <a:rPr lang="en-US" dirty="0">
                <a:solidFill>
                  <a:srgbClr val="3C4043"/>
                </a:solidFill>
                <a:latin typeface="Roboto"/>
              </a:rPr>
              <a:t> </a:t>
            </a:r>
            <a:r>
              <a:rPr lang="en-US" dirty="0" err="1">
                <a:solidFill>
                  <a:srgbClr val="3C4043"/>
                </a:solidFill>
                <a:latin typeface="Roboto"/>
              </a:rPr>
              <a:t>efectuată</a:t>
            </a:r>
            <a:r>
              <a:rPr lang="en-US" dirty="0">
                <a:solidFill>
                  <a:srgbClr val="3C4043"/>
                </a:solidFill>
                <a:latin typeface="Roboto"/>
              </a:rPr>
              <a:t> de </a:t>
            </a:r>
            <a:r>
              <a:rPr lang="en-US" dirty="0" err="1">
                <a:solidFill>
                  <a:srgbClr val="3C4043"/>
                </a:solidFill>
                <a:latin typeface="Roboto"/>
              </a:rPr>
              <a:t>trei</a:t>
            </a:r>
            <a:r>
              <a:rPr lang="en-US" dirty="0">
                <a:solidFill>
                  <a:srgbClr val="3C4043"/>
                </a:solidFill>
                <a:latin typeface="Roboto"/>
              </a:rPr>
              <a:t> </a:t>
            </a:r>
            <a:r>
              <a:rPr lang="en-US" dirty="0" err="1">
                <a:solidFill>
                  <a:srgbClr val="3C4043"/>
                </a:solidFill>
                <a:latin typeface="Roboto"/>
              </a:rPr>
              <a:t>lasere</a:t>
            </a:r>
            <a:r>
              <a:rPr lang="en-US" dirty="0">
                <a:solidFill>
                  <a:srgbClr val="3C4043"/>
                </a:solidFill>
                <a:latin typeface="Roboto"/>
              </a:rPr>
              <a:t>. </a:t>
            </a:r>
            <a:r>
              <a:rPr lang="en-US" dirty="0" err="1">
                <a:solidFill>
                  <a:srgbClr val="3C4043"/>
                </a:solidFill>
                <a:latin typeface="Roboto"/>
              </a:rPr>
              <a:t>contoare</a:t>
            </a:r>
            <a:r>
              <a:rPr lang="en-US" dirty="0">
                <a:solidFill>
                  <a:srgbClr val="3C4043"/>
                </a:solidFill>
                <a:latin typeface="Roboto"/>
              </a:rPr>
              <a:t> </a:t>
            </a:r>
            <a:r>
              <a:rPr lang="en-US" dirty="0" err="1">
                <a:solidFill>
                  <a:srgbClr val="3C4043"/>
                </a:solidFill>
                <a:latin typeface="Roboto"/>
              </a:rPr>
              <a:t>interferometrice</a:t>
            </a:r>
            <a:r>
              <a:rPr lang="en-US" dirty="0">
                <a:solidFill>
                  <a:srgbClr val="3C4043"/>
                </a:solidFill>
                <a:latin typeface="Roboto"/>
              </a:rPr>
              <a:t> de </a:t>
            </a:r>
            <a:r>
              <a:rPr lang="en-US" dirty="0" err="1">
                <a:solidFill>
                  <a:srgbClr val="3C4043"/>
                </a:solidFill>
                <a:latin typeface="Roboto"/>
              </a:rPr>
              <a:t>nanodeplasare</a:t>
            </a:r>
            <a:endParaRPr lang="en-US" dirty="0"/>
          </a:p>
        </p:txBody>
      </p:sp>
    </p:spTree>
    <p:extLst>
      <p:ext uri="{BB962C8B-B14F-4D97-AF65-F5344CB8AC3E}">
        <p14:creationId xmlns:p14="http://schemas.microsoft.com/office/powerpoint/2010/main" val="656961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interferometric </a:t>
            </a:r>
            <a:r>
              <a:rPr lang="en-US" dirty="0" err="1"/>
              <a:t>nanodisplacement</a:t>
            </a:r>
            <a:r>
              <a:rPr lang="en-US" dirty="0"/>
              <a:t> meter</a:t>
            </a:r>
          </a:p>
        </p:txBody>
      </p:sp>
      <p:sp>
        <p:nvSpPr>
          <p:cNvPr id="3" name="Content Placeholder 2"/>
          <p:cNvSpPr>
            <a:spLocks noGrp="1"/>
          </p:cNvSpPr>
          <p:nvPr>
            <p:ph idx="1"/>
          </p:nvPr>
        </p:nvSpPr>
        <p:spPr>
          <a:xfrm>
            <a:off x="152400" y="1828800"/>
            <a:ext cx="8991600" cy="4525962"/>
          </a:xfrm>
        </p:spPr>
        <p:txBody>
          <a:bodyPr/>
          <a:lstStyle/>
          <a:p>
            <a:r>
              <a:rPr lang="en-US" sz="2000" dirty="0" err="1"/>
              <a:t>Scopul</a:t>
            </a:r>
            <a:r>
              <a:rPr lang="en-US" sz="2000" dirty="0"/>
              <a:t> </a:t>
            </a:r>
            <a:r>
              <a:rPr lang="en-US" sz="2000" dirty="0" err="1"/>
              <a:t>contorului</a:t>
            </a:r>
            <a:r>
              <a:rPr lang="en-US" sz="2000" dirty="0"/>
              <a:t> laser interferometric </a:t>
            </a:r>
            <a:r>
              <a:rPr lang="en-US" sz="2000" dirty="0" err="1"/>
              <a:t>nanodisplacement</a:t>
            </a:r>
            <a:r>
              <a:rPr lang="en-US" sz="2000" dirty="0"/>
              <a:t> (LINM) </a:t>
            </a:r>
            <a:r>
              <a:rPr lang="en-US" sz="2000" dirty="0" err="1"/>
              <a:t>este</a:t>
            </a:r>
            <a:r>
              <a:rPr lang="en-US" sz="2000" dirty="0"/>
              <a:t> de a </a:t>
            </a:r>
            <a:r>
              <a:rPr lang="en-US" sz="2000" dirty="0" err="1"/>
              <a:t>măsura</a:t>
            </a:r>
            <a:r>
              <a:rPr lang="en-US" sz="2000" dirty="0"/>
              <a:t> </a:t>
            </a:r>
            <a:r>
              <a:rPr lang="en-US" sz="2000" dirty="0" err="1"/>
              <a:t>deplasările</a:t>
            </a:r>
            <a:r>
              <a:rPr lang="en-US" sz="2000" dirty="0"/>
              <a:t> </a:t>
            </a:r>
            <a:r>
              <a:rPr lang="en-US" sz="2000" dirty="0" err="1"/>
              <a:t>liniare</a:t>
            </a:r>
            <a:r>
              <a:rPr lang="en-US" sz="2000" dirty="0"/>
              <a:t> </a:t>
            </a:r>
            <a:r>
              <a:rPr lang="en-US" sz="2000" dirty="0" err="1"/>
              <a:t>pe</a:t>
            </a:r>
            <a:r>
              <a:rPr lang="ro-RO" sz="2000" dirty="0"/>
              <a:t> </a:t>
            </a:r>
            <a:r>
              <a:rPr lang="en-US" sz="2000" dirty="0" err="1"/>
              <a:t>scară</a:t>
            </a:r>
            <a:r>
              <a:rPr lang="en-US" sz="2000" dirty="0"/>
              <a:t> </a:t>
            </a:r>
            <a:r>
              <a:rPr lang="en-US" sz="2000" dirty="0" err="1"/>
              <a:t>în</a:t>
            </a:r>
            <a:r>
              <a:rPr lang="en-US" sz="2000" dirty="0"/>
              <a:t> </a:t>
            </a:r>
            <a:r>
              <a:rPr lang="en-US" sz="2000" dirty="0" err="1"/>
              <a:t>timp</a:t>
            </a:r>
            <a:r>
              <a:rPr lang="en-US" sz="2000" dirty="0"/>
              <a:t> real, </a:t>
            </a:r>
            <a:r>
              <a:rPr lang="en-US" sz="2000" dirty="0" err="1"/>
              <a:t>inclusiv</a:t>
            </a:r>
            <a:r>
              <a:rPr lang="en-US" sz="2000" dirty="0"/>
              <a:t> </a:t>
            </a:r>
            <a:r>
              <a:rPr lang="en-US" sz="2000" dirty="0" err="1"/>
              <a:t>calibrarea</a:t>
            </a:r>
            <a:r>
              <a:rPr lang="en-US" sz="2000" dirty="0"/>
              <a:t> </a:t>
            </a:r>
            <a:r>
              <a:rPr lang="en-US" sz="2000" dirty="0" err="1"/>
              <a:t>sistemelor</a:t>
            </a:r>
            <a:r>
              <a:rPr lang="en-US" sz="2000" dirty="0"/>
              <a:t> de </a:t>
            </a:r>
            <a:r>
              <a:rPr lang="en-US" sz="2000" dirty="0" err="1"/>
              <a:t>scanare</a:t>
            </a:r>
            <a:r>
              <a:rPr lang="en-US" sz="2000" dirty="0"/>
              <a:t> </a:t>
            </a:r>
            <a:r>
              <a:rPr lang="en-US" sz="2000" dirty="0" err="1"/>
              <a:t>și</a:t>
            </a:r>
            <a:r>
              <a:rPr lang="en-US" sz="2000" dirty="0"/>
              <a:t> a </a:t>
            </a:r>
            <a:r>
              <a:rPr lang="en-US" sz="2000" dirty="0" err="1"/>
              <a:t>sistemelor</a:t>
            </a:r>
            <a:r>
              <a:rPr lang="en-US" sz="2000" dirty="0"/>
              <a:t> de </a:t>
            </a:r>
            <a:r>
              <a:rPr lang="en-US" sz="2000" dirty="0" err="1"/>
              <a:t>poziționare</a:t>
            </a:r>
            <a:r>
              <a:rPr lang="en-US" sz="2000" dirty="0"/>
              <a:t> </a:t>
            </a:r>
            <a:r>
              <a:rPr lang="en-US" sz="2000" dirty="0" err="1"/>
              <a:t>în</a:t>
            </a:r>
            <a:r>
              <a:rPr lang="en-US" sz="2000" dirty="0"/>
              <a:t> micro </a:t>
            </a:r>
            <a:r>
              <a:rPr lang="en-US" sz="2000" dirty="0" err="1"/>
              <a:t>și</a:t>
            </a:r>
            <a:r>
              <a:rPr lang="en-US" sz="2000" dirty="0"/>
              <a:t> </a:t>
            </a:r>
            <a:r>
              <a:rPr lang="en-US" sz="2000" dirty="0" err="1"/>
              <a:t>nanotehnologii</a:t>
            </a:r>
            <a:r>
              <a:rPr lang="en-US" sz="2000" dirty="0"/>
              <a:t>, </a:t>
            </a:r>
            <a:r>
              <a:rPr lang="en-US" sz="2000" dirty="0" err="1"/>
              <a:t>construcția</a:t>
            </a:r>
            <a:r>
              <a:rPr lang="en-US" sz="2000" dirty="0"/>
              <a:t> de </a:t>
            </a:r>
            <a:r>
              <a:rPr lang="en-US" sz="2000" dirty="0" err="1"/>
              <a:t>mașini</a:t>
            </a:r>
            <a:r>
              <a:rPr lang="ro-RO" sz="2000" dirty="0"/>
              <a:t> exacte</a:t>
            </a:r>
            <a:r>
              <a:rPr lang="en-US" sz="2000" dirty="0"/>
              <a:t>, </a:t>
            </a:r>
            <a:r>
              <a:rPr lang="en-US" sz="2000" dirty="0" err="1"/>
              <a:t>micromecanică</a:t>
            </a:r>
            <a:r>
              <a:rPr lang="en-US" sz="2000" dirty="0"/>
              <a:t>, </a:t>
            </a:r>
            <a:r>
              <a:rPr lang="en-US" sz="2000" dirty="0" err="1"/>
              <a:t>robotică</a:t>
            </a:r>
            <a:r>
              <a:rPr lang="en-US" sz="2000" dirty="0"/>
              <a:t> </a:t>
            </a:r>
            <a:r>
              <a:rPr lang="en-US" sz="2000" dirty="0" err="1"/>
              <a:t>și</a:t>
            </a:r>
            <a:r>
              <a:rPr lang="en-US" sz="2000" dirty="0"/>
              <a:t> </a:t>
            </a:r>
            <a:r>
              <a:rPr lang="en-US" sz="2000" dirty="0" err="1"/>
              <a:t>microscopie</a:t>
            </a:r>
            <a:r>
              <a:rPr lang="en-US" sz="2000" dirty="0"/>
              <a:t> cu </a:t>
            </a:r>
            <a:r>
              <a:rPr lang="en-US" sz="2000" dirty="0" err="1"/>
              <a:t>scanare</a:t>
            </a:r>
            <a:r>
              <a:rPr lang="en-US" sz="2000" dirty="0"/>
              <a:t> </a:t>
            </a:r>
            <a:r>
              <a:rPr lang="en-US" sz="2000" dirty="0" err="1"/>
              <a:t>electronică</a:t>
            </a:r>
            <a:r>
              <a:rPr lang="en-US" sz="2000" dirty="0"/>
              <a:t> </a:t>
            </a:r>
            <a:r>
              <a:rPr lang="en-US" sz="2000" dirty="0" err="1"/>
              <a:t>și</a:t>
            </a:r>
            <a:r>
              <a:rPr lang="en-US" sz="2000" dirty="0"/>
              <a:t> cu </a:t>
            </a:r>
            <a:r>
              <a:rPr lang="en-US" sz="2000" dirty="0" err="1"/>
              <a:t>sondă</a:t>
            </a:r>
            <a:r>
              <a:rPr lang="en-US" sz="2000" dirty="0"/>
              <a:t> de </a:t>
            </a:r>
            <a:r>
              <a:rPr lang="en-US" sz="2000" dirty="0" err="1"/>
              <a:t>scanare</a:t>
            </a:r>
            <a:r>
              <a:rPr lang="en-US" sz="2000" dirty="0"/>
              <a:t>. </a:t>
            </a:r>
            <a:endParaRPr lang="ro-RO" sz="2000" dirty="0"/>
          </a:p>
          <a:p>
            <a:pPr marL="0" indent="0">
              <a:buNone/>
            </a:pPr>
            <a:r>
              <a:rPr lang="ro-RO" sz="2000" dirty="0"/>
              <a:t>Intervalul deplasărilor</a:t>
            </a:r>
            <a:r>
              <a:rPr lang="en-US" sz="2000" dirty="0"/>
              <a:t> </a:t>
            </a:r>
            <a:r>
              <a:rPr lang="en-US" sz="2000" dirty="0" err="1"/>
              <a:t>măsura</a:t>
            </a:r>
            <a:r>
              <a:rPr lang="ro-RO" sz="2000" dirty="0"/>
              <a:t>te</a:t>
            </a:r>
            <a:r>
              <a:rPr lang="en-US" sz="2000" dirty="0"/>
              <a:t> </a:t>
            </a:r>
            <a:r>
              <a:rPr lang="en-US" sz="2000" dirty="0" err="1"/>
              <a:t>este</a:t>
            </a:r>
            <a:r>
              <a:rPr lang="en-US" sz="2000" dirty="0"/>
              <a:t> de la 1 nm la 10 mm, cu o </a:t>
            </a:r>
            <a:r>
              <a:rPr lang="en-US" sz="2000" dirty="0" err="1"/>
              <a:t>discreție</a:t>
            </a:r>
            <a:r>
              <a:rPr lang="en-US" sz="2000" dirty="0"/>
              <a:t> de 0,1 nm. </a:t>
            </a:r>
            <a:r>
              <a:rPr lang="en-US" sz="2000" dirty="0" err="1"/>
              <a:t>Incertitudinea</a:t>
            </a:r>
            <a:r>
              <a:rPr lang="en-US" sz="2000" dirty="0"/>
              <a:t> de </a:t>
            </a:r>
            <a:r>
              <a:rPr lang="en-US" sz="2000" dirty="0" err="1"/>
              <a:t>măsurare</a:t>
            </a:r>
            <a:r>
              <a:rPr lang="en-US" sz="2000" dirty="0"/>
              <a:t> </a:t>
            </a:r>
            <a:r>
              <a:rPr lang="en-US" sz="2000" dirty="0" err="1"/>
              <a:t>este</a:t>
            </a:r>
            <a:r>
              <a:rPr lang="en-US" sz="2000" dirty="0"/>
              <a:t> </a:t>
            </a:r>
            <a:r>
              <a:rPr lang="en-US" sz="2000" dirty="0" err="1"/>
              <a:t>în</a:t>
            </a:r>
            <a:r>
              <a:rPr lang="en-US" sz="2000" dirty="0"/>
              <a:t> interval</a:t>
            </a:r>
            <a:r>
              <a:rPr lang="ro-RO" sz="2000" dirty="0"/>
              <a:t> </a:t>
            </a:r>
            <a:r>
              <a:rPr lang="en-US" sz="2000" dirty="0"/>
              <a:t>de 0,5 – 3 nm la o </a:t>
            </a:r>
            <a:r>
              <a:rPr lang="en-US" sz="2000" dirty="0" err="1"/>
              <a:t>viteză</a:t>
            </a:r>
            <a:r>
              <a:rPr lang="en-US" sz="2000" dirty="0"/>
              <a:t> </a:t>
            </a:r>
            <a:r>
              <a:rPr lang="en-US" sz="2000" dirty="0" err="1"/>
              <a:t>maximă</a:t>
            </a:r>
            <a:r>
              <a:rPr lang="en-US" sz="2000" dirty="0"/>
              <a:t> </a:t>
            </a:r>
            <a:r>
              <a:rPr lang="en-US" sz="2000" dirty="0" err="1"/>
              <a:t>măsurată</a:t>
            </a:r>
            <a:r>
              <a:rPr lang="en-US" sz="2000" dirty="0"/>
              <a:t> de 3 mm/s.</a:t>
            </a:r>
          </a:p>
          <a:p>
            <a:r>
              <a:rPr lang="en-US" sz="2000" dirty="0" err="1"/>
              <a:t>Proiectarea</a:t>
            </a:r>
            <a:r>
              <a:rPr lang="en-US" sz="2000" dirty="0"/>
              <a:t> LINM se </a:t>
            </a:r>
            <a:r>
              <a:rPr lang="en-US" sz="2000" dirty="0" err="1"/>
              <a:t>bazează</a:t>
            </a:r>
            <a:r>
              <a:rPr lang="en-US" sz="2000" dirty="0"/>
              <a:t> pe o </a:t>
            </a:r>
            <a:r>
              <a:rPr lang="en-US" sz="2000" dirty="0" err="1"/>
              <a:t>combinație</a:t>
            </a:r>
            <a:r>
              <a:rPr lang="en-US" sz="2000" dirty="0"/>
              <a:t> de </a:t>
            </a:r>
            <a:r>
              <a:rPr lang="en-US" sz="2000" dirty="0" err="1"/>
              <a:t>metode</a:t>
            </a:r>
            <a:r>
              <a:rPr lang="en-US" sz="2000" dirty="0"/>
              <a:t> de </a:t>
            </a:r>
            <a:r>
              <a:rPr lang="en-US" sz="2000" dirty="0" err="1"/>
              <a:t>interferometrie</a:t>
            </a:r>
            <a:r>
              <a:rPr lang="en-US" sz="2000" dirty="0"/>
              <a:t> </a:t>
            </a:r>
            <a:r>
              <a:rPr lang="en-US" sz="2000" dirty="0" err="1"/>
              <a:t>și</a:t>
            </a:r>
            <a:r>
              <a:rPr lang="en-US" sz="2000" dirty="0"/>
              <a:t> </a:t>
            </a:r>
            <a:r>
              <a:rPr lang="en-US" sz="2000" dirty="0" err="1"/>
              <a:t>fazometrie</a:t>
            </a:r>
            <a:r>
              <a:rPr lang="en-US" sz="2000" dirty="0"/>
              <a:t>. </a:t>
            </a:r>
            <a:r>
              <a:rPr lang="en-US" sz="2000" dirty="0" err="1"/>
              <a:t>În</a:t>
            </a:r>
            <a:r>
              <a:rPr lang="en-US" sz="2000" dirty="0"/>
              <a:t> LINM, </a:t>
            </a:r>
            <a:r>
              <a:rPr lang="ro-RO" sz="2000" dirty="0"/>
              <a:t>schema de </a:t>
            </a:r>
            <a:r>
              <a:rPr lang="en-US" sz="2000" dirty="0" err="1"/>
              <a:t>măsur</a:t>
            </a:r>
            <a:r>
              <a:rPr lang="ro-RO" sz="2000" dirty="0"/>
              <a:t>are</a:t>
            </a:r>
            <a:r>
              <a:rPr lang="en-US" sz="2000" dirty="0"/>
              <a:t> </a:t>
            </a:r>
            <a:r>
              <a:rPr lang="en-US" sz="2000" dirty="0" err="1"/>
              <a:t>este</a:t>
            </a:r>
            <a:r>
              <a:rPr lang="en-US" sz="2000" dirty="0"/>
              <a:t> </a:t>
            </a:r>
            <a:r>
              <a:rPr lang="en-US" sz="2000" dirty="0" err="1"/>
              <a:t>realizată</a:t>
            </a:r>
            <a:r>
              <a:rPr lang="en-US" sz="2000" dirty="0"/>
              <a:t> </a:t>
            </a:r>
            <a:r>
              <a:rPr lang="en-US" sz="2000" dirty="0" err="1"/>
              <a:t>pe</a:t>
            </a:r>
            <a:r>
              <a:rPr lang="en-US" sz="2000" dirty="0"/>
              <a:t> </a:t>
            </a:r>
            <a:r>
              <a:rPr lang="en-US" sz="2000" dirty="0" err="1"/>
              <a:t>baza</a:t>
            </a:r>
            <a:r>
              <a:rPr lang="en-US" sz="2000" dirty="0"/>
              <a:t> </a:t>
            </a:r>
            <a:r>
              <a:rPr lang="en-US" sz="2000" dirty="0" err="1"/>
              <a:t>unui</a:t>
            </a:r>
            <a:r>
              <a:rPr lang="en-US" sz="2000" dirty="0"/>
              <a:t> </a:t>
            </a:r>
            <a:r>
              <a:rPr lang="en-US" sz="2000" dirty="0" err="1"/>
              <a:t>interferometru</a:t>
            </a:r>
            <a:r>
              <a:rPr lang="en-US" sz="2000" dirty="0"/>
              <a:t> </a:t>
            </a:r>
            <a:r>
              <a:rPr lang="en-US" sz="2000" dirty="0" err="1"/>
              <a:t>heterodin</a:t>
            </a:r>
            <a:r>
              <a:rPr lang="en-US" sz="2000" dirty="0"/>
              <a:t> laser cu </a:t>
            </a:r>
            <a:r>
              <a:rPr lang="en-US" sz="2000" dirty="0" err="1"/>
              <a:t>două</a:t>
            </a:r>
            <a:r>
              <a:rPr lang="en-US" sz="2000" dirty="0"/>
              <a:t> </a:t>
            </a:r>
            <a:r>
              <a:rPr lang="en-US" sz="2000" dirty="0" err="1"/>
              <a:t>frecvențe</a:t>
            </a:r>
            <a:r>
              <a:rPr lang="en-US" sz="2000" dirty="0"/>
              <a:t> cu </a:t>
            </a:r>
            <a:r>
              <a:rPr lang="en-US" sz="2000" dirty="0" err="1"/>
              <a:t>transferul</a:t>
            </a:r>
            <a:r>
              <a:rPr lang="en-US" sz="2000" dirty="0"/>
              <a:t> </a:t>
            </a:r>
            <a:r>
              <a:rPr lang="ro-RO" sz="2000" dirty="0"/>
              <a:t>semnalului </a:t>
            </a:r>
            <a:r>
              <a:rPr lang="en-US" sz="2000" dirty="0" err="1"/>
              <a:t>măsur</a:t>
            </a:r>
            <a:r>
              <a:rPr lang="ro-RO" sz="2000" dirty="0"/>
              <a:t>at</a:t>
            </a:r>
            <a:r>
              <a:rPr lang="en-US" sz="2000" dirty="0"/>
              <a:t> </a:t>
            </a:r>
            <a:r>
              <a:rPr lang="en-US" sz="2000" dirty="0" err="1"/>
              <a:t>în</a:t>
            </a:r>
            <a:r>
              <a:rPr lang="en-US" sz="2000" dirty="0"/>
              <a:t> </a:t>
            </a:r>
            <a:r>
              <a:rPr lang="en-US" sz="2000" dirty="0" err="1"/>
              <a:t>domeniul</a:t>
            </a:r>
            <a:r>
              <a:rPr lang="en-US" sz="2000" dirty="0"/>
              <a:t> de </a:t>
            </a:r>
            <a:r>
              <a:rPr lang="en-US" sz="2000" dirty="0" err="1"/>
              <a:t>radiofrecvență</a:t>
            </a:r>
            <a:r>
              <a:rPr lang="en-US" sz="2000" dirty="0"/>
              <a:t>. Se face </a:t>
            </a:r>
            <a:r>
              <a:rPr lang="en-US" sz="2000" dirty="0" err="1"/>
              <a:t>pentru</a:t>
            </a:r>
            <a:r>
              <a:rPr lang="en-US" sz="2000" dirty="0"/>
              <a:t> a </a:t>
            </a:r>
            <a:r>
              <a:rPr lang="en-US" sz="2000" dirty="0" err="1"/>
              <a:t>obține</a:t>
            </a:r>
            <a:r>
              <a:rPr lang="en-US" sz="2000" dirty="0"/>
              <a:t> o capacitate </a:t>
            </a:r>
            <a:r>
              <a:rPr lang="en-US" sz="2000" dirty="0" err="1"/>
              <a:t>maximă</a:t>
            </a:r>
            <a:r>
              <a:rPr lang="en-US" sz="2000" dirty="0"/>
              <a:t> de </a:t>
            </a:r>
            <a:r>
              <a:rPr lang="en-US" sz="2000" dirty="0" err="1"/>
              <a:t>răspuns</a:t>
            </a:r>
            <a:r>
              <a:rPr lang="en-US" sz="2000" dirty="0"/>
              <a:t> </a:t>
            </a:r>
            <a:r>
              <a:rPr lang="en-US" sz="2000" dirty="0" err="1"/>
              <a:t>și</a:t>
            </a:r>
            <a:r>
              <a:rPr lang="en-US" sz="2000" dirty="0"/>
              <a:t> o </a:t>
            </a:r>
            <a:r>
              <a:rPr lang="en-US" sz="2000" dirty="0" err="1"/>
              <a:t>viteză</a:t>
            </a:r>
            <a:r>
              <a:rPr lang="en-US" sz="2000" dirty="0"/>
              <a:t> </a:t>
            </a:r>
            <a:r>
              <a:rPr lang="en-US" sz="2000" dirty="0" err="1"/>
              <a:t>maximă</a:t>
            </a:r>
            <a:r>
              <a:rPr lang="en-US" sz="2000" dirty="0"/>
              <a:t> de </a:t>
            </a:r>
            <a:r>
              <a:rPr lang="en-US" sz="2000" dirty="0" err="1"/>
              <a:t>răspuns</a:t>
            </a:r>
            <a:r>
              <a:rPr lang="en-US" sz="2000" dirty="0"/>
              <a:t>. </a:t>
            </a:r>
          </a:p>
          <a:p>
            <a:r>
              <a:rPr lang="en-US" sz="2000" dirty="0"/>
              <a:t>Schema de </a:t>
            </a:r>
            <a:r>
              <a:rPr lang="en-US" sz="2000" dirty="0" err="1"/>
              <a:t>măsurare</a:t>
            </a:r>
            <a:r>
              <a:rPr lang="en-US" sz="2000" dirty="0"/>
              <a:t> </a:t>
            </a:r>
            <a:r>
              <a:rPr lang="en-US" sz="2000" dirty="0" err="1"/>
              <a:t>optică</a:t>
            </a:r>
            <a:r>
              <a:rPr lang="en-US" sz="2000" dirty="0"/>
              <a:t> se </a:t>
            </a:r>
            <a:r>
              <a:rPr lang="en-US" sz="2000" dirty="0" err="1"/>
              <a:t>bazează</a:t>
            </a:r>
            <a:r>
              <a:rPr lang="en-US" sz="2000" dirty="0"/>
              <a:t> </a:t>
            </a:r>
            <a:r>
              <a:rPr lang="en-US" sz="2000" dirty="0" err="1"/>
              <a:t>pe</a:t>
            </a:r>
            <a:r>
              <a:rPr lang="en-US" sz="2000" dirty="0"/>
              <a:t> </a:t>
            </a:r>
            <a:r>
              <a:rPr lang="en-US" sz="2000" dirty="0" err="1"/>
              <a:t>interferometrie</a:t>
            </a:r>
            <a:r>
              <a:rPr lang="en-US" sz="2000" dirty="0"/>
              <a:t> cu </a:t>
            </a:r>
            <a:r>
              <a:rPr lang="en-US" sz="2000" dirty="0" err="1"/>
              <a:t>fascicul</a:t>
            </a:r>
            <a:r>
              <a:rPr lang="en-US" sz="2000" dirty="0"/>
              <a:t> </a:t>
            </a:r>
            <a:r>
              <a:rPr lang="en-US" sz="2000" dirty="0" err="1"/>
              <a:t>dublu</a:t>
            </a:r>
            <a:r>
              <a:rPr lang="en-US" sz="2000" dirty="0"/>
              <a:t> cu </a:t>
            </a:r>
            <a:r>
              <a:rPr lang="en-US" sz="2000" dirty="0" err="1"/>
              <a:t>utilizarea</a:t>
            </a:r>
            <a:r>
              <a:rPr lang="en-US" sz="2000" dirty="0"/>
              <a:t> </a:t>
            </a:r>
            <a:r>
              <a:rPr lang="ro-RO" sz="2000" dirty="0"/>
              <a:t>interferometrului </a:t>
            </a:r>
            <a:r>
              <a:rPr lang="en-US" sz="2000" dirty="0"/>
              <a:t>Michelson </a:t>
            </a:r>
            <a:r>
              <a:rPr lang="en-US" sz="2000" dirty="0" err="1"/>
              <a:t>modificat</a:t>
            </a:r>
            <a:r>
              <a:rPr lang="en-US" sz="2000" dirty="0"/>
              <a:t>. </a:t>
            </a:r>
            <a:endParaRPr lang="ro-RO" sz="2000" dirty="0"/>
          </a:p>
          <a:p>
            <a:r>
              <a:rPr lang="en-US" sz="2000" dirty="0"/>
              <a:t>Un laser He-Ne </a:t>
            </a:r>
            <a:r>
              <a:rPr lang="en-US" sz="2000" dirty="0" err="1"/>
              <a:t>este</a:t>
            </a:r>
            <a:r>
              <a:rPr lang="en-US" sz="2000" dirty="0"/>
              <a:t> </a:t>
            </a:r>
            <a:r>
              <a:rPr lang="en-US" sz="2000" dirty="0" err="1"/>
              <a:t>utilizat</a:t>
            </a:r>
            <a:r>
              <a:rPr lang="en-US" sz="2000" dirty="0"/>
              <a:t> ca </a:t>
            </a:r>
            <a:r>
              <a:rPr lang="en-US" sz="2000" dirty="0" err="1"/>
              <a:t>suport</a:t>
            </a:r>
            <a:r>
              <a:rPr lang="en-US" sz="2000" dirty="0"/>
              <a:t> de material al </a:t>
            </a:r>
            <a:r>
              <a:rPr lang="en-US" sz="2000" dirty="0" err="1"/>
              <a:t>unității</a:t>
            </a:r>
            <a:r>
              <a:rPr lang="en-US" sz="2000" dirty="0"/>
              <a:t> de </a:t>
            </a:r>
            <a:r>
              <a:rPr lang="en-US" sz="2000" dirty="0" err="1"/>
              <a:t>lungime</a:t>
            </a:r>
            <a:r>
              <a:rPr lang="en-US" sz="2000" dirty="0"/>
              <a:t>. </a:t>
            </a:r>
            <a:r>
              <a:rPr lang="en-US" sz="2000" dirty="0" err="1"/>
              <a:t>Figura</a:t>
            </a:r>
            <a:r>
              <a:rPr lang="en-US" sz="2000" dirty="0"/>
              <a:t> 3 </a:t>
            </a:r>
            <a:r>
              <a:rPr lang="en-US" sz="2000" dirty="0" err="1"/>
              <a:t>prezintă</a:t>
            </a:r>
            <a:r>
              <a:rPr lang="en-US" sz="2000" dirty="0"/>
              <a:t> o </a:t>
            </a:r>
            <a:r>
              <a:rPr lang="en-US" sz="2000" dirty="0" err="1"/>
              <a:t>fotografie</a:t>
            </a:r>
            <a:r>
              <a:rPr lang="en-US" sz="2000" dirty="0"/>
              <a:t> a </a:t>
            </a:r>
            <a:r>
              <a:rPr lang="en-US" sz="2000" dirty="0" err="1"/>
              <a:t>opticului</a:t>
            </a:r>
            <a:r>
              <a:rPr lang="ro-RO" sz="2000" dirty="0"/>
              <a:t> </a:t>
            </a:r>
            <a:r>
              <a:rPr lang="en-US" sz="2000" dirty="0" err="1"/>
              <a:t>secțiunea</a:t>
            </a:r>
            <a:r>
              <a:rPr lang="en-US" sz="2000" dirty="0"/>
              <a:t> LINM. </a:t>
            </a:r>
            <a:endParaRPr lang="en-US" dirty="0"/>
          </a:p>
        </p:txBody>
      </p:sp>
    </p:spTree>
    <p:extLst>
      <p:ext uri="{BB962C8B-B14F-4D97-AF65-F5344CB8AC3E}">
        <p14:creationId xmlns:p14="http://schemas.microsoft.com/office/powerpoint/2010/main" val="2208009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228600"/>
            <a:ext cx="8229600" cy="2702040"/>
          </a:xfrm>
          <a:prstGeom prst="rect">
            <a:avLst/>
          </a:prstGeom>
        </p:spPr>
      </p:pic>
      <p:pic>
        <p:nvPicPr>
          <p:cNvPr id="5" name="Picture 4"/>
          <p:cNvPicPr>
            <a:picLocks noChangeAspect="1"/>
          </p:cNvPicPr>
          <p:nvPr/>
        </p:nvPicPr>
        <p:blipFill>
          <a:blip r:embed="rId3"/>
          <a:stretch>
            <a:fillRect/>
          </a:stretch>
        </p:blipFill>
        <p:spPr>
          <a:xfrm>
            <a:off x="4574177" y="3429000"/>
            <a:ext cx="4595258" cy="3254022"/>
          </a:xfrm>
          <a:prstGeom prst="rect">
            <a:avLst/>
          </a:prstGeom>
        </p:spPr>
      </p:pic>
      <p:pic>
        <p:nvPicPr>
          <p:cNvPr id="6" name="Picture 5"/>
          <p:cNvPicPr>
            <a:picLocks noChangeAspect="1"/>
          </p:cNvPicPr>
          <p:nvPr/>
        </p:nvPicPr>
        <p:blipFill>
          <a:blip r:embed="rId4"/>
          <a:stretch>
            <a:fillRect/>
          </a:stretch>
        </p:blipFill>
        <p:spPr>
          <a:xfrm>
            <a:off x="1595149" y="3056269"/>
            <a:ext cx="1758739" cy="899205"/>
          </a:xfrm>
          <a:prstGeom prst="rect">
            <a:avLst/>
          </a:prstGeom>
        </p:spPr>
      </p:pic>
      <p:sp>
        <p:nvSpPr>
          <p:cNvPr id="7" name="Rectangle 1"/>
          <p:cNvSpPr>
            <a:spLocks noChangeArrowheads="1"/>
          </p:cNvSpPr>
          <p:nvPr/>
        </p:nvSpPr>
        <p:spPr bwMode="auto">
          <a:xfrm>
            <a:off x="228600" y="4845024"/>
            <a:ext cx="4191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rPr>
              <a:t>For a 630-nm red </a:t>
            </a:r>
            <a:r>
              <a:rPr kumimoji="0" lang="en-US" altLang="en-US" b="0" i="0" u="none" strike="noStrike" cap="none" normalizeH="0" baseline="0" dirty="0">
                <a:ln>
                  <a:noFill/>
                </a:ln>
                <a:solidFill>
                  <a:schemeClr val="tx1"/>
                </a:solidFill>
                <a:effectLst/>
              </a:rPr>
              <a:t>Laser</a:t>
            </a:r>
            <a:r>
              <a:rPr kumimoji="0" lang="ro-RO" altLang="en-US" b="0" i="0" u="none" strike="noStrike" cap="none" normalizeH="0" baseline="0" dirty="0">
                <a:ln>
                  <a:noFill/>
                </a:ln>
                <a:solidFill>
                  <a:schemeClr val="tx1"/>
                </a:solidFill>
                <a:effectLst/>
              </a:rPr>
              <a:t> </a:t>
            </a:r>
            <a:r>
              <a:rPr kumimoji="0" lang="en-US" altLang="en-US" b="0" i="0" u="none" strike="noStrike" cap="none" normalizeH="0" baseline="0" dirty="0">
                <a:ln>
                  <a:noFill/>
                </a:ln>
                <a:solidFill>
                  <a:schemeClr val="tx1"/>
                </a:solidFill>
                <a:effectLst/>
              </a:rPr>
              <a:t> light, and for each fringe crossing (</a:t>
            </a:r>
            <a:r>
              <a:rPr kumimoji="0" lang="en-US" altLang="en-US" b="0" i="0" u="none" strike="noStrike" cap="none" normalizeH="0" baseline="0" dirty="0">
                <a:ln>
                  <a:noFill/>
                </a:ln>
                <a:solidFill>
                  <a:schemeClr val="tx1"/>
                </a:solidFill>
                <a:effectLst/>
                <a:latin typeface="MathJax_Math-italic"/>
              </a:rPr>
              <a:t>m</a:t>
            </a:r>
            <a:r>
              <a:rPr kumimoji="0" lang="en-US" altLang="en-US" b="0" i="0" u="none" strike="noStrike" cap="none" normalizeH="0" baseline="0" dirty="0">
                <a:ln>
                  <a:noFill/>
                </a:ln>
                <a:solidFill>
                  <a:schemeClr val="tx1"/>
                </a:solidFill>
                <a:effectLst/>
                <a:latin typeface="MathJax_Main"/>
              </a:rPr>
              <a:t>=1</a:t>
            </a:r>
            <a:r>
              <a:rPr kumimoji="0" lang="ro-RO" altLang="en-US" b="0" i="0" u="none" strike="noStrike" cap="none" normalizeH="0" baseline="0" dirty="0">
                <a:ln>
                  <a:noFill/>
                </a:ln>
                <a:solidFill>
                  <a:schemeClr val="tx1"/>
                </a:solidFill>
                <a:effectLst/>
                <a:latin typeface="MathJax_Main"/>
              </a:rPr>
              <a:t>) the distance travelled by M2 if you keep M1 fix </a:t>
            </a:r>
            <a:endParaRPr kumimoji="0" lang="en-US" altLang="en-US" b="0" i="0" u="none" strike="noStrike" cap="none" normalizeH="0" baseline="0" dirty="0">
              <a:ln>
                <a:noFill/>
              </a:ln>
              <a:solidFill>
                <a:schemeClr val="tx1"/>
              </a:solidFill>
              <a:effectLst/>
            </a:endParaRPr>
          </a:p>
        </p:txBody>
      </p:sp>
      <p:pic>
        <p:nvPicPr>
          <p:cNvPr id="8" name="Picture 7"/>
          <p:cNvPicPr>
            <a:picLocks noChangeAspect="1"/>
          </p:cNvPicPr>
          <p:nvPr/>
        </p:nvPicPr>
        <p:blipFill>
          <a:blip r:embed="rId5"/>
          <a:stretch>
            <a:fillRect/>
          </a:stretch>
        </p:blipFill>
        <p:spPr>
          <a:xfrm>
            <a:off x="490616" y="6096000"/>
            <a:ext cx="3795089" cy="457240"/>
          </a:xfrm>
          <a:prstGeom prst="rect">
            <a:avLst/>
          </a:prstGeom>
        </p:spPr>
      </p:pic>
    </p:spTree>
    <p:extLst>
      <p:ext uri="{BB962C8B-B14F-4D97-AF65-F5344CB8AC3E}">
        <p14:creationId xmlns:p14="http://schemas.microsoft.com/office/powerpoint/2010/main" val="4184184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Transfer standard</a:t>
            </a:r>
            <a:endParaRPr lang="en-US" dirty="0"/>
          </a:p>
        </p:txBody>
      </p:sp>
      <p:sp>
        <p:nvSpPr>
          <p:cNvPr id="3" name="Content Placeholder 2"/>
          <p:cNvSpPr>
            <a:spLocks noGrp="1"/>
          </p:cNvSpPr>
          <p:nvPr>
            <p:ph idx="1"/>
          </p:nvPr>
        </p:nvSpPr>
        <p:spPr>
          <a:xfrm>
            <a:off x="152400" y="1676400"/>
            <a:ext cx="8991600" cy="4525962"/>
          </a:xfrm>
        </p:spPr>
        <p:txBody>
          <a:bodyPr/>
          <a:lstStyle/>
          <a:p>
            <a:r>
              <a:rPr lang="en-US" sz="1800" dirty="0"/>
              <a:t>Ca standard de transfer, un </a:t>
            </a:r>
            <a:r>
              <a:rPr lang="en-US" sz="1800" dirty="0" err="1"/>
              <a:t>obiect</a:t>
            </a:r>
            <a:r>
              <a:rPr lang="en-US" sz="1800" dirty="0"/>
              <a:t> de </a:t>
            </a:r>
            <a:r>
              <a:rPr lang="en-US" sz="1800" dirty="0" err="1"/>
              <a:t>testare</a:t>
            </a:r>
            <a:r>
              <a:rPr lang="en-US" sz="1800" dirty="0"/>
              <a:t> MShPS-2.0K </a:t>
            </a:r>
            <a:r>
              <a:rPr lang="en-US" sz="1800" dirty="0" err="1"/>
              <a:t>este</a:t>
            </a:r>
            <a:r>
              <a:rPr lang="en-US" sz="1800" dirty="0"/>
              <a:t> </a:t>
            </a:r>
            <a:r>
              <a:rPr lang="en-US" sz="1800" dirty="0" err="1"/>
              <a:t>utilizat</a:t>
            </a:r>
            <a:r>
              <a:rPr lang="en-US" sz="1800" dirty="0"/>
              <a:t> </a:t>
            </a:r>
            <a:r>
              <a:rPr lang="ro-RO" sz="1800" dirty="0"/>
              <a:t>de ex. În </a:t>
            </a:r>
            <a:r>
              <a:rPr lang="en-US" sz="1800" dirty="0" err="1"/>
              <a:t>Rusia</a:t>
            </a:r>
            <a:r>
              <a:rPr lang="en-US" sz="1800" dirty="0"/>
              <a:t>. Este </a:t>
            </a:r>
            <a:r>
              <a:rPr lang="en-US" sz="1800" dirty="0" err="1"/>
              <a:t>alcătuit</a:t>
            </a:r>
            <a:r>
              <a:rPr lang="en-US" sz="1800" dirty="0"/>
              <a:t> din </a:t>
            </a:r>
            <a:r>
              <a:rPr lang="en-US" sz="1800" dirty="0" err="1"/>
              <a:t>structuri</a:t>
            </a:r>
            <a:r>
              <a:rPr lang="en-US" sz="1800" dirty="0"/>
              <a:t> de pitch </a:t>
            </a:r>
            <a:r>
              <a:rPr lang="en-US" sz="1800" dirty="0" err="1"/>
              <a:t>pe</a:t>
            </a:r>
            <a:r>
              <a:rPr lang="en-US" sz="1800" dirty="0"/>
              <a:t> o </a:t>
            </a:r>
            <a:r>
              <a:rPr lang="en-US" sz="1800" dirty="0" err="1"/>
              <a:t>suprafață</a:t>
            </a:r>
            <a:r>
              <a:rPr lang="en-US" sz="1800" dirty="0"/>
              <a:t> de</a:t>
            </a:r>
            <a:r>
              <a:rPr lang="ro-RO" sz="1800" dirty="0"/>
              <a:t> Si</a:t>
            </a:r>
            <a:r>
              <a:rPr lang="en-US" sz="1800" dirty="0"/>
              <a:t>, care </a:t>
            </a:r>
            <a:r>
              <a:rPr lang="en-US" sz="1800" dirty="0" err="1"/>
              <a:t>coincid</a:t>
            </a:r>
            <a:r>
              <a:rPr lang="en-US" sz="1800" dirty="0"/>
              <a:t> cu </a:t>
            </a:r>
            <a:r>
              <a:rPr lang="en-US" sz="1800" dirty="0" err="1"/>
              <a:t>planul</a:t>
            </a:r>
            <a:r>
              <a:rPr lang="en-US" sz="1800" dirty="0"/>
              <a:t> </a:t>
            </a:r>
            <a:r>
              <a:rPr lang="en-US" sz="1800" dirty="0" err="1"/>
              <a:t>cristalografic</a:t>
            </a:r>
            <a:r>
              <a:rPr lang="en-US" sz="1800" dirty="0"/>
              <a:t> (100). </a:t>
            </a:r>
            <a:r>
              <a:rPr lang="en-US" sz="1800" dirty="0" err="1"/>
              <a:t>Elementele</a:t>
            </a:r>
            <a:r>
              <a:rPr lang="en-US" sz="1800" dirty="0"/>
              <a:t> </a:t>
            </a:r>
            <a:r>
              <a:rPr lang="en-US" sz="1800" dirty="0" err="1"/>
              <a:t>structurilor</a:t>
            </a:r>
            <a:r>
              <a:rPr lang="en-US" sz="1800" dirty="0"/>
              <a:t> de pas (</a:t>
            </a:r>
            <a:r>
              <a:rPr lang="en-US" sz="1800" dirty="0" err="1"/>
              <a:t>proeminențe</a:t>
            </a:r>
            <a:r>
              <a:rPr lang="en-US" sz="1800" dirty="0"/>
              <a:t> </a:t>
            </a:r>
            <a:r>
              <a:rPr lang="en-US" sz="1800" dirty="0" err="1"/>
              <a:t>și</a:t>
            </a:r>
            <a:r>
              <a:rPr lang="en-US" sz="1800" dirty="0"/>
              <a:t> </a:t>
            </a:r>
            <a:r>
              <a:rPr lang="en-US" sz="1800" dirty="0" err="1"/>
              <a:t>tranșee</a:t>
            </a:r>
            <a:r>
              <a:rPr lang="en-US" sz="1800" dirty="0"/>
              <a:t>) au </a:t>
            </a:r>
            <a:r>
              <a:rPr lang="en-US" sz="1800" dirty="0" err="1"/>
              <a:t>profil</a:t>
            </a:r>
            <a:r>
              <a:rPr lang="en-US" sz="1800" dirty="0"/>
              <a:t> trapezoidal cu </a:t>
            </a:r>
            <a:r>
              <a:rPr lang="en-US" sz="1800" dirty="0" err="1"/>
              <a:t>unghiuri</a:t>
            </a:r>
            <a:r>
              <a:rPr lang="en-US" sz="1800" dirty="0"/>
              <a:t> </a:t>
            </a:r>
            <a:r>
              <a:rPr lang="en-US" sz="1800" dirty="0" err="1"/>
              <a:t>mari</a:t>
            </a:r>
            <a:r>
              <a:rPr lang="en-US" sz="1800" dirty="0"/>
              <a:t> de </a:t>
            </a:r>
            <a:r>
              <a:rPr lang="en-US" sz="1800" dirty="0" err="1"/>
              <a:t>înclinare</a:t>
            </a:r>
            <a:r>
              <a:rPr lang="en-US" sz="1800" dirty="0"/>
              <a:t> a </a:t>
            </a:r>
            <a:r>
              <a:rPr lang="en-US" sz="1800" dirty="0" err="1"/>
              <a:t>pereților</a:t>
            </a:r>
            <a:r>
              <a:rPr lang="en-US" sz="1800" dirty="0"/>
              <a:t> </a:t>
            </a:r>
            <a:r>
              <a:rPr lang="en-US" sz="1800" dirty="0" err="1"/>
              <a:t>laterali</a:t>
            </a:r>
            <a:r>
              <a:rPr lang="en-US" sz="1800" dirty="0"/>
              <a:t>. </a:t>
            </a:r>
            <a:r>
              <a:rPr lang="en-US" sz="1800" dirty="0" err="1"/>
              <a:t>Diferite</a:t>
            </a:r>
            <a:r>
              <a:rPr lang="en-US" sz="1800" dirty="0"/>
              <a:t> </a:t>
            </a:r>
            <a:r>
              <a:rPr lang="en-US" sz="1800" dirty="0" err="1"/>
              <a:t>mostre</a:t>
            </a:r>
            <a:r>
              <a:rPr lang="en-US" sz="1800" dirty="0"/>
              <a:t> ale MShPS-2.0K </a:t>
            </a:r>
            <a:r>
              <a:rPr lang="en-US" sz="1800" dirty="0" err="1"/>
              <a:t>obiectul</a:t>
            </a:r>
            <a:r>
              <a:rPr lang="en-US" sz="1800" dirty="0"/>
              <a:t> de </a:t>
            </a:r>
            <a:r>
              <a:rPr lang="en-US" sz="1800" dirty="0" err="1"/>
              <a:t>testat</a:t>
            </a:r>
            <a:r>
              <a:rPr lang="en-US" sz="1800" dirty="0"/>
              <a:t> </a:t>
            </a:r>
            <a:r>
              <a:rPr lang="en-US" sz="1800" dirty="0" err="1"/>
              <a:t>poate</a:t>
            </a:r>
            <a:r>
              <a:rPr lang="en-US" sz="1800" dirty="0"/>
              <a:t> </a:t>
            </a:r>
            <a:r>
              <a:rPr lang="en-US" sz="1800" dirty="0" err="1"/>
              <a:t>avea</a:t>
            </a:r>
            <a:r>
              <a:rPr lang="en-US" sz="1800" dirty="0"/>
              <a:t> </a:t>
            </a:r>
            <a:r>
              <a:rPr lang="en-US" sz="1800" dirty="0" err="1"/>
              <a:t>dimensiuni</a:t>
            </a:r>
            <a:r>
              <a:rPr lang="en-US" sz="1800" dirty="0"/>
              <a:t> </a:t>
            </a:r>
            <a:r>
              <a:rPr lang="en-US" sz="1800" dirty="0" err="1"/>
              <a:t>diferite</a:t>
            </a:r>
            <a:r>
              <a:rPr lang="en-US" sz="1800" dirty="0"/>
              <a:t> ale </a:t>
            </a:r>
            <a:r>
              <a:rPr lang="en-US" sz="1800" dirty="0" err="1"/>
              <a:t>lățimii</a:t>
            </a:r>
            <a:r>
              <a:rPr lang="en-US" sz="1800" dirty="0"/>
              <a:t> </a:t>
            </a:r>
            <a:r>
              <a:rPr lang="en-US" sz="1800" dirty="0" err="1"/>
              <a:t>liniei</a:t>
            </a:r>
            <a:r>
              <a:rPr lang="en-US" sz="1800" dirty="0"/>
              <a:t> </a:t>
            </a:r>
            <a:r>
              <a:rPr lang="en-US" sz="1800" dirty="0" err="1"/>
              <a:t>și</a:t>
            </a:r>
            <a:r>
              <a:rPr lang="en-US" sz="1800" dirty="0"/>
              <a:t> ale </a:t>
            </a:r>
            <a:r>
              <a:rPr lang="en-US" sz="1800" dirty="0" err="1"/>
              <a:t>înălțimii</a:t>
            </a:r>
            <a:r>
              <a:rPr lang="en-US" sz="1800" dirty="0"/>
              <a:t> </a:t>
            </a:r>
            <a:r>
              <a:rPr lang="en-US" sz="1800" dirty="0" err="1"/>
              <a:t>proeminenței</a:t>
            </a:r>
            <a:r>
              <a:rPr lang="en-US" sz="1800" dirty="0"/>
              <a:t>, </a:t>
            </a:r>
            <a:r>
              <a:rPr lang="en-US" sz="1800" dirty="0" err="1"/>
              <a:t>dar</a:t>
            </a:r>
            <a:r>
              <a:rPr lang="en-US" sz="1800" dirty="0"/>
              <a:t> </a:t>
            </a:r>
            <a:r>
              <a:rPr lang="en-US" sz="1800" dirty="0" err="1"/>
              <a:t>toate</a:t>
            </a:r>
            <a:r>
              <a:rPr lang="en-US" sz="1800" dirty="0"/>
              <a:t> </a:t>
            </a:r>
            <a:r>
              <a:rPr lang="en-US" sz="1800" dirty="0" err="1"/>
              <a:t>probele</a:t>
            </a:r>
            <a:r>
              <a:rPr lang="en-US" sz="1800" dirty="0"/>
              <a:t> au </a:t>
            </a:r>
            <a:r>
              <a:rPr lang="en-US" sz="1800" dirty="0" err="1"/>
              <a:t>același</a:t>
            </a:r>
            <a:r>
              <a:rPr lang="en-US" sz="1800" dirty="0"/>
              <a:t> nominal pas de 2000 nm. </a:t>
            </a:r>
            <a:r>
              <a:rPr lang="en-US" sz="1800" dirty="0" err="1"/>
              <a:t>Înălțimea</a:t>
            </a:r>
            <a:r>
              <a:rPr lang="en-US" sz="1800" dirty="0"/>
              <a:t> </a:t>
            </a:r>
            <a:r>
              <a:rPr lang="en-US" sz="1800" dirty="0" err="1"/>
              <a:t>proeminenței</a:t>
            </a:r>
            <a:r>
              <a:rPr lang="en-US" sz="1800" dirty="0"/>
              <a:t> </a:t>
            </a:r>
            <a:r>
              <a:rPr lang="en-US" sz="1800" dirty="0" err="1"/>
              <a:t>poate</a:t>
            </a:r>
            <a:r>
              <a:rPr lang="en-US" sz="1800" dirty="0"/>
              <a:t> fi </a:t>
            </a:r>
            <a:r>
              <a:rPr lang="en-US" sz="1800" dirty="0" err="1"/>
              <a:t>fabricată</a:t>
            </a:r>
            <a:r>
              <a:rPr lang="en-US" sz="1800" dirty="0"/>
              <a:t> </a:t>
            </a:r>
            <a:r>
              <a:rPr lang="en-US" sz="1800" dirty="0" err="1"/>
              <a:t>în</a:t>
            </a:r>
            <a:r>
              <a:rPr lang="en-US" sz="1800" dirty="0"/>
              <a:t> </a:t>
            </a:r>
            <a:r>
              <a:rPr lang="en-US" sz="1800" dirty="0" err="1"/>
              <a:t>intervalul</a:t>
            </a:r>
            <a:r>
              <a:rPr lang="en-US" sz="1800" dirty="0"/>
              <a:t> 100 – 1200 nm, </a:t>
            </a:r>
            <a:r>
              <a:rPr lang="en-US" sz="1800" dirty="0" err="1"/>
              <a:t>iar</a:t>
            </a:r>
            <a:r>
              <a:rPr lang="en-US" sz="1800" dirty="0"/>
              <a:t> </a:t>
            </a:r>
            <a:r>
              <a:rPr lang="en-US" sz="1800" dirty="0" err="1"/>
              <a:t>lățimea</a:t>
            </a:r>
            <a:r>
              <a:rPr lang="en-US" sz="1800" dirty="0"/>
              <a:t> </a:t>
            </a:r>
            <a:r>
              <a:rPr lang="en-US" sz="1800" dirty="0" err="1"/>
              <a:t>proeminenței</a:t>
            </a:r>
            <a:r>
              <a:rPr lang="en-US" sz="1800" dirty="0"/>
              <a:t> (</a:t>
            </a:r>
            <a:r>
              <a:rPr lang="en-US" sz="1800" dirty="0" err="1"/>
              <a:t>dimensiunea</a:t>
            </a:r>
            <a:r>
              <a:rPr lang="en-US" sz="1800" dirty="0"/>
              <a:t> </a:t>
            </a:r>
            <a:r>
              <a:rPr lang="en-US" sz="1800" dirty="0" err="1"/>
              <a:t>bazei</a:t>
            </a:r>
            <a:r>
              <a:rPr lang="en-US" sz="1800" dirty="0"/>
              <a:t> </a:t>
            </a:r>
            <a:r>
              <a:rPr lang="en-US" sz="1800" dirty="0" err="1"/>
              <a:t>superioare</a:t>
            </a:r>
            <a:r>
              <a:rPr lang="en-US" sz="1800" dirty="0"/>
              <a:t> a </a:t>
            </a:r>
            <a:r>
              <a:rPr lang="en-US" sz="1800" dirty="0" err="1"/>
              <a:t>proeminenței</a:t>
            </a:r>
            <a:r>
              <a:rPr lang="en-US" sz="1800" dirty="0"/>
              <a:t>) – </a:t>
            </a:r>
            <a:r>
              <a:rPr lang="en-US" sz="1800" dirty="0" err="1"/>
              <a:t>în</a:t>
            </a:r>
            <a:r>
              <a:rPr lang="en-US" sz="1800" dirty="0"/>
              <a:t> </a:t>
            </a:r>
            <a:r>
              <a:rPr lang="en-US" sz="1800" dirty="0" err="1"/>
              <a:t>intervalul</a:t>
            </a:r>
            <a:r>
              <a:rPr lang="en-US" sz="1800" dirty="0"/>
              <a:t> 5 – 600 nm. </a:t>
            </a:r>
            <a:r>
              <a:rPr lang="en-US" sz="1800" dirty="0" err="1"/>
              <a:t>Micrografiile</a:t>
            </a:r>
            <a:r>
              <a:rPr lang="en-US" sz="1800" dirty="0"/>
              <a:t> </a:t>
            </a:r>
            <a:r>
              <a:rPr lang="en-US" sz="1800" dirty="0" err="1"/>
              <a:t>obiectului</a:t>
            </a:r>
            <a:r>
              <a:rPr lang="en-US" sz="1800" dirty="0"/>
              <a:t> de </a:t>
            </a:r>
            <a:r>
              <a:rPr lang="en-US" sz="1800" dirty="0" err="1"/>
              <a:t>testare</a:t>
            </a:r>
            <a:r>
              <a:rPr lang="en-US" sz="1800" dirty="0"/>
              <a:t> MShPS-2.0K </a:t>
            </a:r>
            <a:r>
              <a:rPr lang="en-US" sz="1800" dirty="0" err="1"/>
              <a:t>realizate</a:t>
            </a:r>
            <a:r>
              <a:rPr lang="en-US" sz="1800" dirty="0"/>
              <a:t> cu un SEM la </a:t>
            </a:r>
            <a:r>
              <a:rPr lang="en-US" sz="1800" dirty="0" err="1"/>
              <a:t>diferite</a:t>
            </a:r>
            <a:r>
              <a:rPr lang="en-US" sz="1800" dirty="0"/>
              <a:t> </a:t>
            </a:r>
            <a:r>
              <a:rPr lang="en-US" sz="1800" dirty="0" err="1"/>
              <a:t>măriri</a:t>
            </a:r>
            <a:r>
              <a:rPr lang="en-US" sz="1800" dirty="0"/>
              <a:t> </a:t>
            </a:r>
            <a:r>
              <a:rPr lang="en-US" sz="1800" dirty="0" err="1"/>
              <a:t>sunt</a:t>
            </a:r>
            <a:r>
              <a:rPr lang="en-US" sz="1800" dirty="0"/>
              <a:t> </a:t>
            </a:r>
            <a:r>
              <a:rPr lang="en-US" sz="1800" dirty="0" err="1"/>
              <a:t>prezentate</a:t>
            </a:r>
            <a:r>
              <a:rPr lang="en-US" sz="1800" dirty="0"/>
              <a:t> </a:t>
            </a:r>
            <a:r>
              <a:rPr lang="en-US" sz="1800" dirty="0" err="1"/>
              <a:t>în</a:t>
            </a:r>
            <a:r>
              <a:rPr lang="en-US" sz="1800" dirty="0"/>
              <a:t> Fig.</a:t>
            </a:r>
          </a:p>
        </p:txBody>
      </p:sp>
      <p:pic>
        <p:nvPicPr>
          <p:cNvPr id="4" name="Picture 3"/>
          <p:cNvPicPr>
            <a:picLocks noChangeAspect="1"/>
          </p:cNvPicPr>
          <p:nvPr/>
        </p:nvPicPr>
        <p:blipFill>
          <a:blip r:embed="rId2"/>
          <a:stretch>
            <a:fillRect/>
          </a:stretch>
        </p:blipFill>
        <p:spPr>
          <a:xfrm>
            <a:off x="38099" y="4953000"/>
            <a:ext cx="9105901" cy="1676400"/>
          </a:xfrm>
          <a:prstGeom prst="rect">
            <a:avLst/>
          </a:prstGeom>
        </p:spPr>
      </p:pic>
    </p:spTree>
    <p:extLst>
      <p:ext uri="{BB962C8B-B14F-4D97-AF65-F5344CB8AC3E}">
        <p14:creationId xmlns:p14="http://schemas.microsoft.com/office/powerpoint/2010/main" val="4193941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sz="1800" dirty="0"/>
              <a:t>Relieful structurii pentru obiectul de testare MShPS-2.0K este fabricat în cursul gravării lichide anizotrope a Si(100) napolitană printr-o mască fotorezist. Ca urmare a unei astfel de gravuri, profilul fiecărui șanț are o formă trapezoidală. </a:t>
            </a:r>
          </a:p>
          <a:p>
            <a:r>
              <a:rPr lang="ro-RO" sz="1800" dirty="0"/>
              <a:t>The pereții laterali ai șanțurilor coincid cu planurile cristalografice {111}, în timp ce fundul șanțului și proeminența părții de sus coincide cu planurile cristalografice {100} (vezi Fig.). </a:t>
            </a:r>
          </a:p>
          <a:p>
            <a:r>
              <a:rPr lang="ro-RO" sz="1800" dirty="0"/>
              <a:t>Unghiul de înclinare al peretelui lateral în raport cu normala la baza inferioară este egală cu unghiul dintre planurile cristalografice (100) și (111); este egal cu </a:t>
            </a:r>
            <a:r>
              <a:rPr lang="el-GR" sz="1800" dirty="0"/>
              <a:t>ϕ = </a:t>
            </a:r>
            <a:r>
              <a:rPr lang="ro-RO" sz="1800" dirty="0"/>
              <a:t>arctg( √2 / 2) ≈ 35,26° . </a:t>
            </a:r>
          </a:p>
          <a:p>
            <a:r>
              <a:rPr lang="ro-RO" sz="1800" dirty="0"/>
              <a:t>Dimensiunea adâncimii reliefului este controlată de timpul de gravare.</a:t>
            </a:r>
          </a:p>
          <a:p>
            <a:br>
              <a:rPr lang="ro-RO" dirty="0"/>
            </a:br>
            <a:endParaRPr lang="en-US" dirty="0"/>
          </a:p>
        </p:txBody>
      </p:sp>
      <p:pic>
        <p:nvPicPr>
          <p:cNvPr id="4" name="Picture 3"/>
          <p:cNvPicPr>
            <a:picLocks noChangeAspect="1"/>
          </p:cNvPicPr>
          <p:nvPr/>
        </p:nvPicPr>
        <p:blipFill>
          <a:blip r:embed="rId2"/>
          <a:stretch>
            <a:fillRect/>
          </a:stretch>
        </p:blipFill>
        <p:spPr>
          <a:xfrm>
            <a:off x="5175836" y="16212"/>
            <a:ext cx="3793133" cy="1934826"/>
          </a:xfrm>
          <a:prstGeom prst="rect">
            <a:avLst/>
          </a:prstGeom>
        </p:spPr>
      </p:pic>
      <p:sp>
        <p:nvSpPr>
          <p:cNvPr id="5" name="Rectangle 4"/>
          <p:cNvSpPr/>
          <p:nvPr/>
        </p:nvSpPr>
        <p:spPr>
          <a:xfrm>
            <a:off x="762000" y="234075"/>
            <a:ext cx="4572000" cy="1200329"/>
          </a:xfrm>
          <a:prstGeom prst="rect">
            <a:avLst/>
          </a:prstGeom>
        </p:spPr>
        <p:txBody>
          <a:bodyPr>
            <a:spAutoFit/>
          </a:bodyPr>
          <a:lstStyle/>
          <a:p>
            <a:r>
              <a:rPr lang="en-US" dirty="0" err="1">
                <a:solidFill>
                  <a:srgbClr val="3C4043"/>
                </a:solidFill>
                <a:latin typeface="Roboto"/>
              </a:rPr>
              <a:t>Dispunerea</a:t>
            </a:r>
            <a:r>
              <a:rPr lang="en-US" dirty="0">
                <a:solidFill>
                  <a:srgbClr val="3C4043"/>
                </a:solidFill>
                <a:latin typeface="Roboto"/>
              </a:rPr>
              <a:t> </a:t>
            </a:r>
            <a:r>
              <a:rPr lang="en-US" dirty="0" err="1">
                <a:solidFill>
                  <a:srgbClr val="3C4043"/>
                </a:solidFill>
                <a:latin typeface="Roboto"/>
              </a:rPr>
              <a:t>schematică</a:t>
            </a:r>
            <a:r>
              <a:rPr lang="en-US" dirty="0">
                <a:solidFill>
                  <a:srgbClr val="3C4043"/>
                </a:solidFill>
                <a:latin typeface="Roboto"/>
              </a:rPr>
              <a:t> a </a:t>
            </a:r>
            <a:r>
              <a:rPr lang="en-US" dirty="0" err="1">
                <a:solidFill>
                  <a:srgbClr val="3C4043"/>
                </a:solidFill>
                <a:latin typeface="Roboto"/>
              </a:rPr>
              <a:t>planurilor</a:t>
            </a:r>
            <a:r>
              <a:rPr lang="en-US" dirty="0">
                <a:solidFill>
                  <a:srgbClr val="3C4043"/>
                </a:solidFill>
                <a:latin typeface="Roboto"/>
              </a:rPr>
              <a:t> </a:t>
            </a:r>
            <a:r>
              <a:rPr lang="en-US" dirty="0" err="1">
                <a:solidFill>
                  <a:srgbClr val="3C4043"/>
                </a:solidFill>
                <a:latin typeface="Roboto"/>
              </a:rPr>
              <a:t>cristalografice</a:t>
            </a:r>
            <a:r>
              <a:rPr lang="en-US" dirty="0">
                <a:solidFill>
                  <a:srgbClr val="3C4043"/>
                </a:solidFill>
                <a:latin typeface="Roboto"/>
              </a:rPr>
              <a:t> de </a:t>
            </a:r>
            <a:r>
              <a:rPr lang="en-US" dirty="0" err="1">
                <a:solidFill>
                  <a:srgbClr val="3C4043"/>
                </a:solidFill>
                <a:latin typeface="Roboto"/>
              </a:rPr>
              <a:t>siliciu</a:t>
            </a:r>
            <a:r>
              <a:rPr lang="en-US" dirty="0">
                <a:solidFill>
                  <a:srgbClr val="3C4043"/>
                </a:solidFill>
                <a:latin typeface="Roboto"/>
              </a:rPr>
              <a:t> </a:t>
            </a:r>
            <a:r>
              <a:rPr lang="en-US" dirty="0" err="1">
                <a:solidFill>
                  <a:srgbClr val="3C4043"/>
                </a:solidFill>
                <a:latin typeface="Roboto"/>
              </a:rPr>
              <a:t>într</a:t>
            </a:r>
            <a:r>
              <a:rPr lang="en-US" dirty="0">
                <a:solidFill>
                  <a:srgbClr val="3C4043"/>
                </a:solidFill>
                <a:latin typeface="Roboto"/>
              </a:rPr>
              <a:t>-o </a:t>
            </a:r>
            <a:r>
              <a:rPr lang="en-US" dirty="0" err="1">
                <a:solidFill>
                  <a:srgbClr val="3C4043"/>
                </a:solidFill>
                <a:latin typeface="Roboto"/>
              </a:rPr>
              <a:t>structură</a:t>
            </a:r>
            <a:r>
              <a:rPr lang="en-US" dirty="0">
                <a:solidFill>
                  <a:srgbClr val="3C4043"/>
                </a:solidFill>
                <a:latin typeface="Roboto"/>
              </a:rPr>
              <a:t> </a:t>
            </a:r>
            <a:r>
              <a:rPr lang="en-US" dirty="0" err="1">
                <a:solidFill>
                  <a:srgbClr val="3C4043"/>
                </a:solidFill>
                <a:latin typeface="Roboto"/>
              </a:rPr>
              <a:t>preparată</a:t>
            </a:r>
            <a:r>
              <a:rPr lang="en-US" dirty="0">
                <a:solidFill>
                  <a:srgbClr val="3C4043"/>
                </a:solidFill>
                <a:latin typeface="Roboto"/>
              </a:rPr>
              <a:t> </a:t>
            </a:r>
            <a:r>
              <a:rPr lang="en-US" dirty="0" err="1">
                <a:solidFill>
                  <a:srgbClr val="3C4043"/>
                </a:solidFill>
                <a:latin typeface="Roboto"/>
              </a:rPr>
              <a:t>prin</a:t>
            </a:r>
            <a:r>
              <a:rPr lang="en-US" dirty="0">
                <a:solidFill>
                  <a:srgbClr val="3C4043"/>
                </a:solidFill>
                <a:latin typeface="Roboto"/>
              </a:rPr>
              <a:t> </a:t>
            </a:r>
            <a:r>
              <a:rPr lang="en-US" dirty="0" err="1">
                <a:solidFill>
                  <a:srgbClr val="3C4043"/>
                </a:solidFill>
                <a:latin typeface="Roboto"/>
              </a:rPr>
              <a:t>gravarea</a:t>
            </a:r>
            <a:r>
              <a:rPr lang="en-US" dirty="0">
                <a:solidFill>
                  <a:srgbClr val="3C4043"/>
                </a:solidFill>
                <a:latin typeface="Roboto"/>
              </a:rPr>
              <a:t> </a:t>
            </a:r>
            <a:r>
              <a:rPr lang="en-US" dirty="0" err="1">
                <a:solidFill>
                  <a:srgbClr val="3C4043"/>
                </a:solidFill>
                <a:latin typeface="Roboto"/>
              </a:rPr>
              <a:t>anizotropă</a:t>
            </a:r>
            <a:r>
              <a:rPr lang="en-US" dirty="0">
                <a:solidFill>
                  <a:srgbClr val="3C4043"/>
                </a:solidFill>
                <a:latin typeface="Roboto"/>
              </a:rPr>
              <a:t> a un</a:t>
            </a:r>
            <a:r>
              <a:rPr lang="ro-RO" dirty="0">
                <a:solidFill>
                  <a:srgbClr val="3C4043"/>
                </a:solidFill>
                <a:latin typeface="Roboto"/>
              </a:rPr>
              <a:t>ei</a:t>
            </a:r>
            <a:r>
              <a:rPr lang="en-US" dirty="0">
                <a:solidFill>
                  <a:srgbClr val="3C4043"/>
                </a:solidFill>
                <a:latin typeface="Roboto"/>
              </a:rPr>
              <a:t> </a:t>
            </a:r>
            <a:r>
              <a:rPr lang="ro-RO" dirty="0">
                <a:solidFill>
                  <a:srgbClr val="3C4043"/>
                </a:solidFill>
                <a:latin typeface="Roboto"/>
              </a:rPr>
              <a:t>plăci de</a:t>
            </a:r>
            <a:r>
              <a:rPr lang="en-US" dirty="0">
                <a:solidFill>
                  <a:srgbClr val="3C4043"/>
                </a:solidFill>
                <a:latin typeface="Roboto"/>
              </a:rPr>
              <a:t> Si(100) </a:t>
            </a:r>
            <a:r>
              <a:rPr lang="en-US" dirty="0" err="1">
                <a:solidFill>
                  <a:srgbClr val="3C4043"/>
                </a:solidFill>
                <a:latin typeface="Roboto"/>
              </a:rPr>
              <a:t>printr</a:t>
            </a:r>
            <a:r>
              <a:rPr lang="en-US" dirty="0">
                <a:solidFill>
                  <a:srgbClr val="3C4043"/>
                </a:solidFill>
                <a:latin typeface="Roboto"/>
              </a:rPr>
              <a:t>-o </a:t>
            </a:r>
            <a:r>
              <a:rPr lang="en-US" dirty="0" err="1">
                <a:solidFill>
                  <a:srgbClr val="3C4043"/>
                </a:solidFill>
                <a:latin typeface="Roboto"/>
              </a:rPr>
              <a:t>mască</a:t>
            </a:r>
            <a:r>
              <a:rPr lang="en-US" dirty="0">
                <a:solidFill>
                  <a:srgbClr val="3C4043"/>
                </a:solidFill>
                <a:latin typeface="Roboto"/>
              </a:rPr>
              <a:t> </a:t>
            </a:r>
            <a:r>
              <a:rPr lang="en-US" dirty="0" err="1">
                <a:solidFill>
                  <a:srgbClr val="3C4043"/>
                </a:solidFill>
                <a:latin typeface="Roboto"/>
              </a:rPr>
              <a:t>fotorezist</a:t>
            </a:r>
            <a:r>
              <a:rPr lang="en-US" dirty="0">
                <a:solidFill>
                  <a:srgbClr val="3C4043"/>
                </a:solidFill>
                <a:latin typeface="Roboto"/>
              </a:rPr>
              <a:t>.</a:t>
            </a:r>
            <a:endParaRPr lang="en-US" dirty="0"/>
          </a:p>
        </p:txBody>
      </p:sp>
    </p:spTree>
    <p:extLst>
      <p:ext uri="{BB962C8B-B14F-4D97-AF65-F5344CB8AC3E}">
        <p14:creationId xmlns:p14="http://schemas.microsoft.com/office/powerpoint/2010/main" val="562337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800" dirty="0" err="1"/>
              <a:t>Micrografii</a:t>
            </a:r>
            <a:r>
              <a:rPr lang="en-US" sz="1800" dirty="0"/>
              <a:t> ale </a:t>
            </a:r>
            <a:r>
              <a:rPr lang="en-US" sz="1800" dirty="0" err="1"/>
              <a:t>clivajelor</a:t>
            </a:r>
            <a:r>
              <a:rPr lang="en-US" sz="1800" dirty="0"/>
              <a:t> </a:t>
            </a:r>
            <a:r>
              <a:rPr lang="en-US" sz="1800" dirty="0" err="1"/>
              <a:t>structurilor</a:t>
            </a:r>
            <a:r>
              <a:rPr lang="en-US" sz="1800" dirty="0"/>
              <a:t> </a:t>
            </a:r>
            <a:r>
              <a:rPr lang="en-US" sz="1800" dirty="0" err="1"/>
              <a:t>diferitelor</a:t>
            </a:r>
            <a:r>
              <a:rPr lang="en-US" sz="1800" dirty="0"/>
              <a:t> probe ale </a:t>
            </a:r>
            <a:r>
              <a:rPr lang="en-US" sz="1800" dirty="0" err="1"/>
              <a:t>obiectului</a:t>
            </a:r>
            <a:r>
              <a:rPr lang="en-US" sz="1800" dirty="0"/>
              <a:t> de </a:t>
            </a:r>
            <a:r>
              <a:rPr lang="en-US" sz="1800" dirty="0" err="1"/>
              <a:t>testare</a:t>
            </a:r>
            <a:r>
              <a:rPr lang="en-US" sz="1800" dirty="0"/>
              <a:t> MShPS-2.0K cu </a:t>
            </a:r>
            <a:r>
              <a:rPr lang="en-US" sz="1800" dirty="0" err="1"/>
              <a:t>diferite</a:t>
            </a:r>
            <a:r>
              <a:rPr lang="en-US" sz="1800" dirty="0"/>
              <a:t> </a:t>
            </a:r>
            <a:r>
              <a:rPr lang="en-US" sz="1800" dirty="0" err="1"/>
              <a:t>lățimi</a:t>
            </a:r>
            <a:r>
              <a:rPr lang="en-US" sz="1800" dirty="0"/>
              <a:t> </a:t>
            </a:r>
            <a:r>
              <a:rPr lang="en-US" sz="1800" dirty="0" err="1"/>
              <a:t>și</a:t>
            </a:r>
            <a:r>
              <a:rPr lang="en-US" sz="1800" dirty="0"/>
              <a:t> </a:t>
            </a:r>
            <a:r>
              <a:rPr lang="en-US" sz="1800" dirty="0" err="1"/>
              <a:t>înălțimi</a:t>
            </a:r>
            <a:r>
              <a:rPr lang="en-US" sz="1800" dirty="0"/>
              <a:t> </a:t>
            </a:r>
            <a:r>
              <a:rPr lang="en-US" sz="1800" dirty="0" err="1"/>
              <a:t>proeminențe</a:t>
            </a:r>
            <a:r>
              <a:rPr lang="en-US" sz="1800" dirty="0"/>
              <a:t>.</a:t>
            </a:r>
          </a:p>
        </p:txBody>
      </p:sp>
      <p:pic>
        <p:nvPicPr>
          <p:cNvPr id="4" name="Picture 3"/>
          <p:cNvPicPr>
            <a:picLocks noChangeAspect="1"/>
          </p:cNvPicPr>
          <p:nvPr/>
        </p:nvPicPr>
        <p:blipFill>
          <a:blip r:embed="rId2"/>
          <a:stretch>
            <a:fillRect/>
          </a:stretch>
        </p:blipFill>
        <p:spPr>
          <a:xfrm>
            <a:off x="189025" y="2514600"/>
            <a:ext cx="8954975" cy="2019396"/>
          </a:xfrm>
          <a:prstGeom prst="rect">
            <a:avLst/>
          </a:prstGeom>
        </p:spPr>
      </p:pic>
      <p:pic>
        <p:nvPicPr>
          <p:cNvPr id="5" name="Picture 4"/>
          <p:cNvPicPr>
            <a:picLocks noChangeAspect="1"/>
          </p:cNvPicPr>
          <p:nvPr/>
        </p:nvPicPr>
        <p:blipFill>
          <a:blip r:embed="rId3"/>
          <a:stretch>
            <a:fillRect/>
          </a:stretch>
        </p:blipFill>
        <p:spPr>
          <a:xfrm>
            <a:off x="191202" y="4724496"/>
            <a:ext cx="8793371" cy="1905000"/>
          </a:xfrm>
          <a:prstGeom prst="rect">
            <a:avLst/>
          </a:prstGeom>
        </p:spPr>
      </p:pic>
    </p:spTree>
    <p:extLst>
      <p:ext uri="{BB962C8B-B14F-4D97-AF65-F5344CB8AC3E}">
        <p14:creationId xmlns:p14="http://schemas.microsoft.com/office/powerpoint/2010/main" val="3228977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Method of direct measurements with the use of an AFM </a:t>
            </a:r>
          </a:p>
        </p:txBody>
      </p:sp>
      <p:pic>
        <p:nvPicPr>
          <p:cNvPr id="4" name="Content Placeholder 3"/>
          <p:cNvPicPr>
            <a:picLocks noGrp="1" noChangeAspect="1"/>
          </p:cNvPicPr>
          <p:nvPr>
            <p:ph idx="1"/>
          </p:nvPr>
        </p:nvPicPr>
        <p:blipFill>
          <a:blip r:embed="rId2"/>
          <a:stretch>
            <a:fillRect/>
          </a:stretch>
        </p:blipFill>
        <p:spPr>
          <a:xfrm>
            <a:off x="63632" y="4114800"/>
            <a:ext cx="8867502" cy="1818023"/>
          </a:xfrm>
          <a:prstGeom prst="rect">
            <a:avLst/>
          </a:prstGeom>
        </p:spPr>
      </p:pic>
      <p:sp>
        <p:nvSpPr>
          <p:cNvPr id="5" name="Rectangle 4"/>
          <p:cNvSpPr/>
          <p:nvPr/>
        </p:nvSpPr>
        <p:spPr>
          <a:xfrm>
            <a:off x="422366" y="1862078"/>
            <a:ext cx="8340634" cy="2862322"/>
          </a:xfrm>
          <a:prstGeom prst="rect">
            <a:avLst/>
          </a:prstGeom>
        </p:spPr>
        <p:txBody>
          <a:bodyPr wrap="square">
            <a:spAutoFit/>
          </a:bodyPr>
          <a:lstStyle/>
          <a:p>
            <a:r>
              <a:rPr lang="ro-RO" dirty="0">
                <a:solidFill>
                  <a:srgbClr val="3C4043"/>
                </a:solidFill>
                <a:latin typeface="Roboto"/>
              </a:rPr>
              <a:t>Transferul dimensiunii de la un sistem 3D pentru măsurarea nanodeplasărilor la un standard de transfer și de la un standard de transfer la un AFM situat la un client se realizează folosind o metodă de măsurători directe cu un AFM. </a:t>
            </a:r>
          </a:p>
          <a:p>
            <a:r>
              <a:rPr lang="ro-RO" dirty="0">
                <a:solidFill>
                  <a:srgbClr val="3C4043"/>
                </a:solidFill>
                <a:latin typeface="Roboto"/>
              </a:rPr>
              <a:t>Dacă raza vârfului cantilever </a:t>
            </a:r>
            <a:r>
              <a:rPr lang="ro-RO" b="1" dirty="0">
                <a:solidFill>
                  <a:srgbClr val="FF0000"/>
                </a:solidFill>
                <a:latin typeface="Roboto"/>
              </a:rPr>
              <a:t>r</a:t>
            </a:r>
            <a:r>
              <a:rPr lang="ro-RO" dirty="0">
                <a:solidFill>
                  <a:srgbClr val="3C4043"/>
                </a:solidFill>
                <a:latin typeface="Roboto"/>
              </a:rPr>
              <a:t> este mică în comparație cu parametrii care specifică protrusioa</a:t>
            </a:r>
          </a:p>
          <a:p>
            <a:endParaRPr lang="ro-RO" dirty="0">
              <a:solidFill>
                <a:srgbClr val="3C4043"/>
              </a:solidFill>
              <a:latin typeface="Roboto"/>
            </a:endParaRPr>
          </a:p>
          <a:p>
            <a:endParaRPr lang="ro-RO" dirty="0">
              <a:solidFill>
                <a:srgbClr val="3C4043"/>
              </a:solidFill>
              <a:latin typeface="Roboto"/>
            </a:endParaRPr>
          </a:p>
          <a:p>
            <a:r>
              <a:rPr lang="ro-RO" dirty="0">
                <a:solidFill>
                  <a:srgbClr val="3C4043"/>
                </a:solidFill>
                <a:latin typeface="Roboto"/>
              </a:rPr>
              <a:t>Atunci forma semnalului AFM este apropiată trapezoidală</a:t>
            </a:r>
          </a:p>
          <a:p>
            <a:br>
              <a:rPr lang="ro-RO" dirty="0">
                <a:solidFill>
                  <a:srgbClr val="5F6368"/>
                </a:solidFill>
                <a:latin typeface="Roboto"/>
              </a:rPr>
            </a:br>
            <a:endParaRPr lang="en-US" dirty="0"/>
          </a:p>
        </p:txBody>
      </p:sp>
      <p:pic>
        <p:nvPicPr>
          <p:cNvPr id="6" name="Picture 5"/>
          <p:cNvPicPr>
            <a:picLocks noChangeAspect="1"/>
          </p:cNvPicPr>
          <p:nvPr/>
        </p:nvPicPr>
        <p:blipFill>
          <a:blip r:embed="rId3"/>
          <a:stretch>
            <a:fillRect/>
          </a:stretch>
        </p:blipFill>
        <p:spPr>
          <a:xfrm>
            <a:off x="1828800" y="3352800"/>
            <a:ext cx="5337166" cy="323858"/>
          </a:xfrm>
          <a:prstGeom prst="rect">
            <a:avLst/>
          </a:prstGeom>
        </p:spPr>
      </p:pic>
      <p:sp>
        <p:nvSpPr>
          <p:cNvPr id="7" name="Rectangle 6"/>
          <p:cNvSpPr/>
          <p:nvPr/>
        </p:nvSpPr>
        <p:spPr>
          <a:xfrm>
            <a:off x="396734" y="5965150"/>
            <a:ext cx="8534400" cy="923330"/>
          </a:xfrm>
          <a:prstGeom prst="rect">
            <a:avLst/>
          </a:prstGeom>
        </p:spPr>
        <p:txBody>
          <a:bodyPr wrap="square">
            <a:spAutoFit/>
          </a:bodyPr>
          <a:lstStyle/>
          <a:p>
            <a:r>
              <a:rPr lang="en-US" dirty="0"/>
              <a:t>Schematic of protrusions with a trapezoidal profile. (b) Trapezoidal approximation for the AFM signal. Parameters of the pitch structure (a) and of the </a:t>
            </a:r>
            <a:r>
              <a:rPr lang="ro-RO" dirty="0"/>
              <a:t>corresponding AFM </a:t>
            </a:r>
            <a:r>
              <a:rPr lang="en-US" dirty="0"/>
              <a:t>signal (b) are indicated in Figs. (</a:t>
            </a:r>
            <a:r>
              <a:rPr lang="en-US" dirty="0" err="1"/>
              <a:t>a,b</a:t>
            </a:r>
            <a:r>
              <a:rPr lang="en-US" dirty="0"/>
              <a:t>). </a:t>
            </a:r>
          </a:p>
        </p:txBody>
      </p:sp>
    </p:spTree>
    <p:extLst>
      <p:ext uri="{BB962C8B-B14F-4D97-AF65-F5344CB8AC3E}">
        <p14:creationId xmlns:p14="http://schemas.microsoft.com/office/powerpoint/2010/main" val="64968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76400"/>
            <a:ext cx="9067800" cy="4800600"/>
          </a:xfrm>
        </p:spPr>
        <p:txBody>
          <a:bodyPr/>
          <a:lstStyle/>
          <a:p>
            <a:r>
              <a:rPr lang="en-US" sz="1800" dirty="0" err="1"/>
              <a:t>Cand</a:t>
            </a:r>
            <a:r>
              <a:rPr lang="en-US" sz="1800" dirty="0"/>
              <a:t> </a:t>
            </a:r>
            <a:r>
              <a:rPr lang="en-US" sz="1800" dirty="0" err="1"/>
              <a:t>elementele</a:t>
            </a:r>
            <a:r>
              <a:rPr lang="en-US" sz="1800" dirty="0"/>
              <a:t> </a:t>
            </a:r>
            <a:r>
              <a:rPr lang="en-US" sz="1800" dirty="0" err="1"/>
              <a:t>trapezoidale</a:t>
            </a:r>
            <a:r>
              <a:rPr lang="en-US" sz="1800" dirty="0"/>
              <a:t> ale </a:t>
            </a:r>
            <a:r>
              <a:rPr lang="en-US" sz="1800" dirty="0" err="1"/>
              <a:t>structurii</a:t>
            </a:r>
            <a:r>
              <a:rPr lang="en-US" sz="1800" dirty="0"/>
              <a:t> </a:t>
            </a:r>
            <a:r>
              <a:rPr lang="en-US" sz="1800" dirty="0" err="1"/>
              <a:t>pasului</a:t>
            </a:r>
            <a:r>
              <a:rPr lang="en-US" sz="1800" dirty="0"/>
              <a:t> au </a:t>
            </a:r>
            <a:r>
              <a:rPr lang="en-US" sz="1800" dirty="0" err="1"/>
              <a:t>unghiuri</a:t>
            </a:r>
            <a:r>
              <a:rPr lang="en-US" sz="1800" dirty="0"/>
              <a:t> </a:t>
            </a:r>
            <a:r>
              <a:rPr lang="en-US" sz="1800" dirty="0" err="1"/>
              <a:t>mari</a:t>
            </a:r>
            <a:r>
              <a:rPr lang="en-US" sz="1800" dirty="0"/>
              <a:t> de </a:t>
            </a:r>
            <a:r>
              <a:rPr lang="en-US" sz="1800" dirty="0" err="1"/>
              <a:t>înclinare</a:t>
            </a:r>
            <a:r>
              <a:rPr lang="en-US" sz="1800" dirty="0"/>
              <a:t> a </a:t>
            </a:r>
            <a:r>
              <a:rPr lang="en-US" sz="1800" dirty="0" err="1"/>
              <a:t>pereților</a:t>
            </a:r>
            <a:r>
              <a:rPr lang="en-US" sz="1800" dirty="0"/>
              <a:t> </a:t>
            </a:r>
            <a:r>
              <a:rPr lang="en-US" sz="1800" dirty="0" err="1"/>
              <a:t>laterali</a:t>
            </a:r>
            <a:r>
              <a:rPr lang="en-US" sz="1800" dirty="0"/>
              <a:t>, </a:t>
            </a:r>
            <a:r>
              <a:rPr lang="en-US" sz="1800" dirty="0" err="1"/>
              <a:t>parametrii</a:t>
            </a:r>
            <a:r>
              <a:rPr lang="en-US" sz="1800" dirty="0"/>
              <a:t> </a:t>
            </a:r>
            <a:r>
              <a:rPr lang="en-US" sz="1800" dirty="0" err="1"/>
              <a:t>pasului</a:t>
            </a:r>
            <a:r>
              <a:rPr lang="en-US" sz="1800" dirty="0"/>
              <a:t> </a:t>
            </a:r>
            <a:r>
              <a:rPr lang="en-US" sz="1800" dirty="0" err="1"/>
              <a:t>elementele</a:t>
            </a:r>
            <a:r>
              <a:rPr lang="en-US" sz="1800" dirty="0"/>
              <a:t> de </a:t>
            </a:r>
            <a:r>
              <a:rPr lang="en-US" sz="1800" dirty="0" err="1"/>
              <a:t>structură</a:t>
            </a:r>
            <a:r>
              <a:rPr lang="en-US" sz="1800" dirty="0"/>
              <a:t> (</a:t>
            </a:r>
            <a:r>
              <a:rPr lang="en-US" sz="1800" dirty="0" err="1"/>
              <a:t>vezi</a:t>
            </a:r>
            <a:r>
              <a:rPr lang="en-US" sz="1800" dirty="0"/>
              <a:t> Fig. a) </a:t>
            </a:r>
            <a:r>
              <a:rPr lang="en-US" sz="1800" dirty="0" err="1"/>
              <a:t>sunt</a:t>
            </a:r>
            <a:r>
              <a:rPr lang="en-US" sz="1800" dirty="0"/>
              <a:t> legate de </a:t>
            </a:r>
            <a:r>
              <a:rPr lang="en-US" sz="1800" dirty="0" err="1"/>
              <a:t>parametrii</a:t>
            </a:r>
            <a:r>
              <a:rPr lang="en-US" sz="1800" dirty="0"/>
              <a:t> </a:t>
            </a:r>
            <a:r>
              <a:rPr lang="en-US" sz="1800" dirty="0" err="1"/>
              <a:t>semnalului</a:t>
            </a:r>
            <a:r>
              <a:rPr lang="en-US" sz="1800" dirty="0"/>
              <a:t> AFM (</a:t>
            </a:r>
            <a:r>
              <a:rPr lang="en-US" sz="1800" dirty="0" err="1"/>
              <a:t>vezi</a:t>
            </a:r>
            <a:r>
              <a:rPr lang="en-US" sz="1800" dirty="0"/>
              <a:t> Fig. b) </a:t>
            </a:r>
            <a:r>
              <a:rPr lang="en-US" sz="1800" dirty="0" err="1"/>
              <a:t>prin</a:t>
            </a:r>
            <a:r>
              <a:rPr lang="en-US" sz="1800" dirty="0"/>
              <a:t> </a:t>
            </a:r>
            <a:r>
              <a:rPr lang="en-US" sz="1800" dirty="0" err="1"/>
              <a:t>următoarele</a:t>
            </a:r>
            <a:r>
              <a:rPr lang="en-US" sz="1800" dirty="0"/>
              <a:t> </a:t>
            </a:r>
            <a:r>
              <a:rPr lang="en-US" sz="1800" dirty="0" err="1"/>
              <a:t>relații</a:t>
            </a:r>
            <a:r>
              <a:rPr lang="en-US" sz="1800" dirty="0"/>
              <a:t> </a:t>
            </a:r>
            <a:endParaRPr lang="ro-RO" sz="1800" dirty="0"/>
          </a:p>
          <a:p>
            <a:pPr marL="0" indent="0">
              <a:buNone/>
            </a:pPr>
            <a:r>
              <a:rPr lang="ro-RO" sz="1800" dirty="0"/>
              <a:t>                       </a:t>
            </a:r>
            <a:r>
              <a:rPr lang="en-US" sz="1800" dirty="0"/>
              <a:t>t = </a:t>
            </a:r>
            <a:r>
              <a:rPr lang="en-US" sz="1800" dirty="0" err="1"/>
              <a:t>m</a:t>
            </a:r>
            <a:r>
              <a:rPr lang="en-US" sz="1200" dirty="0" err="1"/>
              <a:t>x</a:t>
            </a:r>
            <a:r>
              <a:rPr lang="en-US" sz="1800" dirty="0" err="1"/>
              <a:t>T</a:t>
            </a:r>
            <a:r>
              <a:rPr lang="en-US" sz="1800" dirty="0"/>
              <a:t> , </a:t>
            </a:r>
            <a:r>
              <a:rPr lang="ro-RO" sz="1800" dirty="0"/>
              <a:t>       </a:t>
            </a:r>
            <a:r>
              <a:rPr lang="en-US" sz="1800" dirty="0"/>
              <a:t>h = </a:t>
            </a:r>
            <a:r>
              <a:rPr lang="en-US" sz="1800" dirty="0" err="1"/>
              <a:t>m</a:t>
            </a:r>
            <a:r>
              <a:rPr lang="en-US" sz="1200" dirty="0" err="1"/>
              <a:t>z</a:t>
            </a:r>
            <a:r>
              <a:rPr lang="en-US" sz="1800" dirty="0" err="1"/>
              <a:t>H</a:t>
            </a:r>
            <a:r>
              <a:rPr lang="en-US" sz="1800" dirty="0"/>
              <a:t> , </a:t>
            </a:r>
            <a:r>
              <a:rPr lang="ro-RO" sz="1800" dirty="0"/>
              <a:t>        s</a:t>
            </a:r>
            <a:r>
              <a:rPr lang="ro-RO" sz="1200" dirty="0"/>
              <a:t>L</a:t>
            </a:r>
            <a:r>
              <a:rPr lang="ro-RO" sz="1800" dirty="0"/>
              <a:t> = </a:t>
            </a:r>
            <a:r>
              <a:rPr lang="en-US" sz="1800" dirty="0" err="1"/>
              <a:t>m</a:t>
            </a:r>
            <a:r>
              <a:rPr lang="en-US" sz="1200" dirty="0" err="1"/>
              <a:t>x</a:t>
            </a:r>
            <a:r>
              <a:rPr lang="en-US" sz="1800" dirty="0" err="1"/>
              <a:t>S</a:t>
            </a:r>
            <a:r>
              <a:rPr lang="en-US" sz="1200" dirty="0" err="1"/>
              <a:t>L</a:t>
            </a:r>
            <a:r>
              <a:rPr lang="en-US" sz="1800" dirty="0"/>
              <a:t> </a:t>
            </a:r>
            <a:r>
              <a:rPr lang="ro-RO" sz="1800" dirty="0"/>
              <a:t>s</a:t>
            </a:r>
            <a:r>
              <a:rPr lang="en-US" sz="1100" dirty="0"/>
              <a:t>R</a:t>
            </a:r>
            <a:r>
              <a:rPr lang="en-US" sz="1800" dirty="0"/>
              <a:t> </a:t>
            </a:r>
            <a:r>
              <a:rPr lang="ro-RO" sz="1800" dirty="0"/>
              <a:t>= </a:t>
            </a:r>
            <a:r>
              <a:rPr lang="en-US" sz="1800" dirty="0" err="1"/>
              <a:t>m</a:t>
            </a:r>
            <a:r>
              <a:rPr lang="en-US" sz="1200" dirty="0" err="1"/>
              <a:t>x</a:t>
            </a:r>
            <a:r>
              <a:rPr lang="en-US" sz="1800" dirty="0" err="1"/>
              <a:t>S</a:t>
            </a:r>
            <a:r>
              <a:rPr lang="en-US" sz="1100" dirty="0" err="1"/>
              <a:t>R</a:t>
            </a:r>
            <a:r>
              <a:rPr lang="en-US" sz="1800" dirty="0"/>
              <a:t> (2) </a:t>
            </a:r>
            <a:endParaRPr lang="ro-RO" sz="1800" dirty="0"/>
          </a:p>
          <a:p>
            <a:r>
              <a:rPr lang="en-US" sz="1800" dirty="0" err="1"/>
              <a:t>unde</a:t>
            </a:r>
            <a:r>
              <a:rPr lang="en-US" sz="1800" dirty="0"/>
              <a:t> mx </a:t>
            </a:r>
            <a:r>
              <a:rPr lang="en-US" sz="1800" dirty="0" err="1"/>
              <a:t>și</a:t>
            </a:r>
            <a:r>
              <a:rPr lang="en-US" sz="1800" dirty="0"/>
              <a:t> </a:t>
            </a:r>
            <a:r>
              <a:rPr lang="en-US" sz="1800" dirty="0" err="1"/>
              <a:t>mz</a:t>
            </a:r>
            <a:r>
              <a:rPr lang="en-US" sz="1800" dirty="0"/>
              <a:t> </a:t>
            </a:r>
            <a:r>
              <a:rPr lang="en-US" sz="1800" dirty="0" err="1"/>
              <a:t>sunt</a:t>
            </a:r>
            <a:r>
              <a:rPr lang="en-US" sz="1800" dirty="0"/>
              <a:t> </a:t>
            </a:r>
            <a:r>
              <a:rPr lang="en-US" sz="1800" dirty="0" err="1"/>
              <a:t>factorii</a:t>
            </a:r>
            <a:r>
              <a:rPr lang="en-US" sz="1800" dirty="0"/>
              <a:t> de </a:t>
            </a:r>
            <a:r>
              <a:rPr lang="en-US" sz="1800" dirty="0" err="1"/>
              <a:t>scară</a:t>
            </a:r>
            <a:r>
              <a:rPr lang="en-US" sz="1800" dirty="0"/>
              <a:t> </a:t>
            </a:r>
            <a:r>
              <a:rPr lang="en-US" sz="1800" dirty="0" err="1"/>
              <a:t>multiplicatori</a:t>
            </a:r>
            <a:r>
              <a:rPr lang="en-US" sz="1800" dirty="0"/>
              <a:t> </a:t>
            </a:r>
            <a:r>
              <a:rPr lang="en-US" sz="1800" dirty="0" err="1"/>
              <a:t>pentru</a:t>
            </a:r>
            <a:r>
              <a:rPr lang="en-US" sz="1800" dirty="0"/>
              <a:t> </a:t>
            </a:r>
            <a:r>
              <a:rPr lang="en-US" sz="1800" dirty="0" err="1"/>
              <a:t>axele</a:t>
            </a:r>
            <a:r>
              <a:rPr lang="en-US" sz="1800" dirty="0"/>
              <a:t> X </a:t>
            </a:r>
            <a:r>
              <a:rPr lang="en-US" sz="1800" dirty="0" err="1"/>
              <a:t>și</a:t>
            </a:r>
            <a:r>
              <a:rPr lang="en-US" sz="1800" dirty="0"/>
              <a:t> Z. </a:t>
            </a:r>
            <a:endParaRPr lang="ro-RO" sz="1800" dirty="0"/>
          </a:p>
          <a:p>
            <a:r>
              <a:rPr lang="en-US" sz="1800" dirty="0" err="1"/>
              <a:t>Majoritatea</a:t>
            </a:r>
            <a:r>
              <a:rPr lang="en-US" sz="1800" dirty="0"/>
              <a:t> </a:t>
            </a:r>
            <a:r>
              <a:rPr lang="en-US" sz="1800" dirty="0" err="1"/>
              <a:t>parametrilor</a:t>
            </a:r>
            <a:r>
              <a:rPr lang="en-US" sz="1800" dirty="0"/>
              <a:t> </a:t>
            </a:r>
            <a:r>
              <a:rPr lang="en-US" sz="1800" dirty="0" err="1"/>
              <a:t>elementelor</a:t>
            </a:r>
            <a:r>
              <a:rPr lang="en-US" sz="1800" dirty="0"/>
              <a:t> </a:t>
            </a:r>
            <a:r>
              <a:rPr lang="en-US" sz="1800" dirty="0" err="1"/>
              <a:t>structurii</a:t>
            </a:r>
            <a:r>
              <a:rPr lang="en-US" sz="1800" dirty="0"/>
              <a:t> pitch </a:t>
            </a:r>
            <a:r>
              <a:rPr lang="en-US" sz="1800" dirty="0" err="1"/>
              <a:t>sunt</a:t>
            </a:r>
            <a:r>
              <a:rPr lang="en-US" sz="1800" dirty="0"/>
              <a:t> </a:t>
            </a:r>
            <a:r>
              <a:rPr lang="en-US" sz="1800" dirty="0" err="1"/>
              <a:t>măsurați</a:t>
            </a:r>
            <a:r>
              <a:rPr lang="en-US" sz="1800" dirty="0"/>
              <a:t> </a:t>
            </a:r>
            <a:r>
              <a:rPr lang="en-US" sz="1800" dirty="0" err="1"/>
              <a:t>în</a:t>
            </a:r>
            <a:r>
              <a:rPr lang="en-US" sz="1800" dirty="0"/>
              <a:t> mod </a:t>
            </a:r>
            <a:r>
              <a:rPr lang="en-US" sz="1800" dirty="0" err="1"/>
              <a:t>convenabil</a:t>
            </a:r>
            <a:r>
              <a:rPr lang="en-US" sz="1800" dirty="0"/>
              <a:t> </a:t>
            </a:r>
            <a:r>
              <a:rPr lang="en-US" sz="1800" dirty="0" err="1"/>
              <a:t>prin</a:t>
            </a:r>
            <a:r>
              <a:rPr lang="en-US" sz="1800" dirty="0"/>
              <a:t> </a:t>
            </a:r>
            <a:r>
              <a:rPr lang="en-US" sz="1800" dirty="0" err="1"/>
              <a:t>utilizarea</a:t>
            </a:r>
            <a:r>
              <a:rPr lang="en-US" sz="1800" dirty="0"/>
              <a:t> </a:t>
            </a:r>
            <a:r>
              <a:rPr lang="en-US" sz="1800" dirty="0" err="1"/>
              <a:t>semnalului</a:t>
            </a:r>
            <a:r>
              <a:rPr lang="en-US" sz="1800" dirty="0"/>
              <a:t> AFM. </a:t>
            </a:r>
            <a:endParaRPr lang="ro-RO" sz="1800" dirty="0"/>
          </a:p>
          <a:p>
            <a:r>
              <a:rPr lang="en-US" sz="1800" dirty="0"/>
              <a:t>Cu </a:t>
            </a:r>
            <a:r>
              <a:rPr lang="en-US" sz="1800" dirty="0" err="1"/>
              <a:t>toate</a:t>
            </a:r>
            <a:r>
              <a:rPr lang="en-US" sz="1800" dirty="0"/>
              <a:t> </a:t>
            </a:r>
            <a:r>
              <a:rPr lang="en-US" sz="1800" dirty="0" err="1"/>
              <a:t>acestea</a:t>
            </a:r>
            <a:r>
              <a:rPr lang="en-US" sz="1800" dirty="0"/>
              <a:t>, </a:t>
            </a:r>
            <a:r>
              <a:rPr lang="en-US" sz="1800" dirty="0" err="1"/>
              <a:t>este</a:t>
            </a:r>
            <a:r>
              <a:rPr lang="en-US" sz="1800" dirty="0"/>
              <a:t> </a:t>
            </a:r>
            <a:r>
              <a:rPr lang="en-US" sz="1800" dirty="0" err="1"/>
              <a:t>mai</a:t>
            </a:r>
            <a:r>
              <a:rPr lang="en-US" sz="1800" dirty="0"/>
              <a:t> bine </a:t>
            </a:r>
            <a:r>
              <a:rPr lang="en-US" sz="1800" dirty="0" err="1"/>
              <a:t>să</a:t>
            </a:r>
            <a:r>
              <a:rPr lang="en-US" sz="1800" dirty="0"/>
              <a:t> </a:t>
            </a:r>
            <a:r>
              <a:rPr lang="en-US" sz="1800" dirty="0" err="1"/>
              <a:t>utilizați</a:t>
            </a:r>
            <a:r>
              <a:rPr lang="en-US" sz="1800" dirty="0"/>
              <a:t> </a:t>
            </a:r>
            <a:r>
              <a:rPr lang="en-US" sz="1800" dirty="0" err="1"/>
              <a:t>derivatul</a:t>
            </a:r>
            <a:r>
              <a:rPr lang="en-US" sz="1800" dirty="0"/>
              <a:t> de </a:t>
            </a:r>
            <a:r>
              <a:rPr lang="en-US" sz="1800" dirty="0" err="1"/>
              <a:t>semnal</a:t>
            </a:r>
            <a:r>
              <a:rPr lang="en-US" sz="1800" dirty="0"/>
              <a:t> </a:t>
            </a:r>
            <a:r>
              <a:rPr lang="en-US" sz="1800" dirty="0" err="1"/>
              <a:t>pentru</a:t>
            </a:r>
            <a:r>
              <a:rPr lang="en-US" sz="1800" dirty="0"/>
              <a:t> a </a:t>
            </a:r>
            <a:r>
              <a:rPr lang="en-US" sz="1800" dirty="0" err="1"/>
              <a:t>măsura</a:t>
            </a:r>
            <a:r>
              <a:rPr lang="en-US" sz="1800" dirty="0"/>
              <a:t> </a:t>
            </a:r>
            <a:r>
              <a:rPr lang="en-US" sz="1800" dirty="0" err="1"/>
              <a:t>dimensiunea</a:t>
            </a:r>
            <a:r>
              <a:rPr lang="en-US" sz="1800" dirty="0"/>
              <a:t> </a:t>
            </a:r>
            <a:r>
              <a:rPr lang="en-US" sz="1800" dirty="0" err="1"/>
              <a:t>bazei</a:t>
            </a:r>
            <a:r>
              <a:rPr lang="en-US" sz="1800" dirty="0"/>
              <a:t> </a:t>
            </a:r>
            <a:r>
              <a:rPr lang="en-US" sz="1800" dirty="0" err="1"/>
              <a:t>superioare</a:t>
            </a:r>
            <a:r>
              <a:rPr lang="en-US" sz="1800" dirty="0"/>
              <a:t> a </a:t>
            </a:r>
            <a:r>
              <a:rPr lang="en-US" sz="1800" dirty="0" err="1"/>
              <a:t>proeminenței</a:t>
            </a:r>
            <a:r>
              <a:rPr lang="en-US" sz="1800" dirty="0"/>
              <a:t>. </a:t>
            </a:r>
            <a:endParaRPr lang="ro-RO" sz="1800" dirty="0"/>
          </a:p>
          <a:p>
            <a:r>
              <a:rPr lang="en-US" sz="1800" dirty="0" err="1"/>
              <a:t>Figura</a:t>
            </a:r>
            <a:r>
              <a:rPr lang="en-US" sz="1800" dirty="0"/>
              <a:t> 9a </a:t>
            </a:r>
            <a:r>
              <a:rPr lang="en-US" sz="1800" dirty="0" err="1"/>
              <a:t>prezintă</a:t>
            </a:r>
            <a:r>
              <a:rPr lang="en-US" sz="1800" dirty="0"/>
              <a:t> o </a:t>
            </a:r>
            <a:r>
              <a:rPr lang="en-US" sz="1800" dirty="0" err="1"/>
              <a:t>schemă</a:t>
            </a:r>
            <a:r>
              <a:rPr lang="en-US" sz="1800" dirty="0"/>
              <a:t> de </a:t>
            </a:r>
            <a:r>
              <a:rPr lang="en-US" sz="1800" dirty="0" err="1"/>
              <a:t>formare</a:t>
            </a:r>
            <a:r>
              <a:rPr lang="en-US" sz="1800" dirty="0"/>
              <a:t> a </a:t>
            </a:r>
            <a:r>
              <a:rPr lang="en-US" sz="1800" dirty="0" err="1"/>
              <a:t>semnalului</a:t>
            </a:r>
            <a:r>
              <a:rPr lang="en-US" sz="1800" dirty="0"/>
              <a:t> cu </a:t>
            </a:r>
            <a:r>
              <a:rPr lang="en-US" sz="1800" dirty="0" err="1"/>
              <a:t>vârful</a:t>
            </a:r>
            <a:r>
              <a:rPr lang="en-US" sz="1800" dirty="0"/>
              <a:t> cantilever. </a:t>
            </a:r>
            <a:endParaRPr lang="ro-RO" sz="1800" dirty="0"/>
          </a:p>
          <a:p>
            <a:r>
              <a:rPr lang="en-US" sz="1800" dirty="0" err="1"/>
              <a:t>Pozițiile</a:t>
            </a:r>
            <a:r>
              <a:rPr lang="en-US" sz="1800" dirty="0"/>
              <a:t> 1 – 6 ale </a:t>
            </a:r>
            <a:r>
              <a:rPr lang="en-US" sz="1800" dirty="0" err="1"/>
              <a:t>vârfului</a:t>
            </a:r>
            <a:r>
              <a:rPr lang="en-US" sz="1800" dirty="0"/>
              <a:t> </a:t>
            </a:r>
            <a:r>
              <a:rPr lang="en-US" sz="1800" dirty="0" err="1"/>
              <a:t>corespund</a:t>
            </a:r>
            <a:r>
              <a:rPr lang="en-US" sz="1800" dirty="0"/>
              <a:t> </a:t>
            </a:r>
            <a:r>
              <a:rPr lang="en-US" sz="1800" dirty="0" err="1"/>
              <a:t>capetelor</a:t>
            </a:r>
            <a:r>
              <a:rPr lang="en-US" sz="1800" dirty="0"/>
              <a:t> </a:t>
            </a:r>
            <a:r>
              <a:rPr lang="en-US" sz="1800" dirty="0" err="1"/>
              <a:t>liniilor</a:t>
            </a:r>
            <a:r>
              <a:rPr lang="en-US" sz="1800" dirty="0"/>
              <a:t> care </a:t>
            </a:r>
            <a:r>
              <a:rPr lang="en-US" sz="1800" dirty="0" err="1"/>
              <a:t>formează</a:t>
            </a:r>
            <a:r>
              <a:rPr lang="en-US" sz="1800" dirty="0"/>
              <a:t> </a:t>
            </a:r>
            <a:r>
              <a:rPr lang="en-US" sz="1800" dirty="0" err="1"/>
              <a:t>semnalul</a:t>
            </a:r>
            <a:r>
              <a:rPr lang="en-US" sz="1800" dirty="0"/>
              <a:t> AFM. </a:t>
            </a:r>
            <a:r>
              <a:rPr lang="en-US" sz="1800" dirty="0" err="1"/>
              <a:t>Figura</a:t>
            </a:r>
            <a:r>
              <a:rPr lang="en-US" sz="1800" dirty="0"/>
              <a:t> 9b </a:t>
            </a:r>
            <a:r>
              <a:rPr lang="en-US" sz="1800" dirty="0" err="1"/>
              <a:t>prezintă</a:t>
            </a:r>
            <a:r>
              <a:rPr lang="en-US" sz="1800" dirty="0"/>
              <a:t> </a:t>
            </a:r>
            <a:r>
              <a:rPr lang="en-US" sz="1800" dirty="0" err="1"/>
              <a:t>relația</a:t>
            </a:r>
            <a:r>
              <a:rPr lang="en-US" sz="1800" dirty="0"/>
              <a:t> </a:t>
            </a:r>
            <a:r>
              <a:rPr lang="en-US" sz="1800" dirty="0" err="1"/>
              <a:t>dintre</a:t>
            </a:r>
            <a:r>
              <a:rPr lang="en-US" sz="1800" dirty="0"/>
              <a:t> </a:t>
            </a:r>
            <a:r>
              <a:rPr lang="en-US" sz="1800" dirty="0" err="1"/>
              <a:t>capetele</a:t>
            </a:r>
            <a:r>
              <a:rPr lang="en-US" sz="1800" dirty="0"/>
              <a:t> </a:t>
            </a:r>
            <a:r>
              <a:rPr lang="en-US" sz="1800" dirty="0" err="1"/>
              <a:t>acestor</a:t>
            </a:r>
            <a:r>
              <a:rPr lang="en-US" sz="1800" dirty="0"/>
              <a:t> </a:t>
            </a:r>
            <a:r>
              <a:rPr lang="en-US" sz="1800" dirty="0" err="1"/>
              <a:t>linii</a:t>
            </a:r>
            <a:r>
              <a:rPr lang="en-US" sz="1800" dirty="0"/>
              <a:t> cu </a:t>
            </a:r>
            <a:r>
              <a:rPr lang="en-US" sz="1800" dirty="0" err="1"/>
              <a:t>caracteristicile</a:t>
            </a:r>
            <a:r>
              <a:rPr lang="en-US" sz="1800" dirty="0"/>
              <a:t> </a:t>
            </a:r>
            <a:r>
              <a:rPr lang="en-US" sz="1800" dirty="0" err="1"/>
              <a:t>lui</a:t>
            </a:r>
            <a:r>
              <a:rPr lang="en-US" sz="1800" dirty="0"/>
              <a:t> prima </a:t>
            </a:r>
            <a:r>
              <a:rPr lang="en-US" sz="1800" dirty="0" err="1"/>
              <a:t>derivată</a:t>
            </a:r>
            <a:r>
              <a:rPr lang="en-US" sz="1800" dirty="0"/>
              <a:t> a </a:t>
            </a:r>
            <a:r>
              <a:rPr lang="en-US" sz="1800" dirty="0" err="1"/>
              <a:t>semnalului</a:t>
            </a:r>
            <a:r>
              <a:rPr lang="en-US" sz="1800" dirty="0"/>
              <a:t> AFM. Din </a:t>
            </a:r>
            <a:r>
              <a:rPr lang="en-US" sz="1800" dirty="0" err="1"/>
              <a:t>această</a:t>
            </a:r>
            <a:r>
              <a:rPr lang="en-US" sz="1800" dirty="0"/>
              <a:t> </a:t>
            </a:r>
            <a:r>
              <a:rPr lang="en-US" sz="1800" dirty="0" err="1"/>
              <a:t>relație</a:t>
            </a:r>
            <a:r>
              <a:rPr lang="en-US" sz="1800" dirty="0"/>
              <a:t> se </a:t>
            </a:r>
            <a:r>
              <a:rPr lang="en-US" sz="1800" dirty="0" err="1"/>
              <a:t>poate</a:t>
            </a:r>
            <a:r>
              <a:rPr lang="en-US" sz="1800" dirty="0"/>
              <a:t> </a:t>
            </a:r>
            <a:r>
              <a:rPr lang="en-US" sz="1800" dirty="0" err="1"/>
              <a:t>obține</a:t>
            </a:r>
            <a:r>
              <a:rPr lang="en-US" sz="1800" dirty="0"/>
              <a:t> </a:t>
            </a:r>
            <a:endParaRPr lang="ro-RO" sz="1800" dirty="0"/>
          </a:p>
          <a:p>
            <a:r>
              <a:rPr lang="en-US" sz="1800" dirty="0"/>
              <a:t>L34 = </a:t>
            </a:r>
            <a:r>
              <a:rPr lang="ro-RO" sz="1800" dirty="0"/>
              <a:t>up/</a:t>
            </a:r>
            <a:r>
              <a:rPr lang="en-US" sz="1800" dirty="0"/>
              <a:t> mx , L23 = L45 = r cos</a:t>
            </a:r>
            <a:r>
              <a:rPr lang="el-GR" sz="1800" dirty="0"/>
              <a:t>ϕ</a:t>
            </a:r>
            <a:r>
              <a:rPr lang="ro-RO" sz="1800" dirty="0"/>
              <a:t>/mx</a:t>
            </a:r>
            <a:r>
              <a:rPr lang="el-GR" sz="1800" dirty="0"/>
              <a:t> . (3) </a:t>
            </a:r>
            <a:endParaRPr lang="ro-RO" sz="1800" dirty="0"/>
          </a:p>
          <a:p>
            <a:r>
              <a:rPr lang="en-US" sz="1800" dirty="0" err="1"/>
              <a:t>Aici</a:t>
            </a:r>
            <a:r>
              <a:rPr lang="en-US" sz="1800" dirty="0"/>
              <a:t> </a:t>
            </a:r>
            <a:r>
              <a:rPr lang="en-US" sz="1800" dirty="0" err="1"/>
              <a:t>Lij</a:t>
            </a:r>
            <a:r>
              <a:rPr lang="en-US" sz="1800" dirty="0"/>
              <a:t> </a:t>
            </a:r>
            <a:r>
              <a:rPr lang="en-US" sz="1800" dirty="0" err="1"/>
              <a:t>este</a:t>
            </a:r>
            <a:r>
              <a:rPr lang="en-US" sz="1800" dirty="0"/>
              <a:t> </a:t>
            </a:r>
            <a:r>
              <a:rPr lang="en-US" sz="1800" dirty="0" err="1"/>
              <a:t>distanța</a:t>
            </a:r>
            <a:r>
              <a:rPr lang="en-US" sz="1800" dirty="0"/>
              <a:t> </a:t>
            </a:r>
            <a:r>
              <a:rPr lang="en-US" sz="1800" dirty="0" err="1"/>
              <a:t>dintre</a:t>
            </a:r>
            <a:r>
              <a:rPr lang="en-US" sz="1800" dirty="0"/>
              <a:t> </a:t>
            </a:r>
            <a:r>
              <a:rPr lang="en-US" sz="1800" dirty="0" err="1"/>
              <a:t>proiecțiile</a:t>
            </a:r>
            <a:r>
              <a:rPr lang="en-US" sz="1800" dirty="0"/>
              <a:t> </a:t>
            </a:r>
            <a:r>
              <a:rPr lang="en-US" sz="1800" dirty="0" err="1"/>
              <a:t>punctelor</a:t>
            </a:r>
            <a:r>
              <a:rPr lang="en-US" sz="1800" dirty="0"/>
              <a:t> </a:t>
            </a:r>
            <a:r>
              <a:rPr lang="en-US" sz="1800" dirty="0" err="1"/>
              <a:t>i</a:t>
            </a:r>
            <a:r>
              <a:rPr lang="en-US" sz="1800" dirty="0"/>
              <a:t> </a:t>
            </a:r>
            <a:r>
              <a:rPr lang="en-US" sz="1800" dirty="0" err="1"/>
              <a:t>și</a:t>
            </a:r>
            <a:r>
              <a:rPr lang="en-US" sz="1800" dirty="0"/>
              <a:t> j de pe </a:t>
            </a:r>
            <a:r>
              <a:rPr lang="en-US" sz="1800" dirty="0" err="1"/>
              <a:t>curba</a:t>
            </a:r>
            <a:r>
              <a:rPr lang="en-US" sz="1800" dirty="0"/>
              <a:t> </a:t>
            </a:r>
            <a:r>
              <a:rPr lang="en-US" sz="1800" dirty="0" err="1"/>
              <a:t>semnalului</a:t>
            </a:r>
            <a:r>
              <a:rPr lang="en-US" sz="1800" dirty="0"/>
              <a:t> </a:t>
            </a:r>
            <a:r>
              <a:rPr lang="en-US" sz="1800" dirty="0" err="1"/>
              <a:t>și</a:t>
            </a:r>
            <a:r>
              <a:rPr lang="en-US" sz="1800" dirty="0"/>
              <a:t> de pe </a:t>
            </a:r>
            <a:r>
              <a:rPr lang="en-US" sz="1800" dirty="0" err="1"/>
              <a:t>primul</a:t>
            </a:r>
            <a:r>
              <a:rPr lang="en-US" sz="1800" dirty="0"/>
              <a:t> </a:t>
            </a:r>
            <a:r>
              <a:rPr lang="en-US" sz="1800" dirty="0" err="1"/>
              <a:t>semnal</a:t>
            </a:r>
            <a:r>
              <a:rPr lang="en-US" sz="1800" dirty="0"/>
              <a:t>. </a:t>
            </a:r>
            <a:r>
              <a:rPr lang="en-US" sz="1800" dirty="0" err="1"/>
              <a:t>curba</a:t>
            </a:r>
            <a:r>
              <a:rPr lang="en-US" sz="1800" dirty="0"/>
              <a:t> </a:t>
            </a:r>
            <a:r>
              <a:rPr lang="en-US" sz="1800" dirty="0" err="1"/>
              <a:t>derivată</a:t>
            </a:r>
            <a:r>
              <a:rPr lang="en-US" sz="1800" dirty="0"/>
              <a:t> </a:t>
            </a:r>
            <a:r>
              <a:rPr lang="en-US" sz="1800" dirty="0" err="1"/>
              <a:t>pe</a:t>
            </a:r>
            <a:r>
              <a:rPr lang="en-US" sz="1800" dirty="0"/>
              <a:t> </a:t>
            </a:r>
            <a:r>
              <a:rPr lang="en-US" sz="1800" dirty="0" err="1"/>
              <a:t>direcția</a:t>
            </a:r>
            <a:r>
              <a:rPr lang="en-US" sz="1800" dirty="0"/>
              <a:t> de </a:t>
            </a:r>
            <a:r>
              <a:rPr lang="en-US" sz="1800" dirty="0" err="1"/>
              <a:t>scanare</a:t>
            </a:r>
            <a:r>
              <a:rPr lang="en-US" sz="1800" dirty="0"/>
              <a:t> (</a:t>
            </a:r>
            <a:r>
              <a:rPr lang="en-US" sz="1800" dirty="0" err="1"/>
              <a:t>vezi</a:t>
            </a:r>
            <a:r>
              <a:rPr lang="en-US" sz="1800" dirty="0"/>
              <a:t> Fig. 9b).</a:t>
            </a:r>
          </a:p>
        </p:txBody>
      </p:sp>
    </p:spTree>
    <p:extLst>
      <p:ext uri="{BB962C8B-B14F-4D97-AF65-F5344CB8AC3E}">
        <p14:creationId xmlns:p14="http://schemas.microsoft.com/office/powerpoint/2010/main" val="3816818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79120" y="304800"/>
            <a:ext cx="7510242" cy="2320516"/>
          </a:xfrm>
          <a:prstGeom prst="rect">
            <a:avLst/>
          </a:prstGeom>
        </p:spPr>
      </p:pic>
      <p:sp>
        <p:nvSpPr>
          <p:cNvPr id="5" name="Rectangle 4"/>
          <p:cNvSpPr/>
          <p:nvPr/>
        </p:nvSpPr>
        <p:spPr>
          <a:xfrm>
            <a:off x="465909" y="2819400"/>
            <a:ext cx="8458200" cy="1477328"/>
          </a:xfrm>
          <a:prstGeom prst="rect">
            <a:avLst/>
          </a:prstGeom>
        </p:spPr>
        <p:txBody>
          <a:bodyPr wrap="square">
            <a:spAutoFit/>
          </a:bodyPr>
          <a:lstStyle/>
          <a:p>
            <a:r>
              <a:rPr lang="en-US" b="1" dirty="0"/>
              <a:t>Figure 9. Schematic of formation of test points on the AFM signal. The AFM signal is formed when scanning a trapezoidal protrusion having large angles of inclination of the sidewalls. Positions 1 – 6 of the cantilever tip on the trapezoidal protrusion (Fig. 9a) correspond to the ends of the lines which form the AFM signal and its first derivative (see Fig. 9b)</a:t>
            </a:r>
          </a:p>
        </p:txBody>
      </p:sp>
      <p:sp>
        <p:nvSpPr>
          <p:cNvPr id="6" name="Rectangle 5"/>
          <p:cNvSpPr/>
          <p:nvPr/>
        </p:nvSpPr>
        <p:spPr>
          <a:xfrm>
            <a:off x="579120" y="4490812"/>
            <a:ext cx="8260080" cy="1754326"/>
          </a:xfrm>
          <a:prstGeom prst="rect">
            <a:avLst/>
          </a:prstGeom>
        </p:spPr>
        <p:txBody>
          <a:bodyPr wrap="square">
            <a:spAutoFit/>
          </a:bodyPr>
          <a:lstStyle/>
          <a:p>
            <a:r>
              <a:rPr lang="en-US" dirty="0" err="1">
                <a:solidFill>
                  <a:srgbClr val="3C4043"/>
                </a:solidFill>
                <a:latin typeface="Roboto"/>
              </a:rPr>
              <a:t>Astfel</a:t>
            </a:r>
            <a:r>
              <a:rPr lang="en-US" dirty="0">
                <a:solidFill>
                  <a:srgbClr val="3C4043"/>
                </a:solidFill>
                <a:latin typeface="Roboto"/>
              </a:rPr>
              <a:t>, </a:t>
            </a:r>
            <a:r>
              <a:rPr lang="en-US" dirty="0" err="1">
                <a:solidFill>
                  <a:srgbClr val="3C4043"/>
                </a:solidFill>
                <a:latin typeface="Roboto"/>
              </a:rPr>
              <a:t>folosind</a:t>
            </a:r>
            <a:r>
              <a:rPr lang="en-US" dirty="0">
                <a:solidFill>
                  <a:srgbClr val="3C4043"/>
                </a:solidFill>
                <a:latin typeface="Roboto"/>
              </a:rPr>
              <a:t> un </a:t>
            </a:r>
            <a:r>
              <a:rPr lang="en-US" dirty="0" err="1">
                <a:solidFill>
                  <a:srgbClr val="3C4043"/>
                </a:solidFill>
                <a:latin typeface="Roboto"/>
              </a:rPr>
              <a:t>microscop</a:t>
            </a:r>
            <a:r>
              <a:rPr lang="en-US" dirty="0">
                <a:solidFill>
                  <a:srgbClr val="3C4043"/>
                </a:solidFill>
                <a:latin typeface="Roboto"/>
              </a:rPr>
              <a:t> cu </a:t>
            </a:r>
            <a:r>
              <a:rPr lang="ro-RO" dirty="0">
                <a:solidFill>
                  <a:srgbClr val="3C4043"/>
                </a:solidFill>
                <a:latin typeface="Roboto"/>
              </a:rPr>
              <a:t>AFM</a:t>
            </a:r>
            <a:r>
              <a:rPr lang="en-US" dirty="0">
                <a:solidFill>
                  <a:srgbClr val="3C4043"/>
                </a:solidFill>
                <a:latin typeface="Roboto"/>
              </a:rPr>
              <a:t> </a:t>
            </a:r>
            <a:r>
              <a:rPr lang="en-US" dirty="0" err="1">
                <a:solidFill>
                  <a:srgbClr val="3C4043"/>
                </a:solidFill>
                <a:latin typeface="Roboto"/>
              </a:rPr>
              <a:t>este</a:t>
            </a:r>
            <a:r>
              <a:rPr lang="en-US" dirty="0">
                <a:solidFill>
                  <a:srgbClr val="3C4043"/>
                </a:solidFill>
                <a:latin typeface="Roboto"/>
              </a:rPr>
              <a:t> </a:t>
            </a:r>
            <a:r>
              <a:rPr lang="en-US" dirty="0" err="1">
                <a:solidFill>
                  <a:srgbClr val="3C4043"/>
                </a:solidFill>
                <a:latin typeface="Roboto"/>
              </a:rPr>
              <a:t>posibil</a:t>
            </a:r>
            <a:r>
              <a:rPr lang="en-US" dirty="0">
                <a:solidFill>
                  <a:srgbClr val="3C4043"/>
                </a:solidFill>
                <a:latin typeface="Roboto"/>
              </a:rPr>
              <a:t> </a:t>
            </a:r>
            <a:r>
              <a:rPr lang="en-US" dirty="0" err="1">
                <a:solidFill>
                  <a:srgbClr val="3C4043"/>
                </a:solidFill>
                <a:latin typeface="Roboto"/>
              </a:rPr>
              <a:t>să</a:t>
            </a:r>
            <a:r>
              <a:rPr lang="en-US" dirty="0">
                <a:solidFill>
                  <a:srgbClr val="3C4043"/>
                </a:solidFill>
                <a:latin typeface="Roboto"/>
              </a:rPr>
              <a:t> se determine cu </a:t>
            </a:r>
            <a:r>
              <a:rPr lang="en-US" dirty="0" err="1">
                <a:solidFill>
                  <a:srgbClr val="3C4043"/>
                </a:solidFill>
                <a:latin typeface="Roboto"/>
              </a:rPr>
              <a:t>ajutorul</a:t>
            </a:r>
            <a:r>
              <a:rPr lang="en-US" dirty="0">
                <a:solidFill>
                  <a:srgbClr val="3C4043"/>
                </a:solidFill>
                <a:latin typeface="Roboto"/>
              </a:rPr>
              <a:t> </a:t>
            </a:r>
            <a:r>
              <a:rPr lang="en-US" dirty="0" err="1">
                <a:solidFill>
                  <a:srgbClr val="3C4043"/>
                </a:solidFill>
                <a:latin typeface="Roboto"/>
              </a:rPr>
              <a:t>metodei</a:t>
            </a:r>
            <a:r>
              <a:rPr lang="en-US" dirty="0">
                <a:solidFill>
                  <a:srgbClr val="3C4043"/>
                </a:solidFill>
                <a:latin typeface="Roboto"/>
              </a:rPr>
              <a:t> </a:t>
            </a:r>
            <a:r>
              <a:rPr lang="en-US" dirty="0" err="1">
                <a:solidFill>
                  <a:srgbClr val="3C4043"/>
                </a:solidFill>
                <a:latin typeface="Roboto"/>
              </a:rPr>
              <a:t>directe</a:t>
            </a:r>
            <a:r>
              <a:rPr lang="en-US" dirty="0">
                <a:solidFill>
                  <a:srgbClr val="3C4043"/>
                </a:solidFill>
                <a:latin typeface="Roboto"/>
              </a:rPr>
              <a:t> </a:t>
            </a:r>
            <a:r>
              <a:rPr lang="en-US" dirty="0" err="1">
                <a:solidFill>
                  <a:srgbClr val="3C4043"/>
                </a:solidFill>
                <a:latin typeface="Roboto"/>
              </a:rPr>
              <a:t>următorii</a:t>
            </a:r>
            <a:r>
              <a:rPr lang="en-US" dirty="0">
                <a:solidFill>
                  <a:srgbClr val="3C4043"/>
                </a:solidFill>
                <a:latin typeface="Roboto"/>
              </a:rPr>
              <a:t> </a:t>
            </a:r>
            <a:r>
              <a:rPr lang="en-US" dirty="0" err="1">
                <a:solidFill>
                  <a:srgbClr val="3C4043"/>
                </a:solidFill>
                <a:latin typeface="Roboto"/>
              </a:rPr>
              <a:t>parametri</a:t>
            </a:r>
            <a:r>
              <a:rPr lang="en-US" dirty="0">
                <a:solidFill>
                  <a:srgbClr val="3C4043"/>
                </a:solidFill>
                <a:latin typeface="Roboto"/>
              </a:rPr>
              <a:t> a </a:t>
            </a:r>
            <a:r>
              <a:rPr lang="en-US" dirty="0" err="1">
                <a:solidFill>
                  <a:srgbClr val="3C4043"/>
                </a:solidFill>
                <a:latin typeface="Roboto"/>
              </a:rPr>
              <a:t>structurii</a:t>
            </a:r>
            <a:r>
              <a:rPr lang="en-US" dirty="0">
                <a:solidFill>
                  <a:srgbClr val="3C4043"/>
                </a:solidFill>
                <a:latin typeface="Roboto"/>
              </a:rPr>
              <a:t>: </a:t>
            </a:r>
            <a:endParaRPr lang="ro-RO" dirty="0">
              <a:solidFill>
                <a:srgbClr val="3C4043"/>
              </a:solidFill>
              <a:latin typeface="Roboto"/>
            </a:endParaRPr>
          </a:p>
          <a:p>
            <a:r>
              <a:rPr lang="en-US" dirty="0" err="1">
                <a:solidFill>
                  <a:srgbClr val="3C4043"/>
                </a:solidFill>
                <a:latin typeface="Roboto"/>
              </a:rPr>
              <a:t>pasul</a:t>
            </a:r>
            <a:r>
              <a:rPr lang="en-US" dirty="0">
                <a:solidFill>
                  <a:srgbClr val="3C4043"/>
                </a:solidFill>
                <a:latin typeface="Roboto"/>
              </a:rPr>
              <a:t> t, </a:t>
            </a:r>
            <a:endParaRPr lang="ro-RO" dirty="0">
              <a:solidFill>
                <a:srgbClr val="3C4043"/>
              </a:solidFill>
              <a:latin typeface="Roboto"/>
            </a:endParaRPr>
          </a:p>
          <a:p>
            <a:r>
              <a:rPr lang="en-US" dirty="0" err="1">
                <a:solidFill>
                  <a:srgbClr val="3C4043"/>
                </a:solidFill>
                <a:latin typeface="Roboto"/>
              </a:rPr>
              <a:t>dimensiunea</a:t>
            </a:r>
            <a:r>
              <a:rPr lang="en-US" dirty="0">
                <a:solidFill>
                  <a:srgbClr val="3C4043"/>
                </a:solidFill>
                <a:latin typeface="Roboto"/>
              </a:rPr>
              <a:t> </a:t>
            </a:r>
            <a:r>
              <a:rPr lang="en-US" dirty="0" err="1">
                <a:solidFill>
                  <a:srgbClr val="3C4043"/>
                </a:solidFill>
                <a:latin typeface="Roboto"/>
              </a:rPr>
              <a:t>proiecțiilor</a:t>
            </a:r>
            <a:r>
              <a:rPr lang="en-US" dirty="0">
                <a:solidFill>
                  <a:srgbClr val="3C4043"/>
                </a:solidFill>
                <a:latin typeface="Roboto"/>
              </a:rPr>
              <a:t> </a:t>
            </a:r>
            <a:r>
              <a:rPr lang="en-US" dirty="0" err="1">
                <a:solidFill>
                  <a:srgbClr val="3C4043"/>
                </a:solidFill>
                <a:latin typeface="Roboto"/>
              </a:rPr>
              <a:t>pereților</a:t>
            </a:r>
            <a:r>
              <a:rPr lang="en-US" dirty="0">
                <a:solidFill>
                  <a:srgbClr val="3C4043"/>
                </a:solidFill>
                <a:latin typeface="Roboto"/>
              </a:rPr>
              <a:t> </a:t>
            </a:r>
            <a:r>
              <a:rPr lang="en-US" dirty="0" err="1">
                <a:solidFill>
                  <a:srgbClr val="3C4043"/>
                </a:solidFill>
                <a:latin typeface="Roboto"/>
              </a:rPr>
              <a:t>laterali</a:t>
            </a:r>
            <a:r>
              <a:rPr lang="en-US" dirty="0">
                <a:solidFill>
                  <a:srgbClr val="3C4043"/>
                </a:solidFill>
                <a:latin typeface="Roboto"/>
              </a:rPr>
              <a:t> </a:t>
            </a:r>
            <a:r>
              <a:rPr lang="en-US" dirty="0" err="1">
                <a:solidFill>
                  <a:srgbClr val="3C4043"/>
                </a:solidFill>
                <a:latin typeface="Roboto"/>
              </a:rPr>
              <a:t>înclinați</a:t>
            </a:r>
            <a:r>
              <a:rPr lang="en-US" dirty="0">
                <a:solidFill>
                  <a:srgbClr val="3C4043"/>
                </a:solidFill>
                <a:latin typeface="Roboto"/>
              </a:rPr>
              <a:t> </a:t>
            </a:r>
            <a:r>
              <a:rPr lang="en-US" dirty="0" err="1">
                <a:solidFill>
                  <a:srgbClr val="3C4043"/>
                </a:solidFill>
                <a:latin typeface="Roboto"/>
              </a:rPr>
              <a:t>pe</a:t>
            </a:r>
            <a:r>
              <a:rPr lang="en-US" dirty="0">
                <a:solidFill>
                  <a:srgbClr val="3C4043"/>
                </a:solidFill>
                <a:latin typeface="Roboto"/>
              </a:rPr>
              <a:t> </a:t>
            </a:r>
            <a:r>
              <a:rPr lang="en-US" dirty="0" err="1">
                <a:solidFill>
                  <a:srgbClr val="3C4043"/>
                </a:solidFill>
                <a:latin typeface="Roboto"/>
              </a:rPr>
              <a:t>planul</a:t>
            </a:r>
            <a:r>
              <a:rPr lang="en-US" dirty="0">
                <a:solidFill>
                  <a:srgbClr val="3C4043"/>
                </a:solidFill>
                <a:latin typeface="Roboto"/>
              </a:rPr>
              <a:t> </a:t>
            </a:r>
            <a:r>
              <a:rPr lang="en-US" dirty="0" err="1">
                <a:solidFill>
                  <a:srgbClr val="3C4043"/>
                </a:solidFill>
                <a:latin typeface="Roboto"/>
              </a:rPr>
              <a:t>orizontal</a:t>
            </a:r>
            <a:r>
              <a:rPr lang="en-US" dirty="0">
                <a:solidFill>
                  <a:srgbClr val="3C4043"/>
                </a:solidFill>
                <a:latin typeface="Roboto"/>
              </a:rPr>
              <a:t> </a:t>
            </a:r>
            <a:r>
              <a:rPr lang="en-US" dirty="0" err="1">
                <a:solidFill>
                  <a:srgbClr val="3C4043"/>
                </a:solidFill>
                <a:latin typeface="Roboto"/>
              </a:rPr>
              <a:t>sL</a:t>
            </a:r>
            <a:r>
              <a:rPr lang="en-US" dirty="0">
                <a:solidFill>
                  <a:srgbClr val="3C4043"/>
                </a:solidFill>
                <a:latin typeface="Roboto"/>
              </a:rPr>
              <a:t> </a:t>
            </a:r>
            <a:r>
              <a:rPr lang="en-US" dirty="0" err="1">
                <a:solidFill>
                  <a:srgbClr val="3C4043"/>
                </a:solidFill>
                <a:latin typeface="Roboto"/>
              </a:rPr>
              <a:t>și</a:t>
            </a:r>
            <a:r>
              <a:rPr lang="en-US" dirty="0">
                <a:solidFill>
                  <a:srgbClr val="3C4043"/>
                </a:solidFill>
                <a:latin typeface="Roboto"/>
              </a:rPr>
              <a:t> </a:t>
            </a:r>
            <a:r>
              <a:rPr lang="en-US" dirty="0" err="1">
                <a:solidFill>
                  <a:srgbClr val="3C4043"/>
                </a:solidFill>
                <a:latin typeface="Roboto"/>
              </a:rPr>
              <a:t>sR</a:t>
            </a:r>
            <a:r>
              <a:rPr lang="en-US" dirty="0">
                <a:solidFill>
                  <a:srgbClr val="3C4043"/>
                </a:solidFill>
                <a:latin typeface="Roboto"/>
              </a:rPr>
              <a:t>, </a:t>
            </a:r>
            <a:r>
              <a:rPr lang="en-US" dirty="0" err="1">
                <a:solidFill>
                  <a:srgbClr val="3C4043"/>
                </a:solidFill>
                <a:latin typeface="Roboto"/>
              </a:rPr>
              <a:t>dimensiunea</a:t>
            </a:r>
            <a:r>
              <a:rPr lang="en-US" dirty="0">
                <a:solidFill>
                  <a:srgbClr val="3C4043"/>
                </a:solidFill>
                <a:latin typeface="Roboto"/>
              </a:rPr>
              <a:t> </a:t>
            </a:r>
            <a:r>
              <a:rPr lang="en-US" dirty="0" err="1">
                <a:solidFill>
                  <a:srgbClr val="3C4043"/>
                </a:solidFill>
                <a:latin typeface="Roboto"/>
              </a:rPr>
              <a:t>bazei</a:t>
            </a:r>
            <a:r>
              <a:rPr lang="en-US" dirty="0">
                <a:solidFill>
                  <a:srgbClr val="3C4043"/>
                </a:solidFill>
                <a:latin typeface="Roboto"/>
              </a:rPr>
              <a:t> </a:t>
            </a:r>
            <a:r>
              <a:rPr lang="en-US" dirty="0" err="1">
                <a:solidFill>
                  <a:srgbClr val="3C4043"/>
                </a:solidFill>
                <a:latin typeface="Roboto"/>
              </a:rPr>
              <a:t>superioare</a:t>
            </a:r>
            <a:r>
              <a:rPr lang="en-US" dirty="0">
                <a:solidFill>
                  <a:srgbClr val="3C4043"/>
                </a:solidFill>
                <a:latin typeface="Roboto"/>
              </a:rPr>
              <a:t> a </a:t>
            </a:r>
            <a:r>
              <a:rPr lang="en-US" dirty="0" err="1">
                <a:solidFill>
                  <a:srgbClr val="3C4043"/>
                </a:solidFill>
                <a:latin typeface="Roboto"/>
              </a:rPr>
              <a:t>proeminenței</a:t>
            </a:r>
            <a:r>
              <a:rPr lang="en-US" dirty="0">
                <a:solidFill>
                  <a:srgbClr val="3C4043"/>
                </a:solidFill>
                <a:latin typeface="Roboto"/>
              </a:rPr>
              <a:t> </a:t>
            </a:r>
            <a:r>
              <a:rPr lang="en-US" dirty="0" err="1">
                <a:solidFill>
                  <a:srgbClr val="3C4043"/>
                </a:solidFill>
                <a:latin typeface="Roboto"/>
              </a:rPr>
              <a:t>trapezoidale</a:t>
            </a:r>
            <a:r>
              <a:rPr lang="en-US" dirty="0">
                <a:solidFill>
                  <a:srgbClr val="3C4043"/>
                </a:solidFill>
                <a:latin typeface="Roboto"/>
              </a:rPr>
              <a:t> </a:t>
            </a:r>
            <a:r>
              <a:rPr lang="ro-RO" dirty="0">
                <a:solidFill>
                  <a:srgbClr val="3C4043"/>
                </a:solidFill>
                <a:latin typeface="Roboto"/>
              </a:rPr>
              <a:t>up</a:t>
            </a:r>
            <a:r>
              <a:rPr lang="en-US" dirty="0">
                <a:solidFill>
                  <a:srgbClr val="3C4043"/>
                </a:solidFill>
                <a:latin typeface="Roboto"/>
              </a:rPr>
              <a:t>, </a:t>
            </a:r>
            <a:endParaRPr lang="ro-RO" dirty="0">
              <a:solidFill>
                <a:srgbClr val="3C4043"/>
              </a:solidFill>
              <a:latin typeface="Roboto"/>
            </a:endParaRPr>
          </a:p>
          <a:p>
            <a:r>
              <a:rPr lang="en-US" dirty="0" err="1">
                <a:solidFill>
                  <a:srgbClr val="3C4043"/>
                </a:solidFill>
                <a:latin typeface="Roboto"/>
              </a:rPr>
              <a:t>precum</a:t>
            </a:r>
            <a:r>
              <a:rPr lang="en-US" dirty="0">
                <a:solidFill>
                  <a:srgbClr val="3C4043"/>
                </a:solidFill>
                <a:latin typeface="Roboto"/>
              </a:rPr>
              <a:t> </a:t>
            </a:r>
            <a:r>
              <a:rPr lang="en-US" dirty="0" err="1">
                <a:solidFill>
                  <a:srgbClr val="3C4043"/>
                </a:solidFill>
                <a:latin typeface="Roboto"/>
              </a:rPr>
              <a:t>și</a:t>
            </a:r>
            <a:r>
              <a:rPr lang="en-US" dirty="0">
                <a:solidFill>
                  <a:srgbClr val="3C4043"/>
                </a:solidFill>
                <a:latin typeface="Roboto"/>
              </a:rPr>
              <a:t> </a:t>
            </a:r>
            <a:r>
              <a:rPr lang="en-US" dirty="0" err="1">
                <a:solidFill>
                  <a:srgbClr val="3C4043"/>
                </a:solidFill>
                <a:latin typeface="Roboto"/>
              </a:rPr>
              <a:t>raza</a:t>
            </a:r>
            <a:r>
              <a:rPr lang="en-US" dirty="0">
                <a:solidFill>
                  <a:srgbClr val="3C4043"/>
                </a:solidFill>
                <a:latin typeface="Roboto"/>
              </a:rPr>
              <a:t> </a:t>
            </a:r>
            <a:r>
              <a:rPr lang="en-US" dirty="0" err="1">
                <a:solidFill>
                  <a:srgbClr val="3C4043"/>
                </a:solidFill>
                <a:latin typeface="Roboto"/>
              </a:rPr>
              <a:t>efectivă</a:t>
            </a:r>
            <a:r>
              <a:rPr lang="en-US" dirty="0">
                <a:solidFill>
                  <a:srgbClr val="3C4043"/>
                </a:solidFill>
                <a:latin typeface="Roboto"/>
              </a:rPr>
              <a:t> a </a:t>
            </a:r>
            <a:r>
              <a:rPr lang="en-US" dirty="0" err="1">
                <a:solidFill>
                  <a:srgbClr val="3C4043"/>
                </a:solidFill>
                <a:latin typeface="Roboto"/>
              </a:rPr>
              <a:t>vârfului</a:t>
            </a:r>
            <a:r>
              <a:rPr lang="en-US" dirty="0">
                <a:solidFill>
                  <a:srgbClr val="3C4043"/>
                </a:solidFill>
                <a:latin typeface="Roboto"/>
              </a:rPr>
              <a:t> cantilever r</a:t>
            </a:r>
            <a:endParaRPr lang="en-US" dirty="0"/>
          </a:p>
        </p:txBody>
      </p:sp>
    </p:spTree>
    <p:extLst>
      <p:ext uri="{BB962C8B-B14F-4D97-AF65-F5344CB8AC3E}">
        <p14:creationId xmlns:p14="http://schemas.microsoft.com/office/powerpoint/2010/main" val="400306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834" y="34834"/>
            <a:ext cx="4919601" cy="6823166"/>
          </a:xfrm>
          <a:prstGeom prst="rect">
            <a:avLst/>
          </a:prstGeom>
        </p:spPr>
      </p:pic>
      <p:sp>
        <p:nvSpPr>
          <p:cNvPr id="5" name="Rectangle 4"/>
          <p:cNvSpPr/>
          <p:nvPr/>
        </p:nvSpPr>
        <p:spPr>
          <a:xfrm>
            <a:off x="5130784" y="1752600"/>
            <a:ext cx="4013216" cy="3139321"/>
          </a:xfrm>
          <a:prstGeom prst="rect">
            <a:avLst/>
          </a:prstGeom>
        </p:spPr>
        <p:txBody>
          <a:bodyPr wrap="square">
            <a:spAutoFit/>
          </a:bodyPr>
          <a:lstStyle/>
          <a:p>
            <a:r>
              <a:rPr lang="en-US" dirty="0">
                <a:solidFill>
                  <a:srgbClr val="3C4043"/>
                </a:solidFill>
                <a:latin typeface="Roboto"/>
              </a:rPr>
              <a:t>O </a:t>
            </a:r>
            <a:r>
              <a:rPr lang="en-US" dirty="0" err="1">
                <a:solidFill>
                  <a:srgbClr val="3C4043"/>
                </a:solidFill>
                <a:latin typeface="Roboto"/>
              </a:rPr>
              <a:t>diagramă</a:t>
            </a:r>
            <a:r>
              <a:rPr lang="en-US" dirty="0">
                <a:solidFill>
                  <a:srgbClr val="3C4043"/>
                </a:solidFill>
                <a:latin typeface="Roboto"/>
              </a:rPr>
              <a:t> bloc a </a:t>
            </a:r>
            <a:r>
              <a:rPr lang="en-US" dirty="0" err="1">
                <a:solidFill>
                  <a:srgbClr val="3C4043"/>
                </a:solidFill>
                <a:latin typeface="Roboto"/>
              </a:rPr>
              <a:t>transferului</a:t>
            </a:r>
            <a:r>
              <a:rPr lang="en-US" dirty="0">
                <a:solidFill>
                  <a:srgbClr val="3C4043"/>
                </a:solidFill>
                <a:latin typeface="Roboto"/>
              </a:rPr>
              <a:t> de </a:t>
            </a:r>
            <a:r>
              <a:rPr lang="en-US" dirty="0" err="1">
                <a:solidFill>
                  <a:srgbClr val="3C4043"/>
                </a:solidFill>
                <a:latin typeface="Roboto"/>
              </a:rPr>
              <a:t>unitate</a:t>
            </a:r>
            <a:r>
              <a:rPr lang="en-US" dirty="0">
                <a:solidFill>
                  <a:srgbClr val="3C4043"/>
                </a:solidFill>
                <a:latin typeface="Roboto"/>
              </a:rPr>
              <a:t> de </a:t>
            </a:r>
            <a:r>
              <a:rPr lang="en-US" dirty="0" err="1">
                <a:solidFill>
                  <a:srgbClr val="3C4043"/>
                </a:solidFill>
                <a:latin typeface="Roboto"/>
              </a:rPr>
              <a:t>lungime</a:t>
            </a:r>
            <a:r>
              <a:rPr lang="en-US" dirty="0">
                <a:solidFill>
                  <a:srgbClr val="3C4043"/>
                </a:solidFill>
                <a:latin typeface="Roboto"/>
              </a:rPr>
              <a:t> la </a:t>
            </a:r>
            <a:r>
              <a:rPr lang="en-US" dirty="0" err="1">
                <a:solidFill>
                  <a:srgbClr val="3C4043"/>
                </a:solidFill>
                <a:latin typeface="Roboto"/>
              </a:rPr>
              <a:t>intervalul</a:t>
            </a:r>
            <a:r>
              <a:rPr lang="en-US" dirty="0">
                <a:solidFill>
                  <a:srgbClr val="3C4043"/>
                </a:solidFill>
                <a:latin typeface="Roboto"/>
              </a:rPr>
              <a:t> </a:t>
            </a:r>
            <a:r>
              <a:rPr lang="en-US" dirty="0" err="1">
                <a:solidFill>
                  <a:srgbClr val="3C4043"/>
                </a:solidFill>
                <a:latin typeface="Roboto"/>
              </a:rPr>
              <a:t>nanoscal</a:t>
            </a:r>
            <a:r>
              <a:rPr lang="en-US" dirty="0">
                <a:solidFill>
                  <a:srgbClr val="3C4043"/>
                </a:solidFill>
                <a:latin typeface="Roboto"/>
              </a:rPr>
              <a:t> </a:t>
            </a:r>
            <a:r>
              <a:rPr lang="en-US" dirty="0" err="1">
                <a:solidFill>
                  <a:srgbClr val="3C4043"/>
                </a:solidFill>
                <a:latin typeface="Roboto"/>
              </a:rPr>
              <a:t>este</a:t>
            </a:r>
            <a:r>
              <a:rPr lang="en-US" dirty="0">
                <a:solidFill>
                  <a:srgbClr val="3C4043"/>
                </a:solidFill>
                <a:latin typeface="Roboto"/>
              </a:rPr>
              <a:t> </a:t>
            </a:r>
            <a:r>
              <a:rPr lang="en-US" dirty="0" err="1">
                <a:solidFill>
                  <a:srgbClr val="3C4043"/>
                </a:solidFill>
                <a:latin typeface="Roboto"/>
              </a:rPr>
              <a:t>prezentată</a:t>
            </a:r>
            <a:r>
              <a:rPr lang="en-US" dirty="0">
                <a:solidFill>
                  <a:srgbClr val="3C4043"/>
                </a:solidFill>
                <a:latin typeface="Roboto"/>
              </a:rPr>
              <a:t> </a:t>
            </a:r>
            <a:r>
              <a:rPr lang="en-US" dirty="0" err="1">
                <a:solidFill>
                  <a:srgbClr val="3C4043"/>
                </a:solidFill>
                <a:latin typeface="Roboto"/>
              </a:rPr>
              <a:t>în</a:t>
            </a:r>
            <a:r>
              <a:rPr lang="en-US" dirty="0">
                <a:solidFill>
                  <a:srgbClr val="3C4043"/>
                </a:solidFill>
                <a:latin typeface="Roboto"/>
              </a:rPr>
              <a:t> Fig. </a:t>
            </a:r>
            <a:endParaRPr lang="ro-RO" dirty="0">
              <a:solidFill>
                <a:srgbClr val="3C4043"/>
              </a:solidFill>
              <a:latin typeface="Roboto"/>
            </a:endParaRPr>
          </a:p>
          <a:p>
            <a:endParaRPr lang="ro-RO" dirty="0">
              <a:solidFill>
                <a:srgbClr val="3C4043"/>
              </a:solidFill>
              <a:latin typeface="Roboto"/>
            </a:endParaRPr>
          </a:p>
          <a:p>
            <a:endParaRPr lang="ro-RO" dirty="0">
              <a:solidFill>
                <a:srgbClr val="3C4043"/>
              </a:solidFill>
              <a:latin typeface="Roboto"/>
            </a:endParaRPr>
          </a:p>
          <a:p>
            <a:r>
              <a:rPr lang="en-US" dirty="0" err="1">
                <a:solidFill>
                  <a:srgbClr val="3C4043"/>
                </a:solidFill>
                <a:latin typeface="Roboto"/>
              </a:rPr>
              <a:t>Această</a:t>
            </a:r>
            <a:r>
              <a:rPr lang="en-US" dirty="0">
                <a:solidFill>
                  <a:srgbClr val="3C4043"/>
                </a:solidFill>
                <a:latin typeface="Roboto"/>
              </a:rPr>
              <a:t> </a:t>
            </a:r>
            <a:r>
              <a:rPr lang="en-US" dirty="0" err="1">
                <a:solidFill>
                  <a:srgbClr val="3C4043"/>
                </a:solidFill>
                <a:latin typeface="Roboto"/>
              </a:rPr>
              <a:t>diagramă</a:t>
            </a:r>
            <a:r>
              <a:rPr lang="en-US" dirty="0">
                <a:solidFill>
                  <a:srgbClr val="3C4043"/>
                </a:solidFill>
                <a:latin typeface="Roboto"/>
              </a:rPr>
              <a:t> bloc </a:t>
            </a:r>
            <a:r>
              <a:rPr lang="en-US" dirty="0" err="1">
                <a:solidFill>
                  <a:srgbClr val="3C4043"/>
                </a:solidFill>
                <a:latin typeface="Roboto"/>
              </a:rPr>
              <a:t>demonstrează</a:t>
            </a:r>
            <a:r>
              <a:rPr lang="en-US" dirty="0">
                <a:solidFill>
                  <a:srgbClr val="3C4043"/>
                </a:solidFill>
                <a:latin typeface="Roboto"/>
              </a:rPr>
              <a:t> </a:t>
            </a:r>
            <a:r>
              <a:rPr lang="en-US" dirty="0" err="1">
                <a:solidFill>
                  <a:srgbClr val="3C4043"/>
                </a:solidFill>
                <a:latin typeface="Roboto"/>
              </a:rPr>
              <a:t>interrelația</a:t>
            </a:r>
            <a:r>
              <a:rPr lang="en-US" dirty="0">
                <a:solidFill>
                  <a:srgbClr val="3C4043"/>
                </a:solidFill>
                <a:latin typeface="Roboto"/>
              </a:rPr>
              <a:t> </a:t>
            </a:r>
            <a:r>
              <a:rPr lang="en-US" dirty="0" err="1">
                <a:solidFill>
                  <a:srgbClr val="3C4043"/>
                </a:solidFill>
                <a:latin typeface="Roboto"/>
              </a:rPr>
              <a:t>dintre</a:t>
            </a:r>
            <a:r>
              <a:rPr lang="en-US" dirty="0">
                <a:solidFill>
                  <a:srgbClr val="3C4043"/>
                </a:solidFill>
                <a:latin typeface="Roboto"/>
              </a:rPr>
              <a:t> </a:t>
            </a:r>
            <a:r>
              <a:rPr lang="en-US" dirty="0" err="1">
                <a:solidFill>
                  <a:srgbClr val="3C4043"/>
                </a:solidFill>
                <a:latin typeface="Roboto"/>
              </a:rPr>
              <a:t>elementele</a:t>
            </a:r>
            <a:r>
              <a:rPr lang="en-US" dirty="0">
                <a:solidFill>
                  <a:srgbClr val="3C4043"/>
                </a:solidFill>
                <a:latin typeface="Roboto"/>
              </a:rPr>
              <a:t> </a:t>
            </a:r>
            <a:r>
              <a:rPr lang="en-US" dirty="0" err="1">
                <a:solidFill>
                  <a:srgbClr val="3C4043"/>
                </a:solidFill>
                <a:latin typeface="Roboto"/>
              </a:rPr>
              <a:t>individuale</a:t>
            </a:r>
            <a:r>
              <a:rPr lang="en-US" dirty="0">
                <a:solidFill>
                  <a:srgbClr val="3C4043"/>
                </a:solidFill>
                <a:latin typeface="Roboto"/>
              </a:rPr>
              <a:t> ale </a:t>
            </a:r>
            <a:r>
              <a:rPr lang="en-US" dirty="0" err="1">
                <a:solidFill>
                  <a:srgbClr val="3C4043"/>
                </a:solidFill>
                <a:latin typeface="Roboto"/>
              </a:rPr>
              <a:t>conceptului</a:t>
            </a:r>
            <a:r>
              <a:rPr lang="en-US" dirty="0">
                <a:solidFill>
                  <a:srgbClr val="3C4043"/>
                </a:solidFill>
                <a:latin typeface="Roboto"/>
              </a:rPr>
              <a:t> de </a:t>
            </a:r>
            <a:r>
              <a:rPr lang="en-US" dirty="0" err="1">
                <a:solidFill>
                  <a:srgbClr val="3C4043"/>
                </a:solidFill>
                <a:latin typeface="Roboto"/>
              </a:rPr>
              <a:t>mai</a:t>
            </a:r>
            <a:r>
              <a:rPr lang="en-US" dirty="0">
                <a:solidFill>
                  <a:srgbClr val="3C4043"/>
                </a:solidFill>
                <a:latin typeface="Roboto"/>
              </a:rPr>
              <a:t> </a:t>
            </a:r>
            <a:r>
              <a:rPr lang="en-US" dirty="0" err="1">
                <a:solidFill>
                  <a:srgbClr val="3C4043"/>
                </a:solidFill>
                <a:latin typeface="Roboto"/>
              </a:rPr>
              <a:t>sus</a:t>
            </a:r>
            <a:r>
              <a:rPr lang="en-US" dirty="0">
                <a:solidFill>
                  <a:srgbClr val="3C4043"/>
                </a:solidFill>
                <a:latin typeface="Roboto"/>
              </a:rPr>
              <a:t> de </a:t>
            </a:r>
            <a:r>
              <a:rPr lang="en-US" dirty="0" err="1">
                <a:solidFill>
                  <a:srgbClr val="3C4043"/>
                </a:solidFill>
                <a:latin typeface="Roboto"/>
              </a:rPr>
              <a:t>măsurători</a:t>
            </a:r>
            <a:r>
              <a:rPr lang="en-US" dirty="0">
                <a:solidFill>
                  <a:srgbClr val="3C4043"/>
                </a:solidFill>
                <a:latin typeface="Roboto"/>
              </a:rPr>
              <a:t> </a:t>
            </a:r>
            <a:r>
              <a:rPr lang="en-US" dirty="0" err="1">
                <a:solidFill>
                  <a:srgbClr val="3C4043"/>
                </a:solidFill>
                <a:latin typeface="Roboto"/>
              </a:rPr>
              <a:t>dimensionale</a:t>
            </a:r>
            <a:r>
              <a:rPr lang="en-US" dirty="0">
                <a:solidFill>
                  <a:srgbClr val="3C4043"/>
                </a:solidFill>
                <a:latin typeface="Roboto"/>
              </a:rPr>
              <a:t> </a:t>
            </a:r>
            <a:r>
              <a:rPr lang="en-US" dirty="0" err="1">
                <a:solidFill>
                  <a:srgbClr val="3C4043"/>
                </a:solidFill>
                <a:latin typeface="Roboto"/>
              </a:rPr>
              <a:t>în</a:t>
            </a:r>
            <a:r>
              <a:rPr lang="en-US" dirty="0">
                <a:solidFill>
                  <a:srgbClr val="3C4043"/>
                </a:solidFill>
                <a:latin typeface="Roboto"/>
              </a:rPr>
              <a:t> </a:t>
            </a:r>
            <a:r>
              <a:rPr lang="en-US" dirty="0" err="1">
                <a:solidFill>
                  <a:srgbClr val="3C4043"/>
                </a:solidFill>
                <a:latin typeface="Roboto"/>
              </a:rPr>
              <a:t>domeniul</a:t>
            </a:r>
            <a:r>
              <a:rPr lang="en-US" dirty="0">
                <a:solidFill>
                  <a:srgbClr val="3C4043"/>
                </a:solidFill>
                <a:latin typeface="Roboto"/>
              </a:rPr>
              <a:t> </a:t>
            </a:r>
            <a:r>
              <a:rPr lang="en-US" dirty="0" err="1">
                <a:solidFill>
                  <a:srgbClr val="3C4043"/>
                </a:solidFill>
                <a:latin typeface="Roboto"/>
              </a:rPr>
              <a:t>nanometric</a:t>
            </a:r>
            <a:r>
              <a:rPr lang="en-US" dirty="0">
                <a:solidFill>
                  <a:srgbClr val="3C4043"/>
                </a:solidFill>
                <a:latin typeface="Roboto"/>
              </a:rPr>
              <a:t>.</a:t>
            </a:r>
            <a:endParaRPr lang="en-US" dirty="0"/>
          </a:p>
        </p:txBody>
      </p:sp>
    </p:spTree>
    <p:extLst>
      <p:ext uri="{BB962C8B-B14F-4D97-AF65-F5344CB8AC3E}">
        <p14:creationId xmlns:p14="http://schemas.microsoft.com/office/powerpoint/2010/main" val="2389764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Direct Measurements Using an SEM</a:t>
            </a:r>
          </a:p>
        </p:txBody>
      </p:sp>
      <p:pic>
        <p:nvPicPr>
          <p:cNvPr id="4" name="Content Placeholder 3"/>
          <p:cNvPicPr>
            <a:picLocks noGrp="1" noChangeAspect="1"/>
          </p:cNvPicPr>
          <p:nvPr>
            <p:ph idx="1"/>
          </p:nvPr>
        </p:nvPicPr>
        <p:blipFill>
          <a:blip r:embed="rId2"/>
          <a:stretch>
            <a:fillRect/>
          </a:stretch>
        </p:blipFill>
        <p:spPr>
          <a:xfrm>
            <a:off x="32657" y="1676400"/>
            <a:ext cx="4343532" cy="3920037"/>
          </a:xfrm>
          <a:prstGeom prst="rect">
            <a:avLst/>
          </a:prstGeom>
        </p:spPr>
      </p:pic>
      <p:sp>
        <p:nvSpPr>
          <p:cNvPr id="5" name="Rectangle 4"/>
          <p:cNvSpPr/>
          <p:nvPr/>
        </p:nvSpPr>
        <p:spPr>
          <a:xfrm>
            <a:off x="4604657" y="1933699"/>
            <a:ext cx="4572000" cy="4247317"/>
          </a:xfrm>
          <a:prstGeom prst="rect">
            <a:avLst/>
          </a:prstGeom>
        </p:spPr>
        <p:txBody>
          <a:bodyPr>
            <a:spAutoFit/>
          </a:bodyPr>
          <a:lstStyle/>
          <a:p>
            <a:r>
              <a:rPr lang="en-US" dirty="0" err="1">
                <a:solidFill>
                  <a:srgbClr val="3C4043"/>
                </a:solidFill>
                <a:latin typeface="Roboto"/>
              </a:rPr>
              <a:t>Transferul</a:t>
            </a:r>
            <a:r>
              <a:rPr lang="en-US" dirty="0">
                <a:solidFill>
                  <a:srgbClr val="3C4043"/>
                </a:solidFill>
                <a:latin typeface="Roboto"/>
              </a:rPr>
              <a:t> </a:t>
            </a:r>
            <a:r>
              <a:rPr lang="en-US" dirty="0" err="1">
                <a:solidFill>
                  <a:srgbClr val="3C4043"/>
                </a:solidFill>
                <a:latin typeface="Roboto"/>
              </a:rPr>
              <a:t>dimensiunii</a:t>
            </a:r>
            <a:r>
              <a:rPr lang="en-US" dirty="0">
                <a:solidFill>
                  <a:srgbClr val="3C4043"/>
                </a:solidFill>
                <a:latin typeface="Roboto"/>
              </a:rPr>
              <a:t> de la </a:t>
            </a:r>
            <a:r>
              <a:rPr lang="en-US" dirty="0" err="1">
                <a:solidFill>
                  <a:srgbClr val="3C4043"/>
                </a:solidFill>
                <a:latin typeface="Roboto"/>
              </a:rPr>
              <a:t>standardul</a:t>
            </a:r>
            <a:r>
              <a:rPr lang="en-US" dirty="0">
                <a:solidFill>
                  <a:srgbClr val="3C4043"/>
                </a:solidFill>
                <a:latin typeface="Roboto"/>
              </a:rPr>
              <a:t> de transfer (</a:t>
            </a:r>
            <a:r>
              <a:rPr lang="en-US" dirty="0" err="1">
                <a:solidFill>
                  <a:srgbClr val="3C4043"/>
                </a:solidFill>
                <a:latin typeface="Roboto"/>
              </a:rPr>
              <a:t>obiect</a:t>
            </a:r>
            <a:r>
              <a:rPr lang="en-US" dirty="0">
                <a:solidFill>
                  <a:srgbClr val="3C4043"/>
                </a:solidFill>
                <a:latin typeface="Roboto"/>
              </a:rPr>
              <a:t> de </a:t>
            </a:r>
            <a:r>
              <a:rPr lang="en-US" dirty="0" err="1">
                <a:solidFill>
                  <a:srgbClr val="3C4043"/>
                </a:solidFill>
                <a:latin typeface="Roboto"/>
              </a:rPr>
              <a:t>testare</a:t>
            </a:r>
            <a:r>
              <a:rPr lang="en-US" dirty="0">
                <a:solidFill>
                  <a:srgbClr val="3C4043"/>
                </a:solidFill>
                <a:latin typeface="Roboto"/>
              </a:rPr>
              <a:t> MShPS-2.0K) la un </a:t>
            </a:r>
            <a:r>
              <a:rPr lang="ro-RO" dirty="0">
                <a:solidFill>
                  <a:srgbClr val="3C4043"/>
                </a:solidFill>
                <a:latin typeface="Roboto"/>
              </a:rPr>
              <a:t>SEM</a:t>
            </a:r>
            <a:r>
              <a:rPr lang="en-US" dirty="0">
                <a:solidFill>
                  <a:srgbClr val="3C4043"/>
                </a:solidFill>
                <a:latin typeface="Roboto"/>
              </a:rPr>
              <a:t> </a:t>
            </a:r>
            <a:r>
              <a:rPr lang="en-US" dirty="0" err="1">
                <a:solidFill>
                  <a:srgbClr val="3C4043"/>
                </a:solidFill>
                <a:latin typeface="Roboto"/>
              </a:rPr>
              <a:t>situat</a:t>
            </a:r>
            <a:r>
              <a:rPr lang="en-US" dirty="0">
                <a:solidFill>
                  <a:srgbClr val="3C4043"/>
                </a:solidFill>
                <a:latin typeface="Roboto"/>
              </a:rPr>
              <a:t> la un client se </a:t>
            </a:r>
            <a:r>
              <a:rPr lang="en-US" dirty="0" err="1">
                <a:solidFill>
                  <a:srgbClr val="3C4043"/>
                </a:solidFill>
                <a:latin typeface="Roboto"/>
              </a:rPr>
              <a:t>realizează</a:t>
            </a:r>
            <a:r>
              <a:rPr lang="en-US" dirty="0">
                <a:solidFill>
                  <a:srgbClr val="3C4043"/>
                </a:solidFill>
                <a:latin typeface="Roboto"/>
              </a:rPr>
              <a:t> cu </a:t>
            </a:r>
            <a:r>
              <a:rPr lang="en-US" dirty="0" err="1">
                <a:solidFill>
                  <a:srgbClr val="3C4043"/>
                </a:solidFill>
                <a:latin typeface="Roboto"/>
              </a:rPr>
              <a:t>ajutorul</a:t>
            </a:r>
            <a:r>
              <a:rPr lang="en-US" dirty="0">
                <a:solidFill>
                  <a:srgbClr val="3C4043"/>
                </a:solidFill>
                <a:latin typeface="Roboto"/>
              </a:rPr>
              <a:t> </a:t>
            </a:r>
            <a:r>
              <a:rPr lang="en-US" dirty="0" err="1">
                <a:solidFill>
                  <a:srgbClr val="3C4043"/>
                </a:solidFill>
                <a:latin typeface="Roboto"/>
              </a:rPr>
              <a:t>metodei</a:t>
            </a:r>
            <a:r>
              <a:rPr lang="en-US" dirty="0">
                <a:solidFill>
                  <a:srgbClr val="3C4043"/>
                </a:solidFill>
                <a:latin typeface="Roboto"/>
              </a:rPr>
              <a:t> </a:t>
            </a:r>
            <a:r>
              <a:rPr lang="en-US" dirty="0" err="1">
                <a:solidFill>
                  <a:srgbClr val="3C4043"/>
                </a:solidFill>
                <a:latin typeface="Roboto"/>
              </a:rPr>
              <a:t>măsurătorilor</a:t>
            </a:r>
            <a:r>
              <a:rPr lang="en-US" dirty="0">
                <a:solidFill>
                  <a:srgbClr val="3C4043"/>
                </a:solidFill>
                <a:latin typeface="Roboto"/>
              </a:rPr>
              <a:t> </a:t>
            </a:r>
            <a:r>
              <a:rPr lang="en-US" dirty="0" err="1">
                <a:solidFill>
                  <a:srgbClr val="3C4043"/>
                </a:solidFill>
                <a:latin typeface="Roboto"/>
              </a:rPr>
              <a:t>directe</a:t>
            </a:r>
            <a:r>
              <a:rPr lang="en-US" dirty="0">
                <a:solidFill>
                  <a:srgbClr val="3C4043"/>
                </a:solidFill>
                <a:latin typeface="Roboto"/>
              </a:rPr>
              <a:t> </a:t>
            </a:r>
            <a:r>
              <a:rPr lang="en-US" dirty="0" err="1">
                <a:solidFill>
                  <a:srgbClr val="3C4043"/>
                </a:solidFill>
                <a:latin typeface="Roboto"/>
              </a:rPr>
              <a:t>pe</a:t>
            </a:r>
            <a:r>
              <a:rPr lang="en-US" dirty="0">
                <a:solidFill>
                  <a:srgbClr val="3C4043"/>
                </a:solidFill>
                <a:latin typeface="Roboto"/>
              </a:rPr>
              <a:t> un SEM.</a:t>
            </a:r>
            <a:r>
              <a:rPr lang="en-US" dirty="0"/>
              <a:t> </a:t>
            </a:r>
            <a:r>
              <a:rPr lang="en-US" dirty="0" err="1"/>
              <a:t>Figura</a:t>
            </a:r>
            <a:r>
              <a:rPr lang="en-US" dirty="0"/>
              <a:t> 10 </a:t>
            </a:r>
            <a:r>
              <a:rPr lang="en-US" dirty="0" err="1"/>
              <a:t>ilustrează</a:t>
            </a:r>
            <a:r>
              <a:rPr lang="en-US" dirty="0"/>
              <a:t> </a:t>
            </a:r>
            <a:r>
              <a:rPr lang="en-US" dirty="0" err="1"/>
              <a:t>formarea</a:t>
            </a:r>
            <a:r>
              <a:rPr lang="en-US" dirty="0"/>
              <a:t> </a:t>
            </a:r>
            <a:r>
              <a:rPr lang="en-US" dirty="0" err="1"/>
              <a:t>unui</a:t>
            </a:r>
            <a:r>
              <a:rPr lang="en-US" dirty="0"/>
              <a:t> </a:t>
            </a:r>
            <a:r>
              <a:rPr lang="en-US" dirty="0" err="1"/>
              <a:t>semnal</a:t>
            </a:r>
            <a:r>
              <a:rPr lang="en-US" dirty="0"/>
              <a:t> SEM la </a:t>
            </a:r>
            <a:r>
              <a:rPr lang="en-US" dirty="0" err="1"/>
              <a:t>scanarea</a:t>
            </a:r>
            <a:r>
              <a:rPr lang="en-US" dirty="0"/>
              <a:t> </a:t>
            </a:r>
            <a:r>
              <a:rPr lang="en-US" dirty="0" err="1"/>
              <a:t>unei</a:t>
            </a:r>
            <a:r>
              <a:rPr lang="en-US" dirty="0"/>
              <a:t> </a:t>
            </a:r>
            <a:r>
              <a:rPr lang="en-US" dirty="0" err="1"/>
              <a:t>structuri</a:t>
            </a:r>
            <a:r>
              <a:rPr lang="en-US" dirty="0"/>
              <a:t> de pas cu </a:t>
            </a:r>
            <a:r>
              <a:rPr lang="en-US" dirty="0" err="1"/>
              <a:t>unghiuri</a:t>
            </a:r>
            <a:r>
              <a:rPr lang="en-US" dirty="0"/>
              <a:t> </a:t>
            </a:r>
            <a:r>
              <a:rPr lang="en-US" dirty="0" err="1"/>
              <a:t>mari</a:t>
            </a:r>
            <a:r>
              <a:rPr lang="en-US" dirty="0"/>
              <a:t> de </a:t>
            </a:r>
            <a:r>
              <a:rPr lang="en-US" dirty="0" err="1"/>
              <a:t>pereți</a:t>
            </a:r>
            <a:r>
              <a:rPr lang="en-US" dirty="0"/>
              <a:t> </a:t>
            </a:r>
            <a:r>
              <a:rPr lang="en-US" dirty="0" err="1"/>
              <a:t>laterali</a:t>
            </a:r>
            <a:r>
              <a:rPr lang="en-US" dirty="0"/>
              <a:t> </a:t>
            </a:r>
            <a:r>
              <a:rPr lang="en-US" dirty="0" err="1"/>
              <a:t>înclinare</a:t>
            </a:r>
            <a:r>
              <a:rPr lang="en-US" dirty="0"/>
              <a:t> </a:t>
            </a:r>
            <a:r>
              <a:rPr lang="en-US" dirty="0" err="1"/>
              <a:t>prin</a:t>
            </a:r>
            <a:r>
              <a:rPr lang="en-US" dirty="0"/>
              <a:t> </a:t>
            </a:r>
            <a:r>
              <a:rPr lang="en-US" dirty="0" err="1"/>
              <a:t>fascicul</a:t>
            </a:r>
            <a:r>
              <a:rPr lang="en-US" dirty="0"/>
              <a:t> de </a:t>
            </a:r>
            <a:r>
              <a:rPr lang="en-US" dirty="0" err="1"/>
              <a:t>electroni</a:t>
            </a:r>
            <a:r>
              <a:rPr lang="en-US" dirty="0"/>
              <a:t>. </a:t>
            </a:r>
            <a:r>
              <a:rPr lang="en-US" dirty="0" err="1"/>
              <a:t>Figura</a:t>
            </a:r>
            <a:r>
              <a:rPr lang="en-US" dirty="0"/>
              <a:t> 10a </a:t>
            </a:r>
            <a:r>
              <a:rPr lang="en-US" dirty="0" err="1"/>
              <a:t>prezintă</a:t>
            </a:r>
            <a:r>
              <a:rPr lang="en-US" dirty="0"/>
              <a:t> o </a:t>
            </a:r>
            <a:r>
              <a:rPr lang="en-US" dirty="0" err="1"/>
              <a:t>schemă</a:t>
            </a:r>
            <a:r>
              <a:rPr lang="en-US" dirty="0"/>
              <a:t> a </a:t>
            </a:r>
            <a:r>
              <a:rPr lang="en-US" dirty="0" err="1"/>
              <a:t>semnalului</a:t>
            </a:r>
            <a:r>
              <a:rPr lang="en-US" dirty="0"/>
              <a:t> </a:t>
            </a:r>
            <a:r>
              <a:rPr lang="en-US" dirty="0" err="1"/>
              <a:t>obţinut</a:t>
            </a:r>
            <a:r>
              <a:rPr lang="en-US" dirty="0"/>
              <a:t> la </a:t>
            </a:r>
            <a:r>
              <a:rPr lang="en-US" dirty="0" err="1"/>
              <a:t>scanarea</a:t>
            </a:r>
            <a:r>
              <a:rPr lang="en-US" dirty="0"/>
              <a:t> </a:t>
            </a:r>
            <a:r>
              <a:rPr lang="en-US" dirty="0" err="1"/>
              <a:t>structurii</a:t>
            </a:r>
            <a:r>
              <a:rPr lang="en-US" dirty="0"/>
              <a:t> de pas </a:t>
            </a:r>
            <a:r>
              <a:rPr lang="en-US" dirty="0" err="1"/>
              <a:t>în</a:t>
            </a:r>
            <a:r>
              <a:rPr lang="en-US" dirty="0"/>
              <a:t> a SEM de </a:t>
            </a:r>
            <a:r>
              <a:rPr lang="en-US" dirty="0" err="1"/>
              <a:t>înaltă</a:t>
            </a:r>
            <a:r>
              <a:rPr lang="en-US" dirty="0"/>
              <a:t> </a:t>
            </a:r>
            <a:r>
              <a:rPr lang="en-US" dirty="0" err="1"/>
              <a:t>tensiune</a:t>
            </a:r>
            <a:r>
              <a:rPr lang="en-US" dirty="0"/>
              <a:t>, </a:t>
            </a:r>
            <a:r>
              <a:rPr lang="en-US" dirty="0" err="1"/>
              <a:t>iar</a:t>
            </a:r>
            <a:r>
              <a:rPr lang="en-US" dirty="0"/>
              <a:t> Fig. 10b </a:t>
            </a:r>
            <a:r>
              <a:rPr lang="en-US" dirty="0" err="1"/>
              <a:t>prezintă</a:t>
            </a:r>
            <a:r>
              <a:rPr lang="en-US" dirty="0"/>
              <a:t> o </a:t>
            </a:r>
            <a:r>
              <a:rPr lang="en-US" dirty="0" err="1"/>
              <a:t>schemă</a:t>
            </a:r>
            <a:r>
              <a:rPr lang="en-US" dirty="0"/>
              <a:t> a </a:t>
            </a:r>
            <a:r>
              <a:rPr lang="en-US" dirty="0" err="1"/>
              <a:t>structurii</a:t>
            </a:r>
            <a:r>
              <a:rPr lang="en-US" dirty="0"/>
              <a:t> </a:t>
            </a:r>
            <a:r>
              <a:rPr lang="en-US" dirty="0" err="1"/>
              <a:t>pasului</a:t>
            </a:r>
            <a:r>
              <a:rPr lang="en-US" dirty="0"/>
              <a:t>. Se </a:t>
            </a:r>
            <a:r>
              <a:rPr lang="ro-RO" dirty="0"/>
              <a:t>admite</a:t>
            </a:r>
            <a:r>
              <a:rPr lang="en-US" dirty="0"/>
              <a:t> </a:t>
            </a:r>
            <a:r>
              <a:rPr lang="en-US" dirty="0" err="1"/>
              <a:t>că</a:t>
            </a:r>
            <a:r>
              <a:rPr lang="en-US" dirty="0"/>
              <a:t> </a:t>
            </a:r>
            <a:r>
              <a:rPr lang="en-US" dirty="0" err="1"/>
              <a:t>elementele</a:t>
            </a:r>
            <a:r>
              <a:rPr lang="en-US" dirty="0"/>
              <a:t> </a:t>
            </a:r>
            <a:r>
              <a:rPr lang="ro-RO" dirty="0"/>
              <a:t>structurii </a:t>
            </a:r>
            <a:r>
              <a:rPr lang="en-US" dirty="0" err="1"/>
              <a:t>terenului</a:t>
            </a:r>
            <a:r>
              <a:rPr lang="en-US" dirty="0"/>
              <a:t> </a:t>
            </a:r>
            <a:r>
              <a:rPr lang="en-US" dirty="0" err="1"/>
              <a:t>prezintă</a:t>
            </a:r>
            <a:r>
              <a:rPr lang="en-US" dirty="0"/>
              <a:t> </a:t>
            </a:r>
            <a:r>
              <a:rPr lang="en-US" dirty="0" err="1"/>
              <a:t>unghiuri</a:t>
            </a:r>
            <a:r>
              <a:rPr lang="en-US" dirty="0"/>
              <a:t> </a:t>
            </a:r>
            <a:r>
              <a:rPr lang="en-US" dirty="0" err="1"/>
              <a:t>mari</a:t>
            </a:r>
            <a:r>
              <a:rPr lang="en-US" dirty="0"/>
              <a:t> de </a:t>
            </a:r>
            <a:r>
              <a:rPr lang="en-US" dirty="0" err="1"/>
              <a:t>înclinare</a:t>
            </a:r>
            <a:r>
              <a:rPr lang="en-US" dirty="0"/>
              <a:t> a </a:t>
            </a:r>
            <a:r>
              <a:rPr lang="en-US" dirty="0" err="1"/>
              <a:t>pereților</a:t>
            </a:r>
            <a:r>
              <a:rPr lang="en-US" dirty="0"/>
              <a:t> </a:t>
            </a:r>
            <a:r>
              <a:rPr lang="en-US" dirty="0" err="1"/>
              <a:t>laterali</a:t>
            </a:r>
            <a:r>
              <a:rPr lang="en-US" dirty="0"/>
              <a:t>. </a:t>
            </a:r>
          </a:p>
        </p:txBody>
      </p:sp>
      <p:sp>
        <p:nvSpPr>
          <p:cNvPr id="6" name="Rectangle 5"/>
          <p:cNvSpPr/>
          <p:nvPr/>
        </p:nvSpPr>
        <p:spPr>
          <a:xfrm>
            <a:off x="0" y="5442352"/>
            <a:ext cx="4572000" cy="1477328"/>
          </a:xfrm>
          <a:prstGeom prst="rect">
            <a:avLst/>
          </a:prstGeom>
        </p:spPr>
        <p:txBody>
          <a:bodyPr>
            <a:spAutoFit/>
          </a:bodyPr>
          <a:lstStyle/>
          <a:p>
            <a:r>
              <a:rPr lang="en-US" b="1" dirty="0"/>
              <a:t>Schematic of the signal obtained in a high voltage SEM (E &gt; 15 </a:t>
            </a:r>
            <a:r>
              <a:rPr lang="en-US" b="1" dirty="0" err="1"/>
              <a:t>keV</a:t>
            </a:r>
            <a:r>
              <a:rPr lang="en-US" b="1" dirty="0"/>
              <a:t>) when scanning a pitch structure (b) with trapezoidal profile and large angles of inclination of its elements. </a:t>
            </a:r>
          </a:p>
        </p:txBody>
      </p:sp>
    </p:spTree>
    <p:extLst>
      <p:ext uri="{BB962C8B-B14F-4D97-AF65-F5344CB8AC3E}">
        <p14:creationId xmlns:p14="http://schemas.microsoft.com/office/powerpoint/2010/main" val="163245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126" y="1676400"/>
            <a:ext cx="8965474" cy="4525962"/>
          </a:xfrm>
        </p:spPr>
        <p:txBody>
          <a:bodyPr/>
          <a:lstStyle/>
          <a:p>
            <a:pPr marL="0" indent="0">
              <a:buNone/>
            </a:pPr>
            <a:r>
              <a:rPr lang="ro-RO" sz="2000" dirty="0"/>
              <a:t>Presupunem că sunt îndeplinite următoarele condiții </a:t>
            </a:r>
          </a:p>
          <a:p>
            <a:pPr marL="0" indent="0">
              <a:buNone/>
            </a:pPr>
            <a:r>
              <a:rPr lang="ro-RO" sz="2000" dirty="0"/>
              <a:t>                     s</a:t>
            </a:r>
            <a:r>
              <a:rPr lang="ro-RO" sz="1100" dirty="0"/>
              <a:t>L,R</a:t>
            </a:r>
            <a:r>
              <a:rPr lang="ro-RO" sz="2000" dirty="0"/>
              <a:t> = h tg</a:t>
            </a:r>
            <a:r>
              <a:rPr lang="el-GR" sz="2000" dirty="0"/>
              <a:t>ϕ &gt;&gt;</a:t>
            </a:r>
            <a:r>
              <a:rPr lang="ro-RO" sz="2000" dirty="0"/>
              <a:t>d</a:t>
            </a:r>
            <a:r>
              <a:rPr lang="el-GR" sz="2000" dirty="0"/>
              <a:t> , </a:t>
            </a:r>
            <a:r>
              <a:rPr lang="ro-RO" sz="2000" dirty="0"/>
              <a:t>u </a:t>
            </a:r>
            <a:r>
              <a:rPr lang="ro-RO" sz="1200" dirty="0"/>
              <a:t>p,t</a:t>
            </a:r>
            <a:r>
              <a:rPr lang="ro-RO" sz="2000" dirty="0"/>
              <a:t> &gt;&gt; b </a:t>
            </a:r>
            <a:r>
              <a:rPr lang="ro-RO" sz="1400" dirty="0"/>
              <a:t>p,t</a:t>
            </a:r>
            <a:r>
              <a:rPr lang="ro-RO" sz="2000" dirty="0"/>
              <a:t> &gt;&gt; d (4) </a:t>
            </a:r>
          </a:p>
          <a:p>
            <a:pPr marL="0" indent="0">
              <a:buNone/>
            </a:pPr>
            <a:r>
              <a:rPr lang="ro-RO" sz="2000" dirty="0"/>
              <a:t>unde d este diametrul efectiv al fasciculului de electroni. </a:t>
            </a:r>
          </a:p>
          <a:p>
            <a:pPr marL="0" indent="0">
              <a:buNone/>
            </a:pPr>
            <a:r>
              <a:rPr lang="ro-RO" sz="2000" dirty="0"/>
              <a:t>Apoi parametrii semnalului (vezi Fig. 10a), ai pasului structurii (vezi Fig. 10b) și a SEM (dimensiunea pixelului m și diametrul efectiv al fasciculului de electroni d sunt legate prin următoarele expresii  </a:t>
            </a:r>
          </a:p>
          <a:p>
            <a:pPr marL="0" indent="0">
              <a:buNone/>
            </a:pPr>
            <a:r>
              <a:rPr lang="ro-RO" sz="2000" dirty="0"/>
              <a:t>t = mT , d = mD , sL = mSL , sR = mSR , (5) </a:t>
            </a:r>
          </a:p>
          <a:p>
            <a:pPr marL="0" indent="0">
              <a:buNone/>
            </a:pPr>
            <a:r>
              <a:rPr lang="ro-RO" sz="2000" dirty="0"/>
              <a:t>up = mUp , bp = mBp , ut = mUt , bt = mBt . (6)</a:t>
            </a:r>
          </a:p>
          <a:p>
            <a:pPr marL="0" indent="0">
              <a:buNone/>
            </a:pPr>
            <a:r>
              <a:rPr lang="ro-RO" sz="2000" dirty="0"/>
              <a:t>Prin urmare, ținând cont de expresiile (5) și (6), se poate efectua calibrarea SEM utilizând orice parametru al Obiect de testare MShPS-2.0K. </a:t>
            </a:r>
          </a:p>
          <a:p>
            <a:pPr marL="0" indent="0">
              <a:buNone/>
            </a:pPr>
            <a:r>
              <a:rPr lang="ro-RO" sz="2000" dirty="0"/>
              <a:t>O astfel de calibrare include determinarea dimensiunii pixelului m și a diametrului efectiv al fascicul de electroni d</a:t>
            </a:r>
            <a:br>
              <a:rPr lang="ro-RO" dirty="0"/>
            </a:br>
            <a:endParaRPr lang="en-US" dirty="0"/>
          </a:p>
        </p:txBody>
      </p:sp>
    </p:spTree>
    <p:extLst>
      <p:ext uri="{BB962C8B-B14F-4D97-AF65-F5344CB8AC3E}">
        <p14:creationId xmlns:p14="http://schemas.microsoft.com/office/powerpoint/2010/main" val="1465090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951038"/>
            <a:ext cx="8763000" cy="4525962"/>
          </a:xfrm>
        </p:spPr>
        <p:txBody>
          <a:bodyPr/>
          <a:lstStyle/>
          <a:p>
            <a:pPr>
              <a:buAutoNum type="arabicParenR"/>
            </a:pPr>
            <a:r>
              <a:rPr lang="en-US" sz="1800" dirty="0"/>
              <a:t>GOST R 8.628-2007. Single crystal silicon nanometer range relief measure. Geometrical shapes, linear size and manufacturing material requirements [9]. </a:t>
            </a:r>
            <a:endParaRPr lang="ro-RO" sz="1800" dirty="0"/>
          </a:p>
          <a:p>
            <a:pPr>
              <a:buAutoNum type="arabicParenR"/>
            </a:pPr>
            <a:r>
              <a:rPr lang="en-US" sz="1800" dirty="0"/>
              <a:t>GOST R 8.629-2007. Nanometer range relief measure with trapezoidal profile of elements. Method for verification [10]. </a:t>
            </a:r>
            <a:endParaRPr lang="ro-RO" sz="1800" dirty="0"/>
          </a:p>
          <a:p>
            <a:pPr>
              <a:buAutoNum type="arabicParenR"/>
            </a:pPr>
            <a:r>
              <a:rPr lang="en-US" sz="1800" dirty="0"/>
              <a:t>GOST R 8.630-2007. Atomic force scanning probe measuring microscopes. Method for verification [11]. </a:t>
            </a:r>
            <a:endParaRPr lang="ro-RO" sz="1800" dirty="0"/>
          </a:p>
          <a:p>
            <a:pPr>
              <a:buAutoNum type="arabicParenR"/>
            </a:pPr>
            <a:r>
              <a:rPr lang="en-US" sz="1800" dirty="0"/>
              <a:t>GOST R 8.631-2007. Scanning electron measuring microscopes. Method for verification [12]. </a:t>
            </a:r>
            <a:endParaRPr lang="ro-RO" sz="1800" dirty="0"/>
          </a:p>
          <a:p>
            <a:pPr>
              <a:buAutoNum type="arabicParenR"/>
            </a:pPr>
            <a:r>
              <a:rPr lang="en-US" sz="1800" dirty="0"/>
              <a:t>GOST R 8.635-2007. Atomic force scanning probe microscopes. Method for calibration [13]. </a:t>
            </a:r>
            <a:endParaRPr lang="ro-RO" sz="1800" dirty="0"/>
          </a:p>
          <a:p>
            <a:pPr>
              <a:buAutoNum type="arabicParenR"/>
            </a:pPr>
            <a:r>
              <a:rPr lang="en-US" sz="1800" dirty="0"/>
              <a:t>GOST R 8.636-2007. Scanning electron microscopes. Method for calibration [14]. </a:t>
            </a:r>
            <a:endParaRPr lang="ro-RO" sz="1800" dirty="0"/>
          </a:p>
          <a:p>
            <a:pPr>
              <a:buAutoNum type="arabicParenR"/>
            </a:pPr>
            <a:r>
              <a:rPr lang="en-US" sz="1800" dirty="0"/>
              <a:t>GOST R 8.644-2008. Nanometer range relief measure with trapezoidal profile of elements. Method for calibration [15]. </a:t>
            </a:r>
          </a:p>
        </p:txBody>
      </p:sp>
    </p:spTree>
    <p:extLst>
      <p:ext uri="{BB962C8B-B14F-4D97-AF65-F5344CB8AC3E}">
        <p14:creationId xmlns:p14="http://schemas.microsoft.com/office/powerpoint/2010/main" val="241216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a:t>
            </a:r>
            <a:r>
              <a:rPr lang="en-US" dirty="0" err="1"/>
              <a:t>primar</a:t>
            </a:r>
            <a:r>
              <a:rPr lang="en-US" dirty="0"/>
              <a:t> al </a:t>
            </a:r>
            <a:r>
              <a:rPr lang="en-US" dirty="0" err="1"/>
              <a:t>unității</a:t>
            </a:r>
            <a:r>
              <a:rPr lang="en-US" dirty="0"/>
              <a:t> de </a:t>
            </a:r>
            <a:r>
              <a:rPr lang="en-US" dirty="0" err="1"/>
              <a:t>lungime</a:t>
            </a:r>
            <a:r>
              <a:rPr lang="en-US" dirty="0"/>
              <a:t> – </a:t>
            </a:r>
            <a:r>
              <a:rPr lang="en-US" dirty="0" err="1"/>
              <a:t>metr</a:t>
            </a:r>
            <a:r>
              <a:rPr lang="ro-RO" dirty="0"/>
              <a:t>ul</a:t>
            </a:r>
            <a:endParaRPr lang="en-US" dirty="0"/>
          </a:p>
        </p:txBody>
      </p:sp>
      <p:sp>
        <p:nvSpPr>
          <p:cNvPr id="3" name="Content Placeholder 2"/>
          <p:cNvSpPr>
            <a:spLocks noGrp="1"/>
          </p:cNvSpPr>
          <p:nvPr>
            <p:ph idx="1"/>
          </p:nvPr>
        </p:nvSpPr>
        <p:spPr>
          <a:xfrm>
            <a:off x="152400" y="1981200"/>
            <a:ext cx="8229600" cy="4525962"/>
          </a:xfrm>
        </p:spPr>
        <p:txBody>
          <a:bodyPr/>
          <a:lstStyle/>
          <a:p>
            <a:r>
              <a:rPr lang="ro-RO" sz="2400" dirty="0"/>
              <a:t>S</a:t>
            </a:r>
            <a:r>
              <a:rPr lang="en-US" sz="2400" dirty="0" err="1"/>
              <a:t>tandardul</a:t>
            </a:r>
            <a:r>
              <a:rPr lang="en-US" sz="2400" dirty="0"/>
              <a:t> </a:t>
            </a:r>
            <a:r>
              <a:rPr lang="en-US" sz="2400" dirty="0" err="1"/>
              <a:t>primar</a:t>
            </a:r>
            <a:r>
              <a:rPr lang="en-US" sz="2400" dirty="0"/>
              <a:t> al </a:t>
            </a:r>
            <a:r>
              <a:rPr lang="en-US" sz="2400" dirty="0" err="1"/>
              <a:t>unității</a:t>
            </a:r>
            <a:r>
              <a:rPr lang="en-US" sz="2400" dirty="0"/>
              <a:t> de </a:t>
            </a:r>
            <a:r>
              <a:rPr lang="en-US" sz="2400" dirty="0" err="1"/>
              <a:t>lungime</a:t>
            </a:r>
            <a:r>
              <a:rPr lang="en-US" sz="2400" dirty="0"/>
              <a:t> </a:t>
            </a:r>
            <a:r>
              <a:rPr lang="en-US" sz="2400" dirty="0" err="1"/>
              <a:t>ocupă</a:t>
            </a:r>
            <a:r>
              <a:rPr lang="en-US" sz="2400" dirty="0"/>
              <a:t> </a:t>
            </a:r>
            <a:r>
              <a:rPr lang="en-US" sz="2400" dirty="0" err="1"/>
              <a:t>blocul</a:t>
            </a:r>
            <a:r>
              <a:rPr lang="en-US" sz="2400" dirty="0"/>
              <a:t> de sus al </a:t>
            </a:r>
            <a:r>
              <a:rPr lang="en-US" sz="2400" dirty="0" err="1"/>
              <a:t>diagramei</a:t>
            </a:r>
            <a:r>
              <a:rPr lang="en-US" sz="2400" dirty="0"/>
              <a:t> </a:t>
            </a:r>
            <a:r>
              <a:rPr lang="en-US" sz="2400" dirty="0" err="1"/>
              <a:t>prezentate</a:t>
            </a:r>
            <a:r>
              <a:rPr lang="en-US" sz="2400" dirty="0"/>
              <a:t> </a:t>
            </a:r>
            <a:r>
              <a:rPr lang="ro-RO" sz="2400" dirty="0"/>
              <a:t>mai sus </a:t>
            </a:r>
            <a:r>
              <a:rPr lang="en-US" sz="2400" dirty="0" err="1"/>
              <a:t>în</a:t>
            </a:r>
            <a:r>
              <a:rPr lang="en-US" sz="2400" dirty="0"/>
              <a:t> Fig. 1. </a:t>
            </a:r>
            <a:endParaRPr lang="ro-RO" sz="2400" dirty="0"/>
          </a:p>
          <a:p>
            <a:r>
              <a:rPr lang="en-US" sz="2400" dirty="0" err="1"/>
              <a:t>Suportul</a:t>
            </a:r>
            <a:r>
              <a:rPr lang="en-US" sz="2400" dirty="0"/>
              <a:t> de material al </a:t>
            </a:r>
            <a:r>
              <a:rPr lang="en-US" sz="2400" dirty="0" err="1"/>
              <a:t>unui</a:t>
            </a:r>
            <a:r>
              <a:rPr lang="en-US" sz="2400" dirty="0"/>
              <a:t> </a:t>
            </a:r>
            <a:r>
              <a:rPr lang="en-US" sz="2400" dirty="0" err="1"/>
              <a:t>astfel</a:t>
            </a:r>
            <a:r>
              <a:rPr lang="en-US" sz="2400" dirty="0"/>
              <a:t> de</a:t>
            </a:r>
            <a:r>
              <a:rPr lang="ro-RO" sz="2400" dirty="0"/>
              <a:t> </a:t>
            </a:r>
            <a:r>
              <a:rPr lang="en-US" sz="2400" dirty="0" err="1"/>
              <a:t>standardul</a:t>
            </a:r>
            <a:r>
              <a:rPr lang="en-US" sz="2400" dirty="0"/>
              <a:t> </a:t>
            </a:r>
            <a:r>
              <a:rPr lang="en-US" sz="2400" dirty="0" err="1"/>
              <a:t>este</a:t>
            </a:r>
            <a:r>
              <a:rPr lang="en-US" sz="2400" dirty="0"/>
              <a:t> </a:t>
            </a:r>
            <a:r>
              <a:rPr lang="en-US" sz="2400" dirty="0" err="1"/>
              <a:t>lungimea</a:t>
            </a:r>
            <a:r>
              <a:rPr lang="en-US" sz="2400" dirty="0"/>
              <a:t> de </a:t>
            </a:r>
            <a:r>
              <a:rPr lang="en-US" sz="2400" dirty="0" err="1"/>
              <a:t>undă</a:t>
            </a:r>
            <a:r>
              <a:rPr lang="en-US" sz="2400" dirty="0"/>
              <a:t> a </a:t>
            </a:r>
            <a:r>
              <a:rPr lang="en-US" sz="2400" dirty="0" err="1"/>
              <a:t>radiației</a:t>
            </a:r>
            <a:r>
              <a:rPr lang="en-US" sz="2400" dirty="0"/>
              <a:t> </a:t>
            </a:r>
            <a:r>
              <a:rPr lang="en-US" sz="2400" dirty="0" err="1"/>
              <a:t>unui</a:t>
            </a:r>
            <a:r>
              <a:rPr lang="en-US" sz="2400" dirty="0"/>
              <a:t> laser He-Ne/I2, </a:t>
            </a:r>
            <a:r>
              <a:rPr lang="en-US" sz="2400" dirty="0" err="1"/>
              <a:t>stabilizată</a:t>
            </a:r>
            <a:r>
              <a:rPr lang="en-US" sz="2400" dirty="0"/>
              <a:t> </a:t>
            </a:r>
            <a:r>
              <a:rPr lang="en-US" sz="2400" dirty="0" err="1"/>
              <a:t>în</a:t>
            </a:r>
            <a:r>
              <a:rPr lang="en-US" sz="2400" dirty="0"/>
              <a:t> </a:t>
            </a:r>
            <a:r>
              <a:rPr lang="en-US" sz="2400" dirty="0" err="1"/>
              <a:t>raport</a:t>
            </a:r>
            <a:r>
              <a:rPr lang="en-US" sz="2400" dirty="0"/>
              <a:t> cu </a:t>
            </a:r>
            <a:r>
              <a:rPr lang="en-US" sz="2400" dirty="0" err="1"/>
              <a:t>linia</a:t>
            </a:r>
            <a:r>
              <a:rPr lang="en-US" sz="2400" dirty="0"/>
              <a:t> de </a:t>
            </a:r>
            <a:r>
              <a:rPr lang="en-US" sz="2400" dirty="0" err="1"/>
              <a:t>absorbție</a:t>
            </a:r>
            <a:r>
              <a:rPr lang="en-US" sz="2400" dirty="0"/>
              <a:t> </a:t>
            </a:r>
            <a:r>
              <a:rPr lang="en-US" sz="2400" dirty="0" err="1"/>
              <a:t>saturată</a:t>
            </a:r>
            <a:r>
              <a:rPr lang="en-US" sz="2400" dirty="0"/>
              <a:t> </a:t>
            </a:r>
            <a:r>
              <a:rPr lang="ro-RO" sz="2400" dirty="0"/>
              <a:t>a </a:t>
            </a:r>
            <a:r>
              <a:rPr lang="en-US" sz="2400" dirty="0" err="1"/>
              <a:t>molecul</a:t>
            </a:r>
            <a:r>
              <a:rPr lang="ro-RO" sz="2400" dirty="0"/>
              <a:t>ei de iod</a:t>
            </a:r>
            <a:r>
              <a:rPr lang="en-US" sz="2400" dirty="0"/>
              <a:t>. </a:t>
            </a:r>
            <a:endParaRPr lang="ro-RO" sz="2400" dirty="0"/>
          </a:p>
          <a:p>
            <a:r>
              <a:rPr lang="en-US" sz="2400" dirty="0" err="1"/>
              <a:t>Parametrii</a:t>
            </a:r>
            <a:r>
              <a:rPr lang="en-US" sz="2400" dirty="0"/>
              <a:t> </a:t>
            </a:r>
            <a:r>
              <a:rPr lang="en-US" sz="2400" dirty="0" err="1"/>
              <a:t>radiației</a:t>
            </a:r>
            <a:r>
              <a:rPr lang="en-US" sz="2400" dirty="0"/>
              <a:t> </a:t>
            </a:r>
            <a:r>
              <a:rPr lang="en-US" sz="2400" dirty="0" err="1"/>
              <a:t>unui</a:t>
            </a:r>
            <a:r>
              <a:rPr lang="en-US" sz="2400" dirty="0"/>
              <a:t> </a:t>
            </a:r>
            <a:r>
              <a:rPr lang="en-US" sz="2400" dirty="0" err="1"/>
              <a:t>astfel</a:t>
            </a:r>
            <a:r>
              <a:rPr lang="en-US" sz="2400" dirty="0"/>
              <a:t> de laser </a:t>
            </a:r>
            <a:r>
              <a:rPr lang="en-US" sz="2400" dirty="0" err="1"/>
              <a:t>sunt</a:t>
            </a:r>
            <a:r>
              <a:rPr lang="en-US" sz="2400" dirty="0"/>
              <a:t> </a:t>
            </a:r>
            <a:r>
              <a:rPr lang="en-US" sz="2400" dirty="0" err="1"/>
              <a:t>următorii</a:t>
            </a:r>
            <a:r>
              <a:rPr lang="en-US" sz="2400" dirty="0"/>
              <a:t>:</a:t>
            </a:r>
            <a:r>
              <a:rPr lang="ro-RO" sz="2400" dirty="0"/>
              <a:t> </a:t>
            </a:r>
          </a:p>
          <a:p>
            <a:r>
              <a:rPr lang="el-GR" sz="2400" dirty="0"/>
              <a:t>ν = 473612214705 </a:t>
            </a:r>
            <a:r>
              <a:rPr lang="en-US" sz="2400" dirty="0"/>
              <a:t>kHz, </a:t>
            </a:r>
            <a:r>
              <a:rPr lang="el-GR" sz="2400" dirty="0"/>
              <a:t>λ = 632,99139822</a:t>
            </a:r>
            <a:r>
              <a:rPr lang="ro-RO" sz="2400" dirty="0"/>
              <a:t> nm</a:t>
            </a:r>
            <a:r>
              <a:rPr lang="el-GR" sz="2400" dirty="0"/>
              <a:t> </a:t>
            </a:r>
            <a:endParaRPr lang="ro-RO" sz="2400" dirty="0"/>
          </a:p>
          <a:p>
            <a:r>
              <a:rPr lang="en-US" sz="2400" dirty="0" err="1"/>
              <a:t>Standardul</a:t>
            </a:r>
            <a:r>
              <a:rPr lang="en-US" sz="2400" dirty="0"/>
              <a:t> </a:t>
            </a:r>
            <a:r>
              <a:rPr lang="en-US" sz="2400" dirty="0" err="1"/>
              <a:t>contorului</a:t>
            </a:r>
            <a:r>
              <a:rPr lang="en-US" sz="2400" dirty="0"/>
              <a:t> </a:t>
            </a:r>
            <a:r>
              <a:rPr lang="en-US" sz="2400" dirty="0" err="1"/>
              <a:t>primar</a:t>
            </a:r>
            <a:r>
              <a:rPr lang="en-US" sz="2400" dirty="0"/>
              <a:t> </a:t>
            </a:r>
            <a:r>
              <a:rPr lang="en-US" sz="2400" dirty="0" err="1"/>
              <a:t>asigură</a:t>
            </a:r>
            <a:r>
              <a:rPr lang="en-US" sz="2400" dirty="0"/>
              <a:t> </a:t>
            </a:r>
            <a:r>
              <a:rPr lang="en-US" sz="2400" dirty="0" err="1"/>
              <a:t>reproducerea</a:t>
            </a:r>
            <a:r>
              <a:rPr lang="en-US" sz="2400" dirty="0"/>
              <a:t> </a:t>
            </a:r>
            <a:r>
              <a:rPr lang="en-US" sz="2400" dirty="0" err="1"/>
              <a:t>unității</a:t>
            </a:r>
            <a:r>
              <a:rPr lang="en-US" sz="2400" dirty="0"/>
              <a:t> de </a:t>
            </a:r>
            <a:r>
              <a:rPr lang="en-US" sz="2400" dirty="0" err="1"/>
              <a:t>lungime</a:t>
            </a:r>
            <a:r>
              <a:rPr lang="en-US" sz="2400" dirty="0"/>
              <a:t> (</a:t>
            </a:r>
            <a:r>
              <a:rPr lang="en-US" sz="2400" dirty="0" err="1"/>
              <a:t>metrul</a:t>
            </a:r>
            <a:r>
              <a:rPr lang="en-US" sz="2400" dirty="0"/>
              <a:t>) cu o </a:t>
            </a:r>
            <a:r>
              <a:rPr lang="en-US" sz="2400" dirty="0" err="1"/>
              <a:t>incertitudine</a:t>
            </a:r>
            <a:r>
              <a:rPr lang="en-US" sz="2400" dirty="0"/>
              <a:t> de 0,02 nm</a:t>
            </a:r>
            <a:r>
              <a:rPr lang="en-US" sz="2000" dirty="0"/>
              <a:t>.</a:t>
            </a:r>
            <a:endParaRPr lang="ro-RO" sz="2000" dirty="0"/>
          </a:p>
        </p:txBody>
      </p:sp>
    </p:spTree>
    <p:extLst>
      <p:ext uri="{BB962C8B-B14F-4D97-AF65-F5344CB8AC3E}">
        <p14:creationId xmlns:p14="http://schemas.microsoft.com/office/powerpoint/2010/main" val="277652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ro-RO" sz="3000" dirty="0"/>
              <a:t>Metrologia la nanoscală. Studiu de caz.</a:t>
            </a:r>
            <a:br>
              <a:rPr lang="ro-RO" sz="3000" dirty="0"/>
            </a:br>
            <a:r>
              <a:rPr lang="ro-RO" sz="3000" dirty="0"/>
              <a:t> Metrologia pt analiza dimensională a nanofilmului </a:t>
            </a:r>
            <a:endParaRPr lang="en-US" sz="3000" dirty="0"/>
          </a:p>
        </p:txBody>
      </p:sp>
      <p:sp>
        <p:nvSpPr>
          <p:cNvPr id="3" name="Content Placeholder 2"/>
          <p:cNvSpPr>
            <a:spLocks noGrp="1"/>
          </p:cNvSpPr>
          <p:nvPr>
            <p:ph idx="1"/>
          </p:nvPr>
        </p:nvSpPr>
        <p:spPr>
          <a:xfrm>
            <a:off x="457199" y="1676400"/>
            <a:ext cx="8153401" cy="4525962"/>
          </a:xfrm>
        </p:spPr>
        <p:txBody>
          <a:bodyPr/>
          <a:lstStyle/>
          <a:p>
            <a:pPr marL="0" indent="0">
              <a:buNone/>
            </a:pPr>
            <a:r>
              <a:rPr lang="en-US" sz="2400" b="1" dirty="0" err="1">
                <a:latin typeface="+mj-lt"/>
              </a:rPr>
              <a:t>Filme</a:t>
            </a:r>
            <a:r>
              <a:rPr lang="en-US" sz="2400" b="1" dirty="0">
                <a:latin typeface="+mj-lt"/>
              </a:rPr>
              <a:t> cu </a:t>
            </a:r>
            <a:r>
              <a:rPr lang="en-US" sz="2400" b="1" dirty="0" err="1">
                <a:latin typeface="+mj-lt"/>
              </a:rPr>
              <a:t>omogenitate</a:t>
            </a:r>
            <a:r>
              <a:rPr lang="en-US" sz="2400" b="1" dirty="0">
                <a:latin typeface="+mj-lt"/>
              </a:rPr>
              <a:t> </a:t>
            </a:r>
            <a:r>
              <a:rPr lang="en-US" sz="2400" b="1" dirty="0" err="1">
                <a:latin typeface="+mj-lt"/>
              </a:rPr>
              <a:t>în</a:t>
            </a:r>
            <a:r>
              <a:rPr lang="en-US" sz="2400" b="1" dirty="0">
                <a:latin typeface="+mj-lt"/>
              </a:rPr>
              <a:t> plan: </a:t>
            </a:r>
            <a:r>
              <a:rPr lang="en-US" sz="2400" dirty="0" err="1">
                <a:latin typeface="+mj-lt"/>
              </a:rPr>
              <a:t>sunt</a:t>
            </a:r>
            <a:r>
              <a:rPr lang="en-US" sz="2400" dirty="0">
                <a:latin typeface="+mj-lt"/>
              </a:rPr>
              <a:t> </a:t>
            </a:r>
            <a:r>
              <a:rPr lang="en-US" sz="2400" dirty="0" err="1">
                <a:latin typeface="+mj-lt"/>
              </a:rPr>
              <a:t>disponibile</a:t>
            </a:r>
            <a:r>
              <a:rPr lang="en-US" sz="2400" dirty="0">
                <a:latin typeface="+mj-lt"/>
              </a:rPr>
              <a:t> </a:t>
            </a:r>
            <a:r>
              <a:rPr lang="en-US" sz="2400" dirty="0" err="1">
                <a:latin typeface="+mj-lt"/>
              </a:rPr>
              <a:t>mai</a:t>
            </a:r>
            <a:r>
              <a:rPr lang="en-US" sz="2400" dirty="0">
                <a:latin typeface="+mj-lt"/>
              </a:rPr>
              <a:t> </a:t>
            </a:r>
            <a:r>
              <a:rPr lang="en-US" sz="2400" dirty="0" err="1">
                <a:latin typeface="+mj-lt"/>
              </a:rPr>
              <a:t>multe</a:t>
            </a:r>
            <a:r>
              <a:rPr lang="en-US" sz="2400" dirty="0">
                <a:latin typeface="+mj-lt"/>
              </a:rPr>
              <a:t> </a:t>
            </a:r>
            <a:r>
              <a:rPr lang="en-US" sz="2400" dirty="0" err="1">
                <a:latin typeface="+mj-lt"/>
              </a:rPr>
              <a:t>tehnici</a:t>
            </a:r>
            <a:r>
              <a:rPr lang="en-US" sz="2400" dirty="0">
                <a:latin typeface="+mj-lt"/>
              </a:rPr>
              <a:t> </a:t>
            </a:r>
            <a:r>
              <a:rPr lang="en-US" sz="2400" dirty="0" err="1">
                <a:latin typeface="+mj-lt"/>
              </a:rPr>
              <a:t>pentru</a:t>
            </a:r>
            <a:r>
              <a:rPr lang="en-US" sz="2400" dirty="0">
                <a:latin typeface="+mj-lt"/>
              </a:rPr>
              <a:t> </a:t>
            </a:r>
            <a:r>
              <a:rPr lang="en-US" sz="2400" dirty="0" err="1">
                <a:latin typeface="+mj-lt"/>
              </a:rPr>
              <a:t>caracterizarea</a:t>
            </a:r>
            <a:r>
              <a:rPr lang="en-US" sz="2400" dirty="0">
                <a:latin typeface="+mj-lt"/>
              </a:rPr>
              <a:t> </a:t>
            </a:r>
            <a:r>
              <a:rPr lang="en-US" sz="2400" dirty="0" err="1">
                <a:latin typeface="+mj-lt"/>
              </a:rPr>
              <a:t>acestor</a:t>
            </a:r>
            <a:r>
              <a:rPr lang="en-US" sz="2400" dirty="0">
                <a:latin typeface="+mj-lt"/>
              </a:rPr>
              <a:t> </a:t>
            </a:r>
            <a:r>
              <a:rPr lang="en-US" sz="2400" dirty="0" err="1">
                <a:latin typeface="+mj-lt"/>
              </a:rPr>
              <a:t>specifice</a:t>
            </a:r>
            <a:r>
              <a:rPr lang="ro-RO" sz="2400" dirty="0">
                <a:latin typeface="+mj-lt"/>
              </a:rPr>
              <a:t> </a:t>
            </a:r>
            <a:r>
              <a:rPr lang="en-US" sz="2400" dirty="0" err="1">
                <a:latin typeface="+mj-lt"/>
              </a:rPr>
              <a:t>filme</a:t>
            </a:r>
            <a:r>
              <a:rPr lang="en-US" sz="2400" dirty="0">
                <a:latin typeface="+mj-lt"/>
              </a:rPr>
              <a:t>, </a:t>
            </a:r>
            <a:r>
              <a:rPr lang="en-US" sz="2400" dirty="0" err="1">
                <a:latin typeface="+mj-lt"/>
              </a:rPr>
              <a:t>deoarece</a:t>
            </a:r>
            <a:r>
              <a:rPr lang="en-US" sz="2400" dirty="0">
                <a:latin typeface="+mj-lt"/>
              </a:rPr>
              <a:t> </a:t>
            </a:r>
            <a:r>
              <a:rPr lang="en-US" sz="2400" dirty="0" err="1">
                <a:latin typeface="+mj-lt"/>
              </a:rPr>
              <a:t>rezoluția</a:t>
            </a:r>
            <a:r>
              <a:rPr lang="en-US" sz="2400" dirty="0">
                <a:latin typeface="+mj-lt"/>
              </a:rPr>
              <a:t> </a:t>
            </a:r>
            <a:r>
              <a:rPr lang="en-US" sz="2400" dirty="0" err="1">
                <a:latin typeface="+mj-lt"/>
              </a:rPr>
              <a:t>laterală</a:t>
            </a:r>
            <a:r>
              <a:rPr lang="en-US" sz="2400" dirty="0">
                <a:latin typeface="+mj-lt"/>
              </a:rPr>
              <a:t> a </a:t>
            </a:r>
            <a:r>
              <a:rPr lang="en-US" sz="2400" dirty="0" err="1">
                <a:latin typeface="+mj-lt"/>
              </a:rPr>
              <a:t>metodelor</a:t>
            </a:r>
            <a:r>
              <a:rPr lang="en-US" sz="2400" dirty="0">
                <a:latin typeface="+mj-lt"/>
              </a:rPr>
              <a:t> de </a:t>
            </a:r>
            <a:r>
              <a:rPr lang="en-US" sz="2400" dirty="0" err="1">
                <a:latin typeface="+mj-lt"/>
              </a:rPr>
              <a:t>măsurare</a:t>
            </a:r>
            <a:r>
              <a:rPr lang="en-US" sz="2400" dirty="0">
                <a:latin typeface="+mj-lt"/>
              </a:rPr>
              <a:t> </a:t>
            </a:r>
            <a:r>
              <a:rPr lang="en-US" sz="2400" dirty="0" err="1">
                <a:latin typeface="+mj-lt"/>
              </a:rPr>
              <a:t>este</a:t>
            </a:r>
            <a:r>
              <a:rPr lang="en-US" sz="2400" dirty="0">
                <a:latin typeface="+mj-lt"/>
              </a:rPr>
              <a:t> </a:t>
            </a:r>
            <a:r>
              <a:rPr lang="en-US" sz="2400" dirty="0" err="1">
                <a:latin typeface="+mj-lt"/>
              </a:rPr>
              <a:t>mai</a:t>
            </a:r>
            <a:r>
              <a:rPr lang="en-US" sz="2400" dirty="0">
                <a:latin typeface="+mj-lt"/>
              </a:rPr>
              <a:t> </a:t>
            </a:r>
            <a:r>
              <a:rPr lang="en-US" sz="2400" dirty="0" err="1">
                <a:latin typeface="+mj-lt"/>
              </a:rPr>
              <a:t>puțin</a:t>
            </a:r>
            <a:r>
              <a:rPr lang="en-US" sz="2400" dirty="0">
                <a:latin typeface="+mj-lt"/>
              </a:rPr>
              <a:t> </a:t>
            </a:r>
            <a:r>
              <a:rPr lang="en-US" sz="2400" dirty="0" err="1">
                <a:latin typeface="+mj-lt"/>
              </a:rPr>
              <a:t>critică</a:t>
            </a:r>
            <a:r>
              <a:rPr lang="en-US" sz="2400" dirty="0">
                <a:latin typeface="+mj-lt"/>
              </a:rPr>
              <a:t> </a:t>
            </a:r>
            <a:r>
              <a:rPr lang="en-US" sz="2400" dirty="0" err="1">
                <a:latin typeface="+mj-lt"/>
              </a:rPr>
              <a:t>decât</a:t>
            </a:r>
            <a:r>
              <a:rPr lang="en-US" sz="2400" dirty="0">
                <a:latin typeface="+mj-lt"/>
              </a:rPr>
              <a:t> </a:t>
            </a:r>
            <a:r>
              <a:rPr lang="en-US" sz="2400" dirty="0" err="1">
                <a:latin typeface="+mj-lt"/>
              </a:rPr>
              <a:t>grosimea</a:t>
            </a:r>
            <a:r>
              <a:rPr lang="en-US" sz="2400" dirty="0">
                <a:latin typeface="+mj-lt"/>
              </a:rPr>
              <a:t>.</a:t>
            </a:r>
            <a:r>
              <a:rPr lang="ro-RO" sz="2400" dirty="0">
                <a:latin typeface="+mj-lt"/>
              </a:rPr>
              <a:t> e.g. </a:t>
            </a:r>
            <a:r>
              <a:rPr lang="en-US" sz="2400" dirty="0">
                <a:latin typeface="+mj-lt"/>
              </a:rPr>
              <a:t>de </a:t>
            </a:r>
            <a:r>
              <a:rPr lang="en-US" sz="2400" dirty="0" err="1">
                <a:latin typeface="+mj-lt"/>
              </a:rPr>
              <a:t>aplicații</a:t>
            </a:r>
            <a:r>
              <a:rPr lang="ro-RO" sz="2400" dirty="0">
                <a:latin typeface="+mj-lt"/>
              </a:rPr>
              <a:t> </a:t>
            </a:r>
            <a:r>
              <a:rPr lang="en-US" sz="2400" dirty="0" err="1">
                <a:latin typeface="+mj-lt"/>
              </a:rPr>
              <a:t>sunt</a:t>
            </a:r>
            <a:r>
              <a:rPr lang="en-US" sz="2400" dirty="0">
                <a:latin typeface="+mj-lt"/>
              </a:rPr>
              <a:t>:</a:t>
            </a:r>
            <a:endParaRPr lang="ro-RO" sz="2400" dirty="0">
              <a:latin typeface="+mj-lt"/>
            </a:endParaRPr>
          </a:p>
          <a:p>
            <a:pPr marL="0" indent="0">
              <a:buNone/>
            </a:pPr>
            <a:r>
              <a:rPr lang="en-US" sz="2400" b="1" i="1" dirty="0">
                <a:latin typeface="+mj-lt"/>
              </a:rPr>
              <a:t>• </a:t>
            </a:r>
            <a:r>
              <a:rPr lang="en-US" sz="2400" b="1" i="1" dirty="0" err="1">
                <a:latin typeface="+mj-lt"/>
              </a:rPr>
              <a:t>Semiconductoare</a:t>
            </a:r>
            <a:r>
              <a:rPr lang="en-US" sz="2400" b="1" i="1" dirty="0">
                <a:latin typeface="+mj-lt"/>
              </a:rPr>
              <a:t> </a:t>
            </a:r>
            <a:r>
              <a:rPr lang="en-US" sz="2400" b="1" i="1" dirty="0" err="1">
                <a:latin typeface="+mj-lt"/>
              </a:rPr>
              <a:t>și</a:t>
            </a:r>
            <a:r>
              <a:rPr lang="en-US" sz="2400" b="1" i="1" dirty="0">
                <a:latin typeface="+mj-lt"/>
              </a:rPr>
              <a:t> </a:t>
            </a:r>
            <a:r>
              <a:rPr lang="en-US" sz="2400" b="1" i="1" dirty="0" err="1">
                <a:latin typeface="+mj-lt"/>
              </a:rPr>
              <a:t>dielectrice</a:t>
            </a:r>
            <a:endParaRPr lang="ro-RO" sz="2400" b="1" i="1" dirty="0">
              <a:latin typeface="+mj-lt"/>
            </a:endParaRPr>
          </a:p>
          <a:p>
            <a:pPr marL="0" indent="0">
              <a:buNone/>
            </a:pPr>
            <a:r>
              <a:rPr lang="en-US" sz="2400" b="1" i="1" dirty="0">
                <a:latin typeface="+mj-lt"/>
              </a:rPr>
              <a:t>• </a:t>
            </a:r>
            <a:r>
              <a:rPr lang="en-US" sz="2400" b="1" i="1" dirty="0" err="1">
                <a:latin typeface="+mj-lt"/>
              </a:rPr>
              <a:t>Componente</a:t>
            </a:r>
            <a:r>
              <a:rPr lang="en-US" sz="2400" b="1" i="1" dirty="0">
                <a:latin typeface="+mj-lt"/>
              </a:rPr>
              <a:t> </a:t>
            </a:r>
            <a:r>
              <a:rPr lang="en-US" sz="2400" b="1" i="1" dirty="0" err="1">
                <a:latin typeface="+mj-lt"/>
              </a:rPr>
              <a:t>optice</a:t>
            </a:r>
            <a:endParaRPr lang="ro-RO" sz="2400" b="1" i="1" dirty="0">
              <a:latin typeface="+mj-lt"/>
            </a:endParaRPr>
          </a:p>
          <a:p>
            <a:pPr marL="0" indent="0">
              <a:buNone/>
            </a:pPr>
            <a:r>
              <a:rPr lang="en-US" sz="2400" b="1" i="1" dirty="0">
                <a:latin typeface="+mj-lt"/>
              </a:rPr>
              <a:t>• </a:t>
            </a:r>
            <a:r>
              <a:rPr lang="en-US" sz="2400" b="1" i="1" dirty="0" err="1">
                <a:latin typeface="+mj-lt"/>
              </a:rPr>
              <a:t>Acoperiri</a:t>
            </a:r>
            <a:r>
              <a:rPr lang="en-US" sz="2400" b="1" i="1" dirty="0">
                <a:latin typeface="+mj-lt"/>
              </a:rPr>
              <a:t> </a:t>
            </a:r>
            <a:r>
              <a:rPr lang="en-US" sz="2400" b="1" i="1" dirty="0" err="1">
                <a:latin typeface="+mj-lt"/>
              </a:rPr>
              <a:t>rezistente</a:t>
            </a:r>
            <a:r>
              <a:rPr lang="en-US" sz="2400" b="1" i="1" dirty="0">
                <a:latin typeface="+mj-lt"/>
              </a:rPr>
              <a:t> la </a:t>
            </a:r>
            <a:r>
              <a:rPr lang="en-US" sz="2400" b="1" i="1" dirty="0" err="1">
                <a:latin typeface="+mj-lt"/>
              </a:rPr>
              <a:t>uzură</a:t>
            </a:r>
            <a:endParaRPr lang="ro-RO" sz="2400" b="1" i="1" dirty="0">
              <a:latin typeface="+mj-lt"/>
            </a:endParaRPr>
          </a:p>
          <a:p>
            <a:pPr marL="0" indent="0">
              <a:buNone/>
            </a:pPr>
            <a:r>
              <a:rPr lang="en-US" sz="2400" b="1" i="1" dirty="0">
                <a:latin typeface="+mj-lt"/>
              </a:rPr>
              <a:t>• </a:t>
            </a:r>
            <a:r>
              <a:rPr lang="en-US" sz="2400" b="1" i="1" dirty="0" err="1">
                <a:latin typeface="+mj-lt"/>
              </a:rPr>
              <a:t>Celule</a:t>
            </a:r>
            <a:r>
              <a:rPr lang="en-US" sz="2400" b="1" i="1" dirty="0">
                <a:latin typeface="+mj-lt"/>
              </a:rPr>
              <a:t> </a:t>
            </a:r>
            <a:r>
              <a:rPr lang="en-US" sz="2400" b="1" i="1" dirty="0" err="1">
                <a:latin typeface="+mj-lt"/>
              </a:rPr>
              <a:t>solare</a:t>
            </a:r>
            <a:endParaRPr lang="ro-RO" sz="2400" b="1" i="1" dirty="0">
              <a:latin typeface="+mj-lt"/>
            </a:endParaRPr>
          </a:p>
        </p:txBody>
      </p:sp>
    </p:spTree>
    <p:extLst>
      <p:ext uri="{BB962C8B-B14F-4D97-AF65-F5344CB8AC3E}">
        <p14:creationId xmlns:p14="http://schemas.microsoft.com/office/powerpoint/2010/main" val="181429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46E31FF-CDB2-9982-C5BA-E10634B9377B}"/>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D7FC1514-C892-C9D9-74C6-37AE4AD94C95}"/>
              </a:ext>
            </a:extLst>
          </p:cNvPr>
          <p:cNvSpPr>
            <a:spLocks noGrp="1"/>
          </p:cNvSpPr>
          <p:nvPr>
            <p:ph idx="1"/>
          </p:nvPr>
        </p:nvSpPr>
        <p:spPr>
          <a:xfrm>
            <a:off x="228600" y="1676400"/>
            <a:ext cx="8458200" cy="4525962"/>
          </a:xfrm>
        </p:spPr>
        <p:txBody>
          <a:bodyPr/>
          <a:lstStyle/>
          <a:p>
            <a:r>
              <a:rPr lang="en-US" sz="2400" b="1" i="1" dirty="0">
                <a:latin typeface="+mj-lt"/>
              </a:rPr>
              <a:t>Primul pas </a:t>
            </a:r>
            <a:r>
              <a:rPr lang="en-US" sz="2400" b="1" i="1" dirty="0" err="1">
                <a:latin typeface="+mj-lt"/>
              </a:rPr>
              <a:t>în</a:t>
            </a:r>
            <a:r>
              <a:rPr lang="en-US" sz="2400" b="1" i="1" dirty="0">
                <a:latin typeface="+mj-lt"/>
              </a:rPr>
              <a:t> </a:t>
            </a:r>
            <a:r>
              <a:rPr lang="en-US" sz="2400" b="1" i="1" dirty="0" err="1">
                <a:latin typeface="+mj-lt"/>
              </a:rPr>
              <a:t>obținerea</a:t>
            </a:r>
            <a:r>
              <a:rPr lang="en-US" sz="2400" b="1" i="1" dirty="0">
                <a:latin typeface="+mj-lt"/>
              </a:rPr>
              <a:t> </a:t>
            </a:r>
            <a:r>
              <a:rPr lang="en-US" sz="2400" dirty="0" err="1">
                <a:latin typeface="+mj-lt"/>
              </a:rPr>
              <a:t>funcționalității</a:t>
            </a:r>
            <a:r>
              <a:rPr lang="en-US" sz="2400" dirty="0">
                <a:latin typeface="+mj-lt"/>
              </a:rPr>
              <a:t> </a:t>
            </a:r>
            <a:r>
              <a:rPr lang="en-US" sz="2400" dirty="0" err="1">
                <a:latin typeface="+mj-lt"/>
              </a:rPr>
              <a:t>necesare</a:t>
            </a:r>
            <a:r>
              <a:rPr lang="en-US" sz="2400" dirty="0">
                <a:latin typeface="+mj-lt"/>
              </a:rPr>
              <a:t> </a:t>
            </a:r>
            <a:r>
              <a:rPr lang="en-US" sz="2400" dirty="0" err="1">
                <a:latin typeface="+mj-lt"/>
              </a:rPr>
              <a:t>este</a:t>
            </a:r>
            <a:r>
              <a:rPr lang="en-US" sz="2400" dirty="0">
                <a:latin typeface="+mj-lt"/>
              </a:rPr>
              <a:t> </a:t>
            </a:r>
            <a:r>
              <a:rPr lang="en-US" sz="2400" dirty="0" err="1">
                <a:latin typeface="+mj-lt"/>
              </a:rPr>
              <a:t>creșterea</a:t>
            </a:r>
            <a:r>
              <a:rPr lang="en-US" sz="2400" dirty="0">
                <a:latin typeface="+mj-lt"/>
              </a:rPr>
              <a:t> </a:t>
            </a:r>
            <a:r>
              <a:rPr lang="en-US" sz="2400" dirty="0" err="1">
                <a:latin typeface="+mj-lt"/>
              </a:rPr>
              <a:t>unui</a:t>
            </a:r>
            <a:r>
              <a:rPr lang="en-US" sz="2400" dirty="0">
                <a:latin typeface="+mj-lt"/>
              </a:rPr>
              <a:t> </a:t>
            </a:r>
            <a:r>
              <a:rPr lang="en-US" sz="2400" dirty="0" err="1">
                <a:latin typeface="+mj-lt"/>
              </a:rPr>
              <a:t>strat</a:t>
            </a:r>
            <a:r>
              <a:rPr lang="en-US" sz="2400" dirty="0">
                <a:latin typeface="+mj-lt"/>
              </a:rPr>
              <a:t> </a:t>
            </a:r>
            <a:r>
              <a:rPr lang="en-US" sz="2400" dirty="0" err="1">
                <a:latin typeface="+mj-lt"/>
              </a:rPr>
              <a:t>subțire</a:t>
            </a:r>
            <a:r>
              <a:rPr lang="en-US" sz="2400" dirty="0">
                <a:latin typeface="+mj-lt"/>
              </a:rPr>
              <a:t> </a:t>
            </a:r>
            <a:r>
              <a:rPr lang="en-US" sz="2400" dirty="0" err="1">
                <a:latin typeface="+mj-lt"/>
              </a:rPr>
              <a:t>omogen</a:t>
            </a:r>
            <a:r>
              <a:rPr lang="ro-RO" sz="2400" dirty="0">
                <a:latin typeface="+mj-lt"/>
              </a:rPr>
              <a:t> prin </a:t>
            </a:r>
            <a:r>
              <a:rPr lang="en-US" sz="2400" dirty="0" err="1">
                <a:latin typeface="+mj-lt"/>
              </a:rPr>
              <a:t>procesul</a:t>
            </a:r>
            <a:r>
              <a:rPr lang="en-US" sz="2400" dirty="0">
                <a:latin typeface="+mj-lt"/>
              </a:rPr>
              <a:t> de </a:t>
            </a:r>
            <a:r>
              <a:rPr lang="en-US" sz="2400" dirty="0" err="1">
                <a:latin typeface="+mj-lt"/>
              </a:rPr>
              <a:t>formare</a:t>
            </a:r>
            <a:r>
              <a:rPr lang="en-US" sz="2400" dirty="0">
                <a:latin typeface="+mj-lt"/>
              </a:rPr>
              <a:t> (</a:t>
            </a:r>
            <a:r>
              <a:rPr lang="ro-RO" sz="2400" dirty="0" err="1">
                <a:latin typeface="+mj-lt"/>
              </a:rPr>
              <a:t>e.g</a:t>
            </a:r>
            <a:r>
              <a:rPr lang="ro-RO" sz="2400" dirty="0">
                <a:latin typeface="+mj-lt"/>
              </a:rPr>
              <a:t> </a:t>
            </a:r>
            <a:r>
              <a:rPr lang="en-US" sz="2400" dirty="0">
                <a:latin typeface="+mj-lt"/>
              </a:rPr>
              <a:t> </a:t>
            </a:r>
            <a:r>
              <a:rPr lang="en-US" sz="2400" dirty="0" err="1">
                <a:latin typeface="+mj-lt"/>
              </a:rPr>
              <a:t>depunerea</a:t>
            </a:r>
            <a:r>
              <a:rPr lang="en-US" sz="2400" dirty="0">
                <a:latin typeface="+mj-lt"/>
              </a:rPr>
              <a:t> </a:t>
            </a:r>
            <a:r>
              <a:rPr lang="en-US" sz="2400" dirty="0" err="1">
                <a:latin typeface="+mj-lt"/>
              </a:rPr>
              <a:t>fizică</a:t>
            </a:r>
            <a:r>
              <a:rPr lang="en-US" sz="2400" dirty="0">
                <a:latin typeface="+mj-lt"/>
              </a:rPr>
              <a:t> de </a:t>
            </a:r>
            <a:r>
              <a:rPr lang="en-US" sz="2400" dirty="0" err="1">
                <a:latin typeface="+mj-lt"/>
              </a:rPr>
              <a:t>vapori</a:t>
            </a:r>
            <a:r>
              <a:rPr lang="en-US" sz="2400" dirty="0">
                <a:latin typeface="+mj-lt"/>
              </a:rPr>
              <a:t>, (</a:t>
            </a:r>
            <a:r>
              <a:rPr lang="en-US" sz="2400" dirty="0" err="1">
                <a:latin typeface="+mj-lt"/>
              </a:rPr>
              <a:t>stratul</a:t>
            </a:r>
            <a:r>
              <a:rPr lang="en-US" sz="2400" dirty="0">
                <a:latin typeface="+mj-lt"/>
              </a:rPr>
              <a:t> atomic) </a:t>
            </a:r>
            <a:r>
              <a:rPr lang="en-US" sz="2400" dirty="0" err="1">
                <a:latin typeface="+mj-lt"/>
              </a:rPr>
              <a:t>depunerea</a:t>
            </a:r>
            <a:r>
              <a:rPr lang="en-US" sz="2400" dirty="0">
                <a:latin typeface="+mj-lt"/>
              </a:rPr>
              <a:t> </a:t>
            </a:r>
            <a:r>
              <a:rPr lang="en-US" sz="2400" dirty="0" err="1">
                <a:latin typeface="+mj-lt"/>
              </a:rPr>
              <a:t>chimică</a:t>
            </a:r>
            <a:r>
              <a:rPr lang="en-US" sz="2400" dirty="0">
                <a:latin typeface="+mj-lt"/>
              </a:rPr>
              <a:t> de </a:t>
            </a:r>
            <a:r>
              <a:rPr lang="en-US" sz="2400" dirty="0" err="1">
                <a:latin typeface="+mj-lt"/>
              </a:rPr>
              <a:t>vapori</a:t>
            </a:r>
            <a:r>
              <a:rPr lang="en-US" sz="2400" dirty="0">
                <a:latin typeface="+mj-lt"/>
              </a:rPr>
              <a:t>). </a:t>
            </a:r>
            <a:endParaRPr lang="ro-RO" sz="2400" dirty="0">
              <a:latin typeface="+mj-lt"/>
            </a:endParaRPr>
          </a:p>
          <a:p>
            <a:r>
              <a:rPr lang="en-US" sz="2400" dirty="0" err="1">
                <a:latin typeface="+mj-lt"/>
              </a:rPr>
              <a:t>Adesea</a:t>
            </a:r>
            <a:r>
              <a:rPr lang="en-US" sz="2400" dirty="0">
                <a:latin typeface="+mj-lt"/>
              </a:rPr>
              <a:t>,</a:t>
            </a:r>
            <a:r>
              <a:rPr lang="ro-RO" sz="2400" dirty="0">
                <a:latin typeface="+mj-lt"/>
              </a:rPr>
              <a:t> p</a:t>
            </a:r>
            <a:r>
              <a:rPr lang="en-US" sz="2400" dirty="0" err="1">
                <a:latin typeface="+mj-lt"/>
              </a:rPr>
              <a:t>rocesul</a:t>
            </a:r>
            <a:r>
              <a:rPr lang="en-US" sz="2400" dirty="0">
                <a:latin typeface="+mj-lt"/>
              </a:rPr>
              <a:t> de </a:t>
            </a:r>
            <a:r>
              <a:rPr lang="en-US" sz="2400" dirty="0" err="1">
                <a:latin typeface="+mj-lt"/>
              </a:rPr>
              <a:t>formare</a:t>
            </a:r>
            <a:r>
              <a:rPr lang="en-US" sz="2400" dirty="0">
                <a:latin typeface="+mj-lt"/>
              </a:rPr>
              <a:t> a </a:t>
            </a:r>
            <a:r>
              <a:rPr lang="en-US" sz="2400" dirty="0" err="1">
                <a:latin typeface="+mj-lt"/>
              </a:rPr>
              <a:t>stratului</a:t>
            </a:r>
            <a:r>
              <a:rPr lang="en-US" sz="2400" dirty="0">
                <a:latin typeface="+mj-lt"/>
              </a:rPr>
              <a:t> </a:t>
            </a:r>
            <a:r>
              <a:rPr lang="en-US" sz="2400" dirty="0" err="1">
                <a:latin typeface="+mj-lt"/>
              </a:rPr>
              <a:t>constă</a:t>
            </a:r>
            <a:r>
              <a:rPr lang="en-US" sz="2400" dirty="0">
                <a:latin typeface="+mj-lt"/>
              </a:rPr>
              <a:t> </a:t>
            </a:r>
            <a:r>
              <a:rPr lang="en-US" sz="2400" dirty="0" err="1">
                <a:latin typeface="+mj-lt"/>
              </a:rPr>
              <a:t>într</a:t>
            </a:r>
            <a:r>
              <a:rPr lang="en-US" sz="2400" dirty="0">
                <a:latin typeface="+mj-lt"/>
              </a:rPr>
              <a:t>-o </a:t>
            </a:r>
            <a:r>
              <a:rPr lang="en-US" sz="2400" dirty="0" err="1">
                <a:latin typeface="+mj-lt"/>
              </a:rPr>
              <a:t>metodă</a:t>
            </a:r>
            <a:r>
              <a:rPr lang="en-US" sz="2400" dirty="0">
                <a:latin typeface="+mj-lt"/>
              </a:rPr>
              <a:t> </a:t>
            </a:r>
            <a:r>
              <a:rPr lang="en-US" sz="2400" dirty="0" err="1">
                <a:latin typeface="+mj-lt"/>
              </a:rPr>
              <a:t>strat</a:t>
            </a:r>
            <a:r>
              <a:rPr lang="en-US" sz="2400" dirty="0">
                <a:latin typeface="+mj-lt"/>
              </a:rPr>
              <a:t> cu </a:t>
            </a:r>
            <a:r>
              <a:rPr lang="en-US" sz="2400" dirty="0" err="1">
                <a:latin typeface="+mj-lt"/>
              </a:rPr>
              <a:t>strat</a:t>
            </a:r>
            <a:r>
              <a:rPr lang="en-US" sz="2400" dirty="0">
                <a:latin typeface="+mj-lt"/>
              </a:rPr>
              <a:t> </a:t>
            </a:r>
            <a:r>
              <a:rPr lang="en-US" sz="2400" dirty="0" err="1">
                <a:latin typeface="+mj-lt"/>
              </a:rPr>
              <a:t>prin</a:t>
            </a:r>
            <a:r>
              <a:rPr lang="en-US" sz="2400" dirty="0">
                <a:latin typeface="+mj-lt"/>
              </a:rPr>
              <a:t> care </a:t>
            </a:r>
            <a:r>
              <a:rPr lang="en-US" sz="2400" dirty="0" err="1">
                <a:latin typeface="+mj-lt"/>
              </a:rPr>
              <a:t>primul</a:t>
            </a:r>
            <a:r>
              <a:rPr lang="en-US" sz="2400" dirty="0">
                <a:latin typeface="+mj-lt"/>
              </a:rPr>
              <a:t> </a:t>
            </a:r>
            <a:r>
              <a:rPr lang="en-US" sz="2400" dirty="0" err="1">
                <a:latin typeface="+mj-lt"/>
              </a:rPr>
              <a:t>strat</a:t>
            </a:r>
            <a:r>
              <a:rPr lang="en-US" sz="2400" dirty="0">
                <a:latin typeface="+mj-lt"/>
              </a:rPr>
              <a:t> </a:t>
            </a:r>
            <a:r>
              <a:rPr lang="en-US" sz="2400" dirty="0" err="1">
                <a:latin typeface="+mj-lt"/>
              </a:rPr>
              <a:t>este</a:t>
            </a:r>
            <a:r>
              <a:rPr lang="en-US" sz="2400" dirty="0">
                <a:latin typeface="+mj-lt"/>
              </a:rPr>
              <a:t> </a:t>
            </a:r>
            <a:r>
              <a:rPr lang="en-US" sz="2400" dirty="0" err="1">
                <a:latin typeface="+mj-lt"/>
              </a:rPr>
              <a:t>depus</a:t>
            </a:r>
            <a:r>
              <a:rPr lang="en-US" sz="2400" dirty="0">
                <a:latin typeface="+mj-lt"/>
              </a:rPr>
              <a:t> de</a:t>
            </a:r>
            <a:r>
              <a:rPr lang="ro-RO" sz="2400" dirty="0">
                <a:latin typeface="+mj-lt"/>
              </a:rPr>
              <a:t> </a:t>
            </a:r>
            <a:r>
              <a:rPr lang="en-US" sz="2400" dirty="0" err="1">
                <a:latin typeface="+mj-lt"/>
              </a:rPr>
              <a:t>asupra</a:t>
            </a:r>
            <a:r>
              <a:rPr lang="en-US" sz="2400" dirty="0">
                <a:latin typeface="+mj-lt"/>
              </a:rPr>
              <a:t> </a:t>
            </a:r>
            <a:r>
              <a:rPr lang="en-US" sz="2400" dirty="0" err="1">
                <a:latin typeface="+mj-lt"/>
              </a:rPr>
              <a:t>stratului.substrat</a:t>
            </a:r>
            <a:r>
              <a:rPr lang="en-US" sz="2400" dirty="0">
                <a:latin typeface="+mj-lt"/>
              </a:rPr>
              <a:t> </a:t>
            </a:r>
            <a:r>
              <a:rPr lang="en-US" sz="2400" dirty="0" err="1">
                <a:latin typeface="+mj-lt"/>
              </a:rPr>
              <a:t>și</a:t>
            </a:r>
            <a:r>
              <a:rPr lang="en-US" sz="2400" dirty="0">
                <a:latin typeface="+mj-lt"/>
              </a:rPr>
              <a:t> </a:t>
            </a:r>
            <a:r>
              <a:rPr lang="en-US" sz="2400" dirty="0" err="1">
                <a:latin typeface="+mj-lt"/>
              </a:rPr>
              <a:t>toate</a:t>
            </a:r>
            <a:r>
              <a:rPr lang="en-US" sz="2400" dirty="0">
                <a:latin typeface="+mj-lt"/>
              </a:rPr>
              <a:t> </a:t>
            </a:r>
            <a:r>
              <a:rPr lang="en-US" sz="2400" dirty="0" err="1">
                <a:latin typeface="+mj-lt"/>
              </a:rPr>
              <a:t>celelalte</a:t>
            </a:r>
            <a:r>
              <a:rPr lang="en-US" sz="2400" dirty="0">
                <a:latin typeface="+mj-lt"/>
              </a:rPr>
              <a:t> </a:t>
            </a:r>
            <a:r>
              <a:rPr lang="en-US" sz="2400" dirty="0" err="1">
                <a:latin typeface="+mj-lt"/>
              </a:rPr>
              <a:t>straturi</a:t>
            </a:r>
            <a:r>
              <a:rPr lang="en-US" sz="2400" dirty="0">
                <a:latin typeface="+mj-lt"/>
              </a:rPr>
              <a:t> de </a:t>
            </a:r>
            <a:r>
              <a:rPr lang="en-US" sz="2400" dirty="0" err="1">
                <a:latin typeface="+mj-lt"/>
              </a:rPr>
              <a:t>deasupra</a:t>
            </a:r>
            <a:r>
              <a:rPr lang="ro-RO" sz="2400" dirty="0">
                <a:latin typeface="+mj-lt"/>
              </a:rPr>
              <a:t> celor </a:t>
            </a:r>
            <a:r>
              <a:rPr lang="en-US" sz="2400" dirty="0" err="1">
                <a:latin typeface="+mj-lt"/>
              </a:rPr>
              <a:t>anterioare</a:t>
            </a:r>
            <a:r>
              <a:rPr lang="en-US" sz="2400" dirty="0">
                <a:latin typeface="+mj-lt"/>
              </a:rPr>
              <a:t>. </a:t>
            </a:r>
            <a:r>
              <a:rPr lang="en-US" sz="2400" dirty="0" err="1">
                <a:latin typeface="+mj-lt"/>
              </a:rPr>
              <a:t>Fiecare</a:t>
            </a:r>
            <a:r>
              <a:rPr lang="en-US" sz="2400" dirty="0">
                <a:latin typeface="+mj-lt"/>
              </a:rPr>
              <a:t> </a:t>
            </a:r>
            <a:r>
              <a:rPr lang="en-US" sz="2400" dirty="0" err="1">
                <a:latin typeface="+mj-lt"/>
              </a:rPr>
              <a:t>strat</a:t>
            </a:r>
            <a:r>
              <a:rPr lang="en-US" sz="2400" dirty="0">
                <a:latin typeface="+mj-lt"/>
              </a:rPr>
              <a:t> de film </a:t>
            </a:r>
            <a:r>
              <a:rPr lang="en-US" sz="2400" dirty="0" err="1">
                <a:latin typeface="+mj-lt"/>
              </a:rPr>
              <a:t>poate</a:t>
            </a:r>
            <a:r>
              <a:rPr lang="en-US" sz="2400" dirty="0">
                <a:latin typeface="+mj-lt"/>
              </a:rPr>
              <a:t> </a:t>
            </a:r>
            <a:r>
              <a:rPr lang="en-US" sz="2400" dirty="0" err="1">
                <a:latin typeface="+mj-lt"/>
              </a:rPr>
              <a:t>avea</a:t>
            </a:r>
            <a:r>
              <a:rPr lang="en-US" sz="2400" dirty="0">
                <a:latin typeface="+mj-lt"/>
              </a:rPr>
              <a:t> o </a:t>
            </a:r>
            <a:r>
              <a:rPr lang="en-US" sz="2400" dirty="0" err="1">
                <a:latin typeface="+mj-lt"/>
              </a:rPr>
              <a:t>substanță</a:t>
            </a:r>
            <a:r>
              <a:rPr lang="en-US" sz="2400" dirty="0">
                <a:latin typeface="+mj-lt"/>
              </a:rPr>
              <a:t> </a:t>
            </a:r>
            <a:r>
              <a:rPr lang="en-US" sz="2400" dirty="0" err="1">
                <a:latin typeface="+mj-lt"/>
              </a:rPr>
              <a:t>chimică</a:t>
            </a:r>
            <a:r>
              <a:rPr lang="en-US" sz="2400" dirty="0">
                <a:latin typeface="+mj-lt"/>
              </a:rPr>
              <a:t> </a:t>
            </a:r>
            <a:r>
              <a:rPr lang="en-US" sz="2400" dirty="0" err="1">
                <a:latin typeface="+mj-lt"/>
              </a:rPr>
              <a:t>diferită</a:t>
            </a:r>
            <a:r>
              <a:rPr lang="ro-RO" sz="2400" dirty="0">
                <a:latin typeface="+mj-lt"/>
              </a:rPr>
              <a:t> ca </a:t>
            </a:r>
            <a:r>
              <a:rPr lang="en-US" sz="2400" dirty="0" err="1">
                <a:latin typeface="+mj-lt"/>
              </a:rPr>
              <a:t>amestec</a:t>
            </a:r>
            <a:r>
              <a:rPr lang="en-US" sz="2400" dirty="0">
                <a:latin typeface="+mj-lt"/>
              </a:rPr>
              <a:t> </a:t>
            </a:r>
            <a:r>
              <a:rPr lang="en-US" sz="2400" dirty="0" err="1">
                <a:latin typeface="+mj-lt"/>
              </a:rPr>
              <a:t>si</a:t>
            </a:r>
            <a:r>
              <a:rPr lang="en-US" sz="2400" dirty="0">
                <a:latin typeface="+mj-lt"/>
              </a:rPr>
              <a:t> </a:t>
            </a:r>
            <a:r>
              <a:rPr lang="en-US" sz="2400" dirty="0" err="1">
                <a:latin typeface="+mj-lt"/>
              </a:rPr>
              <a:t>grosime</a:t>
            </a:r>
            <a:r>
              <a:rPr lang="en-US" sz="2400" dirty="0">
                <a:latin typeface="+mj-lt"/>
              </a:rPr>
              <a:t>. </a:t>
            </a:r>
            <a:endParaRPr lang="ro-RO" sz="2400" dirty="0">
              <a:latin typeface="+mj-lt"/>
            </a:endParaRPr>
          </a:p>
          <a:p>
            <a:r>
              <a:rPr lang="en-US" sz="2400" dirty="0">
                <a:latin typeface="+mj-lt"/>
              </a:rPr>
              <a:t>O </a:t>
            </a:r>
            <a:r>
              <a:rPr lang="en-US" sz="2400" dirty="0" err="1">
                <a:latin typeface="+mj-lt"/>
              </a:rPr>
              <a:t>metodă</a:t>
            </a:r>
            <a:r>
              <a:rPr lang="en-US" sz="2400" dirty="0">
                <a:latin typeface="+mj-lt"/>
              </a:rPr>
              <a:t> </a:t>
            </a:r>
            <a:r>
              <a:rPr lang="en-US" sz="2400" dirty="0" err="1">
                <a:latin typeface="+mj-lt"/>
              </a:rPr>
              <a:t>comună</a:t>
            </a:r>
            <a:r>
              <a:rPr lang="en-US" sz="2400" dirty="0">
                <a:latin typeface="+mj-lt"/>
              </a:rPr>
              <a:t> </a:t>
            </a:r>
            <a:r>
              <a:rPr lang="en-US" sz="2400" dirty="0" err="1">
                <a:latin typeface="+mj-lt"/>
              </a:rPr>
              <a:t>pentru</a:t>
            </a:r>
            <a:r>
              <a:rPr lang="en-US" sz="2400" dirty="0">
                <a:latin typeface="+mj-lt"/>
              </a:rPr>
              <a:t> </a:t>
            </a:r>
            <a:r>
              <a:rPr lang="en-US" sz="2400" dirty="0" err="1">
                <a:latin typeface="+mj-lt"/>
              </a:rPr>
              <a:t>formarea</a:t>
            </a:r>
            <a:r>
              <a:rPr lang="en-US" sz="2400" dirty="0">
                <a:latin typeface="+mj-lt"/>
              </a:rPr>
              <a:t> </a:t>
            </a:r>
            <a:r>
              <a:rPr lang="en-US" sz="2400" dirty="0" err="1">
                <a:latin typeface="+mj-lt"/>
              </a:rPr>
              <a:t>stratului</a:t>
            </a:r>
            <a:r>
              <a:rPr lang="en-US" sz="2400" dirty="0">
                <a:latin typeface="+mj-lt"/>
              </a:rPr>
              <a:t> </a:t>
            </a:r>
            <a:r>
              <a:rPr lang="en-US" sz="2400" dirty="0" err="1">
                <a:latin typeface="+mj-lt"/>
              </a:rPr>
              <a:t>este</a:t>
            </a:r>
            <a:r>
              <a:rPr lang="en-US" sz="2400" dirty="0">
                <a:latin typeface="+mj-lt"/>
              </a:rPr>
              <a:t> </a:t>
            </a:r>
            <a:r>
              <a:rPr lang="en-US" sz="2400" dirty="0" err="1">
                <a:latin typeface="+mj-lt"/>
              </a:rPr>
              <a:t>depunerea</a:t>
            </a:r>
            <a:r>
              <a:rPr lang="en-US" sz="2400" dirty="0">
                <a:latin typeface="+mj-lt"/>
              </a:rPr>
              <a:t> </a:t>
            </a:r>
            <a:r>
              <a:rPr lang="en-US" sz="2400" dirty="0" err="1">
                <a:latin typeface="+mj-lt"/>
              </a:rPr>
              <a:t>chimică</a:t>
            </a:r>
            <a:r>
              <a:rPr lang="en-US" sz="2400" dirty="0">
                <a:latin typeface="+mj-lt"/>
              </a:rPr>
              <a:t> </a:t>
            </a:r>
            <a:r>
              <a:rPr lang="en-US" sz="2400" dirty="0" err="1">
                <a:latin typeface="+mj-lt"/>
              </a:rPr>
              <a:t>în</a:t>
            </a:r>
            <a:r>
              <a:rPr lang="en-US" sz="2400" dirty="0">
                <a:latin typeface="+mj-lt"/>
              </a:rPr>
              <a:t> </a:t>
            </a:r>
            <a:r>
              <a:rPr lang="en-US" sz="2400" dirty="0" err="1">
                <a:latin typeface="+mj-lt"/>
              </a:rPr>
              <a:t>vapori</a:t>
            </a:r>
            <a:r>
              <a:rPr lang="en-US" sz="2400" dirty="0">
                <a:latin typeface="+mj-lt"/>
              </a:rPr>
              <a:t>. </a:t>
            </a:r>
            <a:r>
              <a:rPr lang="en-US" sz="2400" dirty="0" err="1">
                <a:latin typeface="+mj-lt"/>
              </a:rPr>
              <a:t>În</a:t>
            </a:r>
            <a:r>
              <a:rPr lang="en-US" sz="2400" dirty="0">
                <a:latin typeface="+mj-lt"/>
              </a:rPr>
              <a:t> </a:t>
            </a:r>
            <a:r>
              <a:rPr lang="en-US" sz="2400" dirty="0" err="1">
                <a:latin typeface="+mj-lt"/>
              </a:rPr>
              <a:t>chimie</a:t>
            </a:r>
            <a:r>
              <a:rPr lang="ro-RO" sz="2400" dirty="0">
                <a:latin typeface="+mj-lt"/>
              </a:rPr>
              <a:t> </a:t>
            </a:r>
            <a:r>
              <a:rPr lang="en-US" sz="2400" dirty="0" err="1">
                <a:latin typeface="+mj-lt"/>
              </a:rPr>
              <a:t>reacția</a:t>
            </a:r>
            <a:r>
              <a:rPr lang="en-US" sz="2400" dirty="0">
                <a:latin typeface="+mj-lt"/>
              </a:rPr>
              <a:t> </a:t>
            </a:r>
            <a:r>
              <a:rPr lang="en-US" sz="2400" dirty="0" err="1">
                <a:latin typeface="+mj-lt"/>
              </a:rPr>
              <a:t>chimică</a:t>
            </a:r>
            <a:r>
              <a:rPr lang="en-US" sz="2400" dirty="0">
                <a:latin typeface="+mj-lt"/>
              </a:rPr>
              <a:t> de </a:t>
            </a:r>
            <a:r>
              <a:rPr lang="en-US" sz="2400" dirty="0" err="1">
                <a:latin typeface="+mj-lt"/>
              </a:rPr>
              <a:t>depunere</a:t>
            </a:r>
            <a:r>
              <a:rPr lang="en-US" sz="2400" dirty="0">
                <a:latin typeface="+mj-lt"/>
              </a:rPr>
              <a:t> de </a:t>
            </a:r>
            <a:r>
              <a:rPr lang="en-US" sz="2400" dirty="0" err="1">
                <a:latin typeface="+mj-lt"/>
              </a:rPr>
              <a:t>vapori</a:t>
            </a:r>
            <a:r>
              <a:rPr lang="en-US" sz="2400" dirty="0">
                <a:latin typeface="+mj-lt"/>
              </a:rPr>
              <a:t> </a:t>
            </a:r>
            <a:r>
              <a:rPr lang="en-US" sz="2400" dirty="0" err="1">
                <a:latin typeface="+mj-lt"/>
              </a:rPr>
              <a:t>dintre</a:t>
            </a:r>
            <a:r>
              <a:rPr lang="en-US" sz="2400" dirty="0">
                <a:latin typeface="+mj-lt"/>
              </a:rPr>
              <a:t> gaze produce </a:t>
            </a:r>
            <a:r>
              <a:rPr lang="en-US" sz="2400" dirty="0" err="1">
                <a:latin typeface="+mj-lt"/>
              </a:rPr>
              <a:t>straturile</a:t>
            </a:r>
            <a:r>
              <a:rPr lang="en-US" sz="2400" dirty="0">
                <a:latin typeface="+mj-lt"/>
              </a:rPr>
              <a:t> pe un </a:t>
            </a:r>
            <a:r>
              <a:rPr lang="en-US" sz="2400" dirty="0" err="1">
                <a:latin typeface="+mj-lt"/>
              </a:rPr>
              <a:t>substrat</a:t>
            </a:r>
            <a:r>
              <a:rPr lang="en-US" sz="2400" dirty="0">
                <a:latin typeface="+mj-lt"/>
              </a:rPr>
              <a:t>. </a:t>
            </a:r>
          </a:p>
          <a:p>
            <a:endParaRPr lang="en-US" dirty="0"/>
          </a:p>
        </p:txBody>
      </p:sp>
    </p:spTree>
    <p:extLst>
      <p:ext uri="{BB962C8B-B14F-4D97-AF65-F5344CB8AC3E}">
        <p14:creationId xmlns:p14="http://schemas.microsoft.com/office/powerpoint/2010/main" val="189928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Caracterizarea</a:t>
            </a:r>
            <a:r>
              <a:rPr lang="en-US" dirty="0"/>
              <a:t> </a:t>
            </a:r>
            <a:r>
              <a:rPr lang="en-US" dirty="0" err="1"/>
              <a:t>dimensională</a:t>
            </a:r>
            <a:r>
              <a:rPr lang="en-US" dirty="0"/>
              <a:t> a </a:t>
            </a:r>
            <a:r>
              <a:rPr lang="en-US" dirty="0" err="1"/>
              <a:t>peliculelor</a:t>
            </a:r>
            <a:r>
              <a:rPr lang="en-US" dirty="0"/>
              <a:t> </a:t>
            </a:r>
            <a:r>
              <a:rPr lang="en-US" dirty="0" err="1"/>
              <a:t>subțiri</a:t>
            </a:r>
            <a:r>
              <a:rPr lang="en-US" dirty="0"/>
              <a:t>: </a:t>
            </a:r>
          </a:p>
        </p:txBody>
      </p:sp>
      <p:sp>
        <p:nvSpPr>
          <p:cNvPr id="3" name="Content Placeholder 2"/>
          <p:cNvSpPr>
            <a:spLocks noGrp="1"/>
          </p:cNvSpPr>
          <p:nvPr>
            <p:ph idx="1"/>
          </p:nvPr>
        </p:nvSpPr>
        <p:spPr>
          <a:xfrm>
            <a:off x="76200" y="1752600"/>
            <a:ext cx="9067800" cy="5105400"/>
          </a:xfrm>
        </p:spPr>
        <p:txBody>
          <a:bodyPr/>
          <a:lstStyle/>
          <a:p>
            <a:pPr marL="0" indent="0">
              <a:buNone/>
            </a:pPr>
            <a:r>
              <a:rPr lang="en-US" sz="2000" dirty="0" err="1"/>
              <a:t>Pe</a:t>
            </a:r>
            <a:r>
              <a:rPr lang="en-US" sz="2000" dirty="0"/>
              <a:t> </a:t>
            </a:r>
            <a:r>
              <a:rPr lang="en-US" sz="2000" dirty="0" err="1"/>
              <a:t>măsură</a:t>
            </a:r>
            <a:r>
              <a:rPr lang="en-US" sz="2000" dirty="0"/>
              <a:t> </a:t>
            </a:r>
            <a:r>
              <a:rPr lang="en-US" sz="2000" dirty="0" err="1"/>
              <a:t>ce</a:t>
            </a:r>
            <a:r>
              <a:rPr lang="en-US" sz="2000" dirty="0"/>
              <a:t> </a:t>
            </a:r>
            <a:r>
              <a:rPr lang="en-US" sz="2000" dirty="0" err="1"/>
              <a:t>sunt</a:t>
            </a:r>
            <a:r>
              <a:rPr lang="en-US" sz="2000" dirty="0"/>
              <a:t> fabricate </a:t>
            </a:r>
            <a:r>
              <a:rPr lang="en-US" sz="2000" dirty="0" err="1"/>
              <a:t>filme</a:t>
            </a:r>
            <a:r>
              <a:rPr lang="en-US" sz="2000" dirty="0"/>
              <a:t> </a:t>
            </a:r>
            <a:r>
              <a:rPr lang="en-US" sz="2000" dirty="0" err="1"/>
              <a:t>mai</a:t>
            </a:r>
            <a:r>
              <a:rPr lang="en-US" sz="2000" dirty="0"/>
              <a:t> </a:t>
            </a:r>
            <a:r>
              <a:rPr lang="en-US" sz="2000" dirty="0" err="1"/>
              <a:t>complexe</a:t>
            </a:r>
            <a:r>
              <a:rPr lang="en-US" sz="2000" dirty="0"/>
              <a:t>, un control </a:t>
            </a:r>
            <a:r>
              <a:rPr lang="en-US" sz="2000" dirty="0" err="1"/>
              <a:t>mai</a:t>
            </a:r>
            <a:r>
              <a:rPr lang="en-US" sz="2000" dirty="0"/>
              <a:t> bun a</a:t>
            </a:r>
            <a:r>
              <a:rPr lang="ro-RO" sz="2000" dirty="0"/>
              <a:t> </a:t>
            </a:r>
            <a:r>
              <a:rPr lang="en-US" sz="2000" dirty="0" err="1"/>
              <a:t>toți</a:t>
            </a:r>
            <a:r>
              <a:rPr lang="en-US" sz="2000" dirty="0"/>
              <a:t> </a:t>
            </a:r>
            <a:r>
              <a:rPr lang="en-US" sz="2000" dirty="0" err="1"/>
              <a:t>parametrii</a:t>
            </a:r>
            <a:r>
              <a:rPr lang="en-US" sz="2000" dirty="0"/>
              <a:t> </a:t>
            </a:r>
            <a:r>
              <a:rPr lang="en-US" sz="2000" dirty="0" err="1"/>
              <a:t>procesului</a:t>
            </a:r>
            <a:r>
              <a:rPr lang="en-US" sz="2000" dirty="0"/>
              <a:t> care pot </a:t>
            </a:r>
            <a:r>
              <a:rPr lang="en-US" sz="2000" dirty="0" err="1"/>
              <a:t>afecta</a:t>
            </a:r>
            <a:r>
              <a:rPr lang="en-US" sz="2000" dirty="0"/>
              <a:t> </a:t>
            </a:r>
            <a:r>
              <a:rPr lang="en-US" sz="2000" dirty="0" err="1"/>
              <a:t>funcționalitatea</a:t>
            </a:r>
            <a:r>
              <a:rPr lang="en-US" sz="2000" dirty="0"/>
              <a:t> </a:t>
            </a:r>
            <a:r>
              <a:rPr lang="en-US" sz="2000" dirty="0" err="1"/>
              <a:t>finală</a:t>
            </a:r>
            <a:r>
              <a:rPr lang="en-US" sz="2000" dirty="0"/>
              <a:t>, </a:t>
            </a:r>
            <a:r>
              <a:rPr lang="en-US" sz="2000" dirty="0" err="1"/>
              <a:t>devin</a:t>
            </a:r>
            <a:r>
              <a:rPr lang="en-US" sz="2000" dirty="0"/>
              <a:t> </a:t>
            </a:r>
            <a:r>
              <a:rPr lang="en-US" sz="2000" dirty="0" err="1"/>
              <a:t>mai</a:t>
            </a:r>
            <a:r>
              <a:rPr lang="en-US" sz="2000" dirty="0"/>
              <a:t> </a:t>
            </a:r>
            <a:r>
              <a:rPr lang="en-US" sz="2000" dirty="0" err="1"/>
              <a:t>cruciali</a:t>
            </a:r>
            <a:r>
              <a:rPr lang="en-US" sz="2000" dirty="0"/>
              <a:t>. În </a:t>
            </a:r>
            <a:r>
              <a:rPr lang="en-US" sz="2000" dirty="0" err="1"/>
              <a:t>paralel</a:t>
            </a:r>
            <a:r>
              <a:rPr lang="en-US" sz="2000" dirty="0"/>
              <a:t>, </a:t>
            </a:r>
            <a:r>
              <a:rPr lang="en-US" sz="2000" dirty="0" err="1"/>
              <a:t>provocările</a:t>
            </a:r>
            <a:r>
              <a:rPr lang="en-US" sz="2000" dirty="0"/>
              <a:t> </a:t>
            </a:r>
            <a:r>
              <a:rPr lang="en-US" sz="2000" dirty="0" err="1"/>
              <a:t>pentru</a:t>
            </a:r>
            <a:r>
              <a:rPr lang="en-US" sz="2000" dirty="0"/>
              <a:t> </a:t>
            </a:r>
            <a:r>
              <a:rPr lang="en-US" sz="2000" dirty="0" err="1"/>
              <a:t>măsurători</a:t>
            </a:r>
            <a:r>
              <a:rPr lang="en-US" sz="2000" dirty="0"/>
              <a:t> </a:t>
            </a:r>
            <a:r>
              <a:rPr lang="en-US" sz="2000" dirty="0" err="1"/>
              <a:t>fiabile</a:t>
            </a:r>
            <a:r>
              <a:rPr lang="en-US" sz="2000" dirty="0"/>
              <a:t> </a:t>
            </a:r>
            <a:r>
              <a:rPr lang="en-US" sz="2000" dirty="0" err="1"/>
              <a:t>cresc</a:t>
            </a:r>
            <a:r>
              <a:rPr lang="en-US" sz="2000" dirty="0"/>
              <a:t>. </a:t>
            </a:r>
            <a:r>
              <a:rPr lang="en-US" sz="2000" dirty="0" err="1"/>
              <a:t>Nevoile</a:t>
            </a:r>
            <a:r>
              <a:rPr lang="en-US" sz="2000" dirty="0"/>
              <a:t> </a:t>
            </a:r>
            <a:r>
              <a:rPr lang="en-US" sz="2000" dirty="0" err="1"/>
              <a:t>tipice</a:t>
            </a:r>
            <a:r>
              <a:rPr lang="en-US" sz="2000" dirty="0"/>
              <a:t> de </a:t>
            </a:r>
            <a:r>
              <a:rPr lang="en-US" sz="2000" dirty="0" err="1"/>
              <a:t>măsurare</a:t>
            </a:r>
            <a:r>
              <a:rPr lang="en-US" sz="2000" dirty="0"/>
              <a:t> la </a:t>
            </a:r>
            <a:r>
              <a:rPr lang="en-US" sz="2000" dirty="0" err="1"/>
              <a:t>scară</a:t>
            </a:r>
            <a:r>
              <a:rPr lang="en-US" sz="2000" dirty="0"/>
              <a:t> </a:t>
            </a:r>
            <a:r>
              <a:rPr lang="en-US" sz="2000" dirty="0" err="1"/>
              <a:t>nanometrică</a:t>
            </a:r>
            <a:r>
              <a:rPr lang="en-US" sz="2000" dirty="0"/>
              <a:t> </a:t>
            </a:r>
            <a:r>
              <a:rPr lang="en-US" sz="2000" dirty="0" err="1"/>
              <a:t>în</a:t>
            </a:r>
            <a:r>
              <a:rPr lang="en-US" sz="2000" dirty="0"/>
              <a:t> </a:t>
            </a:r>
            <a:r>
              <a:rPr lang="en-US" sz="2000" dirty="0" err="1"/>
              <a:t>acest</a:t>
            </a:r>
            <a:r>
              <a:rPr lang="en-US" sz="2000" dirty="0"/>
              <a:t> </a:t>
            </a:r>
            <a:r>
              <a:rPr lang="en-US" sz="2000" dirty="0" err="1"/>
              <a:t>domeniu</a:t>
            </a:r>
            <a:r>
              <a:rPr lang="en-US" sz="2000" dirty="0"/>
              <a:t> </a:t>
            </a:r>
            <a:r>
              <a:rPr lang="en-US" sz="2000" dirty="0" err="1"/>
              <a:t>sunt</a:t>
            </a:r>
            <a:r>
              <a:rPr lang="ro-RO" sz="2000" dirty="0"/>
              <a:t> </a:t>
            </a:r>
            <a:r>
              <a:rPr lang="en-US" sz="2000" dirty="0"/>
              <a:t>enumerate </a:t>
            </a:r>
            <a:r>
              <a:rPr lang="en-US" sz="2000" dirty="0" err="1"/>
              <a:t>mai</a:t>
            </a:r>
            <a:r>
              <a:rPr lang="en-US" sz="2000" dirty="0"/>
              <a:t> </a:t>
            </a:r>
            <a:r>
              <a:rPr lang="en-US" sz="2000" dirty="0" err="1"/>
              <a:t>jos.</a:t>
            </a:r>
            <a:endParaRPr lang="ro-RO" sz="2000" dirty="0"/>
          </a:p>
          <a:p>
            <a:pPr marL="0" indent="0">
              <a:buNone/>
            </a:pPr>
            <a:r>
              <a:rPr lang="en-US" sz="2000" dirty="0"/>
              <a:t>• </a:t>
            </a:r>
            <a:r>
              <a:rPr lang="en-US" sz="2000" dirty="0" err="1"/>
              <a:t>Grosimea</a:t>
            </a:r>
            <a:r>
              <a:rPr lang="en-US" sz="2000" dirty="0"/>
              <a:t> </a:t>
            </a:r>
            <a:r>
              <a:rPr lang="en-US" sz="2000" dirty="0" err="1"/>
              <a:t>și</a:t>
            </a:r>
            <a:r>
              <a:rPr lang="en-US" sz="2000" dirty="0"/>
              <a:t> </a:t>
            </a:r>
            <a:r>
              <a:rPr lang="en-US" sz="2000" dirty="0" err="1"/>
              <a:t>densitatea</a:t>
            </a:r>
            <a:r>
              <a:rPr lang="en-US" sz="2000" dirty="0"/>
              <a:t> </a:t>
            </a:r>
            <a:r>
              <a:rPr lang="en-US" sz="2000" dirty="0" err="1"/>
              <a:t>peliculei</a:t>
            </a:r>
            <a:r>
              <a:rPr lang="en-US" sz="2000" dirty="0"/>
              <a:t> </a:t>
            </a:r>
            <a:r>
              <a:rPr lang="en-US" sz="2000" dirty="0" err="1"/>
              <a:t>subțiri</a:t>
            </a:r>
            <a:endParaRPr lang="ro-RO" sz="2000" dirty="0"/>
          </a:p>
          <a:p>
            <a:pPr marL="0" indent="0">
              <a:buNone/>
            </a:pPr>
            <a:r>
              <a:rPr lang="en-US" sz="2000" dirty="0"/>
              <a:t>• </a:t>
            </a:r>
            <a:r>
              <a:rPr lang="en-US" sz="2000" dirty="0" err="1"/>
              <a:t>Morfologia</a:t>
            </a:r>
            <a:r>
              <a:rPr lang="en-US" sz="2000" dirty="0"/>
              <a:t> </a:t>
            </a:r>
            <a:r>
              <a:rPr lang="en-US" sz="2000" dirty="0" err="1"/>
              <a:t>suprafeței</a:t>
            </a:r>
            <a:r>
              <a:rPr lang="en-US" sz="2000" dirty="0"/>
              <a:t> </a:t>
            </a:r>
            <a:r>
              <a:rPr lang="en-US" sz="2000" dirty="0" err="1"/>
              <a:t>exterioare</a:t>
            </a:r>
            <a:r>
              <a:rPr lang="en-US" sz="2000" dirty="0"/>
              <a:t> a </a:t>
            </a:r>
            <a:r>
              <a:rPr lang="en-US" sz="2000" dirty="0" err="1"/>
              <a:t>filmului</a:t>
            </a:r>
            <a:r>
              <a:rPr lang="en-US" sz="2000" dirty="0"/>
              <a:t> </a:t>
            </a:r>
            <a:r>
              <a:rPr lang="en-US" sz="2000" dirty="0" err="1"/>
              <a:t>subțire</a:t>
            </a:r>
            <a:endParaRPr lang="ro-RO" sz="2000" dirty="0"/>
          </a:p>
          <a:p>
            <a:pPr marL="0" indent="0">
              <a:buNone/>
            </a:pPr>
            <a:r>
              <a:rPr lang="en-US" sz="2000" dirty="0"/>
              <a:t>• </a:t>
            </a:r>
            <a:r>
              <a:rPr lang="en-US" sz="2000" dirty="0" err="1"/>
              <a:t>Pentru</a:t>
            </a:r>
            <a:r>
              <a:rPr lang="en-US" sz="2000" dirty="0"/>
              <a:t> </a:t>
            </a:r>
            <a:r>
              <a:rPr lang="en-US" sz="2000" dirty="0" err="1"/>
              <a:t>filmele</a:t>
            </a:r>
            <a:r>
              <a:rPr lang="en-US" sz="2000" dirty="0"/>
              <a:t> </a:t>
            </a:r>
            <a:r>
              <a:rPr lang="en-US" sz="2000" dirty="0" err="1"/>
              <a:t>multistrat</a:t>
            </a:r>
            <a:r>
              <a:rPr lang="en-US" sz="2000" dirty="0"/>
              <a:t>, </a:t>
            </a:r>
            <a:r>
              <a:rPr lang="en-US" sz="2000" dirty="0" err="1"/>
              <a:t>grosimea</a:t>
            </a:r>
            <a:r>
              <a:rPr lang="en-US" sz="2000" dirty="0"/>
              <a:t>, </a:t>
            </a:r>
            <a:r>
              <a:rPr lang="en-US" sz="2000" dirty="0" err="1"/>
              <a:t>rugozitatea</a:t>
            </a:r>
            <a:r>
              <a:rPr lang="en-US" sz="2000" dirty="0"/>
              <a:t> </a:t>
            </a:r>
            <a:r>
              <a:rPr lang="en-US" sz="2000" dirty="0" err="1"/>
              <a:t>și</a:t>
            </a:r>
            <a:r>
              <a:rPr lang="en-US" sz="2000" dirty="0"/>
              <a:t> </a:t>
            </a:r>
            <a:r>
              <a:rPr lang="en-US" sz="2000" dirty="0" err="1"/>
              <a:t>densitatea</a:t>
            </a:r>
            <a:r>
              <a:rPr lang="en-US" sz="2000" dirty="0"/>
              <a:t> </a:t>
            </a:r>
            <a:r>
              <a:rPr lang="en-US" sz="2000" dirty="0" err="1"/>
              <a:t>substraturilor</a:t>
            </a:r>
            <a:r>
              <a:rPr lang="en-US" sz="2000" dirty="0"/>
              <a:t> </a:t>
            </a:r>
            <a:r>
              <a:rPr lang="en-US" sz="2000" dirty="0" err="1"/>
              <a:t>individuale</a:t>
            </a:r>
            <a:endParaRPr lang="ro-RO" sz="2000" dirty="0"/>
          </a:p>
          <a:p>
            <a:pPr marL="0" indent="0">
              <a:buNone/>
            </a:pPr>
            <a:r>
              <a:rPr lang="en-US" sz="2000" dirty="0"/>
              <a:t>• </a:t>
            </a:r>
            <a:r>
              <a:rPr lang="en-US" sz="2000" dirty="0" err="1"/>
              <a:t>Compozițiile</a:t>
            </a:r>
            <a:r>
              <a:rPr lang="en-US" sz="2000" dirty="0"/>
              <a:t> </a:t>
            </a:r>
            <a:r>
              <a:rPr lang="en-US" sz="2000" dirty="0" err="1"/>
              <a:t>chimice</a:t>
            </a:r>
            <a:r>
              <a:rPr lang="en-US" sz="2000" dirty="0"/>
              <a:t> ale </a:t>
            </a:r>
            <a:r>
              <a:rPr lang="en-US" sz="2000" dirty="0" err="1"/>
              <a:t>straturilor</a:t>
            </a:r>
            <a:r>
              <a:rPr lang="en-US" sz="2000" dirty="0"/>
              <a:t> </a:t>
            </a:r>
            <a:r>
              <a:rPr lang="en-US" sz="2000" dirty="0" err="1"/>
              <a:t>individuale</a:t>
            </a:r>
            <a:endParaRPr lang="ro-RO" sz="2000" dirty="0"/>
          </a:p>
          <a:p>
            <a:pPr marL="0" indent="0">
              <a:buNone/>
            </a:pPr>
            <a:r>
              <a:rPr lang="en-US" sz="2000" dirty="0"/>
              <a:t>• </a:t>
            </a:r>
            <a:r>
              <a:rPr lang="en-US" sz="2000" dirty="0" err="1"/>
              <a:t>Uniformitatea</a:t>
            </a:r>
            <a:r>
              <a:rPr lang="en-US" sz="2000" dirty="0"/>
              <a:t> </a:t>
            </a:r>
            <a:r>
              <a:rPr lang="en-US" sz="2000" dirty="0" err="1"/>
              <a:t>straturilor</a:t>
            </a:r>
            <a:r>
              <a:rPr lang="en-US" sz="2000" dirty="0"/>
              <a:t> </a:t>
            </a:r>
            <a:r>
              <a:rPr lang="en-US" sz="2000" dirty="0" err="1"/>
              <a:t>individuale</a:t>
            </a:r>
            <a:endParaRPr lang="ro-RO" sz="2000" dirty="0"/>
          </a:p>
          <a:p>
            <a:pPr marL="0" indent="0">
              <a:buNone/>
            </a:pPr>
            <a:r>
              <a:rPr lang="en-US" sz="2000" dirty="0"/>
              <a:t>• </a:t>
            </a:r>
            <a:r>
              <a:rPr lang="en-US" sz="2000" dirty="0" err="1"/>
              <a:t>Calitatea</a:t>
            </a:r>
            <a:r>
              <a:rPr lang="en-US" sz="2000" dirty="0"/>
              <a:t> </a:t>
            </a:r>
            <a:r>
              <a:rPr lang="en-US" sz="2000" dirty="0" err="1"/>
              <a:t>suprafeței</a:t>
            </a:r>
            <a:r>
              <a:rPr lang="en-US" sz="2000" dirty="0"/>
              <a:t> </a:t>
            </a:r>
            <a:r>
              <a:rPr lang="en-US" sz="2000" dirty="0" err="1"/>
              <a:t>și</a:t>
            </a:r>
            <a:r>
              <a:rPr lang="en-US" sz="2000" dirty="0"/>
              <a:t> </a:t>
            </a:r>
            <a:r>
              <a:rPr lang="en-US" sz="2000" dirty="0" err="1"/>
              <a:t>materialul</a:t>
            </a:r>
            <a:r>
              <a:rPr lang="en-US" sz="2000" dirty="0"/>
              <a:t> </a:t>
            </a:r>
            <a:r>
              <a:rPr lang="en-US" sz="2000" dirty="0" err="1"/>
              <a:t>suportului</a:t>
            </a:r>
            <a:endParaRPr lang="ro-RO" sz="2000" dirty="0"/>
          </a:p>
          <a:p>
            <a:pPr marL="0" indent="0">
              <a:buNone/>
            </a:pPr>
            <a:r>
              <a:rPr lang="en-US" sz="2000" dirty="0"/>
              <a:t>• Proprietățile </a:t>
            </a:r>
            <a:r>
              <a:rPr lang="en-US" sz="2000" dirty="0" err="1"/>
              <a:t>funcționale</a:t>
            </a:r>
            <a:r>
              <a:rPr lang="en-US" sz="2000" dirty="0"/>
              <a:t> ale </a:t>
            </a:r>
            <a:r>
              <a:rPr lang="en-US" sz="2000" dirty="0" err="1"/>
              <a:t>peliculei</a:t>
            </a:r>
            <a:r>
              <a:rPr lang="en-US" sz="2000" dirty="0"/>
              <a:t> (de ex</a:t>
            </a:r>
            <a:r>
              <a:rPr lang="ro-RO" sz="2000" dirty="0"/>
              <a:t>.</a:t>
            </a:r>
            <a:r>
              <a:rPr lang="en-US" sz="2000" dirty="0"/>
              <a:t>, </a:t>
            </a:r>
            <a:r>
              <a:rPr lang="en-US" sz="2000" dirty="0" err="1"/>
              <a:t>rezistența</a:t>
            </a:r>
            <a:r>
              <a:rPr lang="en-US" sz="2000" dirty="0"/>
              <a:t> de </a:t>
            </a:r>
            <a:r>
              <a:rPr lang="en-US" sz="2000" dirty="0" err="1"/>
              <a:t>aderență</a:t>
            </a:r>
            <a:r>
              <a:rPr lang="en-US" sz="2000" dirty="0"/>
              <a:t>, </a:t>
            </a:r>
            <a:r>
              <a:rPr lang="en-US" sz="2000" dirty="0" err="1"/>
              <a:t>duritatea</a:t>
            </a:r>
            <a:r>
              <a:rPr lang="en-US" sz="2000" dirty="0"/>
              <a:t>, </a:t>
            </a:r>
            <a:r>
              <a:rPr lang="en-US" sz="2000" dirty="0" err="1"/>
              <a:t>coeficientul</a:t>
            </a:r>
            <a:r>
              <a:rPr lang="en-US" sz="2000" dirty="0"/>
              <a:t> de </a:t>
            </a:r>
            <a:r>
              <a:rPr lang="en-US" sz="2000" dirty="0" err="1"/>
              <a:t>frecare</a:t>
            </a:r>
            <a:r>
              <a:rPr lang="en-US" sz="2000" dirty="0"/>
              <a:t>, </a:t>
            </a:r>
            <a:r>
              <a:rPr lang="en-US" sz="2000" dirty="0" err="1"/>
              <a:t>uzura</a:t>
            </a:r>
            <a:r>
              <a:rPr lang="ro-RO" sz="2000" dirty="0"/>
              <a:t> </a:t>
            </a:r>
            <a:r>
              <a:rPr lang="en-US" sz="2000" dirty="0" err="1"/>
              <a:t>rezistenţ</a:t>
            </a:r>
            <a:r>
              <a:rPr lang="ro-RO" sz="2000" dirty="0"/>
              <a:t>ei</a:t>
            </a:r>
            <a:r>
              <a:rPr lang="en-US" sz="2000" dirty="0"/>
              <a:t>)</a:t>
            </a:r>
            <a:endParaRPr lang="ro-RO" sz="2000" dirty="0"/>
          </a:p>
        </p:txBody>
      </p:sp>
    </p:spTree>
    <p:extLst>
      <p:ext uri="{BB962C8B-B14F-4D97-AF65-F5344CB8AC3E}">
        <p14:creationId xmlns:p14="http://schemas.microsoft.com/office/powerpoint/2010/main" val="35224693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294</TotalTime>
  <Words>5391</Words>
  <Application>Microsoft Office PowerPoint</Application>
  <PresentationFormat>Expunere pe ecran (4:3)</PresentationFormat>
  <Paragraphs>212</Paragraphs>
  <Slides>52</Slides>
  <Notes>2</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52</vt:i4>
      </vt:variant>
    </vt:vector>
  </HeadingPairs>
  <TitlesOfParts>
    <vt:vector size="59" baseType="lpstr">
      <vt:lpstr>Arial</vt:lpstr>
      <vt:lpstr>Calibri</vt:lpstr>
      <vt:lpstr>Google Sans</vt:lpstr>
      <vt:lpstr>MathJax_Main</vt:lpstr>
      <vt:lpstr>MathJax_Math-italic</vt:lpstr>
      <vt:lpstr>Roboto</vt:lpstr>
      <vt:lpstr>Default Design</vt:lpstr>
      <vt:lpstr>Tema Metrologia nanodimensională</vt:lpstr>
      <vt:lpstr>Prezentare PowerPoint</vt:lpstr>
      <vt:lpstr>CONCEPTUL DE MĂSURĂRI DIMENSIONALE LA NANOSCALA</vt:lpstr>
      <vt:lpstr>Prezentare PowerPoint</vt:lpstr>
      <vt:lpstr>Prezentare PowerPoint</vt:lpstr>
      <vt:lpstr>Standard primar al unității de lungime – metrul</vt:lpstr>
      <vt:lpstr>Metrologia la nanoscală. Studiu de caz.  Metrologia pt analiza dimensională a nanofilmului </vt:lpstr>
      <vt:lpstr>Prezentare PowerPoint</vt:lpstr>
      <vt:lpstr>Caracterizarea dimensională a peliculelor subțiri: </vt:lpstr>
      <vt:lpstr>Prezentare PowerPoint</vt:lpstr>
      <vt:lpstr>Prezentare PowerPoint</vt:lpstr>
      <vt:lpstr>Prezentare PowerPoint</vt:lpstr>
      <vt:lpstr>Prezentare PowerPoint</vt:lpstr>
      <vt:lpstr>Prezentare PowerPoint</vt:lpstr>
      <vt:lpstr>X-ray reflectivity (XRR)</vt:lpstr>
      <vt:lpstr>X-ray Photoelectron Spectroscopy (XPS)</vt:lpstr>
      <vt:lpstr>X-ray Fluorescence</vt:lpstr>
      <vt:lpstr>Prezentare PowerPoint</vt:lpstr>
      <vt:lpstr>Elipsometria spectroscopică (SE</vt:lpstr>
      <vt:lpstr>Elipsometria spectroscopică (SE)</vt:lpstr>
      <vt:lpstr>Prezentare PowerPoint</vt:lpstr>
      <vt:lpstr>Prezentare PowerPoint</vt:lpstr>
      <vt:lpstr>Metrologia pt analiza dimensională a suprafeței structurate</vt:lpstr>
      <vt:lpstr>Prezentare PowerPoint</vt:lpstr>
      <vt:lpstr>Tabelul 3</vt:lpstr>
      <vt:lpstr>Tehnici cu împrăștierea luminii</vt:lpstr>
      <vt:lpstr>Tehnici cu împrăștierea luminii</vt:lpstr>
      <vt:lpstr>SEM</vt:lpstr>
      <vt:lpstr>Tehnici cu sonde mecanice</vt:lpstr>
      <vt:lpstr>AFM</vt:lpstr>
      <vt:lpstr>TEM</vt:lpstr>
      <vt:lpstr>Prezentare PowerPoint</vt:lpstr>
      <vt:lpstr>Prezentare PowerPoint</vt:lpstr>
      <vt:lpstr>Prezentare PowerPoint</vt:lpstr>
      <vt:lpstr>Case study: Determinarea pasului și geometriei structurilor periodice / Geometry and pitch measurement of periodic structures</vt:lpstr>
      <vt:lpstr>Pitch measurements using diffractometry</vt:lpstr>
      <vt:lpstr>Pitch measurements using AFM:</vt:lpstr>
      <vt:lpstr>Profile measurements using scatterometry:</vt:lpstr>
      <vt:lpstr>Profile measurements using atomic force microscopy:</vt:lpstr>
      <vt:lpstr>Sistem 3D de măsurare a nanodeplasărilor</vt:lpstr>
      <vt:lpstr>Prezentare PowerPoint</vt:lpstr>
      <vt:lpstr>Laser interferometric nanodisplacement meter</vt:lpstr>
      <vt:lpstr>Prezentare PowerPoint</vt:lpstr>
      <vt:lpstr>Transfer standard</vt:lpstr>
      <vt:lpstr>Prezentare PowerPoint</vt:lpstr>
      <vt:lpstr>Prezentare PowerPoint</vt:lpstr>
      <vt:lpstr> Method of direct measurements with the use of an AFM </vt:lpstr>
      <vt:lpstr>Prezentare PowerPoint</vt:lpstr>
      <vt:lpstr>Prezentare PowerPoint</vt:lpstr>
      <vt:lpstr>Method of Direct Measurements Using an SEM</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Întroducere în Instrumentație și Metrologie pentru Nanoinginerie</dc:title>
  <dc:subject>DigitalOfficePro Free Templates</dc:subject>
  <dc:creator>buzdugan artur</dc:creator>
  <cp:keywords>Templates; PowerPoint; DigitalOfficePro; Free</cp:keywords>
  <cp:lastModifiedBy>buzdugan artur</cp:lastModifiedBy>
  <cp:revision>20</cp:revision>
  <dcterms:created xsi:type="dcterms:W3CDTF">2024-06-17T15:33:16Z</dcterms:created>
  <dcterms:modified xsi:type="dcterms:W3CDTF">2024-10-10T12:07:55Z</dcterms:modified>
  <cp:category>Templates;PowerPoint</cp:category>
</cp:coreProperties>
</file>