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4"/>
  </p:notesMasterIdLst>
  <p:sldIdLst>
    <p:sldId id="256" r:id="rId2"/>
    <p:sldId id="274" r:id="rId3"/>
    <p:sldId id="309" r:id="rId4"/>
    <p:sldId id="310" r:id="rId5"/>
    <p:sldId id="311" r:id="rId6"/>
    <p:sldId id="279" r:id="rId7"/>
    <p:sldId id="312" r:id="rId8"/>
    <p:sldId id="313" r:id="rId9"/>
    <p:sldId id="317" r:id="rId10"/>
    <p:sldId id="318" r:id="rId11"/>
    <p:sldId id="319" r:id="rId12"/>
    <p:sldId id="320" r:id="rId13"/>
    <p:sldId id="321" r:id="rId14"/>
    <p:sldId id="291" r:id="rId15"/>
    <p:sldId id="322" r:id="rId16"/>
    <p:sldId id="324" r:id="rId17"/>
    <p:sldId id="325" r:id="rId18"/>
    <p:sldId id="326" r:id="rId19"/>
    <p:sldId id="327" r:id="rId20"/>
    <p:sldId id="328" r:id="rId21"/>
    <p:sldId id="330" r:id="rId22"/>
    <p:sldId id="331" r:id="rId23"/>
    <p:sldId id="332" r:id="rId24"/>
    <p:sldId id="335" r:id="rId25"/>
    <p:sldId id="336" r:id="rId26"/>
    <p:sldId id="305" r:id="rId27"/>
    <p:sldId id="338" r:id="rId28"/>
    <p:sldId id="339" r:id="rId29"/>
    <p:sldId id="341" r:id="rId30"/>
    <p:sldId id="342" r:id="rId31"/>
    <p:sldId id="257" r:id="rId32"/>
    <p:sldId id="258" r:id="rId33"/>
    <p:sldId id="259" r:id="rId34"/>
    <p:sldId id="260" r:id="rId35"/>
    <p:sldId id="262" r:id="rId36"/>
    <p:sldId id="263" r:id="rId37"/>
    <p:sldId id="264" r:id="rId38"/>
    <p:sldId id="267" r:id="rId39"/>
    <p:sldId id="268" r:id="rId40"/>
    <p:sldId id="270" r:id="rId41"/>
    <p:sldId id="275" r:id="rId42"/>
    <p:sldId id="277" r:id="rId43"/>
    <p:sldId id="280" r:id="rId44"/>
    <p:sldId id="281" r:id="rId45"/>
    <p:sldId id="282" r:id="rId46"/>
    <p:sldId id="284" r:id="rId47"/>
    <p:sldId id="285" r:id="rId48"/>
    <p:sldId id="287" r:id="rId49"/>
    <p:sldId id="288" r:id="rId50"/>
    <p:sldId id="292" r:id="rId51"/>
    <p:sldId id="346" r:id="rId52"/>
    <p:sldId id="293" r:id="rId53"/>
    <p:sldId id="294" r:id="rId54"/>
    <p:sldId id="295" r:id="rId55"/>
    <p:sldId id="296" r:id="rId56"/>
    <p:sldId id="297" r:id="rId57"/>
    <p:sldId id="345" r:id="rId58"/>
    <p:sldId id="299" r:id="rId59"/>
    <p:sldId id="307" r:id="rId60"/>
    <p:sldId id="300" r:id="rId61"/>
    <p:sldId id="350" r:id="rId62"/>
    <p:sldId id="351" r:id="rId63"/>
    <p:sldId id="352" r:id="rId64"/>
    <p:sldId id="353" r:id="rId65"/>
    <p:sldId id="354" r:id="rId66"/>
    <p:sldId id="355" r:id="rId67"/>
    <p:sldId id="356" r:id="rId68"/>
    <p:sldId id="301" r:id="rId69"/>
    <p:sldId id="344" r:id="rId70"/>
    <p:sldId id="302" r:id="rId71"/>
    <p:sldId id="343" r:id="rId72"/>
    <p:sldId id="304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2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B2381511-BDDF-452C-AC17-7AE6ACC5FC71}"/>
    <pc:docChg chg="undo redo custSel delSld modSld">
      <pc:chgData name="buzdugan artur" userId="1770a38c255ab84c" providerId="LiveId" clId="{B2381511-BDDF-452C-AC17-7AE6ACC5FC71}" dt="2023-10-26T16:48:18.280" v="349" actId="47"/>
      <pc:docMkLst>
        <pc:docMk/>
      </pc:docMkLst>
      <pc:sldChg chg="modSp mod">
        <pc:chgData name="buzdugan artur" userId="1770a38c255ab84c" providerId="LiveId" clId="{B2381511-BDDF-452C-AC17-7AE6ACC5FC71}" dt="2023-10-26T16:23:10.572" v="13" actId="20577"/>
        <pc:sldMkLst>
          <pc:docMk/>
          <pc:sldMk cId="3396892309" sldId="257"/>
        </pc:sldMkLst>
        <pc:spChg chg="mod">
          <ac:chgData name="buzdugan artur" userId="1770a38c255ab84c" providerId="LiveId" clId="{B2381511-BDDF-452C-AC17-7AE6ACC5FC71}" dt="2023-10-26T16:23:10.572" v="13" actId="20577"/>
          <ac:spMkLst>
            <pc:docMk/>
            <pc:sldMk cId="3396892309" sldId="257"/>
            <ac:spMk id="2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23:21.153" v="15" actId="14100"/>
        <pc:sldMkLst>
          <pc:docMk/>
          <pc:sldMk cId="1197715717" sldId="258"/>
        </pc:sldMkLst>
        <pc:spChg chg="mod">
          <ac:chgData name="buzdugan artur" userId="1770a38c255ab84c" providerId="LiveId" clId="{B2381511-BDDF-452C-AC17-7AE6ACC5FC71}" dt="2023-10-26T16:23:21.153" v="15" actId="14100"/>
          <ac:spMkLst>
            <pc:docMk/>
            <pc:sldMk cId="1197715717" sldId="258"/>
            <ac:spMk id="2" creationId="{00000000-0000-0000-0000-000000000000}"/>
          </ac:spMkLst>
        </pc:spChg>
      </pc:sldChg>
      <pc:sldChg chg="delSp">
        <pc:chgData name="buzdugan artur" userId="1770a38c255ab84c" providerId="LiveId" clId="{B2381511-BDDF-452C-AC17-7AE6ACC5FC71}" dt="2023-10-26T16:23:26.791" v="16" actId="478"/>
        <pc:sldMkLst>
          <pc:docMk/>
          <pc:sldMk cId="1263576803" sldId="259"/>
        </pc:sldMkLst>
        <pc:picChg chg="del">
          <ac:chgData name="buzdugan artur" userId="1770a38c255ab84c" providerId="LiveId" clId="{B2381511-BDDF-452C-AC17-7AE6ACC5FC71}" dt="2023-10-26T16:23:26.791" v="16" actId="478"/>
          <ac:picMkLst>
            <pc:docMk/>
            <pc:sldMk cId="1263576803" sldId="259"/>
            <ac:picMk id="10246" creationId="{00000000-0000-0000-0000-000000000000}"/>
          </ac:picMkLst>
        </pc:picChg>
      </pc:sldChg>
      <pc:sldChg chg="modSp mod">
        <pc:chgData name="buzdugan artur" userId="1770a38c255ab84c" providerId="LiveId" clId="{B2381511-BDDF-452C-AC17-7AE6ACC5FC71}" dt="2023-10-26T16:25:06.748" v="39" actId="179"/>
        <pc:sldMkLst>
          <pc:docMk/>
          <pc:sldMk cId="2336876915" sldId="262"/>
        </pc:sldMkLst>
        <pc:spChg chg="mod">
          <ac:chgData name="buzdugan artur" userId="1770a38c255ab84c" providerId="LiveId" clId="{B2381511-BDDF-452C-AC17-7AE6ACC5FC71}" dt="2023-10-26T16:24:12.428" v="24" actId="1076"/>
          <ac:spMkLst>
            <pc:docMk/>
            <pc:sldMk cId="2336876915" sldId="262"/>
            <ac:spMk id="2" creationId="{00000000-0000-0000-0000-000000000000}"/>
          </ac:spMkLst>
        </pc:spChg>
        <pc:spChg chg="mod">
          <ac:chgData name="buzdugan artur" userId="1770a38c255ab84c" providerId="LiveId" clId="{B2381511-BDDF-452C-AC17-7AE6ACC5FC71}" dt="2023-10-26T16:25:06.748" v="39" actId="179"/>
          <ac:spMkLst>
            <pc:docMk/>
            <pc:sldMk cId="2336876915" sldId="262"/>
            <ac:spMk id="3" creationId="{00000000-0000-0000-0000-000000000000}"/>
          </ac:spMkLst>
        </pc:spChg>
      </pc:sldChg>
      <pc:sldChg chg="addSp modSp mod">
        <pc:chgData name="buzdugan artur" userId="1770a38c255ab84c" providerId="LiveId" clId="{B2381511-BDDF-452C-AC17-7AE6ACC5FC71}" dt="2023-10-26T16:29:28.535" v="109" actId="1076"/>
        <pc:sldMkLst>
          <pc:docMk/>
          <pc:sldMk cId="2572980237" sldId="268"/>
        </pc:sldMkLst>
        <pc:spChg chg="mod">
          <ac:chgData name="buzdugan artur" userId="1770a38c255ab84c" providerId="LiveId" clId="{B2381511-BDDF-452C-AC17-7AE6ACC5FC71}" dt="2023-10-26T16:26:57.336" v="55" actId="27636"/>
          <ac:spMkLst>
            <pc:docMk/>
            <pc:sldMk cId="2572980237" sldId="268"/>
            <ac:spMk id="104450" creationId="{00000000-0000-0000-0000-000000000000}"/>
          </ac:spMkLst>
        </pc:spChg>
        <pc:spChg chg="mod">
          <ac:chgData name="buzdugan artur" userId="1770a38c255ab84c" providerId="LiveId" clId="{B2381511-BDDF-452C-AC17-7AE6ACC5FC71}" dt="2023-10-26T16:27:57.767" v="69" actId="14100"/>
          <ac:spMkLst>
            <pc:docMk/>
            <pc:sldMk cId="2572980237" sldId="268"/>
            <ac:spMk id="104451" creationId="{00000000-0000-0000-0000-000000000000}"/>
          </ac:spMkLst>
        </pc:spChg>
        <pc:graphicFrameChg chg="add mod modGraphic">
          <ac:chgData name="buzdugan artur" userId="1770a38c255ab84c" providerId="LiveId" clId="{B2381511-BDDF-452C-AC17-7AE6ACC5FC71}" dt="2023-10-26T16:29:28.535" v="109" actId="1076"/>
          <ac:graphicFrameMkLst>
            <pc:docMk/>
            <pc:sldMk cId="2572980237" sldId="268"/>
            <ac:graphicFrameMk id="2" creationId="{C8809056-114A-2232-0D94-6B13E0A961FE}"/>
          </ac:graphicFrameMkLst>
        </pc:graphicFrameChg>
      </pc:sldChg>
      <pc:sldChg chg="modSp del mod">
        <pc:chgData name="buzdugan artur" userId="1770a38c255ab84c" providerId="LiveId" clId="{B2381511-BDDF-452C-AC17-7AE6ACC5FC71}" dt="2023-10-26T16:29:30.700" v="110" actId="47"/>
        <pc:sldMkLst>
          <pc:docMk/>
          <pc:sldMk cId="600532879" sldId="269"/>
        </pc:sldMkLst>
        <pc:graphicFrameChg chg="mod modGraphic">
          <ac:chgData name="buzdugan artur" userId="1770a38c255ab84c" providerId="LiveId" clId="{B2381511-BDDF-452C-AC17-7AE6ACC5FC71}" dt="2023-10-26T16:26:27.732" v="48" actId="14100"/>
          <ac:graphicFrameMkLst>
            <pc:docMk/>
            <pc:sldMk cId="600532879" sldId="269"/>
            <ac:graphicFrameMk id="106552" creationId="{00000000-0000-0000-0000-000000000000}"/>
          </ac:graphicFrameMkLst>
        </pc:graphicFrameChg>
      </pc:sldChg>
      <pc:sldChg chg="addSp modSp mod">
        <pc:chgData name="buzdugan artur" userId="1770a38c255ab84c" providerId="LiveId" clId="{B2381511-BDDF-452C-AC17-7AE6ACC5FC71}" dt="2023-10-26T16:32:56.734" v="163" actId="1076"/>
        <pc:sldMkLst>
          <pc:docMk/>
          <pc:sldMk cId="4031558830" sldId="270"/>
        </pc:sldMkLst>
        <pc:spChg chg="mod">
          <ac:chgData name="buzdugan artur" userId="1770a38c255ab84c" providerId="LiveId" clId="{B2381511-BDDF-452C-AC17-7AE6ACC5FC71}" dt="2023-10-26T16:31:37.254" v="145" actId="1076"/>
          <ac:spMkLst>
            <pc:docMk/>
            <pc:sldMk cId="4031558830" sldId="270"/>
            <ac:spMk id="6" creationId="{00000000-0000-0000-0000-000000000000}"/>
          </ac:spMkLst>
        </pc:spChg>
        <pc:spChg chg="mod">
          <ac:chgData name="buzdugan artur" userId="1770a38c255ab84c" providerId="LiveId" clId="{B2381511-BDDF-452C-AC17-7AE6ACC5FC71}" dt="2023-10-26T16:31:34.893" v="144" actId="1076"/>
          <ac:spMkLst>
            <pc:docMk/>
            <pc:sldMk cId="4031558830" sldId="270"/>
            <ac:spMk id="7" creationId="{00000000-0000-0000-0000-000000000000}"/>
          </ac:spMkLst>
        </pc:spChg>
        <pc:spChg chg="add">
          <ac:chgData name="buzdugan artur" userId="1770a38c255ab84c" providerId="LiveId" clId="{B2381511-BDDF-452C-AC17-7AE6ACC5FC71}" dt="2023-10-26T16:32:35.223" v="159" actId="11529"/>
          <ac:spMkLst>
            <pc:docMk/>
            <pc:sldMk cId="4031558830" sldId="270"/>
            <ac:spMk id="13" creationId="{8869F0DD-0D7D-E862-98CA-E270E21C1CE6}"/>
          </ac:spMkLst>
        </pc:spChg>
        <pc:spChg chg="add mod">
          <ac:chgData name="buzdugan artur" userId="1770a38c255ab84c" providerId="LiveId" clId="{B2381511-BDDF-452C-AC17-7AE6ACC5FC71}" dt="2023-10-26T16:32:45.368" v="161" actId="1076"/>
          <ac:spMkLst>
            <pc:docMk/>
            <pc:sldMk cId="4031558830" sldId="270"/>
            <ac:spMk id="14" creationId="{50E9DF58-469E-C92B-518C-4054C8F083E7}"/>
          </ac:spMkLst>
        </pc:spChg>
        <pc:spChg chg="add mod">
          <ac:chgData name="buzdugan artur" userId="1770a38c255ab84c" providerId="LiveId" clId="{B2381511-BDDF-452C-AC17-7AE6ACC5FC71}" dt="2023-10-26T16:32:56.734" v="163" actId="1076"/>
          <ac:spMkLst>
            <pc:docMk/>
            <pc:sldMk cId="4031558830" sldId="270"/>
            <ac:spMk id="15" creationId="{FF991ABA-7580-C829-E699-AC9AD9349A4D}"/>
          </ac:spMkLst>
        </pc:spChg>
        <pc:picChg chg="mod">
          <ac:chgData name="buzdugan artur" userId="1770a38c255ab84c" providerId="LiveId" clId="{B2381511-BDDF-452C-AC17-7AE6ACC5FC71}" dt="2023-10-26T16:29:38.363" v="111" actId="14100"/>
          <ac:picMkLst>
            <pc:docMk/>
            <pc:sldMk cId="4031558830" sldId="270"/>
            <ac:picMk id="2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0:01.898" v="118" actId="14100"/>
          <ac:picMkLst>
            <pc:docMk/>
            <pc:sldMk cId="4031558830" sldId="270"/>
            <ac:picMk id="3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0:16.822" v="123" actId="1076"/>
          <ac:picMkLst>
            <pc:docMk/>
            <pc:sldMk cId="4031558830" sldId="270"/>
            <ac:picMk id="4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0:29.893" v="128" actId="1076"/>
          <ac:picMkLst>
            <pc:docMk/>
            <pc:sldMk cId="4031558830" sldId="270"/>
            <ac:picMk id="5" creationId="{00000000-0000-0000-0000-000000000000}"/>
          </ac:picMkLst>
        </pc:picChg>
        <pc:picChg chg="add mod">
          <ac:chgData name="buzdugan artur" userId="1770a38c255ab84c" providerId="LiveId" clId="{B2381511-BDDF-452C-AC17-7AE6ACC5FC71}" dt="2023-10-26T16:31:08.064" v="137" actId="1076"/>
          <ac:picMkLst>
            <pc:docMk/>
            <pc:sldMk cId="4031558830" sldId="270"/>
            <ac:picMk id="8" creationId="{C3D5D74F-E8A7-C84A-6960-7CB8BBBE830C}"/>
          </ac:picMkLst>
        </pc:picChg>
        <pc:picChg chg="add mod">
          <ac:chgData name="buzdugan artur" userId="1770a38c255ab84c" providerId="LiveId" clId="{B2381511-BDDF-452C-AC17-7AE6ACC5FC71}" dt="2023-10-26T16:31:32.197" v="143" actId="1076"/>
          <ac:picMkLst>
            <pc:docMk/>
            <pc:sldMk cId="4031558830" sldId="270"/>
            <ac:picMk id="10" creationId="{49864F71-15E1-FBDF-DEA7-EA6913FEA3ED}"/>
          </ac:picMkLst>
        </pc:picChg>
        <pc:picChg chg="add mod">
          <ac:chgData name="buzdugan artur" userId="1770a38c255ab84c" providerId="LiveId" clId="{B2381511-BDDF-452C-AC17-7AE6ACC5FC71}" dt="2023-10-26T16:32:08.004" v="153" actId="1076"/>
          <ac:picMkLst>
            <pc:docMk/>
            <pc:sldMk cId="4031558830" sldId="270"/>
            <ac:picMk id="11" creationId="{2B9B1FE2-65E4-1013-8F3C-C8C8FE8ED34F}"/>
          </ac:picMkLst>
        </pc:picChg>
        <pc:picChg chg="add mod">
          <ac:chgData name="buzdugan artur" userId="1770a38c255ab84c" providerId="LiveId" clId="{B2381511-BDDF-452C-AC17-7AE6ACC5FC71}" dt="2023-10-26T16:32:26.408" v="158" actId="1076"/>
          <ac:picMkLst>
            <pc:docMk/>
            <pc:sldMk cId="4031558830" sldId="270"/>
            <ac:picMk id="12" creationId="{B0399A03-1E69-16F1-F40B-99EADF0421AF}"/>
          </ac:picMkLst>
        </pc:picChg>
      </pc:sldChg>
      <pc:sldChg chg="addSp delSp modSp del mod">
        <pc:chgData name="buzdugan artur" userId="1770a38c255ab84c" providerId="LiveId" clId="{B2381511-BDDF-452C-AC17-7AE6ACC5FC71}" dt="2023-10-26T16:32:59.826" v="164" actId="47"/>
        <pc:sldMkLst>
          <pc:docMk/>
          <pc:sldMk cId="3867518653" sldId="271"/>
        </pc:sldMkLst>
        <pc:spChg chg="add del mod">
          <ac:chgData name="buzdugan artur" userId="1770a38c255ab84c" providerId="LiveId" clId="{B2381511-BDDF-452C-AC17-7AE6ACC5FC71}" dt="2023-10-26T16:31:53.613" v="148" actId="478"/>
          <ac:spMkLst>
            <pc:docMk/>
            <pc:sldMk cId="3867518653" sldId="271"/>
            <ac:spMk id="8" creationId="{37E5C040-2F7C-7D65-7E75-6E5FA7A79AD0}"/>
          </ac:spMkLst>
        </pc:spChg>
        <pc:picChg chg="del mod">
          <ac:chgData name="buzdugan artur" userId="1770a38c255ab84c" providerId="LiveId" clId="{B2381511-BDDF-452C-AC17-7AE6ACC5FC71}" dt="2023-10-26T16:31:43.003" v="146" actId="478"/>
          <ac:picMkLst>
            <pc:docMk/>
            <pc:sldMk cId="3867518653" sldId="271"/>
            <ac:picMk id="3" creationId="{00000000-0000-0000-0000-000000000000}"/>
          </ac:picMkLst>
        </pc:picChg>
        <pc:picChg chg="del">
          <ac:chgData name="buzdugan artur" userId="1770a38c255ab84c" providerId="LiveId" clId="{B2381511-BDDF-452C-AC17-7AE6ACC5FC71}" dt="2023-10-26T16:31:45.908" v="147" actId="478"/>
          <ac:picMkLst>
            <pc:docMk/>
            <pc:sldMk cId="3867518653" sldId="271"/>
            <ac:picMk id="4" creationId="{00000000-0000-0000-0000-000000000000}"/>
          </ac:picMkLst>
        </pc:picChg>
      </pc:sldChg>
      <pc:sldChg chg="addSp delSp modSp del mod">
        <pc:chgData name="buzdugan artur" userId="1770a38c255ab84c" providerId="LiveId" clId="{B2381511-BDDF-452C-AC17-7AE6ACC5FC71}" dt="2023-10-26T16:48:18.280" v="349" actId="47"/>
        <pc:sldMkLst>
          <pc:docMk/>
          <pc:sldMk cId="3976060405" sldId="272"/>
        </pc:sldMkLst>
        <pc:spChg chg="mod">
          <ac:chgData name="buzdugan artur" userId="1770a38c255ab84c" providerId="LiveId" clId="{B2381511-BDDF-452C-AC17-7AE6ACC5FC71}" dt="2023-10-26T16:34:40.384" v="186" actId="1076"/>
          <ac:spMkLst>
            <pc:docMk/>
            <pc:sldMk cId="3976060405" sldId="272"/>
            <ac:spMk id="7" creationId="{00000000-0000-0000-0000-000000000000}"/>
          </ac:spMkLst>
        </pc:spChg>
        <pc:spChg chg="add mod">
          <ac:chgData name="buzdugan artur" userId="1770a38c255ab84c" providerId="LiveId" clId="{B2381511-BDDF-452C-AC17-7AE6ACC5FC71}" dt="2023-10-26T16:36:20.896" v="214" actId="1076"/>
          <ac:spMkLst>
            <pc:docMk/>
            <pc:sldMk cId="3976060405" sldId="272"/>
            <ac:spMk id="12" creationId="{A906649E-F010-9B30-C6CA-9B699F28B34B}"/>
          </ac:spMkLst>
        </pc:spChg>
        <pc:picChg chg="add mod">
          <ac:chgData name="buzdugan artur" userId="1770a38c255ab84c" providerId="LiveId" clId="{B2381511-BDDF-452C-AC17-7AE6ACC5FC71}" dt="2023-10-26T16:36:04.692" v="211" actId="1076"/>
          <ac:picMkLst>
            <pc:docMk/>
            <pc:sldMk cId="3976060405" sldId="272"/>
            <ac:picMk id="2" creationId="{EEE53373-9BCB-DF4E-6962-70AD08BE58F3}"/>
          </ac:picMkLst>
        </pc:picChg>
        <pc:picChg chg="mod">
          <ac:chgData name="buzdugan artur" userId="1770a38c255ab84c" providerId="LiveId" clId="{B2381511-BDDF-452C-AC17-7AE6ACC5FC71}" dt="2023-10-26T16:34:16.353" v="177" actId="14100"/>
          <ac:picMkLst>
            <pc:docMk/>
            <pc:sldMk cId="3976060405" sldId="272"/>
            <ac:picMk id="3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4:21.970" v="179" actId="14100"/>
          <ac:picMkLst>
            <pc:docMk/>
            <pc:sldMk cId="3976060405" sldId="272"/>
            <ac:picMk id="4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4:27.150" v="181" actId="14100"/>
          <ac:picMkLst>
            <pc:docMk/>
            <pc:sldMk cId="3976060405" sldId="272"/>
            <ac:picMk id="5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4:32.121" v="183" actId="14100"/>
          <ac:picMkLst>
            <pc:docMk/>
            <pc:sldMk cId="3976060405" sldId="272"/>
            <ac:picMk id="6" creationId="{00000000-0000-0000-0000-000000000000}"/>
          </ac:picMkLst>
        </pc:picChg>
        <pc:picChg chg="add mod">
          <ac:chgData name="buzdugan artur" userId="1770a38c255ab84c" providerId="LiveId" clId="{B2381511-BDDF-452C-AC17-7AE6ACC5FC71}" dt="2023-10-26T16:36:06.533" v="212" actId="1076"/>
          <ac:picMkLst>
            <pc:docMk/>
            <pc:sldMk cId="3976060405" sldId="272"/>
            <ac:picMk id="9" creationId="{3ACA6D74-E1DB-8DFE-6087-0F4230667012}"/>
          </ac:picMkLst>
        </pc:picChg>
        <pc:picChg chg="add mod">
          <ac:chgData name="buzdugan artur" userId="1770a38c255ab84c" providerId="LiveId" clId="{B2381511-BDDF-452C-AC17-7AE6ACC5FC71}" dt="2023-10-26T16:35:58.921" v="208" actId="1076"/>
          <ac:picMkLst>
            <pc:docMk/>
            <pc:sldMk cId="3976060405" sldId="272"/>
            <ac:picMk id="11" creationId="{846A5D5C-780C-E9E9-32C7-C2EEC81BD9DA}"/>
          </ac:picMkLst>
        </pc:picChg>
        <pc:cxnChg chg="del">
          <ac:chgData name="buzdugan artur" userId="1770a38c255ab84c" providerId="LiveId" clId="{B2381511-BDDF-452C-AC17-7AE6ACC5FC71}" dt="2023-10-26T16:34:45.612" v="187" actId="478"/>
          <ac:cxnSpMkLst>
            <pc:docMk/>
            <pc:sldMk cId="3976060405" sldId="272"/>
            <ac:cxnSpMk id="10" creationId="{00000000-0000-0000-0000-000000000000}"/>
          </ac:cxnSpMkLst>
        </pc:cxnChg>
      </pc:sldChg>
      <pc:sldChg chg="del">
        <pc:chgData name="buzdugan artur" userId="1770a38c255ab84c" providerId="LiveId" clId="{B2381511-BDDF-452C-AC17-7AE6ACC5FC71}" dt="2023-10-26T16:36:29.759" v="215" actId="47"/>
        <pc:sldMkLst>
          <pc:docMk/>
          <pc:sldMk cId="916212817" sldId="273"/>
        </pc:sldMkLst>
      </pc:sldChg>
      <pc:sldChg chg="modSp del mod">
        <pc:chgData name="buzdugan artur" userId="1770a38c255ab84c" providerId="LiveId" clId="{B2381511-BDDF-452C-AC17-7AE6ACC5FC71}" dt="2023-10-26T16:47:48.763" v="348" actId="47"/>
        <pc:sldMkLst>
          <pc:docMk/>
          <pc:sldMk cId="3586057752" sldId="274"/>
        </pc:sldMkLst>
        <pc:spChg chg="mod">
          <ac:chgData name="buzdugan artur" userId="1770a38c255ab84c" providerId="LiveId" clId="{B2381511-BDDF-452C-AC17-7AE6ACC5FC71}" dt="2023-10-26T16:37:00.352" v="216" actId="6549"/>
          <ac:spMkLst>
            <pc:docMk/>
            <pc:sldMk cId="3586057752" sldId="274"/>
            <ac:spMk id="45087" creationId="{00000000-0000-0000-0000-000000000000}"/>
          </ac:spMkLst>
        </pc:spChg>
      </pc:sldChg>
      <pc:sldChg chg="del">
        <pc:chgData name="buzdugan artur" userId="1770a38c255ab84c" providerId="LiveId" clId="{B2381511-BDDF-452C-AC17-7AE6ACC5FC71}" dt="2023-10-26T16:37:19.209" v="217" actId="47"/>
        <pc:sldMkLst>
          <pc:docMk/>
          <pc:sldMk cId="3713482531" sldId="278"/>
        </pc:sldMkLst>
      </pc:sldChg>
      <pc:sldChg chg="del">
        <pc:chgData name="buzdugan artur" userId="1770a38c255ab84c" providerId="LiveId" clId="{B2381511-BDDF-452C-AC17-7AE6ACC5FC71}" dt="2023-10-26T16:37:25.590" v="218" actId="47"/>
        <pc:sldMkLst>
          <pc:docMk/>
          <pc:sldMk cId="2545891516" sldId="279"/>
        </pc:sldMkLst>
      </pc:sldChg>
      <pc:sldChg chg="modSp mod">
        <pc:chgData name="buzdugan artur" userId="1770a38c255ab84c" providerId="LiveId" clId="{B2381511-BDDF-452C-AC17-7AE6ACC5FC71}" dt="2023-10-26T16:37:34.281" v="221" actId="14100"/>
        <pc:sldMkLst>
          <pc:docMk/>
          <pc:sldMk cId="4129906604" sldId="280"/>
        </pc:sldMkLst>
        <pc:picChg chg="mod">
          <ac:chgData name="buzdugan artur" userId="1770a38c255ab84c" providerId="LiveId" clId="{B2381511-BDDF-452C-AC17-7AE6ACC5FC71}" dt="2023-10-26T16:37:34.281" v="221" actId="14100"/>
          <ac:picMkLst>
            <pc:docMk/>
            <pc:sldMk cId="4129906604" sldId="280"/>
            <ac:picMk id="61443" creationId="{00000000-0000-0000-0000-000000000000}"/>
          </ac:picMkLst>
        </pc:picChg>
      </pc:sldChg>
      <pc:sldChg chg="addSp modSp mod">
        <pc:chgData name="buzdugan artur" userId="1770a38c255ab84c" providerId="LiveId" clId="{B2381511-BDDF-452C-AC17-7AE6ACC5FC71}" dt="2023-10-26T16:40:40.712" v="256" actId="14100"/>
        <pc:sldMkLst>
          <pc:docMk/>
          <pc:sldMk cId="2109824340" sldId="282"/>
        </pc:sldMkLst>
        <pc:spChg chg="add mod">
          <ac:chgData name="buzdugan artur" userId="1770a38c255ab84c" providerId="LiveId" clId="{B2381511-BDDF-452C-AC17-7AE6ACC5FC71}" dt="2023-10-26T16:40:26.928" v="254" actId="27636"/>
          <ac:spMkLst>
            <pc:docMk/>
            <pc:sldMk cId="2109824340" sldId="282"/>
            <ac:spMk id="2" creationId="{36159918-9577-4B63-DF24-EFCE2B98CE28}"/>
          </ac:spMkLst>
        </pc:spChg>
        <pc:spChg chg="mod">
          <ac:chgData name="buzdugan artur" userId="1770a38c255ab84c" providerId="LiveId" clId="{B2381511-BDDF-452C-AC17-7AE6ACC5FC71}" dt="2023-10-26T16:40:40.712" v="256" actId="14100"/>
          <ac:spMkLst>
            <pc:docMk/>
            <pc:sldMk cId="2109824340" sldId="282"/>
            <ac:spMk id="65539" creationId="{00000000-0000-0000-0000-000000000000}"/>
          </ac:spMkLst>
        </pc:spChg>
      </pc:sldChg>
      <pc:sldChg chg="del">
        <pc:chgData name="buzdugan artur" userId="1770a38c255ab84c" providerId="LiveId" clId="{B2381511-BDDF-452C-AC17-7AE6ACC5FC71}" dt="2023-10-26T16:40:43.998" v="257" actId="47"/>
        <pc:sldMkLst>
          <pc:docMk/>
          <pc:sldMk cId="2103238318" sldId="283"/>
        </pc:sldMkLst>
      </pc:sldChg>
      <pc:sldChg chg="modSp mod">
        <pc:chgData name="buzdugan artur" userId="1770a38c255ab84c" providerId="LiveId" clId="{B2381511-BDDF-452C-AC17-7AE6ACC5FC71}" dt="2023-10-26T16:40:58.009" v="260" actId="113"/>
        <pc:sldMkLst>
          <pc:docMk/>
          <pc:sldMk cId="1357818966" sldId="285"/>
        </pc:sldMkLst>
        <pc:spChg chg="mod">
          <ac:chgData name="buzdugan artur" userId="1770a38c255ab84c" providerId="LiveId" clId="{B2381511-BDDF-452C-AC17-7AE6ACC5FC71}" dt="2023-10-26T16:40:58.009" v="260" actId="113"/>
          <ac:spMkLst>
            <pc:docMk/>
            <pc:sldMk cId="1357818966" sldId="285"/>
            <ac:spMk id="3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1:34.286" v="270" actId="20577"/>
        <pc:sldMkLst>
          <pc:docMk/>
          <pc:sldMk cId="3796938351" sldId="286"/>
        </pc:sldMkLst>
        <pc:spChg chg="mod">
          <ac:chgData name="buzdugan artur" userId="1770a38c255ab84c" providerId="LiveId" clId="{B2381511-BDDF-452C-AC17-7AE6ACC5FC71}" dt="2023-10-26T16:41:34.286" v="270" actId="20577"/>
          <ac:spMkLst>
            <pc:docMk/>
            <pc:sldMk cId="3796938351" sldId="286"/>
            <ac:spMk id="3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2:04.615" v="282" actId="1076"/>
        <pc:sldMkLst>
          <pc:docMk/>
          <pc:sldMk cId="2212774808" sldId="287"/>
        </pc:sldMkLst>
        <pc:spChg chg="mod">
          <ac:chgData name="buzdugan artur" userId="1770a38c255ab84c" providerId="LiveId" clId="{B2381511-BDDF-452C-AC17-7AE6ACC5FC71}" dt="2023-10-26T16:42:04.615" v="282" actId="1076"/>
          <ac:spMkLst>
            <pc:docMk/>
            <pc:sldMk cId="2212774808" sldId="287"/>
            <ac:spMk id="67587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3:38.143" v="296" actId="14100"/>
        <pc:sldMkLst>
          <pc:docMk/>
          <pc:sldMk cId="702205324" sldId="289"/>
        </pc:sldMkLst>
        <pc:spChg chg="mod">
          <ac:chgData name="buzdugan artur" userId="1770a38c255ab84c" providerId="LiveId" clId="{B2381511-BDDF-452C-AC17-7AE6ACC5FC71}" dt="2023-10-26T16:43:38.143" v="296" actId="14100"/>
          <ac:spMkLst>
            <pc:docMk/>
            <pc:sldMk cId="702205324" sldId="289"/>
            <ac:spMk id="69635" creationId="{00000000-0000-0000-0000-000000000000}"/>
          </ac:spMkLst>
        </pc:spChg>
      </pc:sldChg>
      <pc:sldChg chg="modSp del mod">
        <pc:chgData name="buzdugan artur" userId="1770a38c255ab84c" providerId="LiveId" clId="{B2381511-BDDF-452C-AC17-7AE6ACC5FC71}" dt="2023-10-26T16:43:42.497" v="297" actId="47"/>
        <pc:sldMkLst>
          <pc:docMk/>
          <pc:sldMk cId="3598458700" sldId="290"/>
        </pc:sldMkLst>
        <pc:spChg chg="mod">
          <ac:chgData name="buzdugan artur" userId="1770a38c255ab84c" providerId="LiveId" clId="{B2381511-BDDF-452C-AC17-7AE6ACC5FC71}" dt="2023-10-26T16:42:45.979" v="289" actId="27636"/>
          <ac:spMkLst>
            <pc:docMk/>
            <pc:sldMk cId="3598458700" sldId="290"/>
            <ac:spMk id="3" creationId="{00000000-0000-0000-0000-000000000000}"/>
          </ac:spMkLst>
        </pc:spChg>
      </pc:sldChg>
      <pc:sldChg chg="delSp modSp mod">
        <pc:chgData name="buzdugan artur" userId="1770a38c255ab84c" providerId="LiveId" clId="{B2381511-BDDF-452C-AC17-7AE6ACC5FC71}" dt="2023-10-26T16:44:43.343" v="304"/>
        <pc:sldMkLst>
          <pc:docMk/>
          <pc:sldMk cId="885709866" sldId="299"/>
        </pc:sldMkLst>
        <pc:spChg chg="del mod">
          <ac:chgData name="buzdugan artur" userId="1770a38c255ab84c" providerId="LiveId" clId="{B2381511-BDDF-452C-AC17-7AE6ACC5FC71}" dt="2023-10-26T16:44:43.343" v="304"/>
          <ac:spMkLst>
            <pc:docMk/>
            <pc:sldMk cId="885709866" sldId="299"/>
            <ac:spMk id="2" creationId="{00000000-0000-0000-0000-000000000000}"/>
          </ac:spMkLst>
        </pc:spChg>
        <pc:spChg chg="mod">
          <ac:chgData name="buzdugan artur" userId="1770a38c255ab84c" providerId="LiveId" clId="{B2381511-BDDF-452C-AC17-7AE6ACC5FC71}" dt="2023-10-26T16:44:35.736" v="302" actId="20577"/>
          <ac:spMkLst>
            <pc:docMk/>
            <pc:sldMk cId="885709866" sldId="299"/>
            <ac:spMk id="16387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6:23.531" v="339" actId="255"/>
        <pc:sldMkLst>
          <pc:docMk/>
          <pc:sldMk cId="2666668068" sldId="301"/>
        </pc:sldMkLst>
        <pc:spChg chg="mod">
          <ac:chgData name="buzdugan artur" userId="1770a38c255ab84c" providerId="LiveId" clId="{B2381511-BDDF-452C-AC17-7AE6ACC5FC71}" dt="2023-10-26T16:46:23.531" v="339" actId="255"/>
          <ac:spMkLst>
            <pc:docMk/>
            <pc:sldMk cId="2666668068" sldId="301"/>
            <ac:spMk id="3" creationId="{00000000-0000-0000-0000-000000000000}"/>
          </ac:spMkLst>
        </pc:spChg>
      </pc:sldChg>
      <pc:sldChg chg="addSp delSp modSp mod">
        <pc:chgData name="buzdugan artur" userId="1770a38c255ab84c" providerId="LiveId" clId="{B2381511-BDDF-452C-AC17-7AE6ACC5FC71}" dt="2023-10-26T16:46:51.183" v="347" actId="1076"/>
        <pc:sldMkLst>
          <pc:docMk/>
          <pc:sldMk cId="384466325" sldId="302"/>
        </pc:sldMkLst>
        <pc:spChg chg="mod">
          <ac:chgData name="buzdugan artur" userId="1770a38c255ab84c" providerId="LiveId" clId="{B2381511-BDDF-452C-AC17-7AE6ACC5FC71}" dt="2023-10-26T16:46:46.431" v="346" actId="20577"/>
          <ac:spMkLst>
            <pc:docMk/>
            <pc:sldMk cId="384466325" sldId="302"/>
            <ac:spMk id="3" creationId="{00000000-0000-0000-0000-000000000000}"/>
          </ac:spMkLst>
        </pc:spChg>
        <pc:picChg chg="add del mod">
          <ac:chgData name="buzdugan artur" userId="1770a38c255ab84c" providerId="LiveId" clId="{B2381511-BDDF-452C-AC17-7AE6ACC5FC71}" dt="2023-10-26T16:46:51.183" v="347" actId="1076"/>
          <ac:picMkLst>
            <pc:docMk/>
            <pc:sldMk cId="384466325" sldId="302"/>
            <ac:picMk id="21508" creationId="{00000000-0000-0000-0000-000000000000}"/>
          </ac:picMkLst>
        </pc:picChg>
      </pc:sldChg>
      <pc:sldChg chg="modSp mod">
        <pc:chgData name="buzdugan artur" userId="1770a38c255ab84c" providerId="LiveId" clId="{B2381511-BDDF-452C-AC17-7AE6ACC5FC71}" dt="2023-10-26T16:42:11.768" v="284" actId="20577"/>
        <pc:sldMkLst>
          <pc:docMk/>
          <pc:sldMk cId="3799846391" sldId="306"/>
        </pc:sldMkLst>
        <pc:spChg chg="mod">
          <ac:chgData name="buzdugan artur" userId="1770a38c255ab84c" providerId="LiveId" clId="{B2381511-BDDF-452C-AC17-7AE6ACC5FC71}" dt="2023-10-26T16:42:11.768" v="284" actId="20577"/>
          <ac:spMkLst>
            <pc:docMk/>
            <pc:sldMk cId="3799846391" sldId="306"/>
            <ac:spMk id="3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5:28.617" v="312" actId="1076"/>
        <pc:sldMkLst>
          <pc:docMk/>
          <pc:sldMk cId="3426012843" sldId="307"/>
        </pc:sldMkLst>
        <pc:spChg chg="mod">
          <ac:chgData name="buzdugan artur" userId="1770a38c255ab84c" providerId="LiveId" clId="{B2381511-BDDF-452C-AC17-7AE6ACC5FC71}" dt="2023-10-26T16:45:28.617" v="312" actId="1076"/>
          <ac:spMkLst>
            <pc:docMk/>
            <pc:sldMk cId="3426012843" sldId="307"/>
            <ac:spMk id="3" creationId="{00000000-0000-0000-0000-000000000000}"/>
          </ac:spMkLst>
        </pc:spChg>
      </pc:sldChg>
      <pc:sldChg chg="del">
        <pc:chgData name="buzdugan artur" userId="1770a38c255ab84c" providerId="LiveId" clId="{B2381511-BDDF-452C-AC17-7AE6ACC5FC71}" dt="2023-10-26T16:45:20.061" v="310" actId="47"/>
        <pc:sldMkLst>
          <pc:docMk/>
          <pc:sldMk cId="401301080" sldId="308"/>
        </pc:sldMkLst>
      </pc:sldChg>
      <pc:sldMasterChg chg="delSldLayout">
        <pc:chgData name="buzdugan artur" userId="1770a38c255ab84c" providerId="LiveId" clId="{B2381511-BDDF-452C-AC17-7AE6ACC5FC71}" dt="2023-10-26T16:29:30.700" v="110" actId="47"/>
        <pc:sldMasterMkLst>
          <pc:docMk/>
          <pc:sldMasterMk cId="0" sldId="2147483648"/>
        </pc:sldMasterMkLst>
        <pc:sldLayoutChg chg="del">
          <pc:chgData name="buzdugan artur" userId="1770a38c255ab84c" providerId="LiveId" clId="{B2381511-BDDF-452C-AC17-7AE6ACC5FC71}" dt="2023-10-26T16:29:30.700" v="110" actId="47"/>
          <pc:sldLayoutMkLst>
            <pc:docMk/>
            <pc:sldMasterMk cId="0" sldId="2147483648"/>
            <pc:sldLayoutMk cId="3522643775" sldId="2147483660"/>
          </pc:sldLayoutMkLst>
        </pc:sldLayoutChg>
      </pc:sldMasterChg>
    </pc:docChg>
  </pc:docChgLst>
  <pc:docChgLst>
    <pc:chgData name="buzdugan artur" userId="1770a38c255ab84c" providerId="LiveId" clId="{134143AE-3F29-4F7B-AAF7-A55CDDDDBD4E}"/>
    <pc:docChg chg="custSel addSld delSld modSld">
      <pc:chgData name="buzdugan artur" userId="1770a38c255ab84c" providerId="LiveId" clId="{134143AE-3F29-4F7B-AAF7-A55CDDDDBD4E}" dt="2023-11-13T14:34:30.950" v="27" actId="27636"/>
      <pc:docMkLst>
        <pc:docMk/>
      </pc:docMkLst>
      <pc:sldChg chg="delSp mod">
        <pc:chgData name="buzdugan artur" userId="1770a38c255ab84c" providerId="LiveId" clId="{134143AE-3F29-4F7B-AAF7-A55CDDDDBD4E}" dt="2023-11-13T14:25:39.227" v="1" actId="478"/>
        <pc:sldMkLst>
          <pc:docMk/>
          <pc:sldMk cId="1197715717" sldId="258"/>
        </pc:sldMkLst>
        <pc:picChg chg="del">
          <ac:chgData name="buzdugan artur" userId="1770a38c255ab84c" providerId="LiveId" clId="{134143AE-3F29-4F7B-AAF7-A55CDDDDBD4E}" dt="2023-11-13T14:25:38.031" v="0" actId="478"/>
          <ac:picMkLst>
            <pc:docMk/>
            <pc:sldMk cId="1197715717" sldId="258"/>
            <ac:picMk id="4" creationId="{00000000-0000-0000-0000-000000000000}"/>
          </ac:picMkLst>
        </pc:picChg>
        <pc:picChg chg="del">
          <ac:chgData name="buzdugan artur" userId="1770a38c255ab84c" providerId="LiveId" clId="{134143AE-3F29-4F7B-AAF7-A55CDDDDBD4E}" dt="2023-11-13T14:25:39.227" v="1" actId="478"/>
          <ac:picMkLst>
            <pc:docMk/>
            <pc:sldMk cId="1197715717" sldId="258"/>
            <ac:picMk id="5" creationId="{00000000-0000-0000-0000-000000000000}"/>
          </ac:picMkLst>
        </pc:picChg>
      </pc:sldChg>
      <pc:sldChg chg="delSp mod">
        <pc:chgData name="buzdugan artur" userId="1770a38c255ab84c" providerId="LiveId" clId="{134143AE-3F29-4F7B-AAF7-A55CDDDDBD4E}" dt="2023-11-13T14:26:03.824" v="3" actId="478"/>
        <pc:sldMkLst>
          <pc:docMk/>
          <pc:sldMk cId="2899600000" sldId="260"/>
        </pc:sldMkLst>
        <pc:spChg chg="del">
          <ac:chgData name="buzdugan artur" userId="1770a38c255ab84c" providerId="LiveId" clId="{134143AE-3F29-4F7B-AAF7-A55CDDDDBD4E}" dt="2023-11-13T14:26:03.824" v="3" actId="478"/>
          <ac:spMkLst>
            <pc:docMk/>
            <pc:sldMk cId="2899600000" sldId="260"/>
            <ac:spMk id="11" creationId="{00000000-0000-0000-0000-000000000000}"/>
          </ac:spMkLst>
        </pc:spChg>
        <pc:picChg chg="del">
          <ac:chgData name="buzdugan artur" userId="1770a38c255ab84c" providerId="LiveId" clId="{134143AE-3F29-4F7B-AAF7-A55CDDDDBD4E}" dt="2023-11-13T14:26:02.486" v="2" actId="478"/>
          <ac:picMkLst>
            <pc:docMk/>
            <pc:sldMk cId="2899600000" sldId="260"/>
            <ac:picMk id="6" creationId="{00000000-0000-0000-0000-000000000000}"/>
          </ac:picMkLst>
        </pc:picChg>
      </pc:sldChg>
      <pc:sldChg chg="delSp mod">
        <pc:chgData name="buzdugan artur" userId="1770a38c255ab84c" providerId="LiveId" clId="{134143AE-3F29-4F7B-AAF7-A55CDDDDBD4E}" dt="2023-11-13T14:26:52.209" v="4" actId="478"/>
        <pc:sldMkLst>
          <pc:docMk/>
          <pc:sldMk cId="2701584401" sldId="264"/>
        </pc:sldMkLst>
        <pc:picChg chg="del">
          <ac:chgData name="buzdugan artur" userId="1770a38c255ab84c" providerId="LiveId" clId="{134143AE-3F29-4F7B-AAF7-A55CDDDDBD4E}" dt="2023-11-13T14:26:52.209" v="4" actId="478"/>
          <ac:picMkLst>
            <pc:docMk/>
            <pc:sldMk cId="2701584401" sldId="264"/>
            <ac:picMk id="3" creationId="{00000000-0000-0000-0000-000000000000}"/>
          </ac:picMkLst>
        </pc:picChg>
      </pc:sldChg>
      <pc:sldChg chg="del">
        <pc:chgData name="buzdugan artur" userId="1770a38c255ab84c" providerId="LiveId" clId="{134143AE-3F29-4F7B-AAF7-A55CDDDDBD4E}" dt="2023-11-13T14:27:31.313" v="5" actId="47"/>
        <pc:sldMkLst>
          <pc:docMk/>
          <pc:sldMk cId="3170026381" sldId="266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431388715" sldId="274"/>
        </pc:sldMkLst>
      </pc:sldChg>
      <pc:sldChg chg="modSp add mod">
        <pc:chgData name="buzdugan artur" userId="1770a38c255ab84c" providerId="LiveId" clId="{134143AE-3F29-4F7B-AAF7-A55CDDDDBD4E}" dt="2023-11-13T14:34:30.777" v="9" actId="27636"/>
        <pc:sldMkLst>
          <pc:docMk/>
          <pc:sldMk cId="2908762347" sldId="279"/>
        </pc:sldMkLst>
        <pc:spChg chg="mod">
          <ac:chgData name="buzdugan artur" userId="1770a38c255ab84c" providerId="LiveId" clId="{134143AE-3F29-4F7B-AAF7-A55CDDDDBD4E}" dt="2023-11-13T14:34:30.777" v="9" actId="27636"/>
          <ac:spMkLst>
            <pc:docMk/>
            <pc:sldMk cId="2908762347" sldId="279"/>
            <ac:spMk id="2" creationId="{00000000-0000-0000-0000-000000000000}"/>
          </ac:spMkLst>
        </pc:spChg>
      </pc:sldChg>
      <pc:sldChg chg="del">
        <pc:chgData name="buzdugan artur" userId="1770a38c255ab84c" providerId="LiveId" clId="{134143AE-3F29-4F7B-AAF7-A55CDDDDBD4E}" dt="2023-11-13T14:28:29.299" v="6" actId="47"/>
        <pc:sldMkLst>
          <pc:docMk/>
          <pc:sldMk cId="1199544803" sldId="291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693303936" sldId="291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4263572251" sldId="305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1271498325" sldId="308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4108640478" sldId="309"/>
        </pc:sldMkLst>
      </pc:sldChg>
      <pc:sldChg chg="modSp add mod">
        <pc:chgData name="buzdugan artur" userId="1770a38c255ab84c" providerId="LiveId" clId="{134143AE-3F29-4F7B-AAF7-A55CDDDDBD4E}" dt="2023-11-13T14:34:30.777" v="8" actId="27636"/>
        <pc:sldMkLst>
          <pc:docMk/>
          <pc:sldMk cId="3107317131" sldId="310"/>
        </pc:sldMkLst>
        <pc:spChg chg="mod">
          <ac:chgData name="buzdugan artur" userId="1770a38c255ab84c" providerId="LiveId" clId="{134143AE-3F29-4F7B-AAF7-A55CDDDDBD4E}" dt="2023-11-13T14:34:30.777" v="8" actId="27636"/>
          <ac:spMkLst>
            <pc:docMk/>
            <pc:sldMk cId="3107317131" sldId="310"/>
            <ac:spMk id="2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215482359" sldId="311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2189682219" sldId="312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775357964" sldId="313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511643231" sldId="317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1238226659" sldId="318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1528672579" sldId="319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019622264" sldId="320"/>
        </pc:sldMkLst>
      </pc:sldChg>
      <pc:sldChg chg="modSp add mod">
        <pc:chgData name="buzdugan artur" userId="1770a38c255ab84c" providerId="LiveId" clId="{134143AE-3F29-4F7B-AAF7-A55CDDDDBD4E}" dt="2023-11-13T14:34:30.809" v="10" actId="27636"/>
        <pc:sldMkLst>
          <pc:docMk/>
          <pc:sldMk cId="2969576703" sldId="321"/>
        </pc:sldMkLst>
        <pc:spChg chg="mod">
          <ac:chgData name="buzdugan artur" userId="1770a38c255ab84c" providerId="LiveId" clId="{134143AE-3F29-4F7B-AAF7-A55CDDDDBD4E}" dt="2023-11-13T14:34:30.809" v="10" actId="27636"/>
          <ac:spMkLst>
            <pc:docMk/>
            <pc:sldMk cId="2969576703" sldId="321"/>
            <ac:spMk id="3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4169522110" sldId="322"/>
        </pc:sldMkLst>
      </pc:sldChg>
      <pc:sldChg chg="modSp add mod">
        <pc:chgData name="buzdugan artur" userId="1770a38c255ab84c" providerId="LiveId" clId="{134143AE-3F29-4F7B-AAF7-A55CDDDDBD4E}" dt="2023-11-13T14:34:30.856" v="11" actId="27636"/>
        <pc:sldMkLst>
          <pc:docMk/>
          <pc:sldMk cId="3565380712" sldId="323"/>
        </pc:sldMkLst>
        <pc:spChg chg="mod">
          <ac:chgData name="buzdugan artur" userId="1770a38c255ab84c" providerId="LiveId" clId="{134143AE-3F29-4F7B-AAF7-A55CDDDDBD4E}" dt="2023-11-13T14:34:30.856" v="11" actId="27636"/>
          <ac:spMkLst>
            <pc:docMk/>
            <pc:sldMk cId="3565380712" sldId="323"/>
            <ac:spMk id="3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849520455" sldId="324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216012914" sldId="325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568585071" sldId="326"/>
        </pc:sldMkLst>
      </pc:sldChg>
      <pc:sldChg chg="modSp add mod">
        <pc:chgData name="buzdugan artur" userId="1770a38c255ab84c" providerId="LiveId" clId="{134143AE-3F29-4F7B-AAF7-A55CDDDDBD4E}" dt="2023-11-13T14:34:30.872" v="12" actId="27636"/>
        <pc:sldMkLst>
          <pc:docMk/>
          <pc:sldMk cId="1402761403" sldId="327"/>
        </pc:sldMkLst>
        <pc:spChg chg="mod">
          <ac:chgData name="buzdugan artur" userId="1770a38c255ab84c" providerId="LiveId" clId="{134143AE-3F29-4F7B-AAF7-A55CDDDDBD4E}" dt="2023-11-13T14:34:30.872" v="12" actId="27636"/>
          <ac:spMkLst>
            <pc:docMk/>
            <pc:sldMk cId="1402761403" sldId="327"/>
            <ac:spMk id="3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872" v="13" actId="27636"/>
        <pc:sldMkLst>
          <pc:docMk/>
          <pc:sldMk cId="1631392407" sldId="328"/>
        </pc:sldMkLst>
        <pc:spChg chg="mod">
          <ac:chgData name="buzdugan artur" userId="1770a38c255ab84c" providerId="LiveId" clId="{134143AE-3F29-4F7B-AAF7-A55CDDDDBD4E}" dt="2023-11-13T14:34:30.872" v="13" actId="27636"/>
          <ac:spMkLst>
            <pc:docMk/>
            <pc:sldMk cId="1631392407" sldId="328"/>
            <ac:spMk id="2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1624870723" sldId="329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97554197" sldId="330"/>
        </pc:sldMkLst>
      </pc:sldChg>
      <pc:sldChg chg="modSp add mod">
        <pc:chgData name="buzdugan artur" userId="1770a38c255ab84c" providerId="LiveId" clId="{134143AE-3F29-4F7B-AAF7-A55CDDDDBD4E}" dt="2023-11-13T14:34:30.872" v="15" actId="27636"/>
        <pc:sldMkLst>
          <pc:docMk/>
          <pc:sldMk cId="993256535" sldId="331"/>
        </pc:sldMkLst>
        <pc:spChg chg="mod">
          <ac:chgData name="buzdugan artur" userId="1770a38c255ab84c" providerId="LiveId" clId="{134143AE-3F29-4F7B-AAF7-A55CDDDDBD4E}" dt="2023-11-13T14:34:30.872" v="15" actId="27636"/>
          <ac:spMkLst>
            <pc:docMk/>
            <pc:sldMk cId="993256535" sldId="331"/>
            <ac:spMk id="2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872" v="14" actId="27636"/>
          <ac:spMkLst>
            <pc:docMk/>
            <pc:sldMk cId="993256535" sldId="331"/>
            <ac:spMk id="4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872" v="16" actId="27636"/>
        <pc:sldMkLst>
          <pc:docMk/>
          <pc:sldMk cId="938266602" sldId="332"/>
        </pc:sldMkLst>
        <pc:spChg chg="mod">
          <ac:chgData name="buzdugan artur" userId="1770a38c255ab84c" providerId="LiveId" clId="{134143AE-3F29-4F7B-AAF7-A55CDDDDBD4E}" dt="2023-11-13T14:34:30.872" v="16" actId="27636"/>
          <ac:spMkLst>
            <pc:docMk/>
            <pc:sldMk cId="938266602" sldId="332"/>
            <ac:spMk id="2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4077206687" sldId="333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981742624" sldId="334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87860777" sldId="335"/>
        </pc:sldMkLst>
      </pc:sldChg>
      <pc:sldChg chg="modSp add mod">
        <pc:chgData name="buzdugan artur" userId="1770a38c255ab84c" providerId="LiveId" clId="{134143AE-3F29-4F7B-AAF7-A55CDDDDBD4E}" dt="2023-11-13T14:34:30.903" v="19" actId="27636"/>
        <pc:sldMkLst>
          <pc:docMk/>
          <pc:sldMk cId="1307277056" sldId="336"/>
        </pc:sldMkLst>
        <pc:spChg chg="mod">
          <ac:chgData name="buzdugan artur" userId="1770a38c255ab84c" providerId="LiveId" clId="{134143AE-3F29-4F7B-AAF7-A55CDDDDBD4E}" dt="2023-11-13T14:34:30.903" v="19" actId="27636"/>
          <ac:spMkLst>
            <pc:docMk/>
            <pc:sldMk cId="1307277056" sldId="336"/>
            <ac:spMk id="3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903" v="18" actId="27636"/>
          <ac:spMkLst>
            <pc:docMk/>
            <pc:sldMk cId="1307277056" sldId="336"/>
            <ac:spMk id="5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903" v="20" actId="27636"/>
        <pc:sldMkLst>
          <pc:docMk/>
          <pc:sldMk cId="497760133" sldId="337"/>
        </pc:sldMkLst>
        <pc:spChg chg="mod">
          <ac:chgData name="buzdugan artur" userId="1770a38c255ab84c" providerId="LiveId" clId="{134143AE-3F29-4F7B-AAF7-A55CDDDDBD4E}" dt="2023-11-13T14:34:30.903" v="20" actId="27636"/>
          <ac:spMkLst>
            <pc:docMk/>
            <pc:sldMk cId="497760133" sldId="337"/>
            <ac:spMk id="2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2497726026" sldId="338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140453950" sldId="339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766694227" sldId="340"/>
        </pc:sldMkLst>
      </pc:sldChg>
      <pc:sldChg chg="modSp add mod">
        <pc:chgData name="buzdugan artur" userId="1770a38c255ab84c" providerId="LiveId" clId="{134143AE-3F29-4F7B-AAF7-A55CDDDDBD4E}" dt="2023-11-13T14:34:30.935" v="22" actId="27636"/>
        <pc:sldMkLst>
          <pc:docMk/>
          <pc:sldMk cId="1061486038" sldId="341"/>
        </pc:sldMkLst>
        <pc:spChg chg="mod">
          <ac:chgData name="buzdugan artur" userId="1770a38c255ab84c" providerId="LiveId" clId="{134143AE-3F29-4F7B-AAF7-A55CDDDDBD4E}" dt="2023-11-13T14:34:30.935" v="22" actId="27636"/>
          <ac:spMkLst>
            <pc:docMk/>
            <pc:sldMk cId="1061486038" sldId="341"/>
            <ac:spMk id="2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935" v="21" actId="27636"/>
          <ac:spMkLst>
            <pc:docMk/>
            <pc:sldMk cId="1061486038" sldId="341"/>
            <ac:spMk id="3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950" v="26" actId="27636"/>
        <pc:sldMkLst>
          <pc:docMk/>
          <pc:sldMk cId="1827055993" sldId="342"/>
        </pc:sldMkLst>
        <pc:spChg chg="mod">
          <ac:chgData name="buzdugan artur" userId="1770a38c255ab84c" providerId="LiveId" clId="{134143AE-3F29-4F7B-AAF7-A55CDDDDBD4E}" dt="2023-11-13T14:34:30.950" v="26" actId="27636"/>
          <ac:spMkLst>
            <pc:docMk/>
            <pc:sldMk cId="1827055993" sldId="342"/>
            <ac:spMk id="2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950" v="25" actId="27636"/>
          <ac:spMkLst>
            <pc:docMk/>
            <pc:sldMk cId="1827055993" sldId="342"/>
            <ac:spMk id="4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950" v="24" actId="27636"/>
          <ac:spMkLst>
            <pc:docMk/>
            <pc:sldMk cId="1827055993" sldId="342"/>
            <ac:spMk id="6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950" v="27" actId="27636"/>
        <pc:sldMkLst>
          <pc:docMk/>
          <pc:sldMk cId="374957365" sldId="343"/>
        </pc:sldMkLst>
        <pc:spChg chg="mod">
          <ac:chgData name="buzdugan artur" userId="1770a38c255ab84c" providerId="LiveId" clId="{134143AE-3F29-4F7B-AAF7-A55CDDDDBD4E}" dt="2023-11-13T14:34:30.950" v="27" actId="27636"/>
          <ac:spMkLst>
            <pc:docMk/>
            <pc:sldMk cId="374957365" sldId="34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0C6BB-7D66-43E2-A72C-954905A17655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8A13-A5F4-487B-AC05-57F6EF6F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7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A13194-4676-45A3-9C2B-283E4BDD5B63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5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D15B3-F723-43AF-A23A-E426D893CF9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9557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435" y="3167385"/>
            <a:ext cx="9646023" cy="2098226"/>
          </a:xfrm>
        </p:spPr>
        <p:txBody>
          <a:bodyPr/>
          <a:lstStyle/>
          <a:p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FOTOTRANZISTOARE, FOTOTIRISTOARE, OPTOCUPLOARE. </a:t>
            </a:r>
            <a:b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LED, dioda laser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2753" y="5632679"/>
            <a:ext cx="6831673" cy="10862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3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0" y="412724"/>
            <a:ext cx="2610576" cy="2402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0" y="3429000"/>
            <a:ext cx="2904395" cy="2484871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26BFE6DB-B6B7-4583-A636-A9F444346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464" y="156756"/>
            <a:ext cx="2419647" cy="2560857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C39B4A30-9AA7-A042-1EBE-51EC90821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342" y="2714300"/>
            <a:ext cx="3123889" cy="195713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F147850-4D14-B346-76C4-871A59CE4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537" y="412724"/>
            <a:ext cx="3020990" cy="235319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E79E864-3B87-AF8B-20F3-E4DA01CCD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91" y="3337048"/>
            <a:ext cx="3997682" cy="286870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7D5C96C-5D08-27DF-4C83-7C3BC87C5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7322" y="4771402"/>
            <a:ext cx="2686909" cy="18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44921"/>
          </a:xfrm>
        </p:spPr>
        <p:txBody>
          <a:bodyPr>
            <a:normAutofit/>
          </a:bodyPr>
          <a:lstStyle/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Semnalul de ieșire la fototranzistor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15973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depinde de: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Lungimea de undă a luminii incidente;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Suprafața expusă a FT;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Amplificarea la CC a FT.</a:t>
            </a:r>
          </a:p>
          <a:p>
            <a:pPr marL="0" indent="0" algn="ctr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Caracteristicile unui FT pot fi exprimate in termeni de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Răspunsul spectral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Coeficientul de amplificare  (eficiența convergenței luminii în semnal electric)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Constanta de timp (răspunsul)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Sensibilitatea la iluminare (raportul curentului fotoelectric la fluxul luminos)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7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05776" cy="671815"/>
          </a:xfrm>
        </p:spPr>
        <p:txBody>
          <a:bodyPr>
            <a:normAutofit/>
          </a:bodyPr>
          <a:lstStyle/>
          <a:p>
            <a:r>
              <a:rPr lang="ro-RO" sz="2400" dirty="0"/>
              <a:t>Avantajele                              și                dezavantajele FT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18" y="1251832"/>
            <a:ext cx="4649635" cy="4431792"/>
          </a:xfrm>
        </p:spPr>
        <p:txBody>
          <a:bodyPr>
            <a:normAutofit lnSpcReduction="10000"/>
          </a:bodyPr>
          <a:lstStyle/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Simple, compacte și nu prea scumpe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Curenți mari, amplificare mare, răspuns rapid comparativ cu fotodioda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Rezulta în tensiune la ieșire diferit de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fotoresistor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Sensibilitate la spectru larg de lumina incidentă de la UV la IR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Sensibilitatea la număr larg de surse (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incadenscente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fluoroscentem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neon, lasere, foc, solar)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De încredere și stabile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Fond mai mic ca la fotodiodele cu avalanșă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Diferite constructiv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4C2A55-D464-3386-5421-D7B00783736F}"/>
              </a:ext>
            </a:extLst>
          </p:cNvPr>
          <p:cNvSpPr txBox="1">
            <a:spLocks/>
          </p:cNvSpPr>
          <p:nvPr/>
        </p:nvSpPr>
        <p:spPr>
          <a:xfrm>
            <a:off x="5961529" y="1251831"/>
            <a:ext cx="5414095" cy="411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suporta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Sensibile la supratensiuni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Afectat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electromagnetică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permiteți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curgerea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ușoară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electronilor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deosebire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tuburile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Răspuns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slab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înaltă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frecvență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datorită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capacități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joncțiunii colector-baza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se pot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niveluri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scăzute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decât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fotodiodele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62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35" y="260148"/>
            <a:ext cx="2809789" cy="881784"/>
          </a:xfrm>
        </p:spPr>
        <p:txBody>
          <a:bodyPr>
            <a:normAutofit/>
          </a:bodyPr>
          <a:lstStyle/>
          <a:p>
            <a:r>
              <a:rPr lang="ro-RO" sz="2400" b="1" dirty="0"/>
              <a:t>Aplicațiile FT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74" y="2107475"/>
            <a:ext cx="4880956" cy="4049485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Detectarea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obiectelor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Detectarea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codificatorului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automate de control electric, cum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detectoarele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securitate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Cititoarele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carduri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Relee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logice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computerizate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numărare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fum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26034" y="2168435"/>
            <a:ext cx="5616592" cy="398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Dispozitive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rază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laser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Telecomenzi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optice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CD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playere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Astronomie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nocturnă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Receptoare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infraroșii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Imprimante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copiatoare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obturatoare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Comparatori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</a:t>
            </a: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589" y="583244"/>
            <a:ext cx="3591799" cy="734568"/>
          </a:xfrm>
        </p:spPr>
        <p:txBody>
          <a:bodyPr>
            <a:normAutofit/>
          </a:bodyPr>
          <a:lstStyle/>
          <a:p>
            <a:r>
              <a:rPr lang="ro-RO" sz="2400" dirty="0"/>
              <a:t>Moduri de lucru ai FT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 activ:                 </a:t>
            </a:r>
            <a:r>
              <a:rPr lang="ro-RO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Vcc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&gt; R</a:t>
            </a:r>
            <a:r>
              <a:rPr lang="ro-RO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Ic</a:t>
            </a:r>
          </a:p>
          <a:p>
            <a:pPr fontAlgn="base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 de comutare:   </a:t>
            </a:r>
            <a:r>
              <a:rPr lang="ro-RO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Vcc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ro-RO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Ic</a:t>
            </a:r>
          </a:p>
          <a:p>
            <a:pPr fontAlgn="base"/>
            <a:endParaRPr lang="ro-R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R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=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rezistența de sarcină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(i.e.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circuitele de mai sus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I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= maximum anticipated current.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V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=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tensiunea de alimentare CC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br>
              <a:rPr lang="en-GB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330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388" y="241211"/>
            <a:ext cx="2850776" cy="782031"/>
          </a:xfrm>
        </p:spPr>
        <p:txBody>
          <a:bodyPr>
            <a:normAutofit/>
          </a:bodyPr>
          <a:lstStyle/>
          <a:p>
            <a:r>
              <a:rPr lang="ro-RO" sz="2400" b="1" dirty="0" err="1"/>
              <a:t>Fotodarlington</a:t>
            </a:r>
            <a:r>
              <a:rPr lang="ro-RO" sz="2400" dirty="0"/>
              <a:t>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376" y="1023242"/>
            <a:ext cx="8109764" cy="4351338"/>
          </a:xfrm>
        </p:spPr>
        <p:txBody>
          <a:bodyPr>
            <a:normAutofit/>
          </a:bodyPr>
          <a:lstStyle/>
          <a:p>
            <a:pPr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Tranzistorul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grad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sensibilitate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comparație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alți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detrimentul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timpului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răspunsului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frecvență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configurația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tranzistorului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tranzistor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acționează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fotodetector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torul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său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cuplat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de-al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doilea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tranzistor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amplificare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Tensiunea de deschidere a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este dublă tranzistorului singular (Si – 0,7V,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– 1,4V)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5" y="547607"/>
            <a:ext cx="1346992" cy="1260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765" y="2772507"/>
            <a:ext cx="1346992" cy="112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6" y="5457135"/>
            <a:ext cx="4328351" cy="624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901" y="5374580"/>
            <a:ext cx="2877051" cy="6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2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1" y="529456"/>
            <a:ext cx="5567082" cy="689744"/>
          </a:xfrm>
        </p:spPr>
        <p:txBody>
          <a:bodyPr>
            <a:normAutofit/>
          </a:bodyPr>
          <a:lstStyle/>
          <a:p>
            <a:r>
              <a:rPr lang="ro-RO" sz="2400" dirty="0"/>
              <a:t>Avantaje și Dezavantaje ale </a:t>
            </a:r>
            <a:r>
              <a:rPr lang="ro-RO" sz="2400" dirty="0" err="1"/>
              <a:t>fotodarlington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03604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Avantajele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-amplificarea mare în curent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Fondul introdus este mai mic ca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laun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fototranzistor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cuplatcu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un amplificator extern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Produce un curent foarte mare la ieșire</a:t>
            </a:r>
          </a:p>
          <a:p>
            <a:pPr marL="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Dezavantaje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Dependența puternică de temperatură (ca și la fototranzistor)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Având o regiune de stocare proprie largă, viteza de operare este joasă comparativ cu fototranzistorul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52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ini pentru important characteristics of phototransis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9" y="2319431"/>
            <a:ext cx="4413063" cy="44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22" y="524155"/>
            <a:ext cx="997044" cy="1196453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46621461-B099-FD36-69F8-72BB03A482C2}"/>
              </a:ext>
            </a:extLst>
          </p:cNvPr>
          <p:cNvSpPr txBox="1"/>
          <p:nvPr/>
        </p:nvSpPr>
        <p:spPr>
          <a:xfrm>
            <a:off x="6598024" y="1115209"/>
            <a:ext cx="5289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solaristor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(de la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ranzistorul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celule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SOLARE)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fototransistor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compact cu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Tranzistorul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în 1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celula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realizează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curentului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înalt-scăzut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memresistiv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purtători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fotogenerați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Termenul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Amador Perez-Tomas,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2018, </a:t>
            </a:r>
          </a:p>
          <a:p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Solaristor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efectul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tranzistorului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auto-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obținut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integrarea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absorbant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lumină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(un material care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absoarbe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fotonului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un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transport semiconductor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funcțional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cărui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conductibilitatea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internă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rezistența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contact pot fi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modificate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extern.</a:t>
            </a:r>
          </a:p>
        </p:txBody>
      </p:sp>
    </p:spTree>
    <p:extLst>
      <p:ext uri="{BB962C8B-B14F-4D97-AF65-F5344CB8AC3E}">
        <p14:creationId xmlns:p14="http://schemas.microsoft.com/office/powerpoint/2010/main" val="321601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Foto</a:t>
            </a:r>
            <a:r>
              <a:rPr lang="ro-RO" dirty="0"/>
              <a:t> JFET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540" y="2289205"/>
            <a:ext cx="5470260" cy="328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91" y="2279161"/>
            <a:ext cx="3219364" cy="32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316" y="5571361"/>
            <a:ext cx="1762818" cy="9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5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Avantaje și Dezavantaje ale FJFET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Avantaje: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Fond mic deoarece curentul de întuneric (termic) este mic;</a:t>
            </a:r>
          </a:p>
          <a:p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Impedața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de intrare înaltă;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Tensiunea de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joasă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Mai performant la comutare decât FT;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Amplificarea în putere mai mare ca la FT;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Frecvența de răspuns mai bună ca la FT.</a:t>
            </a:r>
          </a:p>
          <a:p>
            <a:pPr marL="0" indent="0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Dezavantaje: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Suprafața de iluminare mică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Rezistența mare a porții RG poate introduce fond termic înalt;</a:t>
            </a:r>
          </a:p>
          <a:p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Sensitivitatea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mică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6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54" y="1238470"/>
            <a:ext cx="11388436" cy="4677138"/>
          </a:xfrm>
        </p:spPr>
        <p:txBody>
          <a:bodyPr>
            <a:normAutofit/>
          </a:bodyPr>
          <a:lstStyle/>
          <a:p>
            <a:endParaRPr lang="ro-RO" sz="2400" dirty="0"/>
          </a:p>
          <a:p>
            <a:endParaRPr lang="ro-RO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 - fi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semiconductoare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tri-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terminale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colector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), fie bi-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terminale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colector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care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sensibilă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homojoncțiuni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întregul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realizat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dintr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singur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tip de material; fie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fie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crește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eficiența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lor,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confecționați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AIIBV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precum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GaAs) de o parte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joncțiunii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pe baza h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eteroj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oncțiunile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homojoncțiuni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ca cele pe baza heterojoncțiuni, deorece sunt mai ieftine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388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374900"/>
            <a:ext cx="5724078" cy="814427"/>
          </a:xfrm>
        </p:spPr>
        <p:txBody>
          <a:bodyPr>
            <a:normAutofit/>
          </a:bodyPr>
          <a:lstStyle/>
          <a:p>
            <a:r>
              <a:rPr lang="ro-RO" dirty="0"/>
              <a:t>Fototiristorul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66" y="1297627"/>
            <a:ext cx="5386917" cy="639763"/>
          </a:xfrm>
        </p:spPr>
        <p:txBody>
          <a:bodyPr/>
          <a:lstStyle/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 și schema conectării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6676" y="2230827"/>
            <a:ext cx="5386917" cy="640080"/>
          </a:xfrm>
        </p:spPr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Caracteristica I(U) la F-variabil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5" y="2045690"/>
            <a:ext cx="2631301" cy="3826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85" y="2972199"/>
            <a:ext cx="2631301" cy="2599081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6828EA94-E4EA-F3BC-72E1-15BCC7185CD9}"/>
              </a:ext>
            </a:extLst>
          </p:cNvPr>
          <p:cNvSpPr txBox="1"/>
          <p:nvPr/>
        </p:nvSpPr>
        <p:spPr>
          <a:xfrm>
            <a:off x="3888202" y="2972199"/>
            <a:ext cx="32665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 special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confectionat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stratul P în locul porții. La iluminarea lui purtători liberi sunt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fotogenerați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 o intensitate careva are loc străpungerea și tiristorul trece în starea de conducție.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Dezavantaje: 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poate fi util ca amplificator;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Sensibilitatea la temperatură înaltă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9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561" y="454120"/>
            <a:ext cx="623479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Optocuploare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026" name="Picture 2" descr="Imagini pentru optocoupler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59" y="1837954"/>
            <a:ext cx="3485706" cy="39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optocoupler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91" y="2343396"/>
            <a:ext cx="5284956" cy="29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087" y="290140"/>
            <a:ext cx="6982470" cy="704695"/>
          </a:xfrm>
        </p:spPr>
        <p:txBody>
          <a:bodyPr>
            <a:normAutofit/>
          </a:bodyPr>
          <a:lstStyle/>
          <a:p>
            <a:r>
              <a:rPr lang="ro-RO" dirty="0"/>
              <a:t>Clasificarea optocuploarelor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8814" y="1420087"/>
            <a:ext cx="5386917" cy="639763"/>
          </a:xfrm>
        </p:spPr>
        <p:txBody>
          <a:bodyPr/>
          <a:lstStyle/>
          <a:p>
            <a:r>
              <a:rPr lang="ro-RO" sz="3200" i="1" dirty="0">
                <a:latin typeface="Arial" panose="020B0604020202020204" pitchFamily="34" charset="0"/>
                <a:cs typeface="Arial" panose="020B0604020202020204" pitchFamily="34" charset="0"/>
              </a:rPr>
              <a:t>După gradul de integrare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" y="2134500"/>
            <a:ext cx="5229936" cy="2239673"/>
          </a:xfrm>
        </p:spPr>
        <p:txBody>
          <a:bodyPr>
            <a:normAutofit/>
          </a:bodyPr>
          <a:lstStyle/>
          <a:p>
            <a:pPr algn="just"/>
            <a:r>
              <a:rPr lang="ro-RO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Optocupluri</a:t>
            </a:r>
            <a:r>
              <a:rPr lang="ro-R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(elementare – din 2 sau mai multe elemente, inclusiv asamblate într-un cip</a:t>
            </a:r>
          </a:p>
          <a:p>
            <a:pPr algn="just"/>
            <a:r>
              <a:rPr lang="ro-RO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Optocupluri</a:t>
            </a:r>
            <a:r>
              <a:rPr lang="ro-R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integrate (cu </a:t>
            </a:r>
            <a:r>
              <a:rPr lang="ro-RO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amolificatoare</a:t>
            </a:r>
            <a:r>
              <a:rPr lang="ro-R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etc)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2542" y="4502051"/>
            <a:ext cx="5389033" cy="639763"/>
          </a:xfrm>
        </p:spPr>
        <p:txBody>
          <a:bodyPr/>
          <a:lstStyle/>
          <a:p>
            <a:r>
              <a:rPr lang="ro-RO" sz="3200" i="1" dirty="0">
                <a:latin typeface="Arial" panose="020B0604020202020204" pitchFamily="34" charset="0"/>
                <a:cs typeface="Arial" panose="020B0604020202020204" pitchFamily="34" charset="0"/>
              </a:rPr>
              <a:t>După tipul canalului optic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387" y="5269692"/>
            <a:ext cx="5389033" cy="1425247"/>
          </a:xfrm>
        </p:spPr>
        <p:txBody>
          <a:bodyPr>
            <a:normAutofit/>
          </a:bodyPr>
          <a:lstStyle/>
          <a:p>
            <a:r>
              <a:rPr lang="ro-RO" sz="2667" b="1" dirty="0">
                <a:latin typeface="Arial" panose="020B0604020202020204" pitchFamily="34" charset="0"/>
                <a:cs typeface="Arial" panose="020B0604020202020204" pitchFamily="34" charset="0"/>
              </a:rPr>
              <a:t>Cu canal optic deschis</a:t>
            </a:r>
          </a:p>
          <a:p>
            <a:r>
              <a:rPr lang="ro-RO" sz="2667" b="1" dirty="0">
                <a:latin typeface="Arial" panose="020B0604020202020204" pitchFamily="34" charset="0"/>
                <a:cs typeface="Arial" panose="020B0604020202020204" pitchFamily="34" charset="0"/>
              </a:rPr>
              <a:t>Cu canal optic </a:t>
            </a:r>
            <a:r>
              <a:rPr lang="ro-RO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inchis</a:t>
            </a:r>
            <a:endParaRPr lang="en-GB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8963" y="1645920"/>
            <a:ext cx="4815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o-RO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După tipul fotoreceptorului</a:t>
            </a:r>
            <a:endParaRPr lang="en-GB" sz="32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245731" y="2485103"/>
            <a:ext cx="5389033" cy="343237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FR</a:t>
            </a:r>
          </a:p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FD</a:t>
            </a:r>
          </a:p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FT (BP sau BP  Darlington)</a:t>
            </a:r>
          </a:p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generator </a:t>
            </a:r>
            <a:r>
              <a:rPr lang="ro-RO" sz="2667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fotogalvanic</a:t>
            </a:r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(elemente solare, de regulă conțin și TEC)</a:t>
            </a:r>
          </a:p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Fototiristor</a:t>
            </a:r>
            <a:endParaRPr lang="en-GB" sz="2667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5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374900"/>
            <a:ext cx="3868527" cy="814427"/>
          </a:xfrm>
        </p:spPr>
        <p:txBody>
          <a:bodyPr>
            <a:normAutofit/>
          </a:bodyPr>
          <a:lstStyle/>
          <a:p>
            <a:r>
              <a:rPr lang="ro-RO" dirty="0"/>
              <a:t>Optocuploare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227" y="1504214"/>
            <a:ext cx="4754880" cy="640080"/>
          </a:xfrm>
        </p:spPr>
        <p:txBody>
          <a:bodyPr/>
          <a:lstStyle/>
          <a:p>
            <a:r>
              <a:rPr lang="ro-RO" dirty="0"/>
              <a:t>OC cu canal optic deschis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9045" y="2429933"/>
            <a:ext cx="5366148" cy="32387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Diverse optocuploare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47147" y="3183488"/>
            <a:ext cx="5389033" cy="2007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709" y="5723479"/>
            <a:ext cx="5121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1- emițător, 2- </a:t>
            </a:r>
            <a:r>
              <a:rPr lang="ro-RO" sz="2400" dirty="0" err="1">
                <a:solidFill>
                  <a:srgbClr val="FF0000"/>
                </a:solidFill>
              </a:rPr>
              <a:t>fotodetector</a:t>
            </a:r>
            <a:r>
              <a:rPr lang="ro-RO" sz="2400" dirty="0">
                <a:solidFill>
                  <a:srgbClr val="FF0000"/>
                </a:solidFill>
              </a:rPr>
              <a:t>, 3-  obiectul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915" y="1"/>
            <a:ext cx="2141085" cy="16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6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12" y="196330"/>
            <a:ext cx="5452188" cy="6512380"/>
          </a:xfrm>
        </p:spPr>
        <p:txBody>
          <a:bodyPr>
            <a:normAutofit/>
          </a:bodyPr>
          <a:lstStyle/>
          <a:p>
            <a:pPr algn="just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Optoizolatorul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închis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-un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singur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dispozitiv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aspectul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circuit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(IC)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tranzistor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c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ontacte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suplimentare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 fi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izolarea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circuitelor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circuitele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zgomotul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electric de la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potrivite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semnalele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fi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analogice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Izolarea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oricărei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viteze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date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 Mb / sec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considerată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viteză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mare.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frecventă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viteză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disponibilă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optoizolatoarele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analogice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 Mb / sec,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disponibile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viteze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10 Mb / sec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Mb / sec.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 considerate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lente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utilizări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cercetătorii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alternative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’90.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88" y="270975"/>
            <a:ext cx="4791792" cy="3080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88" y="3686333"/>
            <a:ext cx="4791793" cy="20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283" y="1204697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ro-RO" dirty="0" err="1"/>
              <a:t>Optotranzistor</a:t>
            </a:r>
            <a:r>
              <a:rPr lang="ro-RO" dirty="0"/>
              <a:t> pentru comutarea la </a:t>
            </a:r>
            <a:r>
              <a:rPr lang="ro-RO" dirty="0" err="1"/>
              <a:t>c.c.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83784" y="2481720"/>
            <a:ext cx="4056421" cy="23476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582" y="966268"/>
            <a:ext cx="5183188" cy="629776"/>
          </a:xfrm>
        </p:spPr>
        <p:txBody>
          <a:bodyPr>
            <a:normAutofit fontScale="92500"/>
          </a:bodyPr>
          <a:lstStyle/>
          <a:p>
            <a:r>
              <a:rPr lang="ro-RO" dirty="0"/>
              <a:t>Optocuplorul cu TRIAC – aplicații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1846" y="2509828"/>
            <a:ext cx="4813646" cy="21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77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83" y="1222488"/>
            <a:ext cx="3343784" cy="1325563"/>
          </a:xfrm>
        </p:spPr>
        <p:txBody>
          <a:bodyPr>
            <a:normAutofit/>
          </a:bodyPr>
          <a:lstStyle/>
          <a:p>
            <a:r>
              <a:rPr lang="ro-RO" b="1" dirty="0"/>
              <a:t>Avantaje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568" y="3195255"/>
            <a:ext cx="5374432" cy="3192052"/>
          </a:xfrm>
        </p:spPr>
        <p:txBody>
          <a:bodyPr>
            <a:normAutofit lnSpcReduction="10000"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Îndepărt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ează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zgomotul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electric de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semnale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Izol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ează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joasă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tensiune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înaltă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tensiune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ermite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semnale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mici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tensiunile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alternativ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14" y="823129"/>
            <a:ext cx="1874061" cy="17023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64622" y="2276540"/>
            <a:ext cx="23871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Aplicații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95462" y="4030167"/>
            <a:ext cx="5548747" cy="2342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CC și CA la controlul puterii</a:t>
            </a:r>
          </a:p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Comutare input/output la microprocesoare</a:t>
            </a:r>
          </a:p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Protecția echipamentului de comunicații</a:t>
            </a:r>
          </a:p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Reglarea livrării puterii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72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160" y="952740"/>
            <a:ext cx="10515600" cy="5177472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Optocupl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disponibile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tipuri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având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sursă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infraroșu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fotosensibile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(fotoreceptoare)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optocupl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numesc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Fototranzistor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otodarlington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otoSCR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ototriac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fototranzistor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principal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continuu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Dispozitivele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fototriac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permit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circuitelor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alimentate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alternativ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tipuri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combinații-senzori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sursă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fotodiodă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LED, LED-LASER,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perechi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lampă-fotorezistor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optocupl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reflectorizante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726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812" y="2193764"/>
            <a:ext cx="4533389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/>
              <a:t>Tipuri optocuploare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531" y="384768"/>
            <a:ext cx="5172634" cy="4479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1" y="4785064"/>
            <a:ext cx="5438045" cy="1935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639" y="4785064"/>
            <a:ext cx="36671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53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848533"/>
          </a:xfrm>
        </p:spPr>
        <p:txBody>
          <a:bodyPr>
            <a:normAutofit/>
          </a:bodyPr>
          <a:lstStyle/>
          <a:p>
            <a:r>
              <a:rPr lang="ro-RO" dirty="0"/>
              <a:t>Avantajele și dezavantajele optocuploarelor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657"/>
            <a:ext cx="7424652" cy="5513713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Avantaje: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 rapide deoarece sunt dispozitive electron-fotonice;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Asigură izolare totală și a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împămîntării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circuitului de intrare de cel de ieșire;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Cuplarea între etaje – prin fotoni (particule fără sarcină) – deci nu este afectat de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cîmpul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electromagnetic;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Sarcină la ieșire nu afectează circuitul la intrare deoarece cuplarea este prin fotoni dintre ieșire-intrare LED și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Fotodetectorul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alimentate de surse diferite  - izolarea!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Dimensiuni foarte mici;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 ieftine;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ușoare;integrarea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ușoară în alte chipuri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circuite de comutare optoizolatoarele nu produc tranziții grele ca transformatoarele deoarece nu au inductanțe;</a:t>
            </a:r>
          </a:p>
          <a:p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Transformatoarle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 un fond datorită prezenței componentei rezistive. La optocuploare acest lucru lipsește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5361" y="1567275"/>
            <a:ext cx="33417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Dezavantaje:</a:t>
            </a:r>
          </a:p>
          <a:p>
            <a:endParaRPr lang="ro-R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Nu rezistă curenți mari comparativ cu transformatoarele;</a:t>
            </a:r>
          </a:p>
          <a:p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Transformatoarele pot cupla direct circuite cu voltaj mare și mic.</a:t>
            </a: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Optocuploarele necesită pentru aceasta interfețe adiționale</a:t>
            </a:r>
            <a:r>
              <a:rPr lang="ro-RO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6148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57" y="3896546"/>
            <a:ext cx="7263331" cy="2350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49" y="990145"/>
            <a:ext cx="3291839" cy="2194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57" y="2959330"/>
            <a:ext cx="7263331" cy="631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67" y="980393"/>
            <a:ext cx="3676255" cy="19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40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63" y="71055"/>
            <a:ext cx="10745144" cy="689896"/>
          </a:xfrm>
        </p:spPr>
        <p:txBody>
          <a:bodyPr>
            <a:normAutofit/>
          </a:bodyPr>
          <a:lstStyle/>
          <a:p>
            <a:r>
              <a:rPr lang="ro-RO" dirty="0"/>
              <a:t>Optocuploare       versus       RELEE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6272" y="868158"/>
            <a:ext cx="2767270" cy="431217"/>
          </a:xfrm>
        </p:spPr>
        <p:txBody>
          <a:bodyPr/>
          <a:lstStyle/>
          <a:p>
            <a:r>
              <a:rPr lang="ro-RO" dirty="0"/>
              <a:t>Avantaje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731" y="1257649"/>
            <a:ext cx="5386917" cy="3035059"/>
          </a:xfrm>
        </p:spPr>
        <p:txBody>
          <a:bodyPr>
            <a:noAutofit/>
          </a:bodyPr>
          <a:lstStyle/>
          <a:p>
            <a:pPr algn="just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</a:t>
            </a:r>
          </a:p>
          <a:p>
            <a:pPr algn="just"/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Soliditatea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solidă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Transmisia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semnalului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mare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viteză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transmisie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joasă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frecvență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Izolație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înaltă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tensiune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Impedanță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ridicată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imensiuni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mici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Fără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tări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contact</a:t>
            </a:r>
          </a:p>
          <a:p>
            <a:pPr algn="just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Funcționare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redusă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1245" y="4944514"/>
            <a:ext cx="2169619" cy="445047"/>
          </a:xfrm>
        </p:spPr>
        <p:txBody>
          <a:bodyPr/>
          <a:lstStyle/>
          <a:p>
            <a:r>
              <a:rPr lang="ro-RO" dirty="0"/>
              <a:t>Dezavantaje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3731" y="5389561"/>
            <a:ext cx="4885910" cy="1450895"/>
          </a:xfrm>
        </p:spPr>
        <p:txBody>
          <a:bodyPr>
            <a:noAutofit/>
          </a:bodyPr>
          <a:lstStyle/>
          <a:p>
            <a:pPr algn="just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Rezistență finită la ON</a:t>
            </a:r>
          </a:p>
          <a:p>
            <a:pPr algn="just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Rezistență finită la OFF</a:t>
            </a:r>
          </a:p>
          <a:p>
            <a:pPr algn="just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Curent limitat</a:t>
            </a:r>
          </a:p>
          <a:p>
            <a:pPr algn="just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Eficiența joasă de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trnasmisie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8460" y="1174528"/>
            <a:ext cx="203882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733" b="1" dirty="0" err="1"/>
              <a:t>Avantaje</a:t>
            </a:r>
            <a:r>
              <a:rPr lang="en-GB" sz="3733" b="1" dirty="0"/>
              <a:t>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428075" y="2006870"/>
            <a:ext cx="5386917" cy="244016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Rezistența joasă la ON</a:t>
            </a:r>
          </a:p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Putere mare de comutare</a:t>
            </a:r>
          </a:p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Izolare la tensiuni f. înalte</a:t>
            </a:r>
          </a:p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c.c.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342476" y="4639613"/>
            <a:ext cx="5389033" cy="145089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Cost înalt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Consum de energie mare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Viteza de comutare foarte mică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Gabarite relativ mari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Fezabilitate insuficientă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382359" y="3972827"/>
            <a:ext cx="5389033" cy="639763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dirty="0"/>
              <a:t>Dezavantaje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27055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1" y="321906"/>
            <a:ext cx="9601200" cy="1485900"/>
          </a:xfrm>
        </p:spPr>
        <p:txBody>
          <a:bodyPr>
            <a:normAutofit/>
          </a:bodyPr>
          <a:lstStyle/>
          <a:p>
            <a:r>
              <a:rPr lang="ro-RO" dirty="0"/>
              <a:t>Recapitulare: </a:t>
            </a:r>
            <a:r>
              <a:rPr lang="en-US" dirty="0" err="1"/>
              <a:t>Fotoluminisc</a:t>
            </a:r>
            <a:r>
              <a:rPr lang="ro-RO" dirty="0" err="1"/>
              <a:t>ența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392933"/>
            <a:ext cx="11283418" cy="5465067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Luminescența</a:t>
            </a:r>
            <a:r>
              <a:rPr lang="ro-R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general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emisia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radiație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un solid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atunci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asupra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acționeazå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anumitå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excitație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avem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■ fotoluminescența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excitația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absorbția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fotoni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catodoluminescența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excitația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urmare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bombardårii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un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fascicol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electroluminescența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excitația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aplicarea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câmp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electric (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Oricare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forma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materialul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luminescent,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stadiul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final al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procesului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fapt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tranziție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E1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E2 (E2 &gt; E1) cu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emisia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radiație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lungime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undå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λ:</a:t>
            </a:r>
          </a:p>
          <a:p>
            <a:r>
              <a:rPr lang="el-G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= 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E2-E1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E1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E2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aparțin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grupuri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locul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singure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lungimi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obișnuit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lungimi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Dacå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mecanismul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excitație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înceteazå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luminescența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interval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egal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timpul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viațå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tranziției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E1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E2,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ceea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numeçte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fluorescența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Fosforescența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atunci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luminescența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lung.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Adeseori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fosforescența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atribuitå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prezenței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ståri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metastabile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viațå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lung) cu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decât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E2.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cådea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ståri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råmâne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capcanå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pânå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eliberați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urmare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excitațiilor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termice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92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509247" cy="721659"/>
          </a:xfrm>
        </p:spPr>
        <p:txBody>
          <a:bodyPr>
            <a:normAutofit/>
          </a:bodyPr>
          <a:lstStyle/>
          <a:p>
            <a:r>
              <a:rPr lang="ro-RO" dirty="0" err="1"/>
              <a:t>Fotoluminiscența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8" y="1596539"/>
            <a:ext cx="10607263" cy="478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fotoluminescenței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transferatå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cristalului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absorbția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foton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Pentru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materialele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caracteristice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ionul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activator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absoarbe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fotonul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mod direct.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Dacă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nivelele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implicate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absorbție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emisie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aceleași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lungimile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undå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absorbție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emisie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trebui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identice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Dar,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undå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emisia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radiației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deplasatå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roșu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comparație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undå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absorbția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radiației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fenomen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cunoscut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deplasarea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Stokes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explicat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luând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considerare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efectul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vibrațiilor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rețelei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cristalului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gazdå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nivelelor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ionilor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activatori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Aceștia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urmå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adesea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încårcați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pozitiv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tipice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Cr3+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Mn2+,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deçi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starea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exactå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sarcinii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depinde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gazdå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715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908" y="108145"/>
            <a:ext cx="7886700" cy="701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LED-urile 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23" y="884524"/>
            <a:ext cx="7458819" cy="586533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LED (din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engleză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light-emitting diode),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emițătoare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polarizarea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joncțiunii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p-n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electroluminescență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LED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însoțită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circuit electric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modularea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radiației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luminoase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dispozitivelor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Culoarea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compoziția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la UV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LED-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culoare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lanterne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becuri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compacte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38" descr="Imagine postat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55" y="1392934"/>
            <a:ext cx="3569496" cy="267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7" descr="icon_us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71451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76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19" y="2416938"/>
            <a:ext cx="2850493" cy="814428"/>
          </a:xfrm>
        </p:spPr>
        <p:txBody>
          <a:bodyPr>
            <a:normAutofit/>
          </a:bodyPr>
          <a:lstStyle/>
          <a:p>
            <a:r>
              <a:rPr lang="ro-RO" dirty="0"/>
              <a:t>Tipuri LED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47" y="380872"/>
            <a:ext cx="10994760" cy="4886557"/>
          </a:xfrm>
        </p:spPr>
        <p:txBody>
          <a:bodyPr/>
          <a:lstStyle/>
          <a:p>
            <a:r>
              <a:rPr lang="ro-RO" dirty="0"/>
              <a:t>Regim lucru LED                                                       Dimensiuni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44" y="1215511"/>
            <a:ext cx="3505318" cy="2549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468" y="4708712"/>
            <a:ext cx="2379280" cy="213040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148519" y="2416937"/>
            <a:ext cx="1304544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Down Arrow 9"/>
          <p:cNvSpPr/>
          <p:nvPr/>
        </p:nvSpPr>
        <p:spPr>
          <a:xfrm>
            <a:off x="7114033" y="3286240"/>
            <a:ext cx="424019" cy="957187"/>
          </a:xfrm>
          <a:prstGeom prst="downArrow">
            <a:avLst>
              <a:gd name="adj1" fmla="val 554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27" y="4356482"/>
            <a:ext cx="3282121" cy="2482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27" y="1890720"/>
            <a:ext cx="1967736" cy="28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330819" y="-1865020"/>
            <a:ext cx="679862" cy="5151915"/>
          </a:xfrm>
        </p:spPr>
        <p:txBody>
          <a:bodyPr vert="vert270" anchor="t">
            <a:normAutofit fontScale="90000"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Clasificare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Construcție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111" y="1323905"/>
            <a:ext cx="10449406" cy="4924496"/>
          </a:xfrm>
        </p:spPr>
        <p:txBody>
          <a:bodyPr>
            <a:noAutofit/>
          </a:bodyPr>
          <a:lstStyle/>
          <a:p>
            <a:pPr marL="511175" indent="-511175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împart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categorii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(&lt;1W);</a:t>
            </a: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indicatoare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De iluminare</a:t>
            </a:r>
          </a:p>
          <a:p>
            <a:pPr marL="511175" indent="-511175">
              <a:lnSpc>
                <a:spcPct val="90000"/>
              </a:lnSpc>
              <a:buNone/>
              <a:defRPr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LED-urile 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împart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THT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indicatoarelor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SMD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iluminare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o-R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175" indent="-53975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SMD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mare).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deosebim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o-R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88" indent="20638">
              <a:buFont typeface="Wingdings" panose="05000000000000000000" pitchFamily="2" charset="2"/>
              <a:buChar char="q"/>
              <a:defRPr/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simple, </a:t>
            </a:r>
            <a:endParaRPr lang="ro-RO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88" indent="20638">
              <a:buFont typeface="Wingdings" panose="05000000000000000000" pitchFamily="2" charset="2"/>
              <a:buChar char="q"/>
              <a:defRPr/>
            </a:pP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bicolore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88" indent="20638">
              <a:buFont typeface="Wingdings" panose="05000000000000000000" pitchFamily="2" charset="2"/>
              <a:buChar char="q"/>
              <a:defRPr/>
            </a:pP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tricolore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urmă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poartă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numele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RGB).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36876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524001" y="1484313"/>
            <a:ext cx="9036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Mechani</a:t>
            </a:r>
            <a:r>
              <a:rPr lang="en-US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ro-RO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mul este 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“injecti</a:t>
            </a:r>
            <a:r>
              <a:rPr lang="ro-RO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ro-MD" sz="2800" b="1" i="1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Luminiscența ne vorbește, că sunt generați fotoni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604889" y="3640139"/>
            <a:ext cx="62199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Electro</a:t>
            </a:r>
            <a:r>
              <a:rPr lang="ro-MD" sz="2800" b="1" i="1" dirty="0" err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luminscența</a:t>
            </a: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 vorbește că </a:t>
            </a:r>
          </a:p>
          <a:p>
            <a:pPr algn="just" eaLnBrk="1" hangingPunct="1">
              <a:defRPr/>
            </a:pP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Fotonii produc un curent electric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7607301" y="1592265"/>
            <a:ext cx="647700" cy="7191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tr-TR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37" name="Freeform 10"/>
          <p:cNvSpPr>
            <a:spLocks/>
          </p:cNvSpPr>
          <p:nvPr/>
        </p:nvSpPr>
        <p:spPr bwMode="auto">
          <a:xfrm>
            <a:off x="8255000" y="1557339"/>
            <a:ext cx="2305051" cy="798512"/>
          </a:xfrm>
          <a:custGeom>
            <a:avLst/>
            <a:gdLst>
              <a:gd name="T0" fmla="*/ 0 w 1452"/>
              <a:gd name="T1" fmla="*/ 2147483646 h 503"/>
              <a:gd name="T2" fmla="*/ 2147483646 w 1452"/>
              <a:gd name="T3" fmla="*/ 2147483646 h 503"/>
              <a:gd name="T4" fmla="*/ 2147483646 w 1452"/>
              <a:gd name="T5" fmla="*/ 2147483646 h 503"/>
              <a:gd name="T6" fmla="*/ 2147483646 w 1452"/>
              <a:gd name="T7" fmla="*/ 2147483646 h 503"/>
              <a:gd name="T8" fmla="*/ 2147483646 w 1452"/>
              <a:gd name="T9" fmla="*/ 2147483646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503"/>
              <a:gd name="T17" fmla="*/ 1452 w 1452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503">
                <a:moveTo>
                  <a:pt x="0" y="248"/>
                </a:moveTo>
                <a:cubicBezTo>
                  <a:pt x="59" y="213"/>
                  <a:pt x="246" y="0"/>
                  <a:pt x="357" y="36"/>
                </a:cubicBezTo>
                <a:cubicBezTo>
                  <a:pt x="468" y="72"/>
                  <a:pt x="569" y="429"/>
                  <a:pt x="668" y="466"/>
                </a:cubicBezTo>
                <a:cubicBezTo>
                  <a:pt x="767" y="503"/>
                  <a:pt x="820" y="292"/>
                  <a:pt x="951" y="256"/>
                </a:cubicBezTo>
                <a:cubicBezTo>
                  <a:pt x="1082" y="220"/>
                  <a:pt x="1348" y="250"/>
                  <a:pt x="1452" y="248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Rectangle 45"/>
          <p:cNvSpPr>
            <a:spLocks noChangeArrowheads="1"/>
          </p:cNvSpPr>
          <p:nvPr/>
        </p:nvSpPr>
        <p:spPr bwMode="auto">
          <a:xfrm>
            <a:off x="7824789" y="3860800"/>
            <a:ext cx="2592387" cy="649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7824789" y="3933840"/>
            <a:ext cx="504825" cy="369890"/>
            <a:chOff x="3742" y="3249"/>
            <a:chExt cx="318" cy="233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auto">
            <a:xfrm>
              <a:off x="3787" y="3298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r-TR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56" name="Text Box 15"/>
            <p:cNvSpPr txBox="1">
              <a:spLocks noChangeArrowheads="1"/>
            </p:cNvSpPr>
            <p:nvPr/>
          </p:nvSpPr>
          <p:spPr bwMode="auto">
            <a:xfrm>
              <a:off x="3742" y="3249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tr-TR" altLang="en-US" sz="1800" b="1">
                  <a:solidFill>
                    <a:srgbClr val="FFFFFF"/>
                  </a:solidFill>
                </a:rPr>
                <a:t>e</a:t>
              </a:r>
              <a:r>
                <a:rPr lang="tr-TR" altLang="en-US" sz="1800" b="1" baseline="30000">
                  <a:solidFill>
                    <a:srgbClr val="FFFFFF"/>
                  </a:solidFill>
                </a:rPr>
                <a:t>-</a:t>
              </a:r>
              <a:endParaRPr lang="tr-TR" altLang="en-US"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72753" name="Rectangle 49"/>
          <p:cNvSpPr>
            <a:spLocks noChangeArrowheads="1"/>
          </p:cNvSpPr>
          <p:nvPr/>
        </p:nvSpPr>
        <p:spPr bwMode="auto">
          <a:xfrm>
            <a:off x="191407" y="5224465"/>
            <a:ext cx="77009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Inject</a:t>
            </a:r>
            <a:r>
              <a:rPr lang="ro-MD" sz="2800" b="1" i="1" dirty="0" err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</a:t>
            </a: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 vorbește, că </a:t>
            </a:r>
          </a:p>
          <a:p>
            <a:pPr eaLnBrk="1" hangingPunct="1">
              <a:defRPr/>
            </a:pP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producerea fotonilor 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este cauzată</a:t>
            </a:r>
          </a:p>
          <a:p>
            <a:pPr eaLnBrk="1" hangingPunct="1">
              <a:defRPr/>
            </a:pP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injectarea purtătorilor de sarcină</a:t>
            </a:r>
            <a:endParaRPr lang="tr-TR" sz="2800" b="1" i="1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2754" name="Rectangle 50"/>
          <p:cNvSpPr>
            <a:spLocks noGrp="1" noChangeArrowheads="1"/>
          </p:cNvSpPr>
          <p:nvPr>
            <p:ph type="title"/>
          </p:nvPr>
        </p:nvSpPr>
        <p:spPr>
          <a:xfrm>
            <a:off x="1322650" y="330092"/>
            <a:ext cx="10146537" cy="704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i="1" dirty="0">
                <a:solidFill>
                  <a:srgbClr val="FF0000"/>
                </a:solidFill>
              </a:rPr>
              <a:t>Mechanism</a:t>
            </a:r>
            <a:r>
              <a:rPr lang="ro-MD" sz="4000" b="1" i="1" dirty="0" err="1">
                <a:solidFill>
                  <a:srgbClr val="FF0000"/>
                </a:solidFill>
              </a:rPr>
              <a:t>ul</a:t>
            </a:r>
            <a:r>
              <a:rPr lang="ro-MD" sz="4000" b="1" i="1" dirty="0">
                <a:solidFill>
                  <a:srgbClr val="FF0000"/>
                </a:solidFill>
              </a:rPr>
              <a:t> emiterii de fotoni </a:t>
            </a:r>
            <a:r>
              <a:rPr lang="tr-TR" sz="4000" b="1" i="1" dirty="0">
                <a:solidFill>
                  <a:srgbClr val="FF0000"/>
                </a:solidFill>
              </a:rPr>
              <a:t> in LED</a:t>
            </a:r>
            <a:r>
              <a:rPr lang="ro-MD" sz="4000" b="1" i="1" dirty="0">
                <a:solidFill>
                  <a:srgbClr val="FF0000"/>
                </a:solidFill>
              </a:rPr>
              <a:t>-uri</a:t>
            </a:r>
            <a:r>
              <a:rPr lang="tr-TR" sz="4000" b="1" i="1" dirty="0">
                <a:solidFill>
                  <a:srgbClr val="FF0000"/>
                </a:solidFill>
              </a:rPr>
              <a:t>?</a:t>
            </a:r>
            <a:br>
              <a:rPr lang="tr-TR" sz="4000" b="1" i="1" dirty="0">
                <a:solidFill>
                  <a:srgbClr val="FF0000"/>
                </a:solidFill>
              </a:rPr>
            </a:br>
            <a:endParaRPr lang="tr-TR" sz="4000" b="1" i="1" dirty="0">
              <a:solidFill>
                <a:srgbClr val="FF0000"/>
              </a:solidFill>
            </a:endParaRPr>
          </a:p>
        </p:txBody>
      </p:sp>
      <p:sp>
        <p:nvSpPr>
          <p:cNvPr id="18442" name="Rectangle 52"/>
          <p:cNvSpPr>
            <a:spLocks noChangeArrowheads="1"/>
          </p:cNvSpPr>
          <p:nvPr/>
        </p:nvSpPr>
        <p:spPr bwMode="auto">
          <a:xfrm>
            <a:off x="7391401" y="5443539"/>
            <a:ext cx="2592388" cy="64928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18443" name="Line 53"/>
          <p:cNvSpPr>
            <a:spLocks noChangeShapeType="1"/>
          </p:cNvSpPr>
          <p:nvPr/>
        </p:nvSpPr>
        <p:spPr bwMode="auto">
          <a:xfrm flipH="1">
            <a:off x="7032626" y="5734051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4" name="Line 54"/>
          <p:cNvSpPr>
            <a:spLocks noChangeShapeType="1"/>
          </p:cNvSpPr>
          <p:nvPr/>
        </p:nvSpPr>
        <p:spPr bwMode="auto">
          <a:xfrm flipH="1">
            <a:off x="9985377" y="5734051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5" name="Line 55"/>
          <p:cNvSpPr>
            <a:spLocks noChangeShapeType="1"/>
          </p:cNvSpPr>
          <p:nvPr/>
        </p:nvSpPr>
        <p:spPr bwMode="auto">
          <a:xfrm>
            <a:off x="7032625" y="5734051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6" name="Line 56"/>
          <p:cNvSpPr>
            <a:spLocks noChangeShapeType="1"/>
          </p:cNvSpPr>
          <p:nvPr/>
        </p:nvSpPr>
        <p:spPr bwMode="auto">
          <a:xfrm>
            <a:off x="10344151" y="5734051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7" name="Line 57"/>
          <p:cNvSpPr>
            <a:spLocks noChangeShapeType="1"/>
          </p:cNvSpPr>
          <p:nvPr/>
        </p:nvSpPr>
        <p:spPr bwMode="auto">
          <a:xfrm>
            <a:off x="7032626" y="65246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Line 58"/>
          <p:cNvSpPr>
            <a:spLocks noChangeShapeType="1"/>
          </p:cNvSpPr>
          <p:nvPr/>
        </p:nvSpPr>
        <p:spPr bwMode="auto">
          <a:xfrm>
            <a:off x="8543926" y="65246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9" name="Line 59"/>
          <p:cNvSpPr>
            <a:spLocks noChangeShapeType="1"/>
          </p:cNvSpPr>
          <p:nvPr/>
        </p:nvSpPr>
        <p:spPr bwMode="auto">
          <a:xfrm>
            <a:off x="8401051" y="64531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0" name="Line 60"/>
          <p:cNvSpPr>
            <a:spLocks noChangeShapeType="1"/>
          </p:cNvSpPr>
          <p:nvPr/>
        </p:nvSpPr>
        <p:spPr bwMode="auto">
          <a:xfrm>
            <a:off x="8543925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7391401" y="5516559"/>
            <a:ext cx="504825" cy="369887"/>
            <a:chOff x="3742" y="3249"/>
            <a:chExt cx="318" cy="233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3787" y="3298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r-TR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54" name="Text Box 63"/>
            <p:cNvSpPr txBox="1">
              <a:spLocks noChangeArrowheads="1"/>
            </p:cNvSpPr>
            <p:nvPr/>
          </p:nvSpPr>
          <p:spPr bwMode="auto">
            <a:xfrm>
              <a:off x="3742" y="3249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tr-TR" altLang="en-US" sz="1800" b="1">
                  <a:solidFill>
                    <a:srgbClr val="FFFFFF"/>
                  </a:solidFill>
                </a:rPr>
                <a:t>e</a:t>
              </a:r>
              <a:r>
                <a:rPr lang="tr-TR" altLang="en-US" sz="1800" b="1" baseline="30000">
                  <a:solidFill>
                    <a:srgbClr val="FFFFFF"/>
                  </a:solidFill>
                </a:rPr>
                <a:t>-</a:t>
              </a:r>
              <a:endParaRPr lang="tr-TR" altLang="en-US"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18452" name="Freeform 64"/>
          <p:cNvSpPr>
            <a:spLocks/>
          </p:cNvSpPr>
          <p:nvPr/>
        </p:nvSpPr>
        <p:spPr bwMode="auto">
          <a:xfrm>
            <a:off x="7967663" y="5300663"/>
            <a:ext cx="2305051" cy="798512"/>
          </a:xfrm>
          <a:custGeom>
            <a:avLst/>
            <a:gdLst>
              <a:gd name="T0" fmla="*/ 0 w 1452"/>
              <a:gd name="T1" fmla="*/ 2147483646 h 503"/>
              <a:gd name="T2" fmla="*/ 2147483646 w 1452"/>
              <a:gd name="T3" fmla="*/ 2147483646 h 503"/>
              <a:gd name="T4" fmla="*/ 2147483646 w 1452"/>
              <a:gd name="T5" fmla="*/ 2147483646 h 503"/>
              <a:gd name="T6" fmla="*/ 2147483646 w 1452"/>
              <a:gd name="T7" fmla="*/ 2147483646 h 503"/>
              <a:gd name="T8" fmla="*/ 2147483646 w 1452"/>
              <a:gd name="T9" fmla="*/ 2147483646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503"/>
              <a:gd name="T17" fmla="*/ 1452 w 1452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503">
                <a:moveTo>
                  <a:pt x="0" y="248"/>
                </a:moveTo>
                <a:cubicBezTo>
                  <a:pt x="59" y="213"/>
                  <a:pt x="246" y="0"/>
                  <a:pt x="357" y="36"/>
                </a:cubicBezTo>
                <a:cubicBezTo>
                  <a:pt x="468" y="72"/>
                  <a:pt x="569" y="429"/>
                  <a:pt x="668" y="466"/>
                </a:cubicBezTo>
                <a:cubicBezTo>
                  <a:pt x="767" y="503"/>
                  <a:pt x="820" y="292"/>
                  <a:pt x="951" y="256"/>
                </a:cubicBezTo>
                <a:cubicBezTo>
                  <a:pt x="1082" y="220"/>
                  <a:pt x="1348" y="250"/>
                  <a:pt x="1452" y="248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485 L 0.2559 0.00485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485 L 0.2559 0.00485 " pathEditMode="fixed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2" grpId="0"/>
      <p:bldP spid="727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188" y="259954"/>
            <a:ext cx="9601200" cy="7715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rgbClr val="FF0000"/>
                </a:solidFill>
              </a:rPr>
              <a:t>Produc</a:t>
            </a:r>
            <a:r>
              <a:rPr lang="ro-MD" dirty="0" err="1">
                <a:solidFill>
                  <a:srgbClr val="FF0000"/>
                </a:solidFill>
              </a:rPr>
              <a:t>erea</a:t>
            </a:r>
            <a:r>
              <a:rPr lang="ro-MD" dirty="0">
                <a:solidFill>
                  <a:srgbClr val="FF0000"/>
                </a:solidFill>
              </a:rPr>
              <a:t> fotonului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576" y="1050846"/>
            <a:ext cx="8229600" cy="749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dirty="0"/>
              <a:t>Electron</a:t>
            </a:r>
            <a:r>
              <a:rPr lang="ro-MD" dirty="0"/>
              <a:t>ii</a:t>
            </a:r>
            <a:r>
              <a:rPr lang="tr-TR" dirty="0"/>
              <a:t> recombin</a:t>
            </a:r>
            <a:r>
              <a:rPr lang="ro-MD" dirty="0"/>
              <a:t>ă</a:t>
            </a:r>
            <a:r>
              <a:rPr lang="tr-TR" dirty="0"/>
              <a:t> </a:t>
            </a:r>
            <a:r>
              <a:rPr lang="ro-MD" dirty="0"/>
              <a:t>cu golurile</a:t>
            </a:r>
            <a:r>
              <a:rPr lang="tr-TR" dirty="0"/>
              <a:t>.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566988" y="2492376"/>
            <a:ext cx="288925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tr-TR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566988" y="3500439"/>
            <a:ext cx="288925" cy="288925"/>
          </a:xfrm>
          <a:prstGeom prst="ellipse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5785" name="Freeform 9"/>
          <p:cNvSpPr>
            <a:spLocks/>
          </p:cNvSpPr>
          <p:nvPr/>
        </p:nvSpPr>
        <p:spPr bwMode="auto">
          <a:xfrm>
            <a:off x="3845859" y="2681437"/>
            <a:ext cx="1827293" cy="876930"/>
          </a:xfrm>
          <a:custGeom>
            <a:avLst/>
            <a:gdLst>
              <a:gd name="T0" fmla="*/ 0 w 1270"/>
              <a:gd name="T1" fmla="*/ 2147483646 h 747"/>
              <a:gd name="T2" fmla="*/ 2147483646 w 1270"/>
              <a:gd name="T3" fmla="*/ 2147483646 h 747"/>
              <a:gd name="T4" fmla="*/ 2147483646 w 1270"/>
              <a:gd name="T5" fmla="*/ 2147483646 h 747"/>
              <a:gd name="T6" fmla="*/ 2147483646 w 1270"/>
              <a:gd name="T7" fmla="*/ 2147483646 h 747"/>
              <a:gd name="T8" fmla="*/ 0 60000 65536"/>
              <a:gd name="T9" fmla="*/ 0 60000 65536"/>
              <a:gd name="T10" fmla="*/ 0 60000 65536"/>
              <a:gd name="T11" fmla="*/ 0 60000 65536"/>
              <a:gd name="T12" fmla="*/ 0 w 1270"/>
              <a:gd name="T13" fmla="*/ 0 h 747"/>
              <a:gd name="T14" fmla="*/ 1270 w 1270"/>
              <a:gd name="T15" fmla="*/ 747 h 7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" h="747">
                <a:moveTo>
                  <a:pt x="0" y="391"/>
                </a:moveTo>
                <a:cubicBezTo>
                  <a:pt x="50" y="334"/>
                  <a:pt x="164" y="0"/>
                  <a:pt x="301" y="50"/>
                </a:cubicBezTo>
                <a:cubicBezTo>
                  <a:pt x="438" y="100"/>
                  <a:pt x="661" y="633"/>
                  <a:pt x="822" y="690"/>
                </a:cubicBezTo>
                <a:cubicBezTo>
                  <a:pt x="983" y="747"/>
                  <a:pt x="1177" y="453"/>
                  <a:pt x="1270" y="391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597415" y="3991888"/>
            <a:ext cx="10282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Energ</a:t>
            </a:r>
            <a:r>
              <a:rPr lang="ro-M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ia</a:t>
            </a:r>
            <a:r>
              <a:rPr lang="tr-T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o-M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fotonului este energia </a:t>
            </a:r>
            <a:r>
              <a:rPr lang="tr-T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band gap.</a:t>
            </a:r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3646721" y="4651860"/>
            <a:ext cx="1366839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3645135" y="5264935"/>
            <a:ext cx="1368425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H="1">
            <a:off x="4365812" y="4651861"/>
            <a:ext cx="7379" cy="613074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5121464" y="4443520"/>
            <a:ext cx="61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</a:rPr>
              <a:t>CB</a:t>
            </a:r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5110505" y="5074840"/>
            <a:ext cx="61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</a:rPr>
              <a:t>VB</a:t>
            </a:r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1919289" y="2420937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</a:rPr>
              <a:t>e</a:t>
            </a:r>
            <a:r>
              <a:rPr lang="tr-TR" altLang="en-US" sz="1800" b="1" baseline="30000" dirty="0">
                <a:solidFill>
                  <a:srgbClr val="FF0000"/>
                </a:solidFill>
              </a:rPr>
              <a:t>-</a:t>
            </a:r>
            <a:endParaRPr lang="tr-TR" altLang="en-US" sz="1800" b="1" dirty="0">
              <a:solidFill>
                <a:srgbClr val="FF0000"/>
              </a:solidFill>
            </a:endParaRP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1992314" y="3494088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887" y="2233667"/>
            <a:ext cx="3146027" cy="177677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518849" y="3117286"/>
            <a:ext cx="1048984" cy="19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9981021" y="2029927"/>
            <a:ext cx="1128692" cy="66913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tăText 4">
            <a:extLst>
              <a:ext uri="{FF2B5EF4-FFF2-40B4-BE49-F238E27FC236}">
                <a16:creationId xmlns:a16="http://schemas.microsoft.com/office/drawing/2014/main" id="{9F7304CA-EB0D-DE68-FCF7-552471C007C7}"/>
              </a:ext>
            </a:extLst>
          </p:cNvPr>
          <p:cNvSpPr txBox="1"/>
          <p:nvPr/>
        </p:nvSpPr>
        <p:spPr>
          <a:xfrm>
            <a:off x="803603" y="5586509"/>
            <a:ext cx="11119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MD" altLang="ru-RU" sz="1800" dirty="0"/>
              <a:t>Emisia de fotoni are loc când avem purtători minoritari injectați ce </a:t>
            </a:r>
            <a:r>
              <a:rPr lang="ro-MD" altLang="ru-RU" sz="1800" dirty="0" err="1"/>
              <a:t>recombinează</a:t>
            </a:r>
            <a:r>
              <a:rPr lang="ro-MD" altLang="ru-RU" sz="1800" dirty="0"/>
              <a:t> cu cei majoritari</a:t>
            </a:r>
            <a:r>
              <a:rPr lang="tr-TR" altLang="ru-RU" sz="1800" dirty="0"/>
              <a:t>.</a:t>
            </a:r>
          </a:p>
          <a:p>
            <a:pPr eaLnBrk="1" hangingPunct="1"/>
            <a:r>
              <a:rPr lang="ro-MD" altLang="ru-RU" sz="1800" dirty="0"/>
              <a:t>Dacă lungimea de difuzie a </a:t>
            </a:r>
            <a:r>
              <a:rPr lang="ro-MD" altLang="ru-RU" sz="1800" i="1" dirty="0">
                <a:solidFill>
                  <a:srgbClr val="FF0000"/>
                </a:solidFill>
              </a:rPr>
              <a:t>e</a:t>
            </a:r>
            <a:r>
              <a:rPr lang="tr-TR" altLang="ru-RU" sz="1800" i="1" baseline="30000" dirty="0">
                <a:solidFill>
                  <a:srgbClr val="FF0000"/>
                </a:solidFill>
              </a:rPr>
              <a:t>-</a:t>
            </a:r>
            <a:r>
              <a:rPr lang="tr-TR" altLang="ru-RU" sz="1800" baseline="30000" dirty="0"/>
              <a:t> </a:t>
            </a:r>
            <a:r>
              <a:rPr lang="ro-MD" altLang="ru-RU" sz="1800" dirty="0"/>
              <a:t> este mai mare ca cea a golurilor, regiunea de emisie a fotonilor este mai mare în regiunea </a:t>
            </a:r>
            <a:r>
              <a:rPr lang="tr-TR" altLang="ru-RU" sz="1800" dirty="0"/>
              <a:t> </a:t>
            </a:r>
            <a:r>
              <a:rPr lang="tr-TR" altLang="ru-RU" sz="1800" i="1" dirty="0">
                <a:solidFill>
                  <a:srgbClr val="FF0000"/>
                </a:solidFill>
              </a:rPr>
              <a:t>p-</a:t>
            </a:r>
            <a:r>
              <a:rPr lang="ro-MD" altLang="ru-RU" sz="1800" dirty="0"/>
              <a:t> a </a:t>
            </a:r>
            <a:r>
              <a:rPr lang="ro-MD" altLang="ru-RU" sz="1800" dirty="0">
                <a:solidFill>
                  <a:srgbClr val="FF0000"/>
                </a:solidFill>
              </a:rPr>
              <a:t>p</a:t>
            </a:r>
            <a:r>
              <a:rPr lang="en-US" altLang="ru-RU" sz="1800" dirty="0">
                <a:solidFill>
                  <a:srgbClr val="FF0000"/>
                </a:solidFill>
              </a:rPr>
              <a:t>-</a:t>
            </a:r>
            <a:r>
              <a:rPr lang="ro-MD" altLang="ru-RU" sz="1800" dirty="0">
                <a:solidFill>
                  <a:srgbClr val="FF0000"/>
                </a:solidFill>
              </a:rPr>
              <a:t>n</a:t>
            </a:r>
            <a:r>
              <a:rPr lang="tr-TR" altLang="ru-RU" sz="1800" dirty="0"/>
              <a:t> j</a:t>
            </a:r>
            <a:r>
              <a:rPr lang="ro-MD" altLang="ru-RU" sz="1800" dirty="0"/>
              <a:t>o</a:t>
            </a:r>
            <a:r>
              <a:rPr lang="tr-TR" altLang="ru-RU" sz="1800" dirty="0"/>
              <a:t>ncti</a:t>
            </a:r>
            <a:r>
              <a:rPr lang="ro-MD" altLang="ru-RU" sz="1800" dirty="0"/>
              <a:t>unii comparativ cu cea de la regiunea</a:t>
            </a:r>
            <a:r>
              <a:rPr lang="tr-TR" altLang="ru-RU" sz="1800" dirty="0"/>
              <a:t> </a:t>
            </a:r>
            <a:r>
              <a:rPr lang="tr-TR" altLang="ru-RU" sz="1800" i="1" dirty="0">
                <a:solidFill>
                  <a:srgbClr val="FF0000"/>
                </a:solidFill>
              </a:rPr>
              <a:t>n-</a:t>
            </a:r>
            <a:r>
              <a:rPr lang="tr-TR" altLang="ru-RU" sz="1800" dirty="0"/>
              <a:t>.</a:t>
            </a:r>
          </a:p>
          <a:p>
            <a:pPr eaLnBrk="1" hangingPunct="1"/>
            <a:r>
              <a:rPr lang="tr-TR" altLang="ru-RU" sz="1800" dirty="0"/>
              <a:t>Constructi</a:t>
            </a:r>
            <a:r>
              <a:rPr lang="ro-MD" altLang="ru-RU" sz="1800" dirty="0"/>
              <a:t>v</a:t>
            </a:r>
            <a:r>
              <a:rPr lang="tr-TR" altLang="ru-RU" sz="1800" dirty="0"/>
              <a:t> LED </a:t>
            </a:r>
            <a:r>
              <a:rPr lang="ro-MD" altLang="ru-RU" sz="1800" dirty="0"/>
              <a:t>real va fi mai bun de tip </a:t>
            </a:r>
            <a:r>
              <a:rPr lang="tr-TR" altLang="ru-RU" sz="1800" i="1" dirty="0">
                <a:solidFill>
                  <a:srgbClr val="FF0000"/>
                </a:solidFill>
              </a:rPr>
              <a:t>n</a:t>
            </a:r>
            <a:r>
              <a:rPr lang="tr-TR" altLang="ru-RU" sz="1800" i="1" baseline="30000" dirty="0">
                <a:solidFill>
                  <a:srgbClr val="FF0000"/>
                </a:solidFill>
              </a:rPr>
              <a:t>++</a:t>
            </a:r>
            <a:r>
              <a:rPr lang="tr-TR" altLang="ru-RU" sz="1800" i="1" dirty="0">
                <a:solidFill>
                  <a:srgbClr val="FF0000"/>
                </a:solidFill>
              </a:rPr>
              <a:t>p </a:t>
            </a:r>
            <a:endParaRPr lang="tr-TR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701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5723E-6 L 0.35434 0.10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52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4798E-6 L 0.35434 -0.04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21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1" grpId="0" animBg="1"/>
      <p:bldP spid="75785" grpId="0" animBg="1"/>
      <p:bldP spid="757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6"/>
          <p:cNvSpPr>
            <a:spLocks noChangeArrowheads="1"/>
          </p:cNvSpPr>
          <p:nvPr/>
        </p:nvSpPr>
        <p:spPr bwMode="auto">
          <a:xfrm>
            <a:off x="3287714" y="1773239"/>
            <a:ext cx="720725" cy="2879725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altLang="en-US" sz="2800" dirty="0"/>
              <a:t>Sensibilitatea ochiului uman la spectrul luminii</a:t>
            </a:r>
            <a:br>
              <a:rPr lang="tr-TR" altLang="en-US" sz="2800" dirty="0"/>
            </a:br>
            <a:endParaRPr lang="tr-TR" altLang="en-US" sz="2800" dirty="0"/>
          </a:p>
        </p:txBody>
      </p:sp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4043363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4764088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5483225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6203951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4" name="Line 13"/>
          <p:cNvSpPr>
            <a:spLocks noChangeShapeType="1"/>
          </p:cNvSpPr>
          <p:nvPr/>
        </p:nvSpPr>
        <p:spPr bwMode="auto">
          <a:xfrm>
            <a:off x="6924675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>
            <a:off x="7643813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6" name="Line 15"/>
          <p:cNvSpPr>
            <a:spLocks noChangeShapeType="1"/>
          </p:cNvSpPr>
          <p:nvPr/>
        </p:nvSpPr>
        <p:spPr bwMode="auto">
          <a:xfrm>
            <a:off x="8364539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3108326" y="4718050"/>
            <a:ext cx="6335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CC3300"/>
                </a:solidFill>
              </a:rPr>
              <a:t>350    400      450     500      550     600     650     700      750</a:t>
            </a:r>
            <a:r>
              <a:rPr lang="tr-TR" altLang="en-US" sz="1800" b="1">
                <a:solidFill>
                  <a:srgbClr val="FFFFFF"/>
                </a:solidFill>
              </a:rPr>
              <a:t>    	</a:t>
            </a:r>
          </a:p>
        </p:txBody>
      </p:sp>
      <p:sp>
        <p:nvSpPr>
          <p:cNvPr id="24588" name="Text Box 20"/>
          <p:cNvSpPr txBox="1">
            <a:spLocks noChangeArrowheads="1"/>
          </p:cNvSpPr>
          <p:nvPr/>
        </p:nvSpPr>
        <p:spPr bwMode="auto">
          <a:xfrm>
            <a:off x="2532065" y="1406525"/>
            <a:ext cx="7191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-1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-2</a:t>
            </a: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-3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-4</a:t>
            </a:r>
            <a:endParaRPr lang="tr-TR" altLang="en-US" sz="1800" b="1">
              <a:solidFill>
                <a:srgbClr val="66FF33"/>
              </a:solidFill>
            </a:endParaRPr>
          </a:p>
        </p:txBody>
      </p:sp>
      <p:sp>
        <p:nvSpPr>
          <p:cNvPr id="24589" name="Freeform 28"/>
          <p:cNvSpPr>
            <a:spLocks/>
          </p:cNvSpPr>
          <p:nvPr/>
        </p:nvSpPr>
        <p:spPr bwMode="auto">
          <a:xfrm>
            <a:off x="6564315" y="547687"/>
            <a:ext cx="971546" cy="1346202"/>
          </a:xfrm>
          <a:custGeom>
            <a:avLst/>
            <a:gdLst>
              <a:gd name="T0" fmla="*/ 2147483646 w 781"/>
              <a:gd name="T1" fmla="*/ 0 h 625"/>
              <a:gd name="T2" fmla="*/ 2147483646 w 781"/>
              <a:gd name="T3" fmla="*/ 2147483646 h 625"/>
              <a:gd name="T4" fmla="*/ 0 w 781"/>
              <a:gd name="T5" fmla="*/ 2147483646 h 625"/>
              <a:gd name="T6" fmla="*/ 0 60000 65536"/>
              <a:gd name="T7" fmla="*/ 0 60000 65536"/>
              <a:gd name="T8" fmla="*/ 0 60000 65536"/>
              <a:gd name="T9" fmla="*/ 0 w 781"/>
              <a:gd name="T10" fmla="*/ 0 h 625"/>
              <a:gd name="T11" fmla="*/ 781 w 781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1" h="625">
                <a:moveTo>
                  <a:pt x="781" y="0"/>
                </a:moveTo>
                <a:lnTo>
                  <a:pt x="159" y="64"/>
                </a:lnTo>
                <a:lnTo>
                  <a:pt x="0" y="62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7535863" y="287603"/>
            <a:ext cx="2843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Relative eye response</a:t>
            </a:r>
          </a:p>
        </p:txBody>
      </p:sp>
      <p:sp>
        <p:nvSpPr>
          <p:cNvPr id="24591" name="Text Box 36"/>
          <p:cNvSpPr txBox="1">
            <a:spLocks noChangeArrowheads="1"/>
          </p:cNvSpPr>
          <p:nvPr/>
        </p:nvSpPr>
        <p:spPr bwMode="auto">
          <a:xfrm>
            <a:off x="4475163" y="5078414"/>
            <a:ext cx="3168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o-RO" altLang="en-US" sz="1800" b="1" dirty="0"/>
              <a:t>Lungimea de undă, nm</a:t>
            </a:r>
            <a:endParaRPr lang="tr-TR" altLang="en-US" sz="1800" b="1" dirty="0"/>
          </a:p>
        </p:txBody>
      </p:sp>
      <p:sp>
        <p:nvSpPr>
          <p:cNvPr id="24592" name="Rectangle 39"/>
          <p:cNvSpPr>
            <a:spLocks noChangeArrowheads="1"/>
          </p:cNvSpPr>
          <p:nvPr/>
        </p:nvSpPr>
        <p:spPr bwMode="auto">
          <a:xfrm>
            <a:off x="4008439" y="1773239"/>
            <a:ext cx="647700" cy="2879725"/>
          </a:xfrm>
          <a:prstGeom prst="rect">
            <a:avLst/>
          </a:prstGeom>
          <a:solidFill>
            <a:srgbClr val="CC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FF"/>
            </a:extrusionClr>
            <a:contourClr>
              <a:srgbClr val="CC00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593" name="Line 37"/>
          <p:cNvSpPr>
            <a:spLocks noChangeShapeType="1"/>
          </p:cNvSpPr>
          <p:nvPr/>
        </p:nvSpPr>
        <p:spPr bwMode="auto">
          <a:xfrm flipV="1">
            <a:off x="3467100" y="1765301"/>
            <a:ext cx="0" cy="288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4" name="Rectangle 38"/>
          <p:cNvSpPr>
            <a:spLocks noChangeArrowheads="1"/>
          </p:cNvSpPr>
          <p:nvPr/>
        </p:nvSpPr>
        <p:spPr bwMode="auto">
          <a:xfrm>
            <a:off x="2316163" y="5670552"/>
            <a:ext cx="860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1" dirty="0"/>
              <a:t>Materiale pentru LED-uri</a:t>
            </a:r>
            <a:r>
              <a:rPr lang="tr-TR" altLang="en-US" sz="2400" b="1" dirty="0"/>
              <a:t>.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 rot="16200000">
            <a:off x="3567907" y="2877622"/>
            <a:ext cx="863600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GaN</a:t>
            </a:r>
          </a:p>
        </p:txBody>
      </p:sp>
      <p:sp>
        <p:nvSpPr>
          <p:cNvPr id="24596" name="Rectangle 40"/>
          <p:cNvSpPr>
            <a:spLocks noChangeArrowheads="1"/>
          </p:cNvSpPr>
          <p:nvPr/>
        </p:nvSpPr>
        <p:spPr bwMode="auto">
          <a:xfrm>
            <a:off x="4656140" y="1773239"/>
            <a:ext cx="719137" cy="28797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 rot="16200000">
            <a:off x="4375944" y="2877623"/>
            <a:ext cx="863600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ZnSe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008439" y="4141788"/>
            <a:ext cx="647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violet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727575" y="4141788"/>
            <a:ext cx="647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blue</a:t>
            </a:r>
          </a:p>
        </p:txBody>
      </p:sp>
      <p:sp>
        <p:nvSpPr>
          <p:cNvPr id="24600" name="Rectangle 41"/>
          <p:cNvSpPr>
            <a:spLocks noChangeArrowheads="1"/>
          </p:cNvSpPr>
          <p:nvPr/>
        </p:nvSpPr>
        <p:spPr bwMode="auto">
          <a:xfrm>
            <a:off x="5376865" y="1773239"/>
            <a:ext cx="719137" cy="287972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 rot="16200000">
            <a:off x="5009357" y="2803011"/>
            <a:ext cx="1006475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GaP:N</a:t>
            </a:r>
          </a:p>
        </p:txBody>
      </p:sp>
      <p:sp>
        <p:nvSpPr>
          <p:cNvPr id="24602" name="Text Box 24"/>
          <p:cNvSpPr txBox="1">
            <a:spLocks noChangeArrowheads="1"/>
          </p:cNvSpPr>
          <p:nvPr/>
        </p:nvSpPr>
        <p:spPr bwMode="auto">
          <a:xfrm>
            <a:off x="5375275" y="4141788"/>
            <a:ext cx="719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green</a:t>
            </a:r>
          </a:p>
        </p:txBody>
      </p:sp>
      <p:sp>
        <p:nvSpPr>
          <p:cNvPr id="24603" name="Rectangle 42"/>
          <p:cNvSpPr>
            <a:spLocks noChangeArrowheads="1"/>
          </p:cNvSpPr>
          <p:nvPr/>
        </p:nvSpPr>
        <p:spPr bwMode="auto">
          <a:xfrm>
            <a:off x="6096000" y="1773239"/>
            <a:ext cx="720725" cy="287972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604" name="Text Box 25"/>
          <p:cNvSpPr txBox="1">
            <a:spLocks noChangeArrowheads="1"/>
          </p:cNvSpPr>
          <p:nvPr/>
        </p:nvSpPr>
        <p:spPr bwMode="auto">
          <a:xfrm>
            <a:off x="6167437" y="4141788"/>
            <a:ext cx="792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yellow</a:t>
            </a:r>
          </a:p>
        </p:txBody>
      </p:sp>
      <p:sp>
        <p:nvSpPr>
          <p:cNvPr id="24605" name="Rectangle 43"/>
          <p:cNvSpPr>
            <a:spLocks noChangeArrowheads="1"/>
          </p:cNvSpPr>
          <p:nvPr/>
        </p:nvSpPr>
        <p:spPr bwMode="auto">
          <a:xfrm>
            <a:off x="6816725" y="1773239"/>
            <a:ext cx="719139" cy="287972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606" name="Rectangle 44"/>
          <p:cNvSpPr>
            <a:spLocks noChangeArrowheads="1"/>
          </p:cNvSpPr>
          <p:nvPr/>
        </p:nvSpPr>
        <p:spPr bwMode="auto">
          <a:xfrm>
            <a:off x="7535863" y="1773239"/>
            <a:ext cx="792163" cy="28797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 rot="16200000">
            <a:off x="5638007" y="2622034"/>
            <a:ext cx="1365251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GaAs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.14</a:t>
            </a:r>
            <a:r>
              <a:rPr lang="tr-TR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86</a:t>
            </a: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 rot="16200000">
            <a:off x="6196807" y="2623622"/>
            <a:ext cx="1365251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GaAs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.35</a:t>
            </a:r>
            <a:r>
              <a:rPr lang="tr-TR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65</a:t>
            </a: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609" name="Text Box 27"/>
          <p:cNvSpPr txBox="1">
            <a:spLocks noChangeArrowheads="1"/>
          </p:cNvSpPr>
          <p:nvPr/>
        </p:nvSpPr>
        <p:spPr bwMode="auto">
          <a:xfrm>
            <a:off x="7680326" y="4141789"/>
            <a:ext cx="647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red</a:t>
            </a:r>
          </a:p>
        </p:txBody>
      </p:sp>
      <p:sp>
        <p:nvSpPr>
          <p:cNvPr id="24610" name="Text Box 26"/>
          <p:cNvSpPr txBox="1">
            <a:spLocks noChangeArrowheads="1"/>
          </p:cNvSpPr>
          <p:nvPr/>
        </p:nvSpPr>
        <p:spPr bwMode="auto">
          <a:xfrm>
            <a:off x="6816725" y="4141788"/>
            <a:ext cx="792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orange</a:t>
            </a:r>
          </a:p>
        </p:txBody>
      </p:sp>
      <p:sp>
        <p:nvSpPr>
          <p:cNvPr id="24611" name="Rectangle 45"/>
          <p:cNvSpPr>
            <a:spLocks noChangeArrowheads="1"/>
          </p:cNvSpPr>
          <p:nvPr/>
        </p:nvSpPr>
        <p:spPr bwMode="auto">
          <a:xfrm>
            <a:off x="8328026" y="1773239"/>
            <a:ext cx="720725" cy="2879725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612" name="Freeform 7"/>
          <p:cNvSpPr>
            <a:spLocks/>
          </p:cNvSpPr>
          <p:nvPr/>
        </p:nvSpPr>
        <p:spPr bwMode="auto">
          <a:xfrm>
            <a:off x="3787775" y="1609725"/>
            <a:ext cx="5043488" cy="3036888"/>
          </a:xfrm>
          <a:custGeom>
            <a:avLst/>
            <a:gdLst>
              <a:gd name="T0" fmla="*/ 2147483646 w 3177"/>
              <a:gd name="T1" fmla="*/ 2147483646 h 1913"/>
              <a:gd name="T2" fmla="*/ 2147483646 w 3177"/>
              <a:gd name="T3" fmla="*/ 2147483646 h 1913"/>
              <a:gd name="T4" fmla="*/ 2147483646 w 3177"/>
              <a:gd name="T5" fmla="*/ 2147483646 h 1913"/>
              <a:gd name="T6" fmla="*/ 2147483646 w 3177"/>
              <a:gd name="T7" fmla="*/ 2147483646 h 1913"/>
              <a:gd name="T8" fmla="*/ 0 60000 65536"/>
              <a:gd name="T9" fmla="*/ 0 60000 65536"/>
              <a:gd name="T10" fmla="*/ 0 60000 65536"/>
              <a:gd name="T11" fmla="*/ 0 60000 65536"/>
              <a:gd name="T12" fmla="*/ 0 w 3177"/>
              <a:gd name="T13" fmla="*/ 0 h 1913"/>
              <a:gd name="T14" fmla="*/ 3177 w 3177"/>
              <a:gd name="T15" fmla="*/ 1913 h 19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7" h="1913">
                <a:moveTo>
                  <a:pt x="25" y="1913"/>
                </a:moveTo>
                <a:cubicBezTo>
                  <a:pt x="63" y="1818"/>
                  <a:pt x="0" y="1648"/>
                  <a:pt x="251" y="1345"/>
                </a:cubicBezTo>
                <a:cubicBezTo>
                  <a:pt x="502" y="1042"/>
                  <a:pt x="1043" y="0"/>
                  <a:pt x="1531" y="93"/>
                </a:cubicBezTo>
                <a:cubicBezTo>
                  <a:pt x="2019" y="186"/>
                  <a:pt x="2834" y="1526"/>
                  <a:pt x="3177" y="190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13" name="Line 18"/>
          <p:cNvSpPr>
            <a:spLocks noChangeShapeType="1"/>
          </p:cNvSpPr>
          <p:nvPr/>
        </p:nvSpPr>
        <p:spPr bwMode="auto">
          <a:xfrm flipV="1">
            <a:off x="3287714" y="3933825"/>
            <a:ext cx="5761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14" name="Line 17"/>
          <p:cNvSpPr>
            <a:spLocks noChangeShapeType="1"/>
          </p:cNvSpPr>
          <p:nvPr/>
        </p:nvSpPr>
        <p:spPr bwMode="auto">
          <a:xfrm flipV="1">
            <a:off x="3287714" y="3213100"/>
            <a:ext cx="5761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15" name="Line 16"/>
          <p:cNvSpPr>
            <a:spLocks noChangeShapeType="1"/>
          </p:cNvSpPr>
          <p:nvPr/>
        </p:nvSpPr>
        <p:spPr bwMode="auto">
          <a:xfrm flipV="1">
            <a:off x="3287714" y="2492375"/>
            <a:ext cx="5761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 rot="16200000">
            <a:off x="7133432" y="2623622"/>
            <a:ext cx="1365251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GaAs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.6</a:t>
            </a:r>
            <a:r>
              <a:rPr lang="tr-TR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4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4658" y="251107"/>
            <a:ext cx="9601200" cy="6632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>
                <a:solidFill>
                  <a:srgbClr val="FF0000"/>
                </a:solidFill>
              </a:rPr>
              <a:t>Propr</a:t>
            </a:r>
            <a:r>
              <a:rPr lang="ro-RO" dirty="0" err="1">
                <a:solidFill>
                  <a:srgbClr val="FF0000"/>
                </a:solidFill>
              </a:rPr>
              <a:t>ietățile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InGaN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8871" y="1004584"/>
            <a:ext cx="10255622" cy="307435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InGaN 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ro-RO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compozitia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dată: </a:t>
            </a:r>
            <a:endParaRPr lang="tr-T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material ( o </a:t>
            </a:r>
            <a:r>
              <a:rPr lang="ro-RO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compozitie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Emite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 o lungime de undă…</a:t>
            </a:r>
          </a:p>
          <a:p>
            <a:pPr algn="just" eaLnBrk="1" hangingPunct="1">
              <a:defRPr/>
            </a:pP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poate emite lumina albă</a:t>
            </a:r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obținerea mai multor lungimi de undă emise, - straturi – multistraturi…</a:t>
            </a:r>
            <a:r>
              <a:rPr lang="tr-TR" dirty="0">
                <a:solidFill>
                  <a:srgbClr val="CC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None/>
              <a:defRPr/>
            </a:pPr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LED fabricat într-un material 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gradient de concentrații</a:t>
            </a:r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unde pe ambele părți ale regiunii de joncțiune materialul se schimbă de la InN la GaN prin intermediul aliajelor InGaN.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Astfel purtătorii de sarcină minoritari trebuie să traverseze toată zonă – deci le trebuie energii diferite, ce este </a:t>
            </a:r>
            <a:r>
              <a:rPr lang="ro-RO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dificial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realizat în practică</a:t>
            </a:r>
            <a:endParaRPr lang="tr-T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Group 56">
            <a:extLst>
              <a:ext uri="{FF2B5EF4-FFF2-40B4-BE49-F238E27FC236}">
                <a16:creationId xmlns:a16="http://schemas.microsoft.com/office/drawing/2014/main" id="{C8809056-114A-2232-0D94-6B13E0A96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89088"/>
              </p:ext>
            </p:extLst>
          </p:nvPr>
        </p:nvGraphicFramePr>
        <p:xfrm>
          <a:off x="1479176" y="4074459"/>
          <a:ext cx="9986682" cy="2558582"/>
        </p:xfrm>
        <a:graphic>
          <a:graphicData uri="http://schemas.openxmlformats.org/drawingml/2006/table">
            <a:tbl>
              <a:tblPr/>
              <a:tblGrid>
                <a:gridCol w="354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GaN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Concentra</a:t>
                      </a:r>
                      <a:r>
                        <a:rPr kumimoji="0" lang="ro-MD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ția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Aliajul cu concentrația maximă de galiu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Aliajul cu concentrația maximă de indiu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Band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 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interzisă 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3.3eV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 eV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MD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Lungimea de undă a f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oton</a:t>
                      </a:r>
                      <a:r>
                        <a:rPr kumimoji="0" lang="ro-MD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ilor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376 nm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620 nm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Part</a:t>
                      </a:r>
                      <a:r>
                        <a:rPr kumimoji="0" lang="ro-MD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ea spectrului EM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ultraviolet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vi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ib</a:t>
                      </a:r>
                      <a:r>
                        <a:rPr kumimoji="0" lang="ro-MD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 (orange)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98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374" y="315250"/>
            <a:ext cx="8501719" cy="765406"/>
          </a:xfrm>
        </p:spPr>
        <p:txBody>
          <a:bodyPr>
            <a:normAutofit/>
          </a:bodyPr>
          <a:lstStyle/>
          <a:p>
            <a:r>
              <a:rPr lang="ro-RO" dirty="0"/>
              <a:t>Cum lucrează un fototranzistor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80656"/>
            <a:ext cx="11704320" cy="5436522"/>
          </a:xfrm>
        </p:spPr>
        <p:txBody>
          <a:bodyPr>
            <a:noAutofit/>
          </a:bodyPr>
          <a:lstStyle/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Caracteristicile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excepția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faptului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un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înlocuit</a:t>
            </a:r>
            <a:r>
              <a:rPr lang="en-GB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intensitatea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luminii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Aceasta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înseamnă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chiar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dispozitive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regiuni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tăiere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saturație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lucru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faptul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fi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folosiți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aplicații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comutare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blocare, și saturație)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fie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amplificare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(mod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la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TB.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F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fi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configurați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configurații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CC, EC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terminalul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terminalele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ieșire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similar cu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clasic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Un mic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saturație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numit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întuneric,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curge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absența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luminii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cărei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crește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identic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TB normal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F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predispuși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deteriorarea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permanentă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aplicată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joncțiunea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C-E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crește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străpungere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TB normal.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17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09" y="171294"/>
            <a:ext cx="3053073" cy="1913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9" y="2226038"/>
            <a:ext cx="3053073" cy="1565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939" y="171293"/>
            <a:ext cx="3053073" cy="1589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410" y="2231662"/>
            <a:ext cx="3014602" cy="157571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460777" y="1127807"/>
            <a:ext cx="417415" cy="1304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Down Arrow 6"/>
          <p:cNvSpPr/>
          <p:nvPr/>
        </p:nvSpPr>
        <p:spPr>
          <a:xfrm>
            <a:off x="7309651" y="1127807"/>
            <a:ext cx="421818" cy="1304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5748573" y="2990147"/>
            <a:ext cx="1130215" cy="78628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C3D5D74F-E8A7-C84A-6960-7CB8BBBE830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6"/>
          <a:stretch>
            <a:fillRect/>
          </a:stretch>
        </p:blipFill>
        <p:spPr>
          <a:xfrm>
            <a:off x="8036268" y="171293"/>
            <a:ext cx="3053072" cy="155042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9864F71-15E1-FBDF-DEA7-EA6913FEA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205" y="2226038"/>
            <a:ext cx="3006619" cy="155042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B9B1FE2-65E4-1013-8F3C-C8C8FE8ED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985" y="4505550"/>
            <a:ext cx="3010902" cy="155042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0399A03-1E69-16F1-F40B-99EADF0421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9135" y="4544310"/>
            <a:ext cx="2998198" cy="1511662"/>
          </a:xfrm>
          <a:prstGeom prst="rect">
            <a:avLst/>
          </a:prstGeom>
        </p:spPr>
      </p:pic>
      <p:sp>
        <p:nvSpPr>
          <p:cNvPr id="13" name="Săgeată: dreapta 12">
            <a:extLst>
              <a:ext uri="{FF2B5EF4-FFF2-40B4-BE49-F238E27FC236}">
                <a16:creationId xmlns:a16="http://schemas.microsoft.com/office/drawing/2014/main" id="{8869F0DD-0D7D-E862-98CA-E270E21C1CE6}"/>
              </a:ext>
            </a:extLst>
          </p:cNvPr>
          <p:cNvSpPr/>
          <p:nvPr/>
        </p:nvSpPr>
        <p:spPr>
          <a:xfrm>
            <a:off x="11304494" y="3227294"/>
            <a:ext cx="607523" cy="2779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ăgeată: dreapta 13">
            <a:extLst>
              <a:ext uri="{FF2B5EF4-FFF2-40B4-BE49-F238E27FC236}">
                <a16:creationId xmlns:a16="http://schemas.microsoft.com/office/drawing/2014/main" id="{50E9DF58-469E-C92B-518C-4054C8F083E7}"/>
              </a:ext>
            </a:extLst>
          </p:cNvPr>
          <p:cNvSpPr/>
          <p:nvPr/>
        </p:nvSpPr>
        <p:spPr>
          <a:xfrm>
            <a:off x="4795249" y="5141808"/>
            <a:ext cx="607523" cy="2779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ăgeată: dreapta 14">
            <a:extLst>
              <a:ext uri="{FF2B5EF4-FFF2-40B4-BE49-F238E27FC236}">
                <a16:creationId xmlns:a16="http://schemas.microsoft.com/office/drawing/2014/main" id="{FF991ABA-7580-C829-E699-AC9AD9349A4D}"/>
              </a:ext>
            </a:extLst>
          </p:cNvPr>
          <p:cNvSpPr/>
          <p:nvPr/>
        </p:nvSpPr>
        <p:spPr>
          <a:xfrm>
            <a:off x="802696" y="5161188"/>
            <a:ext cx="607523" cy="2779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8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altLang="en-US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Eficiența și parametrii de funcționare</a:t>
            </a:r>
            <a:r>
              <a:rPr lang="en-US" alt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LED-urilor</a:t>
            </a:r>
            <a:endParaRPr lang="en-US" altLang="en-US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78541" y="685800"/>
            <a:ext cx="10714838" cy="6019800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30...60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1999, Philips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Lumileds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funcționeze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un watt. 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228" name="Picture 3" descr="Imagine postat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2" y="2198677"/>
            <a:ext cx="4016188" cy="215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202317" y="2871060"/>
            <a:ext cx="45406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decembrie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2012 Cree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anunță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disponibilitatea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eficiență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200 lm/W la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camerei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7F90AD-DDA7-40EE-0C18-3ED5E8FDB804}"/>
              </a:ext>
            </a:extLst>
          </p:cNvPr>
          <p:cNvSpPr txBox="1">
            <a:spLocks/>
          </p:cNvSpPr>
          <p:nvPr/>
        </p:nvSpPr>
        <p:spPr>
          <a:xfrm>
            <a:off x="1596765" y="4897215"/>
            <a:ext cx="9601200" cy="180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Dispozitivele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solid-state, cum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LED-urile, sunt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supuse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o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uzura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acestea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funcționează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curenți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scăzute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LED-urile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concepute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‘70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‘80 sunt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încă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începutul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secolului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21. </a:t>
            </a:r>
          </a:p>
          <a:p>
            <a:r>
              <a:rPr lang="en-US" alt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Durata</a:t>
            </a:r>
            <a:r>
              <a:rPr lang="en-US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viață</a:t>
            </a:r>
            <a:r>
              <a:rPr lang="en-US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tipică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25000 </a:t>
            </a:r>
            <a:r>
              <a:rPr lang="ro-RO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100000 de ore,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căldură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ambiant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alegem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funcționare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prelungi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scurta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timp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semnificativ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86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Avantajele LED-urilor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Fiabilitate mecanică și fezabilitate înaltă</a:t>
            </a:r>
          </a:p>
          <a:p>
            <a:r>
              <a:rPr lang="ro-RO" dirty="0"/>
              <a:t>Lipsa supraîncălzirii și tensiunilor înalte</a:t>
            </a:r>
          </a:p>
          <a:p>
            <a:r>
              <a:rPr lang="ro-RO" dirty="0"/>
              <a:t>Nivel înalt de securitate electrică și incendiară</a:t>
            </a:r>
          </a:p>
          <a:p>
            <a:r>
              <a:rPr lang="ro-RO" dirty="0"/>
              <a:t>Inerția practic nulă</a:t>
            </a:r>
          </a:p>
          <a:p>
            <a:r>
              <a:rPr lang="ro-RO" dirty="0"/>
              <a:t>Foarte miniaturizate</a:t>
            </a:r>
          </a:p>
          <a:p>
            <a:r>
              <a:rPr lang="ro-RO" dirty="0"/>
              <a:t>Montarea ușoară</a:t>
            </a:r>
          </a:p>
          <a:p>
            <a:r>
              <a:rPr lang="ro-RO" dirty="0"/>
              <a:t>Durată de funcționare foarte mare</a:t>
            </a:r>
          </a:p>
          <a:p>
            <a:r>
              <a:rPr lang="ro-RO" dirty="0"/>
              <a:t>Piața LED-urilor de culoare albă – dominantă – cca 50%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68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96471" y="274637"/>
            <a:ext cx="11205554" cy="639763"/>
          </a:xfrm>
        </p:spPr>
        <p:txBody>
          <a:bodyPr>
            <a:noAutofit/>
          </a:bodyPr>
          <a:lstStyle/>
          <a:p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Alimentarea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c.c. (CC – Constant Current)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constantă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(CV – Constant Voltage), mixt</a:t>
            </a:r>
            <a:r>
              <a:rPr lang="ro-MD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 (CC-CV)</a:t>
            </a:r>
            <a:br>
              <a:rPr lang="en-US" altLang="en-US" sz="213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133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43" name="Content Placeholder 3" descr="Imagine postat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4989" y="1739153"/>
            <a:ext cx="7516742" cy="1936376"/>
          </a:xfrm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183341" y="3993692"/>
            <a:ext cx="109186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Axa x – creșterea rezistenței sarcinii, axa Y – tensiunea de ieșire a modulului de alimentare a LED</a:t>
            </a:r>
          </a:p>
          <a:p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Linia albastră –tensiunea de ieșire, linia verde – curentul de ieșire</a:t>
            </a: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când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eficient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.c.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MD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când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putea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exista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distribuție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curentului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LED.</a:t>
            </a: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06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Led-uri serie și/sau paralel ?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165411" y="990601"/>
            <a:ext cx="10631575" cy="5135563"/>
          </a:xfrm>
        </p:spPr>
        <p:txBody>
          <a:bodyPr>
            <a:normAutofit/>
          </a:bodyPr>
          <a:lstStyle/>
          <a:p>
            <a:r>
              <a:rPr lang="en-US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Conectarea </a:t>
            </a:r>
            <a:r>
              <a:rPr lang="en-US" alt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inegală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variaţiei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Deci,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acelaşi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obţine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acelaşi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Tensiunea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ieșire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cu: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 V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X n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4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tensiunea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conectării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egal: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 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nominal al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foarte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catalog. 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39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014666" y="169118"/>
            <a:ext cx="10693240" cy="183734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Avantajele </a:t>
            </a:r>
            <a:r>
              <a:rPr lang="en-US" alt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conectării</a:t>
            </a: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complexitate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scăzută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circuitului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acelaş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eficienţă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ridicată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(nu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rezistor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balast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159918-9577-4B63-DF24-EFCE2B98CE28}"/>
              </a:ext>
            </a:extLst>
          </p:cNvPr>
          <p:cNvSpPr txBox="1">
            <a:spLocks/>
          </p:cNvSpPr>
          <p:nvPr/>
        </p:nvSpPr>
        <p:spPr>
          <a:xfrm>
            <a:off x="947431" y="2006464"/>
            <a:ext cx="10827710" cy="4546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None/>
            </a:pPr>
            <a:r>
              <a:rPr lang="ro-RO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Deza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vantajele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conectării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tensiunea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deveni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destul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mare;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parcursul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duratei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viaţă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îşi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inegal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fapt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conduce la o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supraîncărcare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subîncărcare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altora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fapt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defectarea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şirului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o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neuniformă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LED se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defectează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întrerupe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întregii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LED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scurtcircuitat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un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redus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asupra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luminozităţi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circuitului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provoacă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supravoltarea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celorlalte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driverul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prevăzut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o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reacţie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regleze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automat tensiunea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valoarea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corespunzătoare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menţionez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majoritatea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driverelor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circuite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integrate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stabilizatoare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care nu se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reglează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automat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nominal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consumat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situaţie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întâmpla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la un moment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tensiunea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rămase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funcţiune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824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952043" y="248004"/>
            <a:ext cx="4313068" cy="487363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Conectarea </a:t>
            </a:r>
            <a:r>
              <a:rPr lang="en-US" alt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398494" y="914401"/>
            <a:ext cx="10602100" cy="5190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Admitem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șiruri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cu: I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F1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F3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asigure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n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x V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curenţilor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exact: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F1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+I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+I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F3</a:t>
            </a:r>
            <a:r>
              <a:rPr lang="ro-MD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indent="0">
              <a:buNone/>
            </a:pP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F1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F3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 3 x 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rămâne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iniţial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10V,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VF = 2V.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considerăm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= 30mA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90mA. Deci,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tensiunea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aceleaşi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lor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creşte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84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6267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Avantajul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al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folosi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nevoie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Dezavantajul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diferenţele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toleranţe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dispersie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circuit pot duce la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diferenţe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semnificative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priveşte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absorbit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repercursiuni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asupra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percepţiei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intensităţii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luminozităţi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ajungând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extreme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când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scoaterea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funcţiune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întregului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circuit.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bine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reduce la minimum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consecinţa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expusă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fiecare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LED-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conecta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obligatoriu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rezistor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echilibrare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RB1, RB2 &amp; RB3, care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ajuta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compensarea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variaţiilor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cauzate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diferenţele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tipice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VF a LED-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urilor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Dezechilibre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VF din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cadrul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LED-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conectate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provoca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variaţie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semnificativă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curentului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IF 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tipică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rezistenţei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balast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mică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20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Ohmi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7818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623569" y="248004"/>
            <a:ext cx="4535010" cy="487363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923366" y="1116106"/>
            <a:ext cx="11104122" cy="5383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onexiunea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LED-urile sunt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orizontale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verticale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denumit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altceva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 se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folosesc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rezistențe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echilibrare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unirea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eficiența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îmbunătățită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Totuşi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distribuţia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laturile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rămâne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inegală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toleranţele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conduce la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diferenţe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vizibile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diferenţe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duce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inevitabil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semnalată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anterior pe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parcursul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trecerii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timpului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74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420411" y="221371"/>
            <a:ext cx="5147569" cy="563563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multicanal</a:t>
            </a: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95013" y="914401"/>
            <a:ext cx="11198367" cy="5211763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obicei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recomandă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conectării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posibil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întâlnite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driver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aşa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driver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multicanal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avantajele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fiabilitate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Dezavantajul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evident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asemenea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abordări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creşterea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costurilor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complexităţii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5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003" y="415636"/>
            <a:ext cx="10658443" cy="6317673"/>
          </a:xfrm>
        </p:spPr>
        <p:txBody>
          <a:bodyPr>
            <a:no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lumina 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cade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rezultă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generarea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perechi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e-h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dau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naștere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ro-RO" sz="32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duce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continuare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fluxul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 în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dispozitiv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duce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amplificare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, ce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datorează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faptului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magnitudinea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2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curentului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va fi proporțional </a:t>
            </a:r>
            <a:r>
              <a:rPr lang="ro-RO" sz="3200" dirty="0" err="1">
                <a:latin typeface="Arial" panose="020B0604020202020204" pitchFamily="34" charset="0"/>
                <a:cs typeface="Arial" panose="020B0604020202020204" pitchFamily="34" charset="0"/>
              </a:rPr>
              <a:t>iluminarii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amplificat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tranzistorului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duce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la un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colector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82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962E69"/>
                </a:solidFill>
                <a:latin typeface="Showcard Gothic" panose="04020904020102020604" pitchFamily="82" charset="0"/>
              </a:rPr>
              <a:t>      Introduc</a:t>
            </a:r>
            <a:r>
              <a:rPr lang="ro-MD" altLang="en-US">
                <a:solidFill>
                  <a:srgbClr val="962E69"/>
                </a:solidFill>
                <a:latin typeface="Showcard Gothic" panose="04020904020102020604" pitchFamily="82" charset="0"/>
              </a:rPr>
              <a:t>ere dioda laser</a:t>
            </a:r>
            <a:endParaRPr lang="en-US" altLang="en-US">
              <a:solidFill>
                <a:srgbClr val="962E69"/>
              </a:solidFill>
              <a:latin typeface="Showcard Gothic" panose="04020904020102020604" pitchFamily="82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sz="quarter" idx="1"/>
          </p:nvPr>
        </p:nvSpPr>
        <p:spPr>
          <a:xfrm>
            <a:off x="395013" y="1201738"/>
            <a:ext cx="10994760" cy="52752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Acronimul</a:t>
            </a:r>
            <a:r>
              <a:rPr lang="en-US" altLang="en-US" sz="2400" dirty="0"/>
              <a:t> LASER </a:t>
            </a:r>
            <a:r>
              <a:rPr lang="en-US" altLang="en-US" sz="2400" dirty="0" err="1"/>
              <a:t>înseamnă</a:t>
            </a:r>
            <a:r>
              <a:rPr lang="en-US" altLang="en-US" sz="2400" dirty="0"/>
              <a:t> Light Amplification by Stimulated Emission of Radiation. </a:t>
            </a:r>
            <a:endParaRPr lang="ro-RO" altLang="en-US" sz="2400" dirty="0"/>
          </a:p>
          <a:p>
            <a:pPr eaLnBrk="1" hangingPunct="1"/>
            <a:r>
              <a:rPr lang="en-US" altLang="en-US" sz="2400" dirty="0" err="1"/>
              <a:t>Primul</a:t>
            </a:r>
            <a:r>
              <a:rPr lang="en-US" altLang="en-US" sz="2400" dirty="0"/>
              <a:t> laser </a:t>
            </a:r>
            <a:r>
              <a:rPr lang="en-US" altLang="en-US" sz="2400" dirty="0" err="1"/>
              <a:t>funcţional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fost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construit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rubin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către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americanul</a:t>
            </a:r>
            <a:r>
              <a:rPr lang="en-US" altLang="en-US" sz="2400" dirty="0"/>
              <a:t> Theodore </a:t>
            </a:r>
            <a:r>
              <a:rPr lang="en-US" altLang="en-US" sz="2400" dirty="0" err="1"/>
              <a:t>Meiman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în</a:t>
            </a:r>
            <a:r>
              <a:rPr lang="en-US" altLang="en-US" sz="2400" dirty="0"/>
              <a:t> 1960. </a:t>
            </a:r>
            <a:endParaRPr lang="ro-RO" altLang="en-US" sz="2400" dirty="0"/>
          </a:p>
          <a:p>
            <a:pPr eaLnBrk="1" hangingPunct="1"/>
            <a:r>
              <a:rPr lang="en-US" altLang="en-US" sz="2400" dirty="0"/>
              <a:t>. </a:t>
            </a:r>
            <a:endParaRPr lang="ro-RO" altLang="en-US" sz="2400" dirty="0"/>
          </a:p>
          <a:p>
            <a:pPr eaLnBrk="1" hangingPunct="1"/>
            <a:r>
              <a:rPr lang="en-US" altLang="en-US" sz="2400" dirty="0" err="1"/>
              <a:t>Interesant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că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laserul</a:t>
            </a:r>
            <a:r>
              <a:rPr lang="en-US" altLang="en-US" sz="2400" u="sng" dirty="0"/>
              <a:t> nu </a:t>
            </a:r>
            <a:r>
              <a:rPr lang="en-US" altLang="en-US" sz="2400" u="sng" dirty="0" err="1"/>
              <a:t>este</a:t>
            </a:r>
            <a:r>
              <a:rPr lang="en-US" altLang="en-US" sz="2400" u="sng" dirty="0"/>
              <a:t> un </a:t>
            </a:r>
            <a:r>
              <a:rPr lang="en-US" altLang="en-US" sz="2400" u="sng" dirty="0" err="1"/>
              <a:t>amplificator</a:t>
            </a:r>
            <a:r>
              <a:rPr lang="en-US" altLang="en-US" sz="2400" u="sng" dirty="0"/>
              <a:t> de </a:t>
            </a:r>
            <a:r>
              <a:rPr lang="en-US" altLang="en-US" sz="2400" u="sng" dirty="0" err="1"/>
              <a:t>lumină</a:t>
            </a:r>
            <a:r>
              <a:rPr lang="en-US" altLang="en-US" sz="2400" u="sng" dirty="0"/>
              <a:t>, </a:t>
            </a:r>
            <a:r>
              <a:rPr lang="ro-RO" altLang="en-US" sz="2400" u="sng" dirty="0"/>
              <a:t>aș</a:t>
            </a:r>
            <a:r>
              <a:rPr lang="en-US" altLang="en-US" sz="2400" u="sng" dirty="0"/>
              <a:t>a cum </a:t>
            </a:r>
            <a:r>
              <a:rPr lang="en-US" altLang="en-US" sz="2400" u="sng" dirty="0" err="1"/>
              <a:t>sugerează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numele</a:t>
            </a:r>
            <a:r>
              <a:rPr lang="en-US" altLang="en-US" sz="2400" u="sng" dirty="0"/>
              <a:t>, </a:t>
            </a:r>
            <a:r>
              <a:rPr lang="en-US" altLang="en-US" sz="2400" i="1" u="sng" dirty="0">
                <a:solidFill>
                  <a:srgbClr val="FF0000"/>
                </a:solidFill>
              </a:rPr>
              <a:t>ci un generator de </a:t>
            </a:r>
            <a:r>
              <a:rPr lang="en-US" altLang="en-US" sz="2400" i="1" u="sng" dirty="0" err="1">
                <a:solidFill>
                  <a:srgbClr val="FF0000"/>
                </a:solidFill>
              </a:rPr>
              <a:t>lumină</a:t>
            </a:r>
            <a:r>
              <a:rPr lang="en-US" altLang="en-US" sz="2400" u="sng" dirty="0"/>
              <a:t>.</a:t>
            </a:r>
            <a:r>
              <a:rPr lang="en-US" altLang="en-US" sz="2400" dirty="0"/>
              <a:t> </a:t>
            </a:r>
            <a:endParaRPr lang="ro-RO" altLang="en-US" sz="2400" dirty="0"/>
          </a:p>
          <a:p>
            <a:pPr eaLnBrk="1" hangingPunct="1"/>
            <a:r>
              <a:rPr lang="en-US" altLang="en-US" sz="2400" dirty="0"/>
              <a:t>La</a:t>
            </a:r>
            <a:r>
              <a:rPr lang="ro-MD" altLang="en-US" sz="2400" dirty="0"/>
              <a:t>s</a:t>
            </a:r>
            <a:r>
              <a:rPr lang="en-US" altLang="en-US" sz="2400" dirty="0" err="1"/>
              <a:t>erul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este</a:t>
            </a:r>
            <a:r>
              <a:rPr lang="en-US" altLang="en-US" sz="2400" dirty="0"/>
              <a:t> un </a:t>
            </a:r>
            <a:r>
              <a:rPr lang="en-US" altLang="en-US" sz="2400" dirty="0" err="1"/>
              <a:t>dispozitiv</a:t>
            </a:r>
            <a:r>
              <a:rPr lang="en-US" altLang="en-US" sz="2400" dirty="0"/>
              <a:t> care </a:t>
            </a:r>
            <a:r>
              <a:rPr lang="en-US" altLang="en-US" sz="2400" dirty="0" err="1"/>
              <a:t>generează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lumina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emisie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stimulată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radiaţie</a:t>
            </a:r>
            <a:r>
              <a:rPr lang="en-US" altLang="en-US" sz="2400" dirty="0"/>
              <a:t>. Ce </a:t>
            </a:r>
            <a:r>
              <a:rPr lang="en-US" altLang="en-US" sz="2400" dirty="0" err="1"/>
              <a:t>înseamnă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emisie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stimulată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radiaţie</a:t>
            </a:r>
            <a:r>
              <a:rPr lang="en-US" altLang="en-US" sz="2400" dirty="0"/>
              <a:t> ?</a:t>
            </a:r>
            <a:endParaRPr lang="en-US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5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B8793-CD48-6FC2-5875-0D75056EF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01" y="412375"/>
            <a:ext cx="8796146" cy="61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11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059934" y="171294"/>
            <a:ext cx="4268420" cy="601663"/>
          </a:xfrm>
        </p:spPr>
        <p:txBody>
          <a:bodyPr>
            <a:normAutofit fontScale="90000"/>
          </a:bodyPr>
          <a:lstStyle/>
          <a:p>
            <a:pPr algn="ctr"/>
            <a:r>
              <a:rPr lang="ro-MD" altLang="en-US" dirty="0"/>
              <a:t>Radiația spontană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0864" y="772957"/>
            <a:ext cx="11124286" cy="591374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2 tipuri r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adiaţii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spontană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Spontană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cauze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întîmplă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LED-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excitaţi din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trec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extern,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spontană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Caracteristicile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următoarele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o-RO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buFont typeface="Wingdings 2" panose="05020102010507070707" pitchFamily="18" charset="2"/>
              <a:buAutoNum type="arabicPeriod"/>
              <a:defRPr/>
            </a:pP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Saltul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electronilor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diferite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nivele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energetice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determină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producerea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explică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lăţimea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spectrală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acestor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surse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motiv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LED are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lăţime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sprectrală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60 nm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funcţionare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undă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850 nm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170 nm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funcţionarea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1300 nm.</a:t>
            </a:r>
            <a:endParaRPr lang="ro-M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arbitrare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puţini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participă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dorită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reduce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ieşire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LED.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înseamnă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conversia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current-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loc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eficienţă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redusă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3. Fotonii care contribuie la puterea de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ieşire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, nu se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mişcă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strict într-o singură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dar se propagă în interiorul unui con, ceea ce conduce la o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împrăştiere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spatială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. Din acest motiv, LED-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este modelat ca o sursă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Lambertiană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  <a:defRPr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Tranziţia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are loc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momente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aleatorii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corelare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motiv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radiaţia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ecoerentă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Caracteristici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sus ale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LED fac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inutilizabil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legăturile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optice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la mare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distanţă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2432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85826" y="175419"/>
            <a:ext cx="5693667" cy="715963"/>
          </a:xfrm>
        </p:spPr>
        <p:txBody>
          <a:bodyPr>
            <a:normAutofit fontScale="90000"/>
          </a:bodyPr>
          <a:lstStyle/>
          <a:p>
            <a:r>
              <a:rPr lang="ro-MD" altLang="en-US" dirty="0"/>
              <a:t>Radiația optică stimulată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4752" y="1066800"/>
            <a:ext cx="11367247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o-RO" sz="2000" dirty="0"/>
              <a:t>A</a:t>
            </a:r>
            <a:r>
              <a:rPr lang="en-US" sz="2000" dirty="0" err="1"/>
              <a:t>lt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are </a:t>
            </a:r>
            <a:r>
              <a:rPr lang="en-US" sz="2000" dirty="0" err="1"/>
              <a:t>loc</a:t>
            </a:r>
            <a:r>
              <a:rPr lang="en-US" sz="2000" dirty="0"/>
              <a:t> </a:t>
            </a:r>
            <a:r>
              <a:rPr lang="en-US" sz="2000" dirty="0" err="1"/>
              <a:t>atunci</a:t>
            </a:r>
            <a:r>
              <a:rPr lang="en-US" sz="2000" dirty="0"/>
              <a:t> c</a:t>
            </a:r>
            <a:r>
              <a:rPr lang="ro-RO" sz="2000" dirty="0"/>
              <a:t>â</a:t>
            </a:r>
            <a:r>
              <a:rPr lang="en-US" sz="2000" dirty="0" err="1"/>
              <a:t>nd</a:t>
            </a:r>
            <a:r>
              <a:rPr lang="en-US" sz="2000" dirty="0"/>
              <a:t> un </a:t>
            </a:r>
            <a:r>
              <a:rPr lang="en-US" sz="2000" dirty="0" err="1"/>
              <a:t>foton</a:t>
            </a:r>
            <a:r>
              <a:rPr lang="en-US" sz="2000" dirty="0"/>
              <a:t> extern </a:t>
            </a:r>
            <a:r>
              <a:rPr lang="en-US" sz="2000" dirty="0" err="1"/>
              <a:t>loveşte</a:t>
            </a:r>
            <a:r>
              <a:rPr lang="en-US" sz="2000" dirty="0"/>
              <a:t> un electron </a:t>
            </a:r>
            <a:r>
              <a:rPr lang="en-US" sz="2000" dirty="0" err="1"/>
              <a:t>excita</a:t>
            </a:r>
            <a:r>
              <a:rPr lang="ro-MD" sz="2000" dirty="0"/>
              <a:t>t. </a:t>
            </a:r>
          </a:p>
          <a:p>
            <a:pPr marL="0" indent="0">
              <a:buNone/>
              <a:defRPr/>
            </a:pPr>
            <a:r>
              <a:rPr lang="en-US" sz="2000" dirty="0" err="1"/>
              <a:t>Interacţiunea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include </a:t>
            </a:r>
            <a:r>
              <a:rPr lang="en-US" sz="2000" b="1" dirty="0"/>
              <a:t>o </a:t>
            </a:r>
            <a:r>
              <a:rPr lang="en-US" sz="2000" b="1" dirty="0" err="1"/>
              <a:t>tranziţie</a:t>
            </a:r>
            <a:r>
              <a:rPr lang="en-US" sz="2000" b="1" dirty="0"/>
              <a:t> </a:t>
            </a:r>
            <a:r>
              <a:rPr lang="en-US" sz="2000" b="1" dirty="0" err="1"/>
              <a:t>şi</a:t>
            </a:r>
            <a:r>
              <a:rPr lang="en-US" sz="2000" b="1" dirty="0"/>
              <a:t> o </a:t>
            </a:r>
            <a:r>
              <a:rPr lang="ro-RO" sz="2000" b="1" dirty="0"/>
              <a:t>emisie/</a:t>
            </a:r>
            <a:r>
              <a:rPr lang="en-US" sz="2000" b="1" dirty="0" err="1"/>
              <a:t>radiaţie</a:t>
            </a:r>
            <a:r>
              <a:rPr lang="en-US" sz="2000" b="1" dirty="0"/>
              <a:t> de </a:t>
            </a:r>
            <a:r>
              <a:rPr lang="en-US" sz="2000" b="1" dirty="0" err="1"/>
              <a:t>foton</a:t>
            </a:r>
            <a:r>
              <a:rPr lang="ro-RO" sz="2000" b="1" dirty="0"/>
              <a:t> nou</a:t>
            </a:r>
            <a:r>
              <a:rPr lang="en-US" sz="2000" b="1" dirty="0"/>
              <a:t>. </a:t>
            </a:r>
            <a:endParaRPr lang="ro-RO" sz="2000" b="1" dirty="0"/>
          </a:p>
          <a:p>
            <a:pPr marL="0" indent="0">
              <a:buNone/>
              <a:defRPr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caz</a:t>
            </a:r>
            <a:r>
              <a:rPr lang="en-US" sz="2000" dirty="0"/>
              <a:t>, </a:t>
            </a:r>
            <a:r>
              <a:rPr lang="en-US" sz="2000" dirty="0" err="1"/>
              <a:t>emisia</a:t>
            </a:r>
            <a:r>
              <a:rPr lang="ro-MD" sz="2000" dirty="0"/>
              <a:t> </a:t>
            </a:r>
            <a:r>
              <a:rPr lang="en-US" sz="2000" dirty="0" err="1"/>
              <a:t>indusă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stimulată</a:t>
            </a:r>
            <a:r>
              <a:rPr lang="en-US" sz="2000" dirty="0"/>
              <a:t> de </a:t>
            </a:r>
            <a:r>
              <a:rPr lang="en-US" sz="2000" dirty="0" err="1"/>
              <a:t>fotonul</a:t>
            </a:r>
            <a:r>
              <a:rPr lang="en-US" sz="2000" dirty="0"/>
              <a:t> extern.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endParaRPr lang="ro-RO" sz="2000" dirty="0"/>
          </a:p>
          <a:p>
            <a:pPr marL="0" indent="0">
              <a:buNone/>
              <a:defRPr/>
            </a:pPr>
            <a:r>
              <a:rPr lang="en-US" sz="2000" dirty="0" err="1"/>
              <a:t>radiaţie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numită</a:t>
            </a:r>
            <a:r>
              <a:rPr lang="ro-MD" sz="2000" dirty="0"/>
              <a:t> </a:t>
            </a:r>
            <a:r>
              <a:rPr lang="en-US" sz="2000" b="1" dirty="0" err="1"/>
              <a:t>stimulată</a:t>
            </a:r>
            <a:r>
              <a:rPr lang="en-US" sz="2000" b="1" dirty="0"/>
              <a:t>.</a:t>
            </a:r>
          </a:p>
          <a:p>
            <a:pPr marL="0" indent="0" algn="ctr">
              <a:buNone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Radiaţia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stimulată</a:t>
            </a:r>
            <a:r>
              <a:rPr lang="en-US" sz="2000" b="1" dirty="0">
                <a:solidFill>
                  <a:schemeClr val="tx1"/>
                </a:solidFill>
              </a:rPr>
              <a:t> are </a:t>
            </a:r>
            <a:r>
              <a:rPr lang="en-US" sz="2000" b="1" dirty="0" err="1">
                <a:solidFill>
                  <a:schemeClr val="tx1"/>
                </a:solidFill>
              </a:rPr>
              <a:t>următoarele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proprietăţi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ro-RO" sz="20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2000" dirty="0"/>
              <a:t>1. </a:t>
            </a:r>
            <a:r>
              <a:rPr lang="ro-RO" sz="2000" dirty="0"/>
              <a:t>U</a:t>
            </a:r>
            <a:r>
              <a:rPr lang="en-US" sz="2000" dirty="0"/>
              <a:t>n </a:t>
            </a:r>
            <a:r>
              <a:rPr lang="en-US" sz="2000" dirty="0" err="1"/>
              <a:t>foton</a:t>
            </a:r>
            <a:r>
              <a:rPr lang="en-US" sz="2000" dirty="0"/>
              <a:t> extern </a:t>
            </a:r>
            <a:r>
              <a:rPr lang="en-US" sz="2000" dirty="0" err="1"/>
              <a:t>forţează</a:t>
            </a:r>
            <a:r>
              <a:rPr lang="en-US" sz="2000" dirty="0"/>
              <a:t> </a:t>
            </a:r>
            <a:r>
              <a:rPr lang="en-US" sz="2000" dirty="0" err="1"/>
              <a:t>emisia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foton</a:t>
            </a:r>
            <a:r>
              <a:rPr lang="en-US" sz="2000" dirty="0"/>
              <a:t> cu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similară</a:t>
            </a:r>
            <a:r>
              <a:rPr lang="en-US" sz="2000" dirty="0"/>
              <a:t> (</a:t>
            </a:r>
            <a:r>
              <a:rPr lang="en-US" sz="2000" b="1" i="1" dirty="0"/>
              <a:t>Ep</a:t>
            </a:r>
            <a:r>
              <a:rPr lang="en-US" sz="2000" dirty="0"/>
              <a:t>). Cu </a:t>
            </a:r>
            <a:r>
              <a:rPr lang="en-US" sz="2000" dirty="0" err="1"/>
              <a:t>alte</a:t>
            </a:r>
            <a:r>
              <a:rPr lang="ro-MD" sz="2000" dirty="0"/>
              <a:t> </a:t>
            </a:r>
            <a:r>
              <a:rPr lang="en-US" sz="2000" dirty="0" err="1"/>
              <a:t>cuvinte</a:t>
            </a:r>
            <a:r>
              <a:rPr lang="en-US" sz="2000" dirty="0"/>
              <a:t>, </a:t>
            </a:r>
            <a:r>
              <a:rPr lang="en-US" sz="2000" b="1" dirty="0" err="1"/>
              <a:t>fotonul</a:t>
            </a:r>
            <a:r>
              <a:rPr lang="en-US" sz="2000" b="1" dirty="0"/>
              <a:t> extern </a:t>
            </a:r>
            <a:r>
              <a:rPr lang="en-US" sz="2000" b="1" dirty="0" err="1"/>
              <a:t>stimuleaza</a:t>
            </a:r>
            <a:r>
              <a:rPr lang="en-US" sz="2000" b="1" dirty="0"/>
              <a:t> </a:t>
            </a:r>
            <a:r>
              <a:rPr lang="en-US" sz="2000" b="1" dirty="0" err="1"/>
              <a:t>radiaţie</a:t>
            </a:r>
            <a:r>
              <a:rPr lang="en-US" sz="2000" b="1" dirty="0"/>
              <a:t> cu </a:t>
            </a:r>
            <a:r>
              <a:rPr lang="en-US" sz="2000" b="1" dirty="0" err="1"/>
              <a:t>aceeaşi</a:t>
            </a:r>
            <a:r>
              <a:rPr lang="en-US" sz="2000" b="1" dirty="0"/>
              <a:t> </a:t>
            </a:r>
            <a:r>
              <a:rPr lang="en-US" sz="2000" b="1" dirty="0" err="1"/>
              <a:t>lungime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ca a </a:t>
            </a:r>
            <a:r>
              <a:rPr lang="en-US" sz="2000" dirty="0" err="1"/>
              <a:t>lui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/>
              <a:t>Această </a:t>
            </a:r>
            <a:r>
              <a:rPr lang="en-US" sz="2000" dirty="0" err="1"/>
              <a:t>proprietate</a:t>
            </a:r>
            <a:r>
              <a:rPr lang="en-US" sz="2000" dirty="0"/>
              <a:t> face ca </a:t>
            </a:r>
            <a:r>
              <a:rPr lang="en-US" sz="2000" i="1" dirty="0" err="1">
                <a:solidFill>
                  <a:srgbClr val="FF0000"/>
                </a:solidFill>
              </a:rPr>
              <a:t>lăţimea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spectrală</a:t>
            </a:r>
            <a:r>
              <a:rPr lang="en-US" sz="2000" i="1" dirty="0">
                <a:solidFill>
                  <a:srgbClr val="FF0000"/>
                </a:solidFill>
              </a:rPr>
              <a:t> a </a:t>
            </a:r>
            <a:r>
              <a:rPr lang="en-US" sz="2000" i="1" dirty="0" err="1">
                <a:solidFill>
                  <a:srgbClr val="FF0000"/>
                </a:solidFill>
              </a:rPr>
              <a:t>luminii</a:t>
            </a:r>
            <a:r>
              <a:rPr lang="en-US" sz="2000" i="1" dirty="0">
                <a:solidFill>
                  <a:srgbClr val="FF0000"/>
                </a:solidFill>
              </a:rPr>
              <a:t> radiate </a:t>
            </a:r>
            <a:r>
              <a:rPr lang="en-US" sz="2000" i="1" dirty="0" err="1">
                <a:solidFill>
                  <a:srgbClr val="FF0000"/>
                </a:solidFill>
              </a:rPr>
              <a:t>să</a:t>
            </a:r>
            <a:r>
              <a:rPr lang="en-US" sz="2000" i="1" dirty="0">
                <a:solidFill>
                  <a:srgbClr val="FF0000"/>
                </a:solidFill>
              </a:rPr>
              <a:t> fie </a:t>
            </a:r>
            <a:r>
              <a:rPr lang="en-US" sz="2000" i="1" dirty="0" err="1">
                <a:solidFill>
                  <a:srgbClr val="FF0000"/>
                </a:solidFill>
              </a:rPr>
              <a:t>îngustă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ro-RO" sz="2000" dirty="0"/>
              <a:t>U</a:t>
            </a:r>
            <a:r>
              <a:rPr lang="en-US" sz="2000" dirty="0"/>
              <a:t>n laser</a:t>
            </a:r>
            <a:r>
              <a:rPr lang="ro-RO" sz="2000" dirty="0"/>
              <a:t> are</a:t>
            </a:r>
            <a:r>
              <a:rPr lang="en-US" sz="2000" dirty="0"/>
              <a:t> </a:t>
            </a:r>
            <a:r>
              <a:rPr lang="en-US" sz="2000" dirty="0" err="1"/>
              <a:t>lăţimea</a:t>
            </a:r>
            <a:r>
              <a:rPr lang="en-US" sz="2000" dirty="0"/>
              <a:t> </a:t>
            </a:r>
            <a:r>
              <a:rPr lang="en-US" sz="2000" dirty="0" err="1"/>
              <a:t>spectrală</a:t>
            </a:r>
            <a:r>
              <a:rPr lang="en-US" sz="2000" dirty="0"/>
              <a:t> </a:t>
            </a:r>
            <a:r>
              <a:rPr lang="ro-RO" sz="2000" dirty="0"/>
              <a:t>de</a:t>
            </a:r>
            <a:r>
              <a:rPr lang="en-US" sz="2000" dirty="0"/>
              <a:t> </a:t>
            </a:r>
            <a:r>
              <a:rPr lang="ro-RO" sz="2000" dirty="0"/>
              <a:t>cca</a:t>
            </a:r>
            <a:r>
              <a:rPr lang="en-US" sz="2000" dirty="0"/>
              <a:t> 1nm, at</a:t>
            </a:r>
            <a:r>
              <a:rPr lang="ro-RO" sz="2000" dirty="0"/>
              <a:t>â</a:t>
            </a:r>
            <a:r>
              <a:rPr lang="en-US" sz="2000" dirty="0"/>
              <a:t>t la 1300 nm</a:t>
            </a:r>
            <a:r>
              <a:rPr lang="ro-MD" sz="2000" dirty="0"/>
              <a:t> </a:t>
            </a:r>
            <a:r>
              <a:rPr lang="en-US" sz="2000" dirty="0"/>
              <a:t>c</a:t>
            </a:r>
            <a:r>
              <a:rPr lang="ro-RO" sz="2000" dirty="0"/>
              <a:t>â</a:t>
            </a:r>
            <a:r>
              <a:rPr lang="en-US" sz="2000" dirty="0"/>
              <a:t>t </a:t>
            </a:r>
            <a:r>
              <a:rPr lang="en-US" sz="2000" dirty="0" err="1"/>
              <a:t>şi</a:t>
            </a:r>
            <a:r>
              <a:rPr lang="en-US" sz="2000" dirty="0"/>
              <a:t> la 1550 nm.</a:t>
            </a:r>
          </a:p>
          <a:p>
            <a:pPr marL="0" indent="0">
              <a:buNone/>
              <a:defRPr/>
            </a:pPr>
            <a:r>
              <a:rPr lang="en-US" sz="2000" dirty="0"/>
              <a:t>2.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toţi</a:t>
            </a:r>
            <a:r>
              <a:rPr lang="en-US" sz="2000" dirty="0"/>
              <a:t> </a:t>
            </a:r>
            <a:r>
              <a:rPr lang="en-US" sz="2000" dirty="0" err="1"/>
              <a:t>fotonii</a:t>
            </a:r>
            <a:r>
              <a:rPr lang="en-US" sz="2000" dirty="0"/>
              <a:t> se </a:t>
            </a:r>
            <a:r>
              <a:rPr lang="en-US" sz="2000" dirty="0" err="1"/>
              <a:t>propagă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aceeaşi</a:t>
            </a:r>
            <a:r>
              <a:rPr lang="en-US" sz="2000" dirty="0"/>
              <a:t> </a:t>
            </a:r>
            <a:r>
              <a:rPr lang="en-US" sz="2000" dirty="0" err="1"/>
              <a:t>direcţie</a:t>
            </a:r>
            <a:r>
              <a:rPr lang="en-US" sz="2000" dirty="0"/>
              <a:t>, </a:t>
            </a:r>
            <a:r>
              <a:rPr lang="en-US" sz="2000" dirty="0" err="1"/>
              <a:t>toţi</a:t>
            </a:r>
            <a:r>
              <a:rPr lang="en-US" sz="2000" dirty="0"/>
              <a:t> </a:t>
            </a:r>
            <a:r>
              <a:rPr lang="en-US" sz="2000" dirty="0" err="1"/>
              <a:t>contribuie</a:t>
            </a:r>
            <a:r>
              <a:rPr lang="en-US" sz="2000" dirty="0"/>
              <a:t> la </a:t>
            </a:r>
            <a:r>
              <a:rPr lang="en-US" sz="2000" dirty="0" err="1"/>
              <a:t>puterea</a:t>
            </a:r>
            <a:r>
              <a:rPr lang="ro-MD" sz="2000" dirty="0"/>
              <a:t> </a:t>
            </a:r>
            <a:r>
              <a:rPr lang="en-US" sz="2000" dirty="0" err="1"/>
              <a:t>luminoasă</a:t>
            </a:r>
            <a:r>
              <a:rPr lang="en-US" sz="2000" dirty="0"/>
              <a:t>.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b="1" dirty="0" err="1"/>
              <a:t>eficienţa</a:t>
            </a:r>
            <a:r>
              <a:rPr lang="en-US" sz="2000" b="1" dirty="0"/>
              <a:t> </a:t>
            </a:r>
            <a:r>
              <a:rPr lang="en-US" sz="2000" b="1" dirty="0" err="1"/>
              <a:t>conversiei</a:t>
            </a:r>
            <a:r>
              <a:rPr lang="en-US" sz="2000" b="1" dirty="0"/>
              <a:t> </a:t>
            </a:r>
            <a:r>
              <a:rPr lang="en-US" sz="2000" b="1" dirty="0" err="1"/>
              <a:t>curent-lumină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mare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drept</a:t>
            </a:r>
            <a:r>
              <a:rPr lang="ro-MD" sz="2000" dirty="0"/>
              <a:t> </a:t>
            </a:r>
            <a:r>
              <a:rPr lang="en-US" sz="2000" dirty="0" err="1"/>
              <a:t>consecinţă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b="1" dirty="0" err="1"/>
              <a:t>puterea</a:t>
            </a:r>
            <a:r>
              <a:rPr lang="en-US" sz="2000" b="1" dirty="0"/>
              <a:t> de </a:t>
            </a:r>
            <a:r>
              <a:rPr lang="en-US" sz="2000" b="1" dirty="0" err="1"/>
              <a:t>ieşire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fi la </a:t>
            </a:r>
            <a:r>
              <a:rPr lang="en-US" sz="2000" b="1" dirty="0" err="1"/>
              <a:t>fel</a:t>
            </a:r>
            <a:r>
              <a:rPr lang="en-US" sz="2000" dirty="0"/>
              <a:t>.</a:t>
            </a:r>
          </a:p>
          <a:p>
            <a:pPr marL="0" indent="0">
              <a:buNone/>
              <a:defRPr/>
            </a:pPr>
            <a:r>
              <a:rPr lang="en-US" sz="2000" dirty="0"/>
              <a:t>3. </a:t>
            </a:r>
            <a:r>
              <a:rPr lang="en-US" sz="2000" dirty="0" err="1"/>
              <a:t>Fotonii</a:t>
            </a:r>
            <a:r>
              <a:rPr lang="en-US" sz="2000" dirty="0"/>
              <a:t> </a:t>
            </a:r>
            <a:r>
              <a:rPr lang="en-US" sz="2000" dirty="0" err="1"/>
              <a:t>stimulaţi</a:t>
            </a:r>
            <a:r>
              <a:rPr lang="en-US" sz="2000" dirty="0"/>
              <a:t> se </a:t>
            </a:r>
            <a:r>
              <a:rPr lang="en-US" sz="2000" dirty="0" err="1"/>
              <a:t>propagă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aceeaşi</a:t>
            </a:r>
            <a:r>
              <a:rPr lang="en-US" sz="2000" dirty="0"/>
              <a:t> </a:t>
            </a:r>
            <a:r>
              <a:rPr lang="en-US" sz="2000" dirty="0" err="1"/>
              <a:t>direcţie</a:t>
            </a:r>
            <a:r>
              <a:rPr lang="en-US" sz="2000" dirty="0"/>
              <a:t> cu </a:t>
            </a:r>
            <a:r>
              <a:rPr lang="en-US" sz="2000" dirty="0" err="1"/>
              <a:t>fotonii</a:t>
            </a:r>
            <a:r>
              <a:rPr lang="en-US" sz="2000" dirty="0"/>
              <a:t> care </a:t>
            </a:r>
            <a:r>
              <a:rPr lang="en-US" sz="2000" dirty="0" err="1"/>
              <a:t>i</a:t>
            </a:r>
            <a:r>
              <a:rPr lang="en-US" sz="2000" dirty="0"/>
              <a:t>-au </a:t>
            </a:r>
            <a:r>
              <a:rPr lang="en-US" sz="2000" dirty="0" err="1"/>
              <a:t>stimulat</a:t>
            </a:r>
            <a:r>
              <a:rPr lang="en-US" sz="2000" dirty="0"/>
              <a:t>. </a:t>
            </a:r>
            <a:r>
              <a:rPr lang="en-US" sz="2000" dirty="0" err="1"/>
              <a:t>Prin</a:t>
            </a:r>
            <a:r>
              <a:rPr lang="ro-MD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lumina</a:t>
            </a:r>
            <a:r>
              <a:rPr lang="en-US" sz="2000" dirty="0"/>
              <a:t> </a:t>
            </a:r>
            <a:r>
              <a:rPr lang="en-US" sz="2000" dirty="0" err="1"/>
              <a:t>stimulată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fi </a:t>
            </a:r>
            <a:r>
              <a:rPr lang="en-US" sz="2000" b="1" dirty="0"/>
              <a:t>bine </a:t>
            </a:r>
            <a:r>
              <a:rPr lang="en-US" sz="2000" b="1" dirty="0" err="1"/>
              <a:t>direcţionată</a:t>
            </a:r>
            <a:r>
              <a:rPr lang="en-US" sz="2000" b="1" dirty="0"/>
              <a:t>.</a:t>
            </a:r>
          </a:p>
          <a:p>
            <a:pPr marL="0" indent="0">
              <a:buNone/>
              <a:defRPr/>
            </a:pPr>
            <a:r>
              <a:rPr lang="en-US" sz="2000" dirty="0"/>
              <a:t>4. </a:t>
            </a:r>
            <a:r>
              <a:rPr lang="en-US" sz="2000" dirty="0" err="1"/>
              <a:t>Deoarece</a:t>
            </a:r>
            <a:r>
              <a:rPr lang="en-US" sz="2000" dirty="0"/>
              <a:t> un </a:t>
            </a:r>
            <a:r>
              <a:rPr lang="en-US" sz="2000" dirty="0" err="1"/>
              <a:t>foton</a:t>
            </a:r>
            <a:r>
              <a:rPr lang="en-US" sz="2000" dirty="0"/>
              <a:t> </a:t>
            </a:r>
            <a:r>
              <a:rPr lang="en-US" sz="2000" dirty="0" err="1"/>
              <a:t>stimulat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radiat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</a:t>
            </a:r>
            <a:r>
              <a:rPr lang="en-US" sz="2000" dirty="0" err="1"/>
              <a:t>cînd</a:t>
            </a:r>
            <a:r>
              <a:rPr lang="en-US" sz="2000" dirty="0"/>
              <a:t> un </a:t>
            </a:r>
            <a:r>
              <a:rPr lang="en-US" sz="2000" dirty="0" err="1"/>
              <a:t>foton</a:t>
            </a:r>
            <a:r>
              <a:rPr lang="en-US" sz="2000" dirty="0"/>
              <a:t> extern </a:t>
            </a:r>
            <a:r>
              <a:rPr lang="en-US" sz="2000" dirty="0" err="1"/>
              <a:t>amorsează</a:t>
            </a:r>
            <a:r>
              <a:rPr lang="ro-MD" sz="2000" dirty="0"/>
              <a:t>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acţiune</a:t>
            </a:r>
            <a:r>
              <a:rPr lang="en-US" sz="2000" dirty="0"/>
              <a:t>, </a:t>
            </a:r>
            <a:r>
              <a:rPr lang="en-US" sz="2000" dirty="0" err="1"/>
              <a:t>ambii</a:t>
            </a:r>
            <a:r>
              <a:rPr lang="en-US" sz="2000" dirty="0"/>
              <a:t> </a:t>
            </a:r>
            <a:r>
              <a:rPr lang="en-US" sz="2000" dirty="0" err="1"/>
              <a:t>fotoni</a:t>
            </a:r>
            <a:r>
              <a:rPr lang="en-US" sz="2000" dirty="0"/>
              <a:t> se </a:t>
            </a:r>
            <a:r>
              <a:rPr lang="en-US" sz="2000" dirty="0" err="1"/>
              <a:t>spune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b="1" dirty="0" err="1"/>
              <a:t>sunt</a:t>
            </a:r>
            <a:r>
              <a:rPr lang="en-US" sz="2000" b="1" dirty="0"/>
              <a:t> </a:t>
            </a:r>
            <a:r>
              <a:rPr lang="en-US" sz="2000" b="1" dirty="0" err="1"/>
              <a:t>sincronizaţi</a:t>
            </a:r>
            <a:r>
              <a:rPr lang="en-US" sz="2000" dirty="0"/>
              <a:t>.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înseamnă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ro-MD" sz="2000" dirty="0"/>
              <a:t> </a:t>
            </a:r>
            <a:r>
              <a:rPr lang="en-US" sz="2000" dirty="0" err="1"/>
              <a:t>ambii</a:t>
            </a:r>
            <a:r>
              <a:rPr lang="en-US" sz="2000" dirty="0"/>
              <a:t> </a:t>
            </a:r>
            <a:r>
              <a:rPr lang="en-US" sz="2000" dirty="0" err="1"/>
              <a:t>fotoni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fază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astfel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radiaţia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stimulată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este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coerentă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30" y="1"/>
            <a:ext cx="2796327" cy="22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32" indent="-285744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2971" indent="-228594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160" indent="-228594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349" indent="-228594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537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726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8914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103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fld id="{AF95DE43-8627-4F53-A486-802B98E3C8DA}" type="slidenum">
              <a:rPr lang="zh-TW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t>54</a:t>
            </a:fld>
            <a:endParaRPr lang="zh-TW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12425" y="298623"/>
            <a:ext cx="3816927" cy="549275"/>
          </a:xfrm>
        </p:spPr>
        <p:txBody>
          <a:bodyPr/>
          <a:lstStyle/>
          <a:p>
            <a:pPr algn="ctr" eaLnBrk="1" hangingPunct="1"/>
            <a:r>
              <a:rPr lang="en-US" altLang="zh-TW" sz="2000" b="1" dirty="0" err="1">
                <a:latin typeface="Arial" panose="020B0604020202020204" pitchFamily="34" charset="0"/>
              </a:rPr>
              <a:t>Compa</a:t>
            </a:r>
            <a:r>
              <a:rPr lang="ro-MD" altLang="zh-TW" sz="2000" b="1" dirty="0" err="1">
                <a:latin typeface="Arial" panose="020B0604020202020204" pitchFamily="34" charset="0"/>
              </a:rPr>
              <a:t>rarea</a:t>
            </a:r>
            <a:r>
              <a:rPr lang="en-US" altLang="zh-TW" sz="2000" b="1" dirty="0">
                <a:latin typeface="Arial" panose="020B0604020202020204" pitchFamily="34" charset="0"/>
              </a:rPr>
              <a:t> LD </a:t>
            </a:r>
            <a:r>
              <a:rPr lang="ro-MD" altLang="zh-TW" sz="2000" b="1" dirty="0">
                <a:latin typeface="Arial" panose="020B0604020202020204" pitchFamily="34" charset="0"/>
              </a:rPr>
              <a:t>și</a:t>
            </a:r>
            <a:r>
              <a:rPr lang="en-US" altLang="zh-TW" sz="2000" b="1" dirty="0">
                <a:latin typeface="Arial" panose="020B0604020202020204" pitchFamily="34" charset="0"/>
              </a:rPr>
              <a:t> LED </a:t>
            </a:r>
            <a:endParaRPr lang="zh-TW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70965" y="1041189"/>
            <a:ext cx="5000148" cy="3913365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</a:pPr>
            <a:r>
              <a:rPr lang="ro-MD" altLang="zh-TW" sz="2000" b="1" i="1" dirty="0">
                <a:latin typeface="Arial" panose="020B0604020202020204" pitchFamily="34" charset="0"/>
              </a:rPr>
              <a:t>Dioda </a:t>
            </a:r>
            <a:r>
              <a:rPr lang="en-US" altLang="zh-TW" sz="2000" b="1" i="1" dirty="0">
                <a:latin typeface="Arial" panose="020B0604020202020204" pitchFamily="34" charset="0"/>
              </a:rPr>
              <a:t>Laser </a:t>
            </a:r>
            <a:endParaRPr lang="en-US" altLang="zh-TW" sz="2000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Radiația stimulată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Spectru de emisie îngust, liniar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RO" altLang="zh-TW" sz="2000" b="1" dirty="0">
                <a:latin typeface="Arial" panose="020B0604020202020204" pitchFamily="34" charset="0"/>
              </a:rPr>
              <a:t>C</a:t>
            </a:r>
            <a:r>
              <a:rPr lang="en-US" altLang="zh-TW" sz="2000" b="1" dirty="0" err="1">
                <a:latin typeface="Arial" panose="020B0604020202020204" pitchFamily="34" charset="0"/>
              </a:rPr>
              <a:t>oerent</a:t>
            </a:r>
            <a:r>
              <a:rPr lang="ro-RO" altLang="zh-TW" sz="2000" b="1" dirty="0">
                <a:latin typeface="Arial" panose="020B0604020202020204" pitchFamily="34" charset="0"/>
              </a:rPr>
              <a:t>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Putere ieșire înaltă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Dispozitiv de prag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Dependență de T puternică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Eficiența de cuplare</a:t>
            </a:r>
          </a:p>
          <a:p>
            <a:pPr marL="112713" lvl="1" indent="0" eaLnBrk="1" hangingPunct="1">
              <a:buNone/>
            </a:pPr>
            <a:r>
              <a:rPr lang="ro-MD" altLang="zh-TW" sz="2000" b="1" dirty="0">
                <a:latin typeface="Arial" panose="020B0604020202020204" pitchFamily="34" charset="0"/>
              </a:rPr>
              <a:t>      cu fibra optică</a:t>
            </a:r>
          </a:p>
          <a:p>
            <a:pPr marL="112713" lvl="1" indent="0" eaLnBrk="1" hangingPunct="1">
              <a:buNone/>
            </a:pPr>
            <a:r>
              <a:rPr lang="ro-MD" altLang="zh-TW" sz="2000" b="1" dirty="0">
                <a:latin typeface="Arial" panose="020B0604020202020204" pitchFamily="34" charset="0"/>
              </a:rPr>
              <a:t>      înaltă</a:t>
            </a:r>
            <a:endParaRPr lang="zh-TW" altLang="zh-TW" sz="2000" b="1" dirty="0">
              <a:latin typeface="Arial" panose="020B0604020202020204" pitchFamily="34" charset="0"/>
            </a:endParaRP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486202" y="754254"/>
            <a:ext cx="5000147" cy="29427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000" b="1" i="1" dirty="0">
                <a:latin typeface="Arial" panose="020B0604020202020204" pitchFamily="34" charset="0"/>
              </a:rPr>
              <a:t>LED</a:t>
            </a:r>
            <a:endParaRPr lang="en-US" altLang="zh-TW" sz="2000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Radiația spontană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Spectru emisie larg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RO" altLang="zh-TW" sz="2000" b="1" dirty="0">
                <a:latin typeface="Arial" panose="020B0604020202020204" pitchFamily="34" charset="0"/>
              </a:rPr>
              <a:t>I</a:t>
            </a:r>
            <a:r>
              <a:rPr lang="en-US" altLang="zh-TW" sz="2000" b="1" dirty="0" err="1">
                <a:latin typeface="Arial" panose="020B0604020202020204" pitchFamily="34" charset="0"/>
              </a:rPr>
              <a:t>ncoerent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Putere ieșire joasă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Curentul nu are prag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Dependență de T slabă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Eficiența cuplare cu fibra optică joasă</a:t>
            </a:r>
            <a:endParaRPr lang="en-US" altLang="zh-TW" sz="2000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Imagini pentru stimulated radiation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55" y="3611336"/>
            <a:ext cx="4876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75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32" indent="-285744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2971" indent="-228594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160" indent="-228594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349" indent="-228594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537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726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8914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103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fld id="{32EBD81F-A928-4E29-B6E7-43A7B75FB487}" type="slidenum">
              <a:rPr lang="zh-TW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t>55</a:t>
            </a:fld>
            <a:endParaRPr lang="zh-TW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472630" y="265838"/>
            <a:ext cx="2443280" cy="4072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o-MD" altLang="zh-TW" sz="2000" b="1" dirty="0">
                <a:latin typeface="Arial" panose="020B0604020202020204" pitchFamily="34" charset="0"/>
              </a:rPr>
              <a:t>Emisia stimulată</a:t>
            </a:r>
            <a:endParaRPr lang="zh-TW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329" y="985720"/>
            <a:ext cx="11068265" cy="610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o-MD" altLang="zh-TW" sz="1400" b="1" dirty="0">
                <a:latin typeface="Arial" panose="020B0604020202020204" pitchFamily="34" charset="0"/>
              </a:rPr>
              <a:t>Emisia stimulată</a:t>
            </a:r>
            <a:endParaRPr lang="en-US" altLang="zh-TW" sz="1400" b="1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ro-MD" altLang="zh-TW" sz="1600" b="1" dirty="0">
                <a:latin typeface="Arial" panose="020B0604020202020204" pitchFamily="34" charset="0"/>
              </a:rPr>
              <a:t>2 cerințe de bază pentru ca o emisie stimulată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ro-MD" altLang="zh-TW" sz="1600" b="1" dirty="0">
                <a:latin typeface="Arial" panose="020B0604020202020204" pitchFamily="34" charset="0"/>
              </a:rPr>
              <a:t>să aibă loc</a:t>
            </a:r>
            <a:r>
              <a:rPr lang="en-US" altLang="zh-TW" sz="1600" b="1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   </a:t>
            </a:r>
            <a:endParaRPr lang="ro-RO" altLang="zh-TW" sz="140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(1) </a:t>
            </a:r>
            <a:r>
              <a:rPr lang="ro-MD" altLang="zh-TW" sz="1400" b="1" dirty="0">
                <a:latin typeface="Arial" panose="020B0604020202020204" pitchFamily="34" charset="0"/>
              </a:rPr>
              <a:t>O cavitate optică rezonatoare pentru a mări </a:t>
            </a:r>
            <a:r>
              <a:rPr lang="en-US" altLang="zh-TW" sz="1400" b="1" dirty="0">
                <a:latin typeface="Arial" panose="020B0604020202020204" pitchFamily="34" charset="0"/>
              </a:rPr>
              <a:t> </a:t>
            </a:r>
            <a:r>
              <a:rPr lang="ro-MD" altLang="zh-TW" sz="1400" b="1" dirty="0">
                <a:latin typeface="Arial" panose="020B0604020202020204" pitchFamily="34" charset="0"/>
              </a:rPr>
              <a:t>câmpul de fotoni produși</a:t>
            </a:r>
            <a:endParaRPr lang="en-US" altLang="zh-TW" sz="14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1400" dirty="0">
                <a:latin typeface="Arial" panose="020B0604020202020204" pitchFamily="34" charset="0"/>
              </a:rPr>
              <a:t>O densitate largă de energii a câmpului de fotoni</a:t>
            </a:r>
            <a:r>
              <a:rPr lang="en-US" altLang="zh-TW" sz="1400" dirty="0">
                <a:latin typeface="Arial" panose="020B0604020202020204" pitchFamily="34" charset="0"/>
              </a:rPr>
              <a:t> </a:t>
            </a:r>
            <a:r>
              <a:rPr lang="en-US" altLang="zh-TW" sz="1400" dirty="0">
                <a:latin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en-US" altLang="zh-TW" sz="1400" dirty="0">
                <a:latin typeface="Arial" panose="020B0604020202020204" pitchFamily="34" charset="0"/>
                <a:sym typeface="Math A" pitchFamily="18" charset="2"/>
              </a:rPr>
              <a:t>(</a:t>
            </a:r>
            <a:r>
              <a:rPr lang="en-US" altLang="zh-TW" sz="1400" dirty="0">
                <a:latin typeface="Arial" panose="020B0604020202020204" pitchFamily="34" charset="0"/>
                <a:sym typeface="Symbol" panose="05050102010706020507" pitchFamily="18" charset="2"/>
              </a:rPr>
              <a:t></a:t>
            </a:r>
            <a:r>
              <a:rPr lang="en-US" altLang="zh-TW" sz="1400" baseline="-25000" dirty="0">
                <a:latin typeface="Arial" panose="020B0604020202020204" pitchFamily="34" charset="0"/>
                <a:sym typeface="Math A" pitchFamily="18" charset="2"/>
              </a:rPr>
              <a:t>12</a:t>
            </a:r>
            <a:r>
              <a:rPr lang="en-US" altLang="zh-TW" sz="1400" dirty="0">
                <a:latin typeface="Arial" panose="020B0604020202020204" pitchFamily="34" charset="0"/>
                <a:sym typeface="Math A" pitchFamily="18" charset="2"/>
              </a:rPr>
              <a:t>) </a:t>
            </a:r>
            <a:r>
              <a:rPr lang="ro-MD" altLang="zh-TW" sz="1400" dirty="0">
                <a:latin typeface="Arial" panose="020B0604020202020204" pitchFamily="34" charset="0"/>
                <a:sym typeface="Math A" pitchFamily="18" charset="2"/>
              </a:rPr>
              <a:t>va amplifica emisia stimulată mai tare ca emisia spontană</a:t>
            </a:r>
            <a:endParaRPr lang="en-US" altLang="zh-TW" sz="1400" dirty="0">
              <a:latin typeface="Arial" panose="020B0604020202020204" pitchFamily="34" charset="0"/>
              <a:sym typeface="Math A" pitchFamily="18" charset="2"/>
            </a:endParaRPr>
          </a:p>
          <a:p>
            <a:pPr lvl="1" eaLnBrk="1" hangingPunct="1"/>
            <a:endParaRPr lang="en-US" altLang="zh-TW" sz="1400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zh-TW" sz="140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  </a:t>
            </a:r>
            <a:endParaRPr lang="ro-RO" altLang="zh-TW" sz="140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(2) </a:t>
            </a:r>
            <a:r>
              <a:rPr lang="ro-RO" altLang="zh-TW" sz="1400" b="1" dirty="0">
                <a:latin typeface="Arial" panose="020B0604020202020204" pitchFamily="34" charset="0"/>
              </a:rPr>
              <a:t>O</a:t>
            </a:r>
            <a:r>
              <a:rPr lang="ro-MD" altLang="zh-TW" sz="1400" b="1" dirty="0" err="1">
                <a:latin typeface="Arial" panose="020B0604020202020204" pitchFamily="34" charset="0"/>
              </a:rPr>
              <a:t>bținerea</a:t>
            </a:r>
            <a:r>
              <a:rPr lang="ro-MD" altLang="zh-TW" sz="1400" b="1" dirty="0">
                <a:latin typeface="Arial" panose="020B0604020202020204" pitchFamily="34" charset="0"/>
              </a:rPr>
              <a:t> inversării populației purtătorilor de sarcină</a:t>
            </a:r>
            <a:endParaRPr lang="en-US" altLang="zh-TW" sz="1400" b="1" i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RO" altLang="zh-TW" sz="1400" dirty="0">
                <a:latin typeface="Arial" panose="020B0604020202020204" pitchFamily="34" charset="0"/>
              </a:rPr>
              <a:t>În condiția de inversare a populației</a:t>
            </a:r>
            <a:r>
              <a:rPr lang="en-US" altLang="zh-TW" sz="1400" dirty="0">
                <a:latin typeface="Arial" panose="020B0604020202020204" pitchFamily="34" charset="0"/>
              </a:rPr>
              <a:t> (n</a:t>
            </a:r>
            <a:r>
              <a:rPr lang="en-US" altLang="zh-TW" sz="1400" baseline="-25000" dirty="0">
                <a:latin typeface="Arial" panose="020B0604020202020204" pitchFamily="34" charset="0"/>
              </a:rPr>
              <a:t>2</a:t>
            </a:r>
            <a:r>
              <a:rPr lang="en-US" altLang="zh-TW" sz="1400" dirty="0">
                <a:latin typeface="Arial" panose="020B0604020202020204" pitchFamily="34" charset="0"/>
              </a:rPr>
              <a:t> &gt; n</a:t>
            </a:r>
            <a:r>
              <a:rPr lang="en-US" altLang="zh-TW" sz="1400" baseline="-25000" dirty="0">
                <a:latin typeface="Arial" panose="020B0604020202020204" pitchFamily="34" charset="0"/>
              </a:rPr>
              <a:t>1</a:t>
            </a:r>
            <a:r>
              <a:rPr lang="en-US" altLang="zh-TW" sz="1400" dirty="0">
                <a:latin typeface="Arial" panose="020B0604020202020204" pitchFamily="34" charset="0"/>
              </a:rPr>
              <a:t>) </a:t>
            </a:r>
            <a:r>
              <a:rPr lang="ro-RO" altLang="zh-TW" sz="1400" dirty="0">
                <a:latin typeface="Arial" panose="020B0604020202020204" pitchFamily="34" charset="0"/>
              </a:rPr>
              <a:t>emisia stimulată va domina asupra absorbției fotonilor</a:t>
            </a:r>
            <a:endParaRPr lang="en-US" altLang="zh-TW" sz="1400" dirty="0">
              <a:latin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zh-TW" altLang="zh-TW" sz="1400" dirty="0">
              <a:latin typeface="Arial" panose="020B0604020202020204" pitchFamily="34" charset="0"/>
            </a:endParaRPr>
          </a:p>
        </p:txBody>
      </p:sp>
      <p:pic>
        <p:nvPicPr>
          <p:cNvPr id="13319" name="Picture 7" descr="C:\Documents and Settings\吳坤憲\My Documents\光電元件講義\3-5-3.jpg"/>
          <p:cNvPicPr>
            <a:picLocks noChangeAspect="1" noChangeArrowheads="1"/>
          </p:cNvPicPr>
          <p:nvPr/>
        </p:nvPicPr>
        <p:blipFill>
          <a:blip r:embed="rId2" cstate="print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61" y="3099593"/>
            <a:ext cx="3934496" cy="5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:\Documents and Settings\吳坤憲\My Documents\光電元件講義\3-5-4.jpg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76" y="4730338"/>
            <a:ext cx="3527273" cy="49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C:\Documents and Settings\吳坤憲\My Documents\光電元件講義\3-5-5.jpg"/>
          <p:cNvPicPr>
            <a:picLocks noChangeAspect="1" noChangeArrowheads="1"/>
          </p:cNvPicPr>
          <p:nvPr/>
        </p:nvPicPr>
        <p:blipFill>
          <a:blip r:embed="rId4" cstate="print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1" y="5392639"/>
            <a:ext cx="2950751" cy="7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ini pentru stimulated radiation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92" y="437961"/>
            <a:ext cx="5590383" cy="19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91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06528" y="388237"/>
            <a:ext cx="6358675" cy="487363"/>
          </a:xfrm>
        </p:spPr>
        <p:txBody>
          <a:bodyPr>
            <a:normAutofit fontScale="90000"/>
          </a:bodyPr>
          <a:lstStyle/>
          <a:p>
            <a:r>
              <a:rPr lang="ro-MD" altLang="en-US" dirty="0"/>
              <a:t>Reacția pozitivă. Rezonator</a:t>
            </a:r>
            <a:endParaRPr lang="en-US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1012492" y="5700394"/>
            <a:ext cx="10876366" cy="785310"/>
          </a:xfrm>
        </p:spPr>
        <p:txBody>
          <a:bodyPr>
            <a:noAutofit/>
          </a:bodyPr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oglinzi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realizează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reacţie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optică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Pozitiv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reacţia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adună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ieşirea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la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oglinzi</a:t>
            </a:r>
            <a:r>
              <a:rPr lang="ro-MD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ormează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rezonator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magini pentru stimulated radiation picture">
            <a:extLst>
              <a:ext uri="{FF2B5EF4-FFF2-40B4-BE49-F238E27FC236}">
                <a16:creationId xmlns:a16="http://schemas.microsoft.com/office/drawing/2014/main" id="{FC3D7132-6CDE-CA54-B1A7-D768E27F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4"/>
            <a:ext cx="6426108" cy="21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C6599F39-B4A2-4A23-3DE8-288C590EC1AB}"/>
              </a:ext>
            </a:extLst>
          </p:cNvPr>
          <p:cNvSpPr txBox="1"/>
          <p:nvPr/>
        </p:nvSpPr>
        <p:spPr>
          <a:xfrm>
            <a:off x="1012492" y="1157606"/>
            <a:ext cx="105699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semnificativa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mili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arde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plasează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oglindă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un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capăt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regiunii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Cei 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extern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sunt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reflectaţi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înapoi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înspre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activă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funcţiona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o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stimulând iarăși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emisia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altor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patru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fiind deja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vor fi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reflectaţi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o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doua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oglindă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poziţionată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celălalt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capăt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regiunii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ș.a.m.d.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B8FB7ECC-37C4-6133-D2D9-3A471895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75" y="2844940"/>
            <a:ext cx="5661608" cy="21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3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8D7F935-C116-248B-FFF2-A0E6007D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5" y="310802"/>
            <a:ext cx="6714565" cy="802341"/>
          </a:xfrm>
        </p:spPr>
        <p:txBody>
          <a:bodyPr/>
          <a:lstStyle/>
          <a:p>
            <a:r>
              <a:rPr lang="ro-RO" dirty="0" err="1"/>
              <a:t>Fabry</a:t>
            </a:r>
            <a:r>
              <a:rPr lang="ro-RO" dirty="0"/>
              <a:t> – </a:t>
            </a:r>
            <a:r>
              <a:rPr lang="ro-RO" dirty="0" err="1"/>
              <a:t>Perot</a:t>
            </a:r>
            <a:r>
              <a:rPr lang="ro-RO" dirty="0"/>
              <a:t> </a:t>
            </a:r>
            <a:r>
              <a:rPr lang="ro-RO" dirty="0" err="1"/>
              <a:t>Resonator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768E97-7372-1F9B-4CB1-C7B5EF6EEA8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954127"/>
              </p:ext>
            </p:extLst>
          </p:nvPr>
        </p:nvGraphicFramePr>
        <p:xfrm>
          <a:off x="1885815" y="1231750"/>
          <a:ext cx="8420370" cy="419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72920" imgH="3078000" progId="Word.Document.8">
                  <p:embed/>
                </p:oleObj>
              </mc:Choice>
              <mc:Fallback>
                <p:oleObj name="Document" r:id="rId2" imgW="6172920" imgH="3078000" progId="Word.Document.8">
                  <p:embed/>
                  <p:pic>
                    <p:nvPicPr>
                      <p:cNvPr id="12290" name="Object 3">
                        <a:extLst>
                          <a:ext uri="{FF2B5EF4-FFF2-40B4-BE49-F238E27FC236}">
                            <a16:creationId xmlns:a16="http://schemas.microsoft.com/office/drawing/2014/main" id="{A130CC57-3787-9C40-DA4A-562C80CC2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815" y="1231750"/>
                        <a:ext cx="8420370" cy="4199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B28FB70-A272-FD24-C939-1E85DE7C3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97267"/>
              </p:ext>
            </p:extLst>
          </p:nvPr>
        </p:nvGraphicFramePr>
        <p:xfrm>
          <a:off x="6719047" y="5221376"/>
          <a:ext cx="38354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444240" progId="Equation.3">
                  <p:embed/>
                </p:oleObj>
              </mc:Choice>
              <mc:Fallback>
                <p:oleObj name="Equation" r:id="rId4" imgW="2006280" imgH="444240" progId="Equation.3">
                  <p:embed/>
                  <p:pic>
                    <p:nvPicPr>
                      <p:cNvPr id="12291" name="Object 4">
                        <a:extLst>
                          <a:ext uri="{FF2B5EF4-FFF2-40B4-BE49-F238E27FC236}">
                            <a16:creationId xmlns:a16="http://schemas.microsoft.com/office/drawing/2014/main" id="{6B7CADD0-8918-8FF1-66FD-253307EC7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047" y="5221376"/>
                        <a:ext cx="38354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E67ECF68-36FF-D820-33B9-1A26A5AA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631" y="6268447"/>
            <a:ext cx="454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 i="1" dirty="0">
                <a:latin typeface="Times New Roman" panose="02020603050405020304" pitchFamily="18" charset="0"/>
                <a:cs typeface="Arial" panose="020B0604020202020204" pitchFamily="34" charset="0"/>
              </a:rPr>
              <a:t>R:</a:t>
            </a:r>
            <a:r>
              <a:rPr lang="en-CA" alt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altLang="en-US" sz="1400" dirty="0">
                <a:latin typeface="Times New Roman" panose="02020603050405020304" pitchFamily="18" charset="0"/>
                <a:cs typeface="Arial" panose="020B0604020202020204" pitchFamily="34" charset="0"/>
              </a:rPr>
              <a:t>reflectance of the optical intensity, </a:t>
            </a:r>
            <a:r>
              <a:rPr lang="en-CA" altLang="en-US" sz="1400" i="1" dirty="0"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CA" altLang="en-US" sz="1400" dirty="0">
                <a:latin typeface="Times New Roman" panose="02020603050405020304" pitchFamily="18" charset="0"/>
                <a:cs typeface="Arial" panose="020B0604020202020204" pitchFamily="34" charset="0"/>
              </a:rPr>
              <a:t>: optical wavenumber</a:t>
            </a:r>
          </a:p>
        </p:txBody>
      </p:sp>
    </p:spTree>
    <p:extLst>
      <p:ext uri="{BB962C8B-B14F-4D97-AF65-F5344CB8AC3E}">
        <p14:creationId xmlns:p14="http://schemas.microsoft.com/office/powerpoint/2010/main" val="3134581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94291" y="104543"/>
            <a:ext cx="7572652" cy="563563"/>
          </a:xfrm>
        </p:spPr>
        <p:txBody>
          <a:bodyPr>
            <a:noAutofit/>
          </a:bodyPr>
          <a:lstStyle/>
          <a:p>
            <a:r>
              <a:rPr lang="ro-MD" altLang="en-US" sz="3600" b="1" dirty="0"/>
              <a:t>Inversiunea populației în dioda laser</a:t>
            </a:r>
            <a:endParaRPr lang="en-US" altLang="en-US" sz="36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794290" y="773308"/>
            <a:ext cx="5914419" cy="589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Pentru a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susţine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roces</a:t>
            </a:r>
            <a:r>
              <a:rPr lang="ro-MD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creștere rapidă a 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nr fotoni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stimulați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număr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excitaţi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disponibili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direct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LED -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posibil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excităm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număr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golirea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repede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-un LED.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excităm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viteza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-un LED. În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fapt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este necesar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decît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BV.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situaţie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numeşte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inversiune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populaţie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mod normal,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inversiune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densitate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printr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activă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îngustă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Inversiunea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necesară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efectul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excitaţi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 at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pot fi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excitaţi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determină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ştigul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diodei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laser.</a:t>
            </a:r>
            <a:endParaRPr lang="ro-MD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MD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587" y="1915721"/>
            <a:ext cx="4335625" cy="28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98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165411"/>
            <a:ext cx="10246659" cy="4527177"/>
          </a:xfrm>
        </p:spPr>
        <p:txBody>
          <a:bodyPr/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parte,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introduce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pierderi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mecanisme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absorbţia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transmisia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fotonilor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o parte din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stimulati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absorbiţi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 iradiate în exterior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doilea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linzile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reflectă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incidenţi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părea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numărul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crească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infinit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evident, nu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adevărat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începutul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procesului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laser,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ească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liniar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viteză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explozivă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măsură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 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sunt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sunt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pierduţi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Din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fericire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constantă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ştigul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crescut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Creşterea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ştigului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obţinută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creşterea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curentului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direct. La un moment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ştigul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egal cu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pierderile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situaţie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numită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corespunzător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numeşte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ro-RO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01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79967" cy="732155"/>
          </a:xfrm>
        </p:spPr>
        <p:txBody>
          <a:bodyPr>
            <a:normAutofit/>
          </a:bodyPr>
          <a:lstStyle/>
          <a:p>
            <a:r>
              <a:rPr lang="ro-RO" dirty="0"/>
              <a:t>Moduri de lucru a FT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220" y="647523"/>
            <a:ext cx="3324932" cy="2970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318907"/>
            <a:ext cx="7358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Amplificator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trece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„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înalt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la „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scăzut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cu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lumină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Amplificator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colec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 comun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trece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„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joasă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la „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înaltă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cu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lumină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două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moduri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comutator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moduri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controlate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schimbarea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rezistorului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Ecuațiile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595" y="3787303"/>
            <a:ext cx="289560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8376" y="4820548"/>
            <a:ext cx="99557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</a:rPr>
              <a:t>Fairchild </a:t>
            </a:r>
            <a:r>
              <a:rPr lang="ro-R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recomandă  rezistența de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</a:rPr>
              <a:t>5kohm </a:t>
            </a:r>
            <a:r>
              <a:rPr lang="ro-R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sau mai mare la conectarea ca comutator</a:t>
            </a:r>
          </a:p>
          <a:p>
            <a:r>
              <a:rPr lang="ro-R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Mod de comutare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o-RO" sz="2000" dirty="0">
                <a:solidFill>
                  <a:srgbClr val="000000"/>
                </a:solidFill>
                <a:latin typeface="Arial" panose="020B0604020202020204" pitchFamily="34" charset="0"/>
              </a:rPr>
              <a:t>FT va fi comutat între regimul  blocare  (OFF) și saturație ON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o-RO" sz="2000" dirty="0">
                <a:solidFill>
                  <a:srgbClr val="000000"/>
                </a:solidFill>
                <a:latin typeface="Arial" panose="020B0604020202020204" pitchFamily="34" charset="0"/>
              </a:rPr>
              <a:t>Aceasta înseamnă, că la iluminare transistorul va conduce, în caz contrar el va fi ca dielectric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Mod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Activ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o-RO" sz="2000" dirty="0">
                <a:solidFill>
                  <a:srgbClr val="000000"/>
                </a:solidFill>
                <a:latin typeface="Arial" panose="020B0604020202020204" pitchFamily="34" charset="0"/>
              </a:rPr>
              <a:t>ieșirea FT este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proportional</a:t>
            </a:r>
            <a:r>
              <a:rPr lang="ro-RO" sz="2000" dirty="0">
                <a:solidFill>
                  <a:srgbClr val="000000"/>
                </a:solidFill>
                <a:latin typeface="Arial" panose="020B0604020202020204" pitchFamily="34" charset="0"/>
              </a:rPr>
              <a:t>ă intensității luminii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623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68702" y="171293"/>
            <a:ext cx="6774185" cy="411163"/>
          </a:xfrm>
        </p:spPr>
        <p:txBody>
          <a:bodyPr>
            <a:normAutofit fontScale="90000"/>
          </a:bodyPr>
          <a:lstStyle/>
          <a:p>
            <a:r>
              <a:rPr lang="ro-MD" altLang="en-US" sz="3200" dirty="0"/>
              <a:t>Efectul laser</a:t>
            </a:r>
            <a:endParaRPr lang="en-US" altLang="en-US" sz="32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986117" y="782115"/>
            <a:ext cx="11014473" cy="4872962"/>
          </a:xfrm>
        </p:spPr>
        <p:txBody>
          <a:bodyPr>
            <a:normAutofit/>
          </a:bodyPr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începe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comport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continuăm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creştem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direct,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stimulat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crească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induce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creştere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puterii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luminoase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obtine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SC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limină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monocromatică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bine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direcţionată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intensă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coerentă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reţinut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face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genereze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ştigul</a:t>
            </a:r>
            <a:r>
              <a:rPr lang="ro-MD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depăşească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pierderile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consideraţiile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anterioare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concluziona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funcţionează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 un laser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întrunite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următoarele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condiţii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Inversiunea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populaţie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Emisia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stimulată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Reacţia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negativă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52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482619"/>
            <a:ext cx="10071279" cy="60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54" y="0"/>
            <a:ext cx="9521311" cy="67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781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0"/>
            <a:ext cx="11050073" cy="69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4" y="277987"/>
            <a:ext cx="10637950" cy="63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9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0"/>
            <a:ext cx="10238704" cy="69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4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7" y="237544"/>
            <a:ext cx="9890372" cy="64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2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49" y="532531"/>
            <a:ext cx="8416948" cy="59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0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431081" y="171294"/>
            <a:ext cx="7126233" cy="814428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Analiza</a:t>
            </a:r>
            <a:r>
              <a:rPr lang="en-US" altLang="en-US" dirty="0"/>
              <a:t> </a:t>
            </a:r>
            <a:r>
              <a:rPr lang="en-US" altLang="en-US" dirty="0" err="1"/>
              <a:t>luminii</a:t>
            </a:r>
            <a:r>
              <a:rPr lang="en-US" altLang="en-US" dirty="0"/>
              <a:t> </a:t>
            </a:r>
            <a:r>
              <a:rPr lang="en-US" altLang="en-US" dirty="0" err="1"/>
              <a:t>unei</a:t>
            </a:r>
            <a:r>
              <a:rPr lang="en-US" altLang="en-US" dirty="0"/>
              <a:t> diode laser</a:t>
            </a:r>
            <a:r>
              <a:rPr lang="ro-MD" altLang="en-US" dirty="0"/>
              <a:t> 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9906" y="985722"/>
            <a:ext cx="10987253" cy="570098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dioda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emite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caracterizată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  <a:defRPr/>
            </a:pP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Monocromatică</a:t>
            </a:r>
            <a:r>
              <a:rPr lang="ro-RO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ătimea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spectrală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îngustă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zecim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i-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sutim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nm.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Bine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direcţionată</a:t>
            </a:r>
            <a:r>
              <a:rPr lang="ro-RO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fascicol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îngust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bine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direcţionat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care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uşor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conectat 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fibră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intensă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eficientă</a:t>
            </a:r>
            <a:r>
              <a:rPr lang="ro-RO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tip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 laser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10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direct,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înseamna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conversie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curent-lumină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10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eficientă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un LED.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Coerentă</a:t>
            </a:r>
            <a:r>
              <a:rPr lang="ro-RO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adică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oscilatiile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fază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proprietate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importantă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transmisia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detecţia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informaţiei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ro-RO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reţinut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combinaţia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ezonator</a:t>
            </a:r>
            <a:r>
              <a:rPr lang="ro-RO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ediu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ro-MD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propietăţi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remarcabile</a:t>
            </a: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66680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52DA92-29FB-EDCE-3212-2D99198D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42" y="562535"/>
            <a:ext cx="7252447" cy="856129"/>
          </a:xfrm>
        </p:spPr>
        <p:txBody>
          <a:bodyPr/>
          <a:lstStyle/>
          <a:p>
            <a:r>
              <a:rPr lang="ro-RO" dirty="0"/>
              <a:t>Laser diode </a:t>
            </a:r>
            <a:r>
              <a:rPr lang="ro-RO" dirty="0" err="1"/>
              <a:t>characteristics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8333DD4-5EF7-6A7C-ACEE-FC68953C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18664"/>
            <a:ext cx="10246659" cy="455183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nanosecundă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picosecundă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(GHz BW)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Lățimea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spectrală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ordinul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mica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Putere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mare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zeci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Fascicul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îngust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cuplare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bună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monomode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Diodele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laser 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radiație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distincte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anume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moduri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diodele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laser,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oglinzile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capăt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feedback optic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puternic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longitudinală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încât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din cauza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marginilor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fațetelor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oglinzilor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realizată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preponderent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longitudinală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degrabă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laterală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36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3851776" cy="626992"/>
          </a:xfrm>
        </p:spPr>
        <p:txBody>
          <a:bodyPr>
            <a:normAutofit/>
          </a:bodyPr>
          <a:lstStyle/>
          <a:p>
            <a:r>
              <a:rPr lang="en-US" sz="2400" dirty="0" err="1"/>
              <a:t>Benzile</a:t>
            </a:r>
            <a:r>
              <a:rPr lang="en-US" sz="2400" dirty="0"/>
              <a:t> </a:t>
            </a:r>
            <a:r>
              <a:rPr lang="en-US" sz="2400" dirty="0" err="1"/>
              <a:t>energetice</a:t>
            </a:r>
            <a:r>
              <a:rPr lang="en-US" sz="2400" dirty="0"/>
              <a:t> la un FT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705" y="1499418"/>
            <a:ext cx="6767967" cy="26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2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38400" y="274637"/>
            <a:ext cx="7772400" cy="715963"/>
          </a:xfrm>
        </p:spPr>
        <p:txBody>
          <a:bodyPr>
            <a:normAutofit/>
          </a:bodyPr>
          <a:lstStyle/>
          <a:p>
            <a:r>
              <a:rPr lang="ro-MD" altLang="en-US"/>
              <a:t>Parametrii diodei laser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059" y="990599"/>
            <a:ext cx="10745534" cy="5592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Curentul de prag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– curentul la care dioda începe să funcționeze ca o diodă laser</a:t>
            </a:r>
          </a:p>
          <a:p>
            <a:pPr marL="0" indent="0">
              <a:buNone/>
              <a:defRPr/>
            </a:pP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MD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 (T) = I</a:t>
            </a:r>
            <a:r>
              <a:rPr lang="ro-MD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o-MD" b="1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 (T/</a:t>
            </a:r>
            <a:r>
              <a:rPr lang="ro-MD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(cu temperatura crește rata recombinării </a:t>
            </a:r>
            <a:r>
              <a:rPr lang="ro-MD" dirty="0" err="1">
                <a:latin typeface="Arial" panose="020B0604020202020204" pitchFamily="34" charset="0"/>
                <a:cs typeface="Arial" panose="020B0604020202020204" pitchFamily="34" charset="0"/>
              </a:rPr>
              <a:t>neradiative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, ce scade eficiența cuantică internă.</a:t>
            </a: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Lățimea spectrului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Distingem lățimea spectrală (pentru laser </a:t>
            </a:r>
            <a:r>
              <a:rPr lang="ro-MD" dirty="0" err="1">
                <a:latin typeface="Arial" panose="020B0604020202020204" pitchFamily="34" charset="0"/>
                <a:cs typeface="Arial" panose="020B0604020202020204" pitchFamily="34" charset="0"/>
              </a:rPr>
              <a:t>multimod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) și lățimea liniei spectrale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0FE5623-DA93-E3FA-303D-F9AB48E8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754" y="2144408"/>
            <a:ext cx="4507887" cy="315910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62C22-3568-2B00-EC9A-77543C6B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7" y="2207428"/>
            <a:ext cx="3361765" cy="31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63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8CE589-58FC-30C2-2CA3-C69870D1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4059"/>
          </a:xfrm>
        </p:spPr>
        <p:txBody>
          <a:bodyPr/>
          <a:lstStyle/>
          <a:p>
            <a:pPr algn="ctr"/>
            <a:r>
              <a:rPr lang="ro-RO" b="1" dirty="0"/>
              <a:t>Zgomotul diodei laser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8DF60C4-88B2-0EB1-3FB1-FA07A6E9B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96871"/>
          </a:xfrm>
        </p:spPr>
        <p:txBody>
          <a:bodyPr>
            <a:normAutofit/>
          </a:bodyPr>
          <a:lstStyle/>
          <a:p>
            <a:r>
              <a:rPr lang="en-US" b="1" dirty="0" err="1"/>
              <a:t>Zgomot</a:t>
            </a:r>
            <a:r>
              <a:rPr lang="en-US" b="1" dirty="0"/>
              <a:t> modal </a:t>
            </a:r>
            <a:r>
              <a:rPr lang="en-US" dirty="0"/>
              <a:t>(</a:t>
            </a:r>
            <a:r>
              <a:rPr lang="en-US" dirty="0" err="1"/>
              <a:t>speckel</a:t>
            </a:r>
            <a:r>
              <a:rPr lang="en-US" dirty="0"/>
              <a:t>): </a:t>
            </a:r>
            <a:r>
              <a:rPr lang="en-US" dirty="0" err="1"/>
              <a:t>Fluctuații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distribuția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moduri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Zgomot</a:t>
            </a:r>
            <a:r>
              <a:rPr lang="en-US" b="1" dirty="0"/>
              <a:t> de </a:t>
            </a:r>
            <a:r>
              <a:rPr lang="en-US" b="1" dirty="0" err="1"/>
              <a:t>partiție</a:t>
            </a:r>
            <a:r>
              <a:rPr lang="en-US" b="1" dirty="0"/>
              <a:t> de mod: </a:t>
            </a:r>
            <a:r>
              <a:rPr lang="en-US" dirty="0" err="1"/>
              <a:t>fluctuații</a:t>
            </a:r>
            <a:r>
              <a:rPr lang="en-US" dirty="0"/>
              <a:t> de </a:t>
            </a:r>
            <a:r>
              <a:rPr lang="en-US" dirty="0" err="1"/>
              <a:t>intensitate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modurile</a:t>
            </a:r>
            <a:r>
              <a:rPr lang="en-US" dirty="0"/>
              <a:t> </a:t>
            </a:r>
            <a:r>
              <a:rPr lang="en-US" dirty="0" err="1"/>
              <a:t>longitudinale</a:t>
            </a:r>
            <a:r>
              <a:rPr lang="en-US" dirty="0"/>
              <a:t> ale </a:t>
            </a:r>
            <a:r>
              <a:rPr lang="en-US" dirty="0" err="1"/>
              <a:t>unei</a:t>
            </a:r>
            <a:r>
              <a:rPr lang="en-US" dirty="0"/>
              <a:t> diode laser, </a:t>
            </a:r>
            <a:r>
              <a:rPr lang="en-US" dirty="0" err="1"/>
              <a:t>principală</a:t>
            </a:r>
            <a:r>
              <a:rPr lang="en-US" dirty="0"/>
              <a:t> </a:t>
            </a:r>
            <a:r>
              <a:rPr lang="en-US" dirty="0" err="1"/>
              <a:t>sursă</a:t>
            </a:r>
            <a:r>
              <a:rPr lang="en-US" dirty="0"/>
              <a:t> de </a:t>
            </a:r>
            <a:r>
              <a:rPr lang="en-US" dirty="0" err="1"/>
              <a:t>zgomot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de </a:t>
            </a:r>
            <a:r>
              <a:rPr lang="en-US" dirty="0" err="1"/>
              <a:t>fibră</a:t>
            </a:r>
            <a:r>
              <a:rPr lang="en-US" dirty="0"/>
              <a:t> </a:t>
            </a:r>
            <a:r>
              <a:rPr lang="en-US" dirty="0" err="1"/>
              <a:t>monomod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Zgomot</a:t>
            </a:r>
            <a:r>
              <a:rPr lang="en-US" b="1" dirty="0"/>
              <a:t> de </a:t>
            </a:r>
            <a:r>
              <a:rPr lang="en-US" b="1" dirty="0" err="1"/>
              <a:t>reflexie</a:t>
            </a:r>
            <a:r>
              <a:rPr lang="en-US" dirty="0"/>
              <a:t>: </a:t>
            </a:r>
            <a:r>
              <a:rPr lang="en-US" dirty="0" err="1"/>
              <a:t>Ieșirea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reflectată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de la </a:t>
            </a:r>
            <a:r>
              <a:rPr lang="en-US" dirty="0" err="1"/>
              <a:t>articulațiile</a:t>
            </a:r>
            <a:r>
              <a:rPr lang="en-US" dirty="0"/>
              <a:t> </a:t>
            </a:r>
            <a:r>
              <a:rPr lang="en-US" dirty="0" err="1"/>
              <a:t>fibrelor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laser, se </a:t>
            </a:r>
            <a:r>
              <a:rPr lang="en-US" dirty="0" err="1"/>
              <a:t>cuplează</a:t>
            </a:r>
            <a:r>
              <a:rPr lang="en-US" dirty="0"/>
              <a:t> cu </a:t>
            </a:r>
            <a:r>
              <a:rPr lang="en-US" dirty="0" err="1"/>
              <a:t>moduri</a:t>
            </a:r>
            <a:r>
              <a:rPr lang="en-US" dirty="0"/>
              <a:t> de laser, </a:t>
            </a:r>
            <a:r>
              <a:rPr lang="en-US" dirty="0" err="1"/>
              <a:t>schimbându</a:t>
            </a:r>
            <a:r>
              <a:rPr lang="en-US" dirty="0"/>
              <a:t>-le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</a:t>
            </a:r>
            <a:r>
              <a:rPr lang="en-US" dirty="0" err="1"/>
              <a:t>vârfuri</a:t>
            </a:r>
            <a:r>
              <a:rPr lang="en-US" dirty="0"/>
              <a:t> de </a:t>
            </a:r>
            <a:r>
              <a:rPr lang="en-US" dirty="0" err="1"/>
              <a:t>zgomot</a:t>
            </a:r>
            <a:r>
              <a:rPr lang="en-US" dirty="0"/>
              <a:t>. 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2289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4837" y="227012"/>
            <a:ext cx="4717002" cy="6397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1" rIns="90487" bIns="44451" rtlCol="0" anchor="ctr">
            <a:normAutofit fontScale="90000"/>
          </a:bodyPr>
          <a:lstStyle/>
          <a:p>
            <a:pPr eaLnBrk="1" hangingPunct="1"/>
            <a:r>
              <a:rPr lang="ro-RO" altLang="en-US" b="1" dirty="0"/>
              <a:t>Curentul de întuneric</a:t>
            </a:r>
            <a:endParaRPr lang="en-US" altLang="en-US" b="1" dirty="0"/>
          </a:p>
        </p:txBody>
      </p:sp>
      <p:sp>
        <p:nvSpPr>
          <p:cNvPr id="24579" name="Rectangle 3" descr="Light upward diagonal"/>
          <p:cNvSpPr>
            <a:spLocks noChangeArrowheads="1"/>
          </p:cNvSpPr>
          <p:nvPr/>
        </p:nvSpPr>
        <p:spPr bwMode="auto">
          <a:xfrm>
            <a:off x="3511551" y="1530351"/>
            <a:ext cx="1739900" cy="215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4" descr="Light upward diagonal"/>
          <p:cNvSpPr>
            <a:spLocks noChangeArrowheads="1"/>
          </p:cNvSpPr>
          <p:nvPr/>
        </p:nvSpPr>
        <p:spPr bwMode="auto">
          <a:xfrm>
            <a:off x="6407151" y="1530351"/>
            <a:ext cx="1739900" cy="215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730751" y="1752600"/>
            <a:ext cx="204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5111751" y="2057400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Arc 7"/>
          <p:cNvSpPr>
            <a:spLocks/>
          </p:cNvSpPr>
          <p:nvPr/>
        </p:nvSpPr>
        <p:spPr bwMode="auto">
          <a:xfrm>
            <a:off x="4808537" y="1752600"/>
            <a:ext cx="298451" cy="298451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Arc 8"/>
          <p:cNvSpPr>
            <a:spLocks/>
          </p:cNvSpPr>
          <p:nvPr/>
        </p:nvSpPr>
        <p:spPr bwMode="auto">
          <a:xfrm>
            <a:off x="6629400" y="1752600"/>
            <a:ext cx="298451" cy="298451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511551" y="2362200"/>
            <a:ext cx="463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370763" y="1800226"/>
            <a:ext cx="2388473" cy="36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1800" dirty="0">
                <a:latin typeface="Arial" panose="020B0604020202020204" pitchFamily="34" charset="0"/>
              </a:rPr>
              <a:t>Scurgeri de suprafață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465765" y="2486026"/>
            <a:ext cx="2042225" cy="36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1800" dirty="0">
                <a:latin typeface="Arial" panose="020B0604020202020204" pitchFamily="34" charset="0"/>
              </a:rPr>
              <a:t>Scurgeri de volum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867400" y="2063751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940551" y="1758951"/>
            <a:ext cx="5207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493964" y="3248026"/>
            <a:ext cx="2901434" cy="14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S</a:t>
            </a:r>
            <a:r>
              <a:rPr lang="ro-RO" altLang="en-US" sz="1800" b="1" i="1" dirty="0">
                <a:latin typeface="Arial" panose="020B0604020202020204" pitchFamily="34" charset="0"/>
              </a:rPr>
              <a:t>curgeri de suprafață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1800" dirty="0">
                <a:latin typeface="Arial" panose="020B0604020202020204" pitchFamily="34" charset="0"/>
              </a:rPr>
              <a:t>Conducția 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Genera</a:t>
            </a:r>
            <a:r>
              <a:rPr lang="ro-RO" altLang="en-US" sz="1800" dirty="0">
                <a:latin typeface="Arial" panose="020B0604020202020204" pitchFamily="34" charset="0"/>
              </a:rPr>
              <a:t>rea </a:t>
            </a:r>
            <a:r>
              <a:rPr lang="en-US" altLang="en-US" sz="1800" dirty="0">
                <a:latin typeface="Arial" panose="020B0604020202020204" pitchFamily="34" charset="0"/>
              </a:rPr>
              <a:t>-</a:t>
            </a:r>
            <a:r>
              <a:rPr lang="ro-RO" altLang="en-US" sz="1800" dirty="0">
                <a:latin typeface="Arial" panose="020B0604020202020204" pitchFamily="34" charset="0"/>
              </a:rPr>
              <a:t> recombinarea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913564" y="3248026"/>
            <a:ext cx="2862962" cy="20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1800" b="1" i="1" dirty="0">
                <a:latin typeface="Arial" panose="020B0604020202020204" pitchFamily="34" charset="0"/>
              </a:rPr>
              <a:t>Scurgeri de volum</a:t>
            </a:r>
            <a:endParaRPr lang="en-US" altLang="en-US" sz="18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Dif</a:t>
            </a:r>
            <a:r>
              <a:rPr lang="ro-RO" altLang="en-US" sz="1800" dirty="0" err="1">
                <a:latin typeface="Arial" panose="020B0604020202020204" pitchFamily="34" charset="0"/>
              </a:rPr>
              <a:t>uzia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Genera</a:t>
            </a:r>
            <a:r>
              <a:rPr lang="ro-RO" altLang="en-US" sz="1800" dirty="0">
                <a:latin typeface="Arial" panose="020B0604020202020204" pitchFamily="34" charset="0"/>
              </a:rPr>
              <a:t>rea-</a:t>
            </a:r>
            <a:r>
              <a:rPr lang="en-US" altLang="en-US" sz="1800" dirty="0" err="1">
                <a:latin typeface="Arial" panose="020B0604020202020204" pitchFamily="34" charset="0"/>
              </a:rPr>
              <a:t>Recombina</a:t>
            </a:r>
            <a:r>
              <a:rPr lang="ro-RO" altLang="en-US" sz="1800" dirty="0">
                <a:latin typeface="Arial" panose="020B0604020202020204" pitchFamily="34" charset="0"/>
              </a:rPr>
              <a:t>rea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Tun</a:t>
            </a:r>
            <a:r>
              <a:rPr lang="ro-RO" altLang="en-US" sz="1800" dirty="0" err="1">
                <a:latin typeface="Arial" panose="020B0604020202020204" pitchFamily="34" charset="0"/>
              </a:rPr>
              <a:t>elarea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40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71800" cy="416271"/>
          </a:xfrm>
        </p:spPr>
        <p:txBody>
          <a:bodyPr>
            <a:noAutofit/>
          </a:bodyPr>
          <a:lstStyle/>
          <a:p>
            <a:r>
              <a:rPr lang="ro-RO" sz="2400" dirty="0"/>
              <a:t>Caracteristicile FT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1025"/>
            <a:ext cx="10949246" cy="5796346"/>
          </a:xfrm>
        </p:spPr>
        <p:txBody>
          <a:bodyPr>
            <a:norm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are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ridicat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amplificare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acțiunea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Pentru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homostructuri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ordinul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câteva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heterostructur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au valorile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zece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mii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costisitoare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fabricare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 alt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avantaj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tuturor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comparație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AFD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amplificare mare) e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are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zgomot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mic.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dezavantajele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nu are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deosebit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bun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frecvență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rezultă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capacitatea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asociată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joncțiunea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bază-colector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joncțiune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proiectată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ridica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cantități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Pentru un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homo-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structură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lățimea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bandă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limitată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250 kHz.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joncțiuni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heterogene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au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unele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pot fi operate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frecvențe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1 GHz.</a:t>
            </a:r>
          </a:p>
        </p:txBody>
      </p:sp>
    </p:spTree>
    <p:extLst>
      <p:ext uri="{BB962C8B-B14F-4D97-AF65-F5344CB8AC3E}">
        <p14:creationId xmlns:p14="http://schemas.microsoft.com/office/powerpoint/2010/main" val="77535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Caracteristicile 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2" y="1762819"/>
            <a:ext cx="10472057" cy="4422827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Caracteristicile </a:t>
            </a:r>
            <a:r>
              <a:rPr lang="ro-R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 la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intensități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lumină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Ele sunt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asemănătoare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caracteristicilor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</a:t>
            </a:r>
            <a:r>
              <a:rPr lang="ro-RO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curentului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bază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înlocuit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</a:t>
            </a:r>
            <a:r>
              <a:rPr lang="ro-RO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intensității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luminii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Există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cantitate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mică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curge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atunci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există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lumină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Acesta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numește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întuneric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numărul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 de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purtători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injectați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</a:t>
            </a:r>
            <a:r>
              <a:rPr lang="ro-R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 din bază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purtătorii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fotogenerați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aceasta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supusă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amplificării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acțiunea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6432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146</TotalTime>
  <Words>6228</Words>
  <Application>Microsoft Office PowerPoint</Application>
  <PresentationFormat>Ecran lat</PresentationFormat>
  <Paragraphs>483</Paragraphs>
  <Slides>72</Slides>
  <Notes>1</Notes>
  <HiddenSlides>0</HiddenSlides>
  <MMClips>0</MMClips>
  <ScaleCrop>false</ScaleCrop>
  <HeadingPairs>
    <vt:vector size="8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2</vt:i4>
      </vt:variant>
      <vt:variant>
        <vt:lpstr>Titluri diapozitive</vt:lpstr>
      </vt:variant>
      <vt:variant>
        <vt:i4>72</vt:i4>
      </vt:variant>
    </vt:vector>
  </HeadingPairs>
  <TitlesOfParts>
    <vt:vector size="83" baseType="lpstr">
      <vt:lpstr>Arial</vt:lpstr>
      <vt:lpstr>Calibri</vt:lpstr>
      <vt:lpstr>Franklin Gothic Book</vt:lpstr>
      <vt:lpstr>Showcard Gothic</vt:lpstr>
      <vt:lpstr>Symbol</vt:lpstr>
      <vt:lpstr>Times New Roman</vt:lpstr>
      <vt:lpstr>Wingdings</vt:lpstr>
      <vt:lpstr>Wingdings 2</vt:lpstr>
      <vt:lpstr>Crop</vt:lpstr>
      <vt:lpstr>Microsoft Word Document</vt:lpstr>
      <vt:lpstr>Microsoft Equation 3.0</vt:lpstr>
      <vt:lpstr>FOTOTRANZISTOARE, FOTOTIRISTOARE, OPTOCUPLOARE.  LED, dioda laser</vt:lpstr>
      <vt:lpstr>Prezentare PowerPoint</vt:lpstr>
      <vt:lpstr>Prezentare PowerPoint</vt:lpstr>
      <vt:lpstr>Cum lucrează un fototranzistor</vt:lpstr>
      <vt:lpstr>Prezentare PowerPoint</vt:lpstr>
      <vt:lpstr>Moduri de lucru a FT</vt:lpstr>
      <vt:lpstr>Benzile energetice la un FT</vt:lpstr>
      <vt:lpstr>Caracteristicile FT</vt:lpstr>
      <vt:lpstr>Caracteristicile FT</vt:lpstr>
      <vt:lpstr>Prezentare PowerPoint</vt:lpstr>
      <vt:lpstr>Semnalul de ieșire la fototranzistor</vt:lpstr>
      <vt:lpstr>Avantajele                              și                dezavantajele FT</vt:lpstr>
      <vt:lpstr>Aplicațiile FT</vt:lpstr>
      <vt:lpstr>Moduri de lucru ai FT</vt:lpstr>
      <vt:lpstr>Fotodarlington </vt:lpstr>
      <vt:lpstr>Avantaje și Dezavantaje ale fotodarlington</vt:lpstr>
      <vt:lpstr>Prezentare PowerPoint</vt:lpstr>
      <vt:lpstr>Foto JFET</vt:lpstr>
      <vt:lpstr>Avantaje și Dezavantaje ale FJFET</vt:lpstr>
      <vt:lpstr>Fototiristorul </vt:lpstr>
      <vt:lpstr>Optocuploare </vt:lpstr>
      <vt:lpstr>Clasificarea optocuploarelor</vt:lpstr>
      <vt:lpstr>Optocuploare </vt:lpstr>
      <vt:lpstr>Prezentare PowerPoint</vt:lpstr>
      <vt:lpstr>Prezentare PowerPoint</vt:lpstr>
      <vt:lpstr>Avantaje </vt:lpstr>
      <vt:lpstr>Prezentare PowerPoint</vt:lpstr>
      <vt:lpstr>Tipuri optocuploare</vt:lpstr>
      <vt:lpstr>Avantajele și dezavantajele optocuploarelor</vt:lpstr>
      <vt:lpstr>Optocuploare       versus       RELEE</vt:lpstr>
      <vt:lpstr>Recapitulare: Fotoluminiscența</vt:lpstr>
      <vt:lpstr>Fotoluminiscența</vt:lpstr>
      <vt:lpstr>Ce sunt LED-urile ?</vt:lpstr>
      <vt:lpstr>Tipuri LED </vt:lpstr>
      <vt:lpstr>Clasificare. Construcție.</vt:lpstr>
      <vt:lpstr>Mechanismul emiterii de fotoni  in LED-uri? </vt:lpstr>
      <vt:lpstr>Producerea fotonului</vt:lpstr>
      <vt:lpstr>Sensibilitatea ochiului uman la spectrul luminii </vt:lpstr>
      <vt:lpstr>Proprietățile InGaN</vt:lpstr>
      <vt:lpstr>Prezentare PowerPoint</vt:lpstr>
      <vt:lpstr>Eficiența și parametrii de funcționare a LED-urilor</vt:lpstr>
      <vt:lpstr>Avantajele LED-urilor</vt:lpstr>
      <vt:lpstr>Alimentarea LED-urilor prin 3 metode: surse de c.c. (CC – Constant Current) sau unei surse de tensiune constantă (CV – Constant Voltage), mixtă (CC-CV) </vt:lpstr>
      <vt:lpstr>Led-uri serie și/sau paralel ?</vt:lpstr>
      <vt:lpstr>Prezentare PowerPoint</vt:lpstr>
      <vt:lpstr>Conectarea paralel </vt:lpstr>
      <vt:lpstr>Prezentare PowerPoint</vt:lpstr>
      <vt:lpstr>Conexiunea matrice</vt:lpstr>
      <vt:lpstr>Conexiunea multicanal</vt:lpstr>
      <vt:lpstr>      Introducere dioda laser</vt:lpstr>
      <vt:lpstr>Prezentare PowerPoint</vt:lpstr>
      <vt:lpstr>Radiația spontană</vt:lpstr>
      <vt:lpstr>Radiația optică stimulată</vt:lpstr>
      <vt:lpstr>Compararea LD și LED </vt:lpstr>
      <vt:lpstr>Emisia stimulată</vt:lpstr>
      <vt:lpstr>Reacția pozitivă. Rezonator</vt:lpstr>
      <vt:lpstr>Fabry – Perot Resonator</vt:lpstr>
      <vt:lpstr>Inversiunea populației în dioda laser</vt:lpstr>
      <vt:lpstr>Prezentare PowerPoint</vt:lpstr>
      <vt:lpstr>Efectul laser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Analiza luminii unei diode laser </vt:lpstr>
      <vt:lpstr>Laser diode characteristics</vt:lpstr>
      <vt:lpstr>Parametrii diodei laser</vt:lpstr>
      <vt:lpstr>Zgomotul diodei laser</vt:lpstr>
      <vt:lpstr>Curentul de întuneric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19  LED, dioda laser</dc:title>
  <dc:creator>Nusec</dc:creator>
  <cp:lastModifiedBy>buzdugan artur</cp:lastModifiedBy>
  <cp:revision>10</cp:revision>
  <dcterms:created xsi:type="dcterms:W3CDTF">2020-03-18T16:37:54Z</dcterms:created>
  <dcterms:modified xsi:type="dcterms:W3CDTF">2024-03-22T10:47:22Z</dcterms:modified>
</cp:coreProperties>
</file>