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25"/>
  </p:notesMasterIdLst>
  <p:sldIdLst>
    <p:sldId id="256" r:id="rId2"/>
    <p:sldId id="273" r:id="rId3"/>
    <p:sldId id="299" r:id="rId4"/>
    <p:sldId id="274" r:id="rId5"/>
    <p:sldId id="275" r:id="rId6"/>
    <p:sldId id="276" r:id="rId7"/>
    <p:sldId id="277" r:id="rId8"/>
    <p:sldId id="278" r:id="rId9"/>
    <p:sldId id="288" r:id="rId10"/>
    <p:sldId id="289" r:id="rId11"/>
    <p:sldId id="290" r:id="rId12"/>
    <p:sldId id="291" r:id="rId13"/>
    <p:sldId id="292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74281" autoAdjust="0"/>
  </p:normalViewPr>
  <p:slideViewPr>
    <p:cSldViewPr snapToGrid="0" snapToObjects="1">
      <p:cViewPr varScale="1">
        <p:scale>
          <a:sx n="88" d="100"/>
          <a:sy n="88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9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8208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127401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8353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5370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966816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78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62519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247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598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9897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b="1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5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40427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78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53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1623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63906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6039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84359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95719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2912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263917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14060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5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3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5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0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8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9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3.jpe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5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6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8.jpe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" y="868007"/>
            <a:ext cx="10618840" cy="25954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b="1" dirty="0" err="1" smtClean="0"/>
              <a:t>Securitatea</a:t>
            </a:r>
            <a:r>
              <a:rPr b="1" dirty="0" smtClean="0"/>
              <a:t> </a:t>
            </a:r>
            <a:r>
              <a:rPr b="1" dirty="0" err="1" smtClean="0"/>
              <a:t>Cibernetică</a:t>
            </a:r>
            <a:endParaRPr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1439" y="2608262"/>
            <a:ext cx="10515600" cy="1565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1143" y="5913792"/>
            <a:ext cx="323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Borozan Olesea, </a:t>
            </a:r>
            <a:r>
              <a:rPr lang="en-US" i="1" dirty="0"/>
              <a:t>lector </a:t>
            </a:r>
            <a:r>
              <a:rPr lang="en-US" i="1" dirty="0" err="1"/>
              <a:t>univ.</a:t>
            </a:r>
            <a:r>
              <a:rPr lang="en-US" i="1" dirty="0"/>
              <a:t>, DIIS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10" y="159851"/>
            <a:ext cx="6738257" cy="1325563"/>
          </a:xfrm>
        </p:spPr>
        <p:txBody>
          <a:bodyPr/>
          <a:lstStyle/>
          <a:p>
            <a:r>
              <a:rPr lang="en-US" b="1" dirty="0" err="1"/>
              <a:t>Campanii</a:t>
            </a:r>
            <a:r>
              <a:rPr lang="en-US" b="1" dirty="0"/>
              <a:t> de </a:t>
            </a:r>
            <a:r>
              <a:rPr lang="en-US" b="1" dirty="0" err="1"/>
              <a:t>Conștientizare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Securitatea</a:t>
            </a:r>
            <a:r>
              <a:rPr lang="en-US" b="1" dirty="0"/>
              <a:t> </a:t>
            </a:r>
            <a:r>
              <a:rPr lang="en-US" b="1" dirty="0" err="1"/>
              <a:t>Cibernetică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Creșterea</a:t>
            </a:r>
            <a:r>
              <a:rPr lang="en-US" b="1" dirty="0" smtClean="0"/>
              <a:t> </a:t>
            </a:r>
            <a:r>
              <a:rPr lang="en-US" b="1" dirty="0" err="1"/>
              <a:t>gradului</a:t>
            </a:r>
            <a:r>
              <a:rPr lang="en-US" b="1" dirty="0"/>
              <a:t> de </a:t>
            </a:r>
            <a:r>
              <a:rPr lang="en-US" b="1" dirty="0" err="1"/>
              <a:t>conștientizare</a:t>
            </a:r>
            <a:r>
              <a:rPr lang="en-US" b="1" dirty="0"/>
              <a:t> a </a:t>
            </a:r>
            <a:r>
              <a:rPr lang="en-US" b="1" dirty="0" err="1"/>
              <a:t>amenințărilor</a:t>
            </a:r>
            <a:r>
              <a:rPr lang="en-US" b="1" dirty="0"/>
              <a:t> (phishing, ransomware, malware, </a:t>
            </a:r>
            <a:r>
              <a:rPr lang="en-US" b="1" dirty="0" err="1"/>
              <a:t>inginerie</a:t>
            </a:r>
            <a:r>
              <a:rPr lang="en-US" b="1" dirty="0"/>
              <a:t> </a:t>
            </a:r>
            <a:r>
              <a:rPr lang="en-US" b="1" dirty="0" err="1"/>
              <a:t>socială</a:t>
            </a:r>
            <a:r>
              <a:rPr lang="en-US" b="1" dirty="0" smtClean="0"/>
              <a:t>)</a:t>
            </a:r>
          </a:p>
          <a:p>
            <a:r>
              <a:rPr b="1" dirty="0" smtClean="0"/>
              <a:t>Training lunar</a:t>
            </a:r>
            <a:endParaRPr lang="en-US" b="1" dirty="0" smtClean="0"/>
          </a:p>
          <a:p>
            <a:r>
              <a:rPr lang="en-US" b="1" dirty="0" err="1"/>
              <a:t>Simulări</a:t>
            </a:r>
            <a:r>
              <a:rPr lang="en-US" b="1" dirty="0"/>
              <a:t> </a:t>
            </a:r>
            <a:r>
              <a:rPr lang="en-US" b="1" dirty="0" smtClean="0"/>
              <a:t>practice</a:t>
            </a:r>
          </a:p>
          <a:p>
            <a:r>
              <a:rPr lang="en-US" b="1" dirty="0" err="1"/>
              <a:t>Materiale</a:t>
            </a:r>
            <a:r>
              <a:rPr lang="en-US" b="1" dirty="0"/>
              <a:t> </a:t>
            </a:r>
            <a:r>
              <a:rPr lang="en-US" b="1" dirty="0" smtClean="0"/>
              <a:t>educative</a:t>
            </a:r>
          </a:p>
          <a:p>
            <a:r>
              <a:rPr lang="en-US" b="1" dirty="0" err="1"/>
              <a:t>Concursuri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jocuri</a:t>
            </a:r>
            <a:r>
              <a:rPr lang="en-US" b="1" dirty="0"/>
              <a:t> </a:t>
            </a:r>
            <a:r>
              <a:rPr lang="en-US" b="1" dirty="0" smtClean="0"/>
              <a:t>educative</a:t>
            </a:r>
          </a:p>
          <a:p>
            <a:r>
              <a:rPr lang="en-US" b="1" dirty="0" err="1"/>
              <a:t>Sesiuni</a:t>
            </a:r>
            <a:r>
              <a:rPr lang="en-US" b="1" dirty="0"/>
              <a:t> de feedback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evaluare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10" y="3105619"/>
            <a:ext cx="4476190" cy="37523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089" y="178512"/>
            <a:ext cx="7546911" cy="1325563"/>
          </a:xfrm>
        </p:spPr>
        <p:txBody>
          <a:bodyPr/>
          <a:lstStyle/>
          <a:p>
            <a:r>
              <a:rPr lang="es-ES" b="1" dirty="0" err="1"/>
              <a:t>Impact</a:t>
            </a:r>
            <a:r>
              <a:rPr lang="es-ES" b="1" dirty="0"/>
              <a:t> Financiar al </a:t>
            </a:r>
            <a:r>
              <a:rPr lang="es-ES" b="1" dirty="0" err="1"/>
              <a:t>Atacurilor</a:t>
            </a:r>
            <a:r>
              <a:rPr lang="es-ES" b="1" dirty="0"/>
              <a:t> </a:t>
            </a:r>
            <a:r>
              <a:rPr lang="es-ES" b="1" dirty="0" err="1"/>
              <a:t>Cibernetice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64" y="2167780"/>
            <a:ext cx="5257800" cy="2522440"/>
          </a:xfrm>
        </p:spPr>
        <p:txBody>
          <a:bodyPr>
            <a:noAutofit/>
          </a:bodyPr>
          <a:lstStyle/>
          <a:p>
            <a:r>
              <a:rPr sz="3200" dirty="0" smtClean="0"/>
              <a:t>Cost </a:t>
            </a:r>
            <a:r>
              <a:rPr sz="3200" dirty="0" err="1"/>
              <a:t>mediu</a:t>
            </a:r>
            <a:r>
              <a:rPr sz="3200" dirty="0"/>
              <a:t> </a:t>
            </a:r>
            <a:r>
              <a:rPr sz="3200" dirty="0" err="1"/>
              <a:t>breșă</a:t>
            </a:r>
            <a:r>
              <a:rPr sz="3200" dirty="0"/>
              <a:t>: 4M USD</a:t>
            </a:r>
          </a:p>
          <a:p>
            <a:r>
              <a:rPr sz="3200" dirty="0" err="1" smtClean="0"/>
              <a:t>Identificare</a:t>
            </a:r>
            <a:r>
              <a:rPr sz="3200" dirty="0"/>
              <a:t>: 200+ </a:t>
            </a:r>
            <a:r>
              <a:rPr sz="3200" dirty="0" err="1"/>
              <a:t>zile</a:t>
            </a:r>
            <a:endParaRPr sz="3200" dirty="0"/>
          </a:p>
          <a:p>
            <a:r>
              <a:rPr sz="3200" dirty="0" err="1" smtClean="0"/>
              <a:t>Pierderi</a:t>
            </a:r>
            <a:r>
              <a:rPr sz="3200" dirty="0" smtClean="0"/>
              <a:t> </a:t>
            </a:r>
            <a:r>
              <a:rPr sz="3200" dirty="0" err="1"/>
              <a:t>reputație</a:t>
            </a:r>
            <a:r>
              <a:rPr sz="3200" dirty="0"/>
              <a:t> </a:t>
            </a:r>
            <a:r>
              <a:rPr sz="3200" dirty="0" err="1"/>
              <a:t>și</a:t>
            </a:r>
            <a:r>
              <a:rPr sz="3200" dirty="0"/>
              <a:t> </a:t>
            </a:r>
            <a:r>
              <a:rPr sz="3200" dirty="0" err="1"/>
              <a:t>clienți</a:t>
            </a:r>
            <a:endParaRPr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36452"/>
            <a:ext cx="5858256" cy="39075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661" y="159852"/>
            <a:ext cx="6458339" cy="1325563"/>
          </a:xfrm>
        </p:spPr>
        <p:txBody>
          <a:bodyPr/>
          <a:lstStyle/>
          <a:p>
            <a:pPr algn="r"/>
            <a:r>
              <a:rPr b="1" dirty="0"/>
              <a:t>Ce </a:t>
            </a:r>
            <a:r>
              <a:rPr b="1" dirty="0" err="1"/>
              <a:t>Să</a:t>
            </a:r>
            <a:r>
              <a:rPr b="1" dirty="0"/>
              <a:t> Nu </a:t>
            </a:r>
            <a:r>
              <a:rPr b="1" dirty="0" err="1"/>
              <a:t>Faci</a:t>
            </a:r>
            <a:r>
              <a:rPr b="1" dirty="0"/>
              <a:t> </a:t>
            </a:r>
            <a:r>
              <a:rPr b="1" dirty="0" err="1"/>
              <a:t>Niciodată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1197"/>
            <a:ext cx="6859772" cy="4351338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Nu </a:t>
            </a:r>
            <a:r>
              <a:rPr lang="en-US" sz="1800" b="1" dirty="0" err="1"/>
              <a:t>folosi</a:t>
            </a:r>
            <a:r>
              <a:rPr lang="en-US" sz="1800" b="1" dirty="0"/>
              <a:t> parole </a:t>
            </a:r>
            <a:r>
              <a:rPr lang="en-US" sz="1800" b="1" dirty="0" err="1"/>
              <a:t>slabe</a:t>
            </a:r>
            <a:r>
              <a:rPr lang="en-US" sz="1800" b="1" dirty="0"/>
              <a:t> </a:t>
            </a:r>
            <a:r>
              <a:rPr lang="en-US" sz="1800" b="1" dirty="0" err="1"/>
              <a:t>sau</a:t>
            </a:r>
            <a:r>
              <a:rPr lang="en-US" sz="1800" b="1" dirty="0"/>
              <a:t> repetitive</a:t>
            </a:r>
          </a:p>
          <a:p>
            <a:r>
              <a:rPr lang="en-US" sz="1800" b="1" dirty="0" smtClean="0"/>
              <a:t>Nu </a:t>
            </a:r>
            <a:r>
              <a:rPr lang="en-US" sz="1800" b="1" dirty="0"/>
              <a:t>nota </a:t>
            </a:r>
            <a:r>
              <a:rPr lang="en-US" sz="1800" b="1" dirty="0" err="1"/>
              <a:t>parolele</a:t>
            </a:r>
            <a:r>
              <a:rPr lang="en-US" sz="1800" b="1" dirty="0"/>
              <a:t> </a:t>
            </a:r>
            <a:r>
              <a:rPr lang="en-US" sz="1800" b="1" dirty="0" err="1"/>
              <a:t>în</a:t>
            </a:r>
            <a:r>
              <a:rPr lang="en-US" sz="1800" b="1" dirty="0"/>
              <a:t> </a:t>
            </a:r>
            <a:r>
              <a:rPr lang="en-US" sz="1800" b="1" dirty="0" err="1"/>
              <a:t>locuri</a:t>
            </a:r>
            <a:r>
              <a:rPr lang="en-US" sz="1800" b="1" dirty="0"/>
              <a:t> </a:t>
            </a:r>
            <a:r>
              <a:rPr lang="en-US" sz="1800" b="1" dirty="0" err="1"/>
              <a:t>neprotejate</a:t>
            </a:r>
            <a:r>
              <a:rPr lang="en-US" sz="1800" b="1" dirty="0"/>
              <a:t>.</a:t>
            </a:r>
          </a:p>
          <a:p>
            <a:r>
              <a:rPr lang="en-US" sz="1800" b="1" dirty="0" smtClean="0"/>
              <a:t>Nu </a:t>
            </a:r>
            <a:r>
              <a:rPr lang="en-US" sz="1800" b="1" dirty="0" err="1"/>
              <a:t>ignora</a:t>
            </a:r>
            <a:r>
              <a:rPr lang="en-US" sz="1800" b="1" dirty="0"/>
              <a:t> </a:t>
            </a:r>
            <a:r>
              <a:rPr lang="en-US" sz="1800" b="1" dirty="0" err="1"/>
              <a:t>actualizările</a:t>
            </a:r>
            <a:endParaRPr lang="en-US" sz="1800" b="1" dirty="0"/>
          </a:p>
          <a:p>
            <a:r>
              <a:rPr lang="en-US" sz="1800" b="1" dirty="0"/>
              <a:t>Nu </a:t>
            </a:r>
            <a:r>
              <a:rPr lang="en-US" sz="1800" b="1" dirty="0" err="1"/>
              <a:t>amâna</a:t>
            </a:r>
            <a:r>
              <a:rPr lang="en-US" sz="1800" b="1" dirty="0"/>
              <a:t> update-</a:t>
            </a:r>
            <a:r>
              <a:rPr lang="en-US" sz="1800" b="1" dirty="0" err="1"/>
              <a:t>urile</a:t>
            </a:r>
            <a:r>
              <a:rPr lang="en-US" sz="1800" b="1" dirty="0"/>
              <a:t> </a:t>
            </a:r>
            <a:r>
              <a:rPr lang="en-US" sz="1800" b="1" dirty="0" err="1"/>
              <a:t>sistemelor</a:t>
            </a:r>
            <a:r>
              <a:rPr lang="en-US" sz="1800" b="1" dirty="0"/>
              <a:t> de </a:t>
            </a:r>
            <a:r>
              <a:rPr lang="en-US" sz="1800" b="1" dirty="0" err="1"/>
              <a:t>operare</a:t>
            </a:r>
            <a:r>
              <a:rPr lang="en-US" sz="1800" b="1" dirty="0"/>
              <a:t>, </a:t>
            </a:r>
            <a:r>
              <a:rPr lang="en-US" sz="1800" b="1" dirty="0" err="1"/>
              <a:t>aplicațiilor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antivirusului</a:t>
            </a:r>
            <a:r>
              <a:rPr lang="en-US" sz="1800" b="1" dirty="0"/>
              <a:t>.</a:t>
            </a:r>
          </a:p>
          <a:p>
            <a:r>
              <a:rPr lang="en-US" sz="1800" b="1" dirty="0" smtClean="0"/>
              <a:t>Nu </a:t>
            </a:r>
            <a:r>
              <a:rPr lang="en-US" sz="1800" b="1" dirty="0" err="1"/>
              <a:t>deschide</a:t>
            </a:r>
            <a:r>
              <a:rPr lang="en-US" sz="1800" b="1" dirty="0"/>
              <a:t> </a:t>
            </a:r>
            <a:r>
              <a:rPr lang="en-US" sz="1800" b="1" dirty="0" err="1"/>
              <a:t>linkuri</a:t>
            </a:r>
            <a:r>
              <a:rPr lang="en-US" sz="1800" b="1" dirty="0"/>
              <a:t> </a:t>
            </a:r>
            <a:r>
              <a:rPr lang="en-US" sz="1800" b="1" dirty="0" err="1"/>
              <a:t>sau</a:t>
            </a:r>
            <a:r>
              <a:rPr lang="en-US" sz="1800" b="1" dirty="0"/>
              <a:t> </a:t>
            </a:r>
            <a:r>
              <a:rPr lang="en-US" sz="1800" b="1" dirty="0" err="1"/>
              <a:t>atașamente</a:t>
            </a:r>
            <a:r>
              <a:rPr lang="en-US" sz="1800" b="1" dirty="0"/>
              <a:t> </a:t>
            </a:r>
            <a:r>
              <a:rPr lang="en-US" sz="1800" b="1" dirty="0" err="1"/>
              <a:t>suspecte</a:t>
            </a:r>
            <a:endParaRPr lang="en-US" sz="1800" b="1" dirty="0"/>
          </a:p>
          <a:p>
            <a:r>
              <a:rPr lang="en-US" sz="1800" b="1" dirty="0" smtClean="0"/>
              <a:t>Nu </a:t>
            </a:r>
            <a:r>
              <a:rPr lang="en-US" sz="1800" b="1" dirty="0" err="1"/>
              <a:t>ignora</a:t>
            </a:r>
            <a:r>
              <a:rPr lang="en-US" sz="1800" b="1" dirty="0"/>
              <a:t> MFA</a:t>
            </a:r>
          </a:p>
          <a:p>
            <a:r>
              <a:rPr lang="en-US" sz="1800" b="1" dirty="0" smtClean="0"/>
              <a:t>Nu </a:t>
            </a:r>
            <a:r>
              <a:rPr lang="en-US" sz="1800" b="1" dirty="0" err="1" smtClean="0"/>
              <a:t>divulga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informații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sensibile</a:t>
            </a:r>
            <a:endParaRPr lang="en-US" sz="1800" b="1" dirty="0" smtClean="0"/>
          </a:p>
          <a:p>
            <a:r>
              <a:rPr lang="en-US" sz="1800" b="1" dirty="0" smtClean="0"/>
              <a:t>Nu </a:t>
            </a:r>
            <a:r>
              <a:rPr lang="en-US" sz="1800" b="1" dirty="0" err="1"/>
              <a:t>folosi</a:t>
            </a:r>
            <a:r>
              <a:rPr lang="en-US" sz="1800" b="1" dirty="0"/>
              <a:t> </a:t>
            </a:r>
            <a:r>
              <a:rPr lang="en-US" sz="1800" b="1" dirty="0" err="1"/>
              <a:t>rețele</a:t>
            </a:r>
            <a:r>
              <a:rPr lang="en-US" sz="1800" b="1" dirty="0"/>
              <a:t> Wi-Fi </a:t>
            </a:r>
            <a:r>
              <a:rPr lang="en-US" sz="1800" b="1" dirty="0" err="1"/>
              <a:t>nesigure</a:t>
            </a:r>
            <a:endParaRPr lang="en-US" sz="1800" b="1" dirty="0"/>
          </a:p>
          <a:p>
            <a:r>
              <a:rPr lang="en-US" sz="1800" b="1" dirty="0" smtClean="0"/>
              <a:t>Nu </a:t>
            </a:r>
            <a:r>
              <a:rPr lang="en-US" sz="1800" b="1" dirty="0" err="1"/>
              <a:t>ignora</a:t>
            </a:r>
            <a:r>
              <a:rPr lang="en-US" sz="1800" b="1" dirty="0"/>
              <a:t> </a:t>
            </a:r>
            <a:r>
              <a:rPr lang="en-US" sz="1800" b="1" dirty="0" err="1"/>
              <a:t>politicile</a:t>
            </a:r>
            <a:r>
              <a:rPr lang="en-US" sz="1800" b="1" dirty="0"/>
              <a:t> de </a:t>
            </a:r>
            <a:r>
              <a:rPr lang="en-US" sz="1800" b="1" dirty="0" err="1"/>
              <a:t>securitate</a:t>
            </a:r>
            <a:endParaRPr lang="en-US" sz="1800" b="1" dirty="0"/>
          </a:p>
          <a:p>
            <a:r>
              <a:rPr lang="en-US" sz="1800" b="1" dirty="0" smtClean="0"/>
              <a:t>Nu </a:t>
            </a:r>
            <a:r>
              <a:rPr lang="en-US" sz="1800" b="1" dirty="0" err="1"/>
              <a:t>subestima</a:t>
            </a:r>
            <a:r>
              <a:rPr lang="en-US" sz="1800" b="1" dirty="0"/>
              <a:t> </a:t>
            </a:r>
            <a:r>
              <a:rPr lang="en-US" sz="1800" b="1" dirty="0" err="1"/>
              <a:t>atacurile</a:t>
            </a:r>
            <a:r>
              <a:rPr lang="en-US" sz="1800" b="1" dirty="0"/>
              <a:t> interne</a:t>
            </a:r>
          </a:p>
          <a:p>
            <a:r>
              <a:rPr lang="en-US" sz="1800" b="1" dirty="0" smtClean="0"/>
              <a:t>Nu </a:t>
            </a:r>
            <a:r>
              <a:rPr lang="en-US" sz="1800" b="1" dirty="0"/>
              <a:t>face backup-</a:t>
            </a:r>
            <a:r>
              <a:rPr lang="en-US" sz="1800" b="1" dirty="0" err="1"/>
              <a:t>uri</a:t>
            </a:r>
            <a:r>
              <a:rPr lang="en-US" sz="1800" b="1" dirty="0"/>
              <a:t> </a:t>
            </a:r>
            <a:r>
              <a:rPr lang="en-US" sz="1800" b="1" dirty="0" err="1"/>
              <a:t>neprotejate</a:t>
            </a:r>
            <a:endParaRPr lang="en-US" sz="1800" b="1" dirty="0"/>
          </a:p>
          <a:p>
            <a:r>
              <a:rPr lang="en-US" sz="1800" b="1" dirty="0" smtClean="0"/>
              <a:t>Nu </a:t>
            </a:r>
            <a:r>
              <a:rPr lang="en-US" sz="1800" b="1" dirty="0" err="1"/>
              <a:t>ignora</a:t>
            </a:r>
            <a:r>
              <a:rPr lang="en-US" sz="1800" b="1" dirty="0"/>
              <a:t> </a:t>
            </a:r>
            <a:r>
              <a:rPr lang="en-US" sz="1800" b="1" dirty="0" err="1"/>
              <a:t>semnalele</a:t>
            </a:r>
            <a:r>
              <a:rPr lang="en-US" sz="1800" b="1" dirty="0"/>
              <a:t> de </a:t>
            </a:r>
            <a:r>
              <a:rPr lang="en-US" sz="1800" b="1" dirty="0" err="1" smtClean="0"/>
              <a:t>alertă</a:t>
            </a:r>
            <a:endParaRPr lang="en-US" sz="1800" b="1" dirty="0"/>
          </a:p>
        </p:txBody>
      </p:sp>
      <p:pic>
        <p:nvPicPr>
          <p:cNvPr id="14338" name="Picture 2" descr="Humboldt Chamber of Commerce - SPAM ALERT! There's an email circulating  that appears at first to be from the Humboldt Chamber. The Subject line is  &quot;You have receive a secure message.&quot; 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43" y="1911331"/>
            <a:ext cx="3235856" cy="32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684" y="197174"/>
            <a:ext cx="7015316" cy="1325563"/>
          </a:xfrm>
        </p:spPr>
        <p:txBody>
          <a:bodyPr/>
          <a:lstStyle/>
          <a:p>
            <a:r>
              <a:rPr b="1" dirty="0"/>
              <a:t>Ce </a:t>
            </a:r>
            <a:r>
              <a:rPr lang="en-US" b="1" dirty="0" err="1"/>
              <a:t>p</a:t>
            </a:r>
            <a:r>
              <a:rPr lang="en-US" b="1" dirty="0" err="1" smtClean="0"/>
              <a:t>utem</a:t>
            </a:r>
            <a:r>
              <a:rPr b="1" dirty="0" smtClean="0"/>
              <a:t> </a:t>
            </a:r>
            <a:r>
              <a:rPr lang="en-US" b="1" dirty="0"/>
              <a:t>f</a:t>
            </a:r>
            <a:r>
              <a:rPr b="1" dirty="0" smtClean="0"/>
              <a:t>ace </a:t>
            </a:r>
            <a:r>
              <a:rPr lang="en-US" b="1" dirty="0"/>
              <a:t>c</a:t>
            </a:r>
            <a:r>
              <a:rPr b="1" dirty="0" smtClean="0"/>
              <a:t>a </a:t>
            </a:r>
            <a:r>
              <a:rPr lang="en-US" b="1" dirty="0" err="1"/>
              <a:t>u</a:t>
            </a:r>
            <a:r>
              <a:rPr b="1" dirty="0" err="1" smtClean="0"/>
              <a:t>tilizator</a:t>
            </a:r>
            <a:r>
              <a:rPr lang="en-US" b="1" dirty="0" err="1" smtClean="0"/>
              <a:t>i</a:t>
            </a:r>
            <a:r>
              <a:rPr lang="en-US" b="1" dirty="0" smtClean="0"/>
              <a:t>?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5341"/>
            <a:ext cx="6445102" cy="2129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dirty="0"/>
              <a:t>• Parole </a:t>
            </a:r>
            <a:r>
              <a:rPr sz="3200" dirty="0" err="1"/>
              <a:t>unice</a:t>
            </a:r>
            <a:r>
              <a:rPr sz="3200" dirty="0"/>
              <a:t> </a:t>
            </a:r>
            <a:r>
              <a:rPr sz="3200" dirty="0" err="1"/>
              <a:t>și</a:t>
            </a:r>
            <a:r>
              <a:rPr sz="3200" dirty="0"/>
              <a:t> manager de parole</a:t>
            </a:r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Activează</a:t>
            </a:r>
            <a:r>
              <a:rPr sz="3200" dirty="0"/>
              <a:t> MFA</a:t>
            </a:r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Fii</a:t>
            </a:r>
            <a:r>
              <a:rPr sz="3200" dirty="0"/>
              <a:t> sceptic la </a:t>
            </a:r>
            <a:r>
              <a:rPr sz="3200" dirty="0" err="1"/>
              <a:t>cereri</a:t>
            </a:r>
            <a:r>
              <a:rPr sz="3200" dirty="0"/>
              <a:t> </a:t>
            </a:r>
            <a:r>
              <a:rPr sz="3200" dirty="0" err="1"/>
              <a:t>urgente</a:t>
            </a:r>
            <a:endParaRPr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814" y="530942"/>
            <a:ext cx="7934632" cy="947891"/>
          </a:xfrm>
        </p:spPr>
        <p:txBody>
          <a:bodyPr>
            <a:normAutofit/>
          </a:bodyPr>
          <a:lstStyle/>
          <a:p>
            <a:r>
              <a:rPr sz="3200" b="1" dirty="0" err="1"/>
              <a:t>Tendințe</a:t>
            </a:r>
            <a:r>
              <a:rPr sz="3200" b="1" dirty="0"/>
              <a:t> </a:t>
            </a:r>
            <a:r>
              <a:rPr sz="3200" b="1" dirty="0" err="1"/>
              <a:t>în</a:t>
            </a:r>
            <a:r>
              <a:rPr sz="3200" b="1" dirty="0"/>
              <a:t> </a:t>
            </a:r>
            <a:r>
              <a:rPr sz="3200" b="1" dirty="0" err="1"/>
              <a:t>Securitatea</a:t>
            </a:r>
            <a:r>
              <a:rPr sz="3200" b="1" dirty="0"/>
              <a:t> </a:t>
            </a:r>
            <a:r>
              <a:rPr sz="3200" b="1" dirty="0" err="1"/>
              <a:t>Cibernetică</a:t>
            </a:r>
            <a:r>
              <a:rPr sz="3200" b="1" dirty="0"/>
              <a:t> </a:t>
            </a:r>
            <a:r>
              <a:rPr sz="3200" b="1" dirty="0" smtClean="0"/>
              <a:t>2025</a:t>
            </a:r>
            <a:r>
              <a:rPr lang="en-US" sz="3200" b="1" dirty="0" smtClean="0"/>
              <a:t> - 2026</a:t>
            </a:r>
            <a:endParaRPr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71619" cy="4351338"/>
          </a:xfrm>
        </p:spPr>
        <p:txBody>
          <a:bodyPr wrap="square">
            <a:normAutofit/>
          </a:bodyPr>
          <a:lstStyle/>
          <a:p>
            <a:endParaRPr sz="36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Atacuri</a:t>
            </a:r>
            <a:r>
              <a:rPr sz="2400" b="1" dirty="0"/>
              <a:t> </a:t>
            </a:r>
            <a:r>
              <a:rPr sz="2400" b="1" dirty="0" err="1"/>
              <a:t>bazate</a:t>
            </a:r>
            <a:r>
              <a:rPr sz="2400" b="1" dirty="0"/>
              <a:t> </a:t>
            </a:r>
            <a:r>
              <a:rPr sz="2400" b="1" dirty="0" err="1"/>
              <a:t>pe</a:t>
            </a:r>
            <a:r>
              <a:rPr sz="2400" b="1" dirty="0"/>
              <a:t> </a:t>
            </a:r>
            <a:r>
              <a:rPr sz="2400" b="1" dirty="0" err="1"/>
              <a:t>Inteligență</a:t>
            </a:r>
            <a:r>
              <a:rPr sz="2400" b="1" dirty="0"/>
              <a:t> </a:t>
            </a:r>
            <a:r>
              <a:rPr sz="2400" b="1" dirty="0" err="1"/>
              <a:t>Artificială</a:t>
            </a:r>
            <a:r>
              <a:rPr sz="2400" b="1" dirty="0"/>
              <a:t> (AI-driven attacks)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smtClean="0"/>
              <a:t>Ransomware-as-a-Service </a:t>
            </a:r>
            <a:r>
              <a:rPr sz="2400" b="1" dirty="0"/>
              <a:t>(</a:t>
            </a:r>
            <a:r>
              <a:rPr sz="2400" b="1" dirty="0" err="1"/>
              <a:t>RaaS</a:t>
            </a:r>
            <a:r>
              <a:rPr sz="2400" b="1" dirty="0" smtClean="0"/>
              <a:t>)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Țintirea</a:t>
            </a:r>
            <a:r>
              <a:rPr sz="2400" b="1" dirty="0"/>
              <a:t> </a:t>
            </a:r>
            <a:r>
              <a:rPr sz="2400" b="1" dirty="0" err="1"/>
              <a:t>infrastructurilor</a:t>
            </a:r>
            <a:r>
              <a:rPr sz="2400" b="1" dirty="0"/>
              <a:t> </a:t>
            </a:r>
            <a:r>
              <a:rPr sz="2400" b="1" dirty="0" err="1"/>
              <a:t>critice</a:t>
            </a:r>
            <a:r>
              <a:rPr sz="2400" b="1" dirty="0"/>
              <a:t> (</a:t>
            </a:r>
            <a:r>
              <a:rPr sz="2400" b="1" dirty="0" err="1"/>
              <a:t>energie</a:t>
            </a:r>
            <a:r>
              <a:rPr sz="2400" b="1" dirty="0"/>
              <a:t>, </a:t>
            </a:r>
            <a:r>
              <a:rPr sz="2400" b="1" dirty="0" err="1"/>
              <a:t>sănătate</a:t>
            </a:r>
            <a:r>
              <a:rPr sz="2400" b="1" dirty="0"/>
              <a:t>, </a:t>
            </a:r>
            <a:r>
              <a:rPr sz="2400" b="1" dirty="0" err="1"/>
              <a:t>guvern</a:t>
            </a:r>
            <a:r>
              <a:rPr sz="2400" b="1" dirty="0"/>
              <a:t>)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Amenințări</a:t>
            </a:r>
            <a:r>
              <a:rPr sz="2400" b="1" dirty="0"/>
              <a:t> </a:t>
            </a:r>
            <a:r>
              <a:rPr sz="2400" b="1" dirty="0" err="1"/>
              <a:t>asupra</a:t>
            </a:r>
            <a:r>
              <a:rPr sz="2400" b="1" dirty="0"/>
              <a:t> </a:t>
            </a:r>
            <a:r>
              <a:rPr sz="2400" b="1" dirty="0" err="1"/>
              <a:t>dispozitivelor</a:t>
            </a:r>
            <a:r>
              <a:rPr sz="2400" b="1" dirty="0"/>
              <a:t> </a:t>
            </a:r>
            <a:r>
              <a:rPr sz="2400" b="1" dirty="0" err="1"/>
              <a:t>IoT</a:t>
            </a:r>
            <a:r>
              <a:rPr sz="2400" b="1" dirty="0"/>
              <a:t> </a:t>
            </a:r>
            <a:r>
              <a:rPr sz="2400" b="1" dirty="0" err="1"/>
              <a:t>și</a:t>
            </a:r>
            <a:r>
              <a:rPr sz="2400" b="1" dirty="0"/>
              <a:t> 5G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Automatizarea</a:t>
            </a:r>
            <a:r>
              <a:rPr sz="2400" b="1" dirty="0"/>
              <a:t> </a:t>
            </a:r>
            <a:r>
              <a:rPr sz="2400" b="1" dirty="0" err="1"/>
              <a:t>apărării</a:t>
            </a:r>
            <a:r>
              <a:rPr sz="2400" b="1" dirty="0"/>
              <a:t> (SOAR, AI Ops)</a:t>
            </a:r>
          </a:p>
        </p:txBody>
      </p:sp>
      <p:sp>
        <p:nvSpPr>
          <p:cNvPr id="5" name="AutoShape 2" descr="Top 5 Emerging IT Trends in 2025 - Technoz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38" y="2448103"/>
            <a:ext cx="3333117" cy="35073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122" y="153271"/>
            <a:ext cx="5311878" cy="1325563"/>
          </a:xfrm>
        </p:spPr>
        <p:txBody>
          <a:bodyPr/>
          <a:lstStyle/>
          <a:p>
            <a:r>
              <a:rPr b="1" dirty="0" err="1"/>
              <a:t>Securitatea</a:t>
            </a:r>
            <a:r>
              <a:rPr b="1" dirty="0"/>
              <a:t> </a:t>
            </a:r>
            <a:r>
              <a:rPr b="1" dirty="0" err="1"/>
              <a:t>în</a:t>
            </a:r>
            <a:r>
              <a:rPr b="1" dirty="0"/>
              <a:t>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2557038"/>
            <a:ext cx="6041922" cy="3286279"/>
          </a:xfrm>
        </p:spPr>
        <p:txBody>
          <a:bodyPr wrap="square"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Tipuri</a:t>
            </a:r>
            <a:r>
              <a:rPr sz="2400" b="1" dirty="0"/>
              <a:t> de cloud: Public / </a:t>
            </a:r>
            <a:r>
              <a:rPr sz="2400" b="1" dirty="0" err="1"/>
              <a:t>Privat</a:t>
            </a:r>
            <a:r>
              <a:rPr sz="2400" b="1" dirty="0"/>
              <a:t> / </a:t>
            </a:r>
            <a:r>
              <a:rPr sz="2400" b="1" dirty="0" err="1"/>
              <a:t>Hibrid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Riscuri</a:t>
            </a:r>
            <a:r>
              <a:rPr sz="2400" b="1" dirty="0"/>
              <a:t>: </a:t>
            </a:r>
            <a:r>
              <a:rPr sz="2400" b="1" dirty="0" err="1"/>
              <a:t>acces</a:t>
            </a:r>
            <a:r>
              <a:rPr sz="2400" b="1" dirty="0"/>
              <a:t> </a:t>
            </a:r>
            <a:r>
              <a:rPr sz="2400" b="1" dirty="0" err="1"/>
              <a:t>neautorizat</a:t>
            </a:r>
            <a:r>
              <a:rPr sz="2400" b="1" dirty="0"/>
              <a:t>, </a:t>
            </a:r>
            <a:r>
              <a:rPr sz="2400" b="1" dirty="0" err="1"/>
              <a:t>configurări</a:t>
            </a:r>
            <a:r>
              <a:rPr sz="2400" b="1" dirty="0"/>
              <a:t> </a:t>
            </a:r>
            <a:r>
              <a:rPr sz="2400" b="1" dirty="0" err="1"/>
              <a:t>greșite</a:t>
            </a:r>
            <a:r>
              <a:rPr sz="2400" b="1" dirty="0"/>
              <a:t>, </a:t>
            </a:r>
            <a:r>
              <a:rPr sz="2400" b="1" dirty="0" err="1"/>
              <a:t>pierdere</a:t>
            </a:r>
            <a:r>
              <a:rPr sz="2400" b="1" dirty="0"/>
              <a:t> de date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Modelul</a:t>
            </a:r>
            <a:r>
              <a:rPr sz="2400" b="1" dirty="0"/>
              <a:t> Shared Responsibility (</a:t>
            </a:r>
            <a:r>
              <a:rPr sz="2400" b="1" dirty="0" err="1"/>
              <a:t>furnizor</a:t>
            </a:r>
            <a:r>
              <a:rPr sz="2400" b="1" dirty="0"/>
              <a:t> vs client)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u="sng" dirty="0" err="1"/>
              <a:t>Soluții</a:t>
            </a:r>
            <a:r>
              <a:rPr sz="2400" b="1" u="sng" dirty="0"/>
              <a:t>:</a:t>
            </a:r>
            <a:r>
              <a:rPr sz="2400" b="1" dirty="0"/>
              <a:t> </a:t>
            </a:r>
            <a:r>
              <a:rPr sz="2400" b="1" dirty="0" err="1"/>
              <a:t>criptare</a:t>
            </a:r>
            <a:r>
              <a:rPr sz="2400" b="1" dirty="0"/>
              <a:t>, MFA, </a:t>
            </a:r>
            <a:r>
              <a:rPr sz="2400" b="1" dirty="0" err="1"/>
              <a:t>monitorizare</a:t>
            </a:r>
            <a:r>
              <a:rPr sz="2400" b="1" dirty="0"/>
              <a:t> </a:t>
            </a:r>
            <a:r>
              <a:rPr sz="2400" b="1" dirty="0" err="1"/>
              <a:t>continuă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u="sng" dirty="0" err="1"/>
              <a:t>Exemple</a:t>
            </a:r>
            <a:r>
              <a:rPr sz="2400" b="1" u="sng" dirty="0"/>
              <a:t>:</a:t>
            </a:r>
            <a:r>
              <a:rPr sz="2400" b="1" dirty="0"/>
              <a:t> AWS, Azure, Google Cloud</a:t>
            </a:r>
          </a:p>
        </p:txBody>
      </p:sp>
      <p:pic>
        <p:nvPicPr>
          <p:cNvPr id="2050" name="Picture 2" descr="Top Cloud Providers | List of 6 Essential Types of Cloud Provid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8"/>
          <a:stretch/>
        </p:blipFill>
        <p:spPr bwMode="auto">
          <a:xfrm>
            <a:off x="6629400" y="3309579"/>
            <a:ext cx="5179626" cy="2693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533399" y="1622803"/>
            <a:ext cx="11516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/>
              <a:t> </a:t>
            </a:r>
            <a:r>
              <a:rPr lang="en-US" sz="2400" b="1" dirty="0" err="1"/>
              <a:t>Securitatea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smtClean="0"/>
              <a:t>cloud </a:t>
            </a:r>
            <a:r>
              <a:rPr lang="en-US" sz="2400" dirty="0" smtClean="0"/>
              <a:t>se </a:t>
            </a:r>
            <a:r>
              <a:rPr lang="en-US" sz="2400" dirty="0" err="1"/>
              <a:t>referă</a:t>
            </a:r>
            <a:r>
              <a:rPr lang="en-US" sz="2400" dirty="0"/>
              <a:t> la </a:t>
            </a:r>
            <a:r>
              <a:rPr lang="en-US" sz="2400" dirty="0" err="1"/>
              <a:t>ansamblul</a:t>
            </a:r>
            <a:r>
              <a:rPr lang="en-US" sz="2400" dirty="0"/>
              <a:t> de </a:t>
            </a:r>
            <a:r>
              <a:rPr lang="en-US" sz="2400" dirty="0" err="1"/>
              <a:t>măsuri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politici</a:t>
            </a:r>
            <a:r>
              <a:rPr lang="en-US" sz="2400" dirty="0" smtClean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tehnologii</a:t>
            </a:r>
            <a:r>
              <a:rPr lang="en-US" sz="2400" dirty="0"/>
              <a:t> </a:t>
            </a:r>
            <a:r>
              <a:rPr lang="en-US" sz="2400" dirty="0" smtClean="0"/>
              <a:t>care </a:t>
            </a:r>
            <a:r>
              <a:rPr lang="en-US" sz="2400" dirty="0" err="1" smtClean="0"/>
              <a:t>protejează</a:t>
            </a:r>
            <a:r>
              <a:rPr lang="en-US" sz="2400" dirty="0" smtClean="0"/>
              <a:t> </a:t>
            </a:r>
            <a:r>
              <a:rPr lang="en-US" sz="2400" b="1" dirty="0" err="1"/>
              <a:t>datele</a:t>
            </a:r>
            <a:r>
              <a:rPr lang="en-US" sz="2400" b="1" dirty="0"/>
              <a:t>, </a:t>
            </a:r>
            <a:r>
              <a:rPr lang="en-US" sz="2400" b="1" dirty="0" err="1"/>
              <a:t>aplicațiile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/>
              <a:t>infrastructura</a:t>
            </a:r>
            <a:r>
              <a:rPr lang="en-US" sz="2400" dirty="0"/>
              <a:t> , </a:t>
            </a:r>
            <a:r>
              <a:rPr lang="en-US" sz="2400" dirty="0" err="1" smtClean="0"/>
              <a:t>stocate</a:t>
            </a:r>
            <a:r>
              <a:rPr lang="en-US" sz="2400" dirty="0" smtClean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servicii</a:t>
            </a:r>
            <a:r>
              <a:rPr lang="en-US" sz="2400" dirty="0"/>
              <a:t> cloud.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671" y="197517"/>
            <a:ext cx="7278329" cy="1325563"/>
          </a:xfrm>
        </p:spPr>
        <p:txBody>
          <a:bodyPr>
            <a:normAutofit/>
          </a:bodyPr>
          <a:lstStyle/>
          <a:p>
            <a:r>
              <a:rPr sz="3600" b="1" dirty="0" err="1"/>
              <a:t>Atacuri</a:t>
            </a:r>
            <a:r>
              <a:rPr sz="3600" b="1" dirty="0"/>
              <a:t> </a:t>
            </a:r>
            <a:r>
              <a:rPr sz="3600" b="1" dirty="0" err="1"/>
              <a:t>bazate</a:t>
            </a:r>
            <a:r>
              <a:rPr sz="3600" b="1" dirty="0"/>
              <a:t> </a:t>
            </a:r>
            <a:r>
              <a:rPr sz="3600" b="1" dirty="0" err="1"/>
              <a:t>pe</a:t>
            </a:r>
            <a:r>
              <a:rPr sz="3600" b="1" dirty="0"/>
              <a:t> </a:t>
            </a:r>
            <a:r>
              <a:rPr sz="3600" b="1" dirty="0" err="1"/>
              <a:t>Inteligență</a:t>
            </a:r>
            <a:r>
              <a:rPr sz="3600" b="1" dirty="0"/>
              <a:t> </a:t>
            </a:r>
            <a:r>
              <a:rPr sz="3600" b="1" dirty="0" err="1"/>
              <a:t>Artificială</a:t>
            </a:r>
            <a:endParaRPr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wrap="square">
            <a:normAutofit/>
          </a:bodyPr>
          <a:lstStyle/>
          <a:p>
            <a:endParaRPr sz="36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/>
              <a:t>E-</a:t>
            </a:r>
            <a:r>
              <a:rPr sz="2400" b="1" dirty="0" err="1"/>
              <a:t>mailuri</a:t>
            </a:r>
            <a:r>
              <a:rPr sz="2400" b="1" dirty="0"/>
              <a:t> de phishing generate automat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Deepfake-uri</a:t>
            </a:r>
            <a:r>
              <a:rPr sz="2400" b="1" dirty="0"/>
              <a:t> </a:t>
            </a:r>
            <a:r>
              <a:rPr sz="2400" b="1" dirty="0" err="1"/>
              <a:t>pentru</a:t>
            </a:r>
            <a:r>
              <a:rPr sz="2400" b="1" dirty="0"/>
              <a:t> </a:t>
            </a:r>
            <a:r>
              <a:rPr sz="2400" b="1" dirty="0" err="1"/>
              <a:t>escrocherii</a:t>
            </a:r>
            <a:r>
              <a:rPr sz="2400" b="1" dirty="0"/>
              <a:t> </a:t>
            </a:r>
            <a:r>
              <a:rPr sz="2400" b="1" dirty="0" err="1"/>
              <a:t>și</a:t>
            </a:r>
            <a:r>
              <a:rPr sz="2400" b="1" dirty="0"/>
              <a:t> </a:t>
            </a:r>
            <a:r>
              <a:rPr sz="2400" b="1" dirty="0" err="1"/>
              <a:t>dezinformare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/>
              <a:t>Malware </a:t>
            </a:r>
            <a:r>
              <a:rPr sz="2400" b="1" dirty="0" err="1"/>
              <a:t>adaptiv</a:t>
            </a:r>
            <a:r>
              <a:rPr sz="2400" b="1" dirty="0"/>
              <a:t> care </a:t>
            </a:r>
            <a:r>
              <a:rPr sz="2400" b="1" dirty="0" err="1"/>
              <a:t>învață</a:t>
            </a:r>
            <a:r>
              <a:rPr sz="2400" b="1" dirty="0"/>
              <a:t> </a:t>
            </a:r>
            <a:r>
              <a:rPr sz="2400" b="1" dirty="0" err="1"/>
              <a:t>comportamentul</a:t>
            </a:r>
            <a:r>
              <a:rPr sz="2400" b="1" dirty="0"/>
              <a:t> </a:t>
            </a:r>
            <a:r>
              <a:rPr sz="2400" b="1" dirty="0" err="1"/>
              <a:t>sistemului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/>
              <a:t>AI </a:t>
            </a:r>
            <a:r>
              <a:rPr sz="2400" b="1" dirty="0" err="1"/>
              <a:t>defensiv</a:t>
            </a:r>
            <a:r>
              <a:rPr sz="2400" b="1" dirty="0"/>
              <a:t> </a:t>
            </a:r>
            <a:r>
              <a:rPr sz="2400" b="1" dirty="0" err="1"/>
              <a:t>și</a:t>
            </a:r>
            <a:r>
              <a:rPr sz="2400" b="1" dirty="0"/>
              <a:t> </a:t>
            </a:r>
            <a:r>
              <a:rPr sz="2400" b="1" dirty="0" err="1"/>
              <a:t>verificare</a:t>
            </a:r>
            <a:r>
              <a:rPr sz="2400" b="1" dirty="0"/>
              <a:t> </a:t>
            </a:r>
            <a:r>
              <a:rPr sz="2400" b="1" dirty="0" err="1"/>
              <a:t>biometrică</a:t>
            </a:r>
            <a:endParaRPr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064" y="2318742"/>
            <a:ext cx="5604387" cy="3223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587" y="188145"/>
            <a:ext cx="8379542" cy="1325563"/>
          </a:xfrm>
        </p:spPr>
        <p:txBody>
          <a:bodyPr>
            <a:normAutofit/>
          </a:bodyPr>
          <a:lstStyle/>
          <a:p>
            <a:r>
              <a:rPr sz="4000" b="1" dirty="0"/>
              <a:t>Internet of Things (</a:t>
            </a:r>
            <a:r>
              <a:rPr sz="4000" b="1" dirty="0" err="1"/>
              <a:t>IoT</a:t>
            </a:r>
            <a:r>
              <a:rPr sz="4000" b="1" dirty="0"/>
              <a:t>) </a:t>
            </a:r>
            <a:r>
              <a:rPr sz="4000" b="1" dirty="0" err="1"/>
              <a:t>și</a:t>
            </a:r>
            <a:r>
              <a:rPr sz="4000" b="1" dirty="0"/>
              <a:t> </a:t>
            </a:r>
            <a:r>
              <a:rPr sz="4000" b="1" dirty="0" err="1"/>
              <a:t>Riscurile</a:t>
            </a:r>
            <a:r>
              <a:rPr sz="4000" b="1" dirty="0"/>
              <a:t> Sale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4768" cy="4351338"/>
          </a:xfrm>
        </p:spPr>
        <p:txBody>
          <a:bodyPr wrap="square">
            <a:normAutofit/>
          </a:bodyPr>
          <a:lstStyle/>
          <a:p>
            <a:endParaRPr sz="36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Dispozitive</a:t>
            </a:r>
            <a:r>
              <a:rPr sz="2400" b="1" dirty="0"/>
              <a:t> </a:t>
            </a:r>
            <a:r>
              <a:rPr sz="2400" b="1" dirty="0" err="1"/>
              <a:t>inteligente</a:t>
            </a:r>
            <a:r>
              <a:rPr sz="2400" b="1" dirty="0"/>
              <a:t> </a:t>
            </a:r>
            <a:r>
              <a:rPr sz="2400" b="1" dirty="0" err="1"/>
              <a:t>vulnerabile</a:t>
            </a:r>
            <a:r>
              <a:rPr sz="2400" b="1" dirty="0"/>
              <a:t> (</a:t>
            </a:r>
            <a:r>
              <a:rPr sz="2400" b="1" dirty="0" err="1"/>
              <a:t>camere</a:t>
            </a:r>
            <a:r>
              <a:rPr sz="2400" b="1" dirty="0"/>
              <a:t>, </a:t>
            </a:r>
            <a:r>
              <a:rPr sz="2400" b="1" dirty="0" err="1"/>
              <a:t>senzori</a:t>
            </a:r>
            <a:r>
              <a:rPr sz="2400" b="1" dirty="0"/>
              <a:t>, </a:t>
            </a:r>
            <a:r>
              <a:rPr sz="2400" b="1" dirty="0" err="1"/>
              <a:t>mașini</a:t>
            </a:r>
            <a:r>
              <a:rPr sz="2400" b="1" dirty="0"/>
              <a:t>)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/>
              <a:t>Parole </a:t>
            </a:r>
            <a:r>
              <a:rPr sz="2400" b="1" dirty="0" err="1"/>
              <a:t>implicite</a:t>
            </a:r>
            <a:r>
              <a:rPr sz="2400" b="1" dirty="0"/>
              <a:t>, </a:t>
            </a:r>
            <a:r>
              <a:rPr sz="2400" b="1" dirty="0" err="1"/>
              <a:t>lipsă</a:t>
            </a:r>
            <a:r>
              <a:rPr sz="2400" b="1" dirty="0"/>
              <a:t> update-</a:t>
            </a:r>
            <a:r>
              <a:rPr sz="2400" b="1" dirty="0" err="1"/>
              <a:t>uri</a:t>
            </a:r>
            <a:r>
              <a:rPr sz="2400" b="1" dirty="0"/>
              <a:t>, firmware </a:t>
            </a:r>
            <a:r>
              <a:rPr sz="2400" b="1" dirty="0" err="1"/>
              <a:t>nesecurizat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Exemplu</a:t>
            </a:r>
            <a:r>
              <a:rPr sz="2400" b="1" dirty="0"/>
              <a:t>: </a:t>
            </a:r>
            <a:r>
              <a:rPr sz="2400" b="1" dirty="0" err="1"/>
              <a:t>atacul</a:t>
            </a:r>
            <a:r>
              <a:rPr sz="2400" b="1" dirty="0"/>
              <a:t> </a:t>
            </a:r>
            <a:r>
              <a:rPr sz="2400" b="1" dirty="0" err="1"/>
              <a:t>Mirai</a:t>
            </a:r>
            <a:r>
              <a:rPr sz="2400" b="1" dirty="0"/>
              <a:t> (2016)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Soluții</a:t>
            </a:r>
            <a:r>
              <a:rPr sz="2400" b="1" dirty="0"/>
              <a:t>: </a:t>
            </a:r>
            <a:r>
              <a:rPr sz="2400" b="1" dirty="0" err="1"/>
              <a:t>segmentare</a:t>
            </a:r>
            <a:r>
              <a:rPr sz="2400" b="1" dirty="0"/>
              <a:t> de </a:t>
            </a:r>
            <a:r>
              <a:rPr sz="2400" b="1" dirty="0" err="1"/>
              <a:t>rețea</a:t>
            </a:r>
            <a:r>
              <a:rPr sz="2400" b="1" dirty="0"/>
              <a:t>, </a:t>
            </a:r>
            <a:r>
              <a:rPr sz="2400" b="1" dirty="0" err="1"/>
              <a:t>actualizări</a:t>
            </a:r>
            <a:r>
              <a:rPr sz="2400" b="1" dirty="0"/>
              <a:t> automate</a:t>
            </a:r>
          </a:p>
        </p:txBody>
      </p:sp>
      <p:pic>
        <p:nvPicPr>
          <p:cNvPr id="4098" name="Picture 2" descr="Internetul lucrurilor (IoT) in businessurile viitorul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523">
            <a:off x="6931742" y="2798749"/>
            <a:ext cx="4857872" cy="30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729" y="197515"/>
            <a:ext cx="7809271" cy="1325563"/>
          </a:xfrm>
        </p:spPr>
        <p:txBody>
          <a:bodyPr>
            <a:normAutofit/>
          </a:bodyPr>
          <a:lstStyle/>
          <a:p>
            <a:r>
              <a:rPr sz="3200" b="1" dirty="0" err="1"/>
              <a:t>Securitatea</a:t>
            </a:r>
            <a:r>
              <a:rPr sz="3200" b="1" dirty="0"/>
              <a:t> </a:t>
            </a:r>
            <a:r>
              <a:rPr sz="3200" b="1" dirty="0" err="1"/>
              <a:t>în</a:t>
            </a:r>
            <a:r>
              <a:rPr sz="3200" b="1" dirty="0"/>
              <a:t> </a:t>
            </a:r>
            <a:r>
              <a:rPr sz="3200" b="1" dirty="0" err="1"/>
              <a:t>Mediul</a:t>
            </a:r>
            <a:r>
              <a:rPr sz="3200" b="1" dirty="0"/>
              <a:t> </a:t>
            </a:r>
            <a:r>
              <a:rPr sz="3200" b="1" dirty="0" err="1"/>
              <a:t>Educațional</a:t>
            </a:r>
            <a:r>
              <a:rPr sz="3200" b="1" dirty="0"/>
              <a:t> </a:t>
            </a:r>
            <a:r>
              <a:rPr sz="3200" b="1" dirty="0" err="1"/>
              <a:t>și</a:t>
            </a:r>
            <a:r>
              <a:rPr sz="3200" b="1" dirty="0"/>
              <a:t> Academic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4807" cy="4351338"/>
          </a:xfrm>
        </p:spPr>
        <p:txBody>
          <a:bodyPr wrap="square">
            <a:normAutofit/>
          </a:bodyPr>
          <a:lstStyle/>
          <a:p>
            <a:endParaRPr sz="36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Școli</a:t>
            </a:r>
            <a:r>
              <a:rPr sz="2400" b="1" dirty="0"/>
              <a:t> </a:t>
            </a:r>
            <a:r>
              <a:rPr sz="2400" b="1" dirty="0" err="1"/>
              <a:t>și</a:t>
            </a:r>
            <a:r>
              <a:rPr sz="2400" b="1" dirty="0"/>
              <a:t> </a:t>
            </a:r>
            <a:r>
              <a:rPr sz="2400" b="1" dirty="0" err="1"/>
              <a:t>universități</a:t>
            </a:r>
            <a:r>
              <a:rPr sz="2400" b="1" dirty="0"/>
              <a:t> – </a:t>
            </a:r>
            <a:r>
              <a:rPr sz="2400" b="1" dirty="0" err="1"/>
              <a:t>ținte</a:t>
            </a:r>
            <a:r>
              <a:rPr sz="2400" b="1" dirty="0"/>
              <a:t> </a:t>
            </a:r>
            <a:r>
              <a:rPr sz="2400" b="1" dirty="0" err="1"/>
              <a:t>frecvente</a:t>
            </a:r>
            <a:r>
              <a:rPr sz="2400" b="1" dirty="0"/>
              <a:t> </a:t>
            </a:r>
            <a:r>
              <a:rPr sz="2400" b="1" dirty="0" err="1"/>
              <a:t>pentru</a:t>
            </a:r>
            <a:r>
              <a:rPr sz="2400" b="1" dirty="0"/>
              <a:t> </a:t>
            </a:r>
            <a:r>
              <a:rPr sz="2400" b="1" dirty="0" err="1"/>
              <a:t>atacuri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Riscuri</a:t>
            </a:r>
            <a:r>
              <a:rPr sz="2400" b="1" dirty="0"/>
              <a:t>: </a:t>
            </a:r>
            <a:r>
              <a:rPr sz="2400" b="1" dirty="0" err="1"/>
              <a:t>furt</a:t>
            </a:r>
            <a:r>
              <a:rPr sz="2400" b="1" dirty="0"/>
              <a:t> de date </a:t>
            </a:r>
            <a:r>
              <a:rPr sz="2400" b="1" dirty="0" err="1"/>
              <a:t>personale</a:t>
            </a:r>
            <a:r>
              <a:rPr sz="2400" b="1" dirty="0"/>
              <a:t>, ransomware, </a:t>
            </a:r>
            <a:r>
              <a:rPr sz="2400" b="1" dirty="0" err="1"/>
              <a:t>conturi</a:t>
            </a:r>
            <a:r>
              <a:rPr sz="2400" b="1" dirty="0"/>
              <a:t> compromise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Măsuri</a:t>
            </a:r>
            <a:r>
              <a:rPr sz="2400" b="1" dirty="0"/>
              <a:t>: </a:t>
            </a:r>
            <a:r>
              <a:rPr sz="2400" b="1" dirty="0" err="1"/>
              <a:t>autentificare</a:t>
            </a:r>
            <a:r>
              <a:rPr sz="2400" b="1" dirty="0"/>
              <a:t> </a:t>
            </a:r>
            <a:r>
              <a:rPr sz="2400" b="1" dirty="0" err="1"/>
              <a:t>unificată</a:t>
            </a:r>
            <a:r>
              <a:rPr sz="2400" b="1" dirty="0"/>
              <a:t>, backup, </a:t>
            </a:r>
            <a:r>
              <a:rPr sz="2400" b="1" dirty="0" err="1"/>
              <a:t>instruire</a:t>
            </a:r>
            <a:r>
              <a:rPr sz="2400" b="1" dirty="0"/>
              <a:t> personal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Cultură</a:t>
            </a:r>
            <a:r>
              <a:rPr sz="2400" b="1" dirty="0"/>
              <a:t> de </a:t>
            </a:r>
            <a:r>
              <a:rPr sz="2400" b="1" dirty="0" err="1"/>
              <a:t>igienă</a:t>
            </a:r>
            <a:r>
              <a:rPr sz="2400" b="1" dirty="0"/>
              <a:t> </a:t>
            </a:r>
            <a:r>
              <a:rPr sz="2400" b="1" dirty="0" err="1"/>
              <a:t>cibernetică</a:t>
            </a:r>
            <a:r>
              <a:rPr sz="2400" b="1" dirty="0"/>
              <a:t> </a:t>
            </a:r>
            <a:r>
              <a:rPr sz="2400" b="1" dirty="0" err="1"/>
              <a:t>în</a:t>
            </a:r>
            <a:r>
              <a:rPr sz="2400" b="1" dirty="0"/>
              <a:t> </a:t>
            </a:r>
            <a:r>
              <a:rPr sz="2400" b="1" dirty="0" err="1"/>
              <a:t>rândul</a:t>
            </a:r>
            <a:r>
              <a:rPr sz="2400" b="1" dirty="0"/>
              <a:t> </a:t>
            </a:r>
            <a:r>
              <a:rPr sz="2400" b="1" dirty="0" err="1"/>
              <a:t>studenților</a:t>
            </a:r>
            <a:endParaRPr sz="2400" b="1" dirty="0"/>
          </a:p>
        </p:txBody>
      </p:sp>
      <p:pic>
        <p:nvPicPr>
          <p:cNvPr id="5122" name="Picture 2" descr="Ziua Internațională a Siguranței pe Internet - împreună pentru un internet  mai sigur! | Serviciul Tehnologia Informației și Securitate Cibernetic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-9561" r="-1670" b="9561"/>
          <a:stretch/>
        </p:blipFill>
        <p:spPr bwMode="auto">
          <a:xfrm>
            <a:off x="7706749" y="1796193"/>
            <a:ext cx="4416425" cy="37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342" y="188144"/>
            <a:ext cx="7317658" cy="1325563"/>
          </a:xfrm>
        </p:spPr>
        <p:txBody>
          <a:bodyPr/>
          <a:lstStyle/>
          <a:p>
            <a:r>
              <a:rPr b="1" dirty="0" err="1"/>
              <a:t>Etica</a:t>
            </a:r>
            <a:r>
              <a:rPr b="1" dirty="0"/>
              <a:t> </a:t>
            </a:r>
            <a:r>
              <a:rPr b="1" dirty="0" err="1"/>
              <a:t>în</a:t>
            </a:r>
            <a:r>
              <a:rPr b="1" dirty="0"/>
              <a:t> </a:t>
            </a:r>
            <a:r>
              <a:rPr b="1" dirty="0" err="1"/>
              <a:t>Securitatea</a:t>
            </a:r>
            <a:r>
              <a:rPr b="1" dirty="0"/>
              <a:t> </a:t>
            </a:r>
            <a:r>
              <a:rPr b="1" dirty="0" err="1"/>
              <a:t>Cibernetică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endParaRPr sz="36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/>
              <a:t>Hacking etic vs </a:t>
            </a:r>
            <a:r>
              <a:rPr sz="2400" b="1" dirty="0" err="1"/>
              <a:t>ilegal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Responsabilitatea</a:t>
            </a:r>
            <a:r>
              <a:rPr sz="2400" b="1" dirty="0"/>
              <a:t> </a:t>
            </a:r>
            <a:r>
              <a:rPr sz="2400" b="1" dirty="0" err="1"/>
              <a:t>experților</a:t>
            </a:r>
            <a:r>
              <a:rPr sz="2400" b="1" dirty="0"/>
              <a:t> de a </a:t>
            </a:r>
            <a:r>
              <a:rPr sz="2400" b="1" dirty="0" err="1"/>
              <a:t>proteja</a:t>
            </a:r>
            <a:r>
              <a:rPr sz="2400" b="1" dirty="0"/>
              <a:t> </a:t>
            </a:r>
            <a:r>
              <a:rPr sz="2400" b="1" dirty="0" err="1"/>
              <a:t>datele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Dileme</a:t>
            </a:r>
            <a:r>
              <a:rPr sz="2400" b="1" dirty="0"/>
              <a:t> </a:t>
            </a:r>
            <a:r>
              <a:rPr sz="2400" b="1" dirty="0" err="1"/>
              <a:t>etice</a:t>
            </a:r>
            <a:r>
              <a:rPr sz="2400" b="1" dirty="0"/>
              <a:t>: </a:t>
            </a:r>
            <a:r>
              <a:rPr sz="2400" b="1" dirty="0" err="1"/>
              <a:t>supravegherea</a:t>
            </a:r>
            <a:r>
              <a:rPr sz="2400" b="1" dirty="0"/>
              <a:t>, </a:t>
            </a:r>
            <a:r>
              <a:rPr sz="2400" b="1" dirty="0" err="1"/>
              <a:t>confidențialitate</a:t>
            </a:r>
            <a:r>
              <a:rPr sz="2400" b="1" dirty="0"/>
              <a:t> vs </a:t>
            </a:r>
            <a:r>
              <a:rPr sz="2400" b="1" dirty="0" err="1"/>
              <a:t>siguranță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Coduri</a:t>
            </a:r>
            <a:r>
              <a:rPr sz="2400" b="1" dirty="0"/>
              <a:t> de </a:t>
            </a:r>
            <a:r>
              <a:rPr sz="2400" b="1" dirty="0" err="1"/>
              <a:t>conduită</a:t>
            </a:r>
            <a:r>
              <a:rPr sz="2400" b="1" dirty="0"/>
              <a:t> (ISC² Code of Ethics)</a:t>
            </a:r>
          </a:p>
        </p:txBody>
      </p:sp>
      <p:pic>
        <p:nvPicPr>
          <p:cNvPr id="6146" name="Picture 2" descr="SECURITATE CIBERNETICĂ | Ministerul Dezvoltării Economice și Digitalizăr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82" y="2655837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7374" y="263091"/>
            <a:ext cx="4756807" cy="1325563"/>
          </a:xfrm>
        </p:spPr>
        <p:txBody>
          <a:bodyPr>
            <a:normAutofit/>
          </a:bodyPr>
          <a:lstStyle/>
          <a:p>
            <a:r>
              <a:rPr b="1" dirty="0" err="1"/>
              <a:t>Controlul</a:t>
            </a:r>
            <a:r>
              <a:rPr b="1" dirty="0"/>
              <a:t> </a:t>
            </a:r>
            <a:r>
              <a:rPr b="1" dirty="0" err="1"/>
              <a:t>Accesului</a:t>
            </a:r>
            <a:endParaRPr b="1" dirty="0"/>
          </a:p>
        </p:txBody>
      </p:sp>
      <p:sp>
        <p:nvSpPr>
          <p:cNvPr id="6" name="Rectangle 5"/>
          <p:cNvSpPr/>
          <p:nvPr/>
        </p:nvSpPr>
        <p:spPr>
          <a:xfrm>
            <a:off x="267477" y="1779687"/>
            <a:ext cx="115077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Controlul</a:t>
            </a:r>
            <a:r>
              <a:rPr lang="en-US" sz="2000" b="1" dirty="0"/>
              <a:t> </a:t>
            </a:r>
            <a:r>
              <a:rPr lang="en-US" sz="2000" b="1" dirty="0" err="1"/>
              <a:t>accesului</a:t>
            </a:r>
            <a:r>
              <a:rPr lang="en-US" sz="2000" dirty="0"/>
              <a:t> </a:t>
            </a:r>
            <a:r>
              <a:rPr lang="en-US" sz="2000" dirty="0" err="1"/>
              <a:t>determină</a:t>
            </a:r>
            <a:r>
              <a:rPr lang="en-US" sz="2000" dirty="0"/>
              <a:t> cine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accesa</a:t>
            </a:r>
            <a:r>
              <a:rPr lang="en-US" sz="2000" dirty="0"/>
              <a:t> un </a:t>
            </a:r>
            <a:r>
              <a:rPr lang="en-US" sz="2000" dirty="0" err="1"/>
              <a:t>sistem</a:t>
            </a:r>
            <a:r>
              <a:rPr lang="en-US" sz="2000" dirty="0"/>
              <a:t>, </a:t>
            </a:r>
            <a:r>
              <a:rPr lang="en-US" sz="2000" dirty="0" err="1"/>
              <a:t>aplicație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resursă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acțiuni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efectua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err="1"/>
              <a:t>Tipuri</a:t>
            </a:r>
            <a:r>
              <a:rPr lang="en-US" sz="2000" b="1" dirty="0"/>
              <a:t> </a:t>
            </a:r>
            <a:r>
              <a:rPr lang="en-US" sz="2000" b="1" dirty="0" err="1"/>
              <a:t>principale</a:t>
            </a:r>
            <a:r>
              <a:rPr lang="en-US" sz="2000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DAC (Discretionary Access Control):</a:t>
            </a:r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r>
              <a:rPr lang="en-US" sz="2000" dirty="0" err="1"/>
              <a:t>Proprietarul</a:t>
            </a:r>
            <a:r>
              <a:rPr lang="en-US" sz="2000" dirty="0"/>
              <a:t> </a:t>
            </a:r>
            <a:r>
              <a:rPr lang="en-US" sz="2000" dirty="0" err="1"/>
              <a:t>resursei</a:t>
            </a:r>
            <a:r>
              <a:rPr lang="en-US" sz="2000" dirty="0"/>
              <a:t> decide cine are </a:t>
            </a:r>
            <a:r>
              <a:rPr lang="en-US" sz="2000" dirty="0" err="1"/>
              <a:t>acces</a:t>
            </a:r>
            <a:r>
              <a:rPr lang="en-US" sz="2000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 err="1"/>
              <a:t>Exemple</a:t>
            </a:r>
            <a:r>
              <a:rPr lang="en-US" sz="2000" dirty="0"/>
              <a:t>: </a:t>
            </a:r>
            <a:r>
              <a:rPr lang="en-US" sz="2000" dirty="0" err="1"/>
              <a:t>permisiuni</a:t>
            </a:r>
            <a:r>
              <a:rPr lang="en-US" sz="2000" dirty="0"/>
              <a:t> </a:t>
            </a:r>
            <a:r>
              <a:rPr lang="en-US" sz="2000" dirty="0" err="1"/>
              <a:t>fișiere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Windows/Linux.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MAC (Mandatory Access Control):</a:t>
            </a:r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r>
              <a:rPr lang="en-US" sz="2000" dirty="0" err="1"/>
              <a:t>Politici</a:t>
            </a:r>
            <a:r>
              <a:rPr lang="en-US" sz="2000" dirty="0"/>
              <a:t> </a:t>
            </a:r>
            <a:r>
              <a:rPr lang="en-US" sz="2000" dirty="0" err="1"/>
              <a:t>stricte</a:t>
            </a:r>
            <a:r>
              <a:rPr lang="en-US" sz="2000" dirty="0"/>
              <a:t> definite de </a:t>
            </a:r>
            <a:r>
              <a:rPr lang="en-US" sz="2000" dirty="0" err="1"/>
              <a:t>sistem</a:t>
            </a:r>
            <a:r>
              <a:rPr lang="en-US" sz="2000" dirty="0"/>
              <a:t>; </a:t>
            </a:r>
            <a:r>
              <a:rPr lang="en-US" sz="2000" dirty="0" err="1"/>
              <a:t>utilizatorii</a:t>
            </a:r>
            <a:r>
              <a:rPr lang="en-US" sz="2000" dirty="0"/>
              <a:t> nu pot </a:t>
            </a:r>
            <a:r>
              <a:rPr lang="en-US" sz="2000" dirty="0" err="1"/>
              <a:t>schimba</a:t>
            </a:r>
            <a:r>
              <a:rPr lang="en-US" sz="2000" dirty="0"/>
              <a:t> </a:t>
            </a:r>
            <a:r>
              <a:rPr lang="en-US" sz="2000" dirty="0" err="1"/>
              <a:t>permisiunile</a:t>
            </a:r>
            <a:r>
              <a:rPr lang="en-US" sz="2000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 err="1"/>
              <a:t>Exemple</a:t>
            </a:r>
            <a:r>
              <a:rPr lang="en-US" sz="2000" dirty="0"/>
              <a:t>: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guvernamentale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militare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RBAC (Role-Based Access Control):</a:t>
            </a:r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r>
              <a:rPr lang="en-US" sz="2000" dirty="0" err="1"/>
              <a:t>Accesul</a:t>
            </a:r>
            <a:r>
              <a:rPr lang="en-US" sz="2000" dirty="0"/>
              <a:t> se </a:t>
            </a:r>
            <a:r>
              <a:rPr lang="en-US" sz="2000" dirty="0" err="1"/>
              <a:t>bazează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rolul</a:t>
            </a:r>
            <a:r>
              <a:rPr lang="en-US" sz="2000" dirty="0"/>
              <a:t> </a:t>
            </a:r>
            <a:r>
              <a:rPr lang="en-US" sz="2000" dirty="0" err="1"/>
              <a:t>utilizatorului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organizație</a:t>
            </a:r>
            <a:r>
              <a:rPr lang="en-US" sz="2000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 err="1"/>
              <a:t>Exemple</a:t>
            </a:r>
            <a:r>
              <a:rPr lang="en-US" sz="2000" dirty="0"/>
              <a:t>: </a:t>
            </a:r>
            <a:r>
              <a:rPr lang="en-US" sz="2000" dirty="0" err="1"/>
              <a:t>angajat</a:t>
            </a:r>
            <a:r>
              <a:rPr lang="en-US" sz="2000" dirty="0"/>
              <a:t> vs manager vs IT admin.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ABAC (Attribute-Based Access Control):</a:t>
            </a:r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r>
              <a:rPr lang="en-US" sz="2000" dirty="0" err="1"/>
              <a:t>Decizia</a:t>
            </a:r>
            <a:r>
              <a:rPr lang="en-US" sz="2000" dirty="0"/>
              <a:t> de </a:t>
            </a:r>
            <a:r>
              <a:rPr lang="en-US" sz="2000" dirty="0" err="1"/>
              <a:t>acces</a:t>
            </a:r>
            <a:r>
              <a:rPr lang="en-US" sz="2000" dirty="0"/>
              <a:t> se </a:t>
            </a:r>
            <a:r>
              <a:rPr lang="en-US" sz="2000" dirty="0" err="1"/>
              <a:t>bazează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atribute</a:t>
            </a:r>
            <a:r>
              <a:rPr lang="en-US" sz="2000" dirty="0"/>
              <a:t> ale </a:t>
            </a:r>
            <a:r>
              <a:rPr lang="en-US" sz="2000" dirty="0" err="1"/>
              <a:t>utilizatorului</a:t>
            </a:r>
            <a:r>
              <a:rPr lang="en-US" sz="2000" dirty="0"/>
              <a:t>, </a:t>
            </a:r>
            <a:r>
              <a:rPr lang="en-US" sz="2000" dirty="0" err="1"/>
              <a:t>resursei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mediului</a:t>
            </a:r>
            <a:r>
              <a:rPr lang="en-US" sz="2000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 err="1"/>
              <a:t>Exemple</a:t>
            </a:r>
            <a:r>
              <a:rPr lang="en-US" sz="2000" dirty="0"/>
              <a:t>: </a:t>
            </a:r>
            <a:r>
              <a:rPr lang="en-US" sz="2000" dirty="0" err="1"/>
              <a:t>acces</a:t>
            </a:r>
            <a:r>
              <a:rPr lang="en-US" sz="2000" dirty="0"/>
              <a:t> </a:t>
            </a:r>
            <a:r>
              <a:rPr lang="en-US" sz="2000" dirty="0" err="1"/>
              <a:t>permis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orele</a:t>
            </a:r>
            <a:r>
              <a:rPr lang="en-US" sz="2000" dirty="0"/>
              <a:t> 9-17 </a:t>
            </a:r>
            <a:r>
              <a:rPr lang="en-US" sz="2000" dirty="0" err="1"/>
              <a:t>și</a:t>
            </a:r>
            <a:r>
              <a:rPr lang="en-US" sz="2000" dirty="0"/>
              <a:t> din </a:t>
            </a:r>
            <a:r>
              <a:rPr lang="en-US" sz="2000" dirty="0" err="1"/>
              <a:t>anumite</a:t>
            </a:r>
            <a:r>
              <a:rPr lang="en-US" sz="2000" dirty="0"/>
              <a:t> </a:t>
            </a:r>
            <a:r>
              <a:rPr lang="en-US" sz="2000" dirty="0" err="1"/>
              <a:t>locații</a:t>
            </a:r>
            <a:r>
              <a:rPr lang="en-US" sz="200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865" y="320882"/>
            <a:ext cx="7524135" cy="1109714"/>
          </a:xfrm>
        </p:spPr>
        <p:txBody>
          <a:bodyPr/>
          <a:lstStyle/>
          <a:p>
            <a:r>
              <a:rPr b="1" dirty="0" err="1"/>
              <a:t>Profesii</a:t>
            </a:r>
            <a:r>
              <a:rPr b="1" dirty="0"/>
              <a:t> </a:t>
            </a:r>
            <a:r>
              <a:rPr b="1" dirty="0" err="1"/>
              <a:t>și</a:t>
            </a:r>
            <a:r>
              <a:rPr b="1" dirty="0"/>
              <a:t> </a:t>
            </a:r>
            <a:r>
              <a:rPr b="1" dirty="0" err="1"/>
              <a:t>Certificări</a:t>
            </a:r>
            <a:r>
              <a:rPr b="1" dirty="0"/>
              <a:t> </a:t>
            </a:r>
            <a:r>
              <a:rPr b="1" dirty="0" err="1"/>
              <a:t>în</a:t>
            </a:r>
            <a:r>
              <a:rPr b="1" dirty="0"/>
              <a:t> </a:t>
            </a:r>
            <a:r>
              <a:rPr b="1" dirty="0" err="1"/>
              <a:t>Domeniu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36" y="1440246"/>
            <a:ext cx="4884174" cy="4351338"/>
          </a:xfrm>
        </p:spPr>
        <p:txBody>
          <a:bodyPr wrap="square">
            <a:normAutofit/>
          </a:bodyPr>
          <a:lstStyle/>
          <a:p>
            <a:endParaRPr sz="36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Roluri</a:t>
            </a:r>
            <a:r>
              <a:rPr sz="2400" b="1" dirty="0"/>
              <a:t>: Analyst SOC, Ethical Hacker, Incident Responder, CISO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Certificări</a:t>
            </a:r>
            <a:r>
              <a:rPr sz="2400" b="1" dirty="0"/>
              <a:t>: CompTIA Security+, CEH, CISSP, ISO 27001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Cerere</a:t>
            </a:r>
            <a:r>
              <a:rPr sz="2400" b="1" dirty="0"/>
              <a:t> mare </a:t>
            </a:r>
            <a:r>
              <a:rPr sz="2400" b="1" dirty="0" err="1"/>
              <a:t>pe</a:t>
            </a:r>
            <a:r>
              <a:rPr sz="2400" b="1" dirty="0"/>
              <a:t> </a:t>
            </a:r>
            <a:r>
              <a:rPr sz="2400" b="1" dirty="0" err="1"/>
              <a:t>piață</a:t>
            </a:r>
            <a:r>
              <a:rPr sz="2400" b="1" dirty="0"/>
              <a:t> </a:t>
            </a:r>
            <a:r>
              <a:rPr sz="2400" b="1" dirty="0" err="1"/>
              <a:t>și</a:t>
            </a:r>
            <a:r>
              <a:rPr sz="2400" b="1" dirty="0"/>
              <a:t> </a:t>
            </a:r>
            <a:r>
              <a:rPr sz="2400" b="1" dirty="0" err="1"/>
              <a:t>salarii</a:t>
            </a:r>
            <a:r>
              <a:rPr sz="2400" b="1" dirty="0"/>
              <a:t> competitive</a:t>
            </a:r>
          </a:p>
        </p:txBody>
      </p:sp>
      <p:pic>
        <p:nvPicPr>
          <p:cNvPr id="7170" name="Picture 2" descr="What Is Cyber Security and Why It Is Important? – Updated 2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9" y="2079523"/>
            <a:ext cx="6498818" cy="37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648" y="320880"/>
            <a:ext cx="7353300" cy="1094965"/>
          </a:xfrm>
        </p:spPr>
        <p:txBody>
          <a:bodyPr>
            <a:normAutofit/>
          </a:bodyPr>
          <a:lstStyle/>
          <a:p>
            <a:r>
              <a:rPr sz="3200" b="1" dirty="0" err="1"/>
              <a:t>Simulări</a:t>
            </a:r>
            <a:r>
              <a:rPr sz="3200" b="1" dirty="0"/>
              <a:t> </a:t>
            </a:r>
            <a:r>
              <a:rPr sz="3200" b="1" dirty="0" err="1"/>
              <a:t>și</a:t>
            </a:r>
            <a:r>
              <a:rPr sz="3200" b="1" dirty="0"/>
              <a:t> </a:t>
            </a:r>
            <a:r>
              <a:rPr sz="3200" b="1" dirty="0" err="1"/>
              <a:t>Răspuns</a:t>
            </a:r>
            <a:r>
              <a:rPr sz="3200" b="1" dirty="0"/>
              <a:t> la </a:t>
            </a:r>
            <a:r>
              <a:rPr sz="3200" b="1" dirty="0" err="1"/>
              <a:t>Incidente</a:t>
            </a:r>
            <a:r>
              <a:rPr sz="3200" b="1" dirty="0"/>
              <a:t> </a:t>
            </a:r>
            <a:r>
              <a:rPr sz="3200" b="1" dirty="0" err="1"/>
              <a:t>Cibernetice</a:t>
            </a:r>
            <a:endParaRPr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813" y="1710812"/>
            <a:ext cx="6071420" cy="4351338"/>
          </a:xfrm>
        </p:spPr>
        <p:txBody>
          <a:bodyPr wrap="square">
            <a:normAutofit/>
          </a:bodyPr>
          <a:lstStyle/>
          <a:p>
            <a:endParaRPr sz="3600" b="1" dirty="0"/>
          </a:p>
          <a:p>
            <a:pPr>
              <a:spcAft>
                <a:spcPts val="600"/>
              </a:spcAft>
              <a:defRPr sz="1800"/>
            </a:pPr>
            <a:r>
              <a:rPr sz="2400" b="1" u="sng" dirty="0" err="1"/>
              <a:t>Etape</a:t>
            </a:r>
            <a:r>
              <a:rPr sz="2400" b="1" u="sng" dirty="0"/>
              <a:t>:</a:t>
            </a:r>
            <a:r>
              <a:rPr sz="2400" b="1" dirty="0"/>
              <a:t> </a:t>
            </a:r>
            <a:r>
              <a:rPr sz="2400" b="1" i="1" dirty="0" err="1"/>
              <a:t>Detectare</a:t>
            </a:r>
            <a:r>
              <a:rPr sz="2400" b="1" i="1" dirty="0"/>
              <a:t>, </a:t>
            </a:r>
            <a:r>
              <a:rPr sz="2400" b="1" i="1" dirty="0" err="1" smtClean="0"/>
              <a:t>Contenție</a:t>
            </a:r>
            <a:r>
              <a:rPr lang="en-US" sz="2400" b="1" i="1" dirty="0" smtClean="0"/>
              <a:t> (</a:t>
            </a:r>
            <a:r>
              <a:rPr lang="en-US" sz="2400" b="1" i="1" dirty="0" err="1"/>
              <a:t>Izolare</a:t>
            </a:r>
            <a:r>
              <a:rPr lang="en-US" sz="2400" b="1" i="1" dirty="0" smtClean="0"/>
              <a:t>)</a:t>
            </a:r>
            <a:r>
              <a:rPr sz="2400" b="1" i="1" dirty="0" smtClean="0"/>
              <a:t>, </a:t>
            </a:r>
            <a:r>
              <a:rPr sz="2400" b="1" i="1" dirty="0" err="1"/>
              <a:t>Eradicare</a:t>
            </a:r>
            <a:r>
              <a:rPr sz="2400" b="1" i="1" dirty="0"/>
              <a:t>, </a:t>
            </a:r>
            <a:r>
              <a:rPr sz="2400" b="1" i="1" dirty="0" err="1"/>
              <a:t>Recuperare</a:t>
            </a:r>
            <a:r>
              <a:rPr sz="2400" b="1" i="1" dirty="0"/>
              <a:t>, </a:t>
            </a:r>
            <a:r>
              <a:rPr sz="2400" b="1" i="1" dirty="0" err="1"/>
              <a:t>Lecții</a:t>
            </a:r>
            <a:r>
              <a:rPr sz="2400" b="1" i="1" dirty="0"/>
              <a:t> </a:t>
            </a:r>
            <a:r>
              <a:rPr sz="2400" b="1" i="1" dirty="0" err="1"/>
              <a:t>învățate</a:t>
            </a:r>
            <a:endParaRPr sz="2400" b="1" i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Exerciții</a:t>
            </a:r>
            <a:r>
              <a:rPr sz="2400" b="1" dirty="0"/>
              <a:t> tabletop – </a:t>
            </a:r>
            <a:r>
              <a:rPr sz="2400" b="1" dirty="0" err="1"/>
              <a:t>simulări</a:t>
            </a:r>
            <a:r>
              <a:rPr sz="2400" b="1" dirty="0"/>
              <a:t> </a:t>
            </a:r>
            <a:r>
              <a:rPr sz="2400" b="1" dirty="0" err="1"/>
              <a:t>realiste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Rolul</a:t>
            </a:r>
            <a:r>
              <a:rPr sz="2400" b="1" dirty="0"/>
              <a:t> </a:t>
            </a:r>
            <a:r>
              <a:rPr sz="2400" b="1" dirty="0" err="1"/>
              <a:t>echipei</a:t>
            </a:r>
            <a:r>
              <a:rPr sz="2400" b="1" dirty="0"/>
              <a:t> SOC </a:t>
            </a:r>
            <a:r>
              <a:rPr sz="2400" b="1" dirty="0" err="1"/>
              <a:t>în</a:t>
            </a:r>
            <a:r>
              <a:rPr sz="2400" b="1" dirty="0"/>
              <a:t> </a:t>
            </a:r>
            <a:r>
              <a:rPr sz="2400" b="1" dirty="0" err="1"/>
              <a:t>reacție</a:t>
            </a:r>
            <a:r>
              <a:rPr sz="2400" b="1" dirty="0"/>
              <a:t> </a:t>
            </a:r>
            <a:r>
              <a:rPr sz="2400" b="1" dirty="0" err="1"/>
              <a:t>rapidă</a:t>
            </a:r>
            <a:endParaRPr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20" y="1710812"/>
            <a:ext cx="3382260" cy="4845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829" y="143899"/>
            <a:ext cx="7332406" cy="1325563"/>
          </a:xfrm>
        </p:spPr>
        <p:txBody>
          <a:bodyPr>
            <a:normAutofit/>
          </a:bodyPr>
          <a:lstStyle/>
          <a:p>
            <a:r>
              <a:rPr sz="4000" b="1" dirty="0" err="1"/>
              <a:t>Viitorul</a:t>
            </a:r>
            <a:r>
              <a:rPr sz="4000" b="1" dirty="0"/>
              <a:t> </a:t>
            </a:r>
            <a:r>
              <a:rPr sz="4000" b="1" dirty="0" err="1"/>
              <a:t>Securității</a:t>
            </a:r>
            <a:r>
              <a:rPr sz="4000" b="1" dirty="0"/>
              <a:t> </a:t>
            </a:r>
            <a:r>
              <a:rPr sz="4000" b="1" dirty="0" err="1"/>
              <a:t>Cibernetice</a:t>
            </a:r>
            <a:endParaRPr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7065" cy="4351338"/>
          </a:xfrm>
        </p:spPr>
        <p:txBody>
          <a:bodyPr wrap="square">
            <a:normAutofit/>
          </a:bodyPr>
          <a:lstStyle/>
          <a:p>
            <a:endParaRPr sz="36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/>
              <a:t>Quantum Computing – </a:t>
            </a:r>
            <a:r>
              <a:rPr sz="2400" b="1" dirty="0" err="1"/>
              <a:t>riscuri</a:t>
            </a:r>
            <a:r>
              <a:rPr sz="2400" b="1" dirty="0"/>
              <a:t> </a:t>
            </a:r>
            <a:r>
              <a:rPr sz="2400" b="1" dirty="0" err="1"/>
              <a:t>pentru</a:t>
            </a:r>
            <a:r>
              <a:rPr sz="2400" b="1" dirty="0"/>
              <a:t> </a:t>
            </a:r>
            <a:r>
              <a:rPr sz="2400" b="1" dirty="0" err="1"/>
              <a:t>criptografie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Automatizarea</a:t>
            </a:r>
            <a:r>
              <a:rPr sz="2400" b="1" dirty="0"/>
              <a:t> </a:t>
            </a:r>
            <a:r>
              <a:rPr sz="2400" b="1" dirty="0" err="1"/>
              <a:t>apărării</a:t>
            </a:r>
            <a:r>
              <a:rPr sz="2400" b="1" dirty="0"/>
              <a:t> </a:t>
            </a:r>
            <a:r>
              <a:rPr sz="2400" b="1" dirty="0" err="1"/>
              <a:t>prin</a:t>
            </a:r>
            <a:r>
              <a:rPr sz="2400" b="1" dirty="0"/>
              <a:t> AI</a:t>
            </a:r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Reglementări</a:t>
            </a:r>
            <a:r>
              <a:rPr sz="2400" b="1" dirty="0"/>
              <a:t> </a:t>
            </a:r>
            <a:r>
              <a:rPr sz="2400" b="1" dirty="0" err="1"/>
              <a:t>internaționale</a:t>
            </a:r>
            <a:r>
              <a:rPr sz="2400" b="1" dirty="0"/>
              <a:t> </a:t>
            </a:r>
            <a:r>
              <a:rPr sz="2400" b="1" dirty="0" err="1"/>
              <a:t>unificate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 err="1"/>
              <a:t>Educația</a:t>
            </a:r>
            <a:r>
              <a:rPr sz="2400" b="1" dirty="0"/>
              <a:t> </a:t>
            </a:r>
            <a:r>
              <a:rPr sz="2400" b="1" dirty="0" err="1"/>
              <a:t>digitală</a:t>
            </a:r>
            <a:r>
              <a:rPr sz="2400" b="1" dirty="0"/>
              <a:t> din </a:t>
            </a:r>
            <a:r>
              <a:rPr sz="2400" b="1" dirty="0" err="1"/>
              <a:t>școli</a:t>
            </a:r>
            <a:endParaRPr sz="2400" b="1" dirty="0"/>
          </a:p>
          <a:p>
            <a:pPr>
              <a:spcAft>
                <a:spcPts val="600"/>
              </a:spcAft>
              <a:defRPr sz="1800"/>
            </a:pPr>
            <a:r>
              <a:rPr sz="2400" b="1" dirty="0"/>
              <a:t>Security-as-a-Service</a:t>
            </a:r>
          </a:p>
        </p:txBody>
      </p:sp>
      <p:pic>
        <p:nvPicPr>
          <p:cNvPr id="9218" name="Picture 2" descr="12+ Million 연결하다 Royalty-Free Images, Stock Photos &amp; Picture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7"/>
          <a:stretch/>
        </p:blipFill>
        <p:spPr bwMode="auto">
          <a:xfrm>
            <a:off x="6238568" y="2325478"/>
            <a:ext cx="5412991" cy="30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245" y="178513"/>
            <a:ext cx="2744755" cy="1325563"/>
          </a:xfrm>
        </p:spPr>
        <p:txBody>
          <a:bodyPr/>
          <a:lstStyle/>
          <a:p>
            <a:r>
              <a:rPr b="1" dirty="0" err="1"/>
              <a:t>Concluzii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21" y="1869872"/>
            <a:ext cx="10385324" cy="379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Securitatea</a:t>
            </a:r>
            <a:r>
              <a:rPr lang="en-US" dirty="0"/>
              <a:t> </a:t>
            </a:r>
            <a:r>
              <a:rPr lang="en-US" dirty="0" err="1"/>
              <a:t>cibernetică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responsabilitatea</a:t>
            </a:r>
            <a:r>
              <a:rPr lang="en-US" dirty="0"/>
              <a:t> </a:t>
            </a:r>
            <a:r>
              <a:rPr lang="en-US" dirty="0" err="1"/>
              <a:t>departamentului</a:t>
            </a:r>
            <a:r>
              <a:rPr lang="en-US" dirty="0"/>
              <a:t> IT, </a:t>
            </a:r>
            <a:r>
              <a:rPr lang="en-US" dirty="0" smtClean="0"/>
              <a:t>ci </a:t>
            </a:r>
            <a:r>
              <a:rPr lang="en-US" dirty="0"/>
              <a:t>o </a:t>
            </a:r>
            <a:r>
              <a:rPr lang="en-US" dirty="0" err="1"/>
              <a:t>obligație</a:t>
            </a:r>
            <a:r>
              <a:rPr lang="en-US" dirty="0"/>
              <a:t> </a:t>
            </a:r>
            <a:r>
              <a:rPr lang="en-US" dirty="0" err="1"/>
              <a:t>colectivă</a:t>
            </a:r>
            <a:r>
              <a:rPr lang="en-US" dirty="0"/>
              <a:t> care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,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 err="1"/>
              <a:t>Concluziile</a:t>
            </a:r>
            <a:r>
              <a:rPr lang="en-US" u="sng" dirty="0"/>
              <a:t> </a:t>
            </a:r>
            <a:r>
              <a:rPr lang="en-US" u="sng" dirty="0" err="1"/>
              <a:t>principale</a:t>
            </a:r>
            <a:r>
              <a:rPr lang="en-US" u="sng" dirty="0"/>
              <a:t> din </a:t>
            </a:r>
            <a:r>
              <a:rPr lang="en-US" u="sng" dirty="0" err="1"/>
              <a:t>studiul</a:t>
            </a:r>
            <a:r>
              <a:rPr lang="en-US" u="sng" dirty="0"/>
              <a:t> </a:t>
            </a:r>
            <a:r>
              <a:rPr lang="en-US" u="sng" dirty="0" err="1"/>
              <a:t>și</a:t>
            </a:r>
            <a:r>
              <a:rPr lang="en-US" u="sng" dirty="0"/>
              <a:t> </a:t>
            </a:r>
            <a:r>
              <a:rPr lang="en-US" u="sng" dirty="0" err="1"/>
              <a:t>măsurile</a:t>
            </a:r>
            <a:r>
              <a:rPr lang="en-US" u="sng" dirty="0"/>
              <a:t> </a:t>
            </a:r>
            <a:r>
              <a:rPr lang="en-US" u="sng" dirty="0" err="1"/>
              <a:t>discutate</a:t>
            </a:r>
            <a:r>
              <a:rPr lang="en-US" u="sng" dirty="0"/>
              <a:t> </a:t>
            </a:r>
            <a:r>
              <a:rPr lang="en-US" u="sng" dirty="0" err="1"/>
              <a:t>sunt</a:t>
            </a:r>
            <a:r>
              <a:rPr lang="en-US" u="sng" dirty="0" smtClean="0"/>
              <a:t>:</a:t>
            </a:r>
            <a:endParaRPr lang="en-US" u="sng" dirty="0"/>
          </a:p>
          <a:p>
            <a:r>
              <a:rPr i="1" dirty="0" err="1" smtClean="0"/>
              <a:t>Amenințările</a:t>
            </a:r>
            <a:r>
              <a:rPr i="1" dirty="0" smtClean="0"/>
              <a:t> </a:t>
            </a:r>
            <a:r>
              <a:rPr i="1" dirty="0" err="1"/>
              <a:t>sunt</a:t>
            </a:r>
            <a:r>
              <a:rPr i="1" dirty="0"/>
              <a:t> </a:t>
            </a:r>
            <a:r>
              <a:rPr i="1" dirty="0" err="1"/>
              <a:t>reale</a:t>
            </a:r>
            <a:r>
              <a:rPr i="1" dirty="0"/>
              <a:t> </a:t>
            </a:r>
            <a:r>
              <a:rPr i="1" dirty="0" err="1"/>
              <a:t>și</a:t>
            </a:r>
            <a:r>
              <a:rPr i="1" dirty="0"/>
              <a:t> </a:t>
            </a:r>
            <a:r>
              <a:rPr i="1" dirty="0" err="1"/>
              <a:t>evoluează</a:t>
            </a:r>
            <a:r>
              <a:rPr i="1" dirty="0"/>
              <a:t> constant</a:t>
            </a:r>
          </a:p>
          <a:p>
            <a:pPr marL="0" indent="0">
              <a:buNone/>
            </a:pPr>
            <a:r>
              <a:rPr i="1" dirty="0"/>
              <a:t>• </a:t>
            </a:r>
            <a:r>
              <a:rPr i="1" dirty="0" err="1"/>
              <a:t>Tehnologia</a:t>
            </a:r>
            <a:r>
              <a:rPr i="1" dirty="0"/>
              <a:t> </a:t>
            </a:r>
            <a:r>
              <a:rPr i="1" dirty="0" err="1"/>
              <a:t>singură</a:t>
            </a:r>
            <a:r>
              <a:rPr i="1" dirty="0"/>
              <a:t> nu </a:t>
            </a:r>
            <a:r>
              <a:rPr i="1" dirty="0" err="1"/>
              <a:t>este</a:t>
            </a:r>
            <a:r>
              <a:rPr i="1" dirty="0"/>
              <a:t> </a:t>
            </a:r>
            <a:r>
              <a:rPr i="1" dirty="0" err="1"/>
              <a:t>suficientă</a:t>
            </a:r>
            <a:endParaRPr i="1" dirty="0"/>
          </a:p>
          <a:p>
            <a:pPr marL="0" indent="0">
              <a:buNone/>
            </a:pPr>
            <a:r>
              <a:rPr i="1" dirty="0"/>
              <a:t>• Este </a:t>
            </a:r>
            <a:r>
              <a:rPr i="1" dirty="0" err="1"/>
              <a:t>necesară</a:t>
            </a:r>
            <a:r>
              <a:rPr i="1" dirty="0"/>
              <a:t> </a:t>
            </a:r>
            <a:r>
              <a:rPr i="1" dirty="0" err="1"/>
              <a:t>colaborarea</a:t>
            </a:r>
            <a:endParaRPr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is Multifactor Authentication (MFA)?Benefits, Examples🔎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2563"/>
          <a:stretch/>
        </p:blipFill>
        <p:spPr bwMode="auto">
          <a:xfrm>
            <a:off x="6456783" y="2934462"/>
            <a:ext cx="5505061" cy="38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069" y="171030"/>
            <a:ext cx="8560836" cy="1325563"/>
          </a:xfrm>
        </p:spPr>
        <p:txBody>
          <a:bodyPr/>
          <a:lstStyle/>
          <a:p>
            <a:r>
              <a:rPr lang="en-US" b="1" dirty="0"/>
              <a:t>MFA</a:t>
            </a:r>
            <a:r>
              <a:rPr lang="en-US" dirty="0"/>
              <a:t> (Multi-Factor Authentication)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53616" y="1779687"/>
            <a:ext cx="11638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MFA</a:t>
            </a:r>
            <a:r>
              <a:rPr lang="en-US" sz="2800" dirty="0"/>
              <a:t> (Multi-Factor Authentication</a:t>
            </a:r>
            <a:r>
              <a:rPr lang="en-US" sz="2800" dirty="0" smtClean="0"/>
              <a:t>) </a:t>
            </a:r>
            <a:r>
              <a:rPr lang="en-US" sz="2800" dirty="0" err="1" smtClean="0"/>
              <a:t>adaugă</a:t>
            </a:r>
            <a:r>
              <a:rPr lang="en-US" sz="2800" dirty="0" smtClean="0"/>
              <a:t> </a:t>
            </a:r>
            <a:r>
              <a:rPr lang="en-US" sz="2800" dirty="0"/>
              <a:t>un </a:t>
            </a:r>
            <a:r>
              <a:rPr lang="en-US" sz="2800" b="1" dirty="0" err="1"/>
              <a:t>strat</a:t>
            </a:r>
            <a:r>
              <a:rPr lang="en-US" sz="2800" b="1" dirty="0"/>
              <a:t> </a:t>
            </a:r>
            <a:r>
              <a:rPr lang="en-US" sz="2800" b="1" dirty="0" err="1"/>
              <a:t>suplimentar</a:t>
            </a:r>
            <a:r>
              <a:rPr lang="en-US" sz="2800" b="1" dirty="0"/>
              <a:t> de </a:t>
            </a:r>
            <a:r>
              <a:rPr lang="en-US" sz="2800" b="1" dirty="0" err="1"/>
              <a:t>securitate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controlul</a:t>
            </a:r>
            <a:r>
              <a:rPr lang="en-US" sz="2800" dirty="0"/>
              <a:t> </a:t>
            </a:r>
            <a:r>
              <a:rPr lang="en-US" sz="2800" dirty="0" err="1"/>
              <a:t>accesului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 err="1"/>
              <a:t>Factorii</a:t>
            </a:r>
            <a:r>
              <a:rPr lang="en-US" sz="2800" b="1" dirty="0"/>
              <a:t> </a:t>
            </a:r>
            <a:r>
              <a:rPr lang="en-US" sz="2800" b="1" dirty="0" err="1"/>
              <a:t>principali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Ce </a:t>
            </a:r>
            <a:r>
              <a:rPr lang="en-US" sz="2800" b="1" dirty="0" err="1"/>
              <a:t>știi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 smtClean="0"/>
              <a:t>parolă</a:t>
            </a:r>
            <a:r>
              <a:rPr lang="en-US" sz="2800" dirty="0"/>
              <a:t>, </a:t>
            </a:r>
            <a:r>
              <a:rPr lang="en-US" sz="2800" dirty="0" smtClean="0"/>
              <a:t>PIN</a:t>
            </a:r>
          </a:p>
          <a:p>
            <a:pPr>
              <a:buFont typeface="+mj-lt"/>
              <a:buAutoNum type="arabicPeriod"/>
            </a:pPr>
            <a:r>
              <a:rPr lang="en-US" sz="2800" b="1" dirty="0" smtClean="0"/>
              <a:t>Ce </a:t>
            </a:r>
            <a:r>
              <a:rPr lang="en-US" sz="2800" b="1" dirty="0" err="1"/>
              <a:t>ai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 smtClean="0"/>
              <a:t>telefon</a:t>
            </a:r>
            <a:r>
              <a:rPr lang="en-US" sz="2800" dirty="0" smtClean="0"/>
              <a:t>, </a:t>
            </a:r>
            <a:r>
              <a:rPr lang="en-US" sz="2800" dirty="0" err="1" smtClean="0"/>
              <a:t>aplicație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autentificare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Cine </a:t>
            </a:r>
            <a:r>
              <a:rPr lang="en-US" sz="2800" b="1" dirty="0" err="1" smtClean="0"/>
              <a:t>ești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amprentă</a:t>
            </a:r>
            <a:r>
              <a:rPr lang="en-US" sz="2800" dirty="0"/>
              <a:t>, </a:t>
            </a:r>
            <a:r>
              <a:rPr lang="en-US" sz="2800" dirty="0" err="1" smtClean="0"/>
              <a:t>recunoaștere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facial, </a:t>
            </a:r>
            <a:r>
              <a:rPr lang="en-US" sz="2800" dirty="0" err="1" smtClean="0"/>
              <a:t>recunoaștere</a:t>
            </a:r>
            <a:r>
              <a:rPr lang="en-US" sz="2800" dirty="0" smtClean="0"/>
              <a:t> </a:t>
            </a:r>
            <a:r>
              <a:rPr lang="en-US" sz="2800" dirty="0" err="1" smtClean="0"/>
              <a:t>vocala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2669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425" y="178513"/>
            <a:ext cx="7204788" cy="1325563"/>
          </a:xfrm>
        </p:spPr>
        <p:txBody>
          <a:bodyPr/>
          <a:lstStyle/>
          <a:p>
            <a:r>
              <a:rPr lang="en-US" b="1" dirty="0" err="1"/>
              <a:t>Prevenirea</a:t>
            </a:r>
            <a:r>
              <a:rPr lang="en-US" b="1" dirty="0"/>
              <a:t> </a:t>
            </a:r>
            <a:r>
              <a:rPr lang="en-US" b="1" dirty="0" err="1"/>
              <a:t>Amenințărilor</a:t>
            </a:r>
            <a:r>
              <a:rPr lang="en-US" b="1" dirty="0"/>
              <a:t> </a:t>
            </a:r>
            <a:r>
              <a:rPr lang="en-US" b="1" dirty="0" err="1"/>
              <a:t>Cibernetice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7977" y="2091096"/>
            <a:ext cx="479568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err="1"/>
              <a:t>Principii</a:t>
            </a:r>
            <a:r>
              <a:rPr lang="en-US" b="1" i="1" u="sng" dirty="0"/>
              <a:t> </a:t>
            </a:r>
            <a:r>
              <a:rPr lang="en-US" b="1" i="1" u="sng" dirty="0" err="1"/>
              <a:t>generale</a:t>
            </a:r>
            <a:r>
              <a:rPr lang="en-US" b="1" i="1" u="sng" dirty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dirty="0" smtClean="0"/>
              <a:t>•</a:t>
            </a:r>
            <a:r>
              <a:rPr lang="en-US" dirty="0" smtClean="0"/>
              <a:t> </a:t>
            </a:r>
            <a:r>
              <a:rPr lang="en-US" b="1" dirty="0" err="1" smtClean="0"/>
              <a:t>Educație</a:t>
            </a:r>
            <a:r>
              <a:rPr lang="en-US" b="1" dirty="0" smtClean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 smtClean="0"/>
              <a:t>conștientizare</a:t>
            </a:r>
            <a:endParaRPr lang="en-US" dirty="0"/>
          </a:p>
          <a:p>
            <a:pPr marL="0" indent="0">
              <a:buNone/>
            </a:pPr>
            <a:r>
              <a:rPr dirty="0" smtClean="0"/>
              <a:t>• </a:t>
            </a:r>
            <a:r>
              <a:rPr lang="en-US" b="1" dirty="0" err="1"/>
              <a:t>Apărare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profunzime</a:t>
            </a:r>
            <a:r>
              <a:rPr lang="en-US" b="1" dirty="0"/>
              <a:t> (Defense in Depth</a:t>
            </a:r>
            <a:r>
              <a:rPr lang="en-US" b="1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dirty="0" smtClean="0"/>
              <a:t>• </a:t>
            </a:r>
            <a:r>
              <a:rPr lang="en-US" b="1" dirty="0" err="1"/>
              <a:t>Principiul</a:t>
            </a:r>
            <a:r>
              <a:rPr lang="en-US" b="1" dirty="0"/>
              <a:t> </a:t>
            </a:r>
            <a:r>
              <a:rPr lang="en-US" b="1" dirty="0" err="1"/>
              <a:t>celui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mic </a:t>
            </a:r>
            <a:r>
              <a:rPr lang="en-US" b="1" dirty="0" err="1" smtClean="0"/>
              <a:t>privilegiu</a:t>
            </a:r>
            <a:endParaRPr lang="en-US" b="1" dirty="0" smtClean="0"/>
          </a:p>
          <a:p>
            <a:r>
              <a:rPr lang="en-US" b="1" dirty="0"/>
              <a:t>Patch </a:t>
            </a:r>
            <a:r>
              <a:rPr lang="en-US" b="1" dirty="0" smtClean="0"/>
              <a:t>management</a:t>
            </a:r>
          </a:p>
          <a:p>
            <a:r>
              <a:rPr lang="en-US" b="1" dirty="0" err="1"/>
              <a:t>Monitorizare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 smtClean="0"/>
              <a:t>alertare</a:t>
            </a:r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887" y="1504076"/>
            <a:ext cx="6778901" cy="49383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078" y="197174"/>
            <a:ext cx="6512767" cy="1325563"/>
          </a:xfrm>
        </p:spPr>
        <p:txBody>
          <a:bodyPr/>
          <a:lstStyle/>
          <a:p>
            <a:r>
              <a:rPr b="1" dirty="0" err="1"/>
              <a:t>Educație</a:t>
            </a:r>
            <a:r>
              <a:rPr b="1" dirty="0"/>
              <a:t> </a:t>
            </a:r>
            <a:r>
              <a:rPr b="1" dirty="0" err="1"/>
              <a:t>și</a:t>
            </a:r>
            <a:r>
              <a:rPr b="1" dirty="0"/>
              <a:t> </a:t>
            </a:r>
            <a:r>
              <a:rPr b="1" dirty="0" err="1" smtClean="0"/>
              <a:t>Conștientizare</a:t>
            </a:r>
            <a:r>
              <a:rPr lang="en-US" b="1" dirty="0" smtClean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Securitatea</a:t>
            </a:r>
            <a:r>
              <a:rPr lang="en-US" b="1" dirty="0"/>
              <a:t> </a:t>
            </a:r>
            <a:r>
              <a:rPr lang="en-US" b="1" dirty="0" err="1"/>
              <a:t>Cibernetică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0816"/>
            <a:ext cx="5879841" cy="2690391"/>
          </a:xfrm>
        </p:spPr>
        <p:txBody>
          <a:bodyPr>
            <a:normAutofit/>
          </a:bodyPr>
          <a:lstStyle/>
          <a:p>
            <a:r>
              <a:rPr lang="en-US" b="1" dirty="0" smtClean="0"/>
              <a:t>Training </a:t>
            </a:r>
            <a:r>
              <a:rPr lang="en-US" b="1" dirty="0"/>
              <a:t>periodic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 smtClean="0"/>
              <a:t>angajați</a:t>
            </a:r>
            <a:endParaRPr lang="en-US" dirty="0"/>
          </a:p>
          <a:p>
            <a:r>
              <a:rPr lang="en-US" b="1" dirty="0" err="1" smtClean="0"/>
              <a:t>Simulări</a:t>
            </a:r>
            <a:r>
              <a:rPr lang="en-US" b="1" dirty="0" smtClean="0"/>
              <a:t> practice</a:t>
            </a:r>
            <a:endParaRPr lang="en-US" dirty="0"/>
          </a:p>
          <a:p>
            <a:r>
              <a:rPr lang="en-US" b="1" dirty="0" err="1" smtClean="0"/>
              <a:t>Campanii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 smtClean="0"/>
              <a:t>informare</a:t>
            </a:r>
            <a:endParaRPr lang="en-US" dirty="0"/>
          </a:p>
          <a:p>
            <a:r>
              <a:rPr lang="en-US" b="1" dirty="0" err="1" smtClean="0"/>
              <a:t>Evaluare</a:t>
            </a:r>
            <a:r>
              <a:rPr lang="en-US" b="1" dirty="0" smtClean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smtClean="0"/>
              <a:t>feedback</a:t>
            </a:r>
            <a:endParaRPr lang="en-US" dirty="0"/>
          </a:p>
          <a:p>
            <a:r>
              <a:rPr lang="en-US" b="1" dirty="0" err="1" smtClean="0"/>
              <a:t>Actualizare</a:t>
            </a:r>
            <a:r>
              <a:rPr lang="en-US" b="1" dirty="0" smtClean="0"/>
              <a:t> </a:t>
            </a:r>
            <a:r>
              <a:rPr lang="en-US" b="1" dirty="0" err="1" smtClean="0"/>
              <a:t>constantă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57" y="2728517"/>
            <a:ext cx="3752381" cy="34952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612" y="178513"/>
            <a:ext cx="6290388" cy="1325563"/>
          </a:xfrm>
        </p:spPr>
        <p:txBody>
          <a:bodyPr/>
          <a:lstStyle/>
          <a:p>
            <a:r>
              <a:rPr b="1" dirty="0" err="1"/>
              <a:t>Legislație</a:t>
            </a:r>
            <a:r>
              <a:rPr b="1" dirty="0"/>
              <a:t> </a:t>
            </a:r>
            <a:r>
              <a:rPr b="1" dirty="0" err="1"/>
              <a:t>și</a:t>
            </a:r>
            <a:r>
              <a:rPr b="1" dirty="0"/>
              <a:t> </a:t>
            </a:r>
            <a:r>
              <a:rPr b="1" dirty="0" err="1"/>
              <a:t>Reglementări</a:t>
            </a:r>
            <a:endParaRPr b="1" dirty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1003340" y="2855434"/>
            <a:ext cx="55326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GDPR (General Data Protection Regulation – UE)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NIST Cybersecurity Framework (SUA)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ISO/IEC 27001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PCI DSS (Payment Card Industry Data Security Standard)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HIPAA (Health Insurance Portability and Accountability Act – SUA)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Legea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506/2004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și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Legea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190/2018 (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România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270" name="Picture 6" descr="Info utile – Premier Ener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56" y="2981184"/>
            <a:ext cx="5221644" cy="2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9549" y="1806912"/>
            <a:ext cx="11312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Legislația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reglementările</a:t>
            </a:r>
            <a:r>
              <a:rPr lang="en-US" sz="2400" dirty="0"/>
              <a:t> </a:t>
            </a:r>
            <a:r>
              <a:rPr lang="en-US" sz="2400" dirty="0" err="1"/>
              <a:t>definesc</a:t>
            </a:r>
            <a:r>
              <a:rPr lang="en-US" sz="2400" dirty="0"/>
              <a:t> </a:t>
            </a:r>
            <a:r>
              <a:rPr lang="en-US" sz="2400" b="1" dirty="0" err="1"/>
              <a:t>obligațiile</a:t>
            </a:r>
            <a:r>
              <a:rPr lang="en-US" sz="2400" b="1" dirty="0"/>
              <a:t> </a:t>
            </a:r>
            <a:r>
              <a:rPr lang="en-US" sz="2400" b="1" dirty="0" err="1"/>
              <a:t>organizațiilor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 smtClean="0"/>
              <a:t>persoanelor</a:t>
            </a:r>
            <a:r>
              <a:rPr lang="en-US" sz="2400" dirty="0" smtClean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privește</a:t>
            </a:r>
            <a:r>
              <a:rPr lang="en-US" sz="2400" dirty="0"/>
              <a:t> </a:t>
            </a:r>
            <a:r>
              <a:rPr lang="en-US" sz="2400" dirty="0" err="1"/>
              <a:t>protecția</a:t>
            </a:r>
            <a:r>
              <a:rPr lang="en-US" sz="2400" dirty="0"/>
              <a:t> </a:t>
            </a:r>
            <a:r>
              <a:rPr lang="en-US" sz="2400" dirty="0" err="1"/>
              <a:t>datelor</a:t>
            </a:r>
            <a:r>
              <a:rPr lang="en-US" sz="2400" dirty="0"/>
              <a:t>, </a:t>
            </a:r>
            <a:r>
              <a:rPr lang="en-US" sz="2400" dirty="0" err="1"/>
              <a:t>securitatea</a:t>
            </a:r>
            <a:r>
              <a:rPr lang="en-US" sz="2400" dirty="0"/>
              <a:t> </a:t>
            </a:r>
            <a:r>
              <a:rPr lang="en-US" sz="2400" dirty="0" err="1"/>
              <a:t>informațiilor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 smtClean="0"/>
              <a:t>răspunsul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incidente</a:t>
            </a:r>
            <a:r>
              <a:rPr lang="en-US" sz="2400" dirty="0"/>
              <a:t> </a:t>
            </a:r>
            <a:r>
              <a:rPr lang="en-US" sz="2400" dirty="0" err="1"/>
              <a:t>cibernetice</a:t>
            </a:r>
            <a:r>
              <a:rPr lang="en-US" sz="240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52" y="361540"/>
            <a:ext cx="4229526" cy="1325563"/>
          </a:xfrm>
        </p:spPr>
        <p:txBody>
          <a:bodyPr/>
          <a:lstStyle/>
          <a:p>
            <a:pPr algn="r"/>
            <a:r>
              <a:rPr b="1" dirty="0" err="1"/>
              <a:t>Studii</a:t>
            </a:r>
            <a:r>
              <a:rPr b="1" dirty="0"/>
              <a:t> de Caz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16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Atacul</a:t>
            </a:r>
            <a:r>
              <a:rPr lang="en-US" dirty="0"/>
              <a:t> </a:t>
            </a:r>
            <a:r>
              <a:rPr lang="en-US" dirty="0" smtClean="0"/>
              <a:t>ransomware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spitalelor</a:t>
            </a:r>
            <a:r>
              <a:rPr lang="en-US" dirty="0"/>
              <a:t> din </a:t>
            </a:r>
            <a:r>
              <a:rPr lang="en-US" dirty="0" err="1" smtClean="0"/>
              <a:t>România</a:t>
            </a:r>
            <a:r>
              <a:rPr lang="en-US" dirty="0"/>
              <a:t> (</a:t>
            </a:r>
            <a:r>
              <a:rPr lang="en-US" dirty="0" err="1"/>
              <a:t>februarie</a:t>
            </a:r>
            <a:r>
              <a:rPr lang="en-US" dirty="0"/>
              <a:t> 2024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/>
              <a:t>Detalii</a:t>
            </a:r>
            <a:r>
              <a:rPr lang="en-US" b="1" dirty="0"/>
              <a:t> ale </a:t>
            </a:r>
            <a:r>
              <a:rPr lang="en-US" b="1" dirty="0" err="1"/>
              <a:t>atacului</a:t>
            </a:r>
            <a:endParaRPr lang="en-US" b="1" dirty="0"/>
          </a:p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vizat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 err="1"/>
              <a:t>Hipocrate</a:t>
            </a:r>
            <a:r>
              <a:rPr lang="en-US" i="1" dirty="0"/>
              <a:t> Information System (HIS), </a:t>
            </a:r>
            <a:r>
              <a:rPr lang="en-US" i="1" dirty="0" err="1"/>
              <a:t>dezvoltat</a:t>
            </a:r>
            <a:r>
              <a:rPr lang="en-US" i="1" dirty="0"/>
              <a:t> de Romanian Soft Company.</a:t>
            </a:r>
          </a:p>
          <a:p>
            <a:r>
              <a:rPr lang="en-US" b="1" dirty="0"/>
              <a:t>Tip de ransomware:</a:t>
            </a:r>
            <a:r>
              <a:rPr lang="en-US" dirty="0"/>
              <a:t> </a:t>
            </a:r>
            <a:r>
              <a:rPr lang="en-US" i="1" dirty="0" err="1"/>
              <a:t>Backmydata</a:t>
            </a:r>
            <a:r>
              <a:rPr lang="en-US" i="1" dirty="0"/>
              <a:t>, o </a:t>
            </a:r>
            <a:r>
              <a:rPr lang="en-US" i="1" dirty="0" err="1"/>
              <a:t>variantă</a:t>
            </a:r>
            <a:r>
              <a:rPr lang="en-US" i="1" dirty="0"/>
              <a:t> a </a:t>
            </a:r>
            <a:r>
              <a:rPr lang="en-US" i="1" dirty="0" err="1"/>
              <a:t>familiei</a:t>
            </a:r>
            <a:r>
              <a:rPr lang="en-US" i="1" dirty="0"/>
              <a:t> </a:t>
            </a:r>
            <a:r>
              <a:rPr lang="en-US" i="1" dirty="0" err="1"/>
              <a:t>Phobos</a:t>
            </a:r>
            <a:r>
              <a:rPr lang="en-US" dirty="0"/>
              <a:t>.</a:t>
            </a:r>
          </a:p>
          <a:p>
            <a:r>
              <a:rPr lang="en-US" b="1" dirty="0" err="1"/>
              <a:t>Număr</a:t>
            </a:r>
            <a:r>
              <a:rPr lang="en-US" b="1" dirty="0"/>
              <a:t> de </a:t>
            </a:r>
            <a:r>
              <a:rPr lang="en-US" b="1" dirty="0" err="1"/>
              <a:t>spitale</a:t>
            </a:r>
            <a:r>
              <a:rPr lang="en-US" b="1" dirty="0"/>
              <a:t> </a:t>
            </a:r>
            <a:r>
              <a:rPr lang="en-US" b="1" dirty="0" err="1"/>
              <a:t>afectate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i="1" dirty="0" err="1"/>
              <a:t>Inițial</a:t>
            </a:r>
            <a:r>
              <a:rPr lang="en-US" i="1" dirty="0"/>
              <a:t> 25, ulterior 100 de </a:t>
            </a:r>
            <a:r>
              <a:rPr lang="en-US" i="1" dirty="0" err="1"/>
              <a:t>spitale</a:t>
            </a:r>
            <a:r>
              <a:rPr lang="en-US" i="1" dirty="0"/>
              <a:t> au </a:t>
            </a:r>
            <a:r>
              <a:rPr lang="en-US" i="1" dirty="0" err="1"/>
              <a:t>fost</a:t>
            </a:r>
            <a:r>
              <a:rPr lang="en-US" i="1" dirty="0"/>
              <a:t> </a:t>
            </a:r>
            <a:r>
              <a:rPr lang="en-US" i="1" dirty="0" err="1"/>
              <a:t>afectate</a:t>
            </a:r>
            <a:r>
              <a:rPr lang="en-US" i="1" dirty="0"/>
              <a:t> direct </a:t>
            </a:r>
            <a:r>
              <a:rPr lang="en-US" i="1" dirty="0" err="1"/>
              <a:t>sau</a:t>
            </a:r>
            <a:r>
              <a:rPr lang="en-US" i="1" dirty="0"/>
              <a:t> indirect.</a:t>
            </a:r>
          </a:p>
          <a:p>
            <a:r>
              <a:rPr lang="en-US" b="1" dirty="0" err="1"/>
              <a:t>Cerere</a:t>
            </a:r>
            <a:r>
              <a:rPr lang="en-US" b="1" dirty="0"/>
              <a:t> de </a:t>
            </a:r>
            <a:r>
              <a:rPr lang="en-US" b="1" dirty="0" err="1"/>
              <a:t>răscumpărare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3,5 BTC (</a:t>
            </a:r>
            <a:r>
              <a:rPr lang="en-US" i="1" dirty="0" err="1"/>
              <a:t>aproximativ</a:t>
            </a:r>
            <a:r>
              <a:rPr lang="en-US" i="1" dirty="0"/>
              <a:t> 157.000 €).</a:t>
            </a:r>
          </a:p>
          <a:p>
            <a:r>
              <a:rPr lang="en-US" b="1" dirty="0" err="1"/>
              <a:t>Măsuri</a:t>
            </a:r>
            <a:r>
              <a:rPr lang="en-US" b="1" dirty="0"/>
              <a:t> </a:t>
            </a:r>
            <a:r>
              <a:rPr lang="en-US" b="1" dirty="0" err="1"/>
              <a:t>luate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 err="1"/>
              <a:t>Spitalele</a:t>
            </a:r>
            <a:r>
              <a:rPr lang="en-US" i="1" dirty="0"/>
              <a:t> </a:t>
            </a:r>
            <a:r>
              <a:rPr lang="en-US" i="1" dirty="0" err="1"/>
              <a:t>afectate</a:t>
            </a:r>
            <a:r>
              <a:rPr lang="en-US" i="1" dirty="0"/>
              <a:t> au </a:t>
            </a:r>
            <a:r>
              <a:rPr lang="en-US" i="1" dirty="0" err="1"/>
              <a:t>fost</a:t>
            </a:r>
            <a:r>
              <a:rPr lang="en-US" i="1" dirty="0"/>
              <a:t> </a:t>
            </a:r>
            <a:r>
              <a:rPr lang="en-US" i="1" dirty="0" err="1"/>
              <a:t>deconectate</a:t>
            </a:r>
            <a:r>
              <a:rPr lang="en-US" i="1" dirty="0"/>
              <a:t> de la internet, </a:t>
            </a:r>
            <a:r>
              <a:rPr lang="en-US" i="1" dirty="0" err="1"/>
              <a:t>iar</a:t>
            </a:r>
            <a:r>
              <a:rPr lang="en-US" i="1" dirty="0"/>
              <a:t> </a:t>
            </a:r>
            <a:r>
              <a:rPr lang="en-US" i="1" dirty="0" err="1"/>
              <a:t>personalul</a:t>
            </a:r>
            <a:r>
              <a:rPr lang="en-US" i="1" dirty="0"/>
              <a:t> a </a:t>
            </a:r>
            <a:r>
              <a:rPr lang="en-US" i="1" dirty="0" err="1"/>
              <a:t>fost</a:t>
            </a:r>
            <a:r>
              <a:rPr lang="en-US" i="1" dirty="0"/>
              <a:t> </a:t>
            </a:r>
            <a:r>
              <a:rPr lang="en-US" i="1" dirty="0" err="1"/>
              <a:t>instruit</a:t>
            </a:r>
            <a:r>
              <a:rPr lang="en-US" i="1" dirty="0"/>
              <a:t> </a:t>
            </a:r>
            <a:r>
              <a:rPr lang="en-US" i="1" dirty="0" err="1"/>
              <a:t>să</a:t>
            </a:r>
            <a:r>
              <a:rPr lang="en-US" i="1" dirty="0"/>
              <a:t> </a:t>
            </a:r>
            <a:r>
              <a:rPr lang="en-US" i="1" dirty="0" err="1"/>
              <a:t>utilizeze</a:t>
            </a:r>
            <a:r>
              <a:rPr lang="en-US" i="1" dirty="0"/>
              <a:t> </a:t>
            </a:r>
            <a:r>
              <a:rPr lang="en-US" i="1" dirty="0" err="1"/>
              <a:t>metode</a:t>
            </a:r>
            <a:r>
              <a:rPr lang="en-US" i="1" dirty="0"/>
              <a:t> </a:t>
            </a:r>
            <a:r>
              <a:rPr lang="en-US" i="1" dirty="0" err="1"/>
              <a:t>manuale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înregistrarea</a:t>
            </a:r>
            <a:r>
              <a:rPr lang="en-US" i="1" dirty="0"/>
              <a:t> </a:t>
            </a:r>
            <a:r>
              <a:rPr lang="en-US" i="1" dirty="0" err="1"/>
              <a:t>pacienților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tratamente</a:t>
            </a:r>
            <a:r>
              <a:rPr lang="en-US" i="1" dirty="0"/>
              <a:t>.</a:t>
            </a:r>
          </a:p>
          <a:p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293" y="178513"/>
            <a:ext cx="4517571" cy="1325563"/>
          </a:xfrm>
        </p:spPr>
        <p:txBody>
          <a:bodyPr/>
          <a:lstStyle/>
          <a:p>
            <a:pPr algn="r"/>
            <a:r>
              <a:rPr dirty="0" err="1"/>
              <a:t>Studii</a:t>
            </a:r>
            <a:r>
              <a:rPr dirty="0"/>
              <a:t> de Caz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11678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dirty="0"/>
              <a:t>• </a:t>
            </a:r>
            <a:r>
              <a:rPr lang="en-US" dirty="0" err="1" smtClean="0"/>
              <a:t>Scandalul</a:t>
            </a:r>
            <a:r>
              <a:rPr lang="en-US" dirty="0" smtClean="0"/>
              <a:t> </a:t>
            </a:r>
            <a:r>
              <a:rPr lang="en-US" dirty="0"/>
              <a:t>Facebook – Cambridge </a:t>
            </a:r>
            <a:r>
              <a:rPr lang="en-US" dirty="0" err="1"/>
              <a:t>Analytica</a:t>
            </a:r>
            <a:r>
              <a:rPr lang="en-US" dirty="0"/>
              <a:t> (2018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Ce s-a </a:t>
            </a:r>
            <a:r>
              <a:rPr lang="en-US" b="1" dirty="0" err="1" smtClean="0"/>
              <a:t>întâmplat</a:t>
            </a:r>
            <a:r>
              <a:rPr lang="en-US" b="1" dirty="0"/>
              <a:t>?</a:t>
            </a:r>
          </a:p>
          <a:p>
            <a:r>
              <a:rPr lang="en-US" b="1" dirty="0"/>
              <a:t>Date </a:t>
            </a:r>
            <a:r>
              <a:rPr lang="en-US" b="1" dirty="0" err="1"/>
              <a:t>colectate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Cambridge </a:t>
            </a:r>
            <a:r>
              <a:rPr lang="en-US" dirty="0" err="1"/>
              <a:t>Analytica</a:t>
            </a:r>
            <a:r>
              <a:rPr lang="en-US" dirty="0"/>
              <a:t> a </a:t>
            </a:r>
            <a:r>
              <a:rPr lang="en-US" dirty="0" err="1"/>
              <a:t>obținut</a:t>
            </a:r>
            <a:r>
              <a:rPr lang="en-US" dirty="0"/>
              <a:t> </a:t>
            </a:r>
            <a:r>
              <a:rPr lang="en-US" b="1" dirty="0"/>
              <a:t>date </a:t>
            </a:r>
            <a:r>
              <a:rPr lang="en-US" b="1" dirty="0" err="1"/>
              <a:t>personale</a:t>
            </a:r>
            <a:r>
              <a:rPr lang="en-US" b="1" dirty="0"/>
              <a:t> a </a:t>
            </a:r>
            <a:r>
              <a:rPr lang="en-US" b="1" dirty="0" err="1"/>
              <a:t>aproximativ</a:t>
            </a:r>
            <a:r>
              <a:rPr lang="en-US" b="1" dirty="0"/>
              <a:t> 87 de </a:t>
            </a:r>
            <a:r>
              <a:rPr lang="en-US" b="1" dirty="0" err="1"/>
              <a:t>milioane</a:t>
            </a:r>
            <a:r>
              <a:rPr lang="en-US" b="1" dirty="0"/>
              <a:t> de </a:t>
            </a:r>
            <a:r>
              <a:rPr lang="en-US" b="1" dirty="0" err="1"/>
              <a:t>utilizatori</a:t>
            </a:r>
            <a:r>
              <a:rPr lang="en-US" b="1" dirty="0"/>
              <a:t> Facebook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consimțământ</a:t>
            </a:r>
            <a:r>
              <a:rPr lang="en-US" dirty="0"/>
              <a:t> explicit.</a:t>
            </a:r>
          </a:p>
          <a:p>
            <a:pPr lvl="1"/>
            <a:r>
              <a:rPr lang="en-US" dirty="0" err="1"/>
              <a:t>Datele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colectate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aplicație</a:t>
            </a:r>
            <a:r>
              <a:rPr lang="en-US" dirty="0"/>
              <a:t> de tip quiz („This Is Your Digital Life”), </a:t>
            </a:r>
            <a:r>
              <a:rPr lang="en-US" dirty="0" err="1"/>
              <a:t>disponibilă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Facebook.</a:t>
            </a:r>
          </a:p>
          <a:p>
            <a:r>
              <a:rPr lang="en-US" b="1" dirty="0" err="1"/>
              <a:t>Modul</a:t>
            </a:r>
            <a:r>
              <a:rPr lang="en-US" b="1" dirty="0"/>
              <a:t> de </a:t>
            </a:r>
            <a:r>
              <a:rPr lang="en-US" b="1" dirty="0" err="1"/>
              <a:t>colectare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 err="1"/>
              <a:t>Utilizatorii</a:t>
            </a:r>
            <a:r>
              <a:rPr lang="en-US" dirty="0"/>
              <a:t> care au </a:t>
            </a:r>
            <a:r>
              <a:rPr lang="en-US" dirty="0" err="1"/>
              <a:t>instalat</a:t>
            </a:r>
            <a:r>
              <a:rPr lang="en-US" dirty="0"/>
              <a:t> </a:t>
            </a:r>
            <a:r>
              <a:rPr lang="en-US" dirty="0" err="1"/>
              <a:t>aplicația</a:t>
            </a:r>
            <a:r>
              <a:rPr lang="en-US" dirty="0"/>
              <a:t> au </a:t>
            </a:r>
            <a:r>
              <a:rPr lang="en-US" dirty="0" err="1"/>
              <a:t>permis</a:t>
            </a:r>
            <a:r>
              <a:rPr lang="en-US" dirty="0"/>
              <a:t> </a:t>
            </a:r>
            <a:r>
              <a:rPr lang="en-US" dirty="0" err="1"/>
              <a:t>accesul</a:t>
            </a:r>
            <a:r>
              <a:rPr lang="en-US" dirty="0"/>
              <a:t> la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profilurile</a:t>
            </a:r>
            <a:r>
              <a:rPr lang="en-US" dirty="0"/>
              <a:t> </a:t>
            </a:r>
            <a:r>
              <a:rPr lang="en-US" dirty="0" err="1"/>
              <a:t>prietenilor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Facebook nu a </a:t>
            </a:r>
            <a:r>
              <a:rPr lang="en-US" dirty="0" err="1"/>
              <a:t>verificat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erau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scopuri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politice</a:t>
            </a:r>
            <a:r>
              <a:rPr lang="en-US" dirty="0"/>
              <a:t>.</a:t>
            </a:r>
          </a:p>
          <a:p>
            <a:r>
              <a:rPr lang="en-US" b="1" dirty="0" err="1"/>
              <a:t>Utilizare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Cambridge </a:t>
            </a:r>
            <a:r>
              <a:rPr lang="en-US" dirty="0" err="1"/>
              <a:t>Analytica</a:t>
            </a:r>
            <a:r>
              <a:rPr lang="en-US" dirty="0"/>
              <a:t> a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b="1" dirty="0" err="1"/>
              <a:t>profilarea</a:t>
            </a:r>
            <a:r>
              <a:rPr lang="en-US" b="1" dirty="0"/>
              <a:t> </a:t>
            </a:r>
            <a:r>
              <a:rPr lang="en-US" b="1" dirty="0" err="1"/>
              <a:t>psihologică</a:t>
            </a:r>
            <a:r>
              <a:rPr lang="en-US" b="1" dirty="0"/>
              <a:t> a </a:t>
            </a:r>
            <a:r>
              <a:rPr lang="en-US" b="1" dirty="0" err="1"/>
              <a:t>alegătorilor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livra</a:t>
            </a:r>
            <a:r>
              <a:rPr lang="en-US" dirty="0"/>
              <a:t> </a:t>
            </a:r>
            <a:r>
              <a:rPr lang="en-US" b="1" dirty="0" err="1"/>
              <a:t>mesaje</a:t>
            </a:r>
            <a:r>
              <a:rPr lang="en-US" b="1" dirty="0"/>
              <a:t> </a:t>
            </a:r>
            <a:r>
              <a:rPr lang="en-US" b="1" dirty="0" err="1"/>
              <a:t>politice</a:t>
            </a:r>
            <a:r>
              <a:rPr lang="en-US" b="1" dirty="0"/>
              <a:t> </a:t>
            </a:r>
            <a:r>
              <a:rPr lang="en-US" b="1" dirty="0" err="1"/>
              <a:t>țintite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campanii</a:t>
            </a:r>
            <a:r>
              <a:rPr lang="en-US" dirty="0"/>
              <a:t> </a:t>
            </a:r>
            <a:r>
              <a:rPr lang="en-US" dirty="0" err="1"/>
              <a:t>electorale</a:t>
            </a:r>
            <a:r>
              <a:rPr lang="en-US" dirty="0"/>
              <a:t> (ex: </a:t>
            </a:r>
            <a:r>
              <a:rPr lang="en-US" dirty="0" err="1"/>
              <a:t>alegerile</a:t>
            </a:r>
            <a:r>
              <a:rPr lang="en-US" dirty="0"/>
              <a:t> </a:t>
            </a:r>
            <a:r>
              <a:rPr lang="en-US" dirty="0" err="1"/>
              <a:t>prezidențiale</a:t>
            </a:r>
            <a:r>
              <a:rPr lang="en-US" dirty="0"/>
              <a:t> SUA 2016 </a:t>
            </a:r>
            <a:r>
              <a:rPr lang="en-US" dirty="0" err="1"/>
              <a:t>și</a:t>
            </a:r>
            <a:r>
              <a:rPr lang="en-US" dirty="0"/>
              <a:t> Brexit).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882" y="197174"/>
            <a:ext cx="7976118" cy="1325563"/>
          </a:xfrm>
        </p:spPr>
        <p:txBody>
          <a:bodyPr/>
          <a:lstStyle/>
          <a:p>
            <a:r>
              <a:rPr b="1" dirty="0" err="1"/>
              <a:t>Măsuri</a:t>
            </a:r>
            <a:r>
              <a:rPr b="1" dirty="0"/>
              <a:t> de </a:t>
            </a:r>
            <a:r>
              <a:rPr b="1" dirty="0" err="1"/>
              <a:t>Prevenție</a:t>
            </a:r>
            <a:r>
              <a:rPr b="1" dirty="0"/>
              <a:t> </a:t>
            </a:r>
            <a:r>
              <a:rPr b="1" dirty="0" err="1"/>
              <a:t>în</a:t>
            </a:r>
            <a:r>
              <a:rPr b="1" dirty="0"/>
              <a:t> </a:t>
            </a:r>
            <a:r>
              <a:rPr b="1" dirty="0" err="1"/>
              <a:t>Companii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91808" cy="4825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err="1"/>
              <a:t>Conceptul</a:t>
            </a:r>
            <a:r>
              <a:rPr lang="en-US" u="sng" dirty="0"/>
              <a:t> de </a:t>
            </a:r>
            <a:r>
              <a:rPr lang="en-US" b="1" u="sng" dirty="0"/>
              <a:t>Zero Trust 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r>
              <a:rPr lang="en-US" b="1" dirty="0" smtClean="0"/>
              <a:t>Firewall-</a:t>
            </a:r>
            <a:r>
              <a:rPr lang="en-US" b="1" dirty="0" err="1" smtClean="0"/>
              <a:t>uri</a:t>
            </a:r>
            <a:r>
              <a:rPr lang="en-US" b="1" dirty="0" smtClean="0"/>
              <a:t> </a:t>
            </a:r>
          </a:p>
          <a:p>
            <a:r>
              <a:rPr lang="en-US" b="1" dirty="0"/>
              <a:t>Antivirus </a:t>
            </a:r>
            <a:endParaRPr lang="en-US" b="1" dirty="0" smtClean="0"/>
          </a:p>
          <a:p>
            <a:r>
              <a:rPr lang="en-US" b="1" dirty="0" err="1"/>
              <a:t>Criptarea</a:t>
            </a:r>
            <a:r>
              <a:rPr lang="en-US" b="1" dirty="0"/>
              <a:t> </a:t>
            </a:r>
            <a:r>
              <a:rPr lang="en-US" b="1" dirty="0" err="1" smtClean="0"/>
              <a:t>datelor</a:t>
            </a:r>
            <a:endParaRPr lang="en-US" b="1" dirty="0" smtClean="0"/>
          </a:p>
          <a:p>
            <a:r>
              <a:rPr lang="en-US" b="1" dirty="0"/>
              <a:t>Backup </a:t>
            </a:r>
            <a:r>
              <a:rPr lang="en-US" b="1" dirty="0" err="1"/>
              <a:t>regulat</a:t>
            </a:r>
            <a:endParaRPr lang="en-US" b="1" dirty="0" smtClean="0"/>
          </a:p>
          <a:p>
            <a:r>
              <a:rPr b="1" dirty="0" smtClean="0"/>
              <a:t>Parole </a:t>
            </a:r>
            <a:r>
              <a:rPr b="1" dirty="0" err="1"/>
              <a:t>puternice</a:t>
            </a:r>
            <a:endParaRPr b="1" dirty="0"/>
          </a:p>
          <a:p>
            <a:r>
              <a:rPr lang="en-US" b="1" dirty="0" err="1" smtClean="0"/>
              <a:t>Controlul</a:t>
            </a:r>
            <a:r>
              <a:rPr lang="en-US" b="1" dirty="0" smtClean="0"/>
              <a:t> </a:t>
            </a:r>
            <a:r>
              <a:rPr lang="en-US" b="1" dirty="0" err="1"/>
              <a:t>accesului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smtClean="0"/>
              <a:t>MFA </a:t>
            </a:r>
            <a:r>
              <a:rPr lang="en-US" b="1" dirty="0" err="1" smtClean="0"/>
              <a:t>activat</a:t>
            </a:r>
            <a:endParaRPr lang="en-US" b="1" dirty="0" smtClean="0"/>
          </a:p>
          <a:p>
            <a:r>
              <a:rPr b="1" dirty="0" err="1" smtClean="0"/>
              <a:t>Restricționarea</a:t>
            </a:r>
            <a:r>
              <a:rPr b="1" dirty="0" smtClean="0"/>
              <a:t> </a:t>
            </a:r>
            <a:r>
              <a:rPr b="1" dirty="0" err="1"/>
              <a:t>accesului</a:t>
            </a:r>
            <a:endParaRPr b="1" dirty="0"/>
          </a:p>
          <a:p>
            <a:r>
              <a:rPr b="1" dirty="0" err="1" smtClean="0"/>
              <a:t>Audituri</a:t>
            </a:r>
            <a:r>
              <a:rPr b="1" dirty="0" smtClean="0"/>
              <a:t> </a:t>
            </a:r>
            <a:r>
              <a:rPr b="1" dirty="0" err="1"/>
              <a:t>periodice</a:t>
            </a:r>
            <a:endParaRPr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</TotalTime>
  <Words>1015</Words>
  <Application>Microsoft Office PowerPoint</Application>
  <PresentationFormat>Widescreen</PresentationFormat>
  <Paragraphs>176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PT Sans</vt:lpstr>
      <vt:lpstr>Office Theme</vt:lpstr>
      <vt:lpstr>  Securitatea Cibernetică</vt:lpstr>
      <vt:lpstr>Controlul Accesului</vt:lpstr>
      <vt:lpstr>MFA (Multi-Factor Authentication)</vt:lpstr>
      <vt:lpstr>Prevenirea Amenințărilor Cibernetice</vt:lpstr>
      <vt:lpstr>Educație și Conștientizare în Securitatea Cibernetică</vt:lpstr>
      <vt:lpstr>Legislație și Reglementări</vt:lpstr>
      <vt:lpstr>Studii de Caz </vt:lpstr>
      <vt:lpstr>Studii de Caz </vt:lpstr>
      <vt:lpstr>Măsuri de Prevenție în Companii</vt:lpstr>
      <vt:lpstr>Campanii de Conștientizare în Securitatea Cibernetică</vt:lpstr>
      <vt:lpstr>Impact Financiar al Atacurilor Cibernetice</vt:lpstr>
      <vt:lpstr>Ce Să Nu Faci Niciodată</vt:lpstr>
      <vt:lpstr>Ce putem face ca utilizatori? </vt:lpstr>
      <vt:lpstr>Tendințe în Securitatea Cibernetică 2025 - 2026</vt:lpstr>
      <vt:lpstr>Securitatea în Cloud</vt:lpstr>
      <vt:lpstr>Atacuri bazate pe Inteligență Artificială</vt:lpstr>
      <vt:lpstr>Internet of Things (IoT) și Riscurile Sale</vt:lpstr>
      <vt:lpstr>Securitatea în Mediul Educațional și Academic</vt:lpstr>
      <vt:lpstr>Etica în Securitatea Cibernetică</vt:lpstr>
      <vt:lpstr>Profesii și Certificări în Domeniu</vt:lpstr>
      <vt:lpstr>Simulări și Răspuns la Incidente Cibernetice</vt:lpstr>
      <vt:lpstr>Viitorul Securității Cibernetice</vt:lpstr>
      <vt:lpstr>Concluzii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Securitatea Cibernetică – Protejarea Datelor în Era Digitală</dc:title>
  <dc:subject/>
  <dc:creator>Ollessea</dc:creator>
  <cp:keywords/>
  <dc:description>generated using python-pptx</dc:description>
  <cp:lastModifiedBy>Ollessea</cp:lastModifiedBy>
  <cp:revision>367</cp:revision>
  <dcterms:created xsi:type="dcterms:W3CDTF">2013-01-27T09:14:16Z</dcterms:created>
  <dcterms:modified xsi:type="dcterms:W3CDTF">2026-01-02T10:02:40Z</dcterms:modified>
  <cp:category/>
</cp:coreProperties>
</file>