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427" r:id="rId2"/>
    <p:sldId id="410" r:id="rId3"/>
    <p:sldId id="412" r:id="rId4"/>
    <p:sldId id="260" r:id="rId5"/>
    <p:sldId id="356" r:id="rId6"/>
    <p:sldId id="444" r:id="rId7"/>
    <p:sldId id="388" r:id="rId8"/>
    <p:sldId id="411" r:id="rId9"/>
    <p:sldId id="263" r:id="rId10"/>
    <p:sldId id="389" r:id="rId11"/>
    <p:sldId id="390" r:id="rId12"/>
    <p:sldId id="435" r:id="rId13"/>
    <p:sldId id="436" r:id="rId14"/>
    <p:sldId id="437" r:id="rId15"/>
    <p:sldId id="438" r:id="rId16"/>
    <p:sldId id="357" r:id="rId17"/>
    <p:sldId id="266" r:id="rId18"/>
    <p:sldId id="391" r:id="rId19"/>
    <p:sldId id="396" r:id="rId20"/>
    <p:sldId id="392" r:id="rId21"/>
    <p:sldId id="397" r:id="rId22"/>
    <p:sldId id="398" r:id="rId23"/>
    <p:sldId id="399" r:id="rId24"/>
    <p:sldId id="400" r:id="rId25"/>
    <p:sldId id="393" r:id="rId26"/>
    <p:sldId id="394" r:id="rId27"/>
    <p:sldId id="395" r:id="rId28"/>
    <p:sldId id="275" r:id="rId29"/>
    <p:sldId id="277" r:id="rId30"/>
    <p:sldId id="278" r:id="rId31"/>
    <p:sldId id="279" r:id="rId32"/>
    <p:sldId id="280" r:id="rId33"/>
    <p:sldId id="419" r:id="rId34"/>
    <p:sldId id="282" r:id="rId35"/>
    <p:sldId id="283" r:id="rId36"/>
    <p:sldId id="284" r:id="rId37"/>
    <p:sldId id="289" r:id="rId38"/>
    <p:sldId id="290" r:id="rId39"/>
    <p:sldId id="413" r:id="rId40"/>
    <p:sldId id="414" r:id="rId41"/>
    <p:sldId id="415" r:id="rId42"/>
    <p:sldId id="285" r:id="rId43"/>
    <p:sldId id="416" r:id="rId44"/>
    <p:sldId id="418" r:id="rId45"/>
    <p:sldId id="428" r:id="rId46"/>
    <p:sldId id="401" r:id="rId47"/>
    <p:sldId id="403" r:id="rId48"/>
    <p:sldId id="404" r:id="rId49"/>
    <p:sldId id="286" r:id="rId50"/>
    <p:sldId id="287" r:id="rId51"/>
    <p:sldId id="288" r:id="rId52"/>
    <p:sldId id="429" r:id="rId53"/>
    <p:sldId id="439" r:id="rId54"/>
    <p:sldId id="440" r:id="rId55"/>
    <p:sldId id="420" r:id="rId56"/>
    <p:sldId id="421" r:id="rId57"/>
    <p:sldId id="422" r:id="rId58"/>
    <p:sldId id="441" r:id="rId59"/>
    <p:sldId id="442" r:id="rId60"/>
    <p:sldId id="443" r:id="rId61"/>
    <p:sldId id="430" r:id="rId62"/>
    <p:sldId id="424" r:id="rId63"/>
    <p:sldId id="426" r:id="rId64"/>
    <p:sldId id="433" r:id="rId65"/>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540">
          <p15:clr>
            <a:srgbClr val="A4A3A4"/>
          </p15:clr>
        </p15:guide>
        <p15:guide id="2" pos="25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C4"/>
    <a:srgbClr val="FF0000"/>
    <a:srgbClr val="FAD3A8"/>
    <a:srgbClr val="501B00"/>
    <a:srgbClr val="F9C995"/>
    <a:srgbClr val="FF9900"/>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8983" autoAdjust="0"/>
  </p:normalViewPr>
  <p:slideViewPr>
    <p:cSldViewPr snapToGrid="0">
      <p:cViewPr varScale="1">
        <p:scale>
          <a:sx n="76" d="100"/>
          <a:sy n="76" d="100"/>
        </p:scale>
        <p:origin x="114" y="402"/>
      </p:cViewPr>
      <p:guideLst>
        <p:guide orient="horz" pos="3540"/>
        <p:guide pos="25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29A3DCA9-8116-4CA5-A714-582B7E374252}"/>
    <pc:docChg chg="modSld sldOrd">
      <pc:chgData name="buzdugan artur" userId="1770a38c255ab84c" providerId="LiveId" clId="{29A3DCA9-8116-4CA5-A714-582B7E374252}" dt="2023-11-13T14:17:23.978" v="104" actId="6549"/>
      <pc:docMkLst>
        <pc:docMk/>
      </pc:docMkLst>
      <pc:sldChg chg="ord">
        <pc:chgData name="buzdugan artur" userId="1770a38c255ab84c" providerId="LiveId" clId="{29A3DCA9-8116-4CA5-A714-582B7E374252}" dt="2023-11-13T14:13:05.631" v="101"/>
        <pc:sldMkLst>
          <pc:docMk/>
          <pc:sldMk cId="0" sldId="285"/>
        </pc:sldMkLst>
      </pc:sldChg>
      <pc:sldChg chg="modSp mod">
        <pc:chgData name="buzdugan artur" userId="1770a38c255ab84c" providerId="LiveId" clId="{29A3DCA9-8116-4CA5-A714-582B7E374252}" dt="2023-11-13T14:10:26.611" v="9" actId="6549"/>
        <pc:sldMkLst>
          <pc:docMk/>
          <pc:sldMk cId="4165960836" sldId="414"/>
        </pc:sldMkLst>
        <pc:spChg chg="mod">
          <ac:chgData name="buzdugan artur" userId="1770a38c255ab84c" providerId="LiveId" clId="{29A3DCA9-8116-4CA5-A714-582B7E374252}" dt="2023-11-13T14:10:26.611" v="9" actId="6549"/>
          <ac:spMkLst>
            <pc:docMk/>
            <pc:sldMk cId="4165960836" sldId="414"/>
            <ac:spMk id="80905" creationId="{00000000-0000-0000-0000-000000000000}"/>
          </ac:spMkLst>
        </pc:spChg>
      </pc:sldChg>
      <pc:sldChg chg="modSp mod">
        <pc:chgData name="buzdugan artur" userId="1770a38c255ab84c" providerId="LiveId" clId="{29A3DCA9-8116-4CA5-A714-582B7E374252}" dt="2023-11-13T14:11:59.776" v="99" actId="1076"/>
        <pc:sldMkLst>
          <pc:docMk/>
          <pc:sldMk cId="2220048204" sldId="416"/>
        </pc:sldMkLst>
        <pc:spChg chg="mod">
          <ac:chgData name="buzdugan artur" userId="1770a38c255ab84c" providerId="LiveId" clId="{29A3DCA9-8116-4CA5-A714-582B7E374252}" dt="2023-11-13T14:11:59.776" v="99" actId="1076"/>
          <ac:spMkLst>
            <pc:docMk/>
            <pc:sldMk cId="2220048204" sldId="416"/>
            <ac:spMk id="3" creationId="{97027664-D0D4-74C8-FEA4-ACD276F1729D}"/>
          </ac:spMkLst>
        </pc:spChg>
        <pc:spChg chg="mod">
          <ac:chgData name="buzdugan artur" userId="1770a38c255ab84c" providerId="LiveId" clId="{29A3DCA9-8116-4CA5-A714-582B7E374252}" dt="2023-11-13T14:11:42.154" v="96" actId="14100"/>
          <ac:spMkLst>
            <pc:docMk/>
            <pc:sldMk cId="2220048204" sldId="416"/>
            <ac:spMk id="5" creationId="{FBCCFF7B-A4AC-CD9F-1680-B42F2DE0BB9D}"/>
          </ac:spMkLst>
        </pc:spChg>
      </pc:sldChg>
      <pc:sldChg chg="modSp mod">
        <pc:chgData name="buzdugan artur" userId="1770a38c255ab84c" providerId="LiveId" clId="{29A3DCA9-8116-4CA5-A714-582B7E374252}" dt="2023-11-13T14:17:23.978" v="104" actId="6549"/>
        <pc:sldMkLst>
          <pc:docMk/>
          <pc:sldMk cId="4246575784" sldId="427"/>
        </pc:sldMkLst>
        <pc:spChg chg="mod">
          <ac:chgData name="buzdugan artur" userId="1770a38c255ab84c" providerId="LiveId" clId="{29A3DCA9-8116-4CA5-A714-582B7E374252}" dt="2023-11-13T14:17:23.978" v="104" actId="6549"/>
          <ac:spMkLst>
            <pc:docMk/>
            <pc:sldMk cId="4246575784" sldId="42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2083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12083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2083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C210ABA4-D98A-4655-8B2E-FFC2EF0F2595}" type="slidenum">
              <a:rPr lang="zh-CN" altLang="en-US"/>
              <a:pPr>
                <a:defRPr/>
              </a:pPr>
              <a:t>‹#›</a:t>
            </a:fld>
            <a:endParaRPr lang="en-US" altLang="zh-CN"/>
          </a:p>
        </p:txBody>
      </p:sp>
    </p:spTree>
    <p:extLst>
      <p:ext uri="{BB962C8B-B14F-4D97-AF65-F5344CB8AC3E}">
        <p14:creationId xmlns:p14="http://schemas.microsoft.com/office/powerpoint/2010/main" val="293436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187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187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187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ED24C084-1657-4076-B587-F6FB87460C54}" type="slidenum">
              <a:rPr lang="zh-CN" altLang="en-US"/>
              <a:pPr>
                <a:defRPr/>
              </a:pPr>
              <a:t>‹#›</a:t>
            </a:fld>
            <a:endParaRPr lang="en-US" altLang="zh-CN"/>
          </a:p>
        </p:txBody>
      </p:sp>
    </p:spTree>
    <p:extLst>
      <p:ext uri="{BB962C8B-B14F-4D97-AF65-F5344CB8AC3E}">
        <p14:creationId xmlns:p14="http://schemas.microsoft.com/office/powerpoint/2010/main" val="2967815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0 w 4917"/>
                <a:gd name="T3" fmla="*/ 0 h 1000"/>
                <a:gd name="T4" fmla="*/ 6524 w 4917"/>
                <a:gd name="T5" fmla="*/ 664 h 1000"/>
                <a:gd name="T6" fmla="*/ 5861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grpSp>
      <p:pic>
        <p:nvPicPr>
          <p:cNvPr id="9" name="Picture 12" descr="上海交通大学"/>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6191250"/>
            <a:ext cx="2266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7" name="Rectangle 7"/>
          <p:cNvSpPr>
            <a:spLocks noGrp="1" noChangeArrowheads="1"/>
          </p:cNvSpPr>
          <p:nvPr>
            <p:ph type="ctrTitle"/>
          </p:nvPr>
        </p:nvSpPr>
        <p:spPr>
          <a:xfrm>
            <a:off x="228600" y="1427163"/>
            <a:ext cx="8077200" cy="1609725"/>
          </a:xfrm>
        </p:spPr>
        <p:txBody>
          <a:bodyPr/>
          <a:lstStyle>
            <a:lvl1pPr>
              <a:defRPr sz="4600"/>
            </a:lvl1pPr>
          </a:lstStyle>
          <a:p>
            <a:r>
              <a:rPr lang="zh-CN" altLang="en-US"/>
              <a:t>单击此处编辑母版标题样式</a:t>
            </a:r>
          </a:p>
        </p:txBody>
      </p:sp>
      <p:sp>
        <p:nvSpPr>
          <p:cNvPr id="2252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zh-CN" altLang="en-US"/>
              <a:t>单击此处编辑母版副标题样式</a:t>
            </a:r>
          </a:p>
        </p:txBody>
      </p:sp>
      <p:sp>
        <p:nvSpPr>
          <p:cNvPr id="10" name="Rectangle 10"/>
          <p:cNvSpPr>
            <a:spLocks noGrp="1" noChangeArrowheads="1"/>
          </p:cNvSpPr>
          <p:nvPr>
            <p:ph type="ftr" sz="quarter" idx="10"/>
          </p:nvPr>
        </p:nvSpPr>
        <p:spPr>
          <a:xfrm>
            <a:off x="3124200" y="6253163"/>
            <a:ext cx="2895600" cy="457200"/>
          </a:xfrm>
        </p:spPr>
        <p:txBody>
          <a:bodyPr/>
          <a:lstStyle>
            <a:lvl1pPr>
              <a:defRPr/>
            </a:lvl1pPr>
          </a:lstStyle>
          <a:p>
            <a:pPr>
              <a:defRPr/>
            </a:pPr>
            <a:r>
              <a:rPr lang="en-US" altLang="zh-CN"/>
              <a:t>SJTU       J. Chen</a:t>
            </a:r>
          </a:p>
        </p:txBody>
      </p:sp>
      <p:sp>
        <p:nvSpPr>
          <p:cNvPr id="11" name="Rectangle 11"/>
          <p:cNvSpPr>
            <a:spLocks noGrp="1" noChangeArrowheads="1"/>
          </p:cNvSpPr>
          <p:nvPr>
            <p:ph type="sldNum" sz="quarter" idx="11"/>
          </p:nvPr>
        </p:nvSpPr>
        <p:spPr>
          <a:xfrm>
            <a:off x="6553200" y="6248400"/>
            <a:ext cx="2133600" cy="471488"/>
          </a:xfrm>
        </p:spPr>
        <p:txBody>
          <a:bodyPr/>
          <a:lstStyle>
            <a:lvl1pPr>
              <a:defRPr/>
            </a:lvl1pPr>
          </a:lstStyle>
          <a:p>
            <a:pPr>
              <a:defRPr/>
            </a:pPr>
            <a:fld id="{FF21CBF7-DD18-41A4-A7A9-5ADA3E24C1BE}" type="slidenum">
              <a:rPr lang="zh-CN" altLang="en-US"/>
              <a:pPr>
                <a:defRPr/>
              </a:pPr>
              <a:t>‹#›</a:t>
            </a:fld>
            <a:endParaRPr lang="en-US" altLang="zh-CN"/>
          </a:p>
        </p:txBody>
      </p:sp>
      <p:sp>
        <p:nvSpPr>
          <p:cNvPr id="12" name="Rectangle 13"/>
          <p:cNvSpPr>
            <a:spLocks noGrp="1" noChangeArrowheads="1"/>
          </p:cNvSpPr>
          <p:nvPr>
            <p:ph type="dt" sz="half" idx="12"/>
          </p:nvPr>
        </p:nvSpPr>
        <p:spPr>
          <a:xfrm>
            <a:off x="457200" y="6248400"/>
            <a:ext cx="2133600" cy="457200"/>
          </a:xfrm>
        </p:spPr>
        <p:txBody>
          <a:bodyPr/>
          <a:lstStyle>
            <a:lvl1pPr>
              <a:defRPr/>
            </a:lvl1pPr>
          </a:lstStyle>
          <a:p>
            <a:pPr>
              <a:defRPr/>
            </a:pPr>
            <a:fld id="{16275B6E-E95E-4DA2-B8DD-966CAFD337F7}" type="datetime1">
              <a:rPr lang="zh-CN" altLang="en-US"/>
              <a:pPr>
                <a:defRPr/>
              </a:pPr>
              <a:t>2023/11/13</a:t>
            </a:fld>
            <a:endParaRPr lang="en-US" altLang="zh-CN"/>
          </a:p>
        </p:txBody>
      </p:sp>
    </p:spTree>
    <p:extLst>
      <p:ext uri="{BB962C8B-B14F-4D97-AF65-F5344CB8AC3E}">
        <p14:creationId xmlns:p14="http://schemas.microsoft.com/office/powerpoint/2010/main" val="30243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932BA35A-0EA9-44D4-81D3-0105E2942420}" type="datetime1">
              <a:rPr lang="zh-CN" altLang="en-US"/>
              <a:pPr>
                <a:defRPr/>
              </a:pPr>
              <a:t>2023/11/13</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DCEDFF02-7F76-418C-9EF1-BABE2BA8E10B}" type="slidenum">
              <a:rPr lang="zh-CN" altLang="en-US"/>
              <a:pPr>
                <a:defRPr/>
              </a:pPr>
              <a:t>‹#›</a:t>
            </a:fld>
            <a:endParaRPr lang="en-US" altLang="zh-CN"/>
          </a:p>
        </p:txBody>
      </p:sp>
    </p:spTree>
    <p:extLst>
      <p:ext uri="{BB962C8B-B14F-4D97-AF65-F5344CB8AC3E}">
        <p14:creationId xmlns:p14="http://schemas.microsoft.com/office/powerpoint/2010/main" val="80738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01600"/>
            <a:ext cx="2193925" cy="6197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95263" y="101600"/>
            <a:ext cx="6434137" cy="6197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A6755D58-C5D5-4513-A3B8-9660971618BA}" type="datetime1">
              <a:rPr lang="zh-CN" altLang="en-US"/>
              <a:pPr>
                <a:defRPr/>
              </a:pPr>
              <a:t>2023/11/13</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F336B1DA-259A-4A14-B93B-6D5C5D259F1E}" type="slidenum">
              <a:rPr lang="zh-CN" altLang="en-US"/>
              <a:pPr>
                <a:defRPr/>
              </a:pPr>
              <a:t>‹#›</a:t>
            </a:fld>
            <a:endParaRPr lang="en-US" altLang="zh-CN"/>
          </a:p>
        </p:txBody>
      </p:sp>
    </p:spTree>
    <p:extLst>
      <p:ext uri="{BB962C8B-B14F-4D97-AF65-F5344CB8AC3E}">
        <p14:creationId xmlns:p14="http://schemas.microsoft.com/office/powerpoint/2010/main" val="60842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95263" y="101600"/>
            <a:ext cx="8015287" cy="857250"/>
          </a:xfrm>
        </p:spPr>
        <p:txBody>
          <a:bodyPr/>
          <a:lstStyle/>
          <a:p>
            <a:r>
              <a:rPr lang="zh-CN" altLang="en-US"/>
              <a:t>单击此处编辑母版标题样式</a:t>
            </a:r>
          </a:p>
        </p:txBody>
      </p:sp>
      <p:sp>
        <p:nvSpPr>
          <p:cNvPr id="3" name="文本占位符 2"/>
          <p:cNvSpPr>
            <a:spLocks noGrp="1"/>
          </p:cNvSpPr>
          <p:nvPr>
            <p:ph type="body" sz="half" idx="1"/>
          </p:nvPr>
        </p:nvSpPr>
        <p:spPr>
          <a:xfrm>
            <a:off x="2889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DD12C887-CBD0-4E65-8B72-8D17F0CDA2F5}" type="datetime1">
              <a:rPr lang="zh-CN" altLang="en-US"/>
              <a:pPr>
                <a:defRPr/>
              </a:pPr>
              <a:t>2023/11/13</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7866543B-F90C-497E-AC7A-7A6C6124C47C}" type="slidenum">
              <a:rPr lang="zh-CN" altLang="en-US"/>
              <a:pPr>
                <a:defRPr/>
              </a:pPr>
              <a:t>‹#›</a:t>
            </a:fld>
            <a:endParaRPr lang="en-US" altLang="zh-CN"/>
          </a:p>
        </p:txBody>
      </p:sp>
    </p:spTree>
    <p:extLst>
      <p:ext uri="{BB962C8B-B14F-4D97-AF65-F5344CB8AC3E}">
        <p14:creationId xmlns:p14="http://schemas.microsoft.com/office/powerpoint/2010/main" val="44481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EDF46041-23BD-4900-A684-5D2CB62CF712}" type="datetime1">
              <a:rPr lang="zh-CN" altLang="en-US"/>
              <a:pPr>
                <a:defRPr/>
              </a:pPr>
              <a:t>2023/11/13</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6A376BE1-B17D-4FFF-B224-99B21EC59678}" type="slidenum">
              <a:rPr lang="zh-CN" altLang="en-US"/>
              <a:pPr>
                <a:defRPr/>
              </a:pPr>
              <a:t>‹#›</a:t>
            </a:fld>
            <a:endParaRPr lang="en-US" altLang="zh-CN"/>
          </a:p>
        </p:txBody>
      </p:sp>
    </p:spTree>
    <p:extLst>
      <p:ext uri="{BB962C8B-B14F-4D97-AF65-F5344CB8AC3E}">
        <p14:creationId xmlns:p14="http://schemas.microsoft.com/office/powerpoint/2010/main" val="345197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fld id="{7BEFE435-1D04-4CAB-BA1E-E9CEC4549903}" type="datetime1">
              <a:rPr lang="zh-CN" altLang="en-US"/>
              <a:pPr>
                <a:defRPr/>
              </a:pPr>
              <a:t>2023/11/13</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2FA808B8-8792-4C41-9768-EF19B2D96ED2}" type="slidenum">
              <a:rPr lang="zh-CN" altLang="en-US"/>
              <a:pPr>
                <a:defRPr/>
              </a:pPr>
              <a:t>‹#›</a:t>
            </a:fld>
            <a:endParaRPr lang="en-US" altLang="zh-CN"/>
          </a:p>
        </p:txBody>
      </p:sp>
    </p:spTree>
    <p:extLst>
      <p:ext uri="{BB962C8B-B14F-4D97-AF65-F5344CB8AC3E}">
        <p14:creationId xmlns:p14="http://schemas.microsoft.com/office/powerpoint/2010/main" val="11206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889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A7128DB9-68D3-4814-A9A2-8425C38651CB}" type="datetime1">
              <a:rPr lang="zh-CN" altLang="en-US"/>
              <a:pPr>
                <a:defRPr/>
              </a:pPr>
              <a:t>2023/11/13</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75EF37D-6404-4493-971B-FD0BC971F948}" type="slidenum">
              <a:rPr lang="zh-CN" altLang="en-US"/>
              <a:pPr>
                <a:defRPr/>
              </a:pPr>
              <a:t>‹#›</a:t>
            </a:fld>
            <a:endParaRPr lang="en-US" altLang="zh-CN"/>
          </a:p>
        </p:txBody>
      </p:sp>
    </p:spTree>
    <p:extLst>
      <p:ext uri="{BB962C8B-B14F-4D97-AF65-F5344CB8AC3E}">
        <p14:creationId xmlns:p14="http://schemas.microsoft.com/office/powerpoint/2010/main" val="31608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8"/>
          <p:cNvSpPr>
            <a:spLocks noGrp="1" noChangeArrowheads="1"/>
          </p:cNvSpPr>
          <p:nvPr>
            <p:ph type="dt" sz="half" idx="10"/>
          </p:nvPr>
        </p:nvSpPr>
        <p:spPr>
          <a:ln/>
        </p:spPr>
        <p:txBody>
          <a:bodyPr/>
          <a:lstStyle>
            <a:lvl1pPr>
              <a:defRPr/>
            </a:lvl1pPr>
          </a:lstStyle>
          <a:p>
            <a:pPr>
              <a:defRPr/>
            </a:pPr>
            <a:fld id="{723DB00E-E973-4214-B2E6-F329043C2526}" type="datetime1">
              <a:rPr lang="zh-CN" altLang="en-US"/>
              <a:pPr>
                <a:defRPr/>
              </a:pPr>
              <a:t>2023/11/13</a:t>
            </a:fld>
            <a:endParaRPr lang="en-US" altLang="zh-CN"/>
          </a:p>
        </p:txBody>
      </p:sp>
      <p:sp>
        <p:nvSpPr>
          <p:cNvPr id="8"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9" name="Rectangle 10"/>
          <p:cNvSpPr>
            <a:spLocks noGrp="1" noChangeArrowheads="1"/>
          </p:cNvSpPr>
          <p:nvPr>
            <p:ph type="sldNum" sz="quarter" idx="12"/>
          </p:nvPr>
        </p:nvSpPr>
        <p:spPr>
          <a:ln/>
        </p:spPr>
        <p:txBody>
          <a:bodyPr/>
          <a:lstStyle>
            <a:lvl1pPr>
              <a:defRPr/>
            </a:lvl1pPr>
          </a:lstStyle>
          <a:p>
            <a:pPr>
              <a:defRPr/>
            </a:pPr>
            <a:fld id="{48F9D82F-5EA0-403C-AB8C-CE7FB4747A20}" type="slidenum">
              <a:rPr lang="zh-CN" altLang="en-US"/>
              <a:pPr>
                <a:defRPr/>
              </a:pPr>
              <a:t>‹#›</a:t>
            </a:fld>
            <a:endParaRPr lang="en-US" altLang="zh-CN"/>
          </a:p>
        </p:txBody>
      </p:sp>
    </p:spTree>
    <p:extLst>
      <p:ext uri="{BB962C8B-B14F-4D97-AF65-F5344CB8AC3E}">
        <p14:creationId xmlns:p14="http://schemas.microsoft.com/office/powerpoint/2010/main" val="335157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8"/>
          <p:cNvSpPr>
            <a:spLocks noGrp="1" noChangeArrowheads="1"/>
          </p:cNvSpPr>
          <p:nvPr>
            <p:ph type="dt" sz="half" idx="10"/>
          </p:nvPr>
        </p:nvSpPr>
        <p:spPr>
          <a:ln/>
        </p:spPr>
        <p:txBody>
          <a:bodyPr/>
          <a:lstStyle>
            <a:lvl1pPr>
              <a:defRPr/>
            </a:lvl1pPr>
          </a:lstStyle>
          <a:p>
            <a:pPr>
              <a:defRPr/>
            </a:pPr>
            <a:fld id="{C386A118-80AE-4250-AE85-16E5F9E73A9C}" type="datetime1">
              <a:rPr lang="zh-CN" altLang="en-US"/>
              <a:pPr>
                <a:defRPr/>
              </a:pPr>
              <a:t>2023/11/13</a:t>
            </a:fld>
            <a:endParaRPr lang="en-US" altLang="zh-CN"/>
          </a:p>
        </p:txBody>
      </p:sp>
      <p:sp>
        <p:nvSpPr>
          <p:cNvPr id="4"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5" name="Rectangle 10"/>
          <p:cNvSpPr>
            <a:spLocks noGrp="1" noChangeArrowheads="1"/>
          </p:cNvSpPr>
          <p:nvPr>
            <p:ph type="sldNum" sz="quarter" idx="12"/>
          </p:nvPr>
        </p:nvSpPr>
        <p:spPr>
          <a:ln/>
        </p:spPr>
        <p:txBody>
          <a:bodyPr/>
          <a:lstStyle>
            <a:lvl1pPr>
              <a:defRPr/>
            </a:lvl1pPr>
          </a:lstStyle>
          <a:p>
            <a:pPr>
              <a:defRPr/>
            </a:pPr>
            <a:fld id="{4FC08F72-687F-45E9-9C07-229D2A58FCB0}" type="slidenum">
              <a:rPr lang="zh-CN" altLang="en-US"/>
              <a:pPr>
                <a:defRPr/>
              </a:pPr>
              <a:t>‹#›</a:t>
            </a:fld>
            <a:endParaRPr lang="en-US" altLang="zh-CN"/>
          </a:p>
        </p:txBody>
      </p:sp>
    </p:spTree>
    <p:extLst>
      <p:ext uri="{BB962C8B-B14F-4D97-AF65-F5344CB8AC3E}">
        <p14:creationId xmlns:p14="http://schemas.microsoft.com/office/powerpoint/2010/main" val="340263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29695532-AE6D-42F6-8232-39B24C1C7768}" type="datetime1">
              <a:rPr lang="zh-CN" altLang="en-US"/>
              <a:pPr>
                <a:defRPr/>
              </a:pPr>
              <a:t>2023/11/13</a:t>
            </a:fld>
            <a:endParaRPr lang="en-US" altLang="zh-CN"/>
          </a:p>
        </p:txBody>
      </p:sp>
      <p:sp>
        <p:nvSpPr>
          <p:cNvPr id="3"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4" name="Rectangle 10"/>
          <p:cNvSpPr>
            <a:spLocks noGrp="1" noChangeArrowheads="1"/>
          </p:cNvSpPr>
          <p:nvPr>
            <p:ph type="sldNum" sz="quarter" idx="12"/>
          </p:nvPr>
        </p:nvSpPr>
        <p:spPr>
          <a:ln/>
        </p:spPr>
        <p:txBody>
          <a:bodyPr/>
          <a:lstStyle>
            <a:lvl1pPr>
              <a:defRPr/>
            </a:lvl1pPr>
          </a:lstStyle>
          <a:p>
            <a:pPr>
              <a:defRPr/>
            </a:pPr>
            <a:fld id="{11033C4F-09B5-4C67-A2BE-A5C87D87D269}" type="slidenum">
              <a:rPr lang="zh-CN" altLang="en-US"/>
              <a:pPr>
                <a:defRPr/>
              </a:pPr>
              <a:t>‹#›</a:t>
            </a:fld>
            <a:endParaRPr lang="en-US" altLang="zh-CN"/>
          </a:p>
        </p:txBody>
      </p:sp>
    </p:spTree>
    <p:extLst>
      <p:ext uri="{BB962C8B-B14F-4D97-AF65-F5344CB8AC3E}">
        <p14:creationId xmlns:p14="http://schemas.microsoft.com/office/powerpoint/2010/main" val="68540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789077E5-44B0-4CB0-9462-7824319B68DF}" type="datetime1">
              <a:rPr lang="zh-CN" altLang="en-US"/>
              <a:pPr>
                <a:defRPr/>
              </a:pPr>
              <a:t>2023/11/13</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08E4529-CD6D-493F-AED0-20F6EFC6565D}" type="slidenum">
              <a:rPr lang="zh-CN" altLang="en-US"/>
              <a:pPr>
                <a:defRPr/>
              </a:pPr>
              <a:t>‹#›</a:t>
            </a:fld>
            <a:endParaRPr lang="en-US" altLang="zh-CN"/>
          </a:p>
        </p:txBody>
      </p:sp>
    </p:spTree>
    <p:extLst>
      <p:ext uri="{BB962C8B-B14F-4D97-AF65-F5344CB8AC3E}">
        <p14:creationId xmlns:p14="http://schemas.microsoft.com/office/powerpoint/2010/main" val="227853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1DF92985-8DED-4D2D-B91F-F1C7F57B6819}" type="datetime1">
              <a:rPr lang="zh-CN" altLang="en-US"/>
              <a:pPr>
                <a:defRPr/>
              </a:pPr>
              <a:t>2023/11/13</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5547FD8F-7DE3-4E99-BB36-29B04AAA9B82}" type="slidenum">
              <a:rPr lang="zh-CN" altLang="en-US"/>
              <a:pPr>
                <a:defRPr/>
              </a:pPr>
              <a:t>‹#›</a:t>
            </a:fld>
            <a:endParaRPr lang="en-US" altLang="zh-CN"/>
          </a:p>
        </p:txBody>
      </p:sp>
    </p:spTree>
    <p:extLst>
      <p:ext uri="{BB962C8B-B14F-4D97-AF65-F5344CB8AC3E}">
        <p14:creationId xmlns:p14="http://schemas.microsoft.com/office/powerpoint/2010/main" val="247530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1C4">
            <a:alpha val="6000"/>
          </a:srgbClr>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115888" y="482600"/>
            <a:ext cx="8937625" cy="61087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27" name="AutoShape 4"/>
          <p:cNvSpPr>
            <a:spLocks noChangeArrowheads="1"/>
          </p:cNvSpPr>
          <p:nvPr/>
        </p:nvSpPr>
        <p:spPr bwMode="blackWhite">
          <a:xfrm>
            <a:off x="0" y="25400"/>
            <a:ext cx="8534400" cy="1143000"/>
          </a:xfrm>
          <a:custGeom>
            <a:avLst/>
            <a:gdLst>
              <a:gd name="T0" fmla="*/ 0 w 7467"/>
              <a:gd name="T1" fmla="*/ 0 h 1000"/>
              <a:gd name="T2" fmla="*/ 2147483646 w 7467"/>
              <a:gd name="T3" fmla="*/ 0 h 1000"/>
              <a:gd name="T4" fmla="*/ 2147483646 w 7467"/>
              <a:gd name="T5" fmla="*/ 653224500 h 1000"/>
              <a:gd name="T6" fmla="*/ 2147483646 w 7467"/>
              <a:gd name="T7" fmla="*/ 1306449000 h 1000"/>
              <a:gd name="T8" fmla="*/ 0 w 7467"/>
              <a:gd name="T9" fmla="*/ 1306449000 h 1000"/>
              <a:gd name="T10" fmla="*/ 0 60000 65536"/>
              <a:gd name="T11" fmla="*/ 0 60000 65536"/>
              <a:gd name="T12" fmla="*/ 0 60000 65536"/>
              <a:gd name="T13" fmla="*/ 0 60000 65536"/>
              <a:gd name="T14" fmla="*/ 0 60000 65536"/>
              <a:gd name="T15" fmla="*/ 0 w 7467"/>
              <a:gd name="T16" fmla="*/ 0 h 1000"/>
              <a:gd name="T17" fmla="*/ 3734 w 7467"/>
              <a:gd name="T18" fmla="*/ 1000 h 1000"/>
            </a:gdLst>
            <a:ahLst/>
            <a:cxnLst>
              <a:cxn ang="T10">
                <a:pos x="T0" y="T1"/>
              </a:cxn>
              <a:cxn ang="T11">
                <a:pos x="T2" y="T3"/>
              </a:cxn>
              <a:cxn ang="T12">
                <a:pos x="T4" y="T5"/>
              </a:cxn>
              <a:cxn ang="T13">
                <a:pos x="T6" y="T7"/>
              </a:cxn>
              <a:cxn ang="T14">
                <a:pos x="T8" y="T9"/>
              </a:cxn>
            </a:cxnLst>
            <a:rect l="T15" t="T16" r="T17" b="T18"/>
            <a:pathLst>
              <a:path w="7467" h="1000">
                <a:moveTo>
                  <a:pt x="0" y="0"/>
                </a:moveTo>
                <a:lnTo>
                  <a:pt x="6966" y="0"/>
                </a:lnTo>
                <a:cubicBezTo>
                  <a:pt x="7243" y="0"/>
                  <a:pt x="7467" y="223"/>
                  <a:pt x="7467" y="500"/>
                </a:cubicBezTo>
                <a:cubicBezTo>
                  <a:pt x="7467" y="776"/>
                  <a:pt x="7243" y="999"/>
                  <a:pt x="696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1028" name="Line 5"/>
          <p:cNvSpPr>
            <a:spLocks noChangeShapeType="1"/>
          </p:cNvSpPr>
          <p:nvPr/>
        </p:nvSpPr>
        <p:spPr bwMode="auto">
          <a:xfrm>
            <a:off x="0" y="1092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1029" name="Rectangle 6"/>
          <p:cNvSpPr>
            <a:spLocks noGrp="1" noChangeArrowheads="1"/>
          </p:cNvSpPr>
          <p:nvPr>
            <p:ph type="title"/>
          </p:nvPr>
        </p:nvSpPr>
        <p:spPr bwMode="auto">
          <a:xfrm>
            <a:off x="195263" y="101600"/>
            <a:ext cx="80152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7"/>
          <p:cNvSpPr>
            <a:spLocks noGrp="1" noChangeArrowheads="1"/>
          </p:cNvSpPr>
          <p:nvPr>
            <p:ph type="body" idx="1"/>
          </p:nvPr>
        </p:nvSpPr>
        <p:spPr bwMode="auto">
          <a:xfrm>
            <a:off x="288925" y="1409700"/>
            <a:ext cx="86868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24264" name="Rectangle 8"/>
          <p:cNvSpPr>
            <a:spLocks noGrp="1" noChangeArrowheads="1"/>
          </p:cNvSpPr>
          <p:nvPr>
            <p:ph type="dt" sz="half" idx="2"/>
          </p:nvPr>
        </p:nvSpPr>
        <p:spPr bwMode="auto">
          <a:xfrm>
            <a:off x="457200" y="6489700"/>
            <a:ext cx="2133600" cy="314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7D2230F-0D87-4B0C-9C4B-7E03AADEDF03}" type="datetime1">
              <a:rPr lang="zh-CN" altLang="en-US"/>
              <a:pPr>
                <a:defRPr/>
              </a:pPr>
              <a:t>2023/11/13</a:t>
            </a:fld>
            <a:endParaRPr lang="en-US" altLang="zh-CN"/>
          </a:p>
        </p:txBody>
      </p:sp>
      <p:sp>
        <p:nvSpPr>
          <p:cNvPr id="224265" name="Rectangle 9"/>
          <p:cNvSpPr>
            <a:spLocks noGrp="1" noChangeArrowheads="1"/>
          </p:cNvSpPr>
          <p:nvPr>
            <p:ph type="ftr" sz="quarter" idx="3"/>
          </p:nvPr>
        </p:nvSpPr>
        <p:spPr bwMode="auto">
          <a:xfrm>
            <a:off x="3124200" y="6443663"/>
            <a:ext cx="2895600"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ltLang="zh-CN"/>
              <a:t>SJTU       J. Chen</a:t>
            </a:r>
          </a:p>
        </p:txBody>
      </p:sp>
      <p:sp>
        <p:nvSpPr>
          <p:cNvPr id="224266" name="Rectangle 10"/>
          <p:cNvSpPr>
            <a:spLocks noGrp="1" noChangeArrowheads="1"/>
          </p:cNvSpPr>
          <p:nvPr>
            <p:ph type="sldNum" sz="quarter" idx="4"/>
          </p:nvPr>
        </p:nvSpPr>
        <p:spPr bwMode="auto">
          <a:xfrm>
            <a:off x="7451725" y="0"/>
            <a:ext cx="16922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ED24B05-66FE-4C05-9F56-27D15208DD6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2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2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200">
          <a:solidFill>
            <a:schemeClr val="tx2"/>
          </a:solidFill>
          <a:latin typeface="Times New Roman" pitchFamily="18" charset="0"/>
          <a:ea typeface="宋体" pitchFamily="2" charset="-122"/>
        </a:defRPr>
      </a:lvl5pPr>
      <a:lvl6pPr marL="457200" algn="l" rtl="0" fontAlgn="base">
        <a:spcBef>
          <a:spcPct val="0"/>
        </a:spcBef>
        <a:spcAft>
          <a:spcPct val="0"/>
        </a:spcAft>
        <a:defRPr sz="4200">
          <a:solidFill>
            <a:schemeClr val="tx2"/>
          </a:solidFill>
          <a:latin typeface="Times New Roman" pitchFamily="18" charset="0"/>
          <a:ea typeface="宋体" pitchFamily="2" charset="-122"/>
        </a:defRPr>
      </a:lvl6pPr>
      <a:lvl7pPr marL="914400" algn="l" rtl="0" fontAlgn="base">
        <a:spcBef>
          <a:spcPct val="0"/>
        </a:spcBef>
        <a:spcAft>
          <a:spcPct val="0"/>
        </a:spcAft>
        <a:defRPr sz="4200">
          <a:solidFill>
            <a:schemeClr val="tx2"/>
          </a:solidFill>
          <a:latin typeface="Times New Roman" pitchFamily="18" charset="0"/>
          <a:ea typeface="宋体" pitchFamily="2" charset="-122"/>
        </a:defRPr>
      </a:lvl7pPr>
      <a:lvl8pPr marL="1371600" algn="l" rtl="0" fontAlgn="base">
        <a:spcBef>
          <a:spcPct val="0"/>
        </a:spcBef>
        <a:spcAft>
          <a:spcPct val="0"/>
        </a:spcAft>
        <a:defRPr sz="4200">
          <a:solidFill>
            <a:schemeClr val="tx2"/>
          </a:solidFill>
          <a:latin typeface="Times New Roman" pitchFamily="18" charset="0"/>
          <a:ea typeface="宋体" pitchFamily="2" charset="-122"/>
        </a:defRPr>
      </a:lvl8pPr>
      <a:lvl9pPr marL="1828800" algn="l" rtl="0" fontAlgn="base">
        <a:spcBef>
          <a:spcPct val="0"/>
        </a:spcBef>
        <a:spcAft>
          <a:spcPct val="0"/>
        </a:spcAft>
        <a:defRPr sz="42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l"/>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Ø"/>
        <a:defRPr sz="2800" b="1">
          <a:solidFill>
            <a:srgbClr val="000066"/>
          </a:solidFill>
          <a:latin typeface="+mn-lt"/>
          <a:ea typeface="+mn-ea"/>
        </a:defRPr>
      </a:lvl2pPr>
      <a:lvl3pPr marL="1143000" indent="-228600" algn="l" rtl="0" eaLnBrk="0" fontAlgn="base" hangingPunct="0">
        <a:spcBef>
          <a:spcPct val="20000"/>
        </a:spcBef>
        <a:spcAft>
          <a:spcPct val="0"/>
        </a:spcAft>
        <a:buClr>
          <a:srgbClr val="FF3399"/>
        </a:buClr>
        <a:buSzPct val="65000"/>
        <a:buFont typeface="Wingdings" panose="05000000000000000000" pitchFamily="2" charset="2"/>
        <a:buChar char="ü"/>
        <a:defRPr sz="2400" b="1">
          <a:solidFill>
            <a:srgbClr val="000066"/>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b="1">
          <a:solidFill>
            <a:srgbClr val="000066"/>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4.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7.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0.jpeg"/><Relationship Id="rId7" Type="http://schemas.openxmlformats.org/officeDocument/2006/relationships/image" Target="../media/image52.w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51.wmf"/><Relationship Id="rId4" Type="http://schemas.openxmlformats.org/officeDocument/2006/relationships/oleObject" Target="../embeddings/oleObject6.bin"/><Relationship Id="rId9" Type="http://schemas.openxmlformats.org/officeDocument/2006/relationships/image" Target="../media/image53.wmf"/></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58.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16.bin"/><Relationship Id="rId4" Type="http://schemas.openxmlformats.org/officeDocument/2006/relationships/image" Target="../media/image62.wmf"/></Relationships>
</file>

<file path=ppt/slides/_rels/slide4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cmosani.gif" TargetMode="External"/><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3019712"/>
            <a:ext cx="8015287" cy="1742787"/>
          </a:xfrm>
        </p:spPr>
        <p:txBody>
          <a:bodyPr/>
          <a:lstStyle/>
          <a:p>
            <a:pPr algn="ctr"/>
            <a:r>
              <a:rPr lang="ro-RO" dirty="0">
                <a:solidFill>
                  <a:schemeClr val="tx1"/>
                </a:solidFill>
                <a:effectLst>
                  <a:outerShdw blurRad="38100" dist="38100" dir="2700000" algn="tl">
                    <a:srgbClr val="000000">
                      <a:alpha val="43137"/>
                    </a:srgbClr>
                  </a:outerShdw>
                </a:effectLst>
              </a:rPr>
              <a:t>Tema 9.</a:t>
            </a:r>
            <a:br>
              <a:rPr lang="ro-RO" dirty="0">
                <a:solidFill>
                  <a:schemeClr val="tx1"/>
                </a:solidFill>
                <a:effectLst>
                  <a:outerShdw blurRad="38100" dist="38100" dir="2700000" algn="tl">
                    <a:srgbClr val="000000">
                      <a:alpha val="43137"/>
                    </a:srgbClr>
                  </a:outerShdw>
                </a:effectLst>
              </a:rPr>
            </a:br>
            <a:r>
              <a:rPr lang="ro-RO" dirty="0">
                <a:solidFill>
                  <a:schemeClr val="tx1"/>
                </a:solidFill>
                <a:effectLst>
                  <a:outerShdw blurRad="38100" dist="38100" dir="2700000" algn="tl">
                    <a:srgbClr val="000000">
                      <a:alpha val="43137"/>
                    </a:srgbClr>
                  </a:outerShdw>
                </a:effectLst>
              </a:rPr>
              <a:t>TRANZISTOARE UNIPOLARE</a:t>
            </a:r>
            <a:br>
              <a:rPr lang="ro-RO" dirty="0">
                <a:solidFill>
                  <a:schemeClr val="tx1"/>
                </a:solidFill>
                <a:effectLst>
                  <a:outerShdw blurRad="38100" dist="38100" dir="2700000" algn="tl">
                    <a:srgbClr val="000000">
                      <a:alpha val="43137"/>
                    </a:srgbClr>
                  </a:outerShdw>
                </a:effectLst>
              </a:rPr>
            </a:br>
            <a:r>
              <a:rPr lang="ro-RO" dirty="0">
                <a:solidFill>
                  <a:schemeClr val="tx1"/>
                </a:solidFill>
                <a:effectLst>
                  <a:outerShdw blurRad="38100" dist="38100" dir="2700000" algn="tl">
                    <a:srgbClr val="000000">
                      <a:alpha val="43137"/>
                    </a:srgbClr>
                  </a:outerShdw>
                </a:effectLst>
              </a:rPr>
              <a:t>TECMOS &amp; TECJ</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a:t>
            </a:fld>
            <a:endParaRPr lang="en-US" altLang="zh-CN"/>
          </a:p>
        </p:txBody>
      </p:sp>
    </p:spTree>
    <p:extLst>
      <p:ext uri="{BB962C8B-B14F-4D97-AF65-F5344CB8AC3E}">
        <p14:creationId xmlns:p14="http://schemas.microsoft.com/office/powerpoint/2010/main" val="424657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101600"/>
            <a:ext cx="8046694" cy="857250"/>
          </a:xfrm>
        </p:spPr>
        <p:txBody>
          <a:bodyPr/>
          <a:lstStyle/>
          <a:p>
            <a:r>
              <a:rPr lang="ro-RO" sz="3600" dirty="0"/>
              <a:t>Structura fizică MOSFET canal </a:t>
            </a:r>
            <a:r>
              <a:rPr lang="ro-RO" sz="3600" i="1" dirty="0"/>
              <a:t>n</a:t>
            </a:r>
            <a:r>
              <a:rPr lang="ro-RO" sz="3600" dirty="0"/>
              <a:t> indus </a:t>
            </a:r>
          </a:p>
        </p:txBody>
      </p:sp>
      <p:sp>
        <p:nvSpPr>
          <p:cNvPr id="3" name="Content Placeholder 2"/>
          <p:cNvSpPr>
            <a:spLocks noGrp="1"/>
          </p:cNvSpPr>
          <p:nvPr>
            <p:ph idx="1"/>
          </p:nvPr>
        </p:nvSpPr>
        <p:spPr>
          <a:xfrm>
            <a:off x="611644" y="4007477"/>
            <a:ext cx="4888556" cy="1476520"/>
          </a:xfrm>
        </p:spPr>
        <p:txBody>
          <a:bodyPr/>
          <a:lstStyle/>
          <a:p>
            <a:pPr marL="0" indent="0" algn="just">
              <a:buNone/>
            </a:pPr>
            <a:r>
              <a:rPr lang="ro-RO" sz="2200" dirty="0"/>
              <a:t>Pentru a avea curent intre terminalele de drena si sursa este necesara formarea unui canal cu purtatori majoritari de tip n </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10</a:t>
            </a:fld>
            <a:endParaRPr lang="en-US" altLang="zh-CN"/>
          </a:p>
        </p:txBody>
      </p:sp>
      <p:pic>
        <p:nvPicPr>
          <p:cNvPr id="7" name="Picture 6"/>
          <p:cNvPicPr>
            <a:picLocks noChangeAspect="1"/>
          </p:cNvPicPr>
          <p:nvPr/>
        </p:nvPicPr>
        <p:blipFill>
          <a:blip r:embed="rId2"/>
          <a:stretch>
            <a:fillRect/>
          </a:stretch>
        </p:blipFill>
        <p:spPr>
          <a:xfrm>
            <a:off x="195263" y="1219200"/>
            <a:ext cx="3467400" cy="2103302"/>
          </a:xfrm>
          <a:prstGeom prst="rect">
            <a:avLst/>
          </a:prstGeom>
        </p:spPr>
      </p:pic>
      <p:pic>
        <p:nvPicPr>
          <p:cNvPr id="8" name="Picture 7"/>
          <p:cNvPicPr>
            <a:picLocks noChangeAspect="1"/>
          </p:cNvPicPr>
          <p:nvPr/>
        </p:nvPicPr>
        <p:blipFill>
          <a:blip r:embed="rId3"/>
          <a:stretch>
            <a:fillRect/>
          </a:stretch>
        </p:blipFill>
        <p:spPr>
          <a:xfrm>
            <a:off x="3892379" y="1219200"/>
            <a:ext cx="4971672" cy="2243066"/>
          </a:xfrm>
          <a:prstGeom prst="rect">
            <a:avLst/>
          </a:prstGeom>
        </p:spPr>
      </p:pic>
      <p:pic>
        <p:nvPicPr>
          <p:cNvPr id="9" name="Picture 8"/>
          <p:cNvPicPr>
            <a:picLocks noChangeAspect="1"/>
          </p:cNvPicPr>
          <p:nvPr/>
        </p:nvPicPr>
        <p:blipFill>
          <a:blip r:embed="rId4"/>
          <a:stretch>
            <a:fillRect/>
          </a:stretch>
        </p:blipFill>
        <p:spPr>
          <a:xfrm>
            <a:off x="5305203" y="3821296"/>
            <a:ext cx="3558848" cy="2263336"/>
          </a:xfrm>
          <a:prstGeom prst="rect">
            <a:avLst/>
          </a:prstGeom>
        </p:spPr>
      </p:pic>
    </p:spTree>
    <p:extLst>
      <p:ext uri="{BB962C8B-B14F-4D97-AF65-F5344CB8AC3E}">
        <p14:creationId xmlns:p14="http://schemas.microsoft.com/office/powerpoint/2010/main" val="88955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pic>
        <p:nvPicPr>
          <p:cNvPr id="7" name="Content Placeholder 6"/>
          <p:cNvPicPr>
            <a:picLocks noGrp="1" noChangeAspect="1"/>
          </p:cNvPicPr>
          <p:nvPr>
            <p:ph idx="1"/>
          </p:nvPr>
        </p:nvPicPr>
        <p:blipFill>
          <a:blip r:embed="rId2"/>
          <a:stretch>
            <a:fillRect/>
          </a:stretch>
        </p:blipFill>
        <p:spPr>
          <a:xfrm>
            <a:off x="467791" y="1754659"/>
            <a:ext cx="7829958" cy="448550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11</a:t>
            </a:fld>
            <a:endParaRPr lang="en-US" altLang="zh-CN"/>
          </a:p>
        </p:txBody>
      </p:sp>
    </p:spTree>
    <p:extLst>
      <p:ext uri="{BB962C8B-B14F-4D97-AF65-F5344CB8AC3E}">
        <p14:creationId xmlns:p14="http://schemas.microsoft.com/office/powerpoint/2010/main" val="27027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Formarea</a:t>
            </a:r>
            <a:r>
              <a:rPr lang="en-US" dirty="0"/>
              <a:t> </a:t>
            </a:r>
            <a:r>
              <a:rPr lang="en-US" dirty="0" err="1"/>
              <a:t>canalului</a:t>
            </a:r>
            <a:r>
              <a:rPr lang="en-US" dirty="0"/>
              <a:t> </a:t>
            </a:r>
            <a:r>
              <a:rPr lang="ro-RO" dirty="0"/>
              <a:t>în n-MOS</a:t>
            </a:r>
          </a:p>
        </p:txBody>
      </p:sp>
      <p:pic>
        <p:nvPicPr>
          <p:cNvPr id="7" name="Content Placeholder 6"/>
          <p:cNvPicPr>
            <a:picLocks noGrp="1" noChangeAspect="1"/>
          </p:cNvPicPr>
          <p:nvPr>
            <p:ph idx="1"/>
          </p:nvPr>
        </p:nvPicPr>
        <p:blipFill>
          <a:blip r:embed="rId2"/>
          <a:stretch>
            <a:fillRect/>
          </a:stretch>
        </p:blipFill>
        <p:spPr>
          <a:xfrm>
            <a:off x="2186924" y="1133240"/>
            <a:ext cx="6549523" cy="531042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5" name="Footer Placeholder 4"/>
          <p:cNvSpPr>
            <a:spLocks noGrp="1"/>
          </p:cNvSpPr>
          <p:nvPr>
            <p:ph type="ftr" sz="quarter" idx="11"/>
          </p:nvPr>
        </p:nvSpPr>
        <p:spPr/>
        <p:txBody>
          <a:bodyPr/>
          <a:lstStyle/>
          <a:p>
            <a:pPr>
              <a:defRPr/>
            </a:pPr>
            <a:r>
              <a:rPr lang="en-US" altLang="zh-CN" dirty="0" err="1"/>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12</a:t>
            </a:fld>
            <a:endParaRPr lang="en-US" altLang="zh-CN"/>
          </a:p>
        </p:txBody>
      </p:sp>
      <p:sp>
        <p:nvSpPr>
          <p:cNvPr id="8" name="Rectangle 7"/>
          <p:cNvSpPr/>
          <p:nvPr/>
        </p:nvSpPr>
        <p:spPr>
          <a:xfrm>
            <a:off x="195262" y="1462117"/>
            <a:ext cx="2776538" cy="3416320"/>
          </a:xfrm>
          <a:prstGeom prst="rect">
            <a:avLst/>
          </a:prstGeom>
        </p:spPr>
        <p:txBody>
          <a:bodyPr wrap="square">
            <a:spAutoFit/>
          </a:bodyPr>
          <a:lstStyle/>
          <a:p>
            <a:pPr marL="342900" indent="-342900">
              <a:buAutoNum type="alphaLcParenBoth"/>
            </a:pPr>
            <a:r>
              <a:rPr lang="ro-RO" altLang="zh-TW" dirty="0">
                <a:latin typeface="Times New Roman" panose="02020603050405020304" pitchFamily="18" charset="0"/>
              </a:rPr>
              <a:t>Polarizare absentă la poartă  : joncțiunile Sursă –Substrat și Substrat-Drenă sunt polarizate invers – conducție zero.</a:t>
            </a: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r>
              <a:rPr lang="ro-RO" altLang="zh-TW" dirty="0">
                <a:latin typeface="Times New Roman" panose="02020603050405020304" pitchFamily="18" charset="0"/>
              </a:rPr>
              <a:t>Polarizare la poartă -  formare de canal conductor</a:t>
            </a:r>
            <a:endParaRPr lang="ro-RO" dirty="0"/>
          </a:p>
        </p:txBody>
      </p:sp>
    </p:spTree>
    <p:extLst>
      <p:ext uri="{BB962C8B-B14F-4D97-AF65-F5344CB8AC3E}">
        <p14:creationId xmlns:p14="http://schemas.microsoft.com/office/powerpoint/2010/main" val="54967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63" y="1409700"/>
            <a:ext cx="4817719" cy="4889500"/>
          </a:xfrm>
        </p:spPr>
        <p:txBody>
          <a:bodyPr/>
          <a:lstStyle/>
          <a:p>
            <a:r>
              <a:rPr lang="ro-RO" sz="1600" dirty="0"/>
              <a:t>Condensatorul MOS</a:t>
            </a:r>
            <a:r>
              <a:rPr lang="en-US" sz="1600" dirty="0"/>
              <a:t>:</a:t>
            </a:r>
            <a:r>
              <a:rPr lang="ro-RO" sz="1600" dirty="0"/>
              <a:t>o structură metal-oxid-</a:t>
            </a:r>
            <a:r>
              <a:rPr lang="en-US" sz="1600" dirty="0"/>
              <a:t>SC </a:t>
            </a:r>
          </a:p>
          <a:p>
            <a:r>
              <a:rPr lang="en-US" sz="1600" dirty="0" err="1"/>
              <a:t>Avem</a:t>
            </a:r>
            <a:r>
              <a:rPr lang="en-US" sz="1600" dirty="0"/>
              <a:t> </a:t>
            </a:r>
            <a:r>
              <a:rPr lang="ro-RO" sz="1600" dirty="0"/>
              <a:t>substrat </a:t>
            </a:r>
            <a:r>
              <a:rPr lang="en-US" sz="1600" dirty="0"/>
              <a:t>SC </a:t>
            </a:r>
            <a:r>
              <a:rPr lang="ro-RO" sz="1600" dirty="0"/>
              <a:t>cu un strat subțire de oxid și un contact metalic superior, denumit și poartă. </a:t>
            </a:r>
            <a:endParaRPr lang="en-US" sz="1600" dirty="0"/>
          </a:p>
          <a:p>
            <a:r>
              <a:rPr lang="en-US" sz="1600" dirty="0"/>
              <a:t>A</a:t>
            </a:r>
            <a:r>
              <a:rPr lang="ro-RO" sz="1600" dirty="0"/>
              <a:t>l doilea strat de metal</a:t>
            </a:r>
            <a:r>
              <a:rPr lang="en-US" sz="1600" dirty="0"/>
              <a:t> </a:t>
            </a:r>
            <a:r>
              <a:rPr lang="ro-RO" sz="1600" dirty="0"/>
              <a:t>formează un contact ohmic cu partea din spate a </a:t>
            </a:r>
            <a:r>
              <a:rPr lang="en-US" sz="1600" dirty="0"/>
              <a:t>SC</a:t>
            </a:r>
            <a:r>
              <a:rPr lang="ro-RO" sz="1600" dirty="0"/>
              <a:t>, denumit și volum. Structura prezentată are p</a:t>
            </a:r>
            <a:r>
              <a:rPr lang="en-US" sz="1600" dirty="0"/>
              <a:t>-</a:t>
            </a:r>
            <a:r>
              <a:rPr lang="ro-RO" sz="1600" dirty="0"/>
              <a:t>substrat. Ne vom referi la acesta ca un condensator MOS de tip n, deoarece stratul de inversare</a:t>
            </a:r>
            <a:r>
              <a:rPr lang="en-US" sz="1600" dirty="0"/>
              <a:t> </a:t>
            </a:r>
            <a:r>
              <a:rPr lang="ro-RO" sz="1600" dirty="0"/>
              <a:t>conține electroni.</a:t>
            </a:r>
            <a:endParaRPr lang="en-US" sz="1600" dirty="0"/>
          </a:p>
          <a:p>
            <a:r>
              <a:rPr lang="ro-RO" sz="1600" dirty="0"/>
              <a:t>Pentru a înțelege diferitele moduri de polarizare ale unui condensator MOS, consideră</a:t>
            </a:r>
            <a:r>
              <a:rPr lang="en-US" sz="1600" dirty="0"/>
              <a:t>m</a:t>
            </a:r>
            <a:r>
              <a:rPr lang="ro-RO" sz="1600" dirty="0"/>
              <a:t> </a:t>
            </a:r>
            <a:r>
              <a:rPr lang="en-US" sz="1600" dirty="0"/>
              <a:t>3</a:t>
            </a:r>
            <a:r>
              <a:rPr lang="ro-RO" sz="1600" dirty="0"/>
              <a:t> tensiuni de polarizare diferite. Unul subtensiunea substratului, al 2lea între tensiunea substratului și tensiunea de prag, V</a:t>
            </a:r>
            <a:r>
              <a:rPr lang="ro-RO" sz="1600" baseline="-25000" dirty="0"/>
              <a:t>T</a:t>
            </a:r>
            <a:r>
              <a:rPr lang="ro-RO" sz="1600" dirty="0"/>
              <a:t> și, în final,  a 3-ea mai mare decât</a:t>
            </a:r>
            <a:r>
              <a:rPr lang="en-US" sz="1600" dirty="0"/>
              <a:t> </a:t>
            </a:r>
            <a:r>
              <a:rPr lang="ro-RO" sz="1600" dirty="0"/>
              <a:t>tensiune de prag V</a:t>
            </a:r>
            <a:r>
              <a:rPr lang="ro-RO" sz="1600" baseline="-25000" dirty="0"/>
              <a:t>T</a:t>
            </a:r>
            <a:r>
              <a:rPr lang="ro-RO" sz="1600" dirty="0"/>
              <a:t>. Aceste regimuri de polarizare sunt numite mod de funcționare de </a:t>
            </a:r>
            <a:r>
              <a:rPr lang="ro-RO" sz="1600" i="1" dirty="0">
                <a:solidFill>
                  <a:srgbClr val="FF0000"/>
                </a:solidFill>
              </a:rPr>
              <a:t>acumulare, epuizare și inversare</a:t>
            </a:r>
            <a:r>
              <a:rPr lang="ro-RO" sz="1600" dirty="0"/>
              <a:t>. </a:t>
            </a:r>
          </a:p>
          <a:p>
            <a:r>
              <a:rPr lang="ro-RO" sz="1600" dirty="0"/>
              <a:t>Distribuțiile de sarcină asociate fiecăruia dintre ele sunt prezentate în Figura alăturată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5" name="Footer Placeholder 4"/>
          <p:cNvSpPr>
            <a:spLocks noGrp="1"/>
          </p:cNvSpPr>
          <p:nvPr>
            <p:ph type="ftr" sz="quarter" idx="11"/>
          </p:nvPr>
        </p:nvSpPr>
        <p:spPr/>
        <p:txBody>
          <a:bodyPr/>
          <a:lstStyle/>
          <a:p>
            <a:pPr>
              <a:defRPr/>
            </a:pPr>
            <a:r>
              <a:rPr lang="ro-RO" altLang="zh-CN" dirty="0"/>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13</a:t>
            </a:fld>
            <a:endParaRPr lang="en-US" altLang="zh-CN"/>
          </a:p>
        </p:txBody>
      </p:sp>
      <p:pic>
        <p:nvPicPr>
          <p:cNvPr id="7" name="Picture 6"/>
          <p:cNvPicPr>
            <a:picLocks noChangeAspect="1"/>
          </p:cNvPicPr>
          <p:nvPr/>
        </p:nvPicPr>
        <p:blipFill>
          <a:blip r:embed="rId2"/>
          <a:stretch>
            <a:fillRect/>
          </a:stretch>
        </p:blipFill>
        <p:spPr>
          <a:xfrm>
            <a:off x="5012982" y="1409700"/>
            <a:ext cx="3962743" cy="1988992"/>
          </a:xfrm>
          <a:prstGeom prst="rect">
            <a:avLst/>
          </a:prstGeom>
        </p:spPr>
      </p:pic>
      <p:pic>
        <p:nvPicPr>
          <p:cNvPr id="8" name="Picture 7"/>
          <p:cNvPicPr>
            <a:picLocks noChangeAspect="1"/>
          </p:cNvPicPr>
          <p:nvPr/>
        </p:nvPicPr>
        <p:blipFill>
          <a:blip r:embed="rId3"/>
          <a:stretch>
            <a:fillRect/>
          </a:stretch>
        </p:blipFill>
        <p:spPr>
          <a:xfrm>
            <a:off x="4935493" y="3849542"/>
            <a:ext cx="4117720" cy="2470632"/>
          </a:xfrm>
          <a:prstGeom prst="rect">
            <a:avLst/>
          </a:prstGeom>
        </p:spPr>
      </p:pic>
    </p:spTree>
    <p:extLst>
      <p:ext uri="{BB962C8B-B14F-4D97-AF65-F5344CB8AC3E}">
        <p14:creationId xmlns:p14="http://schemas.microsoft.com/office/powerpoint/2010/main" val="102111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sz="2000" i="1" dirty="0"/>
              <a:t>Acumularea</a:t>
            </a:r>
            <a:r>
              <a:rPr lang="ro-RO" sz="2000" dirty="0"/>
              <a:t> -  la tensiuni negative (U</a:t>
            </a:r>
            <a:r>
              <a:rPr lang="ro-RO" sz="2000" baseline="-25000" dirty="0"/>
              <a:t>G</a:t>
            </a:r>
            <a:r>
              <a:rPr lang="ro-RO" sz="2000" dirty="0"/>
              <a:t> &lt; U</a:t>
            </a:r>
            <a:r>
              <a:rPr lang="ro-RO" sz="2000" baseline="-25000" dirty="0"/>
              <a:t>B</a:t>
            </a:r>
            <a:r>
              <a:rPr lang="ro-RO" sz="2000" dirty="0"/>
              <a:t>) în care sarcina negativă de pe poartă atrage goluri din substrat (bază) la interfața oxid-semiconductor. </a:t>
            </a:r>
          </a:p>
          <a:p>
            <a:r>
              <a:rPr lang="ro-RO" sz="2000" i="1" dirty="0"/>
              <a:t>Epuizarea</a:t>
            </a:r>
            <a:r>
              <a:rPr lang="ro-RO" sz="2000" dirty="0"/>
              <a:t> -  la tensiuni pozitive U</a:t>
            </a:r>
            <a:r>
              <a:rPr lang="ro-RO" sz="2000" baseline="-25000" dirty="0"/>
              <a:t>B</a:t>
            </a:r>
            <a:r>
              <a:rPr lang="ro-RO" sz="2000" dirty="0"/>
              <a:t> &gt;U</a:t>
            </a:r>
            <a:r>
              <a:rPr lang="ro-RO" sz="2000" baseline="-25000" dirty="0"/>
              <a:t>G</a:t>
            </a:r>
            <a:r>
              <a:rPr lang="ro-RO" sz="2000" dirty="0"/>
              <a:t> &lt;U</a:t>
            </a:r>
            <a:r>
              <a:rPr lang="ro-RO" sz="2000" baseline="-25000" dirty="0"/>
              <a:t>Th</a:t>
            </a:r>
            <a:r>
              <a:rPr lang="ro-RO" sz="2000" dirty="0"/>
              <a:t>. Sarcina pozitivă de pe poartă respinge golurile mobile în substrat. Prin urmare, SC este epuizat de purtători mobili la interfață și o sarcină negativă, din cauza ionilor acceptori ionizați, rămâne în regiunea sarcinii spațiale. </a:t>
            </a:r>
          </a:p>
          <a:p>
            <a:r>
              <a:rPr lang="ro-RO" sz="2000" dirty="0"/>
              <a:t>Tensiunea care separă acumularea de epuizare se mai numește tensiune de bandă plată, V</a:t>
            </a:r>
            <a:r>
              <a:rPr lang="ro-RO" sz="2000" baseline="-25000" dirty="0"/>
              <a:t>FB</a:t>
            </a:r>
            <a:r>
              <a:rPr lang="ro-RO" sz="2000" dirty="0"/>
              <a:t>. </a:t>
            </a:r>
          </a:p>
          <a:p>
            <a:r>
              <a:rPr lang="ro-RO" sz="2000" i="1" dirty="0"/>
              <a:t>Inversarea </a:t>
            </a:r>
            <a:r>
              <a:rPr lang="ro-RO" sz="2000" dirty="0"/>
              <a:t>are loc la tensiuni </a:t>
            </a:r>
            <a:r>
              <a:rPr lang="ro-RO" sz="2000" dirty="0">
                <a:solidFill>
                  <a:srgbClr val="FF0000"/>
                </a:solidFill>
              </a:rPr>
              <a:t>duble</a:t>
            </a:r>
            <a:r>
              <a:rPr lang="ro-RO" sz="2000" dirty="0"/>
              <a:t> peste tensiunea de prag. În inversare, există un strat de inversare încărcat negativ la interfața oxid-SC în exces față de stratul de epuizare. Acest strat de inversare se datorează purtătorilor </a:t>
            </a:r>
            <a:r>
              <a:rPr lang="ro-RO" sz="2000" dirty="0">
                <a:solidFill>
                  <a:srgbClr val="FF0000"/>
                </a:solidFill>
              </a:rPr>
              <a:t>minoritari</a:t>
            </a:r>
            <a:r>
              <a:rPr lang="ro-RO" sz="2000" dirty="0"/>
              <a:t>, care sunt atrași de interfață de U</a:t>
            </a:r>
            <a:r>
              <a:rPr lang="ro-RO" sz="2000" baseline="-25000" dirty="0"/>
              <a:t>G</a:t>
            </a:r>
            <a:r>
              <a:rPr lang="ro-RO" sz="2000" dirty="0"/>
              <a:t> </a:t>
            </a:r>
            <a:r>
              <a:rPr lang="ro-RO" sz="2000" dirty="0">
                <a:solidFill>
                  <a:srgbClr val="FF0000"/>
                </a:solidFill>
              </a:rPr>
              <a:t>pozitivă</a:t>
            </a:r>
            <a:r>
              <a:rPr lang="ro-RO" sz="2000" dirty="0"/>
              <a:t>.</a:t>
            </a:r>
          </a:p>
          <a:p>
            <a:pPr marL="0" indent="0">
              <a:buNone/>
            </a:pPr>
            <a:r>
              <a:rPr lang="ro-RO" sz="2000" dirty="0"/>
              <a:t>Pe măsură ce crește și mai mult polarizarea porții, lățimea stratului de epuizare abia crește mai mult, deoarece sarcina din stratul de inversare </a:t>
            </a:r>
            <a:r>
              <a:rPr lang="ro-RO" sz="2000" dirty="0">
                <a:solidFill>
                  <a:srgbClr val="FF0000"/>
                </a:solidFill>
              </a:rPr>
              <a:t>crește exponențial cu potențialul de suprafață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14</a:t>
            </a:fld>
            <a:endParaRPr lang="en-US" altLang="zh-CN"/>
          </a:p>
        </p:txBody>
      </p:sp>
    </p:spTree>
    <p:extLst>
      <p:ext uri="{BB962C8B-B14F-4D97-AF65-F5344CB8AC3E}">
        <p14:creationId xmlns:p14="http://schemas.microsoft.com/office/powerpoint/2010/main" val="252884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Diagrame energetice MOS</a:t>
            </a:r>
          </a:p>
        </p:txBody>
      </p:sp>
      <p:pic>
        <p:nvPicPr>
          <p:cNvPr id="7" name="Content Placeholder 6"/>
          <p:cNvPicPr>
            <a:picLocks noGrp="1" noChangeAspect="1"/>
          </p:cNvPicPr>
          <p:nvPr>
            <p:ph idx="1"/>
          </p:nvPr>
        </p:nvPicPr>
        <p:blipFill>
          <a:blip r:embed="rId2"/>
          <a:stretch>
            <a:fillRect/>
          </a:stretch>
        </p:blipFill>
        <p:spPr>
          <a:xfrm>
            <a:off x="195262" y="1191294"/>
            <a:ext cx="4261955" cy="3025411"/>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15</a:t>
            </a:fld>
            <a:endParaRPr lang="en-US" altLang="zh-CN"/>
          </a:p>
        </p:txBody>
      </p:sp>
      <p:pic>
        <p:nvPicPr>
          <p:cNvPr id="8" name="Picture 7"/>
          <p:cNvPicPr>
            <a:picLocks noChangeAspect="1"/>
          </p:cNvPicPr>
          <p:nvPr/>
        </p:nvPicPr>
        <p:blipFill>
          <a:blip r:embed="rId3"/>
          <a:stretch>
            <a:fillRect/>
          </a:stretch>
        </p:blipFill>
        <p:spPr>
          <a:xfrm>
            <a:off x="4537280" y="1714514"/>
            <a:ext cx="3842951" cy="3072747"/>
          </a:xfrm>
          <a:prstGeom prst="rect">
            <a:avLst/>
          </a:prstGeom>
        </p:spPr>
      </p:pic>
      <p:sp>
        <p:nvSpPr>
          <p:cNvPr id="9" name="Rectangle 8"/>
          <p:cNvSpPr/>
          <p:nvPr/>
        </p:nvSpPr>
        <p:spPr>
          <a:xfrm>
            <a:off x="4457218" y="1191294"/>
            <a:ext cx="4003076" cy="523220"/>
          </a:xfrm>
          <a:prstGeom prst="rect">
            <a:avLst/>
          </a:prstGeom>
        </p:spPr>
        <p:txBody>
          <a:bodyPr wrap="square">
            <a:spAutoFit/>
          </a:bodyPr>
          <a:lstStyle/>
          <a:p>
            <a:r>
              <a:rPr lang="ro-RO" sz="1400" b="1" dirty="0"/>
              <a:t>Diagrama benzilor energetice </a:t>
            </a:r>
            <a:r>
              <a:rPr lang="en-US" sz="1400" b="1" dirty="0"/>
              <a:t>MOS structure</a:t>
            </a:r>
            <a:r>
              <a:rPr lang="ro-RO" sz="1400" b="1" dirty="0"/>
              <a:t>i polarizate în </a:t>
            </a:r>
            <a:r>
              <a:rPr lang="ro-RO" sz="1400" b="1" dirty="0">
                <a:solidFill>
                  <a:srgbClr val="FF0000"/>
                </a:solidFill>
              </a:rPr>
              <a:t>regim de lucru de inversie</a:t>
            </a:r>
            <a:r>
              <a:rPr lang="en-US" sz="1400" b="1" dirty="0">
                <a:solidFill>
                  <a:srgbClr val="FF0000"/>
                </a:solidFill>
              </a:rPr>
              <a:t> </a:t>
            </a:r>
            <a:endParaRPr lang="ro-RO" sz="1400" b="1" dirty="0">
              <a:solidFill>
                <a:srgbClr val="FF0000"/>
              </a:solidFill>
            </a:endParaRPr>
          </a:p>
        </p:txBody>
      </p:sp>
      <p:sp>
        <p:nvSpPr>
          <p:cNvPr id="10" name="Rectangle 9"/>
          <p:cNvSpPr/>
          <p:nvPr/>
        </p:nvSpPr>
        <p:spPr>
          <a:xfrm>
            <a:off x="195262" y="4950799"/>
            <a:ext cx="8800456" cy="1574149"/>
          </a:xfrm>
          <a:prstGeom prst="rect">
            <a:avLst/>
          </a:prstGeom>
        </p:spPr>
        <p:txBody>
          <a:bodyPr wrap="square">
            <a:sp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Oxidul este caracterizat ca un SC cu Eg foarte mare, care blochează orice flux de purtători între SC- Me (porții). Îndoirea benzii în SC denotă prezența unui strat de epuizare. La interfața oxid-SC, </a:t>
            </a:r>
            <a:r>
              <a:rPr lang="ro-RO" b="1" dirty="0">
                <a:latin typeface="Calibri" panose="020F0502020204030204" pitchFamily="34" charset="0"/>
                <a:ea typeface="Calibri" panose="020F0502020204030204" pitchFamily="34" charset="0"/>
                <a:cs typeface="Times New Roman" panose="02020603050405020304" pitchFamily="18" charset="0"/>
              </a:rPr>
              <a:t>E</a:t>
            </a:r>
            <a:r>
              <a:rPr lang="ro-RO" b="1" baseline="-25000" dirty="0">
                <a:latin typeface="Calibri" panose="020F0502020204030204" pitchFamily="34" charset="0"/>
                <a:ea typeface="Calibri" panose="020F0502020204030204" pitchFamily="34" charset="0"/>
                <a:cs typeface="Times New Roman" panose="02020603050405020304" pitchFamily="18" charset="0"/>
              </a:rPr>
              <a:t>F</a:t>
            </a:r>
            <a:r>
              <a:rPr lang="ro-RO" b="1"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este aproape de marginea BC, cum era de așteptat când este o densitate mare de electroni prezenți. Interesant de remarcat este că, deoarece oxidul se comportă ca un izolator ideal, SC este în stare termoechilibru chiar și atunci când la poartă este tensiune. </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bwMode="auto">
          <a:xfrm flipV="1">
            <a:off x="4537280" y="2703999"/>
            <a:ext cx="1616385" cy="2905969"/>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6646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2198813-D1C7-4A8C-9CC6-E68A716E929E}" type="slidenum">
              <a:rPr lang="zh-CN" altLang="en-US" sz="1200" b="0" smtClean="0">
                <a:solidFill>
                  <a:schemeClr val="tx1"/>
                </a:solidFill>
                <a:latin typeface="Arial Black" panose="020B0A04020102020204" pitchFamily="34" charset="0"/>
              </a:rPr>
              <a:pPr>
                <a:spcBef>
                  <a:spcPct val="0"/>
                </a:spcBef>
                <a:buClrTx/>
                <a:buSzTx/>
                <a:buFontTx/>
                <a:buNone/>
              </a:pPr>
              <a:t>16</a:t>
            </a:fld>
            <a:endParaRPr lang="en-US" altLang="zh-CN" sz="1200" b="0">
              <a:solidFill>
                <a:schemeClr val="tx1"/>
              </a:solidFill>
              <a:latin typeface="Arial Black" panose="020B0A04020102020204" pitchFamily="34" charset="0"/>
            </a:endParaRPr>
          </a:p>
        </p:txBody>
      </p:sp>
      <p:sp>
        <p:nvSpPr>
          <p:cNvPr id="11269" name="Text Box 3"/>
          <p:cNvSpPr txBox="1">
            <a:spLocks noChangeArrowheads="1"/>
          </p:cNvSpPr>
          <p:nvPr/>
        </p:nvSpPr>
        <p:spPr bwMode="auto">
          <a:xfrm>
            <a:off x="225425" y="1311275"/>
            <a:ext cx="418593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1600" b="0" dirty="0">
                <a:solidFill>
                  <a:schemeClr val="tx1"/>
                </a:solidFill>
              </a:rPr>
              <a:t>Un</a:t>
            </a:r>
            <a:r>
              <a:rPr lang="en-US" altLang="en-US" sz="1600" b="0" dirty="0">
                <a:solidFill>
                  <a:schemeClr val="tx1"/>
                </a:solidFill>
              </a:rPr>
              <a:t> </a:t>
            </a:r>
            <a:r>
              <a:rPr lang="en-US" altLang="en-US" sz="1600" b="0" i="1" dirty="0">
                <a:solidFill>
                  <a:schemeClr val="tx1"/>
                </a:solidFill>
              </a:rPr>
              <a:t>n</a:t>
            </a:r>
            <a:r>
              <a:rPr lang="en-US" altLang="en-US" sz="1600" b="0" dirty="0">
                <a:solidFill>
                  <a:schemeClr val="tx1"/>
                </a:solidFill>
              </a:rPr>
              <a:t> can</a:t>
            </a:r>
            <a:r>
              <a:rPr lang="ro-RO" altLang="en-US" sz="1600" b="0" dirty="0">
                <a:solidFill>
                  <a:schemeClr val="tx1"/>
                </a:solidFill>
              </a:rPr>
              <a:t>al poate fi indus la</a:t>
            </a:r>
            <a:r>
              <a:rPr lang="en-US" altLang="en-US" sz="1600" b="0" dirty="0">
                <a:solidFill>
                  <a:schemeClr val="tx1"/>
                </a:solidFill>
              </a:rPr>
              <a:t> top</a:t>
            </a:r>
            <a:r>
              <a:rPr lang="ro-RO" altLang="en-US" sz="1600" b="0" dirty="0">
                <a:solidFill>
                  <a:schemeClr val="tx1"/>
                </a:solidFill>
              </a:rPr>
              <a:t>-ul</a:t>
            </a:r>
            <a:r>
              <a:rPr lang="en-US" altLang="en-US" sz="1600" b="0" dirty="0">
                <a:solidFill>
                  <a:schemeClr val="tx1"/>
                </a:solidFill>
              </a:rPr>
              <a:t> </a:t>
            </a:r>
            <a:r>
              <a:rPr lang="en-US" altLang="en-US" sz="1600" b="0" dirty="0" err="1">
                <a:solidFill>
                  <a:schemeClr val="tx1"/>
                </a:solidFill>
              </a:rPr>
              <a:t>substrat</a:t>
            </a:r>
            <a:r>
              <a:rPr lang="ro-RO" altLang="en-US" sz="1600" b="0" dirty="0">
                <a:solidFill>
                  <a:schemeClr val="tx1"/>
                </a:solidFill>
              </a:rPr>
              <a:t>ului</a:t>
            </a:r>
            <a:r>
              <a:rPr lang="en-US" altLang="en-US" sz="1600" b="0" dirty="0">
                <a:solidFill>
                  <a:schemeClr val="tx1"/>
                </a:solidFill>
              </a:rPr>
              <a:t> </a:t>
            </a:r>
            <a:r>
              <a:rPr lang="ro-RO" altLang="en-US" sz="1600" b="0" dirty="0">
                <a:solidFill>
                  <a:schemeClr val="tx1"/>
                </a:solidFill>
              </a:rPr>
              <a:t> / sub poartă prin aplicarea unui</a:t>
            </a:r>
            <a:r>
              <a:rPr lang="en-US" altLang="en-US" sz="1600" b="0" dirty="0">
                <a:solidFill>
                  <a:schemeClr val="tx1"/>
                </a:solidFill>
              </a:rPr>
              <a:t> </a:t>
            </a:r>
            <a:r>
              <a:rPr lang="ro-RO" altLang="en-US" sz="1600" b="0" dirty="0">
                <a:solidFill>
                  <a:schemeClr val="tx1"/>
                </a:solidFill>
              </a:rPr>
              <a:t>potențial </a:t>
            </a:r>
            <a:r>
              <a:rPr lang="en-US" altLang="en-US" sz="1600" b="0" dirty="0" err="1">
                <a:solidFill>
                  <a:schemeClr val="tx1"/>
                </a:solidFill>
              </a:rPr>
              <a:t>po</a:t>
            </a:r>
            <a:r>
              <a:rPr lang="ro-RO" altLang="en-US" sz="1600" b="0" dirty="0">
                <a:solidFill>
                  <a:schemeClr val="tx1"/>
                </a:solidFill>
              </a:rPr>
              <a:t>zitiv</a:t>
            </a:r>
            <a:r>
              <a:rPr lang="en-US" altLang="en-US" sz="1600" b="0" dirty="0">
                <a:solidFill>
                  <a:schemeClr val="tx1"/>
                </a:solidFill>
              </a:rPr>
              <a:t> </a:t>
            </a:r>
            <a:r>
              <a:rPr lang="ro-RO" altLang="en-US" sz="1600" b="0" dirty="0">
                <a:solidFill>
                  <a:schemeClr val="tx1"/>
                </a:solidFill>
              </a:rPr>
              <a:t>la poartă</a:t>
            </a:r>
            <a:endParaRPr lang="en-US" altLang="en-US" sz="1600" b="0" dirty="0">
              <a:solidFill>
                <a:schemeClr val="tx1"/>
              </a:solidFill>
            </a:endParaRPr>
          </a:p>
          <a:p>
            <a:pPr>
              <a:spcBef>
                <a:spcPct val="50000"/>
              </a:spcBef>
              <a:buClrTx/>
              <a:buSzTx/>
              <a:buFont typeface="Wingdings" panose="05000000000000000000" pitchFamily="2" charset="2"/>
              <a:buChar char="Ø"/>
            </a:pPr>
            <a:r>
              <a:rPr lang="ro-RO" altLang="zh-CN" sz="1600" b="0" dirty="0">
                <a:solidFill>
                  <a:schemeClr val="tx1"/>
                </a:solidFill>
              </a:rPr>
              <a:t>Canalul este un </a:t>
            </a:r>
            <a:r>
              <a:rPr lang="ro-RO" altLang="zh-CN" sz="1600" b="0" dirty="0">
                <a:solidFill>
                  <a:srgbClr val="FF0000"/>
                </a:solidFill>
              </a:rPr>
              <a:t>strat inversat (UNDE?)</a:t>
            </a:r>
            <a:endParaRPr lang="en-US" altLang="zh-CN" sz="1600" b="0" dirty="0">
              <a:solidFill>
                <a:srgbClr val="FF0000"/>
              </a:solidFill>
            </a:endParaRPr>
          </a:p>
          <a:p>
            <a:pPr>
              <a:spcBef>
                <a:spcPct val="50000"/>
              </a:spcBef>
              <a:buClrTx/>
              <a:buSzTx/>
              <a:buFont typeface="Wingdings" panose="05000000000000000000" pitchFamily="2" charset="2"/>
              <a:buChar char="Ø"/>
            </a:pPr>
            <a:r>
              <a:rPr lang="ro-RO" altLang="en-US" sz="1600" b="0" dirty="0">
                <a:solidFill>
                  <a:schemeClr val="tx1"/>
                </a:solidFill>
              </a:rPr>
              <a:t>Valoarea</a:t>
            </a:r>
            <a:r>
              <a:rPr lang="en-US" altLang="en-US" sz="1600" b="0" dirty="0">
                <a:solidFill>
                  <a:schemeClr val="tx1"/>
                </a:solidFill>
              </a:rPr>
              <a:t> V</a:t>
            </a:r>
            <a:r>
              <a:rPr lang="en-US" altLang="en-US" sz="1600" b="0" baseline="-25000" dirty="0">
                <a:solidFill>
                  <a:schemeClr val="tx1"/>
                </a:solidFill>
              </a:rPr>
              <a:t>GS</a:t>
            </a:r>
            <a:r>
              <a:rPr lang="en-US" altLang="en-US" sz="1600" b="0" dirty="0">
                <a:solidFill>
                  <a:schemeClr val="tx1"/>
                </a:solidFill>
              </a:rPr>
              <a:t> </a:t>
            </a:r>
            <a:r>
              <a:rPr lang="ro-RO" altLang="en-US" sz="1600" b="0" dirty="0">
                <a:solidFill>
                  <a:schemeClr val="tx1"/>
                </a:solidFill>
              </a:rPr>
              <a:t>la care se acumulează un număr suficient de electroni mobili acumulați  pentru a forma un canal conductiv se numește potențial de prag (</a:t>
            </a:r>
            <a:r>
              <a:rPr lang="en-US" altLang="en-US" sz="1600" i="1" dirty="0">
                <a:solidFill>
                  <a:srgbClr val="FF3300"/>
                </a:solidFill>
              </a:rPr>
              <a:t>threshold voltage</a:t>
            </a:r>
            <a:r>
              <a:rPr lang="ro-RO" altLang="en-US" sz="1600" i="1" dirty="0">
                <a:solidFill>
                  <a:srgbClr val="FF3300"/>
                </a:solidFill>
              </a:rPr>
              <a:t>)</a:t>
            </a:r>
            <a:r>
              <a:rPr lang="en-US" altLang="en-US" sz="1600" b="0" dirty="0">
                <a:solidFill>
                  <a:schemeClr val="tx1"/>
                </a:solidFill>
              </a:rPr>
              <a:t> </a:t>
            </a:r>
            <a:r>
              <a:rPr lang="en-US" altLang="zh-CN" sz="1600" b="0" dirty="0">
                <a:solidFill>
                  <a:schemeClr val="tx1"/>
                </a:solidFill>
              </a:rPr>
              <a:t> (</a:t>
            </a:r>
            <a:r>
              <a:rPr lang="en-US" altLang="zh-CN" sz="1600" b="0" i="1" dirty="0" err="1">
                <a:solidFill>
                  <a:schemeClr val="tx1"/>
                </a:solidFill>
              </a:rPr>
              <a:t>V</a:t>
            </a:r>
            <a:r>
              <a:rPr lang="en-US" altLang="zh-CN" sz="1600" b="0" i="1" baseline="-25000" dirty="0" err="1">
                <a:solidFill>
                  <a:schemeClr val="tx1"/>
                </a:solidFill>
              </a:rPr>
              <a:t>t</a:t>
            </a:r>
            <a:r>
              <a:rPr lang="en-US" altLang="zh-CN" sz="1600" b="0" dirty="0">
                <a:solidFill>
                  <a:schemeClr val="tx1"/>
                </a:solidFill>
              </a:rPr>
              <a:t>)</a:t>
            </a:r>
            <a:endParaRPr lang="ro-RO" altLang="zh-CN" sz="1600" b="0" dirty="0">
              <a:solidFill>
                <a:schemeClr val="tx1"/>
              </a:solidFill>
            </a:endParaRPr>
          </a:p>
          <a:p>
            <a:pPr>
              <a:spcBef>
                <a:spcPct val="50000"/>
              </a:spcBef>
              <a:buClrTx/>
              <a:buSzTx/>
              <a:buFont typeface="Wingdings" panose="05000000000000000000" pitchFamily="2" charset="2"/>
              <a:buChar char="Ø"/>
            </a:pPr>
            <a:endParaRPr lang="ro-RO" altLang="en-US" sz="1600" dirty="0">
              <a:solidFill>
                <a:schemeClr val="tx1"/>
              </a:solidFill>
            </a:endParaRPr>
          </a:p>
          <a:p>
            <a:pPr>
              <a:spcBef>
                <a:spcPct val="50000"/>
              </a:spcBef>
              <a:buClrTx/>
              <a:buSzTx/>
              <a:buFont typeface="Wingdings" panose="05000000000000000000" pitchFamily="2" charset="2"/>
              <a:buChar char="Ø"/>
            </a:pPr>
            <a:r>
              <a:rPr lang="ro-RO" altLang="en-US" sz="1600" dirty="0">
                <a:solidFill>
                  <a:schemeClr val="tx1"/>
                </a:solidFill>
              </a:rPr>
              <a:t>V</a:t>
            </a:r>
            <a:r>
              <a:rPr lang="ro-RO" altLang="en-US" sz="1600" baseline="-25000" dirty="0">
                <a:solidFill>
                  <a:schemeClr val="tx1"/>
                </a:solidFill>
              </a:rPr>
              <a:t>GS</a:t>
            </a:r>
            <a:r>
              <a:rPr lang="ro-RO" altLang="en-US" sz="1600" dirty="0">
                <a:solidFill>
                  <a:schemeClr val="tx1"/>
                </a:solidFill>
              </a:rPr>
              <a:t> &gt; V</a:t>
            </a:r>
            <a:r>
              <a:rPr lang="ro-RO" altLang="en-US" sz="1600" baseline="-25000" dirty="0">
                <a:solidFill>
                  <a:schemeClr val="tx1"/>
                </a:solidFill>
              </a:rPr>
              <a:t>P                    </a:t>
            </a:r>
            <a:r>
              <a:rPr lang="ro-RO" altLang="en-US" sz="1600" dirty="0">
                <a:solidFill>
                  <a:schemeClr val="tx1"/>
                </a:solidFill>
              </a:rPr>
              <a:t>V</a:t>
            </a:r>
            <a:r>
              <a:rPr lang="ro-RO" altLang="en-US" sz="1600" baseline="-25000" dirty="0">
                <a:solidFill>
                  <a:schemeClr val="tx1"/>
                </a:solidFill>
              </a:rPr>
              <a:t>DS</a:t>
            </a:r>
            <a:r>
              <a:rPr lang="ro-RO" altLang="en-US" sz="1600" dirty="0">
                <a:solidFill>
                  <a:schemeClr val="tx1"/>
                </a:solidFill>
              </a:rPr>
              <a:t> = 0                    I</a:t>
            </a:r>
            <a:r>
              <a:rPr lang="ro-RO" altLang="en-US" sz="1600" baseline="-25000" dirty="0">
                <a:solidFill>
                  <a:schemeClr val="tx1"/>
                </a:solidFill>
              </a:rPr>
              <a:t>D</a:t>
            </a:r>
            <a:r>
              <a:rPr lang="ro-RO" altLang="en-US" sz="1600" dirty="0">
                <a:solidFill>
                  <a:schemeClr val="tx1"/>
                </a:solidFill>
              </a:rPr>
              <a:t> = 0</a:t>
            </a:r>
          </a:p>
          <a:p>
            <a:pPr>
              <a:spcBef>
                <a:spcPct val="50000"/>
              </a:spcBef>
              <a:buClrTx/>
              <a:buSzTx/>
              <a:buFont typeface="Wingdings" panose="05000000000000000000" pitchFamily="2" charset="2"/>
              <a:buChar char="Ø"/>
            </a:pPr>
            <a:r>
              <a:rPr lang="ro-RO" altLang="en-US" sz="1600" b="0" dirty="0">
                <a:solidFill>
                  <a:schemeClr val="tx1"/>
                </a:solidFill>
              </a:rPr>
              <a:t>Datorită câmpului electric creat de V</a:t>
            </a:r>
            <a:r>
              <a:rPr lang="ro-RO" altLang="en-US" sz="1600" b="0" baseline="-25000" dirty="0">
                <a:solidFill>
                  <a:schemeClr val="tx1"/>
                </a:solidFill>
              </a:rPr>
              <a:t>GB</a:t>
            </a:r>
            <a:r>
              <a:rPr lang="ro-RO" altLang="en-US" sz="1600" b="0" dirty="0">
                <a:solidFill>
                  <a:schemeClr val="tx1"/>
                </a:solidFill>
              </a:rPr>
              <a:t> &gt;0, electronii din substrat se adună sub grilă iar golurile de sub grilă sunt respinse. Sub grilă este creată inversie de populație. Apare canal de tip </a:t>
            </a:r>
            <a:r>
              <a:rPr lang="ro-RO" altLang="en-US" sz="1600" b="0" i="1" dirty="0">
                <a:solidFill>
                  <a:schemeClr val="tx1"/>
                </a:solidFill>
              </a:rPr>
              <a:t>n</a:t>
            </a:r>
            <a:r>
              <a:rPr lang="ro-RO" altLang="en-US" sz="1600" b="0" dirty="0">
                <a:solidFill>
                  <a:schemeClr val="tx1"/>
                </a:solidFill>
              </a:rPr>
              <a:t> între D și S. I</a:t>
            </a:r>
            <a:r>
              <a:rPr lang="ro-RO" altLang="en-US" sz="1600" b="0" baseline="-25000" dirty="0">
                <a:solidFill>
                  <a:schemeClr val="tx1"/>
                </a:solidFill>
              </a:rPr>
              <a:t>D</a:t>
            </a:r>
            <a:r>
              <a:rPr lang="ro-RO" altLang="en-US" sz="1600" b="0" dirty="0">
                <a:solidFill>
                  <a:schemeClr val="tx1"/>
                </a:solidFill>
              </a:rPr>
              <a:t> = 0 deoarece V</a:t>
            </a:r>
            <a:r>
              <a:rPr lang="ro-RO" altLang="en-US" sz="1600" b="0" baseline="-25000" dirty="0">
                <a:solidFill>
                  <a:schemeClr val="tx1"/>
                </a:solidFill>
              </a:rPr>
              <a:t>DS </a:t>
            </a:r>
            <a:r>
              <a:rPr lang="ro-RO" altLang="en-US" sz="1600" b="0" dirty="0">
                <a:solidFill>
                  <a:schemeClr val="tx1"/>
                </a:solidFill>
              </a:rPr>
              <a:t>= 0</a:t>
            </a:r>
            <a:endParaRPr lang="en-US" altLang="en-US" sz="1600" b="0" dirty="0">
              <a:solidFill>
                <a:schemeClr val="tx1"/>
              </a:solidFill>
            </a:endParaRPr>
          </a:p>
        </p:txBody>
      </p:sp>
      <p:sp>
        <p:nvSpPr>
          <p:cNvPr id="11270" name="Rectangle 4"/>
          <p:cNvSpPr>
            <a:spLocks noGrp="1" noChangeArrowheads="1"/>
          </p:cNvSpPr>
          <p:nvPr>
            <p:ph type="title"/>
          </p:nvPr>
        </p:nvSpPr>
        <p:spPr/>
        <p:txBody>
          <a:bodyPr/>
          <a:lstStyle/>
          <a:p>
            <a:pPr eaLnBrk="1" hangingPunct="1"/>
            <a:r>
              <a:rPr lang="en-US" altLang="zh-CN" sz="3200" dirty="0" err="1">
                <a:solidFill>
                  <a:schemeClr val="bg1"/>
                </a:solidFill>
              </a:rPr>
              <a:t>Crea</a:t>
            </a:r>
            <a:r>
              <a:rPr lang="ro-RO" altLang="zh-CN" sz="3200" dirty="0">
                <a:solidFill>
                  <a:schemeClr val="bg1"/>
                </a:solidFill>
              </a:rPr>
              <a:t>rea canalului pentru curgerea curentului</a:t>
            </a:r>
            <a:endParaRPr lang="zh-CN" altLang="en-US" sz="3200" dirty="0">
              <a:solidFill>
                <a:schemeClr val="bg1"/>
              </a:solidFill>
            </a:endParaRPr>
          </a:p>
        </p:txBody>
      </p:sp>
      <p:pic>
        <p:nvPicPr>
          <p:cNvPr id="2" name="Picture 1"/>
          <p:cNvPicPr>
            <a:picLocks noChangeAspect="1"/>
          </p:cNvPicPr>
          <p:nvPr/>
        </p:nvPicPr>
        <p:blipFill>
          <a:blip r:embed="rId2"/>
          <a:stretch>
            <a:fillRect/>
          </a:stretch>
        </p:blipFill>
        <p:spPr>
          <a:xfrm>
            <a:off x="5313406" y="4112769"/>
            <a:ext cx="2897144" cy="2593687"/>
          </a:xfrm>
          <a:prstGeom prst="rect">
            <a:avLst/>
          </a:prstGeom>
        </p:spPr>
      </p:pic>
      <p:pic>
        <p:nvPicPr>
          <p:cNvPr id="3" name="Picture 2"/>
          <p:cNvPicPr>
            <a:picLocks noChangeAspect="1"/>
          </p:cNvPicPr>
          <p:nvPr/>
        </p:nvPicPr>
        <p:blipFill>
          <a:blip r:embed="rId3"/>
          <a:stretch>
            <a:fillRect/>
          </a:stretch>
        </p:blipFill>
        <p:spPr>
          <a:xfrm>
            <a:off x="4723992" y="1060449"/>
            <a:ext cx="4194540" cy="30523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7E51A24-E0DE-4977-9720-18336120D546}" type="slidenum">
              <a:rPr lang="zh-CN" altLang="en-US" sz="1200" b="0" smtClean="0">
                <a:solidFill>
                  <a:schemeClr val="tx1"/>
                </a:solidFill>
                <a:latin typeface="Arial Black" panose="020B0A04020102020204" pitchFamily="34" charset="0"/>
              </a:rPr>
              <a:pPr>
                <a:spcBef>
                  <a:spcPct val="0"/>
                </a:spcBef>
                <a:buClrTx/>
                <a:buSzTx/>
                <a:buFontTx/>
                <a:buNone/>
              </a:pPr>
              <a:t>17</a:t>
            </a:fld>
            <a:endParaRPr lang="en-US" altLang="zh-CN" sz="1200" b="0">
              <a:solidFill>
                <a:schemeClr val="tx1"/>
              </a:solidFill>
              <a:latin typeface="Arial Black" panose="020B0A04020102020204" pitchFamily="34" charset="0"/>
            </a:endParaRPr>
          </a:p>
        </p:txBody>
      </p:sp>
      <p:sp>
        <p:nvSpPr>
          <p:cNvPr id="14341" name="Rectangle 6"/>
          <p:cNvSpPr>
            <a:spLocks noGrp="1" noChangeArrowheads="1"/>
          </p:cNvSpPr>
          <p:nvPr>
            <p:ph type="title"/>
          </p:nvPr>
        </p:nvSpPr>
        <p:spPr>
          <a:xfrm>
            <a:off x="195263" y="228600"/>
            <a:ext cx="8624887" cy="914400"/>
          </a:xfrm>
        </p:spPr>
        <p:txBody>
          <a:bodyPr/>
          <a:lstStyle/>
          <a:p>
            <a:pPr eaLnBrk="1" hangingPunct="1"/>
            <a:r>
              <a:rPr lang="ro-RO" altLang="zh-CN" sz="3800" dirty="0">
                <a:solidFill>
                  <a:schemeClr val="bg1"/>
                </a:solidFill>
              </a:rPr>
              <a:t>Curentul </a:t>
            </a:r>
            <a:r>
              <a:rPr lang="ro-RO" altLang="zh-CN" sz="3800" dirty="0" err="1">
                <a:solidFill>
                  <a:schemeClr val="bg1"/>
                </a:solidFill>
              </a:rPr>
              <a:t>drenei</a:t>
            </a:r>
            <a:r>
              <a:rPr lang="ro-RO" altLang="zh-CN" sz="3800" dirty="0">
                <a:solidFill>
                  <a:schemeClr val="bg1"/>
                </a:solidFill>
              </a:rPr>
              <a:t> la potențial </a:t>
            </a:r>
            <a:r>
              <a:rPr lang="ro-RO" altLang="zh-CN" sz="3800" b="1" dirty="0">
                <a:solidFill>
                  <a:schemeClr val="tx1"/>
                </a:solidFill>
              </a:rPr>
              <a:t>mic</a:t>
            </a:r>
            <a:r>
              <a:rPr lang="en-US" altLang="zh-CN" sz="3800" b="1" dirty="0">
                <a:solidFill>
                  <a:schemeClr val="tx1"/>
                </a:solidFill>
              </a:rPr>
              <a:t> </a:t>
            </a:r>
            <a:r>
              <a:rPr lang="en-US" altLang="zh-CN" sz="6000" b="1" i="1" dirty="0" err="1">
                <a:solidFill>
                  <a:schemeClr val="tx1"/>
                </a:solidFill>
              </a:rPr>
              <a:t>v</a:t>
            </a:r>
            <a:r>
              <a:rPr lang="en-US" altLang="zh-CN" sz="6000" b="1" i="1" baseline="-25000" dirty="0" err="1">
                <a:solidFill>
                  <a:schemeClr val="tx1"/>
                </a:solidFill>
              </a:rPr>
              <a:t>DS</a:t>
            </a:r>
            <a:endParaRPr lang="zh-CN" altLang="en-US" sz="6000" b="1" i="1" baseline="-25000" dirty="0">
              <a:solidFill>
                <a:schemeClr val="tx1"/>
              </a:solidFill>
            </a:endParaRPr>
          </a:p>
        </p:txBody>
      </p:sp>
      <p:sp>
        <p:nvSpPr>
          <p:cNvPr id="610311" name="Text Box 7"/>
          <p:cNvSpPr txBox="1">
            <a:spLocks noChangeArrowheads="1"/>
          </p:cNvSpPr>
          <p:nvPr/>
        </p:nvSpPr>
        <p:spPr bwMode="auto">
          <a:xfrm>
            <a:off x="234950" y="1471613"/>
            <a:ext cx="7632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23900" indent="-277813">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Un</a:t>
            </a:r>
            <a:r>
              <a:rPr lang="en-US" altLang="en-US" sz="2200" b="0" dirty="0">
                <a:solidFill>
                  <a:schemeClr val="tx1"/>
                </a:solidFill>
              </a:rPr>
              <a:t> N</a:t>
            </a:r>
            <a:r>
              <a:rPr lang="ro-RO" altLang="en-US" sz="2200" b="0" dirty="0">
                <a:solidFill>
                  <a:schemeClr val="tx1"/>
                </a:solidFill>
              </a:rPr>
              <a:t>-</a:t>
            </a:r>
            <a:r>
              <a:rPr lang="en-US" altLang="en-US" sz="2200" b="0" dirty="0">
                <a:solidFill>
                  <a:schemeClr val="tx1"/>
                </a:solidFill>
              </a:rPr>
              <a:t>MOS </a:t>
            </a:r>
            <a:r>
              <a:rPr lang="en-US" altLang="en-US" sz="2200" b="0" dirty="0" err="1">
                <a:solidFill>
                  <a:schemeClr val="tx1"/>
                </a:solidFill>
              </a:rPr>
              <a:t>tran</a:t>
            </a:r>
            <a:r>
              <a:rPr lang="ro-RO" altLang="en-US" sz="2200" b="0" dirty="0">
                <a:solidFill>
                  <a:schemeClr val="tx1"/>
                </a:solidFill>
              </a:rPr>
              <a:t>z</a:t>
            </a:r>
            <a:r>
              <a:rPr lang="en-US" altLang="en-US" sz="2200" b="0" dirty="0" err="1">
                <a:solidFill>
                  <a:schemeClr val="tx1"/>
                </a:solidFill>
              </a:rPr>
              <a:t>istor</a:t>
            </a:r>
            <a:r>
              <a:rPr lang="en-US" altLang="en-US" sz="2200" b="0" dirty="0">
                <a:solidFill>
                  <a:schemeClr val="tx1"/>
                </a:solidFill>
              </a:rPr>
              <a:t> </a:t>
            </a:r>
            <a:r>
              <a:rPr lang="ro-RO" altLang="en-US" sz="2200" b="0" dirty="0">
                <a:solidFill>
                  <a:schemeClr val="tx1"/>
                </a:solidFill>
              </a:rPr>
              <a:t>cu</a:t>
            </a:r>
            <a:r>
              <a:rPr lang="en-US" altLang="en-US" sz="2200" b="0" dirty="0">
                <a:solidFill>
                  <a:schemeClr val="tx1"/>
                </a:solidFill>
              </a:rPr>
              <a:t> </a:t>
            </a:r>
            <a:r>
              <a:rPr lang="en-US" altLang="en-US" sz="2200" i="1" dirty="0" err="1">
                <a:solidFill>
                  <a:schemeClr val="tx1"/>
                </a:solidFill>
                <a:latin typeface="New Baskerville" pitchFamily="18" charset="0"/>
              </a:rPr>
              <a:t>v</a:t>
            </a:r>
            <a:r>
              <a:rPr lang="en-US" altLang="en-US" sz="2200" i="1" baseline="-25000" dirty="0" err="1">
                <a:solidFill>
                  <a:schemeClr val="tx1"/>
                </a:solidFill>
              </a:rPr>
              <a:t>GS</a:t>
            </a:r>
            <a:r>
              <a:rPr lang="en-US" altLang="en-US" sz="2200" dirty="0">
                <a:solidFill>
                  <a:schemeClr val="tx1"/>
                </a:solidFill>
              </a:rPr>
              <a:t> &gt; </a:t>
            </a:r>
            <a:r>
              <a:rPr lang="en-US" altLang="en-US" sz="2200" i="1" dirty="0" err="1">
                <a:solidFill>
                  <a:schemeClr val="tx1"/>
                </a:solidFill>
              </a:rPr>
              <a:t>V</a:t>
            </a:r>
            <a:r>
              <a:rPr lang="en-US" altLang="en-US" sz="2200" i="1" baseline="-25000" dirty="0" err="1">
                <a:solidFill>
                  <a:schemeClr val="tx1"/>
                </a:solidFill>
              </a:rPr>
              <a:t>t</a:t>
            </a:r>
            <a:r>
              <a:rPr lang="en-US" altLang="en-US" sz="2200" b="0" dirty="0">
                <a:solidFill>
                  <a:schemeClr val="tx1"/>
                </a:solidFill>
              </a:rPr>
              <a:t> </a:t>
            </a:r>
            <a:r>
              <a:rPr lang="ro-RO" altLang="en-US" sz="2200" b="0" dirty="0">
                <a:solidFill>
                  <a:schemeClr val="tx1"/>
                </a:solidFill>
              </a:rPr>
              <a:t>și cu </a:t>
            </a:r>
            <a:r>
              <a:rPr lang="ro-RO" altLang="en-US" sz="2200" b="0" dirty="0">
                <a:solidFill>
                  <a:srgbClr val="FF0000"/>
                </a:solidFill>
              </a:rPr>
              <a:t>valoare mică </a:t>
            </a:r>
            <a:r>
              <a:rPr lang="ro-RO" altLang="en-US" sz="2200" b="0" dirty="0">
                <a:solidFill>
                  <a:schemeClr val="tx1"/>
                </a:solidFill>
              </a:rPr>
              <a:t>a</a:t>
            </a:r>
            <a:r>
              <a:rPr lang="en-US" altLang="en-US" sz="2200" b="0" dirty="0">
                <a:solidFill>
                  <a:schemeClr val="tx1"/>
                </a:solidFill>
              </a:rPr>
              <a:t> </a:t>
            </a:r>
            <a:r>
              <a:rPr lang="en-US" altLang="en-US" sz="2200" i="1" dirty="0" err="1">
                <a:solidFill>
                  <a:schemeClr val="tx1"/>
                </a:solidFill>
                <a:latin typeface="New Baskerville" pitchFamily="18" charset="0"/>
              </a:rPr>
              <a:t>v</a:t>
            </a:r>
            <a:r>
              <a:rPr lang="en-US" altLang="en-US" sz="2200" i="1" baseline="-25000" dirty="0" err="1">
                <a:solidFill>
                  <a:schemeClr val="tx1"/>
                </a:solidFill>
              </a:rPr>
              <a:t>DS</a:t>
            </a:r>
            <a:r>
              <a:rPr lang="en-US" altLang="en-US" sz="2200" dirty="0">
                <a:solidFill>
                  <a:schemeClr val="tx1"/>
                </a:solidFill>
              </a:rPr>
              <a:t> </a:t>
            </a:r>
            <a:r>
              <a:rPr lang="ro-RO" altLang="en-US" sz="2200" b="0" dirty="0">
                <a:solidFill>
                  <a:schemeClr val="tx1"/>
                </a:solidFill>
              </a:rPr>
              <a:t>are </a:t>
            </a:r>
            <a:r>
              <a:rPr lang="ro-RO" altLang="en-US" sz="2200" b="0" dirty="0">
                <a:solidFill>
                  <a:srgbClr val="FF3300"/>
                </a:solidFill>
              </a:rPr>
              <a:t>adâncimea (grosimea ) canalului uniformă  și n-MOS activează ca o rezistență </a:t>
            </a:r>
            <a:r>
              <a:rPr lang="en-US" altLang="en-US" sz="2200" b="0" dirty="0">
                <a:solidFill>
                  <a:srgbClr val="FF3300"/>
                </a:solidFill>
              </a:rPr>
              <a:t>.</a:t>
            </a:r>
          </a:p>
        </p:txBody>
      </p:sp>
      <p:sp>
        <p:nvSpPr>
          <p:cNvPr id="610312" name="Text Box 8"/>
          <p:cNvSpPr txBox="1">
            <a:spLocks noChangeArrowheads="1"/>
          </p:cNvSpPr>
          <p:nvPr/>
        </p:nvSpPr>
        <p:spPr bwMode="auto">
          <a:xfrm>
            <a:off x="234950" y="3271838"/>
            <a:ext cx="453707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Rezistența canalului este proporțională potențialului efectiv</a:t>
            </a:r>
            <a:r>
              <a:rPr lang="en-US" altLang="zh-CN" sz="2200" b="0" dirty="0">
                <a:solidFill>
                  <a:schemeClr val="tx1"/>
                </a:solidFill>
              </a:rPr>
              <a:t>, </a:t>
            </a:r>
            <a:r>
              <a:rPr lang="ro-RO" altLang="zh-CN" sz="2200" b="0" dirty="0">
                <a:solidFill>
                  <a:schemeClr val="tx1"/>
                </a:solidFill>
              </a:rPr>
              <a:t>sau potențialului în exces al porții</a:t>
            </a:r>
            <a:r>
              <a:rPr lang="en-US" altLang="zh-CN" sz="2200" b="0" dirty="0">
                <a:solidFill>
                  <a:schemeClr val="tx1"/>
                </a:solidFill>
              </a:rPr>
              <a:t> </a:t>
            </a:r>
            <a:r>
              <a:rPr lang="en-US" altLang="en-US" sz="2000" b="0" dirty="0">
                <a:solidFill>
                  <a:schemeClr val="tx1"/>
                </a:solidFill>
                <a:latin typeface="Arial" panose="020B0604020202020204" pitchFamily="34" charset="0"/>
              </a:rPr>
              <a:t>(</a:t>
            </a:r>
            <a:r>
              <a:rPr lang="en-US" altLang="en-US" sz="2400" i="1" dirty="0" err="1">
                <a:solidFill>
                  <a:schemeClr val="tx1"/>
                </a:solidFill>
              </a:rPr>
              <a:t>v</a:t>
            </a:r>
            <a:r>
              <a:rPr lang="en-US" altLang="en-US" sz="2400" i="1" baseline="-25000" dirty="0" err="1">
                <a:solidFill>
                  <a:schemeClr val="tx1"/>
                </a:solidFill>
              </a:rPr>
              <a:t>GS</a:t>
            </a:r>
            <a:r>
              <a:rPr lang="en-US" altLang="en-US" sz="2400" i="1" baseline="-25000" dirty="0">
                <a:solidFill>
                  <a:schemeClr val="tx1"/>
                </a:solidFill>
              </a:rPr>
              <a:t> </a:t>
            </a:r>
            <a:r>
              <a:rPr lang="en-US" altLang="en-US" sz="2400" i="1" baseline="-25000" dirty="0">
                <a:solidFill>
                  <a:schemeClr val="tx1"/>
                </a:solidFill>
                <a:latin typeface="Arial" panose="020B0604020202020204" pitchFamily="34" charset="0"/>
              </a:rPr>
              <a:t>–</a:t>
            </a:r>
            <a:r>
              <a:rPr lang="en-US" altLang="en-US" sz="2400" i="1" baseline="-25000" dirty="0">
                <a:solidFill>
                  <a:schemeClr val="tx1"/>
                </a:solidFill>
              </a:rPr>
              <a:t> </a:t>
            </a:r>
            <a:r>
              <a:rPr lang="en-US" altLang="en-US" sz="2400" i="1" dirty="0" err="1">
                <a:solidFill>
                  <a:schemeClr val="tx1"/>
                </a:solidFill>
              </a:rPr>
              <a:t>V</a:t>
            </a:r>
            <a:r>
              <a:rPr lang="en-US" altLang="en-US" sz="2400" i="1" baseline="-25000" dirty="0" err="1">
                <a:solidFill>
                  <a:schemeClr val="tx1"/>
                </a:solidFill>
              </a:rPr>
              <a:t>t</a:t>
            </a:r>
            <a:r>
              <a:rPr lang="en-US" altLang="en-US" sz="2000" b="0" dirty="0">
                <a:solidFill>
                  <a:schemeClr val="tx1"/>
                </a:solidFill>
                <a:latin typeface="Arial" panose="020B0604020202020204" pitchFamily="34" charset="0"/>
              </a:rPr>
              <a:t>)</a:t>
            </a:r>
            <a:r>
              <a:rPr lang="en-US" altLang="zh-CN" sz="2000" b="0" dirty="0">
                <a:solidFill>
                  <a:schemeClr val="tx1"/>
                </a:solidFill>
                <a:latin typeface="Arial" panose="020B0604020202020204" pitchFamily="34" charset="0"/>
              </a:rPr>
              <a:t> </a:t>
            </a:r>
            <a:r>
              <a:rPr lang="en-US" altLang="en-US" sz="2400" b="0" dirty="0">
                <a:solidFill>
                  <a:schemeClr val="tx1"/>
                </a:solidFill>
              </a:rPr>
              <a:t>.</a:t>
            </a:r>
          </a:p>
          <a:p>
            <a:pPr>
              <a:spcBef>
                <a:spcPct val="50000"/>
              </a:spcBef>
              <a:buClrTx/>
              <a:buSzTx/>
              <a:buFont typeface="Wingdings" panose="05000000000000000000" pitchFamily="2" charset="2"/>
              <a:buChar char="Ø"/>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a:t>
            </a:r>
            <a:r>
              <a:rPr lang="en-US" altLang="en-US" sz="2200" b="0" dirty="0">
                <a:solidFill>
                  <a:schemeClr val="tx1"/>
                </a:solidFill>
              </a:rPr>
              <a:t> </a:t>
            </a:r>
            <a:r>
              <a:rPr lang="en-US" altLang="en-US" sz="2200" b="0" dirty="0" err="1">
                <a:solidFill>
                  <a:schemeClr val="tx1"/>
                </a:solidFill>
              </a:rPr>
              <a:t>propor</a:t>
            </a:r>
            <a:r>
              <a:rPr lang="ro-RO" altLang="en-US" sz="2200" b="0" dirty="0">
                <a:solidFill>
                  <a:schemeClr val="tx1"/>
                </a:solidFill>
              </a:rPr>
              <a:t>ț</a:t>
            </a:r>
            <a:r>
              <a:rPr lang="en-US" altLang="en-US" sz="2200" b="0" dirty="0" err="1">
                <a:solidFill>
                  <a:schemeClr val="tx1"/>
                </a:solidFill>
              </a:rPr>
              <a:t>ional</a:t>
            </a:r>
            <a:r>
              <a:rPr lang="ro-RO" altLang="en-US" sz="2200" b="0" dirty="0">
                <a:solidFill>
                  <a:schemeClr val="tx1"/>
                </a:solidFill>
              </a:rPr>
              <a:t> cu </a:t>
            </a:r>
            <a:r>
              <a:rPr lang="en-US" altLang="en-US" sz="2400" b="0" dirty="0">
                <a:solidFill>
                  <a:schemeClr val="tx1"/>
                </a:solidFill>
              </a:rPr>
              <a:t>(</a:t>
            </a:r>
            <a:r>
              <a:rPr lang="en-US" altLang="en-US" sz="2400" i="1" dirty="0" err="1">
                <a:solidFill>
                  <a:schemeClr val="tx1"/>
                </a:solidFill>
                <a:latin typeface="New Baskerville" pitchFamily="18" charset="0"/>
              </a:rPr>
              <a:t>v</a:t>
            </a:r>
            <a:r>
              <a:rPr lang="en-US" altLang="en-US" sz="2400" i="1" baseline="-25000" dirty="0" err="1">
                <a:solidFill>
                  <a:schemeClr val="tx1"/>
                </a:solidFill>
              </a:rPr>
              <a:t>GS</a:t>
            </a:r>
            <a:r>
              <a:rPr lang="en-US" altLang="en-US" sz="2400" dirty="0">
                <a:solidFill>
                  <a:schemeClr val="tx1"/>
                </a:solidFill>
              </a:rPr>
              <a:t> – </a:t>
            </a:r>
            <a:r>
              <a:rPr lang="en-US" altLang="en-US" sz="2400" i="1" dirty="0" err="1">
                <a:solidFill>
                  <a:schemeClr val="tx1"/>
                </a:solidFill>
              </a:rPr>
              <a:t>V</a:t>
            </a:r>
            <a:r>
              <a:rPr lang="en-US" altLang="en-US" sz="2400" i="1" baseline="-25000" dirty="0" err="1">
                <a:solidFill>
                  <a:schemeClr val="tx1"/>
                </a:solidFill>
              </a:rPr>
              <a:t>t</a:t>
            </a:r>
            <a:r>
              <a:rPr lang="en-US" altLang="en-US" sz="2400" b="0" dirty="0">
                <a:solidFill>
                  <a:schemeClr val="tx1"/>
                </a:solidFill>
              </a:rPr>
              <a:t>)</a:t>
            </a:r>
            <a:r>
              <a:rPr lang="en-US" altLang="zh-CN" sz="2400" b="0" dirty="0">
                <a:solidFill>
                  <a:schemeClr val="tx1"/>
                </a:solidFill>
              </a:rPr>
              <a:t> </a:t>
            </a:r>
            <a:r>
              <a:rPr lang="ro-RO" altLang="zh-CN" sz="2400" b="0" dirty="0">
                <a:solidFill>
                  <a:schemeClr val="tx1"/>
                </a:solidFill>
              </a:rPr>
              <a:t>și</a:t>
            </a:r>
            <a:r>
              <a:rPr lang="en-US" altLang="zh-CN" sz="2400" b="0" dirty="0">
                <a:solidFill>
                  <a:schemeClr val="tx1"/>
                </a:solidFill>
              </a:rPr>
              <a:t> </a:t>
            </a:r>
            <a:r>
              <a:rPr lang="en-US" altLang="en-US" sz="2400" b="0" dirty="0">
                <a:solidFill>
                  <a:schemeClr val="tx1"/>
                </a:solidFill>
              </a:rPr>
              <a:t> </a:t>
            </a:r>
            <a:r>
              <a:rPr lang="en-US" altLang="en-US" sz="2400" i="1" dirty="0" err="1">
                <a:solidFill>
                  <a:schemeClr val="tx1"/>
                </a:solidFill>
                <a:latin typeface="New Baskerville" pitchFamily="18" charset="0"/>
              </a:rPr>
              <a:t>v</a:t>
            </a:r>
            <a:r>
              <a:rPr lang="en-US" altLang="en-US" sz="2400" i="1" baseline="-25000" dirty="0" err="1">
                <a:solidFill>
                  <a:schemeClr val="tx1"/>
                </a:solidFill>
              </a:rPr>
              <a:t>DS</a:t>
            </a:r>
            <a:r>
              <a:rPr lang="en-US" altLang="en-US" sz="2400" b="0" dirty="0">
                <a:solidFill>
                  <a:schemeClr val="tx1"/>
                </a:solidFill>
              </a:rPr>
              <a:t>. </a:t>
            </a:r>
          </a:p>
        </p:txBody>
      </p:sp>
      <p:grpSp>
        <p:nvGrpSpPr>
          <p:cNvPr id="14344" name="Group 12"/>
          <p:cNvGrpSpPr>
            <a:grpSpLocks/>
          </p:cNvGrpSpPr>
          <p:nvPr/>
        </p:nvGrpSpPr>
        <p:grpSpPr bwMode="auto">
          <a:xfrm>
            <a:off x="4772025" y="2505149"/>
            <a:ext cx="4162425" cy="3398837"/>
            <a:chOff x="3132" y="1891"/>
            <a:chExt cx="2622" cy="2141"/>
          </a:xfrm>
        </p:grpSpPr>
        <p:pic>
          <p:nvPicPr>
            <p:cNvPr id="14345" name="Picture 4" descr="sedr42021_0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 y="1891"/>
              <a:ext cx="2622"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ChangeArrowheads="1"/>
            </p:cNvSpPr>
            <p:nvPr/>
          </p:nvSpPr>
          <p:spPr bwMode="auto">
            <a:xfrm>
              <a:off x="3888" y="2750"/>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4347" name="Rectangle 11"/>
            <p:cNvSpPr>
              <a:spLocks noChangeArrowheads="1"/>
            </p:cNvSpPr>
            <p:nvPr/>
          </p:nvSpPr>
          <p:spPr bwMode="auto">
            <a:xfrm flipH="1">
              <a:off x="4733" y="2752"/>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03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03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 Regiunea liniară</a:t>
            </a:r>
          </a:p>
        </p:txBody>
      </p:sp>
      <p:sp>
        <p:nvSpPr>
          <p:cNvPr id="3" name="Content Placeholder 2"/>
          <p:cNvSpPr>
            <a:spLocks noGrp="1"/>
          </p:cNvSpPr>
          <p:nvPr>
            <p:ph idx="1"/>
          </p:nvPr>
        </p:nvSpPr>
        <p:spPr>
          <a:xfrm>
            <a:off x="288925" y="1409700"/>
            <a:ext cx="5043757" cy="4889500"/>
          </a:xfrm>
        </p:spPr>
        <p:txBody>
          <a:bodyPr/>
          <a:lstStyle/>
          <a:p>
            <a:pPr marL="0" indent="0">
              <a:buNone/>
            </a:pPr>
            <a:r>
              <a:rPr lang="ro-RO" sz="2000" dirty="0"/>
              <a:t>Prin canal trece curent datorită tensiunii V</a:t>
            </a:r>
            <a:r>
              <a:rPr lang="ro-RO" sz="2000" baseline="-25000" dirty="0"/>
              <a:t>DS</a:t>
            </a:r>
            <a:r>
              <a:rPr lang="ro-RO" sz="2000" dirty="0"/>
              <a:t>&gt;0. Ne aflăm în regiunea liniară V</a:t>
            </a:r>
            <a:r>
              <a:rPr lang="ro-RO" sz="2000" baseline="-25000" dirty="0"/>
              <a:t>DS</a:t>
            </a:r>
            <a:r>
              <a:rPr lang="ro-RO" sz="2000" dirty="0"/>
              <a:t> &lt; V</a:t>
            </a:r>
            <a:r>
              <a:rPr lang="ro-RO" sz="2000" baseline="-25000" dirty="0"/>
              <a:t>DSsat</a:t>
            </a:r>
            <a:r>
              <a:rPr lang="ro-RO" sz="2000" dirty="0"/>
              <a:t>.</a:t>
            </a:r>
          </a:p>
          <a:p>
            <a:pPr marL="0" indent="0">
              <a:buNone/>
            </a:pPr>
            <a:r>
              <a:rPr lang="ro-RO" sz="2000" dirty="0"/>
              <a:t>Canalul se îngustează deoarece electronii din imediata vecinătate sunt captați de regiunea drenei care are potențial pozitiv</a:t>
            </a:r>
          </a:p>
          <a:p>
            <a:endParaRPr lang="ro-RO" sz="2000" dirty="0"/>
          </a:p>
          <a:p>
            <a:pPr marL="0" indent="0">
              <a:buNone/>
            </a:pPr>
            <a:r>
              <a:rPr lang="ro-RO" sz="2000" dirty="0"/>
              <a:t>I</a:t>
            </a:r>
            <a:r>
              <a:rPr lang="ro-RO" sz="2000" baseline="-25000" dirty="0"/>
              <a:t>D</a:t>
            </a:r>
            <a:r>
              <a:rPr lang="ro-RO" sz="2000" dirty="0"/>
              <a:t> = </a:t>
            </a:r>
            <a:r>
              <a:rPr lang="el-GR" sz="2000" dirty="0"/>
              <a:t>β</a:t>
            </a:r>
            <a:r>
              <a:rPr lang="ro-RO" sz="2000" dirty="0"/>
              <a:t>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pPr marL="0" indent="0">
              <a:buNone/>
            </a:pPr>
            <a:r>
              <a:rPr lang="ro-RO" sz="2000" dirty="0"/>
              <a:t>I</a:t>
            </a:r>
            <a:r>
              <a:rPr lang="ro-RO" sz="2000" baseline="-25000" dirty="0"/>
              <a:t>D</a:t>
            </a:r>
            <a:r>
              <a:rPr lang="ro-RO" sz="2000" dirty="0"/>
              <a:t> = (K/2)(W/L)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endParaRPr lang="ro-RO" sz="2000" dirty="0"/>
          </a:p>
          <a:p>
            <a:r>
              <a:rPr lang="ro-RO" sz="2000" dirty="0"/>
              <a:t>V</a:t>
            </a:r>
            <a:r>
              <a:rPr lang="ro-RO" sz="2000" baseline="-25000" dirty="0"/>
              <a:t>GS</a:t>
            </a:r>
            <a:r>
              <a:rPr lang="ro-RO" sz="2000" dirty="0"/>
              <a:t> &gt; V</a:t>
            </a:r>
            <a:r>
              <a:rPr lang="ro-RO" sz="2000" baseline="-25000" dirty="0"/>
              <a:t>P</a:t>
            </a:r>
          </a:p>
          <a:p>
            <a:r>
              <a:rPr lang="ro-RO" sz="2000" dirty="0"/>
              <a:t>0 &lt; V</a:t>
            </a:r>
            <a:r>
              <a:rPr lang="ro-RO" sz="2000" baseline="-25000" dirty="0"/>
              <a:t>DS</a:t>
            </a:r>
            <a:r>
              <a:rPr lang="ro-RO" sz="2000" dirty="0"/>
              <a:t> &lt; V</a:t>
            </a:r>
            <a:r>
              <a:rPr lang="ro-RO" sz="2000" baseline="-25000" dirty="0"/>
              <a:t>DSsat</a:t>
            </a:r>
          </a:p>
          <a:p>
            <a:r>
              <a:rPr lang="ro-RO" sz="2000" dirty="0"/>
              <a:t>I</a:t>
            </a:r>
            <a:r>
              <a:rPr lang="ro-RO" sz="2000" baseline="-25000" dirty="0"/>
              <a:t>D</a:t>
            </a:r>
            <a:r>
              <a:rPr lang="ro-RO" sz="2000" dirty="0"/>
              <a:t> &gt; 0</a:t>
            </a:r>
          </a:p>
          <a:p>
            <a:endParaRPr lang="ro-RO" sz="20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18</a:t>
            </a:fld>
            <a:endParaRPr lang="en-US" altLang="zh-CN"/>
          </a:p>
        </p:txBody>
      </p:sp>
      <p:pic>
        <p:nvPicPr>
          <p:cNvPr id="7" name="Picture 6"/>
          <p:cNvPicPr>
            <a:picLocks noChangeAspect="1"/>
          </p:cNvPicPr>
          <p:nvPr/>
        </p:nvPicPr>
        <p:blipFill>
          <a:blip r:embed="rId2"/>
          <a:stretch>
            <a:fillRect/>
          </a:stretch>
        </p:blipFill>
        <p:spPr>
          <a:xfrm>
            <a:off x="5782962" y="4190373"/>
            <a:ext cx="2125589" cy="2356367"/>
          </a:xfrm>
          <a:prstGeom prst="rect">
            <a:avLst/>
          </a:prstGeom>
        </p:spPr>
      </p:pic>
      <p:pic>
        <p:nvPicPr>
          <p:cNvPr id="8" name="Picture 4" descr="sedr42021_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682" y="1219200"/>
            <a:ext cx="3811318" cy="284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7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15153EE-DDAF-4435-844B-855C90220064}" type="slidenum">
              <a:rPr lang="zh-CN" altLang="en-US" sz="1200" b="0" smtClean="0">
                <a:solidFill>
                  <a:schemeClr val="tx1"/>
                </a:solidFill>
                <a:latin typeface="Arial Black" panose="020B0A04020102020204" pitchFamily="34" charset="0"/>
              </a:rPr>
              <a:pPr>
                <a:spcBef>
                  <a:spcPct val="0"/>
                </a:spcBef>
                <a:buClrTx/>
                <a:buSzTx/>
                <a:buFontTx/>
                <a:buNone/>
              </a:pPr>
              <a:t>19</a:t>
            </a:fld>
            <a:endParaRPr lang="en-US" altLang="zh-CN" sz="1200" b="0">
              <a:solidFill>
                <a:schemeClr val="tx1"/>
              </a:solidFill>
              <a:latin typeface="Arial Black" panose="020B0A04020102020204" pitchFamily="34" charset="0"/>
            </a:endParaRPr>
          </a:p>
        </p:txBody>
      </p:sp>
      <p:sp>
        <p:nvSpPr>
          <p:cNvPr id="16389" name="Text Box 5"/>
          <p:cNvSpPr txBox="1">
            <a:spLocks noChangeArrowheads="1"/>
          </p:cNvSpPr>
          <p:nvPr/>
        </p:nvSpPr>
        <p:spPr bwMode="auto">
          <a:xfrm>
            <a:off x="288925" y="1346200"/>
            <a:ext cx="8153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25000"/>
              </a:spcBef>
              <a:buClrTx/>
              <a:buSzTx/>
              <a:buFont typeface="Wingdings" panose="05000000000000000000" pitchFamily="2" charset="2"/>
              <a:buChar char="Ø"/>
            </a:pPr>
            <a:r>
              <a:rPr lang="ro-RO" altLang="en-US" sz="2200" dirty="0">
                <a:solidFill>
                  <a:srgbClr val="000099"/>
                </a:solidFill>
              </a:rPr>
              <a:t>Canalul indus devine trapezoidal</a:t>
            </a:r>
            <a:r>
              <a:rPr lang="en-US" altLang="en-US" sz="2200" dirty="0">
                <a:solidFill>
                  <a:srgbClr val="000099"/>
                </a:solidFill>
              </a:rPr>
              <a:t>.</a:t>
            </a:r>
          </a:p>
          <a:p>
            <a:pPr>
              <a:spcBef>
                <a:spcPct val="25000"/>
              </a:spcBef>
              <a:buClrTx/>
              <a:buSzTx/>
              <a:buFont typeface="Wingdings" panose="05000000000000000000" pitchFamily="2" charset="2"/>
              <a:buChar char="Ø"/>
            </a:pPr>
            <a:r>
              <a:rPr lang="ro-RO" altLang="en-US" sz="2200" dirty="0">
                <a:solidFill>
                  <a:srgbClr val="000099"/>
                </a:solidFill>
              </a:rPr>
              <a:t>Rezistența canalului crește cu creșterea</a:t>
            </a:r>
            <a:r>
              <a:rPr lang="en-US" altLang="en-US" sz="2200" dirty="0">
                <a:solidFill>
                  <a:srgbClr val="000099"/>
                </a:solidFill>
              </a:rPr>
              <a:t> </a:t>
            </a:r>
            <a:r>
              <a:rPr lang="en-US" altLang="en-US" sz="2200" i="1" dirty="0" err="1">
                <a:solidFill>
                  <a:srgbClr val="000099"/>
                </a:solidFill>
                <a:latin typeface="New Baskerville" pitchFamily="18" charset="0"/>
              </a:rPr>
              <a:t>v</a:t>
            </a:r>
            <a:r>
              <a:rPr lang="en-US" altLang="en-US" sz="2200" i="1" baseline="-25000" dirty="0" err="1">
                <a:solidFill>
                  <a:srgbClr val="000099"/>
                </a:solidFill>
              </a:rPr>
              <a:t>DS</a:t>
            </a:r>
            <a:r>
              <a:rPr lang="en-US" altLang="en-US" sz="2200" dirty="0">
                <a:solidFill>
                  <a:srgbClr val="000099"/>
                </a:solidFill>
              </a:rPr>
              <a:t> . </a:t>
            </a:r>
          </a:p>
          <a:p>
            <a:pPr>
              <a:spcBef>
                <a:spcPct val="25000"/>
              </a:spcBef>
              <a:buClrTx/>
              <a:buSzTx/>
              <a:buFont typeface="Wingdings" panose="05000000000000000000" pitchFamily="2" charset="2"/>
              <a:buChar char="Ø"/>
            </a:pPr>
            <a:r>
              <a:rPr lang="ro-RO" altLang="en-US" sz="2200" dirty="0">
                <a:solidFill>
                  <a:srgbClr val="000099"/>
                </a:solidFill>
              </a:rPr>
              <a:t>Curentul </a:t>
            </a:r>
            <a:r>
              <a:rPr lang="ro-RO" altLang="en-US" sz="2200" dirty="0" err="1">
                <a:solidFill>
                  <a:srgbClr val="000099"/>
                </a:solidFill>
              </a:rPr>
              <a:t>drenei</a:t>
            </a:r>
            <a:r>
              <a:rPr lang="ro-RO" altLang="en-US" sz="2200" dirty="0">
                <a:solidFill>
                  <a:srgbClr val="000099"/>
                </a:solidFill>
              </a:rPr>
              <a:t> este controlat de ambele potențiale </a:t>
            </a:r>
            <a:endParaRPr lang="en-US" altLang="en-US" sz="2200" dirty="0">
              <a:solidFill>
                <a:srgbClr val="000099"/>
              </a:solidFill>
            </a:endParaRPr>
          </a:p>
        </p:txBody>
      </p:sp>
      <p:sp>
        <p:nvSpPr>
          <p:cNvPr id="16390" name="Rectangle 6"/>
          <p:cNvSpPr>
            <a:spLocks noGrp="1" noChangeArrowheads="1"/>
          </p:cNvSpPr>
          <p:nvPr>
            <p:ph type="title"/>
          </p:nvPr>
        </p:nvSpPr>
        <p:spPr/>
        <p:txBody>
          <a:bodyPr/>
          <a:lstStyle/>
          <a:p>
            <a:pPr eaLnBrk="1" hangingPunct="1"/>
            <a:r>
              <a:rPr lang="en-US" altLang="en-US" sz="3400" dirty="0">
                <a:solidFill>
                  <a:schemeClr val="bg1"/>
                </a:solidFill>
              </a:rPr>
              <a:t>Opera</a:t>
            </a:r>
            <a:r>
              <a:rPr lang="ro-RO" altLang="en-US" sz="3400" dirty="0">
                <a:solidFill>
                  <a:schemeClr val="bg1"/>
                </a:solidFill>
              </a:rPr>
              <a:t>rea în caz de creștere a </a:t>
            </a:r>
            <a:r>
              <a:rPr lang="en-US" altLang="en-US" sz="3800" i="1" dirty="0" err="1">
                <a:solidFill>
                  <a:schemeClr val="bg1"/>
                </a:solidFill>
              </a:rPr>
              <a:t>v</a:t>
            </a:r>
            <a:r>
              <a:rPr lang="en-US" altLang="en-US" sz="3400" i="1" baseline="-25000" dirty="0" err="1">
                <a:solidFill>
                  <a:schemeClr val="bg1"/>
                </a:solidFill>
              </a:rPr>
              <a:t>DS</a:t>
            </a:r>
            <a:r>
              <a:rPr lang="en-US" altLang="en-US" sz="3400" i="1" dirty="0">
                <a:solidFill>
                  <a:schemeClr val="bg1"/>
                </a:solidFill>
              </a:rPr>
              <a:t>  </a:t>
            </a:r>
            <a:endParaRPr lang="zh-CN" altLang="en-US" sz="3400" dirty="0">
              <a:solidFill>
                <a:schemeClr val="bg1"/>
              </a:solidFill>
            </a:endParaRPr>
          </a:p>
        </p:txBody>
      </p:sp>
      <p:grpSp>
        <p:nvGrpSpPr>
          <p:cNvPr id="16391" name="Group 14"/>
          <p:cNvGrpSpPr>
            <a:grpSpLocks/>
          </p:cNvGrpSpPr>
          <p:nvPr/>
        </p:nvGrpSpPr>
        <p:grpSpPr bwMode="auto">
          <a:xfrm>
            <a:off x="1953418" y="3118545"/>
            <a:ext cx="4824413" cy="3514725"/>
            <a:chOff x="1114" y="1848"/>
            <a:chExt cx="2959" cy="2070"/>
          </a:xfrm>
        </p:grpSpPr>
        <p:grpSp>
          <p:nvGrpSpPr>
            <p:cNvPr id="16393" name="Group 11"/>
            <p:cNvGrpSpPr>
              <a:grpSpLocks/>
            </p:cNvGrpSpPr>
            <p:nvPr/>
          </p:nvGrpSpPr>
          <p:grpSpPr bwMode="auto">
            <a:xfrm>
              <a:off x="1114" y="1848"/>
              <a:ext cx="2959" cy="2070"/>
              <a:chOff x="1114" y="1848"/>
              <a:chExt cx="2959" cy="2070"/>
            </a:xfrm>
          </p:grpSpPr>
          <p:grpSp>
            <p:nvGrpSpPr>
              <p:cNvPr id="16396" name="Group 8"/>
              <p:cNvGrpSpPr>
                <a:grpSpLocks/>
              </p:cNvGrpSpPr>
              <p:nvPr/>
            </p:nvGrpSpPr>
            <p:grpSpPr bwMode="auto">
              <a:xfrm>
                <a:off x="1114" y="1848"/>
                <a:ext cx="2959" cy="2070"/>
                <a:chOff x="1349" y="1848"/>
                <a:chExt cx="2704" cy="1857"/>
              </a:xfrm>
            </p:grpSpPr>
            <p:pic>
              <p:nvPicPr>
                <p:cNvPr id="16399" name="Picture 4" descr="sedr42021_0405"/>
                <p:cNvPicPr>
                  <a:picLocks noChangeAspect="1" noChangeArrowheads="1"/>
                </p:cNvPicPr>
                <p:nvPr/>
              </p:nvPicPr>
              <p:blipFill>
                <a:blip r:embed="rId2">
                  <a:extLst>
                    <a:ext uri="{28A0092B-C50C-407E-A947-70E740481C1C}">
                      <a14:useLocalDpi xmlns:a14="http://schemas.microsoft.com/office/drawing/2010/main" val="0"/>
                    </a:ext>
                  </a:extLst>
                </a:blip>
                <a:srcRect b="22717"/>
                <a:stretch>
                  <a:fillRect/>
                </a:stretch>
              </p:blipFill>
              <p:spPr bwMode="auto">
                <a:xfrm>
                  <a:off x="1349" y="1848"/>
                  <a:ext cx="2699"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7" descr="sedr42021_0405"/>
                <p:cNvPicPr>
                  <a:picLocks noChangeAspect="1" noChangeArrowheads="1"/>
                </p:cNvPicPr>
                <p:nvPr/>
              </p:nvPicPr>
              <p:blipFill>
                <a:blip r:embed="rId2">
                  <a:extLst>
                    <a:ext uri="{28A0092B-C50C-407E-A947-70E740481C1C}">
                      <a14:useLocalDpi xmlns:a14="http://schemas.microsoft.com/office/drawing/2010/main" val="0"/>
                    </a:ext>
                  </a:extLst>
                </a:blip>
                <a:srcRect t="91458"/>
                <a:stretch>
                  <a:fillRect/>
                </a:stretch>
              </p:blipFill>
              <p:spPr bwMode="auto">
                <a:xfrm>
                  <a:off x="1354" y="3517"/>
                  <a:ext cx="269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7" name="Oval 9"/>
              <p:cNvSpPr>
                <a:spLocks noChangeArrowheads="1"/>
              </p:cNvSpPr>
              <p:nvPr/>
            </p:nvSpPr>
            <p:spPr bwMode="auto">
              <a:xfrm>
                <a:off x="2572" y="3748"/>
                <a:ext cx="45" cy="45"/>
              </a:xfrm>
              <a:prstGeom prst="ellipse">
                <a:avLst/>
              </a:prstGeom>
              <a:solidFill>
                <a:schemeClr val="bg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8" name="Text Box 10"/>
              <p:cNvSpPr txBox="1">
                <a:spLocks noChangeArrowheads="1"/>
              </p:cNvSpPr>
              <p:nvPr/>
            </p:nvSpPr>
            <p:spPr bwMode="auto">
              <a:xfrm>
                <a:off x="2605" y="3666"/>
                <a:ext cx="3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1400">
                    <a:solidFill>
                      <a:schemeClr val="tx1"/>
                    </a:solidFill>
                  </a:rPr>
                  <a:t>B</a:t>
                </a:r>
              </a:p>
            </p:txBody>
          </p:sp>
        </p:grpSp>
        <p:sp>
          <p:nvSpPr>
            <p:cNvPr id="16394" name="Rectangle 12"/>
            <p:cNvSpPr>
              <a:spLocks noChangeArrowheads="1"/>
            </p:cNvSpPr>
            <p:nvPr/>
          </p:nvSpPr>
          <p:spPr bwMode="auto">
            <a:xfrm>
              <a:off x="2048" y="2840"/>
              <a:ext cx="43" cy="163"/>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5" name="Rectangle 13"/>
            <p:cNvSpPr>
              <a:spLocks noChangeArrowheads="1"/>
            </p:cNvSpPr>
            <p:nvPr/>
          </p:nvSpPr>
          <p:spPr bwMode="auto">
            <a:xfrm flipH="1">
              <a:off x="3097" y="2842"/>
              <a:ext cx="31" cy="61"/>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
        <p:nvSpPr>
          <p:cNvPr id="16392" name="Oval 15"/>
          <p:cNvSpPr>
            <a:spLocks noChangeArrowheads="1"/>
          </p:cNvSpPr>
          <p:nvPr/>
        </p:nvSpPr>
        <p:spPr bwMode="auto">
          <a:xfrm>
            <a:off x="4914900" y="4533900"/>
            <a:ext cx="88900" cy="889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25068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sau UNIPOLARE</a:t>
            </a:r>
          </a:p>
        </p:txBody>
      </p:sp>
      <p:sp>
        <p:nvSpPr>
          <p:cNvPr id="3" name="Content Placeholder 2"/>
          <p:cNvSpPr>
            <a:spLocks noGrp="1"/>
          </p:cNvSpPr>
          <p:nvPr>
            <p:ph idx="1"/>
          </p:nvPr>
        </p:nvSpPr>
        <p:spPr/>
        <p:txBody>
          <a:bodyPr/>
          <a:lstStyle/>
          <a:p>
            <a:pPr marL="0" indent="0">
              <a:buNone/>
            </a:pPr>
            <a:r>
              <a:rPr lang="ro-RO" sz="1800" dirty="0"/>
              <a:t>W. Shockley - 1952: impedanţa foarte mare de intrare, cu toate avantajele practice. </a:t>
            </a:r>
          </a:p>
          <a:p>
            <a:pPr marL="0" indent="0">
              <a:buNone/>
            </a:pPr>
            <a:endParaRPr lang="ro-RO" sz="1800" dirty="0"/>
          </a:p>
          <a:p>
            <a:pPr marL="0" indent="0">
              <a:buNone/>
            </a:pPr>
            <a:r>
              <a:rPr lang="ro-RO" sz="1800" dirty="0"/>
              <a:t>TEC - ul este un rezistor a cărui secţiune </a:t>
            </a:r>
            <a:r>
              <a:rPr lang="en-US" sz="1800" dirty="0"/>
              <a:t>/ </a:t>
            </a:r>
            <a:r>
              <a:rPr lang="ro-RO" sz="1800" dirty="0"/>
              <a:t>rezistivitate este controlată de un câmp electric, de unde şi denumirea (efect de câmp). </a:t>
            </a:r>
          </a:p>
          <a:p>
            <a:pPr marL="0" indent="0">
              <a:buNone/>
            </a:pPr>
            <a:r>
              <a:rPr lang="ro-RO" sz="1800" dirty="0"/>
              <a:t>Conducţia electrică are loc într-un “canal” conductiv generat într-un material SC, ale cărui dimensiuni geometrice sau concentraţii de purtători de sarcină pot fi controlate cu ajutorul unui câmp electric (transversal pe direcţia de curgere a curentului), creat între un electrod de comandă numit GRILĂ (POARTĂ) (câmpul electric fiind determinat de potenţialul său), situat în vecinătatea CANALULUI şi VOLUMUL SC  în care este </a:t>
            </a:r>
            <a:r>
              <a:rPr lang="ro-RO" sz="1800" i="1" dirty="0"/>
              <a:t>format sau indus </a:t>
            </a:r>
            <a:r>
              <a:rPr lang="ro-RO" sz="1800" dirty="0"/>
              <a:t>acesta. </a:t>
            </a:r>
          </a:p>
          <a:p>
            <a:pPr marL="0" indent="0">
              <a:buNone/>
            </a:pPr>
            <a:r>
              <a:rPr lang="ro-RO" sz="1800" dirty="0"/>
              <a:t>Se reaminteşte legea lui Ohm: R= U/R sau = </a:t>
            </a:r>
            <a:r>
              <a:rPr lang="ro-RO" sz="1800" dirty="0" err="1"/>
              <a:t>UxG</a:t>
            </a:r>
            <a:r>
              <a:rPr lang="ro-RO" sz="1800" dirty="0"/>
              <a:t>, unde R = </a:t>
            </a:r>
            <a:r>
              <a:rPr lang="el-GR" sz="1800" dirty="0"/>
              <a:t>ρ</a:t>
            </a:r>
            <a:r>
              <a:rPr lang="ro-RO" sz="1800" dirty="0"/>
              <a:t> L/S. Practic, câmpul electric acţionează asupra secţiunii canalului (S) sau asupra rezistivităţii, modificându-se R şi în final I. </a:t>
            </a:r>
            <a:endParaRPr lang="en-US" sz="1800" dirty="0"/>
          </a:p>
          <a:p>
            <a:pPr marL="0" indent="0">
              <a:buNone/>
            </a:pPr>
            <a:r>
              <a:rPr lang="ro-RO" sz="1800" dirty="0"/>
              <a:t>Curentul curge printr-o zonă SC ( CANAL) între doi electrozi, unul numit SURSĂ - pentru că </a:t>
            </a:r>
            <a:r>
              <a:rPr lang="en-US" sz="1800" dirty="0" err="1"/>
              <a:t>livrea</a:t>
            </a:r>
            <a:r>
              <a:rPr lang="ro-RO" sz="1800" dirty="0"/>
              <a:t>ă purtătorii de sarcină şi celălalt numit DRENĂ – colectează purtătorii de sarcină.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a:t>
            </a:fld>
            <a:endParaRPr lang="en-US" altLang="zh-CN"/>
          </a:p>
        </p:txBody>
      </p:sp>
    </p:spTree>
    <p:extLst>
      <p:ext uri="{BB962C8B-B14F-4D97-AF65-F5344CB8AC3E}">
        <p14:creationId xmlns:p14="http://schemas.microsoft.com/office/powerpoint/2010/main" val="292051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sp>
        <p:nvSpPr>
          <p:cNvPr id="3" name="Content Placeholder 2"/>
          <p:cNvSpPr>
            <a:spLocks noGrp="1"/>
          </p:cNvSpPr>
          <p:nvPr>
            <p:ph idx="1"/>
          </p:nvPr>
        </p:nvSpPr>
        <p:spPr>
          <a:xfrm>
            <a:off x="3009501" y="1409700"/>
            <a:ext cx="5966224" cy="4889500"/>
          </a:xfrm>
        </p:spPr>
        <p:txBody>
          <a:bodyPr/>
          <a:lstStyle/>
          <a:p>
            <a:pPr marL="0" indent="0">
              <a:buNone/>
            </a:pPr>
            <a:r>
              <a:rPr lang="ro-RO" sz="2000" dirty="0"/>
              <a:t>Tensiunea V</a:t>
            </a:r>
            <a:r>
              <a:rPr lang="ro-RO" sz="2000" baseline="-25000" dirty="0"/>
              <a:t>DS</a:t>
            </a:r>
            <a:r>
              <a:rPr lang="ro-RO" sz="2000" dirty="0"/>
              <a:t> a trecut de valoarea V</a:t>
            </a:r>
            <a:r>
              <a:rPr lang="ro-RO" sz="2000" baseline="-25000" dirty="0"/>
              <a:t>DSsat</a:t>
            </a:r>
            <a:r>
              <a:rPr lang="ro-RO" sz="2000" dirty="0"/>
              <a:t>. Electronii din imediata vecinătate a regiunii drenei sunt captați in regiunea de drenă puternic pozitivată. Canalul devine strangulat lângă drenă. Suntem în </a:t>
            </a:r>
            <a:r>
              <a:rPr lang="ro-RO" sz="2000" i="1" dirty="0"/>
              <a:t>regiunea de strangulare</a:t>
            </a:r>
            <a:r>
              <a:rPr lang="ro-RO" sz="2000" dirty="0"/>
              <a:t> sau </a:t>
            </a:r>
            <a:r>
              <a:rPr lang="ro-RO" sz="2000" i="1" dirty="0"/>
              <a:t>de saturație </a:t>
            </a:r>
            <a:r>
              <a:rPr lang="ro-RO" sz="2000" dirty="0"/>
              <a:t>sau </a:t>
            </a:r>
            <a:r>
              <a:rPr lang="ro-RO" sz="2000" i="1" dirty="0"/>
              <a:t>regiunea activă</a:t>
            </a:r>
            <a:r>
              <a:rPr lang="ro-RO" sz="2000" dirty="0"/>
              <a:t>. </a:t>
            </a:r>
          </a:p>
          <a:p>
            <a:pPr marL="0" indent="0">
              <a:buNone/>
            </a:pPr>
            <a:r>
              <a:rPr lang="ro-RO" sz="2000" dirty="0"/>
              <a:t>I</a:t>
            </a:r>
            <a:r>
              <a:rPr lang="ro-RO" sz="2000" baseline="-25000" dirty="0"/>
              <a:t>D</a:t>
            </a:r>
            <a:r>
              <a:rPr lang="ro-RO" sz="2000" dirty="0"/>
              <a:t> practic nu mai depinde de tensiunea drenă – sursă V</a:t>
            </a:r>
            <a:r>
              <a:rPr lang="ro-RO" sz="2000" baseline="-25000" dirty="0"/>
              <a:t>DS</a:t>
            </a:r>
            <a:r>
              <a:rPr lang="ro-RO" sz="2000" dirty="0"/>
              <a:t> &gt;V</a:t>
            </a:r>
            <a:r>
              <a:rPr lang="ro-RO" sz="2000" baseline="-25000" dirty="0"/>
              <a:t>DSsat</a:t>
            </a:r>
            <a:r>
              <a:rPr lang="ro-RO" sz="2000" dirty="0"/>
              <a:t>.</a:t>
            </a:r>
          </a:p>
          <a:p>
            <a:pPr marL="0" indent="0">
              <a:buNone/>
            </a:pPr>
            <a:r>
              <a:rPr lang="ro-RO" sz="2000" dirty="0"/>
              <a:t>I</a:t>
            </a:r>
            <a:r>
              <a:rPr lang="ro-RO" sz="2000" baseline="-25000" dirty="0"/>
              <a:t>D </a:t>
            </a:r>
            <a:r>
              <a:rPr lang="ro-RO" sz="2000" dirty="0"/>
              <a:t>= </a:t>
            </a:r>
            <a:r>
              <a:rPr lang="el-GR" sz="2000" dirty="0"/>
              <a:t>β</a:t>
            </a:r>
            <a:r>
              <a:rPr lang="ro-RO" sz="2000" dirty="0"/>
              <a:t>(V</a:t>
            </a:r>
            <a:r>
              <a:rPr lang="ro-RO" sz="2000" baseline="-25000" dirty="0"/>
              <a:t>GS</a:t>
            </a:r>
            <a:r>
              <a:rPr lang="ro-RO" sz="2000" dirty="0"/>
              <a:t> – V</a:t>
            </a:r>
            <a:r>
              <a:rPr lang="ro-RO" sz="2000" baseline="-25000" dirty="0"/>
              <a:t>P</a:t>
            </a:r>
            <a:r>
              <a:rPr lang="ro-RO" sz="2000" dirty="0"/>
              <a:t>)</a:t>
            </a:r>
            <a:r>
              <a:rPr lang="ro-RO" sz="2000" baseline="30000" dirty="0"/>
              <a:t>2</a:t>
            </a:r>
            <a:r>
              <a:rPr lang="ro-RO" sz="2000" dirty="0"/>
              <a:t>(1+ V</a:t>
            </a:r>
            <a:r>
              <a:rPr lang="ro-RO" sz="2000" baseline="-25000" dirty="0"/>
              <a:t>DS</a:t>
            </a:r>
            <a:r>
              <a:rPr lang="ro-RO" sz="2000" dirty="0"/>
              <a:t>/V</a:t>
            </a:r>
            <a:r>
              <a:rPr lang="ro-RO" sz="2000" baseline="-25000" dirty="0"/>
              <a:t>A</a:t>
            </a:r>
            <a:r>
              <a:rPr lang="ro-RO" sz="2000" dirty="0"/>
              <a:t>) ≈ </a:t>
            </a:r>
            <a:r>
              <a:rPr lang="el-GR" sz="2000" dirty="0"/>
              <a:t>β</a:t>
            </a:r>
            <a:r>
              <a:rPr lang="ro-RO" sz="2000" dirty="0"/>
              <a:t>(V</a:t>
            </a:r>
            <a:r>
              <a:rPr lang="ro-RO" sz="2000" baseline="-25000" dirty="0"/>
              <a:t>GS</a:t>
            </a:r>
            <a:r>
              <a:rPr lang="ro-RO" sz="2000" dirty="0"/>
              <a:t>-V</a:t>
            </a:r>
            <a:r>
              <a:rPr lang="ro-RO" sz="2000" baseline="-25000" dirty="0"/>
              <a:t>P</a:t>
            </a:r>
            <a:r>
              <a:rPr lang="ro-RO" sz="2000" dirty="0"/>
              <a:t>)</a:t>
            </a:r>
            <a:r>
              <a:rPr lang="ro-RO" sz="2000" baseline="30000" dirty="0"/>
              <a:t>2</a:t>
            </a:r>
            <a:endParaRPr lang="ro-RO" sz="2000" dirty="0"/>
          </a:p>
          <a:p>
            <a:pPr marL="0" indent="0">
              <a:buNone/>
            </a:pPr>
            <a:endParaRPr lang="ro-RO" sz="2000" baseline="30000" dirty="0"/>
          </a:p>
          <a:p>
            <a:pPr marL="0" indent="0">
              <a:buNone/>
            </a:pPr>
            <a:r>
              <a:rPr lang="ro-RO" sz="2000" b="0" dirty="0"/>
              <a:t>sau</a:t>
            </a:r>
            <a:r>
              <a:rPr lang="ro-RO" sz="2000" dirty="0"/>
              <a:t> I</a:t>
            </a:r>
            <a:r>
              <a:rPr lang="ro-RO" sz="2000" baseline="-25000" dirty="0"/>
              <a:t>D</a:t>
            </a:r>
            <a:r>
              <a:rPr lang="ro-RO" sz="2000" dirty="0"/>
              <a:t> ≈ (K/2)(W/L)(V</a:t>
            </a:r>
            <a:r>
              <a:rPr lang="ro-RO" sz="2000" baseline="-25000" dirty="0"/>
              <a:t>GS</a:t>
            </a:r>
            <a:r>
              <a:rPr lang="ro-RO" sz="2000" dirty="0"/>
              <a:t> – V</a:t>
            </a:r>
            <a:r>
              <a:rPr lang="ro-RO" sz="2000" baseline="-25000" dirty="0"/>
              <a:t>P</a:t>
            </a:r>
            <a:r>
              <a:rPr lang="ro-RO" sz="2000" dirty="0"/>
              <a:t>)</a:t>
            </a:r>
            <a:r>
              <a:rPr lang="ro-RO" sz="2000" baseline="30000" dirty="0"/>
              <a:t>2</a:t>
            </a:r>
          </a:p>
          <a:p>
            <a:pPr marL="0" indent="0">
              <a:buNone/>
            </a:pPr>
            <a:endParaRPr lang="ro-RO" sz="2000" baseline="30000" dirty="0"/>
          </a:p>
          <a:p>
            <a:pPr marL="0" indent="0">
              <a:buNone/>
            </a:pPr>
            <a:r>
              <a:rPr lang="ro-RO" sz="2000" dirty="0"/>
              <a:t>V</a:t>
            </a:r>
            <a:r>
              <a:rPr lang="ro-RO" sz="2000" baseline="-25000" dirty="0"/>
              <a:t>GS</a:t>
            </a:r>
            <a:r>
              <a:rPr lang="ro-RO" sz="2000" dirty="0"/>
              <a:t> &gt; V</a:t>
            </a:r>
            <a:r>
              <a:rPr lang="ro-RO" sz="2000" baseline="-25000" dirty="0"/>
              <a:t>P</a:t>
            </a:r>
          </a:p>
          <a:p>
            <a:pPr marL="0" indent="0">
              <a:buNone/>
            </a:pPr>
            <a:r>
              <a:rPr lang="ro-RO" sz="2000" dirty="0"/>
              <a:t>V</a:t>
            </a:r>
            <a:r>
              <a:rPr lang="ro-RO" sz="2000" baseline="-25000" dirty="0"/>
              <a:t>DS</a:t>
            </a:r>
            <a:r>
              <a:rPr lang="ro-RO" sz="2000" dirty="0"/>
              <a:t> &gt; V</a:t>
            </a:r>
            <a:r>
              <a:rPr lang="ro-RO" sz="2000" baseline="-25000" dirty="0"/>
              <a:t>DSsat</a:t>
            </a:r>
          </a:p>
          <a:p>
            <a:pPr marL="0" indent="0">
              <a:buNone/>
            </a:pPr>
            <a:r>
              <a:rPr lang="ro-RO" sz="2000" dirty="0"/>
              <a:t>I</a:t>
            </a:r>
            <a:r>
              <a:rPr lang="ro-RO" sz="2000" baseline="-25000" dirty="0"/>
              <a:t>D</a:t>
            </a:r>
            <a:r>
              <a:rPr lang="ro-RO" sz="2000" dirty="0"/>
              <a:t> &gt; 0</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20</a:t>
            </a:fld>
            <a:endParaRPr lang="en-US" altLang="zh-CN"/>
          </a:p>
        </p:txBody>
      </p:sp>
      <p:pic>
        <p:nvPicPr>
          <p:cNvPr id="7" name="Picture 6"/>
          <p:cNvPicPr>
            <a:picLocks noChangeAspect="1"/>
          </p:cNvPicPr>
          <p:nvPr/>
        </p:nvPicPr>
        <p:blipFill>
          <a:blip r:embed="rId2"/>
          <a:stretch>
            <a:fillRect/>
          </a:stretch>
        </p:blipFill>
        <p:spPr>
          <a:xfrm>
            <a:off x="288925" y="1409700"/>
            <a:ext cx="2720576" cy="3048264"/>
          </a:xfrm>
          <a:prstGeom prst="rect">
            <a:avLst/>
          </a:prstGeom>
        </p:spPr>
      </p:pic>
    </p:spTree>
    <p:extLst>
      <p:ext uri="{BB962C8B-B14F-4D97-AF65-F5344CB8AC3E}">
        <p14:creationId xmlns:p14="http://schemas.microsoft.com/office/powerpoint/2010/main" val="196017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C8B7C71-14A4-47A8-AF88-1360E42032E6}" type="slidenum">
              <a:rPr lang="zh-CN" altLang="en-US" sz="1200" b="0" smtClean="0">
                <a:solidFill>
                  <a:schemeClr val="tx1"/>
                </a:solidFill>
                <a:latin typeface="Arial Black" panose="020B0A04020102020204" pitchFamily="34" charset="0"/>
              </a:rPr>
              <a:pPr>
                <a:spcBef>
                  <a:spcPct val="0"/>
                </a:spcBef>
                <a:buClrTx/>
                <a:buSzTx/>
                <a:buFontTx/>
                <a:buNone/>
              </a:pPr>
              <a:t>21</a:t>
            </a:fld>
            <a:endParaRPr lang="en-US" altLang="zh-CN" sz="1200" b="0">
              <a:solidFill>
                <a:schemeClr val="tx1"/>
              </a:solidFill>
              <a:latin typeface="Arial Black" panose="020B0A04020102020204" pitchFamily="34" charset="0"/>
            </a:endParaRPr>
          </a:p>
        </p:txBody>
      </p:sp>
      <p:sp>
        <p:nvSpPr>
          <p:cNvPr id="17413" name="Rectangle 2"/>
          <p:cNvSpPr>
            <a:spLocks noGrp="1" noChangeArrowheads="1"/>
          </p:cNvSpPr>
          <p:nvPr>
            <p:ph type="body" idx="1"/>
          </p:nvPr>
        </p:nvSpPr>
        <p:spPr>
          <a:xfrm>
            <a:off x="288925" y="1339850"/>
            <a:ext cx="8394700" cy="4470400"/>
          </a:xfrm>
        </p:spPr>
        <p:txBody>
          <a:bodyPr/>
          <a:lstStyle/>
          <a:p>
            <a:pPr eaLnBrk="1" hangingPunct="1"/>
            <a:r>
              <a:rPr lang="ro-RO" altLang="zh-CN" sz="2800" dirty="0"/>
              <a:t>Când </a:t>
            </a:r>
            <a:r>
              <a:rPr lang="en-US" altLang="zh-CN" sz="2800" i="1" dirty="0"/>
              <a:t>V</a:t>
            </a:r>
            <a:r>
              <a:rPr lang="en-US" altLang="zh-CN" sz="2800" i="1" baseline="-25000" dirty="0"/>
              <a:t>GD</a:t>
            </a:r>
            <a:r>
              <a:rPr lang="en-US" altLang="zh-CN" sz="2800" dirty="0"/>
              <a:t> = </a:t>
            </a:r>
            <a:r>
              <a:rPr lang="en-US" altLang="zh-CN" sz="2800" i="1" dirty="0" err="1"/>
              <a:t>V</a:t>
            </a:r>
            <a:r>
              <a:rPr lang="en-US" altLang="zh-CN" sz="2800" i="1" baseline="-25000" dirty="0" err="1"/>
              <a:t>t</a:t>
            </a:r>
            <a:r>
              <a:rPr lang="en-US" altLang="zh-CN" sz="2800" dirty="0"/>
              <a:t> </a:t>
            </a:r>
            <a:r>
              <a:rPr lang="ro-RO" altLang="zh-CN" sz="2800" dirty="0"/>
              <a:t>sau</a:t>
            </a:r>
            <a:r>
              <a:rPr lang="en-US" altLang="zh-CN" sz="2800" dirty="0"/>
              <a:t> </a:t>
            </a:r>
            <a:r>
              <a:rPr lang="en-US" altLang="zh-CN" sz="2800" i="1" dirty="0"/>
              <a:t>V</a:t>
            </a:r>
            <a:r>
              <a:rPr lang="en-US" altLang="zh-CN" sz="2800" i="1" baseline="-25000" dirty="0"/>
              <a:t>GS</a:t>
            </a:r>
            <a:r>
              <a:rPr lang="en-US" altLang="zh-CN" sz="2800" dirty="0"/>
              <a:t> - </a:t>
            </a:r>
            <a:r>
              <a:rPr lang="en-US" altLang="zh-CN" sz="2800" i="1" dirty="0"/>
              <a:t>V</a:t>
            </a:r>
            <a:r>
              <a:rPr lang="en-US" altLang="zh-CN" sz="2800" i="1" baseline="-25000" dirty="0"/>
              <a:t>DS</a:t>
            </a:r>
            <a:r>
              <a:rPr lang="en-US" altLang="zh-CN" sz="2800" dirty="0"/>
              <a:t> = </a:t>
            </a:r>
            <a:r>
              <a:rPr lang="en-US" altLang="zh-CN" sz="2800" i="1" dirty="0" err="1"/>
              <a:t>V</a:t>
            </a:r>
            <a:r>
              <a:rPr lang="en-US" altLang="zh-CN" sz="2800" i="1" baseline="-25000" dirty="0" err="1"/>
              <a:t>t</a:t>
            </a:r>
            <a:r>
              <a:rPr lang="en-US" altLang="zh-CN" sz="2800" dirty="0"/>
              <a:t> , </a:t>
            </a:r>
            <a:r>
              <a:rPr lang="ro-RO" altLang="zh-CN" sz="2800" dirty="0"/>
              <a:t>canalul se închide</a:t>
            </a:r>
            <a:endParaRPr lang="en-US" altLang="zh-CN" sz="2800" dirty="0"/>
          </a:p>
          <a:p>
            <a:pPr lvl="1" eaLnBrk="1" hangingPunct="1">
              <a:buClr>
                <a:schemeClr val="accent2"/>
              </a:buClr>
            </a:pPr>
            <a:r>
              <a:rPr lang="ro-RO" altLang="zh-CN" sz="2400" dirty="0"/>
              <a:t>Stratul inversat dispare la punctul limitrof drenei </a:t>
            </a:r>
            <a:endParaRPr lang="en-US" altLang="zh-CN" sz="2400" dirty="0"/>
          </a:p>
          <a:p>
            <a:pPr lvl="1" eaLnBrk="1" hangingPunct="1">
              <a:buClr>
                <a:schemeClr val="accent2"/>
              </a:buClr>
            </a:pPr>
            <a:r>
              <a:rPr lang="en-US" altLang="zh-CN" sz="2400" dirty="0">
                <a:solidFill>
                  <a:srgbClr val="FF0000"/>
                </a:solidFill>
              </a:rPr>
              <a:t>D</a:t>
            </a:r>
            <a:r>
              <a:rPr lang="ro-RO" altLang="zh-CN" sz="2400" dirty="0">
                <a:solidFill>
                  <a:srgbClr val="FF0000"/>
                </a:solidFill>
              </a:rPr>
              <a:t>ar curentul </a:t>
            </a:r>
            <a:r>
              <a:rPr lang="ro-RO" altLang="zh-CN" sz="2400" dirty="0" err="1">
                <a:solidFill>
                  <a:srgbClr val="FF0000"/>
                </a:solidFill>
              </a:rPr>
              <a:t>Drenei</a:t>
            </a:r>
            <a:r>
              <a:rPr lang="ro-RO" altLang="zh-CN" sz="2400" dirty="0">
                <a:solidFill>
                  <a:srgbClr val="FF0000"/>
                </a:solidFill>
              </a:rPr>
              <a:t> nu dispare</a:t>
            </a:r>
            <a:r>
              <a:rPr lang="en-US" altLang="zh-CN" sz="2400" dirty="0">
                <a:solidFill>
                  <a:srgbClr val="FF0000"/>
                </a:solidFill>
              </a:rPr>
              <a:t>!</a:t>
            </a:r>
          </a:p>
        </p:txBody>
      </p:sp>
      <p:sp>
        <p:nvSpPr>
          <p:cNvPr id="17414" name="Rectangle 3"/>
          <p:cNvSpPr>
            <a:spLocks noGrp="1" noChangeArrowheads="1"/>
          </p:cNvSpPr>
          <p:nvPr>
            <p:ph type="title"/>
          </p:nvPr>
        </p:nvSpPr>
        <p:spPr/>
        <p:txBody>
          <a:bodyPr/>
          <a:lstStyle/>
          <a:p>
            <a:pPr eaLnBrk="1" hangingPunct="1"/>
            <a:r>
              <a:rPr lang="ro-RO" altLang="zh-CN" sz="3800" dirty="0">
                <a:solidFill>
                  <a:schemeClr val="bg1"/>
                </a:solidFill>
              </a:rPr>
              <a:t>Strangularea canalului</a:t>
            </a:r>
            <a:endParaRPr lang="zh-CN" altLang="en-US" sz="3800" dirty="0">
              <a:solidFill>
                <a:schemeClr val="bg1"/>
              </a:solidFill>
            </a:endParaRPr>
          </a:p>
        </p:txBody>
      </p:sp>
      <p:pic>
        <p:nvPicPr>
          <p:cNvPr id="17415" name="Picture 4" descr="sedr42021_0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3290888"/>
            <a:ext cx="71008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2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EB3C80D-990B-4AEB-BB75-574C44135539}" type="datetime1">
              <a:rPr lang="zh-CN" altLang="en-US" sz="1200" b="0" smtClean="0">
                <a:solidFill>
                  <a:schemeClr val="tx1"/>
                </a:solidFill>
                <a:latin typeface="Arial" panose="020B0604020202020204" pitchFamily="34" charset="0"/>
              </a:rPr>
              <a:pPr>
                <a:spcBef>
                  <a:spcPct val="0"/>
                </a:spcBef>
                <a:buClrTx/>
                <a:buSzTx/>
                <a:buFontTx/>
                <a:buNone/>
              </a:pPr>
              <a:t>2023/11/13</a:t>
            </a:fld>
            <a:endParaRPr lang="en-US" altLang="zh-CN" sz="1200" b="0">
              <a:solidFill>
                <a:schemeClr val="tx1"/>
              </a:solidFill>
              <a:latin typeface="Arial" panose="020B0604020202020204" pitchFamily="34" charset="0"/>
            </a:endParaRPr>
          </a:p>
        </p:txBody>
      </p:sp>
      <p:sp>
        <p:nvSpPr>
          <p:cNvPr id="184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68F88CEE-C863-4831-8E70-AA65D621E972}" type="slidenum">
              <a:rPr lang="zh-CN" altLang="en-US" sz="1200" b="0" smtClean="0">
                <a:solidFill>
                  <a:schemeClr val="tx1"/>
                </a:solidFill>
                <a:latin typeface="Arial Black" panose="020B0A04020102020204" pitchFamily="34" charset="0"/>
              </a:rPr>
              <a:pPr>
                <a:spcBef>
                  <a:spcPct val="0"/>
                </a:spcBef>
                <a:buClrTx/>
                <a:buSzTx/>
                <a:buFontTx/>
                <a:buNone/>
              </a:pPr>
              <a:t>22</a:t>
            </a:fld>
            <a:endParaRPr lang="en-US" altLang="zh-CN" sz="1200" b="0">
              <a:solidFill>
                <a:schemeClr val="tx1"/>
              </a:solidFill>
              <a:latin typeface="Arial Black" panose="020B0A04020102020204" pitchFamily="34" charset="0"/>
            </a:endParaRPr>
          </a:p>
        </p:txBody>
      </p:sp>
      <p:pic>
        <p:nvPicPr>
          <p:cNvPr id="18437" name="Picture 3" descr="W020060824720021099842"/>
          <p:cNvPicPr>
            <a:picLocks noChangeAspect="1" noChangeArrowheads="1"/>
          </p:cNvPicPr>
          <p:nvPr/>
        </p:nvPicPr>
        <p:blipFill>
          <a:blip r:embed="rId2">
            <a:extLst>
              <a:ext uri="{28A0092B-C50C-407E-A947-70E740481C1C}">
                <a14:useLocalDpi xmlns:a14="http://schemas.microsoft.com/office/drawing/2010/main" val="0"/>
              </a:ext>
            </a:extLst>
          </a:blip>
          <a:srcRect t="8696" b="7161"/>
          <a:stretch>
            <a:fillRect/>
          </a:stretch>
        </p:blipFill>
        <p:spPr bwMode="auto">
          <a:xfrm>
            <a:off x="6148388" y="2501900"/>
            <a:ext cx="27813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p:cNvSpPr>
            <a:spLocks noGrp="1" noChangeArrowheads="1"/>
          </p:cNvSpPr>
          <p:nvPr>
            <p:ph type="title"/>
          </p:nvPr>
        </p:nvSpPr>
        <p:spPr>
          <a:xfrm>
            <a:off x="195263" y="101600"/>
            <a:ext cx="8597045" cy="857250"/>
          </a:xfrm>
          <a:noFill/>
        </p:spPr>
        <p:txBody>
          <a:bodyPr/>
          <a:lstStyle/>
          <a:p>
            <a:pPr eaLnBrk="1" hangingPunct="1"/>
            <a:r>
              <a:rPr lang="ro-RO" altLang="zh-CN" sz="3800" dirty="0"/>
              <a:t>Curentul </a:t>
            </a:r>
            <a:r>
              <a:rPr lang="ro-RO" altLang="zh-CN" sz="3800" dirty="0" err="1"/>
              <a:t>drenei</a:t>
            </a:r>
            <a:r>
              <a:rPr lang="ro-RO" altLang="zh-CN" sz="3800" dirty="0"/>
              <a:t> la strangularea canalului</a:t>
            </a:r>
            <a:endParaRPr lang="zh-CN" altLang="en-US" sz="3800" dirty="0"/>
          </a:p>
        </p:txBody>
      </p:sp>
      <p:sp>
        <p:nvSpPr>
          <p:cNvPr id="18439" name="Text Box 12"/>
          <p:cNvSpPr txBox="1">
            <a:spLocks noChangeArrowheads="1"/>
          </p:cNvSpPr>
          <p:nvPr/>
        </p:nvSpPr>
        <p:spPr bwMode="auto">
          <a:xfrm>
            <a:off x="288925" y="1270000"/>
            <a:ext cx="863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35000"/>
              </a:spcBef>
              <a:buClrTx/>
              <a:buSzTx/>
              <a:buFontTx/>
              <a:buChar char="•"/>
            </a:pPr>
            <a:r>
              <a:rPr lang="ro-RO" altLang="zh-CN" sz="2400" dirty="0">
                <a:solidFill>
                  <a:srgbClr val="3939AD"/>
                </a:solidFill>
                <a:latin typeface="Arial" panose="020B0604020202020204" pitchFamily="34" charset="0"/>
              </a:rPr>
              <a:t>Electronii trec prin </a:t>
            </a:r>
            <a:r>
              <a:rPr lang="ro-RO" altLang="zh-CN" sz="2400" dirty="0" err="1">
                <a:solidFill>
                  <a:srgbClr val="3939AD"/>
                </a:solidFill>
                <a:latin typeface="Arial" panose="020B0604020202020204" pitchFamily="34" charset="0"/>
              </a:rPr>
              <a:t>area</a:t>
            </a:r>
            <a:r>
              <a:rPr lang="ro-RO" altLang="zh-CN" sz="2400" dirty="0">
                <a:solidFill>
                  <a:srgbClr val="3939AD"/>
                </a:solidFill>
                <a:latin typeface="Arial" panose="020B0604020202020204" pitchFamily="34" charset="0"/>
              </a:rPr>
              <a:t> strangulată foarte repede de aceea curentul continua să se mențină la un nivel mic - similar unui flux de apă la hidrocentrale</a:t>
            </a:r>
            <a:r>
              <a:rPr lang="en-US" altLang="zh-CN" sz="2400" dirty="0">
                <a:solidFill>
                  <a:srgbClr val="3939AD"/>
                </a:solidFill>
                <a:latin typeface="Arial" panose="020B0604020202020204" pitchFamily="34" charset="0"/>
              </a:rPr>
              <a:t> </a:t>
            </a:r>
          </a:p>
        </p:txBody>
      </p:sp>
      <p:pic>
        <p:nvPicPr>
          <p:cNvPr id="1844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4098925"/>
            <a:ext cx="28019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26"/>
          <p:cNvGrpSpPr>
            <a:grpSpLocks/>
          </p:cNvGrpSpPr>
          <p:nvPr/>
        </p:nvGrpSpPr>
        <p:grpSpPr bwMode="auto">
          <a:xfrm>
            <a:off x="152400" y="3336925"/>
            <a:ext cx="5843588" cy="2265363"/>
            <a:chOff x="96" y="2430"/>
            <a:chExt cx="3681" cy="1427"/>
          </a:xfrm>
        </p:grpSpPr>
        <p:pic>
          <p:nvPicPr>
            <p:cNvPr id="18445"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18447"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grpSp>
        <p:nvGrpSpPr>
          <p:cNvPr id="18442" name="Group 23"/>
          <p:cNvGrpSpPr>
            <a:grpSpLocks/>
          </p:cNvGrpSpPr>
          <p:nvPr/>
        </p:nvGrpSpPr>
        <p:grpSpPr bwMode="auto">
          <a:xfrm>
            <a:off x="7340600" y="3314700"/>
            <a:ext cx="165100" cy="1765300"/>
            <a:chOff x="3664" y="1760"/>
            <a:chExt cx="144" cy="1504"/>
          </a:xfrm>
        </p:grpSpPr>
        <p:sp>
          <p:nvSpPr>
            <p:cNvPr id="18443" name="Line 24"/>
            <p:cNvSpPr>
              <a:spLocks noChangeShapeType="1"/>
            </p:cNvSpPr>
            <p:nvPr/>
          </p:nvSpPr>
          <p:spPr bwMode="auto">
            <a:xfrm>
              <a:off x="3736" y="1880"/>
              <a:ext cx="40" cy="1384"/>
            </a:xfrm>
            <a:prstGeom prst="line">
              <a:avLst/>
            </a:prstGeom>
            <a:noFill/>
            <a:ln w="1905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ro-RO"/>
            </a:p>
          </p:txBody>
        </p:sp>
        <p:sp>
          <p:nvSpPr>
            <p:cNvPr id="18444" name="Oval 25"/>
            <p:cNvSpPr>
              <a:spLocks noChangeArrowheads="1"/>
            </p:cNvSpPr>
            <p:nvPr/>
          </p:nvSpPr>
          <p:spPr bwMode="auto">
            <a:xfrm>
              <a:off x="3664" y="1760"/>
              <a:ext cx="144" cy="12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101274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BB32EC-0E69-4D1A-852E-4E39F932348E}" type="slidenum">
              <a:rPr lang="zh-CN" altLang="en-US" sz="1200" b="0" smtClean="0">
                <a:solidFill>
                  <a:schemeClr val="tx1"/>
                </a:solidFill>
                <a:latin typeface="Arial Black" panose="020B0A04020102020204" pitchFamily="34" charset="0"/>
              </a:rPr>
              <a:pPr>
                <a:spcBef>
                  <a:spcPct val="0"/>
                </a:spcBef>
                <a:buClrTx/>
                <a:buSzTx/>
                <a:buFontTx/>
                <a:buNone/>
              </a:pPr>
              <a:t>23</a:t>
            </a:fld>
            <a:endParaRPr lang="en-US" altLang="zh-CN" sz="1200" b="0">
              <a:solidFill>
                <a:schemeClr val="tx1"/>
              </a:solidFill>
              <a:latin typeface="Arial Black" panose="020B0A04020102020204" pitchFamily="34" charset="0"/>
            </a:endParaRPr>
          </a:p>
        </p:txBody>
      </p:sp>
      <p:sp>
        <p:nvSpPr>
          <p:cNvPr id="19461" name="Rectangle 3"/>
          <p:cNvSpPr>
            <a:spLocks noGrp="1" noChangeArrowheads="1"/>
          </p:cNvSpPr>
          <p:nvPr>
            <p:ph type="body" idx="1"/>
          </p:nvPr>
        </p:nvSpPr>
        <p:spPr>
          <a:xfrm>
            <a:off x="288925" y="1268413"/>
            <a:ext cx="8458200" cy="4813300"/>
          </a:xfrm>
        </p:spPr>
        <p:txBody>
          <a:bodyPr/>
          <a:lstStyle/>
          <a:p>
            <a:pPr eaLnBrk="1" hangingPunct="1"/>
            <a:r>
              <a:rPr lang="ro-RO" altLang="zh-CN" sz="2800" dirty="0"/>
              <a:t>Curentul </a:t>
            </a:r>
            <a:r>
              <a:rPr lang="ro-RO" altLang="zh-CN" sz="2800" dirty="0" err="1"/>
              <a:t>Drenei</a:t>
            </a:r>
            <a:r>
              <a:rPr lang="ro-RO" altLang="zh-CN" sz="2800" dirty="0"/>
              <a:t> este saturat și controlat exclusiv de </a:t>
            </a:r>
            <a:r>
              <a:rPr lang="en-US" altLang="zh-CN" sz="2800" dirty="0"/>
              <a:t> </a:t>
            </a:r>
            <a:r>
              <a:rPr lang="en-US" altLang="zh-CN" sz="2800" i="1" dirty="0" err="1"/>
              <a:t>v</a:t>
            </a:r>
            <a:r>
              <a:rPr lang="en-US" altLang="zh-CN" sz="2800" i="1" baseline="-25000" dirty="0" err="1"/>
              <a:t>GS</a:t>
            </a:r>
            <a:endParaRPr lang="en-US" altLang="zh-CN" sz="2800" i="1" baseline="-25000" dirty="0"/>
          </a:p>
        </p:txBody>
      </p:sp>
      <p:sp>
        <p:nvSpPr>
          <p:cNvPr id="19462" name="Rectangle 5"/>
          <p:cNvSpPr>
            <a:spLocks noGrp="1" noChangeArrowheads="1"/>
          </p:cNvSpPr>
          <p:nvPr>
            <p:ph type="title"/>
          </p:nvPr>
        </p:nvSpPr>
        <p:spPr>
          <a:xfrm>
            <a:off x="195263" y="101600"/>
            <a:ext cx="8551862" cy="857250"/>
          </a:xfrm>
        </p:spPr>
        <p:txBody>
          <a:bodyPr/>
          <a:lstStyle/>
          <a:p>
            <a:pPr eaLnBrk="1" hangingPunct="1"/>
            <a:r>
              <a:rPr lang="ro-RO" altLang="zh-CN" sz="3800" dirty="0"/>
              <a:t>Curentul </a:t>
            </a:r>
            <a:r>
              <a:rPr lang="en-US" altLang="zh-CN" sz="3800" dirty="0" err="1"/>
              <a:t>Dr</a:t>
            </a:r>
            <a:r>
              <a:rPr lang="ro-RO" altLang="zh-CN" sz="3800" dirty="0" err="1"/>
              <a:t>enei</a:t>
            </a:r>
            <a:r>
              <a:rPr lang="ro-RO" altLang="zh-CN" sz="3800" dirty="0"/>
              <a:t>  la strangularea canalului</a:t>
            </a:r>
            <a:endParaRPr lang="zh-CN" altLang="en-US" sz="3800" dirty="0"/>
          </a:p>
        </p:txBody>
      </p:sp>
      <p:grpSp>
        <p:nvGrpSpPr>
          <p:cNvPr id="19463" name="Group 9"/>
          <p:cNvGrpSpPr>
            <a:grpSpLocks/>
          </p:cNvGrpSpPr>
          <p:nvPr/>
        </p:nvGrpSpPr>
        <p:grpSpPr bwMode="auto">
          <a:xfrm>
            <a:off x="911225" y="2212975"/>
            <a:ext cx="6878638" cy="4071938"/>
            <a:chOff x="295" y="1162"/>
            <a:chExt cx="4989" cy="2957"/>
          </a:xfrm>
        </p:grpSpPr>
        <p:pic>
          <p:nvPicPr>
            <p:cNvPr id="19464" name="Picture 6" descr="sedr42021_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162"/>
              <a:ext cx="4989"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Freeform 7"/>
            <p:cNvSpPr>
              <a:spLocks/>
            </p:cNvSpPr>
            <p:nvPr/>
          </p:nvSpPr>
          <p:spPr bwMode="auto">
            <a:xfrm>
              <a:off x="1992" y="2128"/>
              <a:ext cx="944" cy="1792"/>
            </a:xfrm>
            <a:custGeom>
              <a:avLst/>
              <a:gdLst>
                <a:gd name="T0" fmla="*/ 0 w 944"/>
                <a:gd name="T1" fmla="*/ 1792 h 1792"/>
                <a:gd name="T2" fmla="*/ 48 w 944"/>
                <a:gd name="T3" fmla="*/ 1424 h 1792"/>
                <a:gd name="T4" fmla="*/ 152 w 944"/>
                <a:gd name="T5" fmla="*/ 976 h 1792"/>
                <a:gd name="T6" fmla="*/ 280 w 944"/>
                <a:gd name="T7" fmla="*/ 592 h 1792"/>
                <a:gd name="T8" fmla="*/ 472 w 944"/>
                <a:gd name="T9" fmla="*/ 296 h 1792"/>
                <a:gd name="T10" fmla="*/ 744 w 944"/>
                <a:gd name="T11" fmla="*/ 72 h 1792"/>
                <a:gd name="T12" fmla="*/ 944 w 944"/>
                <a:gd name="T13" fmla="*/ 0 h 1792"/>
                <a:gd name="T14" fmla="*/ 0 60000 65536"/>
                <a:gd name="T15" fmla="*/ 0 60000 65536"/>
                <a:gd name="T16" fmla="*/ 0 60000 65536"/>
                <a:gd name="T17" fmla="*/ 0 60000 65536"/>
                <a:gd name="T18" fmla="*/ 0 60000 65536"/>
                <a:gd name="T19" fmla="*/ 0 60000 65536"/>
                <a:gd name="T20" fmla="*/ 0 60000 65536"/>
                <a:gd name="T21" fmla="*/ 0 w 944"/>
                <a:gd name="T22" fmla="*/ 0 h 1792"/>
                <a:gd name="T23" fmla="*/ 944 w 944"/>
                <a:gd name="T24" fmla="*/ 1792 h 1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4" h="1792">
                  <a:moveTo>
                    <a:pt x="0" y="1792"/>
                  </a:moveTo>
                  <a:cubicBezTo>
                    <a:pt x="11" y="1676"/>
                    <a:pt x="23" y="1560"/>
                    <a:pt x="48" y="1424"/>
                  </a:cubicBezTo>
                  <a:cubicBezTo>
                    <a:pt x="73" y="1288"/>
                    <a:pt x="113" y="1115"/>
                    <a:pt x="152" y="976"/>
                  </a:cubicBezTo>
                  <a:cubicBezTo>
                    <a:pt x="191" y="837"/>
                    <a:pt x="227" y="705"/>
                    <a:pt x="280" y="592"/>
                  </a:cubicBezTo>
                  <a:cubicBezTo>
                    <a:pt x="333" y="479"/>
                    <a:pt x="395" y="383"/>
                    <a:pt x="472" y="296"/>
                  </a:cubicBezTo>
                  <a:cubicBezTo>
                    <a:pt x="549" y="209"/>
                    <a:pt x="665" y="121"/>
                    <a:pt x="744" y="72"/>
                  </a:cubicBezTo>
                  <a:cubicBezTo>
                    <a:pt x="823" y="23"/>
                    <a:pt x="883" y="11"/>
                    <a:pt x="944" y="0"/>
                  </a:cubicBezTo>
                </a:path>
              </a:pathLst>
            </a:cu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sp>
          <p:nvSpPr>
            <p:cNvPr id="19466" name="Freeform 8"/>
            <p:cNvSpPr>
              <a:spLocks/>
            </p:cNvSpPr>
            <p:nvPr/>
          </p:nvSpPr>
          <p:spPr bwMode="auto">
            <a:xfrm>
              <a:off x="1984" y="2112"/>
              <a:ext cx="952" cy="1800"/>
            </a:xfrm>
            <a:custGeom>
              <a:avLst/>
              <a:gdLst>
                <a:gd name="T0" fmla="*/ 0 w 952"/>
                <a:gd name="T1" fmla="*/ 1800 h 1800"/>
                <a:gd name="T2" fmla="*/ 240 w 952"/>
                <a:gd name="T3" fmla="*/ 1160 h 1800"/>
                <a:gd name="T4" fmla="*/ 496 w 952"/>
                <a:gd name="T5" fmla="*/ 472 h 1800"/>
                <a:gd name="T6" fmla="*/ 672 w 952"/>
                <a:gd name="T7" fmla="*/ 160 h 1800"/>
                <a:gd name="T8" fmla="*/ 952 w 952"/>
                <a:gd name="T9" fmla="*/ 0 h 1800"/>
                <a:gd name="T10" fmla="*/ 0 60000 65536"/>
                <a:gd name="T11" fmla="*/ 0 60000 65536"/>
                <a:gd name="T12" fmla="*/ 0 60000 65536"/>
                <a:gd name="T13" fmla="*/ 0 60000 65536"/>
                <a:gd name="T14" fmla="*/ 0 60000 65536"/>
                <a:gd name="T15" fmla="*/ 0 w 952"/>
                <a:gd name="T16" fmla="*/ 0 h 1800"/>
                <a:gd name="T17" fmla="*/ 952 w 952"/>
                <a:gd name="T18" fmla="*/ 1800 h 1800"/>
              </a:gdLst>
              <a:ahLst/>
              <a:cxnLst>
                <a:cxn ang="T10">
                  <a:pos x="T0" y="T1"/>
                </a:cxn>
                <a:cxn ang="T11">
                  <a:pos x="T2" y="T3"/>
                </a:cxn>
                <a:cxn ang="T12">
                  <a:pos x="T4" y="T5"/>
                </a:cxn>
                <a:cxn ang="T13">
                  <a:pos x="T6" y="T7"/>
                </a:cxn>
                <a:cxn ang="T14">
                  <a:pos x="T8" y="T9"/>
                </a:cxn>
              </a:cxnLst>
              <a:rect l="T15" t="T16" r="T17" b="T18"/>
              <a:pathLst>
                <a:path w="952" h="1800">
                  <a:moveTo>
                    <a:pt x="0" y="1800"/>
                  </a:moveTo>
                  <a:cubicBezTo>
                    <a:pt x="78" y="1590"/>
                    <a:pt x="157" y="1381"/>
                    <a:pt x="240" y="1160"/>
                  </a:cubicBezTo>
                  <a:cubicBezTo>
                    <a:pt x="323" y="939"/>
                    <a:pt x="424" y="639"/>
                    <a:pt x="496" y="472"/>
                  </a:cubicBezTo>
                  <a:cubicBezTo>
                    <a:pt x="568" y="305"/>
                    <a:pt x="596" y="239"/>
                    <a:pt x="672" y="160"/>
                  </a:cubicBezTo>
                  <a:cubicBezTo>
                    <a:pt x="748" y="81"/>
                    <a:pt x="850" y="40"/>
                    <a:pt x="952" y="0"/>
                  </a:cubicBezTo>
                </a:path>
              </a:pathLst>
            </a:custGeom>
            <a:noFill/>
            <a:ln w="38100">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grpSp>
    </p:spTree>
    <p:extLst>
      <p:ext uri="{BB962C8B-B14F-4D97-AF65-F5344CB8AC3E}">
        <p14:creationId xmlns:p14="http://schemas.microsoft.com/office/powerpoint/2010/main" val="224785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E2C3277D-E88E-46A7-B68D-70B795D0BFF9}" type="slidenum">
              <a:rPr lang="zh-CN" altLang="en-US" sz="1200" b="0" smtClean="0">
                <a:solidFill>
                  <a:schemeClr val="tx1"/>
                </a:solidFill>
                <a:latin typeface="Arial Black" panose="020B0A04020102020204" pitchFamily="34" charset="0"/>
              </a:rPr>
              <a:pPr>
                <a:spcBef>
                  <a:spcPct val="0"/>
                </a:spcBef>
                <a:buClrTx/>
                <a:buSzTx/>
                <a:buFontTx/>
                <a:buNone/>
              </a:pPr>
              <a:t>24</a:t>
            </a:fld>
            <a:endParaRPr lang="en-US" altLang="zh-CN" sz="1200" b="0">
              <a:solidFill>
                <a:schemeClr val="tx1"/>
              </a:solidFill>
              <a:latin typeface="Arial Black" panose="020B0A04020102020204" pitchFamily="34" charset="0"/>
            </a:endParaRPr>
          </a:p>
        </p:txBody>
      </p:sp>
      <p:sp>
        <p:nvSpPr>
          <p:cNvPr id="20485" name="Rectangle 4"/>
          <p:cNvSpPr>
            <a:spLocks noGrp="1" noChangeArrowheads="1"/>
          </p:cNvSpPr>
          <p:nvPr>
            <p:ph type="body" idx="1"/>
          </p:nvPr>
        </p:nvSpPr>
        <p:spPr>
          <a:xfrm>
            <a:off x="288925" y="1409700"/>
            <a:ext cx="8686800" cy="2131359"/>
          </a:xfrm>
        </p:spPr>
        <p:txBody>
          <a:bodyPr/>
          <a:lstStyle/>
          <a:p>
            <a:pPr eaLnBrk="1" hangingPunct="1"/>
            <a:r>
              <a:rPr lang="en-US" altLang="zh-CN" sz="2200" i="1" dirty="0" err="1"/>
              <a:t>v</a:t>
            </a:r>
            <a:r>
              <a:rPr lang="en-US" altLang="zh-CN" sz="2200" i="1" baseline="-25000" dirty="0" err="1"/>
              <a:t>GS</a:t>
            </a:r>
            <a:r>
              <a:rPr lang="en-US" altLang="zh-CN" sz="2200" i="1" dirty="0"/>
              <a:t> </a:t>
            </a:r>
            <a:r>
              <a:rPr lang="en-US" altLang="zh-CN" sz="2200" dirty="0" err="1"/>
              <a:t>crea</a:t>
            </a:r>
            <a:r>
              <a:rPr lang="ro-RO" altLang="zh-CN" sz="2200" dirty="0" err="1"/>
              <a:t>ză</a:t>
            </a:r>
            <a:r>
              <a:rPr lang="ro-RO" altLang="zh-CN" sz="2200" dirty="0"/>
              <a:t> canalul</a:t>
            </a:r>
            <a:r>
              <a:rPr lang="en-US" altLang="zh-CN" sz="2200" dirty="0"/>
              <a:t>.</a:t>
            </a:r>
          </a:p>
          <a:p>
            <a:pPr eaLnBrk="1" hangingPunct="1"/>
            <a:r>
              <a:rPr lang="ro-RO" altLang="zh-CN" sz="2200" dirty="0"/>
              <a:t>Creșterea </a:t>
            </a:r>
            <a:r>
              <a:rPr lang="en-US" altLang="zh-CN" sz="2200" i="1" dirty="0" err="1"/>
              <a:t>v</a:t>
            </a:r>
            <a:r>
              <a:rPr lang="en-US" altLang="zh-CN" sz="2200" i="1" baseline="-25000" dirty="0" err="1"/>
              <a:t>GS</a:t>
            </a:r>
            <a:r>
              <a:rPr lang="en-US" altLang="zh-CN" sz="2200" dirty="0"/>
              <a:t> </a:t>
            </a:r>
            <a:r>
              <a:rPr lang="ro-RO" altLang="zh-CN" sz="2200" dirty="0"/>
              <a:t>va crește </a:t>
            </a:r>
            <a:r>
              <a:rPr lang="en-US" altLang="zh-CN" sz="2200" dirty="0" err="1"/>
              <a:t>conductan</a:t>
            </a:r>
            <a:r>
              <a:rPr lang="ro-RO" altLang="zh-CN" sz="2200" dirty="0"/>
              <a:t>ța canalului</a:t>
            </a:r>
            <a:r>
              <a:rPr lang="en-US" altLang="zh-CN" sz="2200" dirty="0"/>
              <a:t>.</a:t>
            </a:r>
          </a:p>
          <a:p>
            <a:pPr eaLnBrk="1" hangingPunct="1"/>
            <a:r>
              <a:rPr lang="ro-RO" altLang="zh-CN" sz="2200" dirty="0"/>
              <a:t>În regiunea de saturație numai </a:t>
            </a:r>
            <a:r>
              <a:rPr lang="en-US" altLang="zh-CN" sz="2200" i="1" dirty="0" err="1"/>
              <a:t>v</a:t>
            </a:r>
            <a:r>
              <a:rPr lang="en-US" altLang="zh-CN" sz="2200" i="1" baseline="-25000" dirty="0" err="1"/>
              <a:t>GS</a:t>
            </a:r>
            <a:r>
              <a:rPr lang="en-US" altLang="zh-CN" sz="2200" dirty="0"/>
              <a:t> control</a:t>
            </a:r>
            <a:r>
              <a:rPr lang="ro-RO" altLang="zh-CN" sz="2200" dirty="0" err="1"/>
              <a:t>ează</a:t>
            </a:r>
            <a:r>
              <a:rPr lang="ro-RO" altLang="zh-CN" sz="2200" dirty="0"/>
              <a:t> curentul </a:t>
            </a:r>
            <a:r>
              <a:rPr lang="ro-RO" altLang="zh-CN" sz="2200" dirty="0" err="1"/>
              <a:t>drenei</a:t>
            </a:r>
            <a:r>
              <a:rPr lang="en-US" altLang="zh-CN" sz="2200" dirty="0"/>
              <a:t>. </a:t>
            </a:r>
          </a:p>
          <a:p>
            <a:pPr eaLnBrk="1" hangingPunct="1"/>
            <a:r>
              <a:rPr lang="ro-RO" altLang="zh-CN" sz="2200" dirty="0"/>
              <a:t>În regiunea sub potențialul de închidere</a:t>
            </a:r>
            <a:r>
              <a:rPr lang="en-US" altLang="zh-CN" sz="2200" dirty="0"/>
              <a:t>, </a:t>
            </a:r>
            <a:r>
              <a:rPr lang="ro-RO" altLang="zh-CN" sz="2200" dirty="0"/>
              <a:t>curentul </a:t>
            </a:r>
            <a:r>
              <a:rPr lang="en-US" altLang="zh-CN" sz="2200" dirty="0" err="1"/>
              <a:t>dr</a:t>
            </a:r>
            <a:r>
              <a:rPr lang="ro-RO" altLang="zh-CN" sz="2200" dirty="0" err="1"/>
              <a:t>enei</a:t>
            </a:r>
            <a:r>
              <a:rPr lang="ro-RO" altLang="zh-CN" sz="2200" dirty="0"/>
              <a:t> depinde </a:t>
            </a:r>
            <a:r>
              <a:rPr lang="en-US" altLang="zh-CN" sz="2200" dirty="0"/>
              <a:t>exponential </a:t>
            </a:r>
            <a:r>
              <a:rPr lang="ro-RO" altLang="zh-CN" sz="2200" dirty="0"/>
              <a:t>de </a:t>
            </a:r>
            <a:r>
              <a:rPr lang="en-US" altLang="zh-CN" sz="2200" i="1" dirty="0" err="1"/>
              <a:t>v</a:t>
            </a:r>
            <a:r>
              <a:rPr lang="en-US" altLang="zh-CN" sz="2200" i="1" baseline="-25000" dirty="0" err="1"/>
              <a:t>GS</a:t>
            </a:r>
            <a:endParaRPr lang="en-US" altLang="zh-CN" sz="2200" dirty="0"/>
          </a:p>
          <a:p>
            <a:pPr eaLnBrk="1" hangingPunct="1"/>
            <a:endParaRPr lang="zh-CN" altLang="en-US" baseline="-25000" dirty="0"/>
          </a:p>
        </p:txBody>
      </p:sp>
      <p:sp>
        <p:nvSpPr>
          <p:cNvPr id="20486" name="Rectangle 5"/>
          <p:cNvSpPr>
            <a:spLocks noGrp="1" noChangeArrowheads="1"/>
          </p:cNvSpPr>
          <p:nvPr>
            <p:ph type="title"/>
          </p:nvPr>
        </p:nvSpPr>
        <p:spPr/>
        <p:txBody>
          <a:bodyPr/>
          <a:lstStyle/>
          <a:p>
            <a:pPr eaLnBrk="1" hangingPunct="1"/>
            <a:r>
              <a:rPr lang="ro-RO" altLang="zh-CN" sz="3800" dirty="0">
                <a:solidFill>
                  <a:schemeClr val="bg1"/>
                </a:solidFill>
              </a:rPr>
              <a:t>Curentul </a:t>
            </a:r>
            <a:r>
              <a:rPr lang="ro-RO" altLang="zh-CN" sz="3800" dirty="0" err="1">
                <a:solidFill>
                  <a:schemeClr val="bg1"/>
                </a:solidFill>
              </a:rPr>
              <a:t>Drenei</a:t>
            </a:r>
            <a:r>
              <a:rPr lang="ro-RO" altLang="zh-CN" sz="3800" dirty="0">
                <a:solidFill>
                  <a:schemeClr val="bg1"/>
                </a:solidFill>
              </a:rPr>
              <a:t> controlat de </a:t>
            </a:r>
            <a:r>
              <a:rPr lang="en-US" altLang="zh-CN" sz="3800" i="1" dirty="0" err="1">
                <a:solidFill>
                  <a:schemeClr val="bg1"/>
                </a:solidFill>
              </a:rPr>
              <a:t>v</a:t>
            </a:r>
            <a:r>
              <a:rPr lang="en-US" altLang="zh-CN" sz="3800" i="1" baseline="-25000" dirty="0" err="1">
                <a:solidFill>
                  <a:schemeClr val="bg1"/>
                </a:solidFill>
              </a:rPr>
              <a:t>GS</a:t>
            </a:r>
            <a:endParaRPr lang="zh-CN" altLang="en-US" sz="3800" i="1" baseline="-25000" dirty="0">
              <a:solidFill>
                <a:schemeClr val="bg1"/>
              </a:solidFill>
            </a:endParaRPr>
          </a:p>
        </p:txBody>
      </p:sp>
    </p:spTree>
    <p:extLst>
      <p:ext uri="{BB962C8B-B14F-4D97-AF65-F5344CB8AC3E}">
        <p14:creationId xmlns:p14="http://schemas.microsoft.com/office/powerpoint/2010/main" val="1736339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n-TEC MOS</a:t>
            </a:r>
            <a:br>
              <a:rPr lang="ro-RO" dirty="0"/>
            </a:br>
            <a:r>
              <a:rPr lang="ro-RO" dirty="0"/>
              <a:t>Caracteristici de transfer</a:t>
            </a:r>
          </a:p>
        </p:txBody>
      </p:sp>
      <p:sp>
        <p:nvSpPr>
          <p:cNvPr id="3" name="Content Placeholder 2"/>
          <p:cNvSpPr>
            <a:spLocks noGrp="1"/>
          </p:cNvSpPr>
          <p:nvPr>
            <p:ph idx="1"/>
          </p:nvPr>
        </p:nvSpPr>
        <p:spPr>
          <a:xfrm>
            <a:off x="288925" y="1409700"/>
            <a:ext cx="5242262" cy="4889500"/>
          </a:xfrm>
        </p:spPr>
        <p:txBody>
          <a:bodyPr/>
          <a:lstStyle/>
          <a:p>
            <a:pPr marL="0" indent="0">
              <a:buNone/>
            </a:pPr>
            <a:r>
              <a:rPr lang="ro-RO" sz="2000" dirty="0"/>
              <a:t>Pentru a înțelege funcționarea TMOS vom studia caracteristicile statice la terminalele TMOS cu canal </a:t>
            </a:r>
            <a:r>
              <a:rPr lang="ro-RO" sz="2000" i="1" dirty="0"/>
              <a:t>n</a:t>
            </a:r>
          </a:p>
          <a:p>
            <a:pPr marL="0" indent="0">
              <a:buNone/>
            </a:pPr>
            <a:r>
              <a:rPr lang="ro-RO" sz="2000" i="1" dirty="0"/>
              <a:t>Caracteristicile de transfer i</a:t>
            </a:r>
            <a:r>
              <a:rPr lang="ro-RO" sz="2000" i="1" baseline="-25000" dirty="0"/>
              <a:t>D</a:t>
            </a:r>
            <a:r>
              <a:rPr lang="ro-RO" sz="2000" i="1" dirty="0"/>
              <a:t>(v</a:t>
            </a:r>
            <a:r>
              <a:rPr lang="ro-RO" sz="2000" i="1" baseline="-25000" dirty="0"/>
              <a:t>GS</a:t>
            </a:r>
            <a:r>
              <a:rPr lang="ro-RO" sz="2000" i="1" dirty="0"/>
              <a:t>)</a:t>
            </a:r>
          </a:p>
          <a:p>
            <a:pPr marL="0" indent="0">
              <a:buNone/>
            </a:pPr>
            <a:r>
              <a:rPr lang="ro-RO" sz="2000" i="1" dirty="0"/>
              <a:t>Carcateristicile de ieșire i</a:t>
            </a:r>
            <a:r>
              <a:rPr lang="ro-RO" sz="2000" i="1" baseline="-25000" dirty="0"/>
              <a:t>D</a:t>
            </a:r>
            <a:r>
              <a:rPr lang="ro-RO" sz="2000" i="1" dirty="0"/>
              <a:t>(v</a:t>
            </a:r>
            <a:r>
              <a:rPr lang="ro-RO" sz="2000" i="1" baseline="-25000" dirty="0"/>
              <a:t>DS</a:t>
            </a:r>
            <a:r>
              <a:rPr lang="ro-RO" sz="2000" i="1" dirty="0"/>
              <a:t>)</a:t>
            </a:r>
          </a:p>
          <a:p>
            <a:pPr marL="0" indent="0">
              <a:buNone/>
            </a:pPr>
            <a:endParaRPr lang="ro-RO" sz="2000" i="1" dirty="0"/>
          </a:p>
          <a:p>
            <a:pPr marL="0" indent="0">
              <a:buNone/>
            </a:pPr>
            <a:endParaRPr lang="ro-RO" sz="2000" i="1"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25</a:t>
            </a:fld>
            <a:endParaRPr lang="en-US" altLang="zh-CN"/>
          </a:p>
        </p:txBody>
      </p:sp>
      <p:pic>
        <p:nvPicPr>
          <p:cNvPr id="8" name="Picture 7"/>
          <p:cNvPicPr>
            <a:picLocks noChangeAspect="1"/>
          </p:cNvPicPr>
          <p:nvPr/>
        </p:nvPicPr>
        <p:blipFill>
          <a:blip r:embed="rId2"/>
          <a:stretch>
            <a:fillRect/>
          </a:stretch>
        </p:blipFill>
        <p:spPr>
          <a:xfrm>
            <a:off x="5699462" y="0"/>
            <a:ext cx="3444538" cy="2103302"/>
          </a:xfrm>
          <a:prstGeom prst="rect">
            <a:avLst/>
          </a:prstGeom>
        </p:spPr>
      </p:pic>
      <p:pic>
        <p:nvPicPr>
          <p:cNvPr id="9" name="Picture 8"/>
          <p:cNvPicPr>
            <a:picLocks noChangeAspect="1"/>
          </p:cNvPicPr>
          <p:nvPr/>
        </p:nvPicPr>
        <p:blipFill>
          <a:blip r:embed="rId3"/>
          <a:stretch>
            <a:fillRect/>
          </a:stretch>
        </p:blipFill>
        <p:spPr>
          <a:xfrm>
            <a:off x="1662407" y="3190587"/>
            <a:ext cx="2495298" cy="1327726"/>
          </a:xfrm>
          <a:prstGeom prst="rect">
            <a:avLst/>
          </a:prstGeom>
        </p:spPr>
      </p:pic>
      <p:pic>
        <p:nvPicPr>
          <p:cNvPr id="10" name="Picture 9"/>
          <p:cNvPicPr>
            <a:picLocks noChangeAspect="1"/>
          </p:cNvPicPr>
          <p:nvPr/>
        </p:nvPicPr>
        <p:blipFill>
          <a:blip r:embed="rId4"/>
          <a:stretch>
            <a:fillRect/>
          </a:stretch>
        </p:blipFill>
        <p:spPr>
          <a:xfrm>
            <a:off x="5699462" y="2488088"/>
            <a:ext cx="3151143" cy="3999850"/>
          </a:xfrm>
          <a:prstGeom prst="rect">
            <a:avLst/>
          </a:prstGeom>
        </p:spPr>
      </p:pic>
      <p:pic>
        <p:nvPicPr>
          <p:cNvPr id="11" name="Picture 10"/>
          <p:cNvPicPr>
            <a:picLocks noChangeAspect="1"/>
          </p:cNvPicPr>
          <p:nvPr/>
        </p:nvPicPr>
        <p:blipFill>
          <a:blip r:embed="rId5"/>
          <a:stretch>
            <a:fillRect/>
          </a:stretch>
        </p:blipFill>
        <p:spPr>
          <a:xfrm>
            <a:off x="1761261" y="4330292"/>
            <a:ext cx="2762048" cy="2157646"/>
          </a:xfrm>
          <a:prstGeom prst="rect">
            <a:avLst/>
          </a:prstGeom>
        </p:spPr>
      </p:pic>
    </p:spTree>
    <p:extLst>
      <p:ext uri="{BB962C8B-B14F-4D97-AF65-F5344CB8AC3E}">
        <p14:creationId xmlns:p14="http://schemas.microsoft.com/office/powerpoint/2010/main" val="280443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transfer</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26</a:t>
            </a:fld>
            <a:endParaRPr lang="en-US" altLang="zh-CN"/>
          </a:p>
        </p:txBody>
      </p:sp>
      <p:pic>
        <p:nvPicPr>
          <p:cNvPr id="7" name="Picture 6"/>
          <p:cNvPicPr>
            <a:picLocks noChangeAspect="1"/>
          </p:cNvPicPr>
          <p:nvPr/>
        </p:nvPicPr>
        <p:blipFill>
          <a:blip r:embed="rId2"/>
          <a:stretch>
            <a:fillRect/>
          </a:stretch>
        </p:blipFill>
        <p:spPr>
          <a:xfrm>
            <a:off x="978984" y="1301529"/>
            <a:ext cx="4290432" cy="5105842"/>
          </a:xfrm>
          <a:prstGeom prst="rect">
            <a:avLst/>
          </a:prstGeom>
        </p:spPr>
      </p:pic>
      <p:pic>
        <p:nvPicPr>
          <p:cNvPr id="9" name="Picture 8"/>
          <p:cNvPicPr>
            <a:picLocks noChangeAspect="1"/>
          </p:cNvPicPr>
          <p:nvPr/>
        </p:nvPicPr>
        <p:blipFill>
          <a:blip r:embed="rId3"/>
          <a:stretch>
            <a:fillRect/>
          </a:stretch>
        </p:blipFill>
        <p:spPr>
          <a:xfrm>
            <a:off x="5628921" y="1271046"/>
            <a:ext cx="2987299" cy="5166808"/>
          </a:xfrm>
          <a:prstGeom prst="rect">
            <a:avLst/>
          </a:prstGeom>
        </p:spPr>
      </p:pic>
    </p:spTree>
    <p:extLst>
      <p:ext uri="{BB962C8B-B14F-4D97-AF65-F5344CB8AC3E}">
        <p14:creationId xmlns:p14="http://schemas.microsoft.com/office/powerpoint/2010/main" val="1257847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transfer și de ieșire</a:t>
            </a:r>
          </a:p>
        </p:txBody>
      </p:sp>
      <p:pic>
        <p:nvPicPr>
          <p:cNvPr id="7" name="Content Placeholder 6"/>
          <p:cNvPicPr>
            <a:picLocks noGrp="1" noChangeAspect="1"/>
          </p:cNvPicPr>
          <p:nvPr>
            <p:ph idx="1"/>
          </p:nvPr>
        </p:nvPicPr>
        <p:blipFill>
          <a:blip r:embed="rId2"/>
          <a:stretch>
            <a:fillRect/>
          </a:stretch>
        </p:blipFill>
        <p:spPr>
          <a:xfrm>
            <a:off x="4853819" y="1449457"/>
            <a:ext cx="3956733" cy="4889500"/>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27</a:t>
            </a:fld>
            <a:endParaRPr lang="en-US" altLang="zh-CN"/>
          </a:p>
        </p:txBody>
      </p:sp>
      <p:pic>
        <p:nvPicPr>
          <p:cNvPr id="9" name="Picture 8"/>
          <p:cNvPicPr>
            <a:picLocks noChangeAspect="1"/>
          </p:cNvPicPr>
          <p:nvPr/>
        </p:nvPicPr>
        <p:blipFill>
          <a:blip r:embed="rId3"/>
          <a:stretch>
            <a:fillRect/>
          </a:stretch>
        </p:blipFill>
        <p:spPr>
          <a:xfrm>
            <a:off x="1524000" y="1280260"/>
            <a:ext cx="2987299" cy="5166808"/>
          </a:xfrm>
          <a:prstGeom prst="rect">
            <a:avLst/>
          </a:prstGeom>
        </p:spPr>
      </p:pic>
      <p:pic>
        <p:nvPicPr>
          <p:cNvPr id="3" name="Picture 2"/>
          <p:cNvPicPr>
            <a:picLocks noChangeAspect="1"/>
          </p:cNvPicPr>
          <p:nvPr/>
        </p:nvPicPr>
        <p:blipFill>
          <a:blip r:embed="rId4"/>
          <a:stretch>
            <a:fillRect/>
          </a:stretch>
        </p:blipFill>
        <p:spPr>
          <a:xfrm>
            <a:off x="7800575" y="6014172"/>
            <a:ext cx="1343425" cy="324785"/>
          </a:xfrm>
          <a:prstGeom prst="rect">
            <a:avLst/>
          </a:prstGeom>
        </p:spPr>
      </p:pic>
      <p:pic>
        <p:nvPicPr>
          <p:cNvPr id="5" name="Picture 4"/>
          <p:cNvPicPr>
            <a:picLocks noChangeAspect="1"/>
          </p:cNvPicPr>
          <p:nvPr/>
        </p:nvPicPr>
        <p:blipFill>
          <a:blip r:embed="rId5"/>
          <a:stretch>
            <a:fillRect/>
          </a:stretch>
        </p:blipFill>
        <p:spPr>
          <a:xfrm>
            <a:off x="5277810" y="1060450"/>
            <a:ext cx="3108749" cy="439621"/>
          </a:xfrm>
          <a:prstGeom prst="rect">
            <a:avLst/>
          </a:prstGeom>
        </p:spPr>
      </p:pic>
      <p:pic>
        <p:nvPicPr>
          <p:cNvPr id="10" name="Picture 9"/>
          <p:cNvPicPr>
            <a:picLocks noChangeAspect="1"/>
          </p:cNvPicPr>
          <p:nvPr/>
        </p:nvPicPr>
        <p:blipFill>
          <a:blip r:embed="rId6"/>
          <a:stretch>
            <a:fillRect/>
          </a:stretch>
        </p:blipFill>
        <p:spPr>
          <a:xfrm>
            <a:off x="17633" y="1280260"/>
            <a:ext cx="1996613" cy="1074513"/>
          </a:xfrm>
          <a:prstGeom prst="rect">
            <a:avLst/>
          </a:prstGeom>
        </p:spPr>
      </p:pic>
    </p:spTree>
    <p:extLst>
      <p:ext uri="{BB962C8B-B14F-4D97-AF65-F5344CB8AC3E}">
        <p14:creationId xmlns:p14="http://schemas.microsoft.com/office/powerpoint/2010/main" val="329925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F594B7A-744D-49BA-BFF8-44614F148AFC}" type="slidenum">
              <a:rPr lang="zh-CN" altLang="en-US" sz="1200" b="0" smtClean="0">
                <a:solidFill>
                  <a:schemeClr val="tx1"/>
                </a:solidFill>
                <a:latin typeface="Arial Black" panose="020B0A04020102020204" pitchFamily="34" charset="0"/>
              </a:rPr>
              <a:pPr>
                <a:spcBef>
                  <a:spcPct val="0"/>
                </a:spcBef>
                <a:buClrTx/>
                <a:buSzTx/>
                <a:buFontTx/>
                <a:buNone/>
              </a:pPr>
              <a:t>28</a:t>
            </a:fld>
            <a:endParaRPr lang="en-US" altLang="zh-CN" sz="1200" b="0">
              <a:solidFill>
                <a:schemeClr val="tx1"/>
              </a:solidFill>
              <a:latin typeface="Arial Black" panose="020B0A04020102020204" pitchFamily="34" charset="0"/>
            </a:endParaRPr>
          </a:p>
        </p:txBody>
      </p:sp>
      <p:sp>
        <p:nvSpPr>
          <p:cNvPr id="27653" name="Text Box 4"/>
          <p:cNvSpPr txBox="1">
            <a:spLocks noChangeArrowheads="1"/>
          </p:cNvSpPr>
          <p:nvPr/>
        </p:nvSpPr>
        <p:spPr bwMode="auto">
          <a:xfrm>
            <a:off x="304799" y="1484313"/>
            <a:ext cx="427955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spcBef>
                <a:spcPct val="50000"/>
              </a:spcBef>
              <a:buClrTx/>
              <a:buSzTx/>
              <a:buNone/>
            </a:pPr>
            <a:r>
              <a:rPr lang="ro-RO" altLang="en-US" sz="2200" b="0" dirty="0">
                <a:solidFill>
                  <a:schemeClr val="tx1"/>
                </a:solidFill>
              </a:rPr>
              <a:t>2 regiuni distincte </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Cutoff region</a:t>
            </a:r>
            <a:endParaRPr lang="ro-RO" altLang="en-US" sz="2200" b="0" dirty="0">
              <a:solidFill>
                <a:schemeClr val="tx1"/>
              </a:solidFill>
            </a:endParaRPr>
          </a:p>
          <a:p>
            <a:pPr marL="0" indent="0">
              <a:spcBef>
                <a:spcPct val="50000"/>
              </a:spcBef>
              <a:buClrTx/>
              <a:buSzTx/>
              <a:buNone/>
            </a:pPr>
            <a:r>
              <a:rPr lang="ro-RO" altLang="en-US" sz="2200" b="0" dirty="0">
                <a:solidFill>
                  <a:schemeClr val="tx1"/>
                </a:solidFill>
              </a:rPr>
              <a:t>Potențialul polarizare </a:t>
            </a:r>
            <a:r>
              <a:rPr lang="ro-RO" altLang="en-US" sz="2200" dirty="0">
                <a:solidFill>
                  <a:schemeClr val="tx1"/>
                </a:solidFill>
              </a:rPr>
              <a:t>V</a:t>
            </a:r>
            <a:r>
              <a:rPr lang="ro-RO" altLang="en-US" sz="2200" baseline="-25000" dirty="0">
                <a:solidFill>
                  <a:schemeClr val="tx1"/>
                </a:solidFill>
              </a:rPr>
              <a:t>GS</a:t>
            </a:r>
            <a:r>
              <a:rPr lang="ro-RO" altLang="en-US" sz="2200" dirty="0">
                <a:solidFill>
                  <a:schemeClr val="tx1"/>
                </a:solidFill>
              </a:rPr>
              <a:t> &lt; V</a:t>
            </a:r>
            <a:r>
              <a:rPr lang="ro-RO" altLang="en-US" sz="2200" baseline="-25000" dirty="0">
                <a:solidFill>
                  <a:schemeClr val="tx1"/>
                </a:solidFill>
              </a:rPr>
              <a:t>t</a:t>
            </a:r>
          </a:p>
          <a:p>
            <a:pPr marL="0" indent="0">
              <a:spcBef>
                <a:spcPct val="50000"/>
              </a:spcBef>
              <a:buClrTx/>
              <a:buSzTx/>
              <a:buNone/>
            </a:pPr>
            <a:r>
              <a:rPr lang="ro-RO" altLang="en-US" sz="2200" dirty="0">
                <a:solidFill>
                  <a:schemeClr val="tx1"/>
                </a:solidFill>
              </a:rPr>
              <a:t>i</a:t>
            </a:r>
            <a:r>
              <a:rPr lang="ro-RO" altLang="en-US" sz="2200" baseline="-25000" dirty="0">
                <a:solidFill>
                  <a:schemeClr val="tx1"/>
                </a:solidFill>
              </a:rPr>
              <a:t>D</a:t>
            </a:r>
            <a:r>
              <a:rPr lang="ro-RO" altLang="en-US" sz="2200" dirty="0">
                <a:solidFill>
                  <a:schemeClr val="tx1"/>
                </a:solidFill>
              </a:rPr>
              <a:t> = 0</a:t>
            </a:r>
          </a:p>
          <a:p>
            <a:pPr marL="0" indent="0">
              <a:spcBef>
                <a:spcPct val="50000"/>
              </a:spcBef>
              <a:buClrTx/>
              <a:buSzTx/>
              <a:buNone/>
            </a:pPr>
            <a:r>
              <a:rPr lang="ro-RO" altLang="en-US" sz="2200" b="0" dirty="0">
                <a:solidFill>
                  <a:schemeClr val="tx1"/>
                </a:solidFill>
              </a:rPr>
              <a:t>Tranzistorul este comutat </a:t>
            </a:r>
            <a:r>
              <a:rPr lang="en-US" altLang="en-US" sz="2200" dirty="0">
                <a:solidFill>
                  <a:schemeClr val="tx1"/>
                </a:solidFill>
              </a:rPr>
              <a:t>off.</a:t>
            </a:r>
          </a:p>
          <a:p>
            <a:pPr marL="0" indent="0">
              <a:spcBef>
                <a:spcPct val="50000"/>
              </a:spcBef>
              <a:buClrTx/>
              <a:buSzTx/>
              <a:buNone/>
            </a:pPr>
            <a:r>
              <a:rPr lang="ro-RO" altLang="en-US" sz="2200" b="0" dirty="0">
                <a:solidFill>
                  <a:schemeClr val="tx1"/>
                </a:solidFill>
              </a:rPr>
              <a:t>Și o</a:t>
            </a:r>
            <a:r>
              <a:rPr lang="en-US" altLang="en-US" sz="2200" b="0" dirty="0">
                <a:solidFill>
                  <a:schemeClr val="tx1"/>
                </a:solidFill>
              </a:rPr>
              <a:t>per</a:t>
            </a:r>
            <a:r>
              <a:rPr lang="ro-RO" altLang="en-US" sz="2200" b="0" dirty="0">
                <a:solidFill>
                  <a:schemeClr val="tx1"/>
                </a:solidFill>
              </a:rPr>
              <a:t>ează în această regiune ca comutator (cheie electronică)</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Triode region</a:t>
            </a:r>
          </a:p>
          <a:p>
            <a:pPr lvl="1">
              <a:spcBef>
                <a:spcPct val="50000"/>
              </a:spcBef>
              <a:buClr>
                <a:schemeClr val="accent2"/>
              </a:buClr>
              <a:buSzTx/>
            </a:pPr>
            <a:r>
              <a:rPr lang="en-US" altLang="en-US" sz="2200" b="0" dirty="0">
                <a:solidFill>
                  <a:schemeClr val="tx1"/>
                </a:solidFill>
              </a:rPr>
              <a:t>Saturation region</a:t>
            </a:r>
          </a:p>
        </p:txBody>
      </p:sp>
      <p:sp>
        <p:nvSpPr>
          <p:cNvPr id="27654" name="Rectangle 5"/>
          <p:cNvSpPr>
            <a:spLocks noGrp="1" noChangeArrowheads="1"/>
          </p:cNvSpPr>
          <p:nvPr>
            <p:ph type="title"/>
          </p:nvPr>
        </p:nvSpPr>
        <p:spPr/>
        <p:txBody>
          <a:bodyPr/>
          <a:lstStyle/>
          <a:p>
            <a:pPr eaLnBrk="1" hangingPunct="1"/>
            <a:r>
              <a:rPr lang="ro-RO" altLang="zh-CN" sz="3800" dirty="0">
                <a:solidFill>
                  <a:schemeClr val="bg1"/>
                </a:solidFill>
              </a:rPr>
              <a:t>Caracteristicile de ieșire ale n - </a:t>
            </a:r>
            <a:r>
              <a:rPr lang="en-US" altLang="zh-CN" sz="3800" dirty="0">
                <a:solidFill>
                  <a:schemeClr val="bg1"/>
                </a:solidFill>
              </a:rPr>
              <a:t>MOS</a:t>
            </a:r>
            <a:endParaRPr lang="zh-CN" altLang="en-US" sz="3800" dirty="0">
              <a:solidFill>
                <a:schemeClr val="bg1"/>
              </a:solidFill>
            </a:endParaRPr>
          </a:p>
        </p:txBody>
      </p:sp>
      <p:pic>
        <p:nvPicPr>
          <p:cNvPr id="5" name="Picture 5" descr="sedr42021_04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32" y="1484313"/>
            <a:ext cx="4546656" cy="411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8FBC1F3C-7098-4869-839D-1EDDF475F70B}" type="slidenum">
              <a:rPr lang="zh-CN" altLang="en-US" sz="1200" b="0" smtClean="0">
                <a:solidFill>
                  <a:schemeClr val="tx1"/>
                </a:solidFill>
                <a:latin typeface="Arial Black" panose="020B0A04020102020204" pitchFamily="34" charset="0"/>
              </a:rPr>
              <a:pPr>
                <a:spcBef>
                  <a:spcPct val="0"/>
                </a:spcBef>
                <a:buClrTx/>
                <a:buSzTx/>
                <a:buFontTx/>
                <a:buNone/>
              </a:pPr>
              <a:t>29</a:t>
            </a:fld>
            <a:endParaRPr lang="en-US" altLang="zh-CN" sz="1200" b="0">
              <a:solidFill>
                <a:schemeClr val="tx1"/>
              </a:solidFill>
              <a:latin typeface="Arial Black" panose="020B0A04020102020204" pitchFamily="34" charset="0"/>
            </a:endParaRPr>
          </a:p>
        </p:txBody>
      </p:sp>
      <p:sp>
        <p:nvSpPr>
          <p:cNvPr id="29701" name="Text Box 4"/>
          <p:cNvSpPr txBox="1">
            <a:spLocks noChangeArrowheads="1"/>
          </p:cNvSpPr>
          <p:nvPr/>
        </p:nvSpPr>
        <p:spPr bwMode="auto">
          <a:xfrm>
            <a:off x="282127" y="1381105"/>
            <a:ext cx="485258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200" b="0" dirty="0">
                <a:solidFill>
                  <a:schemeClr val="tx1"/>
                </a:solidFill>
              </a:rPr>
              <a:t>Potențialul polarizare</a:t>
            </a:r>
            <a:endParaRPr lang="en-US" altLang="en-US" sz="2200" b="0" dirty="0">
              <a:solidFill>
                <a:schemeClr val="tx1"/>
              </a:solidFill>
            </a:endParaRPr>
          </a:p>
          <a:p>
            <a:pPr>
              <a:spcBef>
                <a:spcPct val="50000"/>
              </a:spcBef>
              <a:buClrTx/>
              <a:buSzTx/>
              <a:buFontTx/>
              <a:buChar char="•"/>
            </a:pPr>
            <a:endParaRPr lang="en-US" altLang="en-US" sz="2200" b="0" dirty="0">
              <a:solidFill>
                <a:schemeClr val="tx1"/>
              </a:solidFill>
            </a:endParaRPr>
          </a:p>
          <a:p>
            <a:pPr>
              <a:spcBef>
                <a:spcPct val="50000"/>
              </a:spcBef>
              <a:buClrTx/>
              <a:buSzTx/>
              <a:buFontTx/>
              <a:buChar char="•"/>
            </a:pPr>
            <a:endParaRPr lang="en-US" altLang="en-US" sz="2200" b="0" dirty="0">
              <a:solidFill>
                <a:schemeClr val="tx1"/>
              </a:solidFill>
            </a:endParaRPr>
          </a:p>
          <a:p>
            <a:pPr>
              <a:spcBef>
                <a:spcPct val="50000"/>
              </a:spcBef>
              <a:buClrTx/>
              <a:buSzTx/>
              <a:buFontTx/>
              <a:buChar char="•"/>
            </a:pPr>
            <a:r>
              <a:rPr lang="ro-RO" altLang="en-US" sz="2200" b="0" dirty="0">
                <a:solidFill>
                  <a:schemeClr val="tx1"/>
                </a:solidFill>
              </a:rPr>
              <a:t>Grosimea canalului se schimbă de la uniformă ca grosime la trapeziedal</a:t>
            </a:r>
            <a:r>
              <a:rPr lang="en-US" altLang="en-US" sz="2200" b="0" dirty="0">
                <a:solidFill>
                  <a:schemeClr val="tx1"/>
                </a:solidFill>
              </a:rPr>
              <a:t>.</a:t>
            </a:r>
          </a:p>
          <a:p>
            <a:pPr>
              <a:spcBef>
                <a:spcPct val="50000"/>
              </a:spcBef>
              <a:buClrTx/>
              <a:buSzTx/>
              <a:buFontTx/>
              <a:buChar char="•"/>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 </a:t>
            </a:r>
            <a:r>
              <a:rPr lang="en-US" altLang="en-US" sz="2200" b="0" dirty="0">
                <a:solidFill>
                  <a:schemeClr val="tx1"/>
                </a:solidFill>
              </a:rPr>
              <a:t>control</a:t>
            </a:r>
            <a:r>
              <a:rPr lang="ro-RO" altLang="en-US" sz="2200" b="0" dirty="0">
                <a:solidFill>
                  <a:schemeClr val="tx1"/>
                </a:solidFill>
              </a:rPr>
              <a:t>at nu numai de</a:t>
            </a:r>
            <a:r>
              <a:rPr lang="en-US" altLang="en-US" sz="2200" b="0" dirty="0">
                <a:solidFill>
                  <a:schemeClr val="tx1"/>
                </a:solidFill>
              </a:rPr>
              <a:t> </a:t>
            </a:r>
            <a:r>
              <a:rPr lang="en-US" altLang="zh-CN" sz="2200" b="0" i="1" dirty="0" err="1">
                <a:solidFill>
                  <a:schemeClr val="tx1"/>
                </a:solidFill>
              </a:rPr>
              <a:t>v</a:t>
            </a:r>
            <a:r>
              <a:rPr lang="en-US" altLang="zh-CN" sz="2200" b="0" i="1" baseline="-25000" dirty="0" err="1">
                <a:solidFill>
                  <a:schemeClr val="tx1"/>
                </a:solidFill>
              </a:rPr>
              <a:t>DS</a:t>
            </a:r>
            <a:r>
              <a:rPr lang="en-US" altLang="zh-CN" sz="2200" b="0" i="1" dirty="0">
                <a:solidFill>
                  <a:schemeClr val="tx1"/>
                </a:solidFill>
              </a:rPr>
              <a:t> </a:t>
            </a:r>
            <a:r>
              <a:rPr lang="ro-RO" altLang="zh-CN" sz="2200" b="0" i="1" dirty="0">
                <a:solidFill>
                  <a:schemeClr val="tx1"/>
                </a:solidFill>
              </a:rPr>
              <a:t>dar și de </a:t>
            </a:r>
            <a:r>
              <a:rPr lang="en-US" altLang="zh-CN" sz="2200" b="0" i="1" dirty="0" err="1">
                <a:solidFill>
                  <a:schemeClr val="tx1"/>
                </a:solidFill>
              </a:rPr>
              <a:t>v</a:t>
            </a:r>
            <a:r>
              <a:rPr lang="en-US" altLang="zh-CN" sz="2200" b="0" i="1" baseline="-25000" dirty="0" err="1">
                <a:solidFill>
                  <a:schemeClr val="tx1"/>
                </a:solidFill>
              </a:rPr>
              <a:t>GS</a:t>
            </a:r>
            <a:endParaRPr lang="en-US" altLang="zh-CN" sz="2200" b="0" i="1" baseline="-25000" dirty="0">
              <a:solidFill>
                <a:schemeClr val="tx1"/>
              </a:solidFill>
            </a:endParaRPr>
          </a:p>
          <a:p>
            <a:pPr>
              <a:spcBef>
                <a:spcPct val="50000"/>
              </a:spcBef>
              <a:buClrTx/>
              <a:buSzTx/>
              <a:buFontTx/>
              <a:buChar char="•"/>
            </a:pPr>
            <a:endParaRPr lang="en-US" altLang="en-US" sz="2400" b="0" i="1" baseline="-25000" dirty="0">
              <a:solidFill>
                <a:schemeClr val="tx1"/>
              </a:solidFill>
            </a:endParaRPr>
          </a:p>
        </p:txBody>
      </p:sp>
      <p:graphicFrame>
        <p:nvGraphicFramePr>
          <p:cNvPr id="29702" name="Object 5"/>
          <p:cNvGraphicFramePr>
            <a:graphicFrameLocks noChangeAspect="1"/>
          </p:cNvGraphicFramePr>
          <p:nvPr>
            <p:extLst>
              <p:ext uri="{D42A27DB-BD31-4B8C-83A1-F6EECF244321}">
                <p14:modId xmlns:p14="http://schemas.microsoft.com/office/powerpoint/2010/main" val="1758277652"/>
              </p:ext>
            </p:extLst>
          </p:nvPr>
        </p:nvGraphicFramePr>
        <p:xfrm>
          <a:off x="733181" y="1882755"/>
          <a:ext cx="2514600" cy="990600"/>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2970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81" y="1882755"/>
                        <a:ext cx="2514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3" name="Object 6"/>
          <p:cNvGraphicFramePr>
            <a:graphicFrameLocks noChangeAspect="1"/>
          </p:cNvGraphicFramePr>
          <p:nvPr>
            <p:extLst>
              <p:ext uri="{D42A27DB-BD31-4B8C-83A1-F6EECF244321}">
                <p14:modId xmlns:p14="http://schemas.microsoft.com/office/powerpoint/2010/main" val="2591144038"/>
              </p:ext>
            </p:extLst>
          </p:nvPr>
        </p:nvGraphicFramePr>
        <p:xfrm>
          <a:off x="914767" y="5272544"/>
          <a:ext cx="3838575" cy="1371600"/>
        </p:xfrm>
        <a:graphic>
          <a:graphicData uri="http://schemas.openxmlformats.org/presentationml/2006/ole">
            <mc:AlternateContent xmlns:mc="http://schemas.openxmlformats.org/markup-compatibility/2006">
              <mc:Choice xmlns:v="urn:schemas-microsoft-com:vml" Requires="v">
                <p:oleObj name="Equation" r:id="rId4" imgW="2082800" imgH="838200" progId="Equation.3">
                  <p:embed/>
                </p:oleObj>
              </mc:Choice>
              <mc:Fallback>
                <p:oleObj name="Equation" r:id="rId4" imgW="2082800" imgH="838200" progId="Equation.3">
                  <p:embed/>
                  <p:pic>
                    <p:nvPicPr>
                      <p:cNvPr id="2970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67" y="5272544"/>
                        <a:ext cx="38385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Rectangle 7"/>
          <p:cNvSpPr>
            <a:spLocks noGrp="1" noChangeArrowheads="1"/>
          </p:cNvSpPr>
          <p:nvPr>
            <p:ph type="title"/>
          </p:nvPr>
        </p:nvSpPr>
        <p:spPr/>
        <p:txBody>
          <a:bodyPr/>
          <a:lstStyle/>
          <a:p>
            <a:pPr eaLnBrk="1" hangingPunct="1"/>
            <a:r>
              <a:rPr lang="ro-RO" altLang="en-US" sz="3800" dirty="0">
                <a:solidFill>
                  <a:schemeClr val="bg1"/>
                </a:solidFill>
              </a:rPr>
              <a:t>Regiunea </a:t>
            </a:r>
            <a:r>
              <a:rPr lang="en-US" altLang="en-US" sz="3800" dirty="0" err="1">
                <a:solidFill>
                  <a:schemeClr val="bg1"/>
                </a:solidFill>
              </a:rPr>
              <a:t>Triod</a:t>
            </a:r>
            <a:r>
              <a:rPr lang="ro-RO" altLang="en-US" sz="3800" dirty="0">
                <a:solidFill>
                  <a:schemeClr val="bg1"/>
                </a:solidFill>
              </a:rPr>
              <a:t>ă</a:t>
            </a:r>
            <a:endParaRPr lang="zh-CN" altLang="en-US" sz="3800" dirty="0">
              <a:solidFill>
                <a:schemeClr val="bg1"/>
              </a:solidFill>
            </a:endParaRPr>
          </a:p>
        </p:txBody>
      </p:sp>
      <p:sp>
        <p:nvSpPr>
          <p:cNvPr id="29705" name="Text Box 8"/>
          <p:cNvSpPr txBox="1">
            <a:spLocks noChangeArrowheads="1"/>
          </p:cNvSpPr>
          <p:nvPr/>
        </p:nvSpPr>
        <p:spPr bwMode="auto">
          <a:xfrm>
            <a:off x="4963448" y="5536089"/>
            <a:ext cx="4017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dirty="0">
                <a:solidFill>
                  <a:srgbClr val="FF0000"/>
                </a:solidFill>
              </a:rPr>
              <a:t>process transconductance parameter</a:t>
            </a:r>
            <a:endParaRPr lang="zh-CN" altLang="en-US" sz="2000" b="0" dirty="0">
              <a:solidFill>
                <a:srgbClr val="FF0000"/>
              </a:solidFill>
            </a:endParaRPr>
          </a:p>
        </p:txBody>
      </p:sp>
      <p:pic>
        <p:nvPicPr>
          <p:cNvPr id="8"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4708" y="1484313"/>
            <a:ext cx="3845780" cy="34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Clasificarea </a:t>
            </a:r>
          </a:p>
        </p:txBody>
      </p:sp>
      <p:pic>
        <p:nvPicPr>
          <p:cNvPr id="7" name="Content Placeholder 6"/>
          <p:cNvPicPr>
            <a:picLocks noGrp="1" noChangeAspect="1"/>
          </p:cNvPicPr>
          <p:nvPr>
            <p:ph idx="1"/>
          </p:nvPr>
        </p:nvPicPr>
        <p:blipFill>
          <a:blip r:embed="rId2"/>
          <a:stretch>
            <a:fillRect/>
          </a:stretch>
        </p:blipFill>
        <p:spPr>
          <a:xfrm>
            <a:off x="204228" y="2689896"/>
            <a:ext cx="5768932" cy="2608245"/>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a:t>
            </a:fld>
            <a:endParaRPr lang="en-US" altLang="zh-CN"/>
          </a:p>
        </p:txBody>
      </p:sp>
      <p:pic>
        <p:nvPicPr>
          <p:cNvPr id="3" name="Picture 7">
            <a:extLst>
              <a:ext uri="{FF2B5EF4-FFF2-40B4-BE49-F238E27FC236}">
                <a16:creationId xmlns:a16="http://schemas.microsoft.com/office/drawing/2014/main" id="{23436B3C-B5B6-9A2A-2E07-7871DB2F19ED}"/>
              </a:ext>
            </a:extLst>
          </p:cNvPr>
          <p:cNvPicPr>
            <a:picLocks noChangeAspect="1"/>
          </p:cNvPicPr>
          <p:nvPr/>
        </p:nvPicPr>
        <p:blipFill>
          <a:blip r:embed="rId3"/>
          <a:stretch>
            <a:fillRect/>
          </a:stretch>
        </p:blipFill>
        <p:spPr>
          <a:xfrm>
            <a:off x="6389699" y="1880516"/>
            <a:ext cx="2108842" cy="4423597"/>
          </a:xfrm>
          <a:prstGeom prst="rect">
            <a:avLst/>
          </a:prstGeom>
        </p:spPr>
      </p:pic>
    </p:spTree>
    <p:extLst>
      <p:ext uri="{BB962C8B-B14F-4D97-AF65-F5344CB8AC3E}">
        <p14:creationId xmlns:p14="http://schemas.microsoft.com/office/powerpoint/2010/main" val="1836530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E4716E65-3733-4E9E-A35A-F1051BB801D1}" type="slidenum">
              <a:rPr lang="zh-CN" altLang="en-US" sz="1200" b="0" smtClean="0">
                <a:solidFill>
                  <a:schemeClr val="tx1"/>
                </a:solidFill>
                <a:latin typeface="Arial Black" panose="020B0A04020102020204" pitchFamily="34" charset="0"/>
              </a:rPr>
              <a:pPr>
                <a:spcBef>
                  <a:spcPct val="0"/>
                </a:spcBef>
                <a:buClrTx/>
                <a:buSzTx/>
                <a:buFontTx/>
                <a:buNone/>
              </a:pPr>
              <a:t>30</a:t>
            </a:fld>
            <a:endParaRPr lang="en-US" altLang="zh-CN" sz="1200" b="0">
              <a:solidFill>
                <a:schemeClr val="tx1"/>
              </a:solidFill>
              <a:latin typeface="Arial Black" panose="020B0A04020102020204" pitchFamily="34" charset="0"/>
            </a:endParaRPr>
          </a:p>
        </p:txBody>
      </p:sp>
      <p:sp>
        <p:nvSpPr>
          <p:cNvPr id="30725" name="Text Box 4"/>
          <p:cNvSpPr txBox="1">
            <a:spLocks noChangeArrowheads="1"/>
          </p:cNvSpPr>
          <p:nvPr/>
        </p:nvSpPr>
        <p:spPr bwMode="auto">
          <a:xfrm>
            <a:off x="195263" y="1365697"/>
            <a:ext cx="87757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200" b="0" dirty="0">
                <a:solidFill>
                  <a:schemeClr val="tx1"/>
                </a:solidFill>
              </a:rPr>
              <a:t>La potențial drenă-sursă suficient de mic – TEC </a:t>
            </a:r>
            <a:r>
              <a:rPr lang="en-US" altLang="en-US" sz="2200" b="0" dirty="0">
                <a:solidFill>
                  <a:schemeClr val="tx1"/>
                </a:solidFill>
              </a:rPr>
              <a:t>MOS </a:t>
            </a:r>
            <a:r>
              <a:rPr lang="en-US" altLang="en-US" sz="2200" b="0" dirty="0" err="1">
                <a:solidFill>
                  <a:schemeClr val="tx1"/>
                </a:solidFill>
              </a:rPr>
              <a:t>oper</a:t>
            </a:r>
            <a:r>
              <a:rPr lang="ro-RO" altLang="en-US" sz="2200" b="0" dirty="0">
                <a:solidFill>
                  <a:schemeClr val="tx1"/>
                </a:solidFill>
              </a:rPr>
              <a:t>ează ca o rezistență liniară </a:t>
            </a:r>
            <a:endParaRPr lang="en-US" altLang="en-US" sz="2200" b="0" i="1" baseline="-25000" dirty="0">
              <a:solidFill>
                <a:schemeClr val="tx1"/>
              </a:solidFill>
            </a:endParaRPr>
          </a:p>
        </p:txBody>
      </p:sp>
      <p:graphicFrame>
        <p:nvGraphicFramePr>
          <p:cNvPr id="30726" name="Object 5"/>
          <p:cNvGraphicFramePr>
            <a:graphicFrameLocks noChangeAspect="1"/>
          </p:cNvGraphicFramePr>
          <p:nvPr>
            <p:extLst>
              <p:ext uri="{D42A27DB-BD31-4B8C-83A1-F6EECF244321}">
                <p14:modId xmlns:p14="http://schemas.microsoft.com/office/powerpoint/2010/main" val="3295788900"/>
              </p:ext>
            </p:extLst>
          </p:nvPr>
        </p:nvGraphicFramePr>
        <p:xfrm>
          <a:off x="1294132" y="2813353"/>
          <a:ext cx="3448198" cy="1469050"/>
        </p:xfrm>
        <a:graphic>
          <a:graphicData uri="http://schemas.openxmlformats.org/presentationml/2006/ole">
            <mc:AlternateContent xmlns:mc="http://schemas.openxmlformats.org/markup-compatibility/2006">
              <mc:Choice xmlns:v="urn:schemas-microsoft-com:vml" Requires="v">
                <p:oleObj name="Equation" r:id="rId2" imgW="2311400" imgH="1346200" progId="Equation.3">
                  <p:embed/>
                </p:oleObj>
              </mc:Choice>
              <mc:Fallback>
                <p:oleObj name="Equation" r:id="rId2" imgW="2311400" imgH="1346200" progId="Equation.3">
                  <p:embed/>
                  <p:pic>
                    <p:nvPicPr>
                      <p:cNvPr id="3072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32" y="2813353"/>
                        <a:ext cx="3448198" cy="1469050"/>
                      </a:xfrm>
                      <a:prstGeom prst="rect">
                        <a:avLst/>
                      </a:prstGeom>
                      <a:noFill/>
                      <a:ln>
                        <a:noFill/>
                      </a:ln>
                      <a:effectLst/>
                    </p:spPr>
                  </p:pic>
                </p:oleObj>
              </mc:Fallback>
            </mc:AlternateContent>
          </a:graphicData>
        </a:graphic>
      </p:graphicFrame>
      <p:sp>
        <p:nvSpPr>
          <p:cNvPr id="30727" name="Rectangle 7"/>
          <p:cNvSpPr>
            <a:spLocks noGrp="1" noChangeArrowheads="1"/>
          </p:cNvSpPr>
          <p:nvPr>
            <p:ph type="title"/>
          </p:nvPr>
        </p:nvSpPr>
        <p:spPr/>
        <p:txBody>
          <a:bodyPr/>
          <a:lstStyle/>
          <a:p>
            <a:pPr eaLnBrk="1" hangingPunct="1"/>
            <a:r>
              <a:rPr lang="ro-RO" altLang="en-US" sz="3800" dirty="0">
                <a:solidFill>
                  <a:schemeClr val="bg1"/>
                </a:solidFill>
              </a:rPr>
              <a:t>Regiunea (regimul) triodei </a:t>
            </a:r>
            <a:endParaRPr lang="zh-CN" altLang="en-US" sz="3800" dirty="0">
              <a:solidFill>
                <a:schemeClr val="bg1"/>
              </a:solidFill>
            </a:endParaRPr>
          </a:p>
        </p:txBody>
      </p:sp>
      <p:pic>
        <p:nvPicPr>
          <p:cNvPr id="6" name="Picture 5" descr="sedr42021_041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565" y="2655515"/>
            <a:ext cx="3299012" cy="29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0E09B91-581F-408C-9E07-CF138FC2468F}" type="slidenum">
              <a:rPr lang="zh-CN" altLang="en-US" sz="1200" b="0" smtClean="0">
                <a:solidFill>
                  <a:schemeClr val="tx1"/>
                </a:solidFill>
                <a:latin typeface="Arial Black" panose="020B0A04020102020204" pitchFamily="34" charset="0"/>
              </a:rPr>
              <a:pPr>
                <a:spcBef>
                  <a:spcPct val="0"/>
                </a:spcBef>
                <a:buClrTx/>
                <a:buSzTx/>
                <a:buFontTx/>
                <a:buNone/>
              </a:pPr>
              <a:t>31</a:t>
            </a:fld>
            <a:endParaRPr lang="en-US" altLang="zh-CN" sz="1200" b="0">
              <a:solidFill>
                <a:schemeClr val="tx1"/>
              </a:solidFill>
              <a:latin typeface="Arial Black" panose="020B0A04020102020204" pitchFamily="34" charset="0"/>
            </a:endParaRPr>
          </a:p>
        </p:txBody>
      </p:sp>
      <p:sp>
        <p:nvSpPr>
          <p:cNvPr id="31749" name="Text Box 4"/>
          <p:cNvSpPr txBox="1">
            <a:spLocks noChangeArrowheads="1"/>
          </p:cNvSpPr>
          <p:nvPr/>
        </p:nvSpPr>
        <p:spPr bwMode="auto">
          <a:xfrm>
            <a:off x="195263" y="1484313"/>
            <a:ext cx="62055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400" b="0" dirty="0">
                <a:solidFill>
                  <a:schemeClr val="tx1"/>
                </a:solidFill>
              </a:rPr>
              <a:t>Potențialul polarizare</a:t>
            </a:r>
            <a:endParaRPr lang="en-US" altLang="en-US" sz="2400" b="0" dirty="0">
              <a:solidFill>
                <a:schemeClr val="tx1"/>
              </a:solidFill>
            </a:endParaRPr>
          </a:p>
          <a:p>
            <a:pPr>
              <a:spcBef>
                <a:spcPct val="50000"/>
              </a:spcBef>
              <a:buClrTx/>
              <a:buSzTx/>
              <a:buFontTx/>
              <a:buChar char="•"/>
            </a:pPr>
            <a:endParaRPr lang="en-US" altLang="en-US" sz="2400" b="0" dirty="0">
              <a:solidFill>
                <a:schemeClr val="tx1"/>
              </a:solidFill>
            </a:endParaRPr>
          </a:p>
          <a:p>
            <a:pPr>
              <a:spcBef>
                <a:spcPct val="50000"/>
              </a:spcBef>
              <a:buClrTx/>
              <a:buSzTx/>
              <a:buFontTx/>
              <a:buChar char="•"/>
            </a:pPr>
            <a:endParaRPr lang="en-US" altLang="en-US" sz="2400" b="0" dirty="0">
              <a:solidFill>
                <a:schemeClr val="tx1"/>
              </a:solidFill>
            </a:endParaRPr>
          </a:p>
          <a:p>
            <a:pPr>
              <a:spcBef>
                <a:spcPct val="50000"/>
              </a:spcBef>
              <a:buClrTx/>
              <a:buSzTx/>
              <a:buFontTx/>
              <a:buChar char="•"/>
            </a:pPr>
            <a:r>
              <a:rPr lang="ro-RO" altLang="en-US" sz="2400" b="0" dirty="0">
                <a:solidFill>
                  <a:schemeClr val="tx1"/>
                </a:solidFill>
              </a:rPr>
              <a:t>Canalul este strangulat</a:t>
            </a:r>
            <a:r>
              <a:rPr lang="en-US" altLang="en-US" sz="2400" b="0" dirty="0">
                <a:solidFill>
                  <a:schemeClr val="tx1"/>
                </a:solidFill>
              </a:rPr>
              <a:t>.</a:t>
            </a:r>
          </a:p>
          <a:p>
            <a:pPr>
              <a:spcBef>
                <a:spcPct val="50000"/>
              </a:spcBef>
              <a:buClrTx/>
              <a:buSzTx/>
              <a:buFontTx/>
              <a:buChar char="•"/>
            </a:pPr>
            <a:r>
              <a:rPr lang="ro-RO" altLang="en-US" sz="2400" b="0" dirty="0">
                <a:solidFill>
                  <a:schemeClr val="tx1"/>
                </a:solidFill>
              </a:rPr>
              <a:t>Curentul </a:t>
            </a:r>
            <a:r>
              <a:rPr lang="ro-RO" altLang="en-US" sz="2400" b="0" dirty="0" err="1">
                <a:solidFill>
                  <a:schemeClr val="tx1"/>
                </a:solidFill>
              </a:rPr>
              <a:t>drenei</a:t>
            </a:r>
            <a:r>
              <a:rPr lang="ro-RO" altLang="en-US" sz="2400" b="0" dirty="0">
                <a:solidFill>
                  <a:schemeClr val="tx1"/>
                </a:solidFill>
              </a:rPr>
              <a:t> este controlat numai de </a:t>
            </a:r>
            <a:r>
              <a:rPr lang="en-US" altLang="zh-CN" sz="2400" b="0" i="1" dirty="0" err="1">
                <a:solidFill>
                  <a:schemeClr val="tx1"/>
                </a:solidFill>
              </a:rPr>
              <a:t>v</a:t>
            </a:r>
            <a:r>
              <a:rPr lang="en-US" altLang="zh-CN" sz="2400" b="0" i="1" baseline="-25000" dirty="0" err="1">
                <a:solidFill>
                  <a:schemeClr val="tx1"/>
                </a:solidFill>
              </a:rPr>
              <a:t>GS</a:t>
            </a:r>
            <a:endParaRPr lang="en-US" altLang="zh-CN" sz="2400" b="0" i="1" baseline="-25000" dirty="0">
              <a:solidFill>
                <a:schemeClr val="tx1"/>
              </a:solidFill>
            </a:endParaRPr>
          </a:p>
          <a:p>
            <a:pPr>
              <a:spcBef>
                <a:spcPct val="50000"/>
              </a:spcBef>
              <a:buClrTx/>
              <a:buSzTx/>
              <a:buFontTx/>
              <a:buChar char="•"/>
            </a:pPr>
            <a:endParaRPr lang="en-US" altLang="zh-CN" sz="2400" b="0" i="1" baseline="-25000" dirty="0">
              <a:solidFill>
                <a:schemeClr val="tx1"/>
              </a:solidFill>
            </a:endParaRPr>
          </a:p>
          <a:p>
            <a:pPr>
              <a:spcBef>
                <a:spcPct val="50000"/>
              </a:spcBef>
              <a:buClrTx/>
              <a:buSzTx/>
              <a:buFontTx/>
              <a:buChar char="•"/>
            </a:pPr>
            <a:endParaRPr lang="en-US" altLang="zh-CN" sz="2400" b="0" dirty="0">
              <a:solidFill>
                <a:schemeClr val="tx1"/>
              </a:solidFill>
            </a:endParaRPr>
          </a:p>
          <a:p>
            <a:pPr>
              <a:spcBef>
                <a:spcPct val="50000"/>
              </a:spcBef>
              <a:buClrTx/>
              <a:buSzTx/>
              <a:buFontTx/>
              <a:buChar char="•"/>
            </a:pPr>
            <a:r>
              <a:rPr lang="ro-RO" altLang="zh-CN" sz="2400" b="0" dirty="0">
                <a:solidFill>
                  <a:schemeClr val="tx1"/>
                </a:solidFill>
              </a:rPr>
              <a:t>Curentul </a:t>
            </a:r>
            <a:r>
              <a:rPr lang="ro-RO" altLang="zh-CN" sz="2400" b="0" dirty="0" err="1">
                <a:solidFill>
                  <a:schemeClr val="tx1"/>
                </a:solidFill>
              </a:rPr>
              <a:t>drenei</a:t>
            </a:r>
            <a:r>
              <a:rPr lang="ro-RO" altLang="zh-CN" sz="2400" b="0" dirty="0">
                <a:solidFill>
                  <a:schemeClr val="tx1"/>
                </a:solidFill>
              </a:rPr>
              <a:t> este independent de </a:t>
            </a:r>
            <a:r>
              <a:rPr lang="en-US" altLang="zh-CN" sz="2400" b="0" i="1" dirty="0" err="1">
                <a:solidFill>
                  <a:schemeClr val="tx1"/>
                </a:solidFill>
              </a:rPr>
              <a:t>v</a:t>
            </a:r>
            <a:r>
              <a:rPr lang="en-US" altLang="zh-CN" sz="2400" b="0" i="1" baseline="-25000" dirty="0" err="1">
                <a:solidFill>
                  <a:schemeClr val="tx1"/>
                </a:solidFill>
              </a:rPr>
              <a:t>DS</a:t>
            </a:r>
            <a:r>
              <a:rPr lang="en-US" altLang="zh-CN" sz="2400" b="0" dirty="0">
                <a:solidFill>
                  <a:schemeClr val="tx1"/>
                </a:solidFill>
              </a:rPr>
              <a:t> </a:t>
            </a:r>
            <a:r>
              <a:rPr lang="ro-RO" altLang="zh-CN" sz="2400" b="0" dirty="0">
                <a:solidFill>
                  <a:schemeClr val="tx1"/>
                </a:solidFill>
              </a:rPr>
              <a:t>și se </a:t>
            </a:r>
            <a:r>
              <a:rPr lang="ro-RO" altLang="zh-CN" sz="2400" dirty="0">
                <a:solidFill>
                  <a:schemeClr val="tx1"/>
                </a:solidFill>
              </a:rPr>
              <a:t>comportă ca o sursă de curent ideală </a:t>
            </a:r>
            <a:endParaRPr lang="en-US" altLang="en-US" sz="2400" i="1" baseline="-25000" dirty="0">
              <a:solidFill>
                <a:schemeClr val="tx1"/>
              </a:solidFill>
            </a:endParaRPr>
          </a:p>
        </p:txBody>
      </p:sp>
      <p:graphicFrame>
        <p:nvGraphicFramePr>
          <p:cNvPr id="31750" name="Object 5"/>
          <p:cNvGraphicFramePr>
            <a:graphicFrameLocks noChangeAspect="1"/>
          </p:cNvGraphicFramePr>
          <p:nvPr>
            <p:extLst>
              <p:ext uri="{D42A27DB-BD31-4B8C-83A1-F6EECF244321}">
                <p14:modId xmlns:p14="http://schemas.microsoft.com/office/powerpoint/2010/main" val="1347686010"/>
              </p:ext>
            </p:extLst>
          </p:nvPr>
        </p:nvGraphicFramePr>
        <p:xfrm>
          <a:off x="1688306" y="2039815"/>
          <a:ext cx="2514600" cy="990600"/>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3175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06" y="2039815"/>
                        <a:ext cx="2514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6"/>
          <p:cNvGraphicFramePr>
            <a:graphicFrameLocks noChangeAspect="1"/>
          </p:cNvGraphicFramePr>
          <p:nvPr>
            <p:extLst>
              <p:ext uri="{D42A27DB-BD31-4B8C-83A1-F6EECF244321}">
                <p14:modId xmlns:p14="http://schemas.microsoft.com/office/powerpoint/2010/main" val="3285844616"/>
              </p:ext>
            </p:extLst>
          </p:nvPr>
        </p:nvGraphicFramePr>
        <p:xfrm>
          <a:off x="1141169" y="4261339"/>
          <a:ext cx="2967037"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3175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169" y="4261339"/>
                        <a:ext cx="29670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Rectangle 7"/>
          <p:cNvSpPr>
            <a:spLocks noGrp="1" noChangeArrowheads="1"/>
          </p:cNvSpPr>
          <p:nvPr>
            <p:ph type="title"/>
          </p:nvPr>
        </p:nvSpPr>
        <p:spPr/>
        <p:txBody>
          <a:bodyPr/>
          <a:lstStyle/>
          <a:p>
            <a:pPr eaLnBrk="1" hangingPunct="1"/>
            <a:r>
              <a:rPr lang="ro-RO" altLang="en-US" sz="3800" dirty="0">
                <a:solidFill>
                  <a:schemeClr val="bg1"/>
                </a:solidFill>
              </a:rPr>
              <a:t>Regiunea de saturație </a:t>
            </a:r>
            <a:endParaRPr lang="zh-CN" altLang="en-US" sz="3800" dirty="0">
              <a:solidFill>
                <a:schemeClr val="bg1"/>
              </a:solidFill>
            </a:endParaRPr>
          </a:p>
        </p:txBody>
      </p:sp>
      <p:pic>
        <p:nvPicPr>
          <p:cNvPr id="7"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775" y="-1"/>
            <a:ext cx="3976225" cy="359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233F3F3-8FAA-4FF8-9471-0CB096CBEA5B}" type="slidenum">
              <a:rPr lang="zh-CN" altLang="en-US" sz="1200" b="0" smtClean="0">
                <a:solidFill>
                  <a:schemeClr val="tx1"/>
                </a:solidFill>
                <a:latin typeface="Arial Black" panose="020B0A04020102020204" pitchFamily="34" charset="0"/>
              </a:rPr>
              <a:pPr>
                <a:spcBef>
                  <a:spcPct val="0"/>
                </a:spcBef>
                <a:buClrTx/>
                <a:buSzTx/>
                <a:buFontTx/>
                <a:buNone/>
              </a:pPr>
              <a:t>32</a:t>
            </a:fld>
            <a:endParaRPr lang="en-US" altLang="zh-CN" sz="1200" b="0">
              <a:solidFill>
                <a:schemeClr val="tx1"/>
              </a:solidFill>
              <a:latin typeface="Arial Black" panose="020B0A04020102020204" pitchFamily="34" charset="0"/>
            </a:endParaRPr>
          </a:p>
        </p:txBody>
      </p:sp>
      <p:pic>
        <p:nvPicPr>
          <p:cNvPr id="32773" name="Picture 4" descr="sedr42021_0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557338"/>
            <a:ext cx="42672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
          <p:cNvSpPr txBox="1">
            <a:spLocks noChangeArrowheads="1"/>
          </p:cNvSpPr>
          <p:nvPr/>
        </p:nvSpPr>
        <p:spPr bwMode="auto">
          <a:xfrm>
            <a:off x="468313" y="1412875"/>
            <a:ext cx="44126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400" dirty="0">
                <a:solidFill>
                  <a:schemeClr val="tx1"/>
                </a:solidFill>
              </a:rPr>
              <a:t>Caracteristica de transfer       </a:t>
            </a:r>
            <a:r>
              <a:rPr lang="en-US" altLang="en-US" sz="2400" b="0" i="1" dirty="0" err="1">
                <a:solidFill>
                  <a:schemeClr val="tx1"/>
                </a:solidFill>
              </a:rPr>
              <a:t>i</a:t>
            </a:r>
            <a:r>
              <a:rPr lang="en-US" altLang="en-US" sz="2400" b="0" i="1" baseline="-25000" dirty="0" err="1">
                <a:solidFill>
                  <a:schemeClr val="tx1"/>
                </a:solidFill>
              </a:rPr>
              <a:t>D</a:t>
            </a:r>
            <a:r>
              <a:rPr lang="en-US" altLang="en-US" sz="2400" b="0" dirty="0">
                <a:solidFill>
                  <a:schemeClr val="tx1"/>
                </a:solidFill>
              </a:rPr>
              <a:t>–</a:t>
            </a:r>
            <a:r>
              <a:rPr lang="en-US" altLang="en-US" sz="2400" b="0" i="1" dirty="0" err="1">
                <a:solidFill>
                  <a:schemeClr val="tx1"/>
                </a:solidFill>
                <a:latin typeface="New Baskerville" pitchFamily="18" charset="0"/>
              </a:rPr>
              <a:t>v</a:t>
            </a:r>
            <a:r>
              <a:rPr lang="en-US" altLang="en-US" sz="2400" b="0" i="1" baseline="-25000" dirty="0" err="1">
                <a:solidFill>
                  <a:schemeClr val="tx1"/>
                </a:solidFill>
              </a:rPr>
              <a:t>GS</a:t>
            </a:r>
            <a:r>
              <a:rPr lang="en-US" altLang="en-US" sz="2400" b="0" dirty="0">
                <a:solidFill>
                  <a:schemeClr val="tx1"/>
                </a:solidFill>
              </a:rPr>
              <a:t> </a:t>
            </a:r>
            <a:r>
              <a:rPr lang="ro-RO" altLang="en-US" sz="2400" b="0" dirty="0">
                <a:solidFill>
                  <a:schemeClr val="tx1"/>
                </a:solidFill>
              </a:rPr>
              <a:t>canal imbogățit n-M</a:t>
            </a:r>
            <a:r>
              <a:rPr lang="en-US" altLang="en-US" sz="2400" b="0" dirty="0">
                <a:solidFill>
                  <a:schemeClr val="tx1"/>
                </a:solidFill>
              </a:rPr>
              <a:t>OS </a:t>
            </a:r>
            <a:r>
              <a:rPr lang="ro-RO" altLang="en-US" sz="2400" b="0" dirty="0">
                <a:solidFill>
                  <a:schemeClr val="tx1"/>
                </a:solidFill>
              </a:rPr>
              <a:t>în regim de saturație</a:t>
            </a:r>
            <a:r>
              <a:rPr lang="en-US" altLang="en-US" sz="2400" b="0" dirty="0">
                <a:solidFill>
                  <a:schemeClr val="tx1"/>
                </a:solidFill>
              </a:rPr>
              <a:t> </a:t>
            </a:r>
          </a:p>
          <a:p>
            <a:pPr>
              <a:spcBef>
                <a:spcPct val="50000"/>
              </a:spcBef>
              <a:buClrTx/>
              <a:buSzTx/>
              <a:buFont typeface="Wingdings" panose="05000000000000000000" pitchFamily="2" charset="2"/>
              <a:buChar char="Ø"/>
            </a:pPr>
            <a:r>
              <a:rPr lang="en-US" altLang="en-US" sz="2400" b="0" i="1" dirty="0" err="1">
                <a:solidFill>
                  <a:schemeClr val="tx1"/>
                </a:solidFill>
              </a:rPr>
              <a:t>V</a:t>
            </a:r>
            <a:r>
              <a:rPr lang="en-US" altLang="en-US" sz="2400" b="0" i="1" baseline="-25000" dirty="0" err="1">
                <a:solidFill>
                  <a:schemeClr val="tx1"/>
                </a:solidFill>
              </a:rPr>
              <a:t>t</a:t>
            </a:r>
            <a:r>
              <a:rPr lang="en-US" altLang="en-US" sz="2400" b="0" baseline="-25000" dirty="0">
                <a:solidFill>
                  <a:schemeClr val="tx1"/>
                </a:solidFill>
              </a:rPr>
              <a:t> </a:t>
            </a:r>
            <a:r>
              <a:rPr lang="en-US" altLang="en-US" sz="2400" b="0" dirty="0">
                <a:solidFill>
                  <a:schemeClr val="tx1"/>
                </a:solidFill>
              </a:rPr>
              <a:t> = 1 V, </a:t>
            </a:r>
            <a:r>
              <a:rPr lang="en-US" altLang="en-US" sz="2400" b="0" i="1" dirty="0" err="1">
                <a:solidFill>
                  <a:schemeClr val="tx1"/>
                </a:solidFill>
              </a:rPr>
              <a:t>k’</a:t>
            </a:r>
            <a:r>
              <a:rPr lang="en-US" altLang="en-US" sz="2400" b="0" i="1" baseline="-25000" dirty="0" err="1">
                <a:solidFill>
                  <a:schemeClr val="tx1"/>
                </a:solidFill>
              </a:rPr>
              <a:t>n</a:t>
            </a:r>
            <a:r>
              <a:rPr lang="en-US" altLang="en-US" sz="2400" b="0" dirty="0">
                <a:solidFill>
                  <a:schemeClr val="tx1"/>
                </a:solidFill>
              </a:rPr>
              <a:t> </a:t>
            </a:r>
            <a:r>
              <a:rPr lang="en-US" altLang="en-US" sz="2400" b="0" i="1" dirty="0">
                <a:solidFill>
                  <a:schemeClr val="tx1"/>
                </a:solidFill>
              </a:rPr>
              <a:t>W</a:t>
            </a:r>
            <a:r>
              <a:rPr lang="en-US" altLang="en-US" sz="2400" b="0" dirty="0">
                <a:solidFill>
                  <a:schemeClr val="tx1"/>
                </a:solidFill>
              </a:rPr>
              <a:t>/</a:t>
            </a:r>
            <a:r>
              <a:rPr lang="en-US" altLang="en-US" sz="2400" b="0" i="1" dirty="0">
                <a:solidFill>
                  <a:schemeClr val="tx1"/>
                </a:solidFill>
              </a:rPr>
              <a:t>L</a:t>
            </a:r>
            <a:r>
              <a:rPr lang="en-US" altLang="en-US" sz="2400" b="0" dirty="0">
                <a:solidFill>
                  <a:schemeClr val="tx1"/>
                </a:solidFill>
              </a:rPr>
              <a:t> = 1.0 mA/V</a:t>
            </a:r>
            <a:r>
              <a:rPr lang="en-US" altLang="en-US" sz="2400" b="0" baseline="30000" dirty="0">
                <a:solidFill>
                  <a:schemeClr val="tx1"/>
                </a:solidFill>
              </a:rPr>
              <a:t>2</a:t>
            </a:r>
            <a:endParaRPr lang="en-US" altLang="en-US" sz="2400" b="0" dirty="0">
              <a:solidFill>
                <a:schemeClr val="tx1"/>
              </a:solidFill>
            </a:endParaRPr>
          </a:p>
          <a:p>
            <a:pPr>
              <a:spcBef>
                <a:spcPct val="50000"/>
              </a:spcBef>
              <a:buClrTx/>
              <a:buSzTx/>
              <a:buFont typeface="Wingdings" panose="05000000000000000000" pitchFamily="2" charset="2"/>
              <a:buChar char="Ø"/>
            </a:pPr>
            <a:r>
              <a:rPr lang="ro-RO" altLang="en-US" sz="2400" b="0" dirty="0">
                <a:solidFill>
                  <a:schemeClr val="tx1"/>
                </a:solidFill>
              </a:rPr>
              <a:t>Dependență pătratică </a:t>
            </a:r>
            <a:r>
              <a:rPr lang="en-US" altLang="en-US" sz="2400" b="0" i="1" dirty="0" err="1">
                <a:solidFill>
                  <a:schemeClr val="tx1"/>
                </a:solidFill>
              </a:rPr>
              <a:t>i</a:t>
            </a:r>
            <a:r>
              <a:rPr lang="en-US" altLang="en-US" sz="2400" b="0" i="1" baseline="-25000" dirty="0" err="1">
                <a:solidFill>
                  <a:schemeClr val="tx1"/>
                </a:solidFill>
              </a:rPr>
              <a:t>D</a:t>
            </a:r>
            <a:r>
              <a:rPr lang="en-US" altLang="en-US" sz="2400" b="0" dirty="0">
                <a:solidFill>
                  <a:schemeClr val="tx1"/>
                </a:solidFill>
              </a:rPr>
              <a:t>–</a:t>
            </a:r>
            <a:r>
              <a:rPr lang="en-US" altLang="en-US" sz="2400" b="0" i="1" dirty="0" err="1">
                <a:solidFill>
                  <a:schemeClr val="tx1"/>
                </a:solidFill>
                <a:latin typeface="New Baskerville" pitchFamily="18" charset="0"/>
              </a:rPr>
              <a:t>v</a:t>
            </a:r>
            <a:r>
              <a:rPr lang="en-US" altLang="en-US" sz="2400" b="0" i="1" baseline="-25000" dirty="0" err="1">
                <a:solidFill>
                  <a:schemeClr val="tx1"/>
                </a:solidFill>
              </a:rPr>
              <a:t>GS</a:t>
            </a:r>
            <a:r>
              <a:rPr lang="en-US" altLang="en-US" sz="2400" b="0" dirty="0">
                <a:solidFill>
                  <a:schemeClr val="tx1"/>
                </a:solidFill>
              </a:rPr>
              <a:t> </a:t>
            </a:r>
          </a:p>
        </p:txBody>
      </p:sp>
      <p:sp>
        <p:nvSpPr>
          <p:cNvPr id="32775" name="Rectangle 6"/>
          <p:cNvSpPr>
            <a:spLocks noGrp="1" noChangeArrowheads="1"/>
          </p:cNvSpPr>
          <p:nvPr>
            <p:ph type="title"/>
          </p:nvPr>
        </p:nvSpPr>
        <p:spPr/>
        <p:txBody>
          <a:bodyPr/>
          <a:lstStyle/>
          <a:p>
            <a:pPr eaLnBrk="1" hangingPunct="1"/>
            <a:r>
              <a:rPr lang="ro-RO" altLang="en-US" sz="3800" dirty="0">
                <a:solidFill>
                  <a:schemeClr val="bg1"/>
                </a:solidFill>
              </a:rPr>
              <a:t>Regiunea de </a:t>
            </a:r>
            <a:r>
              <a:rPr lang="en-US" altLang="en-US" sz="3800" dirty="0" err="1">
                <a:solidFill>
                  <a:schemeClr val="bg1"/>
                </a:solidFill>
              </a:rPr>
              <a:t>Saturati</a:t>
            </a:r>
            <a:r>
              <a:rPr lang="ro-RO" altLang="en-US" sz="3800" dirty="0">
                <a:solidFill>
                  <a:schemeClr val="bg1"/>
                </a:solidFill>
              </a:rPr>
              <a:t>e</a:t>
            </a:r>
            <a:endParaRPr lang="zh-CN" altLang="en-US" sz="38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A67FF9F-9AAB-44CF-AFE3-D4A25F7125BF}" type="slidenum">
              <a:rPr lang="zh-CN" altLang="en-US" sz="1200" b="0" smtClean="0">
                <a:solidFill>
                  <a:schemeClr val="tx1"/>
                </a:solidFill>
                <a:latin typeface="Arial Black" panose="020B0A04020102020204" pitchFamily="34" charset="0"/>
              </a:rPr>
              <a:pPr>
                <a:spcBef>
                  <a:spcPct val="0"/>
                </a:spcBef>
                <a:buClrTx/>
                <a:buSzTx/>
                <a:buFontTx/>
                <a:buNone/>
              </a:pPr>
              <a:t>33</a:t>
            </a:fld>
            <a:endParaRPr lang="en-US" altLang="zh-CN" sz="1200" b="0">
              <a:solidFill>
                <a:schemeClr val="tx1"/>
              </a:solidFill>
              <a:latin typeface="Arial Black" panose="020B0A04020102020204" pitchFamily="34" charset="0"/>
            </a:endParaRPr>
          </a:p>
        </p:txBody>
      </p:sp>
      <p:pic>
        <p:nvPicPr>
          <p:cNvPr id="88069" name="Picture 5" descr="sedr42021_0460a"/>
          <p:cNvPicPr>
            <a:picLocks noChangeAspect="1" noChangeArrowheads="1"/>
          </p:cNvPicPr>
          <p:nvPr/>
        </p:nvPicPr>
        <p:blipFill>
          <a:blip r:embed="rId2">
            <a:extLst>
              <a:ext uri="{28A0092B-C50C-407E-A947-70E740481C1C}">
                <a14:useLocalDpi xmlns:a14="http://schemas.microsoft.com/office/drawing/2010/main" val="0"/>
              </a:ext>
            </a:extLst>
          </a:blip>
          <a:srcRect b="7968"/>
          <a:stretch>
            <a:fillRect/>
          </a:stretch>
        </p:blipFill>
        <p:spPr bwMode="auto">
          <a:xfrm>
            <a:off x="1155700" y="1189038"/>
            <a:ext cx="25527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6"/>
          <p:cNvSpPr>
            <a:spLocks noGrp="1" noChangeArrowheads="1"/>
          </p:cNvSpPr>
          <p:nvPr>
            <p:ph type="title"/>
          </p:nvPr>
        </p:nvSpPr>
        <p:spPr/>
        <p:txBody>
          <a:bodyPr/>
          <a:lstStyle/>
          <a:p>
            <a:pPr eaLnBrk="1" hangingPunct="1"/>
            <a:r>
              <a:rPr lang="ro-RO" altLang="zh-CN" sz="3800" dirty="0">
                <a:solidFill>
                  <a:schemeClr val="bg1"/>
                </a:solidFill>
              </a:rPr>
              <a:t>Caracteristici n-(sărăcit) MOS</a:t>
            </a:r>
            <a:endParaRPr lang="zh-CN" altLang="en-US" sz="3800" dirty="0">
              <a:solidFill>
                <a:schemeClr val="bg1"/>
              </a:solidFill>
            </a:endParaRPr>
          </a:p>
        </p:txBody>
      </p:sp>
      <p:sp>
        <p:nvSpPr>
          <p:cNvPr id="88071" name="Text Box 7"/>
          <p:cNvSpPr txBox="1">
            <a:spLocks noChangeArrowheads="1"/>
          </p:cNvSpPr>
          <p:nvPr/>
        </p:nvSpPr>
        <p:spPr bwMode="auto">
          <a:xfrm>
            <a:off x="381000" y="3778250"/>
            <a:ext cx="4572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30000"/>
              </a:spcBef>
              <a:buClrTx/>
              <a:buSzTx/>
              <a:buFont typeface="Wingdings" panose="05000000000000000000" pitchFamily="2" charset="2"/>
              <a:buChar char="Ø"/>
            </a:pPr>
            <a:r>
              <a:rPr lang="en-US" altLang="en-US" sz="2000" b="0">
                <a:solidFill>
                  <a:schemeClr val="tx1"/>
                </a:solidFill>
              </a:rPr>
              <a:t>Expression of characteristic equation</a:t>
            </a:r>
          </a:p>
          <a:p>
            <a:pPr>
              <a:spcBef>
                <a:spcPct val="30000"/>
              </a:spcBef>
              <a:buClrTx/>
              <a:buSzTx/>
              <a:buFont typeface="Wingdings" panose="05000000000000000000" pitchFamily="2" charset="2"/>
              <a:buChar char="Ø"/>
            </a:pPr>
            <a:endParaRPr lang="en-US" altLang="zh-CN"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r>
              <a:rPr lang="en-US" altLang="en-US" sz="2000" b="0">
                <a:solidFill>
                  <a:schemeClr val="tx1"/>
                </a:solidFill>
              </a:rPr>
              <a:t>Drain current with </a:t>
            </a: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p:txBody>
      </p:sp>
      <p:pic>
        <p:nvPicPr>
          <p:cNvPr id="88072" name="Picture 8" descr="sedr42021_0460c"/>
          <p:cNvPicPr>
            <a:picLocks noChangeAspect="1" noChangeArrowheads="1"/>
          </p:cNvPicPr>
          <p:nvPr/>
        </p:nvPicPr>
        <p:blipFill>
          <a:blip r:embed="rId3">
            <a:extLst>
              <a:ext uri="{28A0092B-C50C-407E-A947-70E740481C1C}">
                <a14:useLocalDpi xmlns:a14="http://schemas.microsoft.com/office/drawing/2010/main" val="0"/>
              </a:ext>
            </a:extLst>
          </a:blip>
          <a:srcRect b="5299"/>
          <a:stretch>
            <a:fillRect/>
          </a:stretch>
        </p:blipFill>
        <p:spPr bwMode="auto">
          <a:xfrm>
            <a:off x="4991100" y="1238250"/>
            <a:ext cx="38354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73" name="Object 9"/>
          <p:cNvGraphicFramePr>
            <a:graphicFrameLocks noChangeAspect="1"/>
          </p:cNvGraphicFramePr>
          <p:nvPr/>
        </p:nvGraphicFramePr>
        <p:xfrm>
          <a:off x="825500" y="4083050"/>
          <a:ext cx="2967038"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8807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4083050"/>
                        <a:ext cx="29670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4" name="Object 10"/>
          <p:cNvGraphicFramePr>
            <a:graphicFrameLocks noChangeAspect="1"/>
          </p:cNvGraphicFramePr>
          <p:nvPr/>
        </p:nvGraphicFramePr>
        <p:xfrm>
          <a:off x="2667000" y="4972050"/>
          <a:ext cx="839788" cy="407988"/>
        </p:xfrm>
        <a:graphic>
          <a:graphicData uri="http://schemas.openxmlformats.org/presentationml/2006/ole">
            <mc:AlternateContent xmlns:mc="http://schemas.openxmlformats.org/markup-compatibility/2006">
              <mc:Choice xmlns:v="urn:schemas-microsoft-com:vml" Requires="v">
                <p:oleObj name="Equation" r:id="rId6" imgW="469900" imgH="228600" progId="Equation.3">
                  <p:embed/>
                </p:oleObj>
              </mc:Choice>
              <mc:Fallback>
                <p:oleObj name="Equation" r:id="rId6" imgW="469900" imgH="228600" progId="Equation.3">
                  <p:embed/>
                  <p:pic>
                    <p:nvPicPr>
                      <p:cNvPr id="8807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972050"/>
                        <a:ext cx="8397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5" name="Object 11"/>
          <p:cNvGraphicFramePr>
            <a:graphicFrameLocks noChangeAspect="1"/>
          </p:cNvGraphicFramePr>
          <p:nvPr/>
        </p:nvGraphicFramePr>
        <p:xfrm>
          <a:off x="812800" y="5505450"/>
          <a:ext cx="1828800" cy="682625"/>
        </p:xfrm>
        <a:graphic>
          <a:graphicData uri="http://schemas.openxmlformats.org/presentationml/2006/ole">
            <mc:AlternateContent xmlns:mc="http://schemas.openxmlformats.org/markup-compatibility/2006">
              <mc:Choice xmlns:v="urn:schemas-microsoft-com:vml" Requires="v">
                <p:oleObj name="Equation" r:id="rId8" imgW="1054100" imgH="393700" progId="Equation.3">
                  <p:embed/>
                </p:oleObj>
              </mc:Choice>
              <mc:Fallback>
                <p:oleObj name="Equation" r:id="rId8" imgW="1054100" imgH="393700" progId="Equation.3">
                  <p:embed/>
                  <p:pic>
                    <p:nvPicPr>
                      <p:cNvPr id="8807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 y="5505450"/>
                        <a:ext cx="1828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6" name="Rectangle 12"/>
          <p:cNvSpPr>
            <a:spLocks noChangeArrowheads="1"/>
          </p:cNvSpPr>
          <p:nvPr/>
        </p:nvSpPr>
        <p:spPr bwMode="auto">
          <a:xfrm>
            <a:off x="5321300" y="5389563"/>
            <a:ext cx="3133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lgn="ctr">
              <a:spcBef>
                <a:spcPct val="50000"/>
              </a:spcBef>
              <a:buClrTx/>
              <a:buSzTx/>
              <a:buFont typeface="Wingdings" panose="05000000000000000000" pitchFamily="2" charset="2"/>
              <a:buNone/>
            </a:pPr>
            <a:r>
              <a:rPr lang="en-US" altLang="zh-CN" sz="2400" b="0">
                <a:solidFill>
                  <a:schemeClr val="tx1"/>
                </a:solidFill>
              </a:rPr>
              <a:t>the </a:t>
            </a:r>
            <a:r>
              <a:rPr lang="en-US" altLang="zh-CN" sz="2400" b="0" i="1">
                <a:solidFill>
                  <a:schemeClr val="tx1"/>
                </a:solidFill>
              </a:rPr>
              <a:t>i</a:t>
            </a:r>
            <a:r>
              <a:rPr lang="en-US" altLang="zh-CN" sz="2400" b="0" i="1" baseline="-25000">
                <a:solidFill>
                  <a:schemeClr val="tx1"/>
                </a:solidFill>
              </a:rPr>
              <a:t>D</a:t>
            </a:r>
            <a:r>
              <a:rPr lang="en-US" altLang="zh-CN" sz="2400" b="0">
                <a:solidFill>
                  <a:schemeClr val="tx1"/>
                </a:solidFill>
              </a:rPr>
              <a:t>–</a:t>
            </a:r>
            <a:r>
              <a:rPr lang="en-US" altLang="zh-CN" sz="2400" b="0" i="1">
                <a:solidFill>
                  <a:schemeClr val="tx1"/>
                </a:solidFill>
              </a:rPr>
              <a:t>v</a:t>
            </a:r>
            <a:r>
              <a:rPr lang="en-US" altLang="zh-CN" sz="2400" b="0" i="1" baseline="-25000">
                <a:solidFill>
                  <a:schemeClr val="tx1"/>
                </a:solidFill>
              </a:rPr>
              <a:t>GS</a:t>
            </a:r>
            <a:r>
              <a:rPr lang="en-US" altLang="zh-CN" sz="2400" b="0">
                <a:solidFill>
                  <a:schemeClr val="tx1"/>
                </a:solidFill>
              </a:rPr>
              <a:t> characteristic in saturation</a:t>
            </a:r>
          </a:p>
        </p:txBody>
      </p:sp>
    </p:spTree>
    <p:extLst>
      <p:ext uri="{BB962C8B-B14F-4D97-AF65-F5344CB8AC3E}">
        <p14:creationId xmlns:p14="http://schemas.microsoft.com/office/powerpoint/2010/main" val="405990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7446802-3E0F-4F07-8B8D-EFE99B4565DC}" type="slidenum">
              <a:rPr lang="zh-CN" altLang="en-US" sz="1200" b="0" smtClean="0">
                <a:solidFill>
                  <a:schemeClr val="tx1"/>
                </a:solidFill>
                <a:latin typeface="Arial Black" panose="020B0A04020102020204" pitchFamily="34" charset="0"/>
              </a:rPr>
              <a:pPr>
                <a:spcBef>
                  <a:spcPct val="0"/>
                </a:spcBef>
                <a:buClrTx/>
                <a:buSzTx/>
                <a:buFontTx/>
                <a:buNone/>
              </a:pPr>
              <a:t>34</a:t>
            </a:fld>
            <a:endParaRPr lang="en-US" altLang="zh-CN" sz="1200" b="0">
              <a:solidFill>
                <a:schemeClr val="tx1"/>
              </a:solidFill>
              <a:latin typeface="Arial Black" panose="020B0A04020102020204" pitchFamily="34" charset="0"/>
            </a:endParaRPr>
          </a:p>
        </p:txBody>
      </p:sp>
      <p:sp>
        <p:nvSpPr>
          <p:cNvPr id="33797" name="Text Box 4"/>
          <p:cNvSpPr txBox="1">
            <a:spLocks noChangeArrowheads="1"/>
          </p:cNvSpPr>
          <p:nvPr/>
        </p:nvSpPr>
        <p:spPr bwMode="auto">
          <a:xfrm>
            <a:off x="549403" y="2489990"/>
            <a:ext cx="8392136"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buClrTx/>
              <a:buSzTx/>
              <a:buNone/>
            </a:pPr>
            <a:r>
              <a:rPr lang="en-US" altLang="en-US" sz="2200" b="0" dirty="0" err="1">
                <a:solidFill>
                  <a:schemeClr val="tx1"/>
                </a:solidFill>
              </a:rPr>
              <a:t>Explicație</a:t>
            </a:r>
            <a:r>
              <a:rPr lang="en-US" altLang="en-US" sz="2200" b="0" dirty="0">
                <a:solidFill>
                  <a:schemeClr val="tx1"/>
                </a:solidFill>
              </a:rPr>
              <a:t> </a:t>
            </a:r>
            <a:r>
              <a:rPr lang="en-US" altLang="en-US" sz="2200" b="0" dirty="0" err="1">
                <a:solidFill>
                  <a:schemeClr val="tx1"/>
                </a:solidFill>
              </a:rPr>
              <a:t>pentru</a:t>
            </a:r>
            <a:r>
              <a:rPr lang="en-US" altLang="en-US" sz="2200" b="0" dirty="0">
                <a:solidFill>
                  <a:schemeClr val="tx1"/>
                </a:solidFill>
              </a:rPr>
              <a:t> </a:t>
            </a:r>
            <a:r>
              <a:rPr lang="en-US" altLang="en-US" sz="2200" b="0" dirty="0" err="1">
                <a:solidFill>
                  <a:schemeClr val="tx1"/>
                </a:solidFill>
              </a:rPr>
              <a:t>modularea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ro-RO" altLang="en-US" sz="2200" b="0" dirty="0">
              <a:solidFill>
                <a:schemeClr val="tx1"/>
              </a:solidFill>
            </a:endParaRPr>
          </a:p>
          <a:p>
            <a:pPr>
              <a:buClrTx/>
              <a:buSzTx/>
            </a:pPr>
            <a:r>
              <a:rPr lang="en-US" altLang="en-US" sz="2200" b="0" dirty="0" err="1">
                <a:solidFill>
                  <a:schemeClr val="tx1"/>
                </a:solidFill>
              </a:rPr>
              <a:t>Punctul</a:t>
            </a:r>
            <a:r>
              <a:rPr lang="en-US" altLang="en-US" sz="2200" b="0" dirty="0">
                <a:solidFill>
                  <a:schemeClr val="tx1"/>
                </a:solidFill>
              </a:rPr>
              <a:t> </a:t>
            </a:r>
            <a:r>
              <a:rPr lang="en-US" altLang="en-US" sz="2200" b="0" dirty="0" err="1">
                <a:solidFill>
                  <a:schemeClr val="tx1"/>
                </a:solidFill>
              </a:rPr>
              <a:t>ciupit</a:t>
            </a:r>
            <a:r>
              <a:rPr lang="ro-RO" altLang="en-US" sz="2200" b="0" dirty="0">
                <a:solidFill>
                  <a:schemeClr val="tx1"/>
                </a:solidFill>
              </a:rPr>
              <a:t>/tăiat</a:t>
            </a:r>
            <a:r>
              <a:rPr lang="en-US" altLang="en-US" sz="2200" b="0" dirty="0">
                <a:solidFill>
                  <a:schemeClr val="tx1"/>
                </a:solidFill>
              </a:rPr>
              <a:t> se </a:t>
            </a:r>
            <a:r>
              <a:rPr lang="en-US" altLang="en-US" sz="2200" b="0" dirty="0" err="1">
                <a:solidFill>
                  <a:schemeClr val="tx1"/>
                </a:solidFill>
              </a:rPr>
              <a:t>deplasează</a:t>
            </a:r>
            <a:r>
              <a:rPr lang="en-US" altLang="en-US" sz="2200" b="0" dirty="0">
                <a:solidFill>
                  <a:schemeClr val="tx1"/>
                </a:solidFill>
              </a:rPr>
              <a:t> la </a:t>
            </a:r>
            <a:r>
              <a:rPr lang="en-US" altLang="en-US" sz="2200" b="0" dirty="0" err="1">
                <a:solidFill>
                  <a:schemeClr val="tx1"/>
                </a:solidFill>
              </a:rPr>
              <a:t>terminalul</a:t>
            </a:r>
            <a:r>
              <a:rPr lang="en-US" altLang="en-US" sz="2200" b="0" dirty="0">
                <a:solidFill>
                  <a:schemeClr val="tx1"/>
                </a:solidFill>
              </a:rPr>
              <a:t> </a:t>
            </a:r>
            <a:r>
              <a:rPr lang="en-US" altLang="en-US" sz="2200" b="0" dirty="0" err="1">
                <a:solidFill>
                  <a:srgbClr val="FF0000"/>
                </a:solidFill>
              </a:rPr>
              <a:t>sursă</a:t>
            </a:r>
            <a:r>
              <a:rPr lang="en-US" altLang="en-US" sz="2200" b="0" dirty="0">
                <a:solidFill>
                  <a:schemeClr val="tx1"/>
                </a:solidFill>
              </a:rPr>
              <a:t> cu </a:t>
            </a:r>
            <a:r>
              <a:rPr lang="en-US" altLang="en-US" sz="2200" b="0" dirty="0" err="1">
                <a:solidFill>
                  <a:schemeClr val="tx1"/>
                </a:solidFill>
              </a:rPr>
              <a:t>tensiunea</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 </a:t>
            </a:r>
            <a:r>
              <a:rPr lang="en-US" altLang="en-US" sz="2200" b="0" dirty="0" err="1">
                <a:solidFill>
                  <a:schemeClr val="tx1"/>
                </a:solidFill>
              </a:rPr>
              <a:t>crescută</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Lungimea</a:t>
            </a:r>
            <a:r>
              <a:rPr lang="en-US" altLang="en-US" sz="2200" b="0" dirty="0">
                <a:solidFill>
                  <a:schemeClr val="tx1"/>
                </a:solidFill>
              </a:rPr>
              <a:t> </a:t>
            </a:r>
            <a:r>
              <a:rPr lang="en-US" altLang="en-US" sz="2200" b="0" dirty="0" err="1">
                <a:solidFill>
                  <a:schemeClr val="tx1"/>
                </a:solidFill>
              </a:rPr>
              <a:t>efectivă</a:t>
            </a:r>
            <a:r>
              <a:rPr lang="en-US" altLang="en-US" sz="2200" b="0" dirty="0">
                <a:solidFill>
                  <a:schemeClr val="tx1"/>
                </a:solidFill>
              </a:rPr>
              <a:t> a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fost</a:t>
            </a:r>
            <a:r>
              <a:rPr lang="en-US" altLang="en-US" sz="2200" b="0" dirty="0">
                <a:solidFill>
                  <a:schemeClr val="tx1"/>
                </a:solidFill>
              </a:rPr>
              <a:t> </a:t>
            </a:r>
            <a:r>
              <a:rPr lang="en-US" altLang="en-US" sz="2200" b="0" dirty="0" err="1">
                <a:solidFill>
                  <a:schemeClr val="tx1"/>
                </a:solidFill>
              </a:rPr>
              <a:t>redusă</a:t>
            </a:r>
            <a:endParaRPr lang="ro-RO" altLang="en-US" sz="2200" b="0" dirty="0">
              <a:solidFill>
                <a:schemeClr val="tx1"/>
              </a:solidFill>
            </a:endParaRPr>
          </a:p>
          <a:p>
            <a:pPr>
              <a:buClrTx/>
              <a:buSzTx/>
            </a:pPr>
            <a:r>
              <a:rPr lang="en-US" altLang="en-US" sz="2200" b="0" dirty="0" err="1">
                <a:solidFill>
                  <a:schemeClr val="tx1"/>
                </a:solidFill>
              </a:rPr>
              <a:t>Rezistența</a:t>
            </a:r>
            <a:r>
              <a:rPr lang="en-US" altLang="en-US" sz="2200" b="0" dirty="0">
                <a:solidFill>
                  <a:schemeClr val="tx1"/>
                </a:solidFill>
              </a:rPr>
              <a:t>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scăzut</a:t>
            </a:r>
            <a:endParaRPr lang="ro-RO" altLang="en-US" sz="2200" b="0" dirty="0">
              <a:solidFill>
                <a:schemeClr val="tx1"/>
              </a:solidFill>
            </a:endParaRPr>
          </a:p>
          <a:p>
            <a:pPr>
              <a:buClrTx/>
              <a:buSzTx/>
            </a:pPr>
            <a:r>
              <a:rPr lang="en-US" altLang="en-US" sz="2200" b="0" dirty="0" err="1">
                <a:solidFill>
                  <a:schemeClr val="tx1"/>
                </a:solidFill>
              </a:rPr>
              <a:t>Curentul</a:t>
            </a:r>
            <a:r>
              <a:rPr lang="en-US" altLang="en-US" sz="2200" b="0" dirty="0">
                <a:solidFill>
                  <a:schemeClr val="tx1"/>
                </a:solidFill>
              </a:rPr>
              <a:t> d</a:t>
            </a:r>
            <a:r>
              <a:rPr lang="ro-RO" altLang="en-US" sz="2200" b="0" dirty="0">
                <a:solidFill>
                  <a:schemeClr val="tx1"/>
                </a:solidFill>
              </a:rPr>
              <a:t>renei</a:t>
            </a:r>
            <a:r>
              <a:rPr lang="en-US" altLang="en-US" sz="2200" b="0" dirty="0">
                <a:solidFill>
                  <a:schemeClr val="tx1"/>
                </a:solidFill>
              </a:rPr>
              <a:t> </a:t>
            </a:r>
            <a:r>
              <a:rPr lang="en-US" altLang="en-US" sz="2200" b="0" dirty="0" err="1">
                <a:solidFill>
                  <a:schemeClr val="tx1"/>
                </a:solidFill>
              </a:rPr>
              <a:t>crește</a:t>
            </a:r>
            <a:r>
              <a:rPr lang="en-US" altLang="en-US" sz="2200" b="0" dirty="0">
                <a:solidFill>
                  <a:schemeClr val="tx1"/>
                </a:solidFill>
              </a:rPr>
              <a:t> </a:t>
            </a:r>
            <a:r>
              <a:rPr lang="en-US" altLang="en-US" sz="2200" b="0" dirty="0" err="1">
                <a:solidFill>
                  <a:schemeClr val="tx1"/>
                </a:solidFill>
              </a:rPr>
              <a:t>odată</a:t>
            </a:r>
            <a:r>
              <a:rPr lang="en-US" altLang="en-US" sz="2200" b="0" dirty="0">
                <a:solidFill>
                  <a:schemeClr val="tx1"/>
                </a:solidFill>
              </a:rPr>
              <a:t> cu </a:t>
            </a:r>
            <a:r>
              <a:rPr lang="en-US" altLang="en-US" sz="2200" b="0" dirty="0" err="1">
                <a:solidFill>
                  <a:schemeClr val="tx1"/>
                </a:solidFill>
              </a:rPr>
              <a:t>creșterea</a:t>
            </a:r>
            <a:r>
              <a:rPr lang="en-US" altLang="en-US" sz="2200" b="0" dirty="0">
                <a:solidFill>
                  <a:schemeClr val="tx1"/>
                </a:solidFill>
              </a:rPr>
              <a:t> </a:t>
            </a:r>
            <a:r>
              <a:rPr lang="en-US" altLang="en-US" sz="2200" b="0" dirty="0" err="1">
                <a:solidFill>
                  <a:schemeClr val="tx1"/>
                </a:solidFill>
              </a:rPr>
              <a:t>tensiunii</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Consumul</a:t>
            </a:r>
            <a:r>
              <a:rPr lang="en-US" altLang="en-US" sz="2200" b="0" dirty="0">
                <a:solidFill>
                  <a:schemeClr val="tx1"/>
                </a:solidFill>
              </a:rPr>
              <a:t> de </a:t>
            </a:r>
            <a:r>
              <a:rPr lang="en-US" altLang="en-US" sz="2200" b="0" dirty="0" err="1">
                <a:solidFill>
                  <a:schemeClr val="tx1"/>
                </a:solidFill>
              </a:rPr>
              <a:t>curent</a:t>
            </a:r>
            <a:r>
              <a:rPr lang="en-US" altLang="en-US" sz="2200" b="0" dirty="0">
                <a:solidFill>
                  <a:schemeClr val="tx1"/>
                </a:solidFill>
              </a:rPr>
              <a:t> </a:t>
            </a:r>
            <a:r>
              <a:rPr lang="en-US" altLang="en-US" sz="2200" b="0" dirty="0" err="1">
                <a:solidFill>
                  <a:schemeClr val="tx1"/>
                </a:solidFill>
              </a:rPr>
              <a:t>este</a:t>
            </a:r>
            <a:r>
              <a:rPr lang="en-US" altLang="en-US" sz="2200" b="0" dirty="0">
                <a:solidFill>
                  <a:schemeClr val="tx1"/>
                </a:solidFill>
              </a:rPr>
              <a:t> </a:t>
            </a:r>
            <a:r>
              <a:rPr lang="en-US" altLang="en-US" sz="2200" b="0" dirty="0" err="1">
                <a:solidFill>
                  <a:schemeClr val="tx1"/>
                </a:solidFill>
              </a:rPr>
              <a:t>modificat</a:t>
            </a:r>
            <a:r>
              <a:rPr lang="en-US" altLang="en-US" sz="2200" b="0" dirty="0">
                <a:solidFill>
                  <a:schemeClr val="tx1"/>
                </a:solidFill>
              </a:rPr>
              <a:t> de </a:t>
            </a:r>
            <a:r>
              <a:rPr lang="en-US" altLang="en-US" sz="2200" b="0" dirty="0" err="1">
                <a:solidFill>
                  <a:schemeClr val="tx1"/>
                </a:solidFill>
              </a:rPr>
              <a:t>modulația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en-US" altLang="zh-CN" sz="2200" b="0" dirty="0">
              <a:solidFill>
                <a:schemeClr val="tx1"/>
              </a:solidFill>
            </a:endParaRPr>
          </a:p>
          <a:p>
            <a:pPr>
              <a:buClrTx/>
              <a:buSzTx/>
              <a:buFontTx/>
              <a:buChar char="•"/>
            </a:pPr>
            <a:endParaRPr lang="en-US" altLang="en-US" sz="2800" b="0" baseline="-25000" dirty="0">
              <a:solidFill>
                <a:schemeClr val="tx1"/>
              </a:solidFill>
            </a:endParaRPr>
          </a:p>
        </p:txBody>
      </p:sp>
      <p:graphicFrame>
        <p:nvGraphicFramePr>
          <p:cNvPr id="33798" name="Object 5"/>
          <p:cNvGraphicFramePr>
            <a:graphicFrameLocks noChangeAspect="1"/>
          </p:cNvGraphicFramePr>
          <p:nvPr>
            <p:extLst>
              <p:ext uri="{D42A27DB-BD31-4B8C-83A1-F6EECF244321}">
                <p14:modId xmlns:p14="http://schemas.microsoft.com/office/powerpoint/2010/main" val="728031676"/>
              </p:ext>
            </p:extLst>
          </p:nvPr>
        </p:nvGraphicFramePr>
        <p:xfrm>
          <a:off x="2270773" y="5307109"/>
          <a:ext cx="4949396" cy="868511"/>
        </p:xfrm>
        <a:graphic>
          <a:graphicData uri="http://schemas.openxmlformats.org/presentationml/2006/ole">
            <mc:AlternateContent xmlns:mc="http://schemas.openxmlformats.org/markup-compatibility/2006">
              <mc:Choice xmlns:v="urn:schemas-microsoft-com:vml" Requires="v">
                <p:oleObj name="Equation" r:id="rId2" imgW="1993900" imgH="393700" progId="Equation.3">
                  <p:embed/>
                </p:oleObj>
              </mc:Choice>
              <mc:Fallback>
                <p:oleObj name="Equation" r:id="rId2" imgW="1993900" imgH="393700" progId="Equation.3">
                  <p:embed/>
                  <p:pic>
                    <p:nvPicPr>
                      <p:cNvPr id="337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73" y="5307109"/>
                        <a:ext cx="4949396" cy="868511"/>
                      </a:xfrm>
                      <a:prstGeom prst="rect">
                        <a:avLst/>
                      </a:prstGeom>
                      <a:noFill/>
                      <a:ln>
                        <a:noFill/>
                      </a:ln>
                      <a:effectLst/>
                    </p:spPr>
                  </p:pic>
                </p:oleObj>
              </mc:Fallback>
            </mc:AlternateContent>
          </a:graphicData>
        </a:graphic>
      </p:graphicFrame>
      <p:sp>
        <p:nvSpPr>
          <p:cNvPr id="33799" name="Rectangle 6"/>
          <p:cNvSpPr>
            <a:spLocks noGrp="1" noChangeArrowheads="1"/>
          </p:cNvSpPr>
          <p:nvPr>
            <p:ph type="title"/>
          </p:nvPr>
        </p:nvSpPr>
        <p:spPr/>
        <p:txBody>
          <a:bodyPr/>
          <a:lstStyle/>
          <a:p>
            <a:pPr eaLnBrk="1" hangingPunct="1"/>
            <a:r>
              <a:rPr lang="ro-RO" altLang="en-US" sz="3800" dirty="0">
                <a:solidFill>
                  <a:schemeClr val="bg1"/>
                </a:solidFill>
              </a:rPr>
              <a:t>Modularea lungimii</a:t>
            </a:r>
            <a:br>
              <a:rPr lang="ro-RO" altLang="en-US" sz="3800" dirty="0">
                <a:solidFill>
                  <a:schemeClr val="bg1"/>
                </a:solidFill>
              </a:rPr>
            </a:br>
            <a:r>
              <a:rPr lang="ro-RO" altLang="en-US" sz="3800" dirty="0">
                <a:solidFill>
                  <a:schemeClr val="bg1"/>
                </a:solidFill>
              </a:rPr>
              <a:t> canalului</a:t>
            </a:r>
            <a:endParaRPr lang="zh-CN" altLang="en-US" sz="3800" dirty="0">
              <a:solidFill>
                <a:schemeClr val="bg1"/>
              </a:solidFill>
            </a:endParaRPr>
          </a:p>
        </p:txBody>
      </p:sp>
      <p:grpSp>
        <p:nvGrpSpPr>
          <p:cNvPr id="6" name="Group 26"/>
          <p:cNvGrpSpPr>
            <a:grpSpLocks/>
          </p:cNvGrpSpPr>
          <p:nvPr/>
        </p:nvGrpSpPr>
        <p:grpSpPr bwMode="auto">
          <a:xfrm>
            <a:off x="4150659" y="101600"/>
            <a:ext cx="4661471" cy="2388390"/>
            <a:chOff x="96" y="2430"/>
            <a:chExt cx="3681" cy="1427"/>
          </a:xfrm>
        </p:grpSpPr>
        <p:pic>
          <p:nvPicPr>
            <p:cNvPr id="7"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9"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B3F57F7E-F667-42F4-A622-61AEDA9351F1}" type="slidenum">
              <a:rPr lang="zh-CN" altLang="en-US" sz="1200" b="0" smtClean="0">
                <a:solidFill>
                  <a:schemeClr val="tx1"/>
                </a:solidFill>
                <a:latin typeface="Arial Black" panose="020B0A04020102020204" pitchFamily="34" charset="0"/>
              </a:rPr>
              <a:pPr>
                <a:spcBef>
                  <a:spcPct val="0"/>
                </a:spcBef>
                <a:buClrTx/>
                <a:buSzTx/>
                <a:buFontTx/>
                <a:buNone/>
              </a:pPr>
              <a:t>35</a:t>
            </a:fld>
            <a:endParaRPr lang="en-US" altLang="zh-CN" sz="1200" b="0">
              <a:solidFill>
                <a:schemeClr val="tx1"/>
              </a:solidFill>
              <a:latin typeface="Arial Black" panose="020B0A04020102020204" pitchFamily="34" charset="0"/>
            </a:endParaRPr>
          </a:p>
        </p:txBody>
      </p:sp>
      <p:pic>
        <p:nvPicPr>
          <p:cNvPr id="34821" name="Picture 4" descr="sedr42021_0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47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685800" y="5334000"/>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000" b="0" dirty="0">
                <a:solidFill>
                  <a:schemeClr val="tx1"/>
                </a:solidFill>
                <a:cs typeface="Times" panose="02020603050405020304" pitchFamily="18" charset="0"/>
              </a:rPr>
              <a:t>Parametrul MOSFET </a:t>
            </a:r>
            <a:r>
              <a:rPr lang="ro-RO" altLang="en-US" sz="2000" dirty="0">
                <a:solidFill>
                  <a:srgbClr val="FF0000"/>
                </a:solidFill>
                <a:cs typeface="Times" panose="02020603050405020304" pitchFamily="18" charset="0"/>
              </a:rPr>
              <a:t>V</a:t>
            </a:r>
            <a:r>
              <a:rPr lang="ro-RO" altLang="en-US" sz="2000" baseline="-25000" dirty="0">
                <a:solidFill>
                  <a:srgbClr val="FF0000"/>
                </a:solidFill>
                <a:cs typeface="Times" panose="02020603050405020304" pitchFamily="18" charset="0"/>
              </a:rPr>
              <a:t>A</a:t>
            </a:r>
            <a:r>
              <a:rPr lang="ro-RO" altLang="en-US" sz="2000" dirty="0">
                <a:solidFill>
                  <a:srgbClr val="FF0000"/>
                </a:solidFill>
                <a:cs typeface="Times" panose="02020603050405020304" pitchFamily="18" charset="0"/>
              </a:rPr>
              <a:t> </a:t>
            </a:r>
            <a:r>
              <a:rPr lang="ro-RO" altLang="en-US" sz="2000" b="0" dirty="0">
                <a:solidFill>
                  <a:schemeClr val="tx1"/>
                </a:solidFill>
                <a:cs typeface="Times" panose="02020603050405020304" pitchFamily="18" charset="0"/>
              </a:rPr>
              <a:t>depinde de tehnologia procesului și, pentru un proces dat, este proporțional cu lungimea canalului </a:t>
            </a:r>
            <a:r>
              <a:rPr lang="ro-RO" altLang="en-US" sz="2000" dirty="0">
                <a:solidFill>
                  <a:srgbClr val="FF0000"/>
                </a:solidFill>
                <a:cs typeface="Times" panose="02020603050405020304" pitchFamily="18" charset="0"/>
              </a:rPr>
              <a:t>L</a:t>
            </a:r>
            <a:r>
              <a:rPr lang="ro-RO" altLang="en-US" sz="2000" b="0" dirty="0">
                <a:solidFill>
                  <a:schemeClr val="tx1"/>
                </a:solidFill>
                <a:cs typeface="Times" panose="02020603050405020304" pitchFamily="18" charset="0"/>
              </a:rPr>
              <a:t>.</a:t>
            </a:r>
          </a:p>
        </p:txBody>
      </p:sp>
      <p:sp>
        <p:nvSpPr>
          <p:cNvPr id="34823"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3979448C-A3E9-4AC3-B9A0-2A1B1CCF1F8A}" type="slidenum">
              <a:rPr lang="zh-CN" altLang="en-US" sz="1200" b="0" smtClean="0">
                <a:solidFill>
                  <a:schemeClr val="tx1"/>
                </a:solidFill>
                <a:latin typeface="Arial Black" panose="020B0A04020102020204" pitchFamily="34" charset="0"/>
              </a:rPr>
              <a:pPr>
                <a:spcBef>
                  <a:spcPct val="0"/>
                </a:spcBef>
                <a:buClrTx/>
                <a:buSzTx/>
                <a:buFontTx/>
                <a:buNone/>
              </a:pPr>
              <a:t>36</a:t>
            </a:fld>
            <a:endParaRPr lang="en-US" altLang="zh-CN" sz="1200" b="0">
              <a:solidFill>
                <a:schemeClr val="tx1"/>
              </a:solidFill>
              <a:latin typeface="Arial Black" panose="020B0A04020102020204" pitchFamily="34" charset="0"/>
            </a:endParaRPr>
          </a:p>
        </p:txBody>
      </p:sp>
      <p:sp>
        <p:nvSpPr>
          <p:cNvPr id="35845" name="Text Box 4"/>
          <p:cNvSpPr txBox="1">
            <a:spLocks noChangeArrowheads="1"/>
          </p:cNvSpPr>
          <p:nvPr/>
        </p:nvSpPr>
        <p:spPr bwMode="auto">
          <a:xfrm>
            <a:off x="725488" y="1628775"/>
            <a:ext cx="7950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en-US" altLang="en-US" sz="2800" b="0" dirty="0" err="1">
                <a:solidFill>
                  <a:schemeClr val="tx1"/>
                </a:solidFill>
                <a:cs typeface="Times" panose="02020603050405020304" pitchFamily="18" charset="0"/>
              </a:rPr>
              <a:t>Tranzistoarele</a:t>
            </a:r>
            <a:r>
              <a:rPr lang="en-US" altLang="en-US" sz="2800" b="0" dirty="0">
                <a:solidFill>
                  <a:schemeClr val="tx1"/>
                </a:solidFill>
                <a:cs typeface="Times" panose="02020603050405020304" pitchFamily="18" charset="0"/>
              </a:rPr>
              <a:t> MOS nu se </a:t>
            </a:r>
            <a:r>
              <a:rPr lang="en-US" altLang="en-US" sz="2800" b="0" dirty="0" err="1">
                <a:solidFill>
                  <a:schemeClr val="tx1"/>
                </a:solidFill>
                <a:cs typeface="Times" panose="02020603050405020304" pitchFamily="18" charset="0"/>
              </a:rPr>
              <a:t>comportă</a:t>
            </a:r>
            <a:r>
              <a:rPr lang="en-US" altLang="en-US" sz="2800" b="0" dirty="0">
                <a:solidFill>
                  <a:schemeClr val="tx1"/>
                </a:solidFill>
                <a:cs typeface="Times" panose="02020603050405020304" pitchFamily="18" charset="0"/>
              </a:rPr>
              <a:t> </a:t>
            </a:r>
            <a:r>
              <a:rPr lang="ro-RO" altLang="en-US" sz="2800" b="0" dirty="0">
                <a:solidFill>
                  <a:schemeClr val="tx1"/>
                </a:solidFill>
                <a:cs typeface="Times" panose="02020603050405020304" pitchFamily="18" charset="0"/>
              </a:rPr>
              <a:t>ca </a:t>
            </a:r>
            <a:r>
              <a:rPr lang="en-US" altLang="en-US" sz="2800" b="0" dirty="0">
                <a:solidFill>
                  <a:schemeClr val="tx1"/>
                </a:solidFill>
                <a:cs typeface="Times" panose="02020603050405020304" pitchFamily="18" charset="0"/>
              </a:rPr>
              <a:t>o </a:t>
            </a:r>
            <a:r>
              <a:rPr lang="en-US" altLang="en-US" sz="2800" b="0" dirty="0" err="1">
                <a:solidFill>
                  <a:schemeClr val="tx1"/>
                </a:solidFill>
                <a:cs typeface="Times" panose="02020603050405020304" pitchFamily="18" charset="0"/>
              </a:rPr>
              <a:t>sursă</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curent</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ideală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datorită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modulării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lungimii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canalului</a:t>
            </a:r>
            <a:r>
              <a:rPr lang="en-US" altLang="en-US" sz="2800" b="0" dirty="0">
                <a:solidFill>
                  <a:schemeClr val="tx1"/>
                </a:solidFill>
                <a:cs typeface="Times" panose="02020603050405020304" pitchFamily="18" charset="0"/>
              </a:rPr>
              <a:t>.</a:t>
            </a: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este</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finită</a:t>
            </a:r>
            <a:r>
              <a:rPr lang="en-US" altLang="en-US" sz="2800" b="0" dirty="0">
                <a:solidFill>
                  <a:schemeClr val="tx1"/>
                </a:solidFill>
                <a:cs typeface="Times" panose="02020603050405020304" pitchFamily="18" charset="0"/>
              </a:rPr>
              <a:t>.</a:t>
            </a:r>
          </a:p>
          <a:p>
            <a:pPr>
              <a:spcBef>
                <a:spcPct val="50000"/>
              </a:spcBef>
              <a:buClrTx/>
              <a:buSzTx/>
              <a:buFontTx/>
              <a:buChar char="•"/>
            </a:pPr>
            <a:endParaRPr lang="en-US" altLang="en-US" sz="2800" b="0" dirty="0">
              <a:solidFill>
                <a:schemeClr val="tx1"/>
              </a:solidFill>
              <a:cs typeface="Times" panose="02020603050405020304" pitchFamily="18" charset="0"/>
            </a:endParaRPr>
          </a:p>
          <a:p>
            <a:pPr>
              <a:spcBef>
                <a:spcPct val="50000"/>
              </a:spcBef>
              <a:buClrTx/>
              <a:buSzTx/>
              <a:buFontTx/>
              <a:buChar char="•"/>
            </a:pP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este</a:t>
            </a:r>
            <a:r>
              <a:rPr lang="en-US" altLang="en-US" sz="2800" b="0" dirty="0">
                <a:solidFill>
                  <a:schemeClr val="tx1"/>
                </a:solidFill>
                <a:cs typeface="Times" panose="02020603050405020304" pitchFamily="18" charset="0"/>
              </a:rPr>
              <a:t> invers </a:t>
            </a:r>
            <a:r>
              <a:rPr lang="en-US" altLang="en-US" sz="2800" b="0" dirty="0" err="1">
                <a:solidFill>
                  <a:schemeClr val="tx1"/>
                </a:solidFill>
                <a:cs typeface="Times" panose="02020603050405020304" pitchFamily="18" charset="0"/>
              </a:rPr>
              <a:t>proporțională</a:t>
            </a:r>
            <a:r>
              <a:rPr lang="en-US" altLang="en-US" sz="2800" b="0" dirty="0">
                <a:solidFill>
                  <a:schemeClr val="tx1"/>
                </a:solidFill>
                <a:cs typeface="Times" panose="02020603050405020304" pitchFamily="18" charset="0"/>
              </a:rPr>
              <a:t> cu </a:t>
            </a:r>
            <a:r>
              <a:rPr lang="en-US" altLang="en-US" sz="2800" b="0" dirty="0" err="1">
                <a:solidFill>
                  <a:schemeClr val="tx1"/>
                </a:solidFill>
                <a:cs typeface="Times" panose="02020603050405020304" pitchFamily="18" charset="0"/>
              </a:rPr>
              <a:t>curentul</a:t>
            </a:r>
            <a:r>
              <a:rPr lang="en-US" altLang="en-US" sz="2800" b="0" dirty="0">
                <a:solidFill>
                  <a:schemeClr val="tx1"/>
                </a:solidFill>
                <a:cs typeface="Times" panose="02020603050405020304" pitchFamily="18" charset="0"/>
              </a:rPr>
              <a:t> d</a:t>
            </a:r>
            <a:r>
              <a:rPr lang="ro-RO" altLang="en-US" sz="2800" b="0" dirty="0">
                <a:solidFill>
                  <a:schemeClr val="tx1"/>
                </a:solidFill>
                <a:cs typeface="Times" panose="02020603050405020304" pitchFamily="18" charset="0"/>
              </a:rPr>
              <a:t>renei</a:t>
            </a:r>
            <a:endParaRPr lang="en-US" altLang="en-US" sz="2800" b="0" baseline="-25000" dirty="0">
              <a:solidFill>
                <a:schemeClr val="tx1"/>
              </a:solidFill>
            </a:endParaRPr>
          </a:p>
        </p:txBody>
      </p:sp>
      <p:graphicFrame>
        <p:nvGraphicFramePr>
          <p:cNvPr id="35846" name="Object 5"/>
          <p:cNvGraphicFramePr>
            <a:graphicFrameLocks noChangeAspect="1"/>
          </p:cNvGraphicFramePr>
          <p:nvPr/>
        </p:nvGraphicFramePr>
        <p:xfrm>
          <a:off x="1908175" y="3284538"/>
          <a:ext cx="4872038" cy="1100137"/>
        </p:xfrm>
        <a:graphic>
          <a:graphicData uri="http://schemas.openxmlformats.org/presentationml/2006/ole">
            <mc:AlternateContent xmlns:mc="http://schemas.openxmlformats.org/markup-compatibility/2006">
              <mc:Choice xmlns:v="urn:schemas-microsoft-com:vml" Requires="v">
                <p:oleObj name="Equation" r:id="rId2" imgW="2032000" imgH="596900" progId="Equation.3">
                  <p:embed/>
                </p:oleObj>
              </mc:Choice>
              <mc:Fallback>
                <p:oleObj name="Equation" r:id="rId2" imgW="2032000" imgH="596900" progId="Equation.3">
                  <p:embed/>
                  <p:pic>
                    <p:nvPicPr>
                      <p:cNvPr id="3584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284538"/>
                        <a:ext cx="4872038"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7"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C0C63BD-A50B-40B5-AE6A-6F048F093532}" type="slidenum">
              <a:rPr lang="zh-CN" altLang="en-US" sz="1200" b="0" smtClean="0">
                <a:solidFill>
                  <a:schemeClr val="tx1"/>
                </a:solidFill>
                <a:latin typeface="Arial Black" panose="020B0A04020102020204" pitchFamily="34" charset="0"/>
              </a:rPr>
              <a:pPr>
                <a:spcBef>
                  <a:spcPct val="0"/>
                </a:spcBef>
                <a:buClrTx/>
                <a:buSzTx/>
                <a:buFontTx/>
                <a:buNone/>
              </a:pPr>
              <a:t>37</a:t>
            </a:fld>
            <a:endParaRPr lang="en-US" altLang="zh-CN" sz="1200" b="0">
              <a:solidFill>
                <a:schemeClr val="tx1"/>
              </a:solidFill>
              <a:latin typeface="Arial Black" panose="020B0A04020102020204" pitchFamily="34" charset="0"/>
            </a:endParaRPr>
          </a:p>
        </p:txBody>
      </p:sp>
      <p:sp>
        <p:nvSpPr>
          <p:cNvPr id="40965" name="Rectangle 3"/>
          <p:cNvSpPr>
            <a:spLocks noGrp="1" noChangeArrowheads="1"/>
          </p:cNvSpPr>
          <p:nvPr>
            <p:ph type="body" idx="1"/>
          </p:nvPr>
        </p:nvSpPr>
        <p:spPr>
          <a:xfrm>
            <a:off x="634948" y="1906215"/>
            <a:ext cx="7874104" cy="3616044"/>
          </a:xfrm>
        </p:spPr>
        <p:txBody>
          <a:bodyPr/>
          <a:lstStyle/>
          <a:p>
            <a:pPr eaLnBrk="1" hangingPunct="1">
              <a:lnSpc>
                <a:spcPct val="80000"/>
              </a:lnSpc>
            </a:pPr>
            <a:r>
              <a:rPr lang="en-US" altLang="zh-CN" sz="2200" dirty="0" err="1"/>
              <a:t>În</a:t>
            </a:r>
            <a:r>
              <a:rPr lang="en-US" altLang="zh-CN" sz="2200" dirty="0"/>
              <a:t> </a:t>
            </a:r>
            <a:r>
              <a:rPr lang="en-US" altLang="zh-CN" sz="2200" dirty="0" err="1"/>
              <a:t>circuitul</a:t>
            </a:r>
            <a:r>
              <a:rPr lang="en-US" altLang="zh-CN" sz="2200" dirty="0"/>
              <a:t> </a:t>
            </a:r>
            <a:r>
              <a:rPr lang="en-US" altLang="zh-CN" sz="2200" dirty="0" err="1"/>
              <a:t>discret</a:t>
            </a:r>
            <a:r>
              <a:rPr lang="en-US" altLang="zh-CN" sz="2200" dirty="0"/>
              <a:t>, de </a:t>
            </a:r>
            <a:r>
              <a:rPr lang="en-US" altLang="zh-CN" sz="2200" dirty="0" err="1"/>
              <a:t>obicei</a:t>
            </a:r>
            <a:r>
              <a:rPr lang="en-US" altLang="zh-CN" sz="2200" dirty="0"/>
              <a:t>, nu </a:t>
            </a:r>
            <a:r>
              <a:rPr lang="en-US" altLang="zh-CN" sz="2200" dirty="0" err="1"/>
              <a:t>există</a:t>
            </a:r>
            <a:r>
              <a:rPr lang="en-US" altLang="zh-CN" sz="2200" dirty="0"/>
              <a:t> </a:t>
            </a:r>
            <a:r>
              <a:rPr lang="en-US" altLang="zh-CN" sz="2200" dirty="0" err="1"/>
              <a:t>niciun</a:t>
            </a:r>
            <a:r>
              <a:rPr lang="en-US" altLang="zh-CN" sz="2200" dirty="0"/>
              <a:t> </a:t>
            </a:r>
            <a:r>
              <a:rPr lang="en-US" altLang="zh-CN" sz="2200" dirty="0" err="1"/>
              <a:t>efect</a:t>
            </a:r>
            <a:r>
              <a:rPr lang="en-US" altLang="zh-CN" sz="2200" dirty="0"/>
              <a:t> de </a:t>
            </a:r>
            <a:r>
              <a:rPr lang="ro-RO" altLang="zh-CN" sz="2200" dirty="0"/>
              <a:t>volum</a:t>
            </a:r>
            <a:r>
              <a:rPr lang="en-US" altLang="zh-CN" sz="2200" dirty="0"/>
              <a:t> </a:t>
            </a:r>
            <a:r>
              <a:rPr lang="en-US" altLang="zh-CN" sz="2200" dirty="0" err="1"/>
              <a:t>datorită</a:t>
            </a:r>
            <a:r>
              <a:rPr lang="en-US" altLang="zh-CN" sz="2200" dirty="0"/>
              <a:t> </a:t>
            </a:r>
            <a:r>
              <a:rPr lang="en-US" altLang="zh-CN" sz="2200" dirty="0" err="1"/>
              <a:t>conexiunii</a:t>
            </a:r>
            <a:r>
              <a:rPr lang="en-US" altLang="zh-CN" sz="2200" dirty="0"/>
              <a:t> </a:t>
            </a:r>
            <a:r>
              <a:rPr lang="en-US" altLang="zh-CN" sz="2200" dirty="0" err="1"/>
              <a:t>dintre</a:t>
            </a:r>
            <a:r>
              <a:rPr lang="en-US" altLang="zh-CN" sz="2200" dirty="0"/>
              <a:t> </a:t>
            </a:r>
            <a:r>
              <a:rPr lang="en-US" altLang="zh-CN" sz="2200" dirty="0" err="1"/>
              <a:t>corp</a:t>
            </a:r>
            <a:r>
              <a:rPr lang="en-US" altLang="zh-CN" sz="2200" dirty="0"/>
              <a:t> </a:t>
            </a:r>
            <a:r>
              <a:rPr lang="en-US" altLang="zh-CN" sz="2200" dirty="0" err="1"/>
              <a:t>și</a:t>
            </a:r>
            <a:r>
              <a:rPr lang="en-US" altLang="zh-CN" sz="2200" dirty="0"/>
              <a:t> </a:t>
            </a:r>
            <a:r>
              <a:rPr lang="en-US" altLang="zh-CN" sz="2200" dirty="0" err="1"/>
              <a:t>terminalul</a:t>
            </a:r>
            <a:r>
              <a:rPr lang="en-US" altLang="zh-CN" sz="2200" dirty="0"/>
              <a:t> </a:t>
            </a:r>
            <a:r>
              <a:rPr lang="en-US" altLang="zh-CN" sz="2200" dirty="0" err="1"/>
              <a:t>sursă</a:t>
            </a:r>
            <a:r>
              <a:rPr lang="en-US" altLang="zh-CN" sz="2200" dirty="0"/>
              <a:t>.</a:t>
            </a:r>
          </a:p>
          <a:p>
            <a:pPr eaLnBrk="1" hangingPunct="1">
              <a:lnSpc>
                <a:spcPct val="80000"/>
              </a:lnSpc>
            </a:pPr>
            <a:r>
              <a:rPr lang="en-US" altLang="zh-CN" sz="2200" dirty="0" err="1"/>
              <a:t>În</a:t>
            </a:r>
            <a:r>
              <a:rPr lang="en-US" altLang="zh-CN" sz="2200" dirty="0"/>
              <a:t> </a:t>
            </a:r>
            <a:r>
              <a:rPr lang="en-US" altLang="zh-CN" sz="2200" dirty="0" err="1"/>
              <a:t>circuitul</a:t>
            </a:r>
            <a:r>
              <a:rPr lang="en-US" altLang="zh-CN" sz="2200" dirty="0"/>
              <a:t> IC, </a:t>
            </a:r>
            <a:r>
              <a:rPr lang="en-US" altLang="zh-CN" sz="2200" dirty="0" err="1"/>
              <a:t>substratul</a:t>
            </a:r>
            <a:r>
              <a:rPr lang="en-US" altLang="zh-CN" sz="2200" dirty="0"/>
              <a:t> </a:t>
            </a:r>
            <a:r>
              <a:rPr lang="en-US" altLang="zh-CN" sz="2200" dirty="0" err="1"/>
              <a:t>este</a:t>
            </a:r>
            <a:r>
              <a:rPr lang="en-US" altLang="zh-CN" sz="2200" dirty="0"/>
              <a:t> </a:t>
            </a:r>
            <a:r>
              <a:rPr lang="en-US" altLang="zh-CN" sz="2200" dirty="0" err="1"/>
              <a:t>conectat</a:t>
            </a:r>
            <a:r>
              <a:rPr lang="en-US" altLang="zh-CN" sz="2200" dirty="0"/>
              <a:t> la </a:t>
            </a:r>
            <a:r>
              <a:rPr lang="en-US" altLang="zh-CN" sz="2200" dirty="0" err="1"/>
              <a:t>cea</a:t>
            </a:r>
            <a:r>
              <a:rPr lang="en-US" altLang="zh-CN" sz="2200" dirty="0"/>
              <a:t> </a:t>
            </a:r>
            <a:r>
              <a:rPr lang="en-US" altLang="zh-CN" sz="2200" dirty="0" err="1"/>
              <a:t>mai</a:t>
            </a:r>
            <a:r>
              <a:rPr lang="en-US" altLang="zh-CN" sz="2200" dirty="0"/>
              <a:t> </a:t>
            </a:r>
            <a:r>
              <a:rPr lang="en-US" altLang="zh-CN" sz="2200" dirty="0" err="1"/>
              <a:t>negativă</a:t>
            </a:r>
            <a:r>
              <a:rPr lang="en-US" altLang="zh-CN" sz="2200" dirty="0"/>
              <a:t> </a:t>
            </a:r>
            <a:r>
              <a:rPr lang="en-US" altLang="zh-CN" sz="2200" dirty="0" err="1"/>
              <a:t>sursă</a:t>
            </a:r>
            <a:r>
              <a:rPr lang="en-US" altLang="zh-CN" sz="2200" dirty="0"/>
              <a:t> de </a:t>
            </a:r>
            <a:r>
              <a:rPr lang="en-US" altLang="zh-CN" sz="2200" dirty="0" err="1"/>
              <a:t>alimentare</a:t>
            </a:r>
            <a:r>
              <a:rPr lang="en-US" altLang="zh-CN" sz="2200" dirty="0"/>
              <a:t> </a:t>
            </a:r>
            <a:r>
              <a:rPr lang="en-US" altLang="zh-CN" sz="2200" dirty="0" err="1"/>
              <a:t>pentru</a:t>
            </a:r>
            <a:r>
              <a:rPr lang="en-US" altLang="zh-CN" sz="2200" dirty="0"/>
              <a:t> </a:t>
            </a:r>
            <a:r>
              <a:rPr lang="en-US" altLang="zh-CN" sz="2200" dirty="0" err="1"/>
              <a:t>circuitul</a:t>
            </a:r>
            <a:r>
              <a:rPr lang="en-US" altLang="zh-CN" sz="2200" dirty="0"/>
              <a:t> </a:t>
            </a:r>
            <a:r>
              <a:rPr lang="ro-RO" altLang="zh-CN" sz="2200" dirty="0"/>
              <a:t>n</a:t>
            </a:r>
            <a:r>
              <a:rPr lang="en-US" altLang="zh-CN" sz="2200" dirty="0"/>
              <a:t>MOS </a:t>
            </a:r>
            <a:r>
              <a:rPr lang="en-US" altLang="zh-CN" sz="2200" dirty="0" err="1"/>
              <a:t>pentru</a:t>
            </a:r>
            <a:r>
              <a:rPr lang="en-US" altLang="zh-CN" sz="2200" dirty="0"/>
              <a:t> a </a:t>
            </a:r>
            <a:r>
              <a:rPr lang="en-US" altLang="zh-CN" sz="2200" dirty="0" err="1"/>
              <a:t>menține</a:t>
            </a:r>
            <a:r>
              <a:rPr lang="en-US" altLang="zh-CN" sz="2200" dirty="0"/>
              <a:t> </a:t>
            </a:r>
            <a:r>
              <a:rPr lang="en-US" altLang="zh-CN" sz="2200" dirty="0" err="1"/>
              <a:t>joncțiunea</a:t>
            </a:r>
            <a:r>
              <a:rPr lang="en-US" altLang="zh-CN" sz="2200" dirty="0"/>
              <a:t> </a:t>
            </a:r>
            <a:r>
              <a:rPr lang="en-US" altLang="zh-CN" sz="2200" i="1" dirty="0"/>
              <a:t>p</a:t>
            </a:r>
            <a:r>
              <a:rPr lang="ro-RO" altLang="zh-CN" sz="2200" i="1" dirty="0"/>
              <a:t>-</a:t>
            </a:r>
            <a:r>
              <a:rPr lang="en-US" altLang="zh-CN" sz="2200" i="1" dirty="0"/>
              <a:t>n</a:t>
            </a:r>
            <a:r>
              <a:rPr lang="en-US" altLang="zh-CN" sz="2200" dirty="0"/>
              <a:t> </a:t>
            </a:r>
            <a:r>
              <a:rPr lang="ro-RO" altLang="zh-CN" sz="2200" dirty="0"/>
              <a:t>polarizată inversă</a:t>
            </a:r>
          </a:p>
          <a:p>
            <a:pPr eaLnBrk="1" hangingPunct="1">
              <a:lnSpc>
                <a:spcPct val="80000"/>
              </a:lnSpc>
            </a:pPr>
            <a:endParaRPr lang="ro-RO" altLang="zh-CN" sz="2200" dirty="0"/>
          </a:p>
          <a:p>
            <a:pPr eaLnBrk="1" hangingPunct="1">
              <a:lnSpc>
                <a:spcPct val="80000"/>
              </a:lnSpc>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volumului – tensiunea corpului</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controla</a:t>
            </a:r>
            <a:r>
              <a:rPr lang="en-US" altLang="zh-CN" sz="2200" dirty="0">
                <a:solidFill>
                  <a:srgbClr val="FF0000"/>
                </a:solidFill>
              </a:rPr>
              <a:t> </a:t>
            </a:r>
            <a:r>
              <a:rPr lang="en-US" altLang="zh-CN" sz="2200" dirty="0" err="1">
                <a:solidFill>
                  <a:srgbClr val="FF0000"/>
                </a:solidFill>
              </a:rPr>
              <a:t>i</a:t>
            </a:r>
            <a:r>
              <a:rPr lang="en-US" altLang="zh-CN" sz="2200" baseline="-25000" dirty="0" err="1">
                <a:solidFill>
                  <a:srgbClr val="FF0000"/>
                </a:solidFill>
              </a:rPr>
              <a:t>D</a:t>
            </a:r>
            <a:endParaRPr lang="ro-RO" altLang="zh-CN" sz="2200" baseline="-25000" dirty="0">
              <a:solidFill>
                <a:srgbClr val="FF0000"/>
              </a:solidFill>
            </a:endParaRPr>
          </a:p>
          <a:p>
            <a:pPr eaLnBrk="1" hangingPunct="1">
              <a:lnSpc>
                <a:spcPct val="80000"/>
              </a:lnSpc>
              <a:buFont typeface="Wingdings" panose="05000000000000000000" pitchFamily="2" charset="2"/>
              <a:buChar char="q"/>
            </a:pPr>
            <a:r>
              <a:rPr lang="en-US" altLang="zh-CN" sz="2200" dirty="0" err="1"/>
              <a:t>Lărgiți</a:t>
            </a:r>
            <a:r>
              <a:rPr lang="en-US" altLang="zh-CN" sz="2200" dirty="0"/>
              <a:t> </a:t>
            </a:r>
            <a:r>
              <a:rPr lang="en-US" altLang="zh-CN" sz="2200" dirty="0" err="1"/>
              <a:t>stratul</a:t>
            </a:r>
            <a:r>
              <a:rPr lang="en-US" altLang="zh-CN" sz="2200" dirty="0"/>
              <a:t> de </a:t>
            </a:r>
            <a:r>
              <a:rPr lang="en-US" altLang="zh-CN" sz="2200" dirty="0" err="1"/>
              <a:t>epuizare</a:t>
            </a:r>
            <a:endParaRPr lang="ro-RO" altLang="zh-CN" sz="2200" dirty="0"/>
          </a:p>
          <a:p>
            <a:pPr eaLnBrk="1" hangingPunct="1">
              <a:lnSpc>
                <a:spcPct val="80000"/>
              </a:lnSpc>
              <a:buFont typeface="Wingdings" panose="05000000000000000000" pitchFamily="2" charset="2"/>
              <a:buChar char="q"/>
            </a:pPr>
            <a:r>
              <a:rPr lang="en-US" altLang="zh-CN" sz="2200" dirty="0" err="1"/>
              <a:t>Reduceți</a:t>
            </a:r>
            <a:r>
              <a:rPr lang="en-US" altLang="zh-CN" sz="2200" dirty="0"/>
              <a:t> </a:t>
            </a:r>
            <a:r>
              <a:rPr lang="en-US" altLang="zh-CN" sz="2200" dirty="0" err="1"/>
              <a:t>adâncimea</a:t>
            </a:r>
            <a:r>
              <a:rPr lang="en-US" altLang="zh-CN" sz="2200" dirty="0"/>
              <a:t> </a:t>
            </a:r>
            <a:r>
              <a:rPr lang="en-US" altLang="zh-CN" sz="2200" dirty="0" err="1"/>
              <a:t>canalului</a:t>
            </a:r>
            <a:endParaRPr lang="ro-RO" altLang="zh-CN" sz="2200" dirty="0"/>
          </a:p>
          <a:p>
            <a:pPr eaLnBrk="1" hangingPunct="1">
              <a:lnSpc>
                <a:spcPct val="80000"/>
              </a:lnSpc>
              <a:buFont typeface="Wingdings" panose="05000000000000000000" pitchFamily="2" charset="2"/>
              <a:buChar char="q"/>
            </a:pPr>
            <a:r>
              <a:rPr lang="en-US" altLang="zh-CN" sz="2200" dirty="0" err="1"/>
              <a:t>Tensiunea</a:t>
            </a:r>
            <a:r>
              <a:rPr lang="en-US" altLang="zh-CN" sz="2200" dirty="0"/>
              <a:t> de </a:t>
            </a:r>
            <a:r>
              <a:rPr lang="en-US" altLang="zh-CN" sz="2200" dirty="0" err="1"/>
              <a:t>prag</a:t>
            </a:r>
            <a:r>
              <a:rPr lang="en-US" altLang="zh-CN" sz="2200" dirty="0"/>
              <a:t> </a:t>
            </a:r>
            <a:r>
              <a:rPr lang="en-US" altLang="zh-CN" sz="2200" dirty="0" err="1"/>
              <a:t>este</a:t>
            </a:r>
            <a:r>
              <a:rPr lang="en-US" altLang="zh-CN" sz="2200" dirty="0"/>
              <a:t> </a:t>
            </a:r>
            <a:r>
              <a:rPr lang="en-US" altLang="zh-CN" sz="2200" dirty="0" err="1"/>
              <a:t>crescută</a:t>
            </a:r>
            <a:endParaRPr lang="ro-RO" altLang="zh-CN" sz="2200" dirty="0"/>
          </a:p>
          <a:p>
            <a:pPr eaLnBrk="1" hangingPunct="1">
              <a:lnSpc>
                <a:spcPct val="80000"/>
              </a:lnSpc>
              <a:buFont typeface="Wingdings" panose="05000000000000000000" pitchFamily="2" charset="2"/>
              <a:buChar char="q"/>
            </a:pPr>
            <a:r>
              <a:rPr lang="en-US" altLang="zh-CN" sz="2200" dirty="0" err="1"/>
              <a:t>Curentul</a:t>
            </a:r>
            <a:r>
              <a:rPr lang="en-US" altLang="zh-CN" sz="2200" dirty="0"/>
              <a:t> d</a:t>
            </a:r>
            <a:r>
              <a:rPr lang="ro-RO" altLang="zh-CN" sz="2200" dirty="0"/>
              <a:t>renei</a:t>
            </a:r>
            <a:r>
              <a:rPr lang="en-US" altLang="zh-CN" sz="2200" dirty="0"/>
              <a:t> </a:t>
            </a:r>
            <a:r>
              <a:rPr lang="en-US" altLang="zh-CN" sz="2200" dirty="0" err="1"/>
              <a:t>este</a:t>
            </a:r>
            <a:r>
              <a:rPr lang="en-US" altLang="zh-CN" sz="2200" dirty="0"/>
              <a:t> </a:t>
            </a:r>
            <a:r>
              <a:rPr lang="en-US" altLang="zh-CN" sz="2200" dirty="0" err="1"/>
              <a:t>redus</a:t>
            </a:r>
            <a:endParaRPr lang="ro-RO" altLang="zh-CN" sz="2200" dirty="0"/>
          </a:p>
          <a:p>
            <a:pPr eaLnBrk="1" hangingPunct="1">
              <a:lnSpc>
                <a:spcPct val="80000"/>
              </a:lnSpc>
              <a:buFont typeface="Wingdings" panose="05000000000000000000" pitchFamily="2" charset="2"/>
              <a:buChar char="q"/>
            </a:pPr>
            <a:endParaRPr lang="ro-RO" altLang="zh-CN" sz="2200" dirty="0"/>
          </a:p>
          <a:p>
            <a:pPr marL="0" indent="0" eaLnBrk="1" hangingPunct="1">
              <a:lnSpc>
                <a:spcPct val="80000"/>
              </a:lnSpc>
              <a:buNone/>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de volum</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cauza</a:t>
            </a:r>
            <a:r>
              <a:rPr lang="en-US" altLang="zh-CN" sz="2200" dirty="0">
                <a:solidFill>
                  <a:srgbClr val="FF0000"/>
                </a:solidFill>
              </a:rPr>
              <a:t> </a:t>
            </a:r>
            <a:r>
              <a:rPr lang="en-US" altLang="zh-CN" sz="2200" dirty="0" err="1">
                <a:solidFill>
                  <a:srgbClr val="FF0000"/>
                </a:solidFill>
              </a:rPr>
              <a:t>degradarea</a:t>
            </a:r>
            <a:r>
              <a:rPr lang="en-US" altLang="zh-CN" sz="2200" dirty="0">
                <a:solidFill>
                  <a:srgbClr val="FF0000"/>
                </a:solidFill>
              </a:rPr>
              <a:t> </a:t>
            </a:r>
            <a:r>
              <a:rPr lang="en-US" altLang="zh-CN" sz="2200" dirty="0" err="1">
                <a:solidFill>
                  <a:srgbClr val="FF0000"/>
                </a:solidFill>
              </a:rPr>
              <a:t>performanței</a:t>
            </a:r>
            <a:r>
              <a:rPr lang="en-US" altLang="zh-CN" sz="2200" dirty="0">
                <a:solidFill>
                  <a:srgbClr val="FF0000"/>
                </a:solidFill>
              </a:rPr>
              <a:t>.</a:t>
            </a:r>
            <a:r>
              <a:rPr lang="ro-RO" altLang="zh-CN" sz="2200" dirty="0">
                <a:solidFill>
                  <a:srgbClr val="FF0000"/>
                </a:solidFill>
              </a:rPr>
              <a:t> </a:t>
            </a:r>
            <a:endParaRPr lang="en-US" altLang="zh-CN" sz="2200" dirty="0">
              <a:solidFill>
                <a:srgbClr val="FF0000"/>
              </a:solidFill>
            </a:endParaRPr>
          </a:p>
        </p:txBody>
      </p:sp>
      <p:sp>
        <p:nvSpPr>
          <p:cNvPr id="40966" name="Rectangle 5"/>
          <p:cNvSpPr>
            <a:spLocks noGrp="1" noChangeArrowheads="1"/>
          </p:cNvSpPr>
          <p:nvPr>
            <p:ph type="title"/>
          </p:nvPr>
        </p:nvSpPr>
        <p:spPr/>
        <p:txBody>
          <a:bodyPr/>
          <a:lstStyle/>
          <a:p>
            <a:pPr algn="ctr" eaLnBrk="1" hangingPunct="1"/>
            <a:r>
              <a:rPr lang="ro-RO" altLang="zh-CN" sz="3800" dirty="0">
                <a:solidFill>
                  <a:schemeClr val="bg1"/>
                </a:solidFill>
              </a:rPr>
              <a:t>Efectul de volum</a:t>
            </a:r>
            <a:endParaRPr lang="zh-CN" altLang="en-US" sz="38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A9AA963B-6941-4ED5-8308-F9EB8D9B0782}" type="slidenum">
              <a:rPr lang="zh-CN" altLang="en-US" sz="1200" b="0" smtClean="0">
                <a:solidFill>
                  <a:schemeClr val="tx1"/>
                </a:solidFill>
                <a:latin typeface="Arial Black" panose="020B0A04020102020204" pitchFamily="34" charset="0"/>
              </a:rPr>
              <a:pPr>
                <a:spcBef>
                  <a:spcPct val="0"/>
                </a:spcBef>
                <a:buClrTx/>
                <a:buSzTx/>
                <a:buFontTx/>
                <a:buNone/>
              </a:pPr>
              <a:t>38</a:t>
            </a:fld>
            <a:endParaRPr lang="en-US" altLang="zh-CN" sz="1200" b="0">
              <a:solidFill>
                <a:schemeClr val="tx1"/>
              </a:solidFill>
              <a:latin typeface="Arial Black" panose="020B0A04020102020204" pitchFamily="34" charset="0"/>
            </a:endParaRPr>
          </a:p>
        </p:txBody>
      </p:sp>
      <p:sp>
        <p:nvSpPr>
          <p:cNvPr id="41989" name="Rectangle 5"/>
          <p:cNvSpPr>
            <a:spLocks noGrp="1" noChangeArrowheads="1"/>
          </p:cNvSpPr>
          <p:nvPr>
            <p:ph type="title"/>
          </p:nvPr>
        </p:nvSpPr>
        <p:spPr>
          <a:xfrm>
            <a:off x="195263" y="101600"/>
            <a:ext cx="8293829" cy="857250"/>
          </a:xfrm>
        </p:spPr>
        <p:txBody>
          <a:bodyPr/>
          <a:lstStyle/>
          <a:p>
            <a:pPr eaLnBrk="1" hangingPunct="1"/>
            <a:r>
              <a:rPr lang="ro-RO" altLang="zh-CN" sz="3400" dirty="0">
                <a:solidFill>
                  <a:schemeClr val="bg1"/>
                </a:solidFill>
              </a:rPr>
              <a:t>Efectul de temperatură și regiunea străpungerii</a:t>
            </a:r>
            <a:r>
              <a:rPr lang="en-US" altLang="zh-CN" sz="3400" dirty="0">
                <a:solidFill>
                  <a:schemeClr val="bg1"/>
                </a:solidFill>
              </a:rPr>
              <a:t> </a:t>
            </a:r>
            <a:endParaRPr lang="zh-CN" altLang="en-US" sz="3400" dirty="0">
              <a:solidFill>
                <a:schemeClr val="bg1"/>
              </a:solidFill>
            </a:endParaRPr>
          </a:p>
        </p:txBody>
      </p:sp>
      <p:sp>
        <p:nvSpPr>
          <p:cNvPr id="41990" name="Rectangle 3"/>
          <p:cNvSpPr>
            <a:spLocks noGrp="1" noChangeArrowheads="1"/>
          </p:cNvSpPr>
          <p:nvPr>
            <p:ph type="body" sz="half" idx="1"/>
          </p:nvPr>
        </p:nvSpPr>
        <p:spPr>
          <a:xfrm>
            <a:off x="609600" y="1600200"/>
            <a:ext cx="8178800" cy="4419600"/>
          </a:xfrm>
        </p:spPr>
        <p:txBody>
          <a:bodyPr/>
          <a:lstStyle/>
          <a:p>
            <a:pPr eaLnBrk="1" hangingPunct="1"/>
            <a:r>
              <a:rPr lang="ro-RO" altLang="zh-CN" sz="2200" dirty="0"/>
              <a:t>Curentul drenei se va micșora cu creșterea temperaturii</a:t>
            </a:r>
          </a:p>
          <a:p>
            <a:pPr eaLnBrk="1" hangingPunct="1"/>
            <a:endParaRPr lang="ro-RO" altLang="zh-CN" sz="2200" dirty="0"/>
          </a:p>
          <a:p>
            <a:pPr eaLnBrk="1" hangingPunct="1"/>
            <a:endParaRPr lang="en-US" altLang="zh-CN" sz="2200" dirty="0"/>
          </a:p>
          <a:p>
            <a:pPr eaLnBrk="1" hangingPunct="1"/>
            <a:r>
              <a:rPr lang="ro-RO" altLang="zh-CN" sz="2200" dirty="0"/>
              <a:t>Străpungerea / </a:t>
            </a:r>
            <a:r>
              <a:rPr lang="en-US" altLang="zh-CN" sz="2200" dirty="0"/>
              <a:t>Breakdown</a:t>
            </a:r>
          </a:p>
          <a:p>
            <a:pPr lvl="1" eaLnBrk="1" hangingPunct="1">
              <a:buClr>
                <a:schemeClr val="accent2"/>
              </a:buClr>
            </a:pPr>
            <a:r>
              <a:rPr lang="en-US" altLang="zh-CN" sz="2200" dirty="0"/>
              <a:t>Avalanche breakdown</a:t>
            </a:r>
          </a:p>
          <a:p>
            <a:pPr lvl="1" eaLnBrk="1" hangingPunct="1">
              <a:buClr>
                <a:schemeClr val="accent2"/>
              </a:buClr>
            </a:pPr>
            <a:r>
              <a:rPr lang="en-US" altLang="zh-CN" sz="2200" dirty="0"/>
              <a:t>Punched-through</a:t>
            </a:r>
          </a:p>
          <a:p>
            <a:pPr lvl="1" eaLnBrk="1" hangingPunct="1">
              <a:buClr>
                <a:schemeClr val="accent2"/>
              </a:buClr>
            </a:pPr>
            <a:r>
              <a:rPr lang="en-US" altLang="zh-CN" sz="2200" dirty="0"/>
              <a:t>Gate oxide breakdown</a:t>
            </a:r>
          </a:p>
          <a:p>
            <a:pPr eaLnBrk="1" hangingPunct="1"/>
            <a:endParaRPr lang="zh-CN" altLang="en-US" dirty="0"/>
          </a:p>
        </p:txBody>
      </p:sp>
      <p:pic>
        <p:nvPicPr>
          <p:cNvPr id="41991" name="Picture 6" descr="sedr42021_04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3429000"/>
            <a:ext cx="3352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2" name="Object 7"/>
          <p:cNvGraphicFramePr>
            <a:graphicFrameLocks noGrp="1" noChangeAspect="1"/>
          </p:cNvGraphicFramePr>
          <p:nvPr>
            <p:ph sz="half" idx="2"/>
          </p:nvPr>
        </p:nvGraphicFramePr>
        <p:xfrm>
          <a:off x="5537200" y="2138363"/>
          <a:ext cx="3109913" cy="885825"/>
        </p:xfrm>
        <a:graphic>
          <a:graphicData uri="http://schemas.openxmlformats.org/presentationml/2006/ole">
            <mc:AlternateContent xmlns:mc="http://schemas.openxmlformats.org/markup-compatibility/2006">
              <mc:Choice xmlns:v="urn:schemas-microsoft-com:vml" Requires="v">
                <p:oleObj name="Equation" r:id="rId3" imgW="1396394" imgH="393529" progId="Equation.DSMT4">
                  <p:embed/>
                </p:oleObj>
              </mc:Choice>
              <mc:Fallback>
                <p:oleObj name="Equation" r:id="rId3" imgW="1396394" imgH="393529" progId="Equation.DSMT4">
                  <p:embed/>
                  <p:pic>
                    <p:nvPicPr>
                      <p:cNvPr id="4199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2138363"/>
                        <a:ext cx="31099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C9CCEC7-E2F5-4943-B306-EB986047320C}" type="slidenum">
              <a:rPr lang="zh-CN" altLang="en-US" sz="1200" b="0" smtClean="0">
                <a:solidFill>
                  <a:schemeClr val="tx1"/>
                </a:solidFill>
                <a:latin typeface="Arial Black" panose="020B0A04020102020204" pitchFamily="34" charset="0"/>
              </a:rPr>
              <a:pPr>
                <a:spcBef>
                  <a:spcPct val="0"/>
                </a:spcBef>
                <a:buClrTx/>
                <a:buSzTx/>
                <a:buFontTx/>
                <a:buNone/>
              </a:pPr>
              <a:t>39</a:t>
            </a:fld>
            <a:endParaRPr lang="en-US" altLang="zh-CN" sz="1200" b="0">
              <a:solidFill>
                <a:schemeClr val="tx1"/>
              </a:solidFill>
              <a:latin typeface="Arial Black" panose="020B0A04020102020204" pitchFamily="34" charset="0"/>
            </a:endParaRPr>
          </a:p>
        </p:txBody>
      </p:sp>
      <p:sp>
        <p:nvSpPr>
          <p:cNvPr id="79877" name="Rectangle 4"/>
          <p:cNvSpPr>
            <a:spLocks noGrp="1" noChangeArrowheads="1"/>
          </p:cNvSpPr>
          <p:nvPr>
            <p:ph type="body" idx="1"/>
          </p:nvPr>
        </p:nvSpPr>
        <p:spPr>
          <a:xfrm>
            <a:off x="373063" y="1308100"/>
            <a:ext cx="8518525" cy="4552950"/>
          </a:xfrm>
          <a:noFill/>
        </p:spPr>
        <p:txBody>
          <a:bodyPr/>
          <a:lstStyle/>
          <a:p>
            <a:pPr eaLnBrk="1" hangingPunct="1">
              <a:lnSpc>
                <a:spcPct val="85000"/>
              </a:lnSpc>
              <a:spcBef>
                <a:spcPct val="0"/>
              </a:spcBef>
            </a:pPr>
            <a:r>
              <a:rPr lang="en-US" altLang="zh-CN" sz="2400"/>
              <a:t>MOSFET operates at triode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pPr>
            <a:r>
              <a:rPr lang="en-US" altLang="zh-CN" sz="2400"/>
              <a:t>MOSFET operates at saturation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buFont typeface="Wingdings" panose="05000000000000000000" pitchFamily="2" charset="2"/>
              <a:buNone/>
            </a:pPr>
            <a:endParaRPr lang="en-US" altLang="zh-CN" sz="2400"/>
          </a:p>
          <a:p>
            <a:pPr eaLnBrk="1" hangingPunct="1">
              <a:lnSpc>
                <a:spcPct val="85000"/>
              </a:lnSpc>
              <a:spcBef>
                <a:spcPct val="0"/>
              </a:spcBef>
            </a:pPr>
            <a:r>
              <a:rPr lang="en-US" altLang="zh-CN" sz="2400"/>
              <a:t>MOSFET operates at cutoff region</a:t>
            </a:r>
          </a:p>
        </p:txBody>
      </p:sp>
      <p:graphicFrame>
        <p:nvGraphicFramePr>
          <p:cNvPr id="79878" name="Object 5"/>
          <p:cNvGraphicFramePr>
            <a:graphicFrameLocks noChangeAspect="1"/>
          </p:cNvGraphicFramePr>
          <p:nvPr/>
        </p:nvGraphicFramePr>
        <p:xfrm>
          <a:off x="1368425" y="1778000"/>
          <a:ext cx="2133600" cy="457200"/>
        </p:xfrm>
        <a:graphic>
          <a:graphicData uri="http://schemas.openxmlformats.org/presentationml/2006/ole">
            <mc:AlternateContent xmlns:mc="http://schemas.openxmlformats.org/markup-compatibility/2006">
              <mc:Choice xmlns:v="urn:schemas-microsoft-com:vml" Requires="v">
                <p:oleObj name="Equation" r:id="rId2" imgW="1257300" imgH="241300" progId="Equation.3">
                  <p:embed/>
                </p:oleObj>
              </mc:Choice>
              <mc:Fallback>
                <p:oleObj name="Equation" r:id="rId2" imgW="1257300" imgH="241300" progId="Equation.3">
                  <p:embed/>
                  <p:pic>
                    <p:nvPicPr>
                      <p:cNvPr id="7987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7780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9" name="Object 6"/>
          <p:cNvGraphicFramePr>
            <a:graphicFrameLocks noChangeAspect="1"/>
          </p:cNvGraphicFramePr>
          <p:nvPr/>
        </p:nvGraphicFramePr>
        <p:xfrm>
          <a:off x="1295400" y="2609850"/>
          <a:ext cx="1676400" cy="914400"/>
        </p:xfrm>
        <a:graphic>
          <a:graphicData uri="http://schemas.openxmlformats.org/presentationml/2006/ole">
            <mc:AlternateContent xmlns:mc="http://schemas.openxmlformats.org/markup-compatibility/2006">
              <mc:Choice xmlns:v="urn:schemas-microsoft-com:vml" Requires="v">
                <p:oleObj name="Equation" r:id="rId4" imgW="977900" imgH="508000" progId="Equation.3">
                  <p:embed/>
                </p:oleObj>
              </mc:Choice>
              <mc:Fallback>
                <p:oleObj name="Equation" r:id="rId4" imgW="977900" imgH="508000" progId="Equation.3">
                  <p:embed/>
                  <p:pic>
                    <p:nvPicPr>
                      <p:cNvPr id="7987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09850"/>
                        <a:ext cx="1676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0" name="Object 7"/>
          <p:cNvGraphicFramePr>
            <a:graphicFrameLocks noChangeAspect="1"/>
          </p:cNvGraphicFramePr>
          <p:nvPr/>
        </p:nvGraphicFramePr>
        <p:xfrm>
          <a:off x="1320800" y="3924300"/>
          <a:ext cx="1524000" cy="911225"/>
        </p:xfrm>
        <a:graphic>
          <a:graphicData uri="http://schemas.openxmlformats.org/presentationml/2006/ole">
            <mc:AlternateContent xmlns:mc="http://schemas.openxmlformats.org/markup-compatibility/2006">
              <mc:Choice xmlns:v="urn:schemas-microsoft-com:vml" Requires="v">
                <p:oleObj name="Equation" r:id="rId6" imgW="927100" imgH="508000" progId="Equation.3">
                  <p:embed/>
                </p:oleObj>
              </mc:Choice>
              <mc:Fallback>
                <p:oleObj name="Equation" r:id="rId6" imgW="927100" imgH="508000" progId="Equation.3">
                  <p:embed/>
                  <p:pic>
                    <p:nvPicPr>
                      <p:cNvPr id="7988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3924300"/>
                        <a:ext cx="152400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1" name="Rectangle 8"/>
          <p:cNvSpPr>
            <a:spLocks noGrp="1" noChangeArrowheads="1"/>
          </p:cNvSpPr>
          <p:nvPr>
            <p:ph type="title"/>
          </p:nvPr>
        </p:nvSpPr>
        <p:spPr/>
        <p:txBody>
          <a:bodyPr/>
          <a:lstStyle/>
          <a:p>
            <a:pPr eaLnBrk="1" hangingPunct="1"/>
            <a:r>
              <a:rPr lang="ro-RO" altLang="zh-CN" sz="3800" dirty="0">
                <a:solidFill>
                  <a:schemeClr val="bg1"/>
                </a:solidFill>
              </a:rPr>
              <a:t>Efectul capacității porții </a:t>
            </a:r>
            <a:endParaRPr lang="zh-CN" altLang="en-US" sz="3800" dirty="0">
              <a:solidFill>
                <a:schemeClr val="bg1"/>
              </a:solidFill>
            </a:endParaRPr>
          </a:p>
        </p:txBody>
      </p:sp>
      <p:pic>
        <p:nvPicPr>
          <p:cNvPr id="79882" name="Picture 10"/>
          <p:cNvPicPr>
            <a:picLocks noChangeAspect="1" noChangeArrowheads="1"/>
          </p:cNvPicPr>
          <p:nvPr/>
        </p:nvPicPr>
        <p:blipFill>
          <a:blip r:embed="rId8">
            <a:extLst>
              <a:ext uri="{28A0092B-C50C-407E-A947-70E740481C1C}">
                <a14:useLocalDpi xmlns:a14="http://schemas.microsoft.com/office/drawing/2010/main" val="0"/>
              </a:ext>
            </a:extLst>
          </a:blip>
          <a:srcRect l="18549" t="23352" r="19893" b="30576"/>
          <a:stretch>
            <a:fillRect/>
          </a:stretch>
        </p:blipFill>
        <p:spPr bwMode="auto">
          <a:xfrm>
            <a:off x="4316413" y="3967163"/>
            <a:ext cx="482758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78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5CA01E7F-6D6C-4335-A8AB-AE2491F9B87B}" type="datetime1">
              <a:rPr lang="zh-CN" altLang="en-US" sz="1200" b="0" smtClean="0">
                <a:solidFill>
                  <a:schemeClr val="tx1"/>
                </a:solidFill>
                <a:latin typeface="Arial" panose="020B0604020202020204" pitchFamily="34" charset="0"/>
              </a:rPr>
              <a:pPr>
                <a:spcBef>
                  <a:spcPct val="0"/>
                </a:spcBef>
                <a:buClrTx/>
                <a:buSzTx/>
                <a:buFontTx/>
                <a:buNone/>
              </a:pPr>
              <a:t>2023/11/13</a:t>
            </a:fld>
            <a:endParaRPr lang="en-US" altLang="zh-CN" sz="1200" b="0">
              <a:solidFill>
                <a:schemeClr val="tx1"/>
              </a:solidFill>
              <a:latin typeface="Arial" panose="020B0604020202020204" pitchFamily="34" charset="0"/>
            </a:endParaRPr>
          </a:p>
        </p:txBody>
      </p:sp>
      <p:sp>
        <p:nvSpPr>
          <p:cNvPr id="92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84651569-816C-4103-BEFC-F8663972A800}" type="slidenum">
              <a:rPr lang="zh-CN" altLang="en-US" sz="1200" b="0" smtClean="0">
                <a:solidFill>
                  <a:schemeClr val="tx1"/>
                </a:solidFill>
                <a:latin typeface="Arial Black" panose="020B0A04020102020204" pitchFamily="34" charset="0"/>
              </a:rPr>
              <a:pPr>
                <a:spcBef>
                  <a:spcPct val="0"/>
                </a:spcBef>
                <a:buClrTx/>
                <a:buSzTx/>
                <a:buFontTx/>
                <a:buNone/>
              </a:pPr>
              <a:t>4</a:t>
            </a:fld>
            <a:endParaRPr lang="en-US" altLang="zh-CN" sz="1200" b="0">
              <a:solidFill>
                <a:schemeClr val="tx1"/>
              </a:solidFill>
              <a:latin typeface="Arial Black" panose="020B0A04020102020204" pitchFamily="34" charset="0"/>
            </a:endParaRPr>
          </a:p>
        </p:txBody>
      </p:sp>
      <p:sp>
        <p:nvSpPr>
          <p:cNvPr id="604163" name="Rectangle 3"/>
          <p:cNvSpPr>
            <a:spLocks noGrp="1" noChangeArrowheads="1"/>
          </p:cNvSpPr>
          <p:nvPr>
            <p:ph type="body" idx="1"/>
          </p:nvPr>
        </p:nvSpPr>
        <p:spPr>
          <a:xfrm>
            <a:off x="241300" y="1447800"/>
            <a:ext cx="8623300" cy="4419600"/>
          </a:xfrm>
        </p:spPr>
        <p:txBody>
          <a:bodyPr/>
          <a:lstStyle/>
          <a:p>
            <a:pPr eaLnBrk="1" hangingPunct="1">
              <a:lnSpc>
                <a:spcPct val="90000"/>
              </a:lnSpc>
            </a:pPr>
            <a:r>
              <a:rPr lang="ro-RO" altLang="zh-CN" sz="2800" dirty="0"/>
              <a:t>TEC</a:t>
            </a:r>
            <a:r>
              <a:rPr lang="en-US" altLang="zh-CN" sz="2800" dirty="0"/>
              <a:t>: </a:t>
            </a:r>
          </a:p>
          <a:p>
            <a:pPr eaLnBrk="1" hangingPunct="1">
              <a:lnSpc>
                <a:spcPct val="90000"/>
              </a:lnSpc>
            </a:pPr>
            <a:r>
              <a:rPr lang="ro-RO" altLang="zh-CN" sz="2800" dirty="0"/>
              <a:t>2 tipuri </a:t>
            </a:r>
            <a:endParaRPr lang="en-US" altLang="zh-CN" sz="2800" dirty="0"/>
          </a:p>
          <a:p>
            <a:pPr lvl="1" eaLnBrk="1" hangingPunct="1">
              <a:lnSpc>
                <a:spcPct val="90000"/>
              </a:lnSpc>
            </a:pPr>
            <a:r>
              <a:rPr lang="en-US" altLang="zh-CN" sz="2400" dirty="0"/>
              <a:t>MOSFET: metal-oxide-semiconductor FET</a:t>
            </a:r>
          </a:p>
          <a:p>
            <a:pPr lvl="1" eaLnBrk="1" hangingPunct="1">
              <a:lnSpc>
                <a:spcPct val="90000"/>
              </a:lnSpc>
            </a:pPr>
            <a:r>
              <a:rPr lang="en-US" altLang="zh-CN" sz="2400" dirty="0"/>
              <a:t>JFET: Junction FET</a:t>
            </a:r>
            <a:r>
              <a:rPr lang="ro-RO" altLang="zh-CN" sz="2400" dirty="0"/>
              <a:t> / TECJ</a:t>
            </a:r>
            <a:endParaRPr lang="en-US" altLang="zh-CN" sz="1800" dirty="0"/>
          </a:p>
          <a:p>
            <a:pPr eaLnBrk="1" hangingPunct="1">
              <a:lnSpc>
                <a:spcPct val="90000"/>
              </a:lnSpc>
              <a:spcBef>
                <a:spcPct val="50000"/>
              </a:spcBef>
            </a:pPr>
            <a:r>
              <a:rPr lang="ro-RO" altLang="zh-CN" sz="2800" dirty="0"/>
              <a:t>TECMOS / </a:t>
            </a:r>
            <a:r>
              <a:rPr lang="en-US" altLang="zh-CN" sz="2800" dirty="0"/>
              <a:t>MOSFET </a:t>
            </a:r>
            <a:r>
              <a:rPr lang="ro-RO" altLang="zh-CN" sz="2800" dirty="0"/>
              <a:t>se mai numesc cu</a:t>
            </a:r>
            <a:r>
              <a:rPr lang="en-US" altLang="zh-CN" sz="2800" dirty="0"/>
              <a:t> </a:t>
            </a:r>
            <a:r>
              <a:rPr lang="ro-RO" altLang="zh-CN" sz="2800" dirty="0"/>
              <a:t>grilă izolată </a:t>
            </a:r>
            <a:r>
              <a:rPr lang="en-US" altLang="zh-CN" sz="2800" dirty="0"/>
              <a:t>. </a:t>
            </a:r>
          </a:p>
          <a:p>
            <a:pPr lvl="1" eaLnBrk="1" hangingPunct="1">
              <a:lnSpc>
                <a:spcPct val="90000"/>
              </a:lnSpc>
            </a:pPr>
            <a:r>
              <a:rPr lang="ro-RO" altLang="zh-CN" sz="2400" dirty="0"/>
              <a:t>Foarte mici</a:t>
            </a:r>
            <a:r>
              <a:rPr lang="en-US" altLang="zh-CN" sz="2400" dirty="0"/>
              <a:t> </a:t>
            </a:r>
          </a:p>
          <a:p>
            <a:pPr lvl="1" eaLnBrk="1" hangingPunct="1">
              <a:lnSpc>
                <a:spcPct val="90000"/>
              </a:lnSpc>
            </a:pPr>
            <a:r>
              <a:rPr lang="ro-RO" altLang="zh-CN" sz="2400" dirty="0"/>
              <a:t>Proces confectionare simplu</a:t>
            </a:r>
            <a:endParaRPr lang="en-US" altLang="zh-CN" sz="2400" dirty="0"/>
          </a:p>
          <a:p>
            <a:pPr lvl="1" eaLnBrk="1" hangingPunct="1">
              <a:lnSpc>
                <a:spcPct val="90000"/>
              </a:lnSpc>
            </a:pPr>
            <a:r>
              <a:rPr lang="ro-RO" altLang="zh-CN" sz="2400" dirty="0"/>
              <a:t>Putere consumata mica</a:t>
            </a:r>
            <a:endParaRPr lang="en-US" altLang="zh-CN" sz="1800" dirty="0"/>
          </a:p>
          <a:p>
            <a:pPr lvl="1" eaLnBrk="1" hangingPunct="1">
              <a:lnSpc>
                <a:spcPct val="90000"/>
              </a:lnSpc>
            </a:pPr>
            <a:r>
              <a:rPr lang="ro-RO" altLang="zh-CN" sz="2400" dirty="0"/>
              <a:t>Larg utilizate in</a:t>
            </a:r>
            <a:r>
              <a:rPr lang="en-US" altLang="zh-CN" sz="2400" dirty="0"/>
              <a:t> </a:t>
            </a:r>
            <a:r>
              <a:rPr lang="ro-RO" altLang="zh-CN" sz="2400" dirty="0"/>
              <a:t>circuite </a:t>
            </a:r>
            <a:r>
              <a:rPr lang="en-US" altLang="zh-CN" sz="2400" dirty="0"/>
              <a:t>VLSI</a:t>
            </a:r>
            <a:r>
              <a:rPr lang="ro-RO" altLang="zh-CN" sz="2400" dirty="0"/>
              <a:t> </a:t>
            </a:r>
            <a:r>
              <a:rPr lang="en-US" altLang="zh-CN" sz="2400" dirty="0"/>
              <a:t>(</a:t>
            </a:r>
            <a:r>
              <a:rPr lang="en-US" altLang="zh-CN" sz="1800" dirty="0"/>
              <a:t>&gt;800 </a:t>
            </a:r>
            <a:r>
              <a:rPr lang="en-US" altLang="zh-CN" sz="1800" dirty="0" err="1"/>
              <a:t>milio</a:t>
            </a:r>
            <a:r>
              <a:rPr lang="ro-RO" altLang="zh-CN" sz="1800" dirty="0"/>
              <a:t>ane pe un singur </a:t>
            </a:r>
            <a:r>
              <a:rPr lang="en-US" altLang="zh-CN" sz="1800" dirty="0"/>
              <a:t>IC </a:t>
            </a:r>
            <a:r>
              <a:rPr lang="en-US" altLang="zh-CN" sz="1800" dirty="0" err="1"/>
              <a:t>cip</a:t>
            </a:r>
            <a:r>
              <a:rPr lang="en-US" altLang="zh-CN" sz="1800" dirty="0"/>
              <a:t>) </a:t>
            </a:r>
          </a:p>
        </p:txBody>
      </p:sp>
      <p:sp>
        <p:nvSpPr>
          <p:cNvPr id="9222" name="Rectangle 5"/>
          <p:cNvSpPr>
            <a:spLocks noGrp="1" noChangeArrowheads="1"/>
          </p:cNvSpPr>
          <p:nvPr>
            <p:ph type="title"/>
          </p:nvPr>
        </p:nvSpPr>
        <p:spPr/>
        <p:txBody>
          <a:bodyPr/>
          <a:lstStyle/>
          <a:p>
            <a:pPr eaLnBrk="1" hangingPunct="1"/>
            <a:r>
              <a:rPr lang="en-US" altLang="zh-CN" sz="3800" dirty="0" err="1">
                <a:solidFill>
                  <a:schemeClr val="bg1"/>
                </a:solidFill>
              </a:rPr>
              <a:t>Introduc</a:t>
            </a:r>
            <a:r>
              <a:rPr lang="ro-RO" altLang="zh-CN" sz="3800" dirty="0">
                <a:solidFill>
                  <a:schemeClr val="bg1"/>
                </a:solidFill>
              </a:rPr>
              <a:t>ere TEC</a:t>
            </a:r>
            <a:endParaRPr lang="zh-CN" altLang="en-US" sz="3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41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2AEB2F52-EE51-4FC2-801B-5013618F3405}" type="slidenum">
              <a:rPr lang="zh-CN" altLang="en-US" sz="1200" b="0" smtClean="0">
                <a:solidFill>
                  <a:schemeClr val="tx1"/>
                </a:solidFill>
                <a:latin typeface="Arial Black" panose="020B0A04020102020204" pitchFamily="34" charset="0"/>
              </a:rPr>
              <a:pPr>
                <a:spcBef>
                  <a:spcPct val="0"/>
                </a:spcBef>
                <a:buClrTx/>
                <a:buSzTx/>
                <a:buFontTx/>
                <a:buNone/>
              </a:pPr>
              <a:t>40</a:t>
            </a:fld>
            <a:endParaRPr lang="en-US" altLang="zh-CN" sz="1200" b="0">
              <a:solidFill>
                <a:schemeClr val="tx1"/>
              </a:solidFill>
              <a:latin typeface="Arial Black" panose="020B0A04020102020204" pitchFamily="34" charset="0"/>
            </a:endParaRPr>
          </a:p>
        </p:txBody>
      </p:sp>
      <p:pic>
        <p:nvPicPr>
          <p:cNvPr id="80901" name="Picture 13"/>
          <p:cNvPicPr>
            <a:picLocks noChangeAspect="1" noChangeArrowheads="1"/>
          </p:cNvPicPr>
          <p:nvPr/>
        </p:nvPicPr>
        <p:blipFill>
          <a:blip r:embed="rId2">
            <a:extLst>
              <a:ext uri="{28A0092B-C50C-407E-A947-70E740481C1C}">
                <a14:useLocalDpi xmlns:a14="http://schemas.microsoft.com/office/drawing/2010/main" val="0"/>
              </a:ext>
            </a:extLst>
          </a:blip>
          <a:srcRect l="17953" t="23492" r="20134" b="30833"/>
          <a:stretch>
            <a:fillRect/>
          </a:stretch>
        </p:blipFill>
        <p:spPr bwMode="auto">
          <a:xfrm>
            <a:off x="3555379" y="3660775"/>
            <a:ext cx="54181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4"/>
          <p:cNvSpPr>
            <a:spLocks noGrp="1" noChangeArrowheads="1"/>
          </p:cNvSpPr>
          <p:nvPr>
            <p:ph type="body" idx="1"/>
          </p:nvPr>
        </p:nvSpPr>
        <p:spPr>
          <a:xfrm>
            <a:off x="233363" y="1282700"/>
            <a:ext cx="8518525" cy="1784350"/>
          </a:xfrm>
          <a:noFill/>
        </p:spPr>
        <p:txBody>
          <a:bodyPr/>
          <a:lstStyle/>
          <a:p>
            <a:pPr eaLnBrk="1" hangingPunct="1"/>
            <a:r>
              <a:rPr lang="en-US" altLang="zh-CN" sz="2400"/>
              <a:t>Overlap capacitance results from the fact that the source and drain diffusions extend slightly under the gate oxide.</a:t>
            </a:r>
          </a:p>
          <a:p>
            <a:pPr eaLnBrk="1" hangingPunct="1"/>
            <a:r>
              <a:rPr lang="en-US" altLang="zh-CN" sz="2400"/>
              <a:t>The expression for overlap capacitance</a:t>
            </a:r>
          </a:p>
          <a:p>
            <a:pPr eaLnBrk="1" hangingPunct="1"/>
            <a:r>
              <a:rPr lang="en-US" altLang="zh-CN" sz="2400"/>
              <a:t>Typical value</a:t>
            </a:r>
          </a:p>
          <a:p>
            <a:pPr eaLnBrk="1" hangingPunct="1"/>
            <a:endParaRPr lang="en-US" altLang="zh-CN" sz="2400"/>
          </a:p>
        </p:txBody>
      </p:sp>
      <p:graphicFrame>
        <p:nvGraphicFramePr>
          <p:cNvPr id="80903" name="Object 5"/>
          <p:cNvGraphicFramePr>
            <a:graphicFrameLocks noChangeAspect="1"/>
          </p:cNvGraphicFramePr>
          <p:nvPr/>
        </p:nvGraphicFramePr>
        <p:xfrm>
          <a:off x="6015038" y="2125663"/>
          <a:ext cx="1885950" cy="492125"/>
        </p:xfrm>
        <a:graphic>
          <a:graphicData uri="http://schemas.openxmlformats.org/presentationml/2006/ole">
            <mc:AlternateContent xmlns:mc="http://schemas.openxmlformats.org/markup-compatibility/2006">
              <mc:Choice xmlns:v="urn:schemas-microsoft-com:vml" Requires="v">
                <p:oleObj name="Equation" r:id="rId3" imgW="876300" imgH="228600" progId="Equation.3">
                  <p:embed/>
                </p:oleObj>
              </mc:Choice>
              <mc:Fallback>
                <p:oleObj name="Equation" r:id="rId3" imgW="876300" imgH="228600" progId="Equation.3">
                  <p:embed/>
                  <p:pic>
                    <p:nvPicPr>
                      <p:cNvPr id="8090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2125663"/>
                        <a:ext cx="18859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4" name="Object 6"/>
          <p:cNvGraphicFramePr>
            <a:graphicFrameLocks noChangeAspect="1"/>
          </p:cNvGraphicFramePr>
          <p:nvPr/>
        </p:nvGraphicFramePr>
        <p:xfrm>
          <a:off x="2560638" y="2533650"/>
          <a:ext cx="1905000" cy="457200"/>
        </p:xfrm>
        <a:graphic>
          <a:graphicData uri="http://schemas.openxmlformats.org/presentationml/2006/ole">
            <mc:AlternateContent xmlns:mc="http://schemas.openxmlformats.org/markup-compatibility/2006">
              <mc:Choice xmlns:v="urn:schemas-microsoft-com:vml" Requires="v">
                <p:oleObj name="Equation" r:id="rId5" imgW="1054100" imgH="228600" progId="Equation.3">
                  <p:embed/>
                </p:oleObj>
              </mc:Choice>
              <mc:Fallback>
                <p:oleObj name="Equation" r:id="rId5" imgW="1054100" imgH="228600" progId="Equation.3">
                  <p:embed/>
                  <p:pic>
                    <p:nvPicPr>
                      <p:cNvPr id="8090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25336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5" name="Rectangle 7"/>
          <p:cNvSpPr>
            <a:spLocks noGrp="1" noChangeArrowheads="1"/>
          </p:cNvSpPr>
          <p:nvPr>
            <p:ph type="title"/>
          </p:nvPr>
        </p:nvSpPr>
        <p:spPr/>
        <p:txBody>
          <a:bodyPr/>
          <a:lstStyle/>
          <a:p>
            <a:pPr eaLnBrk="1" hangingPunct="1"/>
            <a:r>
              <a:rPr lang="ro-RO" altLang="zh-CN" sz="3800" dirty="0">
                <a:solidFill>
                  <a:schemeClr val="bg1"/>
                </a:solidFill>
              </a:rPr>
              <a:t>Capacitatea de suprapunere </a:t>
            </a:r>
            <a:endParaRPr lang="zh-CN" altLang="en-US" sz="3800" dirty="0">
              <a:solidFill>
                <a:schemeClr val="bg1"/>
              </a:solidFill>
            </a:endParaRPr>
          </a:p>
        </p:txBody>
      </p:sp>
      <p:sp>
        <p:nvSpPr>
          <p:cNvPr id="80906" name="Rectangle 9"/>
          <p:cNvSpPr>
            <a:spLocks noChangeArrowheads="1"/>
          </p:cNvSpPr>
          <p:nvPr/>
        </p:nvSpPr>
        <p:spPr bwMode="auto">
          <a:xfrm>
            <a:off x="241300" y="2967038"/>
            <a:ext cx="38322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r>
              <a:rPr lang="en-US" altLang="zh-CN" sz="2400"/>
              <a:t>This additional component should be added to </a:t>
            </a:r>
            <a:r>
              <a:rPr lang="en-US" altLang="zh-CN" sz="2400" i="1"/>
              <a:t>C</a:t>
            </a:r>
            <a:r>
              <a:rPr lang="en-US" altLang="zh-CN" sz="2400" i="1" baseline="-25000"/>
              <a:t>gs </a:t>
            </a:r>
            <a:r>
              <a:rPr lang="en-US" altLang="zh-CN" sz="2400"/>
              <a:t>and </a:t>
            </a:r>
            <a:r>
              <a:rPr lang="en-US" altLang="zh-CN" sz="2400" i="1"/>
              <a:t>C</a:t>
            </a:r>
            <a:r>
              <a:rPr lang="en-US" altLang="zh-CN" sz="2400" i="1" baseline="-25000"/>
              <a:t>gd</a:t>
            </a:r>
            <a:r>
              <a:rPr lang="en-US" altLang="zh-CN" sz="2400" i="1"/>
              <a:t> </a:t>
            </a:r>
            <a:r>
              <a:rPr lang="en-US" altLang="zh-CN" sz="2400"/>
              <a:t>in all preceding formulas</a:t>
            </a:r>
          </a:p>
        </p:txBody>
      </p:sp>
      <p:sp>
        <p:nvSpPr>
          <p:cNvPr id="80907" name="Oval 10"/>
          <p:cNvSpPr>
            <a:spLocks noChangeArrowheads="1"/>
          </p:cNvSpPr>
          <p:nvPr/>
        </p:nvSpPr>
        <p:spPr bwMode="auto">
          <a:xfrm>
            <a:off x="5397500" y="4622800"/>
            <a:ext cx="368300" cy="571500"/>
          </a:xfrm>
          <a:prstGeom prst="ellipse">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0908" name="Oval 11"/>
          <p:cNvSpPr>
            <a:spLocks noChangeArrowheads="1"/>
          </p:cNvSpPr>
          <p:nvPr/>
        </p:nvSpPr>
        <p:spPr bwMode="auto">
          <a:xfrm>
            <a:off x="7164388" y="4548188"/>
            <a:ext cx="368300" cy="571500"/>
          </a:xfrm>
          <a:prstGeom prst="ellipse">
            <a:avLst/>
          </a:pr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416596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5AA4CD11-9FCD-4325-8812-2E6C0FEC0735}" type="slidenum">
              <a:rPr lang="zh-CN" altLang="en-US" sz="1200" b="0" smtClean="0">
                <a:solidFill>
                  <a:schemeClr val="tx1"/>
                </a:solidFill>
                <a:latin typeface="Arial Black" panose="020B0A04020102020204" pitchFamily="34" charset="0"/>
              </a:rPr>
              <a:pPr>
                <a:spcBef>
                  <a:spcPct val="0"/>
                </a:spcBef>
                <a:buClrTx/>
                <a:buSzTx/>
                <a:buFontTx/>
                <a:buNone/>
              </a:pPr>
              <a:t>41</a:t>
            </a:fld>
            <a:endParaRPr lang="en-US" altLang="zh-CN" sz="1200" b="0">
              <a:solidFill>
                <a:schemeClr val="tx1"/>
              </a:solidFill>
              <a:latin typeface="Arial Black" panose="020B0A04020102020204" pitchFamily="34" charset="0"/>
            </a:endParaRPr>
          </a:p>
        </p:txBody>
      </p:sp>
      <p:sp>
        <p:nvSpPr>
          <p:cNvPr id="81925" name="Rectangle 4"/>
          <p:cNvSpPr>
            <a:spLocks noGrp="1" noChangeArrowheads="1"/>
          </p:cNvSpPr>
          <p:nvPr>
            <p:ph type="body" idx="1"/>
          </p:nvPr>
        </p:nvSpPr>
        <p:spPr>
          <a:xfrm>
            <a:off x="373063" y="1409700"/>
            <a:ext cx="8518525" cy="4552950"/>
          </a:xfrm>
          <a:noFill/>
        </p:spPr>
        <p:txBody>
          <a:bodyPr/>
          <a:lstStyle/>
          <a:p>
            <a:pPr eaLnBrk="1" hangingPunct="1">
              <a:buClr>
                <a:schemeClr val="tx1"/>
              </a:buClr>
              <a:buFontTx/>
              <a:buChar char="•"/>
            </a:pPr>
            <a:r>
              <a:rPr lang="en-US" altLang="zh-CN" sz="2800"/>
              <a:t>Source-body depletion-layer capacitance</a:t>
            </a:r>
          </a:p>
          <a:p>
            <a:pPr eaLnBrk="1" hangingPunct="1">
              <a:buClr>
                <a:schemeClr val="tx1"/>
              </a:buClr>
              <a:buFontTx/>
              <a:buChar char="•"/>
            </a:pPr>
            <a:endParaRPr lang="en-US" altLang="zh-CN" sz="2800"/>
          </a:p>
          <a:p>
            <a:pPr eaLnBrk="1" hangingPunct="1">
              <a:buClr>
                <a:schemeClr val="tx1"/>
              </a:buClr>
              <a:buFontTx/>
              <a:buChar char="•"/>
            </a:pPr>
            <a:endParaRPr lang="en-US" altLang="zh-CN" sz="2800"/>
          </a:p>
          <a:p>
            <a:pPr eaLnBrk="1" hangingPunct="1">
              <a:buClr>
                <a:schemeClr val="tx1"/>
              </a:buClr>
              <a:buFontTx/>
              <a:buChar char="•"/>
            </a:pPr>
            <a:r>
              <a:rPr lang="en-US" altLang="zh-CN" sz="2800"/>
              <a:t>drain-body depletion-layer capacitance</a:t>
            </a:r>
          </a:p>
          <a:p>
            <a:pPr eaLnBrk="1" hangingPunct="1"/>
            <a:endParaRPr lang="zh-CN" altLang="en-US" sz="2400"/>
          </a:p>
        </p:txBody>
      </p:sp>
      <p:graphicFrame>
        <p:nvGraphicFramePr>
          <p:cNvPr id="81926" name="Object 6"/>
          <p:cNvGraphicFramePr>
            <a:graphicFrameLocks noChangeAspect="1"/>
          </p:cNvGraphicFramePr>
          <p:nvPr/>
        </p:nvGraphicFramePr>
        <p:xfrm>
          <a:off x="1216025" y="1917700"/>
          <a:ext cx="2286000" cy="1122363"/>
        </p:xfrm>
        <a:graphic>
          <a:graphicData uri="http://schemas.openxmlformats.org/presentationml/2006/ole">
            <mc:AlternateContent xmlns:mc="http://schemas.openxmlformats.org/markup-compatibility/2006">
              <mc:Choice xmlns:v="urn:schemas-microsoft-com:vml" Requires="v">
                <p:oleObj name="Equation" r:id="rId2" imgW="952087" imgH="660113" progId="Equation.3">
                  <p:embed/>
                </p:oleObj>
              </mc:Choice>
              <mc:Fallback>
                <p:oleObj name="Equation" r:id="rId2" imgW="952087" imgH="660113" progId="Equation.3">
                  <p:embed/>
                  <p:pic>
                    <p:nvPicPr>
                      <p:cNvPr id="8192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917700"/>
                        <a:ext cx="22860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7" name="Object 7"/>
          <p:cNvGraphicFramePr>
            <a:graphicFrameLocks noChangeAspect="1"/>
          </p:cNvGraphicFramePr>
          <p:nvPr/>
        </p:nvGraphicFramePr>
        <p:xfrm>
          <a:off x="1211263" y="3575050"/>
          <a:ext cx="2498725" cy="1192213"/>
        </p:xfrm>
        <a:graphic>
          <a:graphicData uri="http://schemas.openxmlformats.org/presentationml/2006/ole">
            <mc:AlternateContent xmlns:mc="http://schemas.openxmlformats.org/markup-compatibility/2006">
              <mc:Choice xmlns:v="urn:schemas-microsoft-com:vml" Requires="v">
                <p:oleObj name="Equation" r:id="rId4" imgW="977900" imgH="660400" progId="Equation.3">
                  <p:embed/>
                </p:oleObj>
              </mc:Choice>
              <mc:Fallback>
                <p:oleObj name="Equation" r:id="rId4" imgW="977900" imgH="660400" progId="Equation.3">
                  <p:embed/>
                  <p:pic>
                    <p:nvPicPr>
                      <p:cNvPr id="8192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3575050"/>
                        <a:ext cx="2498725"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8" name="Rectangle 8"/>
          <p:cNvSpPr>
            <a:spLocks noGrp="1" noChangeArrowheads="1"/>
          </p:cNvSpPr>
          <p:nvPr>
            <p:ph type="title"/>
          </p:nvPr>
        </p:nvSpPr>
        <p:spPr/>
        <p:txBody>
          <a:bodyPr/>
          <a:lstStyle/>
          <a:p>
            <a:pPr eaLnBrk="1" hangingPunct="1"/>
            <a:r>
              <a:rPr lang="ro-RO" altLang="zh-CN" dirty="0">
                <a:solidFill>
                  <a:schemeClr val="bg1"/>
                </a:solidFill>
              </a:rPr>
              <a:t>Capacitatea joncțiunii</a:t>
            </a:r>
            <a:endParaRPr lang="zh-CN" altLang="en-US" dirty="0">
              <a:solidFill>
                <a:schemeClr val="bg1"/>
              </a:solidFill>
            </a:endParaRPr>
          </a:p>
        </p:txBody>
      </p:sp>
      <p:grpSp>
        <p:nvGrpSpPr>
          <p:cNvPr id="81929" name="Group 9"/>
          <p:cNvGrpSpPr>
            <a:grpSpLocks/>
          </p:cNvGrpSpPr>
          <p:nvPr/>
        </p:nvGrpSpPr>
        <p:grpSpPr bwMode="auto">
          <a:xfrm>
            <a:off x="4808538" y="3482975"/>
            <a:ext cx="4335462" cy="3375025"/>
            <a:chOff x="288" y="1200"/>
            <a:chExt cx="2819" cy="2150"/>
          </a:xfrm>
        </p:grpSpPr>
        <p:pic>
          <p:nvPicPr>
            <p:cNvPr id="81930" name="Picture 10" descr="sedr42021_04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200"/>
              <a:ext cx="2819"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Rectangle 11"/>
            <p:cNvSpPr>
              <a:spLocks noChangeArrowheads="1"/>
            </p:cNvSpPr>
            <p:nvPr/>
          </p:nvSpPr>
          <p:spPr bwMode="auto">
            <a:xfrm>
              <a:off x="1179" y="2075"/>
              <a:ext cx="1043" cy="5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1932" name="Line 12"/>
            <p:cNvSpPr>
              <a:spLocks noChangeShapeType="1"/>
            </p:cNvSpPr>
            <p:nvPr/>
          </p:nvSpPr>
          <p:spPr bwMode="auto">
            <a:xfrm flipH="1">
              <a:off x="2196" y="2112"/>
              <a:ext cx="78"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ro-RO"/>
            </a:p>
          </p:txBody>
        </p:sp>
      </p:grpSp>
    </p:spTree>
    <p:extLst>
      <p:ext uri="{BB962C8B-B14F-4D97-AF65-F5344CB8AC3E}">
        <p14:creationId xmlns:p14="http://schemas.microsoft.com/office/powerpoint/2010/main" val="32545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EC211F3-56A0-430D-BAC8-225F4B57776E}" type="slidenum">
              <a:rPr lang="zh-CN" altLang="en-US" sz="1200" b="0" smtClean="0">
                <a:solidFill>
                  <a:schemeClr val="tx1"/>
                </a:solidFill>
                <a:latin typeface="Arial Black" panose="020B0A04020102020204" pitchFamily="34" charset="0"/>
              </a:rPr>
              <a:pPr>
                <a:spcBef>
                  <a:spcPct val="0"/>
                </a:spcBef>
                <a:buClrTx/>
                <a:buSzTx/>
                <a:buFontTx/>
                <a:buNone/>
              </a:pPr>
              <a:t>42</a:t>
            </a:fld>
            <a:endParaRPr lang="en-US" altLang="zh-CN" sz="1200" b="0">
              <a:solidFill>
                <a:schemeClr val="tx1"/>
              </a:solidFill>
              <a:latin typeface="Arial Black" panose="020B0A04020102020204" pitchFamily="34" charset="0"/>
            </a:endParaRPr>
          </a:p>
        </p:txBody>
      </p:sp>
      <p:pic>
        <p:nvPicPr>
          <p:cNvPr id="36869" name="Picture 4" descr="sedr42021_0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7959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5"/>
          <p:cNvSpPr txBox="1">
            <a:spLocks noChangeArrowheads="1"/>
          </p:cNvSpPr>
          <p:nvPr/>
        </p:nvSpPr>
        <p:spPr bwMode="auto">
          <a:xfrm>
            <a:off x="304800" y="4508500"/>
            <a:ext cx="851095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200" b="0" i="1" dirty="0">
                <a:solidFill>
                  <a:schemeClr val="tx1"/>
                </a:solidFill>
                <a:cs typeface="Times" panose="02020603050405020304" pitchFamily="18" charset="0"/>
              </a:rPr>
              <a:t>Modelul la semnal mare cu </a:t>
            </a:r>
            <a:r>
              <a:rPr lang="en-US" altLang="en-US" sz="2200" b="0" i="1" dirty="0">
                <a:solidFill>
                  <a:schemeClr val="tx1"/>
                </a:solidFill>
                <a:cs typeface="Times" panose="02020603050405020304" pitchFamily="18" charset="0"/>
              </a:rPr>
              <a:t>n</a:t>
            </a:r>
            <a:r>
              <a:rPr lang="en-US" altLang="en-US" sz="2200" b="0" dirty="0">
                <a:solidFill>
                  <a:schemeClr val="tx1"/>
                </a:solidFill>
                <a:cs typeface="Times" panose="02020603050405020304" pitchFamily="18" charset="0"/>
              </a:rPr>
              <a:t>-MOSFET in </a:t>
            </a:r>
            <a:r>
              <a:rPr lang="ro-RO" altLang="en-US" sz="2200" b="0" dirty="0">
                <a:solidFill>
                  <a:schemeClr val="tx1"/>
                </a:solidFill>
                <a:cs typeface="Times" panose="02020603050405020304" pitchFamily="18" charset="0"/>
              </a:rPr>
              <a:t>regimul de </a:t>
            </a:r>
            <a:r>
              <a:rPr lang="en-US" altLang="en-US" sz="2200" b="0" dirty="0" err="1">
                <a:solidFill>
                  <a:schemeClr val="tx1"/>
                </a:solidFill>
                <a:cs typeface="Times" panose="02020603050405020304" pitchFamily="18" charset="0"/>
              </a:rPr>
              <a:t>satura</a:t>
            </a:r>
            <a:r>
              <a:rPr lang="ro-RO" altLang="en-US" sz="2200" b="0" dirty="0">
                <a:solidFill>
                  <a:schemeClr val="tx1"/>
                </a:solidFill>
                <a:cs typeface="Times" panose="02020603050405020304" pitchFamily="18" charset="0"/>
              </a:rPr>
              <a:t>ție</a:t>
            </a:r>
            <a:r>
              <a:rPr lang="en-US" altLang="en-US" sz="2200" b="0" dirty="0">
                <a:solidFill>
                  <a:schemeClr val="tx1"/>
                </a:solidFill>
                <a:cs typeface="Times" panose="02020603050405020304" pitchFamily="18" charset="0"/>
              </a:rPr>
              <a:t>, in</a:t>
            </a:r>
            <a:r>
              <a:rPr lang="ro-RO" altLang="en-US" sz="2200" b="0" dirty="0">
                <a:solidFill>
                  <a:schemeClr val="tx1"/>
                </a:solidFill>
                <a:cs typeface="Times" panose="02020603050405020304" pitchFamily="18" charset="0"/>
              </a:rPr>
              <a:t>clude o  rezistență de ieșire </a:t>
            </a:r>
            <a:r>
              <a:rPr lang="en-US" altLang="en-US" sz="2200" b="0" i="1" dirty="0">
                <a:solidFill>
                  <a:srgbClr val="FF0000"/>
                </a:solidFill>
                <a:cs typeface="Times" panose="02020603050405020304" pitchFamily="18" charset="0"/>
              </a:rPr>
              <a:t>r</a:t>
            </a:r>
            <a:r>
              <a:rPr lang="en-US" altLang="en-US" sz="2200" b="0" i="1" baseline="-25000" dirty="0">
                <a:solidFill>
                  <a:srgbClr val="FF0000"/>
                </a:solidFill>
                <a:cs typeface="Times" panose="02020603050405020304" pitchFamily="18" charset="0"/>
              </a:rPr>
              <a:t>o</a:t>
            </a:r>
            <a:r>
              <a:rPr lang="en-US" altLang="en-US" sz="2200" b="0" dirty="0">
                <a:solidFill>
                  <a:schemeClr val="tx1"/>
                </a:solidFill>
                <a:cs typeface="Times" panose="02020603050405020304" pitchFamily="18" charset="0"/>
              </a:rPr>
              <a:t>. </a:t>
            </a:r>
            <a:endParaRPr lang="ro-RO" altLang="en-US" sz="2200" b="0" dirty="0">
              <a:solidFill>
                <a:schemeClr val="tx1"/>
              </a:solidFill>
              <a:cs typeface="Times" panose="02020603050405020304" pitchFamily="18" charset="0"/>
            </a:endParaRPr>
          </a:p>
          <a:p>
            <a:pPr>
              <a:spcBef>
                <a:spcPct val="50000"/>
              </a:spcBef>
              <a:buClrTx/>
              <a:buSzTx/>
              <a:buFontTx/>
              <a:buNone/>
            </a:pPr>
            <a:r>
              <a:rPr lang="en-US" altLang="en-US" sz="2200" b="0" dirty="0">
                <a:solidFill>
                  <a:schemeClr val="tx1"/>
                </a:solidFill>
                <a:cs typeface="Times" panose="02020603050405020304" pitchFamily="18" charset="0"/>
              </a:rPr>
              <a:t>The output resistance models the linear dependence of </a:t>
            </a:r>
            <a:r>
              <a:rPr lang="en-US" altLang="en-US" sz="2200" b="0" i="1" dirty="0" err="1">
                <a:solidFill>
                  <a:srgbClr val="FF0000"/>
                </a:solidFill>
                <a:cs typeface="Times" panose="02020603050405020304" pitchFamily="18" charset="0"/>
              </a:rPr>
              <a:t>i</a:t>
            </a:r>
            <a:r>
              <a:rPr lang="en-US" altLang="en-US" sz="2200" b="0" i="1" baseline="-25000" dirty="0" err="1">
                <a:solidFill>
                  <a:srgbClr val="FF0000"/>
                </a:solidFill>
                <a:cs typeface="Times" panose="02020603050405020304" pitchFamily="18" charset="0"/>
              </a:rPr>
              <a:t>D</a:t>
            </a:r>
            <a:r>
              <a:rPr lang="en-US" altLang="en-US" sz="2200" b="0" dirty="0">
                <a:solidFill>
                  <a:schemeClr val="tx1"/>
                </a:solidFill>
                <a:cs typeface="Times" panose="02020603050405020304" pitchFamily="18" charset="0"/>
              </a:rPr>
              <a:t> on </a:t>
            </a:r>
            <a:r>
              <a:rPr lang="en-US" altLang="en-US" sz="2200" b="0" i="1" dirty="0" err="1">
                <a:solidFill>
                  <a:srgbClr val="FF0000"/>
                </a:solidFill>
                <a:latin typeface="New Baskerville" pitchFamily="18" charset="0"/>
                <a:cs typeface="Times" panose="02020603050405020304" pitchFamily="18" charset="0"/>
              </a:rPr>
              <a:t>v</a:t>
            </a:r>
            <a:r>
              <a:rPr lang="en-US" altLang="en-US" sz="2200" b="0" i="1" baseline="-25000" dirty="0" err="1">
                <a:solidFill>
                  <a:srgbClr val="FF0000"/>
                </a:solidFill>
                <a:cs typeface="Times" panose="02020603050405020304" pitchFamily="18" charset="0"/>
              </a:rPr>
              <a:t>DS</a:t>
            </a:r>
            <a:endParaRPr lang="en-US" altLang="en-US" sz="2200" b="0" dirty="0">
              <a:solidFill>
                <a:srgbClr val="FF0000"/>
              </a:solidFill>
              <a:cs typeface="Times" panose="02020603050405020304" pitchFamily="18" charset="0"/>
            </a:endParaRPr>
          </a:p>
        </p:txBody>
      </p:sp>
      <p:sp>
        <p:nvSpPr>
          <p:cNvPr id="36871" name="Rectangle 6"/>
          <p:cNvSpPr>
            <a:spLocks noGrp="1" noChangeArrowheads="1"/>
          </p:cNvSpPr>
          <p:nvPr>
            <p:ph type="title"/>
          </p:nvPr>
        </p:nvSpPr>
        <p:spPr/>
        <p:txBody>
          <a:bodyPr/>
          <a:lstStyle/>
          <a:p>
            <a:pPr eaLnBrk="1" hangingPunct="1"/>
            <a:r>
              <a:rPr lang="ro-RO" altLang="en-US" sz="3800" dirty="0">
                <a:solidFill>
                  <a:schemeClr val="bg1"/>
                </a:solidFill>
                <a:cs typeface="Times" panose="02020603050405020304" pitchFamily="18" charset="0"/>
              </a:rPr>
              <a:t>Cazul semnal mare - circuit</a:t>
            </a:r>
            <a:r>
              <a:rPr lang="en-US" altLang="en-US" sz="3800" dirty="0">
                <a:solidFill>
                  <a:schemeClr val="bg1"/>
                </a:solidFill>
                <a:cs typeface="Times" panose="02020603050405020304" pitchFamily="18" charset="0"/>
              </a:rPr>
              <a:t> </a:t>
            </a:r>
            <a:r>
              <a:rPr lang="en-US" altLang="zh-CN" sz="3800" dirty="0">
                <a:solidFill>
                  <a:schemeClr val="bg1"/>
                </a:solidFill>
                <a:cs typeface="Times" panose="02020603050405020304" pitchFamily="18" charset="0"/>
              </a:rPr>
              <a:t>e</a:t>
            </a:r>
            <a:r>
              <a:rPr lang="ro-RO" altLang="zh-CN" sz="3800" dirty="0">
                <a:solidFill>
                  <a:schemeClr val="bg1"/>
                </a:solidFill>
                <a:cs typeface="Times" panose="02020603050405020304" pitchFamily="18" charset="0"/>
              </a:rPr>
              <a:t>ch</a:t>
            </a:r>
            <a:r>
              <a:rPr lang="en-US" altLang="en-US" sz="3800" dirty="0" err="1">
                <a:solidFill>
                  <a:schemeClr val="bg1"/>
                </a:solidFill>
                <a:cs typeface="Times" panose="02020603050405020304" pitchFamily="18" charset="0"/>
              </a:rPr>
              <a:t>ivalent</a:t>
            </a:r>
            <a:endParaRPr lang="zh-CN" altLang="en-US" sz="3800" dirty="0">
              <a:solidFill>
                <a:schemeClr val="bg1"/>
              </a:solidFill>
              <a:cs typeface="Times"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56063CF-281F-41AC-BCB9-33C59DCA1465}" type="slidenum">
              <a:rPr lang="zh-CN" altLang="en-US" sz="1200" b="0" smtClean="0">
                <a:solidFill>
                  <a:schemeClr val="tx1"/>
                </a:solidFill>
                <a:latin typeface="Arial Black" panose="020B0A04020102020204" pitchFamily="34" charset="0"/>
              </a:rPr>
              <a:pPr>
                <a:spcBef>
                  <a:spcPct val="0"/>
                </a:spcBef>
                <a:buClrTx/>
                <a:buSzTx/>
                <a:buFontTx/>
                <a:buNone/>
              </a:pPr>
              <a:t>43</a:t>
            </a:fld>
            <a:endParaRPr lang="en-US" altLang="zh-CN" sz="1200" b="0">
              <a:solidFill>
                <a:schemeClr val="tx1"/>
              </a:solidFill>
              <a:latin typeface="Arial Black" panose="020B0A04020102020204" pitchFamily="34" charset="0"/>
            </a:endParaRPr>
          </a:p>
        </p:txBody>
      </p:sp>
      <p:pic>
        <p:nvPicPr>
          <p:cNvPr id="82949" name="Picture 4" descr="sedr42021_0447a"/>
          <p:cNvPicPr>
            <a:picLocks noChangeAspect="1" noChangeArrowheads="1"/>
          </p:cNvPicPr>
          <p:nvPr/>
        </p:nvPicPr>
        <p:blipFill>
          <a:blip r:embed="rId2">
            <a:extLst>
              <a:ext uri="{28A0092B-C50C-407E-A947-70E740481C1C}">
                <a14:useLocalDpi xmlns:a14="http://schemas.microsoft.com/office/drawing/2010/main" val="0"/>
              </a:ext>
            </a:extLst>
          </a:blip>
          <a:srcRect b="7959"/>
          <a:stretch>
            <a:fillRect/>
          </a:stretch>
        </p:blipFill>
        <p:spPr bwMode="auto">
          <a:xfrm>
            <a:off x="2723310" y="1327674"/>
            <a:ext cx="4607859" cy="24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5"/>
          <p:cNvSpPr>
            <a:spLocks noGrp="1" noChangeArrowheads="1"/>
          </p:cNvSpPr>
          <p:nvPr>
            <p:ph type="title"/>
          </p:nvPr>
        </p:nvSpPr>
        <p:spPr/>
        <p:txBody>
          <a:bodyPr/>
          <a:lstStyle/>
          <a:p>
            <a:pPr eaLnBrk="1" hangingPunct="1"/>
            <a:r>
              <a:rPr lang="ro-RO" altLang="zh-CN" sz="3800" dirty="0">
                <a:solidFill>
                  <a:schemeClr val="bg1"/>
                </a:solidFill>
              </a:rPr>
              <a:t>Model la frecvențe înalte</a:t>
            </a:r>
            <a:endParaRPr lang="zh-CN" altLang="en-US" sz="3800" dirty="0">
              <a:solidFill>
                <a:schemeClr val="bg1"/>
              </a:solidFill>
            </a:endParaRPr>
          </a:p>
        </p:txBody>
      </p:sp>
      <p:pic>
        <p:nvPicPr>
          <p:cNvPr id="2" name="Picture 5" descr="sedr42021_0447b">
            <a:extLst>
              <a:ext uri="{FF2B5EF4-FFF2-40B4-BE49-F238E27FC236}">
                <a16:creationId xmlns:a16="http://schemas.microsoft.com/office/drawing/2014/main" id="{0030D763-3685-386C-D1D8-59CF7447C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48"/>
          <a:stretch>
            <a:fillRect/>
          </a:stretch>
        </p:blipFill>
        <p:spPr bwMode="auto">
          <a:xfrm>
            <a:off x="195264" y="3727823"/>
            <a:ext cx="4690502" cy="185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97027664-D0D4-74C8-FEA4-ACD276F1729D}"/>
              </a:ext>
            </a:extLst>
          </p:cNvPr>
          <p:cNvSpPr txBox="1">
            <a:spLocks noChangeArrowheads="1"/>
          </p:cNvSpPr>
          <p:nvPr/>
        </p:nvSpPr>
        <p:spPr bwMode="auto">
          <a:xfrm>
            <a:off x="343034" y="5451863"/>
            <a:ext cx="4132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zh-CN" sz="2000" b="0" dirty="0">
                <a:solidFill>
                  <a:schemeClr val="tx1"/>
                </a:solidFill>
              </a:rPr>
              <a:t>Circuit echivalent pentru cazul când sursa este conectată la substrat (corp)</a:t>
            </a:r>
            <a:endParaRPr lang="en-US" altLang="en-US" sz="2000" b="0" dirty="0">
              <a:solidFill>
                <a:schemeClr val="tx1"/>
              </a:solidFill>
            </a:endParaRPr>
          </a:p>
        </p:txBody>
      </p:sp>
      <p:pic>
        <p:nvPicPr>
          <p:cNvPr id="4" name="Picture 6" descr="sedr42021_0447c">
            <a:extLst>
              <a:ext uri="{FF2B5EF4-FFF2-40B4-BE49-F238E27FC236}">
                <a16:creationId xmlns:a16="http://schemas.microsoft.com/office/drawing/2014/main" id="{BECF24A7-B0B9-97C6-3D88-FE3AEF853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78"/>
          <a:stretch>
            <a:fillRect/>
          </a:stretch>
        </p:blipFill>
        <p:spPr bwMode="auto">
          <a:xfrm>
            <a:off x="4541836" y="3727823"/>
            <a:ext cx="44069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BCCFF7B-A4AC-CD9F-1680-B42F2DE0BB9D}"/>
              </a:ext>
            </a:extLst>
          </p:cNvPr>
          <p:cNvSpPr txBox="1">
            <a:spLocks noChangeArrowheads="1"/>
          </p:cNvSpPr>
          <p:nvPr/>
        </p:nvSpPr>
        <p:spPr bwMode="auto">
          <a:xfrm>
            <a:off x="4673600" y="5522024"/>
            <a:ext cx="41683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zh-CN" sz="2000" b="0" dirty="0">
                <a:solidFill>
                  <a:schemeClr val="tx1"/>
                </a:solidFill>
              </a:rPr>
              <a:t>Circuit</a:t>
            </a:r>
            <a:r>
              <a:rPr lang="en-US" altLang="zh-CN" sz="2000" b="0" dirty="0">
                <a:solidFill>
                  <a:schemeClr val="tx1"/>
                </a:solidFill>
              </a:rPr>
              <a:t> e</a:t>
            </a:r>
            <a:r>
              <a:rPr lang="ro-RO" altLang="zh-CN" sz="2000" b="0" dirty="0" err="1">
                <a:solidFill>
                  <a:schemeClr val="tx1"/>
                </a:solidFill>
              </a:rPr>
              <a:t>ch</a:t>
            </a:r>
            <a:r>
              <a:rPr lang="en-US" altLang="zh-CN" sz="2000" b="0" dirty="0" err="1">
                <a:solidFill>
                  <a:schemeClr val="tx1"/>
                </a:solidFill>
              </a:rPr>
              <a:t>ivalent</a:t>
            </a:r>
            <a:r>
              <a:rPr lang="en-US" altLang="zh-CN" sz="2000" b="0" dirty="0">
                <a:solidFill>
                  <a:schemeClr val="tx1"/>
                </a:solidFill>
              </a:rPr>
              <a:t> </a:t>
            </a:r>
            <a:r>
              <a:rPr lang="ro-RO" altLang="zh-CN" sz="2000" b="0" dirty="0">
                <a:solidFill>
                  <a:schemeClr val="tx1"/>
                </a:solidFill>
              </a:rPr>
              <a:t>când</a:t>
            </a:r>
            <a:r>
              <a:rPr lang="en-US" altLang="zh-CN" sz="2000" b="0" dirty="0">
                <a:solidFill>
                  <a:schemeClr val="tx1"/>
                </a:solidFill>
              </a:rPr>
              <a:t> </a:t>
            </a:r>
            <a:r>
              <a:rPr lang="en-US" altLang="zh-CN" sz="2000" b="0" i="1" dirty="0" err="1">
                <a:solidFill>
                  <a:schemeClr val="tx1"/>
                </a:solidFill>
              </a:rPr>
              <a:t>C</a:t>
            </a:r>
            <a:r>
              <a:rPr lang="en-US" altLang="zh-CN" sz="2000" b="0" i="1" baseline="-25000" dirty="0" err="1">
                <a:solidFill>
                  <a:schemeClr val="tx1"/>
                </a:solidFill>
              </a:rPr>
              <a:t>db</a:t>
            </a:r>
            <a:r>
              <a:rPr lang="en-US" altLang="zh-CN" sz="2000" b="0" dirty="0">
                <a:solidFill>
                  <a:schemeClr val="tx1"/>
                </a:solidFill>
              </a:rPr>
              <a:t> </a:t>
            </a:r>
            <a:r>
              <a:rPr lang="ro-RO" altLang="zh-CN" sz="2000" b="0" dirty="0">
                <a:solidFill>
                  <a:schemeClr val="tx1"/>
                </a:solidFill>
              </a:rPr>
              <a:t>este neglijabil</a:t>
            </a:r>
            <a:r>
              <a:rPr lang="en-US" altLang="zh-CN" sz="2000" b="0" dirty="0">
                <a:solidFill>
                  <a:schemeClr val="tx1"/>
                </a:solidFill>
              </a:rPr>
              <a:t> (</a:t>
            </a:r>
            <a:r>
              <a:rPr lang="ro-RO" altLang="zh-CN" sz="2000" b="0" dirty="0">
                <a:solidFill>
                  <a:schemeClr val="tx1"/>
                </a:solidFill>
              </a:rPr>
              <a:t>pentru analiză simplificată</a:t>
            </a:r>
            <a:r>
              <a:rPr lang="en-US" altLang="zh-CN" sz="2000" b="0" dirty="0">
                <a:solidFill>
                  <a:schemeClr val="tx1"/>
                </a:solidFill>
              </a:rPr>
              <a:t>)</a:t>
            </a:r>
            <a:endParaRPr lang="en-US" altLang="en-US" sz="2000" b="0" dirty="0">
              <a:solidFill>
                <a:schemeClr val="tx1"/>
              </a:solidFill>
            </a:endParaRPr>
          </a:p>
        </p:txBody>
      </p:sp>
    </p:spTree>
    <p:extLst>
      <p:ext uri="{BB962C8B-B14F-4D97-AF65-F5344CB8AC3E}">
        <p14:creationId xmlns:p14="http://schemas.microsoft.com/office/powerpoint/2010/main" val="2220048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FF4EE0F-2273-48DC-B7B8-D3D2414E3A02}" type="slidenum">
              <a:rPr lang="zh-CN" altLang="en-US" sz="1200" b="0" smtClean="0">
                <a:solidFill>
                  <a:schemeClr val="tx1"/>
                </a:solidFill>
                <a:latin typeface="Arial Black" panose="020B0A04020102020204" pitchFamily="34" charset="0"/>
              </a:rPr>
              <a:pPr>
                <a:spcBef>
                  <a:spcPct val="0"/>
                </a:spcBef>
                <a:buClrTx/>
                <a:buSzTx/>
                <a:buFontTx/>
                <a:buNone/>
              </a:pPr>
              <a:t>44</a:t>
            </a:fld>
            <a:endParaRPr lang="en-US" altLang="zh-CN" sz="1200" b="0">
              <a:solidFill>
                <a:schemeClr val="tx1"/>
              </a:solidFill>
              <a:latin typeface="Arial Black" panose="020B0A04020102020204" pitchFamily="34" charset="0"/>
            </a:endParaRPr>
          </a:p>
        </p:txBody>
      </p:sp>
      <p:sp>
        <p:nvSpPr>
          <p:cNvPr id="84997" name="Rectangle 3"/>
          <p:cNvSpPr>
            <a:spLocks noGrp="1" noChangeArrowheads="1"/>
          </p:cNvSpPr>
          <p:nvPr>
            <p:ph type="body" idx="1"/>
          </p:nvPr>
        </p:nvSpPr>
        <p:spPr/>
        <p:txBody>
          <a:bodyPr/>
          <a:lstStyle/>
          <a:p>
            <a:pPr eaLnBrk="1" hangingPunct="1"/>
            <a:r>
              <a:rPr lang="ro-RO" altLang="zh-CN" dirty="0"/>
              <a:t>Câștig în curent</a:t>
            </a:r>
            <a:endParaRPr lang="en-US" altLang="zh-CN" dirty="0"/>
          </a:p>
          <a:p>
            <a:pPr eaLnBrk="1" hangingPunct="1"/>
            <a:endParaRPr lang="en-US" altLang="zh-CN" dirty="0"/>
          </a:p>
          <a:p>
            <a:pPr eaLnBrk="1" hangingPunct="1"/>
            <a:endParaRPr lang="en-US" altLang="zh-CN" dirty="0"/>
          </a:p>
          <a:p>
            <a:pPr eaLnBrk="1" hangingPunct="1"/>
            <a:r>
              <a:rPr lang="en-US" altLang="zh-CN" dirty="0"/>
              <a:t>Unity-gain frequency</a:t>
            </a:r>
          </a:p>
        </p:txBody>
      </p:sp>
      <p:graphicFrame>
        <p:nvGraphicFramePr>
          <p:cNvPr id="84998" name="Object 5"/>
          <p:cNvGraphicFramePr>
            <a:graphicFrameLocks noChangeAspect="1"/>
          </p:cNvGraphicFramePr>
          <p:nvPr/>
        </p:nvGraphicFramePr>
        <p:xfrm>
          <a:off x="2082800" y="2093913"/>
          <a:ext cx="2286000" cy="908050"/>
        </p:xfrm>
        <a:graphic>
          <a:graphicData uri="http://schemas.openxmlformats.org/presentationml/2006/ole">
            <mc:AlternateContent xmlns:mc="http://schemas.openxmlformats.org/markup-compatibility/2006">
              <mc:Choice xmlns:v="urn:schemas-microsoft-com:vml" Requires="v">
                <p:oleObj name="Equation" r:id="rId2" imgW="1117115" imgH="444307" progId="Equation.3">
                  <p:embed/>
                </p:oleObj>
              </mc:Choice>
              <mc:Fallback>
                <p:oleObj name="Equation" r:id="rId2" imgW="1117115" imgH="444307" progId="Equation.3">
                  <p:embed/>
                  <p:pic>
                    <p:nvPicPr>
                      <p:cNvPr id="849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093913"/>
                        <a:ext cx="22860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9" name="Object 6"/>
          <p:cNvGraphicFramePr>
            <a:graphicFrameLocks noChangeAspect="1"/>
          </p:cNvGraphicFramePr>
          <p:nvPr/>
        </p:nvGraphicFramePr>
        <p:xfrm>
          <a:off x="2052638" y="3905250"/>
          <a:ext cx="2519362" cy="920750"/>
        </p:xfrm>
        <a:graphic>
          <a:graphicData uri="http://schemas.openxmlformats.org/presentationml/2006/ole">
            <mc:AlternateContent xmlns:mc="http://schemas.openxmlformats.org/markup-compatibility/2006">
              <mc:Choice xmlns:v="urn:schemas-microsoft-com:vml" Requires="v">
                <p:oleObj name="Equation" r:id="rId4" imgW="1218671" imgH="444307" progId="Equation.3">
                  <p:embed/>
                </p:oleObj>
              </mc:Choice>
              <mc:Fallback>
                <p:oleObj name="Equation" r:id="rId4" imgW="1218671" imgH="444307" progId="Equation.3">
                  <p:embed/>
                  <p:pic>
                    <p:nvPicPr>
                      <p:cNvPr id="8499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3905250"/>
                        <a:ext cx="251936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00" name="Rectangle 7"/>
          <p:cNvSpPr>
            <a:spLocks noGrp="1" noChangeArrowheads="1"/>
          </p:cNvSpPr>
          <p:nvPr>
            <p:ph type="title"/>
          </p:nvPr>
        </p:nvSpPr>
        <p:spPr/>
        <p:txBody>
          <a:bodyPr/>
          <a:lstStyle/>
          <a:p>
            <a:pPr eaLnBrk="1" hangingPunct="1"/>
            <a:r>
              <a:rPr lang="ro-RO" altLang="zh-CN" dirty="0">
                <a:solidFill>
                  <a:schemeClr val="bg1"/>
                </a:solidFill>
              </a:rPr>
              <a:t>Amplificarea în curent </a:t>
            </a:r>
            <a:endParaRPr lang="zh-CN" altLang="en-US" dirty="0">
              <a:solidFill>
                <a:schemeClr val="bg1"/>
              </a:solidFill>
            </a:endParaRPr>
          </a:p>
        </p:txBody>
      </p:sp>
    </p:spTree>
    <p:extLst>
      <p:ext uri="{BB962C8B-B14F-4D97-AF65-F5344CB8AC3E}">
        <p14:creationId xmlns:p14="http://schemas.microsoft.com/office/powerpoint/2010/main" val="2089851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389"/>
            <a:ext cx="8015287" cy="857250"/>
          </a:xfrm>
        </p:spPr>
        <p:txBody>
          <a:bodyPr/>
          <a:lstStyle/>
          <a:p>
            <a:pPr algn="ctr"/>
            <a:r>
              <a:rPr lang="ro-RO" dirty="0">
                <a:solidFill>
                  <a:schemeClr val="tx1"/>
                </a:solidFill>
                <a:effectLst>
                  <a:outerShdw blurRad="38100" dist="38100" dir="2700000" algn="tl">
                    <a:srgbClr val="000000">
                      <a:alpha val="43137"/>
                    </a:srgbClr>
                  </a:outerShdw>
                </a:effectLst>
              </a:rPr>
              <a:t>II. P-MOS &amp; CMOS</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45</a:t>
            </a:fld>
            <a:endParaRPr lang="en-US" altLang="zh-CN"/>
          </a:p>
        </p:txBody>
      </p:sp>
    </p:spTree>
    <p:extLst>
      <p:ext uri="{BB962C8B-B14F-4D97-AF65-F5344CB8AC3E}">
        <p14:creationId xmlns:p14="http://schemas.microsoft.com/office/powerpoint/2010/main" val="769260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D4385808-1157-4B81-8FC8-F1CC103060FF}" type="slidenum">
              <a:rPr lang="zh-CN" altLang="en-US" sz="1200" b="0" smtClean="0">
                <a:solidFill>
                  <a:schemeClr val="tx1"/>
                </a:solidFill>
                <a:latin typeface="Arial Black" panose="020B0A04020102020204" pitchFamily="34" charset="0"/>
              </a:rPr>
              <a:pPr>
                <a:spcBef>
                  <a:spcPct val="0"/>
                </a:spcBef>
                <a:buClrTx/>
                <a:buSzTx/>
                <a:buFontTx/>
                <a:buNone/>
              </a:pPr>
              <a:t>46</a:t>
            </a:fld>
            <a:endParaRPr lang="en-US" altLang="zh-CN" sz="1200" b="0">
              <a:solidFill>
                <a:schemeClr val="tx1"/>
              </a:solidFill>
              <a:latin typeface="Arial Black" panose="020B0A04020102020204" pitchFamily="34" charset="0"/>
            </a:endParaRPr>
          </a:p>
        </p:txBody>
      </p:sp>
      <p:sp>
        <p:nvSpPr>
          <p:cNvPr id="21509" name="Rectangle 2"/>
          <p:cNvSpPr>
            <a:spLocks noGrp="1" noChangeArrowheads="1"/>
          </p:cNvSpPr>
          <p:nvPr>
            <p:ph type="body" idx="1"/>
          </p:nvPr>
        </p:nvSpPr>
        <p:spPr>
          <a:xfrm>
            <a:off x="368300" y="1473200"/>
            <a:ext cx="6286500" cy="1244600"/>
          </a:xfrm>
        </p:spPr>
        <p:txBody>
          <a:bodyPr/>
          <a:lstStyle/>
          <a:p>
            <a:pPr marL="444500" indent="-444500" eaLnBrk="1" hangingPunct="1"/>
            <a:r>
              <a:rPr lang="ro-RO" altLang="zh-CN" sz="2800" dirty="0"/>
              <a:t>Pentru ce le studiem?</a:t>
            </a:r>
            <a:endParaRPr lang="en-US" altLang="zh-CN" sz="2800" dirty="0"/>
          </a:p>
        </p:txBody>
      </p:sp>
      <p:sp>
        <p:nvSpPr>
          <p:cNvPr id="21510" name="Rectangle 3"/>
          <p:cNvSpPr>
            <a:spLocks noGrp="1" noChangeArrowheads="1"/>
          </p:cNvSpPr>
          <p:nvPr>
            <p:ph type="title"/>
          </p:nvPr>
        </p:nvSpPr>
        <p:spPr/>
        <p:txBody>
          <a:bodyPr/>
          <a:lstStyle/>
          <a:p>
            <a:pPr eaLnBrk="1" hangingPunct="1"/>
            <a:r>
              <a:rPr lang="ro-RO" altLang="zh-CN" sz="3800" i="1" dirty="0">
                <a:solidFill>
                  <a:schemeClr val="tx1"/>
                </a:solidFill>
              </a:rPr>
              <a:t>Dispozitive TEC MOS cu </a:t>
            </a:r>
            <a:r>
              <a:rPr lang="ro-RO" altLang="zh-CN" sz="3800" b="1" i="1" dirty="0">
                <a:solidFill>
                  <a:schemeClr val="tx1"/>
                </a:solidFill>
              </a:rPr>
              <a:t>canal </a:t>
            </a:r>
            <a:r>
              <a:rPr lang="en-US" altLang="zh-CN" sz="3800" b="1" i="1" dirty="0">
                <a:solidFill>
                  <a:schemeClr val="tx1"/>
                </a:solidFill>
              </a:rPr>
              <a:t>p</a:t>
            </a:r>
            <a:r>
              <a:rPr lang="en-US" altLang="zh-CN" sz="3800" b="1" dirty="0">
                <a:solidFill>
                  <a:schemeClr val="tx1"/>
                </a:solidFill>
              </a:rPr>
              <a:t> </a:t>
            </a:r>
            <a:endParaRPr lang="zh-CN" altLang="en-US" sz="3800" b="1" dirty="0">
              <a:solidFill>
                <a:schemeClr val="tx1"/>
              </a:solidFill>
            </a:endParaRPr>
          </a:p>
        </p:txBody>
      </p:sp>
      <p:pic>
        <p:nvPicPr>
          <p:cNvPr id="712708" name="Picture 4" descr="cmosani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1249234"/>
            <a:ext cx="29606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5"/>
          <p:cNvSpPr>
            <a:spLocks noChangeArrowheads="1"/>
          </p:cNvSpPr>
          <p:nvPr/>
        </p:nvSpPr>
        <p:spPr bwMode="auto">
          <a:xfrm>
            <a:off x="327025" y="2070100"/>
            <a:ext cx="5575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buFont typeface="Wingdings" panose="05000000000000000000" pitchFamily="2" charset="2"/>
              <a:buNone/>
            </a:pPr>
            <a:endParaRPr lang="en-US" altLang="zh-CN" sz="2800" dirty="0"/>
          </a:p>
          <a:p>
            <a:pPr lvl="1" eaLnBrk="1" hangingPunct="1">
              <a:buClr>
                <a:srgbClr val="3939AD"/>
              </a:buClr>
            </a:pPr>
            <a:r>
              <a:rPr lang="ro-RO" altLang="zh-CN" dirty="0"/>
              <a:t>Sunt utilizate în circuite discrete</a:t>
            </a:r>
            <a:r>
              <a:rPr lang="en-US" altLang="zh-CN" dirty="0"/>
              <a:t>.</a:t>
            </a:r>
          </a:p>
          <a:p>
            <a:pPr lvl="1" eaLnBrk="1" hangingPunct="1">
              <a:buClr>
                <a:srgbClr val="3939AD"/>
              </a:buClr>
            </a:pPr>
            <a:r>
              <a:rPr lang="ro-RO" altLang="zh-CN" dirty="0"/>
              <a:t>Sunt importante ca MOS </a:t>
            </a:r>
            <a:r>
              <a:rPr lang="en-US" altLang="zh-CN" dirty="0" err="1"/>
              <a:t>complementar</a:t>
            </a:r>
            <a:r>
              <a:rPr lang="ro-RO" altLang="zh-CN" dirty="0"/>
              <a:t>e</a:t>
            </a:r>
            <a:r>
              <a:rPr lang="en-US" altLang="zh-CN" dirty="0"/>
              <a:t> MOS </a:t>
            </a:r>
            <a:r>
              <a:rPr lang="ro-RO" altLang="zh-CN" dirty="0"/>
              <a:t>sau </a:t>
            </a:r>
            <a:r>
              <a:rPr lang="en-US" altLang="zh-CN" dirty="0"/>
              <a:t>  </a:t>
            </a:r>
            <a:r>
              <a:rPr lang="en-US" altLang="zh-CN" dirty="0">
                <a:hlinkClick r:id="rId3" action="ppaction://hlinkfile"/>
              </a:rPr>
              <a:t>CMOS</a:t>
            </a:r>
            <a:r>
              <a:rPr lang="en-US" altLang="zh-CN" dirty="0"/>
              <a:t> circuit</a:t>
            </a:r>
            <a:r>
              <a:rPr lang="ro-RO" altLang="zh-CN" dirty="0"/>
              <a:t>e</a:t>
            </a:r>
            <a:r>
              <a:rPr lang="en-US" altLang="zh-CN" dirty="0"/>
              <a:t>.</a:t>
            </a:r>
          </a:p>
        </p:txBody>
      </p:sp>
    </p:spTree>
    <p:extLst>
      <p:ext uri="{BB962C8B-B14F-4D97-AF65-F5344CB8AC3E}">
        <p14:creationId xmlns:p14="http://schemas.microsoft.com/office/powerpoint/2010/main" val="2048509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7076ADB-55C6-49D1-AE5E-10C52CFEB573}" type="slidenum">
              <a:rPr lang="zh-CN" altLang="en-US" sz="1200" b="0" smtClean="0">
                <a:solidFill>
                  <a:schemeClr val="tx1"/>
                </a:solidFill>
                <a:latin typeface="Arial Black" panose="020B0A04020102020204" pitchFamily="34" charset="0"/>
              </a:rPr>
              <a:pPr>
                <a:spcBef>
                  <a:spcPct val="0"/>
                </a:spcBef>
                <a:buClrTx/>
                <a:buSzTx/>
                <a:buFontTx/>
                <a:buNone/>
              </a:pPr>
              <a:t>47</a:t>
            </a:fld>
            <a:endParaRPr lang="en-US" altLang="zh-CN" sz="1200" b="0">
              <a:solidFill>
                <a:schemeClr val="tx1"/>
              </a:solidFill>
              <a:latin typeface="Arial Black" panose="020B0A04020102020204" pitchFamily="34" charset="0"/>
            </a:endParaRPr>
          </a:p>
        </p:txBody>
      </p:sp>
      <p:sp>
        <p:nvSpPr>
          <p:cNvPr id="22533" name="Rectangle 4"/>
          <p:cNvSpPr>
            <a:spLocks noGrp="1" noChangeArrowheads="1"/>
          </p:cNvSpPr>
          <p:nvPr>
            <p:ph type="body" idx="1"/>
          </p:nvPr>
        </p:nvSpPr>
        <p:spPr/>
        <p:txBody>
          <a:bodyPr/>
          <a:lstStyle/>
          <a:p>
            <a:pPr eaLnBrk="1" hangingPunct="1"/>
            <a:r>
              <a:rPr lang="en-US" altLang="zh-CN" sz="2400" dirty="0" err="1"/>
              <a:t>Structur</a:t>
            </a:r>
            <a:r>
              <a:rPr lang="ro-RO" altLang="zh-CN" sz="2400" dirty="0"/>
              <a:t>a</a:t>
            </a:r>
            <a:endParaRPr lang="en-US" altLang="zh-CN" sz="2400" dirty="0"/>
          </a:p>
          <a:p>
            <a:pPr lvl="1" eaLnBrk="1" hangingPunct="1">
              <a:buClr>
                <a:schemeClr val="accent2"/>
              </a:buClr>
            </a:pPr>
            <a:r>
              <a:rPr lang="ro-RO" altLang="zh-CN" sz="2400" dirty="0"/>
              <a:t>Substratul este </a:t>
            </a:r>
            <a:r>
              <a:rPr lang="en-US" altLang="zh-CN" sz="2400" i="1" dirty="0"/>
              <a:t>n</a:t>
            </a:r>
            <a:r>
              <a:rPr lang="en-US" altLang="zh-CN" sz="2400" dirty="0"/>
              <a:t> t</a:t>
            </a:r>
            <a:r>
              <a:rPr lang="ro-RO" altLang="zh-CN" sz="2400" dirty="0"/>
              <a:t>i</a:t>
            </a:r>
            <a:r>
              <a:rPr lang="en-US" altLang="zh-CN" sz="2400" dirty="0"/>
              <a:t>p </a:t>
            </a:r>
            <a:r>
              <a:rPr lang="ro-RO" altLang="zh-CN" sz="2400" dirty="0"/>
              <a:t>și stratul inversat </a:t>
            </a:r>
            <a:r>
              <a:rPr lang="en-US" altLang="zh-CN" sz="2400" i="1" dirty="0"/>
              <a:t>p</a:t>
            </a:r>
            <a:r>
              <a:rPr lang="en-US" altLang="zh-CN" sz="2400" dirty="0"/>
              <a:t> t</a:t>
            </a:r>
            <a:r>
              <a:rPr lang="ro-RO" altLang="zh-CN" sz="2400" dirty="0"/>
              <a:t>ip</a:t>
            </a:r>
            <a:r>
              <a:rPr lang="en-US" altLang="zh-CN" sz="2400" dirty="0"/>
              <a:t>.</a:t>
            </a:r>
          </a:p>
          <a:p>
            <a:pPr lvl="1" eaLnBrk="1" hangingPunct="1">
              <a:buClr>
                <a:schemeClr val="accent2"/>
              </a:buClr>
            </a:pPr>
            <a:r>
              <a:rPr lang="ro-RO" altLang="zh-CN" sz="2400" dirty="0"/>
              <a:t>Purtători mobili sunt goluri</a:t>
            </a:r>
            <a:r>
              <a:rPr lang="en-US" altLang="zh-CN" sz="2400" dirty="0"/>
              <a:t>.</a:t>
            </a:r>
          </a:p>
          <a:p>
            <a:pPr lvl="1" eaLnBrk="1" hangingPunct="1">
              <a:buClr>
                <a:schemeClr val="accent2"/>
              </a:buClr>
            </a:pPr>
            <a:r>
              <a:rPr lang="ro-RO" altLang="zh-CN" sz="2400" dirty="0"/>
              <a:t>Potențialul de prag (</a:t>
            </a:r>
            <a:r>
              <a:rPr lang="en-US" altLang="zh-CN" sz="2400" dirty="0"/>
              <a:t>Threshold voltage</a:t>
            </a:r>
            <a:r>
              <a:rPr lang="ro-RO" altLang="zh-CN" sz="2400" dirty="0"/>
              <a:t>)</a:t>
            </a:r>
            <a:r>
              <a:rPr lang="en-US" altLang="zh-CN" sz="2400" dirty="0"/>
              <a:t> </a:t>
            </a:r>
            <a:r>
              <a:rPr lang="ro-RO" altLang="zh-CN" sz="2400" dirty="0"/>
              <a:t>- </a:t>
            </a:r>
            <a:r>
              <a:rPr lang="en-US" altLang="zh-CN" sz="2400" dirty="0" err="1"/>
              <a:t>negativ</a:t>
            </a:r>
            <a:r>
              <a:rPr lang="en-US" altLang="zh-CN" sz="2400" dirty="0"/>
              <a:t>.</a:t>
            </a:r>
          </a:p>
          <a:p>
            <a:pPr lvl="1" eaLnBrk="1" hangingPunct="1">
              <a:buClr>
                <a:schemeClr val="accent2"/>
              </a:buClr>
            </a:pPr>
            <a:r>
              <a:rPr lang="ro-RO" altLang="zh-CN" sz="2400" dirty="0"/>
              <a:t>Toate tensiunile și curenții sunt opuse celor ale dispozitivului cu n canale.</a:t>
            </a:r>
          </a:p>
          <a:p>
            <a:pPr lvl="1" eaLnBrk="1" hangingPunct="1">
              <a:buClr>
                <a:schemeClr val="accent2"/>
              </a:buClr>
            </a:pPr>
            <a:endParaRPr lang="ro-RO" altLang="zh-CN" sz="2400" dirty="0"/>
          </a:p>
          <a:p>
            <a:pPr lvl="1" eaLnBrk="1" hangingPunct="1">
              <a:buClr>
                <a:schemeClr val="accent2"/>
              </a:buClr>
            </a:pPr>
            <a:r>
              <a:rPr lang="ro-RO" altLang="zh-CN" sz="2400" dirty="0"/>
              <a:t>Funcționarea fizică este similară cu cea a dispozitivului cu n canale.</a:t>
            </a:r>
            <a:endParaRPr lang="en-US" altLang="zh-CN" sz="2400" dirty="0"/>
          </a:p>
        </p:txBody>
      </p:sp>
      <p:sp>
        <p:nvSpPr>
          <p:cNvPr id="22534" name="Rectangle 5"/>
          <p:cNvSpPr>
            <a:spLocks noGrp="1" noChangeArrowheads="1"/>
          </p:cNvSpPr>
          <p:nvPr>
            <p:ph type="title"/>
          </p:nvPr>
        </p:nvSpPr>
        <p:spPr/>
        <p:txBody>
          <a:bodyPr/>
          <a:lstStyle/>
          <a:p>
            <a:pPr eaLnBrk="1" hangingPunct="1"/>
            <a:r>
              <a:rPr lang="en-US" altLang="zh-CN" sz="3800" i="1" dirty="0">
                <a:solidFill>
                  <a:srgbClr val="FF0000"/>
                </a:solidFill>
              </a:rPr>
              <a:t>p</a:t>
            </a:r>
            <a:r>
              <a:rPr lang="en-US" altLang="zh-CN" sz="3800" dirty="0">
                <a:solidFill>
                  <a:schemeClr val="bg1"/>
                </a:solidFill>
              </a:rPr>
              <a:t> channel device</a:t>
            </a:r>
            <a:endParaRPr lang="zh-CN" altLang="en-US" sz="3800" dirty="0">
              <a:solidFill>
                <a:schemeClr val="bg1"/>
              </a:solidFill>
            </a:endParaRPr>
          </a:p>
        </p:txBody>
      </p:sp>
    </p:spTree>
    <p:extLst>
      <p:ext uri="{BB962C8B-B14F-4D97-AF65-F5344CB8AC3E}">
        <p14:creationId xmlns:p14="http://schemas.microsoft.com/office/powerpoint/2010/main" val="222338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42BD74-EC12-472A-9222-5B639884C0AB}" type="slidenum">
              <a:rPr lang="zh-CN" altLang="en-US" sz="1200" b="0" smtClean="0">
                <a:solidFill>
                  <a:schemeClr val="tx1"/>
                </a:solidFill>
                <a:latin typeface="Arial Black" panose="020B0A04020102020204" pitchFamily="34" charset="0"/>
              </a:rPr>
              <a:pPr>
                <a:spcBef>
                  <a:spcPct val="0"/>
                </a:spcBef>
                <a:buClrTx/>
                <a:buSzTx/>
                <a:buFontTx/>
                <a:buNone/>
              </a:pPr>
              <a:t>48</a:t>
            </a:fld>
            <a:endParaRPr lang="en-US" altLang="zh-CN" sz="1200" b="0">
              <a:solidFill>
                <a:schemeClr val="tx1"/>
              </a:solidFill>
              <a:latin typeface="Arial Black" panose="020B0A04020102020204" pitchFamily="34" charset="0"/>
            </a:endParaRPr>
          </a:p>
        </p:txBody>
      </p:sp>
      <p:pic>
        <p:nvPicPr>
          <p:cNvPr id="23557" name="Picture 4" descr="sedr42021_0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713898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611188" y="4365625"/>
            <a:ext cx="79930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2000" b="0" dirty="0" err="1">
                <a:solidFill>
                  <a:schemeClr val="tx1"/>
                </a:solidFill>
              </a:rPr>
              <a:t>Tranzistorul</a:t>
            </a:r>
            <a:r>
              <a:rPr lang="en-US" altLang="en-US" sz="2000" b="0" dirty="0">
                <a:solidFill>
                  <a:schemeClr val="tx1"/>
                </a:solidFill>
              </a:rPr>
              <a:t> PMOS </a:t>
            </a:r>
            <a:r>
              <a:rPr lang="en-US" altLang="en-US" sz="2000" b="0" dirty="0" err="1">
                <a:solidFill>
                  <a:schemeClr val="tx1"/>
                </a:solidFill>
              </a:rPr>
              <a:t>este</a:t>
            </a:r>
            <a:r>
              <a:rPr lang="en-US" altLang="en-US" sz="2000" b="0" dirty="0">
                <a:solidFill>
                  <a:schemeClr val="tx1"/>
                </a:solidFill>
              </a:rPr>
              <a:t> format </a:t>
            </a:r>
            <a:r>
              <a:rPr lang="en-US" altLang="en-US" sz="2000" b="0" dirty="0" err="1">
                <a:solidFill>
                  <a:schemeClr val="tx1"/>
                </a:solidFill>
              </a:rPr>
              <a:t>în</a:t>
            </a:r>
            <a:r>
              <a:rPr lang="en-US" altLang="en-US" sz="2000" b="0" dirty="0">
                <a:solidFill>
                  <a:schemeClr val="tx1"/>
                </a:solidFill>
              </a:rPr>
              <a:t> n </a:t>
            </a:r>
            <a:r>
              <a:rPr lang="ro-RO" altLang="en-US" sz="2000" b="0" dirty="0">
                <a:solidFill>
                  <a:schemeClr val="tx1"/>
                </a:solidFill>
              </a:rPr>
              <a:t>mediu</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Este de </a:t>
            </a:r>
            <a:r>
              <a:rPr lang="en-US" altLang="en-US" sz="2000" b="0" dirty="0" err="1">
                <a:solidFill>
                  <a:schemeClr val="tx1"/>
                </a:solidFill>
              </a:rPr>
              <a:t>asemenea</a:t>
            </a:r>
            <a:r>
              <a:rPr lang="en-US" altLang="en-US" sz="2000" b="0" dirty="0">
                <a:solidFill>
                  <a:schemeClr val="tx1"/>
                </a:solidFill>
              </a:rPr>
              <a:t> </a:t>
            </a:r>
            <a:r>
              <a:rPr lang="en-US" altLang="en-US" sz="2000" b="0" dirty="0" err="1">
                <a:solidFill>
                  <a:schemeClr val="tx1"/>
                </a:solidFill>
              </a:rPr>
              <a:t>posibilă</a:t>
            </a:r>
            <a:r>
              <a:rPr lang="en-US" altLang="en-US" sz="2000" b="0" dirty="0">
                <a:solidFill>
                  <a:schemeClr val="tx1"/>
                </a:solidFill>
              </a:rPr>
              <a:t> un alt </a:t>
            </a:r>
            <a:r>
              <a:rPr lang="en-US" altLang="en-US" sz="2000" b="0" dirty="0" err="1">
                <a:solidFill>
                  <a:schemeClr val="tx1"/>
                </a:solidFill>
              </a:rPr>
              <a:t>aranjament</a:t>
            </a:r>
            <a:r>
              <a:rPr lang="en-US" altLang="en-US" sz="2000" b="0" dirty="0">
                <a:solidFill>
                  <a:schemeClr val="tx1"/>
                </a:solidFill>
              </a:rPr>
              <a:t> </a:t>
            </a:r>
            <a:r>
              <a:rPr lang="en-US" altLang="en-US" sz="2000" b="0" dirty="0" err="1">
                <a:solidFill>
                  <a:schemeClr val="tx1"/>
                </a:solidFill>
              </a:rPr>
              <a:t>în</a:t>
            </a:r>
            <a:r>
              <a:rPr lang="en-US" altLang="en-US" sz="2000" b="0" dirty="0">
                <a:solidFill>
                  <a:schemeClr val="tx1"/>
                </a:solidFill>
              </a:rPr>
              <a:t> care </a:t>
            </a:r>
            <a:r>
              <a:rPr lang="en-US" altLang="en-US" sz="2000" b="0" dirty="0" err="1">
                <a:solidFill>
                  <a:schemeClr val="tx1"/>
                </a:solidFill>
              </a:rPr>
              <a:t>este</a:t>
            </a:r>
            <a:r>
              <a:rPr lang="en-US" altLang="en-US" sz="2000" b="0" dirty="0">
                <a:solidFill>
                  <a:schemeClr val="tx1"/>
                </a:solidFill>
              </a:rPr>
              <a:t> </a:t>
            </a:r>
            <a:r>
              <a:rPr lang="en-US" altLang="en-US" sz="2000" b="0" dirty="0" err="1">
                <a:solidFill>
                  <a:schemeClr val="tx1"/>
                </a:solidFill>
              </a:rPr>
              <a:t>utilizat</a:t>
            </a:r>
            <a:r>
              <a:rPr lang="en-US" altLang="en-US" sz="2000" b="0" dirty="0">
                <a:solidFill>
                  <a:schemeClr val="tx1"/>
                </a:solidFill>
              </a:rPr>
              <a:t> un </a:t>
            </a:r>
            <a:r>
              <a:rPr lang="en-US" altLang="en-US" sz="2000" b="0" dirty="0" err="1">
                <a:solidFill>
                  <a:schemeClr val="tx1"/>
                </a:solidFill>
              </a:rPr>
              <a:t>corp</a:t>
            </a:r>
            <a:r>
              <a:rPr lang="en-US" altLang="en-US" sz="2000" b="0" dirty="0">
                <a:solidFill>
                  <a:schemeClr val="tx1"/>
                </a:solidFill>
              </a:rPr>
              <a:t> de tip </a:t>
            </a:r>
            <a:r>
              <a:rPr lang="en-US" altLang="en-US" sz="2000" b="0" dirty="0">
                <a:solidFill>
                  <a:srgbClr val="FF0000"/>
                </a:solidFill>
              </a:rPr>
              <a:t>n</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dispozitivul</a:t>
            </a:r>
            <a:r>
              <a:rPr lang="en-US" altLang="en-US" sz="2000" b="0" dirty="0">
                <a:solidFill>
                  <a:schemeClr val="tx1"/>
                </a:solidFill>
              </a:rPr>
              <a:t> n </a:t>
            </a:r>
            <a:r>
              <a:rPr lang="en-US" altLang="en-US" sz="2000" b="0" dirty="0" err="1">
                <a:solidFill>
                  <a:schemeClr val="tx1"/>
                </a:solidFill>
              </a:rPr>
              <a:t>este</a:t>
            </a:r>
            <a:r>
              <a:rPr lang="en-US" altLang="en-US" sz="2000" b="0" dirty="0">
                <a:solidFill>
                  <a:schemeClr val="tx1"/>
                </a:solidFill>
              </a:rPr>
              <a:t> format </a:t>
            </a:r>
            <a:r>
              <a:rPr lang="en-US" altLang="en-US" sz="2000" b="0" dirty="0" err="1">
                <a:solidFill>
                  <a:schemeClr val="tx1"/>
                </a:solidFill>
              </a:rPr>
              <a:t>într</a:t>
            </a:r>
            <a:r>
              <a:rPr lang="en-US" altLang="en-US" sz="2000" b="0" dirty="0">
                <a:solidFill>
                  <a:schemeClr val="tx1"/>
                </a:solidFill>
              </a:rPr>
              <a:t>-un </a:t>
            </a:r>
            <a:r>
              <a:rPr lang="ro-RO" altLang="en-US" sz="2000" b="0" dirty="0">
                <a:solidFill>
                  <a:schemeClr val="tx1"/>
                </a:solidFill>
              </a:rPr>
              <a:t>mediu</a:t>
            </a:r>
            <a:r>
              <a:rPr lang="en-US" altLang="en-US" sz="2000" b="0" dirty="0">
                <a:solidFill>
                  <a:schemeClr val="tx1"/>
                </a:solidFill>
              </a:rPr>
              <a:t> </a:t>
            </a:r>
            <a:r>
              <a:rPr lang="en-US" altLang="en-US" sz="2000" b="0" dirty="0">
                <a:solidFill>
                  <a:srgbClr val="FF0000"/>
                </a:solidFill>
              </a:rPr>
              <a:t>p</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CMOS </a:t>
            </a:r>
            <a:r>
              <a:rPr lang="en-US" altLang="en-US" sz="2000" b="0" dirty="0" err="1">
                <a:solidFill>
                  <a:schemeClr val="tx1"/>
                </a:solidFill>
              </a:rPr>
              <a:t>este</a:t>
            </a:r>
            <a:r>
              <a:rPr lang="en-US" altLang="en-US" sz="2000" b="0" dirty="0">
                <a:solidFill>
                  <a:schemeClr val="tx1"/>
                </a:solidFill>
              </a:rPr>
              <a:t> </a:t>
            </a:r>
            <a:r>
              <a:rPr lang="en-US" altLang="en-US" sz="2000" b="0" dirty="0" err="1">
                <a:solidFill>
                  <a:schemeClr val="tx1"/>
                </a:solidFill>
              </a:rPr>
              <a:t>cel</a:t>
            </a:r>
            <a:r>
              <a:rPr lang="en-US" altLang="en-US" sz="2000" b="0" dirty="0">
                <a:solidFill>
                  <a:schemeClr val="tx1"/>
                </a:solidFill>
              </a:rPr>
              <a:t> </a:t>
            </a:r>
            <a:r>
              <a:rPr lang="en-US" altLang="en-US" sz="2000" b="0" dirty="0" err="1">
                <a:solidFill>
                  <a:schemeClr val="tx1"/>
                </a:solidFill>
              </a:rPr>
              <a:t>mai</a:t>
            </a:r>
            <a:r>
              <a:rPr lang="en-US" altLang="en-US" sz="2000" b="0" dirty="0">
                <a:solidFill>
                  <a:schemeClr val="tx1"/>
                </a:solidFill>
              </a:rPr>
              <a:t> </a:t>
            </a:r>
            <a:r>
              <a:rPr lang="en-US" altLang="en-US" sz="2000" b="0" dirty="0" err="1">
                <a:solidFill>
                  <a:schemeClr val="tx1"/>
                </a:solidFill>
              </a:rPr>
              <a:t>utilizat</a:t>
            </a:r>
            <a:r>
              <a:rPr lang="en-US" altLang="en-US" sz="2000" b="0" dirty="0">
                <a:solidFill>
                  <a:schemeClr val="tx1"/>
                </a:solidFill>
              </a:rPr>
              <a:t> </a:t>
            </a:r>
            <a:r>
              <a:rPr lang="en-US" altLang="en-US" sz="2000" b="0" dirty="0" err="1">
                <a:solidFill>
                  <a:schemeClr val="tx1"/>
                </a:solidFill>
              </a:rPr>
              <a:t>dintre</a:t>
            </a:r>
            <a:r>
              <a:rPr lang="en-US" altLang="en-US" sz="2000" b="0" dirty="0">
                <a:solidFill>
                  <a:schemeClr val="tx1"/>
                </a:solidFill>
              </a:rPr>
              <a:t> </a:t>
            </a:r>
            <a:r>
              <a:rPr lang="en-US" altLang="en-US" sz="2000" b="0" dirty="0" err="1">
                <a:solidFill>
                  <a:schemeClr val="tx1"/>
                </a:solidFill>
              </a:rPr>
              <a:t>toate</a:t>
            </a:r>
            <a:r>
              <a:rPr lang="en-US" altLang="en-US" sz="2000" b="0" dirty="0">
                <a:solidFill>
                  <a:schemeClr val="tx1"/>
                </a:solidFill>
              </a:rPr>
              <a:t> </a:t>
            </a:r>
            <a:r>
              <a:rPr lang="en-US" altLang="en-US" sz="2000" b="0" dirty="0" err="1">
                <a:solidFill>
                  <a:schemeClr val="tx1"/>
                </a:solidFill>
              </a:rPr>
              <a:t>circuitele</a:t>
            </a:r>
            <a:r>
              <a:rPr lang="en-US" altLang="en-US" sz="2000" b="0" dirty="0">
                <a:solidFill>
                  <a:schemeClr val="tx1"/>
                </a:solidFill>
              </a:rPr>
              <a:t> </a:t>
            </a:r>
            <a:r>
              <a:rPr lang="en-US" altLang="en-US" sz="2000" b="0" dirty="0" err="1">
                <a:solidFill>
                  <a:schemeClr val="tx1"/>
                </a:solidFill>
              </a:rPr>
              <a:t>analogice</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digitale</a:t>
            </a:r>
            <a:r>
              <a:rPr lang="en-US" altLang="en-US" sz="2000" b="0" dirty="0">
                <a:solidFill>
                  <a:schemeClr val="tx1"/>
                </a:solidFill>
              </a:rPr>
              <a:t> IC.</a:t>
            </a:r>
            <a:endParaRPr lang="ro-RO" altLang="en-US" sz="2000" b="0" dirty="0">
              <a:solidFill>
                <a:schemeClr val="tx1"/>
              </a:solidFill>
            </a:endParaRPr>
          </a:p>
          <a:p>
            <a:pPr>
              <a:spcBef>
                <a:spcPct val="50000"/>
              </a:spcBef>
              <a:buClrTx/>
              <a:buSzTx/>
              <a:buFont typeface="Wingdings" panose="05000000000000000000" pitchFamily="2" charset="2"/>
              <a:buChar char="Ø"/>
            </a:pPr>
            <a:endParaRPr lang="en-US" altLang="en-US" sz="2000" b="0" dirty="0">
              <a:solidFill>
                <a:schemeClr val="tx1"/>
              </a:solidFill>
            </a:endParaRPr>
          </a:p>
        </p:txBody>
      </p:sp>
      <p:sp>
        <p:nvSpPr>
          <p:cNvPr id="23559" name="Rectangle 6"/>
          <p:cNvSpPr>
            <a:spLocks noGrp="1" noChangeArrowheads="1"/>
          </p:cNvSpPr>
          <p:nvPr>
            <p:ph type="title"/>
          </p:nvPr>
        </p:nvSpPr>
        <p:spPr/>
        <p:txBody>
          <a:bodyPr/>
          <a:lstStyle/>
          <a:p>
            <a:pPr eaLnBrk="1" hangingPunct="1"/>
            <a:r>
              <a:rPr lang="en-US" altLang="zh-CN" sz="3800" dirty="0">
                <a:solidFill>
                  <a:schemeClr val="bg1"/>
                </a:solidFill>
              </a:rPr>
              <a:t>Complementary MOS </a:t>
            </a:r>
            <a:r>
              <a:rPr lang="ro-RO" altLang="zh-CN" sz="3800" dirty="0">
                <a:solidFill>
                  <a:schemeClr val="bg1"/>
                </a:solidFill>
              </a:rPr>
              <a:t>sau</a:t>
            </a:r>
            <a:r>
              <a:rPr lang="en-US" altLang="zh-CN" sz="3800" dirty="0">
                <a:solidFill>
                  <a:schemeClr val="bg1"/>
                </a:solidFill>
              </a:rPr>
              <a:t> CMOS</a:t>
            </a:r>
            <a:endParaRPr lang="zh-CN" altLang="en-US" sz="3800" dirty="0">
              <a:solidFill>
                <a:schemeClr val="bg1"/>
              </a:solidFill>
            </a:endParaRPr>
          </a:p>
        </p:txBody>
      </p:sp>
    </p:spTree>
    <p:extLst>
      <p:ext uri="{BB962C8B-B14F-4D97-AF65-F5344CB8AC3E}">
        <p14:creationId xmlns:p14="http://schemas.microsoft.com/office/powerpoint/2010/main" val="1335274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E3222F4-9A9C-422F-98ED-A804C2D4D54F}" type="slidenum">
              <a:rPr lang="zh-CN" altLang="en-US" sz="1200" b="0" smtClean="0">
                <a:solidFill>
                  <a:schemeClr val="tx1"/>
                </a:solidFill>
                <a:latin typeface="Arial Black" panose="020B0A04020102020204" pitchFamily="34" charset="0"/>
              </a:rPr>
              <a:pPr>
                <a:spcBef>
                  <a:spcPct val="0"/>
                </a:spcBef>
                <a:buClrTx/>
                <a:buSzTx/>
                <a:buFontTx/>
                <a:buNone/>
              </a:pPr>
              <a:t>49</a:t>
            </a:fld>
            <a:endParaRPr lang="en-US" altLang="zh-CN" sz="1200" b="0">
              <a:solidFill>
                <a:schemeClr val="tx1"/>
              </a:solidFill>
              <a:latin typeface="Arial Black" panose="020B0A04020102020204" pitchFamily="34" charset="0"/>
            </a:endParaRPr>
          </a:p>
        </p:txBody>
      </p:sp>
      <p:grpSp>
        <p:nvGrpSpPr>
          <p:cNvPr id="37893" name="Group 4"/>
          <p:cNvGrpSpPr>
            <a:grpSpLocks/>
          </p:cNvGrpSpPr>
          <p:nvPr/>
        </p:nvGrpSpPr>
        <p:grpSpPr bwMode="auto">
          <a:xfrm>
            <a:off x="1447800" y="1752600"/>
            <a:ext cx="6456363" cy="2468563"/>
            <a:chOff x="432" y="1104"/>
            <a:chExt cx="4067" cy="1555"/>
          </a:xfrm>
        </p:grpSpPr>
        <p:pic>
          <p:nvPicPr>
            <p:cNvPr id="37896" name="Picture 5" descr="sedr42021_041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04"/>
              <a:ext cx="1077"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6" descr="sedr42021_04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104"/>
              <a:ext cx="1226"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7" descr="sedr42021_041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 y="1104"/>
              <a:ext cx="887"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 Box 8"/>
          <p:cNvSpPr txBox="1">
            <a:spLocks noChangeArrowheads="1"/>
          </p:cNvSpPr>
          <p:nvPr/>
        </p:nvSpPr>
        <p:spPr bwMode="auto">
          <a:xfrm>
            <a:off x="914400" y="45720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de circuit </a:t>
            </a:r>
            <a:r>
              <a:rPr lang="en-US" altLang="en-US" sz="1800" b="0" dirty="0" err="1">
                <a:solidFill>
                  <a:schemeClr val="tx1"/>
                </a:solidFill>
                <a:cs typeface="Times" panose="02020603050405020304" pitchFamily="18" charset="0"/>
              </a:rPr>
              <a:t>pentru</a:t>
            </a:r>
            <a:r>
              <a:rPr lang="en-US" altLang="en-US" sz="1800" b="0" dirty="0">
                <a:solidFill>
                  <a:schemeClr val="tx1"/>
                </a:solidFill>
                <a:cs typeface="Times" panose="02020603050405020304" pitchFamily="18" charset="0"/>
              </a:rPr>
              <a:t> MOSFET-</a:t>
            </a:r>
            <a:r>
              <a:rPr lang="en-US" altLang="en-US" sz="1800" b="0" dirty="0" err="1">
                <a:solidFill>
                  <a:schemeClr val="tx1"/>
                </a:solidFill>
                <a:cs typeface="Times" panose="02020603050405020304" pitchFamily="18" charset="0"/>
              </a:rPr>
              <a:t>ul</a:t>
            </a:r>
            <a:r>
              <a:rPr lang="en-US" altLang="en-US" sz="1800" b="0" dirty="0">
                <a:solidFill>
                  <a:schemeClr val="tx1"/>
                </a:solidFill>
                <a:cs typeface="Times" panose="02020603050405020304" pitchFamily="18" charset="0"/>
              </a:rPr>
              <a:t> de tip </a:t>
            </a:r>
            <a:r>
              <a:rPr lang="en-US" altLang="en-US" sz="1800" b="0" dirty="0" err="1">
                <a:solidFill>
                  <a:schemeClr val="tx1"/>
                </a:solidFill>
                <a:cs typeface="Times" panose="02020603050405020304" pitchFamily="18" charset="0"/>
              </a:rPr>
              <a:t>îmbunătățire</a:t>
            </a:r>
            <a:r>
              <a:rPr lang="en-US" altLang="en-US" sz="1800" b="0" dirty="0">
                <a:solidFill>
                  <a:schemeClr val="tx1"/>
                </a:solidFill>
                <a:cs typeface="Times" panose="02020603050405020304" pitchFamily="18" charset="0"/>
              </a:rPr>
              <a:t> a </a:t>
            </a:r>
            <a:r>
              <a:rPr lang="en-US" altLang="en-US" sz="1800" b="0" dirty="0" err="1">
                <a:solidFill>
                  <a:schemeClr val="tx1"/>
                </a:solidFill>
                <a:cs typeface="Times" panose="02020603050405020304" pitchFamily="18" charset="0"/>
              </a:rPr>
              <a:t>canalului</a:t>
            </a:r>
            <a:r>
              <a:rPr lang="en-US" altLang="en-US" sz="1800" b="0" dirty="0">
                <a:solidFill>
                  <a:schemeClr val="tx1"/>
                </a:solidFill>
                <a:cs typeface="Times" panose="02020603050405020304" pitchFamily="18" charset="0"/>
              </a:rPr>
              <a:t> p.</a:t>
            </a:r>
            <a:endParaRPr lang="ro-RO" altLang="en-US" sz="1800" b="0" dirty="0">
              <a:solidFill>
                <a:schemeClr val="tx1"/>
              </a:solidFill>
              <a:cs typeface="Times" panose="02020603050405020304" pitchFamily="18" charset="0"/>
            </a:endParaRPr>
          </a:p>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modificat</a:t>
            </a:r>
            <a:r>
              <a:rPr lang="en-US" altLang="en-US" sz="1800" b="0" dirty="0">
                <a:solidFill>
                  <a:schemeClr val="tx1"/>
                </a:solidFill>
                <a:cs typeface="Times" panose="02020603050405020304" pitchFamily="18" charset="0"/>
              </a:rPr>
              <a:t> cu un </a:t>
            </a:r>
            <a:r>
              <a:rPr lang="en-US" altLang="en-US" sz="1800" b="0" dirty="0" err="1">
                <a:solidFill>
                  <a:schemeClr val="tx1"/>
                </a:solidFill>
                <a:cs typeface="Times" panose="02020603050405020304" pitchFamily="18" charset="0"/>
              </a:rPr>
              <a:t>vârf</a:t>
            </a:r>
            <a:r>
              <a:rPr lang="en-US" altLang="en-US" sz="1800" b="0" dirty="0">
                <a:solidFill>
                  <a:schemeClr val="tx1"/>
                </a:solidFill>
                <a:cs typeface="Times" panose="02020603050405020304" pitchFamily="18" charset="0"/>
              </a:rPr>
              <a:t> de </a:t>
            </a:r>
            <a:r>
              <a:rPr lang="en-US" altLang="en-US" sz="1800" b="0" dirty="0" err="1">
                <a:solidFill>
                  <a:schemeClr val="tx1"/>
                </a:solidFill>
                <a:cs typeface="Times" panose="02020603050405020304" pitchFamily="18" charset="0"/>
              </a:rPr>
              <a:t>săgeată</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pe</a:t>
            </a:r>
            <a:r>
              <a:rPr lang="en-US" altLang="en-US" sz="1800" b="0" dirty="0">
                <a:solidFill>
                  <a:schemeClr val="tx1"/>
                </a:solidFill>
                <a:cs typeface="Times" panose="02020603050405020304" pitchFamily="18" charset="0"/>
              </a:rPr>
              <a:t> c</a:t>
            </a:r>
            <a:r>
              <a:rPr lang="ro-RO" altLang="en-US" sz="1800" b="0" dirty="0">
                <a:solidFill>
                  <a:schemeClr val="tx1"/>
                </a:solidFill>
                <a:cs typeface="Times" panose="02020603050405020304" pitchFamily="18" charset="0"/>
              </a:rPr>
              <a:t>ontactul </a:t>
            </a:r>
            <a:r>
              <a:rPr lang="en-US" altLang="en-US" sz="1800" b="0" dirty="0" err="1">
                <a:solidFill>
                  <a:schemeClr val="tx1"/>
                </a:solidFill>
                <a:cs typeface="Times" panose="02020603050405020304" pitchFamily="18" charset="0"/>
              </a:rPr>
              <a:t>sursă</a:t>
            </a:r>
            <a:r>
              <a:rPr lang="en-US" altLang="en-US" sz="1800" b="0" dirty="0">
                <a:solidFill>
                  <a:schemeClr val="tx1"/>
                </a:solidFill>
                <a:cs typeface="Times" panose="02020603050405020304" pitchFamily="18" charset="0"/>
              </a:rPr>
              <a:t>.</a:t>
            </a:r>
            <a:endParaRPr lang="ro-RO" altLang="en-US" sz="1800" b="0" dirty="0">
              <a:solidFill>
                <a:schemeClr val="tx1"/>
              </a:solidFill>
              <a:cs typeface="Times" panose="02020603050405020304" pitchFamily="18" charset="0"/>
            </a:endParaRPr>
          </a:p>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de circuit </a:t>
            </a:r>
            <a:r>
              <a:rPr lang="en-US" altLang="en-US" sz="1800" b="0" dirty="0" err="1">
                <a:solidFill>
                  <a:schemeClr val="tx1"/>
                </a:solidFill>
                <a:cs typeface="Times" panose="02020603050405020304" pitchFamily="18" charset="0"/>
              </a:rPr>
              <a:t>simplificat</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pentru</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cazul</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în</a:t>
            </a:r>
            <a:r>
              <a:rPr lang="en-US" altLang="en-US" sz="1800" b="0" dirty="0">
                <a:solidFill>
                  <a:schemeClr val="tx1"/>
                </a:solidFill>
                <a:cs typeface="Times" panose="02020603050405020304" pitchFamily="18" charset="0"/>
              </a:rPr>
              <a:t> care </a:t>
            </a:r>
            <a:r>
              <a:rPr lang="en-US" altLang="en-US" sz="1800" b="0" dirty="0" err="1">
                <a:solidFill>
                  <a:schemeClr val="tx1"/>
                </a:solidFill>
                <a:cs typeface="Times" panose="02020603050405020304" pitchFamily="18" charset="0"/>
              </a:rPr>
              <a:t>sursa</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este</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conectată</a:t>
            </a:r>
            <a:r>
              <a:rPr lang="en-US" altLang="en-US" sz="1800" b="0" dirty="0">
                <a:solidFill>
                  <a:schemeClr val="tx1"/>
                </a:solidFill>
                <a:cs typeface="Times" panose="02020603050405020304" pitchFamily="18" charset="0"/>
              </a:rPr>
              <a:t> la corp.</a:t>
            </a:r>
          </a:p>
        </p:txBody>
      </p:sp>
      <p:sp>
        <p:nvSpPr>
          <p:cNvPr id="37895" name="Rectangle 9"/>
          <p:cNvSpPr>
            <a:spLocks noGrp="1" noChangeArrowheads="1"/>
          </p:cNvSpPr>
          <p:nvPr>
            <p:ph type="title"/>
          </p:nvPr>
        </p:nvSpPr>
        <p:spPr/>
        <p:txBody>
          <a:bodyPr/>
          <a:lstStyle/>
          <a:p>
            <a:pPr eaLnBrk="1" hangingPunct="1"/>
            <a:r>
              <a:rPr lang="en-US" altLang="zh-CN" sz="3800" dirty="0">
                <a:solidFill>
                  <a:schemeClr val="bg1"/>
                </a:solidFill>
              </a:rPr>
              <a:t>Characteristic</a:t>
            </a:r>
            <a:r>
              <a:rPr lang="ro-RO" altLang="zh-CN" sz="3800" dirty="0">
                <a:solidFill>
                  <a:schemeClr val="bg1"/>
                </a:solidFill>
              </a:rPr>
              <a:t>ile</a:t>
            </a:r>
            <a:r>
              <a:rPr lang="en-US" altLang="zh-CN" sz="3800" dirty="0">
                <a:solidFill>
                  <a:schemeClr val="bg1"/>
                </a:solidFill>
              </a:rPr>
              <a:t> </a:t>
            </a:r>
            <a:r>
              <a:rPr lang="en-US" altLang="zh-CN" sz="3800" i="1" dirty="0">
                <a:solidFill>
                  <a:schemeClr val="bg1"/>
                </a:solidFill>
              </a:rPr>
              <a:t>p</a:t>
            </a:r>
            <a:r>
              <a:rPr lang="en-US" altLang="zh-CN" sz="3800" dirty="0">
                <a:solidFill>
                  <a:schemeClr val="bg1"/>
                </a:solidFill>
              </a:rPr>
              <a:t> </a:t>
            </a:r>
            <a:r>
              <a:rPr lang="ro-RO" altLang="zh-CN" sz="3800" dirty="0">
                <a:solidFill>
                  <a:schemeClr val="bg1"/>
                </a:solidFill>
              </a:rPr>
              <a:t>TEC MOS</a:t>
            </a:r>
            <a:endParaRPr lang="zh-CN" altLang="en-US" sz="3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0EF7A45-A3B3-4C8B-9579-D07ADDE2B933}" type="slidenum">
              <a:rPr lang="zh-CN" altLang="en-US" sz="1200" b="0" smtClean="0">
                <a:solidFill>
                  <a:schemeClr val="tx1"/>
                </a:solidFill>
                <a:latin typeface="Arial Black" panose="020B0A04020102020204" pitchFamily="34" charset="0"/>
              </a:rPr>
              <a:pPr>
                <a:spcBef>
                  <a:spcPct val="0"/>
                </a:spcBef>
                <a:buClrTx/>
                <a:buSzTx/>
                <a:buFontTx/>
                <a:buNone/>
              </a:pPr>
              <a:t>5</a:t>
            </a:fld>
            <a:endParaRPr lang="en-US" altLang="zh-CN" sz="1200" b="0">
              <a:solidFill>
                <a:schemeClr val="tx1"/>
              </a:solidFill>
              <a:latin typeface="Arial Black" panose="020B0A04020102020204" pitchFamily="34" charset="0"/>
            </a:endParaRPr>
          </a:p>
        </p:txBody>
      </p:sp>
      <p:sp>
        <p:nvSpPr>
          <p:cNvPr id="13317" name="Rectangle 2"/>
          <p:cNvSpPr>
            <a:spLocks noGrp="1" noChangeArrowheads="1"/>
          </p:cNvSpPr>
          <p:nvPr>
            <p:ph type="body" idx="1"/>
          </p:nvPr>
        </p:nvSpPr>
        <p:spPr>
          <a:xfrm>
            <a:off x="215900" y="1346200"/>
            <a:ext cx="8437770" cy="4762500"/>
          </a:xfrm>
        </p:spPr>
        <p:txBody>
          <a:bodyPr/>
          <a:lstStyle/>
          <a:p>
            <a:pPr eaLnBrk="1" hangingPunct="1"/>
            <a:r>
              <a:rPr lang="ro-RO" altLang="zh-CN" sz="2800" dirty="0"/>
              <a:t>Conform </a:t>
            </a:r>
            <a:r>
              <a:rPr lang="ro-RO" altLang="zh-CN" sz="2800" dirty="0">
                <a:solidFill>
                  <a:srgbClr val="FF0000"/>
                </a:solidFill>
              </a:rPr>
              <a:t>tipului canalului</a:t>
            </a:r>
            <a:r>
              <a:rPr lang="ro-RO" altLang="zh-CN" sz="2800" dirty="0"/>
              <a:t> TEC sunt clasificate în:</a:t>
            </a:r>
            <a:endParaRPr lang="en-US" altLang="zh-CN" sz="2800" dirty="0"/>
          </a:p>
          <a:p>
            <a:pPr lvl="1" eaLnBrk="1" hangingPunct="1">
              <a:spcBef>
                <a:spcPct val="60000"/>
              </a:spcBef>
              <a:buClr>
                <a:srgbClr val="FF0000"/>
              </a:buClr>
            </a:pPr>
            <a:r>
              <a:rPr lang="en-US" altLang="zh-CN" sz="2400" dirty="0"/>
              <a:t>MOSFET</a:t>
            </a:r>
            <a:r>
              <a:rPr lang="ro-RO" altLang="zh-CN" sz="2400" dirty="0"/>
              <a:t> /TECMOS</a:t>
            </a:r>
            <a:endParaRPr lang="en-US" altLang="zh-CN" sz="2400" dirty="0"/>
          </a:p>
          <a:p>
            <a:pPr lvl="2" eaLnBrk="1" hangingPunct="1">
              <a:spcBef>
                <a:spcPct val="50000"/>
              </a:spcBef>
              <a:buClr>
                <a:srgbClr val="FF0000"/>
              </a:buClr>
              <a:buFont typeface="Wingdings" panose="05000000000000000000" pitchFamily="2" charset="2"/>
              <a:buChar char="§"/>
            </a:pPr>
            <a:r>
              <a:rPr lang="en-US" altLang="zh-CN" sz="2000" dirty="0"/>
              <a:t>N channel</a:t>
            </a:r>
          </a:p>
          <a:p>
            <a:pPr lvl="2" eaLnBrk="1" hangingPunct="1">
              <a:buClr>
                <a:srgbClr val="FF0000"/>
              </a:buClr>
              <a:buFont typeface="Wingdings" panose="05000000000000000000" pitchFamily="2" charset="2"/>
              <a:buChar char="§"/>
            </a:pPr>
            <a:endParaRPr lang="en-US" altLang="zh-CN" sz="2800" dirty="0"/>
          </a:p>
          <a:p>
            <a:pPr lvl="2" eaLnBrk="1" hangingPunct="1">
              <a:buClr>
                <a:srgbClr val="FF0000"/>
              </a:buClr>
              <a:buFont typeface="Wingdings" panose="05000000000000000000" pitchFamily="2" charset="2"/>
              <a:buChar char="§"/>
            </a:pPr>
            <a:endParaRPr lang="ro-RO" altLang="zh-CN" sz="2000" dirty="0"/>
          </a:p>
          <a:p>
            <a:pPr lvl="2" eaLnBrk="1" hangingPunct="1">
              <a:buClr>
                <a:srgbClr val="FF0000"/>
              </a:buClr>
              <a:buFont typeface="Wingdings" panose="05000000000000000000" pitchFamily="2" charset="2"/>
              <a:buChar char="§"/>
            </a:pPr>
            <a:endParaRPr lang="ro-RO" altLang="zh-CN" sz="2000" dirty="0"/>
          </a:p>
          <a:p>
            <a:pPr lvl="2" eaLnBrk="1" hangingPunct="1">
              <a:buClr>
                <a:srgbClr val="FF0000"/>
              </a:buClr>
              <a:buFont typeface="Wingdings" panose="05000000000000000000" pitchFamily="2" charset="2"/>
              <a:buChar char="§"/>
            </a:pPr>
            <a:r>
              <a:rPr lang="en-US" altLang="zh-CN" sz="2000" dirty="0"/>
              <a:t>P channel</a:t>
            </a:r>
            <a:endParaRPr lang="en-US" altLang="zh-CN" sz="1600" dirty="0"/>
          </a:p>
          <a:p>
            <a:pPr lvl="1" eaLnBrk="1" hangingPunct="1">
              <a:buClr>
                <a:srgbClr val="FF0000"/>
              </a:buClr>
            </a:pPr>
            <a:endParaRPr lang="ro-RO" altLang="zh-CN" sz="2400" dirty="0"/>
          </a:p>
          <a:p>
            <a:pPr lvl="1" eaLnBrk="1" hangingPunct="1">
              <a:buClr>
                <a:srgbClr val="FF0000"/>
              </a:buClr>
            </a:pPr>
            <a:r>
              <a:rPr lang="en-US" altLang="zh-CN" sz="2400" dirty="0"/>
              <a:t>JFET</a:t>
            </a:r>
            <a:r>
              <a:rPr lang="ro-RO" altLang="zh-CN" sz="2400" dirty="0"/>
              <a:t> /TECJ</a:t>
            </a:r>
            <a:endParaRPr lang="en-US" altLang="zh-CN" sz="2400" dirty="0"/>
          </a:p>
          <a:p>
            <a:pPr lvl="2" eaLnBrk="1" hangingPunct="1">
              <a:buClr>
                <a:srgbClr val="FF0000"/>
              </a:buClr>
              <a:buFont typeface="Wingdings" panose="05000000000000000000" pitchFamily="2" charset="2"/>
              <a:buChar char="§"/>
            </a:pPr>
            <a:r>
              <a:rPr lang="en-US" altLang="zh-CN" sz="2000" dirty="0"/>
              <a:t>P c</a:t>
            </a:r>
            <a:r>
              <a:rPr lang="ro-RO" altLang="zh-CN" sz="2000" dirty="0"/>
              <a:t>anal</a:t>
            </a:r>
            <a:endParaRPr lang="en-US" altLang="zh-CN" sz="2000" dirty="0"/>
          </a:p>
          <a:p>
            <a:pPr lvl="2" eaLnBrk="1" hangingPunct="1">
              <a:buClr>
                <a:srgbClr val="FF0000"/>
              </a:buClr>
              <a:buFont typeface="Wingdings" panose="05000000000000000000" pitchFamily="2" charset="2"/>
              <a:buChar char="§"/>
            </a:pPr>
            <a:r>
              <a:rPr lang="en-US" altLang="zh-CN" sz="2000" dirty="0"/>
              <a:t>N c</a:t>
            </a:r>
            <a:r>
              <a:rPr lang="ro-RO" altLang="zh-CN" sz="2000" dirty="0"/>
              <a:t>anal</a:t>
            </a:r>
            <a:endParaRPr lang="en-US" altLang="zh-CN" sz="2000" dirty="0"/>
          </a:p>
          <a:p>
            <a:pPr lvl="2" eaLnBrk="1" hangingPunct="1">
              <a:buClr>
                <a:srgbClr val="FF0000"/>
              </a:buClr>
              <a:buFont typeface="Wingdings" panose="05000000000000000000" pitchFamily="2" charset="2"/>
              <a:buChar char="§"/>
            </a:pPr>
            <a:endParaRPr lang="en-US" altLang="zh-CN" sz="1600" dirty="0"/>
          </a:p>
        </p:txBody>
      </p:sp>
      <p:sp>
        <p:nvSpPr>
          <p:cNvPr id="13318" name="Rectangle 3"/>
          <p:cNvSpPr>
            <a:spLocks noGrp="1" noChangeArrowheads="1"/>
          </p:cNvSpPr>
          <p:nvPr>
            <p:ph type="title"/>
          </p:nvPr>
        </p:nvSpPr>
        <p:spPr/>
        <p:txBody>
          <a:bodyPr/>
          <a:lstStyle/>
          <a:p>
            <a:pPr eaLnBrk="1" hangingPunct="1"/>
            <a:r>
              <a:rPr lang="en-US" altLang="zh-CN" sz="3800" dirty="0" err="1"/>
              <a:t>Clas</a:t>
            </a:r>
            <a:r>
              <a:rPr lang="ro-RO" altLang="zh-CN" sz="3800" dirty="0" err="1"/>
              <a:t>ificarea</a:t>
            </a:r>
            <a:r>
              <a:rPr lang="ro-RO" altLang="zh-CN" sz="3800" dirty="0"/>
              <a:t> TEC</a:t>
            </a:r>
            <a:r>
              <a:rPr lang="en-US" altLang="zh-CN" sz="3800" dirty="0"/>
              <a:t> </a:t>
            </a:r>
            <a:endParaRPr lang="zh-CN" altLang="en-US" sz="3800" dirty="0"/>
          </a:p>
        </p:txBody>
      </p:sp>
      <p:sp>
        <p:nvSpPr>
          <p:cNvPr id="13319" name="Rectangle 4"/>
          <p:cNvSpPr>
            <a:spLocks noChangeArrowheads="1"/>
          </p:cNvSpPr>
          <p:nvPr/>
        </p:nvSpPr>
        <p:spPr bwMode="auto">
          <a:xfrm>
            <a:off x="2728913" y="2469962"/>
            <a:ext cx="633824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lnSpc>
                <a:spcPct val="130000"/>
              </a:lnSpc>
              <a:spcBef>
                <a:spcPct val="0"/>
              </a:spcBef>
              <a:buClrTx/>
              <a:buSzTx/>
              <a:buFontTx/>
              <a:buChar char="•"/>
            </a:pPr>
            <a:r>
              <a:rPr lang="ro-RO" altLang="zh-CN" sz="2000" dirty="0"/>
              <a:t>În regim de </a:t>
            </a:r>
            <a:r>
              <a:rPr lang="ro-RO" altLang="zh-CN" sz="2000" i="1" dirty="0"/>
              <a:t>sărăcire</a:t>
            </a:r>
            <a:r>
              <a:rPr lang="ro-RO" altLang="zh-CN" sz="2000" dirty="0"/>
              <a:t> (V</a:t>
            </a:r>
            <a:r>
              <a:rPr lang="ro-RO" altLang="zh-CN" sz="2000" baseline="-25000" dirty="0"/>
              <a:t>G</a:t>
            </a:r>
            <a:r>
              <a:rPr lang="ro-RO" altLang="zh-CN" sz="2000" dirty="0"/>
              <a:t> – V</a:t>
            </a:r>
            <a:r>
              <a:rPr lang="ro-RO" altLang="zh-CN" sz="2000" baseline="-25000" dirty="0"/>
              <a:t>S</a:t>
            </a:r>
            <a:r>
              <a:rPr lang="ro-RO" altLang="zh-CN" sz="2000" dirty="0"/>
              <a:t> &lt; 0) canalul se îngustează deoarece electronii din el sunt alungați</a:t>
            </a:r>
            <a:endParaRPr lang="en-US" altLang="zh-CN" sz="2000" dirty="0"/>
          </a:p>
          <a:p>
            <a:pPr eaLnBrk="1" hangingPunct="1">
              <a:lnSpc>
                <a:spcPct val="130000"/>
              </a:lnSpc>
              <a:spcBef>
                <a:spcPct val="0"/>
              </a:spcBef>
              <a:buClrTx/>
              <a:buSzTx/>
              <a:buFontTx/>
              <a:buChar char="•"/>
            </a:pPr>
            <a:r>
              <a:rPr lang="ro-RO" altLang="zh-CN" sz="2000" dirty="0"/>
              <a:t>În regim de </a:t>
            </a:r>
            <a:r>
              <a:rPr lang="ro-RO" altLang="zh-CN" sz="2000" i="1" dirty="0"/>
              <a:t>îmbogățire</a:t>
            </a:r>
            <a:r>
              <a:rPr lang="ro-RO" altLang="zh-CN" sz="2000" dirty="0"/>
              <a:t> (V</a:t>
            </a:r>
            <a:r>
              <a:rPr lang="ro-RO" altLang="zh-CN" sz="2000" baseline="-25000" dirty="0"/>
              <a:t>G</a:t>
            </a:r>
            <a:r>
              <a:rPr lang="ro-RO" altLang="zh-CN" sz="2000" dirty="0"/>
              <a:t> – V</a:t>
            </a:r>
            <a:r>
              <a:rPr lang="ro-RO" altLang="zh-CN" sz="2000" baseline="-25000" dirty="0"/>
              <a:t>S</a:t>
            </a:r>
            <a:r>
              <a:rPr lang="ro-RO" altLang="zh-CN" sz="2000" dirty="0"/>
              <a:t> &gt;0 canalul se lărgește deoarece electronii din substrat sunt atrași în canal</a:t>
            </a:r>
            <a:endParaRPr lang="en-US" altLang="zh-CN" sz="2000" dirty="0"/>
          </a:p>
        </p:txBody>
      </p:sp>
      <p:sp>
        <p:nvSpPr>
          <p:cNvPr id="13320" name="Rectangle 5"/>
          <p:cNvSpPr>
            <a:spLocks noChangeArrowheads="1"/>
          </p:cNvSpPr>
          <p:nvPr/>
        </p:nvSpPr>
        <p:spPr bwMode="auto">
          <a:xfrm>
            <a:off x="2960687" y="4165908"/>
            <a:ext cx="34877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lnSpc>
                <a:spcPct val="130000"/>
              </a:lnSpc>
              <a:spcBef>
                <a:spcPct val="0"/>
              </a:spcBef>
              <a:buClrTx/>
              <a:buSzTx/>
              <a:buFontTx/>
              <a:buChar char="•"/>
            </a:pPr>
            <a:r>
              <a:rPr lang="en-US" altLang="zh-CN" sz="2000" dirty="0"/>
              <a:t>Enhancement type</a:t>
            </a:r>
          </a:p>
          <a:p>
            <a:pPr eaLnBrk="1" hangingPunct="1">
              <a:lnSpc>
                <a:spcPct val="130000"/>
              </a:lnSpc>
              <a:spcBef>
                <a:spcPct val="0"/>
              </a:spcBef>
              <a:buClrTx/>
              <a:buSzTx/>
              <a:buFontTx/>
              <a:buChar char="•"/>
            </a:pPr>
            <a:r>
              <a:rPr lang="en-US" altLang="zh-CN" sz="2000" dirty="0"/>
              <a:t>Depletion type</a:t>
            </a:r>
          </a:p>
        </p:txBody>
      </p:sp>
      <p:sp>
        <p:nvSpPr>
          <p:cNvPr id="13321" name="AutoShape 6"/>
          <p:cNvSpPr>
            <a:spLocks/>
          </p:cNvSpPr>
          <p:nvPr/>
        </p:nvSpPr>
        <p:spPr bwMode="auto">
          <a:xfrm>
            <a:off x="2574696" y="2726463"/>
            <a:ext cx="154217" cy="1314314"/>
          </a:xfrm>
          <a:prstGeom prst="leftBrace">
            <a:avLst>
              <a:gd name="adj1" fmla="val 492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3322" name="AutoShape 7"/>
          <p:cNvSpPr>
            <a:spLocks/>
          </p:cNvSpPr>
          <p:nvPr/>
        </p:nvSpPr>
        <p:spPr bwMode="auto">
          <a:xfrm flipH="1">
            <a:off x="5386196" y="4258491"/>
            <a:ext cx="161164" cy="621381"/>
          </a:xfrm>
          <a:prstGeom prst="leftBrace">
            <a:avLst>
              <a:gd name="adj1" fmla="val 503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rgbClr val="FF0000"/>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5557387" y="4040777"/>
            <a:ext cx="3404050" cy="28284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8A3D9D4-551F-4946-9A03-7DC484E1B5A1}" type="slidenum">
              <a:rPr lang="zh-CN" altLang="en-US" sz="1200" b="0" smtClean="0">
                <a:solidFill>
                  <a:schemeClr val="tx1"/>
                </a:solidFill>
                <a:latin typeface="Arial Black" panose="020B0A04020102020204" pitchFamily="34" charset="0"/>
              </a:rPr>
              <a:pPr>
                <a:spcBef>
                  <a:spcPct val="0"/>
                </a:spcBef>
                <a:buClrTx/>
                <a:buSzTx/>
                <a:buFontTx/>
                <a:buNone/>
              </a:pPr>
              <a:t>50</a:t>
            </a:fld>
            <a:endParaRPr lang="en-US" altLang="zh-CN" sz="1200" b="0">
              <a:solidFill>
                <a:schemeClr val="tx1"/>
              </a:solidFill>
              <a:latin typeface="Arial Black" panose="020B0A04020102020204" pitchFamily="34" charset="0"/>
            </a:endParaRPr>
          </a:p>
        </p:txBody>
      </p:sp>
      <p:sp>
        <p:nvSpPr>
          <p:cNvPr id="38917" name="Text Box 4"/>
          <p:cNvSpPr txBox="1">
            <a:spLocks noChangeArrowheads="1"/>
          </p:cNvSpPr>
          <p:nvPr/>
        </p:nvSpPr>
        <p:spPr bwMode="auto">
          <a:xfrm>
            <a:off x="468313" y="4149725"/>
            <a:ext cx="813593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400" b="0" dirty="0">
                <a:solidFill>
                  <a:schemeClr val="tx1"/>
                </a:solidFill>
                <a:cs typeface="Times" panose="02020603050405020304" pitchFamily="18" charset="0"/>
              </a:rPr>
              <a:t>p- TEC MOS-</a:t>
            </a:r>
            <a:r>
              <a:rPr lang="en-US" altLang="en-US" sz="2400" b="0" dirty="0" err="1">
                <a:solidFill>
                  <a:schemeClr val="tx1"/>
                </a:solidFill>
                <a:cs typeface="Times" panose="02020603050405020304" pitchFamily="18" charset="0"/>
              </a:rPr>
              <a:t>ul</a:t>
            </a:r>
            <a:r>
              <a:rPr lang="en-US" altLang="en-US" sz="2400" b="0" dirty="0">
                <a:solidFill>
                  <a:schemeClr val="tx1"/>
                </a:solidFill>
                <a:cs typeface="Times" panose="02020603050405020304" pitchFamily="18" charset="0"/>
              </a:rPr>
              <a:t> cu </a:t>
            </a:r>
            <a:r>
              <a:rPr lang="en-US" altLang="en-US" sz="2400" b="0" dirty="0" err="1">
                <a:solidFill>
                  <a:schemeClr val="tx1"/>
                </a:solidFill>
                <a:cs typeface="Times" panose="02020603050405020304" pitchFamily="18" charset="0"/>
              </a:rPr>
              <a:t>tensiuni</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aplicate</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și</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direcțiile</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fluxului</a:t>
            </a:r>
            <a:r>
              <a:rPr lang="en-US" altLang="en-US" sz="2400" b="0" dirty="0">
                <a:solidFill>
                  <a:schemeClr val="tx1"/>
                </a:solidFill>
                <a:cs typeface="Times" panose="02020603050405020304" pitchFamily="18" charset="0"/>
              </a:rPr>
              <a:t> de </a:t>
            </a:r>
            <a:r>
              <a:rPr lang="en-US" altLang="en-US" sz="2400" b="0" dirty="0" err="1">
                <a:solidFill>
                  <a:schemeClr val="tx1"/>
                </a:solidFill>
                <a:cs typeface="Times" panose="02020603050405020304" pitchFamily="18" charset="0"/>
              </a:rPr>
              <a:t>curent</a:t>
            </a:r>
            <a:r>
              <a:rPr lang="en-US" altLang="en-US" sz="2400" b="0" dirty="0">
                <a:solidFill>
                  <a:schemeClr val="tx1"/>
                </a:solidFill>
                <a:cs typeface="Times" panose="02020603050405020304" pitchFamily="18" charset="0"/>
              </a:rPr>
              <a:t> indicate.</a:t>
            </a:r>
            <a:endParaRPr lang="ro-RO" altLang="en-US" sz="2400" b="0" dirty="0">
              <a:solidFill>
                <a:schemeClr val="tx1"/>
              </a:solidFill>
              <a:cs typeface="Times" panose="02020603050405020304" pitchFamily="18" charset="0"/>
            </a:endParaRPr>
          </a:p>
          <a:p>
            <a:pPr>
              <a:spcBef>
                <a:spcPct val="50000"/>
              </a:spcBef>
              <a:buClrTx/>
              <a:buSzTx/>
              <a:buFont typeface="Wingdings" panose="05000000000000000000" pitchFamily="2" charset="2"/>
              <a:buChar char="Ø"/>
            </a:pPr>
            <a:r>
              <a:rPr lang="en-US" altLang="en-US" sz="2400" b="0" dirty="0" err="1">
                <a:solidFill>
                  <a:schemeClr val="tx1"/>
                </a:solidFill>
                <a:cs typeface="Times" panose="02020603050405020304" pitchFamily="18" charset="0"/>
              </a:rPr>
              <a:t>Nivelurile</a:t>
            </a:r>
            <a:r>
              <a:rPr lang="en-US" altLang="en-US" sz="2400" b="0" dirty="0">
                <a:solidFill>
                  <a:schemeClr val="tx1"/>
                </a:solidFill>
                <a:cs typeface="Times" panose="02020603050405020304" pitchFamily="18" charset="0"/>
              </a:rPr>
              <a:t> relative ale </a:t>
            </a:r>
            <a:r>
              <a:rPr lang="en-US" altLang="en-US" sz="2400" b="0" dirty="0" err="1">
                <a:solidFill>
                  <a:schemeClr val="tx1"/>
                </a:solidFill>
                <a:cs typeface="Times" panose="02020603050405020304" pitchFamily="18" charset="0"/>
              </a:rPr>
              <a:t>tensiunilor</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terminale</a:t>
            </a:r>
            <a:r>
              <a:rPr lang="en-US" altLang="en-US" sz="2400" b="0" dirty="0">
                <a:solidFill>
                  <a:schemeClr val="tx1"/>
                </a:solidFill>
                <a:cs typeface="Times" panose="02020603050405020304" pitchFamily="18" charset="0"/>
              </a:rPr>
              <a:t> ale </a:t>
            </a:r>
            <a:r>
              <a:rPr lang="en-US" altLang="en-US" sz="2400" b="0" dirty="0" err="1">
                <a:solidFill>
                  <a:schemeClr val="tx1"/>
                </a:solidFill>
                <a:cs typeface="Times" panose="02020603050405020304" pitchFamily="18" charset="0"/>
              </a:rPr>
              <a:t>tranzistorului</a:t>
            </a:r>
            <a:r>
              <a:rPr lang="en-US" altLang="en-US" sz="2400" b="0" dirty="0">
                <a:solidFill>
                  <a:schemeClr val="tx1"/>
                </a:solidFill>
                <a:cs typeface="Times" panose="02020603050405020304" pitchFamily="18" charset="0"/>
              </a:rPr>
              <a:t> </a:t>
            </a:r>
            <a:r>
              <a:rPr lang="ro-RO" altLang="en-US" sz="2400" b="0" dirty="0">
                <a:solidFill>
                  <a:schemeClr val="tx1"/>
                </a:solidFill>
                <a:cs typeface="Times" panose="02020603050405020304" pitchFamily="18" charset="0"/>
              </a:rPr>
              <a:t>p-</a:t>
            </a:r>
            <a:r>
              <a:rPr lang="en-US" altLang="en-US" sz="2400" b="0" dirty="0">
                <a:solidFill>
                  <a:schemeClr val="tx1"/>
                </a:solidFill>
                <a:cs typeface="Times" panose="02020603050405020304" pitchFamily="18" charset="0"/>
              </a:rPr>
              <a:t>MOS de tip </a:t>
            </a:r>
            <a:r>
              <a:rPr lang="en-US" altLang="en-US" sz="2400" b="0" dirty="0" err="1">
                <a:solidFill>
                  <a:schemeClr val="tx1"/>
                </a:solidFill>
                <a:cs typeface="Times" panose="02020603050405020304" pitchFamily="18" charset="0"/>
              </a:rPr>
              <a:t>îmbunătățire</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pentru</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funcționare</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în</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regiunea</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triodă</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și</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în</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regiunea</a:t>
            </a:r>
            <a:r>
              <a:rPr lang="en-US" altLang="en-US" sz="2400" b="0" dirty="0">
                <a:solidFill>
                  <a:schemeClr val="tx1"/>
                </a:solidFill>
                <a:cs typeface="Times" panose="02020603050405020304" pitchFamily="18" charset="0"/>
              </a:rPr>
              <a:t> de </a:t>
            </a:r>
            <a:r>
              <a:rPr lang="en-US" altLang="en-US" sz="2400" b="0" dirty="0" err="1">
                <a:solidFill>
                  <a:schemeClr val="tx1"/>
                </a:solidFill>
                <a:cs typeface="Times" panose="02020603050405020304" pitchFamily="18" charset="0"/>
              </a:rPr>
              <a:t>saturație</a:t>
            </a:r>
            <a:r>
              <a:rPr lang="en-US" altLang="en-US" sz="2400" b="0" dirty="0">
                <a:solidFill>
                  <a:schemeClr val="tx1"/>
                </a:solidFill>
                <a:cs typeface="Times" panose="02020603050405020304" pitchFamily="18" charset="0"/>
              </a:rPr>
              <a:t>.</a:t>
            </a:r>
          </a:p>
        </p:txBody>
      </p:sp>
      <p:grpSp>
        <p:nvGrpSpPr>
          <p:cNvPr id="38918" name="Group 5"/>
          <p:cNvGrpSpPr>
            <a:grpSpLocks/>
          </p:cNvGrpSpPr>
          <p:nvPr/>
        </p:nvGrpSpPr>
        <p:grpSpPr bwMode="auto">
          <a:xfrm>
            <a:off x="1066800" y="1676400"/>
            <a:ext cx="7194550" cy="2439988"/>
            <a:chOff x="480" y="1056"/>
            <a:chExt cx="4532" cy="1537"/>
          </a:xfrm>
        </p:grpSpPr>
        <p:pic>
          <p:nvPicPr>
            <p:cNvPr id="38920" name="Picture 6" descr="sedr42021_0418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200"/>
              <a:ext cx="1670"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 descr="sedr42021_04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1056"/>
              <a:ext cx="2660"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9" name="Rectangle 8"/>
          <p:cNvSpPr>
            <a:spLocks noGrp="1" noChangeArrowheads="1"/>
          </p:cNvSpPr>
          <p:nvPr>
            <p:ph type="title"/>
          </p:nvPr>
        </p:nvSpPr>
        <p:spPr/>
        <p:txBody>
          <a:bodyPr/>
          <a:lstStyle/>
          <a:p>
            <a:pPr eaLnBrk="1" hangingPunct="1"/>
            <a:r>
              <a:rPr lang="en-US" altLang="zh-CN" sz="3800" dirty="0">
                <a:solidFill>
                  <a:schemeClr val="bg1"/>
                </a:solidFill>
              </a:rPr>
              <a:t>Characteristic</a:t>
            </a:r>
            <a:r>
              <a:rPr lang="ro-RO" altLang="zh-CN" sz="3800" dirty="0">
                <a:solidFill>
                  <a:schemeClr val="bg1"/>
                </a:solidFill>
              </a:rPr>
              <a:t>ile</a:t>
            </a:r>
            <a:r>
              <a:rPr lang="en-US" altLang="zh-CN" sz="3800" dirty="0">
                <a:solidFill>
                  <a:schemeClr val="bg1"/>
                </a:solidFill>
              </a:rPr>
              <a:t> </a:t>
            </a:r>
            <a:r>
              <a:rPr lang="en-US" altLang="zh-CN" sz="3800" i="1" dirty="0">
                <a:solidFill>
                  <a:schemeClr val="bg1"/>
                </a:solidFill>
              </a:rPr>
              <a:t>p</a:t>
            </a:r>
            <a:r>
              <a:rPr lang="en-US" altLang="zh-CN" sz="3800" dirty="0">
                <a:solidFill>
                  <a:schemeClr val="bg1"/>
                </a:solidFill>
              </a:rPr>
              <a:t> </a:t>
            </a:r>
            <a:r>
              <a:rPr lang="ro-RO" altLang="zh-CN" sz="3800" dirty="0">
                <a:solidFill>
                  <a:schemeClr val="bg1"/>
                </a:solidFill>
              </a:rPr>
              <a:t>TEC MOS</a:t>
            </a:r>
            <a:endParaRPr lang="zh-CN" altLang="en-US" sz="38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F13D9DDD-4869-43A9-96E3-405565A6D589}" type="slidenum">
              <a:rPr lang="zh-CN" altLang="en-US" sz="1200" b="0" smtClean="0">
                <a:solidFill>
                  <a:schemeClr val="tx1"/>
                </a:solidFill>
                <a:latin typeface="Arial Black" panose="020B0A04020102020204" pitchFamily="34" charset="0"/>
              </a:rPr>
              <a:pPr>
                <a:spcBef>
                  <a:spcPct val="0"/>
                </a:spcBef>
                <a:buClrTx/>
                <a:buSzTx/>
                <a:buFontTx/>
                <a:buNone/>
              </a:pPr>
              <a:t>51</a:t>
            </a:fld>
            <a:endParaRPr lang="en-US" altLang="zh-CN" sz="1200" b="0">
              <a:solidFill>
                <a:schemeClr val="tx1"/>
              </a:solidFill>
              <a:latin typeface="Arial Black" panose="020B0A04020102020204" pitchFamily="34" charset="0"/>
            </a:endParaRPr>
          </a:p>
        </p:txBody>
      </p:sp>
      <p:pic>
        <p:nvPicPr>
          <p:cNvPr id="39941" name="Picture 4" descr="sedr42021_tb040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31" y="2403853"/>
            <a:ext cx="62484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5"/>
          <p:cNvSpPr>
            <a:spLocks noChangeArrowheads="1"/>
          </p:cNvSpPr>
          <p:nvPr/>
        </p:nvSpPr>
        <p:spPr bwMode="auto">
          <a:xfrm>
            <a:off x="541252" y="5053391"/>
            <a:ext cx="8394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400" b="0" dirty="0">
                <a:solidFill>
                  <a:schemeClr val="tx1"/>
                </a:solidFill>
                <a:cs typeface="Times" panose="02020603050405020304" pitchFamily="18" charset="0"/>
              </a:rPr>
              <a:t>Modelul la semnal mare pentru p-TEC MOS </a:t>
            </a:r>
            <a:r>
              <a:rPr lang="en-US" altLang="en-US" sz="2400" b="0" dirty="0">
                <a:solidFill>
                  <a:schemeClr val="tx1"/>
                </a:solidFill>
                <a:cs typeface="Times" panose="02020603050405020304" pitchFamily="18" charset="0"/>
              </a:rPr>
              <a:t>in </a:t>
            </a:r>
            <a:r>
              <a:rPr lang="ro-RO" altLang="en-US" sz="2400" b="0" dirty="0">
                <a:solidFill>
                  <a:schemeClr val="tx1"/>
                </a:solidFill>
                <a:cs typeface="Times" panose="02020603050405020304" pitchFamily="18" charset="0"/>
              </a:rPr>
              <a:t>regim saturație</a:t>
            </a:r>
            <a:r>
              <a:rPr lang="en-US" altLang="en-US" sz="2400" b="0" dirty="0">
                <a:solidFill>
                  <a:schemeClr val="tx1"/>
                </a:solidFill>
                <a:cs typeface="Times" panose="02020603050405020304" pitchFamily="18" charset="0"/>
              </a:rPr>
              <a:t>, </a:t>
            </a:r>
            <a:r>
              <a:rPr lang="en-US" altLang="en-US" sz="2400" b="0" dirty="0" err="1">
                <a:solidFill>
                  <a:schemeClr val="tx1"/>
                </a:solidFill>
                <a:cs typeface="Times" panose="02020603050405020304" pitchFamily="18" charset="0"/>
              </a:rPr>
              <a:t>incorpor</a:t>
            </a:r>
            <a:r>
              <a:rPr lang="ro-RO" altLang="en-US" sz="2400" b="0" dirty="0">
                <a:solidFill>
                  <a:schemeClr val="tx1"/>
                </a:solidFill>
                <a:cs typeface="Times" panose="02020603050405020304" pitchFamily="18" charset="0"/>
              </a:rPr>
              <a:t>ează rezistența de ieșire</a:t>
            </a:r>
            <a:r>
              <a:rPr lang="en-US" altLang="en-US" sz="2400" b="0" dirty="0">
                <a:solidFill>
                  <a:schemeClr val="tx1"/>
                </a:solidFill>
                <a:cs typeface="Times" panose="02020603050405020304" pitchFamily="18" charset="0"/>
              </a:rPr>
              <a:t> </a:t>
            </a:r>
            <a:r>
              <a:rPr lang="en-US" altLang="en-US" sz="2400" b="0" i="1" dirty="0">
                <a:solidFill>
                  <a:schemeClr val="tx1"/>
                </a:solidFill>
                <a:cs typeface="Times" panose="02020603050405020304" pitchFamily="18" charset="0"/>
              </a:rPr>
              <a:t>r</a:t>
            </a:r>
            <a:r>
              <a:rPr lang="en-US" altLang="en-US" sz="2400" b="0" i="1" baseline="-25000" dirty="0">
                <a:solidFill>
                  <a:schemeClr val="tx1"/>
                </a:solidFill>
                <a:cs typeface="Times" panose="02020603050405020304" pitchFamily="18" charset="0"/>
              </a:rPr>
              <a:t>o</a:t>
            </a:r>
            <a:r>
              <a:rPr lang="en-US" altLang="en-US" sz="2400" b="0" dirty="0">
                <a:solidFill>
                  <a:schemeClr val="tx1"/>
                </a:solidFill>
                <a:cs typeface="Times" panose="02020603050405020304" pitchFamily="18" charset="0"/>
              </a:rPr>
              <a:t>. </a:t>
            </a:r>
            <a:endParaRPr lang="ro-RO" altLang="en-US" sz="2400" b="0" dirty="0">
              <a:solidFill>
                <a:schemeClr val="tx1"/>
              </a:solidFill>
              <a:cs typeface="Times" panose="02020603050405020304" pitchFamily="18" charset="0"/>
            </a:endParaRPr>
          </a:p>
          <a:p>
            <a:pPr>
              <a:spcBef>
                <a:spcPct val="50000"/>
              </a:spcBef>
              <a:buClrTx/>
              <a:buSzTx/>
              <a:buFontTx/>
              <a:buNone/>
            </a:pPr>
            <a:r>
              <a:rPr lang="en-US" altLang="en-US" sz="2400" b="0" dirty="0">
                <a:solidFill>
                  <a:schemeClr val="tx1"/>
                </a:solidFill>
                <a:cs typeface="Times" panose="02020603050405020304" pitchFamily="18" charset="0"/>
              </a:rPr>
              <a:t>The output resistance models the linear dependence of </a:t>
            </a:r>
            <a:r>
              <a:rPr lang="en-US" altLang="en-US" sz="2400" b="0" i="1" dirty="0" err="1">
                <a:solidFill>
                  <a:schemeClr val="tx1"/>
                </a:solidFill>
                <a:cs typeface="Times" panose="02020603050405020304" pitchFamily="18" charset="0"/>
              </a:rPr>
              <a:t>i</a:t>
            </a:r>
            <a:r>
              <a:rPr lang="en-US" altLang="en-US" sz="2400" b="0" i="1" baseline="-25000" dirty="0" err="1">
                <a:solidFill>
                  <a:schemeClr val="tx1"/>
                </a:solidFill>
                <a:cs typeface="Times" panose="02020603050405020304" pitchFamily="18" charset="0"/>
              </a:rPr>
              <a:t>D</a:t>
            </a:r>
            <a:r>
              <a:rPr lang="en-US" altLang="en-US" sz="2400" b="0" dirty="0">
                <a:solidFill>
                  <a:schemeClr val="tx1"/>
                </a:solidFill>
                <a:cs typeface="Times" panose="02020603050405020304" pitchFamily="18" charset="0"/>
              </a:rPr>
              <a:t> on </a:t>
            </a:r>
            <a:r>
              <a:rPr lang="en-US" altLang="en-US" sz="2400" b="0" i="1" dirty="0" err="1">
                <a:solidFill>
                  <a:schemeClr val="tx1"/>
                </a:solidFill>
                <a:latin typeface="New Baskerville" pitchFamily="18" charset="0"/>
                <a:cs typeface="Times" panose="02020603050405020304" pitchFamily="18" charset="0"/>
              </a:rPr>
              <a:t>v</a:t>
            </a:r>
            <a:r>
              <a:rPr lang="en-US" altLang="en-US" sz="2400" b="0" i="1" baseline="-25000" dirty="0" err="1">
                <a:solidFill>
                  <a:schemeClr val="tx1"/>
                </a:solidFill>
                <a:cs typeface="Times" panose="02020603050405020304" pitchFamily="18" charset="0"/>
              </a:rPr>
              <a:t>DS</a:t>
            </a:r>
            <a:endParaRPr lang="en-US" altLang="en-US" sz="2400" b="0" i="1" baseline="-25000" dirty="0">
              <a:solidFill>
                <a:schemeClr val="tx1"/>
              </a:solidFill>
              <a:cs typeface="Times" panose="02020603050405020304" pitchFamily="18" charset="0"/>
            </a:endParaRPr>
          </a:p>
        </p:txBody>
      </p:sp>
      <p:sp>
        <p:nvSpPr>
          <p:cNvPr id="39943" name="Rectangle 6"/>
          <p:cNvSpPr>
            <a:spLocks noGrp="1" noChangeArrowheads="1"/>
          </p:cNvSpPr>
          <p:nvPr>
            <p:ph type="title"/>
          </p:nvPr>
        </p:nvSpPr>
        <p:spPr/>
        <p:txBody>
          <a:bodyPr/>
          <a:lstStyle/>
          <a:p>
            <a:pPr eaLnBrk="1" hangingPunct="1"/>
            <a:r>
              <a:rPr lang="ro-RO" altLang="zh-CN" sz="3800" dirty="0">
                <a:solidFill>
                  <a:schemeClr val="bg1"/>
                </a:solidFill>
              </a:rPr>
              <a:t>Circuitul echivalent al </a:t>
            </a:r>
            <a:r>
              <a:rPr lang="en-US" altLang="zh-CN" sz="3800" i="1" dirty="0">
                <a:solidFill>
                  <a:schemeClr val="bg1"/>
                </a:solidFill>
              </a:rPr>
              <a:t>p</a:t>
            </a:r>
            <a:r>
              <a:rPr lang="ro-RO" altLang="zh-CN" sz="3800" i="1" dirty="0">
                <a:solidFill>
                  <a:schemeClr val="bg1"/>
                </a:solidFill>
              </a:rPr>
              <a:t>-</a:t>
            </a:r>
            <a:r>
              <a:rPr lang="ro-RO" altLang="zh-CN" sz="3800" dirty="0">
                <a:solidFill>
                  <a:schemeClr val="bg1"/>
                </a:solidFill>
              </a:rPr>
              <a:t>MOSFET</a:t>
            </a:r>
            <a:endParaRPr lang="zh-CN" altLang="en-US" sz="3800" dirty="0">
              <a:solidFill>
                <a:schemeClr val="bg1"/>
              </a:solidFill>
            </a:endParaRPr>
          </a:p>
        </p:txBody>
      </p:sp>
      <p:pic>
        <p:nvPicPr>
          <p:cNvPr id="6" name="Picture 4" descr="sedr42021_0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346321"/>
            <a:ext cx="3560082" cy="15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29836" y="1439042"/>
            <a:ext cx="3338229" cy="646331"/>
          </a:xfrm>
          <a:prstGeom prst="rect">
            <a:avLst/>
          </a:prstGeom>
        </p:spPr>
        <p:txBody>
          <a:bodyPr wrap="square">
            <a:spAutoFit/>
          </a:bodyPr>
          <a:lstStyle/>
          <a:p>
            <a:r>
              <a:rPr lang="ro-RO" altLang="en-US" dirty="0">
                <a:cs typeface="Times" panose="02020603050405020304" pitchFamily="18" charset="0"/>
              </a:rPr>
              <a:t>Dat pentru comparație circuitul echivalent pentru n-TEC MOS</a:t>
            </a:r>
            <a:endParaRPr lang="ro-R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0060"/>
            <a:ext cx="8015287" cy="857250"/>
          </a:xfrm>
        </p:spPr>
        <p:txBody>
          <a:bodyPr/>
          <a:lstStyle/>
          <a:p>
            <a:pPr algn="ctr"/>
            <a:r>
              <a:rPr lang="ro-RO" dirty="0">
                <a:solidFill>
                  <a:schemeClr val="tx1"/>
                </a:solidFill>
                <a:effectLst>
                  <a:outerShdw blurRad="38100" dist="38100" dir="2700000" algn="tl">
                    <a:srgbClr val="000000">
                      <a:alpha val="43137"/>
                    </a:srgbClr>
                  </a:outerShdw>
                </a:effectLst>
              </a:rPr>
              <a:t>III. TECJ</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52</a:t>
            </a:fld>
            <a:endParaRPr lang="en-US" altLang="zh-CN"/>
          </a:p>
        </p:txBody>
      </p:sp>
      <p:pic>
        <p:nvPicPr>
          <p:cNvPr id="5" name="Imagine 4">
            <a:extLst>
              <a:ext uri="{FF2B5EF4-FFF2-40B4-BE49-F238E27FC236}">
                <a16:creationId xmlns:a16="http://schemas.microsoft.com/office/drawing/2014/main" id="{D0AD0BD6-4023-BB80-AA24-8CD4C3540217}"/>
              </a:ext>
            </a:extLst>
          </p:cNvPr>
          <p:cNvPicPr>
            <a:picLocks noChangeAspect="1"/>
          </p:cNvPicPr>
          <p:nvPr/>
        </p:nvPicPr>
        <p:blipFill>
          <a:blip r:embed="rId2"/>
          <a:stretch>
            <a:fillRect/>
          </a:stretch>
        </p:blipFill>
        <p:spPr>
          <a:xfrm>
            <a:off x="5068887" y="4557677"/>
            <a:ext cx="3228975" cy="1781175"/>
          </a:xfrm>
          <a:prstGeom prst="rect">
            <a:avLst/>
          </a:prstGeom>
        </p:spPr>
      </p:pic>
    </p:spTree>
    <p:extLst>
      <p:ext uri="{BB962C8B-B14F-4D97-AF65-F5344CB8AC3E}">
        <p14:creationId xmlns:p14="http://schemas.microsoft.com/office/powerpoint/2010/main" val="224235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TECJ:  MESFET și JFET</a:t>
            </a:r>
          </a:p>
        </p:txBody>
      </p:sp>
      <p:sp>
        <p:nvSpPr>
          <p:cNvPr id="3" name="Content Placeholder 2"/>
          <p:cNvSpPr>
            <a:spLocks noGrp="1"/>
          </p:cNvSpPr>
          <p:nvPr>
            <p:ph idx="1"/>
          </p:nvPr>
        </p:nvSpPr>
        <p:spPr>
          <a:xfrm>
            <a:off x="195263" y="1098550"/>
            <a:ext cx="8686800" cy="4889500"/>
          </a:xfrm>
        </p:spPr>
        <p:txBody>
          <a:bodyPr/>
          <a:lstStyle/>
          <a:p>
            <a:r>
              <a:rPr lang="ro-RO" sz="2000" dirty="0"/>
              <a:t>În metal-semiconductor FET (MESFET) - poarta formează o barieră Schottky cu SC și curentul de poartă este mic în domeniul util al tensiunilor de poartă. </a:t>
            </a:r>
          </a:p>
          <a:p>
            <a:r>
              <a:rPr lang="ro-RO" sz="2000" dirty="0"/>
              <a:t>În joncțiune-FET (JFET) - o joncțiune </a:t>
            </a:r>
            <a:r>
              <a:rPr lang="ro-RO" sz="2000" i="1" dirty="0"/>
              <a:t>p-n</a:t>
            </a:r>
            <a:r>
              <a:rPr lang="ro-RO" sz="2000" dirty="0"/>
              <a:t> este utilizată în polarizare inversă pentru a izola poarta. </a:t>
            </a:r>
          </a:p>
          <a:p>
            <a:r>
              <a:rPr lang="ro-RO" sz="2000" dirty="0"/>
              <a:t>Tranzistoarele cu heterojoncțiuni cu efect de câmp (HFET) sau FET-urile dopate cu modulație (MODFET) folosesc un SC cu E</a:t>
            </a:r>
            <a:r>
              <a:rPr lang="ro-RO" sz="2000" baseline="-25000" dirty="0"/>
              <a:t>g</a:t>
            </a:r>
            <a:r>
              <a:rPr lang="ro-RO" sz="2000" dirty="0"/>
              <a:t> mare pentru a izola poarta de canalul activ. </a:t>
            </a:r>
          </a:p>
          <a:p>
            <a:r>
              <a:rPr lang="ro-RO" sz="2000" dirty="0"/>
              <a:t>Funcționarea JFET și MESFET sunt similare. </a:t>
            </a:r>
          </a:p>
          <a:p>
            <a:r>
              <a:rPr lang="ro-RO" sz="2000" dirty="0"/>
              <a:t>Diferența cheie: în JFET o structură </a:t>
            </a:r>
            <a:r>
              <a:rPr lang="ro-RO" sz="2000" i="1" dirty="0"/>
              <a:t>p+ − n </a:t>
            </a:r>
            <a:r>
              <a:rPr lang="ro-RO" sz="2000" dirty="0"/>
              <a:t>este folosită pentru a crea o barieră între poarta metalizată și SC în timp ce într-un MESFET se folosește înălțimea barierei Schottky. </a:t>
            </a:r>
          </a:p>
          <a:p>
            <a:r>
              <a:rPr lang="ro-RO" sz="2000" dirty="0"/>
              <a:t>Cunoaștem că curentul invers în joncțiune Schottky este mult mai mare decât în joncțiune p-n. Astfel, JFET este utilizat în special </a:t>
            </a:r>
            <a:r>
              <a:rPr lang="ro-RO" sz="2000" u="sng" dirty="0"/>
              <a:t>în materiale pentru care este dificil să se producă o barieră Schottky mare</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53</a:t>
            </a:fld>
            <a:endParaRPr lang="en-US" altLang="zh-CN"/>
          </a:p>
        </p:txBody>
      </p:sp>
    </p:spTree>
    <p:extLst>
      <p:ext uri="{BB962C8B-B14F-4D97-AF65-F5344CB8AC3E}">
        <p14:creationId xmlns:p14="http://schemas.microsoft.com/office/powerpoint/2010/main" val="1718212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JFET sau MESFET</a:t>
            </a:r>
          </a:p>
        </p:txBody>
      </p:sp>
      <p:pic>
        <p:nvPicPr>
          <p:cNvPr id="7" name="Content Placeholder 6"/>
          <p:cNvPicPr>
            <a:picLocks noGrp="1" noChangeAspect="1"/>
          </p:cNvPicPr>
          <p:nvPr>
            <p:ph idx="1"/>
          </p:nvPr>
        </p:nvPicPr>
        <p:blipFill>
          <a:blip r:embed="rId2"/>
          <a:stretch>
            <a:fillRect/>
          </a:stretch>
        </p:blipFill>
        <p:spPr>
          <a:xfrm>
            <a:off x="457200" y="1422057"/>
            <a:ext cx="3172681" cy="4889500"/>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54</a:t>
            </a:fld>
            <a:endParaRPr lang="en-US" altLang="zh-CN"/>
          </a:p>
        </p:txBody>
      </p:sp>
      <p:pic>
        <p:nvPicPr>
          <p:cNvPr id="8" name="Picture 7"/>
          <p:cNvPicPr>
            <a:picLocks noChangeAspect="1"/>
          </p:cNvPicPr>
          <p:nvPr/>
        </p:nvPicPr>
        <p:blipFill>
          <a:blip r:embed="rId3"/>
          <a:stretch>
            <a:fillRect/>
          </a:stretch>
        </p:blipFill>
        <p:spPr>
          <a:xfrm>
            <a:off x="3932671" y="1224541"/>
            <a:ext cx="4046571" cy="3429297"/>
          </a:xfrm>
          <a:prstGeom prst="rect">
            <a:avLst/>
          </a:prstGeom>
        </p:spPr>
      </p:pic>
      <p:sp>
        <p:nvSpPr>
          <p:cNvPr id="9" name="Rectangle 8"/>
          <p:cNvSpPr/>
          <p:nvPr/>
        </p:nvSpPr>
        <p:spPr>
          <a:xfrm>
            <a:off x="3787646" y="4653838"/>
            <a:ext cx="5158646" cy="1680588"/>
          </a:xfrm>
          <a:prstGeom prst="rect">
            <a:avLst/>
          </a:prstGeom>
        </p:spPr>
        <p:txBody>
          <a:bodyPr wrap="square">
            <a:spAutoFit/>
          </a:bodyPr>
          <a:lstStyle/>
          <a:p>
            <a:pPr indent="449580">
              <a:lnSpc>
                <a:spcPct val="107000"/>
              </a:lnSpc>
              <a:spcAft>
                <a:spcPts val="800"/>
              </a:spcAft>
            </a:pPr>
            <a:r>
              <a:rPr lang="ro-RO" sz="1400" b="1" dirty="0">
                <a:latin typeface="Calibri" panose="020F0502020204030204" pitchFamily="34" charset="0"/>
                <a:ea typeface="Calibri" panose="020F0502020204030204" pitchFamily="34" charset="0"/>
                <a:cs typeface="Times New Roman" panose="02020603050405020304" pitchFamily="18" charset="0"/>
              </a:rPr>
              <a:t>(a) Lățimea de epuizare și canalul într-un JFET sau MESFET la U</a:t>
            </a:r>
            <a:r>
              <a:rPr lang="ro-RO" sz="1400" b="1" baseline="-25000" dirty="0">
                <a:latin typeface="Calibri" panose="020F0502020204030204" pitchFamily="34" charset="0"/>
                <a:ea typeface="Calibri" panose="020F0502020204030204" pitchFamily="34" charset="0"/>
                <a:cs typeface="Times New Roman" panose="02020603050405020304" pitchFamily="18" charset="0"/>
              </a:rPr>
              <a:t>G</a:t>
            </a:r>
            <a:r>
              <a:rPr lang="ro-RO" sz="1400" b="1" dirty="0">
                <a:latin typeface="Calibri" panose="020F0502020204030204" pitchFamily="34" charset="0"/>
                <a:ea typeface="Calibri" panose="020F0502020204030204" pitchFamily="34" charset="0"/>
                <a:cs typeface="Times New Roman" panose="02020603050405020304" pitchFamily="18" charset="0"/>
              </a:rPr>
              <a:t> =0 . Canalul are o deschidere mare. Un astfel de dispozitiv se numește dispozitiv în mod de epuizare; </a:t>
            </a:r>
          </a:p>
          <a:p>
            <a:pPr indent="449580">
              <a:lnSpc>
                <a:spcPct val="107000"/>
              </a:lnSpc>
              <a:spcAft>
                <a:spcPts val="800"/>
              </a:spcAft>
            </a:pPr>
            <a:r>
              <a:rPr lang="ro-RO" sz="1400" b="1" dirty="0">
                <a:latin typeface="Calibri" panose="020F0502020204030204" pitchFamily="34" charset="0"/>
                <a:ea typeface="Calibri" panose="020F0502020204030204" pitchFamily="34" charset="0"/>
                <a:cs typeface="Times New Roman" panose="02020603050405020304" pitchFamily="18" charset="0"/>
              </a:rPr>
              <a:t>(b) dispozitivul cu U</a:t>
            </a:r>
            <a:r>
              <a:rPr lang="ro-RO" sz="1400" b="1" baseline="-25000" dirty="0">
                <a:latin typeface="Calibri" panose="020F0502020204030204" pitchFamily="34" charset="0"/>
                <a:ea typeface="Calibri" panose="020F0502020204030204" pitchFamily="34" charset="0"/>
                <a:cs typeface="Times New Roman" panose="02020603050405020304" pitchFamily="18" charset="0"/>
              </a:rPr>
              <a:t>G</a:t>
            </a:r>
            <a:r>
              <a:rPr lang="ro-RO" sz="1400" b="1" dirty="0">
                <a:latin typeface="Calibri" panose="020F0502020204030204" pitchFamily="34" charset="0"/>
                <a:ea typeface="Calibri" panose="020F0502020204030204" pitchFamily="34" charset="0"/>
                <a:cs typeface="Times New Roman" panose="02020603050405020304" pitchFamily="18" charset="0"/>
              </a:rPr>
              <a:t> </a:t>
            </a:r>
            <a:r>
              <a:rPr lang="ro-RO" sz="1400" b="1" dirty="0">
                <a:latin typeface="Calibri" panose="020F0502020204030204" pitchFamily="34" charset="0"/>
                <a:ea typeface="Calibri" panose="020F0502020204030204" pitchFamily="34" charset="0"/>
                <a:cs typeface="Calibri" panose="020F0502020204030204" pitchFamily="34" charset="0"/>
              </a:rPr>
              <a:t>&lt;</a:t>
            </a:r>
            <a:r>
              <a:rPr lang="ro-RO" sz="1400" b="1" dirty="0">
                <a:latin typeface="Calibri" panose="020F0502020204030204" pitchFamily="34" charset="0"/>
                <a:ea typeface="Calibri" panose="020F0502020204030204" pitchFamily="34" charset="0"/>
                <a:cs typeface="Times New Roman" panose="02020603050405020304" pitchFamily="18" charset="0"/>
              </a:rPr>
              <a:t> 0 care arată o reducere a deschiderii canalului și a curentului; </a:t>
            </a:r>
          </a:p>
          <a:p>
            <a:pPr indent="449580">
              <a:lnSpc>
                <a:spcPct val="107000"/>
              </a:lnSpc>
              <a:spcAft>
                <a:spcPts val="800"/>
              </a:spcAft>
            </a:pPr>
            <a:r>
              <a:rPr lang="ro-RO" sz="1400" b="1" dirty="0">
                <a:latin typeface="Calibri" panose="020F0502020204030204" pitchFamily="34" charset="0"/>
                <a:ea typeface="Calibri" panose="020F0502020204030204" pitchFamily="34" charset="0"/>
                <a:cs typeface="Times New Roman" panose="02020603050405020304" pitchFamily="18" charset="0"/>
              </a:rPr>
              <a:t>(c) U</a:t>
            </a:r>
            <a:r>
              <a:rPr lang="ro-RO" sz="1400" b="1" baseline="-25000" dirty="0">
                <a:latin typeface="Calibri" panose="020F0502020204030204" pitchFamily="34" charset="0"/>
                <a:ea typeface="Calibri" panose="020F0502020204030204" pitchFamily="34" charset="0"/>
                <a:cs typeface="Times New Roman" panose="02020603050405020304" pitchFamily="18" charset="0"/>
              </a:rPr>
              <a:t>G</a:t>
            </a:r>
            <a:r>
              <a:rPr lang="ro-RO" sz="1400" b="1" dirty="0">
                <a:latin typeface="Calibri" panose="020F0502020204030204" pitchFamily="34" charset="0"/>
                <a:ea typeface="Calibri" panose="020F0502020204030204" pitchFamily="34" charset="0"/>
                <a:cs typeface="Times New Roman" panose="02020603050405020304" pitchFamily="18" charset="0"/>
              </a:rPr>
              <a:t> este mare și negativ, canalul este înrerupt: curent zero.</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ine 4">
            <a:extLst>
              <a:ext uri="{FF2B5EF4-FFF2-40B4-BE49-F238E27FC236}">
                <a16:creationId xmlns:a16="http://schemas.microsoft.com/office/drawing/2014/main" id="{BD5B929B-B4E5-0F0A-91DF-1B2C808C8298}"/>
              </a:ext>
            </a:extLst>
          </p:cNvPr>
          <p:cNvPicPr>
            <a:picLocks noChangeAspect="1"/>
          </p:cNvPicPr>
          <p:nvPr/>
        </p:nvPicPr>
        <p:blipFill>
          <a:blip r:embed="rId4"/>
          <a:stretch>
            <a:fillRect/>
          </a:stretch>
        </p:blipFill>
        <p:spPr>
          <a:xfrm>
            <a:off x="6470735" y="25284"/>
            <a:ext cx="1641390" cy="1066412"/>
          </a:xfrm>
          <a:prstGeom prst="rect">
            <a:avLst/>
          </a:prstGeom>
        </p:spPr>
      </p:pic>
    </p:spTree>
    <p:extLst>
      <p:ext uri="{BB962C8B-B14F-4D97-AF65-F5344CB8AC3E}">
        <p14:creationId xmlns:p14="http://schemas.microsoft.com/office/powerpoint/2010/main" val="1543214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E28069A4-4BF7-40BE-BEF0-754DE1A7C8BA}" type="slidenum">
              <a:rPr lang="zh-CN" altLang="en-US" sz="1200" b="0" smtClean="0">
                <a:solidFill>
                  <a:schemeClr val="tx1"/>
                </a:solidFill>
                <a:latin typeface="Arial Black" panose="020B0A04020102020204" pitchFamily="34" charset="0"/>
              </a:rPr>
              <a:pPr>
                <a:spcBef>
                  <a:spcPct val="0"/>
                </a:spcBef>
                <a:buClrTx/>
                <a:buSzTx/>
                <a:buFontTx/>
                <a:buNone/>
              </a:pPr>
              <a:t>55</a:t>
            </a:fld>
            <a:endParaRPr lang="en-US" altLang="zh-CN" sz="1200" b="0">
              <a:solidFill>
                <a:schemeClr val="tx1"/>
              </a:solidFill>
              <a:latin typeface="Arial Black" panose="020B0A04020102020204" pitchFamily="34" charset="0"/>
            </a:endParaRPr>
          </a:p>
        </p:txBody>
      </p:sp>
      <p:sp>
        <p:nvSpPr>
          <p:cNvPr id="91141" name="Rectangle 4"/>
          <p:cNvSpPr>
            <a:spLocks noChangeArrowheads="1"/>
          </p:cNvSpPr>
          <p:nvPr/>
        </p:nvSpPr>
        <p:spPr bwMode="auto">
          <a:xfrm>
            <a:off x="2787650" y="1870075"/>
            <a:ext cx="2743200" cy="3505200"/>
          </a:xfrm>
          <a:prstGeom prst="rect">
            <a:avLst/>
          </a:prstGeom>
          <a:solidFill>
            <a:srgbClr val="00FFCC"/>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068" name="Text Box 28"/>
          <p:cNvSpPr txBox="1">
            <a:spLocks noChangeArrowheads="1"/>
          </p:cNvSpPr>
          <p:nvPr/>
        </p:nvSpPr>
        <p:spPr bwMode="auto">
          <a:xfrm rot="5400000">
            <a:off x="3138488" y="3505200"/>
            <a:ext cx="2160587" cy="519113"/>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800" b="1" dirty="0">
                <a:solidFill>
                  <a:srgbClr val="800000"/>
                </a:solidFill>
                <a:effectLst>
                  <a:outerShdw blurRad="38100" dist="38100" dir="2700000" algn="tl">
                    <a:srgbClr val="C0C0C0"/>
                  </a:outerShdw>
                </a:effectLst>
                <a:latin typeface="Times New Roman" pitchFamily="18" charset="0"/>
              </a:rPr>
              <a:t>N-channel</a:t>
            </a:r>
          </a:p>
        </p:txBody>
      </p:sp>
      <p:grpSp>
        <p:nvGrpSpPr>
          <p:cNvPr id="2" name="Group 89"/>
          <p:cNvGrpSpPr>
            <a:grpSpLocks/>
          </p:cNvGrpSpPr>
          <p:nvPr/>
        </p:nvGrpSpPr>
        <p:grpSpPr bwMode="auto">
          <a:xfrm>
            <a:off x="3463925" y="1635125"/>
            <a:ext cx="3903663" cy="1196975"/>
            <a:chOff x="2182" y="1054"/>
            <a:chExt cx="2459" cy="754"/>
          </a:xfrm>
        </p:grpSpPr>
        <p:sp>
          <p:nvSpPr>
            <p:cNvPr id="727070" name="Text Box 30"/>
            <p:cNvSpPr txBox="1">
              <a:spLocks noChangeArrowheads="1"/>
            </p:cNvSpPr>
            <p:nvPr/>
          </p:nvSpPr>
          <p:spPr bwMode="auto">
            <a:xfrm>
              <a:off x="3658" y="1054"/>
              <a:ext cx="983" cy="518"/>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400" b="1">
                  <a:solidFill>
                    <a:srgbClr val="800000"/>
                  </a:solidFill>
                  <a:effectLst>
                    <a:outerShdw blurRad="38100" dist="38100" dir="2700000" algn="tl">
                      <a:srgbClr val="C0C0C0"/>
                    </a:outerShdw>
                  </a:effectLst>
                  <a:latin typeface="Times New Roman" pitchFamily="18" charset="0"/>
                </a:rPr>
                <a:t>Depletion layer</a:t>
              </a:r>
            </a:p>
          </p:txBody>
        </p:sp>
        <p:grpSp>
          <p:nvGrpSpPr>
            <p:cNvPr id="91195" name="Group 31"/>
            <p:cNvGrpSpPr>
              <a:grpSpLocks/>
            </p:cNvGrpSpPr>
            <p:nvPr/>
          </p:nvGrpSpPr>
          <p:grpSpPr bwMode="auto">
            <a:xfrm>
              <a:off x="2182" y="1299"/>
              <a:ext cx="1467" cy="509"/>
              <a:chOff x="2182" y="971"/>
              <a:chExt cx="1467" cy="509"/>
            </a:xfrm>
          </p:grpSpPr>
          <p:sp>
            <p:nvSpPr>
              <p:cNvPr id="91196" name="Line 32"/>
              <p:cNvSpPr>
                <a:spLocks noChangeShapeType="1"/>
              </p:cNvSpPr>
              <p:nvPr/>
            </p:nvSpPr>
            <p:spPr bwMode="auto">
              <a:xfrm flipV="1">
                <a:off x="2182" y="971"/>
                <a:ext cx="1459" cy="509"/>
              </a:xfrm>
              <a:prstGeom prst="line">
                <a:avLst/>
              </a:prstGeom>
              <a:noFill/>
              <a:ln w="19050">
                <a:solidFill>
                  <a:srgbClr val="CC3300"/>
                </a:solidFill>
                <a:round/>
                <a:headEnd type="triangle" w="med" len="med"/>
                <a:tailEnd/>
              </a:ln>
              <a:extLst>
                <a:ext uri="{909E8E84-426E-40DD-AFC4-6F175D3DCCD1}">
                  <a14:hiddenFill xmlns:a14="http://schemas.microsoft.com/office/drawing/2010/main">
                    <a:noFill/>
                  </a14:hiddenFill>
                </a:ext>
              </a:extLst>
            </p:spPr>
            <p:txBody>
              <a:bodyPr/>
              <a:lstStyle/>
              <a:p>
                <a:endParaRPr lang="ro-RO"/>
              </a:p>
            </p:txBody>
          </p:sp>
          <p:sp>
            <p:nvSpPr>
              <p:cNvPr id="91197" name="Line 33"/>
              <p:cNvSpPr>
                <a:spLocks noChangeShapeType="1"/>
              </p:cNvSpPr>
              <p:nvPr/>
            </p:nvSpPr>
            <p:spPr bwMode="auto">
              <a:xfrm flipV="1">
                <a:off x="3304" y="979"/>
                <a:ext cx="345" cy="501"/>
              </a:xfrm>
              <a:prstGeom prst="line">
                <a:avLst/>
              </a:prstGeom>
              <a:noFill/>
              <a:ln w="19050">
                <a:solidFill>
                  <a:srgbClr val="CC3300"/>
                </a:solidFill>
                <a:round/>
                <a:headEnd type="triangle" w="med" len="med"/>
                <a:tailEnd/>
              </a:ln>
              <a:extLst>
                <a:ext uri="{909E8E84-426E-40DD-AFC4-6F175D3DCCD1}">
                  <a14:hiddenFill xmlns:a14="http://schemas.microsoft.com/office/drawing/2010/main">
                    <a:noFill/>
                  </a14:hiddenFill>
                </a:ext>
              </a:extLst>
            </p:spPr>
            <p:txBody>
              <a:bodyPr/>
              <a:lstStyle/>
              <a:p>
                <a:endParaRPr lang="ro-RO"/>
              </a:p>
            </p:txBody>
          </p:sp>
        </p:grpSp>
      </p:grpSp>
      <p:grpSp>
        <p:nvGrpSpPr>
          <p:cNvPr id="4" name="Group 34"/>
          <p:cNvGrpSpPr>
            <a:grpSpLocks/>
          </p:cNvGrpSpPr>
          <p:nvPr/>
        </p:nvGrpSpPr>
        <p:grpSpPr bwMode="auto">
          <a:xfrm>
            <a:off x="1314450" y="3084513"/>
            <a:ext cx="4964113" cy="2741612"/>
            <a:chOff x="828" y="1615"/>
            <a:chExt cx="3127" cy="1727"/>
          </a:xfrm>
        </p:grpSpPr>
        <p:sp>
          <p:nvSpPr>
            <p:cNvPr id="91183" name="Rectangle 35"/>
            <p:cNvSpPr>
              <a:spLocks noChangeArrowheads="1"/>
            </p:cNvSpPr>
            <p:nvPr/>
          </p:nvSpPr>
          <p:spPr bwMode="auto">
            <a:xfrm rot="5400000">
              <a:off x="3398" y="1916"/>
              <a:ext cx="239" cy="48"/>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1184" name="Rectangle 36"/>
            <p:cNvSpPr>
              <a:spLocks noChangeArrowheads="1"/>
            </p:cNvSpPr>
            <p:nvPr/>
          </p:nvSpPr>
          <p:spPr bwMode="auto">
            <a:xfrm rot="5400000">
              <a:off x="1594" y="1922"/>
              <a:ext cx="239" cy="48"/>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077" name="Text Box 37"/>
            <p:cNvSpPr txBox="1">
              <a:spLocks noChangeArrowheads="1"/>
            </p:cNvSpPr>
            <p:nvPr/>
          </p:nvSpPr>
          <p:spPr bwMode="auto">
            <a:xfrm>
              <a:off x="828" y="1615"/>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G</a:t>
              </a:r>
            </a:p>
          </p:txBody>
        </p:sp>
        <p:grpSp>
          <p:nvGrpSpPr>
            <p:cNvPr id="91186" name="Group 38"/>
            <p:cNvGrpSpPr>
              <a:grpSpLocks/>
            </p:cNvGrpSpPr>
            <p:nvPr/>
          </p:nvGrpSpPr>
          <p:grpSpPr bwMode="auto">
            <a:xfrm>
              <a:off x="982" y="1892"/>
              <a:ext cx="2973" cy="1450"/>
              <a:chOff x="430" y="1834"/>
              <a:chExt cx="2990" cy="1450"/>
            </a:xfrm>
          </p:grpSpPr>
          <p:sp>
            <p:nvSpPr>
              <p:cNvPr id="91187" name="Line 39"/>
              <p:cNvSpPr>
                <a:spLocks noChangeShapeType="1"/>
              </p:cNvSpPr>
              <p:nvPr/>
            </p:nvSpPr>
            <p:spPr bwMode="auto">
              <a:xfrm>
                <a:off x="3015" y="1863"/>
                <a:ext cx="396"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88" name="Line 40"/>
              <p:cNvSpPr>
                <a:spLocks noChangeShapeType="1"/>
              </p:cNvSpPr>
              <p:nvPr/>
            </p:nvSpPr>
            <p:spPr bwMode="auto">
              <a:xfrm>
                <a:off x="3396" y="1855"/>
                <a:ext cx="0" cy="1414"/>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89" name="Line 41"/>
              <p:cNvSpPr>
                <a:spLocks noChangeShapeType="1"/>
              </p:cNvSpPr>
              <p:nvPr/>
            </p:nvSpPr>
            <p:spPr bwMode="auto">
              <a:xfrm>
                <a:off x="772" y="3262"/>
                <a:ext cx="2648"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90" name="Line 42"/>
              <p:cNvSpPr>
                <a:spLocks noChangeShapeType="1"/>
              </p:cNvSpPr>
              <p:nvPr/>
            </p:nvSpPr>
            <p:spPr bwMode="auto">
              <a:xfrm>
                <a:off x="779" y="1862"/>
                <a:ext cx="2" cy="1422"/>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grpSp>
            <p:nvGrpSpPr>
              <p:cNvPr id="91191" name="Group 43"/>
              <p:cNvGrpSpPr>
                <a:grpSpLocks/>
              </p:cNvGrpSpPr>
              <p:nvPr/>
            </p:nvGrpSpPr>
            <p:grpSpPr bwMode="auto">
              <a:xfrm>
                <a:off x="430" y="1834"/>
                <a:ext cx="722" cy="74"/>
                <a:chOff x="430" y="1834"/>
                <a:chExt cx="722" cy="74"/>
              </a:xfrm>
            </p:grpSpPr>
            <p:sp>
              <p:nvSpPr>
                <p:cNvPr id="91192" name="Line 44"/>
                <p:cNvSpPr>
                  <a:spLocks noChangeShapeType="1"/>
                </p:cNvSpPr>
                <p:nvPr/>
              </p:nvSpPr>
              <p:spPr bwMode="auto">
                <a:xfrm flipV="1">
                  <a:off x="486" y="1871"/>
                  <a:ext cx="666"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93" name="Oval 45"/>
                <p:cNvSpPr>
                  <a:spLocks noChangeArrowheads="1"/>
                </p:cNvSpPr>
                <p:nvPr/>
              </p:nvSpPr>
              <p:spPr bwMode="auto">
                <a:xfrm>
                  <a:off x="430" y="1834"/>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grpSp>
      </p:grpSp>
      <p:grpSp>
        <p:nvGrpSpPr>
          <p:cNvPr id="7" name="Group 46"/>
          <p:cNvGrpSpPr>
            <a:grpSpLocks/>
          </p:cNvGrpSpPr>
          <p:nvPr/>
        </p:nvGrpSpPr>
        <p:grpSpPr bwMode="auto">
          <a:xfrm>
            <a:off x="3986213" y="1103313"/>
            <a:ext cx="700087" cy="742950"/>
            <a:chOff x="2511" y="367"/>
            <a:chExt cx="441" cy="468"/>
          </a:xfrm>
        </p:grpSpPr>
        <p:sp>
          <p:nvSpPr>
            <p:cNvPr id="91178" name="Rectangle 47"/>
            <p:cNvSpPr>
              <a:spLocks noChangeArrowheads="1"/>
            </p:cNvSpPr>
            <p:nvPr/>
          </p:nvSpPr>
          <p:spPr bwMode="auto">
            <a:xfrm>
              <a:off x="2511" y="787"/>
              <a:ext cx="239" cy="48"/>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088" name="Text Box 48"/>
            <p:cNvSpPr txBox="1">
              <a:spLocks noChangeArrowheads="1"/>
            </p:cNvSpPr>
            <p:nvPr/>
          </p:nvSpPr>
          <p:spPr bwMode="auto">
            <a:xfrm>
              <a:off x="2645" y="367"/>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D</a:t>
              </a:r>
            </a:p>
          </p:txBody>
        </p:sp>
        <p:grpSp>
          <p:nvGrpSpPr>
            <p:cNvPr id="91180" name="Group 49"/>
            <p:cNvGrpSpPr>
              <a:grpSpLocks/>
            </p:cNvGrpSpPr>
            <p:nvPr/>
          </p:nvGrpSpPr>
          <p:grpSpPr bwMode="auto">
            <a:xfrm>
              <a:off x="2593" y="529"/>
              <a:ext cx="67" cy="256"/>
              <a:chOff x="2049" y="463"/>
              <a:chExt cx="67" cy="256"/>
            </a:xfrm>
          </p:grpSpPr>
          <p:sp>
            <p:nvSpPr>
              <p:cNvPr id="91181" name="Line 50"/>
              <p:cNvSpPr>
                <a:spLocks noChangeShapeType="1"/>
              </p:cNvSpPr>
              <p:nvPr/>
            </p:nvSpPr>
            <p:spPr bwMode="auto">
              <a:xfrm flipV="1">
                <a:off x="2087" y="540"/>
                <a:ext cx="0" cy="179"/>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82" name="Oval 51"/>
              <p:cNvSpPr>
                <a:spLocks noChangeArrowheads="1"/>
              </p:cNvSpPr>
              <p:nvPr/>
            </p:nvSpPr>
            <p:spPr bwMode="auto">
              <a:xfrm>
                <a:off x="2049" y="463"/>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grpSp>
      <p:grpSp>
        <p:nvGrpSpPr>
          <p:cNvPr id="9" name="Group 52"/>
          <p:cNvGrpSpPr>
            <a:grpSpLocks/>
          </p:cNvGrpSpPr>
          <p:nvPr/>
        </p:nvGrpSpPr>
        <p:grpSpPr bwMode="auto">
          <a:xfrm>
            <a:off x="3903663" y="5394325"/>
            <a:ext cx="752475" cy="1103313"/>
            <a:chOff x="2459" y="3070"/>
            <a:chExt cx="474" cy="695"/>
          </a:xfrm>
        </p:grpSpPr>
        <p:sp>
          <p:nvSpPr>
            <p:cNvPr id="91173" name="Rectangle 53"/>
            <p:cNvSpPr>
              <a:spLocks noChangeArrowheads="1"/>
            </p:cNvSpPr>
            <p:nvPr/>
          </p:nvSpPr>
          <p:spPr bwMode="auto">
            <a:xfrm>
              <a:off x="2459" y="3070"/>
              <a:ext cx="239" cy="48"/>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094" name="Text Box 54"/>
            <p:cNvSpPr txBox="1">
              <a:spLocks noChangeArrowheads="1"/>
            </p:cNvSpPr>
            <p:nvPr/>
          </p:nvSpPr>
          <p:spPr bwMode="auto">
            <a:xfrm>
              <a:off x="2626" y="3438"/>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S</a:t>
              </a:r>
            </a:p>
          </p:txBody>
        </p:sp>
        <p:grpSp>
          <p:nvGrpSpPr>
            <p:cNvPr id="91175" name="Group 55"/>
            <p:cNvGrpSpPr>
              <a:grpSpLocks/>
            </p:cNvGrpSpPr>
            <p:nvPr/>
          </p:nvGrpSpPr>
          <p:grpSpPr bwMode="auto">
            <a:xfrm>
              <a:off x="2530" y="3134"/>
              <a:ext cx="67" cy="536"/>
              <a:chOff x="2003" y="3052"/>
              <a:chExt cx="67" cy="536"/>
            </a:xfrm>
          </p:grpSpPr>
          <p:sp>
            <p:nvSpPr>
              <p:cNvPr id="91176" name="Line 56"/>
              <p:cNvSpPr>
                <a:spLocks noChangeShapeType="1"/>
              </p:cNvSpPr>
              <p:nvPr/>
            </p:nvSpPr>
            <p:spPr bwMode="auto">
              <a:xfrm flipH="1">
                <a:off x="2042" y="3052"/>
                <a:ext cx="0" cy="464"/>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77" name="Oval 57"/>
              <p:cNvSpPr>
                <a:spLocks noChangeArrowheads="1"/>
              </p:cNvSpPr>
              <p:nvPr/>
            </p:nvSpPr>
            <p:spPr bwMode="auto">
              <a:xfrm>
                <a:off x="2003" y="3514"/>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grpSp>
      <p:grpSp>
        <p:nvGrpSpPr>
          <p:cNvPr id="11" name="Group 58"/>
          <p:cNvGrpSpPr>
            <a:grpSpLocks/>
          </p:cNvGrpSpPr>
          <p:nvPr/>
        </p:nvGrpSpPr>
        <p:grpSpPr bwMode="auto">
          <a:xfrm>
            <a:off x="6821488" y="3076575"/>
            <a:ext cx="1882775" cy="2170113"/>
            <a:chOff x="4297" y="1610"/>
            <a:chExt cx="1186" cy="1367"/>
          </a:xfrm>
        </p:grpSpPr>
        <p:grpSp>
          <p:nvGrpSpPr>
            <p:cNvPr id="91160" name="Group 59"/>
            <p:cNvGrpSpPr>
              <a:grpSpLocks/>
            </p:cNvGrpSpPr>
            <p:nvPr/>
          </p:nvGrpSpPr>
          <p:grpSpPr bwMode="auto">
            <a:xfrm>
              <a:off x="4428" y="1782"/>
              <a:ext cx="734" cy="1030"/>
              <a:chOff x="4033" y="2144"/>
              <a:chExt cx="734" cy="1030"/>
            </a:xfrm>
          </p:grpSpPr>
          <p:sp>
            <p:nvSpPr>
              <p:cNvPr id="91164" name="Line 60"/>
              <p:cNvSpPr>
                <a:spLocks noChangeShapeType="1"/>
              </p:cNvSpPr>
              <p:nvPr/>
            </p:nvSpPr>
            <p:spPr bwMode="auto">
              <a:xfrm>
                <a:off x="4510" y="2431"/>
                <a:ext cx="0" cy="509"/>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65" name="Line 61"/>
              <p:cNvSpPr>
                <a:spLocks noChangeShapeType="1"/>
              </p:cNvSpPr>
              <p:nvPr/>
            </p:nvSpPr>
            <p:spPr bwMode="auto">
              <a:xfrm>
                <a:off x="4517" y="2559"/>
                <a:ext cx="21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66" name="Line 62"/>
              <p:cNvSpPr>
                <a:spLocks noChangeShapeType="1"/>
              </p:cNvSpPr>
              <p:nvPr/>
            </p:nvSpPr>
            <p:spPr bwMode="auto">
              <a:xfrm>
                <a:off x="4516" y="2774"/>
                <a:ext cx="21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67" name="Line 63"/>
              <p:cNvSpPr>
                <a:spLocks noChangeShapeType="1"/>
              </p:cNvSpPr>
              <p:nvPr/>
            </p:nvSpPr>
            <p:spPr bwMode="auto">
              <a:xfrm>
                <a:off x="4107" y="2671"/>
                <a:ext cx="396" cy="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sp>
            <p:nvSpPr>
              <p:cNvPr id="91168" name="Line 64"/>
              <p:cNvSpPr>
                <a:spLocks noChangeShapeType="1"/>
              </p:cNvSpPr>
              <p:nvPr/>
            </p:nvSpPr>
            <p:spPr bwMode="auto">
              <a:xfrm flipV="1">
                <a:off x="4712" y="2237"/>
                <a:ext cx="0" cy="33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69" name="Line 65"/>
              <p:cNvSpPr>
                <a:spLocks noChangeShapeType="1"/>
              </p:cNvSpPr>
              <p:nvPr/>
            </p:nvSpPr>
            <p:spPr bwMode="auto">
              <a:xfrm flipV="1">
                <a:off x="4718" y="2760"/>
                <a:ext cx="0" cy="33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1170" name="Oval 66"/>
              <p:cNvSpPr>
                <a:spLocks noChangeArrowheads="1"/>
              </p:cNvSpPr>
              <p:nvPr/>
            </p:nvSpPr>
            <p:spPr bwMode="auto">
              <a:xfrm>
                <a:off x="4678" y="2144"/>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1171" name="Oval 67"/>
              <p:cNvSpPr>
                <a:spLocks noChangeArrowheads="1"/>
              </p:cNvSpPr>
              <p:nvPr/>
            </p:nvSpPr>
            <p:spPr bwMode="auto">
              <a:xfrm>
                <a:off x="4700" y="3100"/>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1172" name="Oval 68"/>
              <p:cNvSpPr>
                <a:spLocks noChangeArrowheads="1"/>
              </p:cNvSpPr>
              <p:nvPr/>
            </p:nvSpPr>
            <p:spPr bwMode="auto">
              <a:xfrm>
                <a:off x="4033" y="2627"/>
                <a:ext cx="67" cy="74"/>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
          <p:nvSpPr>
            <p:cNvPr id="727109" name="Text Box 69"/>
            <p:cNvSpPr txBox="1">
              <a:spLocks noChangeArrowheads="1"/>
            </p:cNvSpPr>
            <p:nvPr/>
          </p:nvSpPr>
          <p:spPr bwMode="auto">
            <a:xfrm>
              <a:off x="4297" y="1957"/>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G</a:t>
              </a:r>
            </a:p>
          </p:txBody>
        </p:sp>
        <p:sp>
          <p:nvSpPr>
            <p:cNvPr id="727110" name="Text Box 70"/>
            <p:cNvSpPr txBox="1">
              <a:spLocks noChangeArrowheads="1"/>
            </p:cNvSpPr>
            <p:nvPr/>
          </p:nvSpPr>
          <p:spPr bwMode="auto">
            <a:xfrm>
              <a:off x="5127" y="1610"/>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D</a:t>
              </a:r>
            </a:p>
          </p:txBody>
        </p:sp>
        <p:sp>
          <p:nvSpPr>
            <p:cNvPr id="727111" name="Text Box 71"/>
            <p:cNvSpPr txBox="1">
              <a:spLocks noChangeArrowheads="1"/>
            </p:cNvSpPr>
            <p:nvPr/>
          </p:nvSpPr>
          <p:spPr bwMode="auto">
            <a:xfrm>
              <a:off x="5176" y="2650"/>
              <a:ext cx="30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S</a:t>
              </a:r>
            </a:p>
          </p:txBody>
        </p:sp>
      </p:grpSp>
      <p:sp>
        <p:nvSpPr>
          <p:cNvPr id="727126" name="Text Box 86"/>
          <p:cNvSpPr txBox="1">
            <a:spLocks noChangeArrowheads="1"/>
          </p:cNvSpPr>
          <p:nvPr/>
        </p:nvSpPr>
        <p:spPr bwMode="auto">
          <a:xfrm>
            <a:off x="3065463" y="4425950"/>
            <a:ext cx="2270125" cy="822325"/>
          </a:xfrm>
          <a:prstGeom prst="rect">
            <a:avLst/>
          </a:prstGeom>
          <a:noFill/>
          <a:ln w="9525">
            <a:noFill/>
            <a:miter lim="800000"/>
            <a:headEnd/>
            <a:tailEnd/>
          </a:ln>
          <a:effectLst/>
        </p:spPr>
        <p:txBody>
          <a:bodyPr>
            <a:spAutoFit/>
          </a:bodyPr>
          <a:lstStyle/>
          <a:p>
            <a:pPr algn="ctr" eaLnBrk="1" hangingPunct="1">
              <a:spcBef>
                <a:spcPct val="50000"/>
              </a:spcBef>
              <a:defRPr/>
            </a:pPr>
            <a:r>
              <a:rPr kumimoji="1" lang="en-US" altLang="zh-CN" sz="2400" b="1" i="1">
                <a:solidFill>
                  <a:srgbClr val="FF3300"/>
                </a:solidFill>
                <a:effectLst>
                  <a:outerShdw blurRad="38100" dist="38100" dir="2700000" algn="tl">
                    <a:srgbClr val="C0C0C0"/>
                  </a:outerShdw>
                </a:effectLst>
                <a:latin typeface="Times New Roman" pitchFamily="18" charset="0"/>
              </a:rPr>
              <a:t>n</a:t>
            </a:r>
            <a:r>
              <a:rPr kumimoji="1" lang="en-US" altLang="zh-CN" sz="2400" b="1">
                <a:solidFill>
                  <a:srgbClr val="FF3300"/>
                </a:solidFill>
                <a:effectLst>
                  <a:outerShdw blurRad="38100" dist="38100" dir="2700000" algn="tl">
                    <a:srgbClr val="C0C0C0"/>
                  </a:outerShdw>
                </a:effectLst>
                <a:latin typeface="Times New Roman" pitchFamily="18" charset="0"/>
              </a:rPr>
              <a:t>-type Semiconductor</a:t>
            </a:r>
          </a:p>
        </p:txBody>
      </p:sp>
      <p:sp>
        <p:nvSpPr>
          <p:cNvPr id="91149" name="Rectangle 90"/>
          <p:cNvSpPr>
            <a:spLocks noGrp="1" noChangeArrowheads="1"/>
          </p:cNvSpPr>
          <p:nvPr>
            <p:ph type="title"/>
          </p:nvPr>
        </p:nvSpPr>
        <p:spPr>
          <a:noFill/>
        </p:spPr>
        <p:txBody>
          <a:bodyPr/>
          <a:lstStyle/>
          <a:p>
            <a:pPr algn="ctr" eaLnBrk="1" hangingPunct="1"/>
            <a:r>
              <a:rPr lang="ro-RO" altLang="zh-CN" dirty="0"/>
              <a:t>TECJ /  J</a:t>
            </a:r>
            <a:r>
              <a:rPr lang="en-US" altLang="zh-CN" dirty="0"/>
              <a:t>FET</a:t>
            </a:r>
            <a:r>
              <a:rPr lang="ro-RO" altLang="zh-CN" dirty="0"/>
              <a:t> sau MESFET</a:t>
            </a:r>
            <a:endParaRPr lang="zh-CN" altLang="en-US" dirty="0"/>
          </a:p>
        </p:txBody>
      </p:sp>
      <p:grpSp>
        <p:nvGrpSpPr>
          <p:cNvPr id="13" name="Group 91"/>
          <p:cNvGrpSpPr>
            <a:grpSpLocks/>
          </p:cNvGrpSpPr>
          <p:nvPr/>
        </p:nvGrpSpPr>
        <p:grpSpPr bwMode="auto">
          <a:xfrm>
            <a:off x="2774950" y="2860675"/>
            <a:ext cx="2743200" cy="1447800"/>
            <a:chOff x="-4" y="3810"/>
            <a:chExt cx="1728" cy="912"/>
          </a:xfrm>
        </p:grpSpPr>
        <p:sp>
          <p:nvSpPr>
            <p:cNvPr id="91158" name="Rectangle 7" descr="下对角虚线"/>
            <p:cNvSpPr>
              <a:spLocks noChangeArrowheads="1"/>
            </p:cNvSpPr>
            <p:nvPr/>
          </p:nvSpPr>
          <p:spPr bwMode="auto">
            <a:xfrm>
              <a:off x="-4" y="3810"/>
              <a:ext cx="480" cy="912"/>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1159" name="Rectangle 17" descr="下对角虚线"/>
            <p:cNvSpPr>
              <a:spLocks noChangeArrowheads="1"/>
            </p:cNvSpPr>
            <p:nvPr/>
          </p:nvSpPr>
          <p:spPr bwMode="auto">
            <a:xfrm>
              <a:off x="1244" y="3810"/>
              <a:ext cx="480" cy="912"/>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grpSp>
        <p:nvGrpSpPr>
          <p:cNvPr id="14" name="Group 72"/>
          <p:cNvGrpSpPr>
            <a:grpSpLocks/>
          </p:cNvGrpSpPr>
          <p:nvPr/>
        </p:nvGrpSpPr>
        <p:grpSpPr bwMode="auto">
          <a:xfrm>
            <a:off x="2770188" y="3165475"/>
            <a:ext cx="2814637" cy="838200"/>
            <a:chOff x="1745" y="1666"/>
            <a:chExt cx="1773" cy="528"/>
          </a:xfrm>
        </p:grpSpPr>
        <p:grpSp>
          <p:nvGrpSpPr>
            <p:cNvPr id="91152" name="Group 73"/>
            <p:cNvGrpSpPr>
              <a:grpSpLocks/>
            </p:cNvGrpSpPr>
            <p:nvPr/>
          </p:nvGrpSpPr>
          <p:grpSpPr bwMode="auto">
            <a:xfrm>
              <a:off x="1745" y="1666"/>
              <a:ext cx="353" cy="528"/>
              <a:chOff x="1201" y="1600"/>
              <a:chExt cx="353" cy="528"/>
            </a:xfrm>
          </p:grpSpPr>
          <p:sp>
            <p:nvSpPr>
              <p:cNvPr id="91156" name="Rectangle 74"/>
              <p:cNvSpPr>
                <a:spLocks noChangeArrowheads="1"/>
              </p:cNvSpPr>
              <p:nvPr/>
            </p:nvSpPr>
            <p:spPr bwMode="auto">
              <a:xfrm>
                <a:off x="1212" y="1600"/>
                <a:ext cx="288" cy="528"/>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115" name="Text Box 75"/>
              <p:cNvSpPr txBox="1">
                <a:spLocks noChangeArrowheads="1"/>
              </p:cNvSpPr>
              <p:nvPr/>
            </p:nvSpPr>
            <p:spPr bwMode="auto">
              <a:xfrm>
                <a:off x="1201" y="1727"/>
                <a:ext cx="353" cy="288"/>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400" b="1">
                    <a:solidFill>
                      <a:srgbClr val="660066"/>
                    </a:solidFill>
                    <a:effectLst>
                      <a:outerShdw blurRad="38100" dist="38100" dir="2700000" algn="tl">
                        <a:srgbClr val="C0C0C0"/>
                      </a:outerShdw>
                    </a:effectLst>
                    <a:latin typeface="Times New Roman" pitchFamily="18" charset="0"/>
                  </a:rPr>
                  <a:t>P</a:t>
                </a:r>
                <a:r>
                  <a:rPr kumimoji="1" lang="en-US" altLang="zh-CN" sz="2400" b="1" baseline="30000">
                    <a:solidFill>
                      <a:srgbClr val="660066"/>
                    </a:solidFill>
                    <a:effectLst>
                      <a:outerShdw blurRad="38100" dist="38100" dir="2700000" algn="tl">
                        <a:srgbClr val="C0C0C0"/>
                      </a:outerShdw>
                    </a:effectLst>
                    <a:latin typeface="Times New Roman" pitchFamily="18" charset="0"/>
                  </a:rPr>
                  <a:t>+</a:t>
                </a:r>
              </a:p>
            </p:txBody>
          </p:sp>
        </p:grpSp>
        <p:grpSp>
          <p:nvGrpSpPr>
            <p:cNvPr id="91153" name="Group 76"/>
            <p:cNvGrpSpPr>
              <a:grpSpLocks/>
            </p:cNvGrpSpPr>
            <p:nvPr/>
          </p:nvGrpSpPr>
          <p:grpSpPr bwMode="auto">
            <a:xfrm>
              <a:off x="3181" y="1666"/>
              <a:ext cx="337" cy="528"/>
              <a:chOff x="2637" y="1600"/>
              <a:chExt cx="337" cy="528"/>
            </a:xfrm>
          </p:grpSpPr>
          <p:sp>
            <p:nvSpPr>
              <p:cNvPr id="91154" name="Rectangle 77"/>
              <p:cNvSpPr>
                <a:spLocks noChangeArrowheads="1"/>
              </p:cNvSpPr>
              <p:nvPr/>
            </p:nvSpPr>
            <p:spPr bwMode="auto">
              <a:xfrm>
                <a:off x="2652" y="1600"/>
                <a:ext cx="288" cy="528"/>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727118" name="Text Box 78"/>
              <p:cNvSpPr txBox="1">
                <a:spLocks noChangeArrowheads="1"/>
              </p:cNvSpPr>
              <p:nvPr/>
            </p:nvSpPr>
            <p:spPr bwMode="auto">
              <a:xfrm>
                <a:off x="2637" y="1727"/>
                <a:ext cx="337" cy="288"/>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400" b="1">
                    <a:solidFill>
                      <a:srgbClr val="660066"/>
                    </a:solidFill>
                    <a:effectLst>
                      <a:outerShdw blurRad="38100" dist="38100" dir="2700000" algn="tl">
                        <a:srgbClr val="C0C0C0"/>
                      </a:outerShdw>
                    </a:effectLst>
                    <a:latin typeface="Times New Roman" pitchFamily="18" charset="0"/>
                  </a:rPr>
                  <a:t>P</a:t>
                </a:r>
                <a:r>
                  <a:rPr kumimoji="1" lang="en-US" altLang="zh-CN" sz="2400" b="1" baseline="30000">
                    <a:solidFill>
                      <a:srgbClr val="660066"/>
                    </a:solidFill>
                    <a:effectLst>
                      <a:outerShdw blurRad="38100" dist="38100" dir="2700000" algn="tl">
                        <a:srgbClr val="C0C0C0"/>
                      </a:outerShdw>
                    </a:effectLst>
                    <a:latin typeface="Times New Roman" pitchFamily="18" charset="0"/>
                  </a:rPr>
                  <a:t>+</a:t>
                </a:r>
              </a:p>
            </p:txBody>
          </p:sp>
        </p:grpSp>
      </p:grpSp>
      <p:sp>
        <p:nvSpPr>
          <p:cNvPr id="60" name="Rectangle 59"/>
          <p:cNvSpPr/>
          <p:nvPr/>
        </p:nvSpPr>
        <p:spPr>
          <a:xfrm>
            <a:off x="5073650" y="6771761"/>
            <a:ext cx="3805881" cy="3970318"/>
          </a:xfrm>
          <a:prstGeom prst="rect">
            <a:avLst/>
          </a:prstGeom>
        </p:spPr>
        <p:txBody>
          <a:bodyPr wrap="square">
            <a:spAutoFit/>
          </a:bodyPr>
          <a:lstStyle/>
          <a:p>
            <a:r>
              <a:rPr lang="ro-RO" b="1" dirty="0">
                <a:latin typeface="+mj-lt"/>
              </a:rPr>
              <a:t>Efectul creșterii polarizării drenei la o polarizare fixă a porții. </a:t>
            </a:r>
          </a:p>
          <a:p>
            <a:endParaRPr lang="ro-RO" dirty="0">
              <a:latin typeface="+mj-lt"/>
            </a:endParaRPr>
          </a:p>
          <a:p>
            <a:pPr marL="342900" indent="-342900">
              <a:buAutoNum type="alphaLcParenBoth"/>
            </a:pPr>
            <a:r>
              <a:rPr lang="ro-RO" dirty="0">
                <a:latin typeface="+mj-lt"/>
              </a:rPr>
              <a:t>Polarizarea mică a drenei</a:t>
            </a:r>
          </a:p>
          <a:p>
            <a:pPr marL="342900" indent="-342900">
              <a:buAutoNum type="alphaLcParenBoth"/>
            </a:pPr>
            <a:endParaRPr lang="ro-RO" dirty="0">
              <a:latin typeface="+mj-lt"/>
            </a:endParaRPr>
          </a:p>
          <a:p>
            <a:pPr marL="342900" indent="-342900">
              <a:buAutoNum type="alphaLcParenBoth"/>
            </a:pPr>
            <a:endParaRPr lang="ro-RO" dirty="0">
              <a:latin typeface="+mj-lt"/>
            </a:endParaRPr>
          </a:p>
          <a:p>
            <a:pPr marL="342900" indent="-342900">
              <a:buAutoNum type="alphaLcParenBoth"/>
            </a:pPr>
            <a:r>
              <a:rPr lang="ro-RO" dirty="0">
                <a:latin typeface="+mj-lt"/>
              </a:rPr>
              <a:t>Polarizarea drenei majorată și canalul este restrâns în apropierea drenei; </a:t>
            </a:r>
          </a:p>
          <a:p>
            <a:pPr marL="342900" indent="-342900">
              <a:buAutoNum type="alphaLcParenBoth"/>
            </a:pPr>
            <a:endParaRPr lang="ro-RO" dirty="0">
              <a:latin typeface="+mj-lt"/>
            </a:endParaRPr>
          </a:p>
          <a:p>
            <a:pPr marL="342900" indent="-342900">
              <a:buAutoNum type="alphaLcParenBoth"/>
            </a:pPr>
            <a:r>
              <a:rPr lang="ro-RO" dirty="0">
                <a:latin typeface="+mj-lt"/>
              </a:rPr>
              <a:t>Polarizarea drenei este astfel de mare că  canalul este ciupit lângă drenă. Curentul drenei este la saturație</a:t>
            </a:r>
          </a:p>
        </p:txBody>
      </p:sp>
    </p:spTree>
    <p:extLst>
      <p:ext uri="{BB962C8B-B14F-4D97-AF65-F5344CB8AC3E}">
        <p14:creationId xmlns:p14="http://schemas.microsoft.com/office/powerpoint/2010/main" val="2209397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iterate type="lt">
                                    <p:tmPct val="100000"/>
                                  </p:iterate>
                                  <p:childTnLst>
                                    <p:set>
                                      <p:cBhvr>
                                        <p:cTn id="18" dur="1" fill="hold">
                                          <p:stCondLst>
                                            <p:cond delay="0"/>
                                          </p:stCondLst>
                                        </p:cTn>
                                        <p:tgtEl>
                                          <p:spTgt spid="727068">
                                            <p:txEl>
                                              <p:pRg st="0" end="0"/>
                                            </p:txEl>
                                          </p:spTgt>
                                        </p:tgtEl>
                                        <p:attrNameLst>
                                          <p:attrName>style.visibility</p:attrName>
                                        </p:attrNameLst>
                                      </p:cBhvr>
                                      <p:to>
                                        <p:strVal val="visible"/>
                                      </p:to>
                                    </p:set>
                                    <p:animEffect transition="in" filter="wipe(up)">
                                      <p:cBhvr>
                                        <p:cTn id="19" dur="75"/>
                                        <p:tgtEl>
                                          <p:spTgt spid="72706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Bottom)">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lide(fromBottom)">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lide(fromBottom)">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8"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DCA0B9F7-7010-4199-B524-3B0477E9856B}" type="slidenum">
              <a:rPr lang="zh-CN" altLang="en-US" sz="1200" b="0" smtClean="0">
                <a:solidFill>
                  <a:schemeClr val="tx1"/>
                </a:solidFill>
                <a:latin typeface="Arial Black" panose="020B0A04020102020204" pitchFamily="34" charset="0"/>
              </a:rPr>
              <a:pPr>
                <a:spcBef>
                  <a:spcPct val="0"/>
                </a:spcBef>
                <a:buClrTx/>
                <a:buSzTx/>
                <a:buFontTx/>
                <a:buNone/>
              </a:pPr>
              <a:t>56</a:t>
            </a:fld>
            <a:endParaRPr lang="en-US" altLang="zh-CN" sz="1200" b="0">
              <a:solidFill>
                <a:schemeClr val="tx1"/>
              </a:solidFill>
              <a:latin typeface="Arial Black" panose="020B0A04020102020204" pitchFamily="34" charset="0"/>
            </a:endParaRPr>
          </a:p>
        </p:txBody>
      </p:sp>
      <p:sp>
        <p:nvSpPr>
          <p:cNvPr id="728150" name="Text Box 86"/>
          <p:cNvSpPr txBox="1">
            <a:spLocks noChangeArrowheads="1"/>
          </p:cNvSpPr>
          <p:nvPr/>
        </p:nvSpPr>
        <p:spPr bwMode="auto">
          <a:xfrm>
            <a:off x="569913" y="5627688"/>
            <a:ext cx="1493837" cy="519112"/>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800" b="1" i="1">
                <a:solidFill>
                  <a:srgbClr val="800000"/>
                </a:solidFill>
                <a:effectLst>
                  <a:outerShdw blurRad="38100" dist="38100" dir="2700000" algn="tl">
                    <a:srgbClr val="C0C0C0"/>
                  </a:outerShdw>
                </a:effectLst>
                <a:latin typeface="Times New Roman" pitchFamily="18" charset="0"/>
              </a:rPr>
              <a:t>U</a:t>
            </a:r>
            <a:r>
              <a:rPr kumimoji="1" lang="en-US" altLang="zh-CN" sz="2800" b="1" baseline="-25000">
                <a:solidFill>
                  <a:srgbClr val="800000"/>
                </a:solidFill>
                <a:effectLst>
                  <a:outerShdw blurRad="38100" dist="38100" dir="2700000" algn="tl">
                    <a:srgbClr val="C0C0C0"/>
                  </a:outerShdw>
                </a:effectLst>
                <a:latin typeface="Times New Roman" pitchFamily="18" charset="0"/>
              </a:rPr>
              <a:t>GS </a:t>
            </a:r>
            <a:r>
              <a:rPr kumimoji="1" lang="en-US" altLang="zh-CN" sz="2800" b="1">
                <a:solidFill>
                  <a:srgbClr val="800000"/>
                </a:solidFill>
                <a:effectLst>
                  <a:outerShdw blurRad="38100" dist="38100" dir="2700000" algn="tl">
                    <a:srgbClr val="C0C0C0"/>
                  </a:outerShdw>
                </a:effectLst>
                <a:latin typeface="Times New Roman" pitchFamily="18" charset="0"/>
              </a:rPr>
              <a:t>= 0</a:t>
            </a:r>
          </a:p>
        </p:txBody>
      </p:sp>
      <p:sp>
        <p:nvSpPr>
          <p:cNvPr id="728151" name="Text Box 87"/>
          <p:cNvSpPr txBox="1">
            <a:spLocks noChangeArrowheads="1"/>
          </p:cNvSpPr>
          <p:nvPr/>
        </p:nvSpPr>
        <p:spPr bwMode="auto">
          <a:xfrm>
            <a:off x="3546475" y="5602288"/>
            <a:ext cx="1709738" cy="519112"/>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800" b="1" i="1">
                <a:solidFill>
                  <a:srgbClr val="800000"/>
                </a:solidFill>
                <a:effectLst>
                  <a:outerShdw blurRad="38100" dist="38100" dir="2700000" algn="tl">
                    <a:srgbClr val="C0C0C0"/>
                  </a:outerShdw>
                </a:effectLst>
                <a:latin typeface="Times New Roman" pitchFamily="18" charset="0"/>
              </a:rPr>
              <a:t>U</a:t>
            </a:r>
            <a:r>
              <a:rPr kumimoji="1" lang="en-US" altLang="zh-CN" sz="2800" b="1" baseline="-25000">
                <a:solidFill>
                  <a:srgbClr val="800000"/>
                </a:solidFill>
                <a:effectLst>
                  <a:outerShdw blurRad="38100" dist="38100" dir="2700000" algn="tl">
                    <a:srgbClr val="C0C0C0"/>
                  </a:outerShdw>
                </a:effectLst>
                <a:latin typeface="Times New Roman" pitchFamily="18" charset="0"/>
              </a:rPr>
              <a:t>GS</a:t>
            </a:r>
            <a:r>
              <a:rPr kumimoji="1" lang="en-US" altLang="zh-CN" sz="2800" b="1">
                <a:solidFill>
                  <a:srgbClr val="800000"/>
                </a:solidFill>
                <a:effectLst>
                  <a:outerShdw blurRad="38100" dist="38100" dir="2700000" algn="tl">
                    <a:srgbClr val="C0C0C0"/>
                  </a:outerShdw>
                </a:effectLst>
                <a:latin typeface="Times New Roman" pitchFamily="18" charset="0"/>
              </a:rPr>
              <a:t> &lt; 0</a:t>
            </a:r>
          </a:p>
        </p:txBody>
      </p:sp>
      <p:sp>
        <p:nvSpPr>
          <p:cNvPr id="728152" name="Text Box 88"/>
          <p:cNvSpPr txBox="1">
            <a:spLocks noChangeArrowheads="1"/>
          </p:cNvSpPr>
          <p:nvPr/>
        </p:nvSpPr>
        <p:spPr bwMode="auto">
          <a:xfrm>
            <a:off x="6403975" y="5626100"/>
            <a:ext cx="2282825" cy="519113"/>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800" b="1" i="1">
                <a:solidFill>
                  <a:srgbClr val="800000"/>
                </a:solidFill>
                <a:effectLst>
                  <a:outerShdw blurRad="38100" dist="38100" dir="2700000" algn="tl">
                    <a:srgbClr val="C0C0C0"/>
                  </a:outerShdw>
                </a:effectLst>
                <a:latin typeface="Times New Roman" pitchFamily="18" charset="0"/>
              </a:rPr>
              <a:t>U</a:t>
            </a:r>
            <a:r>
              <a:rPr kumimoji="1" lang="en-US" altLang="zh-CN" sz="2800" b="1" baseline="-25000">
                <a:solidFill>
                  <a:srgbClr val="800000"/>
                </a:solidFill>
                <a:effectLst>
                  <a:outerShdw blurRad="38100" dist="38100" dir="2700000" algn="tl">
                    <a:srgbClr val="C0C0C0"/>
                  </a:outerShdw>
                </a:effectLst>
                <a:latin typeface="Times New Roman" pitchFamily="18" charset="0"/>
              </a:rPr>
              <a:t>GS </a:t>
            </a:r>
            <a:r>
              <a:rPr kumimoji="1" lang="en-US" altLang="zh-CN" sz="2800" b="1">
                <a:solidFill>
                  <a:srgbClr val="800000"/>
                </a:solidFill>
                <a:effectLst>
                  <a:outerShdw blurRad="38100" dist="38100" dir="2700000" algn="tl">
                    <a:srgbClr val="C0C0C0"/>
                  </a:outerShdw>
                </a:effectLst>
                <a:latin typeface="Times New Roman" pitchFamily="18" charset="0"/>
              </a:rPr>
              <a:t>= </a:t>
            </a:r>
            <a:r>
              <a:rPr kumimoji="1" lang="en-US" altLang="zh-CN" sz="2800" b="1" i="1">
                <a:solidFill>
                  <a:srgbClr val="800000"/>
                </a:solidFill>
                <a:effectLst>
                  <a:outerShdw blurRad="38100" dist="38100" dir="2700000" algn="tl">
                    <a:srgbClr val="C0C0C0"/>
                  </a:outerShdw>
                </a:effectLst>
                <a:latin typeface="Times New Roman" pitchFamily="18" charset="0"/>
              </a:rPr>
              <a:t>U</a:t>
            </a:r>
            <a:r>
              <a:rPr kumimoji="1" lang="en-US" altLang="zh-CN" sz="2800" b="1" baseline="-25000">
                <a:solidFill>
                  <a:srgbClr val="800000"/>
                </a:solidFill>
                <a:effectLst>
                  <a:outerShdw blurRad="38100" dist="38100" dir="2700000" algn="tl">
                    <a:srgbClr val="C0C0C0"/>
                  </a:outerShdw>
                </a:effectLst>
                <a:latin typeface="Times New Roman" pitchFamily="18" charset="0"/>
              </a:rPr>
              <a:t>GS(off)</a:t>
            </a:r>
          </a:p>
        </p:txBody>
      </p:sp>
      <p:sp>
        <p:nvSpPr>
          <p:cNvPr id="92168" name="Rectangle 90"/>
          <p:cNvSpPr>
            <a:spLocks noChangeArrowheads="1"/>
          </p:cNvSpPr>
          <p:nvPr/>
        </p:nvSpPr>
        <p:spPr bwMode="auto">
          <a:xfrm>
            <a:off x="585788" y="2068513"/>
            <a:ext cx="1485900" cy="2616200"/>
          </a:xfrm>
          <a:prstGeom prst="rect">
            <a:avLst/>
          </a:prstGeom>
          <a:solidFill>
            <a:srgbClr val="00FFCC"/>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69" name="Oval 115"/>
          <p:cNvSpPr>
            <a:spLocks noChangeArrowheads="1"/>
          </p:cNvSpPr>
          <p:nvPr/>
        </p:nvSpPr>
        <p:spPr bwMode="auto">
          <a:xfrm>
            <a:off x="1246188" y="5238750"/>
            <a:ext cx="111125" cy="98425"/>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70" name="Rectangle 118"/>
          <p:cNvSpPr>
            <a:spLocks noChangeArrowheads="1"/>
          </p:cNvSpPr>
          <p:nvPr/>
        </p:nvSpPr>
        <p:spPr bwMode="auto">
          <a:xfrm>
            <a:off x="1190625" y="4697413"/>
            <a:ext cx="206375" cy="58737"/>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71" name="Rectangle 119"/>
          <p:cNvSpPr>
            <a:spLocks noChangeArrowheads="1"/>
          </p:cNvSpPr>
          <p:nvPr/>
        </p:nvSpPr>
        <p:spPr bwMode="auto">
          <a:xfrm>
            <a:off x="1236663" y="1993900"/>
            <a:ext cx="204787" cy="57150"/>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72" name="Line 124"/>
          <p:cNvSpPr>
            <a:spLocks noChangeShapeType="1"/>
          </p:cNvSpPr>
          <p:nvPr/>
        </p:nvSpPr>
        <p:spPr bwMode="auto">
          <a:xfrm flipH="1">
            <a:off x="2374900" y="3325813"/>
            <a:ext cx="0" cy="15748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73" name="Line 125"/>
          <p:cNvSpPr>
            <a:spLocks noChangeShapeType="1"/>
          </p:cNvSpPr>
          <p:nvPr/>
        </p:nvSpPr>
        <p:spPr bwMode="auto">
          <a:xfrm flipV="1">
            <a:off x="207963" y="4857750"/>
            <a:ext cx="2195512" cy="11113"/>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74" name="Line 126"/>
          <p:cNvSpPr>
            <a:spLocks noChangeShapeType="1"/>
          </p:cNvSpPr>
          <p:nvPr/>
        </p:nvSpPr>
        <p:spPr bwMode="auto">
          <a:xfrm>
            <a:off x="214313" y="3346450"/>
            <a:ext cx="1587" cy="1990725"/>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75" name="Line 127"/>
          <p:cNvSpPr>
            <a:spLocks noChangeShapeType="1"/>
          </p:cNvSpPr>
          <p:nvPr/>
        </p:nvSpPr>
        <p:spPr bwMode="auto">
          <a:xfrm flipH="1">
            <a:off x="1300163" y="4756150"/>
            <a:ext cx="0" cy="549275"/>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76" name="Line 128"/>
          <p:cNvSpPr>
            <a:spLocks noChangeShapeType="1"/>
          </p:cNvSpPr>
          <p:nvPr/>
        </p:nvSpPr>
        <p:spPr bwMode="auto">
          <a:xfrm flipV="1">
            <a:off x="1330325" y="1725613"/>
            <a:ext cx="0" cy="2667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195" name="Text Box 131"/>
          <p:cNvSpPr txBox="1">
            <a:spLocks noChangeArrowheads="1"/>
          </p:cNvSpPr>
          <p:nvPr/>
        </p:nvSpPr>
        <p:spPr bwMode="auto">
          <a:xfrm>
            <a:off x="896938" y="1536700"/>
            <a:ext cx="263525" cy="51911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D</a:t>
            </a:r>
          </a:p>
        </p:txBody>
      </p:sp>
      <p:sp>
        <p:nvSpPr>
          <p:cNvPr id="728196" name="Text Box 132"/>
          <p:cNvSpPr txBox="1">
            <a:spLocks noChangeArrowheads="1"/>
          </p:cNvSpPr>
          <p:nvPr/>
        </p:nvSpPr>
        <p:spPr bwMode="auto">
          <a:xfrm>
            <a:off x="1312863" y="4849813"/>
            <a:ext cx="263525" cy="519112"/>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S</a:t>
            </a:r>
          </a:p>
        </p:txBody>
      </p:sp>
      <p:sp>
        <p:nvSpPr>
          <p:cNvPr id="728198" name="Text Box 134"/>
          <p:cNvSpPr txBox="1">
            <a:spLocks noChangeArrowheads="1"/>
          </p:cNvSpPr>
          <p:nvPr/>
        </p:nvSpPr>
        <p:spPr bwMode="auto">
          <a:xfrm>
            <a:off x="2130425" y="2711450"/>
            <a:ext cx="568325" cy="396875"/>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92180" name="Line 135"/>
          <p:cNvSpPr>
            <a:spLocks noChangeShapeType="1"/>
          </p:cNvSpPr>
          <p:nvPr/>
        </p:nvSpPr>
        <p:spPr bwMode="auto">
          <a:xfrm flipV="1">
            <a:off x="215900" y="5299075"/>
            <a:ext cx="2435225" cy="11113"/>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81" name="Line 136"/>
          <p:cNvSpPr>
            <a:spLocks noChangeShapeType="1"/>
          </p:cNvSpPr>
          <p:nvPr/>
        </p:nvSpPr>
        <p:spPr bwMode="auto">
          <a:xfrm flipH="1">
            <a:off x="2630488" y="1701800"/>
            <a:ext cx="0" cy="363855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82" name="Line 137"/>
          <p:cNvSpPr>
            <a:spLocks noChangeShapeType="1"/>
          </p:cNvSpPr>
          <p:nvPr/>
        </p:nvSpPr>
        <p:spPr bwMode="auto">
          <a:xfrm flipV="1">
            <a:off x="1317625" y="1722438"/>
            <a:ext cx="1306513" cy="1270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83" name="Oval 138"/>
          <p:cNvSpPr>
            <a:spLocks noChangeArrowheads="1"/>
          </p:cNvSpPr>
          <p:nvPr/>
        </p:nvSpPr>
        <p:spPr bwMode="auto">
          <a:xfrm>
            <a:off x="168275" y="4783138"/>
            <a:ext cx="109538" cy="111125"/>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84" name="Rectangle 240"/>
          <p:cNvSpPr>
            <a:spLocks noGrp="1" noChangeArrowheads="1"/>
          </p:cNvSpPr>
          <p:nvPr>
            <p:ph type="title"/>
          </p:nvPr>
        </p:nvSpPr>
        <p:spPr>
          <a:noFill/>
        </p:spPr>
        <p:txBody>
          <a:bodyPr/>
          <a:lstStyle/>
          <a:p>
            <a:pPr eaLnBrk="1" hangingPunct="1"/>
            <a:r>
              <a:rPr lang="ro-RO" altLang="zh-CN" dirty="0"/>
              <a:t>Operare fizică pentru V</a:t>
            </a:r>
            <a:r>
              <a:rPr lang="en-US" altLang="zh-CN" i="1" baseline="-25000" dirty="0"/>
              <a:t>DS</a:t>
            </a:r>
            <a:r>
              <a:rPr lang="en-US" altLang="zh-CN" dirty="0"/>
              <a:t>=0</a:t>
            </a:r>
            <a:endParaRPr lang="zh-CN" altLang="en-US" dirty="0"/>
          </a:p>
        </p:txBody>
      </p:sp>
      <p:sp>
        <p:nvSpPr>
          <p:cNvPr id="92185" name="Rectangle 243" descr="下对角虚线"/>
          <p:cNvSpPr>
            <a:spLocks noChangeArrowheads="1"/>
          </p:cNvSpPr>
          <p:nvPr/>
        </p:nvSpPr>
        <p:spPr bwMode="auto">
          <a:xfrm>
            <a:off x="1568450" y="2835275"/>
            <a:ext cx="469900" cy="1066800"/>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86" name="Rectangle 244" descr="下对角虚线"/>
          <p:cNvSpPr>
            <a:spLocks noChangeArrowheads="1"/>
          </p:cNvSpPr>
          <p:nvPr/>
        </p:nvSpPr>
        <p:spPr bwMode="auto">
          <a:xfrm>
            <a:off x="592138" y="2824163"/>
            <a:ext cx="469900" cy="1066800"/>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87" name="Rectangle 116"/>
          <p:cNvSpPr>
            <a:spLocks noChangeArrowheads="1"/>
          </p:cNvSpPr>
          <p:nvPr/>
        </p:nvSpPr>
        <p:spPr bwMode="auto">
          <a:xfrm>
            <a:off x="585788" y="3035300"/>
            <a:ext cx="249237" cy="627063"/>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88" name="Rectangle 117"/>
          <p:cNvSpPr>
            <a:spLocks noChangeArrowheads="1"/>
          </p:cNvSpPr>
          <p:nvPr/>
        </p:nvSpPr>
        <p:spPr bwMode="auto">
          <a:xfrm>
            <a:off x="1824038" y="3035300"/>
            <a:ext cx="247650" cy="627063"/>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89" name="Rectangle 120"/>
          <p:cNvSpPr>
            <a:spLocks noChangeArrowheads="1"/>
          </p:cNvSpPr>
          <p:nvPr/>
        </p:nvSpPr>
        <p:spPr bwMode="auto">
          <a:xfrm rot="5400000">
            <a:off x="1966913" y="3338513"/>
            <a:ext cx="282575" cy="41275"/>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90" name="Rectangle 121"/>
          <p:cNvSpPr>
            <a:spLocks noChangeArrowheads="1"/>
          </p:cNvSpPr>
          <p:nvPr/>
        </p:nvSpPr>
        <p:spPr bwMode="auto">
          <a:xfrm rot="5400000">
            <a:off x="415926" y="3344862"/>
            <a:ext cx="284162" cy="42863"/>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191" name="Line 122"/>
          <p:cNvSpPr>
            <a:spLocks noChangeShapeType="1"/>
          </p:cNvSpPr>
          <p:nvPr/>
        </p:nvSpPr>
        <p:spPr bwMode="auto">
          <a:xfrm flipV="1">
            <a:off x="201613" y="3355975"/>
            <a:ext cx="333375" cy="11113"/>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192" name="Line 123"/>
          <p:cNvSpPr>
            <a:spLocks noChangeShapeType="1"/>
          </p:cNvSpPr>
          <p:nvPr/>
        </p:nvSpPr>
        <p:spPr bwMode="auto">
          <a:xfrm>
            <a:off x="2136775" y="3348038"/>
            <a:ext cx="241300" cy="9525"/>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194" name="Text Box 130"/>
          <p:cNvSpPr txBox="1">
            <a:spLocks noChangeArrowheads="1"/>
          </p:cNvSpPr>
          <p:nvPr/>
        </p:nvSpPr>
        <p:spPr bwMode="auto">
          <a:xfrm>
            <a:off x="0" y="2900363"/>
            <a:ext cx="265113" cy="519112"/>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G</a:t>
            </a:r>
          </a:p>
        </p:txBody>
      </p:sp>
      <p:sp>
        <p:nvSpPr>
          <p:cNvPr id="728197" name="Text Box 133"/>
          <p:cNvSpPr txBox="1">
            <a:spLocks noChangeArrowheads="1"/>
          </p:cNvSpPr>
          <p:nvPr/>
        </p:nvSpPr>
        <p:spPr bwMode="auto">
          <a:xfrm>
            <a:off x="120650" y="2628900"/>
            <a:ext cx="506413" cy="396875"/>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92195" name="Line 139"/>
          <p:cNvSpPr>
            <a:spLocks noChangeShapeType="1"/>
          </p:cNvSpPr>
          <p:nvPr/>
        </p:nvSpPr>
        <p:spPr bwMode="auto">
          <a:xfrm flipV="1">
            <a:off x="1947863" y="2938463"/>
            <a:ext cx="238125" cy="238125"/>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ro-RO"/>
          </a:p>
        </p:txBody>
      </p:sp>
      <p:sp>
        <p:nvSpPr>
          <p:cNvPr id="92196" name="Line 140"/>
          <p:cNvSpPr>
            <a:spLocks noChangeShapeType="1"/>
          </p:cNvSpPr>
          <p:nvPr/>
        </p:nvSpPr>
        <p:spPr bwMode="auto">
          <a:xfrm>
            <a:off x="430213" y="2917825"/>
            <a:ext cx="212725" cy="2254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grpSp>
        <p:nvGrpSpPr>
          <p:cNvPr id="2" name="Group 247"/>
          <p:cNvGrpSpPr>
            <a:grpSpLocks/>
          </p:cNvGrpSpPr>
          <p:nvPr/>
        </p:nvGrpSpPr>
        <p:grpSpPr bwMode="auto">
          <a:xfrm>
            <a:off x="3041650" y="1558925"/>
            <a:ext cx="2732088" cy="3784600"/>
            <a:chOff x="1916" y="982"/>
            <a:chExt cx="1721" cy="2384"/>
          </a:xfrm>
        </p:grpSpPr>
        <p:sp>
          <p:nvSpPr>
            <p:cNvPr id="92231" name="Rectangle 190"/>
            <p:cNvSpPr>
              <a:spLocks noChangeArrowheads="1"/>
            </p:cNvSpPr>
            <p:nvPr/>
          </p:nvSpPr>
          <p:spPr bwMode="auto">
            <a:xfrm>
              <a:off x="2269" y="1287"/>
              <a:ext cx="936" cy="1648"/>
            </a:xfrm>
            <a:prstGeom prst="rect">
              <a:avLst/>
            </a:prstGeom>
            <a:solidFill>
              <a:srgbClr val="00FFCC"/>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32" name="Oval 193"/>
            <p:cNvSpPr>
              <a:spLocks noChangeArrowheads="1"/>
            </p:cNvSpPr>
            <p:nvPr/>
          </p:nvSpPr>
          <p:spPr bwMode="auto">
            <a:xfrm>
              <a:off x="2697" y="3300"/>
              <a:ext cx="70" cy="48"/>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33" name="Rectangle 212"/>
            <p:cNvSpPr>
              <a:spLocks noChangeArrowheads="1"/>
            </p:cNvSpPr>
            <p:nvPr/>
          </p:nvSpPr>
          <p:spPr bwMode="auto">
            <a:xfrm>
              <a:off x="2650" y="2943"/>
              <a:ext cx="130" cy="37"/>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34" name="Rectangle 213"/>
            <p:cNvSpPr>
              <a:spLocks noChangeArrowheads="1"/>
            </p:cNvSpPr>
            <p:nvPr/>
          </p:nvSpPr>
          <p:spPr bwMode="auto">
            <a:xfrm>
              <a:off x="2679" y="1240"/>
              <a:ext cx="129" cy="36"/>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35" name="Line 218"/>
            <p:cNvSpPr>
              <a:spLocks noChangeShapeType="1"/>
            </p:cNvSpPr>
            <p:nvPr/>
          </p:nvSpPr>
          <p:spPr bwMode="auto">
            <a:xfrm flipH="1">
              <a:off x="3396" y="2079"/>
              <a:ext cx="0" cy="992"/>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36" name="Line 219"/>
            <p:cNvSpPr>
              <a:spLocks noChangeShapeType="1"/>
            </p:cNvSpPr>
            <p:nvPr/>
          </p:nvSpPr>
          <p:spPr bwMode="auto">
            <a:xfrm flipV="1">
              <a:off x="2031" y="3044"/>
              <a:ext cx="1383"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37" name="Line 220"/>
            <p:cNvSpPr>
              <a:spLocks noChangeShapeType="1"/>
            </p:cNvSpPr>
            <p:nvPr/>
          </p:nvSpPr>
          <p:spPr bwMode="auto">
            <a:xfrm>
              <a:off x="2035" y="2092"/>
              <a:ext cx="1" cy="1059"/>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38" name="Line 221"/>
            <p:cNvSpPr>
              <a:spLocks noChangeShapeType="1"/>
            </p:cNvSpPr>
            <p:nvPr/>
          </p:nvSpPr>
          <p:spPr bwMode="auto">
            <a:xfrm flipH="1">
              <a:off x="2719" y="2980"/>
              <a:ext cx="0" cy="346"/>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39" name="Line 222"/>
            <p:cNvSpPr>
              <a:spLocks noChangeShapeType="1"/>
            </p:cNvSpPr>
            <p:nvPr/>
          </p:nvSpPr>
          <p:spPr bwMode="auto">
            <a:xfrm flipV="1">
              <a:off x="2738" y="1071"/>
              <a:ext cx="0" cy="168"/>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289" name="Text Box 225"/>
            <p:cNvSpPr txBox="1">
              <a:spLocks noChangeArrowheads="1"/>
            </p:cNvSpPr>
            <p:nvPr/>
          </p:nvSpPr>
          <p:spPr bwMode="auto">
            <a:xfrm>
              <a:off x="2472" y="982"/>
              <a:ext cx="166"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D</a:t>
              </a:r>
            </a:p>
          </p:txBody>
        </p:sp>
        <p:sp>
          <p:nvSpPr>
            <p:cNvPr id="728290" name="Text Box 226"/>
            <p:cNvSpPr txBox="1">
              <a:spLocks noChangeArrowheads="1"/>
            </p:cNvSpPr>
            <p:nvPr/>
          </p:nvSpPr>
          <p:spPr bwMode="auto">
            <a:xfrm>
              <a:off x="2727" y="3039"/>
              <a:ext cx="166"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S</a:t>
              </a:r>
            </a:p>
          </p:txBody>
        </p:sp>
        <p:sp>
          <p:nvSpPr>
            <p:cNvPr id="728292" name="Text Box 228"/>
            <p:cNvSpPr txBox="1">
              <a:spLocks noChangeArrowheads="1"/>
            </p:cNvSpPr>
            <p:nvPr/>
          </p:nvSpPr>
          <p:spPr bwMode="auto">
            <a:xfrm>
              <a:off x="3286" y="1647"/>
              <a:ext cx="351" cy="250"/>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92243" name="Line 229"/>
            <p:cNvSpPr>
              <a:spLocks noChangeShapeType="1"/>
            </p:cNvSpPr>
            <p:nvPr/>
          </p:nvSpPr>
          <p:spPr bwMode="auto">
            <a:xfrm flipV="1">
              <a:off x="2036" y="3322"/>
              <a:ext cx="1534"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44" name="Line 230"/>
            <p:cNvSpPr>
              <a:spLocks noChangeShapeType="1"/>
            </p:cNvSpPr>
            <p:nvPr/>
          </p:nvSpPr>
          <p:spPr bwMode="auto">
            <a:xfrm flipH="1">
              <a:off x="3557" y="1056"/>
              <a:ext cx="0" cy="2292"/>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45" name="Line 231"/>
            <p:cNvSpPr>
              <a:spLocks noChangeShapeType="1"/>
            </p:cNvSpPr>
            <p:nvPr/>
          </p:nvSpPr>
          <p:spPr bwMode="auto">
            <a:xfrm flipV="1">
              <a:off x="2730" y="1069"/>
              <a:ext cx="823" cy="8"/>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grpSp>
          <p:nvGrpSpPr>
            <p:cNvPr id="92246" name="Group 232"/>
            <p:cNvGrpSpPr>
              <a:grpSpLocks/>
            </p:cNvGrpSpPr>
            <p:nvPr/>
          </p:nvGrpSpPr>
          <p:grpSpPr bwMode="auto">
            <a:xfrm>
              <a:off x="1916" y="3153"/>
              <a:ext cx="225" cy="60"/>
              <a:chOff x="1496" y="3657"/>
              <a:chExt cx="225" cy="60"/>
            </a:xfrm>
          </p:grpSpPr>
          <p:sp>
            <p:nvSpPr>
              <p:cNvPr id="92262" name="Line 233"/>
              <p:cNvSpPr>
                <a:spLocks noChangeShapeType="1"/>
              </p:cNvSpPr>
              <p:nvPr/>
            </p:nvSpPr>
            <p:spPr bwMode="auto">
              <a:xfrm flipV="1">
                <a:off x="1548" y="3657"/>
                <a:ext cx="128" cy="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63" name="Line 234"/>
              <p:cNvSpPr>
                <a:spLocks noChangeShapeType="1"/>
              </p:cNvSpPr>
              <p:nvPr/>
            </p:nvSpPr>
            <p:spPr bwMode="auto">
              <a:xfrm>
                <a:off x="1496" y="3717"/>
                <a:ext cx="225"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ro-RO"/>
              </a:p>
            </p:txBody>
          </p:sp>
        </p:grpSp>
        <p:sp>
          <p:nvSpPr>
            <p:cNvPr id="92247" name="Line 235"/>
            <p:cNvSpPr>
              <a:spLocks noChangeShapeType="1"/>
            </p:cNvSpPr>
            <p:nvPr/>
          </p:nvSpPr>
          <p:spPr bwMode="auto">
            <a:xfrm flipH="1">
              <a:off x="2044" y="3215"/>
              <a:ext cx="1" cy="135"/>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48" name="Line 236"/>
            <p:cNvSpPr>
              <a:spLocks noChangeShapeType="1"/>
            </p:cNvSpPr>
            <p:nvPr/>
          </p:nvSpPr>
          <p:spPr bwMode="auto">
            <a:xfrm flipV="1">
              <a:off x="1955" y="3058"/>
              <a:ext cx="217" cy="2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sp>
          <p:nvSpPr>
            <p:cNvPr id="92249" name="Oval 237"/>
            <p:cNvSpPr>
              <a:spLocks noChangeArrowheads="1"/>
            </p:cNvSpPr>
            <p:nvPr/>
          </p:nvSpPr>
          <p:spPr bwMode="auto">
            <a:xfrm>
              <a:off x="2007" y="3022"/>
              <a:ext cx="70" cy="48"/>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0" name="Rectangle 242" descr="下对角虚线"/>
            <p:cNvSpPr>
              <a:spLocks noChangeArrowheads="1"/>
            </p:cNvSpPr>
            <p:nvPr/>
          </p:nvSpPr>
          <p:spPr bwMode="auto">
            <a:xfrm>
              <a:off x="2804" y="1530"/>
              <a:ext cx="400" cy="1168"/>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1" name="Rectangle 245" descr="下对角虚线"/>
            <p:cNvSpPr>
              <a:spLocks noChangeArrowheads="1"/>
            </p:cNvSpPr>
            <p:nvPr/>
          </p:nvSpPr>
          <p:spPr bwMode="auto">
            <a:xfrm>
              <a:off x="2261" y="1531"/>
              <a:ext cx="400" cy="1168"/>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2" name="Rectangle 194"/>
            <p:cNvSpPr>
              <a:spLocks noChangeArrowheads="1"/>
            </p:cNvSpPr>
            <p:nvPr/>
          </p:nvSpPr>
          <p:spPr bwMode="auto">
            <a:xfrm>
              <a:off x="2269" y="1896"/>
              <a:ext cx="157" cy="395"/>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3" name="Rectangle 195"/>
            <p:cNvSpPr>
              <a:spLocks noChangeArrowheads="1"/>
            </p:cNvSpPr>
            <p:nvPr/>
          </p:nvSpPr>
          <p:spPr bwMode="auto">
            <a:xfrm>
              <a:off x="3049" y="1896"/>
              <a:ext cx="156" cy="395"/>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4" name="Rectangle 214"/>
            <p:cNvSpPr>
              <a:spLocks noChangeArrowheads="1"/>
            </p:cNvSpPr>
            <p:nvPr/>
          </p:nvSpPr>
          <p:spPr bwMode="auto">
            <a:xfrm rot="5400000">
              <a:off x="3139" y="2087"/>
              <a:ext cx="178" cy="26"/>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5" name="Rectangle 215"/>
            <p:cNvSpPr>
              <a:spLocks noChangeArrowheads="1"/>
            </p:cNvSpPr>
            <p:nvPr/>
          </p:nvSpPr>
          <p:spPr bwMode="auto">
            <a:xfrm rot="5400000">
              <a:off x="2162" y="2091"/>
              <a:ext cx="179" cy="27"/>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56" name="Line 216"/>
            <p:cNvSpPr>
              <a:spLocks noChangeShapeType="1"/>
            </p:cNvSpPr>
            <p:nvPr/>
          </p:nvSpPr>
          <p:spPr bwMode="auto">
            <a:xfrm flipV="1">
              <a:off x="2027" y="2098"/>
              <a:ext cx="210"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57" name="Line 217"/>
            <p:cNvSpPr>
              <a:spLocks noChangeShapeType="1"/>
            </p:cNvSpPr>
            <p:nvPr/>
          </p:nvSpPr>
          <p:spPr bwMode="auto">
            <a:xfrm>
              <a:off x="3246" y="2093"/>
              <a:ext cx="152" cy="6"/>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288" name="Text Box 224"/>
            <p:cNvSpPr txBox="1">
              <a:spLocks noChangeArrowheads="1"/>
            </p:cNvSpPr>
            <p:nvPr/>
          </p:nvSpPr>
          <p:spPr bwMode="auto">
            <a:xfrm>
              <a:off x="1945" y="1817"/>
              <a:ext cx="16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G</a:t>
              </a:r>
            </a:p>
          </p:txBody>
        </p:sp>
        <p:sp>
          <p:nvSpPr>
            <p:cNvPr id="728291" name="Text Box 227"/>
            <p:cNvSpPr txBox="1">
              <a:spLocks noChangeArrowheads="1"/>
            </p:cNvSpPr>
            <p:nvPr/>
          </p:nvSpPr>
          <p:spPr bwMode="auto">
            <a:xfrm>
              <a:off x="1970" y="1664"/>
              <a:ext cx="380" cy="250"/>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92260" name="Line 238"/>
            <p:cNvSpPr>
              <a:spLocks noChangeShapeType="1"/>
            </p:cNvSpPr>
            <p:nvPr/>
          </p:nvSpPr>
          <p:spPr bwMode="auto">
            <a:xfrm flipV="1">
              <a:off x="3157" y="1836"/>
              <a:ext cx="150" cy="15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ro-RO"/>
            </a:p>
          </p:txBody>
        </p:sp>
        <p:sp>
          <p:nvSpPr>
            <p:cNvPr id="92261" name="Line 239"/>
            <p:cNvSpPr>
              <a:spLocks noChangeShapeType="1"/>
            </p:cNvSpPr>
            <p:nvPr/>
          </p:nvSpPr>
          <p:spPr bwMode="auto">
            <a:xfrm>
              <a:off x="2177" y="1835"/>
              <a:ext cx="134" cy="1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grpSp>
      <p:grpSp>
        <p:nvGrpSpPr>
          <p:cNvPr id="4" name="Group 248"/>
          <p:cNvGrpSpPr>
            <a:grpSpLocks/>
          </p:cNvGrpSpPr>
          <p:nvPr/>
        </p:nvGrpSpPr>
        <p:grpSpPr bwMode="auto">
          <a:xfrm>
            <a:off x="6035675" y="1535113"/>
            <a:ext cx="2684463" cy="3819525"/>
            <a:chOff x="3802" y="967"/>
            <a:chExt cx="1691" cy="2406"/>
          </a:xfrm>
        </p:grpSpPr>
        <p:sp>
          <p:nvSpPr>
            <p:cNvPr id="92199" name="Rectangle 144"/>
            <p:cNvSpPr>
              <a:spLocks noChangeArrowheads="1"/>
            </p:cNvSpPr>
            <p:nvPr/>
          </p:nvSpPr>
          <p:spPr bwMode="auto">
            <a:xfrm>
              <a:off x="4155" y="1294"/>
              <a:ext cx="936" cy="164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00" name="Rectangle 161"/>
            <p:cNvSpPr>
              <a:spLocks noChangeArrowheads="1"/>
            </p:cNvSpPr>
            <p:nvPr/>
          </p:nvSpPr>
          <p:spPr bwMode="auto">
            <a:xfrm>
              <a:off x="4536" y="2950"/>
              <a:ext cx="130" cy="37"/>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01" name="Rectangle 162"/>
            <p:cNvSpPr>
              <a:spLocks noChangeArrowheads="1"/>
            </p:cNvSpPr>
            <p:nvPr/>
          </p:nvSpPr>
          <p:spPr bwMode="auto">
            <a:xfrm>
              <a:off x="4565" y="1247"/>
              <a:ext cx="129" cy="36"/>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02" name="Line 167"/>
            <p:cNvSpPr>
              <a:spLocks noChangeShapeType="1"/>
            </p:cNvSpPr>
            <p:nvPr/>
          </p:nvSpPr>
          <p:spPr bwMode="auto">
            <a:xfrm flipH="1">
              <a:off x="5282" y="2086"/>
              <a:ext cx="0" cy="992"/>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03" name="Line 168"/>
            <p:cNvSpPr>
              <a:spLocks noChangeShapeType="1"/>
            </p:cNvSpPr>
            <p:nvPr/>
          </p:nvSpPr>
          <p:spPr bwMode="auto">
            <a:xfrm flipV="1">
              <a:off x="3917" y="3051"/>
              <a:ext cx="1383"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04" name="Line 169"/>
            <p:cNvSpPr>
              <a:spLocks noChangeShapeType="1"/>
            </p:cNvSpPr>
            <p:nvPr/>
          </p:nvSpPr>
          <p:spPr bwMode="auto">
            <a:xfrm>
              <a:off x="3921" y="2099"/>
              <a:ext cx="1" cy="1059"/>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05" name="Line 170"/>
            <p:cNvSpPr>
              <a:spLocks noChangeShapeType="1"/>
            </p:cNvSpPr>
            <p:nvPr/>
          </p:nvSpPr>
          <p:spPr bwMode="auto">
            <a:xfrm flipH="1">
              <a:off x="4605" y="2987"/>
              <a:ext cx="0" cy="346"/>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06" name="Line 171"/>
            <p:cNvSpPr>
              <a:spLocks noChangeShapeType="1"/>
            </p:cNvSpPr>
            <p:nvPr/>
          </p:nvSpPr>
          <p:spPr bwMode="auto">
            <a:xfrm flipV="1">
              <a:off x="4624" y="1078"/>
              <a:ext cx="0" cy="168"/>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237" name="Text Box 173"/>
            <p:cNvSpPr txBox="1">
              <a:spLocks noChangeArrowheads="1"/>
            </p:cNvSpPr>
            <p:nvPr/>
          </p:nvSpPr>
          <p:spPr bwMode="auto">
            <a:xfrm>
              <a:off x="4328" y="967"/>
              <a:ext cx="166"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D</a:t>
              </a:r>
            </a:p>
          </p:txBody>
        </p:sp>
        <p:sp>
          <p:nvSpPr>
            <p:cNvPr id="728238" name="Text Box 174"/>
            <p:cNvSpPr txBox="1">
              <a:spLocks noChangeArrowheads="1"/>
            </p:cNvSpPr>
            <p:nvPr/>
          </p:nvSpPr>
          <p:spPr bwMode="auto">
            <a:xfrm>
              <a:off x="4613" y="3046"/>
              <a:ext cx="166"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S</a:t>
              </a:r>
            </a:p>
          </p:txBody>
        </p:sp>
        <p:sp>
          <p:nvSpPr>
            <p:cNvPr id="92209" name="Line 177"/>
            <p:cNvSpPr>
              <a:spLocks noChangeShapeType="1"/>
            </p:cNvSpPr>
            <p:nvPr/>
          </p:nvSpPr>
          <p:spPr bwMode="auto">
            <a:xfrm flipV="1">
              <a:off x="3922" y="3329"/>
              <a:ext cx="1534"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10" name="Line 178"/>
            <p:cNvSpPr>
              <a:spLocks noChangeShapeType="1"/>
            </p:cNvSpPr>
            <p:nvPr/>
          </p:nvSpPr>
          <p:spPr bwMode="auto">
            <a:xfrm flipH="1">
              <a:off x="5443" y="1063"/>
              <a:ext cx="0" cy="2292"/>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11" name="Line 179"/>
            <p:cNvSpPr>
              <a:spLocks noChangeShapeType="1"/>
            </p:cNvSpPr>
            <p:nvPr/>
          </p:nvSpPr>
          <p:spPr bwMode="auto">
            <a:xfrm flipV="1">
              <a:off x="4616" y="1076"/>
              <a:ext cx="823" cy="8"/>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grpSp>
          <p:nvGrpSpPr>
            <p:cNvPr id="92212" name="Group 180"/>
            <p:cNvGrpSpPr>
              <a:grpSpLocks/>
            </p:cNvGrpSpPr>
            <p:nvPr/>
          </p:nvGrpSpPr>
          <p:grpSpPr bwMode="auto">
            <a:xfrm>
              <a:off x="3802" y="3160"/>
              <a:ext cx="225" cy="60"/>
              <a:chOff x="1496" y="3657"/>
              <a:chExt cx="225" cy="60"/>
            </a:xfrm>
          </p:grpSpPr>
          <p:sp>
            <p:nvSpPr>
              <p:cNvPr id="92229" name="Line 181"/>
              <p:cNvSpPr>
                <a:spLocks noChangeShapeType="1"/>
              </p:cNvSpPr>
              <p:nvPr/>
            </p:nvSpPr>
            <p:spPr bwMode="auto">
              <a:xfrm flipV="1">
                <a:off x="1548" y="3657"/>
                <a:ext cx="128" cy="1"/>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30" name="Line 182"/>
              <p:cNvSpPr>
                <a:spLocks noChangeShapeType="1"/>
              </p:cNvSpPr>
              <p:nvPr/>
            </p:nvSpPr>
            <p:spPr bwMode="auto">
              <a:xfrm>
                <a:off x="1496" y="3717"/>
                <a:ext cx="225"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ro-RO"/>
              </a:p>
            </p:txBody>
          </p:sp>
        </p:grpSp>
        <p:sp>
          <p:nvSpPr>
            <p:cNvPr id="92213" name="Line 183"/>
            <p:cNvSpPr>
              <a:spLocks noChangeShapeType="1"/>
            </p:cNvSpPr>
            <p:nvPr/>
          </p:nvSpPr>
          <p:spPr bwMode="auto">
            <a:xfrm flipH="1">
              <a:off x="3930" y="3222"/>
              <a:ext cx="1" cy="135"/>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14" name="Line 184"/>
            <p:cNvSpPr>
              <a:spLocks noChangeShapeType="1"/>
            </p:cNvSpPr>
            <p:nvPr/>
          </p:nvSpPr>
          <p:spPr bwMode="auto">
            <a:xfrm flipV="1">
              <a:off x="3841" y="3065"/>
              <a:ext cx="217" cy="2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sp>
          <p:nvSpPr>
            <p:cNvPr id="92215" name="Oval 185"/>
            <p:cNvSpPr>
              <a:spLocks noChangeArrowheads="1"/>
            </p:cNvSpPr>
            <p:nvPr/>
          </p:nvSpPr>
          <p:spPr bwMode="auto">
            <a:xfrm>
              <a:off x="4573" y="3299"/>
              <a:ext cx="70" cy="48"/>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16" name="Oval 186"/>
            <p:cNvSpPr>
              <a:spLocks noChangeArrowheads="1"/>
            </p:cNvSpPr>
            <p:nvPr/>
          </p:nvSpPr>
          <p:spPr bwMode="auto">
            <a:xfrm>
              <a:off x="3884" y="3013"/>
              <a:ext cx="70" cy="48"/>
            </a:xfrm>
            <a:prstGeom prst="ellipse">
              <a:avLst/>
            </a:pr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17" name="Rectangle 246" descr="下对角虚线"/>
            <p:cNvSpPr>
              <a:spLocks noChangeArrowheads="1"/>
            </p:cNvSpPr>
            <p:nvPr/>
          </p:nvSpPr>
          <p:spPr bwMode="auto">
            <a:xfrm>
              <a:off x="4173" y="1315"/>
              <a:ext cx="912" cy="1600"/>
            </a:xfrm>
            <a:prstGeom prst="rect">
              <a:avLst/>
            </a:prstGeom>
            <a:pattFill prst="dashDnDiag">
              <a:fgClr>
                <a:srgbClr val="000066"/>
              </a:fgClr>
              <a:bgClr>
                <a:srgbClr val="FF9900"/>
              </a:bgClr>
            </a:patt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18" name="Rectangle 145"/>
            <p:cNvSpPr>
              <a:spLocks noChangeArrowheads="1"/>
            </p:cNvSpPr>
            <p:nvPr/>
          </p:nvSpPr>
          <p:spPr bwMode="auto">
            <a:xfrm>
              <a:off x="4155" y="1903"/>
              <a:ext cx="157" cy="395"/>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19" name="Rectangle 146"/>
            <p:cNvSpPr>
              <a:spLocks noChangeArrowheads="1"/>
            </p:cNvSpPr>
            <p:nvPr/>
          </p:nvSpPr>
          <p:spPr bwMode="auto">
            <a:xfrm>
              <a:off x="4935" y="1903"/>
              <a:ext cx="156" cy="395"/>
            </a:xfrm>
            <a:prstGeom prst="rect">
              <a:avLst/>
            </a:prstGeom>
            <a:solidFill>
              <a:srgbClr val="FFCCFF"/>
            </a:solidFill>
            <a:ln w="57150">
              <a:solidFill>
                <a:schemeClr val="accent2"/>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20" name="Rectangle 163"/>
            <p:cNvSpPr>
              <a:spLocks noChangeArrowheads="1"/>
            </p:cNvSpPr>
            <p:nvPr/>
          </p:nvSpPr>
          <p:spPr bwMode="auto">
            <a:xfrm rot="5400000">
              <a:off x="5025" y="2094"/>
              <a:ext cx="178" cy="26"/>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21" name="Rectangle 164"/>
            <p:cNvSpPr>
              <a:spLocks noChangeArrowheads="1"/>
            </p:cNvSpPr>
            <p:nvPr/>
          </p:nvSpPr>
          <p:spPr bwMode="auto">
            <a:xfrm rot="5400000">
              <a:off x="4048" y="2098"/>
              <a:ext cx="179" cy="27"/>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92222" name="Line 165"/>
            <p:cNvSpPr>
              <a:spLocks noChangeShapeType="1"/>
            </p:cNvSpPr>
            <p:nvPr/>
          </p:nvSpPr>
          <p:spPr bwMode="auto">
            <a:xfrm flipV="1">
              <a:off x="3913" y="2105"/>
              <a:ext cx="210" cy="7"/>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92223" name="Line 166"/>
            <p:cNvSpPr>
              <a:spLocks noChangeShapeType="1"/>
            </p:cNvSpPr>
            <p:nvPr/>
          </p:nvSpPr>
          <p:spPr bwMode="auto">
            <a:xfrm>
              <a:off x="5132" y="2100"/>
              <a:ext cx="152" cy="6"/>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728236" name="Text Box 172"/>
            <p:cNvSpPr txBox="1">
              <a:spLocks noChangeArrowheads="1"/>
            </p:cNvSpPr>
            <p:nvPr/>
          </p:nvSpPr>
          <p:spPr bwMode="auto">
            <a:xfrm>
              <a:off x="3824" y="1832"/>
              <a:ext cx="167" cy="32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b="1">
                  <a:solidFill>
                    <a:srgbClr val="660066"/>
                  </a:solidFill>
                  <a:effectLst>
                    <a:outerShdw blurRad="38100" dist="38100" dir="2700000" algn="tl">
                      <a:srgbClr val="C0C0C0"/>
                    </a:outerShdw>
                  </a:effectLst>
                  <a:latin typeface="Times New Roman" panose="02020603050405020304" pitchFamily="18" charset="0"/>
                </a:rPr>
                <a:t>G</a:t>
              </a:r>
            </a:p>
          </p:txBody>
        </p:sp>
        <p:sp>
          <p:nvSpPr>
            <p:cNvPr id="728239" name="Text Box 175"/>
            <p:cNvSpPr txBox="1">
              <a:spLocks noChangeArrowheads="1"/>
            </p:cNvSpPr>
            <p:nvPr/>
          </p:nvSpPr>
          <p:spPr bwMode="auto">
            <a:xfrm>
              <a:off x="3869" y="1684"/>
              <a:ext cx="290" cy="250"/>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728240" name="Text Box 176"/>
            <p:cNvSpPr txBox="1">
              <a:spLocks noChangeArrowheads="1"/>
            </p:cNvSpPr>
            <p:nvPr/>
          </p:nvSpPr>
          <p:spPr bwMode="auto">
            <a:xfrm>
              <a:off x="5180" y="1693"/>
              <a:ext cx="313" cy="250"/>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2000" b="1">
                  <a:solidFill>
                    <a:srgbClr val="660066"/>
                  </a:solidFill>
                  <a:effectLst>
                    <a:outerShdw blurRad="38100" dist="38100" dir="2700000" algn="tl">
                      <a:srgbClr val="C0C0C0"/>
                    </a:outerShdw>
                  </a:effectLst>
                  <a:latin typeface="Times New Roman" pitchFamily="18" charset="0"/>
                </a:rPr>
                <a:t>P</a:t>
              </a:r>
              <a:r>
                <a:rPr kumimoji="1" lang="en-US" altLang="zh-CN" sz="2000" b="1" baseline="30000">
                  <a:solidFill>
                    <a:srgbClr val="660066"/>
                  </a:solidFill>
                  <a:effectLst>
                    <a:outerShdw blurRad="38100" dist="38100" dir="2700000" algn="tl">
                      <a:srgbClr val="C0C0C0"/>
                    </a:outerShdw>
                  </a:effectLst>
                  <a:latin typeface="Times New Roman" pitchFamily="18" charset="0"/>
                </a:rPr>
                <a:t>+</a:t>
              </a:r>
            </a:p>
          </p:txBody>
        </p:sp>
        <p:sp>
          <p:nvSpPr>
            <p:cNvPr id="92227" name="Line 187"/>
            <p:cNvSpPr>
              <a:spLocks noChangeShapeType="1"/>
            </p:cNvSpPr>
            <p:nvPr/>
          </p:nvSpPr>
          <p:spPr bwMode="auto">
            <a:xfrm flipV="1">
              <a:off x="5053" y="1869"/>
              <a:ext cx="150" cy="15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ro-RO"/>
            </a:p>
          </p:txBody>
        </p:sp>
        <p:sp>
          <p:nvSpPr>
            <p:cNvPr id="92228" name="Line 188"/>
            <p:cNvSpPr>
              <a:spLocks noChangeShapeType="1"/>
            </p:cNvSpPr>
            <p:nvPr/>
          </p:nvSpPr>
          <p:spPr bwMode="auto">
            <a:xfrm>
              <a:off x="4065" y="1845"/>
              <a:ext cx="134" cy="14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o-RO"/>
            </a:p>
          </p:txBody>
        </p:sp>
      </p:grpSp>
    </p:spTree>
    <p:extLst>
      <p:ext uri="{BB962C8B-B14F-4D97-AF65-F5344CB8AC3E}">
        <p14:creationId xmlns:p14="http://schemas.microsoft.com/office/powerpoint/2010/main" val="258329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81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51" grpId="0"/>
      <p:bldP spid="72815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FA284964-5ABC-44EE-BE40-43294EF06DDE}" type="slidenum">
              <a:rPr lang="zh-CN" altLang="en-US" sz="1200" b="0" smtClean="0">
                <a:solidFill>
                  <a:schemeClr val="tx1"/>
                </a:solidFill>
                <a:latin typeface="Arial Black" panose="020B0A04020102020204" pitchFamily="34" charset="0"/>
              </a:rPr>
              <a:pPr>
                <a:spcBef>
                  <a:spcPct val="0"/>
                </a:spcBef>
                <a:buClrTx/>
                <a:buSzTx/>
                <a:buFontTx/>
                <a:buNone/>
              </a:pPr>
              <a:t>57</a:t>
            </a:fld>
            <a:endParaRPr lang="en-US" altLang="zh-CN" sz="1200" b="0">
              <a:solidFill>
                <a:schemeClr val="tx1"/>
              </a:solidFill>
              <a:latin typeface="Arial Black" panose="020B0A04020102020204" pitchFamily="34" charset="0"/>
            </a:endParaRPr>
          </a:p>
        </p:txBody>
      </p:sp>
      <p:sp>
        <p:nvSpPr>
          <p:cNvPr id="93189" name="Text Box 157"/>
          <p:cNvSpPr txBox="1">
            <a:spLocks noChangeArrowheads="1"/>
          </p:cNvSpPr>
          <p:nvPr/>
        </p:nvSpPr>
        <p:spPr bwMode="auto">
          <a:xfrm>
            <a:off x="234950" y="276225"/>
            <a:ext cx="760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50000"/>
              </a:spcBef>
              <a:buClrTx/>
              <a:buSzTx/>
              <a:buFont typeface="Wingdings" panose="05000000000000000000" pitchFamily="2" charset="2"/>
              <a:buNone/>
            </a:pPr>
            <a:r>
              <a:rPr kumimoji="1" lang="ro-RO" altLang="zh-CN" sz="2800" dirty="0">
                <a:solidFill>
                  <a:schemeClr val="bg1"/>
                </a:solidFill>
              </a:rPr>
              <a:t>Efectul </a:t>
            </a:r>
            <a:r>
              <a:rPr kumimoji="1" lang="en-US" altLang="zh-CN" sz="2800" dirty="0">
                <a:solidFill>
                  <a:schemeClr val="bg1"/>
                </a:solidFill>
              </a:rPr>
              <a:t> </a:t>
            </a:r>
            <a:r>
              <a:rPr kumimoji="1" lang="en-US" altLang="zh-CN" sz="2800" i="1" dirty="0">
                <a:solidFill>
                  <a:schemeClr val="bg1"/>
                </a:solidFill>
              </a:rPr>
              <a:t>U</a:t>
            </a:r>
            <a:r>
              <a:rPr kumimoji="1" lang="en-US" altLang="zh-CN" sz="2800" baseline="-25000" dirty="0">
                <a:solidFill>
                  <a:schemeClr val="bg1"/>
                </a:solidFill>
              </a:rPr>
              <a:t>DS  </a:t>
            </a:r>
            <a:r>
              <a:rPr kumimoji="1" lang="ro-RO" altLang="zh-CN" sz="2800" dirty="0">
                <a:solidFill>
                  <a:schemeClr val="bg1"/>
                </a:solidFill>
              </a:rPr>
              <a:t>asupra </a:t>
            </a:r>
            <a:r>
              <a:rPr kumimoji="1" lang="en-US" altLang="zh-CN" sz="2800" dirty="0">
                <a:solidFill>
                  <a:schemeClr val="bg1"/>
                </a:solidFill>
              </a:rPr>
              <a:t> </a:t>
            </a:r>
            <a:r>
              <a:rPr kumimoji="1" lang="zh-CN" altLang="en-US" sz="2800" dirty="0">
                <a:solidFill>
                  <a:schemeClr val="bg1"/>
                </a:solidFill>
              </a:rPr>
              <a:t> </a:t>
            </a:r>
            <a:r>
              <a:rPr kumimoji="1" lang="en-US" altLang="zh-CN" sz="2800" i="1" dirty="0">
                <a:solidFill>
                  <a:schemeClr val="bg1"/>
                </a:solidFill>
              </a:rPr>
              <a:t>I</a:t>
            </a:r>
            <a:r>
              <a:rPr kumimoji="1" lang="en-US" altLang="zh-CN" sz="2800" baseline="-25000" dirty="0">
                <a:solidFill>
                  <a:schemeClr val="bg1"/>
                </a:solidFill>
              </a:rPr>
              <a:t>D</a:t>
            </a:r>
            <a:r>
              <a:rPr kumimoji="1" lang="en-US" altLang="zh-CN" sz="2800" dirty="0">
                <a:solidFill>
                  <a:schemeClr val="bg1"/>
                </a:solidFill>
              </a:rPr>
              <a:t> </a:t>
            </a:r>
            <a:r>
              <a:rPr kumimoji="1" lang="ro-RO" altLang="zh-CN" sz="2800" dirty="0">
                <a:solidFill>
                  <a:schemeClr val="bg1"/>
                </a:solidFill>
              </a:rPr>
              <a:t>pentru </a:t>
            </a:r>
            <a:r>
              <a:rPr kumimoji="1" lang="en-US" altLang="zh-CN" sz="2800" i="1" dirty="0">
                <a:solidFill>
                  <a:schemeClr val="bg1"/>
                </a:solidFill>
              </a:rPr>
              <a:t>U</a:t>
            </a:r>
            <a:r>
              <a:rPr kumimoji="1" lang="en-US" altLang="zh-CN" sz="2800" baseline="-25000" dirty="0">
                <a:solidFill>
                  <a:schemeClr val="bg1"/>
                </a:solidFill>
              </a:rPr>
              <a:t>GS(off)</a:t>
            </a:r>
            <a:r>
              <a:rPr kumimoji="1" lang="en-US" altLang="zh-CN" sz="2800" dirty="0">
                <a:solidFill>
                  <a:schemeClr val="bg1"/>
                </a:solidFill>
              </a:rPr>
              <a:t> &lt;</a:t>
            </a:r>
            <a:r>
              <a:rPr kumimoji="1" lang="en-US" altLang="zh-CN" sz="2800" i="1" dirty="0">
                <a:solidFill>
                  <a:schemeClr val="bg1"/>
                </a:solidFill>
              </a:rPr>
              <a:t>U</a:t>
            </a:r>
            <a:r>
              <a:rPr kumimoji="1" lang="en-US" altLang="zh-CN" sz="2800" baseline="-25000" dirty="0">
                <a:solidFill>
                  <a:schemeClr val="bg1"/>
                </a:solidFill>
              </a:rPr>
              <a:t>GS </a:t>
            </a:r>
            <a:r>
              <a:rPr kumimoji="1" lang="en-US" altLang="zh-CN" sz="2800" dirty="0">
                <a:solidFill>
                  <a:schemeClr val="bg1"/>
                </a:solidFill>
              </a:rPr>
              <a:t>&lt; 0 </a:t>
            </a:r>
          </a:p>
        </p:txBody>
      </p:sp>
      <p:pic>
        <p:nvPicPr>
          <p:cNvPr id="729448" name="Picture 360"/>
          <p:cNvPicPr>
            <a:picLocks noChangeAspect="1" noChangeArrowheads="1"/>
          </p:cNvPicPr>
          <p:nvPr/>
        </p:nvPicPr>
        <p:blipFill>
          <a:blip r:embed="rId2">
            <a:extLst>
              <a:ext uri="{28A0092B-C50C-407E-A947-70E740481C1C}">
                <a14:useLocalDpi xmlns:a14="http://schemas.microsoft.com/office/drawing/2010/main" val="0"/>
              </a:ext>
            </a:extLst>
          </a:blip>
          <a:srcRect l="63750" t="18880" r="4688" b="13867"/>
          <a:stretch>
            <a:fillRect/>
          </a:stretch>
        </p:blipFill>
        <p:spPr bwMode="auto">
          <a:xfrm>
            <a:off x="5988050" y="1663700"/>
            <a:ext cx="256698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92" name="Group 364"/>
          <p:cNvGrpSpPr>
            <a:grpSpLocks/>
          </p:cNvGrpSpPr>
          <p:nvPr/>
        </p:nvGrpSpPr>
        <p:grpSpPr bwMode="auto">
          <a:xfrm>
            <a:off x="436310" y="1778081"/>
            <a:ext cx="2638679" cy="4298954"/>
            <a:chOff x="330" y="1084"/>
            <a:chExt cx="1806" cy="2940"/>
          </a:xfrm>
        </p:grpSpPr>
        <p:pic>
          <p:nvPicPr>
            <p:cNvPr id="93196" name="Picture 359"/>
            <p:cNvPicPr>
              <a:picLocks noChangeAspect="1" noChangeArrowheads="1"/>
            </p:cNvPicPr>
            <p:nvPr/>
          </p:nvPicPr>
          <p:blipFill>
            <a:blip r:embed="rId2">
              <a:extLst>
                <a:ext uri="{28A0092B-C50C-407E-A947-70E740481C1C}">
                  <a14:useLocalDpi xmlns:a14="http://schemas.microsoft.com/office/drawing/2010/main" val="0"/>
                </a:ext>
              </a:extLst>
            </a:blip>
            <a:srcRect l="2292" t="18880" r="66721" b="13867"/>
            <a:stretch>
              <a:fillRect/>
            </a:stretch>
          </p:blipFill>
          <p:spPr bwMode="auto">
            <a:xfrm>
              <a:off x="330" y="1084"/>
              <a:ext cx="1693" cy="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Rectangle 362"/>
            <p:cNvSpPr>
              <a:spLocks noChangeArrowheads="1"/>
            </p:cNvSpPr>
            <p:nvPr/>
          </p:nvSpPr>
          <p:spPr bwMode="auto">
            <a:xfrm>
              <a:off x="1960" y="2872"/>
              <a:ext cx="176" cy="288"/>
            </a:xfrm>
            <a:prstGeom prst="rect">
              <a:avLst/>
            </a:prstGeom>
            <a:solidFill>
              <a:schemeClr val="bg1"/>
            </a:solidFill>
            <a:ln w="9525">
              <a:solidFill>
                <a:schemeClr val="bg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grpSp>
        <p:nvGrpSpPr>
          <p:cNvPr id="3" name="Group 365"/>
          <p:cNvGrpSpPr>
            <a:grpSpLocks/>
          </p:cNvGrpSpPr>
          <p:nvPr/>
        </p:nvGrpSpPr>
        <p:grpSpPr bwMode="auto">
          <a:xfrm>
            <a:off x="3171825" y="1676400"/>
            <a:ext cx="2622550" cy="4400550"/>
            <a:chOff x="2190" y="1041"/>
            <a:chExt cx="1772" cy="2876"/>
          </a:xfrm>
        </p:grpSpPr>
        <p:pic>
          <p:nvPicPr>
            <p:cNvPr id="93194" name="Picture 361"/>
            <p:cNvPicPr>
              <a:picLocks noChangeAspect="1" noChangeArrowheads="1"/>
            </p:cNvPicPr>
            <p:nvPr/>
          </p:nvPicPr>
          <p:blipFill>
            <a:blip r:embed="rId2">
              <a:extLst>
                <a:ext uri="{28A0092B-C50C-407E-A947-70E740481C1C}">
                  <a14:useLocalDpi xmlns:a14="http://schemas.microsoft.com/office/drawing/2010/main" val="0"/>
                </a:ext>
              </a:extLst>
            </a:blip>
            <a:srcRect l="32605" t="18880" r="35832" b="13867"/>
            <a:stretch>
              <a:fillRect/>
            </a:stretch>
          </p:blipFill>
          <p:spPr bwMode="auto">
            <a:xfrm>
              <a:off x="2275" y="1041"/>
              <a:ext cx="1687" cy="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5" name="Rectangle 363"/>
            <p:cNvSpPr>
              <a:spLocks noChangeArrowheads="1"/>
            </p:cNvSpPr>
            <p:nvPr/>
          </p:nvSpPr>
          <p:spPr bwMode="auto">
            <a:xfrm>
              <a:off x="2190" y="1385"/>
              <a:ext cx="176" cy="288"/>
            </a:xfrm>
            <a:prstGeom prst="rect">
              <a:avLst/>
            </a:prstGeom>
            <a:solidFill>
              <a:schemeClr val="bg1"/>
            </a:solidFill>
            <a:ln w="9525">
              <a:solidFill>
                <a:schemeClr val="bg1"/>
              </a:solidFill>
              <a:miter lim="800000"/>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1643482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9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7" name="Content Placeholder 6"/>
          <p:cNvPicPr>
            <a:picLocks noGrp="1" noChangeAspect="1"/>
          </p:cNvPicPr>
          <p:nvPr>
            <p:ph idx="1"/>
          </p:nvPr>
        </p:nvPicPr>
        <p:blipFill>
          <a:blip r:embed="rId2"/>
          <a:stretch>
            <a:fillRect/>
          </a:stretch>
        </p:blipFill>
        <p:spPr>
          <a:xfrm>
            <a:off x="341630" y="1891037"/>
            <a:ext cx="4696535" cy="3900805"/>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58</a:t>
            </a:fld>
            <a:endParaRPr lang="en-US" altLang="zh-CN"/>
          </a:p>
        </p:txBody>
      </p:sp>
      <p:sp>
        <p:nvSpPr>
          <p:cNvPr id="8" name="Rectangle 7"/>
          <p:cNvSpPr/>
          <p:nvPr/>
        </p:nvSpPr>
        <p:spPr>
          <a:xfrm>
            <a:off x="5038165" y="1864143"/>
            <a:ext cx="3805881" cy="3970318"/>
          </a:xfrm>
          <a:prstGeom prst="rect">
            <a:avLst/>
          </a:prstGeom>
        </p:spPr>
        <p:txBody>
          <a:bodyPr wrap="square">
            <a:spAutoFit/>
          </a:bodyPr>
          <a:lstStyle/>
          <a:p>
            <a:r>
              <a:rPr lang="ro-RO" b="1" dirty="0">
                <a:latin typeface="+mj-lt"/>
              </a:rPr>
              <a:t>Efectul creșterii polarizării drenei la o polarizare fixă a porții. </a:t>
            </a:r>
          </a:p>
          <a:p>
            <a:endParaRPr lang="ro-RO" dirty="0">
              <a:latin typeface="+mj-lt"/>
            </a:endParaRPr>
          </a:p>
          <a:p>
            <a:pPr marL="342900" indent="-342900">
              <a:buAutoNum type="alphaLcParenBoth"/>
            </a:pPr>
            <a:r>
              <a:rPr lang="ro-RO" dirty="0">
                <a:latin typeface="+mj-lt"/>
              </a:rPr>
              <a:t>Polarizarea mică a drenei</a:t>
            </a:r>
          </a:p>
          <a:p>
            <a:pPr marL="342900" indent="-342900">
              <a:buAutoNum type="alphaLcParenBoth"/>
            </a:pPr>
            <a:endParaRPr lang="ro-RO" dirty="0">
              <a:latin typeface="+mj-lt"/>
            </a:endParaRPr>
          </a:p>
          <a:p>
            <a:pPr marL="342900" indent="-342900">
              <a:buAutoNum type="alphaLcParenBoth"/>
            </a:pPr>
            <a:endParaRPr lang="ro-RO" dirty="0">
              <a:latin typeface="+mj-lt"/>
            </a:endParaRPr>
          </a:p>
          <a:p>
            <a:pPr marL="342900" indent="-342900">
              <a:buAutoNum type="alphaLcParenBoth"/>
            </a:pPr>
            <a:r>
              <a:rPr lang="ro-RO" dirty="0">
                <a:latin typeface="+mj-lt"/>
              </a:rPr>
              <a:t>Polarizarea drenei majorată și canalul este restrâns în apropierea drenei; </a:t>
            </a:r>
          </a:p>
          <a:p>
            <a:pPr marL="342900" indent="-342900">
              <a:buAutoNum type="alphaLcParenBoth"/>
            </a:pPr>
            <a:endParaRPr lang="ro-RO" dirty="0">
              <a:latin typeface="+mj-lt"/>
            </a:endParaRPr>
          </a:p>
          <a:p>
            <a:pPr marL="342900" indent="-342900">
              <a:buAutoNum type="alphaLcParenBoth"/>
            </a:pPr>
            <a:r>
              <a:rPr lang="ro-RO" dirty="0">
                <a:latin typeface="+mj-lt"/>
              </a:rPr>
              <a:t>Polarizarea drenei este astfel de mare că  canalul este ciupit lângă drenă. Curentul drenei este la saturație</a:t>
            </a:r>
          </a:p>
        </p:txBody>
      </p:sp>
    </p:spTree>
    <p:extLst>
      <p:ext uri="{BB962C8B-B14F-4D97-AF65-F5344CB8AC3E}">
        <p14:creationId xmlns:p14="http://schemas.microsoft.com/office/powerpoint/2010/main" val="3583905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4577BE-BDEE-8221-04E2-CFBC2B10507E}"/>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EFBD4FC4-B67C-D993-2A33-EE62DADC5FF9}"/>
              </a:ext>
            </a:extLst>
          </p:cNvPr>
          <p:cNvSpPr>
            <a:spLocks noGrp="1"/>
          </p:cNvSpPr>
          <p:nvPr>
            <p:ph idx="1"/>
          </p:nvPr>
        </p:nvSpPr>
        <p:spPr>
          <a:xfrm>
            <a:off x="195263" y="1233488"/>
            <a:ext cx="5730875" cy="4889500"/>
          </a:xfrm>
        </p:spPr>
        <p:txBody>
          <a:bodyPr/>
          <a:lstStyle/>
          <a:p>
            <a:pPr marL="0" indent="0">
              <a:buNone/>
            </a:pPr>
            <a:r>
              <a:rPr lang="en-US" sz="1600" dirty="0" err="1"/>
              <a:t>Diagrama</a:t>
            </a:r>
            <a:r>
              <a:rPr lang="en-US" sz="1600" dirty="0"/>
              <a:t> </a:t>
            </a:r>
            <a:r>
              <a:rPr lang="en-US" sz="1600" dirty="0" err="1"/>
              <a:t>în</a:t>
            </a:r>
            <a:r>
              <a:rPr lang="en-US" sz="1600" dirty="0"/>
              <a:t> </a:t>
            </a:r>
            <a:r>
              <a:rPr lang="en-US" sz="1600" dirty="0" err="1"/>
              <a:t>secțiune</a:t>
            </a:r>
            <a:r>
              <a:rPr lang="en-US" sz="1600" dirty="0"/>
              <a:t> </a:t>
            </a:r>
            <a:r>
              <a:rPr lang="en-US" sz="1600" dirty="0" err="1"/>
              <a:t>transversală</a:t>
            </a:r>
            <a:r>
              <a:rPr lang="en-US" sz="1600" dirty="0"/>
              <a:t> </a:t>
            </a:r>
            <a:r>
              <a:rPr lang="en-US" sz="1600" dirty="0" err="1"/>
              <a:t>arată</a:t>
            </a:r>
            <a:r>
              <a:rPr lang="en-US" sz="1600" dirty="0"/>
              <a:t> un canal</a:t>
            </a:r>
            <a:r>
              <a:rPr lang="ro-RO" sz="1600" dirty="0"/>
              <a:t> n-SC și </a:t>
            </a:r>
            <a:r>
              <a:rPr lang="en-US" sz="1600" dirty="0"/>
              <a:t>cu o </a:t>
            </a:r>
            <a:r>
              <a:rPr lang="en-US" sz="1600" dirty="0" err="1"/>
              <a:t>regiune</a:t>
            </a:r>
            <a:r>
              <a:rPr lang="en-US" sz="1600" dirty="0"/>
              <a:t> de tip P </a:t>
            </a:r>
            <a:r>
              <a:rPr lang="en-US" sz="1600" dirty="0" err="1"/>
              <a:t>numită</a:t>
            </a:r>
            <a:r>
              <a:rPr lang="en-US" sz="1600" dirty="0"/>
              <a:t> </a:t>
            </a:r>
            <a:r>
              <a:rPr lang="en-US" sz="1600" dirty="0" err="1"/>
              <a:t>poartă</a:t>
            </a:r>
            <a:r>
              <a:rPr lang="en-US" sz="1600" dirty="0"/>
              <a:t> </a:t>
            </a:r>
            <a:r>
              <a:rPr lang="en-US" sz="1600" dirty="0" err="1"/>
              <a:t>difuzată</a:t>
            </a:r>
            <a:r>
              <a:rPr lang="en-US" sz="1600" dirty="0"/>
              <a:t> </a:t>
            </a:r>
            <a:r>
              <a:rPr lang="en-US" sz="1600" dirty="0" err="1"/>
              <a:t>în</a:t>
            </a:r>
            <a:r>
              <a:rPr lang="en-US" sz="1600" dirty="0"/>
              <a:t> </a:t>
            </a:r>
            <a:r>
              <a:rPr lang="en-US" sz="1600" dirty="0" err="1"/>
              <a:t>canalul</a:t>
            </a:r>
            <a:r>
              <a:rPr lang="en-US" sz="1600" dirty="0"/>
              <a:t> de tip N </a:t>
            </a:r>
            <a:r>
              <a:rPr lang="en-US" sz="1600" dirty="0" err="1"/>
              <a:t>formând</a:t>
            </a:r>
            <a:r>
              <a:rPr lang="en-US" sz="1600" dirty="0"/>
              <a:t> o </a:t>
            </a:r>
            <a:r>
              <a:rPr lang="en-US" sz="1600" dirty="0" err="1"/>
              <a:t>joncțiune</a:t>
            </a:r>
            <a:r>
              <a:rPr lang="en-US" sz="1600" dirty="0"/>
              <a:t> PN </a:t>
            </a:r>
            <a:r>
              <a:rPr lang="en-US" sz="1600" dirty="0" err="1"/>
              <a:t>polarizată</a:t>
            </a:r>
            <a:r>
              <a:rPr lang="en-US" sz="1600" dirty="0"/>
              <a:t> invers </a:t>
            </a:r>
            <a:r>
              <a:rPr lang="en-US" sz="1600" dirty="0" err="1"/>
              <a:t>și</a:t>
            </a:r>
            <a:r>
              <a:rPr lang="en-US" sz="1600" dirty="0"/>
              <a:t> </a:t>
            </a:r>
            <a:r>
              <a:rPr lang="en-US" sz="1600" dirty="0" err="1"/>
              <a:t>această</a:t>
            </a:r>
            <a:r>
              <a:rPr lang="en-US" sz="1600" dirty="0"/>
              <a:t> </a:t>
            </a:r>
            <a:r>
              <a:rPr lang="en-US" sz="1600" dirty="0" err="1"/>
              <a:t>joncțiune</a:t>
            </a:r>
            <a:r>
              <a:rPr lang="en-US" sz="1600" dirty="0"/>
              <a:t> </a:t>
            </a:r>
            <a:r>
              <a:rPr lang="en-US" sz="1600" dirty="0" err="1"/>
              <a:t>formează</a:t>
            </a:r>
            <a:r>
              <a:rPr lang="en-US" sz="1600" dirty="0"/>
              <a:t> </a:t>
            </a:r>
            <a:r>
              <a:rPr lang="en-US" sz="1600" dirty="0" err="1"/>
              <a:t>stratul</a:t>
            </a:r>
            <a:r>
              <a:rPr lang="en-US" sz="1600" dirty="0"/>
              <a:t> de </a:t>
            </a:r>
            <a:r>
              <a:rPr lang="en-US" sz="1600" dirty="0" err="1"/>
              <a:t>epuizare</a:t>
            </a:r>
            <a:r>
              <a:rPr lang="en-US" sz="1600" dirty="0"/>
              <a:t> </a:t>
            </a:r>
            <a:r>
              <a:rPr lang="en-US" sz="1600" dirty="0" err="1"/>
              <a:t>în</a:t>
            </a:r>
            <a:r>
              <a:rPr lang="en-US" sz="1600" dirty="0"/>
              <a:t> </a:t>
            </a:r>
            <a:r>
              <a:rPr lang="en-US" sz="1600" dirty="0" err="1"/>
              <a:t>jurul</a:t>
            </a:r>
            <a:r>
              <a:rPr lang="en-US" sz="1600" dirty="0"/>
              <a:t> </a:t>
            </a:r>
            <a:r>
              <a:rPr lang="en-US" sz="1600" dirty="0" err="1"/>
              <a:t>zonei</a:t>
            </a:r>
            <a:r>
              <a:rPr lang="en-US" sz="1600" dirty="0"/>
              <a:t> </a:t>
            </a:r>
            <a:r>
              <a:rPr lang="en-US" sz="1600" dirty="0" err="1"/>
              <a:t>porții</a:t>
            </a:r>
            <a:r>
              <a:rPr lang="en-US" sz="1600" dirty="0"/>
              <a:t>. </a:t>
            </a:r>
            <a:r>
              <a:rPr lang="en-US" sz="1600" dirty="0" err="1"/>
              <a:t>Acest</a:t>
            </a:r>
            <a:r>
              <a:rPr lang="en-US" sz="1600" dirty="0"/>
              <a:t> </a:t>
            </a:r>
            <a:r>
              <a:rPr lang="en-US" sz="1600" dirty="0" err="1"/>
              <a:t>strat</a:t>
            </a:r>
            <a:r>
              <a:rPr lang="en-US" sz="1600" dirty="0"/>
              <a:t> de </a:t>
            </a:r>
            <a:r>
              <a:rPr lang="en-US" sz="1600" dirty="0" err="1"/>
              <a:t>epuizare</a:t>
            </a:r>
            <a:r>
              <a:rPr lang="en-US" sz="1600" dirty="0"/>
              <a:t> </a:t>
            </a:r>
            <a:r>
              <a:rPr lang="en-US" sz="1600" dirty="0" err="1"/>
              <a:t>restricționează</a:t>
            </a:r>
            <a:r>
              <a:rPr lang="en-US" sz="1600" dirty="0"/>
              <a:t> </a:t>
            </a:r>
            <a:r>
              <a:rPr lang="en-US" sz="1600" dirty="0" err="1"/>
              <a:t>fluxul</a:t>
            </a:r>
            <a:r>
              <a:rPr lang="en-US" sz="1600" dirty="0"/>
              <a:t> de </a:t>
            </a:r>
            <a:r>
              <a:rPr lang="en-US" sz="1600" dirty="0" err="1"/>
              <a:t>curent</a:t>
            </a:r>
            <a:r>
              <a:rPr lang="en-US" sz="1600" dirty="0"/>
              <a:t> </a:t>
            </a:r>
            <a:r>
              <a:rPr lang="en-US" sz="1600" dirty="0" err="1"/>
              <a:t>prin</a:t>
            </a:r>
            <a:r>
              <a:rPr lang="en-US" sz="1600" dirty="0"/>
              <a:t> canal </a:t>
            </a:r>
            <a:r>
              <a:rPr lang="en-US" sz="1600" dirty="0" err="1"/>
              <a:t>prin</a:t>
            </a:r>
            <a:r>
              <a:rPr lang="en-US" sz="1600" dirty="0"/>
              <a:t> </a:t>
            </a:r>
            <a:r>
              <a:rPr lang="en-US" sz="1600" dirty="0" err="1"/>
              <a:t>reducerea</a:t>
            </a:r>
            <a:r>
              <a:rPr lang="en-US" sz="1600" dirty="0"/>
              <a:t> </a:t>
            </a:r>
            <a:r>
              <a:rPr lang="en-US" sz="1600" dirty="0" err="1"/>
              <a:t>lățim</a:t>
            </a:r>
            <a:r>
              <a:rPr lang="ro-RO" sz="1600" dirty="0"/>
              <a:t>ii</a:t>
            </a:r>
            <a:r>
              <a:rPr lang="en-US" sz="1600" dirty="0"/>
              <a:t> </a:t>
            </a:r>
            <a:r>
              <a:rPr lang="en-US" sz="1600" dirty="0" err="1"/>
              <a:t>efectiv</a:t>
            </a:r>
            <a:r>
              <a:rPr lang="ro-RO" sz="1600" dirty="0"/>
              <a:t>e acestuia </a:t>
            </a:r>
            <a:r>
              <a:rPr lang="en-US" sz="1600" dirty="0"/>
              <a:t> </a:t>
            </a:r>
            <a:r>
              <a:rPr lang="en-US" sz="1600" dirty="0" err="1"/>
              <a:t>crescând</a:t>
            </a:r>
            <a:r>
              <a:rPr lang="en-US" sz="1600" dirty="0"/>
              <a:t> </a:t>
            </a:r>
            <a:r>
              <a:rPr lang="en-US" sz="1600" dirty="0" err="1"/>
              <a:t>astfel</a:t>
            </a:r>
            <a:r>
              <a:rPr lang="en-US" sz="1600" dirty="0"/>
              <a:t> </a:t>
            </a:r>
            <a:r>
              <a:rPr lang="en-US" sz="1600" dirty="0" err="1"/>
              <a:t>rezistența</a:t>
            </a:r>
            <a:r>
              <a:rPr lang="en-US" sz="1600" dirty="0"/>
              <a:t> </a:t>
            </a:r>
            <a:r>
              <a:rPr lang="en-US" sz="1600" dirty="0" err="1"/>
              <a:t>generală</a:t>
            </a:r>
            <a:r>
              <a:rPr lang="en-US" sz="1600" dirty="0"/>
              <a:t> a </a:t>
            </a:r>
            <a:r>
              <a:rPr lang="en-US" sz="1600" dirty="0" err="1"/>
              <a:t>canalului</a:t>
            </a:r>
            <a:r>
              <a:rPr lang="en-US" sz="1600" dirty="0"/>
              <a:t>.</a:t>
            </a:r>
            <a:r>
              <a:rPr lang="ro-RO" sz="1600" dirty="0"/>
              <a:t> </a:t>
            </a:r>
            <a:r>
              <a:rPr lang="en-US" sz="1600" dirty="0" err="1"/>
              <a:t>Când</a:t>
            </a:r>
            <a:r>
              <a:rPr lang="en-US" sz="1600" dirty="0"/>
              <a:t> </a:t>
            </a:r>
            <a:r>
              <a:rPr lang="en-US" sz="1600" dirty="0" err="1"/>
              <a:t>tensiunea</a:t>
            </a:r>
            <a:r>
              <a:rPr lang="en-US" sz="1600" dirty="0"/>
              <a:t> de </a:t>
            </a:r>
            <a:r>
              <a:rPr lang="en-US" sz="1600" dirty="0" err="1"/>
              <a:t>poartă</a:t>
            </a:r>
            <a:r>
              <a:rPr lang="en-US" sz="1600" dirty="0"/>
              <a:t> Vg </a:t>
            </a:r>
            <a:r>
              <a:rPr lang="ro-RO" sz="1600" dirty="0"/>
              <a:t>= </a:t>
            </a:r>
            <a:r>
              <a:rPr lang="en-US" sz="1600" dirty="0"/>
              <a:t>0V </a:t>
            </a:r>
            <a:r>
              <a:rPr lang="en-US" sz="1600" dirty="0" err="1"/>
              <a:t>și</a:t>
            </a:r>
            <a:r>
              <a:rPr lang="en-US" sz="1600" dirty="0"/>
              <a:t> se </a:t>
            </a:r>
            <a:r>
              <a:rPr lang="en-US" sz="1600" dirty="0" err="1"/>
              <a:t>aplică</a:t>
            </a:r>
            <a:r>
              <a:rPr lang="en-US" sz="1600" dirty="0"/>
              <a:t> o </a:t>
            </a:r>
            <a:r>
              <a:rPr lang="en-US" sz="1600" dirty="0" err="1"/>
              <a:t>tensiune</a:t>
            </a:r>
            <a:r>
              <a:rPr lang="en-US" sz="1600" dirty="0"/>
              <a:t> </a:t>
            </a:r>
            <a:r>
              <a:rPr lang="en-US" sz="1600" dirty="0" err="1"/>
              <a:t>externă</a:t>
            </a:r>
            <a:r>
              <a:rPr lang="en-US" sz="1600" dirty="0"/>
              <a:t> </a:t>
            </a:r>
            <a:r>
              <a:rPr lang="en-US" sz="1600" dirty="0" err="1"/>
              <a:t>mică</a:t>
            </a:r>
            <a:r>
              <a:rPr lang="en-US" sz="1600" dirty="0"/>
              <a:t> (</a:t>
            </a:r>
            <a:r>
              <a:rPr lang="en-US" sz="1600" dirty="0" err="1"/>
              <a:t>Vds</a:t>
            </a:r>
            <a:r>
              <a:rPr lang="en-US" sz="1600" dirty="0"/>
              <a:t>)</a:t>
            </a:r>
            <a:r>
              <a:rPr lang="ro-RO" sz="1600" dirty="0"/>
              <a:t>,</a:t>
            </a:r>
            <a:r>
              <a:rPr lang="en-US" sz="1600" dirty="0"/>
              <a:t>  </a:t>
            </a:r>
            <a:r>
              <a:rPr lang="en-US" sz="1600" dirty="0" err="1"/>
              <a:t>curentul</a:t>
            </a:r>
            <a:r>
              <a:rPr lang="en-US" sz="1600" dirty="0"/>
              <a:t> maxim (Id) </a:t>
            </a:r>
            <a:r>
              <a:rPr lang="en-US" sz="1600" dirty="0" err="1"/>
              <a:t>va</a:t>
            </a:r>
            <a:r>
              <a:rPr lang="en-US" sz="1600" dirty="0"/>
              <a:t> </a:t>
            </a:r>
            <a:r>
              <a:rPr lang="en-US" sz="1600" dirty="0" err="1"/>
              <a:t>curge</a:t>
            </a:r>
            <a:r>
              <a:rPr lang="en-US" sz="1600" dirty="0"/>
              <a:t> </a:t>
            </a:r>
            <a:r>
              <a:rPr lang="en-US" sz="1600" dirty="0" err="1"/>
              <a:t>prin</a:t>
            </a:r>
            <a:r>
              <a:rPr lang="en-US" sz="1600" dirty="0"/>
              <a:t> canal </a:t>
            </a:r>
            <a:r>
              <a:rPr lang="en-US" sz="1600" dirty="0" err="1"/>
              <a:t>ușor</a:t>
            </a:r>
            <a:r>
              <a:rPr lang="en-US" sz="1600" dirty="0"/>
              <a:t> </a:t>
            </a:r>
            <a:r>
              <a:rPr lang="en-US" sz="1600" dirty="0" err="1"/>
              <a:t>restricționat</a:t>
            </a:r>
            <a:r>
              <a:rPr lang="en-US" sz="1600" dirty="0"/>
              <a:t> de </a:t>
            </a:r>
            <a:r>
              <a:rPr lang="en-US" sz="1600" dirty="0" err="1"/>
              <a:t>stratul</a:t>
            </a:r>
            <a:r>
              <a:rPr lang="en-US" sz="1600" dirty="0"/>
              <a:t> de </a:t>
            </a:r>
            <a:r>
              <a:rPr lang="en-US" sz="1600" dirty="0" err="1"/>
              <a:t>epuizare</a:t>
            </a:r>
            <a:r>
              <a:rPr lang="en-US" sz="1600" dirty="0"/>
              <a:t> mic. </a:t>
            </a:r>
            <a:r>
              <a:rPr lang="en-US" sz="1600" dirty="0" err="1"/>
              <a:t>Dacă</a:t>
            </a:r>
            <a:r>
              <a:rPr lang="en-US" sz="1600" dirty="0"/>
              <a:t> o </a:t>
            </a:r>
            <a:r>
              <a:rPr lang="en-US" sz="1600" dirty="0" err="1"/>
              <a:t>tensiune</a:t>
            </a:r>
            <a:r>
              <a:rPr lang="en-US" sz="1600" dirty="0"/>
              <a:t> </a:t>
            </a:r>
            <a:r>
              <a:rPr lang="en-US" sz="1600" dirty="0" err="1"/>
              <a:t>negativă</a:t>
            </a:r>
            <a:r>
              <a:rPr lang="en-US" sz="1600" dirty="0"/>
              <a:t> (</a:t>
            </a:r>
            <a:r>
              <a:rPr lang="en-US" sz="1600" dirty="0" err="1"/>
              <a:t>Vgs</a:t>
            </a:r>
            <a:r>
              <a:rPr lang="en-US" sz="1600" dirty="0"/>
              <a:t>) </a:t>
            </a:r>
            <a:r>
              <a:rPr lang="en-US" sz="1600" dirty="0" err="1"/>
              <a:t>este</a:t>
            </a:r>
            <a:r>
              <a:rPr lang="en-US" sz="1600" dirty="0"/>
              <a:t> </a:t>
            </a:r>
            <a:r>
              <a:rPr lang="en-US" sz="1600" dirty="0" err="1"/>
              <a:t>acum</a:t>
            </a:r>
            <a:r>
              <a:rPr lang="en-US" sz="1600" dirty="0"/>
              <a:t> </a:t>
            </a:r>
            <a:r>
              <a:rPr lang="en-US" sz="1600" dirty="0" err="1"/>
              <a:t>aplicată</a:t>
            </a:r>
            <a:r>
              <a:rPr lang="en-US" sz="1600" dirty="0"/>
              <a:t> la </a:t>
            </a:r>
            <a:r>
              <a:rPr lang="en-US" sz="1600" dirty="0" err="1"/>
              <a:t>poartă</a:t>
            </a:r>
            <a:r>
              <a:rPr lang="en-US" sz="1600" dirty="0"/>
              <a:t>, </a:t>
            </a:r>
            <a:r>
              <a:rPr lang="en-US" sz="1600" dirty="0" err="1"/>
              <a:t>dimensiunea</a:t>
            </a:r>
            <a:r>
              <a:rPr lang="en-US" sz="1600" dirty="0"/>
              <a:t> </a:t>
            </a:r>
            <a:r>
              <a:rPr lang="en-US" sz="1600" dirty="0" err="1"/>
              <a:t>stratului</a:t>
            </a:r>
            <a:r>
              <a:rPr lang="en-US" sz="1600" dirty="0"/>
              <a:t> de </a:t>
            </a:r>
            <a:r>
              <a:rPr lang="en-US" sz="1600" dirty="0" err="1"/>
              <a:t>epuizare</a:t>
            </a:r>
            <a:r>
              <a:rPr lang="en-US" sz="1600" dirty="0"/>
              <a:t> </a:t>
            </a:r>
            <a:r>
              <a:rPr lang="en-US" sz="1600" dirty="0" err="1"/>
              <a:t>începe</a:t>
            </a:r>
            <a:r>
              <a:rPr lang="en-US" sz="1600" dirty="0"/>
              <a:t> </a:t>
            </a:r>
            <a:r>
              <a:rPr lang="en-US" sz="1600" dirty="0" err="1"/>
              <a:t>să</a:t>
            </a:r>
            <a:r>
              <a:rPr lang="en-US" sz="1600" dirty="0"/>
              <a:t> </a:t>
            </a:r>
            <a:r>
              <a:rPr lang="en-US" sz="1600" dirty="0" err="1"/>
              <a:t>crească</a:t>
            </a:r>
            <a:r>
              <a:rPr lang="en-US" sz="1600" dirty="0"/>
              <a:t> </a:t>
            </a:r>
            <a:r>
              <a:rPr lang="en-US" sz="1600" dirty="0" err="1"/>
              <a:t>reducând</a:t>
            </a:r>
            <a:r>
              <a:rPr lang="en-US" sz="1600" dirty="0"/>
              <a:t> zona </a:t>
            </a:r>
            <a:r>
              <a:rPr lang="en-US" sz="1600" dirty="0" err="1"/>
              <a:t>eficientă</a:t>
            </a:r>
            <a:r>
              <a:rPr lang="en-US" sz="1600" dirty="0"/>
              <a:t> a </a:t>
            </a:r>
            <a:r>
              <a:rPr lang="en-US" sz="1600" dirty="0" err="1"/>
              <a:t>canalului</a:t>
            </a:r>
            <a:r>
              <a:rPr lang="en-US" sz="1600" dirty="0"/>
              <a:t> </a:t>
            </a:r>
            <a:r>
              <a:rPr lang="en-US" sz="1600" dirty="0" err="1"/>
              <a:t>și</a:t>
            </a:r>
            <a:r>
              <a:rPr lang="en-US" sz="1600" dirty="0"/>
              <a:t> </a:t>
            </a:r>
            <a:r>
              <a:rPr lang="en-US" sz="1600" dirty="0" err="1"/>
              <a:t>reducând</a:t>
            </a:r>
            <a:r>
              <a:rPr lang="en-US" sz="1600" dirty="0"/>
              <a:t> </a:t>
            </a:r>
            <a:r>
              <a:rPr lang="en-US" sz="1600" dirty="0" err="1"/>
              <a:t>astfel</a:t>
            </a:r>
            <a:r>
              <a:rPr lang="en-US" sz="1600" dirty="0"/>
              <a:t> </a:t>
            </a:r>
            <a:r>
              <a:rPr lang="en-US" sz="1600" dirty="0" err="1"/>
              <a:t>curentul</a:t>
            </a:r>
            <a:r>
              <a:rPr lang="en-US" sz="1600" dirty="0"/>
              <a:t> care </a:t>
            </a:r>
            <a:r>
              <a:rPr lang="en-US" sz="1600" dirty="0" err="1"/>
              <a:t>circulă</a:t>
            </a:r>
            <a:r>
              <a:rPr lang="en-US" sz="1600" dirty="0"/>
              <a:t> </a:t>
            </a:r>
            <a:r>
              <a:rPr lang="en-US" sz="1600" dirty="0" err="1"/>
              <a:t>prin</a:t>
            </a:r>
            <a:r>
              <a:rPr lang="en-US" sz="1600" dirty="0"/>
              <a:t> </a:t>
            </a:r>
            <a:r>
              <a:rPr lang="en-US" sz="1600" dirty="0" err="1"/>
              <a:t>acesta</a:t>
            </a:r>
            <a:r>
              <a:rPr lang="en-US" sz="1600" dirty="0"/>
              <a:t>, un </a:t>
            </a:r>
            <a:r>
              <a:rPr lang="en-US" sz="1600" dirty="0" err="1"/>
              <a:t>fel</a:t>
            </a:r>
            <a:r>
              <a:rPr lang="en-US" sz="1600" dirty="0"/>
              <a:t> de </a:t>
            </a:r>
            <a:r>
              <a:rPr lang="en-US" sz="1600" dirty="0" err="1"/>
              <a:t>efect</a:t>
            </a:r>
            <a:r>
              <a:rPr lang="en-US" sz="1600" dirty="0"/>
              <a:t> de „str</a:t>
            </a:r>
            <a:r>
              <a:rPr lang="ro-RO" sz="1600" dirty="0"/>
              <a:t>angulare</a:t>
            </a:r>
            <a:r>
              <a:rPr lang="en-US" sz="1600" dirty="0"/>
              <a:t>”. Pe </a:t>
            </a:r>
            <a:r>
              <a:rPr lang="en-US" sz="1600" dirty="0" err="1"/>
              <a:t>măsură</a:t>
            </a:r>
            <a:r>
              <a:rPr lang="en-US" sz="1600" dirty="0"/>
              <a:t> </a:t>
            </a:r>
            <a:r>
              <a:rPr lang="en-US" sz="1600" dirty="0" err="1"/>
              <a:t>ce</a:t>
            </a:r>
            <a:r>
              <a:rPr lang="en-US" sz="1600" dirty="0"/>
              <a:t> </a:t>
            </a:r>
            <a:r>
              <a:rPr lang="en-US" sz="1600" dirty="0" err="1"/>
              <a:t>tensiunea</a:t>
            </a:r>
            <a:r>
              <a:rPr lang="en-US" sz="1600" dirty="0"/>
              <a:t> de </a:t>
            </a:r>
            <a:r>
              <a:rPr lang="en-US" sz="1600" dirty="0" err="1"/>
              <a:t>poartă</a:t>
            </a:r>
            <a:r>
              <a:rPr lang="en-US" sz="1600" dirty="0"/>
              <a:t> (</a:t>
            </a:r>
            <a:r>
              <a:rPr lang="en-US" sz="1600" dirty="0" err="1"/>
              <a:t>Vgs</a:t>
            </a:r>
            <a:r>
              <a:rPr lang="en-US" sz="1600" dirty="0"/>
              <a:t>) </a:t>
            </a:r>
            <a:r>
              <a:rPr lang="en-US" sz="1600" dirty="0" err="1"/>
              <a:t>devine</a:t>
            </a:r>
            <a:r>
              <a:rPr lang="en-US" sz="1600" dirty="0"/>
              <a:t> </a:t>
            </a:r>
            <a:r>
              <a:rPr lang="en-US" sz="1600" dirty="0" err="1"/>
              <a:t>mai</a:t>
            </a:r>
            <a:r>
              <a:rPr lang="en-US" sz="1600" dirty="0"/>
              <a:t> </a:t>
            </a:r>
            <a:r>
              <a:rPr lang="en-US" sz="1600" dirty="0" err="1"/>
              <a:t>negativă</a:t>
            </a:r>
            <a:r>
              <a:rPr lang="en-US" sz="1600" dirty="0"/>
              <a:t>, </a:t>
            </a:r>
            <a:r>
              <a:rPr lang="en-US" sz="1600" dirty="0" err="1"/>
              <a:t>lățimea</a:t>
            </a:r>
            <a:r>
              <a:rPr lang="en-US" sz="1600" dirty="0"/>
              <a:t> </a:t>
            </a:r>
            <a:r>
              <a:rPr lang="en-US" sz="1600" dirty="0" err="1"/>
              <a:t>canalului</a:t>
            </a:r>
            <a:r>
              <a:rPr lang="en-US" sz="1600" dirty="0"/>
              <a:t> </a:t>
            </a:r>
            <a:r>
              <a:rPr lang="en-US" sz="1600" dirty="0" err="1"/>
              <a:t>scade</a:t>
            </a:r>
            <a:r>
              <a:rPr lang="en-US" sz="1600" dirty="0"/>
              <a:t> </a:t>
            </a:r>
            <a:r>
              <a:rPr lang="en-US" sz="1600" dirty="0" err="1"/>
              <a:t>până</a:t>
            </a:r>
            <a:r>
              <a:rPr lang="en-US" sz="1600" dirty="0"/>
              <a:t> </a:t>
            </a:r>
            <a:r>
              <a:rPr lang="en-US" sz="1600" dirty="0" err="1"/>
              <a:t>când</a:t>
            </a:r>
            <a:r>
              <a:rPr lang="en-US" sz="1600" dirty="0"/>
              <a:t> nu </a:t>
            </a:r>
            <a:r>
              <a:rPr lang="en-US" sz="1600" dirty="0" err="1"/>
              <a:t>mai</a:t>
            </a:r>
            <a:r>
              <a:rPr lang="en-US" sz="1600" dirty="0"/>
              <a:t> </a:t>
            </a:r>
            <a:r>
              <a:rPr lang="en-US" sz="1600" dirty="0" err="1"/>
              <a:t>curge</a:t>
            </a:r>
            <a:r>
              <a:rPr lang="en-US" sz="1600" dirty="0"/>
              <a:t> </a:t>
            </a:r>
            <a:r>
              <a:rPr lang="en-US" sz="1600" dirty="0" err="1"/>
              <a:t>curent</a:t>
            </a:r>
            <a:r>
              <a:rPr lang="en-US" sz="1600" dirty="0"/>
              <a:t> </a:t>
            </a:r>
            <a:r>
              <a:rPr lang="en-US" sz="1600" dirty="0" err="1"/>
              <a:t>între</a:t>
            </a:r>
            <a:r>
              <a:rPr lang="en-US" sz="1600" dirty="0"/>
              <a:t> </a:t>
            </a:r>
            <a:r>
              <a:rPr lang="en-US" sz="1600" dirty="0" err="1"/>
              <a:t>dren</a:t>
            </a:r>
            <a:r>
              <a:rPr lang="ro-RO" sz="1600" dirty="0"/>
              <a:t>ă</a:t>
            </a:r>
            <a:r>
              <a:rPr lang="en-US" sz="1600" dirty="0"/>
              <a:t> </a:t>
            </a:r>
            <a:r>
              <a:rPr lang="en-US" sz="1600" dirty="0" err="1"/>
              <a:t>și</a:t>
            </a:r>
            <a:r>
              <a:rPr lang="en-US" sz="1600" dirty="0"/>
              <a:t> </a:t>
            </a:r>
            <a:r>
              <a:rPr lang="en-US" sz="1600" dirty="0" err="1"/>
              <a:t>sursă</a:t>
            </a:r>
            <a:r>
              <a:rPr lang="en-US" sz="1600" dirty="0"/>
              <a:t>, </a:t>
            </a:r>
            <a:r>
              <a:rPr lang="en-US" sz="1600" dirty="0" err="1"/>
              <a:t>iar</a:t>
            </a:r>
            <a:r>
              <a:rPr lang="en-US" sz="1600" dirty="0"/>
              <a:t> FET-</a:t>
            </a:r>
            <a:r>
              <a:rPr lang="en-US" sz="1600" dirty="0" err="1"/>
              <a:t>ul</a:t>
            </a:r>
            <a:r>
              <a:rPr lang="en-US" sz="1600" dirty="0"/>
              <a:t> se </a:t>
            </a:r>
            <a:r>
              <a:rPr lang="en-US" sz="1600" dirty="0" err="1"/>
              <a:t>spune</a:t>
            </a:r>
            <a:r>
              <a:rPr lang="en-US" sz="1600" dirty="0"/>
              <a:t> </a:t>
            </a:r>
            <a:r>
              <a:rPr lang="en-US" sz="1600" dirty="0" err="1"/>
              <a:t>că</a:t>
            </a:r>
            <a:r>
              <a:rPr lang="en-US" sz="1600" dirty="0"/>
              <a:t> </a:t>
            </a:r>
            <a:r>
              <a:rPr lang="en-US" sz="1600" dirty="0" err="1"/>
              <a:t>este</a:t>
            </a:r>
            <a:r>
              <a:rPr lang="en-US" sz="1600" dirty="0"/>
              <a:t> „</a:t>
            </a:r>
            <a:r>
              <a:rPr lang="en-US" sz="1600" dirty="0" err="1"/>
              <a:t>prins</a:t>
            </a:r>
            <a:r>
              <a:rPr lang="en-US" sz="1600" dirty="0"/>
              <a:t>”. </a:t>
            </a:r>
            <a:r>
              <a:rPr lang="en-US" sz="1600" dirty="0" err="1"/>
              <a:t>În</a:t>
            </a:r>
            <a:r>
              <a:rPr lang="en-US" sz="1600" dirty="0"/>
              <a:t> </a:t>
            </a:r>
            <a:r>
              <a:rPr lang="en-US" sz="1600" dirty="0" err="1"/>
              <a:t>această</a:t>
            </a:r>
            <a:r>
              <a:rPr lang="en-US" sz="1600" dirty="0"/>
              <a:t> </a:t>
            </a:r>
            <a:r>
              <a:rPr lang="en-US" sz="1600" dirty="0" err="1"/>
              <a:t>regiune</a:t>
            </a:r>
            <a:r>
              <a:rPr lang="en-US" sz="1600" dirty="0"/>
              <a:t> de pinch-off, </a:t>
            </a:r>
            <a:r>
              <a:rPr lang="en-US" sz="1600" dirty="0" err="1"/>
              <a:t>tensiunea</a:t>
            </a:r>
            <a:r>
              <a:rPr lang="en-US" sz="1600" dirty="0"/>
              <a:t> de </a:t>
            </a:r>
            <a:r>
              <a:rPr lang="en-US" sz="1600" dirty="0" err="1"/>
              <a:t>poartă</a:t>
            </a:r>
            <a:r>
              <a:rPr lang="en-US" sz="1600" dirty="0"/>
              <a:t>, </a:t>
            </a:r>
            <a:r>
              <a:rPr lang="en-US" sz="1600" dirty="0" err="1"/>
              <a:t>Vgs</a:t>
            </a:r>
            <a:r>
              <a:rPr lang="ro-RO" sz="1600" dirty="0"/>
              <a:t>,</a:t>
            </a:r>
            <a:r>
              <a:rPr lang="en-US" sz="1600" dirty="0"/>
              <a:t> </a:t>
            </a:r>
            <a:r>
              <a:rPr lang="en-US" sz="1600" dirty="0" err="1"/>
              <a:t>controlează</a:t>
            </a:r>
            <a:r>
              <a:rPr lang="en-US" sz="1600" dirty="0"/>
              <a:t> </a:t>
            </a:r>
            <a:r>
              <a:rPr lang="en-US" sz="1600" dirty="0" err="1"/>
              <a:t>curentul</a:t>
            </a:r>
            <a:r>
              <a:rPr lang="en-US" sz="1600" dirty="0"/>
              <a:t> </a:t>
            </a:r>
            <a:r>
              <a:rPr lang="en-US" sz="1600" dirty="0" err="1"/>
              <a:t>canalului</a:t>
            </a:r>
            <a:r>
              <a:rPr lang="en-US" sz="1600" dirty="0"/>
              <a:t> </a:t>
            </a:r>
            <a:r>
              <a:rPr lang="en-US" sz="1600" dirty="0" err="1"/>
              <a:t>și</a:t>
            </a:r>
            <a:r>
              <a:rPr lang="en-US" sz="1600" dirty="0"/>
              <a:t> </a:t>
            </a:r>
            <a:r>
              <a:rPr lang="en-US" sz="1600" dirty="0" err="1"/>
              <a:t>Vds</a:t>
            </a:r>
            <a:r>
              <a:rPr lang="en-US" sz="1600" dirty="0"/>
              <a:t> au un </a:t>
            </a:r>
            <a:r>
              <a:rPr lang="en-US" sz="1600" dirty="0" err="1"/>
              <a:t>efect</a:t>
            </a:r>
            <a:r>
              <a:rPr lang="en-US" sz="1600" dirty="0"/>
              <a:t> </a:t>
            </a:r>
            <a:r>
              <a:rPr lang="en-US" sz="1600" dirty="0" err="1"/>
              <a:t>redus</a:t>
            </a:r>
            <a:r>
              <a:rPr lang="en-US" sz="1600" dirty="0"/>
              <a:t> </a:t>
            </a:r>
            <a:r>
              <a:rPr lang="en-US" sz="1600" dirty="0" err="1"/>
              <a:t>sau</a:t>
            </a:r>
            <a:r>
              <a:rPr lang="en-US" sz="1600" dirty="0"/>
              <a:t> </a:t>
            </a:r>
            <a:r>
              <a:rPr lang="en-US" sz="1600" dirty="0" err="1"/>
              <a:t>deloc</a:t>
            </a:r>
            <a:r>
              <a:rPr lang="en-US" sz="1600" dirty="0"/>
              <a:t>. </a:t>
            </a:r>
            <a:r>
              <a:rPr lang="en-US" sz="1600" dirty="0" err="1"/>
              <a:t>Rezultatul</a:t>
            </a:r>
            <a:r>
              <a:rPr lang="en-US" sz="1600" dirty="0"/>
              <a:t> </a:t>
            </a:r>
            <a:r>
              <a:rPr lang="en-US" sz="1600" dirty="0" err="1"/>
              <a:t>este</a:t>
            </a:r>
            <a:r>
              <a:rPr lang="en-US" sz="1600" dirty="0"/>
              <a:t> </a:t>
            </a:r>
            <a:r>
              <a:rPr lang="en-US" sz="1600" dirty="0" err="1"/>
              <a:t>că</a:t>
            </a:r>
            <a:r>
              <a:rPr lang="en-US" sz="1600" dirty="0"/>
              <a:t> FET-</a:t>
            </a:r>
            <a:r>
              <a:rPr lang="en-US" sz="1600" dirty="0" err="1"/>
              <a:t>ul</a:t>
            </a:r>
            <a:r>
              <a:rPr lang="en-US" sz="1600" dirty="0"/>
              <a:t> </a:t>
            </a:r>
            <a:r>
              <a:rPr lang="en-US" sz="1600" dirty="0" err="1"/>
              <a:t>acționează</a:t>
            </a:r>
            <a:r>
              <a:rPr lang="en-US" sz="1600" dirty="0"/>
              <a:t> </a:t>
            </a:r>
            <a:r>
              <a:rPr lang="en-US" sz="1600" dirty="0" err="1"/>
              <a:t>mai</a:t>
            </a:r>
            <a:r>
              <a:rPr lang="en-US" sz="1600" dirty="0"/>
              <a:t> </a:t>
            </a:r>
            <a:r>
              <a:rPr lang="en-US" sz="1600" dirty="0" err="1"/>
              <a:t>mult</a:t>
            </a:r>
            <a:r>
              <a:rPr lang="en-US" sz="1600" dirty="0"/>
              <a:t> ca un </a:t>
            </a:r>
            <a:r>
              <a:rPr lang="en-US" sz="1600" dirty="0" err="1"/>
              <a:t>rezistor</a:t>
            </a:r>
            <a:r>
              <a:rPr lang="en-US" sz="1600" dirty="0"/>
              <a:t> </a:t>
            </a:r>
            <a:r>
              <a:rPr lang="en-US" sz="1600" dirty="0" err="1"/>
              <a:t>controlat</a:t>
            </a:r>
            <a:r>
              <a:rPr lang="en-US" sz="1600" dirty="0"/>
              <a:t> de </a:t>
            </a:r>
            <a:r>
              <a:rPr lang="en-US" sz="1600" dirty="0" err="1"/>
              <a:t>tensiune</a:t>
            </a:r>
            <a:r>
              <a:rPr lang="en-US" sz="1600" dirty="0"/>
              <a:t> care are </a:t>
            </a:r>
            <a:r>
              <a:rPr lang="en-US" sz="1600" dirty="0" err="1"/>
              <a:t>rezistență</a:t>
            </a:r>
            <a:r>
              <a:rPr lang="en-US" sz="1600" dirty="0"/>
              <a:t> zero </a:t>
            </a:r>
            <a:r>
              <a:rPr lang="en-US" sz="1600" dirty="0" err="1"/>
              <a:t>atunci</a:t>
            </a:r>
            <a:r>
              <a:rPr lang="en-US" sz="1600" dirty="0"/>
              <a:t> </a:t>
            </a:r>
            <a:r>
              <a:rPr lang="en-US" sz="1600" dirty="0" err="1"/>
              <a:t>când</a:t>
            </a:r>
            <a:r>
              <a:rPr lang="en-US" sz="1600" dirty="0"/>
              <a:t> </a:t>
            </a:r>
            <a:r>
              <a:rPr lang="en-US" sz="1600" dirty="0" err="1"/>
              <a:t>Vgs</a:t>
            </a:r>
            <a:r>
              <a:rPr lang="en-US" sz="1600" dirty="0"/>
              <a:t> = 0 </a:t>
            </a:r>
            <a:r>
              <a:rPr lang="en-US" sz="1600" dirty="0" err="1"/>
              <a:t>și</a:t>
            </a:r>
            <a:r>
              <a:rPr lang="en-US" sz="1600" dirty="0"/>
              <a:t> </a:t>
            </a:r>
            <a:r>
              <a:rPr lang="en-US" sz="1600" dirty="0" err="1"/>
              <a:t>rezistență</a:t>
            </a:r>
            <a:r>
              <a:rPr lang="en-US" sz="1600" dirty="0"/>
              <a:t> (</a:t>
            </a:r>
            <a:r>
              <a:rPr lang="en-US" sz="1600" dirty="0" err="1"/>
              <a:t>Rds</a:t>
            </a:r>
            <a:r>
              <a:rPr lang="en-US" sz="1600" dirty="0"/>
              <a:t>) </a:t>
            </a:r>
            <a:r>
              <a:rPr lang="en-US" sz="1600" dirty="0" err="1"/>
              <a:t>maximă</a:t>
            </a:r>
            <a:r>
              <a:rPr lang="en-US" sz="1600" dirty="0"/>
              <a:t> „ON” </a:t>
            </a:r>
            <a:r>
              <a:rPr lang="en-US" sz="1600" dirty="0" err="1"/>
              <a:t>când</a:t>
            </a:r>
            <a:r>
              <a:rPr lang="en-US" sz="1600" dirty="0"/>
              <a:t> </a:t>
            </a:r>
            <a:r>
              <a:rPr lang="en-US" sz="1600" dirty="0" err="1"/>
              <a:t>tensiunea</a:t>
            </a:r>
            <a:r>
              <a:rPr lang="en-US" sz="1600" dirty="0"/>
              <a:t> de </a:t>
            </a:r>
            <a:r>
              <a:rPr lang="en-US" sz="1600" dirty="0" err="1"/>
              <a:t>poartă</a:t>
            </a:r>
            <a:r>
              <a:rPr lang="en-US" sz="1600" dirty="0"/>
              <a:t> </a:t>
            </a:r>
            <a:r>
              <a:rPr lang="en-US" sz="1600" dirty="0" err="1"/>
              <a:t>este</a:t>
            </a:r>
            <a:r>
              <a:rPr lang="en-US" sz="1600" dirty="0"/>
              <a:t> </a:t>
            </a:r>
            <a:r>
              <a:rPr lang="en-US" sz="1600" dirty="0" err="1"/>
              <a:t>foarte</a:t>
            </a:r>
            <a:r>
              <a:rPr lang="en-US" sz="1600" dirty="0"/>
              <a:t> </a:t>
            </a:r>
            <a:r>
              <a:rPr lang="en-US" sz="1600" dirty="0" err="1"/>
              <a:t>negativă</a:t>
            </a:r>
            <a:r>
              <a:rPr lang="en-US" sz="1600" dirty="0"/>
              <a:t>.</a:t>
            </a:r>
          </a:p>
        </p:txBody>
      </p:sp>
      <p:sp>
        <p:nvSpPr>
          <p:cNvPr id="4" name="Substituent dată 3">
            <a:extLst>
              <a:ext uri="{FF2B5EF4-FFF2-40B4-BE49-F238E27FC236}">
                <a16:creationId xmlns:a16="http://schemas.microsoft.com/office/drawing/2014/main" id="{B9FF12DC-E19A-EEF7-AD75-9A44E38014CD}"/>
              </a:ext>
            </a:extLst>
          </p:cNvPr>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ubstituent număr diapozitiv 5">
            <a:extLst>
              <a:ext uri="{FF2B5EF4-FFF2-40B4-BE49-F238E27FC236}">
                <a16:creationId xmlns:a16="http://schemas.microsoft.com/office/drawing/2014/main" id="{2EFCA7AD-A29F-64AC-7093-8E4CE5A23D6A}"/>
              </a:ext>
            </a:extLst>
          </p:cNvPr>
          <p:cNvSpPr>
            <a:spLocks noGrp="1"/>
          </p:cNvSpPr>
          <p:nvPr>
            <p:ph type="sldNum" sz="quarter" idx="12"/>
          </p:nvPr>
        </p:nvSpPr>
        <p:spPr/>
        <p:txBody>
          <a:bodyPr/>
          <a:lstStyle/>
          <a:p>
            <a:pPr>
              <a:defRPr/>
            </a:pPr>
            <a:fld id="{6A376BE1-B17D-4FFF-B224-99B21EC59678}" type="slidenum">
              <a:rPr lang="zh-CN" altLang="en-US" smtClean="0"/>
              <a:pPr>
                <a:defRPr/>
              </a:pPr>
              <a:t>59</a:t>
            </a:fld>
            <a:endParaRPr lang="en-US" altLang="zh-CN"/>
          </a:p>
        </p:txBody>
      </p:sp>
      <p:pic>
        <p:nvPicPr>
          <p:cNvPr id="8" name="Imagine 7">
            <a:extLst>
              <a:ext uri="{FF2B5EF4-FFF2-40B4-BE49-F238E27FC236}">
                <a16:creationId xmlns:a16="http://schemas.microsoft.com/office/drawing/2014/main" id="{6C695DAA-035D-5AEF-48A2-96BFB6DACDE7}"/>
              </a:ext>
            </a:extLst>
          </p:cNvPr>
          <p:cNvPicPr>
            <a:picLocks noChangeAspect="1"/>
          </p:cNvPicPr>
          <p:nvPr/>
        </p:nvPicPr>
        <p:blipFill>
          <a:blip r:embed="rId2"/>
          <a:stretch>
            <a:fillRect/>
          </a:stretch>
        </p:blipFill>
        <p:spPr>
          <a:xfrm>
            <a:off x="5861050" y="1362075"/>
            <a:ext cx="3181350" cy="2066925"/>
          </a:xfrm>
          <a:prstGeom prst="rect">
            <a:avLst/>
          </a:prstGeom>
        </p:spPr>
      </p:pic>
    </p:spTree>
    <p:extLst>
      <p:ext uri="{BB962C8B-B14F-4D97-AF65-F5344CB8AC3E}">
        <p14:creationId xmlns:p14="http://schemas.microsoft.com/office/powerpoint/2010/main" val="165834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8F51E73-EDAC-3AE3-2216-5D9CB34888F7}"/>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761F53B7-9697-1404-5FF1-6FE47B832624}"/>
              </a:ext>
            </a:extLst>
          </p:cNvPr>
          <p:cNvSpPr>
            <a:spLocks noGrp="1"/>
          </p:cNvSpPr>
          <p:nvPr>
            <p:ph idx="1"/>
          </p:nvPr>
        </p:nvSpPr>
        <p:spPr/>
        <p:txBody>
          <a:bodyPr/>
          <a:lstStyle/>
          <a:p>
            <a:r>
              <a:rPr lang="en-US" sz="1800" dirty="0"/>
              <a:t>Pe </a:t>
            </a:r>
            <a:r>
              <a:rPr lang="en-US" sz="1800" dirty="0" err="1"/>
              <a:t>lângă</a:t>
            </a:r>
            <a:r>
              <a:rPr lang="en-US" sz="1800" dirty="0"/>
              <a:t> </a:t>
            </a:r>
            <a:r>
              <a:rPr lang="ro-RO" sz="1800" dirty="0"/>
              <a:t>TECJ</a:t>
            </a:r>
            <a:r>
              <a:rPr lang="en-US" sz="1800" dirty="0"/>
              <a:t> </a:t>
            </a:r>
            <a:r>
              <a:rPr lang="en-US" sz="1800" dirty="0" err="1"/>
              <a:t>există</a:t>
            </a:r>
            <a:r>
              <a:rPr lang="en-US" sz="1800" dirty="0"/>
              <a:t> un alt tip de </a:t>
            </a:r>
            <a:r>
              <a:rPr lang="ro-RO" sz="1800" dirty="0"/>
              <a:t>TEC</a:t>
            </a:r>
            <a:r>
              <a:rPr lang="en-US" sz="1800" dirty="0"/>
              <a:t> a </a:t>
            </a:r>
            <a:r>
              <a:rPr lang="en-US" sz="1800" dirty="0" err="1"/>
              <a:t>cărui</a:t>
            </a:r>
            <a:r>
              <a:rPr lang="en-US" sz="1800" dirty="0"/>
              <a:t> </a:t>
            </a:r>
            <a:r>
              <a:rPr lang="en-US" sz="1800" dirty="0" err="1"/>
              <a:t>intrare</a:t>
            </a:r>
            <a:r>
              <a:rPr lang="en-US" sz="1800" dirty="0"/>
              <a:t> de </a:t>
            </a:r>
            <a:r>
              <a:rPr lang="en-US" sz="1800" dirty="0" err="1"/>
              <a:t>poartă</a:t>
            </a:r>
            <a:r>
              <a:rPr lang="en-US" sz="1800" dirty="0"/>
              <a:t> </a:t>
            </a:r>
            <a:r>
              <a:rPr lang="en-US" sz="1800" dirty="0" err="1"/>
              <a:t>este</a:t>
            </a:r>
            <a:r>
              <a:rPr lang="en-US" sz="1800" dirty="0"/>
              <a:t> </a:t>
            </a:r>
            <a:r>
              <a:rPr lang="en-US" sz="1800" dirty="0" err="1"/>
              <a:t>izolată</a:t>
            </a:r>
            <a:r>
              <a:rPr lang="en-US" sz="1800" dirty="0"/>
              <a:t> electric de </a:t>
            </a:r>
            <a:r>
              <a:rPr lang="en-US" sz="1800" dirty="0" err="1"/>
              <a:t>canalul</a:t>
            </a:r>
            <a:r>
              <a:rPr lang="en-US" sz="1800" dirty="0"/>
              <a:t> principal de transport de </a:t>
            </a:r>
            <a:r>
              <a:rPr lang="en-US" sz="1800" dirty="0" err="1"/>
              <a:t>curent</a:t>
            </a:r>
            <a:r>
              <a:rPr lang="en-US"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se </a:t>
            </a:r>
            <a:r>
              <a:rPr lang="en-US" sz="1800" dirty="0" err="1"/>
              <a:t>numește</a:t>
            </a:r>
            <a:r>
              <a:rPr lang="en-US" sz="1800" dirty="0"/>
              <a:t> </a:t>
            </a:r>
            <a:r>
              <a:rPr lang="en-US" sz="1800" dirty="0" err="1"/>
              <a:t>tranzistor</a:t>
            </a:r>
            <a:r>
              <a:rPr lang="en-US" sz="1800" dirty="0"/>
              <a:t> cu </a:t>
            </a:r>
            <a:r>
              <a:rPr lang="en-US" sz="1800" dirty="0" err="1"/>
              <a:t>efect</a:t>
            </a:r>
            <a:r>
              <a:rPr lang="en-US" sz="1800" dirty="0"/>
              <a:t> de </a:t>
            </a:r>
            <a:r>
              <a:rPr lang="en-US" sz="1800" dirty="0" err="1"/>
              <a:t>câmp</a:t>
            </a:r>
            <a:r>
              <a:rPr lang="en-US" sz="1800" dirty="0"/>
              <a:t> de </a:t>
            </a:r>
            <a:r>
              <a:rPr lang="en-US" sz="1800" dirty="0" err="1"/>
              <a:t>poartă</a:t>
            </a:r>
            <a:r>
              <a:rPr lang="en-US" sz="1800" dirty="0"/>
              <a:t> </a:t>
            </a:r>
            <a:r>
              <a:rPr lang="en-US" sz="1800" dirty="0" err="1"/>
              <a:t>izolată</a:t>
            </a:r>
            <a:r>
              <a:rPr lang="en-US" sz="1800" dirty="0"/>
              <a:t>. </a:t>
            </a:r>
            <a:r>
              <a:rPr lang="en-US" sz="1800" dirty="0" err="1"/>
              <a:t>Cel</a:t>
            </a:r>
            <a:r>
              <a:rPr lang="en-US" sz="1800" dirty="0"/>
              <a:t> </a:t>
            </a:r>
            <a:r>
              <a:rPr lang="en-US" sz="1800" dirty="0" err="1"/>
              <a:t>mai</a:t>
            </a:r>
            <a:r>
              <a:rPr lang="en-US" sz="1800" dirty="0"/>
              <a:t> </a:t>
            </a:r>
            <a:r>
              <a:rPr lang="en-US" sz="1800" dirty="0" err="1"/>
              <a:t>comun</a:t>
            </a:r>
            <a:r>
              <a:rPr lang="en-US" sz="1800" dirty="0"/>
              <a:t> tip de </a:t>
            </a:r>
            <a:r>
              <a:rPr lang="en-US" sz="1800" dirty="0" err="1"/>
              <a:t>poartă</a:t>
            </a:r>
            <a:r>
              <a:rPr lang="en-US" sz="1800" dirty="0"/>
              <a:t> </a:t>
            </a:r>
            <a:r>
              <a:rPr lang="en-US" sz="1800" dirty="0" err="1"/>
              <a:t>izolată</a:t>
            </a:r>
            <a:r>
              <a:rPr lang="en-US" sz="1800" dirty="0"/>
              <a:t> FET </a:t>
            </a:r>
            <a:r>
              <a:rPr lang="en-US" sz="1800" dirty="0" err="1"/>
              <a:t>sau</a:t>
            </a:r>
            <a:r>
              <a:rPr lang="en-US" sz="1800" dirty="0"/>
              <a:t> IGFET, </a:t>
            </a:r>
            <a:r>
              <a:rPr lang="en-US" sz="1800" dirty="0" err="1"/>
              <a:t>așa</a:t>
            </a:r>
            <a:r>
              <a:rPr lang="en-US" sz="1800" dirty="0"/>
              <a:t> cum </a:t>
            </a:r>
            <a:r>
              <a:rPr lang="en-US" sz="1800" dirty="0" err="1"/>
              <a:t>este</a:t>
            </a:r>
            <a:r>
              <a:rPr lang="en-US" sz="1800" dirty="0"/>
              <a:t> </a:t>
            </a:r>
            <a:r>
              <a:rPr lang="en-US" sz="1800" dirty="0" err="1"/>
              <a:t>numit</a:t>
            </a:r>
            <a:r>
              <a:rPr lang="en-US" sz="1800" dirty="0"/>
              <a:t> </a:t>
            </a:r>
            <a:r>
              <a:rPr lang="en-US" sz="1800" dirty="0" err="1"/>
              <a:t>uneori</a:t>
            </a:r>
            <a:r>
              <a:rPr lang="en-US" sz="1800" dirty="0"/>
              <a:t>, </a:t>
            </a:r>
            <a:r>
              <a:rPr lang="en-US" sz="1800" dirty="0" err="1"/>
              <a:t>este</a:t>
            </a:r>
            <a:r>
              <a:rPr lang="en-US" sz="1800" dirty="0"/>
              <a:t> </a:t>
            </a:r>
            <a:r>
              <a:rPr lang="en-US" sz="1800" dirty="0" err="1"/>
              <a:t>tranzistorul</a:t>
            </a:r>
            <a:r>
              <a:rPr lang="en-US" sz="1800" dirty="0"/>
              <a:t> cu </a:t>
            </a:r>
            <a:r>
              <a:rPr lang="en-US" sz="1800" dirty="0" err="1"/>
              <a:t>efect</a:t>
            </a:r>
            <a:r>
              <a:rPr lang="en-US" sz="1800" dirty="0"/>
              <a:t> de </a:t>
            </a:r>
            <a:r>
              <a:rPr lang="en-US" sz="1800" dirty="0" err="1"/>
              <a:t>câmp</a:t>
            </a:r>
            <a:r>
              <a:rPr lang="en-US" sz="1800" dirty="0"/>
              <a:t> cu semiconductor de </a:t>
            </a:r>
            <a:r>
              <a:rPr lang="en-US" sz="1800" dirty="0" err="1"/>
              <a:t>oxid</a:t>
            </a:r>
            <a:r>
              <a:rPr lang="en-US" sz="1800" dirty="0"/>
              <a:t> de metal </a:t>
            </a:r>
            <a:r>
              <a:rPr lang="en-US" sz="1800" dirty="0" err="1"/>
              <a:t>sau</a:t>
            </a:r>
            <a:r>
              <a:rPr lang="en-US" sz="1800" dirty="0"/>
              <a:t> MOSFET.</a:t>
            </a:r>
            <a:endParaRPr lang="ro-RO" sz="1800" dirty="0"/>
          </a:p>
          <a:p>
            <a:r>
              <a:rPr lang="en-US" sz="1800" dirty="0" err="1"/>
              <a:t>Tipul</a:t>
            </a:r>
            <a:r>
              <a:rPr lang="en-US" sz="1800" dirty="0"/>
              <a:t> MOSFET de </a:t>
            </a:r>
            <a:r>
              <a:rPr lang="en-US" sz="1800" dirty="0" err="1"/>
              <a:t>tranzistor</a:t>
            </a:r>
            <a:r>
              <a:rPr lang="en-US" sz="1800" dirty="0"/>
              <a:t> cu </a:t>
            </a:r>
            <a:r>
              <a:rPr lang="en-US" sz="1800" dirty="0" err="1"/>
              <a:t>efect</a:t>
            </a:r>
            <a:r>
              <a:rPr lang="en-US" sz="1800" dirty="0"/>
              <a:t> de </a:t>
            </a:r>
            <a:r>
              <a:rPr lang="en-US" sz="1800" dirty="0" err="1"/>
              <a:t>câmp</a:t>
            </a:r>
            <a:r>
              <a:rPr lang="en-US" sz="1800" dirty="0"/>
              <a:t> are o </a:t>
            </a:r>
            <a:r>
              <a:rPr lang="en-US" sz="1800" dirty="0" err="1"/>
              <a:t>poartă</a:t>
            </a:r>
            <a:r>
              <a:rPr lang="en-US" sz="1800" dirty="0"/>
              <a:t> „</a:t>
            </a:r>
            <a:r>
              <a:rPr lang="en-US" sz="1800" dirty="0" err="1"/>
              <a:t>oxid</a:t>
            </a:r>
            <a:r>
              <a:rPr lang="en-US" sz="1800" dirty="0"/>
              <a:t> de metal” (de </a:t>
            </a:r>
            <a:r>
              <a:rPr lang="en-US" sz="1800" dirty="0" err="1"/>
              <a:t>obicei</a:t>
            </a:r>
            <a:r>
              <a:rPr lang="en-US" sz="1800" dirty="0"/>
              <a:t> </a:t>
            </a:r>
            <a:r>
              <a:rPr lang="ro-RO" sz="1800" dirty="0"/>
              <a:t>SiO</a:t>
            </a:r>
            <a:r>
              <a:rPr lang="ro-RO" sz="1400" dirty="0"/>
              <a:t>2</a:t>
            </a:r>
            <a:r>
              <a:rPr lang="en-US" sz="1800" dirty="0"/>
              <a:t>, care </a:t>
            </a:r>
            <a:r>
              <a:rPr lang="en-US" sz="1800" dirty="0" err="1"/>
              <a:t>este</a:t>
            </a:r>
            <a:r>
              <a:rPr lang="en-US" sz="1800" dirty="0"/>
              <a:t> </a:t>
            </a:r>
            <a:r>
              <a:rPr lang="en-US" sz="1800" dirty="0" err="1"/>
              <a:t>izolată</a:t>
            </a:r>
            <a:r>
              <a:rPr lang="en-US" sz="1800" dirty="0"/>
              <a:t> electric de </a:t>
            </a:r>
            <a:r>
              <a:rPr lang="en-US" sz="1800" dirty="0" err="1"/>
              <a:t>canalul</a:t>
            </a:r>
            <a:r>
              <a:rPr lang="en-US" sz="1800" dirty="0"/>
              <a:t> </a:t>
            </a:r>
            <a:r>
              <a:rPr lang="ro-RO" sz="1800" dirty="0"/>
              <a:t>principal </a:t>
            </a:r>
            <a:r>
              <a:rPr lang="en-US" sz="1800" dirty="0"/>
              <a:t>N </a:t>
            </a:r>
            <a:r>
              <a:rPr lang="ro-RO" sz="1800" dirty="0"/>
              <a:t>sau</a:t>
            </a:r>
            <a:r>
              <a:rPr lang="en-US" sz="1800" dirty="0"/>
              <a:t> P al</a:t>
            </a:r>
            <a:r>
              <a:rPr lang="ro-RO" sz="1800" dirty="0"/>
              <a:t> SC</a:t>
            </a:r>
            <a:r>
              <a:rPr lang="en-US" sz="1800" dirty="0"/>
              <a:t>. </a:t>
            </a:r>
            <a:endParaRPr lang="ro-RO" sz="1800" dirty="0"/>
          </a:p>
          <a:p>
            <a:r>
              <a:rPr lang="en-US" sz="1800" dirty="0" err="1"/>
              <a:t>Această</a:t>
            </a:r>
            <a:r>
              <a:rPr lang="en-US" sz="1800" dirty="0"/>
              <a:t> </a:t>
            </a:r>
            <a:r>
              <a:rPr lang="en-US" sz="1800" dirty="0" err="1"/>
              <a:t>izolație</a:t>
            </a:r>
            <a:r>
              <a:rPr lang="en-US" sz="1800" dirty="0"/>
              <a:t> a </a:t>
            </a:r>
            <a:r>
              <a:rPr lang="en-US" sz="1800" dirty="0" err="1"/>
              <a:t>porții</a:t>
            </a:r>
            <a:r>
              <a:rPr lang="en-US" sz="1800" dirty="0"/>
              <a:t> de control face ca </a:t>
            </a:r>
            <a:r>
              <a:rPr lang="en-US" sz="1800" dirty="0" err="1"/>
              <a:t>rezistența</a:t>
            </a:r>
            <a:r>
              <a:rPr lang="en-US" sz="1800" dirty="0"/>
              <a:t> de </a:t>
            </a:r>
            <a:r>
              <a:rPr lang="en-US" sz="1800" dirty="0" err="1"/>
              <a:t>intrare</a:t>
            </a:r>
            <a:r>
              <a:rPr lang="en-US" sz="1800" dirty="0"/>
              <a:t> a MOSFET-</a:t>
            </a:r>
            <a:r>
              <a:rPr lang="en-US" sz="1800" dirty="0" err="1"/>
              <a:t>ului</a:t>
            </a:r>
            <a:r>
              <a:rPr lang="en-US" sz="1800" dirty="0"/>
              <a:t> </a:t>
            </a:r>
            <a:r>
              <a:rPr lang="en-US" sz="1800" dirty="0" err="1"/>
              <a:t>să</a:t>
            </a:r>
            <a:r>
              <a:rPr lang="en-US" sz="1800" dirty="0"/>
              <a:t> fie </a:t>
            </a:r>
            <a:r>
              <a:rPr lang="en-US" sz="1800" dirty="0" err="1"/>
              <a:t>extrem</a:t>
            </a:r>
            <a:r>
              <a:rPr lang="en-US" sz="1800" dirty="0"/>
              <a:t> de mare </a:t>
            </a:r>
            <a:r>
              <a:rPr lang="en-US" sz="1800" dirty="0" err="1"/>
              <a:t>în</a:t>
            </a:r>
            <a:r>
              <a:rPr lang="en-US" sz="1800" dirty="0"/>
              <a:t> </a:t>
            </a:r>
            <a:r>
              <a:rPr lang="en-US" sz="1800" dirty="0" err="1"/>
              <a:t>regiunea</a:t>
            </a:r>
            <a:r>
              <a:rPr lang="en-US" sz="1800" dirty="0"/>
              <a:t> M</a:t>
            </a:r>
            <a:r>
              <a:rPr lang="ro-RO" sz="1800" dirty="0"/>
              <a:t>O</a:t>
            </a:r>
            <a:r>
              <a:rPr lang="en-US" sz="1800" dirty="0" err="1"/>
              <a:t>hmi</a:t>
            </a:r>
            <a:r>
              <a:rPr lang="en-US" sz="1800" dirty="0"/>
              <a:t> </a:t>
            </a:r>
            <a:r>
              <a:rPr lang="en-US" sz="1800" dirty="0" err="1"/>
              <a:t>și</a:t>
            </a:r>
            <a:r>
              <a:rPr lang="en-US" sz="1800" dirty="0"/>
              <a:t> </a:t>
            </a:r>
            <a:r>
              <a:rPr lang="en-US" sz="1800" dirty="0" err="1"/>
              <a:t>aproape</a:t>
            </a:r>
            <a:r>
              <a:rPr lang="en-US" sz="1800" dirty="0"/>
              <a:t> </a:t>
            </a:r>
            <a:r>
              <a:rPr lang="en-US" sz="1800" dirty="0" err="1"/>
              <a:t>infinită</a:t>
            </a:r>
            <a:r>
              <a:rPr lang="en-US" sz="1800" dirty="0"/>
              <a:t>. </a:t>
            </a:r>
            <a:r>
              <a:rPr lang="en-US" sz="1800" dirty="0" err="1"/>
              <a:t>Deoarece</a:t>
            </a:r>
            <a:r>
              <a:rPr lang="en-US" sz="1800" dirty="0"/>
              <a:t> </a:t>
            </a:r>
            <a:r>
              <a:rPr lang="en-US" sz="1800" dirty="0" err="1"/>
              <a:t>terminalul</a:t>
            </a:r>
            <a:r>
              <a:rPr lang="en-US" sz="1800" dirty="0"/>
              <a:t> de </a:t>
            </a:r>
            <a:r>
              <a:rPr lang="en-US" sz="1800" dirty="0" err="1"/>
              <a:t>poartă</a:t>
            </a:r>
            <a:r>
              <a:rPr lang="en-US" sz="1800" dirty="0"/>
              <a:t> </a:t>
            </a:r>
            <a:r>
              <a:rPr lang="en-US" sz="1800" dirty="0" err="1"/>
              <a:t>este</a:t>
            </a:r>
            <a:r>
              <a:rPr lang="en-US" sz="1800" dirty="0"/>
              <a:t> </a:t>
            </a:r>
            <a:r>
              <a:rPr lang="en-US" sz="1800" dirty="0" err="1"/>
              <a:t>izolat</a:t>
            </a:r>
            <a:r>
              <a:rPr lang="en-US" sz="1800" dirty="0"/>
              <a:t> de </a:t>
            </a:r>
            <a:r>
              <a:rPr lang="en-US" sz="1800" dirty="0" err="1"/>
              <a:t>canalul</a:t>
            </a:r>
            <a:r>
              <a:rPr lang="en-US" sz="1800" dirty="0"/>
              <a:t> principal care </a:t>
            </a:r>
            <a:r>
              <a:rPr lang="en-US" sz="1800" dirty="0" err="1"/>
              <a:t>transportă</a:t>
            </a:r>
            <a:r>
              <a:rPr lang="en-US" sz="1800" dirty="0"/>
              <a:t> </a:t>
            </a:r>
            <a:r>
              <a:rPr lang="en-US" sz="1800" dirty="0" err="1"/>
              <a:t>curentul</a:t>
            </a:r>
            <a:r>
              <a:rPr lang="en-US" sz="1800" dirty="0"/>
              <a:t> „„NU </a:t>
            </a:r>
            <a:r>
              <a:rPr lang="en-US" sz="1800" dirty="0" err="1"/>
              <a:t>curge</a:t>
            </a:r>
            <a:r>
              <a:rPr lang="en-US" sz="1800" dirty="0"/>
              <a:t> </a:t>
            </a:r>
            <a:r>
              <a:rPr lang="en-US" sz="1800" dirty="0" err="1"/>
              <a:t>curent</a:t>
            </a:r>
            <a:r>
              <a:rPr lang="en-US" sz="1800" dirty="0"/>
              <a:t> </a:t>
            </a:r>
            <a:r>
              <a:rPr lang="en-US" sz="1800" dirty="0" err="1"/>
              <a:t>în</a:t>
            </a:r>
            <a:r>
              <a:rPr lang="en-US" sz="1800" dirty="0"/>
              <a:t> </a:t>
            </a:r>
            <a:r>
              <a:rPr lang="en-US" sz="1800" dirty="0" err="1"/>
              <a:t>poartă</a:t>
            </a:r>
            <a:r>
              <a:rPr lang="en-US" sz="1800" dirty="0"/>
              <a:t>”” </a:t>
            </a:r>
            <a:r>
              <a:rPr lang="en-US" sz="1800" dirty="0" err="1"/>
              <a:t>și</a:t>
            </a:r>
            <a:r>
              <a:rPr lang="en-US" sz="1800" dirty="0"/>
              <a:t>, ca JFET, MOSFET-</a:t>
            </a:r>
            <a:r>
              <a:rPr lang="en-US" sz="1800" dirty="0" err="1"/>
              <a:t>ul</a:t>
            </a:r>
            <a:r>
              <a:rPr lang="en-US" sz="1800" dirty="0"/>
              <a:t> </a:t>
            </a:r>
            <a:r>
              <a:rPr lang="en-US" sz="1800" dirty="0" err="1"/>
              <a:t>acționează</a:t>
            </a:r>
            <a:r>
              <a:rPr lang="en-US" sz="1800" dirty="0"/>
              <a:t>, de </a:t>
            </a:r>
            <a:r>
              <a:rPr lang="en-US" sz="1800" dirty="0" err="1"/>
              <a:t>asemenea</a:t>
            </a:r>
            <a:r>
              <a:rPr lang="en-US" sz="1800" dirty="0"/>
              <a:t>, ca un </a:t>
            </a:r>
            <a:r>
              <a:rPr lang="en-US" sz="1800" dirty="0" err="1"/>
              <a:t>rezistor</a:t>
            </a:r>
            <a:r>
              <a:rPr lang="en-US" sz="1800" dirty="0"/>
              <a:t> </a:t>
            </a:r>
            <a:r>
              <a:rPr lang="en-US" sz="1800" dirty="0" err="1"/>
              <a:t>controlat</a:t>
            </a:r>
            <a:r>
              <a:rPr lang="en-US" sz="1800" dirty="0"/>
              <a:t> de </a:t>
            </a:r>
            <a:r>
              <a:rPr lang="en-US" sz="1800" dirty="0" err="1"/>
              <a:t>tensiune</a:t>
            </a:r>
            <a:r>
              <a:rPr lang="en-US" sz="1800" dirty="0"/>
              <a:t>. De </a:t>
            </a:r>
            <a:r>
              <a:rPr lang="en-US" sz="1800" dirty="0" err="1"/>
              <a:t>asemenea</a:t>
            </a:r>
            <a:r>
              <a:rPr lang="en-US" sz="1800" dirty="0"/>
              <a:t>, ca </a:t>
            </a:r>
            <a:r>
              <a:rPr lang="en-US" sz="1800" dirty="0" err="1"/>
              <a:t>și</a:t>
            </a:r>
            <a:r>
              <a:rPr lang="en-US" sz="1800" dirty="0"/>
              <a:t> JFET, </a:t>
            </a:r>
            <a:r>
              <a:rPr lang="en-US" sz="1800" dirty="0" err="1"/>
              <a:t>această</a:t>
            </a:r>
            <a:r>
              <a:rPr lang="en-US" sz="1800" dirty="0"/>
              <a:t> </a:t>
            </a:r>
            <a:r>
              <a:rPr lang="en-US" sz="1800" dirty="0" err="1"/>
              <a:t>rezistență</a:t>
            </a:r>
            <a:r>
              <a:rPr lang="en-US" sz="1800" dirty="0"/>
              <a:t> de </a:t>
            </a:r>
            <a:r>
              <a:rPr lang="en-US" sz="1800" dirty="0" err="1"/>
              <a:t>intrare</a:t>
            </a:r>
            <a:r>
              <a:rPr lang="en-US" sz="1800" dirty="0"/>
              <a:t> </a:t>
            </a:r>
            <a:r>
              <a:rPr lang="en-US" sz="1800" dirty="0" err="1"/>
              <a:t>foarte</a:t>
            </a:r>
            <a:r>
              <a:rPr lang="en-US" sz="1800" dirty="0"/>
              <a:t> mare </a:t>
            </a:r>
            <a:r>
              <a:rPr lang="en-US" sz="1800" dirty="0" err="1"/>
              <a:t>poate</a:t>
            </a:r>
            <a:r>
              <a:rPr lang="en-US" sz="1800" dirty="0"/>
              <a:t> </a:t>
            </a:r>
            <a:r>
              <a:rPr lang="en-US" sz="1800" dirty="0" err="1"/>
              <a:t>acumula</a:t>
            </a:r>
            <a:r>
              <a:rPr lang="en-US" sz="1800" dirty="0"/>
              <a:t> cu </a:t>
            </a:r>
            <a:r>
              <a:rPr lang="en-US" sz="1800" dirty="0" err="1"/>
              <a:t>ușurință</a:t>
            </a:r>
            <a:r>
              <a:rPr lang="en-US" sz="1800" dirty="0"/>
              <a:t> </a:t>
            </a:r>
            <a:r>
              <a:rPr lang="ro-RO" sz="1800" dirty="0"/>
              <a:t>sarcini electrice </a:t>
            </a:r>
            <a:r>
              <a:rPr lang="en-US" sz="1800" dirty="0"/>
              <a:t>statice </a:t>
            </a:r>
            <a:r>
              <a:rPr lang="en-US" sz="1800" dirty="0" err="1"/>
              <a:t>mari</a:t>
            </a:r>
            <a:r>
              <a:rPr lang="en-US" sz="1800" dirty="0"/>
              <a:t>, </a:t>
            </a:r>
            <a:r>
              <a:rPr lang="en-US" sz="1800" dirty="0" err="1"/>
              <a:t>ceea</a:t>
            </a:r>
            <a:r>
              <a:rPr lang="en-US" sz="1800" dirty="0"/>
              <a:t> </a:t>
            </a:r>
            <a:r>
              <a:rPr lang="en-US" sz="1800" dirty="0" err="1"/>
              <a:t>ce</a:t>
            </a:r>
            <a:r>
              <a:rPr lang="en-US" sz="1800" dirty="0"/>
              <a:t> duce la </a:t>
            </a:r>
            <a:r>
              <a:rPr lang="en-US" sz="1800" dirty="0" err="1"/>
              <a:t>ușor</a:t>
            </a:r>
            <a:r>
              <a:rPr lang="en-US" sz="1800" dirty="0"/>
              <a:t> </a:t>
            </a:r>
            <a:r>
              <a:rPr lang="ro-RO" sz="1800" dirty="0"/>
              <a:t>l</a:t>
            </a:r>
            <a:r>
              <a:rPr lang="en-US" sz="1800" dirty="0"/>
              <a:t>a</a:t>
            </a:r>
            <a:r>
              <a:rPr lang="ro-RO" sz="1800" dirty="0"/>
              <a:t> străpungerea </a:t>
            </a:r>
            <a:r>
              <a:rPr lang="en-US" sz="1800" dirty="0"/>
              <a:t>MOSFET-</a:t>
            </a:r>
            <a:r>
              <a:rPr lang="en-US" sz="1800" dirty="0" err="1"/>
              <a:t>ului</a:t>
            </a:r>
            <a:r>
              <a:rPr lang="en-US" sz="1800" dirty="0"/>
              <a:t>, cu </a:t>
            </a:r>
            <a:r>
              <a:rPr lang="en-US" sz="1800" dirty="0" err="1"/>
              <a:t>excepția</a:t>
            </a:r>
            <a:r>
              <a:rPr lang="en-US" sz="1800" dirty="0"/>
              <a:t> </a:t>
            </a:r>
            <a:r>
              <a:rPr lang="en-US" sz="1800" dirty="0" err="1"/>
              <a:t>cazului</a:t>
            </a:r>
            <a:r>
              <a:rPr lang="en-US" sz="1800" dirty="0"/>
              <a:t> </a:t>
            </a:r>
            <a:r>
              <a:rPr lang="en-US" sz="1800" dirty="0" err="1"/>
              <a:t>în</a:t>
            </a:r>
            <a:r>
              <a:rPr lang="en-US" sz="1800" dirty="0"/>
              <a:t> care</a:t>
            </a:r>
            <a:r>
              <a:rPr lang="ro-RO" sz="1800" dirty="0"/>
              <a:t> sunt </a:t>
            </a:r>
            <a:r>
              <a:rPr lang="en-US" sz="1800" dirty="0"/>
              <a:t>manipulate </a:t>
            </a:r>
            <a:r>
              <a:rPr lang="en-US" sz="1800" dirty="0" err="1"/>
              <a:t>sau</a:t>
            </a:r>
            <a:r>
              <a:rPr lang="en-US" sz="1800" dirty="0"/>
              <a:t> </a:t>
            </a:r>
            <a:r>
              <a:rPr lang="en-US" sz="1800" dirty="0" err="1"/>
              <a:t>protejate</a:t>
            </a:r>
            <a:r>
              <a:rPr lang="en-US" sz="1800" dirty="0"/>
              <a:t> cu </a:t>
            </a:r>
            <a:r>
              <a:rPr lang="en-US" sz="1800" dirty="0" err="1"/>
              <a:t>grijă</a:t>
            </a:r>
            <a:r>
              <a:rPr lang="en-US" sz="1800" dirty="0"/>
              <a:t>.</a:t>
            </a:r>
          </a:p>
        </p:txBody>
      </p:sp>
      <p:sp>
        <p:nvSpPr>
          <p:cNvPr id="4" name="Substituent dată 3">
            <a:extLst>
              <a:ext uri="{FF2B5EF4-FFF2-40B4-BE49-F238E27FC236}">
                <a16:creationId xmlns:a16="http://schemas.microsoft.com/office/drawing/2014/main" id="{C12122C6-EC41-F118-3E88-723CC31255F4}"/>
              </a:ext>
            </a:extLst>
          </p:cNvPr>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ubstituent număr diapozitiv 5">
            <a:extLst>
              <a:ext uri="{FF2B5EF4-FFF2-40B4-BE49-F238E27FC236}">
                <a16:creationId xmlns:a16="http://schemas.microsoft.com/office/drawing/2014/main" id="{17A4E764-8F88-5C1C-3635-228A7E24BB51}"/>
              </a:ext>
            </a:extLst>
          </p:cNvPr>
          <p:cNvSpPr>
            <a:spLocks noGrp="1"/>
          </p:cNvSpPr>
          <p:nvPr>
            <p:ph type="sldNum" sz="quarter" idx="12"/>
          </p:nvPr>
        </p:nvSpPr>
        <p:spPr/>
        <p:txBody>
          <a:bodyPr/>
          <a:lstStyle/>
          <a:p>
            <a:pPr>
              <a:defRPr/>
            </a:pPr>
            <a:fld id="{6A376BE1-B17D-4FFF-B224-99B21EC59678}" type="slidenum">
              <a:rPr lang="zh-CN" altLang="en-US" smtClean="0"/>
              <a:pPr>
                <a:defRPr/>
              </a:pPr>
              <a:t>6</a:t>
            </a:fld>
            <a:endParaRPr lang="en-US" altLang="zh-CN"/>
          </a:p>
        </p:txBody>
      </p:sp>
    </p:spTree>
    <p:extLst>
      <p:ext uri="{BB962C8B-B14F-4D97-AF65-F5344CB8AC3E}">
        <p14:creationId xmlns:p14="http://schemas.microsoft.com/office/powerpoint/2010/main" val="2033939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0351A83-0CCE-CA65-E7E4-8D539C818239}"/>
              </a:ext>
            </a:extLst>
          </p:cNvPr>
          <p:cNvSpPr>
            <a:spLocks noGrp="1"/>
          </p:cNvSpPr>
          <p:nvPr>
            <p:ph type="title"/>
          </p:nvPr>
        </p:nvSpPr>
        <p:spPr/>
        <p:txBody>
          <a:bodyPr/>
          <a:lstStyle/>
          <a:p>
            <a:r>
              <a:rPr lang="ro-RO" dirty="0"/>
              <a:t>Caracteristicile de ieșire I-V a unui JFET tipic</a:t>
            </a:r>
            <a:endParaRPr lang="en-US" dirty="0"/>
          </a:p>
        </p:txBody>
      </p:sp>
      <p:sp>
        <p:nvSpPr>
          <p:cNvPr id="3" name="Substituent conținut 2">
            <a:extLst>
              <a:ext uri="{FF2B5EF4-FFF2-40B4-BE49-F238E27FC236}">
                <a16:creationId xmlns:a16="http://schemas.microsoft.com/office/drawing/2014/main" id="{C2E193DB-CBF1-AE03-4EEB-B566FE41958B}"/>
              </a:ext>
            </a:extLst>
          </p:cNvPr>
          <p:cNvSpPr>
            <a:spLocks noGrp="1"/>
          </p:cNvSpPr>
          <p:nvPr>
            <p:ph idx="1"/>
          </p:nvPr>
        </p:nvSpPr>
        <p:spPr>
          <a:xfrm>
            <a:off x="168275" y="1085850"/>
            <a:ext cx="5264150" cy="4889500"/>
          </a:xfrm>
        </p:spPr>
        <p:txBody>
          <a:bodyPr/>
          <a:lstStyle/>
          <a:p>
            <a:pPr marL="0" indent="0">
              <a:buNone/>
            </a:pPr>
            <a:r>
              <a:rPr lang="en-US" sz="1400" dirty="0" err="1"/>
              <a:t>Tensiunea</a:t>
            </a:r>
            <a:r>
              <a:rPr lang="en-US" sz="1400" dirty="0"/>
              <a:t> </a:t>
            </a:r>
            <a:r>
              <a:rPr lang="en-US" sz="1400" dirty="0" err="1"/>
              <a:t>Vgs</a:t>
            </a:r>
            <a:r>
              <a:rPr lang="en-US" sz="1400" dirty="0"/>
              <a:t> </a:t>
            </a:r>
            <a:r>
              <a:rPr lang="en-US" sz="1400" dirty="0" err="1"/>
              <a:t>aplicată</a:t>
            </a:r>
            <a:r>
              <a:rPr lang="en-US" sz="1400" dirty="0"/>
              <a:t> </a:t>
            </a:r>
            <a:r>
              <a:rPr lang="en-US" sz="1400" dirty="0" err="1"/>
              <a:t>porții</a:t>
            </a:r>
            <a:r>
              <a:rPr lang="en-US" sz="1400" dirty="0"/>
              <a:t> </a:t>
            </a:r>
            <a:r>
              <a:rPr lang="en-US" sz="1400" dirty="0" err="1"/>
              <a:t>controlează</a:t>
            </a:r>
            <a:r>
              <a:rPr lang="en-US" sz="1400" dirty="0"/>
              <a:t> </a:t>
            </a:r>
            <a:r>
              <a:rPr lang="en-US" sz="1400" dirty="0" err="1"/>
              <a:t>curentul</a:t>
            </a:r>
            <a:r>
              <a:rPr lang="en-US" sz="1400" dirty="0"/>
              <a:t> care </a:t>
            </a:r>
            <a:r>
              <a:rPr lang="en-US" sz="1400" dirty="0" err="1"/>
              <a:t>curge</a:t>
            </a:r>
            <a:r>
              <a:rPr lang="ro-RO" sz="1400" dirty="0"/>
              <a:t> între</a:t>
            </a:r>
            <a:r>
              <a:rPr lang="en-US" sz="1400" dirty="0"/>
              <a:t> </a:t>
            </a:r>
            <a:r>
              <a:rPr lang="ro-RO" sz="1400" dirty="0"/>
              <a:t>drenă </a:t>
            </a:r>
            <a:r>
              <a:rPr lang="en-US" sz="1400" dirty="0" err="1"/>
              <a:t>și</a:t>
            </a:r>
            <a:r>
              <a:rPr lang="en-US" sz="1400" dirty="0"/>
              <a:t> </a:t>
            </a:r>
            <a:r>
              <a:rPr lang="en-US" sz="1400" dirty="0" err="1"/>
              <a:t>sursa</a:t>
            </a:r>
            <a:r>
              <a:rPr lang="en-US" sz="1400" dirty="0"/>
              <a:t>. </a:t>
            </a:r>
            <a:r>
              <a:rPr lang="en-US" sz="1400" dirty="0" err="1"/>
              <a:t>Vgs</a:t>
            </a:r>
            <a:r>
              <a:rPr lang="en-US" sz="1400" dirty="0"/>
              <a:t> se </a:t>
            </a:r>
            <a:r>
              <a:rPr lang="en-US" sz="1400" dirty="0" err="1"/>
              <a:t>referă</a:t>
            </a:r>
            <a:r>
              <a:rPr lang="en-US" sz="1400" dirty="0"/>
              <a:t> la </a:t>
            </a:r>
            <a:r>
              <a:rPr lang="en-US" sz="1400" dirty="0" err="1"/>
              <a:t>tensiunea</a:t>
            </a:r>
            <a:r>
              <a:rPr lang="en-US" sz="1400" dirty="0"/>
              <a:t> </a:t>
            </a:r>
            <a:r>
              <a:rPr lang="en-US" sz="1400" dirty="0" err="1"/>
              <a:t>aplicată</a:t>
            </a:r>
            <a:r>
              <a:rPr lang="en-US" sz="1400" dirty="0"/>
              <a:t> </a:t>
            </a:r>
            <a:r>
              <a:rPr lang="en-US" sz="1400" dirty="0" err="1"/>
              <a:t>între</a:t>
            </a:r>
            <a:r>
              <a:rPr lang="en-US" sz="1400" dirty="0"/>
              <a:t> </a:t>
            </a:r>
            <a:r>
              <a:rPr lang="en-US" sz="1400" dirty="0" err="1"/>
              <a:t>poartă</a:t>
            </a:r>
            <a:r>
              <a:rPr lang="en-US" sz="1400" dirty="0"/>
              <a:t> </a:t>
            </a:r>
            <a:r>
              <a:rPr lang="en-US" sz="1400" dirty="0" err="1"/>
              <a:t>și</a:t>
            </a:r>
            <a:r>
              <a:rPr lang="en-US" sz="1400" dirty="0"/>
              <a:t> </a:t>
            </a:r>
            <a:r>
              <a:rPr lang="en-US" sz="1400" dirty="0" err="1"/>
              <a:t>sursă</a:t>
            </a:r>
            <a:r>
              <a:rPr lang="en-US" sz="1400" dirty="0"/>
              <a:t>, </a:t>
            </a:r>
            <a:r>
              <a:rPr lang="en-US" sz="1400" dirty="0" err="1"/>
              <a:t>în</a:t>
            </a:r>
            <a:r>
              <a:rPr lang="en-US" sz="1400" dirty="0"/>
              <a:t> </a:t>
            </a:r>
            <a:r>
              <a:rPr lang="en-US" sz="1400" dirty="0" err="1"/>
              <a:t>timp</a:t>
            </a:r>
            <a:r>
              <a:rPr lang="en-US" sz="1400" dirty="0"/>
              <a:t> </a:t>
            </a:r>
            <a:r>
              <a:rPr lang="en-US" sz="1400" dirty="0" err="1"/>
              <a:t>ce</a:t>
            </a:r>
            <a:r>
              <a:rPr lang="en-US" sz="1400" dirty="0"/>
              <a:t> </a:t>
            </a:r>
            <a:r>
              <a:rPr lang="en-US" sz="1400" dirty="0" err="1"/>
              <a:t>Vds</a:t>
            </a:r>
            <a:r>
              <a:rPr lang="ro-RO" sz="1400" dirty="0"/>
              <a:t> - </a:t>
            </a:r>
            <a:r>
              <a:rPr lang="en-US" sz="1400" dirty="0" err="1"/>
              <a:t>între</a:t>
            </a:r>
            <a:r>
              <a:rPr lang="en-US" sz="1400" dirty="0"/>
              <a:t> </a:t>
            </a:r>
            <a:r>
              <a:rPr lang="en-US" sz="1400" dirty="0" err="1"/>
              <a:t>dren</a:t>
            </a:r>
            <a:r>
              <a:rPr lang="en-US" sz="1400" dirty="0"/>
              <a:t> </a:t>
            </a:r>
            <a:r>
              <a:rPr lang="en-US" sz="1400" dirty="0" err="1"/>
              <a:t>și</a:t>
            </a:r>
            <a:r>
              <a:rPr lang="en-US" sz="1400" dirty="0"/>
              <a:t> </a:t>
            </a:r>
            <a:r>
              <a:rPr lang="en-US" sz="1400" dirty="0" err="1"/>
              <a:t>sursă</a:t>
            </a:r>
            <a:r>
              <a:rPr lang="en-US" sz="1400" dirty="0"/>
              <a:t>. </a:t>
            </a:r>
            <a:r>
              <a:rPr lang="en-US" sz="1400" dirty="0" err="1"/>
              <a:t>Deoarece</a:t>
            </a:r>
            <a:r>
              <a:rPr lang="en-US" sz="1400" dirty="0"/>
              <a:t> un </a:t>
            </a:r>
            <a:r>
              <a:rPr lang="ro-RO" sz="1400" dirty="0"/>
              <a:t>TEC</a:t>
            </a:r>
            <a:r>
              <a:rPr lang="en-US" sz="1400" dirty="0"/>
              <a:t> </a:t>
            </a:r>
            <a:r>
              <a:rPr lang="en-US" sz="1400" dirty="0" err="1"/>
              <a:t>este</a:t>
            </a:r>
            <a:r>
              <a:rPr lang="en-US" sz="1400" dirty="0"/>
              <a:t> un </a:t>
            </a:r>
            <a:r>
              <a:rPr lang="en-US" sz="1400" dirty="0" err="1"/>
              <a:t>dispozitiv</a:t>
            </a:r>
            <a:r>
              <a:rPr lang="en-US" sz="1400" dirty="0"/>
              <a:t> </a:t>
            </a:r>
            <a:r>
              <a:rPr lang="en-US" sz="1400" dirty="0" err="1"/>
              <a:t>controlat</a:t>
            </a:r>
            <a:r>
              <a:rPr lang="en-US" sz="1400" dirty="0"/>
              <a:t> de TENSIUNE, „NU </a:t>
            </a:r>
            <a:r>
              <a:rPr lang="en-US" sz="1400" dirty="0" err="1"/>
              <a:t>curge</a:t>
            </a:r>
            <a:r>
              <a:rPr lang="en-US" sz="1400" dirty="0"/>
              <a:t> </a:t>
            </a:r>
            <a:r>
              <a:rPr lang="en-US" sz="1400" dirty="0" err="1"/>
              <a:t>curent</a:t>
            </a:r>
            <a:r>
              <a:rPr lang="en-US" sz="1400" dirty="0"/>
              <a:t> </a:t>
            </a:r>
            <a:r>
              <a:rPr lang="en-US" sz="1400" dirty="0" err="1"/>
              <a:t>în</a:t>
            </a:r>
            <a:r>
              <a:rPr lang="en-US" sz="1400" dirty="0"/>
              <a:t> </a:t>
            </a:r>
            <a:r>
              <a:rPr lang="en-US" sz="1400" dirty="0" err="1"/>
              <a:t>poartă</a:t>
            </a:r>
            <a:r>
              <a:rPr lang="en-US" sz="1400" dirty="0"/>
              <a:t>!” </a:t>
            </a:r>
            <a:r>
              <a:rPr lang="en-US" sz="1400" dirty="0" err="1"/>
              <a:t>atunci</a:t>
            </a:r>
            <a:r>
              <a:rPr lang="en-US" sz="1400" dirty="0"/>
              <a:t> </a:t>
            </a:r>
            <a:r>
              <a:rPr lang="en-US" sz="1400" dirty="0" err="1"/>
              <a:t>curentul</a:t>
            </a:r>
            <a:r>
              <a:rPr lang="en-US" sz="1400" dirty="0"/>
              <a:t> </a:t>
            </a:r>
            <a:r>
              <a:rPr lang="en-US" sz="1400" dirty="0" err="1"/>
              <a:t>surs</a:t>
            </a:r>
            <a:r>
              <a:rPr lang="ro-RO" sz="1400" dirty="0"/>
              <a:t>ei</a:t>
            </a:r>
            <a:r>
              <a:rPr lang="en-US" sz="1400" dirty="0"/>
              <a:t> (Is) care </a:t>
            </a:r>
            <a:r>
              <a:rPr lang="en-US" sz="1400" dirty="0" err="1"/>
              <a:t>iese</a:t>
            </a:r>
            <a:r>
              <a:rPr lang="en-US" sz="1400" dirty="0"/>
              <a:t> din </a:t>
            </a:r>
            <a:r>
              <a:rPr lang="ro-RO" sz="1400" dirty="0"/>
              <a:t>TEC</a:t>
            </a:r>
            <a:r>
              <a:rPr lang="en-US" sz="1400" dirty="0"/>
              <a:t> </a:t>
            </a:r>
            <a:r>
              <a:rPr lang="en-US" sz="1400" dirty="0" err="1"/>
              <a:t>este</a:t>
            </a:r>
            <a:r>
              <a:rPr lang="en-US" sz="1400" dirty="0"/>
              <a:t> egal cu </a:t>
            </a:r>
            <a:r>
              <a:rPr lang="en-US" sz="1400" dirty="0" err="1"/>
              <a:t>curentul</a:t>
            </a:r>
            <a:r>
              <a:rPr lang="en-US" sz="1400" dirty="0"/>
              <a:t> de </a:t>
            </a:r>
            <a:r>
              <a:rPr lang="ro-RO" sz="1400" dirty="0"/>
              <a:t>dren</a:t>
            </a:r>
            <a:r>
              <a:rPr lang="en-US" sz="1400" dirty="0"/>
              <a:t> care </a:t>
            </a:r>
            <a:r>
              <a:rPr lang="en-US" sz="1400" dirty="0" err="1"/>
              <a:t>curge</a:t>
            </a:r>
            <a:r>
              <a:rPr lang="en-US" sz="1400" dirty="0"/>
              <a:t> </a:t>
            </a:r>
            <a:r>
              <a:rPr lang="en-US" sz="1400" dirty="0" err="1"/>
              <a:t>în</a:t>
            </a:r>
            <a:r>
              <a:rPr lang="en-US" sz="1400" dirty="0"/>
              <a:t> </a:t>
            </a:r>
            <a:r>
              <a:rPr lang="en-US" sz="1400" dirty="0" err="1"/>
              <a:t>el</a:t>
            </a:r>
            <a:r>
              <a:rPr lang="en-US" sz="1400" dirty="0"/>
              <a:t> </a:t>
            </a:r>
            <a:r>
              <a:rPr lang="en-US" sz="1400" dirty="0" err="1"/>
              <a:t>și</a:t>
            </a:r>
            <a:r>
              <a:rPr lang="en-US" sz="1400" dirty="0"/>
              <a:t>, </a:t>
            </a:r>
            <a:r>
              <a:rPr lang="en-US" sz="1400" dirty="0" err="1"/>
              <a:t>prin</a:t>
            </a:r>
            <a:r>
              <a:rPr lang="en-US" sz="1400" dirty="0"/>
              <a:t> </a:t>
            </a:r>
            <a:r>
              <a:rPr lang="en-US" sz="1400" dirty="0" err="1"/>
              <a:t>urmare</a:t>
            </a:r>
            <a:r>
              <a:rPr lang="en-US" sz="1400" dirty="0"/>
              <a:t>(Id = Is).</a:t>
            </a:r>
            <a:r>
              <a:rPr lang="ro-RO" sz="1400" dirty="0"/>
              <a:t> </a:t>
            </a:r>
          </a:p>
          <a:p>
            <a:pPr marL="0" indent="0">
              <a:buNone/>
            </a:pPr>
            <a:r>
              <a:rPr lang="en-US" sz="1400" dirty="0" err="1"/>
              <a:t>Exemplul</a:t>
            </a:r>
            <a:r>
              <a:rPr lang="en-US" sz="1400" dirty="0"/>
              <a:t> de e </a:t>
            </a:r>
            <a:r>
              <a:rPr lang="en-US" sz="1400" dirty="0" err="1"/>
              <a:t>caracteristici</a:t>
            </a:r>
            <a:r>
              <a:rPr lang="en-US" sz="1400" dirty="0"/>
              <a:t> </a:t>
            </a:r>
            <a:r>
              <a:rPr lang="en-US" sz="1400" dirty="0" err="1"/>
              <a:t>prezentat</a:t>
            </a:r>
            <a:r>
              <a:rPr lang="en-US" sz="1400" dirty="0"/>
              <a:t> </a:t>
            </a:r>
            <a:r>
              <a:rPr lang="ro-RO" sz="1400" dirty="0"/>
              <a:t>denotă </a:t>
            </a:r>
            <a:r>
              <a:rPr lang="en-US" sz="1400" dirty="0" err="1"/>
              <a:t>cele</a:t>
            </a:r>
            <a:r>
              <a:rPr lang="en-US" sz="1400" dirty="0"/>
              <a:t> </a:t>
            </a:r>
            <a:r>
              <a:rPr lang="ro-RO" sz="1400" dirty="0"/>
              <a:t>4</a:t>
            </a:r>
            <a:r>
              <a:rPr lang="en-US" sz="1400" dirty="0"/>
              <a:t> </a:t>
            </a:r>
            <a:r>
              <a:rPr lang="en-US" sz="1400" dirty="0" err="1"/>
              <a:t>regiuni</a:t>
            </a:r>
            <a:r>
              <a:rPr lang="en-US" sz="1400" dirty="0"/>
              <a:t> </a:t>
            </a:r>
            <a:r>
              <a:rPr lang="en-US" sz="1400" dirty="0" err="1"/>
              <a:t>diferite</a:t>
            </a:r>
            <a:r>
              <a:rPr lang="en-US" sz="1400" dirty="0"/>
              <a:t> de </a:t>
            </a:r>
            <a:r>
              <a:rPr lang="en-US" sz="1400" dirty="0" err="1"/>
              <a:t>funcționare</a:t>
            </a:r>
            <a:r>
              <a:rPr lang="en-US" sz="1400" dirty="0"/>
              <a:t> </a:t>
            </a:r>
            <a:r>
              <a:rPr lang="en-US" sz="1400" dirty="0" err="1"/>
              <a:t>pentru</a:t>
            </a:r>
            <a:r>
              <a:rPr lang="en-US" sz="1400" dirty="0"/>
              <a:t> un JFET :</a:t>
            </a:r>
            <a:endParaRPr lang="ro-RO" sz="1400" dirty="0"/>
          </a:p>
          <a:p>
            <a:pPr marL="0" indent="0">
              <a:buNone/>
            </a:pPr>
            <a:r>
              <a:rPr lang="en-US" sz="1400" dirty="0"/>
              <a:t>• </a:t>
            </a:r>
            <a:r>
              <a:rPr lang="en-US" sz="1400" dirty="0" err="1">
                <a:solidFill>
                  <a:srgbClr val="FF0000"/>
                </a:solidFill>
              </a:rPr>
              <a:t>Regiunea</a:t>
            </a:r>
            <a:r>
              <a:rPr lang="en-US" sz="1400" dirty="0">
                <a:solidFill>
                  <a:srgbClr val="FF0000"/>
                </a:solidFill>
              </a:rPr>
              <a:t> </a:t>
            </a:r>
            <a:r>
              <a:rPr lang="en-US" sz="1400" dirty="0" err="1">
                <a:solidFill>
                  <a:srgbClr val="FF0000"/>
                </a:solidFill>
              </a:rPr>
              <a:t>Ohmică</a:t>
            </a:r>
            <a:r>
              <a:rPr lang="en-US" sz="1400" dirty="0">
                <a:solidFill>
                  <a:srgbClr val="FF0000"/>
                </a:solidFill>
              </a:rPr>
              <a:t> </a:t>
            </a:r>
            <a:r>
              <a:rPr lang="en-US" sz="1400" dirty="0"/>
              <a:t>- </a:t>
            </a:r>
            <a:r>
              <a:rPr lang="en-US" sz="1400" dirty="0" err="1"/>
              <a:t>Stratul</a:t>
            </a:r>
            <a:r>
              <a:rPr lang="en-US" sz="1400" dirty="0"/>
              <a:t> de </a:t>
            </a:r>
            <a:r>
              <a:rPr lang="en-US" sz="1400" dirty="0" err="1"/>
              <a:t>epuizare</a:t>
            </a:r>
            <a:r>
              <a:rPr lang="en-US" sz="1400" dirty="0"/>
              <a:t> al </a:t>
            </a:r>
            <a:r>
              <a:rPr lang="en-US" sz="1400" dirty="0" err="1"/>
              <a:t>canalului</a:t>
            </a:r>
            <a:r>
              <a:rPr lang="en-US" sz="1400" dirty="0"/>
              <a:t> </a:t>
            </a:r>
            <a:r>
              <a:rPr lang="en-US" sz="1400" dirty="0" err="1"/>
              <a:t>este</a:t>
            </a:r>
            <a:r>
              <a:rPr lang="en-US" sz="1400" dirty="0"/>
              <a:t> </a:t>
            </a:r>
            <a:r>
              <a:rPr lang="en-US" sz="1400" dirty="0" err="1"/>
              <a:t>foarte</a:t>
            </a:r>
            <a:r>
              <a:rPr lang="en-US" sz="1400" dirty="0"/>
              <a:t> mic </a:t>
            </a:r>
            <a:r>
              <a:rPr lang="en-US" sz="1400" dirty="0" err="1"/>
              <a:t>și</a:t>
            </a:r>
            <a:r>
              <a:rPr lang="en-US" sz="1400" dirty="0"/>
              <a:t> JFET-</a:t>
            </a:r>
            <a:r>
              <a:rPr lang="en-US" sz="1400" dirty="0" err="1"/>
              <a:t>ul</a:t>
            </a:r>
            <a:r>
              <a:rPr lang="en-US" sz="1400" dirty="0"/>
              <a:t> </a:t>
            </a:r>
            <a:r>
              <a:rPr lang="en-US" sz="1400" dirty="0" err="1"/>
              <a:t>acționează</a:t>
            </a:r>
            <a:r>
              <a:rPr lang="en-US" sz="1400" dirty="0"/>
              <a:t> ca un </a:t>
            </a:r>
            <a:r>
              <a:rPr lang="en-US" sz="1400" dirty="0" err="1"/>
              <a:t>rezistor</a:t>
            </a:r>
            <a:r>
              <a:rPr lang="en-US" sz="1400" dirty="0"/>
              <a:t> </a:t>
            </a:r>
            <a:r>
              <a:rPr lang="en-US" sz="1400" dirty="0" err="1"/>
              <a:t>variabil</a:t>
            </a:r>
            <a:r>
              <a:rPr lang="en-US" sz="1400" dirty="0"/>
              <a:t>.</a:t>
            </a:r>
            <a:endParaRPr lang="ro-RO" sz="1400" dirty="0"/>
          </a:p>
          <a:p>
            <a:pPr marL="0" indent="0">
              <a:buNone/>
            </a:pPr>
            <a:r>
              <a:rPr lang="en-US" sz="1400" dirty="0"/>
              <a:t>• </a:t>
            </a:r>
            <a:r>
              <a:rPr lang="en-US" sz="1400" dirty="0" err="1">
                <a:solidFill>
                  <a:srgbClr val="FF0000"/>
                </a:solidFill>
              </a:rPr>
              <a:t>Regiunea</a:t>
            </a:r>
            <a:r>
              <a:rPr lang="en-US" sz="1400" dirty="0">
                <a:solidFill>
                  <a:srgbClr val="FF0000"/>
                </a:solidFill>
              </a:rPr>
              <a:t> de </a:t>
            </a:r>
            <a:r>
              <a:rPr lang="en-US" sz="1400" dirty="0" err="1">
                <a:solidFill>
                  <a:srgbClr val="FF0000"/>
                </a:solidFill>
              </a:rPr>
              <a:t>întrerupere</a:t>
            </a:r>
            <a:r>
              <a:rPr lang="ro-RO" sz="1400" dirty="0">
                <a:solidFill>
                  <a:srgbClr val="FF0000"/>
                </a:solidFill>
              </a:rPr>
              <a:t> (tăiere)</a:t>
            </a:r>
            <a:r>
              <a:rPr lang="en-US" sz="1400" dirty="0">
                <a:solidFill>
                  <a:srgbClr val="FF0000"/>
                </a:solidFill>
              </a:rPr>
              <a:t> </a:t>
            </a:r>
            <a:r>
              <a:rPr lang="en-US" sz="1400" dirty="0"/>
              <a:t>- </a:t>
            </a:r>
            <a:r>
              <a:rPr lang="en-US" sz="1400" dirty="0" err="1"/>
              <a:t>Tensiunea</a:t>
            </a:r>
            <a:r>
              <a:rPr lang="en-US" sz="1400" dirty="0"/>
              <a:t> de </a:t>
            </a:r>
            <a:r>
              <a:rPr lang="en-US" sz="1400" dirty="0" err="1"/>
              <a:t>poartă</a:t>
            </a:r>
            <a:r>
              <a:rPr lang="en-US" sz="1400" dirty="0"/>
              <a:t> </a:t>
            </a:r>
            <a:r>
              <a:rPr lang="en-US" sz="1400" dirty="0" err="1"/>
              <a:t>este</a:t>
            </a:r>
            <a:r>
              <a:rPr lang="en-US" sz="1400" dirty="0"/>
              <a:t> </a:t>
            </a:r>
            <a:r>
              <a:rPr lang="en-US" sz="1400" dirty="0" err="1"/>
              <a:t>suficientă</a:t>
            </a:r>
            <a:r>
              <a:rPr lang="en-US" sz="1400" dirty="0"/>
              <a:t> </a:t>
            </a:r>
            <a:r>
              <a:rPr lang="en-US" sz="1400" dirty="0" err="1"/>
              <a:t>pentru</a:t>
            </a:r>
            <a:r>
              <a:rPr lang="en-US" sz="1400" dirty="0"/>
              <a:t> ca JFET </a:t>
            </a:r>
            <a:r>
              <a:rPr lang="en-US" sz="1400" dirty="0" err="1"/>
              <a:t>să</a:t>
            </a:r>
            <a:r>
              <a:rPr lang="en-US" sz="1400" dirty="0"/>
              <a:t> </a:t>
            </a:r>
            <a:r>
              <a:rPr lang="en-US" sz="1400" dirty="0" err="1"/>
              <a:t>acționeze</a:t>
            </a:r>
            <a:r>
              <a:rPr lang="en-US" sz="1400" dirty="0"/>
              <a:t> ca un circuit </a:t>
            </a:r>
            <a:r>
              <a:rPr lang="en-US" sz="1400" dirty="0" err="1"/>
              <a:t>deschis</a:t>
            </a:r>
            <a:r>
              <a:rPr lang="en-US" sz="1400" dirty="0"/>
              <a:t>, </a:t>
            </a:r>
            <a:r>
              <a:rPr lang="en-US" sz="1400" dirty="0" err="1"/>
              <a:t>deoarece</a:t>
            </a:r>
            <a:r>
              <a:rPr lang="en-US" sz="1400" dirty="0"/>
              <a:t> </a:t>
            </a:r>
            <a:r>
              <a:rPr lang="en-US" sz="1400" dirty="0" err="1"/>
              <a:t>rezistența</a:t>
            </a:r>
            <a:r>
              <a:rPr lang="en-US" sz="1400" dirty="0"/>
              <a:t> </a:t>
            </a:r>
            <a:r>
              <a:rPr lang="en-US" sz="1400" dirty="0" err="1"/>
              <a:t>canalului</a:t>
            </a:r>
            <a:r>
              <a:rPr lang="en-US" sz="1400" dirty="0"/>
              <a:t> </a:t>
            </a:r>
            <a:r>
              <a:rPr lang="en-US" sz="1400" dirty="0" err="1"/>
              <a:t>este</a:t>
            </a:r>
            <a:r>
              <a:rPr lang="en-US" sz="1400" dirty="0"/>
              <a:t> la maxim.</a:t>
            </a:r>
            <a:endParaRPr lang="ro-RO" sz="1400" dirty="0"/>
          </a:p>
          <a:p>
            <a:pPr marL="0" indent="0">
              <a:buNone/>
            </a:pPr>
            <a:r>
              <a:rPr lang="en-US" sz="1400" dirty="0"/>
              <a:t>• </a:t>
            </a:r>
            <a:r>
              <a:rPr lang="ro-RO" sz="1400" dirty="0">
                <a:solidFill>
                  <a:srgbClr val="FF0000"/>
                </a:solidFill>
              </a:rPr>
              <a:t>Regiunea de s</a:t>
            </a:r>
            <a:r>
              <a:rPr lang="en-US" sz="1400" dirty="0" err="1">
                <a:solidFill>
                  <a:srgbClr val="FF0000"/>
                </a:solidFill>
              </a:rPr>
              <a:t>aturație</a:t>
            </a:r>
            <a:r>
              <a:rPr lang="en-US" sz="1400" dirty="0">
                <a:solidFill>
                  <a:srgbClr val="FF0000"/>
                </a:solidFill>
              </a:rPr>
              <a:t> </a:t>
            </a:r>
            <a:r>
              <a:rPr lang="en-US" sz="1400" dirty="0" err="1">
                <a:solidFill>
                  <a:srgbClr val="FF0000"/>
                </a:solidFill>
              </a:rPr>
              <a:t>sau</a:t>
            </a:r>
            <a:r>
              <a:rPr lang="en-US" sz="1400" dirty="0">
                <a:solidFill>
                  <a:srgbClr val="FF0000"/>
                </a:solidFill>
              </a:rPr>
              <a:t> </a:t>
            </a:r>
            <a:r>
              <a:rPr lang="en-US" sz="1400" dirty="0" err="1">
                <a:solidFill>
                  <a:srgbClr val="FF0000"/>
                </a:solidFill>
              </a:rPr>
              <a:t>regiune</a:t>
            </a:r>
            <a:r>
              <a:rPr lang="ro-RO" sz="1400" dirty="0">
                <a:solidFill>
                  <a:srgbClr val="FF0000"/>
                </a:solidFill>
              </a:rPr>
              <a:t>a</a:t>
            </a:r>
            <a:r>
              <a:rPr lang="en-US" sz="1400" dirty="0">
                <a:solidFill>
                  <a:srgbClr val="FF0000"/>
                </a:solidFill>
              </a:rPr>
              <a:t> </a:t>
            </a:r>
            <a:r>
              <a:rPr lang="en-US" sz="1400" dirty="0" err="1">
                <a:solidFill>
                  <a:srgbClr val="FF0000"/>
                </a:solidFill>
              </a:rPr>
              <a:t>activă</a:t>
            </a:r>
            <a:r>
              <a:rPr lang="en-US" sz="1400" dirty="0">
                <a:solidFill>
                  <a:srgbClr val="FF0000"/>
                </a:solidFill>
              </a:rPr>
              <a:t> </a:t>
            </a:r>
            <a:r>
              <a:rPr lang="en-US" sz="1400" dirty="0"/>
              <a:t>- JFET </a:t>
            </a:r>
            <a:r>
              <a:rPr lang="en-US" sz="1400" dirty="0" err="1"/>
              <a:t>devine</a:t>
            </a:r>
            <a:r>
              <a:rPr lang="en-US" sz="1400" dirty="0"/>
              <a:t> un bun conductor </a:t>
            </a:r>
            <a:r>
              <a:rPr lang="en-US" sz="1400" dirty="0" err="1"/>
              <a:t>și</a:t>
            </a:r>
            <a:r>
              <a:rPr lang="en-US" sz="1400" dirty="0"/>
              <a:t> </a:t>
            </a:r>
            <a:r>
              <a:rPr lang="en-US" sz="1400" dirty="0" err="1"/>
              <a:t>este</a:t>
            </a:r>
            <a:r>
              <a:rPr lang="en-US" sz="1400" dirty="0"/>
              <a:t> </a:t>
            </a:r>
            <a:r>
              <a:rPr lang="en-US" sz="1400" dirty="0" err="1"/>
              <a:t>controlat</a:t>
            </a:r>
            <a:r>
              <a:rPr lang="en-US" sz="1400" dirty="0"/>
              <a:t> de </a:t>
            </a:r>
            <a:r>
              <a:rPr lang="en-US" sz="1400" dirty="0" err="1"/>
              <a:t>tensiunea</a:t>
            </a:r>
            <a:r>
              <a:rPr lang="en-US" sz="1400" dirty="0"/>
              <a:t> </a:t>
            </a:r>
            <a:r>
              <a:rPr lang="en-US" sz="1400" dirty="0" err="1"/>
              <a:t>poartă-sursă</a:t>
            </a:r>
            <a:r>
              <a:rPr lang="en-US" sz="1400" dirty="0"/>
              <a:t>, (</a:t>
            </a:r>
            <a:r>
              <a:rPr lang="en-US" sz="1400" dirty="0" err="1"/>
              <a:t>Vgs</a:t>
            </a:r>
            <a:r>
              <a:rPr lang="en-US" sz="1400" dirty="0"/>
              <a:t>), </a:t>
            </a:r>
            <a:r>
              <a:rPr lang="en-US" sz="1400" dirty="0" err="1"/>
              <a:t>în</a:t>
            </a:r>
            <a:r>
              <a:rPr lang="en-US" sz="1400" dirty="0"/>
              <a:t> </a:t>
            </a:r>
            <a:r>
              <a:rPr lang="en-US" sz="1400" dirty="0" err="1"/>
              <a:t>timp</a:t>
            </a:r>
            <a:r>
              <a:rPr lang="en-US" sz="1400" dirty="0"/>
              <a:t> </a:t>
            </a:r>
            <a:r>
              <a:rPr lang="en-US" sz="1400" dirty="0" err="1"/>
              <a:t>ce</a:t>
            </a:r>
            <a:r>
              <a:rPr lang="en-US" sz="1400" dirty="0"/>
              <a:t> </a:t>
            </a:r>
            <a:r>
              <a:rPr lang="en-US" sz="1400" dirty="0" err="1"/>
              <a:t>tensiunea</a:t>
            </a:r>
            <a:r>
              <a:rPr lang="en-US" sz="1400" dirty="0"/>
              <a:t> </a:t>
            </a:r>
            <a:r>
              <a:rPr lang="en-US" sz="1400" dirty="0" err="1"/>
              <a:t>dren-sursă</a:t>
            </a:r>
            <a:r>
              <a:rPr lang="en-US" sz="1400" dirty="0"/>
              <a:t>, (</a:t>
            </a:r>
            <a:r>
              <a:rPr lang="en-US" sz="1400" dirty="0" err="1"/>
              <a:t>Vds</a:t>
            </a:r>
            <a:r>
              <a:rPr lang="en-US" sz="1400" dirty="0"/>
              <a:t>) are un </a:t>
            </a:r>
            <a:r>
              <a:rPr lang="en-US" sz="1400" dirty="0" err="1"/>
              <a:t>efect</a:t>
            </a:r>
            <a:r>
              <a:rPr lang="en-US" sz="1400" dirty="0"/>
              <a:t> </a:t>
            </a:r>
            <a:r>
              <a:rPr lang="en-US" sz="1400" dirty="0" err="1"/>
              <a:t>redus</a:t>
            </a:r>
            <a:r>
              <a:rPr lang="en-US" sz="1400" dirty="0"/>
              <a:t> </a:t>
            </a:r>
            <a:r>
              <a:rPr lang="en-US" sz="1400" dirty="0" err="1"/>
              <a:t>sau</a:t>
            </a:r>
            <a:r>
              <a:rPr lang="en-US" sz="1400" dirty="0"/>
              <a:t> </a:t>
            </a:r>
            <a:r>
              <a:rPr lang="en-US" sz="1400" dirty="0" err="1"/>
              <a:t>deloc</a:t>
            </a:r>
            <a:r>
              <a:rPr lang="en-US" sz="1400" dirty="0"/>
              <a:t>.</a:t>
            </a:r>
            <a:endParaRPr lang="ro-RO" sz="1400" dirty="0"/>
          </a:p>
          <a:p>
            <a:pPr marL="0" indent="0">
              <a:buNone/>
            </a:pPr>
            <a:r>
              <a:rPr lang="en-US" sz="1400" dirty="0" err="1">
                <a:solidFill>
                  <a:srgbClr val="FF0000"/>
                </a:solidFill>
              </a:rPr>
              <a:t>Regiunea</a:t>
            </a:r>
            <a:r>
              <a:rPr lang="en-US" sz="1400" dirty="0">
                <a:solidFill>
                  <a:srgbClr val="FF0000"/>
                </a:solidFill>
              </a:rPr>
              <a:t> de </a:t>
            </a:r>
            <a:r>
              <a:rPr lang="ro-RO" sz="1400" dirty="0">
                <a:solidFill>
                  <a:srgbClr val="FF0000"/>
                </a:solidFill>
              </a:rPr>
              <a:t>străpungere</a:t>
            </a:r>
            <a:r>
              <a:rPr lang="en-US" sz="1400" dirty="0"/>
              <a:t> - </a:t>
            </a:r>
            <a:r>
              <a:rPr lang="en-US" sz="1400" dirty="0" err="1"/>
              <a:t>Tensiunea</a:t>
            </a:r>
            <a:r>
              <a:rPr lang="en-US" sz="1400" dirty="0"/>
              <a:t> </a:t>
            </a:r>
            <a:r>
              <a:rPr lang="en-US" sz="1400" dirty="0" err="1"/>
              <a:t>dintre</a:t>
            </a:r>
            <a:r>
              <a:rPr lang="en-US" sz="1400" dirty="0"/>
              <a:t> </a:t>
            </a:r>
            <a:r>
              <a:rPr lang="en-US" sz="1400" dirty="0" err="1"/>
              <a:t>dren</a:t>
            </a:r>
            <a:r>
              <a:rPr lang="en-US" sz="1400" dirty="0"/>
              <a:t> </a:t>
            </a:r>
            <a:r>
              <a:rPr lang="en-US" sz="1400" dirty="0" err="1"/>
              <a:t>și</a:t>
            </a:r>
            <a:r>
              <a:rPr lang="en-US" sz="1400" dirty="0"/>
              <a:t> </a:t>
            </a:r>
            <a:r>
              <a:rPr lang="en-US" sz="1400" dirty="0" err="1"/>
              <a:t>sursă</a:t>
            </a:r>
            <a:r>
              <a:rPr lang="en-US" sz="1400" dirty="0"/>
              <a:t>, (</a:t>
            </a:r>
            <a:r>
              <a:rPr lang="en-US" sz="1400" dirty="0" err="1"/>
              <a:t>Vds</a:t>
            </a:r>
            <a:r>
              <a:rPr lang="en-US" sz="1400" dirty="0"/>
              <a:t>) </a:t>
            </a:r>
            <a:r>
              <a:rPr lang="en-US" sz="1400" dirty="0" err="1"/>
              <a:t>este</a:t>
            </a:r>
            <a:r>
              <a:rPr lang="en-US" sz="1400" dirty="0"/>
              <a:t> </a:t>
            </a:r>
            <a:r>
              <a:rPr lang="en-US" sz="1400" dirty="0" err="1"/>
              <a:t>suficient</a:t>
            </a:r>
            <a:r>
              <a:rPr lang="en-US" sz="1400" dirty="0"/>
              <a:t> de mare </a:t>
            </a:r>
            <a:r>
              <a:rPr lang="en-US" sz="1400" dirty="0" err="1"/>
              <a:t>pentru</a:t>
            </a:r>
            <a:r>
              <a:rPr lang="en-US" sz="1400" dirty="0"/>
              <a:t> a</a:t>
            </a:r>
            <a:r>
              <a:rPr lang="ro-RO" sz="1400" dirty="0"/>
              <a:t> străpunge </a:t>
            </a:r>
            <a:r>
              <a:rPr lang="en-US" sz="1400" dirty="0" err="1"/>
              <a:t>canalul</a:t>
            </a:r>
            <a:r>
              <a:rPr lang="en-US" sz="1400" dirty="0"/>
              <a:t> </a:t>
            </a:r>
            <a:r>
              <a:rPr lang="en-US" sz="1400" dirty="0" err="1"/>
              <a:t>rezistiv</a:t>
            </a:r>
            <a:r>
              <a:rPr lang="en-US" sz="1400" dirty="0"/>
              <a:t> al JFET </a:t>
            </a:r>
            <a:r>
              <a:rPr lang="en-US" sz="1400" dirty="0" err="1"/>
              <a:t>și</a:t>
            </a:r>
            <a:r>
              <a:rPr lang="en-US" sz="1400" dirty="0"/>
              <a:t> </a:t>
            </a:r>
            <a:r>
              <a:rPr lang="en-US" sz="1400" dirty="0" err="1"/>
              <a:t>să</a:t>
            </a:r>
            <a:r>
              <a:rPr lang="en-US" sz="1400" dirty="0"/>
              <a:t> </a:t>
            </a:r>
            <a:r>
              <a:rPr lang="en-US" sz="1400" dirty="0" err="1"/>
              <a:t>treacă</a:t>
            </a:r>
            <a:r>
              <a:rPr lang="en-US" sz="1400" dirty="0"/>
              <a:t> </a:t>
            </a:r>
            <a:r>
              <a:rPr lang="en-US" sz="1400" dirty="0" err="1"/>
              <a:t>curentul</a:t>
            </a:r>
            <a:r>
              <a:rPr lang="en-US" sz="1400" dirty="0"/>
              <a:t>.</a:t>
            </a:r>
            <a:r>
              <a:rPr lang="ro-RO" sz="1400" dirty="0"/>
              <a:t> </a:t>
            </a:r>
            <a:r>
              <a:rPr lang="en-US" sz="1400" dirty="0" err="1"/>
              <a:t>Controlul</a:t>
            </a:r>
            <a:r>
              <a:rPr lang="en-US" sz="1400" dirty="0"/>
              <a:t> </a:t>
            </a:r>
            <a:r>
              <a:rPr lang="en-US" sz="1400" dirty="0" err="1"/>
              <a:t>curentului</a:t>
            </a:r>
            <a:r>
              <a:rPr lang="en-US" sz="1400" dirty="0"/>
              <a:t> de </a:t>
            </a:r>
            <a:r>
              <a:rPr lang="en-US" sz="1400" dirty="0" err="1"/>
              <a:t>scurgere</a:t>
            </a:r>
            <a:r>
              <a:rPr lang="en-US" sz="1400" dirty="0"/>
              <a:t> </a:t>
            </a:r>
            <a:r>
              <a:rPr lang="en-US" sz="1400" dirty="0" err="1"/>
              <a:t>printr</a:t>
            </a:r>
            <a:r>
              <a:rPr lang="en-US" sz="1400" dirty="0"/>
              <a:t>-un </a:t>
            </a:r>
            <a:r>
              <a:rPr lang="en-US" sz="1400" dirty="0" err="1"/>
              <a:t>potențial</a:t>
            </a:r>
            <a:r>
              <a:rPr lang="en-US" sz="1400" dirty="0"/>
              <a:t> de </a:t>
            </a:r>
            <a:r>
              <a:rPr lang="en-US" sz="1400" dirty="0" err="1"/>
              <a:t>poartă</a:t>
            </a:r>
            <a:r>
              <a:rPr lang="en-US" sz="1400" dirty="0"/>
              <a:t> </a:t>
            </a:r>
            <a:r>
              <a:rPr lang="en-US" sz="1400" dirty="0" err="1"/>
              <a:t>negativ</a:t>
            </a:r>
            <a:r>
              <a:rPr lang="en-US" sz="1400" dirty="0"/>
              <a:t> face ca </a:t>
            </a:r>
            <a:r>
              <a:rPr lang="ro-RO" sz="1400" dirty="0"/>
              <a:t>TECJ </a:t>
            </a:r>
            <a:r>
              <a:rPr lang="en-US" sz="1400" dirty="0" err="1"/>
              <a:t>să</a:t>
            </a:r>
            <a:r>
              <a:rPr lang="en-US" sz="1400" dirty="0"/>
              <a:t> fie util ca </a:t>
            </a:r>
            <a:r>
              <a:rPr lang="en-US" sz="1400" dirty="0" err="1"/>
              <a:t>comutator</a:t>
            </a:r>
            <a:r>
              <a:rPr lang="en-US" sz="1400" dirty="0"/>
              <a:t> </a:t>
            </a:r>
            <a:r>
              <a:rPr lang="en-US" sz="1400" dirty="0" err="1"/>
              <a:t>și</a:t>
            </a:r>
            <a:r>
              <a:rPr lang="en-US" sz="1400" dirty="0"/>
              <a:t> </a:t>
            </a:r>
            <a:r>
              <a:rPr lang="en-US" sz="1400" dirty="0" err="1"/>
              <a:t>este</a:t>
            </a:r>
            <a:r>
              <a:rPr lang="en-US" sz="1400" dirty="0"/>
              <a:t> </a:t>
            </a:r>
            <a:r>
              <a:rPr lang="en-US" sz="1400" dirty="0" err="1"/>
              <a:t>esențial</a:t>
            </a:r>
            <a:r>
              <a:rPr lang="en-US" sz="1400" dirty="0"/>
              <a:t> ca </a:t>
            </a:r>
            <a:r>
              <a:rPr lang="en-US" sz="1400" dirty="0" err="1"/>
              <a:t>tensiunea</a:t>
            </a:r>
            <a:r>
              <a:rPr lang="en-US" sz="1400" dirty="0"/>
              <a:t> de </a:t>
            </a:r>
            <a:r>
              <a:rPr lang="en-US" sz="1400" dirty="0" err="1"/>
              <a:t>poartă</a:t>
            </a:r>
            <a:r>
              <a:rPr lang="en-US" sz="1400" dirty="0"/>
              <a:t> </a:t>
            </a:r>
            <a:r>
              <a:rPr lang="en-US" sz="1400" dirty="0" err="1"/>
              <a:t>să</a:t>
            </a:r>
            <a:r>
              <a:rPr lang="en-US" sz="1400" dirty="0"/>
              <a:t> nu fie </a:t>
            </a:r>
            <a:r>
              <a:rPr lang="en-US" sz="1400" dirty="0" err="1"/>
              <a:t>niciodată</a:t>
            </a:r>
            <a:r>
              <a:rPr lang="en-US" sz="1400" dirty="0"/>
              <a:t> </a:t>
            </a:r>
            <a:r>
              <a:rPr lang="en-US" sz="1400" dirty="0" err="1"/>
              <a:t>pozitivă</a:t>
            </a:r>
            <a:r>
              <a:rPr lang="en-US" sz="1400" dirty="0"/>
              <a:t> </a:t>
            </a:r>
            <a:r>
              <a:rPr lang="en-US" sz="1400" dirty="0" err="1"/>
              <a:t>pentru</a:t>
            </a:r>
            <a:r>
              <a:rPr lang="en-US" sz="1400" dirty="0"/>
              <a:t> un JFET cu canal N, </a:t>
            </a:r>
            <a:r>
              <a:rPr lang="en-US" sz="1400" dirty="0" err="1"/>
              <a:t>deoarece</a:t>
            </a:r>
            <a:r>
              <a:rPr lang="en-US" sz="1400" dirty="0"/>
              <a:t> </a:t>
            </a:r>
            <a:r>
              <a:rPr lang="en-US" sz="1400" dirty="0" err="1"/>
              <a:t>curentul</a:t>
            </a:r>
            <a:r>
              <a:rPr lang="en-US" sz="1400" dirty="0"/>
              <a:t> </a:t>
            </a:r>
            <a:r>
              <a:rPr lang="en-US" sz="1400" dirty="0" err="1"/>
              <a:t>canalului</a:t>
            </a:r>
            <a:r>
              <a:rPr lang="en-US" sz="1400" dirty="0"/>
              <a:t> </a:t>
            </a:r>
            <a:r>
              <a:rPr lang="en-US" sz="1400" dirty="0" err="1"/>
              <a:t>va</a:t>
            </a:r>
            <a:r>
              <a:rPr lang="en-US" sz="1400" dirty="0"/>
              <a:t> </a:t>
            </a:r>
            <a:r>
              <a:rPr lang="en-US" sz="1400" dirty="0" err="1"/>
              <a:t>curge</a:t>
            </a:r>
            <a:r>
              <a:rPr lang="en-US" sz="1400" dirty="0"/>
              <a:t> </a:t>
            </a:r>
            <a:r>
              <a:rPr lang="en-US" sz="1400" dirty="0" err="1"/>
              <a:t>spre</a:t>
            </a:r>
            <a:r>
              <a:rPr lang="en-US" sz="1400" dirty="0"/>
              <a:t> </a:t>
            </a:r>
            <a:r>
              <a:rPr lang="en-US" sz="1400" dirty="0" err="1"/>
              <a:t>poartă</a:t>
            </a:r>
            <a:r>
              <a:rPr lang="en-US" sz="1400" dirty="0"/>
              <a:t> </a:t>
            </a:r>
            <a:r>
              <a:rPr lang="en-US" sz="1400" dirty="0" err="1"/>
              <a:t>și</a:t>
            </a:r>
            <a:r>
              <a:rPr lang="en-US" sz="1400" dirty="0"/>
              <a:t> nu </a:t>
            </a:r>
            <a:r>
              <a:rPr lang="en-US" sz="1400" dirty="0" err="1"/>
              <a:t>spre</a:t>
            </a:r>
            <a:r>
              <a:rPr lang="en-US" sz="1400" dirty="0"/>
              <a:t> </a:t>
            </a:r>
            <a:r>
              <a:rPr lang="en-US" sz="1400" dirty="0" err="1"/>
              <a:t>dren</a:t>
            </a:r>
            <a:r>
              <a:rPr lang="en-US" sz="1400" dirty="0"/>
              <a:t> </a:t>
            </a:r>
            <a:r>
              <a:rPr lang="en-US" sz="1400" dirty="0" err="1"/>
              <a:t>rezultând</a:t>
            </a:r>
            <a:r>
              <a:rPr lang="en-US" sz="1400" dirty="0"/>
              <a:t> </a:t>
            </a:r>
            <a:r>
              <a:rPr lang="en-US" sz="1400" dirty="0" err="1"/>
              <a:t>deteriorarea</a:t>
            </a:r>
            <a:r>
              <a:rPr lang="en-US" sz="1400" dirty="0"/>
              <a:t> JFET.</a:t>
            </a:r>
            <a:endParaRPr lang="ro-RO" sz="1400" dirty="0"/>
          </a:p>
          <a:p>
            <a:pPr marL="0" indent="0">
              <a:buNone/>
            </a:pPr>
            <a:r>
              <a:rPr lang="en-US" sz="1200" dirty="0" err="1">
                <a:solidFill>
                  <a:srgbClr val="FF0000"/>
                </a:solidFill>
              </a:rPr>
              <a:t>Principiile</a:t>
            </a:r>
            <a:r>
              <a:rPr lang="en-US" sz="1200" dirty="0">
                <a:solidFill>
                  <a:srgbClr val="FF0000"/>
                </a:solidFill>
              </a:rPr>
              <a:t> de </a:t>
            </a:r>
            <a:r>
              <a:rPr lang="en-US" sz="1200" dirty="0" err="1">
                <a:solidFill>
                  <a:srgbClr val="FF0000"/>
                </a:solidFill>
              </a:rPr>
              <a:t>funcționare</a:t>
            </a:r>
            <a:r>
              <a:rPr lang="en-US" sz="1200" dirty="0">
                <a:solidFill>
                  <a:srgbClr val="FF0000"/>
                </a:solidFill>
              </a:rPr>
              <a:t> </a:t>
            </a:r>
            <a:r>
              <a:rPr lang="en-US" sz="1200" dirty="0" err="1">
                <a:solidFill>
                  <a:srgbClr val="FF0000"/>
                </a:solidFill>
              </a:rPr>
              <a:t>pentru</a:t>
            </a:r>
            <a:r>
              <a:rPr lang="en-US" sz="1200" dirty="0">
                <a:solidFill>
                  <a:srgbClr val="FF0000"/>
                </a:solidFill>
              </a:rPr>
              <a:t> un JFET cu canal P sunt </a:t>
            </a:r>
            <a:r>
              <a:rPr lang="en-US" sz="1200" dirty="0" err="1">
                <a:solidFill>
                  <a:srgbClr val="FF0000"/>
                </a:solidFill>
              </a:rPr>
              <a:t>aceleași</a:t>
            </a:r>
            <a:r>
              <a:rPr lang="en-US" sz="1200" dirty="0">
                <a:solidFill>
                  <a:srgbClr val="FF0000"/>
                </a:solidFill>
              </a:rPr>
              <a:t> ca </a:t>
            </a:r>
            <a:r>
              <a:rPr lang="en-US" sz="1200" dirty="0" err="1">
                <a:solidFill>
                  <a:srgbClr val="FF0000"/>
                </a:solidFill>
              </a:rPr>
              <a:t>și</a:t>
            </a:r>
            <a:r>
              <a:rPr lang="en-US" sz="1200" dirty="0">
                <a:solidFill>
                  <a:srgbClr val="FF0000"/>
                </a:solidFill>
              </a:rPr>
              <a:t> </a:t>
            </a:r>
            <a:r>
              <a:rPr lang="en-US" sz="1200" dirty="0" err="1">
                <a:solidFill>
                  <a:srgbClr val="FF0000"/>
                </a:solidFill>
              </a:rPr>
              <a:t>pentru</a:t>
            </a:r>
            <a:r>
              <a:rPr lang="en-US" sz="1200" dirty="0">
                <a:solidFill>
                  <a:srgbClr val="FF0000"/>
                </a:solidFill>
              </a:rPr>
              <a:t> JFET cu canal N, cu </a:t>
            </a:r>
            <a:r>
              <a:rPr lang="en-US" sz="1200" dirty="0" err="1">
                <a:solidFill>
                  <a:srgbClr val="FF0000"/>
                </a:solidFill>
              </a:rPr>
              <a:t>excepția</a:t>
            </a:r>
            <a:r>
              <a:rPr lang="en-US" sz="1200" dirty="0">
                <a:solidFill>
                  <a:srgbClr val="FF0000"/>
                </a:solidFill>
              </a:rPr>
              <a:t> </a:t>
            </a:r>
            <a:r>
              <a:rPr lang="en-US" sz="1200" dirty="0" err="1">
                <a:solidFill>
                  <a:srgbClr val="FF0000"/>
                </a:solidFill>
              </a:rPr>
              <a:t>faptului</a:t>
            </a:r>
            <a:r>
              <a:rPr lang="en-US" sz="1200" dirty="0">
                <a:solidFill>
                  <a:srgbClr val="FF0000"/>
                </a:solidFill>
              </a:rPr>
              <a:t> </a:t>
            </a:r>
            <a:r>
              <a:rPr lang="en-US" sz="1200" dirty="0" err="1">
                <a:solidFill>
                  <a:srgbClr val="FF0000"/>
                </a:solidFill>
              </a:rPr>
              <a:t>că</a:t>
            </a:r>
            <a:r>
              <a:rPr lang="en-US" sz="1200" dirty="0">
                <a:solidFill>
                  <a:srgbClr val="FF0000"/>
                </a:solidFill>
              </a:rPr>
              <a:t> </a:t>
            </a:r>
            <a:r>
              <a:rPr lang="en-US" sz="1200" dirty="0" err="1">
                <a:solidFill>
                  <a:srgbClr val="FF0000"/>
                </a:solidFill>
              </a:rPr>
              <a:t>polaritatea</a:t>
            </a:r>
            <a:r>
              <a:rPr lang="en-US" sz="1200" dirty="0">
                <a:solidFill>
                  <a:srgbClr val="FF0000"/>
                </a:solidFill>
              </a:rPr>
              <a:t> </a:t>
            </a:r>
            <a:r>
              <a:rPr lang="en-US" sz="1200" dirty="0" err="1">
                <a:solidFill>
                  <a:srgbClr val="FF0000"/>
                </a:solidFill>
              </a:rPr>
              <a:t>tensiunilor</a:t>
            </a:r>
            <a:r>
              <a:rPr lang="en-US" sz="1200" dirty="0">
                <a:solidFill>
                  <a:srgbClr val="FF0000"/>
                </a:solidFill>
              </a:rPr>
              <a:t> </a:t>
            </a:r>
            <a:r>
              <a:rPr lang="en-US" sz="1200" dirty="0" err="1">
                <a:solidFill>
                  <a:srgbClr val="FF0000"/>
                </a:solidFill>
              </a:rPr>
              <a:t>trebuie</a:t>
            </a:r>
            <a:r>
              <a:rPr lang="en-US" sz="1200" dirty="0">
                <a:solidFill>
                  <a:srgbClr val="FF0000"/>
                </a:solidFill>
              </a:rPr>
              <a:t> </a:t>
            </a:r>
            <a:r>
              <a:rPr lang="en-US" sz="1200" dirty="0" err="1">
                <a:solidFill>
                  <a:srgbClr val="FF0000"/>
                </a:solidFill>
              </a:rPr>
              <a:t>inversată</a:t>
            </a:r>
            <a:r>
              <a:rPr lang="en-US" sz="1200" dirty="0">
                <a:solidFill>
                  <a:srgbClr val="FF0000"/>
                </a:solidFill>
              </a:rPr>
              <a:t>.</a:t>
            </a:r>
          </a:p>
        </p:txBody>
      </p:sp>
      <p:sp>
        <p:nvSpPr>
          <p:cNvPr id="4" name="Substituent dată 3">
            <a:extLst>
              <a:ext uri="{FF2B5EF4-FFF2-40B4-BE49-F238E27FC236}">
                <a16:creationId xmlns:a16="http://schemas.microsoft.com/office/drawing/2014/main" id="{9CF39AB1-4AD3-3522-8CFD-32513ECA130E}"/>
              </a:ext>
            </a:extLst>
          </p:cNvPr>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ubstituent număr diapozitiv 5">
            <a:extLst>
              <a:ext uri="{FF2B5EF4-FFF2-40B4-BE49-F238E27FC236}">
                <a16:creationId xmlns:a16="http://schemas.microsoft.com/office/drawing/2014/main" id="{D6D56FA9-59F1-1776-3012-C80CD212244F}"/>
              </a:ext>
            </a:extLst>
          </p:cNvPr>
          <p:cNvSpPr>
            <a:spLocks noGrp="1"/>
          </p:cNvSpPr>
          <p:nvPr>
            <p:ph type="sldNum" sz="quarter" idx="12"/>
          </p:nvPr>
        </p:nvSpPr>
        <p:spPr/>
        <p:txBody>
          <a:bodyPr/>
          <a:lstStyle/>
          <a:p>
            <a:pPr>
              <a:defRPr/>
            </a:pPr>
            <a:fld id="{6A376BE1-B17D-4FFF-B224-99B21EC59678}" type="slidenum">
              <a:rPr lang="zh-CN" altLang="en-US" smtClean="0"/>
              <a:pPr>
                <a:defRPr/>
              </a:pPr>
              <a:t>60</a:t>
            </a:fld>
            <a:endParaRPr lang="en-US" altLang="zh-CN"/>
          </a:p>
        </p:txBody>
      </p:sp>
      <p:pic>
        <p:nvPicPr>
          <p:cNvPr id="8" name="Imagine 7">
            <a:extLst>
              <a:ext uri="{FF2B5EF4-FFF2-40B4-BE49-F238E27FC236}">
                <a16:creationId xmlns:a16="http://schemas.microsoft.com/office/drawing/2014/main" id="{186FC1F0-07E1-C8A4-30EE-4B475502EB19}"/>
              </a:ext>
            </a:extLst>
          </p:cNvPr>
          <p:cNvPicPr>
            <a:picLocks noChangeAspect="1"/>
          </p:cNvPicPr>
          <p:nvPr/>
        </p:nvPicPr>
        <p:blipFill>
          <a:blip r:embed="rId2"/>
          <a:stretch>
            <a:fillRect/>
          </a:stretch>
        </p:blipFill>
        <p:spPr>
          <a:xfrm>
            <a:off x="5432425" y="1409700"/>
            <a:ext cx="3543300" cy="4762500"/>
          </a:xfrm>
          <a:prstGeom prst="rect">
            <a:avLst/>
          </a:prstGeom>
        </p:spPr>
      </p:pic>
    </p:spTree>
    <p:extLst>
      <p:ext uri="{BB962C8B-B14F-4D97-AF65-F5344CB8AC3E}">
        <p14:creationId xmlns:p14="http://schemas.microsoft.com/office/powerpoint/2010/main" val="1454755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389"/>
            <a:ext cx="8015287" cy="857250"/>
          </a:xfrm>
        </p:spPr>
        <p:txBody>
          <a:bodyPr/>
          <a:lstStyle/>
          <a:p>
            <a:pPr algn="ctr"/>
            <a:r>
              <a:rPr lang="ro-RO" dirty="0">
                <a:solidFill>
                  <a:schemeClr val="tx1"/>
                </a:solidFill>
                <a:effectLst>
                  <a:outerShdw blurRad="38100" dist="38100" dir="2700000" algn="tl">
                    <a:srgbClr val="000000">
                      <a:alpha val="43137"/>
                    </a:srgbClr>
                  </a:outerShdw>
                </a:effectLst>
              </a:rPr>
              <a:t>IV.  GENERALIZARE</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61</a:t>
            </a:fld>
            <a:endParaRPr lang="en-US" altLang="zh-CN"/>
          </a:p>
        </p:txBody>
      </p:sp>
    </p:spTree>
    <p:extLst>
      <p:ext uri="{BB962C8B-B14F-4D97-AF65-F5344CB8AC3E}">
        <p14:creationId xmlns:p14="http://schemas.microsoft.com/office/powerpoint/2010/main" val="2032040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FA7776BB-248B-46B0-9C3C-72CC95608537}" type="slidenum">
              <a:rPr lang="zh-CN" altLang="en-US" sz="1200" b="0" smtClean="0">
                <a:solidFill>
                  <a:schemeClr val="tx1"/>
                </a:solidFill>
                <a:latin typeface="Arial Black" panose="020B0A04020102020204" pitchFamily="34" charset="0"/>
              </a:rPr>
              <a:pPr>
                <a:spcBef>
                  <a:spcPct val="0"/>
                </a:spcBef>
                <a:buClrTx/>
                <a:buSzTx/>
                <a:buFontTx/>
                <a:buNone/>
              </a:pPr>
              <a:t>62</a:t>
            </a:fld>
            <a:endParaRPr lang="en-US" altLang="zh-CN" sz="1200" b="0">
              <a:solidFill>
                <a:schemeClr val="tx1"/>
              </a:solidFill>
              <a:latin typeface="Arial Black" panose="020B0A04020102020204" pitchFamily="34" charset="0"/>
            </a:endParaRPr>
          </a:p>
        </p:txBody>
      </p:sp>
      <p:sp>
        <p:nvSpPr>
          <p:cNvPr id="95237" name="Rectangle 2"/>
          <p:cNvSpPr>
            <a:spLocks noGrp="1" noChangeArrowheads="1"/>
          </p:cNvSpPr>
          <p:nvPr>
            <p:ph type="title"/>
          </p:nvPr>
        </p:nvSpPr>
        <p:spPr/>
        <p:txBody>
          <a:bodyPr/>
          <a:lstStyle/>
          <a:p>
            <a:pPr eaLnBrk="1" hangingPunct="1"/>
            <a:endParaRPr lang="zh-CN" altLang="en-US" dirty="0"/>
          </a:p>
        </p:txBody>
      </p:sp>
      <p:sp>
        <p:nvSpPr>
          <p:cNvPr id="95238" name="Rectangle 3"/>
          <p:cNvSpPr>
            <a:spLocks noGrp="1" noChangeArrowheads="1"/>
          </p:cNvSpPr>
          <p:nvPr>
            <p:ph type="body" idx="1"/>
          </p:nvPr>
        </p:nvSpPr>
        <p:spPr>
          <a:xfrm>
            <a:off x="76200" y="1239371"/>
            <a:ext cx="9067800" cy="2669241"/>
          </a:xfrm>
        </p:spPr>
        <p:txBody>
          <a:bodyPr/>
          <a:lstStyle/>
          <a:p>
            <a:pPr eaLnBrk="1" hangingPunct="1"/>
            <a:r>
              <a:rPr lang="en-US" altLang="zh-CN" sz="2200" dirty="0" err="1"/>
              <a:t>Dioda</a:t>
            </a:r>
            <a:r>
              <a:rPr lang="en-US" altLang="zh-CN" sz="2200" dirty="0"/>
              <a:t>, BJT </a:t>
            </a:r>
            <a:r>
              <a:rPr lang="en-US" altLang="zh-CN" sz="2200" dirty="0" err="1"/>
              <a:t>și</a:t>
            </a:r>
            <a:r>
              <a:rPr lang="en-US" altLang="zh-CN" sz="2200" dirty="0"/>
              <a:t> FET </a:t>
            </a:r>
            <a:r>
              <a:rPr lang="en-US" altLang="zh-CN" sz="2200" dirty="0" err="1"/>
              <a:t>sunt</a:t>
            </a:r>
            <a:r>
              <a:rPr lang="en-US" altLang="zh-CN" sz="2200" dirty="0"/>
              <a:t> </a:t>
            </a:r>
            <a:r>
              <a:rPr lang="en-US" altLang="zh-CN" sz="2200" dirty="0" err="1"/>
              <a:t>dispozitive</a:t>
            </a:r>
            <a:r>
              <a:rPr lang="en-US" altLang="zh-CN" sz="2200" dirty="0"/>
              <a:t> </a:t>
            </a:r>
            <a:r>
              <a:rPr lang="en-US" altLang="zh-CN" sz="2200" dirty="0" err="1"/>
              <a:t>neliniare</a:t>
            </a:r>
            <a:r>
              <a:rPr lang="en-US" altLang="zh-CN" sz="2200" dirty="0"/>
              <a:t> </a:t>
            </a:r>
            <a:r>
              <a:rPr lang="en-US" altLang="zh-CN" sz="2200" dirty="0" err="1"/>
              <a:t>realizate</a:t>
            </a:r>
            <a:r>
              <a:rPr lang="en-US" altLang="zh-CN" sz="2200" dirty="0"/>
              <a:t> din semiconductor, </a:t>
            </a:r>
            <a:r>
              <a:rPr lang="en-US" altLang="zh-CN" sz="2200" dirty="0" err="1"/>
              <a:t>în</a:t>
            </a:r>
            <a:r>
              <a:rPr lang="en-US" altLang="zh-CN" sz="2200" dirty="0"/>
              <a:t> principal </a:t>
            </a:r>
            <a:r>
              <a:rPr lang="ro-RO" altLang="zh-CN" sz="2200" dirty="0"/>
              <a:t>Si </a:t>
            </a:r>
          </a:p>
          <a:p>
            <a:pPr eaLnBrk="1" hangingPunct="1"/>
            <a:r>
              <a:rPr lang="en-US" altLang="zh-CN" sz="2200" dirty="0"/>
              <a:t>O </a:t>
            </a:r>
            <a:r>
              <a:rPr lang="en-US" altLang="zh-CN" sz="2200" dirty="0" err="1"/>
              <a:t>diodă</a:t>
            </a:r>
            <a:r>
              <a:rPr lang="en-US" altLang="zh-CN" sz="2200" dirty="0"/>
              <a:t> </a:t>
            </a:r>
            <a:r>
              <a:rPr lang="en-US" altLang="zh-CN" sz="2200" dirty="0" err="1"/>
              <a:t>permite</a:t>
            </a:r>
            <a:r>
              <a:rPr lang="en-US" altLang="zh-CN" sz="2200" dirty="0"/>
              <a:t> </a:t>
            </a:r>
            <a:r>
              <a:rPr lang="en-US" altLang="zh-CN" sz="2200" dirty="0" err="1"/>
              <a:t>curentului</a:t>
            </a:r>
            <a:r>
              <a:rPr lang="en-US" altLang="zh-CN" sz="2200" dirty="0"/>
              <a:t> </a:t>
            </a:r>
            <a:r>
              <a:rPr lang="en-US" altLang="zh-CN" sz="2200" dirty="0" err="1"/>
              <a:t>să</a:t>
            </a:r>
            <a:r>
              <a:rPr lang="en-US" altLang="zh-CN" sz="2200" dirty="0"/>
              <a:t> </a:t>
            </a:r>
            <a:r>
              <a:rPr lang="en-US" altLang="zh-CN" sz="2200" dirty="0" err="1"/>
              <a:t>circule</a:t>
            </a:r>
            <a:r>
              <a:rPr lang="en-US" altLang="zh-CN" sz="2200" dirty="0"/>
              <a:t> </a:t>
            </a:r>
            <a:r>
              <a:rPr lang="en-US" altLang="zh-CN" sz="2200" dirty="0" err="1"/>
              <a:t>în</a:t>
            </a:r>
            <a:r>
              <a:rPr lang="en-US" altLang="zh-CN" sz="2200" dirty="0"/>
              <a:t> </a:t>
            </a:r>
            <a:r>
              <a:rPr lang="en-US" altLang="zh-CN" sz="2200" dirty="0" err="1"/>
              <a:t>direcția</a:t>
            </a:r>
            <a:r>
              <a:rPr lang="en-US" altLang="zh-CN" sz="2200" dirty="0"/>
              <a:t> </a:t>
            </a:r>
            <a:r>
              <a:rPr lang="en-US" altLang="zh-CN" sz="2200" dirty="0" err="1"/>
              <a:t>înainte</a:t>
            </a:r>
            <a:r>
              <a:rPr lang="en-US" altLang="zh-CN" sz="2200" dirty="0"/>
              <a:t> </a:t>
            </a:r>
            <a:r>
              <a:rPr lang="en-US" altLang="zh-CN" sz="2200" dirty="0" err="1"/>
              <a:t>și</a:t>
            </a:r>
            <a:r>
              <a:rPr lang="en-US" altLang="zh-CN" sz="2200" dirty="0"/>
              <a:t>, </a:t>
            </a:r>
            <a:r>
              <a:rPr lang="en-US" altLang="zh-CN" sz="2200" dirty="0" err="1"/>
              <a:t>prin</a:t>
            </a:r>
            <a:r>
              <a:rPr lang="en-US" altLang="zh-CN" sz="2200" dirty="0"/>
              <a:t> </a:t>
            </a:r>
            <a:r>
              <a:rPr lang="en-US" altLang="zh-CN" sz="2200" dirty="0" err="1"/>
              <a:t>urmare</a:t>
            </a:r>
            <a:r>
              <a:rPr lang="en-US" altLang="zh-CN" sz="2200" dirty="0"/>
              <a:t>, </a:t>
            </a:r>
            <a:r>
              <a:rPr lang="en-US" altLang="zh-CN" sz="2200" dirty="0" err="1"/>
              <a:t>poate</a:t>
            </a:r>
            <a:r>
              <a:rPr lang="en-US" altLang="zh-CN" sz="2200" dirty="0"/>
              <a:t> </a:t>
            </a:r>
            <a:r>
              <a:rPr lang="en-US" altLang="zh-CN" sz="2200" dirty="0" err="1"/>
              <a:t>îndeplini</a:t>
            </a:r>
            <a:r>
              <a:rPr lang="en-US" altLang="zh-CN" sz="2200" dirty="0"/>
              <a:t> </a:t>
            </a:r>
            <a:r>
              <a:rPr lang="en-US" altLang="zh-CN" sz="2200" dirty="0" err="1"/>
              <a:t>funcții</a:t>
            </a:r>
            <a:r>
              <a:rPr lang="en-US" altLang="zh-CN" sz="2200" dirty="0"/>
              <a:t> </a:t>
            </a:r>
            <a:r>
              <a:rPr lang="en-US" altLang="zh-CN" sz="2200" dirty="0" err="1"/>
              <a:t>precum</a:t>
            </a:r>
            <a:r>
              <a:rPr lang="en-US" altLang="zh-CN" sz="2200" dirty="0"/>
              <a:t> </a:t>
            </a:r>
            <a:r>
              <a:rPr lang="en-US" altLang="zh-CN" sz="2200" dirty="0" err="1"/>
              <a:t>rectificarea</a:t>
            </a:r>
            <a:r>
              <a:rPr lang="en-US" altLang="zh-CN" sz="2200" dirty="0"/>
              <a:t>, </a:t>
            </a:r>
            <a:r>
              <a:rPr lang="en-US" altLang="zh-CN" sz="2200" dirty="0" err="1"/>
              <a:t>demodularea</a:t>
            </a:r>
            <a:r>
              <a:rPr lang="en-US" altLang="zh-CN" sz="2200" dirty="0"/>
              <a:t>/</a:t>
            </a:r>
            <a:r>
              <a:rPr lang="en-US" altLang="zh-CN" sz="2200" dirty="0" err="1"/>
              <a:t>detecția</a:t>
            </a:r>
            <a:r>
              <a:rPr lang="en-US" altLang="zh-CN" sz="2200" dirty="0"/>
              <a:t>, </a:t>
            </a:r>
            <a:r>
              <a:rPr lang="en-US" altLang="zh-CN" sz="2200" dirty="0" err="1"/>
              <a:t>comutatorul</a:t>
            </a:r>
            <a:r>
              <a:rPr lang="en-US" altLang="zh-CN" sz="2200" dirty="0"/>
              <a:t> etc.</a:t>
            </a:r>
            <a:endParaRPr lang="ro-RO" altLang="zh-CN" sz="2200" dirty="0"/>
          </a:p>
          <a:p>
            <a:pPr eaLnBrk="1" hangingPunct="1"/>
            <a:r>
              <a:rPr lang="en-US" altLang="zh-CN" sz="2200" dirty="0" err="1"/>
              <a:t>Curentul</a:t>
            </a:r>
            <a:r>
              <a:rPr lang="en-US" altLang="zh-CN" sz="2200" dirty="0"/>
              <a:t> invers </a:t>
            </a:r>
            <a:r>
              <a:rPr lang="en-US" altLang="zh-CN" sz="2200" dirty="0" err="1"/>
              <a:t>poate</a:t>
            </a:r>
            <a:r>
              <a:rPr lang="en-US" altLang="zh-CN" sz="2200" dirty="0"/>
              <a:t> </a:t>
            </a:r>
            <a:r>
              <a:rPr lang="en-US" altLang="zh-CN" sz="2200" dirty="0" err="1"/>
              <a:t>deveni</a:t>
            </a:r>
            <a:r>
              <a:rPr lang="en-US" altLang="zh-CN" sz="2200" dirty="0"/>
              <a:t> dramatic mare la </a:t>
            </a:r>
            <a:r>
              <a:rPr lang="en-US" altLang="zh-CN" sz="2200" dirty="0" err="1"/>
              <a:t>defectare</a:t>
            </a:r>
            <a:r>
              <a:rPr lang="en-US" altLang="zh-CN" sz="2200" dirty="0"/>
              <a:t>, </a:t>
            </a:r>
            <a:r>
              <a:rPr lang="en-US" altLang="zh-CN" sz="2200" dirty="0" err="1"/>
              <a:t>astfel</a:t>
            </a:r>
            <a:r>
              <a:rPr lang="en-US" altLang="zh-CN" sz="2200" dirty="0"/>
              <a:t> de </a:t>
            </a:r>
            <a:r>
              <a:rPr lang="en-US" altLang="zh-CN" sz="2200" dirty="0" err="1"/>
              <a:t>fenomene</a:t>
            </a:r>
            <a:r>
              <a:rPr lang="en-US" altLang="zh-CN" sz="2200" dirty="0"/>
              <a:t> pot fi </a:t>
            </a:r>
            <a:r>
              <a:rPr lang="en-US" altLang="zh-CN" sz="2200" dirty="0" err="1"/>
              <a:t>folosite</a:t>
            </a:r>
            <a:r>
              <a:rPr lang="en-US" altLang="zh-CN" sz="2200" dirty="0"/>
              <a:t> ca regulator de </a:t>
            </a:r>
            <a:r>
              <a:rPr lang="en-US" altLang="zh-CN" sz="2200" dirty="0" err="1"/>
              <a:t>tensiune</a:t>
            </a:r>
            <a:endParaRPr lang="en-US" altLang="zh-CN" sz="2200" dirty="0"/>
          </a:p>
          <a:p>
            <a:pPr eaLnBrk="1" hangingPunct="1"/>
            <a:r>
              <a:rPr lang="en-US" altLang="zh-CN" sz="2200" dirty="0"/>
              <a:t>Un BJT are </a:t>
            </a:r>
            <a:r>
              <a:rPr lang="en-US" altLang="zh-CN" sz="2200" dirty="0" err="1"/>
              <a:t>trei</a:t>
            </a:r>
            <a:r>
              <a:rPr lang="en-US" altLang="zh-CN" sz="2200" dirty="0"/>
              <a:t> </a:t>
            </a:r>
            <a:r>
              <a:rPr lang="en-US" altLang="zh-CN" sz="2200" dirty="0" err="1"/>
              <a:t>terminale</a:t>
            </a:r>
            <a:r>
              <a:rPr lang="en-US" altLang="zh-CN" sz="2200" dirty="0"/>
              <a:t>: </a:t>
            </a:r>
            <a:r>
              <a:rPr lang="en-US" altLang="zh-CN" sz="2200" dirty="0" err="1"/>
              <a:t>bază</a:t>
            </a:r>
            <a:r>
              <a:rPr lang="en-US" altLang="zh-CN" sz="2200" dirty="0"/>
              <a:t>, </a:t>
            </a:r>
            <a:r>
              <a:rPr lang="en-US" altLang="zh-CN" sz="2200" dirty="0" err="1"/>
              <a:t>emi</a:t>
            </a:r>
            <a:r>
              <a:rPr lang="ro-RO" altLang="zh-CN" sz="2200" dirty="0"/>
              <a:t>tor</a:t>
            </a:r>
            <a:r>
              <a:rPr lang="en-US" altLang="zh-CN" sz="2200" dirty="0"/>
              <a:t> </a:t>
            </a:r>
            <a:r>
              <a:rPr lang="en-US" altLang="zh-CN" sz="2200" dirty="0" err="1"/>
              <a:t>și</a:t>
            </a:r>
            <a:r>
              <a:rPr lang="en-US" altLang="zh-CN" sz="2200" dirty="0"/>
              <a:t> collector</a:t>
            </a:r>
            <a:endParaRPr lang="ro-RO" altLang="zh-CN" sz="2200" dirty="0"/>
          </a:p>
          <a:p>
            <a:pPr eaLnBrk="1" hangingPunct="1"/>
            <a:r>
              <a:rPr lang="en-US" altLang="zh-CN" sz="2200" dirty="0" err="1"/>
              <a:t>Curentul</a:t>
            </a:r>
            <a:r>
              <a:rPr lang="en-US" altLang="zh-CN" sz="2200" dirty="0"/>
              <a:t> </a:t>
            </a:r>
            <a:r>
              <a:rPr lang="en-US" altLang="zh-CN" sz="2200" dirty="0" err="1"/>
              <a:t>colectorului</a:t>
            </a:r>
            <a:r>
              <a:rPr lang="en-US" altLang="zh-CN" sz="2200" dirty="0"/>
              <a:t> </a:t>
            </a:r>
            <a:r>
              <a:rPr lang="en-US" altLang="zh-CN" sz="2200" dirty="0" err="1"/>
              <a:t>este</a:t>
            </a:r>
            <a:r>
              <a:rPr lang="en-US" altLang="zh-CN" sz="2200" dirty="0"/>
              <a:t> </a:t>
            </a:r>
            <a:r>
              <a:rPr lang="en-US" altLang="zh-CN" sz="2200" dirty="0" err="1"/>
              <a:t>controlat</a:t>
            </a:r>
            <a:r>
              <a:rPr lang="en-US" altLang="zh-CN" sz="2200" dirty="0"/>
              <a:t> de </a:t>
            </a:r>
            <a:r>
              <a:rPr lang="en-US" altLang="zh-CN" sz="2200" dirty="0" err="1"/>
              <a:t>tensiune</a:t>
            </a:r>
            <a:r>
              <a:rPr lang="en-US" altLang="zh-CN" sz="2200" dirty="0"/>
              <a:t>/</a:t>
            </a:r>
            <a:r>
              <a:rPr lang="en-US" altLang="zh-CN" sz="2200" dirty="0" err="1"/>
              <a:t>curent</a:t>
            </a:r>
            <a:r>
              <a:rPr lang="en-US" altLang="zh-CN" sz="2200" dirty="0"/>
              <a:t> pe </a:t>
            </a:r>
            <a:r>
              <a:rPr lang="en-US" altLang="zh-CN" sz="2200" dirty="0" err="1"/>
              <a:t>joncțiunea</a:t>
            </a:r>
            <a:r>
              <a:rPr lang="en-US" altLang="zh-CN" sz="2200" dirty="0"/>
              <a:t> </a:t>
            </a:r>
            <a:r>
              <a:rPr lang="en-US" altLang="zh-CN" sz="2200" dirty="0" err="1"/>
              <a:t>bază-emițător</a:t>
            </a:r>
            <a:r>
              <a:rPr lang="en-US" altLang="zh-CN" sz="2200" dirty="0"/>
              <a:t> </a:t>
            </a:r>
            <a:r>
              <a:rPr lang="en-US" altLang="zh-CN" sz="2200" dirty="0" err="1"/>
              <a:t>și</a:t>
            </a:r>
            <a:r>
              <a:rPr lang="en-US" altLang="zh-CN" sz="2200" dirty="0"/>
              <a:t> </a:t>
            </a:r>
            <a:r>
              <a:rPr lang="en-US" altLang="zh-CN" sz="2200" dirty="0" err="1"/>
              <a:t>este</a:t>
            </a:r>
            <a:r>
              <a:rPr lang="en-US" altLang="zh-CN" sz="2200" dirty="0"/>
              <a:t> </a:t>
            </a:r>
            <a:r>
              <a:rPr lang="en-US" altLang="zh-CN" sz="2200" dirty="0" err="1"/>
              <a:t>aproape</a:t>
            </a:r>
            <a:r>
              <a:rPr lang="en-US" altLang="zh-CN" sz="2200" dirty="0"/>
              <a:t> independent de </a:t>
            </a:r>
            <a:r>
              <a:rPr lang="en-US" altLang="zh-CN" sz="2200" dirty="0" err="1"/>
              <a:t>tensiunea</a:t>
            </a:r>
            <a:r>
              <a:rPr lang="en-US" altLang="zh-CN" sz="2200" dirty="0"/>
              <a:t> </a:t>
            </a:r>
            <a:r>
              <a:rPr lang="en-US" altLang="zh-CN" sz="2200" dirty="0" err="1"/>
              <a:t>colectorului</a:t>
            </a:r>
            <a:r>
              <a:rPr lang="en-US" altLang="zh-CN" sz="2200" dirty="0"/>
              <a:t>.</a:t>
            </a:r>
            <a:endParaRPr lang="ro-RO" altLang="zh-CN" sz="2200" dirty="0"/>
          </a:p>
          <a:p>
            <a:pPr eaLnBrk="1" hangingPunct="1"/>
            <a:r>
              <a:rPr lang="en-US" altLang="zh-CN" sz="2200" dirty="0" err="1"/>
              <a:t>Poate</a:t>
            </a:r>
            <a:r>
              <a:rPr lang="en-US" altLang="zh-CN" sz="2200" dirty="0"/>
              <a:t> </a:t>
            </a:r>
            <a:r>
              <a:rPr lang="en-US" altLang="zh-CN" sz="2200" dirty="0" err="1"/>
              <a:t>îndeplini</a:t>
            </a:r>
            <a:r>
              <a:rPr lang="en-US" altLang="zh-CN" sz="2200" dirty="0"/>
              <a:t> </a:t>
            </a:r>
            <a:r>
              <a:rPr lang="en-US" altLang="zh-CN" sz="2200" dirty="0" err="1"/>
              <a:t>funcții</a:t>
            </a:r>
            <a:r>
              <a:rPr lang="en-US" altLang="zh-CN" sz="2200" dirty="0"/>
              <a:t> precum </a:t>
            </a:r>
            <a:r>
              <a:rPr lang="en-US" altLang="zh-CN" sz="2200" dirty="0" err="1"/>
              <a:t>amplificare</a:t>
            </a:r>
            <a:r>
              <a:rPr lang="en-US" altLang="zh-CN" sz="2200" dirty="0"/>
              <a:t> </a:t>
            </a:r>
            <a:r>
              <a:rPr lang="en-US" altLang="zh-CN" sz="2200" dirty="0" err="1"/>
              <a:t>și</a:t>
            </a:r>
            <a:r>
              <a:rPr lang="en-US" altLang="zh-CN" sz="2200" dirty="0"/>
              <a:t> </a:t>
            </a:r>
            <a:r>
              <a:rPr lang="en-US" altLang="zh-CN" sz="2200" dirty="0" err="1"/>
              <a:t>comutare</a:t>
            </a:r>
            <a:r>
              <a:rPr lang="en-US" altLang="zh-CN" sz="2200" dirty="0"/>
              <a:t> etc.</a:t>
            </a:r>
            <a:endParaRPr lang="ro-RO" altLang="zh-CN" sz="2200" dirty="0"/>
          </a:p>
          <a:p>
            <a:pPr eaLnBrk="1" hangingPunct="1"/>
            <a:r>
              <a:rPr lang="en-US" altLang="zh-CN" sz="2200" dirty="0"/>
              <a:t>Un BJT </a:t>
            </a:r>
            <a:r>
              <a:rPr lang="en-US" altLang="zh-CN" sz="2200" dirty="0" err="1"/>
              <a:t>ar</a:t>
            </a:r>
            <a:r>
              <a:rPr lang="en-US" altLang="zh-CN" sz="2200" dirty="0"/>
              <a:t> </a:t>
            </a:r>
            <a:r>
              <a:rPr lang="en-US" altLang="zh-CN" sz="2200" dirty="0" err="1"/>
              <a:t>trebui</a:t>
            </a:r>
            <a:r>
              <a:rPr lang="en-US" altLang="zh-CN" sz="2200" dirty="0"/>
              <a:t> </a:t>
            </a:r>
            <a:r>
              <a:rPr lang="en-US" altLang="zh-CN" sz="2200" dirty="0" err="1"/>
              <a:t>să</a:t>
            </a:r>
            <a:r>
              <a:rPr lang="en-US" altLang="zh-CN" sz="2200" dirty="0"/>
              <a:t> fie </a:t>
            </a:r>
            <a:r>
              <a:rPr lang="en-US" altLang="zh-CN" sz="2200" dirty="0" err="1"/>
              <a:t>orientat</a:t>
            </a:r>
            <a:r>
              <a:rPr lang="en-US" altLang="zh-CN" sz="2200" dirty="0"/>
              <a:t> </a:t>
            </a:r>
            <a:r>
              <a:rPr lang="en-US" altLang="zh-CN" sz="2200" dirty="0" err="1"/>
              <a:t>corespunzător</a:t>
            </a:r>
            <a:r>
              <a:rPr lang="en-US" altLang="zh-CN" sz="2200" dirty="0"/>
              <a:t> </a:t>
            </a:r>
            <a:r>
              <a:rPr lang="en-US" altLang="zh-CN" sz="2200" dirty="0" err="1"/>
              <a:t>pentru</a:t>
            </a:r>
            <a:r>
              <a:rPr lang="en-US" altLang="zh-CN" sz="2200" dirty="0"/>
              <a:t> </a:t>
            </a:r>
            <a:r>
              <a:rPr lang="en-US" altLang="zh-CN" sz="2200" dirty="0" err="1"/>
              <a:t>funcționarea</a:t>
            </a:r>
            <a:r>
              <a:rPr lang="en-US" altLang="zh-CN" sz="2200" dirty="0"/>
              <a:t> normal</a:t>
            </a:r>
            <a:r>
              <a:rPr lang="ro-RO" altLang="zh-CN" sz="2200" dirty="0"/>
              <a:t>ă</a:t>
            </a:r>
          </a:p>
          <a:p>
            <a:pPr eaLnBrk="1" hangingPunct="1"/>
            <a:r>
              <a:rPr lang="en-US" altLang="zh-CN" sz="2200" dirty="0" err="1"/>
              <a:t>Există</a:t>
            </a:r>
            <a:r>
              <a:rPr lang="en-US" altLang="zh-CN" sz="2200" dirty="0"/>
              <a:t> </a:t>
            </a:r>
            <a:r>
              <a:rPr lang="en-US" altLang="zh-CN" sz="2200" dirty="0" err="1"/>
              <a:t>trei</a:t>
            </a:r>
            <a:r>
              <a:rPr lang="en-US" altLang="zh-CN" sz="2200" dirty="0"/>
              <a:t> </a:t>
            </a:r>
            <a:r>
              <a:rPr lang="en-US" altLang="zh-CN" sz="2200" dirty="0" err="1"/>
              <a:t>configurații</a:t>
            </a:r>
            <a:r>
              <a:rPr lang="en-US" altLang="zh-CN" sz="2200" dirty="0"/>
              <a:t> de </a:t>
            </a:r>
            <a:r>
              <a:rPr lang="en-US" altLang="zh-CN" sz="2200" dirty="0" err="1"/>
              <a:t>bază</a:t>
            </a:r>
            <a:r>
              <a:rPr lang="en-US" altLang="zh-CN" sz="2200" dirty="0"/>
              <a:t>, </a:t>
            </a:r>
            <a:r>
              <a:rPr lang="en-US" altLang="zh-CN" sz="2200" dirty="0" err="1"/>
              <a:t>fiecare</a:t>
            </a:r>
            <a:r>
              <a:rPr lang="en-US" altLang="zh-CN" sz="2200" dirty="0"/>
              <a:t> </a:t>
            </a:r>
            <a:r>
              <a:rPr lang="en-US" altLang="zh-CN" sz="2200" dirty="0" err="1"/>
              <a:t>având</a:t>
            </a:r>
            <a:r>
              <a:rPr lang="en-US" altLang="zh-CN" sz="2200" dirty="0"/>
              <a:t> </a:t>
            </a:r>
            <a:r>
              <a:rPr lang="en-US" altLang="zh-CN" sz="2200" dirty="0" err="1"/>
              <a:t>performanțe</a:t>
            </a:r>
            <a:r>
              <a:rPr lang="en-US" altLang="zh-CN" sz="2200" dirty="0"/>
              <a:t> </a:t>
            </a:r>
            <a:r>
              <a:rPr lang="en-US" altLang="zh-CN" sz="2200" dirty="0" err="1"/>
              <a:t>diferite</a:t>
            </a:r>
            <a:r>
              <a:rPr lang="en-US" altLang="zh-CN" sz="2200" dirty="0"/>
              <a:t> (</a:t>
            </a:r>
            <a:r>
              <a:rPr lang="en-US" altLang="zh-CN" sz="2200" dirty="0" err="1"/>
              <a:t>rezistență</a:t>
            </a:r>
            <a:r>
              <a:rPr lang="en-US" altLang="zh-CN" sz="2200" dirty="0"/>
              <a:t> de </a:t>
            </a:r>
            <a:r>
              <a:rPr lang="en-US" altLang="zh-CN" sz="2200" dirty="0" err="1"/>
              <a:t>intrare</a:t>
            </a:r>
            <a:r>
              <a:rPr lang="en-US" altLang="zh-CN" sz="2200" dirty="0"/>
              <a:t>/</a:t>
            </a:r>
            <a:r>
              <a:rPr lang="en-US" altLang="zh-CN" sz="2200" dirty="0" err="1"/>
              <a:t>ieșire</a:t>
            </a:r>
            <a:r>
              <a:rPr lang="en-US" altLang="zh-CN" sz="2200" dirty="0"/>
              <a:t>, </a:t>
            </a:r>
            <a:r>
              <a:rPr lang="en-US" altLang="zh-CN" sz="2200" dirty="0" err="1"/>
              <a:t>câștig</a:t>
            </a:r>
            <a:r>
              <a:rPr lang="en-US" altLang="zh-CN" sz="2200" dirty="0"/>
              <a:t>, </a:t>
            </a:r>
            <a:r>
              <a:rPr lang="en-US" altLang="zh-CN" sz="2200" dirty="0" err="1"/>
              <a:t>răspuns</a:t>
            </a:r>
            <a:r>
              <a:rPr lang="en-US" altLang="zh-CN" sz="2200" dirty="0"/>
              <a:t> de </a:t>
            </a:r>
            <a:r>
              <a:rPr lang="en-US" altLang="zh-CN" sz="2200" dirty="0" err="1"/>
              <a:t>înaltă</a:t>
            </a:r>
            <a:r>
              <a:rPr lang="en-US" altLang="zh-CN" sz="2200" dirty="0"/>
              <a:t> </a:t>
            </a:r>
            <a:r>
              <a:rPr lang="en-US" altLang="zh-CN" sz="2200" dirty="0" err="1"/>
              <a:t>frecvență</a:t>
            </a:r>
            <a:r>
              <a:rPr lang="en-US" altLang="zh-CN" sz="2200" dirty="0"/>
              <a:t> etc.)</a:t>
            </a:r>
          </a:p>
          <a:p>
            <a:pPr eaLnBrk="1" hangingPunct="1"/>
            <a:endParaRPr lang="en-US" altLang="zh-CN" sz="2200" dirty="0"/>
          </a:p>
        </p:txBody>
      </p:sp>
    </p:spTree>
    <p:extLst>
      <p:ext uri="{BB962C8B-B14F-4D97-AF65-F5344CB8AC3E}">
        <p14:creationId xmlns:p14="http://schemas.microsoft.com/office/powerpoint/2010/main" val="1156737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72962B1-2E9B-4D2B-8DC6-90B9EB48ADD3}" type="slidenum">
              <a:rPr lang="zh-CN" altLang="en-US" sz="1200" b="0" smtClean="0">
                <a:solidFill>
                  <a:schemeClr val="tx1"/>
                </a:solidFill>
                <a:latin typeface="Arial Black" panose="020B0A04020102020204" pitchFamily="34" charset="0"/>
              </a:rPr>
              <a:pPr>
                <a:spcBef>
                  <a:spcPct val="0"/>
                </a:spcBef>
                <a:buClrTx/>
                <a:buSzTx/>
                <a:buFontTx/>
                <a:buNone/>
              </a:pPr>
              <a:t>63</a:t>
            </a:fld>
            <a:endParaRPr lang="en-US" altLang="zh-CN" sz="1200" b="0">
              <a:solidFill>
                <a:schemeClr val="tx1"/>
              </a:solidFill>
              <a:latin typeface="Arial Black" panose="020B0A04020102020204" pitchFamily="34" charset="0"/>
            </a:endParaRPr>
          </a:p>
        </p:txBody>
      </p:sp>
      <p:sp>
        <p:nvSpPr>
          <p:cNvPr id="97285" name="Rectangle 2"/>
          <p:cNvSpPr>
            <a:spLocks noGrp="1" noChangeArrowheads="1"/>
          </p:cNvSpPr>
          <p:nvPr>
            <p:ph type="title"/>
          </p:nvPr>
        </p:nvSpPr>
        <p:spPr>
          <a:xfrm>
            <a:off x="288925" y="457200"/>
            <a:ext cx="8015287" cy="543169"/>
          </a:xfrm>
        </p:spPr>
        <p:txBody>
          <a:bodyPr/>
          <a:lstStyle/>
          <a:p>
            <a:pPr eaLnBrk="1" hangingPunct="1"/>
            <a:r>
              <a:rPr lang="en-US" altLang="zh-CN" dirty="0" err="1"/>
              <a:t>Tranzistor</a:t>
            </a:r>
            <a:r>
              <a:rPr lang="en-US" altLang="zh-CN" dirty="0"/>
              <a:t> cu </a:t>
            </a:r>
            <a:r>
              <a:rPr lang="en-US" altLang="zh-CN" dirty="0" err="1"/>
              <a:t>efect</a:t>
            </a:r>
            <a:r>
              <a:rPr lang="en-US" altLang="zh-CN" dirty="0"/>
              <a:t> de camp</a:t>
            </a:r>
            <a:br>
              <a:rPr lang="ro-RO" altLang="zh-CN" dirty="0"/>
            </a:br>
            <a:endParaRPr lang="zh-CN" altLang="en-US" dirty="0"/>
          </a:p>
        </p:txBody>
      </p:sp>
      <p:sp>
        <p:nvSpPr>
          <p:cNvPr id="741379" name="Rectangle 3"/>
          <p:cNvSpPr>
            <a:spLocks noGrp="1" noChangeArrowheads="1"/>
          </p:cNvSpPr>
          <p:nvPr>
            <p:ph type="body" idx="1"/>
          </p:nvPr>
        </p:nvSpPr>
        <p:spPr>
          <a:xfrm>
            <a:off x="288925" y="2238188"/>
            <a:ext cx="8686800" cy="3221318"/>
          </a:xfrm>
        </p:spPr>
        <p:txBody>
          <a:bodyPr/>
          <a:lstStyle/>
          <a:p>
            <a:pPr eaLnBrk="1" hangingPunct="1">
              <a:lnSpc>
                <a:spcPct val="90000"/>
              </a:lnSpc>
            </a:pPr>
            <a:r>
              <a:rPr lang="en-US" altLang="zh-CN" sz="2200" dirty="0"/>
              <a:t>Un FET are </a:t>
            </a:r>
            <a:r>
              <a:rPr lang="en-US" altLang="zh-CN" sz="2200" dirty="0" err="1"/>
              <a:t>trei</a:t>
            </a:r>
            <a:r>
              <a:rPr lang="en-US" altLang="zh-CN" sz="2200" dirty="0"/>
              <a:t> </a:t>
            </a:r>
            <a:r>
              <a:rPr lang="en-US" altLang="zh-CN" sz="2200" dirty="0" err="1"/>
              <a:t>terminale</a:t>
            </a:r>
            <a:r>
              <a:rPr lang="en-US" altLang="zh-CN" sz="2200" dirty="0"/>
              <a:t>: </a:t>
            </a:r>
            <a:r>
              <a:rPr lang="en-US" altLang="zh-CN" sz="2200" dirty="0" err="1"/>
              <a:t>poarta</a:t>
            </a:r>
            <a:r>
              <a:rPr lang="en-US" altLang="zh-CN" sz="2200" dirty="0"/>
              <a:t>, </a:t>
            </a:r>
            <a:r>
              <a:rPr lang="en-US" altLang="zh-CN" sz="2200" dirty="0" err="1"/>
              <a:t>sursa</a:t>
            </a:r>
            <a:r>
              <a:rPr lang="en-US" altLang="zh-CN" sz="2200" dirty="0"/>
              <a:t> </a:t>
            </a:r>
            <a:r>
              <a:rPr lang="en-US" altLang="zh-CN" sz="2200" dirty="0" err="1"/>
              <a:t>si</a:t>
            </a:r>
            <a:r>
              <a:rPr lang="en-US" altLang="zh-CN" sz="2200" dirty="0"/>
              <a:t> </a:t>
            </a:r>
            <a:r>
              <a:rPr lang="ro-RO" altLang="zh-CN" sz="2200" dirty="0"/>
              <a:t>drena</a:t>
            </a:r>
          </a:p>
          <a:p>
            <a:pPr eaLnBrk="1" hangingPunct="1">
              <a:lnSpc>
                <a:spcPct val="90000"/>
              </a:lnSpc>
            </a:pPr>
            <a:r>
              <a:rPr lang="en-US" altLang="zh-CN" sz="2200" dirty="0" err="1"/>
              <a:t>Curentul</a:t>
            </a:r>
            <a:r>
              <a:rPr lang="en-US" altLang="zh-CN" sz="2200" dirty="0"/>
              <a:t> d</a:t>
            </a:r>
            <a:r>
              <a:rPr lang="ro-RO" altLang="zh-CN" sz="2200" dirty="0"/>
              <a:t>renei</a:t>
            </a:r>
            <a:r>
              <a:rPr lang="en-US" altLang="zh-CN" sz="2200" dirty="0"/>
              <a:t> </a:t>
            </a:r>
            <a:r>
              <a:rPr lang="en-US" altLang="zh-CN" sz="2200" dirty="0" err="1"/>
              <a:t>este</a:t>
            </a:r>
            <a:r>
              <a:rPr lang="en-US" altLang="zh-CN" sz="2200" dirty="0"/>
              <a:t> </a:t>
            </a:r>
            <a:r>
              <a:rPr lang="en-US" altLang="zh-CN" sz="2200" dirty="0" err="1"/>
              <a:t>controlat</a:t>
            </a:r>
            <a:r>
              <a:rPr lang="en-US" altLang="zh-CN" sz="2200" dirty="0"/>
              <a:t> de </a:t>
            </a:r>
            <a:r>
              <a:rPr lang="en-US" altLang="zh-CN" sz="2200" dirty="0" err="1"/>
              <a:t>tensiunea</a:t>
            </a:r>
            <a:r>
              <a:rPr lang="en-US" altLang="zh-CN" sz="2200" dirty="0"/>
              <a:t> de </a:t>
            </a:r>
            <a:r>
              <a:rPr lang="en-US" altLang="zh-CN" sz="2200" dirty="0" err="1"/>
              <a:t>poartă</a:t>
            </a:r>
            <a:r>
              <a:rPr lang="en-US" altLang="zh-CN" sz="2200" dirty="0"/>
              <a:t> </a:t>
            </a:r>
            <a:r>
              <a:rPr lang="en-US" altLang="zh-CN" sz="2200" dirty="0" err="1"/>
              <a:t>și</a:t>
            </a:r>
            <a:r>
              <a:rPr lang="en-US" altLang="zh-CN" sz="2200" dirty="0"/>
              <a:t> </a:t>
            </a:r>
            <a:r>
              <a:rPr lang="en-US" altLang="zh-CN" sz="2200" dirty="0" err="1"/>
              <a:t>este</a:t>
            </a:r>
            <a:r>
              <a:rPr lang="en-US" altLang="zh-CN" sz="2200" dirty="0"/>
              <a:t> </a:t>
            </a:r>
            <a:r>
              <a:rPr lang="en-US" altLang="zh-CN" sz="2200" dirty="0" err="1"/>
              <a:t>aproape</a:t>
            </a:r>
            <a:r>
              <a:rPr lang="en-US" altLang="zh-CN" sz="2200" dirty="0"/>
              <a:t> independent de </a:t>
            </a:r>
            <a:r>
              <a:rPr lang="en-US" altLang="zh-CN" sz="2200" dirty="0" err="1"/>
              <a:t>tensiunea</a:t>
            </a:r>
            <a:r>
              <a:rPr lang="en-US" altLang="zh-CN" sz="2200" dirty="0"/>
              <a:t> de </a:t>
            </a:r>
            <a:r>
              <a:rPr lang="en-US" altLang="zh-CN" sz="2200" dirty="0" err="1"/>
              <a:t>drenaj</a:t>
            </a:r>
            <a:r>
              <a:rPr lang="en-US" altLang="zh-CN" sz="2200" dirty="0"/>
              <a:t>.</a:t>
            </a:r>
            <a:endParaRPr lang="ro-RO" altLang="zh-CN" sz="2200" dirty="0"/>
          </a:p>
          <a:p>
            <a:pPr eaLnBrk="1" hangingPunct="1">
              <a:lnSpc>
                <a:spcPct val="90000"/>
              </a:lnSpc>
            </a:pPr>
            <a:r>
              <a:rPr lang="en-US" altLang="zh-CN" sz="2200" dirty="0" err="1"/>
              <a:t>Poate</a:t>
            </a:r>
            <a:r>
              <a:rPr lang="en-US" altLang="zh-CN" sz="2200" dirty="0"/>
              <a:t> </a:t>
            </a:r>
            <a:r>
              <a:rPr lang="en-US" altLang="zh-CN" sz="2200" dirty="0" err="1"/>
              <a:t>îndeplini</a:t>
            </a:r>
            <a:r>
              <a:rPr lang="en-US" altLang="zh-CN" sz="2200" dirty="0"/>
              <a:t> </a:t>
            </a:r>
            <a:r>
              <a:rPr lang="en-US" altLang="zh-CN" sz="2200" dirty="0" err="1"/>
              <a:t>funcții</a:t>
            </a:r>
            <a:r>
              <a:rPr lang="en-US" altLang="zh-CN" sz="2200" dirty="0"/>
              <a:t> </a:t>
            </a:r>
            <a:r>
              <a:rPr lang="en-US" altLang="zh-CN" sz="2200" dirty="0" err="1"/>
              <a:t>precum</a:t>
            </a:r>
            <a:r>
              <a:rPr lang="en-US" altLang="zh-CN" sz="2200" dirty="0"/>
              <a:t> </a:t>
            </a:r>
            <a:r>
              <a:rPr lang="en-US" altLang="zh-CN" sz="2200" dirty="0" err="1"/>
              <a:t>amplificare</a:t>
            </a:r>
            <a:r>
              <a:rPr lang="en-US" altLang="zh-CN" sz="2200" dirty="0"/>
              <a:t>, </a:t>
            </a:r>
            <a:r>
              <a:rPr lang="en-US" altLang="zh-CN" sz="2200" dirty="0" err="1"/>
              <a:t>calcul</a:t>
            </a:r>
            <a:r>
              <a:rPr lang="en-US" altLang="zh-CN" sz="2200" dirty="0"/>
              <a:t> logic </a:t>
            </a:r>
            <a:r>
              <a:rPr lang="en-US" altLang="zh-CN" sz="2200" dirty="0" err="1"/>
              <a:t>și</a:t>
            </a:r>
            <a:r>
              <a:rPr lang="en-US" altLang="zh-CN" sz="2200" dirty="0"/>
              <a:t> </a:t>
            </a:r>
            <a:r>
              <a:rPr lang="en-US" altLang="zh-CN" sz="2200" dirty="0" err="1"/>
              <a:t>comutare</a:t>
            </a:r>
            <a:r>
              <a:rPr lang="en-US" altLang="zh-CN" sz="2200" dirty="0"/>
              <a:t> etc.</a:t>
            </a:r>
            <a:endParaRPr lang="ro-RO" altLang="zh-CN" sz="2200" dirty="0"/>
          </a:p>
          <a:p>
            <a:pPr eaLnBrk="1" hangingPunct="1">
              <a:lnSpc>
                <a:spcPct val="90000"/>
              </a:lnSpc>
            </a:pPr>
            <a:r>
              <a:rPr lang="en-US" altLang="zh-CN" sz="2200" dirty="0"/>
              <a:t>Un FET </a:t>
            </a:r>
            <a:r>
              <a:rPr lang="en-US" altLang="zh-CN" sz="2200" dirty="0" err="1"/>
              <a:t>ar</a:t>
            </a:r>
            <a:r>
              <a:rPr lang="en-US" altLang="zh-CN" sz="2200" dirty="0"/>
              <a:t> </a:t>
            </a:r>
            <a:r>
              <a:rPr lang="en-US" altLang="zh-CN" sz="2200" dirty="0" err="1"/>
              <a:t>trebui</a:t>
            </a:r>
            <a:r>
              <a:rPr lang="en-US" altLang="zh-CN" sz="2200" dirty="0"/>
              <a:t> </a:t>
            </a:r>
            <a:r>
              <a:rPr lang="en-US" altLang="zh-CN" sz="2200" dirty="0" err="1"/>
              <a:t>să</a:t>
            </a:r>
            <a:r>
              <a:rPr lang="en-US" altLang="zh-CN" sz="2200" dirty="0"/>
              <a:t> fie </a:t>
            </a:r>
            <a:r>
              <a:rPr lang="en-US" altLang="zh-CN" sz="2200" dirty="0" err="1"/>
              <a:t>orientat</a:t>
            </a:r>
            <a:r>
              <a:rPr lang="en-US" altLang="zh-CN" sz="2200" dirty="0"/>
              <a:t> </a:t>
            </a:r>
            <a:r>
              <a:rPr lang="en-US" altLang="zh-CN" sz="2200" dirty="0" err="1"/>
              <a:t>corespunzător</a:t>
            </a:r>
            <a:r>
              <a:rPr lang="en-US" altLang="zh-CN" sz="2200" dirty="0"/>
              <a:t> </a:t>
            </a:r>
            <a:r>
              <a:rPr lang="en-US" altLang="zh-CN" sz="2200" dirty="0" err="1"/>
              <a:t>pentru</a:t>
            </a:r>
            <a:r>
              <a:rPr lang="en-US" altLang="zh-CN" sz="2200" dirty="0"/>
              <a:t> </a:t>
            </a:r>
            <a:r>
              <a:rPr lang="en-US" altLang="zh-CN" sz="2200" dirty="0" err="1"/>
              <a:t>funcționarea</a:t>
            </a:r>
            <a:r>
              <a:rPr lang="en-US" altLang="zh-CN" sz="2200" dirty="0"/>
              <a:t> normal</a:t>
            </a:r>
            <a:endParaRPr lang="ro-RO" altLang="zh-CN" sz="2200" dirty="0"/>
          </a:p>
          <a:p>
            <a:pPr eaLnBrk="1" hangingPunct="1">
              <a:lnSpc>
                <a:spcPct val="90000"/>
              </a:lnSpc>
            </a:pPr>
            <a:r>
              <a:rPr lang="en-US" altLang="zh-CN" sz="2200" dirty="0" err="1"/>
              <a:t>Există</a:t>
            </a:r>
            <a:r>
              <a:rPr lang="en-US" altLang="zh-CN" sz="2200" dirty="0"/>
              <a:t> </a:t>
            </a:r>
            <a:r>
              <a:rPr lang="en-US" altLang="zh-CN" sz="2200" dirty="0" err="1"/>
              <a:t>trei</a:t>
            </a:r>
            <a:r>
              <a:rPr lang="en-US" altLang="zh-CN" sz="2200" dirty="0"/>
              <a:t> </a:t>
            </a:r>
            <a:r>
              <a:rPr lang="en-US" altLang="zh-CN" sz="2200" dirty="0" err="1"/>
              <a:t>configurații</a:t>
            </a:r>
            <a:r>
              <a:rPr lang="en-US" altLang="zh-CN" sz="2200" dirty="0"/>
              <a:t> de </a:t>
            </a:r>
            <a:r>
              <a:rPr lang="en-US" altLang="zh-CN" sz="2200" dirty="0" err="1"/>
              <a:t>bază</a:t>
            </a:r>
            <a:r>
              <a:rPr lang="en-US" altLang="zh-CN" sz="2200" dirty="0"/>
              <a:t>, </a:t>
            </a:r>
            <a:r>
              <a:rPr lang="en-US" altLang="zh-CN" sz="2200" dirty="0" err="1"/>
              <a:t>fiecare</a:t>
            </a:r>
            <a:r>
              <a:rPr lang="en-US" altLang="zh-CN" sz="2200" dirty="0"/>
              <a:t> </a:t>
            </a:r>
            <a:r>
              <a:rPr lang="en-US" altLang="zh-CN" sz="2200" dirty="0" err="1"/>
              <a:t>având</a:t>
            </a:r>
            <a:r>
              <a:rPr lang="en-US" altLang="zh-CN" sz="2200" dirty="0"/>
              <a:t> </a:t>
            </a:r>
            <a:r>
              <a:rPr lang="en-US" altLang="zh-CN" sz="2200" dirty="0" err="1"/>
              <a:t>performanțe</a:t>
            </a:r>
            <a:r>
              <a:rPr lang="en-US" altLang="zh-CN" sz="2200" dirty="0"/>
              <a:t> </a:t>
            </a:r>
            <a:r>
              <a:rPr lang="en-US" altLang="zh-CN" sz="2200" dirty="0" err="1"/>
              <a:t>diferite</a:t>
            </a:r>
            <a:r>
              <a:rPr lang="en-US" altLang="zh-CN" sz="2200" dirty="0"/>
              <a:t> (</a:t>
            </a:r>
            <a:r>
              <a:rPr lang="en-US" altLang="zh-CN" sz="2200" dirty="0" err="1"/>
              <a:t>rezistență</a:t>
            </a:r>
            <a:r>
              <a:rPr lang="en-US" altLang="zh-CN" sz="2200" dirty="0"/>
              <a:t> de </a:t>
            </a:r>
            <a:r>
              <a:rPr lang="en-US" altLang="zh-CN" sz="2200" dirty="0" err="1"/>
              <a:t>intrare</a:t>
            </a:r>
            <a:r>
              <a:rPr lang="en-US" altLang="zh-CN" sz="2200" dirty="0"/>
              <a:t>/</a:t>
            </a:r>
            <a:r>
              <a:rPr lang="en-US" altLang="zh-CN" sz="2200" dirty="0" err="1"/>
              <a:t>ieșire</a:t>
            </a:r>
            <a:r>
              <a:rPr lang="en-US" altLang="zh-CN" sz="2200" dirty="0"/>
              <a:t>, </a:t>
            </a:r>
            <a:r>
              <a:rPr lang="en-US" altLang="zh-CN" sz="2200" dirty="0" err="1"/>
              <a:t>câștig</a:t>
            </a:r>
            <a:r>
              <a:rPr lang="en-US" altLang="zh-CN" sz="2200" dirty="0"/>
              <a:t>, </a:t>
            </a:r>
            <a:r>
              <a:rPr lang="en-US" altLang="zh-CN" sz="2200" dirty="0" err="1"/>
              <a:t>răspuns</a:t>
            </a:r>
            <a:r>
              <a:rPr lang="en-US" altLang="zh-CN" sz="2200" dirty="0"/>
              <a:t> de </a:t>
            </a:r>
            <a:r>
              <a:rPr lang="en-US" altLang="zh-CN" sz="2200" dirty="0" err="1"/>
              <a:t>înaltă</a:t>
            </a:r>
            <a:r>
              <a:rPr lang="en-US" altLang="zh-CN" sz="2200" dirty="0"/>
              <a:t> </a:t>
            </a:r>
            <a:r>
              <a:rPr lang="en-US" altLang="zh-CN" sz="2200" dirty="0" err="1"/>
              <a:t>frecvență</a:t>
            </a:r>
            <a:r>
              <a:rPr lang="en-US" altLang="zh-CN" sz="2200" dirty="0"/>
              <a:t> etc.)</a:t>
            </a:r>
          </a:p>
        </p:txBody>
      </p:sp>
    </p:spTree>
    <p:extLst>
      <p:ext uri="{BB962C8B-B14F-4D97-AF65-F5344CB8AC3E}">
        <p14:creationId xmlns:p14="http://schemas.microsoft.com/office/powerpoint/2010/main" val="806883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a:t>FET vs TBJ</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64</a:t>
            </a:fld>
            <a:endParaRPr lang="en-US" altLang="zh-CN"/>
          </a:p>
        </p:txBody>
      </p:sp>
      <p:sp>
        <p:nvSpPr>
          <p:cNvPr id="3" name="Content Placeholder 2"/>
          <p:cNvSpPr>
            <a:spLocks noGrp="1"/>
          </p:cNvSpPr>
          <p:nvPr>
            <p:ph idx="1"/>
          </p:nvPr>
        </p:nvSpPr>
        <p:spPr>
          <a:xfrm>
            <a:off x="195263" y="1279525"/>
            <a:ext cx="8686800" cy="4889500"/>
          </a:xfrm>
        </p:spPr>
        <p:txBody>
          <a:bodyPr/>
          <a:lstStyle/>
          <a:p>
            <a:pPr marL="0" indent="0" algn="ctr">
              <a:buNone/>
            </a:pPr>
            <a:r>
              <a:rPr lang="ro-RO" sz="2200" dirty="0"/>
              <a:t>Avantajele TEC</a:t>
            </a:r>
          </a:p>
          <a:p>
            <a:r>
              <a:rPr lang="ro-RO" sz="2200" dirty="0"/>
              <a:t>Dispozitiv unipolar</a:t>
            </a:r>
          </a:p>
          <a:p>
            <a:r>
              <a:rPr lang="ro-RO" sz="2200" dirty="0"/>
              <a:t>Dispozitiv controlat de potențial (Polarizarea porții controlează curentul drenei)Impedanța intrare foarte înaltă (10</a:t>
            </a:r>
            <a:r>
              <a:rPr lang="ro-RO" sz="2200" baseline="30000" dirty="0"/>
              <a:t>9</a:t>
            </a:r>
            <a:r>
              <a:rPr lang="ro-RO" sz="2200" dirty="0"/>
              <a:t>-10</a:t>
            </a:r>
            <a:r>
              <a:rPr lang="ro-RO" sz="2200" baseline="30000" dirty="0"/>
              <a:t>12</a:t>
            </a:r>
            <a:r>
              <a:rPr lang="ro-RO" sz="2200" dirty="0"/>
              <a:t> Ohm)</a:t>
            </a:r>
          </a:p>
          <a:p>
            <a:r>
              <a:rPr lang="ro-RO" sz="2200" dirty="0"/>
              <a:t>Sursa și drena sunt interschimbătoare</a:t>
            </a:r>
          </a:p>
          <a:p>
            <a:r>
              <a:rPr lang="ro-RO" sz="2200" dirty="0"/>
              <a:t>Posibil operare la polarizări mici și curenți mici (în MOSFET)</a:t>
            </a:r>
          </a:p>
          <a:p>
            <a:r>
              <a:rPr lang="ro-RO" sz="2200" dirty="0"/>
              <a:t>Fond mic</a:t>
            </a:r>
          </a:p>
          <a:p>
            <a:r>
              <a:rPr lang="ro-RO" sz="2200" dirty="0"/>
              <a:t>Lipsa de acumulare de sarcini minoritare în volum</a:t>
            </a:r>
          </a:p>
          <a:p>
            <a:r>
              <a:rPr lang="ro-RO" sz="2200" dirty="0"/>
              <a:t>Dimensiuni extrem de mici – integrare înaltă în CI</a:t>
            </a:r>
          </a:p>
          <a:p>
            <a:r>
              <a:rPr lang="ro-RO" sz="2200" dirty="0"/>
              <a:t>Drift de temperatură minim – posibil zero la ieșire</a:t>
            </a:r>
          </a:p>
          <a:p>
            <a:r>
              <a:rPr lang="ro-RO" sz="2200" dirty="0"/>
              <a:t>Dispozitiv autolimitare</a:t>
            </a:r>
          </a:p>
          <a:p>
            <a:endParaRPr lang="ro-RO" sz="2400" dirty="0"/>
          </a:p>
        </p:txBody>
      </p:sp>
    </p:spTree>
    <p:extLst>
      <p:ext uri="{BB962C8B-B14F-4D97-AF65-F5344CB8AC3E}">
        <p14:creationId xmlns:p14="http://schemas.microsoft.com/office/powerpoint/2010/main" val="8955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Simboluri TECMOS</a:t>
            </a:r>
          </a:p>
        </p:txBody>
      </p:sp>
      <p:sp>
        <p:nvSpPr>
          <p:cNvPr id="3" name="Content Placeholder 2"/>
          <p:cNvSpPr>
            <a:spLocks noGrp="1"/>
          </p:cNvSpPr>
          <p:nvPr>
            <p:ph idx="1"/>
          </p:nvPr>
        </p:nvSpPr>
        <p:spPr>
          <a:xfrm>
            <a:off x="457200" y="3129692"/>
            <a:ext cx="3591097" cy="3360008"/>
          </a:xfrm>
        </p:spPr>
        <p:txBody>
          <a:bodyPr/>
          <a:lstStyle/>
          <a:p>
            <a:r>
              <a:rPr lang="ro-RO" sz="1800" dirty="0"/>
              <a:t>(a) Simboluri generale cu evidențierea terminalului de substrat B</a:t>
            </a:r>
            <a:endParaRPr lang="en-US" sz="1800" dirty="0"/>
          </a:p>
          <a:p>
            <a:endParaRPr lang="ro-RO" sz="1800" dirty="0"/>
          </a:p>
          <a:p>
            <a:r>
              <a:rPr lang="ro-RO" sz="1800" dirty="0"/>
              <a:t>(b) Simboluri simplificate în care </a:t>
            </a:r>
            <a:r>
              <a:rPr lang="ro-RO" sz="1800" dirty="0">
                <a:solidFill>
                  <a:srgbClr val="FF0000"/>
                </a:solidFill>
              </a:rPr>
              <a:t>substratul este legat la sursă</a:t>
            </a:r>
          </a:p>
          <a:p>
            <a:endParaRPr lang="en-US" sz="1800" dirty="0"/>
          </a:p>
          <a:p>
            <a:endParaRPr lang="en-US" sz="1800" dirty="0"/>
          </a:p>
          <a:p>
            <a:r>
              <a:rPr lang="ro-RO" sz="1800" dirty="0"/>
              <a:t>(c) alte simboluri frecvente</a:t>
            </a:r>
          </a:p>
          <a:p>
            <a:endParaRPr lang="ro-RO" sz="18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7</a:t>
            </a:fld>
            <a:endParaRPr lang="en-US" altLang="zh-CN"/>
          </a:p>
        </p:txBody>
      </p:sp>
      <p:pic>
        <p:nvPicPr>
          <p:cNvPr id="7" name="Picture 6"/>
          <p:cNvPicPr>
            <a:picLocks noChangeAspect="1"/>
          </p:cNvPicPr>
          <p:nvPr/>
        </p:nvPicPr>
        <p:blipFill>
          <a:blip r:embed="rId2"/>
          <a:stretch>
            <a:fillRect/>
          </a:stretch>
        </p:blipFill>
        <p:spPr>
          <a:xfrm>
            <a:off x="3944856" y="2520227"/>
            <a:ext cx="5080161" cy="4236173"/>
          </a:xfrm>
          <a:prstGeom prst="rect">
            <a:avLst/>
          </a:prstGeom>
        </p:spPr>
      </p:pic>
      <p:pic>
        <p:nvPicPr>
          <p:cNvPr id="5" name="Picture 4"/>
          <p:cNvPicPr>
            <a:picLocks noChangeAspect="1"/>
          </p:cNvPicPr>
          <p:nvPr/>
        </p:nvPicPr>
        <p:blipFill>
          <a:blip r:embed="rId3"/>
          <a:stretch>
            <a:fillRect/>
          </a:stretch>
        </p:blipFill>
        <p:spPr>
          <a:xfrm>
            <a:off x="695238" y="1421407"/>
            <a:ext cx="2306369" cy="1393960"/>
          </a:xfrm>
          <a:prstGeom prst="rect">
            <a:avLst/>
          </a:prstGeom>
        </p:spPr>
      </p:pic>
      <p:sp>
        <p:nvSpPr>
          <p:cNvPr id="8" name="Right Arrow 7"/>
          <p:cNvSpPr/>
          <p:nvPr/>
        </p:nvSpPr>
        <p:spPr bwMode="auto">
          <a:xfrm>
            <a:off x="3764113" y="3249827"/>
            <a:ext cx="438794"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9" name="Right Arrow 8"/>
          <p:cNvSpPr/>
          <p:nvPr/>
        </p:nvSpPr>
        <p:spPr bwMode="auto">
          <a:xfrm>
            <a:off x="3764112" y="4506955"/>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10" name="Right Arrow 9"/>
          <p:cNvSpPr/>
          <p:nvPr/>
        </p:nvSpPr>
        <p:spPr bwMode="auto">
          <a:xfrm>
            <a:off x="3841416" y="5764083"/>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56724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cu grila izolată (TECMOS)</a:t>
            </a:r>
          </a:p>
        </p:txBody>
      </p:sp>
      <p:sp>
        <p:nvSpPr>
          <p:cNvPr id="3" name="Content Placeholder 2"/>
          <p:cNvSpPr>
            <a:spLocks noGrp="1"/>
          </p:cNvSpPr>
          <p:nvPr>
            <p:ph idx="1"/>
          </p:nvPr>
        </p:nvSpPr>
        <p:spPr>
          <a:xfrm>
            <a:off x="288925" y="1409699"/>
            <a:ext cx="8686800" cy="5191397"/>
          </a:xfrm>
        </p:spPr>
        <p:txBody>
          <a:bodyPr/>
          <a:lstStyle/>
          <a:p>
            <a:pPr marL="0" indent="0">
              <a:buNone/>
            </a:pPr>
            <a:r>
              <a:rPr lang="ro-RO" sz="1800" dirty="0"/>
              <a:t>Vedem că au grila izolată (cu SiO2)  faţă de canalul conductor. </a:t>
            </a:r>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en-US" sz="1800" dirty="0"/>
          </a:p>
          <a:p>
            <a:pPr marL="0" indent="0">
              <a:buNone/>
            </a:pPr>
            <a:endParaRPr lang="en-US" sz="1800" dirty="0"/>
          </a:p>
          <a:p>
            <a:pPr marL="0" indent="0">
              <a:buNone/>
            </a:pPr>
            <a:r>
              <a:rPr lang="ro-RO" sz="1800" dirty="0"/>
              <a:t>Conducţia electrică va avea loc într-un canal conductor între sursă şi drenă. În funcţie de natura acestuia, există două tipuri de TECMOS: cu </a:t>
            </a:r>
            <a:r>
              <a:rPr lang="ro-RO" sz="1800" i="1" dirty="0"/>
              <a:t>canal indus</a:t>
            </a:r>
            <a:r>
              <a:rPr lang="ro-RO" sz="1800" dirty="0"/>
              <a:t>; cu </a:t>
            </a:r>
            <a:r>
              <a:rPr lang="ro-RO" sz="1800" i="1" dirty="0"/>
              <a:t>canal iniţial</a:t>
            </a:r>
            <a:r>
              <a:rPr lang="ro-RO" sz="1800" dirty="0"/>
              <a:t>. </a:t>
            </a:r>
          </a:p>
          <a:p>
            <a:pPr marL="0" indent="0">
              <a:buNone/>
            </a:pPr>
            <a:r>
              <a:rPr lang="ro-RO" sz="1800" dirty="0"/>
              <a:t>În esenţă un TECMOS este un condensator ale cărui plăci sunt </a:t>
            </a:r>
            <a:r>
              <a:rPr lang="ro-RO" sz="1800" i="1" dirty="0"/>
              <a:t>grila</a:t>
            </a:r>
            <a:r>
              <a:rPr lang="ro-RO" sz="1800" dirty="0"/>
              <a:t> şi </a:t>
            </a:r>
            <a:r>
              <a:rPr lang="ro-RO" sz="1800" i="1" dirty="0"/>
              <a:t>substratul</a:t>
            </a:r>
            <a:r>
              <a:rPr lang="ro-RO" sz="1800" dirty="0"/>
              <a:t>, dielectricul condensatorului fiind format din st</a:t>
            </a:r>
            <a:r>
              <a:rPr lang="en-US" sz="1800" dirty="0"/>
              <a:t>r</a:t>
            </a:r>
            <a:r>
              <a:rPr lang="ro-RO" sz="1800" dirty="0"/>
              <a:t>atul izolator (capacitorul MOS). </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2023/11/13</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8</a:t>
            </a:fld>
            <a:endParaRPr lang="en-US" altLang="zh-CN"/>
          </a:p>
        </p:txBody>
      </p:sp>
      <p:pic>
        <p:nvPicPr>
          <p:cNvPr id="7" name="Picture 6"/>
          <p:cNvPicPr>
            <a:picLocks noChangeAspect="1"/>
          </p:cNvPicPr>
          <p:nvPr/>
        </p:nvPicPr>
        <p:blipFill>
          <a:blip r:embed="rId2"/>
          <a:stretch>
            <a:fillRect/>
          </a:stretch>
        </p:blipFill>
        <p:spPr>
          <a:xfrm>
            <a:off x="4967304" y="1925612"/>
            <a:ext cx="3719496" cy="2549512"/>
          </a:xfrm>
          <a:prstGeom prst="rect">
            <a:avLst/>
          </a:prstGeom>
        </p:spPr>
      </p:pic>
      <p:pic>
        <p:nvPicPr>
          <p:cNvPr id="8" name="Imagine 7">
            <a:extLst>
              <a:ext uri="{FF2B5EF4-FFF2-40B4-BE49-F238E27FC236}">
                <a16:creationId xmlns:a16="http://schemas.microsoft.com/office/drawing/2014/main" id="{D56515F5-8A6E-5908-B7C7-B6C88A01BCEF}"/>
              </a:ext>
            </a:extLst>
          </p:cNvPr>
          <p:cNvPicPr>
            <a:picLocks noChangeAspect="1"/>
          </p:cNvPicPr>
          <p:nvPr/>
        </p:nvPicPr>
        <p:blipFill>
          <a:blip r:embed="rId3"/>
          <a:stretch>
            <a:fillRect/>
          </a:stretch>
        </p:blipFill>
        <p:spPr>
          <a:xfrm>
            <a:off x="457200" y="2108135"/>
            <a:ext cx="3719496" cy="2184466"/>
          </a:xfrm>
          <a:prstGeom prst="rect">
            <a:avLst/>
          </a:prstGeom>
        </p:spPr>
      </p:pic>
    </p:spTree>
    <p:extLst>
      <p:ext uri="{BB962C8B-B14F-4D97-AF65-F5344CB8AC3E}">
        <p14:creationId xmlns:p14="http://schemas.microsoft.com/office/powerpoint/2010/main" val="37151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FC9D761-9D82-4A2D-87B3-E33A055ED647}" type="slidenum">
              <a:rPr lang="zh-CN" altLang="en-US" sz="1200" b="0" smtClean="0">
                <a:solidFill>
                  <a:schemeClr val="tx1"/>
                </a:solidFill>
                <a:latin typeface="Arial Black" panose="020B0A04020102020204" pitchFamily="34" charset="0"/>
              </a:rPr>
              <a:pPr>
                <a:spcBef>
                  <a:spcPct val="0"/>
                </a:spcBef>
                <a:buClrTx/>
                <a:buSzTx/>
                <a:buFontTx/>
                <a:buNone/>
              </a:pPr>
              <a:t>9</a:t>
            </a:fld>
            <a:endParaRPr lang="en-US" altLang="zh-CN" sz="1200" b="0">
              <a:solidFill>
                <a:schemeClr val="tx1"/>
              </a:solidFill>
              <a:latin typeface="Arial Black" panose="020B0A04020102020204" pitchFamily="34" charset="0"/>
            </a:endParaRPr>
          </a:p>
        </p:txBody>
      </p:sp>
      <p:pic>
        <p:nvPicPr>
          <p:cNvPr id="12293" name="Picture 7" descr="sedr42021_0401a"/>
          <p:cNvPicPr>
            <a:picLocks noChangeAspect="1" noChangeArrowheads="1"/>
          </p:cNvPicPr>
          <p:nvPr/>
        </p:nvPicPr>
        <p:blipFill>
          <a:blip r:embed="rId2">
            <a:extLst>
              <a:ext uri="{28A0092B-C50C-407E-A947-70E740481C1C}">
                <a14:useLocalDpi xmlns:a14="http://schemas.microsoft.com/office/drawing/2010/main" val="0"/>
              </a:ext>
            </a:extLst>
          </a:blip>
          <a:srcRect t="3981" b="3885"/>
          <a:stretch>
            <a:fillRect/>
          </a:stretch>
        </p:blipFill>
        <p:spPr bwMode="auto">
          <a:xfrm>
            <a:off x="4906963" y="3429000"/>
            <a:ext cx="4037012"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sedr42021_04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463675"/>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5"/>
          <p:cNvSpPr txBox="1">
            <a:spLocks noChangeArrowheads="1"/>
          </p:cNvSpPr>
          <p:nvPr/>
        </p:nvSpPr>
        <p:spPr bwMode="auto">
          <a:xfrm>
            <a:off x="5292725" y="1341438"/>
            <a:ext cx="37647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2400" i="1" dirty="0">
                <a:solidFill>
                  <a:srgbClr val="000099"/>
                </a:solidFill>
              </a:rPr>
              <a:t>L</a:t>
            </a:r>
            <a:r>
              <a:rPr lang="ro-RO" altLang="en-US" sz="2400" i="1" dirty="0">
                <a:solidFill>
                  <a:srgbClr val="000099"/>
                </a:solidFill>
              </a:rPr>
              <a:t> canal </a:t>
            </a:r>
            <a:r>
              <a:rPr lang="en-US" altLang="en-US" sz="2400" dirty="0">
                <a:solidFill>
                  <a:srgbClr val="000099"/>
                </a:solidFill>
              </a:rPr>
              <a:t> = 0.1 </a:t>
            </a:r>
            <a:r>
              <a:rPr lang="ro-RO" altLang="en-US" sz="2400" dirty="0">
                <a:solidFill>
                  <a:srgbClr val="000099"/>
                </a:solidFill>
              </a:rPr>
              <a:t>…</a:t>
            </a:r>
            <a:r>
              <a:rPr lang="en-US" altLang="en-US" sz="2400" dirty="0">
                <a:solidFill>
                  <a:srgbClr val="000099"/>
                </a:solidFill>
              </a:rPr>
              <a:t> 3 </a:t>
            </a:r>
            <a:r>
              <a:rPr lang="en-US" altLang="en-US" sz="2400" dirty="0">
                <a:solidFill>
                  <a:srgbClr val="000099"/>
                </a:solidFill>
                <a:latin typeface="Symbol" panose="05050102010706020507" pitchFamily="18" charset="2"/>
              </a:rPr>
              <a:t>m</a:t>
            </a:r>
            <a:r>
              <a:rPr lang="en-US" altLang="en-US" sz="2400" dirty="0">
                <a:solidFill>
                  <a:srgbClr val="000099"/>
                </a:solidFill>
              </a:rPr>
              <a:t>m </a:t>
            </a:r>
          </a:p>
          <a:p>
            <a:pPr>
              <a:spcBef>
                <a:spcPct val="50000"/>
              </a:spcBef>
              <a:buClrTx/>
              <a:buSzTx/>
              <a:buFont typeface="Wingdings" panose="05000000000000000000" pitchFamily="2" charset="2"/>
              <a:buChar char="Ø"/>
            </a:pPr>
            <a:r>
              <a:rPr lang="en-US" altLang="en-US" sz="2400" i="1" dirty="0">
                <a:solidFill>
                  <a:srgbClr val="000099"/>
                </a:solidFill>
              </a:rPr>
              <a:t>W</a:t>
            </a:r>
            <a:r>
              <a:rPr lang="ro-RO" altLang="en-US" sz="2400" i="1" dirty="0">
                <a:solidFill>
                  <a:srgbClr val="000099"/>
                </a:solidFill>
              </a:rPr>
              <a:t> canal </a:t>
            </a:r>
            <a:r>
              <a:rPr lang="en-US" altLang="en-US" sz="2400" dirty="0">
                <a:solidFill>
                  <a:srgbClr val="000099"/>
                </a:solidFill>
              </a:rPr>
              <a:t> = 0.2 </a:t>
            </a:r>
            <a:r>
              <a:rPr lang="ro-RO" altLang="en-US" sz="2400" dirty="0">
                <a:solidFill>
                  <a:srgbClr val="000099"/>
                </a:solidFill>
              </a:rPr>
              <a:t>…</a:t>
            </a:r>
            <a:r>
              <a:rPr lang="en-US" altLang="en-US" sz="2400" dirty="0">
                <a:solidFill>
                  <a:srgbClr val="000099"/>
                </a:solidFill>
              </a:rPr>
              <a:t> 100 </a:t>
            </a:r>
            <a:r>
              <a:rPr lang="en-US" altLang="en-US" sz="2400" dirty="0">
                <a:solidFill>
                  <a:srgbClr val="000099"/>
                </a:solidFill>
                <a:latin typeface="Symbol" panose="05050102010706020507" pitchFamily="18" charset="2"/>
              </a:rPr>
              <a:t>m</a:t>
            </a:r>
            <a:r>
              <a:rPr lang="en-US" altLang="en-US" sz="2400" dirty="0">
                <a:solidFill>
                  <a:srgbClr val="000099"/>
                </a:solidFill>
              </a:rPr>
              <a:t>m</a:t>
            </a:r>
          </a:p>
          <a:p>
            <a:pPr>
              <a:spcBef>
                <a:spcPct val="50000"/>
              </a:spcBef>
              <a:buClrTx/>
              <a:buSzTx/>
              <a:buFont typeface="Wingdings" panose="05000000000000000000" pitchFamily="2" charset="2"/>
              <a:buChar char="Ø"/>
            </a:pPr>
            <a:r>
              <a:rPr lang="ro-RO" altLang="en-US" sz="2400" i="1" dirty="0">
                <a:solidFill>
                  <a:srgbClr val="000099"/>
                </a:solidFill>
              </a:rPr>
              <a:t>Grosimea </a:t>
            </a:r>
            <a:r>
              <a:rPr lang="en-US" altLang="en-US" sz="2400" i="1" dirty="0" err="1">
                <a:solidFill>
                  <a:srgbClr val="000099"/>
                </a:solidFill>
              </a:rPr>
              <a:t>T</a:t>
            </a:r>
            <a:r>
              <a:rPr lang="en-US" altLang="en-US" sz="2400" i="1" baseline="-25000" dirty="0" err="1">
                <a:solidFill>
                  <a:srgbClr val="000099"/>
                </a:solidFill>
              </a:rPr>
              <a:t>ox</a:t>
            </a:r>
            <a:r>
              <a:rPr lang="en-US" altLang="en-US" sz="2400" i="1" dirty="0">
                <a:solidFill>
                  <a:srgbClr val="000099"/>
                </a:solidFill>
              </a:rPr>
              <a:t>= </a:t>
            </a:r>
            <a:r>
              <a:rPr lang="en-US" altLang="en-US" sz="2400" dirty="0">
                <a:solidFill>
                  <a:srgbClr val="000099"/>
                </a:solidFill>
              </a:rPr>
              <a:t>2 </a:t>
            </a:r>
            <a:r>
              <a:rPr lang="ro-RO" altLang="en-US" sz="2400" dirty="0">
                <a:solidFill>
                  <a:srgbClr val="000099"/>
                </a:solidFill>
              </a:rPr>
              <a:t>…</a:t>
            </a:r>
            <a:r>
              <a:rPr lang="en-US" altLang="en-US" sz="2400" dirty="0">
                <a:solidFill>
                  <a:srgbClr val="000099"/>
                </a:solidFill>
              </a:rPr>
              <a:t> 50 nm</a:t>
            </a:r>
          </a:p>
        </p:txBody>
      </p:sp>
      <p:sp>
        <p:nvSpPr>
          <p:cNvPr id="12296" name="Rectangle 6"/>
          <p:cNvSpPr>
            <a:spLocks noGrp="1" noChangeArrowheads="1"/>
          </p:cNvSpPr>
          <p:nvPr>
            <p:ph type="title"/>
          </p:nvPr>
        </p:nvSpPr>
        <p:spPr/>
        <p:txBody>
          <a:bodyPr/>
          <a:lstStyle/>
          <a:p>
            <a:pPr eaLnBrk="1" hangingPunct="1"/>
            <a:r>
              <a:rPr lang="ro-RO" altLang="zh-CN" sz="3800" dirty="0"/>
              <a:t>Structura n-</a:t>
            </a:r>
            <a:r>
              <a:rPr lang="en-US" altLang="zh-CN" sz="3800" dirty="0"/>
              <a:t> MOSFET (</a:t>
            </a:r>
            <a:r>
              <a:rPr lang="en-US" altLang="zh-CN" sz="3800" i="1" dirty="0"/>
              <a:t>n</a:t>
            </a:r>
            <a:r>
              <a:rPr lang="en-US" altLang="zh-CN" sz="3800" dirty="0"/>
              <a:t>-t</a:t>
            </a:r>
            <a:r>
              <a:rPr lang="ro-RO" altLang="zh-CN" sz="3800" dirty="0" err="1"/>
              <a:t>ip</a:t>
            </a:r>
            <a:r>
              <a:rPr lang="en-US" altLang="zh-CN" sz="3800" dirty="0"/>
              <a:t>)</a:t>
            </a:r>
            <a:endParaRPr lang="zh-CN" altLang="en-US" sz="3800" dirty="0"/>
          </a:p>
        </p:txBody>
      </p:sp>
      <p:sp>
        <p:nvSpPr>
          <p:cNvPr id="12297" name="Rectangle 8"/>
          <p:cNvSpPr>
            <a:spLocks noChangeArrowheads="1"/>
          </p:cNvSpPr>
          <p:nvPr/>
        </p:nvSpPr>
        <p:spPr bwMode="auto">
          <a:xfrm>
            <a:off x="485775" y="5458559"/>
            <a:ext cx="44577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None/>
            </a:pPr>
            <a:r>
              <a:rPr lang="ro-RO" altLang="en-US" sz="2000" dirty="0">
                <a:solidFill>
                  <a:srgbClr val="000099"/>
                </a:solidFill>
                <a:latin typeface="Arial" panose="020B0604020202020204" pitchFamily="34" charset="0"/>
              </a:rPr>
              <a:t>Secțiunea transversală a MOSFET</a:t>
            </a:r>
            <a:endParaRPr lang="en-US" altLang="en-US" sz="2000" dirty="0">
              <a:solidFill>
                <a:srgbClr val="00009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7330</TotalTime>
  <Words>3928</Words>
  <Application>Microsoft Office PowerPoint</Application>
  <PresentationFormat>Expunere pe ecran (4:3)</PresentationFormat>
  <Paragraphs>461</Paragraphs>
  <Slides>64</Slides>
  <Notes>0</Notes>
  <HiddenSlides>0</HiddenSlides>
  <MMClips>0</MMClips>
  <ScaleCrop>false</ScaleCrop>
  <HeadingPairs>
    <vt:vector size="8" baseType="variant">
      <vt:variant>
        <vt:lpstr>Fonturi utilizate</vt:lpstr>
      </vt:variant>
      <vt:variant>
        <vt:i4>7</vt:i4>
      </vt:variant>
      <vt:variant>
        <vt:lpstr>Temă</vt:lpstr>
      </vt:variant>
      <vt:variant>
        <vt:i4>1</vt:i4>
      </vt:variant>
      <vt:variant>
        <vt:lpstr>Servere OLE încorporate</vt:lpstr>
      </vt:variant>
      <vt:variant>
        <vt:i4>1</vt:i4>
      </vt:variant>
      <vt:variant>
        <vt:lpstr>Titluri diapozitive</vt:lpstr>
      </vt:variant>
      <vt:variant>
        <vt:i4>64</vt:i4>
      </vt:variant>
    </vt:vector>
  </HeadingPairs>
  <TitlesOfParts>
    <vt:vector size="73" baseType="lpstr">
      <vt:lpstr>Arial</vt:lpstr>
      <vt:lpstr>Arial Black</vt:lpstr>
      <vt:lpstr>Calibri</vt:lpstr>
      <vt:lpstr>New Baskerville</vt:lpstr>
      <vt:lpstr>Symbol</vt:lpstr>
      <vt:lpstr>Times New Roman</vt:lpstr>
      <vt:lpstr>Wingdings</vt:lpstr>
      <vt:lpstr>Radial</vt:lpstr>
      <vt:lpstr>Equation</vt:lpstr>
      <vt:lpstr>Tema 9. TRANZISTOARE UNIPOLARE TECMOS &amp; TECJ</vt:lpstr>
      <vt:lpstr>TEC sau UNIPOLARE</vt:lpstr>
      <vt:lpstr>Clasificarea </vt:lpstr>
      <vt:lpstr>Introducere TEC</vt:lpstr>
      <vt:lpstr>Clasificarea TEC </vt:lpstr>
      <vt:lpstr>Prezentare PowerPoint</vt:lpstr>
      <vt:lpstr>Simboluri TECMOS</vt:lpstr>
      <vt:lpstr>TEC cu grila izolată (TECMOS)</vt:lpstr>
      <vt:lpstr>Structura n- MOSFET (n-tip)</vt:lpstr>
      <vt:lpstr>Structura fizică MOSFET canal n indus </vt:lpstr>
      <vt:lpstr>Cont.</vt:lpstr>
      <vt:lpstr>Formarea canalului în n-MOS</vt:lpstr>
      <vt:lpstr>Prezentare PowerPoint</vt:lpstr>
      <vt:lpstr>Prezentare PowerPoint</vt:lpstr>
      <vt:lpstr>Diagrame energetice MOS</vt:lpstr>
      <vt:lpstr>Crearea canalului pentru curgerea curentului</vt:lpstr>
      <vt:lpstr>Curentul drenei la potențial mic vDS</vt:lpstr>
      <vt:lpstr>Cont/ Regiunea liniară</vt:lpstr>
      <vt:lpstr>Operarea în caz de creștere a vDS  </vt:lpstr>
      <vt:lpstr>Cont.</vt:lpstr>
      <vt:lpstr>Strangularea canalului</vt:lpstr>
      <vt:lpstr>Curentul drenei la strangularea canalului</vt:lpstr>
      <vt:lpstr>Curentul Drenei  la strangularea canalului</vt:lpstr>
      <vt:lpstr>Curentul Drenei controlat de vGS</vt:lpstr>
      <vt:lpstr>n-TEC MOS Caracteristici de transfer</vt:lpstr>
      <vt:lpstr>Caracteristici de transfer</vt:lpstr>
      <vt:lpstr>Caracteristici de transfer și de ieșire</vt:lpstr>
      <vt:lpstr>Caracteristicile de ieșire ale n - MOS</vt:lpstr>
      <vt:lpstr>Regiunea Triodă</vt:lpstr>
      <vt:lpstr>Regiunea (regimul) triodei </vt:lpstr>
      <vt:lpstr>Regiunea de saturație </vt:lpstr>
      <vt:lpstr>Regiunea de Saturatie</vt:lpstr>
      <vt:lpstr>Caracteristici n-(sărăcit) MOS</vt:lpstr>
      <vt:lpstr>Modularea lungimii  canalului</vt:lpstr>
      <vt:lpstr>Modularea lungimii canalului</vt:lpstr>
      <vt:lpstr>Modularea lungimii canalului</vt:lpstr>
      <vt:lpstr>Efectul de volum</vt:lpstr>
      <vt:lpstr>Efectul de temperatură și regiunea străpungerii </vt:lpstr>
      <vt:lpstr>Efectul capacității porții </vt:lpstr>
      <vt:lpstr>Capacitatea de suprapunere </vt:lpstr>
      <vt:lpstr>Capacitatea joncțiunii</vt:lpstr>
      <vt:lpstr>Cazul semnal mare - circuit echivalent</vt:lpstr>
      <vt:lpstr>Model la frecvențe înalte</vt:lpstr>
      <vt:lpstr>Amplificarea în curent </vt:lpstr>
      <vt:lpstr>II. P-MOS &amp; CMOS</vt:lpstr>
      <vt:lpstr>Dispozitive TEC MOS cu canal p </vt:lpstr>
      <vt:lpstr>p channel device</vt:lpstr>
      <vt:lpstr>Complementary MOS sau CMOS</vt:lpstr>
      <vt:lpstr>Characteristicile p TEC MOS</vt:lpstr>
      <vt:lpstr>Characteristicile p TEC MOS</vt:lpstr>
      <vt:lpstr>Circuitul echivalent al p-MOSFET</vt:lpstr>
      <vt:lpstr>III. TECJ</vt:lpstr>
      <vt:lpstr>TECJ:  MESFET și JFET</vt:lpstr>
      <vt:lpstr>JFET sau MESFET</vt:lpstr>
      <vt:lpstr>TECJ /  JFET sau MESFET</vt:lpstr>
      <vt:lpstr>Operare fizică pentru VDS=0</vt:lpstr>
      <vt:lpstr>Prezentare PowerPoint</vt:lpstr>
      <vt:lpstr>Prezentare PowerPoint</vt:lpstr>
      <vt:lpstr>Prezentare PowerPoint</vt:lpstr>
      <vt:lpstr>Caracteristicile de ieșire I-V a unui JFET tipic</vt:lpstr>
      <vt:lpstr>IV.  GENERALIZARE</vt:lpstr>
      <vt:lpstr>Prezentare PowerPoint</vt:lpstr>
      <vt:lpstr>Tranzistor cu efect de camp </vt:lpstr>
      <vt:lpstr>FET vs TBJ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zhoull</dc:creator>
  <cp:lastModifiedBy>buzdugan artur</cp:lastModifiedBy>
  <cp:revision>421</cp:revision>
  <dcterms:created xsi:type="dcterms:W3CDTF">2003-11-28T08:54:22Z</dcterms:created>
  <dcterms:modified xsi:type="dcterms:W3CDTF">2023-11-13T14:17:30Z</dcterms:modified>
</cp:coreProperties>
</file>