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30" r:id="rId3"/>
    <p:sldId id="331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13" autoAdjust="0"/>
    <p:restoredTop sz="94660"/>
  </p:normalViewPr>
  <p:slideViewPr>
    <p:cSldViewPr>
      <p:cViewPr varScale="1">
        <p:scale>
          <a:sx n="101" d="100"/>
          <a:sy n="101" d="100"/>
        </p:scale>
        <p:origin x="148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CCC68-429A-4D45-9222-6105148437B5}" type="datetimeFigureOut">
              <a:rPr lang="en-US" smtClean="0"/>
              <a:t>4/16/2026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B68CD-CCA5-45FB-9616-4C06AD4AC2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611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5A26E8F-0A29-2D73-FA6D-9755C1458E4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438400" y="53975"/>
            <a:ext cx="6400800" cy="101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o-RO" altLang="en-US" noProof="0"/>
              <a:t>Faceți clic pentru a edita stilul de titlu coordonator</a:t>
            </a:r>
            <a:endParaRPr lang="en-US" altLang="en-US" noProof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3322552-EFB4-EBA7-850A-E318154ABBB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892175"/>
            <a:ext cx="6400800" cy="6985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o-RO" altLang="en-US" noProof="0"/>
              <a:t>Faceți clic pentru a edita stilul de subtitlu coordonator</a:t>
            </a:r>
            <a:endParaRPr lang="en-US" altLang="en-US" noProof="0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2A1B93AE-7F3B-9AD1-A58B-48C8B24FAE6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762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ED7D3010-1A1E-EFB1-05BB-E5DF920783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1595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5CFF64D8-5F3F-039A-6660-DD3E4741B0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1595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EDCD7-ED84-464F-8199-F67E42EA4E6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1959A5C-E72E-9915-A4D6-720F3430E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4EC274F8-4B07-B7CA-A29F-585436A605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F14C4DC-5C04-FFAF-DC7B-E609D3577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128FB2D0-4034-0B98-6154-808DFEF5F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0EDDD6F7-403F-5D9D-E6E4-C42C8A1D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2F00B-47A7-417C-B28E-362725A797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65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>
            <a:extLst>
              <a:ext uri="{FF2B5EF4-FFF2-40B4-BE49-F238E27FC236}">
                <a16:creationId xmlns:a16="http://schemas.microsoft.com/office/drawing/2014/main" id="{E0BFF682-87CE-C122-045D-A6BBF745D3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48400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>
            <a:extLst>
              <a:ext uri="{FF2B5EF4-FFF2-40B4-BE49-F238E27FC236}">
                <a16:creationId xmlns:a16="http://schemas.microsoft.com/office/drawing/2014/main" id="{C36AEEF2-F786-56C4-3378-2CE03280C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48400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CB965A5-6DBB-3B76-D074-FBEA6745E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FD084893-2C18-6453-4C6C-E5791B7AC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3622F527-6A91-91E5-EA3F-B9A893795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EC50B-6B96-4F39-840E-6572DA0163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081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0238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65B8C71-93B0-BADE-3FA8-EE361DB2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FAA85C1E-7FCE-2B92-9BDB-B7CA49E2A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2BE798B8-8009-343F-6E47-067C1890A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0F0DFE9F-DF8E-3534-3F87-8EC664CF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AF45B203-B159-E508-DEA7-758F3347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113DD-E872-47E2-BCF5-6EE8FF8547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76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05042DFB-34AE-D67E-0F1C-B9FE0894B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E458E953-9E4B-EB00-5A6B-1F74F6A77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dată 3">
            <a:extLst>
              <a:ext uri="{FF2B5EF4-FFF2-40B4-BE49-F238E27FC236}">
                <a16:creationId xmlns:a16="http://schemas.microsoft.com/office/drawing/2014/main" id="{60800EBA-380F-D353-9271-46CC7EAD4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subsol 4">
            <a:extLst>
              <a:ext uri="{FF2B5EF4-FFF2-40B4-BE49-F238E27FC236}">
                <a16:creationId xmlns:a16="http://schemas.microsoft.com/office/drawing/2014/main" id="{2DF33EF6-3573-C170-A9A9-2E5AB359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număr diapozitiv 5">
            <a:extLst>
              <a:ext uri="{FF2B5EF4-FFF2-40B4-BE49-F238E27FC236}">
                <a16:creationId xmlns:a16="http://schemas.microsoft.com/office/drawing/2014/main" id="{8B5E4921-4E39-AC39-0E4C-9DAA3A77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A4A7-D508-40C5-BA26-07B296098E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38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1EBDB38-3CF5-D525-0CCD-781F7E0C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F7E6E99-048F-96B7-B530-53ECB52CF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103B6314-534A-DE7A-5AE2-B553316B5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51038"/>
            <a:ext cx="4038600" cy="4525962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7DE28625-DA50-F2C6-D0EC-E70789ABF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53DF993C-BD49-8CC6-5202-AEBA7B58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40AB6B9B-EFB9-AE56-0F8F-E45E8FC7F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BE6A37-5B0B-4D92-997C-E921FCB58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931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DAF06AF-0B0C-A350-AEE0-77F163D4C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97F98998-ACA8-10FD-E1DF-734CF4373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032E1ECE-899D-08B8-10D5-5E9124FE8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5" name="Substituent text 4">
            <a:extLst>
              <a:ext uri="{FF2B5EF4-FFF2-40B4-BE49-F238E27FC236}">
                <a16:creationId xmlns:a16="http://schemas.microsoft.com/office/drawing/2014/main" id="{747DC235-4ABC-1131-3502-B66B5053C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Substituent conținut 5">
            <a:extLst>
              <a:ext uri="{FF2B5EF4-FFF2-40B4-BE49-F238E27FC236}">
                <a16:creationId xmlns:a16="http://schemas.microsoft.com/office/drawing/2014/main" id="{4EAD615F-1A08-5F7A-7AB8-26BB1EC2F5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7" name="Substituent dată 6">
            <a:extLst>
              <a:ext uri="{FF2B5EF4-FFF2-40B4-BE49-F238E27FC236}">
                <a16:creationId xmlns:a16="http://schemas.microsoft.com/office/drawing/2014/main" id="{6A6C2C9A-A047-E368-D06C-A799B8BFB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ubstituent subsol 7">
            <a:extLst>
              <a:ext uri="{FF2B5EF4-FFF2-40B4-BE49-F238E27FC236}">
                <a16:creationId xmlns:a16="http://schemas.microsoft.com/office/drawing/2014/main" id="{A36F800E-04D9-643C-BA1F-ED76005A9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ubstituent număr diapozitiv 8">
            <a:extLst>
              <a:ext uri="{FF2B5EF4-FFF2-40B4-BE49-F238E27FC236}">
                <a16:creationId xmlns:a16="http://schemas.microsoft.com/office/drawing/2014/main" id="{4B2A404E-1BE6-2B63-3C0C-B0EC7B942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71F63-D343-4FD8-A951-4AFFE7C82E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1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C899CC9-A9C7-056A-5A51-FE17A9FC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>
            <a:extLst>
              <a:ext uri="{FF2B5EF4-FFF2-40B4-BE49-F238E27FC236}">
                <a16:creationId xmlns:a16="http://schemas.microsoft.com/office/drawing/2014/main" id="{BFD5AC7A-71A4-4886-29C1-BEA389EA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subsol 3">
            <a:extLst>
              <a:ext uri="{FF2B5EF4-FFF2-40B4-BE49-F238E27FC236}">
                <a16:creationId xmlns:a16="http://schemas.microsoft.com/office/drawing/2014/main" id="{E316FC0A-2A26-9189-C85C-F5A4B71E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ubstituent număr diapozitiv 4">
            <a:extLst>
              <a:ext uri="{FF2B5EF4-FFF2-40B4-BE49-F238E27FC236}">
                <a16:creationId xmlns:a16="http://schemas.microsoft.com/office/drawing/2014/main" id="{A104A71D-D0D0-4798-5943-C3321016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938744-CCF5-4050-B957-6DC2F848EA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56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>
            <a:extLst>
              <a:ext uri="{FF2B5EF4-FFF2-40B4-BE49-F238E27FC236}">
                <a16:creationId xmlns:a16="http://schemas.microsoft.com/office/drawing/2014/main" id="{DA39EC3D-9A06-AD85-4FCD-ABA662AEC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ubstituent subsol 2">
            <a:extLst>
              <a:ext uri="{FF2B5EF4-FFF2-40B4-BE49-F238E27FC236}">
                <a16:creationId xmlns:a16="http://schemas.microsoft.com/office/drawing/2014/main" id="{980E98E0-D40B-94E9-2E29-3EC4A3CB9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A46222AF-CB4D-4E11-6230-AF70CCD8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18EBC-5B11-42DB-8D82-C8F9453C73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2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B720EC66-AAFE-9EBF-1DE8-47A79EF4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07DA53BC-34C5-31E1-6BE0-471CB29D2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B1AA858D-ABB9-DF46-B5A5-125E59CB7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50887940-874E-E769-81BB-2565B8FE0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175424B1-D341-CF14-9630-63D7293BA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96181E-5CC6-DCC5-1D9B-ED44173EA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8399A9-91B5-4064-8752-D18E4EDD80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426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BA560DF-C4E6-FF7D-A2C1-9CA8BD519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>
            <a:extLst>
              <a:ext uri="{FF2B5EF4-FFF2-40B4-BE49-F238E27FC236}">
                <a16:creationId xmlns:a16="http://schemas.microsoft.com/office/drawing/2014/main" id="{518EABFF-A966-3F9B-376F-AF2002FAF4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/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311D0C50-3E29-EEA0-253E-E4E83097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Substituent dată 4">
            <a:extLst>
              <a:ext uri="{FF2B5EF4-FFF2-40B4-BE49-F238E27FC236}">
                <a16:creationId xmlns:a16="http://schemas.microsoft.com/office/drawing/2014/main" id="{64F4353C-79C2-8968-DD39-68FE96423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ubstituent subsol 5">
            <a:extLst>
              <a:ext uri="{FF2B5EF4-FFF2-40B4-BE49-F238E27FC236}">
                <a16:creationId xmlns:a16="http://schemas.microsoft.com/office/drawing/2014/main" id="{0DE826EE-A44A-C494-650D-91064DADE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ubstituent număr diapozitiv 6">
            <a:extLst>
              <a:ext uri="{FF2B5EF4-FFF2-40B4-BE49-F238E27FC236}">
                <a16:creationId xmlns:a16="http://schemas.microsoft.com/office/drawing/2014/main" id="{552AD6FF-CD24-1980-B0B1-9288FABD2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B5A24-CA67-4754-9B12-E1EB0AD92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643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D33CC3B-8879-E2E2-F0D2-5A66222F8E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Faceți clic pentru a edita stilul de titlu coordonator</a:t>
            </a:r>
            <a:endParaRPr lang="en-US" altLang="en-US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66DED8-EBD4-C2DD-8D76-C21AD4646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510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altLang="en-US"/>
              <a:t>Faceţi clic pentru a edita Master stiluri text</a:t>
            </a:r>
          </a:p>
          <a:p>
            <a:pPr lvl="1"/>
            <a:r>
              <a:rPr lang="ro-RO" altLang="en-US"/>
              <a:t>al doilea nivel</a:t>
            </a:r>
          </a:p>
          <a:p>
            <a:pPr lvl="2"/>
            <a:r>
              <a:rPr lang="ro-RO" altLang="en-US"/>
              <a:t>al treilea nivel</a:t>
            </a:r>
          </a:p>
          <a:p>
            <a:pPr lvl="3"/>
            <a:r>
              <a:rPr lang="ro-RO" altLang="en-US"/>
              <a:t>al patrulea nivel</a:t>
            </a:r>
          </a:p>
          <a:p>
            <a:pPr lvl="4"/>
            <a:r>
              <a:rPr lang="ro-RO" altLang="en-US"/>
              <a:t>al cincilea nivel</a:t>
            </a:r>
            <a:endParaRPr lang="en-US" altLang="en-US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1F938BD-1E1D-8201-9E7E-6943504CE0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1C973BF-B738-2792-AD06-1C458C0C508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E2D66EE-0704-A764-A7C5-A723F95AEFC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2D5F1F1-C029-4221-9A70-CEBA66A76F9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openxmlformats.org/officeDocument/2006/relationships/image" Target="../media/image83.jpg"/><Relationship Id="rId10" Type="http://schemas.openxmlformats.org/officeDocument/2006/relationships/image" Target="../media/image88.jp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12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jpg"/><Relationship Id="rId4" Type="http://schemas.openxmlformats.org/officeDocument/2006/relationships/image" Target="../media/image29.jpg"/><Relationship Id="rId9" Type="http://schemas.openxmlformats.org/officeDocument/2006/relationships/image" Target="../media/image3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2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image" Target="../media/image37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24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hyperlink" Target="http://www.bipm.org/en/committees/jc/jcgm/publication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A262803-05AD-A4FA-44CC-661D89DA441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229600" cy="2895600"/>
          </a:xfrm>
        </p:spPr>
        <p:txBody>
          <a:bodyPr/>
          <a:lstStyle/>
          <a:p>
            <a:r>
              <a:rPr lang="ro-RO" altLang="en-US" b="1" dirty="0"/>
              <a:t>Tema </a:t>
            </a:r>
            <a:br>
              <a:rPr lang="en-US" altLang="en-US" b="1" dirty="0"/>
            </a:br>
            <a:r>
              <a:rPr lang="ro-RO" altLang="en-US" b="1" dirty="0"/>
              <a:t>C</a:t>
            </a:r>
            <a:r>
              <a:rPr lang="en-US" altLang="en-US" b="1" dirty="0" err="1"/>
              <a:t>oncept</a:t>
            </a:r>
            <a:r>
              <a:rPr lang="ro-RO" altLang="en-US" b="1" dirty="0"/>
              <a:t>e și</a:t>
            </a:r>
            <a:r>
              <a:rPr lang="en-US" altLang="en-US" b="1" dirty="0"/>
              <a:t> </a:t>
            </a:r>
            <a:r>
              <a:rPr lang="ro-RO" altLang="en-US" b="1" dirty="0"/>
              <a:t>T</a:t>
            </a:r>
            <a:r>
              <a:rPr lang="en-US" altLang="en-US" b="1" dirty="0" err="1"/>
              <a:t>erminologie</a:t>
            </a:r>
            <a:r>
              <a:rPr lang="ro-RO" altLang="en-US" b="1" dirty="0"/>
              <a:t> în Metrologie </a:t>
            </a:r>
            <a:br>
              <a:rPr lang="ro-RO" altLang="en-US" b="1" dirty="0"/>
            </a:br>
            <a:br>
              <a:rPr lang="ro-RO" altLang="en-US" b="1" dirty="0"/>
            </a:br>
            <a:r>
              <a:rPr lang="ro-RO" altLang="en-US" b="1" dirty="0">
                <a:solidFill>
                  <a:srgbClr val="0070C0"/>
                </a:solidFill>
              </a:rPr>
              <a:t>Metrologia cuantică</a:t>
            </a:r>
            <a:endParaRPr lang="en-US" altLang="en-US" b="1" dirty="0">
              <a:solidFill>
                <a:srgbClr val="0070C0"/>
              </a:solidFill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7E34CD9-DC25-7A3F-E326-F58C1915C1E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38400" y="5715000"/>
            <a:ext cx="6400800" cy="698500"/>
          </a:xfrm>
        </p:spPr>
        <p:txBody>
          <a:bodyPr/>
          <a:lstStyle/>
          <a:p>
            <a:r>
              <a:rPr lang="en-US" altLang="en-US" dirty="0"/>
              <a:t>Company Name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5835" y="1296962"/>
            <a:ext cx="8087678" cy="112995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International vocabulary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sz="1200" b="1" spc="-23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metrology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Basic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general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concepts</a:t>
            </a:r>
            <a:r>
              <a:rPr sz="1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associated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terms</a:t>
            </a:r>
            <a:r>
              <a:rPr sz="1200" b="1" spc="-1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1F3863"/>
                </a:solidFill>
                <a:latin typeface="Arial"/>
                <a:cs typeface="Arial"/>
              </a:rPr>
              <a:t>(VIM)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200" dirty="0">
              <a:latin typeface="Arial"/>
              <a:cs typeface="Arial"/>
            </a:endParaRPr>
          </a:p>
          <a:p>
            <a:pPr marL="9525"/>
            <a:r>
              <a:rPr dirty="0">
                <a:latin typeface="Calibri"/>
                <a:cs typeface="Calibri"/>
              </a:rPr>
              <a:t>2.26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z="1350" dirty="0">
                <a:latin typeface="Arial Black"/>
                <a:cs typeface="Arial Black"/>
              </a:rPr>
              <a:t>measurement</a:t>
            </a:r>
            <a:r>
              <a:rPr sz="1350" spc="-4" dirty="0">
                <a:latin typeface="Arial Black"/>
                <a:cs typeface="Arial Black"/>
              </a:rPr>
              <a:t> </a:t>
            </a:r>
            <a:r>
              <a:rPr sz="1350" spc="-8" dirty="0">
                <a:latin typeface="Arial Black"/>
                <a:cs typeface="Arial Black"/>
              </a:rPr>
              <a:t>uncertainty</a:t>
            </a:r>
            <a:endParaRPr sz="1350" dirty="0">
              <a:latin typeface="Arial Black"/>
              <a:cs typeface="Arial Black"/>
            </a:endParaRPr>
          </a:p>
          <a:p>
            <a:pPr marL="695325">
              <a:lnSpc>
                <a:spcPts val="1523"/>
              </a:lnSpc>
              <a:spcBef>
                <a:spcPts val="664"/>
              </a:spcBef>
            </a:pP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non-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negative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parameter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characterizing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the</a:t>
            </a:r>
            <a:r>
              <a:rPr sz="1350" spc="-34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dispersion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the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r>
              <a:rPr sz="135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values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being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attributed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to</a:t>
            </a:r>
            <a:r>
              <a:rPr sz="135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spc="-38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endParaRPr sz="1350" dirty="0">
              <a:latin typeface="Arial MT"/>
              <a:cs typeface="Arial MT"/>
            </a:endParaRPr>
          </a:p>
          <a:p>
            <a:pPr marL="695325">
              <a:lnSpc>
                <a:spcPts val="1523"/>
              </a:lnSpc>
            </a:pP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measurand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,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based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on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the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information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used</a:t>
            </a:r>
            <a:endParaRPr sz="1350" dirty="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2570346"/>
            <a:ext cx="3194037" cy="18607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46061" y="2737484"/>
            <a:ext cx="1458107" cy="1428750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54077" y="4248340"/>
            <a:ext cx="6628924" cy="1342515"/>
          </a:xfrm>
          <a:prstGeom prst="rect">
            <a:avLst/>
          </a:prstGeom>
        </p:spPr>
        <p:txBody>
          <a:bodyPr vert="horz" wrap="square" lIns="0" tIns="122396" rIns="0" bIns="0" rtlCol="0">
            <a:spAutoFit/>
          </a:bodyPr>
          <a:lstStyle/>
          <a:p>
            <a:pPr marL="28575">
              <a:spcBef>
                <a:spcPts val="964"/>
              </a:spcBef>
            </a:pPr>
            <a:r>
              <a:rPr dirty="0">
                <a:latin typeface="Calibri"/>
                <a:cs typeface="Calibri"/>
              </a:rPr>
              <a:t>2.9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z="1350" dirty="0">
                <a:latin typeface="Arial Black"/>
                <a:cs typeface="Arial Black"/>
              </a:rPr>
              <a:t>measurement</a:t>
            </a:r>
            <a:r>
              <a:rPr sz="1350" spc="4" dirty="0">
                <a:latin typeface="Arial Black"/>
                <a:cs typeface="Arial Black"/>
              </a:rPr>
              <a:t> </a:t>
            </a:r>
            <a:r>
              <a:rPr sz="1350" spc="-8" dirty="0">
                <a:latin typeface="Arial Black"/>
                <a:cs typeface="Arial Black"/>
              </a:rPr>
              <a:t>result</a:t>
            </a:r>
            <a:endParaRPr sz="1350">
              <a:latin typeface="Arial Black"/>
              <a:cs typeface="Arial Black"/>
            </a:endParaRPr>
          </a:p>
          <a:p>
            <a:pPr marL="487680" marR="58103">
              <a:lnSpc>
                <a:spcPct val="101800"/>
              </a:lnSpc>
              <a:spcBef>
                <a:spcPts val="633"/>
              </a:spcBef>
              <a:tabLst>
                <a:tab pos="4821555" algn="l"/>
              </a:tabLst>
            </a:pP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set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r>
              <a:rPr sz="135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values</a:t>
            </a:r>
            <a:r>
              <a:rPr sz="1350" b="1" spc="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being</a:t>
            </a:r>
            <a:r>
              <a:rPr sz="1350" spc="-4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attributed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to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measurand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	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together</a:t>
            </a:r>
            <a:r>
              <a:rPr sz="135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with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any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other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available</a:t>
            </a:r>
            <a:r>
              <a:rPr sz="135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relevant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Information</a:t>
            </a:r>
            <a:endParaRPr sz="1350">
              <a:latin typeface="Arial MT"/>
              <a:cs typeface="Arial MT"/>
            </a:endParaRPr>
          </a:p>
          <a:p>
            <a:pPr marL="4908232">
              <a:spcBef>
                <a:spcPts val="164"/>
              </a:spcBef>
            </a:pPr>
            <a:r>
              <a:rPr sz="1350" b="1" i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1350" b="1" i="1" spc="-8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1F3863"/>
                </a:solidFill>
                <a:latin typeface="Calibri"/>
                <a:cs typeface="Calibri"/>
              </a:rPr>
              <a:t>=</a:t>
            </a:r>
            <a:r>
              <a:rPr sz="1350" b="1" spc="4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i="1" dirty="0">
                <a:solidFill>
                  <a:srgbClr val="1F3863"/>
                </a:solidFill>
                <a:latin typeface="Calibri"/>
                <a:cs typeface="Calibri"/>
              </a:rPr>
              <a:t>y</a:t>
            </a:r>
            <a:r>
              <a:rPr sz="1350" b="1" i="1" spc="-4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i="1" dirty="0">
                <a:solidFill>
                  <a:srgbClr val="1F3863"/>
                </a:solidFill>
                <a:latin typeface="Calibri"/>
                <a:cs typeface="Calibri"/>
              </a:rPr>
              <a:t>±</a:t>
            </a:r>
            <a:r>
              <a:rPr sz="1350" b="1" i="1" spc="-8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i="1" spc="-38" dirty="0">
                <a:solidFill>
                  <a:srgbClr val="1F3863"/>
                </a:solidFill>
                <a:latin typeface="Calibri"/>
                <a:cs typeface="Calibri"/>
              </a:rPr>
              <a:t>U</a:t>
            </a:r>
            <a:endParaRPr sz="1350">
              <a:latin typeface="Calibri"/>
              <a:cs typeface="Calibri"/>
            </a:endParaRPr>
          </a:p>
          <a:p>
            <a:pPr marL="4908232"/>
            <a:r>
              <a:rPr sz="1350" b="1" i="1" dirty="0">
                <a:solidFill>
                  <a:srgbClr val="1F3863"/>
                </a:solidFill>
                <a:latin typeface="Calibri"/>
                <a:cs typeface="Calibri"/>
              </a:rPr>
              <a:t>m</a:t>
            </a:r>
            <a:r>
              <a:rPr sz="1350" b="1" baseline="-20833" dirty="0">
                <a:solidFill>
                  <a:srgbClr val="1F3863"/>
                </a:solidFill>
                <a:latin typeface="Calibri"/>
                <a:cs typeface="Calibri"/>
              </a:rPr>
              <a:t>S</a:t>
            </a:r>
            <a:r>
              <a:rPr sz="1350" b="1" spc="-17" baseline="-20833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1F3863"/>
                </a:solidFill>
                <a:latin typeface="Calibri"/>
                <a:cs typeface="Calibri"/>
              </a:rPr>
              <a:t>=</a:t>
            </a:r>
            <a:r>
              <a:rPr sz="1350" b="1" spc="-15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1F3863"/>
                </a:solidFill>
                <a:latin typeface="Calibri"/>
                <a:cs typeface="Calibri"/>
              </a:rPr>
              <a:t>(100,021</a:t>
            </a:r>
            <a:r>
              <a:rPr sz="1350" b="1" spc="-8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1F3863"/>
                </a:solidFill>
                <a:latin typeface="Calibri"/>
                <a:cs typeface="Calibri"/>
              </a:rPr>
              <a:t>±</a:t>
            </a:r>
            <a:r>
              <a:rPr sz="1350" b="1" spc="-1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1F3863"/>
                </a:solidFill>
                <a:latin typeface="Calibri"/>
                <a:cs typeface="Calibri"/>
              </a:rPr>
              <a:t>0,035)</a:t>
            </a:r>
            <a:r>
              <a:rPr sz="1350" b="1" spc="-11" dirty="0">
                <a:solidFill>
                  <a:srgbClr val="1F3863"/>
                </a:solidFill>
                <a:latin typeface="Calibri"/>
                <a:cs typeface="Calibri"/>
              </a:rPr>
              <a:t> </a:t>
            </a:r>
            <a:r>
              <a:rPr sz="1350" b="1" spc="-38" dirty="0">
                <a:solidFill>
                  <a:srgbClr val="1F3863"/>
                </a:solidFill>
                <a:latin typeface="Calibri"/>
                <a:cs typeface="Calibri"/>
              </a:rPr>
              <a:t>g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85320" y="4518928"/>
            <a:ext cx="1035282" cy="13910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12501" y="4598955"/>
            <a:ext cx="2320100" cy="1644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235457" y="1573406"/>
            <a:ext cx="6172200" cy="2963760"/>
          </a:xfrm>
          <a:prstGeom prst="rect">
            <a:avLst/>
          </a:prstGeom>
        </p:spPr>
        <p:txBody>
          <a:bodyPr vert="horz" wrap="square" lIns="0" tIns="9525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latin typeface="Calibri"/>
                <a:cs typeface="Calibri"/>
              </a:rPr>
              <a:t>2.16</a:t>
            </a:r>
            <a:r>
              <a:rPr sz="1800" spc="-19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–</a:t>
            </a:r>
            <a:r>
              <a:rPr sz="1800" spc="-11" dirty="0">
                <a:latin typeface="Calibri"/>
                <a:cs typeface="Calibri"/>
              </a:rPr>
              <a:t> </a:t>
            </a:r>
            <a:r>
              <a:rPr dirty="0"/>
              <a:t>metrological</a:t>
            </a:r>
            <a:r>
              <a:rPr spc="-23" dirty="0"/>
              <a:t> </a:t>
            </a:r>
            <a:r>
              <a:rPr spc="-8" dirty="0"/>
              <a:t>traceability</a:t>
            </a:r>
            <a:endParaRPr sz="1800" dirty="0">
              <a:latin typeface="Calibri"/>
              <a:cs typeface="Calibri"/>
            </a:endParaRPr>
          </a:p>
          <a:p>
            <a:pPr marL="9525" marR="3810" algn="just">
              <a:lnSpc>
                <a:spcPct val="150100"/>
              </a:lnSpc>
              <a:spcBef>
                <a:spcPts val="563"/>
              </a:spcBef>
            </a:pP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property</a:t>
            </a:r>
            <a:r>
              <a:rPr sz="120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20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200" spc="-1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measurement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result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whereby</a:t>
            </a:r>
            <a:r>
              <a:rPr sz="120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the</a:t>
            </a:r>
            <a:r>
              <a:rPr sz="1200" spc="-1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result</a:t>
            </a:r>
            <a:r>
              <a:rPr sz="120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can</a:t>
            </a:r>
            <a:r>
              <a:rPr sz="120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be</a:t>
            </a:r>
            <a:r>
              <a:rPr sz="120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related</a:t>
            </a:r>
            <a:r>
              <a:rPr sz="120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to</a:t>
            </a:r>
            <a:r>
              <a:rPr sz="120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200" spc="-1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reference</a:t>
            </a:r>
            <a:r>
              <a:rPr sz="1200" spc="-8" dirty="0">
                <a:solidFill>
                  <a:srgbClr val="1F3863"/>
                </a:solidFill>
                <a:latin typeface="Arial MT"/>
                <a:cs typeface="Arial MT"/>
              </a:rPr>
              <a:t> through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200" spc="33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documented</a:t>
            </a:r>
            <a:r>
              <a:rPr sz="1200" spc="36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unbroken</a:t>
            </a:r>
            <a:r>
              <a:rPr sz="1200" spc="34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chain</a:t>
            </a:r>
            <a:r>
              <a:rPr sz="1200" spc="34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200" spc="35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calibrations,</a:t>
            </a:r>
            <a:r>
              <a:rPr sz="1200" spc="34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each</a:t>
            </a:r>
            <a:r>
              <a:rPr sz="1200" spc="34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contributing</a:t>
            </a:r>
            <a:r>
              <a:rPr sz="1200" spc="34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to</a:t>
            </a:r>
            <a:r>
              <a:rPr sz="1200" spc="35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the</a:t>
            </a:r>
            <a:r>
              <a:rPr sz="1200" spc="34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b="1" spc="-8" dirty="0">
                <a:solidFill>
                  <a:srgbClr val="1F3863"/>
                </a:solidFill>
                <a:latin typeface="Arial"/>
                <a:cs typeface="Arial"/>
              </a:rPr>
              <a:t>measurement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uncertainty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measured</a:t>
            </a:r>
            <a:r>
              <a:rPr sz="1200" spc="-34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quantity</a:t>
            </a:r>
            <a:r>
              <a:rPr sz="120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value</a:t>
            </a:r>
            <a:r>
              <a:rPr sz="1200" spc="-4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minus</a:t>
            </a:r>
            <a:r>
              <a:rPr sz="1200" spc="-3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200" spc="-4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reference</a:t>
            </a:r>
            <a:r>
              <a:rPr sz="120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1F3863"/>
                </a:solidFill>
                <a:latin typeface="Arial MT"/>
                <a:cs typeface="Arial MT"/>
              </a:rPr>
              <a:t>quantity</a:t>
            </a:r>
            <a:r>
              <a:rPr sz="120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200" spc="-8" dirty="0">
                <a:solidFill>
                  <a:srgbClr val="1F3863"/>
                </a:solidFill>
                <a:latin typeface="Arial MT"/>
                <a:cs typeface="Arial MT"/>
              </a:rPr>
              <a:t>value</a:t>
            </a:r>
            <a:endParaRPr sz="12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200" dirty="0">
              <a:latin typeface="Arial MT"/>
              <a:cs typeface="Arial MT"/>
            </a:endParaRPr>
          </a:p>
          <a:p>
            <a:pPr>
              <a:spcBef>
                <a:spcPts val="458"/>
              </a:spcBef>
            </a:pPr>
            <a:endParaRPr sz="1200" dirty="0">
              <a:latin typeface="Arial MT"/>
              <a:cs typeface="Arial MT"/>
            </a:endParaRPr>
          </a:p>
          <a:p>
            <a:pPr marL="152876"/>
            <a:r>
              <a:rPr i="1" dirty="0">
                <a:solidFill>
                  <a:srgbClr val="00AF50"/>
                </a:solidFill>
                <a:latin typeface="Calibri"/>
                <a:cs typeface="Calibri"/>
              </a:rPr>
              <a:t>Metrological</a:t>
            </a:r>
            <a:r>
              <a:rPr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AF50"/>
                </a:solidFill>
                <a:latin typeface="Calibri"/>
                <a:cs typeface="Calibri"/>
              </a:rPr>
              <a:t>traceability</a:t>
            </a:r>
            <a:r>
              <a:rPr i="1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AF50"/>
                </a:solidFill>
                <a:latin typeface="Calibri"/>
                <a:cs typeface="Calibri"/>
              </a:rPr>
              <a:t>requires</a:t>
            </a:r>
            <a:r>
              <a:rPr i="1" spc="-3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AF50"/>
                </a:solidFill>
                <a:latin typeface="Calibri"/>
                <a:cs typeface="Calibri"/>
              </a:rPr>
              <a:t>an</a:t>
            </a:r>
            <a:r>
              <a:rPr i="1" spc="-4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i="1" spc="-8" dirty="0">
                <a:solidFill>
                  <a:srgbClr val="00AF50"/>
                </a:solidFill>
                <a:latin typeface="Calibri"/>
                <a:cs typeface="Calibri"/>
              </a:rPr>
              <a:t>established</a:t>
            </a:r>
            <a:r>
              <a:rPr i="1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i="1" dirty="0">
                <a:solidFill>
                  <a:srgbClr val="00AF50"/>
                </a:solidFill>
                <a:latin typeface="Calibri"/>
                <a:cs typeface="Calibri"/>
              </a:rPr>
              <a:t>calibration</a:t>
            </a:r>
            <a:r>
              <a:rPr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i="1" spc="-8" dirty="0">
                <a:solidFill>
                  <a:srgbClr val="00AF50"/>
                </a:solidFill>
                <a:latin typeface="Calibri"/>
                <a:cs typeface="Calibri"/>
              </a:rPr>
              <a:t>hierarchy.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4400" y="609600"/>
            <a:ext cx="694896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International vocabulary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sz="1200" b="1" spc="-23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metrology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Basic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general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concepts</a:t>
            </a:r>
            <a:r>
              <a:rPr sz="1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associated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terms</a:t>
            </a:r>
            <a:r>
              <a:rPr sz="1200" b="1" spc="-1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1F3863"/>
                </a:solidFill>
                <a:latin typeface="Arial"/>
                <a:cs typeface="Arial"/>
              </a:rPr>
              <a:t>(VIM)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66E8E5-0B18-45EA-8CEF-749231EC6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018756"/>
            <a:ext cx="4919898" cy="18106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DE372B-F7EC-1362-DF3B-617718B31A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3989" y="4763356"/>
            <a:ext cx="3090011" cy="20946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182174-D974-081F-85CB-E1BD48D94A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92" y="3505200"/>
            <a:ext cx="1408587" cy="125815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2985179"/>
            <a:ext cx="6686168" cy="25546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28600" y="1759479"/>
            <a:ext cx="8686800" cy="11475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65735" y="2133900"/>
            <a:ext cx="1648778" cy="398731"/>
          </a:xfrm>
          <a:prstGeom prst="rect">
            <a:avLst/>
          </a:prstGeom>
        </p:spPr>
        <p:txBody>
          <a:bodyPr vert="horz" wrap="square" lIns="0" tIns="11906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9525">
              <a:spcBef>
                <a:spcPts val="94"/>
              </a:spcBef>
            </a:pPr>
            <a:r>
              <a:rPr spc="-169" dirty="0">
                <a:latin typeface="Arial Black"/>
                <a:cs typeface="Arial Black"/>
              </a:rPr>
              <a:t>The</a:t>
            </a:r>
            <a:r>
              <a:rPr spc="-233" dirty="0">
                <a:latin typeface="Arial Black"/>
                <a:cs typeface="Arial Black"/>
              </a:rPr>
              <a:t> </a:t>
            </a:r>
            <a:r>
              <a:rPr sz="2513" b="1" i="1" spc="49" dirty="0">
                <a:latin typeface="Arial"/>
                <a:cs typeface="Arial"/>
              </a:rPr>
              <a:t>fiew</a:t>
            </a:r>
            <a:r>
              <a:rPr sz="2513" b="1" i="1" spc="-120" dirty="0">
                <a:latin typeface="Arial"/>
                <a:cs typeface="Arial"/>
              </a:rPr>
              <a:t> </a:t>
            </a:r>
            <a:r>
              <a:rPr spc="-300" dirty="0">
                <a:latin typeface="Arial Black"/>
                <a:cs typeface="Arial Black"/>
              </a:rPr>
              <a:t>SI</a:t>
            </a:r>
            <a:endParaRPr sz="2513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8107" y="2219970"/>
            <a:ext cx="3953637" cy="41765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9065" y="1824228"/>
            <a:ext cx="7404735" cy="443310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72390" marR="51435">
              <a:lnSpc>
                <a:spcPct val="150000"/>
              </a:lnSpc>
              <a:spcBef>
                <a:spcPts val="79"/>
              </a:spcBef>
            </a:pP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The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new</a:t>
            </a:r>
            <a:r>
              <a:rPr sz="1350" spc="8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International</a:t>
            </a:r>
            <a:r>
              <a:rPr sz="1350" spc="-4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System</a:t>
            </a:r>
            <a:r>
              <a:rPr sz="1350" spc="-11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of</a:t>
            </a:r>
            <a:r>
              <a:rPr sz="1350" spc="-4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Units</a:t>
            </a:r>
            <a:r>
              <a:rPr sz="1350" spc="11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(SI)</a:t>
            </a:r>
            <a:r>
              <a:rPr sz="1350" spc="296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15" dirty="0">
                <a:solidFill>
                  <a:srgbClr val="333E50"/>
                </a:solidFill>
                <a:latin typeface="Calibri Light"/>
                <a:cs typeface="Calibri Light"/>
              </a:rPr>
              <a:t>officially</a:t>
            </a:r>
            <a:r>
              <a:rPr sz="1350" spc="-5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19" dirty="0">
                <a:solidFill>
                  <a:srgbClr val="333E50"/>
                </a:solidFill>
                <a:latin typeface="Calibri Light"/>
                <a:cs typeface="Calibri Light"/>
              </a:rPr>
              <a:t>approved</a:t>
            </a:r>
            <a:r>
              <a:rPr sz="1350" spc="-49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on</a:t>
            </a:r>
            <a:r>
              <a:rPr sz="1350" spc="-45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15" dirty="0">
                <a:solidFill>
                  <a:srgbClr val="333E50"/>
                </a:solidFill>
                <a:latin typeface="Calibri Light"/>
                <a:cs typeface="Calibri Light"/>
              </a:rPr>
              <a:t>November</a:t>
            </a:r>
            <a:r>
              <a:rPr sz="1350" spc="-45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2018</a:t>
            </a:r>
            <a:r>
              <a:rPr sz="1350" spc="259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following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26</a:t>
            </a:r>
            <a:r>
              <a:rPr sz="1350" baseline="25462" dirty="0">
                <a:solidFill>
                  <a:srgbClr val="333E50"/>
                </a:solidFill>
                <a:latin typeface="Calibri Light"/>
                <a:cs typeface="Calibri Light"/>
              </a:rPr>
              <a:t>th</a:t>
            </a:r>
            <a:r>
              <a:rPr sz="1350" spc="124" baseline="25462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General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Conference</a:t>
            </a:r>
            <a:r>
              <a:rPr sz="1350" spc="-30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of</a:t>
            </a:r>
            <a:r>
              <a:rPr sz="1350" spc="-19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Weights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and</a:t>
            </a:r>
            <a:r>
              <a:rPr sz="1350" spc="-26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Measures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(CGPM),</a:t>
            </a:r>
            <a:r>
              <a:rPr sz="1350" spc="-26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the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highest</a:t>
            </a:r>
            <a:r>
              <a:rPr sz="1350" spc="-11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body</a:t>
            </a:r>
            <a:r>
              <a:rPr sz="1350" spc="-26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of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the</a:t>
            </a:r>
            <a:r>
              <a:rPr sz="1350" spc="-34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Meter Convention</a:t>
            </a:r>
            <a:r>
              <a:rPr sz="1350" spc="-26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of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which</a:t>
            </a:r>
            <a:r>
              <a:rPr sz="1350" spc="-11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Portugal</a:t>
            </a:r>
            <a:r>
              <a:rPr sz="1350" spc="-15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is</a:t>
            </a:r>
            <a:r>
              <a:rPr sz="1350" spc="-19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a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founding</a:t>
            </a:r>
            <a:r>
              <a:rPr sz="1350" spc="-4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signatory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(1875)</a:t>
            </a:r>
            <a:r>
              <a:rPr sz="1350" spc="-23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and</a:t>
            </a:r>
            <a:r>
              <a:rPr sz="1350" spc="-15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19" dirty="0">
                <a:solidFill>
                  <a:srgbClr val="333E50"/>
                </a:solidFill>
                <a:latin typeface="Calibri Light"/>
                <a:cs typeface="Calibri Light"/>
              </a:rPr>
              <a:t>adopted</a:t>
            </a:r>
            <a:r>
              <a:rPr sz="1350" spc="-60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in</a:t>
            </a:r>
            <a:r>
              <a:rPr sz="1350" spc="-64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dirty="0">
                <a:solidFill>
                  <a:srgbClr val="333E50"/>
                </a:solidFill>
                <a:latin typeface="Calibri Light"/>
                <a:cs typeface="Calibri Light"/>
              </a:rPr>
              <a:t>20</a:t>
            </a:r>
            <a:r>
              <a:rPr sz="1350" baseline="25462" dirty="0">
                <a:solidFill>
                  <a:srgbClr val="333E50"/>
                </a:solidFill>
                <a:latin typeface="Calibri Light"/>
                <a:cs typeface="Calibri Light"/>
              </a:rPr>
              <a:t>th</a:t>
            </a:r>
            <a:r>
              <a:rPr sz="1350" spc="56" baseline="25462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15" dirty="0">
                <a:solidFill>
                  <a:srgbClr val="333E50"/>
                </a:solidFill>
                <a:latin typeface="Calibri Light"/>
                <a:cs typeface="Calibri Light"/>
              </a:rPr>
              <a:t>May</a:t>
            </a:r>
            <a:r>
              <a:rPr sz="1350" spc="-56" dirty="0">
                <a:solidFill>
                  <a:srgbClr val="333E50"/>
                </a:solidFill>
                <a:latin typeface="Calibri Light"/>
                <a:cs typeface="Calibri Light"/>
              </a:rPr>
              <a:t> </a:t>
            </a:r>
            <a:r>
              <a:rPr sz="1350" spc="-8" dirty="0">
                <a:solidFill>
                  <a:srgbClr val="333E50"/>
                </a:solidFill>
                <a:latin typeface="Calibri Light"/>
                <a:cs typeface="Calibri Light"/>
              </a:rPr>
              <a:t>2019.</a:t>
            </a:r>
            <a:endParaRPr sz="1350" dirty="0">
              <a:latin typeface="Calibri Light"/>
              <a:cs typeface="Calibri Light"/>
            </a:endParaRPr>
          </a:p>
          <a:p>
            <a:pPr marL="290513" marR="288131" indent="-212884" algn="just">
              <a:lnSpc>
                <a:spcPct val="147100"/>
              </a:lnSpc>
              <a:spcBef>
                <a:spcPts val="1229"/>
              </a:spcBef>
              <a:buFont typeface="Arial MT"/>
              <a:buChar char="•"/>
              <a:tabLst>
                <a:tab pos="292894" algn="l"/>
              </a:tabLst>
            </a:pP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New</a:t>
            </a:r>
            <a:r>
              <a:rPr sz="1500" b="1" i="1" spc="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Paradigm</a:t>
            </a:r>
            <a:r>
              <a:rPr sz="1500" b="1" i="1" spc="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Change</a:t>
            </a:r>
            <a:r>
              <a:rPr sz="1500" b="1" i="1" spc="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new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definitions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use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“</a:t>
            </a:r>
            <a:r>
              <a:rPr sz="1200" b="1" i="1" dirty="0">
                <a:solidFill>
                  <a:srgbClr val="C00000"/>
                </a:solidFill>
                <a:latin typeface="Calibri"/>
                <a:cs typeface="Calibri"/>
              </a:rPr>
              <a:t>explicit</a:t>
            </a:r>
            <a:r>
              <a:rPr sz="1200" b="1" i="1" spc="-2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i="1" spc="-8" dirty="0">
                <a:solidFill>
                  <a:srgbClr val="C00000"/>
                </a:solidFill>
                <a:latin typeface="Calibri"/>
                <a:cs typeface="Calibri"/>
              </a:rPr>
              <a:t>constant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”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formulation</a:t>
            </a:r>
            <a:r>
              <a:rPr sz="120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15" dirty="0">
                <a:solidFill>
                  <a:srgbClr val="44536A"/>
                </a:solidFill>
                <a:latin typeface="Calibri"/>
                <a:cs typeface="Calibri"/>
              </a:rPr>
              <a:t>(instead</a:t>
            </a:r>
            <a:r>
              <a:rPr sz="1200" i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19" dirty="0">
                <a:solidFill>
                  <a:srgbClr val="44536A"/>
                </a:solidFill>
                <a:latin typeface="Calibri"/>
                <a:cs typeface="Calibri"/>
              </a:rPr>
              <a:t>of 	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“</a:t>
            </a:r>
            <a:r>
              <a:rPr sz="1200" b="1" i="1" dirty="0">
                <a:solidFill>
                  <a:srgbClr val="7030A0"/>
                </a:solidFill>
                <a:latin typeface="Calibri"/>
                <a:cs typeface="Calibri"/>
              </a:rPr>
              <a:t>explicit</a:t>
            </a:r>
            <a:r>
              <a:rPr sz="1200" b="1" i="1" spc="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7030A0"/>
                </a:solidFill>
                <a:latin typeface="Calibri"/>
                <a:cs typeface="Calibri"/>
              </a:rPr>
              <a:t>unit”),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which</a:t>
            </a:r>
            <a:r>
              <a:rPr sz="1200" spc="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allows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separate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definition from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realisation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of the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units,</a:t>
            </a:r>
            <a:r>
              <a:rPr sz="1200" b="1" spc="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based 	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on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physics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equations;</a:t>
            </a:r>
            <a:endParaRPr sz="1200" dirty="0">
              <a:latin typeface="Calibri"/>
              <a:cs typeface="Calibri"/>
            </a:endParaRPr>
          </a:p>
          <a:p>
            <a:pPr marL="292418" indent="-214789">
              <a:spcBef>
                <a:spcPts val="1275"/>
              </a:spcBef>
              <a:buFont typeface="Arial MT"/>
              <a:buChar char="•"/>
              <a:tabLst>
                <a:tab pos="292418" algn="l"/>
              </a:tabLst>
            </a:pPr>
            <a:r>
              <a:rPr b="1" i="1" dirty="0">
                <a:solidFill>
                  <a:schemeClr val="accent2"/>
                </a:solidFill>
                <a:latin typeface="Calibri"/>
                <a:cs typeface="Calibri"/>
              </a:rPr>
              <a:t>New</a:t>
            </a:r>
            <a:r>
              <a:rPr b="1" i="1" spc="-34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chemeClr val="accent2"/>
                </a:solidFill>
                <a:latin typeface="Calibri"/>
                <a:cs typeface="Calibri"/>
              </a:rPr>
              <a:t>SI</a:t>
            </a:r>
            <a:r>
              <a:rPr b="1" i="1" spc="-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chemeClr val="accent2"/>
                </a:solidFill>
                <a:latin typeface="Calibri"/>
                <a:cs typeface="Calibri"/>
              </a:rPr>
              <a:t>is</a:t>
            </a:r>
            <a:r>
              <a:rPr b="1" i="1" spc="-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chemeClr val="accent2"/>
                </a:solidFill>
                <a:latin typeface="Calibri"/>
                <a:cs typeface="Calibri"/>
              </a:rPr>
              <a:t>called</a:t>
            </a:r>
            <a:r>
              <a:rPr b="1" i="1" spc="-49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chemeClr val="accent2"/>
                </a:solidFill>
                <a:latin typeface="Calibri"/>
                <a:cs typeface="Calibri"/>
              </a:rPr>
              <a:t>as</a:t>
            </a:r>
            <a:r>
              <a:rPr b="1" i="1" spc="-30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chemeClr val="accent2"/>
                </a:solidFill>
                <a:latin typeface="Calibri"/>
                <a:cs typeface="Calibri"/>
              </a:rPr>
              <a:t>Quantum</a:t>
            </a:r>
            <a:r>
              <a:rPr b="1" i="1" spc="-45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b="1" i="1" dirty="0">
                <a:solidFill>
                  <a:schemeClr val="accent2"/>
                </a:solidFill>
                <a:latin typeface="Calibri"/>
                <a:cs typeface="Calibri"/>
              </a:rPr>
              <a:t>SI</a:t>
            </a:r>
            <a:r>
              <a:rPr b="1" i="1" spc="-23" dirty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Symbol"/>
                <a:cs typeface="Symbol"/>
              </a:rPr>
              <a:t></a:t>
            </a:r>
            <a:r>
              <a:rPr sz="1200" spc="-49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are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defined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considering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microscopic</a:t>
            </a:r>
            <a:endParaRPr sz="1200" dirty="0">
              <a:latin typeface="Calibri"/>
              <a:cs typeface="Calibri"/>
            </a:endParaRPr>
          </a:p>
          <a:p>
            <a:pPr marL="292894">
              <a:spcBef>
                <a:spcPts val="795"/>
              </a:spcBef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properties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20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considering</a:t>
            </a: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quantum</a:t>
            </a:r>
            <a:r>
              <a:rPr sz="1200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nature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phenomena</a:t>
            </a:r>
            <a:endParaRPr sz="1200" dirty="0">
              <a:latin typeface="Calibri"/>
              <a:cs typeface="Calibri"/>
            </a:endParaRPr>
          </a:p>
          <a:p>
            <a:pPr marL="284798">
              <a:spcBef>
                <a:spcPts val="720"/>
              </a:spcBef>
            </a:pPr>
            <a:r>
              <a:rPr sz="1050" dirty="0">
                <a:solidFill>
                  <a:srgbClr val="44536A"/>
                </a:solidFill>
                <a:latin typeface="Symbol"/>
                <a:cs typeface="Symbol"/>
              </a:rPr>
              <a:t></a:t>
            </a:r>
            <a:r>
              <a:rPr sz="1050" spc="169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200" i="1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previous</a:t>
            </a:r>
            <a:r>
              <a:rPr sz="1200" i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definition</a:t>
            </a:r>
            <a:r>
              <a:rPr sz="1200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200" i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AF50"/>
                </a:solidFill>
                <a:latin typeface="Calibri"/>
                <a:cs typeface="Calibri"/>
              </a:rPr>
              <a:t>kg</a:t>
            </a:r>
            <a:r>
              <a:rPr sz="1200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–</a:t>
            </a:r>
            <a:r>
              <a:rPr sz="1200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based</a:t>
            </a:r>
            <a:r>
              <a:rPr sz="1200" i="1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on</a:t>
            </a:r>
            <a:r>
              <a:rPr sz="1200" i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an</a:t>
            </a:r>
            <a:r>
              <a:rPr sz="1200" i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AF50"/>
                </a:solidFill>
                <a:latin typeface="Calibri"/>
                <a:cs typeface="Calibri"/>
              </a:rPr>
              <a:t>artefact</a:t>
            </a:r>
            <a:r>
              <a:rPr sz="1200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AF50"/>
                </a:solidFill>
                <a:latin typeface="Calibri"/>
                <a:cs typeface="Calibri"/>
              </a:rPr>
              <a:t>consisting</a:t>
            </a:r>
            <a:r>
              <a:rPr sz="1200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of</a:t>
            </a:r>
            <a:r>
              <a:rPr sz="1200" i="1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many</a:t>
            </a:r>
            <a:r>
              <a:rPr sz="1200" i="1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atoms</a:t>
            </a:r>
            <a:r>
              <a:rPr sz="1200" i="1" spc="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spc="-38" dirty="0">
                <a:solidFill>
                  <a:srgbClr val="00AF50"/>
                </a:solidFill>
                <a:latin typeface="Calibri"/>
                <a:cs typeface="Calibri"/>
              </a:rPr>
              <a:t>→</a:t>
            </a:r>
            <a:endParaRPr sz="1200" dirty="0">
              <a:latin typeface="Calibri"/>
              <a:cs typeface="Calibri"/>
            </a:endParaRPr>
          </a:p>
          <a:p>
            <a:pPr marL="763905">
              <a:spcBef>
                <a:spcPts val="720"/>
              </a:spcBef>
            </a:pP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is</a:t>
            </a:r>
            <a:r>
              <a:rPr sz="1200" i="1" spc="-4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now</a:t>
            </a:r>
            <a:r>
              <a:rPr sz="1200" i="1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replaced</a:t>
            </a:r>
            <a:r>
              <a:rPr sz="1200" i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by</a:t>
            </a:r>
            <a:r>
              <a:rPr sz="1200" i="1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the</a:t>
            </a:r>
            <a:r>
              <a:rPr sz="1200" i="1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definition</a:t>
            </a:r>
            <a:r>
              <a:rPr sz="1200" i="1" spc="-3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using</a:t>
            </a:r>
            <a:r>
              <a:rPr sz="1200" i="1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Planck</a:t>
            </a:r>
            <a:r>
              <a:rPr sz="1200" i="1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AF50"/>
                </a:solidFill>
                <a:latin typeface="Calibri"/>
                <a:cs typeface="Calibri"/>
              </a:rPr>
              <a:t>constant</a:t>
            </a:r>
            <a:r>
              <a:rPr sz="1200" i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spc="-38" dirty="0">
                <a:solidFill>
                  <a:srgbClr val="00AF50"/>
                </a:solidFill>
                <a:latin typeface="Calibri"/>
                <a:cs typeface="Calibri"/>
              </a:rPr>
              <a:t>h</a:t>
            </a:r>
            <a:endParaRPr sz="1200" dirty="0">
              <a:latin typeface="Calibri"/>
              <a:cs typeface="Calibri"/>
            </a:endParaRPr>
          </a:p>
          <a:p>
            <a:pPr marL="233839" indent="-214789">
              <a:spcBef>
                <a:spcPts val="1095"/>
              </a:spcBef>
              <a:buFont typeface="Arial MT"/>
              <a:buChar char="•"/>
              <a:tabLst>
                <a:tab pos="233839" algn="l"/>
              </a:tabLst>
            </a:pPr>
            <a:r>
              <a:rPr sz="1500" b="1" i="1" spc="-8" dirty="0">
                <a:solidFill>
                  <a:srgbClr val="44536A"/>
                </a:solidFill>
                <a:latin typeface="Calibri"/>
                <a:cs typeface="Calibri"/>
              </a:rPr>
              <a:t>Objective</a:t>
            </a:r>
            <a:endParaRPr sz="1500" dirty="0">
              <a:latin typeface="Calibri"/>
              <a:cs typeface="Calibri"/>
            </a:endParaRPr>
          </a:p>
          <a:p>
            <a:pPr marL="340994">
              <a:spcBef>
                <a:spcPts val="443"/>
              </a:spcBef>
            </a:pP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More</a:t>
            </a:r>
            <a:r>
              <a:rPr sz="13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accurate</a:t>
            </a:r>
            <a:r>
              <a:rPr sz="13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rigorous</a:t>
            </a:r>
            <a:r>
              <a:rPr sz="13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Measurement</a:t>
            </a:r>
            <a:r>
              <a:rPr sz="1350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System</a:t>
            </a:r>
            <a:endParaRPr sz="1350" dirty="0">
              <a:latin typeface="Calibri"/>
              <a:cs typeface="Calibri"/>
            </a:endParaRPr>
          </a:p>
          <a:p>
            <a:pPr marL="235744" indent="-214789">
              <a:spcBef>
                <a:spcPts val="540"/>
              </a:spcBef>
              <a:buFont typeface="Arial MT"/>
              <a:buChar char="•"/>
              <a:tabLst>
                <a:tab pos="235744" algn="l"/>
              </a:tabLst>
            </a:pP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500" b="1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500" b="1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i="1" spc="-8" dirty="0">
                <a:solidFill>
                  <a:srgbClr val="44536A"/>
                </a:solidFill>
                <a:latin typeface="Calibri"/>
                <a:cs typeface="Calibri"/>
              </a:rPr>
              <a:t>Support</a:t>
            </a:r>
            <a:endParaRPr sz="1500" dirty="0">
              <a:latin typeface="Calibri"/>
              <a:cs typeface="Calibri"/>
            </a:endParaRPr>
          </a:p>
          <a:p>
            <a:pPr marL="298133">
              <a:spcBef>
                <a:spcPts val="270"/>
              </a:spcBef>
            </a:pP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Science,</a:t>
            </a:r>
            <a:r>
              <a:rPr sz="13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Research</a:t>
            </a:r>
            <a:r>
              <a:rPr sz="13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3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spc="-15" dirty="0">
                <a:solidFill>
                  <a:srgbClr val="44536A"/>
                </a:solidFill>
                <a:latin typeface="Calibri"/>
                <a:cs typeface="Calibri"/>
              </a:rPr>
              <a:t>Technological </a:t>
            </a:r>
            <a:r>
              <a:rPr sz="1350" spc="-8" dirty="0">
                <a:solidFill>
                  <a:srgbClr val="44536A"/>
                </a:solidFill>
                <a:latin typeface="Calibri"/>
                <a:cs typeface="Calibri"/>
              </a:rPr>
              <a:t>Developments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3219" y="38381"/>
            <a:ext cx="8451118" cy="1696212"/>
            <a:chOff x="804290" y="-1091825"/>
            <a:chExt cx="11268159" cy="2261616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71466" y="-1091825"/>
              <a:ext cx="3300983" cy="22616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290" y="-921134"/>
              <a:ext cx="1786127" cy="1685542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9600" y="454884"/>
            <a:ext cx="6172200" cy="343594"/>
          </a:xfrm>
          <a:prstGeom prst="rect">
            <a:avLst/>
          </a:prstGeom>
        </p:spPr>
        <p:txBody>
          <a:bodyPr vert="horz" wrap="square" lIns="0" tIns="65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512570">
              <a:spcBef>
                <a:spcPts val="75"/>
              </a:spcBef>
            </a:pPr>
            <a:r>
              <a:rPr sz="1800" spc="-8" dirty="0"/>
              <a:t>International</a:t>
            </a:r>
            <a:r>
              <a:rPr sz="1800" spc="-41" dirty="0"/>
              <a:t> </a:t>
            </a:r>
            <a:r>
              <a:rPr sz="1800" spc="-8" dirty="0"/>
              <a:t>System</a:t>
            </a:r>
            <a:r>
              <a:rPr sz="1800" spc="-41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Units</a:t>
            </a:r>
            <a:endParaRPr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8956" y="3835723"/>
            <a:ext cx="6687294" cy="31587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950116" y="4172231"/>
            <a:ext cx="1564490" cy="76415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241" rIns="0" bIns="0" rtlCol="0">
            <a:spAutoFit/>
          </a:bodyPr>
          <a:lstStyle/>
          <a:p>
            <a:pPr marL="144304">
              <a:spcBef>
                <a:spcPts val="199"/>
              </a:spcBef>
            </a:pPr>
            <a:r>
              <a:rPr sz="1200" b="1" i="1" dirty="0">
                <a:solidFill>
                  <a:srgbClr val="0066FF"/>
                </a:solidFill>
                <a:latin typeface="Calibri"/>
                <a:cs typeface="Calibri"/>
              </a:rPr>
              <a:t>New</a:t>
            </a:r>
            <a:r>
              <a:rPr sz="1200" b="1" i="1" spc="-19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FF"/>
                </a:solidFill>
                <a:latin typeface="Calibri"/>
                <a:cs typeface="Calibri"/>
              </a:rPr>
              <a:t>SI</a:t>
            </a:r>
            <a:r>
              <a:rPr sz="1200" b="1" spc="-19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FF"/>
                </a:solidFill>
                <a:latin typeface="Calibri"/>
                <a:cs typeface="Calibri"/>
              </a:rPr>
              <a:t>–</a:t>
            </a:r>
            <a:r>
              <a:rPr sz="1200" b="1" spc="-11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FF"/>
                </a:solidFill>
                <a:latin typeface="Calibri"/>
                <a:cs typeface="Calibri"/>
              </a:rPr>
              <a:t>26</a:t>
            </a:r>
            <a:r>
              <a:rPr sz="1200" b="1" baseline="24691" dirty="0">
                <a:solidFill>
                  <a:srgbClr val="0066FF"/>
                </a:solidFill>
                <a:latin typeface="Calibri"/>
                <a:cs typeface="Calibri"/>
              </a:rPr>
              <a:t>th</a:t>
            </a:r>
            <a:r>
              <a:rPr sz="1200" b="1" spc="107" baseline="24691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0066FF"/>
                </a:solidFill>
                <a:latin typeface="Calibri"/>
                <a:cs typeface="Calibri"/>
              </a:rPr>
              <a:t>CGPM</a:t>
            </a:r>
            <a:endParaRPr sz="1200" dirty="0">
              <a:latin typeface="Calibri"/>
              <a:cs typeface="Calibri"/>
            </a:endParaRPr>
          </a:p>
          <a:p>
            <a:pPr marR="62389" algn="r">
              <a:spcBef>
                <a:spcPts val="19"/>
              </a:spcBef>
            </a:pPr>
            <a:r>
              <a:rPr sz="1200" dirty="0">
                <a:solidFill>
                  <a:srgbClr val="0066FF"/>
                </a:solidFill>
                <a:latin typeface="Calibri"/>
                <a:cs typeface="Calibri"/>
              </a:rPr>
              <a:t>Definition</a:t>
            </a:r>
            <a:r>
              <a:rPr sz="1200" spc="-41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6FF"/>
                </a:solidFill>
                <a:latin typeface="Calibri"/>
                <a:cs typeface="Calibri"/>
              </a:rPr>
              <a:t>of</a:t>
            </a:r>
            <a:r>
              <a:rPr sz="1200" spc="-8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0066FF"/>
                </a:solidFill>
                <a:latin typeface="Calibri"/>
                <a:cs typeface="Calibri"/>
              </a:rPr>
              <a:t>units</a:t>
            </a:r>
            <a:endParaRPr sz="1200" dirty="0">
              <a:latin typeface="Calibri"/>
              <a:cs typeface="Calibri"/>
            </a:endParaRPr>
          </a:p>
          <a:p>
            <a:pPr marR="61913" algn="r"/>
            <a:r>
              <a:rPr sz="1200" dirty="0">
                <a:solidFill>
                  <a:srgbClr val="0066FF"/>
                </a:solidFill>
                <a:latin typeface="Calibri"/>
                <a:cs typeface="Calibri"/>
              </a:rPr>
              <a:t>through</a:t>
            </a:r>
            <a:r>
              <a:rPr sz="1200" spc="-34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0066FF"/>
                </a:solidFill>
                <a:latin typeface="Calibri"/>
                <a:cs typeface="Calibri"/>
              </a:rPr>
              <a:t>fundamental</a:t>
            </a:r>
            <a:endParaRPr sz="1200" dirty="0">
              <a:latin typeface="Calibri"/>
              <a:cs typeface="Calibri"/>
            </a:endParaRPr>
          </a:p>
          <a:p>
            <a:pPr marR="60960" algn="r"/>
            <a:r>
              <a:rPr sz="1200" spc="-8" dirty="0">
                <a:solidFill>
                  <a:srgbClr val="0066FF"/>
                </a:solidFill>
                <a:latin typeface="Calibri"/>
                <a:cs typeface="Calibri"/>
              </a:rPr>
              <a:t>constants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13123" y="5158359"/>
            <a:ext cx="600075" cy="3058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69056" marR="71438">
              <a:spcBef>
                <a:spcPts val="225"/>
              </a:spcBef>
            </a:pPr>
            <a:r>
              <a:rPr sz="900" i="1" spc="-19" dirty="0">
                <a:latin typeface="Calibri"/>
                <a:cs typeface="Calibri"/>
              </a:rPr>
              <a:t>New </a:t>
            </a:r>
            <a:r>
              <a:rPr sz="900" i="1" spc="-8" dirty="0">
                <a:latin typeface="Calibri"/>
                <a:cs typeface="Calibri"/>
              </a:rPr>
              <a:t>Definition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27598" y="5128642"/>
            <a:ext cx="600075" cy="3058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69056" marR="71438">
              <a:spcBef>
                <a:spcPts val="225"/>
              </a:spcBef>
            </a:pPr>
            <a:r>
              <a:rPr sz="900" i="1" spc="-19" dirty="0">
                <a:latin typeface="Calibri"/>
                <a:cs typeface="Calibri"/>
              </a:rPr>
              <a:t>New </a:t>
            </a:r>
            <a:r>
              <a:rPr sz="900" i="1" spc="-8" dirty="0">
                <a:latin typeface="Calibri"/>
                <a:cs typeface="Calibri"/>
              </a:rPr>
              <a:t>Definition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6539" y="4812031"/>
            <a:ext cx="600075" cy="30585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69056" marR="70961">
              <a:spcBef>
                <a:spcPts val="225"/>
              </a:spcBef>
            </a:pPr>
            <a:r>
              <a:rPr sz="900" i="1" spc="-19" dirty="0">
                <a:latin typeface="Calibri"/>
                <a:cs typeface="Calibri"/>
              </a:rPr>
              <a:t>New </a:t>
            </a:r>
            <a:r>
              <a:rPr sz="900" i="1" spc="-8" dirty="0">
                <a:latin typeface="Calibri"/>
                <a:cs typeface="Calibri"/>
              </a:rPr>
              <a:t>Definition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47750" y="5833066"/>
            <a:ext cx="982313" cy="24429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8575" rIns="0" bIns="0" rtlCol="0">
            <a:spAutoFit/>
          </a:bodyPr>
          <a:lstStyle/>
          <a:p>
            <a:pPr marL="68104">
              <a:spcBef>
                <a:spcPts val="225"/>
              </a:spcBef>
            </a:pPr>
            <a:r>
              <a:rPr sz="1400" dirty="0">
                <a:latin typeface="Calibri"/>
                <a:cs typeface="Calibri"/>
              </a:rPr>
              <a:t>1</a:t>
            </a:r>
            <a:r>
              <a:rPr sz="1400" baseline="24305" dirty="0">
                <a:latin typeface="Calibri"/>
                <a:cs typeface="Calibri"/>
              </a:rPr>
              <a:t>st</a:t>
            </a:r>
            <a:r>
              <a:rPr sz="1400" spc="73" baseline="24305" dirty="0">
                <a:latin typeface="Calibri"/>
                <a:cs typeface="Calibri"/>
              </a:rPr>
              <a:t> </a:t>
            </a:r>
            <a:r>
              <a:rPr sz="1400" spc="-15" dirty="0">
                <a:latin typeface="Calibri"/>
                <a:cs typeface="Calibri"/>
              </a:rPr>
              <a:t>CGPM</a:t>
            </a:r>
            <a:endParaRPr sz="14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08956" y="6639079"/>
            <a:ext cx="6610541" cy="350044"/>
            <a:chOff x="2014728" y="6272783"/>
            <a:chExt cx="8814054" cy="466725"/>
          </a:xfrm>
        </p:grpSpPr>
        <p:sp>
          <p:nvSpPr>
            <p:cNvPr id="11" name="object 11"/>
            <p:cNvSpPr/>
            <p:nvPr/>
          </p:nvSpPr>
          <p:spPr>
            <a:xfrm>
              <a:off x="10535412" y="6272783"/>
              <a:ext cx="292735" cy="466725"/>
            </a:xfrm>
            <a:custGeom>
              <a:avLst/>
              <a:gdLst/>
              <a:ahLst/>
              <a:cxnLst/>
              <a:rect l="l" t="t" r="r" b="b"/>
              <a:pathLst>
                <a:path w="292734" h="466725">
                  <a:moveTo>
                    <a:pt x="292607" y="0"/>
                  </a:moveTo>
                  <a:lnTo>
                    <a:pt x="0" y="0"/>
                  </a:lnTo>
                  <a:lnTo>
                    <a:pt x="0" y="466343"/>
                  </a:lnTo>
                  <a:lnTo>
                    <a:pt x="292607" y="466343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14728" y="6380988"/>
              <a:ext cx="8814054" cy="270560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52585" y="6705413"/>
            <a:ext cx="131683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Evolution</a:t>
            </a:r>
            <a:r>
              <a:rPr sz="1350" b="1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50" b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5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b="1" spc="-26" dirty="0">
                <a:solidFill>
                  <a:srgbClr val="FFFFFF"/>
                </a:solidFill>
                <a:latin typeface="Calibri"/>
                <a:cs typeface="Calibri"/>
              </a:rPr>
              <a:t>SI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6922" y="1611667"/>
            <a:ext cx="8870156" cy="2828435"/>
          </a:xfrm>
          <a:prstGeom prst="rect">
            <a:avLst/>
          </a:prstGeom>
        </p:spPr>
        <p:txBody>
          <a:bodyPr vert="horz" wrap="square" lIns="0" tIns="18574" rIns="0" bIns="0" rtlCol="0">
            <a:spAutoFit/>
          </a:bodyPr>
          <a:lstStyle/>
          <a:p>
            <a:pPr marL="38100" marR="240030">
              <a:lnSpc>
                <a:spcPct val="148200"/>
              </a:lnSpc>
              <a:spcBef>
                <a:spcPts val="146"/>
              </a:spcBef>
            </a:pP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International</a:t>
            </a:r>
            <a:r>
              <a:rPr sz="1350" b="1" spc="-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44536A"/>
                </a:solidFill>
                <a:latin typeface="Calibri"/>
                <a:cs typeface="Calibri"/>
              </a:rPr>
              <a:t>System</a:t>
            </a:r>
            <a:r>
              <a:rPr sz="135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35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35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(SI)</a:t>
            </a:r>
            <a:r>
              <a:rPr sz="135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35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system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,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used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around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world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as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preferred</a:t>
            </a:r>
            <a:r>
              <a:rPr sz="1200" spc="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basic</a:t>
            </a:r>
            <a:r>
              <a:rPr sz="1200" b="1" i="1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language for</a:t>
            </a:r>
            <a:r>
              <a:rPr sz="1200" b="1" i="1" spc="-19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science,</a:t>
            </a:r>
            <a:r>
              <a:rPr sz="1200" b="1" i="1" spc="-2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spc="-8" dirty="0">
                <a:solidFill>
                  <a:srgbClr val="FF0000"/>
                </a:solidFill>
                <a:latin typeface="Calibri"/>
                <a:cs typeface="Calibri"/>
              </a:rPr>
              <a:t>technology,</a:t>
            </a:r>
            <a:r>
              <a:rPr sz="1200" i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industry</a:t>
            </a:r>
            <a:r>
              <a:rPr sz="1200" b="1" i="1" spc="-26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1200" b="1" i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i="1" dirty="0">
                <a:solidFill>
                  <a:srgbClr val="FF0000"/>
                </a:solidFill>
                <a:latin typeface="Calibri"/>
                <a:cs typeface="Calibri"/>
              </a:rPr>
              <a:t>trade</a:t>
            </a:r>
            <a:r>
              <a:rPr sz="1200" b="1" i="1" spc="-1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since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it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was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established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1960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by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resolution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at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11</a:t>
            </a:r>
            <a:r>
              <a:rPr sz="1181" baseline="26455" dirty="0">
                <a:solidFill>
                  <a:srgbClr val="44536A"/>
                </a:solidFill>
                <a:latin typeface="Calibri"/>
                <a:cs typeface="Calibri"/>
              </a:rPr>
              <a:t>th</a:t>
            </a:r>
            <a:r>
              <a:rPr sz="1181" spc="118" baseline="2645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meeting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General</a:t>
            </a:r>
            <a:r>
              <a:rPr sz="120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Conference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 on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Weights</a:t>
            </a:r>
            <a:r>
              <a:rPr sz="120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Measures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(CGPM)</a:t>
            </a:r>
            <a:r>
              <a:rPr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BIPM</a:t>
            </a:r>
            <a:endParaRPr sz="1200" dirty="0">
              <a:latin typeface="Calibri"/>
              <a:cs typeface="Calibri"/>
            </a:endParaRPr>
          </a:p>
          <a:p>
            <a:pPr marL="440055" marR="22860" indent="-213836">
              <a:spcBef>
                <a:spcPts val="1129"/>
              </a:spcBef>
              <a:tabLst>
                <a:tab pos="440055" algn="l"/>
              </a:tabLst>
            </a:pP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lang="ro-RO" sz="1400" b="1" spc="-38" dirty="0">
                <a:solidFill>
                  <a:srgbClr val="44536A"/>
                </a:solidFill>
                <a:latin typeface="Calibri"/>
                <a:cs typeface="Calibri"/>
              </a:rPr>
              <a:t>    i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</a:t>
            </a: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has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been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periodically</a:t>
            </a:r>
            <a:r>
              <a:rPr sz="14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updated</a:t>
            </a:r>
            <a:endParaRPr lang="ro-RO" sz="1400" b="1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440055" marR="22860" indent="-213836">
              <a:spcBef>
                <a:spcPts val="1129"/>
              </a:spcBef>
              <a:tabLst>
                <a:tab pos="440055" algn="l"/>
              </a:tabLst>
            </a:pP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4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ro-RO" sz="1400" b="1" spc="-4" dirty="0">
                <a:solidFill>
                  <a:srgbClr val="44536A"/>
                </a:solidFill>
                <a:latin typeface="Calibri"/>
                <a:cs typeface="Calibri"/>
              </a:rPr>
              <a:t> 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to keep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up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with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science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developments</a:t>
            </a:r>
            <a:r>
              <a:rPr sz="1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answer</a:t>
            </a:r>
            <a:r>
              <a:rPr sz="1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need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sz="14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more</a:t>
            </a:r>
            <a:r>
              <a:rPr sz="14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accurate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measurements</a:t>
            </a:r>
            <a:r>
              <a:rPr sz="14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4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new</a:t>
            </a:r>
            <a:r>
              <a:rPr sz="14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technical</a:t>
            </a:r>
            <a:r>
              <a:rPr sz="14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spc="-8" dirty="0">
                <a:solidFill>
                  <a:srgbClr val="44536A"/>
                </a:solidFill>
                <a:latin typeface="Calibri"/>
                <a:cs typeface="Calibri"/>
              </a:rPr>
              <a:t>domains;</a:t>
            </a:r>
            <a:r>
              <a:rPr lang="en-US" sz="14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endParaRPr lang="ro-RO" sz="1400" b="1" spc="-8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440055" marR="22860" indent="-213836">
              <a:spcBef>
                <a:spcPts val="1129"/>
              </a:spcBef>
              <a:tabLst>
                <a:tab pos="440055" algn="l"/>
              </a:tabLst>
            </a:pPr>
            <a:r>
              <a:rPr lang="ro-RO" sz="1400" b="1" spc="-8" dirty="0">
                <a:solidFill>
                  <a:srgbClr val="44536A"/>
                </a:solidFill>
                <a:latin typeface="Calibri"/>
                <a:cs typeface="Calibri"/>
              </a:rPr>
              <a:t>-    u</a:t>
            </a:r>
            <a:r>
              <a:rPr lang="en-US" sz="1400" b="1" spc="-8" dirty="0" err="1">
                <a:solidFill>
                  <a:srgbClr val="44536A"/>
                </a:solidFill>
                <a:latin typeface="Calibri"/>
                <a:cs typeface="Calibri"/>
              </a:rPr>
              <a:t>nique</a:t>
            </a:r>
            <a:r>
              <a:rPr lang="en-US" sz="1400" b="1" spc="-8" dirty="0">
                <a:solidFill>
                  <a:srgbClr val="44536A"/>
                </a:solidFill>
                <a:latin typeface="Calibri"/>
                <a:cs typeface="Calibri"/>
              </a:rPr>
              <a:t> and Coherent</a:t>
            </a:r>
          </a:p>
          <a:p>
            <a:pPr marL="440055" marR="22860" indent="-213836">
              <a:spcBef>
                <a:spcPts val="1129"/>
              </a:spcBef>
              <a:tabLst>
                <a:tab pos="440055" algn="l"/>
              </a:tabLst>
            </a:pPr>
            <a:r>
              <a:rPr lang="ro-RO" sz="1400" b="1" spc="-8" dirty="0">
                <a:solidFill>
                  <a:srgbClr val="44536A"/>
                </a:solidFill>
                <a:latin typeface="Calibri"/>
                <a:cs typeface="Calibri"/>
              </a:rPr>
              <a:t>-    e</a:t>
            </a:r>
            <a:r>
              <a:rPr lang="en-US" sz="1400" b="1" spc="-8" dirty="0" err="1">
                <a:solidFill>
                  <a:srgbClr val="44536A"/>
                </a:solidFill>
                <a:latin typeface="Calibri"/>
                <a:cs typeface="Calibri"/>
              </a:rPr>
              <a:t>nsures</a:t>
            </a:r>
            <a:r>
              <a:rPr lang="en-US" sz="1400" b="1" spc="-8" dirty="0">
                <a:solidFill>
                  <a:srgbClr val="44536A"/>
                </a:solidFill>
                <a:latin typeface="Calibri"/>
                <a:cs typeface="Calibri"/>
              </a:rPr>
              <a:t> the worldwide uniformity of Measurement and Traceability</a:t>
            </a:r>
            <a:r>
              <a:rPr lang="ro-RO" sz="1400" b="1" spc="-8" dirty="0" err="1">
                <a:solidFill>
                  <a:srgbClr val="44536A"/>
                </a:solidFill>
                <a:latin typeface="Calibri"/>
                <a:cs typeface="Calibri"/>
              </a:rPr>
              <a:t>ty</a:t>
            </a:r>
            <a:endParaRPr lang="ro-RO" sz="1400" b="1" spc="-8" dirty="0">
              <a:solidFill>
                <a:srgbClr val="44536A"/>
              </a:solidFill>
              <a:latin typeface="Calibri"/>
              <a:cs typeface="Calibri"/>
            </a:endParaRPr>
          </a:p>
          <a:p>
            <a:pPr marL="440055" marR="22860" indent="-213836">
              <a:spcBef>
                <a:spcPts val="1129"/>
              </a:spcBef>
              <a:tabLst>
                <a:tab pos="440055" algn="l"/>
              </a:tabLst>
            </a:pPr>
            <a:endParaRPr sz="1125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09600" y="130083"/>
            <a:ext cx="6172200" cy="343594"/>
          </a:xfrm>
          <a:prstGeom prst="rect">
            <a:avLst/>
          </a:prstGeom>
        </p:spPr>
        <p:txBody>
          <a:bodyPr vert="horz" wrap="square" lIns="0" tIns="65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512570">
              <a:spcBef>
                <a:spcPts val="75"/>
              </a:spcBef>
            </a:pPr>
            <a:r>
              <a:rPr sz="1800" spc="-8" dirty="0"/>
              <a:t>International</a:t>
            </a:r>
            <a:r>
              <a:rPr sz="1800" spc="-41" dirty="0"/>
              <a:t> </a:t>
            </a:r>
            <a:r>
              <a:rPr sz="1800" spc="-8" dirty="0"/>
              <a:t>System</a:t>
            </a:r>
            <a:r>
              <a:rPr sz="1800" spc="-41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Units</a:t>
            </a:r>
            <a:endParaRPr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581" y="111074"/>
            <a:ext cx="1169289" cy="1457325"/>
          </a:xfrm>
          <a:prstGeom prst="rect">
            <a:avLst/>
          </a:prstGeom>
        </p:spPr>
      </p:pic>
      <p:sp>
        <p:nvSpPr>
          <p:cNvPr id="39" name="object 39"/>
          <p:cNvSpPr txBox="1"/>
          <p:nvPr/>
        </p:nvSpPr>
        <p:spPr>
          <a:xfrm>
            <a:off x="273726" y="2189437"/>
            <a:ext cx="4021931" cy="10894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24314" marR="3810" indent="-215265">
              <a:lnSpc>
                <a:spcPct val="150100"/>
              </a:lnSpc>
              <a:spcBef>
                <a:spcPts val="79"/>
              </a:spcBef>
              <a:tabLst>
                <a:tab pos="224314" algn="l"/>
              </a:tabLst>
            </a:pP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–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But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...</a:t>
            </a:r>
            <a:r>
              <a:rPr sz="12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seven</a:t>
            </a:r>
            <a:r>
              <a:rPr sz="12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base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2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SI,</a:t>
            </a:r>
            <a:r>
              <a:rPr sz="12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kg</a:t>
            </a:r>
            <a:r>
              <a:rPr sz="120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was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still</a:t>
            </a:r>
            <a:r>
              <a:rPr sz="1200" b="1" spc="-3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C00000"/>
                </a:solidFill>
                <a:latin typeface="Calibri"/>
                <a:cs typeface="Calibri"/>
              </a:rPr>
              <a:t>defined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(based)</a:t>
            </a:r>
            <a:r>
              <a:rPr sz="1200" b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in</a:t>
            </a:r>
            <a:r>
              <a:rPr sz="1200" b="1" spc="-2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terms</a:t>
            </a:r>
            <a:r>
              <a:rPr sz="1200" b="1" spc="-19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the</a:t>
            </a:r>
            <a:r>
              <a:rPr sz="1200" b="1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mass</a:t>
            </a:r>
            <a:r>
              <a:rPr sz="1200" b="1" spc="-26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of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an</a:t>
            </a:r>
            <a:r>
              <a:rPr sz="1200" b="1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artifact</a:t>
            </a:r>
            <a:r>
              <a:rPr sz="1200" b="1" spc="-15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Symbol"/>
                <a:cs typeface="Symbol"/>
              </a:rPr>
              <a:t></a:t>
            </a:r>
            <a:r>
              <a:rPr sz="1200" b="1" spc="-56" dirty="0">
                <a:solidFill>
                  <a:srgbClr val="44536A"/>
                </a:solidFill>
                <a:latin typeface="Times New Roman"/>
                <a:cs typeface="Times New Roman"/>
              </a:rPr>
              <a:t> 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international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prototype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C00000"/>
                </a:solidFill>
                <a:latin typeface="Calibri"/>
                <a:cs typeface="Calibri"/>
              </a:rPr>
              <a:t>IPK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,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kept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2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BIPM</a:t>
            </a:r>
            <a:r>
              <a:rPr sz="12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2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which</a:t>
            </a:r>
            <a:r>
              <a:rPr sz="12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2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not </a:t>
            </a: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stable</a:t>
            </a:r>
            <a:r>
              <a:rPr sz="1200" b="1" spc="-6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44536A"/>
                </a:solidFill>
                <a:latin typeface="Calibri"/>
                <a:cs typeface="Calibri"/>
              </a:rPr>
              <a:t>....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668802" y="1740262"/>
            <a:ext cx="1414463" cy="515142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9525" marR="3810" indent="-476" algn="ctr">
              <a:lnSpc>
                <a:spcPct val="101299"/>
              </a:lnSpc>
              <a:spcBef>
                <a:spcPts val="53"/>
              </a:spcBef>
            </a:pPr>
            <a:r>
              <a:rPr sz="1350" b="1" dirty="0">
                <a:solidFill>
                  <a:srgbClr val="C00000"/>
                </a:solidFill>
                <a:latin typeface="Calibri"/>
                <a:cs typeface="Calibri"/>
              </a:rPr>
              <a:t>IPK</a:t>
            </a:r>
            <a:r>
              <a:rPr sz="1350" b="1" spc="-11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05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international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prototype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kilogram </a:t>
            </a:r>
            <a:r>
              <a:rPr sz="900" spc="-8" dirty="0">
                <a:solidFill>
                  <a:srgbClr val="00AF50"/>
                </a:solidFill>
                <a:latin typeface="Calibri"/>
                <a:cs typeface="Calibri"/>
              </a:rPr>
              <a:t>(platinum-iridium</a:t>
            </a:r>
            <a:r>
              <a:rPr sz="900" spc="4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900" spc="-8" dirty="0">
                <a:solidFill>
                  <a:srgbClr val="00AF50"/>
                </a:solidFill>
                <a:latin typeface="Calibri"/>
                <a:cs typeface="Calibri"/>
              </a:rPr>
              <a:t>alloy)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1455" y="3548941"/>
            <a:ext cx="4489780" cy="3040062"/>
          </a:xfrm>
          <a:prstGeom prst="rect">
            <a:avLst/>
          </a:prstGeom>
        </p:spPr>
      </p:pic>
      <p:sp>
        <p:nvSpPr>
          <p:cNvPr id="43" name="object 43"/>
          <p:cNvSpPr txBox="1"/>
          <p:nvPr/>
        </p:nvSpPr>
        <p:spPr>
          <a:xfrm>
            <a:off x="4800600" y="5715000"/>
            <a:ext cx="4030399" cy="74780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476" algn="ctr">
              <a:spcBef>
                <a:spcPts val="71"/>
              </a:spcBef>
              <a:tabLst>
                <a:tab pos="1723073" algn="l"/>
              </a:tabLst>
            </a:pP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Drift</a:t>
            </a:r>
            <a:r>
              <a:rPr sz="16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observed in</a:t>
            </a:r>
            <a:r>
              <a:rPr sz="16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6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six</a:t>
            </a:r>
            <a:r>
              <a:rPr sz="1600" b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copies</a:t>
            </a:r>
            <a:r>
              <a:rPr sz="16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600" b="1" spc="-19" dirty="0">
                <a:solidFill>
                  <a:srgbClr val="44536A"/>
                </a:solidFill>
                <a:latin typeface="Calibri"/>
                <a:cs typeface="Calibri"/>
              </a:rPr>
              <a:t> the </a:t>
            </a:r>
            <a:r>
              <a:rPr sz="1600" b="1" spc="-8" dirty="0">
                <a:solidFill>
                  <a:srgbClr val="44536A"/>
                </a:solidFill>
                <a:latin typeface="Calibri"/>
                <a:cs typeface="Calibri"/>
              </a:rPr>
              <a:t>international</a:t>
            </a:r>
            <a:r>
              <a:rPr sz="1600" b="1" spc="-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kilogram</a:t>
            </a:r>
            <a:r>
              <a:rPr sz="1600" b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prototype</a:t>
            </a:r>
            <a:r>
              <a:rPr sz="1600" b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8" dirty="0">
                <a:solidFill>
                  <a:srgbClr val="44536A"/>
                </a:solidFill>
                <a:latin typeface="Calibri"/>
                <a:cs typeface="Calibri"/>
              </a:rPr>
              <a:t>(comparisons</a:t>
            </a:r>
            <a:r>
              <a:rPr sz="16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19" dirty="0">
                <a:solidFill>
                  <a:srgbClr val="44536A"/>
                </a:solidFill>
                <a:latin typeface="Calibri"/>
                <a:cs typeface="Calibri"/>
              </a:rPr>
              <a:t>in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1889,</a:t>
            </a:r>
            <a:r>
              <a:rPr sz="1600" b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1946,</a:t>
            </a:r>
            <a:r>
              <a:rPr sz="16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1991</a:t>
            </a:r>
            <a:r>
              <a:rPr sz="16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600" b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44536A"/>
                </a:solidFill>
                <a:latin typeface="Calibri"/>
                <a:cs typeface="Calibri"/>
              </a:rPr>
              <a:t>2014</a:t>
            </a:r>
            <a:r>
              <a:rPr sz="1600" b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600" b="1" spc="-38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r>
              <a:rPr sz="1600" b="1" dirty="0">
                <a:solidFill>
                  <a:srgbClr val="C00000"/>
                </a:solidFill>
                <a:latin typeface="Symbol"/>
                <a:cs typeface="Symbol"/>
              </a:rPr>
              <a:t></a:t>
            </a:r>
            <a:r>
              <a:rPr sz="1600" b="1" spc="19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00000"/>
                </a:solidFill>
                <a:latin typeface="Calibri"/>
                <a:cs typeface="Calibri"/>
              </a:rPr>
              <a:t>50</a:t>
            </a:r>
            <a:r>
              <a:rPr sz="1600" b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600" b="1" spc="-19" dirty="0">
                <a:solidFill>
                  <a:srgbClr val="C00000"/>
                </a:solidFill>
                <a:latin typeface="Calibri"/>
                <a:cs typeface="Calibri"/>
              </a:rPr>
              <a:t>µg</a:t>
            </a:r>
            <a:endParaRPr sz="1600" b="1" dirty="0">
              <a:latin typeface="Calibri"/>
              <a:cs typeface="Calibri"/>
            </a:endParaRPr>
          </a:p>
        </p:txBody>
      </p:sp>
      <p:sp>
        <p:nvSpPr>
          <p:cNvPr id="45" name="object 45"/>
          <p:cNvSpPr txBox="1">
            <a:spLocks noGrp="1"/>
          </p:cNvSpPr>
          <p:nvPr>
            <p:ph type="title"/>
          </p:nvPr>
        </p:nvSpPr>
        <p:spPr>
          <a:xfrm>
            <a:off x="878673" y="268997"/>
            <a:ext cx="6172200" cy="343594"/>
          </a:xfrm>
          <a:prstGeom prst="rect">
            <a:avLst/>
          </a:prstGeom>
        </p:spPr>
        <p:txBody>
          <a:bodyPr vert="horz" wrap="square" lIns="0" tIns="65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512570">
              <a:spcBef>
                <a:spcPts val="75"/>
              </a:spcBef>
            </a:pPr>
            <a:r>
              <a:rPr sz="1800" spc="-8" dirty="0"/>
              <a:t>International</a:t>
            </a:r>
            <a:r>
              <a:rPr sz="1800" spc="-41" dirty="0"/>
              <a:t> </a:t>
            </a:r>
            <a:r>
              <a:rPr sz="1800" spc="-8" dirty="0"/>
              <a:t>System</a:t>
            </a:r>
            <a:r>
              <a:rPr sz="1800" spc="-41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Units</a:t>
            </a:r>
            <a:endParaRPr sz="1800" dirty="0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EFB5964-5CDF-F26C-30DA-3828A7D60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2366233"/>
            <a:ext cx="2759981" cy="27599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4876" y="2053970"/>
            <a:ext cx="4331399" cy="5194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58814" y="2191417"/>
            <a:ext cx="230647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Definition</a:t>
            </a:r>
            <a:r>
              <a:rPr sz="13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5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350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sz="135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350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endParaRPr sz="135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7012" y="2912363"/>
            <a:ext cx="1524191" cy="83267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702688" y="3128677"/>
            <a:ext cx="61341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35243">
              <a:spcBef>
                <a:spcPts val="71"/>
              </a:spcBef>
            </a:pPr>
            <a:r>
              <a:rPr sz="1200" spc="-8" dirty="0">
                <a:latin typeface="Calibri"/>
                <a:cs typeface="Calibri"/>
              </a:rPr>
              <a:t>Material </a:t>
            </a:r>
            <a:r>
              <a:rPr sz="1200" spc="-15" dirty="0">
                <a:latin typeface="Calibri"/>
                <a:cs typeface="Calibri"/>
              </a:rPr>
              <a:t>measures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67028" y="4251293"/>
            <a:ext cx="1285398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23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International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prototype</a:t>
            </a:r>
            <a:endParaRPr sz="900">
              <a:latin typeface="Calibri"/>
              <a:cs typeface="Calibri"/>
            </a:endParaRPr>
          </a:p>
          <a:p>
            <a:pPr marL="375761"/>
            <a:r>
              <a:rPr sz="900" dirty="0">
                <a:latin typeface="Calibri"/>
                <a:cs typeface="Calibri"/>
              </a:rPr>
              <a:t>of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k</a:t>
            </a:r>
            <a:r>
              <a:rPr sz="900" b="1" spc="-8" dirty="0">
                <a:latin typeface="Calibri"/>
                <a:cs typeface="Calibri"/>
              </a:rPr>
              <a:t>ilogram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49299" y="3951350"/>
            <a:ext cx="1521333" cy="82867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357503" y="4213194"/>
            <a:ext cx="130444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5286" marR="3810" indent="-376238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23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International</a:t>
            </a:r>
            <a:r>
              <a:rPr sz="900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prototype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k</a:t>
            </a:r>
            <a:r>
              <a:rPr sz="900" b="1" spc="-8" dirty="0">
                <a:latin typeface="Calibri"/>
                <a:cs typeface="Calibri"/>
              </a:rPr>
              <a:t>ilogram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67029" y="4914900"/>
            <a:ext cx="1120880" cy="102870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37510" y="2912363"/>
            <a:ext cx="1524190" cy="83267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059906" y="3220116"/>
            <a:ext cx="1282065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latin typeface="Calibri"/>
                <a:cs typeface="Calibri"/>
              </a:rPr>
              <a:t>Material</a:t>
            </a:r>
            <a:r>
              <a:rPr sz="1200" spc="-49" dirty="0">
                <a:latin typeface="Calibri"/>
                <a:cs typeface="Calibri"/>
              </a:rPr>
              <a:t> </a:t>
            </a:r>
            <a:r>
              <a:rPr sz="1200" spc="-8" dirty="0">
                <a:latin typeface="Calibri"/>
                <a:cs typeface="Calibri"/>
              </a:rPr>
              <a:t>parameters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014567" y="4251293"/>
            <a:ext cx="1371600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Triple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point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water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91" dirty="0">
                <a:latin typeface="Calibri"/>
                <a:cs typeface="Calibri"/>
              </a:rPr>
              <a:t> </a:t>
            </a:r>
            <a:r>
              <a:rPr sz="900" spc="-19" dirty="0">
                <a:latin typeface="Calibri"/>
                <a:cs typeface="Calibri"/>
              </a:rPr>
              <a:t>to</a:t>
            </a:r>
            <a:endParaRPr sz="900">
              <a:latin typeface="Calibri"/>
              <a:cs typeface="Calibri"/>
            </a:endParaRPr>
          </a:p>
          <a:p>
            <a:pPr marL="294799"/>
            <a:r>
              <a:rPr sz="900" dirty="0">
                <a:latin typeface="Calibri"/>
                <a:cs typeface="Calibri"/>
              </a:rPr>
              <a:t>define</a:t>
            </a:r>
            <a:r>
              <a:rPr sz="900" spc="-3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b="1" spc="-8" dirty="0">
                <a:latin typeface="Calibri"/>
                <a:cs typeface="Calibri"/>
              </a:rPr>
              <a:t>kelvin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40939" y="3951350"/>
            <a:ext cx="1520190" cy="828675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005042" y="4213194"/>
            <a:ext cx="13906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04324" marR="3810" indent="-295275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Triple</a:t>
            </a:r>
            <a:r>
              <a:rPr sz="900" spc="-26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point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water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–</a:t>
            </a:r>
            <a:r>
              <a:rPr sz="900" spc="191" dirty="0">
                <a:latin typeface="Calibri"/>
                <a:cs typeface="Calibri"/>
              </a:rPr>
              <a:t> </a:t>
            </a:r>
            <a:r>
              <a:rPr sz="900" spc="-19" dirty="0">
                <a:latin typeface="Calibri"/>
                <a:cs typeface="Calibri"/>
              </a:rPr>
              <a:t>to </a:t>
            </a:r>
            <a:r>
              <a:rPr sz="900" dirty="0">
                <a:latin typeface="Calibri"/>
                <a:cs typeface="Calibri"/>
              </a:rPr>
              <a:t>define</a:t>
            </a:r>
            <a:r>
              <a:rPr sz="900" spc="-3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b="1" spc="-8" dirty="0">
                <a:latin typeface="Calibri"/>
                <a:cs typeface="Calibri"/>
              </a:rPr>
              <a:t>kelvin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059907" y="4914900"/>
            <a:ext cx="1104860" cy="1028700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773168" y="2912363"/>
            <a:ext cx="1524190" cy="832676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950428" y="3128677"/>
            <a:ext cx="1170146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1200" dirty="0">
                <a:latin typeface="Calibri"/>
                <a:cs typeface="Calibri"/>
              </a:rPr>
              <a:t>Ideal</a:t>
            </a:r>
            <a:r>
              <a:rPr sz="1200" spc="-8" dirty="0">
                <a:latin typeface="Calibri"/>
                <a:cs typeface="Calibri"/>
              </a:rPr>
              <a:t> experimental</a:t>
            </a:r>
            <a:endParaRPr sz="1200">
              <a:latin typeface="Calibri"/>
              <a:cs typeface="Calibri"/>
            </a:endParaRPr>
          </a:p>
          <a:p>
            <a:pPr marL="1429" algn="ctr"/>
            <a:r>
              <a:rPr sz="1200" i="1" spc="-8" dirty="0">
                <a:latin typeface="Calibri"/>
                <a:cs typeface="Calibri"/>
              </a:rPr>
              <a:t>prescriptions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85658" y="4251293"/>
            <a:ext cx="1299210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Ideal</a:t>
            </a:r>
            <a:r>
              <a:rPr sz="900" spc="-2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situation</a:t>
            </a:r>
            <a:r>
              <a:rPr sz="900" spc="-3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define</a:t>
            </a:r>
            <a:endParaRPr sz="900">
              <a:latin typeface="Calibri"/>
              <a:cs typeface="Calibri"/>
            </a:endParaRPr>
          </a:p>
          <a:p>
            <a:pPr marL="171450"/>
            <a:r>
              <a:rPr sz="900" b="1" dirty="0">
                <a:latin typeface="Calibri"/>
                <a:cs typeface="Calibri"/>
              </a:rPr>
              <a:t>ampere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23" dirty="0">
                <a:latin typeface="Calibri"/>
                <a:cs typeface="Calibri"/>
              </a:rPr>
              <a:t> </a:t>
            </a:r>
            <a:r>
              <a:rPr sz="900" b="1" spc="-8" dirty="0">
                <a:latin typeface="Calibri"/>
                <a:cs typeface="Calibri"/>
              </a:rPr>
              <a:t>candela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75453" y="3951350"/>
            <a:ext cx="1521333" cy="82867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4876133" y="4213194"/>
            <a:ext cx="131826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Ideal</a:t>
            </a:r>
            <a:r>
              <a:rPr sz="900" spc="-2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situation</a:t>
            </a:r>
            <a:r>
              <a:rPr sz="900" spc="-34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define</a:t>
            </a:r>
            <a:endParaRPr sz="900">
              <a:latin typeface="Calibri"/>
              <a:cs typeface="Calibri"/>
            </a:endParaRPr>
          </a:p>
          <a:p>
            <a:pPr marL="2858" algn="ctr"/>
            <a:r>
              <a:rPr sz="900" b="1" dirty="0">
                <a:latin typeface="Calibri"/>
                <a:cs typeface="Calibri"/>
              </a:rPr>
              <a:t>ampere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and</a:t>
            </a:r>
            <a:r>
              <a:rPr sz="900" spc="-23" dirty="0">
                <a:latin typeface="Calibri"/>
                <a:cs typeface="Calibri"/>
              </a:rPr>
              <a:t> </a:t>
            </a:r>
            <a:r>
              <a:rPr sz="900" b="1" spc="-8" dirty="0">
                <a:latin typeface="Calibri"/>
                <a:cs typeface="Calibri"/>
              </a:rPr>
              <a:t>candela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95693" y="4914900"/>
            <a:ext cx="2045112" cy="1028700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08826" y="2912363"/>
            <a:ext cx="1524190" cy="832676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6953821" y="3128677"/>
            <a:ext cx="83439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21444" marR="3810" indent="-112395">
              <a:spcBef>
                <a:spcPts val="71"/>
              </a:spcBef>
            </a:pPr>
            <a:r>
              <a:rPr sz="1200" spc="-8" dirty="0">
                <a:latin typeface="Calibri"/>
                <a:cs typeface="Calibri"/>
              </a:rPr>
              <a:t>Fundamental constants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690170" y="4251293"/>
            <a:ext cx="1362075" cy="2539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Speed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light</a:t>
            </a:r>
            <a:r>
              <a:rPr sz="900" spc="-2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vacuum,</a:t>
            </a:r>
            <a:endParaRPr sz="900">
              <a:latin typeface="Calibri"/>
              <a:cs typeface="Calibri"/>
            </a:endParaRPr>
          </a:p>
          <a:p>
            <a:pPr marL="174784"/>
            <a:r>
              <a:rPr sz="900" i="1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define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b="1" spc="-15" dirty="0">
                <a:latin typeface="Calibri"/>
                <a:cs typeface="Calibri"/>
              </a:rPr>
              <a:t>metre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11112" y="3951350"/>
            <a:ext cx="1520190" cy="828675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680645" y="4213194"/>
            <a:ext cx="138112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900" dirty="0">
                <a:latin typeface="Calibri"/>
                <a:cs typeface="Calibri"/>
              </a:rPr>
              <a:t>e.g.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Speed</a:t>
            </a:r>
            <a:r>
              <a:rPr sz="900" spc="-19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of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light</a:t>
            </a:r>
            <a:r>
              <a:rPr sz="900" spc="-23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in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spc="-8" dirty="0">
                <a:latin typeface="Calibri"/>
                <a:cs typeface="Calibri"/>
              </a:rPr>
              <a:t>vacuum,</a:t>
            </a:r>
            <a:endParaRPr sz="900">
              <a:latin typeface="Calibri"/>
              <a:cs typeface="Calibri"/>
            </a:endParaRPr>
          </a:p>
          <a:p>
            <a:pPr marL="953" algn="ctr"/>
            <a:r>
              <a:rPr sz="900" i="1" dirty="0">
                <a:latin typeface="Calibri"/>
                <a:cs typeface="Calibri"/>
              </a:rPr>
              <a:t>c</a:t>
            </a:r>
            <a:r>
              <a:rPr sz="900" dirty="0">
                <a:latin typeface="Calibri"/>
                <a:cs typeface="Calibri"/>
              </a:rPr>
              <a:t>,</a:t>
            </a:r>
            <a:r>
              <a:rPr sz="900" spc="-11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to</a:t>
            </a:r>
            <a:r>
              <a:rPr sz="900" spc="-15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define</a:t>
            </a:r>
            <a:r>
              <a:rPr sz="900" spc="-30" dirty="0">
                <a:latin typeface="Calibri"/>
                <a:cs typeface="Calibri"/>
              </a:rPr>
              <a:t> </a:t>
            </a:r>
            <a:r>
              <a:rPr sz="900" dirty="0">
                <a:latin typeface="Calibri"/>
                <a:cs typeface="Calibri"/>
              </a:rPr>
              <a:t>the</a:t>
            </a:r>
            <a:r>
              <a:rPr sz="900" spc="-8" dirty="0">
                <a:latin typeface="Calibri"/>
                <a:cs typeface="Calibri"/>
              </a:rPr>
              <a:t> </a:t>
            </a:r>
            <a:r>
              <a:rPr sz="900" b="1" spc="-15" dirty="0">
                <a:latin typeface="Calibri"/>
                <a:cs typeface="Calibri"/>
              </a:rPr>
              <a:t>metre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7" name="object 2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891146" y="4914900"/>
            <a:ext cx="1240156" cy="1181099"/>
          </a:xfrm>
          <a:prstGeom prst="rect">
            <a:avLst/>
          </a:prstGeom>
        </p:spPr>
      </p:pic>
      <p:sp>
        <p:nvSpPr>
          <p:cNvPr id="28" name="object 28"/>
          <p:cNvSpPr/>
          <p:nvPr/>
        </p:nvSpPr>
        <p:spPr>
          <a:xfrm>
            <a:off x="2009394" y="2568130"/>
            <a:ext cx="5362575" cy="377666"/>
          </a:xfrm>
          <a:custGeom>
            <a:avLst/>
            <a:gdLst/>
            <a:ahLst/>
            <a:cxnLst/>
            <a:rect l="l" t="t" r="r" b="b"/>
            <a:pathLst>
              <a:path w="7150100" h="503555">
                <a:moveTo>
                  <a:pt x="7149719" y="462788"/>
                </a:moveTo>
                <a:lnTo>
                  <a:pt x="7070852" y="402590"/>
                </a:lnTo>
                <a:lnTo>
                  <a:pt x="7068058" y="400558"/>
                </a:lnTo>
                <a:lnTo>
                  <a:pt x="7064121" y="401066"/>
                </a:lnTo>
                <a:lnTo>
                  <a:pt x="7061962" y="403860"/>
                </a:lnTo>
                <a:lnTo>
                  <a:pt x="7059930" y="406654"/>
                </a:lnTo>
                <a:lnTo>
                  <a:pt x="7060438" y="410591"/>
                </a:lnTo>
                <a:lnTo>
                  <a:pt x="7063232" y="412750"/>
                </a:lnTo>
                <a:lnTo>
                  <a:pt x="7114718" y="452031"/>
                </a:lnTo>
                <a:lnTo>
                  <a:pt x="3510216" y="4889"/>
                </a:lnTo>
                <a:lnTo>
                  <a:pt x="3498342" y="381"/>
                </a:lnTo>
                <a:lnTo>
                  <a:pt x="3497237" y="3276"/>
                </a:lnTo>
                <a:lnTo>
                  <a:pt x="3470910" y="0"/>
                </a:lnTo>
                <a:lnTo>
                  <a:pt x="3470186" y="5981"/>
                </a:lnTo>
                <a:lnTo>
                  <a:pt x="3468573" y="1638"/>
                </a:lnTo>
                <a:lnTo>
                  <a:pt x="3468370" y="0"/>
                </a:lnTo>
                <a:lnTo>
                  <a:pt x="34950" y="451713"/>
                </a:lnTo>
                <a:lnTo>
                  <a:pt x="88900" y="409956"/>
                </a:lnTo>
                <a:lnTo>
                  <a:pt x="89408" y="406019"/>
                </a:lnTo>
                <a:lnTo>
                  <a:pt x="85090" y="400431"/>
                </a:lnTo>
                <a:lnTo>
                  <a:pt x="81153" y="399923"/>
                </a:lnTo>
                <a:lnTo>
                  <a:pt x="0" y="462788"/>
                </a:lnTo>
                <a:lnTo>
                  <a:pt x="94615" y="502412"/>
                </a:lnTo>
                <a:lnTo>
                  <a:pt x="97980" y="501015"/>
                </a:lnTo>
                <a:lnTo>
                  <a:pt x="98234" y="501015"/>
                </a:lnTo>
                <a:lnTo>
                  <a:pt x="99695" y="497713"/>
                </a:lnTo>
                <a:lnTo>
                  <a:pt x="100965" y="494411"/>
                </a:lnTo>
                <a:lnTo>
                  <a:pt x="99441" y="490728"/>
                </a:lnTo>
                <a:lnTo>
                  <a:pt x="96266" y="489331"/>
                </a:lnTo>
                <a:lnTo>
                  <a:pt x="43992" y="467360"/>
                </a:lnTo>
                <a:lnTo>
                  <a:pt x="36677" y="464299"/>
                </a:lnTo>
                <a:lnTo>
                  <a:pt x="13335" y="467360"/>
                </a:lnTo>
                <a:lnTo>
                  <a:pt x="22987" y="466090"/>
                </a:lnTo>
                <a:lnTo>
                  <a:pt x="36677" y="464299"/>
                </a:lnTo>
                <a:lnTo>
                  <a:pt x="3416630" y="19723"/>
                </a:lnTo>
                <a:lnTo>
                  <a:pt x="2286952" y="444144"/>
                </a:lnTo>
                <a:lnTo>
                  <a:pt x="2279053" y="453834"/>
                </a:lnTo>
                <a:lnTo>
                  <a:pt x="2280539" y="451993"/>
                </a:lnTo>
                <a:lnTo>
                  <a:pt x="2286952" y="444144"/>
                </a:lnTo>
                <a:lnTo>
                  <a:pt x="2327910" y="393954"/>
                </a:lnTo>
                <a:lnTo>
                  <a:pt x="2330069" y="391160"/>
                </a:lnTo>
                <a:lnTo>
                  <a:pt x="2329688" y="387223"/>
                </a:lnTo>
                <a:lnTo>
                  <a:pt x="2327021" y="384937"/>
                </a:lnTo>
                <a:lnTo>
                  <a:pt x="2324227" y="382778"/>
                </a:lnTo>
                <a:lnTo>
                  <a:pt x="2320290" y="383159"/>
                </a:lnTo>
                <a:lnTo>
                  <a:pt x="2318004" y="385826"/>
                </a:lnTo>
                <a:lnTo>
                  <a:pt x="2255520" y="462788"/>
                </a:lnTo>
                <a:lnTo>
                  <a:pt x="2353183" y="479425"/>
                </a:lnTo>
                <a:lnTo>
                  <a:pt x="2356612" y="479933"/>
                </a:lnTo>
                <a:lnTo>
                  <a:pt x="2359914" y="477647"/>
                </a:lnTo>
                <a:lnTo>
                  <a:pt x="2360549" y="474218"/>
                </a:lnTo>
                <a:lnTo>
                  <a:pt x="2361057" y="470662"/>
                </a:lnTo>
                <a:lnTo>
                  <a:pt x="2358771" y="467487"/>
                </a:lnTo>
                <a:lnTo>
                  <a:pt x="2355342" y="466852"/>
                </a:lnTo>
                <a:lnTo>
                  <a:pt x="2339721" y="464185"/>
                </a:lnTo>
                <a:lnTo>
                  <a:pt x="2291435" y="455942"/>
                </a:lnTo>
                <a:lnTo>
                  <a:pt x="3470999" y="12903"/>
                </a:lnTo>
                <a:lnTo>
                  <a:pt x="3507155" y="17386"/>
                </a:lnTo>
                <a:lnTo>
                  <a:pt x="4666475" y="455879"/>
                </a:lnTo>
                <a:lnTo>
                  <a:pt x="4602607" y="466598"/>
                </a:lnTo>
                <a:lnTo>
                  <a:pt x="4599178" y="467233"/>
                </a:lnTo>
                <a:lnTo>
                  <a:pt x="4596765" y="470535"/>
                </a:lnTo>
                <a:lnTo>
                  <a:pt x="4598035" y="477393"/>
                </a:lnTo>
                <a:lnTo>
                  <a:pt x="4601210" y="479679"/>
                </a:lnTo>
                <a:lnTo>
                  <a:pt x="4604766" y="479171"/>
                </a:lnTo>
                <a:lnTo>
                  <a:pt x="4694098" y="464185"/>
                </a:lnTo>
                <a:lnTo>
                  <a:pt x="4702429" y="462788"/>
                </a:lnTo>
                <a:lnTo>
                  <a:pt x="4640072" y="385699"/>
                </a:lnTo>
                <a:lnTo>
                  <a:pt x="4637786" y="383032"/>
                </a:lnTo>
                <a:lnTo>
                  <a:pt x="4633849" y="382651"/>
                </a:lnTo>
                <a:lnTo>
                  <a:pt x="4631055" y="384810"/>
                </a:lnTo>
                <a:lnTo>
                  <a:pt x="4628388" y="386969"/>
                </a:lnTo>
                <a:lnTo>
                  <a:pt x="4628007" y="391033"/>
                </a:lnTo>
                <a:lnTo>
                  <a:pt x="4670907" y="444055"/>
                </a:lnTo>
                <a:lnTo>
                  <a:pt x="3560889" y="24053"/>
                </a:lnTo>
                <a:lnTo>
                  <a:pt x="7113067" y="464591"/>
                </a:lnTo>
                <a:lnTo>
                  <a:pt x="7053580" y="490093"/>
                </a:lnTo>
                <a:lnTo>
                  <a:pt x="7050405" y="491490"/>
                </a:lnTo>
                <a:lnTo>
                  <a:pt x="7048881" y="495173"/>
                </a:lnTo>
                <a:lnTo>
                  <a:pt x="7050278" y="498348"/>
                </a:lnTo>
                <a:lnTo>
                  <a:pt x="7051726" y="501777"/>
                </a:lnTo>
                <a:lnTo>
                  <a:pt x="7051980" y="501777"/>
                </a:lnTo>
                <a:lnTo>
                  <a:pt x="7055358" y="503174"/>
                </a:lnTo>
                <a:lnTo>
                  <a:pt x="7138733" y="467487"/>
                </a:lnTo>
                <a:lnTo>
                  <a:pt x="7149719" y="462788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4567" y="1467707"/>
            <a:ext cx="1748314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Until</a:t>
            </a:r>
            <a:r>
              <a:rPr sz="1500" b="1" i="1" spc="-4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i="1" dirty="0">
                <a:solidFill>
                  <a:srgbClr val="44536A"/>
                </a:solidFill>
                <a:latin typeface="Calibri"/>
                <a:cs typeface="Calibri"/>
              </a:rPr>
              <a:t>November</a:t>
            </a:r>
            <a:r>
              <a:rPr sz="1500" b="1" i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500" b="1" i="1" spc="-15" dirty="0">
                <a:solidFill>
                  <a:srgbClr val="44536A"/>
                </a:solidFill>
                <a:latin typeface="Calibri"/>
                <a:cs typeface="Calibri"/>
              </a:rPr>
              <a:t>2018: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781621" y="367386"/>
            <a:ext cx="6172200" cy="343594"/>
          </a:xfrm>
          <a:prstGeom prst="rect">
            <a:avLst/>
          </a:prstGeom>
        </p:spPr>
        <p:txBody>
          <a:bodyPr vert="horz" wrap="square" lIns="0" tIns="65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512570">
              <a:spcBef>
                <a:spcPts val="75"/>
              </a:spcBef>
            </a:pPr>
            <a:r>
              <a:rPr sz="1800" spc="-8" dirty="0"/>
              <a:t>International</a:t>
            </a:r>
            <a:r>
              <a:rPr sz="1800" spc="-41" dirty="0"/>
              <a:t> </a:t>
            </a:r>
            <a:r>
              <a:rPr sz="1800" spc="-8" dirty="0"/>
              <a:t>System</a:t>
            </a:r>
            <a:r>
              <a:rPr sz="1800" spc="-41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Units</a:t>
            </a:r>
            <a:endParaRPr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268660" y="2410216"/>
            <a:ext cx="2686050" cy="2603183"/>
            <a:chOff x="7024880" y="2070621"/>
            <a:chExt cx="3581400" cy="3470910"/>
          </a:xfrm>
        </p:grpSpPr>
        <p:sp>
          <p:nvSpPr>
            <p:cNvPr id="3" name="object 3"/>
            <p:cNvSpPr/>
            <p:nvPr/>
          </p:nvSpPr>
          <p:spPr>
            <a:xfrm>
              <a:off x="7306380" y="2437134"/>
              <a:ext cx="3034030" cy="2894330"/>
            </a:xfrm>
            <a:custGeom>
              <a:avLst/>
              <a:gdLst/>
              <a:ahLst/>
              <a:cxnLst/>
              <a:rect l="l" t="t" r="r" b="b"/>
              <a:pathLst>
                <a:path w="3034029" h="2894329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8"/>
                  </a:lnTo>
                  <a:lnTo>
                    <a:pt x="1370872" y="6623"/>
                  </a:lnTo>
                  <a:lnTo>
                    <a:pt x="1323013" y="11714"/>
                  </a:lnTo>
                  <a:lnTo>
                    <a:pt x="1275614" y="18210"/>
                  </a:lnTo>
                  <a:lnTo>
                    <a:pt x="1228699" y="26088"/>
                  </a:lnTo>
                  <a:lnTo>
                    <a:pt x="1182292" y="35325"/>
                  </a:lnTo>
                  <a:lnTo>
                    <a:pt x="1136415" y="45900"/>
                  </a:lnTo>
                  <a:lnTo>
                    <a:pt x="1091093" y="57789"/>
                  </a:lnTo>
                  <a:lnTo>
                    <a:pt x="1046349" y="70971"/>
                  </a:lnTo>
                  <a:lnTo>
                    <a:pt x="1002206" y="85422"/>
                  </a:lnTo>
                  <a:lnTo>
                    <a:pt x="958689" y="101121"/>
                  </a:lnTo>
                  <a:lnTo>
                    <a:pt x="915820" y="118044"/>
                  </a:lnTo>
                  <a:lnTo>
                    <a:pt x="873624" y="136170"/>
                  </a:lnTo>
                  <a:lnTo>
                    <a:pt x="832123" y="155476"/>
                  </a:lnTo>
                  <a:lnTo>
                    <a:pt x="791341" y="175940"/>
                  </a:lnTo>
                  <a:lnTo>
                    <a:pt x="751303" y="197539"/>
                  </a:lnTo>
                  <a:lnTo>
                    <a:pt x="712030" y="220251"/>
                  </a:lnTo>
                  <a:lnTo>
                    <a:pt x="673548" y="244053"/>
                  </a:lnTo>
                  <a:lnTo>
                    <a:pt x="635878" y="268922"/>
                  </a:lnTo>
                  <a:lnTo>
                    <a:pt x="599046" y="294837"/>
                  </a:lnTo>
                  <a:lnTo>
                    <a:pt x="563074" y="321775"/>
                  </a:lnTo>
                  <a:lnTo>
                    <a:pt x="527987" y="349714"/>
                  </a:lnTo>
                  <a:lnTo>
                    <a:pt x="493806" y="378631"/>
                  </a:lnTo>
                  <a:lnTo>
                    <a:pt x="460557" y="408503"/>
                  </a:lnTo>
                  <a:lnTo>
                    <a:pt x="428263" y="439308"/>
                  </a:lnTo>
                  <a:lnTo>
                    <a:pt x="396947" y="471024"/>
                  </a:lnTo>
                  <a:lnTo>
                    <a:pt x="366632" y="503629"/>
                  </a:lnTo>
                  <a:lnTo>
                    <a:pt x="337343" y="537099"/>
                  </a:lnTo>
                  <a:lnTo>
                    <a:pt x="309102" y="571413"/>
                  </a:lnTo>
                  <a:lnTo>
                    <a:pt x="281934" y="606547"/>
                  </a:lnTo>
                  <a:lnTo>
                    <a:pt x="255861" y="642481"/>
                  </a:lnTo>
                  <a:lnTo>
                    <a:pt x="230908" y="679190"/>
                  </a:lnTo>
                  <a:lnTo>
                    <a:pt x="207098" y="716653"/>
                  </a:lnTo>
                  <a:lnTo>
                    <a:pt x="184454" y="754847"/>
                  </a:lnTo>
                  <a:lnTo>
                    <a:pt x="163001" y="793750"/>
                  </a:lnTo>
                  <a:lnTo>
                    <a:pt x="142760" y="833339"/>
                  </a:lnTo>
                  <a:lnTo>
                    <a:pt x="123757" y="873592"/>
                  </a:lnTo>
                  <a:lnTo>
                    <a:pt x="106015" y="914487"/>
                  </a:lnTo>
                  <a:lnTo>
                    <a:pt x="89557" y="956000"/>
                  </a:lnTo>
                  <a:lnTo>
                    <a:pt x="74406" y="998110"/>
                  </a:lnTo>
                  <a:lnTo>
                    <a:pt x="60586" y="1040795"/>
                  </a:lnTo>
                  <a:lnTo>
                    <a:pt x="48122" y="1084030"/>
                  </a:lnTo>
                  <a:lnTo>
                    <a:pt x="37035" y="1127795"/>
                  </a:lnTo>
                  <a:lnTo>
                    <a:pt x="27351" y="1172067"/>
                  </a:lnTo>
                  <a:lnTo>
                    <a:pt x="19091" y="1216824"/>
                  </a:lnTo>
                  <a:lnTo>
                    <a:pt x="12281" y="1262042"/>
                  </a:lnTo>
                  <a:lnTo>
                    <a:pt x="6943" y="1307699"/>
                  </a:lnTo>
                  <a:lnTo>
                    <a:pt x="3101" y="1353774"/>
                  </a:lnTo>
                  <a:lnTo>
                    <a:pt x="779" y="1400243"/>
                  </a:lnTo>
                  <a:lnTo>
                    <a:pt x="0" y="1447084"/>
                  </a:lnTo>
                  <a:lnTo>
                    <a:pt x="779" y="1493920"/>
                  </a:lnTo>
                  <a:lnTo>
                    <a:pt x="3101" y="1540384"/>
                  </a:lnTo>
                  <a:lnTo>
                    <a:pt x="6943" y="1586455"/>
                  </a:lnTo>
                  <a:lnTo>
                    <a:pt x="12281" y="1632108"/>
                  </a:lnTo>
                  <a:lnTo>
                    <a:pt x="19091" y="1677323"/>
                  </a:lnTo>
                  <a:lnTo>
                    <a:pt x="27351" y="1722076"/>
                  </a:lnTo>
                  <a:lnTo>
                    <a:pt x="37035" y="1766345"/>
                  </a:lnTo>
                  <a:lnTo>
                    <a:pt x="48122" y="1810107"/>
                  </a:lnTo>
                  <a:lnTo>
                    <a:pt x="60586" y="1853341"/>
                  </a:lnTo>
                  <a:lnTo>
                    <a:pt x="74406" y="1896024"/>
                  </a:lnTo>
                  <a:lnTo>
                    <a:pt x="89557" y="1938132"/>
                  </a:lnTo>
                  <a:lnTo>
                    <a:pt x="106015" y="1979645"/>
                  </a:lnTo>
                  <a:lnTo>
                    <a:pt x="123757" y="2020539"/>
                  </a:lnTo>
                  <a:lnTo>
                    <a:pt x="142760" y="2060791"/>
                  </a:lnTo>
                  <a:lnTo>
                    <a:pt x="163001" y="2100380"/>
                  </a:lnTo>
                  <a:lnTo>
                    <a:pt x="184454" y="2139283"/>
                  </a:lnTo>
                  <a:lnTo>
                    <a:pt x="207098" y="2177478"/>
                  </a:lnTo>
                  <a:lnTo>
                    <a:pt x="230908" y="2214941"/>
                  </a:lnTo>
                  <a:lnTo>
                    <a:pt x="255861" y="2251651"/>
                  </a:lnTo>
                  <a:lnTo>
                    <a:pt x="281934" y="2287585"/>
                  </a:lnTo>
                  <a:lnTo>
                    <a:pt x="309102" y="2322721"/>
                  </a:lnTo>
                  <a:lnTo>
                    <a:pt x="337343" y="2357036"/>
                  </a:lnTo>
                  <a:lnTo>
                    <a:pt x="366632" y="2390508"/>
                  </a:lnTo>
                  <a:lnTo>
                    <a:pt x="396947" y="2423114"/>
                  </a:lnTo>
                  <a:lnTo>
                    <a:pt x="428263" y="2454832"/>
                  </a:lnTo>
                  <a:lnTo>
                    <a:pt x="460557" y="2485639"/>
                  </a:lnTo>
                  <a:lnTo>
                    <a:pt x="493806" y="2515513"/>
                  </a:lnTo>
                  <a:lnTo>
                    <a:pt x="527987" y="2544432"/>
                  </a:lnTo>
                  <a:lnTo>
                    <a:pt x="563074" y="2572372"/>
                  </a:lnTo>
                  <a:lnTo>
                    <a:pt x="599046" y="2599313"/>
                  </a:lnTo>
                  <a:lnTo>
                    <a:pt x="635878" y="2625230"/>
                  </a:lnTo>
                  <a:lnTo>
                    <a:pt x="673548" y="2650102"/>
                  </a:lnTo>
                  <a:lnTo>
                    <a:pt x="712030" y="2673906"/>
                  </a:lnTo>
                  <a:lnTo>
                    <a:pt x="751303" y="2696620"/>
                  </a:lnTo>
                  <a:lnTo>
                    <a:pt x="791341" y="2718221"/>
                  </a:lnTo>
                  <a:lnTo>
                    <a:pt x="832123" y="2738687"/>
                  </a:lnTo>
                  <a:lnTo>
                    <a:pt x="873624" y="2757995"/>
                  </a:lnTo>
                  <a:lnTo>
                    <a:pt x="915820" y="2776124"/>
                  </a:lnTo>
                  <a:lnTo>
                    <a:pt x="958689" y="2793049"/>
                  </a:lnTo>
                  <a:lnTo>
                    <a:pt x="1002206" y="2808750"/>
                  </a:lnTo>
                  <a:lnTo>
                    <a:pt x="1046349" y="2823203"/>
                  </a:lnTo>
                  <a:lnTo>
                    <a:pt x="1091093" y="2836386"/>
                  </a:lnTo>
                  <a:lnTo>
                    <a:pt x="1136415" y="2848277"/>
                  </a:lnTo>
                  <a:lnTo>
                    <a:pt x="1182292" y="2858853"/>
                  </a:lnTo>
                  <a:lnTo>
                    <a:pt x="1228699" y="2868092"/>
                  </a:lnTo>
                  <a:lnTo>
                    <a:pt x="1275614" y="2875971"/>
                  </a:lnTo>
                  <a:lnTo>
                    <a:pt x="1323013" y="2882468"/>
                  </a:lnTo>
                  <a:lnTo>
                    <a:pt x="1370872" y="2887560"/>
                  </a:lnTo>
                  <a:lnTo>
                    <a:pt x="1419168" y="2891225"/>
                  </a:lnTo>
                  <a:lnTo>
                    <a:pt x="1467877" y="2893441"/>
                  </a:lnTo>
                  <a:lnTo>
                    <a:pt x="1516977" y="2894184"/>
                  </a:lnTo>
                  <a:lnTo>
                    <a:pt x="1566070" y="2893441"/>
                  </a:lnTo>
                  <a:lnTo>
                    <a:pt x="1614775" y="2891225"/>
                  </a:lnTo>
                  <a:lnTo>
                    <a:pt x="1663066" y="2887560"/>
                  </a:lnTo>
                  <a:lnTo>
                    <a:pt x="1710921" y="2882468"/>
                  </a:lnTo>
                  <a:lnTo>
                    <a:pt x="1758316" y="2875971"/>
                  </a:lnTo>
                  <a:lnTo>
                    <a:pt x="1805228" y="2868092"/>
                  </a:lnTo>
                  <a:lnTo>
                    <a:pt x="1851632" y="2858853"/>
                  </a:lnTo>
                  <a:lnTo>
                    <a:pt x="1897506" y="2848277"/>
                  </a:lnTo>
                  <a:lnTo>
                    <a:pt x="1942825" y="2836386"/>
                  </a:lnTo>
                  <a:lnTo>
                    <a:pt x="1987567" y="2823203"/>
                  </a:lnTo>
                  <a:lnTo>
                    <a:pt x="2031707" y="2808750"/>
                  </a:lnTo>
                  <a:lnTo>
                    <a:pt x="2075223" y="2793049"/>
                  </a:lnTo>
                  <a:lnTo>
                    <a:pt x="2118090" y="2776124"/>
                  </a:lnTo>
                  <a:lnTo>
                    <a:pt x="2160286" y="2757995"/>
                  </a:lnTo>
                  <a:lnTo>
                    <a:pt x="2201786" y="2738687"/>
                  </a:lnTo>
                  <a:lnTo>
                    <a:pt x="2242566" y="2718221"/>
                  </a:lnTo>
                  <a:lnTo>
                    <a:pt x="2282605" y="2696620"/>
                  </a:lnTo>
                  <a:lnTo>
                    <a:pt x="2321877" y="2673906"/>
                  </a:lnTo>
                  <a:lnTo>
                    <a:pt x="2360359" y="2650102"/>
                  </a:lnTo>
                  <a:lnTo>
                    <a:pt x="2398029" y="2625230"/>
                  </a:lnTo>
                  <a:lnTo>
                    <a:pt x="2434861" y="2599313"/>
                  </a:lnTo>
                  <a:lnTo>
                    <a:pt x="2470833" y="2572372"/>
                  </a:lnTo>
                  <a:lnTo>
                    <a:pt x="2505921" y="2544432"/>
                  </a:lnTo>
                  <a:lnTo>
                    <a:pt x="2540102" y="2515513"/>
                  </a:lnTo>
                  <a:lnTo>
                    <a:pt x="2573352" y="2485639"/>
                  </a:lnTo>
                  <a:lnTo>
                    <a:pt x="2605648" y="2454832"/>
                  </a:lnTo>
                  <a:lnTo>
                    <a:pt x="2636965" y="2423114"/>
                  </a:lnTo>
                  <a:lnTo>
                    <a:pt x="2667281" y="2390508"/>
                  </a:lnTo>
                  <a:lnTo>
                    <a:pt x="2696571" y="2357036"/>
                  </a:lnTo>
                  <a:lnTo>
                    <a:pt x="2724813" y="2322721"/>
                  </a:lnTo>
                  <a:lnTo>
                    <a:pt x="2751983" y="2287585"/>
                  </a:lnTo>
                  <a:lnTo>
                    <a:pt x="2778057" y="2251651"/>
                  </a:lnTo>
                  <a:lnTo>
                    <a:pt x="2803011" y="2214941"/>
                  </a:lnTo>
                  <a:lnTo>
                    <a:pt x="2826823" y="2177478"/>
                  </a:lnTo>
                  <a:lnTo>
                    <a:pt x="2849468" y="2139283"/>
                  </a:lnTo>
                  <a:lnTo>
                    <a:pt x="2870923" y="2100380"/>
                  </a:lnTo>
                  <a:lnTo>
                    <a:pt x="2891164" y="2060791"/>
                  </a:lnTo>
                  <a:lnTo>
                    <a:pt x="2910169" y="2020539"/>
                  </a:lnTo>
                  <a:lnTo>
                    <a:pt x="2927913" y="1979645"/>
                  </a:lnTo>
                  <a:lnTo>
                    <a:pt x="2944372" y="1938132"/>
                  </a:lnTo>
                  <a:lnTo>
                    <a:pt x="2959524" y="1896024"/>
                  </a:lnTo>
                  <a:lnTo>
                    <a:pt x="2973345" y="1853341"/>
                  </a:lnTo>
                  <a:lnTo>
                    <a:pt x="2985811" y="1810107"/>
                  </a:lnTo>
                  <a:lnTo>
                    <a:pt x="2996898" y="1766345"/>
                  </a:lnTo>
                  <a:lnTo>
                    <a:pt x="3006584" y="1722076"/>
                  </a:lnTo>
                  <a:lnTo>
                    <a:pt x="3014844" y="1677323"/>
                  </a:lnTo>
                  <a:lnTo>
                    <a:pt x="3021655" y="1632108"/>
                  </a:lnTo>
                  <a:lnTo>
                    <a:pt x="3026993" y="1586455"/>
                  </a:lnTo>
                  <a:lnTo>
                    <a:pt x="3030836" y="1540384"/>
                  </a:lnTo>
                  <a:lnTo>
                    <a:pt x="3033158" y="1493920"/>
                  </a:lnTo>
                  <a:lnTo>
                    <a:pt x="3033938" y="1447084"/>
                  </a:lnTo>
                  <a:lnTo>
                    <a:pt x="3033158" y="1400243"/>
                  </a:lnTo>
                  <a:lnTo>
                    <a:pt x="3030836" y="1353774"/>
                  </a:lnTo>
                  <a:lnTo>
                    <a:pt x="3026993" y="1307699"/>
                  </a:lnTo>
                  <a:lnTo>
                    <a:pt x="3021655" y="1262042"/>
                  </a:lnTo>
                  <a:lnTo>
                    <a:pt x="3014844" y="1216824"/>
                  </a:lnTo>
                  <a:lnTo>
                    <a:pt x="3006584" y="1172067"/>
                  </a:lnTo>
                  <a:lnTo>
                    <a:pt x="2996898" y="1127795"/>
                  </a:lnTo>
                  <a:lnTo>
                    <a:pt x="2985811" y="1084030"/>
                  </a:lnTo>
                  <a:lnTo>
                    <a:pt x="2973345" y="1040795"/>
                  </a:lnTo>
                  <a:lnTo>
                    <a:pt x="2959524" y="998110"/>
                  </a:lnTo>
                  <a:lnTo>
                    <a:pt x="2944372" y="956000"/>
                  </a:lnTo>
                  <a:lnTo>
                    <a:pt x="2927913" y="914487"/>
                  </a:lnTo>
                  <a:lnTo>
                    <a:pt x="2910169" y="873592"/>
                  </a:lnTo>
                  <a:lnTo>
                    <a:pt x="2891164" y="833339"/>
                  </a:lnTo>
                  <a:lnTo>
                    <a:pt x="2870923" y="793750"/>
                  </a:lnTo>
                  <a:lnTo>
                    <a:pt x="2849468" y="754847"/>
                  </a:lnTo>
                  <a:lnTo>
                    <a:pt x="2826823" y="716653"/>
                  </a:lnTo>
                  <a:lnTo>
                    <a:pt x="2803011" y="679190"/>
                  </a:lnTo>
                  <a:lnTo>
                    <a:pt x="2778057" y="642481"/>
                  </a:lnTo>
                  <a:lnTo>
                    <a:pt x="2751983" y="606547"/>
                  </a:lnTo>
                  <a:lnTo>
                    <a:pt x="2724813" y="571413"/>
                  </a:lnTo>
                  <a:lnTo>
                    <a:pt x="2696571" y="537099"/>
                  </a:lnTo>
                  <a:lnTo>
                    <a:pt x="2667281" y="503629"/>
                  </a:lnTo>
                  <a:lnTo>
                    <a:pt x="2636965" y="471024"/>
                  </a:lnTo>
                  <a:lnTo>
                    <a:pt x="2605648" y="439308"/>
                  </a:lnTo>
                  <a:lnTo>
                    <a:pt x="2573352" y="408503"/>
                  </a:lnTo>
                  <a:lnTo>
                    <a:pt x="2540102" y="378631"/>
                  </a:lnTo>
                  <a:lnTo>
                    <a:pt x="2505921" y="349714"/>
                  </a:lnTo>
                  <a:lnTo>
                    <a:pt x="2470833" y="321775"/>
                  </a:lnTo>
                  <a:lnTo>
                    <a:pt x="2434861" y="294837"/>
                  </a:lnTo>
                  <a:lnTo>
                    <a:pt x="2398029" y="268922"/>
                  </a:lnTo>
                  <a:lnTo>
                    <a:pt x="2360359" y="244053"/>
                  </a:lnTo>
                  <a:lnTo>
                    <a:pt x="2321877" y="220251"/>
                  </a:lnTo>
                  <a:lnTo>
                    <a:pt x="2282605" y="197539"/>
                  </a:lnTo>
                  <a:lnTo>
                    <a:pt x="2242566" y="175940"/>
                  </a:lnTo>
                  <a:lnTo>
                    <a:pt x="2201786" y="155476"/>
                  </a:lnTo>
                  <a:lnTo>
                    <a:pt x="2160286" y="136170"/>
                  </a:lnTo>
                  <a:lnTo>
                    <a:pt x="2118090" y="118044"/>
                  </a:lnTo>
                  <a:lnTo>
                    <a:pt x="2075223" y="101121"/>
                  </a:lnTo>
                  <a:lnTo>
                    <a:pt x="2031707" y="85422"/>
                  </a:lnTo>
                  <a:lnTo>
                    <a:pt x="1987567" y="70971"/>
                  </a:lnTo>
                  <a:lnTo>
                    <a:pt x="1942825" y="57789"/>
                  </a:lnTo>
                  <a:lnTo>
                    <a:pt x="1897506" y="45900"/>
                  </a:lnTo>
                  <a:lnTo>
                    <a:pt x="1851632" y="35325"/>
                  </a:lnTo>
                  <a:lnTo>
                    <a:pt x="1805228" y="26088"/>
                  </a:lnTo>
                  <a:lnTo>
                    <a:pt x="1758316" y="18210"/>
                  </a:lnTo>
                  <a:lnTo>
                    <a:pt x="1710921" y="11714"/>
                  </a:lnTo>
                  <a:lnTo>
                    <a:pt x="1663066" y="6623"/>
                  </a:lnTo>
                  <a:lnTo>
                    <a:pt x="1614775" y="2958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306380" y="2437134"/>
              <a:ext cx="3034030" cy="2894330"/>
            </a:xfrm>
            <a:custGeom>
              <a:avLst/>
              <a:gdLst/>
              <a:ahLst/>
              <a:cxnLst/>
              <a:rect l="l" t="t" r="r" b="b"/>
              <a:pathLst>
                <a:path w="3034029" h="2894329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8"/>
                  </a:lnTo>
                  <a:lnTo>
                    <a:pt x="1370872" y="6623"/>
                  </a:lnTo>
                  <a:lnTo>
                    <a:pt x="1323013" y="11714"/>
                  </a:lnTo>
                  <a:lnTo>
                    <a:pt x="1275614" y="18210"/>
                  </a:lnTo>
                  <a:lnTo>
                    <a:pt x="1228699" y="26088"/>
                  </a:lnTo>
                  <a:lnTo>
                    <a:pt x="1182292" y="35325"/>
                  </a:lnTo>
                  <a:lnTo>
                    <a:pt x="1136415" y="45900"/>
                  </a:lnTo>
                  <a:lnTo>
                    <a:pt x="1091093" y="57789"/>
                  </a:lnTo>
                  <a:lnTo>
                    <a:pt x="1046349" y="70971"/>
                  </a:lnTo>
                  <a:lnTo>
                    <a:pt x="1002206" y="85422"/>
                  </a:lnTo>
                  <a:lnTo>
                    <a:pt x="958689" y="101121"/>
                  </a:lnTo>
                  <a:lnTo>
                    <a:pt x="915820" y="118044"/>
                  </a:lnTo>
                  <a:lnTo>
                    <a:pt x="873624" y="136170"/>
                  </a:lnTo>
                  <a:lnTo>
                    <a:pt x="832123" y="155476"/>
                  </a:lnTo>
                  <a:lnTo>
                    <a:pt x="791341" y="175940"/>
                  </a:lnTo>
                  <a:lnTo>
                    <a:pt x="751303" y="197539"/>
                  </a:lnTo>
                  <a:lnTo>
                    <a:pt x="712030" y="220251"/>
                  </a:lnTo>
                  <a:lnTo>
                    <a:pt x="673548" y="244053"/>
                  </a:lnTo>
                  <a:lnTo>
                    <a:pt x="635878" y="268922"/>
                  </a:lnTo>
                  <a:lnTo>
                    <a:pt x="599046" y="294837"/>
                  </a:lnTo>
                  <a:lnTo>
                    <a:pt x="563074" y="321775"/>
                  </a:lnTo>
                  <a:lnTo>
                    <a:pt x="527987" y="349714"/>
                  </a:lnTo>
                  <a:lnTo>
                    <a:pt x="493806" y="378631"/>
                  </a:lnTo>
                  <a:lnTo>
                    <a:pt x="460557" y="408503"/>
                  </a:lnTo>
                  <a:lnTo>
                    <a:pt x="428263" y="439308"/>
                  </a:lnTo>
                  <a:lnTo>
                    <a:pt x="396947" y="471024"/>
                  </a:lnTo>
                  <a:lnTo>
                    <a:pt x="366632" y="503629"/>
                  </a:lnTo>
                  <a:lnTo>
                    <a:pt x="337343" y="537099"/>
                  </a:lnTo>
                  <a:lnTo>
                    <a:pt x="309102" y="571413"/>
                  </a:lnTo>
                  <a:lnTo>
                    <a:pt x="281934" y="606547"/>
                  </a:lnTo>
                  <a:lnTo>
                    <a:pt x="255861" y="642481"/>
                  </a:lnTo>
                  <a:lnTo>
                    <a:pt x="230908" y="679190"/>
                  </a:lnTo>
                  <a:lnTo>
                    <a:pt x="207098" y="716653"/>
                  </a:lnTo>
                  <a:lnTo>
                    <a:pt x="184454" y="754847"/>
                  </a:lnTo>
                  <a:lnTo>
                    <a:pt x="163001" y="793750"/>
                  </a:lnTo>
                  <a:lnTo>
                    <a:pt x="142760" y="833339"/>
                  </a:lnTo>
                  <a:lnTo>
                    <a:pt x="123757" y="873592"/>
                  </a:lnTo>
                  <a:lnTo>
                    <a:pt x="106015" y="914487"/>
                  </a:lnTo>
                  <a:lnTo>
                    <a:pt x="89557" y="956000"/>
                  </a:lnTo>
                  <a:lnTo>
                    <a:pt x="74406" y="998110"/>
                  </a:lnTo>
                  <a:lnTo>
                    <a:pt x="60586" y="1040795"/>
                  </a:lnTo>
                  <a:lnTo>
                    <a:pt x="48122" y="1084030"/>
                  </a:lnTo>
                  <a:lnTo>
                    <a:pt x="37035" y="1127795"/>
                  </a:lnTo>
                  <a:lnTo>
                    <a:pt x="27351" y="1172067"/>
                  </a:lnTo>
                  <a:lnTo>
                    <a:pt x="19091" y="1216824"/>
                  </a:lnTo>
                  <a:lnTo>
                    <a:pt x="12281" y="1262042"/>
                  </a:lnTo>
                  <a:lnTo>
                    <a:pt x="6943" y="1307699"/>
                  </a:lnTo>
                  <a:lnTo>
                    <a:pt x="3101" y="1353774"/>
                  </a:lnTo>
                  <a:lnTo>
                    <a:pt x="779" y="1400243"/>
                  </a:lnTo>
                  <a:lnTo>
                    <a:pt x="0" y="1447084"/>
                  </a:lnTo>
                  <a:lnTo>
                    <a:pt x="779" y="1493920"/>
                  </a:lnTo>
                  <a:lnTo>
                    <a:pt x="3101" y="1540384"/>
                  </a:lnTo>
                  <a:lnTo>
                    <a:pt x="6943" y="1586455"/>
                  </a:lnTo>
                  <a:lnTo>
                    <a:pt x="12281" y="1632108"/>
                  </a:lnTo>
                  <a:lnTo>
                    <a:pt x="19091" y="1677323"/>
                  </a:lnTo>
                  <a:lnTo>
                    <a:pt x="27351" y="1722076"/>
                  </a:lnTo>
                  <a:lnTo>
                    <a:pt x="37035" y="1766345"/>
                  </a:lnTo>
                  <a:lnTo>
                    <a:pt x="48122" y="1810107"/>
                  </a:lnTo>
                  <a:lnTo>
                    <a:pt x="60586" y="1853341"/>
                  </a:lnTo>
                  <a:lnTo>
                    <a:pt x="74406" y="1896024"/>
                  </a:lnTo>
                  <a:lnTo>
                    <a:pt x="89557" y="1938132"/>
                  </a:lnTo>
                  <a:lnTo>
                    <a:pt x="106015" y="1979645"/>
                  </a:lnTo>
                  <a:lnTo>
                    <a:pt x="123757" y="2020539"/>
                  </a:lnTo>
                  <a:lnTo>
                    <a:pt x="142760" y="2060791"/>
                  </a:lnTo>
                  <a:lnTo>
                    <a:pt x="163001" y="2100380"/>
                  </a:lnTo>
                  <a:lnTo>
                    <a:pt x="184454" y="2139283"/>
                  </a:lnTo>
                  <a:lnTo>
                    <a:pt x="207098" y="2177478"/>
                  </a:lnTo>
                  <a:lnTo>
                    <a:pt x="230908" y="2214941"/>
                  </a:lnTo>
                  <a:lnTo>
                    <a:pt x="255861" y="2251651"/>
                  </a:lnTo>
                  <a:lnTo>
                    <a:pt x="281934" y="2287585"/>
                  </a:lnTo>
                  <a:lnTo>
                    <a:pt x="309102" y="2322721"/>
                  </a:lnTo>
                  <a:lnTo>
                    <a:pt x="337343" y="2357036"/>
                  </a:lnTo>
                  <a:lnTo>
                    <a:pt x="366632" y="2390508"/>
                  </a:lnTo>
                  <a:lnTo>
                    <a:pt x="396947" y="2423114"/>
                  </a:lnTo>
                  <a:lnTo>
                    <a:pt x="428263" y="2454832"/>
                  </a:lnTo>
                  <a:lnTo>
                    <a:pt x="460557" y="2485639"/>
                  </a:lnTo>
                  <a:lnTo>
                    <a:pt x="493806" y="2515513"/>
                  </a:lnTo>
                  <a:lnTo>
                    <a:pt x="527987" y="2544432"/>
                  </a:lnTo>
                  <a:lnTo>
                    <a:pt x="563074" y="2572372"/>
                  </a:lnTo>
                  <a:lnTo>
                    <a:pt x="599046" y="2599313"/>
                  </a:lnTo>
                  <a:lnTo>
                    <a:pt x="635878" y="2625230"/>
                  </a:lnTo>
                  <a:lnTo>
                    <a:pt x="673548" y="2650102"/>
                  </a:lnTo>
                  <a:lnTo>
                    <a:pt x="712030" y="2673906"/>
                  </a:lnTo>
                  <a:lnTo>
                    <a:pt x="751303" y="2696620"/>
                  </a:lnTo>
                  <a:lnTo>
                    <a:pt x="791341" y="2718221"/>
                  </a:lnTo>
                  <a:lnTo>
                    <a:pt x="832123" y="2738687"/>
                  </a:lnTo>
                  <a:lnTo>
                    <a:pt x="873624" y="2757995"/>
                  </a:lnTo>
                  <a:lnTo>
                    <a:pt x="915820" y="2776124"/>
                  </a:lnTo>
                  <a:lnTo>
                    <a:pt x="958689" y="2793049"/>
                  </a:lnTo>
                  <a:lnTo>
                    <a:pt x="1002206" y="2808750"/>
                  </a:lnTo>
                  <a:lnTo>
                    <a:pt x="1046349" y="2823203"/>
                  </a:lnTo>
                  <a:lnTo>
                    <a:pt x="1091093" y="2836386"/>
                  </a:lnTo>
                  <a:lnTo>
                    <a:pt x="1136415" y="2848277"/>
                  </a:lnTo>
                  <a:lnTo>
                    <a:pt x="1182292" y="2858853"/>
                  </a:lnTo>
                  <a:lnTo>
                    <a:pt x="1228699" y="2868092"/>
                  </a:lnTo>
                  <a:lnTo>
                    <a:pt x="1275614" y="2875971"/>
                  </a:lnTo>
                  <a:lnTo>
                    <a:pt x="1323013" y="2882468"/>
                  </a:lnTo>
                  <a:lnTo>
                    <a:pt x="1370872" y="2887560"/>
                  </a:lnTo>
                  <a:lnTo>
                    <a:pt x="1419168" y="2891225"/>
                  </a:lnTo>
                  <a:lnTo>
                    <a:pt x="1467877" y="2893441"/>
                  </a:lnTo>
                  <a:lnTo>
                    <a:pt x="1516977" y="2894184"/>
                  </a:lnTo>
                  <a:lnTo>
                    <a:pt x="1566070" y="2893441"/>
                  </a:lnTo>
                  <a:lnTo>
                    <a:pt x="1614775" y="2891225"/>
                  </a:lnTo>
                  <a:lnTo>
                    <a:pt x="1663066" y="2887560"/>
                  </a:lnTo>
                  <a:lnTo>
                    <a:pt x="1710921" y="2882468"/>
                  </a:lnTo>
                  <a:lnTo>
                    <a:pt x="1758316" y="2875971"/>
                  </a:lnTo>
                  <a:lnTo>
                    <a:pt x="1805228" y="2868092"/>
                  </a:lnTo>
                  <a:lnTo>
                    <a:pt x="1851632" y="2858853"/>
                  </a:lnTo>
                  <a:lnTo>
                    <a:pt x="1897506" y="2848277"/>
                  </a:lnTo>
                  <a:lnTo>
                    <a:pt x="1942825" y="2836386"/>
                  </a:lnTo>
                  <a:lnTo>
                    <a:pt x="1987567" y="2823203"/>
                  </a:lnTo>
                  <a:lnTo>
                    <a:pt x="2031707" y="2808750"/>
                  </a:lnTo>
                  <a:lnTo>
                    <a:pt x="2075223" y="2793049"/>
                  </a:lnTo>
                  <a:lnTo>
                    <a:pt x="2118090" y="2776124"/>
                  </a:lnTo>
                  <a:lnTo>
                    <a:pt x="2160286" y="2757995"/>
                  </a:lnTo>
                  <a:lnTo>
                    <a:pt x="2201786" y="2738687"/>
                  </a:lnTo>
                  <a:lnTo>
                    <a:pt x="2242566" y="2718221"/>
                  </a:lnTo>
                  <a:lnTo>
                    <a:pt x="2282605" y="2696620"/>
                  </a:lnTo>
                  <a:lnTo>
                    <a:pt x="2321877" y="2673906"/>
                  </a:lnTo>
                  <a:lnTo>
                    <a:pt x="2360359" y="2650102"/>
                  </a:lnTo>
                  <a:lnTo>
                    <a:pt x="2398029" y="2625230"/>
                  </a:lnTo>
                  <a:lnTo>
                    <a:pt x="2434861" y="2599313"/>
                  </a:lnTo>
                  <a:lnTo>
                    <a:pt x="2470833" y="2572372"/>
                  </a:lnTo>
                  <a:lnTo>
                    <a:pt x="2505921" y="2544432"/>
                  </a:lnTo>
                  <a:lnTo>
                    <a:pt x="2540102" y="2515513"/>
                  </a:lnTo>
                  <a:lnTo>
                    <a:pt x="2573352" y="2485639"/>
                  </a:lnTo>
                  <a:lnTo>
                    <a:pt x="2605648" y="2454832"/>
                  </a:lnTo>
                  <a:lnTo>
                    <a:pt x="2636965" y="2423114"/>
                  </a:lnTo>
                  <a:lnTo>
                    <a:pt x="2667281" y="2390508"/>
                  </a:lnTo>
                  <a:lnTo>
                    <a:pt x="2696571" y="2357036"/>
                  </a:lnTo>
                  <a:lnTo>
                    <a:pt x="2724813" y="2322721"/>
                  </a:lnTo>
                  <a:lnTo>
                    <a:pt x="2751983" y="2287585"/>
                  </a:lnTo>
                  <a:lnTo>
                    <a:pt x="2778057" y="2251651"/>
                  </a:lnTo>
                  <a:lnTo>
                    <a:pt x="2803011" y="2214941"/>
                  </a:lnTo>
                  <a:lnTo>
                    <a:pt x="2826823" y="2177478"/>
                  </a:lnTo>
                  <a:lnTo>
                    <a:pt x="2849468" y="2139283"/>
                  </a:lnTo>
                  <a:lnTo>
                    <a:pt x="2870923" y="2100380"/>
                  </a:lnTo>
                  <a:lnTo>
                    <a:pt x="2891164" y="2060791"/>
                  </a:lnTo>
                  <a:lnTo>
                    <a:pt x="2910169" y="2020539"/>
                  </a:lnTo>
                  <a:lnTo>
                    <a:pt x="2927913" y="1979645"/>
                  </a:lnTo>
                  <a:lnTo>
                    <a:pt x="2944372" y="1938132"/>
                  </a:lnTo>
                  <a:lnTo>
                    <a:pt x="2959524" y="1896024"/>
                  </a:lnTo>
                  <a:lnTo>
                    <a:pt x="2973345" y="1853341"/>
                  </a:lnTo>
                  <a:lnTo>
                    <a:pt x="2985811" y="1810107"/>
                  </a:lnTo>
                  <a:lnTo>
                    <a:pt x="2996898" y="1766345"/>
                  </a:lnTo>
                  <a:lnTo>
                    <a:pt x="3006584" y="1722076"/>
                  </a:lnTo>
                  <a:lnTo>
                    <a:pt x="3014844" y="1677323"/>
                  </a:lnTo>
                  <a:lnTo>
                    <a:pt x="3021655" y="1632108"/>
                  </a:lnTo>
                  <a:lnTo>
                    <a:pt x="3026993" y="1586455"/>
                  </a:lnTo>
                  <a:lnTo>
                    <a:pt x="3030836" y="1540384"/>
                  </a:lnTo>
                  <a:lnTo>
                    <a:pt x="3033158" y="1493920"/>
                  </a:lnTo>
                  <a:lnTo>
                    <a:pt x="3033938" y="1447084"/>
                  </a:lnTo>
                  <a:lnTo>
                    <a:pt x="3033158" y="1400243"/>
                  </a:lnTo>
                  <a:lnTo>
                    <a:pt x="3030836" y="1353774"/>
                  </a:lnTo>
                  <a:lnTo>
                    <a:pt x="3026993" y="1307699"/>
                  </a:lnTo>
                  <a:lnTo>
                    <a:pt x="3021655" y="1262042"/>
                  </a:lnTo>
                  <a:lnTo>
                    <a:pt x="3014844" y="1216824"/>
                  </a:lnTo>
                  <a:lnTo>
                    <a:pt x="3006584" y="1172067"/>
                  </a:lnTo>
                  <a:lnTo>
                    <a:pt x="2996898" y="1127795"/>
                  </a:lnTo>
                  <a:lnTo>
                    <a:pt x="2985811" y="1084030"/>
                  </a:lnTo>
                  <a:lnTo>
                    <a:pt x="2973345" y="1040795"/>
                  </a:lnTo>
                  <a:lnTo>
                    <a:pt x="2959524" y="998110"/>
                  </a:lnTo>
                  <a:lnTo>
                    <a:pt x="2944372" y="956000"/>
                  </a:lnTo>
                  <a:lnTo>
                    <a:pt x="2927913" y="914487"/>
                  </a:lnTo>
                  <a:lnTo>
                    <a:pt x="2910169" y="873592"/>
                  </a:lnTo>
                  <a:lnTo>
                    <a:pt x="2891164" y="833339"/>
                  </a:lnTo>
                  <a:lnTo>
                    <a:pt x="2870923" y="793750"/>
                  </a:lnTo>
                  <a:lnTo>
                    <a:pt x="2849468" y="754847"/>
                  </a:lnTo>
                  <a:lnTo>
                    <a:pt x="2826823" y="716653"/>
                  </a:lnTo>
                  <a:lnTo>
                    <a:pt x="2803011" y="679190"/>
                  </a:lnTo>
                  <a:lnTo>
                    <a:pt x="2778057" y="642481"/>
                  </a:lnTo>
                  <a:lnTo>
                    <a:pt x="2751983" y="606547"/>
                  </a:lnTo>
                  <a:lnTo>
                    <a:pt x="2724813" y="571413"/>
                  </a:lnTo>
                  <a:lnTo>
                    <a:pt x="2696571" y="537099"/>
                  </a:lnTo>
                  <a:lnTo>
                    <a:pt x="2667281" y="503629"/>
                  </a:lnTo>
                  <a:lnTo>
                    <a:pt x="2636965" y="471024"/>
                  </a:lnTo>
                  <a:lnTo>
                    <a:pt x="2605648" y="439308"/>
                  </a:lnTo>
                  <a:lnTo>
                    <a:pt x="2573352" y="408503"/>
                  </a:lnTo>
                  <a:lnTo>
                    <a:pt x="2540102" y="378631"/>
                  </a:lnTo>
                  <a:lnTo>
                    <a:pt x="2505921" y="349714"/>
                  </a:lnTo>
                  <a:lnTo>
                    <a:pt x="2470833" y="321775"/>
                  </a:lnTo>
                  <a:lnTo>
                    <a:pt x="2434861" y="294837"/>
                  </a:lnTo>
                  <a:lnTo>
                    <a:pt x="2398029" y="268922"/>
                  </a:lnTo>
                  <a:lnTo>
                    <a:pt x="2360359" y="244053"/>
                  </a:lnTo>
                  <a:lnTo>
                    <a:pt x="2321877" y="220251"/>
                  </a:lnTo>
                  <a:lnTo>
                    <a:pt x="2282605" y="197539"/>
                  </a:lnTo>
                  <a:lnTo>
                    <a:pt x="2242566" y="175940"/>
                  </a:lnTo>
                  <a:lnTo>
                    <a:pt x="2201786" y="155476"/>
                  </a:lnTo>
                  <a:lnTo>
                    <a:pt x="2160286" y="136170"/>
                  </a:lnTo>
                  <a:lnTo>
                    <a:pt x="2118090" y="118044"/>
                  </a:lnTo>
                  <a:lnTo>
                    <a:pt x="2075223" y="101121"/>
                  </a:lnTo>
                  <a:lnTo>
                    <a:pt x="2031707" y="85422"/>
                  </a:lnTo>
                  <a:lnTo>
                    <a:pt x="1987567" y="70971"/>
                  </a:lnTo>
                  <a:lnTo>
                    <a:pt x="1942825" y="57789"/>
                  </a:lnTo>
                  <a:lnTo>
                    <a:pt x="1897506" y="45900"/>
                  </a:lnTo>
                  <a:lnTo>
                    <a:pt x="1851632" y="35325"/>
                  </a:lnTo>
                  <a:lnTo>
                    <a:pt x="1805228" y="26088"/>
                  </a:lnTo>
                  <a:lnTo>
                    <a:pt x="1758316" y="18210"/>
                  </a:lnTo>
                  <a:lnTo>
                    <a:pt x="1710921" y="11714"/>
                  </a:lnTo>
                  <a:lnTo>
                    <a:pt x="1663066" y="6623"/>
                  </a:lnTo>
                  <a:lnTo>
                    <a:pt x="1614775" y="2958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ln w="15658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9216" y="4862988"/>
              <a:ext cx="719383" cy="67800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22019" y="2587941"/>
              <a:ext cx="719383" cy="67800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22460" y="4862988"/>
              <a:ext cx="719383" cy="6780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4880" y="3838131"/>
              <a:ext cx="719385" cy="678018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7728623" y="2724327"/>
              <a:ext cx="2050414" cy="2156460"/>
            </a:xfrm>
            <a:custGeom>
              <a:avLst/>
              <a:gdLst/>
              <a:ahLst/>
              <a:cxnLst/>
              <a:rect l="l" t="t" r="r" b="b"/>
              <a:pathLst>
                <a:path w="2050415" h="2156460">
                  <a:moveTo>
                    <a:pt x="2049792" y="454152"/>
                  </a:moveTo>
                  <a:lnTo>
                    <a:pt x="2047913" y="450227"/>
                  </a:lnTo>
                  <a:lnTo>
                    <a:pt x="2046262" y="446316"/>
                  </a:lnTo>
                  <a:lnTo>
                    <a:pt x="2046185" y="446151"/>
                  </a:lnTo>
                  <a:lnTo>
                    <a:pt x="2041499" y="444588"/>
                  </a:lnTo>
                  <a:lnTo>
                    <a:pt x="2037588" y="446316"/>
                  </a:lnTo>
                  <a:lnTo>
                    <a:pt x="1303566" y="788136"/>
                  </a:lnTo>
                  <a:lnTo>
                    <a:pt x="1133119" y="38849"/>
                  </a:lnTo>
                  <a:lnTo>
                    <a:pt x="1137424" y="37934"/>
                  </a:lnTo>
                  <a:lnTo>
                    <a:pt x="1141641" y="36995"/>
                  </a:lnTo>
                  <a:lnTo>
                    <a:pt x="1144308" y="32766"/>
                  </a:lnTo>
                  <a:lnTo>
                    <a:pt x="1143368" y="28536"/>
                  </a:lnTo>
                  <a:lnTo>
                    <a:pt x="1142580" y="24307"/>
                  </a:lnTo>
                  <a:lnTo>
                    <a:pt x="1138364" y="21640"/>
                  </a:lnTo>
                  <a:lnTo>
                    <a:pt x="1134135" y="22580"/>
                  </a:lnTo>
                  <a:lnTo>
                    <a:pt x="1129626" y="23533"/>
                  </a:lnTo>
                  <a:lnTo>
                    <a:pt x="1125855" y="6896"/>
                  </a:lnTo>
                  <a:lnTo>
                    <a:pt x="1124750" y="2667"/>
                  </a:lnTo>
                  <a:lnTo>
                    <a:pt x="1120686" y="0"/>
                  </a:lnTo>
                  <a:lnTo>
                    <a:pt x="1112240" y="1879"/>
                  </a:lnTo>
                  <a:lnTo>
                    <a:pt x="1109586" y="6121"/>
                  </a:lnTo>
                  <a:lnTo>
                    <a:pt x="1110526" y="10350"/>
                  </a:lnTo>
                  <a:lnTo>
                    <a:pt x="1114259" y="26784"/>
                  </a:lnTo>
                  <a:lnTo>
                    <a:pt x="381469" y="181444"/>
                  </a:lnTo>
                  <a:lnTo>
                    <a:pt x="373418" y="143129"/>
                  </a:lnTo>
                  <a:lnTo>
                    <a:pt x="291274" y="208495"/>
                  </a:lnTo>
                  <a:lnTo>
                    <a:pt x="392747" y="235153"/>
                  </a:lnTo>
                  <a:lnTo>
                    <a:pt x="385572" y="200977"/>
                  </a:lnTo>
                  <a:lnTo>
                    <a:pt x="384695" y="196811"/>
                  </a:lnTo>
                  <a:lnTo>
                    <a:pt x="1117739" y="42100"/>
                  </a:lnTo>
                  <a:lnTo>
                    <a:pt x="1289050" y="794893"/>
                  </a:lnTo>
                  <a:lnTo>
                    <a:pt x="81788" y="1357096"/>
                  </a:lnTo>
                  <a:lnTo>
                    <a:pt x="65316" y="1321549"/>
                  </a:lnTo>
                  <a:lnTo>
                    <a:pt x="0" y="1403832"/>
                  </a:lnTo>
                  <a:lnTo>
                    <a:pt x="104851" y="1406867"/>
                  </a:lnTo>
                  <a:lnTo>
                    <a:pt x="92290" y="1379740"/>
                  </a:lnTo>
                  <a:lnTo>
                    <a:pt x="88379" y="1371320"/>
                  </a:lnTo>
                  <a:lnTo>
                    <a:pt x="1292618" y="810552"/>
                  </a:lnTo>
                  <a:lnTo>
                    <a:pt x="1578394" y="2066340"/>
                  </a:lnTo>
                  <a:lnTo>
                    <a:pt x="1540281" y="2075053"/>
                  </a:lnTo>
                  <a:lnTo>
                    <a:pt x="1606892" y="2156307"/>
                  </a:lnTo>
                  <a:lnTo>
                    <a:pt x="1623402" y="2088489"/>
                  </a:lnTo>
                  <a:lnTo>
                    <a:pt x="1631759" y="2054136"/>
                  </a:lnTo>
                  <a:lnTo>
                    <a:pt x="1593570" y="2062873"/>
                  </a:lnTo>
                  <a:lnTo>
                    <a:pt x="1307134" y="803783"/>
                  </a:lnTo>
                  <a:lnTo>
                    <a:pt x="2044153" y="460578"/>
                  </a:lnTo>
                  <a:lnTo>
                    <a:pt x="2048065" y="458698"/>
                  </a:lnTo>
                  <a:lnTo>
                    <a:pt x="2049792" y="45415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2746" y="2070621"/>
              <a:ext cx="719399" cy="678002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037487" y="2945993"/>
              <a:ext cx="1791335" cy="1927225"/>
            </a:xfrm>
            <a:custGeom>
              <a:avLst/>
              <a:gdLst/>
              <a:ahLst/>
              <a:cxnLst/>
              <a:rect l="l" t="t" r="r" b="b"/>
              <a:pathLst>
                <a:path w="1791334" h="1927225">
                  <a:moveTo>
                    <a:pt x="1791119" y="275590"/>
                  </a:moveTo>
                  <a:lnTo>
                    <a:pt x="1788147" y="271678"/>
                  </a:lnTo>
                  <a:lnTo>
                    <a:pt x="1783930" y="271043"/>
                  </a:lnTo>
                  <a:lnTo>
                    <a:pt x="1667002" y="254977"/>
                  </a:lnTo>
                  <a:lnTo>
                    <a:pt x="1672107" y="226999"/>
                  </a:lnTo>
                  <a:lnTo>
                    <a:pt x="1669300" y="222923"/>
                  </a:lnTo>
                  <a:lnTo>
                    <a:pt x="1660702" y="221348"/>
                  </a:lnTo>
                  <a:lnTo>
                    <a:pt x="1656626" y="224167"/>
                  </a:lnTo>
                  <a:lnTo>
                    <a:pt x="1651406" y="252844"/>
                  </a:lnTo>
                  <a:lnTo>
                    <a:pt x="94030" y="38811"/>
                  </a:lnTo>
                  <a:lnTo>
                    <a:pt x="94322" y="36690"/>
                  </a:lnTo>
                  <a:lnTo>
                    <a:pt x="94386" y="36220"/>
                  </a:lnTo>
                  <a:lnTo>
                    <a:pt x="99339" y="0"/>
                  </a:lnTo>
                  <a:lnTo>
                    <a:pt x="0" y="33858"/>
                  </a:lnTo>
                  <a:lnTo>
                    <a:pt x="86588" y="93281"/>
                  </a:lnTo>
                  <a:lnTo>
                    <a:pt x="91897" y="54483"/>
                  </a:lnTo>
                  <a:lnTo>
                    <a:pt x="1648587" y="268287"/>
                  </a:lnTo>
                  <a:lnTo>
                    <a:pt x="1363853" y="1832864"/>
                  </a:lnTo>
                  <a:lnTo>
                    <a:pt x="1325397" y="1825828"/>
                  </a:lnTo>
                  <a:lnTo>
                    <a:pt x="1354645" y="1926793"/>
                  </a:lnTo>
                  <a:lnTo>
                    <a:pt x="1406067" y="1858187"/>
                  </a:lnTo>
                  <a:lnTo>
                    <a:pt x="1417675" y="1842706"/>
                  </a:lnTo>
                  <a:lnTo>
                    <a:pt x="1379181" y="1835670"/>
                  </a:lnTo>
                  <a:lnTo>
                    <a:pt x="1664195" y="270421"/>
                  </a:lnTo>
                  <a:lnTo>
                    <a:pt x="1781746" y="286562"/>
                  </a:lnTo>
                  <a:lnTo>
                    <a:pt x="1785962" y="287197"/>
                  </a:lnTo>
                  <a:lnTo>
                    <a:pt x="1790026" y="284213"/>
                  </a:lnTo>
                  <a:lnTo>
                    <a:pt x="1790496" y="279819"/>
                  </a:lnTo>
                  <a:lnTo>
                    <a:pt x="1791119" y="27559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4992" y="2664442"/>
              <a:ext cx="719383" cy="67800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8031620" y="2742831"/>
              <a:ext cx="1932939" cy="2126615"/>
            </a:xfrm>
            <a:custGeom>
              <a:avLst/>
              <a:gdLst/>
              <a:ahLst/>
              <a:cxnLst/>
              <a:rect l="l" t="t" r="r" b="b"/>
              <a:pathLst>
                <a:path w="1932940" h="2126615">
                  <a:moveTo>
                    <a:pt x="1932419" y="1298943"/>
                  </a:moveTo>
                  <a:lnTo>
                    <a:pt x="1931022" y="1294206"/>
                  </a:lnTo>
                  <a:lnTo>
                    <a:pt x="1927263" y="1292186"/>
                  </a:lnTo>
                  <a:lnTo>
                    <a:pt x="1894916" y="1275092"/>
                  </a:lnTo>
                  <a:lnTo>
                    <a:pt x="907999" y="67792"/>
                  </a:lnTo>
                  <a:lnTo>
                    <a:pt x="927569" y="51727"/>
                  </a:lnTo>
                  <a:lnTo>
                    <a:pt x="938263" y="42951"/>
                  </a:lnTo>
                  <a:lnTo>
                    <a:pt x="842556" y="0"/>
                  </a:lnTo>
                  <a:lnTo>
                    <a:pt x="865708" y="102527"/>
                  </a:lnTo>
                  <a:lnTo>
                    <a:pt x="895959" y="77673"/>
                  </a:lnTo>
                  <a:lnTo>
                    <a:pt x="1859127" y="1256169"/>
                  </a:lnTo>
                  <a:lnTo>
                    <a:pt x="86626" y="319087"/>
                  </a:lnTo>
                  <a:lnTo>
                    <a:pt x="91528" y="309765"/>
                  </a:lnTo>
                  <a:lnTo>
                    <a:pt x="104889" y="284365"/>
                  </a:lnTo>
                  <a:lnTo>
                    <a:pt x="0" y="282168"/>
                  </a:lnTo>
                  <a:lnTo>
                    <a:pt x="61099" y="367614"/>
                  </a:lnTo>
                  <a:lnTo>
                    <a:pt x="79349" y="332917"/>
                  </a:lnTo>
                  <a:lnTo>
                    <a:pt x="1884654" y="1287411"/>
                  </a:lnTo>
                  <a:lnTo>
                    <a:pt x="1888934" y="1292656"/>
                  </a:lnTo>
                  <a:lnTo>
                    <a:pt x="1888159" y="1292237"/>
                  </a:lnTo>
                  <a:lnTo>
                    <a:pt x="1884413" y="1290167"/>
                  </a:lnTo>
                  <a:lnTo>
                    <a:pt x="1879727" y="1291551"/>
                  </a:lnTo>
                  <a:lnTo>
                    <a:pt x="1877529" y="1295361"/>
                  </a:lnTo>
                  <a:lnTo>
                    <a:pt x="1472920" y="2039721"/>
                  </a:lnTo>
                  <a:lnTo>
                    <a:pt x="1438554" y="2020951"/>
                  </a:lnTo>
                  <a:lnTo>
                    <a:pt x="1434795" y="2126043"/>
                  </a:lnTo>
                  <a:lnTo>
                    <a:pt x="1520647" y="2066175"/>
                  </a:lnTo>
                  <a:lnTo>
                    <a:pt x="1520964" y="2065959"/>
                  </a:lnTo>
                  <a:lnTo>
                    <a:pt x="1486674" y="2047227"/>
                  </a:lnTo>
                  <a:lnTo>
                    <a:pt x="1891296" y="1302854"/>
                  </a:lnTo>
                  <a:lnTo>
                    <a:pt x="1893481" y="1299070"/>
                  </a:lnTo>
                  <a:lnTo>
                    <a:pt x="1893074" y="1297724"/>
                  </a:lnTo>
                  <a:lnTo>
                    <a:pt x="1899894" y="1306042"/>
                  </a:lnTo>
                  <a:lnTo>
                    <a:pt x="1902714" y="1309395"/>
                  </a:lnTo>
                  <a:lnTo>
                    <a:pt x="1907552" y="1309878"/>
                  </a:lnTo>
                  <a:lnTo>
                    <a:pt x="1910994" y="1307134"/>
                  </a:lnTo>
                  <a:lnTo>
                    <a:pt x="1914283" y="1304391"/>
                  </a:lnTo>
                  <a:lnTo>
                    <a:pt x="1914398" y="1303134"/>
                  </a:lnTo>
                  <a:lnTo>
                    <a:pt x="1919909" y="1306042"/>
                  </a:lnTo>
                  <a:lnTo>
                    <a:pt x="1923669" y="1308061"/>
                  </a:lnTo>
                  <a:lnTo>
                    <a:pt x="1928507" y="1306601"/>
                  </a:lnTo>
                  <a:lnTo>
                    <a:pt x="1930552" y="1302766"/>
                  </a:lnTo>
                  <a:lnTo>
                    <a:pt x="1932419" y="129894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6794" y="3844088"/>
              <a:ext cx="719383" cy="67793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306380" y="2437134"/>
              <a:ext cx="3034030" cy="2894330"/>
            </a:xfrm>
            <a:custGeom>
              <a:avLst/>
              <a:gdLst/>
              <a:ahLst/>
              <a:cxnLst/>
              <a:rect l="l" t="t" r="r" b="b"/>
              <a:pathLst>
                <a:path w="3034029" h="2894329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8"/>
                  </a:lnTo>
                  <a:lnTo>
                    <a:pt x="1370872" y="6623"/>
                  </a:lnTo>
                  <a:lnTo>
                    <a:pt x="1323013" y="11714"/>
                  </a:lnTo>
                  <a:lnTo>
                    <a:pt x="1275614" y="18210"/>
                  </a:lnTo>
                  <a:lnTo>
                    <a:pt x="1228699" y="26088"/>
                  </a:lnTo>
                  <a:lnTo>
                    <a:pt x="1182292" y="35325"/>
                  </a:lnTo>
                  <a:lnTo>
                    <a:pt x="1136415" y="45900"/>
                  </a:lnTo>
                  <a:lnTo>
                    <a:pt x="1091093" y="57789"/>
                  </a:lnTo>
                  <a:lnTo>
                    <a:pt x="1046349" y="70971"/>
                  </a:lnTo>
                  <a:lnTo>
                    <a:pt x="1002206" y="85422"/>
                  </a:lnTo>
                  <a:lnTo>
                    <a:pt x="958689" y="101121"/>
                  </a:lnTo>
                  <a:lnTo>
                    <a:pt x="915820" y="118044"/>
                  </a:lnTo>
                  <a:lnTo>
                    <a:pt x="873624" y="136170"/>
                  </a:lnTo>
                  <a:lnTo>
                    <a:pt x="832123" y="155476"/>
                  </a:lnTo>
                  <a:lnTo>
                    <a:pt x="791341" y="175940"/>
                  </a:lnTo>
                  <a:lnTo>
                    <a:pt x="751303" y="197539"/>
                  </a:lnTo>
                  <a:lnTo>
                    <a:pt x="712030" y="220251"/>
                  </a:lnTo>
                  <a:lnTo>
                    <a:pt x="673548" y="244053"/>
                  </a:lnTo>
                  <a:lnTo>
                    <a:pt x="635878" y="268922"/>
                  </a:lnTo>
                  <a:lnTo>
                    <a:pt x="599046" y="294837"/>
                  </a:lnTo>
                  <a:lnTo>
                    <a:pt x="563074" y="321775"/>
                  </a:lnTo>
                  <a:lnTo>
                    <a:pt x="527987" y="349714"/>
                  </a:lnTo>
                  <a:lnTo>
                    <a:pt x="493806" y="378631"/>
                  </a:lnTo>
                  <a:lnTo>
                    <a:pt x="460557" y="408503"/>
                  </a:lnTo>
                  <a:lnTo>
                    <a:pt x="428263" y="439308"/>
                  </a:lnTo>
                  <a:lnTo>
                    <a:pt x="396947" y="471024"/>
                  </a:lnTo>
                  <a:lnTo>
                    <a:pt x="366632" y="503629"/>
                  </a:lnTo>
                  <a:lnTo>
                    <a:pt x="337343" y="537099"/>
                  </a:lnTo>
                  <a:lnTo>
                    <a:pt x="309102" y="571413"/>
                  </a:lnTo>
                  <a:lnTo>
                    <a:pt x="281934" y="606547"/>
                  </a:lnTo>
                  <a:lnTo>
                    <a:pt x="255861" y="642481"/>
                  </a:lnTo>
                  <a:lnTo>
                    <a:pt x="230908" y="679190"/>
                  </a:lnTo>
                  <a:lnTo>
                    <a:pt x="207098" y="716653"/>
                  </a:lnTo>
                  <a:lnTo>
                    <a:pt x="184454" y="754847"/>
                  </a:lnTo>
                  <a:lnTo>
                    <a:pt x="163001" y="793750"/>
                  </a:lnTo>
                  <a:lnTo>
                    <a:pt x="142760" y="833339"/>
                  </a:lnTo>
                  <a:lnTo>
                    <a:pt x="123757" y="873592"/>
                  </a:lnTo>
                  <a:lnTo>
                    <a:pt x="106015" y="914487"/>
                  </a:lnTo>
                  <a:lnTo>
                    <a:pt x="89557" y="956000"/>
                  </a:lnTo>
                  <a:lnTo>
                    <a:pt x="74406" y="998110"/>
                  </a:lnTo>
                  <a:lnTo>
                    <a:pt x="60586" y="1040795"/>
                  </a:lnTo>
                  <a:lnTo>
                    <a:pt x="48122" y="1084030"/>
                  </a:lnTo>
                  <a:lnTo>
                    <a:pt x="37035" y="1127795"/>
                  </a:lnTo>
                  <a:lnTo>
                    <a:pt x="27351" y="1172067"/>
                  </a:lnTo>
                  <a:lnTo>
                    <a:pt x="19091" y="1216824"/>
                  </a:lnTo>
                  <a:lnTo>
                    <a:pt x="12281" y="1262042"/>
                  </a:lnTo>
                  <a:lnTo>
                    <a:pt x="6943" y="1307699"/>
                  </a:lnTo>
                  <a:lnTo>
                    <a:pt x="3101" y="1353774"/>
                  </a:lnTo>
                  <a:lnTo>
                    <a:pt x="779" y="1400243"/>
                  </a:lnTo>
                  <a:lnTo>
                    <a:pt x="0" y="1447084"/>
                  </a:lnTo>
                  <a:lnTo>
                    <a:pt x="779" y="1493920"/>
                  </a:lnTo>
                  <a:lnTo>
                    <a:pt x="3101" y="1540384"/>
                  </a:lnTo>
                  <a:lnTo>
                    <a:pt x="6943" y="1586455"/>
                  </a:lnTo>
                  <a:lnTo>
                    <a:pt x="12281" y="1632108"/>
                  </a:lnTo>
                  <a:lnTo>
                    <a:pt x="19091" y="1677323"/>
                  </a:lnTo>
                  <a:lnTo>
                    <a:pt x="27351" y="1722076"/>
                  </a:lnTo>
                  <a:lnTo>
                    <a:pt x="37035" y="1766345"/>
                  </a:lnTo>
                  <a:lnTo>
                    <a:pt x="48122" y="1810107"/>
                  </a:lnTo>
                  <a:lnTo>
                    <a:pt x="60586" y="1853341"/>
                  </a:lnTo>
                  <a:lnTo>
                    <a:pt x="74406" y="1896024"/>
                  </a:lnTo>
                  <a:lnTo>
                    <a:pt x="89557" y="1938132"/>
                  </a:lnTo>
                  <a:lnTo>
                    <a:pt x="106015" y="1979645"/>
                  </a:lnTo>
                  <a:lnTo>
                    <a:pt x="123757" y="2020539"/>
                  </a:lnTo>
                  <a:lnTo>
                    <a:pt x="142760" y="2060791"/>
                  </a:lnTo>
                  <a:lnTo>
                    <a:pt x="163001" y="2100380"/>
                  </a:lnTo>
                  <a:lnTo>
                    <a:pt x="184454" y="2139283"/>
                  </a:lnTo>
                  <a:lnTo>
                    <a:pt x="207098" y="2177478"/>
                  </a:lnTo>
                  <a:lnTo>
                    <a:pt x="230908" y="2214941"/>
                  </a:lnTo>
                  <a:lnTo>
                    <a:pt x="255861" y="2251651"/>
                  </a:lnTo>
                  <a:lnTo>
                    <a:pt x="281934" y="2287585"/>
                  </a:lnTo>
                  <a:lnTo>
                    <a:pt x="309102" y="2322721"/>
                  </a:lnTo>
                  <a:lnTo>
                    <a:pt x="337343" y="2357036"/>
                  </a:lnTo>
                  <a:lnTo>
                    <a:pt x="366632" y="2390508"/>
                  </a:lnTo>
                  <a:lnTo>
                    <a:pt x="396947" y="2423114"/>
                  </a:lnTo>
                  <a:lnTo>
                    <a:pt x="428263" y="2454832"/>
                  </a:lnTo>
                  <a:lnTo>
                    <a:pt x="460557" y="2485639"/>
                  </a:lnTo>
                  <a:lnTo>
                    <a:pt x="493806" y="2515513"/>
                  </a:lnTo>
                  <a:lnTo>
                    <a:pt x="527987" y="2544432"/>
                  </a:lnTo>
                  <a:lnTo>
                    <a:pt x="563074" y="2572372"/>
                  </a:lnTo>
                  <a:lnTo>
                    <a:pt x="599046" y="2599313"/>
                  </a:lnTo>
                  <a:lnTo>
                    <a:pt x="635878" y="2625230"/>
                  </a:lnTo>
                  <a:lnTo>
                    <a:pt x="673548" y="2650102"/>
                  </a:lnTo>
                  <a:lnTo>
                    <a:pt x="712030" y="2673906"/>
                  </a:lnTo>
                  <a:lnTo>
                    <a:pt x="751303" y="2696620"/>
                  </a:lnTo>
                  <a:lnTo>
                    <a:pt x="791341" y="2718221"/>
                  </a:lnTo>
                  <a:lnTo>
                    <a:pt x="832123" y="2738687"/>
                  </a:lnTo>
                  <a:lnTo>
                    <a:pt x="873624" y="2757995"/>
                  </a:lnTo>
                  <a:lnTo>
                    <a:pt x="915820" y="2776124"/>
                  </a:lnTo>
                  <a:lnTo>
                    <a:pt x="958689" y="2793049"/>
                  </a:lnTo>
                  <a:lnTo>
                    <a:pt x="1002206" y="2808750"/>
                  </a:lnTo>
                  <a:lnTo>
                    <a:pt x="1046349" y="2823203"/>
                  </a:lnTo>
                  <a:lnTo>
                    <a:pt x="1091093" y="2836386"/>
                  </a:lnTo>
                  <a:lnTo>
                    <a:pt x="1136415" y="2848277"/>
                  </a:lnTo>
                  <a:lnTo>
                    <a:pt x="1182292" y="2858853"/>
                  </a:lnTo>
                  <a:lnTo>
                    <a:pt x="1228699" y="2868092"/>
                  </a:lnTo>
                  <a:lnTo>
                    <a:pt x="1275614" y="2875971"/>
                  </a:lnTo>
                  <a:lnTo>
                    <a:pt x="1323013" y="2882468"/>
                  </a:lnTo>
                  <a:lnTo>
                    <a:pt x="1370872" y="2887560"/>
                  </a:lnTo>
                  <a:lnTo>
                    <a:pt x="1419168" y="2891225"/>
                  </a:lnTo>
                  <a:lnTo>
                    <a:pt x="1467877" y="2893441"/>
                  </a:lnTo>
                  <a:lnTo>
                    <a:pt x="1516977" y="2894184"/>
                  </a:lnTo>
                  <a:lnTo>
                    <a:pt x="1566070" y="2893441"/>
                  </a:lnTo>
                  <a:lnTo>
                    <a:pt x="1614775" y="2891225"/>
                  </a:lnTo>
                  <a:lnTo>
                    <a:pt x="1663066" y="2887560"/>
                  </a:lnTo>
                  <a:lnTo>
                    <a:pt x="1710921" y="2882468"/>
                  </a:lnTo>
                  <a:lnTo>
                    <a:pt x="1758316" y="2875971"/>
                  </a:lnTo>
                  <a:lnTo>
                    <a:pt x="1805228" y="2868092"/>
                  </a:lnTo>
                  <a:lnTo>
                    <a:pt x="1851632" y="2858853"/>
                  </a:lnTo>
                  <a:lnTo>
                    <a:pt x="1897506" y="2848277"/>
                  </a:lnTo>
                  <a:lnTo>
                    <a:pt x="1942825" y="2836386"/>
                  </a:lnTo>
                  <a:lnTo>
                    <a:pt x="1987567" y="2823203"/>
                  </a:lnTo>
                  <a:lnTo>
                    <a:pt x="2031707" y="2808750"/>
                  </a:lnTo>
                  <a:lnTo>
                    <a:pt x="2075223" y="2793049"/>
                  </a:lnTo>
                  <a:lnTo>
                    <a:pt x="2118090" y="2776124"/>
                  </a:lnTo>
                  <a:lnTo>
                    <a:pt x="2160286" y="2757995"/>
                  </a:lnTo>
                  <a:lnTo>
                    <a:pt x="2201786" y="2738687"/>
                  </a:lnTo>
                  <a:lnTo>
                    <a:pt x="2242566" y="2718221"/>
                  </a:lnTo>
                  <a:lnTo>
                    <a:pt x="2282605" y="2696620"/>
                  </a:lnTo>
                  <a:lnTo>
                    <a:pt x="2321877" y="2673906"/>
                  </a:lnTo>
                  <a:lnTo>
                    <a:pt x="2360359" y="2650102"/>
                  </a:lnTo>
                  <a:lnTo>
                    <a:pt x="2398029" y="2625230"/>
                  </a:lnTo>
                  <a:lnTo>
                    <a:pt x="2434861" y="2599313"/>
                  </a:lnTo>
                  <a:lnTo>
                    <a:pt x="2470833" y="2572372"/>
                  </a:lnTo>
                  <a:lnTo>
                    <a:pt x="2505921" y="2544432"/>
                  </a:lnTo>
                  <a:lnTo>
                    <a:pt x="2540102" y="2515513"/>
                  </a:lnTo>
                  <a:lnTo>
                    <a:pt x="2573352" y="2485639"/>
                  </a:lnTo>
                  <a:lnTo>
                    <a:pt x="2605648" y="2454832"/>
                  </a:lnTo>
                  <a:lnTo>
                    <a:pt x="2636965" y="2423114"/>
                  </a:lnTo>
                  <a:lnTo>
                    <a:pt x="2667281" y="2390508"/>
                  </a:lnTo>
                  <a:lnTo>
                    <a:pt x="2696571" y="2357036"/>
                  </a:lnTo>
                  <a:lnTo>
                    <a:pt x="2724813" y="2322721"/>
                  </a:lnTo>
                  <a:lnTo>
                    <a:pt x="2751983" y="2287585"/>
                  </a:lnTo>
                  <a:lnTo>
                    <a:pt x="2778057" y="2251651"/>
                  </a:lnTo>
                  <a:lnTo>
                    <a:pt x="2803011" y="2214941"/>
                  </a:lnTo>
                  <a:lnTo>
                    <a:pt x="2826823" y="2177478"/>
                  </a:lnTo>
                  <a:lnTo>
                    <a:pt x="2849468" y="2139283"/>
                  </a:lnTo>
                  <a:lnTo>
                    <a:pt x="2870923" y="2100380"/>
                  </a:lnTo>
                  <a:lnTo>
                    <a:pt x="2891164" y="2060791"/>
                  </a:lnTo>
                  <a:lnTo>
                    <a:pt x="2910169" y="2020539"/>
                  </a:lnTo>
                  <a:lnTo>
                    <a:pt x="2927913" y="1979645"/>
                  </a:lnTo>
                  <a:lnTo>
                    <a:pt x="2944372" y="1938132"/>
                  </a:lnTo>
                  <a:lnTo>
                    <a:pt x="2959524" y="1896024"/>
                  </a:lnTo>
                  <a:lnTo>
                    <a:pt x="2973345" y="1853341"/>
                  </a:lnTo>
                  <a:lnTo>
                    <a:pt x="2985811" y="1810107"/>
                  </a:lnTo>
                  <a:lnTo>
                    <a:pt x="2996898" y="1766345"/>
                  </a:lnTo>
                  <a:lnTo>
                    <a:pt x="3006584" y="1722076"/>
                  </a:lnTo>
                  <a:lnTo>
                    <a:pt x="3014844" y="1677323"/>
                  </a:lnTo>
                  <a:lnTo>
                    <a:pt x="3021655" y="1632108"/>
                  </a:lnTo>
                  <a:lnTo>
                    <a:pt x="3026993" y="1586455"/>
                  </a:lnTo>
                  <a:lnTo>
                    <a:pt x="3030836" y="1540384"/>
                  </a:lnTo>
                  <a:lnTo>
                    <a:pt x="3033158" y="1493920"/>
                  </a:lnTo>
                  <a:lnTo>
                    <a:pt x="3033938" y="1447084"/>
                  </a:lnTo>
                  <a:lnTo>
                    <a:pt x="3033158" y="1400243"/>
                  </a:lnTo>
                  <a:lnTo>
                    <a:pt x="3030836" y="1353774"/>
                  </a:lnTo>
                  <a:lnTo>
                    <a:pt x="3026993" y="1307699"/>
                  </a:lnTo>
                  <a:lnTo>
                    <a:pt x="3021655" y="1262042"/>
                  </a:lnTo>
                  <a:lnTo>
                    <a:pt x="3014844" y="1216824"/>
                  </a:lnTo>
                  <a:lnTo>
                    <a:pt x="3006584" y="1172067"/>
                  </a:lnTo>
                  <a:lnTo>
                    <a:pt x="2996898" y="1127795"/>
                  </a:lnTo>
                  <a:lnTo>
                    <a:pt x="2985811" y="1084030"/>
                  </a:lnTo>
                  <a:lnTo>
                    <a:pt x="2973345" y="1040795"/>
                  </a:lnTo>
                  <a:lnTo>
                    <a:pt x="2959524" y="998110"/>
                  </a:lnTo>
                  <a:lnTo>
                    <a:pt x="2944372" y="956000"/>
                  </a:lnTo>
                  <a:lnTo>
                    <a:pt x="2927913" y="914487"/>
                  </a:lnTo>
                  <a:lnTo>
                    <a:pt x="2910169" y="873592"/>
                  </a:lnTo>
                  <a:lnTo>
                    <a:pt x="2891164" y="833339"/>
                  </a:lnTo>
                  <a:lnTo>
                    <a:pt x="2870923" y="793750"/>
                  </a:lnTo>
                  <a:lnTo>
                    <a:pt x="2849468" y="754847"/>
                  </a:lnTo>
                  <a:lnTo>
                    <a:pt x="2826823" y="716653"/>
                  </a:lnTo>
                  <a:lnTo>
                    <a:pt x="2803011" y="679190"/>
                  </a:lnTo>
                  <a:lnTo>
                    <a:pt x="2778057" y="642481"/>
                  </a:lnTo>
                  <a:lnTo>
                    <a:pt x="2751983" y="606547"/>
                  </a:lnTo>
                  <a:lnTo>
                    <a:pt x="2724813" y="571413"/>
                  </a:lnTo>
                  <a:lnTo>
                    <a:pt x="2696571" y="537099"/>
                  </a:lnTo>
                  <a:lnTo>
                    <a:pt x="2667281" y="503629"/>
                  </a:lnTo>
                  <a:lnTo>
                    <a:pt x="2636965" y="471024"/>
                  </a:lnTo>
                  <a:lnTo>
                    <a:pt x="2605648" y="439308"/>
                  </a:lnTo>
                  <a:lnTo>
                    <a:pt x="2573352" y="408503"/>
                  </a:lnTo>
                  <a:lnTo>
                    <a:pt x="2540102" y="378631"/>
                  </a:lnTo>
                  <a:lnTo>
                    <a:pt x="2505921" y="349714"/>
                  </a:lnTo>
                  <a:lnTo>
                    <a:pt x="2470833" y="321775"/>
                  </a:lnTo>
                  <a:lnTo>
                    <a:pt x="2434861" y="294837"/>
                  </a:lnTo>
                  <a:lnTo>
                    <a:pt x="2398029" y="268922"/>
                  </a:lnTo>
                  <a:lnTo>
                    <a:pt x="2360359" y="244053"/>
                  </a:lnTo>
                  <a:lnTo>
                    <a:pt x="2321877" y="220251"/>
                  </a:lnTo>
                  <a:lnTo>
                    <a:pt x="2282605" y="197539"/>
                  </a:lnTo>
                  <a:lnTo>
                    <a:pt x="2242566" y="175940"/>
                  </a:lnTo>
                  <a:lnTo>
                    <a:pt x="2201786" y="155476"/>
                  </a:lnTo>
                  <a:lnTo>
                    <a:pt x="2160286" y="136170"/>
                  </a:lnTo>
                  <a:lnTo>
                    <a:pt x="2118090" y="118044"/>
                  </a:lnTo>
                  <a:lnTo>
                    <a:pt x="2075223" y="101121"/>
                  </a:lnTo>
                  <a:lnTo>
                    <a:pt x="2031707" y="85422"/>
                  </a:lnTo>
                  <a:lnTo>
                    <a:pt x="1987567" y="70971"/>
                  </a:lnTo>
                  <a:lnTo>
                    <a:pt x="1942825" y="57789"/>
                  </a:lnTo>
                  <a:lnTo>
                    <a:pt x="1897506" y="45900"/>
                  </a:lnTo>
                  <a:lnTo>
                    <a:pt x="1851632" y="35325"/>
                  </a:lnTo>
                  <a:lnTo>
                    <a:pt x="1805228" y="26088"/>
                  </a:lnTo>
                  <a:lnTo>
                    <a:pt x="1758316" y="18210"/>
                  </a:lnTo>
                  <a:lnTo>
                    <a:pt x="1710921" y="11714"/>
                  </a:lnTo>
                  <a:lnTo>
                    <a:pt x="1663066" y="6623"/>
                  </a:lnTo>
                  <a:lnTo>
                    <a:pt x="1614775" y="2958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306380" y="2437134"/>
              <a:ext cx="3034030" cy="2894330"/>
            </a:xfrm>
            <a:custGeom>
              <a:avLst/>
              <a:gdLst/>
              <a:ahLst/>
              <a:cxnLst/>
              <a:rect l="l" t="t" r="r" b="b"/>
              <a:pathLst>
                <a:path w="3034029" h="2894329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8"/>
                  </a:lnTo>
                  <a:lnTo>
                    <a:pt x="1370872" y="6623"/>
                  </a:lnTo>
                  <a:lnTo>
                    <a:pt x="1323013" y="11714"/>
                  </a:lnTo>
                  <a:lnTo>
                    <a:pt x="1275614" y="18210"/>
                  </a:lnTo>
                  <a:lnTo>
                    <a:pt x="1228699" y="26088"/>
                  </a:lnTo>
                  <a:lnTo>
                    <a:pt x="1182292" y="35325"/>
                  </a:lnTo>
                  <a:lnTo>
                    <a:pt x="1136415" y="45900"/>
                  </a:lnTo>
                  <a:lnTo>
                    <a:pt x="1091093" y="57789"/>
                  </a:lnTo>
                  <a:lnTo>
                    <a:pt x="1046349" y="70971"/>
                  </a:lnTo>
                  <a:lnTo>
                    <a:pt x="1002206" y="85422"/>
                  </a:lnTo>
                  <a:lnTo>
                    <a:pt x="958689" y="101121"/>
                  </a:lnTo>
                  <a:lnTo>
                    <a:pt x="915820" y="118044"/>
                  </a:lnTo>
                  <a:lnTo>
                    <a:pt x="873624" y="136170"/>
                  </a:lnTo>
                  <a:lnTo>
                    <a:pt x="832123" y="155476"/>
                  </a:lnTo>
                  <a:lnTo>
                    <a:pt x="791341" y="175940"/>
                  </a:lnTo>
                  <a:lnTo>
                    <a:pt x="751303" y="197539"/>
                  </a:lnTo>
                  <a:lnTo>
                    <a:pt x="712030" y="220251"/>
                  </a:lnTo>
                  <a:lnTo>
                    <a:pt x="673548" y="244053"/>
                  </a:lnTo>
                  <a:lnTo>
                    <a:pt x="635878" y="268922"/>
                  </a:lnTo>
                  <a:lnTo>
                    <a:pt x="599046" y="294837"/>
                  </a:lnTo>
                  <a:lnTo>
                    <a:pt x="563074" y="321775"/>
                  </a:lnTo>
                  <a:lnTo>
                    <a:pt x="527987" y="349714"/>
                  </a:lnTo>
                  <a:lnTo>
                    <a:pt x="493806" y="378631"/>
                  </a:lnTo>
                  <a:lnTo>
                    <a:pt x="460557" y="408503"/>
                  </a:lnTo>
                  <a:lnTo>
                    <a:pt x="428263" y="439308"/>
                  </a:lnTo>
                  <a:lnTo>
                    <a:pt x="396947" y="471024"/>
                  </a:lnTo>
                  <a:lnTo>
                    <a:pt x="366632" y="503629"/>
                  </a:lnTo>
                  <a:lnTo>
                    <a:pt x="337343" y="537099"/>
                  </a:lnTo>
                  <a:lnTo>
                    <a:pt x="309102" y="571413"/>
                  </a:lnTo>
                  <a:lnTo>
                    <a:pt x="281934" y="606547"/>
                  </a:lnTo>
                  <a:lnTo>
                    <a:pt x="255861" y="642481"/>
                  </a:lnTo>
                  <a:lnTo>
                    <a:pt x="230908" y="679190"/>
                  </a:lnTo>
                  <a:lnTo>
                    <a:pt x="207098" y="716653"/>
                  </a:lnTo>
                  <a:lnTo>
                    <a:pt x="184454" y="754847"/>
                  </a:lnTo>
                  <a:lnTo>
                    <a:pt x="163001" y="793750"/>
                  </a:lnTo>
                  <a:lnTo>
                    <a:pt x="142760" y="833339"/>
                  </a:lnTo>
                  <a:lnTo>
                    <a:pt x="123757" y="873592"/>
                  </a:lnTo>
                  <a:lnTo>
                    <a:pt x="106015" y="914487"/>
                  </a:lnTo>
                  <a:lnTo>
                    <a:pt x="89557" y="956000"/>
                  </a:lnTo>
                  <a:lnTo>
                    <a:pt x="74406" y="998110"/>
                  </a:lnTo>
                  <a:lnTo>
                    <a:pt x="60586" y="1040795"/>
                  </a:lnTo>
                  <a:lnTo>
                    <a:pt x="48122" y="1084030"/>
                  </a:lnTo>
                  <a:lnTo>
                    <a:pt x="37035" y="1127795"/>
                  </a:lnTo>
                  <a:lnTo>
                    <a:pt x="27351" y="1172067"/>
                  </a:lnTo>
                  <a:lnTo>
                    <a:pt x="19091" y="1216824"/>
                  </a:lnTo>
                  <a:lnTo>
                    <a:pt x="12281" y="1262042"/>
                  </a:lnTo>
                  <a:lnTo>
                    <a:pt x="6943" y="1307699"/>
                  </a:lnTo>
                  <a:lnTo>
                    <a:pt x="3101" y="1353774"/>
                  </a:lnTo>
                  <a:lnTo>
                    <a:pt x="779" y="1400243"/>
                  </a:lnTo>
                  <a:lnTo>
                    <a:pt x="0" y="1447084"/>
                  </a:lnTo>
                  <a:lnTo>
                    <a:pt x="779" y="1493920"/>
                  </a:lnTo>
                  <a:lnTo>
                    <a:pt x="3101" y="1540384"/>
                  </a:lnTo>
                  <a:lnTo>
                    <a:pt x="6943" y="1586455"/>
                  </a:lnTo>
                  <a:lnTo>
                    <a:pt x="12281" y="1632108"/>
                  </a:lnTo>
                  <a:lnTo>
                    <a:pt x="19091" y="1677323"/>
                  </a:lnTo>
                  <a:lnTo>
                    <a:pt x="27351" y="1722076"/>
                  </a:lnTo>
                  <a:lnTo>
                    <a:pt x="37035" y="1766345"/>
                  </a:lnTo>
                  <a:lnTo>
                    <a:pt x="48122" y="1810107"/>
                  </a:lnTo>
                  <a:lnTo>
                    <a:pt x="60586" y="1853341"/>
                  </a:lnTo>
                  <a:lnTo>
                    <a:pt x="74406" y="1896024"/>
                  </a:lnTo>
                  <a:lnTo>
                    <a:pt x="89557" y="1938132"/>
                  </a:lnTo>
                  <a:lnTo>
                    <a:pt x="106015" y="1979645"/>
                  </a:lnTo>
                  <a:lnTo>
                    <a:pt x="123757" y="2020539"/>
                  </a:lnTo>
                  <a:lnTo>
                    <a:pt x="142760" y="2060791"/>
                  </a:lnTo>
                  <a:lnTo>
                    <a:pt x="163001" y="2100380"/>
                  </a:lnTo>
                  <a:lnTo>
                    <a:pt x="184454" y="2139283"/>
                  </a:lnTo>
                  <a:lnTo>
                    <a:pt x="207098" y="2177478"/>
                  </a:lnTo>
                  <a:lnTo>
                    <a:pt x="230908" y="2214941"/>
                  </a:lnTo>
                  <a:lnTo>
                    <a:pt x="255861" y="2251651"/>
                  </a:lnTo>
                  <a:lnTo>
                    <a:pt x="281934" y="2287585"/>
                  </a:lnTo>
                  <a:lnTo>
                    <a:pt x="309102" y="2322721"/>
                  </a:lnTo>
                  <a:lnTo>
                    <a:pt x="337343" y="2357036"/>
                  </a:lnTo>
                  <a:lnTo>
                    <a:pt x="366632" y="2390508"/>
                  </a:lnTo>
                  <a:lnTo>
                    <a:pt x="396947" y="2423114"/>
                  </a:lnTo>
                  <a:lnTo>
                    <a:pt x="428263" y="2454832"/>
                  </a:lnTo>
                  <a:lnTo>
                    <a:pt x="460557" y="2485639"/>
                  </a:lnTo>
                  <a:lnTo>
                    <a:pt x="493806" y="2515513"/>
                  </a:lnTo>
                  <a:lnTo>
                    <a:pt x="527987" y="2544432"/>
                  </a:lnTo>
                  <a:lnTo>
                    <a:pt x="563074" y="2572372"/>
                  </a:lnTo>
                  <a:lnTo>
                    <a:pt x="599046" y="2599313"/>
                  </a:lnTo>
                  <a:lnTo>
                    <a:pt x="635878" y="2625230"/>
                  </a:lnTo>
                  <a:lnTo>
                    <a:pt x="673548" y="2650102"/>
                  </a:lnTo>
                  <a:lnTo>
                    <a:pt x="712030" y="2673906"/>
                  </a:lnTo>
                  <a:lnTo>
                    <a:pt x="751303" y="2696620"/>
                  </a:lnTo>
                  <a:lnTo>
                    <a:pt x="791341" y="2718221"/>
                  </a:lnTo>
                  <a:lnTo>
                    <a:pt x="832123" y="2738687"/>
                  </a:lnTo>
                  <a:lnTo>
                    <a:pt x="873624" y="2757995"/>
                  </a:lnTo>
                  <a:lnTo>
                    <a:pt x="915820" y="2776124"/>
                  </a:lnTo>
                  <a:lnTo>
                    <a:pt x="958689" y="2793049"/>
                  </a:lnTo>
                  <a:lnTo>
                    <a:pt x="1002206" y="2808750"/>
                  </a:lnTo>
                  <a:lnTo>
                    <a:pt x="1046349" y="2823203"/>
                  </a:lnTo>
                  <a:lnTo>
                    <a:pt x="1091093" y="2836386"/>
                  </a:lnTo>
                  <a:lnTo>
                    <a:pt x="1136415" y="2848277"/>
                  </a:lnTo>
                  <a:lnTo>
                    <a:pt x="1182292" y="2858853"/>
                  </a:lnTo>
                  <a:lnTo>
                    <a:pt x="1228699" y="2868092"/>
                  </a:lnTo>
                  <a:lnTo>
                    <a:pt x="1275614" y="2875971"/>
                  </a:lnTo>
                  <a:lnTo>
                    <a:pt x="1323013" y="2882468"/>
                  </a:lnTo>
                  <a:lnTo>
                    <a:pt x="1370872" y="2887560"/>
                  </a:lnTo>
                  <a:lnTo>
                    <a:pt x="1419168" y="2891225"/>
                  </a:lnTo>
                  <a:lnTo>
                    <a:pt x="1467877" y="2893441"/>
                  </a:lnTo>
                  <a:lnTo>
                    <a:pt x="1516977" y="2894184"/>
                  </a:lnTo>
                  <a:lnTo>
                    <a:pt x="1566070" y="2893441"/>
                  </a:lnTo>
                  <a:lnTo>
                    <a:pt x="1614775" y="2891225"/>
                  </a:lnTo>
                  <a:lnTo>
                    <a:pt x="1663066" y="2887560"/>
                  </a:lnTo>
                  <a:lnTo>
                    <a:pt x="1710921" y="2882468"/>
                  </a:lnTo>
                  <a:lnTo>
                    <a:pt x="1758316" y="2875971"/>
                  </a:lnTo>
                  <a:lnTo>
                    <a:pt x="1805228" y="2868092"/>
                  </a:lnTo>
                  <a:lnTo>
                    <a:pt x="1851632" y="2858853"/>
                  </a:lnTo>
                  <a:lnTo>
                    <a:pt x="1897506" y="2848277"/>
                  </a:lnTo>
                  <a:lnTo>
                    <a:pt x="1942825" y="2836386"/>
                  </a:lnTo>
                  <a:lnTo>
                    <a:pt x="1987567" y="2823203"/>
                  </a:lnTo>
                  <a:lnTo>
                    <a:pt x="2031707" y="2808750"/>
                  </a:lnTo>
                  <a:lnTo>
                    <a:pt x="2075223" y="2793049"/>
                  </a:lnTo>
                  <a:lnTo>
                    <a:pt x="2118090" y="2776124"/>
                  </a:lnTo>
                  <a:lnTo>
                    <a:pt x="2160286" y="2757995"/>
                  </a:lnTo>
                  <a:lnTo>
                    <a:pt x="2201786" y="2738687"/>
                  </a:lnTo>
                  <a:lnTo>
                    <a:pt x="2242566" y="2718221"/>
                  </a:lnTo>
                  <a:lnTo>
                    <a:pt x="2282605" y="2696620"/>
                  </a:lnTo>
                  <a:lnTo>
                    <a:pt x="2321877" y="2673906"/>
                  </a:lnTo>
                  <a:lnTo>
                    <a:pt x="2360359" y="2650102"/>
                  </a:lnTo>
                  <a:lnTo>
                    <a:pt x="2398029" y="2625230"/>
                  </a:lnTo>
                  <a:lnTo>
                    <a:pt x="2434861" y="2599313"/>
                  </a:lnTo>
                  <a:lnTo>
                    <a:pt x="2470833" y="2572372"/>
                  </a:lnTo>
                  <a:lnTo>
                    <a:pt x="2505921" y="2544432"/>
                  </a:lnTo>
                  <a:lnTo>
                    <a:pt x="2540102" y="2515513"/>
                  </a:lnTo>
                  <a:lnTo>
                    <a:pt x="2573352" y="2485639"/>
                  </a:lnTo>
                  <a:lnTo>
                    <a:pt x="2605648" y="2454832"/>
                  </a:lnTo>
                  <a:lnTo>
                    <a:pt x="2636965" y="2423114"/>
                  </a:lnTo>
                  <a:lnTo>
                    <a:pt x="2667281" y="2390508"/>
                  </a:lnTo>
                  <a:lnTo>
                    <a:pt x="2696571" y="2357036"/>
                  </a:lnTo>
                  <a:lnTo>
                    <a:pt x="2724813" y="2322721"/>
                  </a:lnTo>
                  <a:lnTo>
                    <a:pt x="2751983" y="2287585"/>
                  </a:lnTo>
                  <a:lnTo>
                    <a:pt x="2778057" y="2251651"/>
                  </a:lnTo>
                  <a:lnTo>
                    <a:pt x="2803011" y="2214941"/>
                  </a:lnTo>
                  <a:lnTo>
                    <a:pt x="2826823" y="2177478"/>
                  </a:lnTo>
                  <a:lnTo>
                    <a:pt x="2849468" y="2139283"/>
                  </a:lnTo>
                  <a:lnTo>
                    <a:pt x="2870923" y="2100380"/>
                  </a:lnTo>
                  <a:lnTo>
                    <a:pt x="2891164" y="2060791"/>
                  </a:lnTo>
                  <a:lnTo>
                    <a:pt x="2910169" y="2020539"/>
                  </a:lnTo>
                  <a:lnTo>
                    <a:pt x="2927913" y="1979645"/>
                  </a:lnTo>
                  <a:lnTo>
                    <a:pt x="2944372" y="1938132"/>
                  </a:lnTo>
                  <a:lnTo>
                    <a:pt x="2959524" y="1896024"/>
                  </a:lnTo>
                  <a:lnTo>
                    <a:pt x="2973345" y="1853341"/>
                  </a:lnTo>
                  <a:lnTo>
                    <a:pt x="2985811" y="1810107"/>
                  </a:lnTo>
                  <a:lnTo>
                    <a:pt x="2996898" y="1766345"/>
                  </a:lnTo>
                  <a:lnTo>
                    <a:pt x="3006584" y="1722076"/>
                  </a:lnTo>
                  <a:lnTo>
                    <a:pt x="3014844" y="1677323"/>
                  </a:lnTo>
                  <a:lnTo>
                    <a:pt x="3021655" y="1632108"/>
                  </a:lnTo>
                  <a:lnTo>
                    <a:pt x="3026993" y="1586455"/>
                  </a:lnTo>
                  <a:lnTo>
                    <a:pt x="3030836" y="1540384"/>
                  </a:lnTo>
                  <a:lnTo>
                    <a:pt x="3033158" y="1493920"/>
                  </a:lnTo>
                  <a:lnTo>
                    <a:pt x="3033938" y="1447084"/>
                  </a:lnTo>
                  <a:lnTo>
                    <a:pt x="3033158" y="1400243"/>
                  </a:lnTo>
                  <a:lnTo>
                    <a:pt x="3030836" y="1353774"/>
                  </a:lnTo>
                  <a:lnTo>
                    <a:pt x="3026993" y="1307699"/>
                  </a:lnTo>
                  <a:lnTo>
                    <a:pt x="3021655" y="1262042"/>
                  </a:lnTo>
                  <a:lnTo>
                    <a:pt x="3014844" y="1216824"/>
                  </a:lnTo>
                  <a:lnTo>
                    <a:pt x="3006584" y="1172067"/>
                  </a:lnTo>
                  <a:lnTo>
                    <a:pt x="2996898" y="1127795"/>
                  </a:lnTo>
                  <a:lnTo>
                    <a:pt x="2985811" y="1084030"/>
                  </a:lnTo>
                  <a:lnTo>
                    <a:pt x="2973345" y="1040795"/>
                  </a:lnTo>
                  <a:lnTo>
                    <a:pt x="2959524" y="998110"/>
                  </a:lnTo>
                  <a:lnTo>
                    <a:pt x="2944372" y="956000"/>
                  </a:lnTo>
                  <a:lnTo>
                    <a:pt x="2927913" y="914487"/>
                  </a:lnTo>
                  <a:lnTo>
                    <a:pt x="2910169" y="873592"/>
                  </a:lnTo>
                  <a:lnTo>
                    <a:pt x="2891164" y="833339"/>
                  </a:lnTo>
                  <a:lnTo>
                    <a:pt x="2870923" y="793750"/>
                  </a:lnTo>
                  <a:lnTo>
                    <a:pt x="2849468" y="754847"/>
                  </a:lnTo>
                  <a:lnTo>
                    <a:pt x="2826823" y="716653"/>
                  </a:lnTo>
                  <a:lnTo>
                    <a:pt x="2803011" y="679190"/>
                  </a:lnTo>
                  <a:lnTo>
                    <a:pt x="2778057" y="642481"/>
                  </a:lnTo>
                  <a:lnTo>
                    <a:pt x="2751983" y="606547"/>
                  </a:lnTo>
                  <a:lnTo>
                    <a:pt x="2724813" y="571413"/>
                  </a:lnTo>
                  <a:lnTo>
                    <a:pt x="2696571" y="537099"/>
                  </a:lnTo>
                  <a:lnTo>
                    <a:pt x="2667281" y="503629"/>
                  </a:lnTo>
                  <a:lnTo>
                    <a:pt x="2636965" y="471024"/>
                  </a:lnTo>
                  <a:lnTo>
                    <a:pt x="2605648" y="439308"/>
                  </a:lnTo>
                  <a:lnTo>
                    <a:pt x="2573352" y="408503"/>
                  </a:lnTo>
                  <a:lnTo>
                    <a:pt x="2540102" y="378631"/>
                  </a:lnTo>
                  <a:lnTo>
                    <a:pt x="2505921" y="349714"/>
                  </a:lnTo>
                  <a:lnTo>
                    <a:pt x="2470833" y="321775"/>
                  </a:lnTo>
                  <a:lnTo>
                    <a:pt x="2434861" y="294837"/>
                  </a:lnTo>
                  <a:lnTo>
                    <a:pt x="2398029" y="268922"/>
                  </a:lnTo>
                  <a:lnTo>
                    <a:pt x="2360359" y="244053"/>
                  </a:lnTo>
                  <a:lnTo>
                    <a:pt x="2321877" y="220251"/>
                  </a:lnTo>
                  <a:lnTo>
                    <a:pt x="2282605" y="197539"/>
                  </a:lnTo>
                  <a:lnTo>
                    <a:pt x="2242566" y="175940"/>
                  </a:lnTo>
                  <a:lnTo>
                    <a:pt x="2201786" y="155476"/>
                  </a:lnTo>
                  <a:lnTo>
                    <a:pt x="2160286" y="136170"/>
                  </a:lnTo>
                  <a:lnTo>
                    <a:pt x="2118090" y="118044"/>
                  </a:lnTo>
                  <a:lnTo>
                    <a:pt x="2075223" y="101121"/>
                  </a:lnTo>
                  <a:lnTo>
                    <a:pt x="2031707" y="85422"/>
                  </a:lnTo>
                  <a:lnTo>
                    <a:pt x="1987567" y="70971"/>
                  </a:lnTo>
                  <a:lnTo>
                    <a:pt x="1942825" y="57789"/>
                  </a:lnTo>
                  <a:lnTo>
                    <a:pt x="1897506" y="45900"/>
                  </a:lnTo>
                  <a:lnTo>
                    <a:pt x="1851632" y="35325"/>
                  </a:lnTo>
                  <a:lnTo>
                    <a:pt x="1805228" y="26088"/>
                  </a:lnTo>
                  <a:lnTo>
                    <a:pt x="1758316" y="18210"/>
                  </a:lnTo>
                  <a:lnTo>
                    <a:pt x="1710921" y="11714"/>
                  </a:lnTo>
                  <a:lnTo>
                    <a:pt x="1663066" y="6623"/>
                  </a:lnTo>
                  <a:lnTo>
                    <a:pt x="1614775" y="2958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ln w="15658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89216" y="4862988"/>
              <a:ext cx="719383" cy="678004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7001856" y="4615819"/>
            <a:ext cx="171926" cy="2659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650" b="1" spc="-38" dirty="0">
                <a:latin typeface="Times New Roman"/>
                <a:cs typeface="Times New Roman"/>
              </a:rPr>
              <a:t>A</a:t>
            </a:r>
            <a:endParaRPr sz="1650" dirty="0">
              <a:latin typeface="Times New Roman"/>
              <a:cs typeface="Times New Roman"/>
            </a:endParaRPr>
          </a:p>
        </p:txBody>
      </p:sp>
      <p:pic>
        <p:nvPicPr>
          <p:cNvPr id="19" name="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1514" y="2798206"/>
            <a:ext cx="539537" cy="508502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5645903" y="2908087"/>
            <a:ext cx="231934" cy="2659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650" b="1" spc="-19" dirty="0">
                <a:latin typeface="Times New Roman"/>
                <a:cs typeface="Times New Roman"/>
              </a:rPr>
              <a:t>cd</a:t>
            </a:r>
            <a:endParaRPr sz="1650" dirty="0">
              <a:latin typeface="Times New Roman"/>
              <a:cs typeface="Times New Roman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66845" y="4504491"/>
            <a:ext cx="539537" cy="50850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045911" y="4615819"/>
            <a:ext cx="183833" cy="2659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650" b="1" spc="-38" dirty="0">
                <a:latin typeface="Times New Roman"/>
                <a:cs typeface="Times New Roman"/>
              </a:rPr>
              <a:t>K</a:t>
            </a:r>
            <a:endParaRPr sz="1650" dirty="0">
              <a:latin typeface="Times New Roman"/>
              <a:cs typeface="Times New Roman"/>
            </a:endParaRPr>
          </a:p>
        </p:txBody>
      </p:sp>
      <p:pic>
        <p:nvPicPr>
          <p:cNvPr id="23" name="object 2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68660" y="3735848"/>
            <a:ext cx="539539" cy="508514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5358494" y="3846612"/>
            <a:ext cx="360044" cy="2659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650" b="1" spc="-19" dirty="0">
                <a:latin typeface="Times New Roman"/>
                <a:cs typeface="Times New Roman"/>
              </a:rPr>
              <a:t>mol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796470" y="2410216"/>
            <a:ext cx="1537811" cy="2107883"/>
            <a:chOff x="7728627" y="2070621"/>
            <a:chExt cx="2050414" cy="2810510"/>
          </a:xfrm>
        </p:grpSpPr>
        <p:sp>
          <p:nvSpPr>
            <p:cNvPr id="26" name="object 26"/>
            <p:cNvSpPr/>
            <p:nvPr/>
          </p:nvSpPr>
          <p:spPr>
            <a:xfrm>
              <a:off x="7728623" y="2724327"/>
              <a:ext cx="2050414" cy="2156460"/>
            </a:xfrm>
            <a:custGeom>
              <a:avLst/>
              <a:gdLst/>
              <a:ahLst/>
              <a:cxnLst/>
              <a:rect l="l" t="t" r="r" b="b"/>
              <a:pathLst>
                <a:path w="2050415" h="2156460">
                  <a:moveTo>
                    <a:pt x="2049792" y="454152"/>
                  </a:moveTo>
                  <a:lnTo>
                    <a:pt x="2047913" y="450227"/>
                  </a:lnTo>
                  <a:lnTo>
                    <a:pt x="2046262" y="446316"/>
                  </a:lnTo>
                  <a:lnTo>
                    <a:pt x="2046185" y="446151"/>
                  </a:lnTo>
                  <a:lnTo>
                    <a:pt x="2041499" y="444588"/>
                  </a:lnTo>
                  <a:lnTo>
                    <a:pt x="2037588" y="446316"/>
                  </a:lnTo>
                  <a:lnTo>
                    <a:pt x="1303566" y="788136"/>
                  </a:lnTo>
                  <a:lnTo>
                    <a:pt x="1133119" y="38849"/>
                  </a:lnTo>
                  <a:lnTo>
                    <a:pt x="1137424" y="37934"/>
                  </a:lnTo>
                  <a:lnTo>
                    <a:pt x="1141641" y="36995"/>
                  </a:lnTo>
                  <a:lnTo>
                    <a:pt x="1144308" y="32766"/>
                  </a:lnTo>
                  <a:lnTo>
                    <a:pt x="1143368" y="28536"/>
                  </a:lnTo>
                  <a:lnTo>
                    <a:pt x="1142580" y="24307"/>
                  </a:lnTo>
                  <a:lnTo>
                    <a:pt x="1138364" y="21640"/>
                  </a:lnTo>
                  <a:lnTo>
                    <a:pt x="1134135" y="22580"/>
                  </a:lnTo>
                  <a:lnTo>
                    <a:pt x="1129626" y="23533"/>
                  </a:lnTo>
                  <a:lnTo>
                    <a:pt x="1125855" y="6896"/>
                  </a:lnTo>
                  <a:lnTo>
                    <a:pt x="1124750" y="2667"/>
                  </a:lnTo>
                  <a:lnTo>
                    <a:pt x="1120686" y="0"/>
                  </a:lnTo>
                  <a:lnTo>
                    <a:pt x="1112240" y="1879"/>
                  </a:lnTo>
                  <a:lnTo>
                    <a:pt x="1109586" y="6121"/>
                  </a:lnTo>
                  <a:lnTo>
                    <a:pt x="1110526" y="10350"/>
                  </a:lnTo>
                  <a:lnTo>
                    <a:pt x="1114259" y="26784"/>
                  </a:lnTo>
                  <a:lnTo>
                    <a:pt x="381469" y="181444"/>
                  </a:lnTo>
                  <a:lnTo>
                    <a:pt x="373418" y="143129"/>
                  </a:lnTo>
                  <a:lnTo>
                    <a:pt x="291274" y="208495"/>
                  </a:lnTo>
                  <a:lnTo>
                    <a:pt x="392747" y="235153"/>
                  </a:lnTo>
                  <a:lnTo>
                    <a:pt x="385572" y="200977"/>
                  </a:lnTo>
                  <a:lnTo>
                    <a:pt x="384695" y="196811"/>
                  </a:lnTo>
                  <a:lnTo>
                    <a:pt x="1117739" y="42100"/>
                  </a:lnTo>
                  <a:lnTo>
                    <a:pt x="1289050" y="794893"/>
                  </a:lnTo>
                  <a:lnTo>
                    <a:pt x="81788" y="1357096"/>
                  </a:lnTo>
                  <a:lnTo>
                    <a:pt x="65316" y="1321549"/>
                  </a:lnTo>
                  <a:lnTo>
                    <a:pt x="0" y="1403832"/>
                  </a:lnTo>
                  <a:lnTo>
                    <a:pt x="104851" y="1406867"/>
                  </a:lnTo>
                  <a:lnTo>
                    <a:pt x="92290" y="1379740"/>
                  </a:lnTo>
                  <a:lnTo>
                    <a:pt x="88379" y="1371320"/>
                  </a:lnTo>
                  <a:lnTo>
                    <a:pt x="1292618" y="810552"/>
                  </a:lnTo>
                  <a:lnTo>
                    <a:pt x="1578394" y="2066340"/>
                  </a:lnTo>
                  <a:lnTo>
                    <a:pt x="1540281" y="2075053"/>
                  </a:lnTo>
                  <a:lnTo>
                    <a:pt x="1606892" y="2156307"/>
                  </a:lnTo>
                  <a:lnTo>
                    <a:pt x="1623402" y="2088489"/>
                  </a:lnTo>
                  <a:lnTo>
                    <a:pt x="1631759" y="2054136"/>
                  </a:lnTo>
                  <a:lnTo>
                    <a:pt x="1593570" y="2062873"/>
                  </a:lnTo>
                  <a:lnTo>
                    <a:pt x="1307134" y="803783"/>
                  </a:lnTo>
                  <a:lnTo>
                    <a:pt x="2044153" y="460578"/>
                  </a:lnTo>
                  <a:lnTo>
                    <a:pt x="2048065" y="458698"/>
                  </a:lnTo>
                  <a:lnTo>
                    <a:pt x="2049792" y="454152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02746" y="2070621"/>
              <a:ext cx="719399" cy="67800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549816" y="2519863"/>
            <a:ext cx="195263" cy="2659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650" b="1" spc="-38" dirty="0">
                <a:latin typeface="Times New Roman"/>
                <a:cs typeface="Times New Roman"/>
              </a:rPr>
              <a:t>m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28120" y="2855581"/>
            <a:ext cx="1723073" cy="1656398"/>
            <a:chOff x="8037493" y="2664442"/>
            <a:chExt cx="2297430" cy="2208530"/>
          </a:xfrm>
        </p:grpSpPr>
        <p:sp>
          <p:nvSpPr>
            <p:cNvPr id="30" name="object 30"/>
            <p:cNvSpPr/>
            <p:nvPr/>
          </p:nvSpPr>
          <p:spPr>
            <a:xfrm>
              <a:off x="8037487" y="2945993"/>
              <a:ext cx="1791335" cy="1927225"/>
            </a:xfrm>
            <a:custGeom>
              <a:avLst/>
              <a:gdLst/>
              <a:ahLst/>
              <a:cxnLst/>
              <a:rect l="l" t="t" r="r" b="b"/>
              <a:pathLst>
                <a:path w="1791334" h="1927225">
                  <a:moveTo>
                    <a:pt x="1791119" y="275590"/>
                  </a:moveTo>
                  <a:lnTo>
                    <a:pt x="1788147" y="271678"/>
                  </a:lnTo>
                  <a:lnTo>
                    <a:pt x="1783930" y="271043"/>
                  </a:lnTo>
                  <a:lnTo>
                    <a:pt x="1667002" y="254977"/>
                  </a:lnTo>
                  <a:lnTo>
                    <a:pt x="1672107" y="226999"/>
                  </a:lnTo>
                  <a:lnTo>
                    <a:pt x="1669300" y="222923"/>
                  </a:lnTo>
                  <a:lnTo>
                    <a:pt x="1660702" y="221348"/>
                  </a:lnTo>
                  <a:lnTo>
                    <a:pt x="1656626" y="224167"/>
                  </a:lnTo>
                  <a:lnTo>
                    <a:pt x="1651406" y="252844"/>
                  </a:lnTo>
                  <a:lnTo>
                    <a:pt x="94030" y="38811"/>
                  </a:lnTo>
                  <a:lnTo>
                    <a:pt x="94322" y="36690"/>
                  </a:lnTo>
                  <a:lnTo>
                    <a:pt x="94386" y="36220"/>
                  </a:lnTo>
                  <a:lnTo>
                    <a:pt x="99339" y="0"/>
                  </a:lnTo>
                  <a:lnTo>
                    <a:pt x="0" y="33858"/>
                  </a:lnTo>
                  <a:lnTo>
                    <a:pt x="86588" y="93281"/>
                  </a:lnTo>
                  <a:lnTo>
                    <a:pt x="91897" y="54483"/>
                  </a:lnTo>
                  <a:lnTo>
                    <a:pt x="1648587" y="268287"/>
                  </a:lnTo>
                  <a:lnTo>
                    <a:pt x="1363853" y="1832864"/>
                  </a:lnTo>
                  <a:lnTo>
                    <a:pt x="1325397" y="1825828"/>
                  </a:lnTo>
                  <a:lnTo>
                    <a:pt x="1354645" y="1926793"/>
                  </a:lnTo>
                  <a:lnTo>
                    <a:pt x="1406067" y="1858187"/>
                  </a:lnTo>
                  <a:lnTo>
                    <a:pt x="1417675" y="1842706"/>
                  </a:lnTo>
                  <a:lnTo>
                    <a:pt x="1379181" y="1835670"/>
                  </a:lnTo>
                  <a:lnTo>
                    <a:pt x="1664195" y="270421"/>
                  </a:lnTo>
                  <a:lnTo>
                    <a:pt x="1781746" y="286562"/>
                  </a:lnTo>
                  <a:lnTo>
                    <a:pt x="1785962" y="287197"/>
                  </a:lnTo>
                  <a:lnTo>
                    <a:pt x="1790026" y="284213"/>
                  </a:lnTo>
                  <a:lnTo>
                    <a:pt x="1790496" y="279819"/>
                  </a:lnTo>
                  <a:lnTo>
                    <a:pt x="1791119" y="27559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614992" y="2664442"/>
              <a:ext cx="719383" cy="67800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361118" y="2965933"/>
            <a:ext cx="241459" cy="2659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650" b="1" spc="-19" dirty="0">
                <a:latin typeface="Times New Roman"/>
                <a:cs typeface="Times New Roman"/>
              </a:rPr>
              <a:t>kg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23721" y="2914368"/>
            <a:ext cx="1931194" cy="1594961"/>
            <a:chOff x="8031628" y="2742823"/>
            <a:chExt cx="2574925" cy="2126615"/>
          </a:xfrm>
        </p:grpSpPr>
        <p:sp>
          <p:nvSpPr>
            <p:cNvPr id="34" name="object 34"/>
            <p:cNvSpPr/>
            <p:nvPr/>
          </p:nvSpPr>
          <p:spPr>
            <a:xfrm>
              <a:off x="8031619" y="2742831"/>
              <a:ext cx="1932939" cy="2126615"/>
            </a:xfrm>
            <a:custGeom>
              <a:avLst/>
              <a:gdLst/>
              <a:ahLst/>
              <a:cxnLst/>
              <a:rect l="l" t="t" r="r" b="b"/>
              <a:pathLst>
                <a:path w="1932940" h="2126615">
                  <a:moveTo>
                    <a:pt x="1932419" y="1298943"/>
                  </a:moveTo>
                  <a:lnTo>
                    <a:pt x="1931022" y="1294206"/>
                  </a:lnTo>
                  <a:lnTo>
                    <a:pt x="1927263" y="1292186"/>
                  </a:lnTo>
                  <a:lnTo>
                    <a:pt x="1894916" y="1275092"/>
                  </a:lnTo>
                  <a:lnTo>
                    <a:pt x="907999" y="67792"/>
                  </a:lnTo>
                  <a:lnTo>
                    <a:pt x="927569" y="51727"/>
                  </a:lnTo>
                  <a:lnTo>
                    <a:pt x="938263" y="42951"/>
                  </a:lnTo>
                  <a:lnTo>
                    <a:pt x="842556" y="0"/>
                  </a:lnTo>
                  <a:lnTo>
                    <a:pt x="865708" y="102527"/>
                  </a:lnTo>
                  <a:lnTo>
                    <a:pt x="895959" y="77673"/>
                  </a:lnTo>
                  <a:lnTo>
                    <a:pt x="1859127" y="1256169"/>
                  </a:lnTo>
                  <a:lnTo>
                    <a:pt x="86626" y="319087"/>
                  </a:lnTo>
                  <a:lnTo>
                    <a:pt x="91528" y="309765"/>
                  </a:lnTo>
                  <a:lnTo>
                    <a:pt x="104889" y="284365"/>
                  </a:lnTo>
                  <a:lnTo>
                    <a:pt x="0" y="282168"/>
                  </a:lnTo>
                  <a:lnTo>
                    <a:pt x="61099" y="367614"/>
                  </a:lnTo>
                  <a:lnTo>
                    <a:pt x="79349" y="332917"/>
                  </a:lnTo>
                  <a:lnTo>
                    <a:pt x="1884654" y="1287411"/>
                  </a:lnTo>
                  <a:lnTo>
                    <a:pt x="1888934" y="1292656"/>
                  </a:lnTo>
                  <a:lnTo>
                    <a:pt x="1888159" y="1292237"/>
                  </a:lnTo>
                  <a:lnTo>
                    <a:pt x="1884413" y="1290167"/>
                  </a:lnTo>
                  <a:lnTo>
                    <a:pt x="1879727" y="1291551"/>
                  </a:lnTo>
                  <a:lnTo>
                    <a:pt x="1877529" y="1295361"/>
                  </a:lnTo>
                  <a:lnTo>
                    <a:pt x="1472920" y="2039721"/>
                  </a:lnTo>
                  <a:lnTo>
                    <a:pt x="1438554" y="2020951"/>
                  </a:lnTo>
                  <a:lnTo>
                    <a:pt x="1434795" y="2126043"/>
                  </a:lnTo>
                  <a:lnTo>
                    <a:pt x="1520647" y="2066175"/>
                  </a:lnTo>
                  <a:lnTo>
                    <a:pt x="1520964" y="2065959"/>
                  </a:lnTo>
                  <a:lnTo>
                    <a:pt x="1486674" y="2047227"/>
                  </a:lnTo>
                  <a:lnTo>
                    <a:pt x="1891296" y="1302854"/>
                  </a:lnTo>
                  <a:lnTo>
                    <a:pt x="1893481" y="1299070"/>
                  </a:lnTo>
                  <a:lnTo>
                    <a:pt x="1893074" y="1297724"/>
                  </a:lnTo>
                  <a:lnTo>
                    <a:pt x="1899894" y="1306042"/>
                  </a:lnTo>
                  <a:lnTo>
                    <a:pt x="1902714" y="1309395"/>
                  </a:lnTo>
                  <a:lnTo>
                    <a:pt x="1907552" y="1309878"/>
                  </a:lnTo>
                  <a:lnTo>
                    <a:pt x="1910994" y="1307134"/>
                  </a:lnTo>
                  <a:lnTo>
                    <a:pt x="1914283" y="1304391"/>
                  </a:lnTo>
                  <a:lnTo>
                    <a:pt x="1914398" y="1303134"/>
                  </a:lnTo>
                  <a:lnTo>
                    <a:pt x="1919909" y="1306042"/>
                  </a:lnTo>
                  <a:lnTo>
                    <a:pt x="1923669" y="1308061"/>
                  </a:lnTo>
                  <a:lnTo>
                    <a:pt x="1928507" y="1306601"/>
                  </a:lnTo>
                  <a:lnTo>
                    <a:pt x="1930552" y="1302766"/>
                  </a:lnTo>
                  <a:lnTo>
                    <a:pt x="1932419" y="129894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886794" y="3844088"/>
              <a:ext cx="719383" cy="677939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7635578" y="3850844"/>
            <a:ext cx="101441" cy="265938"/>
          </a:xfrm>
          <a:prstGeom prst="rect">
            <a:avLst/>
          </a:prstGeom>
        </p:spPr>
        <p:txBody>
          <a:bodyPr vert="horz" wrap="square" lIns="0" tIns="11906" rIns="0" bIns="0" rtlCol="0">
            <a:spAutoFit/>
          </a:bodyPr>
          <a:lstStyle/>
          <a:p>
            <a:pPr marL="9525">
              <a:spcBef>
                <a:spcPts val="94"/>
              </a:spcBef>
            </a:pPr>
            <a:r>
              <a:rPr sz="1650" b="1" spc="-38" dirty="0">
                <a:latin typeface="Times New Roman"/>
                <a:cs typeface="Times New Roman"/>
              </a:rPr>
              <a:t>s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1208" y="1806893"/>
            <a:ext cx="498538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350" b="1" dirty="0">
                <a:solidFill>
                  <a:srgbClr val="0066FF"/>
                </a:solidFill>
                <a:latin typeface="Calibri"/>
                <a:cs typeface="Calibri"/>
              </a:rPr>
              <a:t>Situation</a:t>
            </a:r>
            <a:r>
              <a:rPr sz="1350" b="1" spc="-56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66FF"/>
                </a:solidFill>
                <a:latin typeface="Calibri"/>
                <a:cs typeface="Calibri"/>
              </a:rPr>
              <a:t>in</a:t>
            </a:r>
            <a:r>
              <a:rPr sz="1350" b="1" spc="-23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66FF"/>
                </a:solidFill>
                <a:latin typeface="Calibri"/>
                <a:cs typeface="Calibri"/>
              </a:rPr>
              <a:t>2018</a:t>
            </a:r>
            <a:r>
              <a:rPr sz="1350" b="1" spc="-23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66FF"/>
                </a:solidFill>
                <a:latin typeface="Calibri"/>
                <a:cs typeface="Calibri"/>
              </a:rPr>
              <a:t>–</a:t>
            </a:r>
            <a:r>
              <a:rPr sz="1350" b="1" spc="-26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before</a:t>
            </a:r>
            <a:r>
              <a:rPr sz="1200" i="1" spc="23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26</a:t>
            </a:r>
            <a:r>
              <a:rPr sz="1181" i="1" baseline="26455" dirty="0">
                <a:solidFill>
                  <a:srgbClr val="0066FF"/>
                </a:solidFill>
                <a:latin typeface="Calibri"/>
                <a:cs typeface="Calibri"/>
              </a:rPr>
              <a:t>th</a:t>
            </a:r>
            <a:r>
              <a:rPr sz="1181" i="1" spc="129" baseline="2645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General</a:t>
            </a:r>
            <a:r>
              <a:rPr sz="1200" i="1" spc="-26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66FF"/>
                </a:solidFill>
                <a:latin typeface="Calibri"/>
                <a:cs typeface="Calibri"/>
              </a:rPr>
              <a:t>Conference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on</a:t>
            </a:r>
            <a:r>
              <a:rPr sz="1200" i="1" spc="-23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66FF"/>
                </a:solidFill>
                <a:latin typeface="Calibri"/>
                <a:cs typeface="Calibri"/>
              </a:rPr>
              <a:t>Weights</a:t>
            </a:r>
            <a:r>
              <a:rPr sz="1200" i="1" spc="-1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and</a:t>
            </a:r>
            <a:r>
              <a:rPr sz="1200" i="1" spc="-11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66FF"/>
                </a:solidFill>
                <a:latin typeface="Calibri"/>
                <a:cs typeface="Calibri"/>
              </a:rPr>
              <a:t>Measures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17067" y="2380012"/>
            <a:ext cx="2917508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16218" marR="3810" indent="-207169">
              <a:spcBef>
                <a:spcPts val="71"/>
              </a:spcBef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3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definitions</a:t>
            </a:r>
            <a:r>
              <a:rPr sz="120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based</a:t>
            </a:r>
            <a:r>
              <a:rPr sz="120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on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fundamental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constants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(</a:t>
            </a:r>
            <a:r>
              <a:rPr sz="1200" i="1" dirty="0">
                <a:solidFill>
                  <a:srgbClr val="44536A"/>
                </a:solidFill>
                <a:latin typeface="Calibri"/>
                <a:cs typeface="Calibri"/>
              </a:rPr>
              <a:t>or</a:t>
            </a:r>
            <a:r>
              <a:rPr sz="12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44536A"/>
                </a:solidFill>
                <a:latin typeface="Calibri"/>
                <a:cs typeface="Calibri"/>
              </a:rPr>
              <a:t>conventional</a:t>
            </a:r>
            <a:r>
              <a:rPr sz="1200" i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44536A"/>
                </a:solidFill>
                <a:latin typeface="Calibri"/>
                <a:cs typeface="Calibri"/>
              </a:rPr>
              <a:t>values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93902" y="2746914"/>
            <a:ext cx="1058704" cy="55287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75749" indent="-266224">
              <a:lnSpc>
                <a:spcPts val="1436"/>
              </a:lnSpc>
              <a:spcBef>
                <a:spcPts val="71"/>
              </a:spcBef>
              <a:buFont typeface="Arial MT"/>
              <a:buChar char="•"/>
              <a:tabLst>
                <a:tab pos="275749" algn="l"/>
              </a:tabLs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metre</a:t>
            </a:r>
            <a:r>
              <a:rPr sz="1200" spc="-5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9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200" i="1" spc="-19" dirty="0">
                <a:solidFill>
                  <a:srgbClr val="C00000"/>
                </a:solidFill>
                <a:latin typeface="Times New Roman"/>
                <a:cs typeface="Times New Roman"/>
              </a:rPr>
              <a:t>c</a:t>
            </a:r>
            <a:r>
              <a:rPr sz="1200" spc="-19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275749" indent="-266224">
              <a:lnSpc>
                <a:spcPts val="1436"/>
              </a:lnSpc>
              <a:buFont typeface="Arial MT"/>
              <a:buChar char="•"/>
              <a:tabLst>
                <a:tab pos="275749" algn="l"/>
              </a:tabLs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ampere</a:t>
            </a:r>
            <a:r>
              <a:rPr sz="1200" spc="-5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200" i="1" spc="-15" dirty="0">
                <a:solidFill>
                  <a:srgbClr val="C00000"/>
                </a:solidFill>
                <a:latin typeface="Calibri"/>
                <a:cs typeface="Calibri"/>
              </a:rPr>
              <a:t>μ</a:t>
            </a:r>
            <a:r>
              <a:rPr sz="750" i="1" spc="-15" dirty="0">
                <a:solidFill>
                  <a:srgbClr val="C00000"/>
                </a:solidFill>
                <a:latin typeface="Calibri"/>
                <a:cs typeface="Calibri"/>
              </a:rPr>
              <a:t>0</a:t>
            </a:r>
            <a:r>
              <a:rPr sz="1200" spc="-15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  <a:p>
            <a:pPr marL="275749" indent="-266224">
              <a:buFont typeface="Arial MT"/>
              <a:buChar char="•"/>
              <a:tabLst>
                <a:tab pos="275749" algn="l"/>
              </a:tabLs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candela</a:t>
            </a:r>
            <a:r>
              <a:rPr sz="1200" spc="-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200" i="1" spc="-8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750" i="1" spc="-8" dirty="0">
                <a:solidFill>
                  <a:srgbClr val="C00000"/>
                </a:solidFill>
                <a:latin typeface="Calibri"/>
                <a:cs typeface="Calibri"/>
              </a:rPr>
              <a:t>cd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7067" y="3399378"/>
            <a:ext cx="267843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3810" indent="-215265">
              <a:spcBef>
                <a:spcPts val="71"/>
              </a:spcBef>
              <a:tabLst>
                <a:tab pos="224314" algn="l"/>
              </a:tabLst>
            </a:pPr>
            <a:r>
              <a:rPr sz="1200" spc="-38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	3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definitions</a:t>
            </a:r>
            <a:r>
              <a:rPr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based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on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properties 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of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materials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941165" y="3764909"/>
            <a:ext cx="1193006" cy="5631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94799" indent="-266224">
              <a:spcBef>
                <a:spcPts val="71"/>
              </a:spcBef>
              <a:buFont typeface="Arial MT"/>
              <a:buChar char="•"/>
              <a:tabLst>
                <a:tab pos="294799" algn="l"/>
              </a:tabLs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second</a:t>
            </a:r>
            <a:r>
              <a:rPr sz="1200" spc="-5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181" spc="-11" baseline="26455" dirty="0">
                <a:solidFill>
                  <a:srgbClr val="C00000"/>
                </a:solidFill>
                <a:latin typeface="Calibri"/>
                <a:cs typeface="Calibri"/>
              </a:rPr>
              <a:t>133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Cs)</a:t>
            </a:r>
            <a:endParaRPr sz="1200">
              <a:latin typeface="Calibri"/>
              <a:cs typeface="Calibri"/>
            </a:endParaRPr>
          </a:p>
          <a:p>
            <a:pPr marL="294799" indent="-266224">
              <a:spcBef>
                <a:spcPts val="4"/>
              </a:spcBef>
              <a:buFont typeface="Arial MT"/>
              <a:buChar char="•"/>
              <a:tabLst>
                <a:tab pos="294799" algn="l"/>
              </a:tabLs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kelvin</a:t>
            </a:r>
            <a:r>
              <a:rPr sz="1200" spc="-6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(H</a:t>
            </a:r>
            <a:r>
              <a:rPr sz="1181" spc="-11" baseline="-21164" dirty="0">
                <a:solidFill>
                  <a:srgbClr val="C00000"/>
                </a:solidFill>
                <a:latin typeface="Calibri"/>
                <a:cs typeface="Calibri"/>
              </a:rPr>
              <a:t>2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O)</a:t>
            </a:r>
            <a:endParaRPr sz="1200">
              <a:latin typeface="Calibri"/>
              <a:cs typeface="Calibri"/>
            </a:endParaRPr>
          </a:p>
          <a:p>
            <a:pPr marL="294799" indent="-266224">
              <a:buFont typeface="Arial MT"/>
              <a:buChar char="•"/>
              <a:tabLst>
                <a:tab pos="294799" algn="l"/>
              </a:tabLs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mole</a:t>
            </a:r>
            <a:r>
              <a:rPr sz="1200" spc="-23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1181" spc="-11" baseline="26455" dirty="0">
                <a:solidFill>
                  <a:srgbClr val="C00000"/>
                </a:solidFill>
                <a:latin typeface="Calibri"/>
                <a:cs typeface="Calibri"/>
              </a:rPr>
              <a:t>12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C)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7067" y="4452081"/>
            <a:ext cx="220408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indent="-214789">
              <a:spcBef>
                <a:spcPts val="71"/>
              </a:spcBef>
              <a:buChar char="-"/>
              <a:tabLst>
                <a:tab pos="224314" algn="l"/>
              </a:tabLst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20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definition</a:t>
            </a:r>
            <a:r>
              <a:rPr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based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on</a:t>
            </a:r>
            <a:r>
              <a:rPr sz="120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an</a:t>
            </a:r>
            <a:r>
              <a:rPr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artifact</a:t>
            </a:r>
            <a:endParaRPr sz="1200">
              <a:latin typeface="Calibri"/>
              <a:cs typeface="Calibri"/>
            </a:endParaRPr>
          </a:p>
          <a:p>
            <a:pPr marL="618649" lvl="1" indent="-266224">
              <a:buFont typeface="Arial MT"/>
              <a:buChar char="•"/>
              <a:tabLst>
                <a:tab pos="618649" algn="l"/>
              </a:tabLst>
            </a:pPr>
            <a:r>
              <a:rPr sz="1200" dirty="0">
                <a:solidFill>
                  <a:srgbClr val="C00000"/>
                </a:solidFill>
                <a:latin typeface="Calibri"/>
                <a:cs typeface="Calibri"/>
              </a:rPr>
              <a:t>kilogram</a:t>
            </a:r>
            <a:r>
              <a:rPr sz="1200" spc="217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C00000"/>
                </a:solidFill>
                <a:latin typeface="Calibri"/>
                <a:cs typeface="Calibri"/>
              </a:rPr>
              <a:t>(IPK)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10921" y="2220659"/>
            <a:ext cx="6667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38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576090" y="2719959"/>
            <a:ext cx="26431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900" i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spc="-19" dirty="0">
                <a:solidFill>
                  <a:srgbClr val="C00000"/>
                </a:solidFill>
                <a:latin typeface="Calibri"/>
                <a:cs typeface="Calibri"/>
              </a:rPr>
              <a:t>(K)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776115" y="3580454"/>
            <a:ext cx="473393" cy="179922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088" dirty="0">
                <a:solidFill>
                  <a:srgbClr val="C00000"/>
                </a:solidFill>
                <a:latin typeface="Symbol"/>
                <a:cs typeface="Symbol"/>
              </a:rPr>
              <a:t></a:t>
            </a:r>
            <a:r>
              <a:rPr sz="1088" spc="-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825" dirty="0">
                <a:solidFill>
                  <a:srgbClr val="C00000"/>
                </a:solidFill>
                <a:latin typeface="Calibri"/>
                <a:cs typeface="Calibri"/>
              </a:rPr>
              <a:t>fth</a:t>
            </a:r>
            <a:r>
              <a:rPr sz="825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9" dirty="0">
                <a:solidFill>
                  <a:srgbClr val="C00000"/>
                </a:solidFill>
                <a:latin typeface="Calibri"/>
                <a:cs typeface="Calibri"/>
              </a:rPr>
              <a:t>Cs)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361682" y="4750127"/>
            <a:ext cx="85248" cy="155396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>
              <a:spcBef>
                <a:spcPts val="86"/>
              </a:spcBef>
            </a:pPr>
            <a:r>
              <a:rPr sz="938" spc="-38" dirty="0">
                <a:solidFill>
                  <a:srgbClr val="C00000"/>
                </a:solidFill>
                <a:latin typeface="Symbol"/>
                <a:cs typeface="Symbol"/>
              </a:rPr>
              <a:t></a:t>
            </a:r>
            <a:endParaRPr sz="938">
              <a:latin typeface="Symbol"/>
              <a:cs typeface="Symbo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425690" y="4817318"/>
            <a:ext cx="61436" cy="10730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638" spc="-38" dirty="0">
                <a:solidFill>
                  <a:srgbClr val="C00000"/>
                </a:solidFill>
                <a:latin typeface="Symbol"/>
                <a:cs typeface="Symbol"/>
              </a:rPr>
              <a:t></a:t>
            </a:r>
            <a:endParaRPr sz="638">
              <a:latin typeface="Symbol"/>
              <a:cs typeface="Symbo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685091" y="4836986"/>
            <a:ext cx="21002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350" i="1" spc="-23" baseline="13888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600" i="1" spc="-15" dirty="0">
                <a:solidFill>
                  <a:srgbClr val="C00000"/>
                </a:solidFill>
                <a:latin typeface="Calibri"/>
                <a:cs typeface="Calibri"/>
              </a:rPr>
              <a:t>pta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064156" y="3591592"/>
            <a:ext cx="38766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900" i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900" spc="-23" baseline="24305" dirty="0">
                <a:solidFill>
                  <a:srgbClr val="C00000"/>
                </a:solidFill>
                <a:latin typeface="Calibri"/>
                <a:cs typeface="Calibri"/>
              </a:rPr>
              <a:t>12</a:t>
            </a:r>
            <a:r>
              <a:rPr sz="900" spc="-15" dirty="0">
                <a:solidFill>
                  <a:srgbClr val="C00000"/>
                </a:solidFill>
                <a:latin typeface="Calibri"/>
                <a:cs typeface="Calibri"/>
              </a:rPr>
              <a:t>C)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470589" y="2608136"/>
            <a:ext cx="18621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350" i="1" spc="-28" baseline="13888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600" i="1" spc="-19" dirty="0">
                <a:solidFill>
                  <a:srgbClr val="C00000"/>
                </a:solidFill>
                <a:latin typeface="Calibri"/>
                <a:cs typeface="Calibri"/>
              </a:rPr>
              <a:t>cd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829656" y="572629"/>
            <a:ext cx="6172200" cy="343594"/>
          </a:xfrm>
          <a:prstGeom prst="rect">
            <a:avLst/>
          </a:prstGeom>
        </p:spPr>
        <p:txBody>
          <a:bodyPr vert="horz" wrap="square" lIns="0" tIns="65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512570">
              <a:spcBef>
                <a:spcPts val="75"/>
              </a:spcBef>
            </a:pPr>
            <a:r>
              <a:rPr sz="1800" spc="-8" dirty="0"/>
              <a:t>International</a:t>
            </a:r>
            <a:r>
              <a:rPr sz="1800" spc="-41" dirty="0"/>
              <a:t> </a:t>
            </a:r>
            <a:r>
              <a:rPr sz="1800" spc="-8" dirty="0"/>
              <a:t>System</a:t>
            </a:r>
            <a:r>
              <a:rPr sz="1800" spc="-41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Units</a:t>
            </a:r>
            <a:endParaRPr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22481" y="517230"/>
            <a:ext cx="6172200" cy="343594"/>
          </a:xfrm>
          <a:prstGeom prst="rect">
            <a:avLst/>
          </a:prstGeom>
        </p:spPr>
        <p:txBody>
          <a:bodyPr vert="horz" wrap="square" lIns="0" tIns="65951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512570">
              <a:spcBef>
                <a:spcPts val="75"/>
              </a:spcBef>
            </a:pPr>
            <a:r>
              <a:rPr sz="1800" spc="-8" dirty="0"/>
              <a:t>International</a:t>
            </a:r>
            <a:r>
              <a:rPr sz="1800" spc="-41" dirty="0"/>
              <a:t> </a:t>
            </a:r>
            <a:r>
              <a:rPr sz="1800" spc="-8" dirty="0"/>
              <a:t>System</a:t>
            </a:r>
            <a:r>
              <a:rPr sz="1800" spc="-41" dirty="0"/>
              <a:t> </a:t>
            </a:r>
            <a:r>
              <a:rPr sz="1800" dirty="0"/>
              <a:t>of</a:t>
            </a:r>
            <a:r>
              <a:rPr sz="1800" spc="-34" dirty="0"/>
              <a:t> </a:t>
            </a:r>
            <a:r>
              <a:rPr sz="1800" spc="-8" dirty="0"/>
              <a:t>Units</a:t>
            </a:r>
            <a:endParaRPr sz="1800" dirty="0"/>
          </a:p>
        </p:txBody>
      </p:sp>
      <p:sp>
        <p:nvSpPr>
          <p:cNvPr id="6" name="object 6"/>
          <p:cNvSpPr txBox="1"/>
          <p:nvPr/>
        </p:nvSpPr>
        <p:spPr>
          <a:xfrm>
            <a:off x="552069" y="1751172"/>
            <a:ext cx="558117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350" b="1" dirty="0">
                <a:solidFill>
                  <a:srgbClr val="0066FF"/>
                </a:solidFill>
                <a:latin typeface="Calibri"/>
                <a:cs typeface="Calibri"/>
              </a:rPr>
              <a:t>Uncertainty</a:t>
            </a:r>
            <a:r>
              <a:rPr sz="1350" b="1" spc="-56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66FF"/>
                </a:solidFill>
                <a:latin typeface="Calibri"/>
                <a:cs typeface="Calibri"/>
              </a:rPr>
              <a:t>Values</a:t>
            </a:r>
            <a:r>
              <a:rPr sz="120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66FF"/>
                </a:solidFill>
                <a:latin typeface="Calibri"/>
                <a:cs typeface="Calibri"/>
              </a:rPr>
              <a:t>in</a:t>
            </a:r>
            <a:r>
              <a:rPr sz="1200" b="1" spc="8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66FF"/>
                </a:solidFill>
                <a:latin typeface="Calibri"/>
                <a:cs typeface="Calibri"/>
              </a:rPr>
              <a:t>2018</a:t>
            </a:r>
            <a:r>
              <a:rPr sz="1350" b="1" spc="-23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66FF"/>
                </a:solidFill>
                <a:latin typeface="Calibri"/>
                <a:cs typeface="Calibri"/>
              </a:rPr>
              <a:t>-</a:t>
            </a:r>
            <a:r>
              <a:rPr sz="1350" b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before</a:t>
            </a:r>
            <a:r>
              <a:rPr sz="1200" i="1" spc="11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26</a:t>
            </a:r>
            <a:r>
              <a:rPr sz="1181" i="1" baseline="26455" dirty="0">
                <a:solidFill>
                  <a:srgbClr val="0066FF"/>
                </a:solidFill>
                <a:latin typeface="Calibri"/>
                <a:cs typeface="Calibri"/>
              </a:rPr>
              <a:t>th</a:t>
            </a:r>
            <a:r>
              <a:rPr sz="1181" i="1" spc="118" baseline="26455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General</a:t>
            </a:r>
            <a:r>
              <a:rPr sz="1200" i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66FF"/>
                </a:solidFill>
                <a:latin typeface="Calibri"/>
                <a:cs typeface="Calibri"/>
              </a:rPr>
              <a:t>Conference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on</a:t>
            </a:r>
            <a:r>
              <a:rPr sz="1200" i="1" spc="-19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spc="-8" dirty="0">
                <a:solidFill>
                  <a:srgbClr val="0066FF"/>
                </a:solidFill>
                <a:latin typeface="Calibri"/>
                <a:cs typeface="Calibri"/>
              </a:rPr>
              <a:t>Weights</a:t>
            </a:r>
            <a:r>
              <a:rPr sz="1200" i="1" spc="-30" dirty="0">
                <a:solidFill>
                  <a:srgbClr val="0066FF"/>
                </a:solidFill>
                <a:latin typeface="Calibri"/>
                <a:cs typeface="Calibri"/>
              </a:rPr>
              <a:t> </a:t>
            </a:r>
            <a:r>
              <a:rPr sz="1200" i="1" dirty="0">
                <a:solidFill>
                  <a:srgbClr val="0066FF"/>
                </a:solidFill>
                <a:latin typeface="Calibri"/>
                <a:cs typeface="Calibri"/>
              </a:rPr>
              <a:t>and</a:t>
            </a:r>
            <a:r>
              <a:rPr sz="1200" i="1" spc="-8" dirty="0">
                <a:solidFill>
                  <a:srgbClr val="0066FF"/>
                </a:solidFill>
                <a:latin typeface="Calibri"/>
                <a:cs typeface="Calibri"/>
              </a:rPr>
              <a:t> Measures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1118" y="2023153"/>
            <a:ext cx="2915603" cy="1393811"/>
          </a:xfrm>
          <a:prstGeom prst="rect">
            <a:avLst/>
          </a:prstGeom>
        </p:spPr>
        <p:txBody>
          <a:bodyPr vert="horz" wrap="square" lIns="0" tIns="90011" rIns="0" bIns="0" rtlCol="0">
            <a:spAutoFit/>
          </a:bodyPr>
          <a:lstStyle/>
          <a:p>
            <a:pPr marL="9525">
              <a:spcBef>
                <a:spcPts val="709"/>
              </a:spcBef>
              <a:tabLst>
                <a:tab pos="224314" algn="l"/>
              </a:tabLst>
            </a:pP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	metre: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speed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light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vacuum</a:t>
            </a:r>
            <a:endParaRPr sz="1050">
              <a:latin typeface="Calibri"/>
              <a:cs typeface="Calibri"/>
            </a:endParaRPr>
          </a:p>
          <a:p>
            <a:pPr marL="695325">
              <a:spcBef>
                <a:spcPts val="630"/>
              </a:spcBef>
            </a:pPr>
            <a:r>
              <a:rPr sz="1050" dirty="0">
                <a:solidFill>
                  <a:srgbClr val="44536A"/>
                </a:solidFill>
                <a:latin typeface="Cambria Math"/>
                <a:cs typeface="Cambria Math"/>
              </a:rPr>
              <a:t>⇒</a:t>
            </a:r>
            <a:r>
              <a:rPr sz="1050" spc="-26" dirty="0">
                <a:solidFill>
                  <a:srgbClr val="44536A"/>
                </a:solidFill>
                <a:latin typeface="Cambria Math"/>
                <a:cs typeface="Cambria Math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numerical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value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speed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light </a:t>
            </a:r>
            <a:r>
              <a:rPr sz="1050" i="1" spc="-38" dirty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endParaRPr sz="1050">
              <a:latin typeface="Calibri"/>
              <a:cs typeface="Calibri"/>
            </a:endParaRPr>
          </a:p>
          <a:p>
            <a:pPr marL="825818" indent="-96203">
              <a:spcBef>
                <a:spcPts val="630"/>
              </a:spcBef>
              <a:buChar char="*"/>
              <a:tabLst>
                <a:tab pos="825818" algn="l"/>
              </a:tabLst>
            </a:pPr>
            <a:r>
              <a:rPr sz="1050" dirty="0">
                <a:solidFill>
                  <a:srgbClr val="00AF50"/>
                </a:solidFill>
                <a:latin typeface="Calibri"/>
                <a:cs typeface="Calibri"/>
              </a:rPr>
              <a:t>mechanical</a:t>
            </a:r>
            <a:r>
              <a:rPr sz="1050" spc="-5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quantities</a:t>
            </a:r>
            <a:endParaRPr sz="1050">
              <a:latin typeface="Calibri"/>
              <a:cs typeface="Calibri"/>
            </a:endParaRPr>
          </a:p>
          <a:p>
            <a:pPr marL="9525">
              <a:spcBef>
                <a:spcPts val="630"/>
              </a:spcBef>
              <a:tabLst>
                <a:tab pos="224314" algn="l"/>
              </a:tabLst>
            </a:pP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kilogram: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prototype</a:t>
            </a:r>
            <a:r>
              <a:rPr sz="1050" spc="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iridium platinum</a:t>
            </a:r>
            <a:endParaRPr sz="1050">
              <a:latin typeface="Calibri"/>
              <a:cs typeface="Calibri"/>
            </a:endParaRPr>
          </a:p>
          <a:p>
            <a:pPr marL="790575" indent="-95250">
              <a:spcBef>
                <a:spcPts val="180"/>
              </a:spcBef>
              <a:buChar char="*"/>
              <a:tabLst>
                <a:tab pos="790575" algn="l"/>
              </a:tabLst>
            </a:pPr>
            <a:r>
              <a:rPr sz="1050" dirty="0">
                <a:solidFill>
                  <a:srgbClr val="00AF50"/>
                </a:solidFill>
                <a:latin typeface="Calibri"/>
                <a:cs typeface="Calibri"/>
              </a:rPr>
              <a:t>mechanical</a:t>
            </a:r>
            <a:r>
              <a:rPr sz="1050" spc="-5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quantities</a:t>
            </a:r>
            <a:endParaRPr sz="1050">
              <a:latin typeface="Calibri"/>
              <a:cs typeface="Calibri"/>
            </a:endParaRPr>
          </a:p>
          <a:p>
            <a:pPr marL="9525">
              <a:spcBef>
                <a:spcPts val="634"/>
              </a:spcBef>
              <a:tabLst>
                <a:tab pos="224314" algn="l"/>
              </a:tabLst>
            </a:pP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	second: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atomic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cesium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clock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667535" y="2038979"/>
            <a:ext cx="344329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b="1" spc="-23" baseline="-1736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788" b="1" spc="-1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788" b="1" spc="-19" dirty="0">
                <a:solidFill>
                  <a:srgbClr val="44536A"/>
                </a:solidFill>
                <a:latin typeface="Calibri"/>
                <a:cs typeface="Calibri"/>
              </a:rPr>
              <a:t>11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67535" y="2759488"/>
            <a:ext cx="29289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b="1" spc="-23" baseline="-1736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788" b="1" spc="-1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788" b="1" spc="-38" dirty="0">
                <a:solidFill>
                  <a:srgbClr val="44536A"/>
                </a:solidFill>
                <a:latin typeface="Calibri"/>
                <a:cs typeface="Calibri"/>
              </a:rPr>
              <a:t>9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86586" y="3228403"/>
            <a:ext cx="27289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200" b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ns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3493" y="3521469"/>
            <a:ext cx="3596640" cy="2033249"/>
          </a:xfrm>
          <a:prstGeom prst="rect">
            <a:avLst/>
          </a:prstGeom>
        </p:spPr>
        <p:txBody>
          <a:bodyPr vert="horz" wrap="square" lIns="0" tIns="32385" rIns="0" bIns="0" rtlCol="0">
            <a:spAutoFit/>
          </a:bodyPr>
          <a:lstStyle/>
          <a:p>
            <a:pPr marL="57150">
              <a:spcBef>
                <a:spcPts val="255"/>
              </a:spcBef>
              <a:tabLst>
                <a:tab pos="271939" algn="l"/>
              </a:tabLst>
            </a:pP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	ampere: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implementation</a:t>
            </a:r>
            <a:r>
              <a:rPr sz="1050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Laplace's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law</a:t>
            </a:r>
            <a:endParaRPr sz="1050">
              <a:latin typeface="Calibri"/>
              <a:cs typeface="Calibri"/>
            </a:endParaRPr>
          </a:p>
          <a:p>
            <a:pPr marL="742950">
              <a:spcBef>
                <a:spcPts val="180"/>
              </a:spcBef>
            </a:pPr>
            <a:r>
              <a:rPr sz="1050" dirty="0">
                <a:solidFill>
                  <a:srgbClr val="44536A"/>
                </a:solidFill>
                <a:latin typeface="Cambria Math"/>
                <a:cs typeface="Cambria Math"/>
              </a:rPr>
              <a:t>⇒</a:t>
            </a:r>
            <a:r>
              <a:rPr sz="1050" spc="-30" dirty="0">
                <a:solidFill>
                  <a:srgbClr val="44536A"/>
                </a:solidFill>
                <a:latin typeface="Cambria Math"/>
                <a:cs typeface="Cambria Math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magnetic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permeability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vacuum</a:t>
            </a:r>
            <a:r>
              <a:rPr sz="1050" spc="18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spc="-19" dirty="0">
                <a:solidFill>
                  <a:srgbClr val="44536A"/>
                </a:solidFill>
                <a:latin typeface="Calibri"/>
                <a:cs typeface="Calibri"/>
              </a:rPr>
              <a:t>μ</a:t>
            </a:r>
            <a:r>
              <a:rPr sz="1013" i="1" spc="-28" baseline="-21604" dirty="0">
                <a:solidFill>
                  <a:srgbClr val="44536A"/>
                </a:solidFill>
                <a:latin typeface="Calibri"/>
                <a:cs typeface="Calibri"/>
              </a:rPr>
              <a:t>0</a:t>
            </a:r>
            <a:endParaRPr sz="1013" baseline="-21604">
              <a:latin typeface="Calibri"/>
              <a:cs typeface="Calibri"/>
            </a:endParaRPr>
          </a:p>
          <a:p>
            <a:pPr marL="838200" indent="-95250">
              <a:spcBef>
                <a:spcPts val="180"/>
              </a:spcBef>
              <a:buChar char="*"/>
              <a:tabLst>
                <a:tab pos="838200" algn="l"/>
              </a:tabLst>
            </a:pPr>
            <a:r>
              <a:rPr sz="1050" dirty="0">
                <a:solidFill>
                  <a:srgbClr val="00AF50"/>
                </a:solidFill>
                <a:latin typeface="Calibri"/>
                <a:cs typeface="Calibri"/>
              </a:rPr>
              <a:t>electrical</a:t>
            </a:r>
            <a:r>
              <a:rPr sz="1050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quantities</a:t>
            </a:r>
            <a:endParaRPr sz="1050">
              <a:latin typeface="Calibri"/>
              <a:cs typeface="Calibri"/>
            </a:endParaRPr>
          </a:p>
          <a:p>
            <a:pPr marL="742950">
              <a:spcBef>
                <a:spcPts val="180"/>
              </a:spcBef>
            </a:pPr>
            <a:r>
              <a:rPr sz="1050" dirty="0">
                <a:solidFill>
                  <a:srgbClr val="44536A"/>
                </a:solidFill>
                <a:latin typeface="Cambria Math"/>
                <a:cs typeface="Cambria Math"/>
              </a:rPr>
              <a:t>⇒</a:t>
            </a:r>
            <a:r>
              <a:rPr sz="1050" spc="-30" dirty="0">
                <a:solidFill>
                  <a:srgbClr val="44536A"/>
                </a:solidFill>
                <a:latin typeface="Cambria Math"/>
                <a:cs typeface="Cambria Math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quantum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standards</a:t>
            </a:r>
            <a:r>
              <a:rPr sz="1050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K</a:t>
            </a:r>
            <a:r>
              <a:rPr sz="1013" i="1" baseline="-21604" dirty="0">
                <a:solidFill>
                  <a:srgbClr val="44536A"/>
                </a:solidFill>
                <a:latin typeface="Calibri"/>
                <a:cs typeface="Calibri"/>
              </a:rPr>
              <a:t>J</a:t>
            </a:r>
            <a:r>
              <a:rPr sz="1013" i="1" spc="73" baseline="-2160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e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spc="-19" dirty="0">
                <a:solidFill>
                  <a:srgbClr val="44536A"/>
                </a:solidFill>
                <a:latin typeface="Calibri"/>
                <a:cs typeface="Calibri"/>
              </a:rPr>
              <a:t>R</a:t>
            </a:r>
            <a:r>
              <a:rPr sz="1013" i="1" spc="-28" baseline="-21604" dirty="0">
                <a:solidFill>
                  <a:srgbClr val="44536A"/>
                </a:solidFill>
                <a:latin typeface="Calibri"/>
                <a:cs typeface="Calibri"/>
              </a:rPr>
              <a:t>K</a:t>
            </a:r>
            <a:endParaRPr sz="1013" baseline="-21604">
              <a:latin typeface="Calibri"/>
              <a:cs typeface="Calibri"/>
            </a:endParaRPr>
          </a:p>
          <a:p>
            <a:pPr marL="57150">
              <a:spcBef>
                <a:spcPts val="630"/>
              </a:spcBef>
              <a:tabLst>
                <a:tab pos="271939" algn="l"/>
              </a:tabLst>
            </a:pP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	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kelvin: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triple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point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i="1" dirty="0">
                <a:solidFill>
                  <a:srgbClr val="44536A"/>
                </a:solidFill>
                <a:latin typeface="Calibri"/>
                <a:cs typeface="Calibri"/>
              </a:rPr>
              <a:t>pure</a:t>
            </a:r>
            <a:r>
              <a:rPr sz="105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15" dirty="0">
                <a:solidFill>
                  <a:srgbClr val="44536A"/>
                </a:solidFill>
                <a:latin typeface="Calibri"/>
                <a:cs typeface="Calibri"/>
              </a:rPr>
              <a:t>water</a:t>
            </a:r>
            <a:endParaRPr sz="1050">
              <a:latin typeface="Calibri"/>
              <a:cs typeface="Calibri"/>
            </a:endParaRPr>
          </a:p>
          <a:p>
            <a:pPr marL="838200" indent="-95250">
              <a:spcBef>
                <a:spcPts val="180"/>
              </a:spcBef>
              <a:buChar char="*"/>
              <a:tabLst>
                <a:tab pos="838200" algn="l"/>
              </a:tabLst>
            </a:pPr>
            <a:r>
              <a:rPr sz="1050" dirty="0">
                <a:solidFill>
                  <a:srgbClr val="00AF50"/>
                </a:solidFill>
                <a:latin typeface="Calibri"/>
                <a:cs typeface="Calibri"/>
              </a:rPr>
              <a:t>thermal</a:t>
            </a:r>
            <a:r>
              <a:rPr sz="1050" spc="-34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quantities</a:t>
            </a:r>
            <a:endParaRPr sz="1050">
              <a:latin typeface="Calibri"/>
              <a:cs typeface="Calibri"/>
            </a:endParaRPr>
          </a:p>
          <a:p>
            <a:pPr marL="57150">
              <a:spcBef>
                <a:spcPts val="630"/>
              </a:spcBef>
              <a:tabLst>
                <a:tab pos="271939" algn="l"/>
              </a:tabLst>
            </a:pP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	mole: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number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atoms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sz="1050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0,012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kg</a:t>
            </a:r>
            <a:r>
              <a:rPr sz="1050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05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13" spc="-28" baseline="24691" dirty="0">
                <a:solidFill>
                  <a:srgbClr val="44536A"/>
                </a:solidFill>
                <a:latin typeface="Calibri"/>
                <a:cs typeface="Calibri"/>
              </a:rPr>
              <a:t>12</a:t>
            </a:r>
            <a:r>
              <a:rPr sz="1050" spc="-19" dirty="0">
                <a:solidFill>
                  <a:srgbClr val="44536A"/>
                </a:solidFill>
                <a:latin typeface="Calibri"/>
                <a:cs typeface="Calibri"/>
              </a:rPr>
              <a:t>C</a:t>
            </a:r>
            <a:endParaRPr sz="1050">
              <a:latin typeface="Calibri"/>
              <a:cs typeface="Calibri"/>
            </a:endParaRPr>
          </a:p>
          <a:p>
            <a:pPr marL="838200" indent="-95250">
              <a:spcBef>
                <a:spcPts val="180"/>
              </a:spcBef>
              <a:buChar char="*"/>
              <a:tabLst>
                <a:tab pos="838200" algn="l"/>
              </a:tabLst>
            </a:pP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physicochemical, chemistry,</a:t>
            </a:r>
            <a:r>
              <a:rPr sz="1050" spc="-23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biochemistry,</a:t>
            </a:r>
            <a:r>
              <a:rPr sz="105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biology</a:t>
            </a:r>
            <a:endParaRPr sz="1050">
              <a:latin typeface="Calibri"/>
              <a:cs typeface="Calibri"/>
            </a:endParaRPr>
          </a:p>
          <a:p>
            <a:pPr marL="57150">
              <a:spcBef>
                <a:spcPts val="630"/>
              </a:spcBef>
              <a:tabLst>
                <a:tab pos="271939" algn="l"/>
              </a:tabLst>
            </a:pPr>
            <a:r>
              <a:rPr sz="1050" spc="-38" dirty="0">
                <a:solidFill>
                  <a:srgbClr val="44536A"/>
                </a:solidFill>
                <a:latin typeface="Calibri"/>
                <a:cs typeface="Calibri"/>
              </a:rPr>
              <a:t>−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	candela: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spectra</a:t>
            </a:r>
            <a:r>
              <a:rPr sz="1050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for</a:t>
            </a:r>
            <a:r>
              <a:rPr sz="1050" spc="-5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44536A"/>
                </a:solidFill>
                <a:latin typeface="Calibri"/>
                <a:cs typeface="Calibri"/>
              </a:rPr>
              <a:t>human</a:t>
            </a:r>
            <a:r>
              <a:rPr sz="105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44536A"/>
                </a:solidFill>
                <a:latin typeface="Calibri"/>
                <a:cs typeface="Calibri"/>
              </a:rPr>
              <a:t>vision</a:t>
            </a:r>
            <a:endParaRPr sz="1050">
              <a:latin typeface="Calibri"/>
              <a:cs typeface="Calibri"/>
            </a:endParaRPr>
          </a:p>
          <a:p>
            <a:pPr marL="838200" indent="-95250">
              <a:spcBef>
                <a:spcPts val="180"/>
              </a:spcBef>
              <a:buChar char="*"/>
              <a:tabLst>
                <a:tab pos="838200" algn="l"/>
              </a:tabLst>
            </a:pPr>
            <a:r>
              <a:rPr sz="1050" dirty="0">
                <a:solidFill>
                  <a:srgbClr val="00AF50"/>
                </a:solidFill>
                <a:latin typeface="Calibri"/>
                <a:cs typeface="Calibri"/>
              </a:rPr>
              <a:t>photometric</a:t>
            </a:r>
            <a:r>
              <a:rPr sz="1050" spc="-19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1050" spc="-1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radiometric</a:t>
            </a:r>
            <a:r>
              <a:rPr sz="1050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050" spc="-8" dirty="0">
                <a:solidFill>
                  <a:srgbClr val="00AF50"/>
                </a:solidFill>
                <a:latin typeface="Calibri"/>
                <a:cs typeface="Calibri"/>
              </a:rPr>
              <a:t>quantities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7541" y="3662744"/>
            <a:ext cx="29289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b="1" spc="-23" baseline="-1736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788" b="1" spc="-1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788" b="1" spc="-38" dirty="0">
                <a:solidFill>
                  <a:srgbClr val="44536A"/>
                </a:solidFill>
                <a:latin typeface="Calibri"/>
                <a:cs typeface="Calibri"/>
              </a:rPr>
              <a:t>7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7535" y="3924648"/>
            <a:ext cx="338613" cy="585897"/>
          </a:xfrm>
          <a:prstGeom prst="rect">
            <a:avLst/>
          </a:prstGeom>
        </p:spPr>
        <p:txBody>
          <a:bodyPr vert="horz" wrap="square" lIns="0" tIns="112871" rIns="0" bIns="0" rtlCol="0">
            <a:spAutoFit/>
          </a:bodyPr>
          <a:lstStyle/>
          <a:p>
            <a:pPr marL="55721">
              <a:spcBef>
                <a:spcPts val="889"/>
              </a:spcBef>
            </a:pPr>
            <a:r>
              <a:rPr b="1" spc="-23" baseline="-1736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788" b="1" spc="-1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788" b="1" spc="-38" dirty="0">
                <a:solidFill>
                  <a:srgbClr val="44536A"/>
                </a:solidFill>
                <a:latin typeface="Calibri"/>
                <a:cs typeface="Calibri"/>
              </a:rPr>
              <a:t>8</a:t>
            </a:r>
            <a:endParaRPr sz="788">
              <a:latin typeface="Calibri"/>
              <a:cs typeface="Calibri"/>
            </a:endParaRPr>
          </a:p>
          <a:p>
            <a:pPr marL="28575">
              <a:spcBef>
                <a:spcPts val="810"/>
              </a:spcBef>
            </a:pPr>
            <a:r>
              <a:rPr sz="1200" b="1" dirty="0">
                <a:solidFill>
                  <a:srgbClr val="44536A"/>
                </a:solidFill>
                <a:latin typeface="Calibri"/>
                <a:cs typeface="Calibri"/>
              </a:rPr>
              <a:t>1</a:t>
            </a:r>
            <a:r>
              <a:rPr sz="12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200" b="1" spc="-19" dirty="0">
                <a:solidFill>
                  <a:srgbClr val="44536A"/>
                </a:solidFill>
                <a:latin typeface="Calibri"/>
                <a:cs typeface="Calibri"/>
              </a:rPr>
              <a:t>μK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67535" y="4691634"/>
            <a:ext cx="29289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b="1" spc="-23" baseline="-1736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788" b="1" spc="-1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788" b="1" spc="-38" dirty="0">
                <a:solidFill>
                  <a:srgbClr val="44536A"/>
                </a:solidFill>
                <a:latin typeface="Calibri"/>
                <a:cs typeface="Calibri"/>
              </a:rPr>
              <a:t>8</a:t>
            </a:r>
            <a:endParaRPr sz="788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667535" y="5114316"/>
            <a:ext cx="29289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b="1" spc="-23" baseline="-17361" dirty="0">
                <a:solidFill>
                  <a:srgbClr val="44536A"/>
                </a:solidFill>
                <a:latin typeface="Calibri"/>
                <a:cs typeface="Calibri"/>
              </a:rPr>
              <a:t>10</a:t>
            </a:r>
            <a:r>
              <a:rPr sz="788" b="1" spc="-1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788" b="1" spc="-38" dirty="0">
                <a:solidFill>
                  <a:srgbClr val="44536A"/>
                </a:solidFill>
                <a:latin typeface="Calibri"/>
                <a:cs typeface="Calibri"/>
              </a:rPr>
              <a:t>4</a:t>
            </a:r>
            <a:endParaRPr sz="788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276661" y="2371376"/>
            <a:ext cx="2686050" cy="2601753"/>
            <a:chOff x="7035548" y="2018835"/>
            <a:chExt cx="3581400" cy="3469004"/>
          </a:xfrm>
        </p:grpSpPr>
        <p:sp>
          <p:nvSpPr>
            <p:cNvPr id="17" name="object 17"/>
            <p:cNvSpPr/>
            <p:nvPr/>
          </p:nvSpPr>
          <p:spPr>
            <a:xfrm>
              <a:off x="7317048" y="2385185"/>
              <a:ext cx="3034030" cy="2893060"/>
            </a:xfrm>
            <a:custGeom>
              <a:avLst/>
              <a:gdLst/>
              <a:ahLst/>
              <a:cxnLst/>
              <a:rect l="l" t="t" r="r" b="b"/>
              <a:pathLst>
                <a:path w="3034029" h="2893060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7"/>
                  </a:lnTo>
                  <a:lnTo>
                    <a:pt x="1370872" y="6620"/>
                  </a:lnTo>
                  <a:lnTo>
                    <a:pt x="1323013" y="11709"/>
                  </a:lnTo>
                  <a:lnTo>
                    <a:pt x="1275614" y="18202"/>
                  </a:lnTo>
                  <a:lnTo>
                    <a:pt x="1228699" y="26076"/>
                  </a:lnTo>
                  <a:lnTo>
                    <a:pt x="1182292" y="35309"/>
                  </a:lnTo>
                  <a:lnTo>
                    <a:pt x="1136415" y="45879"/>
                  </a:lnTo>
                  <a:lnTo>
                    <a:pt x="1091093" y="57763"/>
                  </a:lnTo>
                  <a:lnTo>
                    <a:pt x="1046349" y="70939"/>
                  </a:lnTo>
                  <a:lnTo>
                    <a:pt x="1002206" y="85384"/>
                  </a:lnTo>
                  <a:lnTo>
                    <a:pt x="958689" y="101075"/>
                  </a:lnTo>
                  <a:lnTo>
                    <a:pt x="915820" y="117992"/>
                  </a:lnTo>
                  <a:lnTo>
                    <a:pt x="873624" y="136110"/>
                  </a:lnTo>
                  <a:lnTo>
                    <a:pt x="832123" y="155407"/>
                  </a:lnTo>
                  <a:lnTo>
                    <a:pt x="791341" y="175862"/>
                  </a:lnTo>
                  <a:lnTo>
                    <a:pt x="751303" y="197451"/>
                  </a:lnTo>
                  <a:lnTo>
                    <a:pt x="712030" y="220152"/>
                  </a:lnTo>
                  <a:lnTo>
                    <a:pt x="673548" y="243944"/>
                  </a:lnTo>
                  <a:lnTo>
                    <a:pt x="635878" y="268802"/>
                  </a:lnTo>
                  <a:lnTo>
                    <a:pt x="599046" y="294706"/>
                  </a:lnTo>
                  <a:lnTo>
                    <a:pt x="563074" y="321632"/>
                  </a:lnTo>
                  <a:lnTo>
                    <a:pt x="527987" y="349558"/>
                  </a:lnTo>
                  <a:lnTo>
                    <a:pt x="493806" y="378462"/>
                  </a:lnTo>
                  <a:lnTo>
                    <a:pt x="460557" y="408321"/>
                  </a:lnTo>
                  <a:lnTo>
                    <a:pt x="428263" y="439112"/>
                  </a:lnTo>
                  <a:lnTo>
                    <a:pt x="396947" y="470814"/>
                  </a:lnTo>
                  <a:lnTo>
                    <a:pt x="366632" y="503404"/>
                  </a:lnTo>
                  <a:lnTo>
                    <a:pt x="337343" y="536860"/>
                  </a:lnTo>
                  <a:lnTo>
                    <a:pt x="309102" y="571158"/>
                  </a:lnTo>
                  <a:lnTo>
                    <a:pt x="281934" y="606277"/>
                  </a:lnTo>
                  <a:lnTo>
                    <a:pt x="255861" y="642194"/>
                  </a:lnTo>
                  <a:lnTo>
                    <a:pt x="230908" y="678887"/>
                  </a:lnTo>
                  <a:lnTo>
                    <a:pt x="207098" y="716334"/>
                  </a:lnTo>
                  <a:lnTo>
                    <a:pt x="184454" y="754511"/>
                  </a:lnTo>
                  <a:lnTo>
                    <a:pt x="163001" y="793396"/>
                  </a:lnTo>
                  <a:lnTo>
                    <a:pt x="142760" y="832968"/>
                  </a:lnTo>
                  <a:lnTo>
                    <a:pt x="123757" y="873203"/>
                  </a:lnTo>
                  <a:lnTo>
                    <a:pt x="106015" y="914079"/>
                  </a:lnTo>
                  <a:lnTo>
                    <a:pt x="89557" y="955574"/>
                  </a:lnTo>
                  <a:lnTo>
                    <a:pt x="74406" y="997666"/>
                  </a:lnTo>
                  <a:lnTo>
                    <a:pt x="60586" y="1040331"/>
                  </a:lnTo>
                  <a:lnTo>
                    <a:pt x="48122" y="1083547"/>
                  </a:lnTo>
                  <a:lnTo>
                    <a:pt x="37035" y="1127293"/>
                  </a:lnTo>
                  <a:lnTo>
                    <a:pt x="27351" y="1171545"/>
                  </a:lnTo>
                  <a:lnTo>
                    <a:pt x="19091" y="1216281"/>
                  </a:lnTo>
                  <a:lnTo>
                    <a:pt x="12281" y="1261479"/>
                  </a:lnTo>
                  <a:lnTo>
                    <a:pt x="6943" y="1307117"/>
                  </a:lnTo>
                  <a:lnTo>
                    <a:pt x="3101" y="1353171"/>
                  </a:lnTo>
                  <a:lnTo>
                    <a:pt x="779" y="1399619"/>
                  </a:lnTo>
                  <a:lnTo>
                    <a:pt x="0" y="1446439"/>
                  </a:lnTo>
                  <a:lnTo>
                    <a:pt x="779" y="1493255"/>
                  </a:lnTo>
                  <a:lnTo>
                    <a:pt x="3101" y="1539698"/>
                  </a:lnTo>
                  <a:lnTo>
                    <a:pt x="6943" y="1585748"/>
                  </a:lnTo>
                  <a:lnTo>
                    <a:pt x="12281" y="1631381"/>
                  </a:lnTo>
                  <a:lnTo>
                    <a:pt x="19091" y="1676575"/>
                  </a:lnTo>
                  <a:lnTo>
                    <a:pt x="27351" y="1721308"/>
                  </a:lnTo>
                  <a:lnTo>
                    <a:pt x="37035" y="1765558"/>
                  </a:lnTo>
                  <a:lnTo>
                    <a:pt x="48122" y="1809301"/>
                  </a:lnTo>
                  <a:lnTo>
                    <a:pt x="60586" y="1852516"/>
                  </a:lnTo>
                  <a:lnTo>
                    <a:pt x="74406" y="1895179"/>
                  </a:lnTo>
                  <a:lnTo>
                    <a:pt x="89557" y="1937269"/>
                  </a:lnTo>
                  <a:lnTo>
                    <a:pt x="106015" y="1978763"/>
                  </a:lnTo>
                  <a:lnTo>
                    <a:pt x="123757" y="2019638"/>
                  </a:lnTo>
                  <a:lnTo>
                    <a:pt x="142760" y="2059873"/>
                  </a:lnTo>
                  <a:lnTo>
                    <a:pt x="163001" y="2099445"/>
                  </a:lnTo>
                  <a:lnTo>
                    <a:pt x="184454" y="2138330"/>
                  </a:lnTo>
                  <a:lnTo>
                    <a:pt x="207098" y="2176508"/>
                  </a:lnTo>
                  <a:lnTo>
                    <a:pt x="230908" y="2213954"/>
                  </a:lnTo>
                  <a:lnTo>
                    <a:pt x="255861" y="2250648"/>
                  </a:lnTo>
                  <a:lnTo>
                    <a:pt x="281934" y="2286566"/>
                  </a:lnTo>
                  <a:lnTo>
                    <a:pt x="309102" y="2321686"/>
                  </a:lnTo>
                  <a:lnTo>
                    <a:pt x="337343" y="2355986"/>
                  </a:lnTo>
                  <a:lnTo>
                    <a:pt x="366632" y="2389443"/>
                  </a:lnTo>
                  <a:lnTo>
                    <a:pt x="396947" y="2422034"/>
                  </a:lnTo>
                  <a:lnTo>
                    <a:pt x="428263" y="2453738"/>
                  </a:lnTo>
                  <a:lnTo>
                    <a:pt x="460557" y="2484532"/>
                  </a:lnTo>
                  <a:lnTo>
                    <a:pt x="493806" y="2514393"/>
                  </a:lnTo>
                  <a:lnTo>
                    <a:pt x="527987" y="2543298"/>
                  </a:lnTo>
                  <a:lnTo>
                    <a:pt x="563074" y="2571227"/>
                  </a:lnTo>
                  <a:lnTo>
                    <a:pt x="599046" y="2598155"/>
                  </a:lnTo>
                  <a:lnTo>
                    <a:pt x="635878" y="2624061"/>
                  </a:lnTo>
                  <a:lnTo>
                    <a:pt x="673548" y="2648921"/>
                  </a:lnTo>
                  <a:lnTo>
                    <a:pt x="712030" y="2672715"/>
                  </a:lnTo>
                  <a:lnTo>
                    <a:pt x="751303" y="2695419"/>
                  </a:lnTo>
                  <a:lnTo>
                    <a:pt x="791341" y="2717010"/>
                  </a:lnTo>
                  <a:lnTo>
                    <a:pt x="832123" y="2737467"/>
                  </a:lnTo>
                  <a:lnTo>
                    <a:pt x="873624" y="2756767"/>
                  </a:lnTo>
                  <a:lnTo>
                    <a:pt x="915820" y="2774887"/>
                  </a:lnTo>
                  <a:lnTo>
                    <a:pt x="958689" y="2791805"/>
                  </a:lnTo>
                  <a:lnTo>
                    <a:pt x="1002206" y="2807499"/>
                  </a:lnTo>
                  <a:lnTo>
                    <a:pt x="1046349" y="2821946"/>
                  </a:lnTo>
                  <a:lnTo>
                    <a:pt x="1091093" y="2835123"/>
                  </a:lnTo>
                  <a:lnTo>
                    <a:pt x="1136415" y="2847009"/>
                  </a:lnTo>
                  <a:lnTo>
                    <a:pt x="1182292" y="2857580"/>
                  </a:lnTo>
                  <a:lnTo>
                    <a:pt x="1228699" y="2866815"/>
                  </a:lnTo>
                  <a:lnTo>
                    <a:pt x="1275614" y="2874690"/>
                  </a:lnTo>
                  <a:lnTo>
                    <a:pt x="1323013" y="2881184"/>
                  </a:lnTo>
                  <a:lnTo>
                    <a:pt x="1370872" y="2886274"/>
                  </a:lnTo>
                  <a:lnTo>
                    <a:pt x="1419168" y="2889938"/>
                  </a:lnTo>
                  <a:lnTo>
                    <a:pt x="1467877" y="2892152"/>
                  </a:lnTo>
                  <a:lnTo>
                    <a:pt x="1516977" y="2892895"/>
                  </a:lnTo>
                  <a:lnTo>
                    <a:pt x="1566070" y="2892152"/>
                  </a:lnTo>
                  <a:lnTo>
                    <a:pt x="1614775" y="2889938"/>
                  </a:lnTo>
                  <a:lnTo>
                    <a:pt x="1663066" y="2886274"/>
                  </a:lnTo>
                  <a:lnTo>
                    <a:pt x="1710921" y="2881184"/>
                  </a:lnTo>
                  <a:lnTo>
                    <a:pt x="1758316" y="2874690"/>
                  </a:lnTo>
                  <a:lnTo>
                    <a:pt x="1805228" y="2866815"/>
                  </a:lnTo>
                  <a:lnTo>
                    <a:pt x="1851632" y="2857580"/>
                  </a:lnTo>
                  <a:lnTo>
                    <a:pt x="1897506" y="2847009"/>
                  </a:lnTo>
                  <a:lnTo>
                    <a:pt x="1942825" y="2835123"/>
                  </a:lnTo>
                  <a:lnTo>
                    <a:pt x="1987567" y="2821946"/>
                  </a:lnTo>
                  <a:lnTo>
                    <a:pt x="2031707" y="2807499"/>
                  </a:lnTo>
                  <a:lnTo>
                    <a:pt x="2075223" y="2791805"/>
                  </a:lnTo>
                  <a:lnTo>
                    <a:pt x="2118090" y="2774887"/>
                  </a:lnTo>
                  <a:lnTo>
                    <a:pt x="2160286" y="2756767"/>
                  </a:lnTo>
                  <a:lnTo>
                    <a:pt x="2201786" y="2737467"/>
                  </a:lnTo>
                  <a:lnTo>
                    <a:pt x="2242566" y="2717010"/>
                  </a:lnTo>
                  <a:lnTo>
                    <a:pt x="2282605" y="2695419"/>
                  </a:lnTo>
                  <a:lnTo>
                    <a:pt x="2321877" y="2672715"/>
                  </a:lnTo>
                  <a:lnTo>
                    <a:pt x="2360359" y="2648922"/>
                  </a:lnTo>
                  <a:lnTo>
                    <a:pt x="2398029" y="2624061"/>
                  </a:lnTo>
                  <a:lnTo>
                    <a:pt x="2434861" y="2598155"/>
                  </a:lnTo>
                  <a:lnTo>
                    <a:pt x="2470833" y="2571227"/>
                  </a:lnTo>
                  <a:lnTo>
                    <a:pt x="2505921" y="2543299"/>
                  </a:lnTo>
                  <a:lnTo>
                    <a:pt x="2540102" y="2514393"/>
                  </a:lnTo>
                  <a:lnTo>
                    <a:pt x="2573352" y="2484532"/>
                  </a:lnTo>
                  <a:lnTo>
                    <a:pt x="2605648" y="2453738"/>
                  </a:lnTo>
                  <a:lnTo>
                    <a:pt x="2636965" y="2422035"/>
                  </a:lnTo>
                  <a:lnTo>
                    <a:pt x="2667281" y="2389443"/>
                  </a:lnTo>
                  <a:lnTo>
                    <a:pt x="2696571" y="2355986"/>
                  </a:lnTo>
                  <a:lnTo>
                    <a:pt x="2724813" y="2321687"/>
                  </a:lnTo>
                  <a:lnTo>
                    <a:pt x="2751983" y="2286566"/>
                  </a:lnTo>
                  <a:lnTo>
                    <a:pt x="2778057" y="2250648"/>
                  </a:lnTo>
                  <a:lnTo>
                    <a:pt x="2803011" y="2213955"/>
                  </a:lnTo>
                  <a:lnTo>
                    <a:pt x="2826823" y="2176508"/>
                  </a:lnTo>
                  <a:lnTo>
                    <a:pt x="2849468" y="2138330"/>
                  </a:lnTo>
                  <a:lnTo>
                    <a:pt x="2870923" y="2099445"/>
                  </a:lnTo>
                  <a:lnTo>
                    <a:pt x="2891164" y="2059873"/>
                  </a:lnTo>
                  <a:lnTo>
                    <a:pt x="2910169" y="2019639"/>
                  </a:lnTo>
                  <a:lnTo>
                    <a:pt x="2927913" y="1978763"/>
                  </a:lnTo>
                  <a:lnTo>
                    <a:pt x="2944372" y="1937269"/>
                  </a:lnTo>
                  <a:lnTo>
                    <a:pt x="2959524" y="1895179"/>
                  </a:lnTo>
                  <a:lnTo>
                    <a:pt x="2973345" y="1852516"/>
                  </a:lnTo>
                  <a:lnTo>
                    <a:pt x="2985811" y="1809301"/>
                  </a:lnTo>
                  <a:lnTo>
                    <a:pt x="2996898" y="1765558"/>
                  </a:lnTo>
                  <a:lnTo>
                    <a:pt x="3006584" y="1721309"/>
                  </a:lnTo>
                  <a:lnTo>
                    <a:pt x="3014844" y="1676576"/>
                  </a:lnTo>
                  <a:lnTo>
                    <a:pt x="3021655" y="1631381"/>
                  </a:lnTo>
                  <a:lnTo>
                    <a:pt x="3026993" y="1585748"/>
                  </a:lnTo>
                  <a:lnTo>
                    <a:pt x="3030836" y="1539698"/>
                  </a:lnTo>
                  <a:lnTo>
                    <a:pt x="3033158" y="1493255"/>
                  </a:lnTo>
                  <a:lnTo>
                    <a:pt x="3033938" y="1446440"/>
                  </a:lnTo>
                  <a:lnTo>
                    <a:pt x="3033158" y="1399619"/>
                  </a:lnTo>
                  <a:lnTo>
                    <a:pt x="3030836" y="1353171"/>
                  </a:lnTo>
                  <a:lnTo>
                    <a:pt x="3026993" y="1307117"/>
                  </a:lnTo>
                  <a:lnTo>
                    <a:pt x="3021655" y="1261480"/>
                  </a:lnTo>
                  <a:lnTo>
                    <a:pt x="3014844" y="1216282"/>
                  </a:lnTo>
                  <a:lnTo>
                    <a:pt x="3006584" y="1171545"/>
                  </a:lnTo>
                  <a:lnTo>
                    <a:pt x="2996898" y="1127293"/>
                  </a:lnTo>
                  <a:lnTo>
                    <a:pt x="2985811" y="1083548"/>
                  </a:lnTo>
                  <a:lnTo>
                    <a:pt x="2973345" y="1040331"/>
                  </a:lnTo>
                  <a:lnTo>
                    <a:pt x="2959524" y="997666"/>
                  </a:lnTo>
                  <a:lnTo>
                    <a:pt x="2944372" y="955575"/>
                  </a:lnTo>
                  <a:lnTo>
                    <a:pt x="2927913" y="914080"/>
                  </a:lnTo>
                  <a:lnTo>
                    <a:pt x="2910169" y="873203"/>
                  </a:lnTo>
                  <a:lnTo>
                    <a:pt x="2891164" y="832968"/>
                  </a:lnTo>
                  <a:lnTo>
                    <a:pt x="2870923" y="793397"/>
                  </a:lnTo>
                  <a:lnTo>
                    <a:pt x="2849468" y="754511"/>
                  </a:lnTo>
                  <a:lnTo>
                    <a:pt x="2826823" y="716334"/>
                  </a:lnTo>
                  <a:lnTo>
                    <a:pt x="2803011" y="678888"/>
                  </a:lnTo>
                  <a:lnTo>
                    <a:pt x="2778057" y="642195"/>
                  </a:lnTo>
                  <a:lnTo>
                    <a:pt x="2751983" y="606277"/>
                  </a:lnTo>
                  <a:lnTo>
                    <a:pt x="2724813" y="571158"/>
                  </a:lnTo>
                  <a:lnTo>
                    <a:pt x="2696571" y="536860"/>
                  </a:lnTo>
                  <a:lnTo>
                    <a:pt x="2667281" y="503405"/>
                  </a:lnTo>
                  <a:lnTo>
                    <a:pt x="2636965" y="470815"/>
                  </a:lnTo>
                  <a:lnTo>
                    <a:pt x="2605648" y="439113"/>
                  </a:lnTo>
                  <a:lnTo>
                    <a:pt x="2573352" y="408321"/>
                  </a:lnTo>
                  <a:lnTo>
                    <a:pt x="2540102" y="378462"/>
                  </a:lnTo>
                  <a:lnTo>
                    <a:pt x="2505921" y="349558"/>
                  </a:lnTo>
                  <a:lnTo>
                    <a:pt x="2470833" y="321632"/>
                  </a:lnTo>
                  <a:lnTo>
                    <a:pt x="2434861" y="294706"/>
                  </a:lnTo>
                  <a:lnTo>
                    <a:pt x="2398029" y="268803"/>
                  </a:lnTo>
                  <a:lnTo>
                    <a:pt x="2360359" y="243944"/>
                  </a:lnTo>
                  <a:lnTo>
                    <a:pt x="2321877" y="220153"/>
                  </a:lnTo>
                  <a:lnTo>
                    <a:pt x="2282605" y="197451"/>
                  </a:lnTo>
                  <a:lnTo>
                    <a:pt x="2242566" y="175862"/>
                  </a:lnTo>
                  <a:lnTo>
                    <a:pt x="2201786" y="155407"/>
                  </a:lnTo>
                  <a:lnTo>
                    <a:pt x="2160286" y="136110"/>
                  </a:lnTo>
                  <a:lnTo>
                    <a:pt x="2118090" y="117992"/>
                  </a:lnTo>
                  <a:lnTo>
                    <a:pt x="2075223" y="101076"/>
                  </a:lnTo>
                  <a:lnTo>
                    <a:pt x="2031707" y="85384"/>
                  </a:lnTo>
                  <a:lnTo>
                    <a:pt x="1987567" y="70939"/>
                  </a:lnTo>
                  <a:lnTo>
                    <a:pt x="1942825" y="57763"/>
                  </a:lnTo>
                  <a:lnTo>
                    <a:pt x="1897506" y="45879"/>
                  </a:lnTo>
                  <a:lnTo>
                    <a:pt x="1851632" y="35309"/>
                  </a:lnTo>
                  <a:lnTo>
                    <a:pt x="1805228" y="26076"/>
                  </a:lnTo>
                  <a:lnTo>
                    <a:pt x="1758316" y="18202"/>
                  </a:lnTo>
                  <a:lnTo>
                    <a:pt x="1710921" y="11709"/>
                  </a:lnTo>
                  <a:lnTo>
                    <a:pt x="1663066" y="6620"/>
                  </a:lnTo>
                  <a:lnTo>
                    <a:pt x="1614775" y="2957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317048" y="2385185"/>
              <a:ext cx="3034030" cy="2893060"/>
            </a:xfrm>
            <a:custGeom>
              <a:avLst/>
              <a:gdLst/>
              <a:ahLst/>
              <a:cxnLst/>
              <a:rect l="l" t="t" r="r" b="b"/>
              <a:pathLst>
                <a:path w="3034029" h="2893060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7"/>
                  </a:lnTo>
                  <a:lnTo>
                    <a:pt x="1370872" y="6620"/>
                  </a:lnTo>
                  <a:lnTo>
                    <a:pt x="1323013" y="11709"/>
                  </a:lnTo>
                  <a:lnTo>
                    <a:pt x="1275614" y="18202"/>
                  </a:lnTo>
                  <a:lnTo>
                    <a:pt x="1228699" y="26076"/>
                  </a:lnTo>
                  <a:lnTo>
                    <a:pt x="1182292" y="35309"/>
                  </a:lnTo>
                  <a:lnTo>
                    <a:pt x="1136415" y="45879"/>
                  </a:lnTo>
                  <a:lnTo>
                    <a:pt x="1091093" y="57763"/>
                  </a:lnTo>
                  <a:lnTo>
                    <a:pt x="1046349" y="70939"/>
                  </a:lnTo>
                  <a:lnTo>
                    <a:pt x="1002206" y="85384"/>
                  </a:lnTo>
                  <a:lnTo>
                    <a:pt x="958689" y="101075"/>
                  </a:lnTo>
                  <a:lnTo>
                    <a:pt x="915820" y="117992"/>
                  </a:lnTo>
                  <a:lnTo>
                    <a:pt x="873624" y="136110"/>
                  </a:lnTo>
                  <a:lnTo>
                    <a:pt x="832123" y="155407"/>
                  </a:lnTo>
                  <a:lnTo>
                    <a:pt x="791341" y="175862"/>
                  </a:lnTo>
                  <a:lnTo>
                    <a:pt x="751303" y="197451"/>
                  </a:lnTo>
                  <a:lnTo>
                    <a:pt x="712030" y="220152"/>
                  </a:lnTo>
                  <a:lnTo>
                    <a:pt x="673548" y="243944"/>
                  </a:lnTo>
                  <a:lnTo>
                    <a:pt x="635878" y="268802"/>
                  </a:lnTo>
                  <a:lnTo>
                    <a:pt x="599046" y="294706"/>
                  </a:lnTo>
                  <a:lnTo>
                    <a:pt x="563074" y="321632"/>
                  </a:lnTo>
                  <a:lnTo>
                    <a:pt x="527987" y="349558"/>
                  </a:lnTo>
                  <a:lnTo>
                    <a:pt x="493806" y="378462"/>
                  </a:lnTo>
                  <a:lnTo>
                    <a:pt x="460557" y="408321"/>
                  </a:lnTo>
                  <a:lnTo>
                    <a:pt x="428263" y="439112"/>
                  </a:lnTo>
                  <a:lnTo>
                    <a:pt x="396947" y="470814"/>
                  </a:lnTo>
                  <a:lnTo>
                    <a:pt x="366632" y="503404"/>
                  </a:lnTo>
                  <a:lnTo>
                    <a:pt x="337343" y="536860"/>
                  </a:lnTo>
                  <a:lnTo>
                    <a:pt x="309102" y="571158"/>
                  </a:lnTo>
                  <a:lnTo>
                    <a:pt x="281934" y="606277"/>
                  </a:lnTo>
                  <a:lnTo>
                    <a:pt x="255861" y="642194"/>
                  </a:lnTo>
                  <a:lnTo>
                    <a:pt x="230908" y="678887"/>
                  </a:lnTo>
                  <a:lnTo>
                    <a:pt x="207098" y="716334"/>
                  </a:lnTo>
                  <a:lnTo>
                    <a:pt x="184454" y="754511"/>
                  </a:lnTo>
                  <a:lnTo>
                    <a:pt x="163001" y="793396"/>
                  </a:lnTo>
                  <a:lnTo>
                    <a:pt x="142760" y="832968"/>
                  </a:lnTo>
                  <a:lnTo>
                    <a:pt x="123757" y="873203"/>
                  </a:lnTo>
                  <a:lnTo>
                    <a:pt x="106015" y="914079"/>
                  </a:lnTo>
                  <a:lnTo>
                    <a:pt x="89557" y="955574"/>
                  </a:lnTo>
                  <a:lnTo>
                    <a:pt x="74406" y="997666"/>
                  </a:lnTo>
                  <a:lnTo>
                    <a:pt x="60586" y="1040331"/>
                  </a:lnTo>
                  <a:lnTo>
                    <a:pt x="48122" y="1083547"/>
                  </a:lnTo>
                  <a:lnTo>
                    <a:pt x="37035" y="1127293"/>
                  </a:lnTo>
                  <a:lnTo>
                    <a:pt x="27351" y="1171545"/>
                  </a:lnTo>
                  <a:lnTo>
                    <a:pt x="19091" y="1216281"/>
                  </a:lnTo>
                  <a:lnTo>
                    <a:pt x="12281" y="1261479"/>
                  </a:lnTo>
                  <a:lnTo>
                    <a:pt x="6943" y="1307117"/>
                  </a:lnTo>
                  <a:lnTo>
                    <a:pt x="3101" y="1353171"/>
                  </a:lnTo>
                  <a:lnTo>
                    <a:pt x="779" y="1399619"/>
                  </a:lnTo>
                  <a:lnTo>
                    <a:pt x="0" y="1446439"/>
                  </a:lnTo>
                  <a:lnTo>
                    <a:pt x="779" y="1493255"/>
                  </a:lnTo>
                  <a:lnTo>
                    <a:pt x="3101" y="1539698"/>
                  </a:lnTo>
                  <a:lnTo>
                    <a:pt x="6943" y="1585748"/>
                  </a:lnTo>
                  <a:lnTo>
                    <a:pt x="12281" y="1631381"/>
                  </a:lnTo>
                  <a:lnTo>
                    <a:pt x="19091" y="1676575"/>
                  </a:lnTo>
                  <a:lnTo>
                    <a:pt x="27351" y="1721308"/>
                  </a:lnTo>
                  <a:lnTo>
                    <a:pt x="37035" y="1765558"/>
                  </a:lnTo>
                  <a:lnTo>
                    <a:pt x="48122" y="1809301"/>
                  </a:lnTo>
                  <a:lnTo>
                    <a:pt x="60586" y="1852516"/>
                  </a:lnTo>
                  <a:lnTo>
                    <a:pt x="74406" y="1895179"/>
                  </a:lnTo>
                  <a:lnTo>
                    <a:pt x="89557" y="1937269"/>
                  </a:lnTo>
                  <a:lnTo>
                    <a:pt x="106015" y="1978763"/>
                  </a:lnTo>
                  <a:lnTo>
                    <a:pt x="123757" y="2019638"/>
                  </a:lnTo>
                  <a:lnTo>
                    <a:pt x="142760" y="2059873"/>
                  </a:lnTo>
                  <a:lnTo>
                    <a:pt x="163001" y="2099445"/>
                  </a:lnTo>
                  <a:lnTo>
                    <a:pt x="184454" y="2138330"/>
                  </a:lnTo>
                  <a:lnTo>
                    <a:pt x="207098" y="2176508"/>
                  </a:lnTo>
                  <a:lnTo>
                    <a:pt x="230908" y="2213954"/>
                  </a:lnTo>
                  <a:lnTo>
                    <a:pt x="255861" y="2250648"/>
                  </a:lnTo>
                  <a:lnTo>
                    <a:pt x="281934" y="2286566"/>
                  </a:lnTo>
                  <a:lnTo>
                    <a:pt x="309102" y="2321686"/>
                  </a:lnTo>
                  <a:lnTo>
                    <a:pt x="337343" y="2355986"/>
                  </a:lnTo>
                  <a:lnTo>
                    <a:pt x="366632" y="2389443"/>
                  </a:lnTo>
                  <a:lnTo>
                    <a:pt x="396947" y="2422034"/>
                  </a:lnTo>
                  <a:lnTo>
                    <a:pt x="428263" y="2453738"/>
                  </a:lnTo>
                  <a:lnTo>
                    <a:pt x="460557" y="2484532"/>
                  </a:lnTo>
                  <a:lnTo>
                    <a:pt x="493806" y="2514393"/>
                  </a:lnTo>
                  <a:lnTo>
                    <a:pt x="527987" y="2543298"/>
                  </a:lnTo>
                  <a:lnTo>
                    <a:pt x="563074" y="2571227"/>
                  </a:lnTo>
                  <a:lnTo>
                    <a:pt x="599046" y="2598155"/>
                  </a:lnTo>
                  <a:lnTo>
                    <a:pt x="635878" y="2624061"/>
                  </a:lnTo>
                  <a:lnTo>
                    <a:pt x="673548" y="2648921"/>
                  </a:lnTo>
                  <a:lnTo>
                    <a:pt x="712030" y="2672715"/>
                  </a:lnTo>
                  <a:lnTo>
                    <a:pt x="751303" y="2695419"/>
                  </a:lnTo>
                  <a:lnTo>
                    <a:pt x="791341" y="2717010"/>
                  </a:lnTo>
                  <a:lnTo>
                    <a:pt x="832123" y="2737467"/>
                  </a:lnTo>
                  <a:lnTo>
                    <a:pt x="873624" y="2756767"/>
                  </a:lnTo>
                  <a:lnTo>
                    <a:pt x="915820" y="2774887"/>
                  </a:lnTo>
                  <a:lnTo>
                    <a:pt x="958689" y="2791805"/>
                  </a:lnTo>
                  <a:lnTo>
                    <a:pt x="1002206" y="2807499"/>
                  </a:lnTo>
                  <a:lnTo>
                    <a:pt x="1046349" y="2821946"/>
                  </a:lnTo>
                  <a:lnTo>
                    <a:pt x="1091093" y="2835123"/>
                  </a:lnTo>
                  <a:lnTo>
                    <a:pt x="1136415" y="2847009"/>
                  </a:lnTo>
                  <a:lnTo>
                    <a:pt x="1182292" y="2857580"/>
                  </a:lnTo>
                  <a:lnTo>
                    <a:pt x="1228699" y="2866815"/>
                  </a:lnTo>
                  <a:lnTo>
                    <a:pt x="1275614" y="2874690"/>
                  </a:lnTo>
                  <a:lnTo>
                    <a:pt x="1323013" y="2881184"/>
                  </a:lnTo>
                  <a:lnTo>
                    <a:pt x="1370872" y="2886274"/>
                  </a:lnTo>
                  <a:lnTo>
                    <a:pt x="1419168" y="2889938"/>
                  </a:lnTo>
                  <a:lnTo>
                    <a:pt x="1467877" y="2892152"/>
                  </a:lnTo>
                  <a:lnTo>
                    <a:pt x="1516977" y="2892895"/>
                  </a:lnTo>
                  <a:lnTo>
                    <a:pt x="1566070" y="2892152"/>
                  </a:lnTo>
                  <a:lnTo>
                    <a:pt x="1614775" y="2889938"/>
                  </a:lnTo>
                  <a:lnTo>
                    <a:pt x="1663066" y="2886274"/>
                  </a:lnTo>
                  <a:lnTo>
                    <a:pt x="1710921" y="2881184"/>
                  </a:lnTo>
                  <a:lnTo>
                    <a:pt x="1758316" y="2874690"/>
                  </a:lnTo>
                  <a:lnTo>
                    <a:pt x="1805228" y="2866815"/>
                  </a:lnTo>
                  <a:lnTo>
                    <a:pt x="1851632" y="2857580"/>
                  </a:lnTo>
                  <a:lnTo>
                    <a:pt x="1897506" y="2847009"/>
                  </a:lnTo>
                  <a:lnTo>
                    <a:pt x="1942825" y="2835123"/>
                  </a:lnTo>
                  <a:lnTo>
                    <a:pt x="1987567" y="2821946"/>
                  </a:lnTo>
                  <a:lnTo>
                    <a:pt x="2031707" y="2807499"/>
                  </a:lnTo>
                  <a:lnTo>
                    <a:pt x="2075223" y="2791805"/>
                  </a:lnTo>
                  <a:lnTo>
                    <a:pt x="2118090" y="2774887"/>
                  </a:lnTo>
                  <a:lnTo>
                    <a:pt x="2160286" y="2756767"/>
                  </a:lnTo>
                  <a:lnTo>
                    <a:pt x="2201786" y="2737467"/>
                  </a:lnTo>
                  <a:lnTo>
                    <a:pt x="2242566" y="2717010"/>
                  </a:lnTo>
                  <a:lnTo>
                    <a:pt x="2282605" y="2695419"/>
                  </a:lnTo>
                  <a:lnTo>
                    <a:pt x="2321877" y="2672715"/>
                  </a:lnTo>
                  <a:lnTo>
                    <a:pt x="2360359" y="2648922"/>
                  </a:lnTo>
                  <a:lnTo>
                    <a:pt x="2398029" y="2624061"/>
                  </a:lnTo>
                  <a:lnTo>
                    <a:pt x="2434861" y="2598155"/>
                  </a:lnTo>
                  <a:lnTo>
                    <a:pt x="2470833" y="2571227"/>
                  </a:lnTo>
                  <a:lnTo>
                    <a:pt x="2505921" y="2543299"/>
                  </a:lnTo>
                  <a:lnTo>
                    <a:pt x="2540102" y="2514393"/>
                  </a:lnTo>
                  <a:lnTo>
                    <a:pt x="2573352" y="2484532"/>
                  </a:lnTo>
                  <a:lnTo>
                    <a:pt x="2605648" y="2453738"/>
                  </a:lnTo>
                  <a:lnTo>
                    <a:pt x="2636965" y="2422035"/>
                  </a:lnTo>
                  <a:lnTo>
                    <a:pt x="2667281" y="2389443"/>
                  </a:lnTo>
                  <a:lnTo>
                    <a:pt x="2696571" y="2355986"/>
                  </a:lnTo>
                  <a:lnTo>
                    <a:pt x="2724813" y="2321687"/>
                  </a:lnTo>
                  <a:lnTo>
                    <a:pt x="2751983" y="2286566"/>
                  </a:lnTo>
                  <a:lnTo>
                    <a:pt x="2778057" y="2250648"/>
                  </a:lnTo>
                  <a:lnTo>
                    <a:pt x="2803011" y="2213955"/>
                  </a:lnTo>
                  <a:lnTo>
                    <a:pt x="2826823" y="2176508"/>
                  </a:lnTo>
                  <a:lnTo>
                    <a:pt x="2849468" y="2138330"/>
                  </a:lnTo>
                  <a:lnTo>
                    <a:pt x="2870923" y="2099445"/>
                  </a:lnTo>
                  <a:lnTo>
                    <a:pt x="2891164" y="2059873"/>
                  </a:lnTo>
                  <a:lnTo>
                    <a:pt x="2910169" y="2019639"/>
                  </a:lnTo>
                  <a:lnTo>
                    <a:pt x="2927913" y="1978763"/>
                  </a:lnTo>
                  <a:lnTo>
                    <a:pt x="2944372" y="1937269"/>
                  </a:lnTo>
                  <a:lnTo>
                    <a:pt x="2959524" y="1895179"/>
                  </a:lnTo>
                  <a:lnTo>
                    <a:pt x="2973345" y="1852516"/>
                  </a:lnTo>
                  <a:lnTo>
                    <a:pt x="2985811" y="1809301"/>
                  </a:lnTo>
                  <a:lnTo>
                    <a:pt x="2996898" y="1765558"/>
                  </a:lnTo>
                  <a:lnTo>
                    <a:pt x="3006584" y="1721309"/>
                  </a:lnTo>
                  <a:lnTo>
                    <a:pt x="3014844" y="1676576"/>
                  </a:lnTo>
                  <a:lnTo>
                    <a:pt x="3021655" y="1631381"/>
                  </a:lnTo>
                  <a:lnTo>
                    <a:pt x="3026993" y="1585748"/>
                  </a:lnTo>
                  <a:lnTo>
                    <a:pt x="3030836" y="1539698"/>
                  </a:lnTo>
                  <a:lnTo>
                    <a:pt x="3033158" y="1493255"/>
                  </a:lnTo>
                  <a:lnTo>
                    <a:pt x="3033938" y="1446440"/>
                  </a:lnTo>
                  <a:lnTo>
                    <a:pt x="3033158" y="1399619"/>
                  </a:lnTo>
                  <a:lnTo>
                    <a:pt x="3030836" y="1353171"/>
                  </a:lnTo>
                  <a:lnTo>
                    <a:pt x="3026993" y="1307117"/>
                  </a:lnTo>
                  <a:lnTo>
                    <a:pt x="3021655" y="1261480"/>
                  </a:lnTo>
                  <a:lnTo>
                    <a:pt x="3014844" y="1216282"/>
                  </a:lnTo>
                  <a:lnTo>
                    <a:pt x="3006584" y="1171545"/>
                  </a:lnTo>
                  <a:lnTo>
                    <a:pt x="2996898" y="1127293"/>
                  </a:lnTo>
                  <a:lnTo>
                    <a:pt x="2985811" y="1083548"/>
                  </a:lnTo>
                  <a:lnTo>
                    <a:pt x="2973345" y="1040331"/>
                  </a:lnTo>
                  <a:lnTo>
                    <a:pt x="2959524" y="997666"/>
                  </a:lnTo>
                  <a:lnTo>
                    <a:pt x="2944372" y="955575"/>
                  </a:lnTo>
                  <a:lnTo>
                    <a:pt x="2927913" y="914080"/>
                  </a:lnTo>
                  <a:lnTo>
                    <a:pt x="2910169" y="873203"/>
                  </a:lnTo>
                  <a:lnTo>
                    <a:pt x="2891164" y="832968"/>
                  </a:lnTo>
                  <a:lnTo>
                    <a:pt x="2870923" y="793397"/>
                  </a:lnTo>
                  <a:lnTo>
                    <a:pt x="2849468" y="754511"/>
                  </a:lnTo>
                  <a:lnTo>
                    <a:pt x="2826823" y="716334"/>
                  </a:lnTo>
                  <a:lnTo>
                    <a:pt x="2803011" y="678888"/>
                  </a:lnTo>
                  <a:lnTo>
                    <a:pt x="2778057" y="642195"/>
                  </a:lnTo>
                  <a:lnTo>
                    <a:pt x="2751983" y="606277"/>
                  </a:lnTo>
                  <a:lnTo>
                    <a:pt x="2724813" y="571158"/>
                  </a:lnTo>
                  <a:lnTo>
                    <a:pt x="2696571" y="536860"/>
                  </a:lnTo>
                  <a:lnTo>
                    <a:pt x="2667281" y="503405"/>
                  </a:lnTo>
                  <a:lnTo>
                    <a:pt x="2636965" y="470815"/>
                  </a:lnTo>
                  <a:lnTo>
                    <a:pt x="2605648" y="439113"/>
                  </a:lnTo>
                  <a:lnTo>
                    <a:pt x="2573352" y="408321"/>
                  </a:lnTo>
                  <a:lnTo>
                    <a:pt x="2540102" y="378462"/>
                  </a:lnTo>
                  <a:lnTo>
                    <a:pt x="2505921" y="349558"/>
                  </a:lnTo>
                  <a:lnTo>
                    <a:pt x="2470833" y="321632"/>
                  </a:lnTo>
                  <a:lnTo>
                    <a:pt x="2434861" y="294706"/>
                  </a:lnTo>
                  <a:lnTo>
                    <a:pt x="2398029" y="268803"/>
                  </a:lnTo>
                  <a:lnTo>
                    <a:pt x="2360359" y="243944"/>
                  </a:lnTo>
                  <a:lnTo>
                    <a:pt x="2321877" y="220153"/>
                  </a:lnTo>
                  <a:lnTo>
                    <a:pt x="2282605" y="197451"/>
                  </a:lnTo>
                  <a:lnTo>
                    <a:pt x="2242566" y="175862"/>
                  </a:lnTo>
                  <a:lnTo>
                    <a:pt x="2201786" y="155407"/>
                  </a:lnTo>
                  <a:lnTo>
                    <a:pt x="2160286" y="136110"/>
                  </a:lnTo>
                  <a:lnTo>
                    <a:pt x="2118090" y="117992"/>
                  </a:lnTo>
                  <a:lnTo>
                    <a:pt x="2075223" y="101076"/>
                  </a:lnTo>
                  <a:lnTo>
                    <a:pt x="2031707" y="85384"/>
                  </a:lnTo>
                  <a:lnTo>
                    <a:pt x="1987567" y="70939"/>
                  </a:lnTo>
                  <a:lnTo>
                    <a:pt x="1942825" y="57763"/>
                  </a:lnTo>
                  <a:lnTo>
                    <a:pt x="1897506" y="45879"/>
                  </a:lnTo>
                  <a:lnTo>
                    <a:pt x="1851632" y="35309"/>
                  </a:lnTo>
                  <a:lnTo>
                    <a:pt x="1805228" y="26076"/>
                  </a:lnTo>
                  <a:lnTo>
                    <a:pt x="1758316" y="18202"/>
                  </a:lnTo>
                  <a:lnTo>
                    <a:pt x="1710921" y="11709"/>
                  </a:lnTo>
                  <a:lnTo>
                    <a:pt x="1663066" y="6620"/>
                  </a:lnTo>
                  <a:lnTo>
                    <a:pt x="1614775" y="2957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ln w="15654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9884" y="4809959"/>
              <a:ext cx="719383" cy="67770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2686" y="2535925"/>
              <a:ext cx="719383" cy="677700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33127" y="4809959"/>
              <a:ext cx="719383" cy="67770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35548" y="3785557"/>
              <a:ext cx="719385" cy="67771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7739291" y="2672257"/>
              <a:ext cx="2050414" cy="2155825"/>
            </a:xfrm>
            <a:custGeom>
              <a:avLst/>
              <a:gdLst/>
              <a:ahLst/>
              <a:cxnLst/>
              <a:rect l="l" t="t" r="r" b="b"/>
              <a:pathLst>
                <a:path w="2050415" h="2155825">
                  <a:moveTo>
                    <a:pt x="2049792" y="453936"/>
                  </a:moveTo>
                  <a:lnTo>
                    <a:pt x="2047913" y="450024"/>
                  </a:lnTo>
                  <a:lnTo>
                    <a:pt x="2046262" y="446100"/>
                  </a:lnTo>
                  <a:lnTo>
                    <a:pt x="2046185" y="445947"/>
                  </a:lnTo>
                  <a:lnTo>
                    <a:pt x="2041499" y="444385"/>
                  </a:lnTo>
                  <a:lnTo>
                    <a:pt x="2037588" y="446100"/>
                  </a:lnTo>
                  <a:lnTo>
                    <a:pt x="1303566" y="787781"/>
                  </a:lnTo>
                  <a:lnTo>
                    <a:pt x="1133119" y="38836"/>
                  </a:lnTo>
                  <a:lnTo>
                    <a:pt x="1137424" y="37922"/>
                  </a:lnTo>
                  <a:lnTo>
                    <a:pt x="1141641" y="36982"/>
                  </a:lnTo>
                  <a:lnTo>
                    <a:pt x="1144308" y="32740"/>
                  </a:lnTo>
                  <a:lnTo>
                    <a:pt x="1143368" y="28511"/>
                  </a:lnTo>
                  <a:lnTo>
                    <a:pt x="1142580" y="24282"/>
                  </a:lnTo>
                  <a:lnTo>
                    <a:pt x="1138364" y="21615"/>
                  </a:lnTo>
                  <a:lnTo>
                    <a:pt x="1134135" y="22555"/>
                  </a:lnTo>
                  <a:lnTo>
                    <a:pt x="1129626" y="23507"/>
                  </a:lnTo>
                  <a:lnTo>
                    <a:pt x="1125855" y="6896"/>
                  </a:lnTo>
                  <a:lnTo>
                    <a:pt x="1124750" y="2667"/>
                  </a:lnTo>
                  <a:lnTo>
                    <a:pt x="1120686" y="0"/>
                  </a:lnTo>
                  <a:lnTo>
                    <a:pt x="1112240" y="1879"/>
                  </a:lnTo>
                  <a:lnTo>
                    <a:pt x="1109586" y="6108"/>
                  </a:lnTo>
                  <a:lnTo>
                    <a:pt x="1110526" y="10337"/>
                  </a:lnTo>
                  <a:lnTo>
                    <a:pt x="1114259" y="26758"/>
                  </a:lnTo>
                  <a:lnTo>
                    <a:pt x="381469" y="181356"/>
                  </a:lnTo>
                  <a:lnTo>
                    <a:pt x="373418" y="143052"/>
                  </a:lnTo>
                  <a:lnTo>
                    <a:pt x="291274" y="208394"/>
                  </a:lnTo>
                  <a:lnTo>
                    <a:pt x="392747" y="235038"/>
                  </a:lnTo>
                  <a:lnTo>
                    <a:pt x="385572" y="200875"/>
                  </a:lnTo>
                  <a:lnTo>
                    <a:pt x="384695" y="196710"/>
                  </a:lnTo>
                  <a:lnTo>
                    <a:pt x="1117739" y="42075"/>
                  </a:lnTo>
                  <a:lnTo>
                    <a:pt x="1289050" y="794537"/>
                  </a:lnTo>
                  <a:lnTo>
                    <a:pt x="81788" y="1356487"/>
                  </a:lnTo>
                  <a:lnTo>
                    <a:pt x="65316" y="1320952"/>
                  </a:lnTo>
                  <a:lnTo>
                    <a:pt x="0" y="1403210"/>
                  </a:lnTo>
                  <a:lnTo>
                    <a:pt x="104851" y="1406232"/>
                  </a:lnTo>
                  <a:lnTo>
                    <a:pt x="92290" y="1379118"/>
                  </a:lnTo>
                  <a:lnTo>
                    <a:pt x="88379" y="1370698"/>
                  </a:lnTo>
                  <a:lnTo>
                    <a:pt x="1292618" y="810183"/>
                  </a:lnTo>
                  <a:lnTo>
                    <a:pt x="1578394" y="2065413"/>
                  </a:lnTo>
                  <a:lnTo>
                    <a:pt x="1540281" y="2074125"/>
                  </a:lnTo>
                  <a:lnTo>
                    <a:pt x="1606892" y="2155329"/>
                  </a:lnTo>
                  <a:lnTo>
                    <a:pt x="1623402" y="2087549"/>
                  </a:lnTo>
                  <a:lnTo>
                    <a:pt x="1631759" y="2053221"/>
                  </a:lnTo>
                  <a:lnTo>
                    <a:pt x="1593570" y="2061946"/>
                  </a:lnTo>
                  <a:lnTo>
                    <a:pt x="1307134" y="803414"/>
                  </a:lnTo>
                  <a:lnTo>
                    <a:pt x="2044153" y="460362"/>
                  </a:lnTo>
                  <a:lnTo>
                    <a:pt x="2048065" y="458482"/>
                  </a:lnTo>
                  <a:lnTo>
                    <a:pt x="2049792" y="4539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3414" y="2018835"/>
              <a:ext cx="719399" cy="677700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8048155" y="2893821"/>
              <a:ext cx="1791335" cy="1925955"/>
            </a:xfrm>
            <a:custGeom>
              <a:avLst/>
              <a:gdLst/>
              <a:ahLst/>
              <a:cxnLst/>
              <a:rect l="l" t="t" r="r" b="b"/>
              <a:pathLst>
                <a:path w="1791334" h="1925954">
                  <a:moveTo>
                    <a:pt x="1791119" y="275463"/>
                  </a:moveTo>
                  <a:lnTo>
                    <a:pt x="1788147" y="271551"/>
                  </a:lnTo>
                  <a:lnTo>
                    <a:pt x="1783930" y="270916"/>
                  </a:lnTo>
                  <a:lnTo>
                    <a:pt x="1667002" y="254863"/>
                  </a:lnTo>
                  <a:lnTo>
                    <a:pt x="1672107" y="226885"/>
                  </a:lnTo>
                  <a:lnTo>
                    <a:pt x="1669300" y="222821"/>
                  </a:lnTo>
                  <a:lnTo>
                    <a:pt x="1660702" y="221246"/>
                  </a:lnTo>
                  <a:lnTo>
                    <a:pt x="1656626" y="224066"/>
                  </a:lnTo>
                  <a:lnTo>
                    <a:pt x="1651406" y="252717"/>
                  </a:lnTo>
                  <a:lnTo>
                    <a:pt x="94030" y="38798"/>
                  </a:lnTo>
                  <a:lnTo>
                    <a:pt x="94322" y="36664"/>
                  </a:lnTo>
                  <a:lnTo>
                    <a:pt x="94386" y="36195"/>
                  </a:lnTo>
                  <a:lnTo>
                    <a:pt x="99339" y="0"/>
                  </a:lnTo>
                  <a:lnTo>
                    <a:pt x="0" y="33845"/>
                  </a:lnTo>
                  <a:lnTo>
                    <a:pt x="86588" y="93230"/>
                  </a:lnTo>
                  <a:lnTo>
                    <a:pt x="91897" y="54457"/>
                  </a:lnTo>
                  <a:lnTo>
                    <a:pt x="1648587" y="268160"/>
                  </a:lnTo>
                  <a:lnTo>
                    <a:pt x="1363853" y="1832038"/>
                  </a:lnTo>
                  <a:lnTo>
                    <a:pt x="1325397" y="1825015"/>
                  </a:lnTo>
                  <a:lnTo>
                    <a:pt x="1354645" y="1925942"/>
                  </a:lnTo>
                  <a:lnTo>
                    <a:pt x="1406067" y="1857349"/>
                  </a:lnTo>
                  <a:lnTo>
                    <a:pt x="1417675" y="1841881"/>
                  </a:lnTo>
                  <a:lnTo>
                    <a:pt x="1379181" y="1834845"/>
                  </a:lnTo>
                  <a:lnTo>
                    <a:pt x="1664195" y="270306"/>
                  </a:lnTo>
                  <a:lnTo>
                    <a:pt x="1781746" y="286435"/>
                  </a:lnTo>
                  <a:lnTo>
                    <a:pt x="1785962" y="287058"/>
                  </a:lnTo>
                  <a:lnTo>
                    <a:pt x="1790026" y="284086"/>
                  </a:lnTo>
                  <a:lnTo>
                    <a:pt x="1790496" y="279692"/>
                  </a:lnTo>
                  <a:lnTo>
                    <a:pt x="1791119" y="27546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5659" y="2612391"/>
              <a:ext cx="719383" cy="67770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8042287" y="2690748"/>
              <a:ext cx="1932939" cy="2125345"/>
            </a:xfrm>
            <a:custGeom>
              <a:avLst/>
              <a:gdLst/>
              <a:ahLst/>
              <a:cxnLst/>
              <a:rect l="l" t="t" r="r" b="b"/>
              <a:pathLst>
                <a:path w="1932940" h="2125345">
                  <a:moveTo>
                    <a:pt x="1932419" y="1298359"/>
                  </a:moveTo>
                  <a:lnTo>
                    <a:pt x="1931022" y="1293634"/>
                  </a:lnTo>
                  <a:lnTo>
                    <a:pt x="1927263" y="1291602"/>
                  </a:lnTo>
                  <a:lnTo>
                    <a:pt x="1894903" y="1274508"/>
                  </a:lnTo>
                  <a:lnTo>
                    <a:pt x="907999" y="67767"/>
                  </a:lnTo>
                  <a:lnTo>
                    <a:pt x="927569" y="51701"/>
                  </a:lnTo>
                  <a:lnTo>
                    <a:pt x="938263" y="42926"/>
                  </a:lnTo>
                  <a:lnTo>
                    <a:pt x="842556" y="0"/>
                  </a:lnTo>
                  <a:lnTo>
                    <a:pt x="865708" y="102476"/>
                  </a:lnTo>
                  <a:lnTo>
                    <a:pt x="895959" y="77635"/>
                  </a:lnTo>
                  <a:lnTo>
                    <a:pt x="1859114" y="1255598"/>
                  </a:lnTo>
                  <a:lnTo>
                    <a:pt x="86626" y="318947"/>
                  </a:lnTo>
                  <a:lnTo>
                    <a:pt x="91528" y="309626"/>
                  </a:lnTo>
                  <a:lnTo>
                    <a:pt x="104889" y="284238"/>
                  </a:lnTo>
                  <a:lnTo>
                    <a:pt x="0" y="282041"/>
                  </a:lnTo>
                  <a:lnTo>
                    <a:pt x="61099" y="367449"/>
                  </a:lnTo>
                  <a:lnTo>
                    <a:pt x="79349" y="332765"/>
                  </a:lnTo>
                  <a:lnTo>
                    <a:pt x="1884654" y="1286840"/>
                  </a:lnTo>
                  <a:lnTo>
                    <a:pt x="1888921" y="1292059"/>
                  </a:lnTo>
                  <a:lnTo>
                    <a:pt x="1888159" y="1291653"/>
                  </a:lnTo>
                  <a:lnTo>
                    <a:pt x="1884413" y="1289583"/>
                  </a:lnTo>
                  <a:lnTo>
                    <a:pt x="1879727" y="1290980"/>
                  </a:lnTo>
                  <a:lnTo>
                    <a:pt x="1877529" y="1294790"/>
                  </a:lnTo>
                  <a:lnTo>
                    <a:pt x="1472920" y="2038807"/>
                  </a:lnTo>
                  <a:lnTo>
                    <a:pt x="1438554" y="2020049"/>
                  </a:lnTo>
                  <a:lnTo>
                    <a:pt x="1434795" y="2125091"/>
                  </a:lnTo>
                  <a:lnTo>
                    <a:pt x="1520647" y="2065248"/>
                  </a:lnTo>
                  <a:lnTo>
                    <a:pt x="1520964" y="2065032"/>
                  </a:lnTo>
                  <a:lnTo>
                    <a:pt x="1486674" y="2046312"/>
                  </a:lnTo>
                  <a:lnTo>
                    <a:pt x="1891296" y="1302283"/>
                  </a:lnTo>
                  <a:lnTo>
                    <a:pt x="1893481" y="1298486"/>
                  </a:lnTo>
                  <a:lnTo>
                    <a:pt x="1893074" y="1297139"/>
                  </a:lnTo>
                  <a:lnTo>
                    <a:pt x="1899894" y="1305458"/>
                  </a:lnTo>
                  <a:lnTo>
                    <a:pt x="1902714" y="1308811"/>
                  </a:lnTo>
                  <a:lnTo>
                    <a:pt x="1907552" y="1309293"/>
                  </a:lnTo>
                  <a:lnTo>
                    <a:pt x="1910994" y="1306550"/>
                  </a:lnTo>
                  <a:lnTo>
                    <a:pt x="1914283" y="1303807"/>
                  </a:lnTo>
                  <a:lnTo>
                    <a:pt x="1914398" y="1302550"/>
                  </a:lnTo>
                  <a:lnTo>
                    <a:pt x="1919909" y="1305458"/>
                  </a:lnTo>
                  <a:lnTo>
                    <a:pt x="1923669" y="1307477"/>
                  </a:lnTo>
                  <a:lnTo>
                    <a:pt x="1928507" y="1306017"/>
                  </a:lnTo>
                  <a:lnTo>
                    <a:pt x="1930552" y="1302181"/>
                  </a:lnTo>
                  <a:lnTo>
                    <a:pt x="1932419" y="129835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7461" y="3791512"/>
              <a:ext cx="719383" cy="677637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7317048" y="2385185"/>
              <a:ext cx="3034030" cy="2893060"/>
            </a:xfrm>
            <a:custGeom>
              <a:avLst/>
              <a:gdLst/>
              <a:ahLst/>
              <a:cxnLst/>
              <a:rect l="l" t="t" r="r" b="b"/>
              <a:pathLst>
                <a:path w="3034029" h="2893060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7"/>
                  </a:lnTo>
                  <a:lnTo>
                    <a:pt x="1370872" y="6620"/>
                  </a:lnTo>
                  <a:lnTo>
                    <a:pt x="1323013" y="11709"/>
                  </a:lnTo>
                  <a:lnTo>
                    <a:pt x="1275614" y="18202"/>
                  </a:lnTo>
                  <a:lnTo>
                    <a:pt x="1228699" y="26076"/>
                  </a:lnTo>
                  <a:lnTo>
                    <a:pt x="1182292" y="35309"/>
                  </a:lnTo>
                  <a:lnTo>
                    <a:pt x="1136415" y="45879"/>
                  </a:lnTo>
                  <a:lnTo>
                    <a:pt x="1091093" y="57763"/>
                  </a:lnTo>
                  <a:lnTo>
                    <a:pt x="1046349" y="70939"/>
                  </a:lnTo>
                  <a:lnTo>
                    <a:pt x="1002206" y="85384"/>
                  </a:lnTo>
                  <a:lnTo>
                    <a:pt x="958689" y="101075"/>
                  </a:lnTo>
                  <a:lnTo>
                    <a:pt x="915820" y="117992"/>
                  </a:lnTo>
                  <a:lnTo>
                    <a:pt x="873624" y="136110"/>
                  </a:lnTo>
                  <a:lnTo>
                    <a:pt x="832123" y="155407"/>
                  </a:lnTo>
                  <a:lnTo>
                    <a:pt x="791341" y="175862"/>
                  </a:lnTo>
                  <a:lnTo>
                    <a:pt x="751303" y="197451"/>
                  </a:lnTo>
                  <a:lnTo>
                    <a:pt x="712030" y="220152"/>
                  </a:lnTo>
                  <a:lnTo>
                    <a:pt x="673548" y="243944"/>
                  </a:lnTo>
                  <a:lnTo>
                    <a:pt x="635878" y="268802"/>
                  </a:lnTo>
                  <a:lnTo>
                    <a:pt x="599046" y="294706"/>
                  </a:lnTo>
                  <a:lnTo>
                    <a:pt x="563074" y="321632"/>
                  </a:lnTo>
                  <a:lnTo>
                    <a:pt x="527987" y="349558"/>
                  </a:lnTo>
                  <a:lnTo>
                    <a:pt x="493806" y="378462"/>
                  </a:lnTo>
                  <a:lnTo>
                    <a:pt x="460557" y="408321"/>
                  </a:lnTo>
                  <a:lnTo>
                    <a:pt x="428263" y="439112"/>
                  </a:lnTo>
                  <a:lnTo>
                    <a:pt x="396947" y="470814"/>
                  </a:lnTo>
                  <a:lnTo>
                    <a:pt x="366632" y="503404"/>
                  </a:lnTo>
                  <a:lnTo>
                    <a:pt x="337343" y="536860"/>
                  </a:lnTo>
                  <a:lnTo>
                    <a:pt x="309102" y="571158"/>
                  </a:lnTo>
                  <a:lnTo>
                    <a:pt x="281934" y="606277"/>
                  </a:lnTo>
                  <a:lnTo>
                    <a:pt x="255861" y="642194"/>
                  </a:lnTo>
                  <a:lnTo>
                    <a:pt x="230908" y="678887"/>
                  </a:lnTo>
                  <a:lnTo>
                    <a:pt x="207098" y="716334"/>
                  </a:lnTo>
                  <a:lnTo>
                    <a:pt x="184454" y="754511"/>
                  </a:lnTo>
                  <a:lnTo>
                    <a:pt x="163001" y="793396"/>
                  </a:lnTo>
                  <a:lnTo>
                    <a:pt x="142760" y="832968"/>
                  </a:lnTo>
                  <a:lnTo>
                    <a:pt x="123757" y="873203"/>
                  </a:lnTo>
                  <a:lnTo>
                    <a:pt x="106015" y="914079"/>
                  </a:lnTo>
                  <a:lnTo>
                    <a:pt x="89557" y="955574"/>
                  </a:lnTo>
                  <a:lnTo>
                    <a:pt x="74406" y="997666"/>
                  </a:lnTo>
                  <a:lnTo>
                    <a:pt x="60586" y="1040331"/>
                  </a:lnTo>
                  <a:lnTo>
                    <a:pt x="48122" y="1083547"/>
                  </a:lnTo>
                  <a:lnTo>
                    <a:pt x="37035" y="1127293"/>
                  </a:lnTo>
                  <a:lnTo>
                    <a:pt x="27351" y="1171545"/>
                  </a:lnTo>
                  <a:lnTo>
                    <a:pt x="19091" y="1216281"/>
                  </a:lnTo>
                  <a:lnTo>
                    <a:pt x="12281" y="1261479"/>
                  </a:lnTo>
                  <a:lnTo>
                    <a:pt x="6943" y="1307117"/>
                  </a:lnTo>
                  <a:lnTo>
                    <a:pt x="3101" y="1353171"/>
                  </a:lnTo>
                  <a:lnTo>
                    <a:pt x="779" y="1399619"/>
                  </a:lnTo>
                  <a:lnTo>
                    <a:pt x="0" y="1446439"/>
                  </a:lnTo>
                  <a:lnTo>
                    <a:pt x="779" y="1493255"/>
                  </a:lnTo>
                  <a:lnTo>
                    <a:pt x="3101" y="1539698"/>
                  </a:lnTo>
                  <a:lnTo>
                    <a:pt x="6943" y="1585748"/>
                  </a:lnTo>
                  <a:lnTo>
                    <a:pt x="12281" y="1631381"/>
                  </a:lnTo>
                  <a:lnTo>
                    <a:pt x="19091" y="1676575"/>
                  </a:lnTo>
                  <a:lnTo>
                    <a:pt x="27351" y="1721308"/>
                  </a:lnTo>
                  <a:lnTo>
                    <a:pt x="37035" y="1765558"/>
                  </a:lnTo>
                  <a:lnTo>
                    <a:pt x="48122" y="1809301"/>
                  </a:lnTo>
                  <a:lnTo>
                    <a:pt x="60586" y="1852516"/>
                  </a:lnTo>
                  <a:lnTo>
                    <a:pt x="74406" y="1895179"/>
                  </a:lnTo>
                  <a:lnTo>
                    <a:pt x="89557" y="1937269"/>
                  </a:lnTo>
                  <a:lnTo>
                    <a:pt x="106015" y="1978763"/>
                  </a:lnTo>
                  <a:lnTo>
                    <a:pt x="123757" y="2019638"/>
                  </a:lnTo>
                  <a:lnTo>
                    <a:pt x="142760" y="2059873"/>
                  </a:lnTo>
                  <a:lnTo>
                    <a:pt x="163001" y="2099445"/>
                  </a:lnTo>
                  <a:lnTo>
                    <a:pt x="184454" y="2138330"/>
                  </a:lnTo>
                  <a:lnTo>
                    <a:pt x="207098" y="2176508"/>
                  </a:lnTo>
                  <a:lnTo>
                    <a:pt x="230908" y="2213954"/>
                  </a:lnTo>
                  <a:lnTo>
                    <a:pt x="255861" y="2250648"/>
                  </a:lnTo>
                  <a:lnTo>
                    <a:pt x="281934" y="2286566"/>
                  </a:lnTo>
                  <a:lnTo>
                    <a:pt x="309102" y="2321686"/>
                  </a:lnTo>
                  <a:lnTo>
                    <a:pt x="337343" y="2355986"/>
                  </a:lnTo>
                  <a:lnTo>
                    <a:pt x="366632" y="2389443"/>
                  </a:lnTo>
                  <a:lnTo>
                    <a:pt x="396947" y="2422034"/>
                  </a:lnTo>
                  <a:lnTo>
                    <a:pt x="428263" y="2453738"/>
                  </a:lnTo>
                  <a:lnTo>
                    <a:pt x="460557" y="2484532"/>
                  </a:lnTo>
                  <a:lnTo>
                    <a:pt x="493806" y="2514393"/>
                  </a:lnTo>
                  <a:lnTo>
                    <a:pt x="527987" y="2543298"/>
                  </a:lnTo>
                  <a:lnTo>
                    <a:pt x="563074" y="2571227"/>
                  </a:lnTo>
                  <a:lnTo>
                    <a:pt x="599046" y="2598155"/>
                  </a:lnTo>
                  <a:lnTo>
                    <a:pt x="635878" y="2624061"/>
                  </a:lnTo>
                  <a:lnTo>
                    <a:pt x="673548" y="2648921"/>
                  </a:lnTo>
                  <a:lnTo>
                    <a:pt x="712030" y="2672715"/>
                  </a:lnTo>
                  <a:lnTo>
                    <a:pt x="751303" y="2695419"/>
                  </a:lnTo>
                  <a:lnTo>
                    <a:pt x="791341" y="2717010"/>
                  </a:lnTo>
                  <a:lnTo>
                    <a:pt x="832123" y="2737467"/>
                  </a:lnTo>
                  <a:lnTo>
                    <a:pt x="873624" y="2756767"/>
                  </a:lnTo>
                  <a:lnTo>
                    <a:pt x="915820" y="2774887"/>
                  </a:lnTo>
                  <a:lnTo>
                    <a:pt x="958689" y="2791805"/>
                  </a:lnTo>
                  <a:lnTo>
                    <a:pt x="1002206" y="2807499"/>
                  </a:lnTo>
                  <a:lnTo>
                    <a:pt x="1046349" y="2821946"/>
                  </a:lnTo>
                  <a:lnTo>
                    <a:pt x="1091093" y="2835123"/>
                  </a:lnTo>
                  <a:lnTo>
                    <a:pt x="1136415" y="2847009"/>
                  </a:lnTo>
                  <a:lnTo>
                    <a:pt x="1182292" y="2857580"/>
                  </a:lnTo>
                  <a:lnTo>
                    <a:pt x="1228699" y="2866815"/>
                  </a:lnTo>
                  <a:lnTo>
                    <a:pt x="1275614" y="2874690"/>
                  </a:lnTo>
                  <a:lnTo>
                    <a:pt x="1323013" y="2881184"/>
                  </a:lnTo>
                  <a:lnTo>
                    <a:pt x="1370872" y="2886274"/>
                  </a:lnTo>
                  <a:lnTo>
                    <a:pt x="1419168" y="2889938"/>
                  </a:lnTo>
                  <a:lnTo>
                    <a:pt x="1467877" y="2892152"/>
                  </a:lnTo>
                  <a:lnTo>
                    <a:pt x="1516977" y="2892895"/>
                  </a:lnTo>
                  <a:lnTo>
                    <a:pt x="1566070" y="2892152"/>
                  </a:lnTo>
                  <a:lnTo>
                    <a:pt x="1614775" y="2889938"/>
                  </a:lnTo>
                  <a:lnTo>
                    <a:pt x="1663066" y="2886274"/>
                  </a:lnTo>
                  <a:lnTo>
                    <a:pt x="1710921" y="2881184"/>
                  </a:lnTo>
                  <a:lnTo>
                    <a:pt x="1758316" y="2874690"/>
                  </a:lnTo>
                  <a:lnTo>
                    <a:pt x="1805228" y="2866815"/>
                  </a:lnTo>
                  <a:lnTo>
                    <a:pt x="1851632" y="2857580"/>
                  </a:lnTo>
                  <a:lnTo>
                    <a:pt x="1897506" y="2847009"/>
                  </a:lnTo>
                  <a:lnTo>
                    <a:pt x="1942825" y="2835123"/>
                  </a:lnTo>
                  <a:lnTo>
                    <a:pt x="1987567" y="2821946"/>
                  </a:lnTo>
                  <a:lnTo>
                    <a:pt x="2031707" y="2807499"/>
                  </a:lnTo>
                  <a:lnTo>
                    <a:pt x="2075223" y="2791805"/>
                  </a:lnTo>
                  <a:lnTo>
                    <a:pt x="2118090" y="2774887"/>
                  </a:lnTo>
                  <a:lnTo>
                    <a:pt x="2160286" y="2756767"/>
                  </a:lnTo>
                  <a:lnTo>
                    <a:pt x="2201786" y="2737467"/>
                  </a:lnTo>
                  <a:lnTo>
                    <a:pt x="2242566" y="2717010"/>
                  </a:lnTo>
                  <a:lnTo>
                    <a:pt x="2282605" y="2695419"/>
                  </a:lnTo>
                  <a:lnTo>
                    <a:pt x="2321877" y="2672715"/>
                  </a:lnTo>
                  <a:lnTo>
                    <a:pt x="2360359" y="2648922"/>
                  </a:lnTo>
                  <a:lnTo>
                    <a:pt x="2398029" y="2624061"/>
                  </a:lnTo>
                  <a:lnTo>
                    <a:pt x="2434861" y="2598155"/>
                  </a:lnTo>
                  <a:lnTo>
                    <a:pt x="2470833" y="2571227"/>
                  </a:lnTo>
                  <a:lnTo>
                    <a:pt x="2505921" y="2543299"/>
                  </a:lnTo>
                  <a:lnTo>
                    <a:pt x="2540102" y="2514393"/>
                  </a:lnTo>
                  <a:lnTo>
                    <a:pt x="2573352" y="2484532"/>
                  </a:lnTo>
                  <a:lnTo>
                    <a:pt x="2605648" y="2453738"/>
                  </a:lnTo>
                  <a:lnTo>
                    <a:pt x="2636965" y="2422035"/>
                  </a:lnTo>
                  <a:lnTo>
                    <a:pt x="2667281" y="2389443"/>
                  </a:lnTo>
                  <a:lnTo>
                    <a:pt x="2696571" y="2355986"/>
                  </a:lnTo>
                  <a:lnTo>
                    <a:pt x="2724813" y="2321687"/>
                  </a:lnTo>
                  <a:lnTo>
                    <a:pt x="2751983" y="2286566"/>
                  </a:lnTo>
                  <a:lnTo>
                    <a:pt x="2778057" y="2250648"/>
                  </a:lnTo>
                  <a:lnTo>
                    <a:pt x="2803011" y="2213955"/>
                  </a:lnTo>
                  <a:lnTo>
                    <a:pt x="2826823" y="2176508"/>
                  </a:lnTo>
                  <a:lnTo>
                    <a:pt x="2849468" y="2138330"/>
                  </a:lnTo>
                  <a:lnTo>
                    <a:pt x="2870923" y="2099445"/>
                  </a:lnTo>
                  <a:lnTo>
                    <a:pt x="2891164" y="2059873"/>
                  </a:lnTo>
                  <a:lnTo>
                    <a:pt x="2910169" y="2019639"/>
                  </a:lnTo>
                  <a:lnTo>
                    <a:pt x="2927913" y="1978763"/>
                  </a:lnTo>
                  <a:lnTo>
                    <a:pt x="2944372" y="1937269"/>
                  </a:lnTo>
                  <a:lnTo>
                    <a:pt x="2959524" y="1895179"/>
                  </a:lnTo>
                  <a:lnTo>
                    <a:pt x="2973345" y="1852516"/>
                  </a:lnTo>
                  <a:lnTo>
                    <a:pt x="2985811" y="1809301"/>
                  </a:lnTo>
                  <a:lnTo>
                    <a:pt x="2996898" y="1765558"/>
                  </a:lnTo>
                  <a:lnTo>
                    <a:pt x="3006584" y="1721309"/>
                  </a:lnTo>
                  <a:lnTo>
                    <a:pt x="3014844" y="1676576"/>
                  </a:lnTo>
                  <a:lnTo>
                    <a:pt x="3021655" y="1631381"/>
                  </a:lnTo>
                  <a:lnTo>
                    <a:pt x="3026993" y="1585748"/>
                  </a:lnTo>
                  <a:lnTo>
                    <a:pt x="3030836" y="1539698"/>
                  </a:lnTo>
                  <a:lnTo>
                    <a:pt x="3033158" y="1493255"/>
                  </a:lnTo>
                  <a:lnTo>
                    <a:pt x="3033938" y="1446440"/>
                  </a:lnTo>
                  <a:lnTo>
                    <a:pt x="3033158" y="1399619"/>
                  </a:lnTo>
                  <a:lnTo>
                    <a:pt x="3030836" y="1353171"/>
                  </a:lnTo>
                  <a:lnTo>
                    <a:pt x="3026993" y="1307117"/>
                  </a:lnTo>
                  <a:lnTo>
                    <a:pt x="3021655" y="1261480"/>
                  </a:lnTo>
                  <a:lnTo>
                    <a:pt x="3014844" y="1216282"/>
                  </a:lnTo>
                  <a:lnTo>
                    <a:pt x="3006584" y="1171545"/>
                  </a:lnTo>
                  <a:lnTo>
                    <a:pt x="2996898" y="1127293"/>
                  </a:lnTo>
                  <a:lnTo>
                    <a:pt x="2985811" y="1083548"/>
                  </a:lnTo>
                  <a:lnTo>
                    <a:pt x="2973345" y="1040331"/>
                  </a:lnTo>
                  <a:lnTo>
                    <a:pt x="2959524" y="997666"/>
                  </a:lnTo>
                  <a:lnTo>
                    <a:pt x="2944372" y="955575"/>
                  </a:lnTo>
                  <a:lnTo>
                    <a:pt x="2927913" y="914080"/>
                  </a:lnTo>
                  <a:lnTo>
                    <a:pt x="2910169" y="873203"/>
                  </a:lnTo>
                  <a:lnTo>
                    <a:pt x="2891164" y="832968"/>
                  </a:lnTo>
                  <a:lnTo>
                    <a:pt x="2870923" y="793397"/>
                  </a:lnTo>
                  <a:lnTo>
                    <a:pt x="2849468" y="754511"/>
                  </a:lnTo>
                  <a:lnTo>
                    <a:pt x="2826823" y="716334"/>
                  </a:lnTo>
                  <a:lnTo>
                    <a:pt x="2803011" y="678888"/>
                  </a:lnTo>
                  <a:lnTo>
                    <a:pt x="2778057" y="642195"/>
                  </a:lnTo>
                  <a:lnTo>
                    <a:pt x="2751983" y="606277"/>
                  </a:lnTo>
                  <a:lnTo>
                    <a:pt x="2724813" y="571158"/>
                  </a:lnTo>
                  <a:lnTo>
                    <a:pt x="2696571" y="536860"/>
                  </a:lnTo>
                  <a:lnTo>
                    <a:pt x="2667281" y="503405"/>
                  </a:lnTo>
                  <a:lnTo>
                    <a:pt x="2636965" y="470815"/>
                  </a:lnTo>
                  <a:lnTo>
                    <a:pt x="2605648" y="439113"/>
                  </a:lnTo>
                  <a:lnTo>
                    <a:pt x="2573352" y="408321"/>
                  </a:lnTo>
                  <a:lnTo>
                    <a:pt x="2540102" y="378462"/>
                  </a:lnTo>
                  <a:lnTo>
                    <a:pt x="2505921" y="349558"/>
                  </a:lnTo>
                  <a:lnTo>
                    <a:pt x="2470833" y="321632"/>
                  </a:lnTo>
                  <a:lnTo>
                    <a:pt x="2434861" y="294706"/>
                  </a:lnTo>
                  <a:lnTo>
                    <a:pt x="2398029" y="268803"/>
                  </a:lnTo>
                  <a:lnTo>
                    <a:pt x="2360359" y="243944"/>
                  </a:lnTo>
                  <a:lnTo>
                    <a:pt x="2321877" y="220153"/>
                  </a:lnTo>
                  <a:lnTo>
                    <a:pt x="2282605" y="197451"/>
                  </a:lnTo>
                  <a:lnTo>
                    <a:pt x="2242566" y="175862"/>
                  </a:lnTo>
                  <a:lnTo>
                    <a:pt x="2201786" y="155407"/>
                  </a:lnTo>
                  <a:lnTo>
                    <a:pt x="2160286" y="136110"/>
                  </a:lnTo>
                  <a:lnTo>
                    <a:pt x="2118090" y="117992"/>
                  </a:lnTo>
                  <a:lnTo>
                    <a:pt x="2075223" y="101076"/>
                  </a:lnTo>
                  <a:lnTo>
                    <a:pt x="2031707" y="85384"/>
                  </a:lnTo>
                  <a:lnTo>
                    <a:pt x="1987567" y="70939"/>
                  </a:lnTo>
                  <a:lnTo>
                    <a:pt x="1942825" y="57763"/>
                  </a:lnTo>
                  <a:lnTo>
                    <a:pt x="1897506" y="45879"/>
                  </a:lnTo>
                  <a:lnTo>
                    <a:pt x="1851632" y="35309"/>
                  </a:lnTo>
                  <a:lnTo>
                    <a:pt x="1805228" y="26076"/>
                  </a:lnTo>
                  <a:lnTo>
                    <a:pt x="1758316" y="18202"/>
                  </a:lnTo>
                  <a:lnTo>
                    <a:pt x="1710921" y="11709"/>
                  </a:lnTo>
                  <a:lnTo>
                    <a:pt x="1663066" y="6620"/>
                  </a:lnTo>
                  <a:lnTo>
                    <a:pt x="1614775" y="2957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solidFill>
              <a:srgbClr val="CC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317048" y="2385185"/>
              <a:ext cx="3034030" cy="2893060"/>
            </a:xfrm>
            <a:custGeom>
              <a:avLst/>
              <a:gdLst/>
              <a:ahLst/>
              <a:cxnLst/>
              <a:rect l="l" t="t" r="r" b="b"/>
              <a:pathLst>
                <a:path w="3034029" h="2893060">
                  <a:moveTo>
                    <a:pt x="1516977" y="0"/>
                  </a:moveTo>
                  <a:lnTo>
                    <a:pt x="1467877" y="743"/>
                  </a:lnTo>
                  <a:lnTo>
                    <a:pt x="1419168" y="2957"/>
                  </a:lnTo>
                  <a:lnTo>
                    <a:pt x="1370872" y="6620"/>
                  </a:lnTo>
                  <a:lnTo>
                    <a:pt x="1323013" y="11709"/>
                  </a:lnTo>
                  <a:lnTo>
                    <a:pt x="1275614" y="18202"/>
                  </a:lnTo>
                  <a:lnTo>
                    <a:pt x="1228699" y="26076"/>
                  </a:lnTo>
                  <a:lnTo>
                    <a:pt x="1182292" y="35309"/>
                  </a:lnTo>
                  <a:lnTo>
                    <a:pt x="1136415" y="45879"/>
                  </a:lnTo>
                  <a:lnTo>
                    <a:pt x="1091093" y="57763"/>
                  </a:lnTo>
                  <a:lnTo>
                    <a:pt x="1046349" y="70939"/>
                  </a:lnTo>
                  <a:lnTo>
                    <a:pt x="1002206" y="85384"/>
                  </a:lnTo>
                  <a:lnTo>
                    <a:pt x="958689" y="101075"/>
                  </a:lnTo>
                  <a:lnTo>
                    <a:pt x="915820" y="117992"/>
                  </a:lnTo>
                  <a:lnTo>
                    <a:pt x="873624" y="136110"/>
                  </a:lnTo>
                  <a:lnTo>
                    <a:pt x="832123" y="155407"/>
                  </a:lnTo>
                  <a:lnTo>
                    <a:pt x="791341" y="175862"/>
                  </a:lnTo>
                  <a:lnTo>
                    <a:pt x="751303" y="197451"/>
                  </a:lnTo>
                  <a:lnTo>
                    <a:pt x="712030" y="220152"/>
                  </a:lnTo>
                  <a:lnTo>
                    <a:pt x="673548" y="243944"/>
                  </a:lnTo>
                  <a:lnTo>
                    <a:pt x="635878" y="268802"/>
                  </a:lnTo>
                  <a:lnTo>
                    <a:pt x="599046" y="294706"/>
                  </a:lnTo>
                  <a:lnTo>
                    <a:pt x="563074" y="321632"/>
                  </a:lnTo>
                  <a:lnTo>
                    <a:pt x="527987" y="349558"/>
                  </a:lnTo>
                  <a:lnTo>
                    <a:pt x="493806" y="378462"/>
                  </a:lnTo>
                  <a:lnTo>
                    <a:pt x="460557" y="408321"/>
                  </a:lnTo>
                  <a:lnTo>
                    <a:pt x="428263" y="439112"/>
                  </a:lnTo>
                  <a:lnTo>
                    <a:pt x="396947" y="470814"/>
                  </a:lnTo>
                  <a:lnTo>
                    <a:pt x="366632" y="503404"/>
                  </a:lnTo>
                  <a:lnTo>
                    <a:pt x="337343" y="536860"/>
                  </a:lnTo>
                  <a:lnTo>
                    <a:pt x="309102" y="571158"/>
                  </a:lnTo>
                  <a:lnTo>
                    <a:pt x="281934" y="606277"/>
                  </a:lnTo>
                  <a:lnTo>
                    <a:pt x="255861" y="642194"/>
                  </a:lnTo>
                  <a:lnTo>
                    <a:pt x="230908" y="678887"/>
                  </a:lnTo>
                  <a:lnTo>
                    <a:pt x="207098" y="716334"/>
                  </a:lnTo>
                  <a:lnTo>
                    <a:pt x="184454" y="754511"/>
                  </a:lnTo>
                  <a:lnTo>
                    <a:pt x="163001" y="793396"/>
                  </a:lnTo>
                  <a:lnTo>
                    <a:pt x="142760" y="832968"/>
                  </a:lnTo>
                  <a:lnTo>
                    <a:pt x="123757" y="873203"/>
                  </a:lnTo>
                  <a:lnTo>
                    <a:pt x="106015" y="914079"/>
                  </a:lnTo>
                  <a:lnTo>
                    <a:pt x="89557" y="955574"/>
                  </a:lnTo>
                  <a:lnTo>
                    <a:pt x="74406" y="997666"/>
                  </a:lnTo>
                  <a:lnTo>
                    <a:pt x="60586" y="1040331"/>
                  </a:lnTo>
                  <a:lnTo>
                    <a:pt x="48122" y="1083547"/>
                  </a:lnTo>
                  <a:lnTo>
                    <a:pt x="37035" y="1127293"/>
                  </a:lnTo>
                  <a:lnTo>
                    <a:pt x="27351" y="1171545"/>
                  </a:lnTo>
                  <a:lnTo>
                    <a:pt x="19091" y="1216281"/>
                  </a:lnTo>
                  <a:lnTo>
                    <a:pt x="12281" y="1261479"/>
                  </a:lnTo>
                  <a:lnTo>
                    <a:pt x="6943" y="1307117"/>
                  </a:lnTo>
                  <a:lnTo>
                    <a:pt x="3101" y="1353171"/>
                  </a:lnTo>
                  <a:lnTo>
                    <a:pt x="779" y="1399619"/>
                  </a:lnTo>
                  <a:lnTo>
                    <a:pt x="0" y="1446439"/>
                  </a:lnTo>
                  <a:lnTo>
                    <a:pt x="779" y="1493255"/>
                  </a:lnTo>
                  <a:lnTo>
                    <a:pt x="3101" y="1539698"/>
                  </a:lnTo>
                  <a:lnTo>
                    <a:pt x="6943" y="1585748"/>
                  </a:lnTo>
                  <a:lnTo>
                    <a:pt x="12281" y="1631381"/>
                  </a:lnTo>
                  <a:lnTo>
                    <a:pt x="19091" y="1676575"/>
                  </a:lnTo>
                  <a:lnTo>
                    <a:pt x="27351" y="1721308"/>
                  </a:lnTo>
                  <a:lnTo>
                    <a:pt x="37035" y="1765558"/>
                  </a:lnTo>
                  <a:lnTo>
                    <a:pt x="48122" y="1809301"/>
                  </a:lnTo>
                  <a:lnTo>
                    <a:pt x="60586" y="1852516"/>
                  </a:lnTo>
                  <a:lnTo>
                    <a:pt x="74406" y="1895179"/>
                  </a:lnTo>
                  <a:lnTo>
                    <a:pt x="89557" y="1937269"/>
                  </a:lnTo>
                  <a:lnTo>
                    <a:pt x="106015" y="1978763"/>
                  </a:lnTo>
                  <a:lnTo>
                    <a:pt x="123757" y="2019638"/>
                  </a:lnTo>
                  <a:lnTo>
                    <a:pt x="142760" y="2059873"/>
                  </a:lnTo>
                  <a:lnTo>
                    <a:pt x="163001" y="2099445"/>
                  </a:lnTo>
                  <a:lnTo>
                    <a:pt x="184454" y="2138330"/>
                  </a:lnTo>
                  <a:lnTo>
                    <a:pt x="207098" y="2176508"/>
                  </a:lnTo>
                  <a:lnTo>
                    <a:pt x="230908" y="2213954"/>
                  </a:lnTo>
                  <a:lnTo>
                    <a:pt x="255861" y="2250648"/>
                  </a:lnTo>
                  <a:lnTo>
                    <a:pt x="281934" y="2286566"/>
                  </a:lnTo>
                  <a:lnTo>
                    <a:pt x="309102" y="2321686"/>
                  </a:lnTo>
                  <a:lnTo>
                    <a:pt x="337343" y="2355986"/>
                  </a:lnTo>
                  <a:lnTo>
                    <a:pt x="366632" y="2389443"/>
                  </a:lnTo>
                  <a:lnTo>
                    <a:pt x="396947" y="2422034"/>
                  </a:lnTo>
                  <a:lnTo>
                    <a:pt x="428263" y="2453738"/>
                  </a:lnTo>
                  <a:lnTo>
                    <a:pt x="460557" y="2484532"/>
                  </a:lnTo>
                  <a:lnTo>
                    <a:pt x="493806" y="2514393"/>
                  </a:lnTo>
                  <a:lnTo>
                    <a:pt x="527987" y="2543298"/>
                  </a:lnTo>
                  <a:lnTo>
                    <a:pt x="563074" y="2571227"/>
                  </a:lnTo>
                  <a:lnTo>
                    <a:pt x="599046" y="2598155"/>
                  </a:lnTo>
                  <a:lnTo>
                    <a:pt x="635878" y="2624061"/>
                  </a:lnTo>
                  <a:lnTo>
                    <a:pt x="673548" y="2648921"/>
                  </a:lnTo>
                  <a:lnTo>
                    <a:pt x="712030" y="2672715"/>
                  </a:lnTo>
                  <a:lnTo>
                    <a:pt x="751303" y="2695419"/>
                  </a:lnTo>
                  <a:lnTo>
                    <a:pt x="791341" y="2717010"/>
                  </a:lnTo>
                  <a:lnTo>
                    <a:pt x="832123" y="2737467"/>
                  </a:lnTo>
                  <a:lnTo>
                    <a:pt x="873624" y="2756767"/>
                  </a:lnTo>
                  <a:lnTo>
                    <a:pt x="915820" y="2774887"/>
                  </a:lnTo>
                  <a:lnTo>
                    <a:pt x="958689" y="2791805"/>
                  </a:lnTo>
                  <a:lnTo>
                    <a:pt x="1002206" y="2807499"/>
                  </a:lnTo>
                  <a:lnTo>
                    <a:pt x="1046349" y="2821946"/>
                  </a:lnTo>
                  <a:lnTo>
                    <a:pt x="1091093" y="2835123"/>
                  </a:lnTo>
                  <a:lnTo>
                    <a:pt x="1136415" y="2847009"/>
                  </a:lnTo>
                  <a:lnTo>
                    <a:pt x="1182292" y="2857580"/>
                  </a:lnTo>
                  <a:lnTo>
                    <a:pt x="1228699" y="2866815"/>
                  </a:lnTo>
                  <a:lnTo>
                    <a:pt x="1275614" y="2874690"/>
                  </a:lnTo>
                  <a:lnTo>
                    <a:pt x="1323013" y="2881184"/>
                  </a:lnTo>
                  <a:lnTo>
                    <a:pt x="1370872" y="2886274"/>
                  </a:lnTo>
                  <a:lnTo>
                    <a:pt x="1419168" y="2889938"/>
                  </a:lnTo>
                  <a:lnTo>
                    <a:pt x="1467877" y="2892152"/>
                  </a:lnTo>
                  <a:lnTo>
                    <a:pt x="1516977" y="2892895"/>
                  </a:lnTo>
                  <a:lnTo>
                    <a:pt x="1566070" y="2892152"/>
                  </a:lnTo>
                  <a:lnTo>
                    <a:pt x="1614775" y="2889938"/>
                  </a:lnTo>
                  <a:lnTo>
                    <a:pt x="1663066" y="2886274"/>
                  </a:lnTo>
                  <a:lnTo>
                    <a:pt x="1710921" y="2881184"/>
                  </a:lnTo>
                  <a:lnTo>
                    <a:pt x="1758316" y="2874690"/>
                  </a:lnTo>
                  <a:lnTo>
                    <a:pt x="1805228" y="2866815"/>
                  </a:lnTo>
                  <a:lnTo>
                    <a:pt x="1851632" y="2857580"/>
                  </a:lnTo>
                  <a:lnTo>
                    <a:pt x="1897506" y="2847009"/>
                  </a:lnTo>
                  <a:lnTo>
                    <a:pt x="1942825" y="2835123"/>
                  </a:lnTo>
                  <a:lnTo>
                    <a:pt x="1987567" y="2821946"/>
                  </a:lnTo>
                  <a:lnTo>
                    <a:pt x="2031707" y="2807499"/>
                  </a:lnTo>
                  <a:lnTo>
                    <a:pt x="2075223" y="2791805"/>
                  </a:lnTo>
                  <a:lnTo>
                    <a:pt x="2118090" y="2774887"/>
                  </a:lnTo>
                  <a:lnTo>
                    <a:pt x="2160286" y="2756767"/>
                  </a:lnTo>
                  <a:lnTo>
                    <a:pt x="2201786" y="2737467"/>
                  </a:lnTo>
                  <a:lnTo>
                    <a:pt x="2242566" y="2717010"/>
                  </a:lnTo>
                  <a:lnTo>
                    <a:pt x="2282605" y="2695419"/>
                  </a:lnTo>
                  <a:lnTo>
                    <a:pt x="2321877" y="2672715"/>
                  </a:lnTo>
                  <a:lnTo>
                    <a:pt x="2360359" y="2648922"/>
                  </a:lnTo>
                  <a:lnTo>
                    <a:pt x="2398029" y="2624061"/>
                  </a:lnTo>
                  <a:lnTo>
                    <a:pt x="2434861" y="2598155"/>
                  </a:lnTo>
                  <a:lnTo>
                    <a:pt x="2470833" y="2571227"/>
                  </a:lnTo>
                  <a:lnTo>
                    <a:pt x="2505921" y="2543299"/>
                  </a:lnTo>
                  <a:lnTo>
                    <a:pt x="2540102" y="2514393"/>
                  </a:lnTo>
                  <a:lnTo>
                    <a:pt x="2573352" y="2484532"/>
                  </a:lnTo>
                  <a:lnTo>
                    <a:pt x="2605648" y="2453738"/>
                  </a:lnTo>
                  <a:lnTo>
                    <a:pt x="2636965" y="2422035"/>
                  </a:lnTo>
                  <a:lnTo>
                    <a:pt x="2667281" y="2389443"/>
                  </a:lnTo>
                  <a:lnTo>
                    <a:pt x="2696571" y="2355986"/>
                  </a:lnTo>
                  <a:lnTo>
                    <a:pt x="2724813" y="2321687"/>
                  </a:lnTo>
                  <a:lnTo>
                    <a:pt x="2751983" y="2286566"/>
                  </a:lnTo>
                  <a:lnTo>
                    <a:pt x="2778057" y="2250648"/>
                  </a:lnTo>
                  <a:lnTo>
                    <a:pt x="2803011" y="2213955"/>
                  </a:lnTo>
                  <a:lnTo>
                    <a:pt x="2826823" y="2176508"/>
                  </a:lnTo>
                  <a:lnTo>
                    <a:pt x="2849468" y="2138330"/>
                  </a:lnTo>
                  <a:lnTo>
                    <a:pt x="2870923" y="2099445"/>
                  </a:lnTo>
                  <a:lnTo>
                    <a:pt x="2891164" y="2059873"/>
                  </a:lnTo>
                  <a:lnTo>
                    <a:pt x="2910169" y="2019639"/>
                  </a:lnTo>
                  <a:lnTo>
                    <a:pt x="2927913" y="1978763"/>
                  </a:lnTo>
                  <a:lnTo>
                    <a:pt x="2944372" y="1937269"/>
                  </a:lnTo>
                  <a:lnTo>
                    <a:pt x="2959524" y="1895179"/>
                  </a:lnTo>
                  <a:lnTo>
                    <a:pt x="2973345" y="1852516"/>
                  </a:lnTo>
                  <a:lnTo>
                    <a:pt x="2985811" y="1809301"/>
                  </a:lnTo>
                  <a:lnTo>
                    <a:pt x="2996898" y="1765558"/>
                  </a:lnTo>
                  <a:lnTo>
                    <a:pt x="3006584" y="1721309"/>
                  </a:lnTo>
                  <a:lnTo>
                    <a:pt x="3014844" y="1676576"/>
                  </a:lnTo>
                  <a:lnTo>
                    <a:pt x="3021655" y="1631381"/>
                  </a:lnTo>
                  <a:lnTo>
                    <a:pt x="3026993" y="1585748"/>
                  </a:lnTo>
                  <a:lnTo>
                    <a:pt x="3030836" y="1539698"/>
                  </a:lnTo>
                  <a:lnTo>
                    <a:pt x="3033158" y="1493255"/>
                  </a:lnTo>
                  <a:lnTo>
                    <a:pt x="3033938" y="1446440"/>
                  </a:lnTo>
                  <a:lnTo>
                    <a:pt x="3033158" y="1399619"/>
                  </a:lnTo>
                  <a:lnTo>
                    <a:pt x="3030836" y="1353171"/>
                  </a:lnTo>
                  <a:lnTo>
                    <a:pt x="3026993" y="1307117"/>
                  </a:lnTo>
                  <a:lnTo>
                    <a:pt x="3021655" y="1261480"/>
                  </a:lnTo>
                  <a:lnTo>
                    <a:pt x="3014844" y="1216282"/>
                  </a:lnTo>
                  <a:lnTo>
                    <a:pt x="3006584" y="1171545"/>
                  </a:lnTo>
                  <a:lnTo>
                    <a:pt x="2996898" y="1127293"/>
                  </a:lnTo>
                  <a:lnTo>
                    <a:pt x="2985811" y="1083548"/>
                  </a:lnTo>
                  <a:lnTo>
                    <a:pt x="2973345" y="1040331"/>
                  </a:lnTo>
                  <a:lnTo>
                    <a:pt x="2959524" y="997666"/>
                  </a:lnTo>
                  <a:lnTo>
                    <a:pt x="2944372" y="955575"/>
                  </a:lnTo>
                  <a:lnTo>
                    <a:pt x="2927913" y="914080"/>
                  </a:lnTo>
                  <a:lnTo>
                    <a:pt x="2910169" y="873203"/>
                  </a:lnTo>
                  <a:lnTo>
                    <a:pt x="2891164" y="832968"/>
                  </a:lnTo>
                  <a:lnTo>
                    <a:pt x="2870923" y="793397"/>
                  </a:lnTo>
                  <a:lnTo>
                    <a:pt x="2849468" y="754511"/>
                  </a:lnTo>
                  <a:lnTo>
                    <a:pt x="2826823" y="716334"/>
                  </a:lnTo>
                  <a:lnTo>
                    <a:pt x="2803011" y="678888"/>
                  </a:lnTo>
                  <a:lnTo>
                    <a:pt x="2778057" y="642195"/>
                  </a:lnTo>
                  <a:lnTo>
                    <a:pt x="2751983" y="606277"/>
                  </a:lnTo>
                  <a:lnTo>
                    <a:pt x="2724813" y="571158"/>
                  </a:lnTo>
                  <a:lnTo>
                    <a:pt x="2696571" y="536860"/>
                  </a:lnTo>
                  <a:lnTo>
                    <a:pt x="2667281" y="503405"/>
                  </a:lnTo>
                  <a:lnTo>
                    <a:pt x="2636965" y="470815"/>
                  </a:lnTo>
                  <a:lnTo>
                    <a:pt x="2605648" y="439113"/>
                  </a:lnTo>
                  <a:lnTo>
                    <a:pt x="2573352" y="408321"/>
                  </a:lnTo>
                  <a:lnTo>
                    <a:pt x="2540102" y="378462"/>
                  </a:lnTo>
                  <a:lnTo>
                    <a:pt x="2505921" y="349558"/>
                  </a:lnTo>
                  <a:lnTo>
                    <a:pt x="2470833" y="321632"/>
                  </a:lnTo>
                  <a:lnTo>
                    <a:pt x="2434861" y="294706"/>
                  </a:lnTo>
                  <a:lnTo>
                    <a:pt x="2398029" y="268803"/>
                  </a:lnTo>
                  <a:lnTo>
                    <a:pt x="2360359" y="243944"/>
                  </a:lnTo>
                  <a:lnTo>
                    <a:pt x="2321877" y="220153"/>
                  </a:lnTo>
                  <a:lnTo>
                    <a:pt x="2282605" y="197451"/>
                  </a:lnTo>
                  <a:lnTo>
                    <a:pt x="2242566" y="175862"/>
                  </a:lnTo>
                  <a:lnTo>
                    <a:pt x="2201786" y="155407"/>
                  </a:lnTo>
                  <a:lnTo>
                    <a:pt x="2160286" y="136110"/>
                  </a:lnTo>
                  <a:lnTo>
                    <a:pt x="2118090" y="117992"/>
                  </a:lnTo>
                  <a:lnTo>
                    <a:pt x="2075223" y="101076"/>
                  </a:lnTo>
                  <a:lnTo>
                    <a:pt x="2031707" y="85384"/>
                  </a:lnTo>
                  <a:lnTo>
                    <a:pt x="1987567" y="70939"/>
                  </a:lnTo>
                  <a:lnTo>
                    <a:pt x="1942825" y="57763"/>
                  </a:lnTo>
                  <a:lnTo>
                    <a:pt x="1897506" y="45879"/>
                  </a:lnTo>
                  <a:lnTo>
                    <a:pt x="1851632" y="35309"/>
                  </a:lnTo>
                  <a:lnTo>
                    <a:pt x="1805228" y="26076"/>
                  </a:lnTo>
                  <a:lnTo>
                    <a:pt x="1758316" y="18202"/>
                  </a:lnTo>
                  <a:lnTo>
                    <a:pt x="1710921" y="11709"/>
                  </a:lnTo>
                  <a:lnTo>
                    <a:pt x="1663066" y="6620"/>
                  </a:lnTo>
                  <a:lnTo>
                    <a:pt x="1614775" y="2957"/>
                  </a:lnTo>
                  <a:lnTo>
                    <a:pt x="1566070" y="743"/>
                  </a:lnTo>
                  <a:lnTo>
                    <a:pt x="1516977" y="0"/>
                  </a:lnTo>
                  <a:close/>
                </a:path>
              </a:pathLst>
            </a:custGeom>
            <a:ln w="15654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99884" y="4809959"/>
              <a:ext cx="719383" cy="677702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7009857" y="4575993"/>
            <a:ext cx="171926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b="1" spc="-38" dirty="0">
                <a:latin typeface="Times New Roman"/>
                <a:cs typeface="Times New Roman"/>
              </a:rPr>
              <a:t>A</a:t>
            </a:r>
            <a:endParaRPr sz="1650" dirty="0">
              <a:latin typeface="Times New Roman"/>
              <a:cs typeface="Times New Roman"/>
            </a:endParaRPr>
          </a:p>
        </p:txBody>
      </p:sp>
      <p:pic>
        <p:nvPicPr>
          <p:cNvPr id="33" name="object 3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9516" y="2759194"/>
            <a:ext cx="539537" cy="508275"/>
          </a:xfrm>
          <a:prstGeom prst="rect">
            <a:avLst/>
          </a:prstGeom>
        </p:spPr>
      </p:pic>
      <p:sp>
        <p:nvSpPr>
          <p:cNvPr id="34" name="object 34"/>
          <p:cNvSpPr txBox="1"/>
          <p:nvPr/>
        </p:nvSpPr>
        <p:spPr>
          <a:xfrm>
            <a:off x="5653905" y="2869022"/>
            <a:ext cx="231934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b="1" spc="-19" dirty="0">
                <a:latin typeface="Times New Roman"/>
                <a:cs typeface="Times New Roman"/>
              </a:rPr>
              <a:t>cd</a:t>
            </a:r>
            <a:endParaRPr sz="1650" dirty="0">
              <a:latin typeface="Times New Roman"/>
              <a:cs typeface="Times New Roman"/>
            </a:endParaRPr>
          </a:p>
        </p:txBody>
      </p:sp>
      <p:pic>
        <p:nvPicPr>
          <p:cNvPr id="35" name="object 3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74847" y="4464719"/>
            <a:ext cx="539537" cy="508277"/>
          </a:xfrm>
          <a:prstGeom prst="rect">
            <a:avLst/>
          </a:prstGeom>
        </p:spPr>
      </p:pic>
      <p:sp>
        <p:nvSpPr>
          <p:cNvPr id="36" name="object 36"/>
          <p:cNvSpPr txBox="1"/>
          <p:nvPr/>
        </p:nvSpPr>
        <p:spPr>
          <a:xfrm>
            <a:off x="6053913" y="4575993"/>
            <a:ext cx="183833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b="1" spc="-38" dirty="0">
                <a:latin typeface="Times New Roman"/>
                <a:cs typeface="Times New Roman"/>
              </a:rPr>
              <a:t>K</a:t>
            </a:r>
            <a:endParaRPr sz="1650" dirty="0"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76661" y="3696419"/>
            <a:ext cx="539539" cy="508287"/>
          </a:xfrm>
          <a:prstGeom prst="rect">
            <a:avLst/>
          </a:prstGeom>
        </p:spPr>
      </p:pic>
      <p:sp>
        <p:nvSpPr>
          <p:cNvPr id="38" name="object 38"/>
          <p:cNvSpPr txBox="1"/>
          <p:nvPr/>
        </p:nvSpPr>
        <p:spPr>
          <a:xfrm>
            <a:off x="5366495" y="3807128"/>
            <a:ext cx="360044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b="1" spc="-19" dirty="0">
                <a:latin typeface="Times New Roman"/>
                <a:cs typeface="Times New Roman"/>
              </a:rPr>
              <a:t>mol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804471" y="2371376"/>
            <a:ext cx="1537811" cy="2106930"/>
            <a:chOff x="7739295" y="2018835"/>
            <a:chExt cx="2050414" cy="2809240"/>
          </a:xfrm>
        </p:grpSpPr>
        <p:sp>
          <p:nvSpPr>
            <p:cNvPr id="40" name="object 40"/>
            <p:cNvSpPr/>
            <p:nvPr/>
          </p:nvSpPr>
          <p:spPr>
            <a:xfrm>
              <a:off x="7739291" y="2672257"/>
              <a:ext cx="2050414" cy="2155825"/>
            </a:xfrm>
            <a:custGeom>
              <a:avLst/>
              <a:gdLst/>
              <a:ahLst/>
              <a:cxnLst/>
              <a:rect l="l" t="t" r="r" b="b"/>
              <a:pathLst>
                <a:path w="2050415" h="2155825">
                  <a:moveTo>
                    <a:pt x="2049792" y="453936"/>
                  </a:moveTo>
                  <a:lnTo>
                    <a:pt x="2047913" y="450024"/>
                  </a:lnTo>
                  <a:lnTo>
                    <a:pt x="2046262" y="446100"/>
                  </a:lnTo>
                  <a:lnTo>
                    <a:pt x="2046185" y="445947"/>
                  </a:lnTo>
                  <a:lnTo>
                    <a:pt x="2041499" y="444385"/>
                  </a:lnTo>
                  <a:lnTo>
                    <a:pt x="2037588" y="446100"/>
                  </a:lnTo>
                  <a:lnTo>
                    <a:pt x="1303566" y="787781"/>
                  </a:lnTo>
                  <a:lnTo>
                    <a:pt x="1133119" y="38836"/>
                  </a:lnTo>
                  <a:lnTo>
                    <a:pt x="1137424" y="37922"/>
                  </a:lnTo>
                  <a:lnTo>
                    <a:pt x="1141641" y="36982"/>
                  </a:lnTo>
                  <a:lnTo>
                    <a:pt x="1144308" y="32740"/>
                  </a:lnTo>
                  <a:lnTo>
                    <a:pt x="1143368" y="28511"/>
                  </a:lnTo>
                  <a:lnTo>
                    <a:pt x="1142580" y="24282"/>
                  </a:lnTo>
                  <a:lnTo>
                    <a:pt x="1138364" y="21615"/>
                  </a:lnTo>
                  <a:lnTo>
                    <a:pt x="1134135" y="22555"/>
                  </a:lnTo>
                  <a:lnTo>
                    <a:pt x="1129626" y="23507"/>
                  </a:lnTo>
                  <a:lnTo>
                    <a:pt x="1125855" y="6896"/>
                  </a:lnTo>
                  <a:lnTo>
                    <a:pt x="1124750" y="2667"/>
                  </a:lnTo>
                  <a:lnTo>
                    <a:pt x="1120686" y="0"/>
                  </a:lnTo>
                  <a:lnTo>
                    <a:pt x="1112240" y="1879"/>
                  </a:lnTo>
                  <a:lnTo>
                    <a:pt x="1109586" y="6108"/>
                  </a:lnTo>
                  <a:lnTo>
                    <a:pt x="1110526" y="10337"/>
                  </a:lnTo>
                  <a:lnTo>
                    <a:pt x="1114259" y="26758"/>
                  </a:lnTo>
                  <a:lnTo>
                    <a:pt x="381469" y="181356"/>
                  </a:lnTo>
                  <a:lnTo>
                    <a:pt x="373418" y="143052"/>
                  </a:lnTo>
                  <a:lnTo>
                    <a:pt x="291274" y="208394"/>
                  </a:lnTo>
                  <a:lnTo>
                    <a:pt x="392747" y="235038"/>
                  </a:lnTo>
                  <a:lnTo>
                    <a:pt x="385572" y="200875"/>
                  </a:lnTo>
                  <a:lnTo>
                    <a:pt x="384695" y="196710"/>
                  </a:lnTo>
                  <a:lnTo>
                    <a:pt x="1117739" y="42075"/>
                  </a:lnTo>
                  <a:lnTo>
                    <a:pt x="1289050" y="794537"/>
                  </a:lnTo>
                  <a:lnTo>
                    <a:pt x="81788" y="1356487"/>
                  </a:lnTo>
                  <a:lnTo>
                    <a:pt x="65316" y="1320952"/>
                  </a:lnTo>
                  <a:lnTo>
                    <a:pt x="0" y="1403210"/>
                  </a:lnTo>
                  <a:lnTo>
                    <a:pt x="104851" y="1406232"/>
                  </a:lnTo>
                  <a:lnTo>
                    <a:pt x="92290" y="1379118"/>
                  </a:lnTo>
                  <a:lnTo>
                    <a:pt x="88379" y="1370698"/>
                  </a:lnTo>
                  <a:lnTo>
                    <a:pt x="1292618" y="810183"/>
                  </a:lnTo>
                  <a:lnTo>
                    <a:pt x="1578394" y="2065413"/>
                  </a:lnTo>
                  <a:lnTo>
                    <a:pt x="1540281" y="2074125"/>
                  </a:lnTo>
                  <a:lnTo>
                    <a:pt x="1606892" y="2155329"/>
                  </a:lnTo>
                  <a:lnTo>
                    <a:pt x="1623402" y="2087549"/>
                  </a:lnTo>
                  <a:lnTo>
                    <a:pt x="1631759" y="2053221"/>
                  </a:lnTo>
                  <a:lnTo>
                    <a:pt x="1593570" y="2061946"/>
                  </a:lnTo>
                  <a:lnTo>
                    <a:pt x="1307134" y="803414"/>
                  </a:lnTo>
                  <a:lnTo>
                    <a:pt x="2044153" y="460362"/>
                  </a:lnTo>
                  <a:lnTo>
                    <a:pt x="2048065" y="458482"/>
                  </a:lnTo>
                  <a:lnTo>
                    <a:pt x="2049792" y="453936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13414" y="2018835"/>
              <a:ext cx="719399" cy="677700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6557817" y="2480970"/>
            <a:ext cx="195263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b="1" spc="-38" dirty="0">
                <a:latin typeface="Times New Roman"/>
                <a:cs typeface="Times New Roman"/>
              </a:rPr>
              <a:t>m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6036121" y="2816545"/>
            <a:ext cx="1723073" cy="1655921"/>
            <a:chOff x="8048161" y="2612392"/>
            <a:chExt cx="2297430" cy="2207895"/>
          </a:xfrm>
        </p:grpSpPr>
        <p:sp>
          <p:nvSpPr>
            <p:cNvPr id="44" name="object 44"/>
            <p:cNvSpPr/>
            <p:nvPr/>
          </p:nvSpPr>
          <p:spPr>
            <a:xfrm>
              <a:off x="8048155" y="2893821"/>
              <a:ext cx="1791335" cy="1925955"/>
            </a:xfrm>
            <a:custGeom>
              <a:avLst/>
              <a:gdLst/>
              <a:ahLst/>
              <a:cxnLst/>
              <a:rect l="l" t="t" r="r" b="b"/>
              <a:pathLst>
                <a:path w="1791334" h="1925954">
                  <a:moveTo>
                    <a:pt x="1791119" y="275463"/>
                  </a:moveTo>
                  <a:lnTo>
                    <a:pt x="1788147" y="271551"/>
                  </a:lnTo>
                  <a:lnTo>
                    <a:pt x="1783930" y="270916"/>
                  </a:lnTo>
                  <a:lnTo>
                    <a:pt x="1667002" y="254863"/>
                  </a:lnTo>
                  <a:lnTo>
                    <a:pt x="1672107" y="226885"/>
                  </a:lnTo>
                  <a:lnTo>
                    <a:pt x="1669300" y="222821"/>
                  </a:lnTo>
                  <a:lnTo>
                    <a:pt x="1660702" y="221246"/>
                  </a:lnTo>
                  <a:lnTo>
                    <a:pt x="1656626" y="224066"/>
                  </a:lnTo>
                  <a:lnTo>
                    <a:pt x="1651406" y="252717"/>
                  </a:lnTo>
                  <a:lnTo>
                    <a:pt x="94030" y="38798"/>
                  </a:lnTo>
                  <a:lnTo>
                    <a:pt x="94322" y="36664"/>
                  </a:lnTo>
                  <a:lnTo>
                    <a:pt x="94386" y="36195"/>
                  </a:lnTo>
                  <a:lnTo>
                    <a:pt x="99339" y="0"/>
                  </a:lnTo>
                  <a:lnTo>
                    <a:pt x="0" y="33845"/>
                  </a:lnTo>
                  <a:lnTo>
                    <a:pt x="86588" y="93230"/>
                  </a:lnTo>
                  <a:lnTo>
                    <a:pt x="91897" y="54457"/>
                  </a:lnTo>
                  <a:lnTo>
                    <a:pt x="1648587" y="268160"/>
                  </a:lnTo>
                  <a:lnTo>
                    <a:pt x="1363853" y="1832038"/>
                  </a:lnTo>
                  <a:lnTo>
                    <a:pt x="1325397" y="1825015"/>
                  </a:lnTo>
                  <a:lnTo>
                    <a:pt x="1354645" y="1925942"/>
                  </a:lnTo>
                  <a:lnTo>
                    <a:pt x="1406067" y="1857349"/>
                  </a:lnTo>
                  <a:lnTo>
                    <a:pt x="1417675" y="1841881"/>
                  </a:lnTo>
                  <a:lnTo>
                    <a:pt x="1379181" y="1834845"/>
                  </a:lnTo>
                  <a:lnTo>
                    <a:pt x="1664195" y="270306"/>
                  </a:lnTo>
                  <a:lnTo>
                    <a:pt x="1781746" y="286435"/>
                  </a:lnTo>
                  <a:lnTo>
                    <a:pt x="1785962" y="287058"/>
                  </a:lnTo>
                  <a:lnTo>
                    <a:pt x="1790026" y="284086"/>
                  </a:lnTo>
                  <a:lnTo>
                    <a:pt x="1790496" y="279692"/>
                  </a:lnTo>
                  <a:lnTo>
                    <a:pt x="1791119" y="275463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25660" y="2612392"/>
              <a:ext cx="719383" cy="677700"/>
            </a:xfrm>
            <a:prstGeom prst="rect">
              <a:avLst/>
            </a:prstGeom>
          </p:spPr>
        </p:pic>
      </p:grpSp>
      <p:sp>
        <p:nvSpPr>
          <p:cNvPr id="46" name="object 46"/>
          <p:cNvSpPr txBox="1"/>
          <p:nvPr/>
        </p:nvSpPr>
        <p:spPr>
          <a:xfrm>
            <a:off x="7369118" y="2926842"/>
            <a:ext cx="241459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b="1" spc="-19" dirty="0">
                <a:latin typeface="Times New Roman"/>
                <a:cs typeface="Times New Roman"/>
              </a:rPr>
              <a:t>kg</a:t>
            </a:r>
            <a:endParaRPr sz="1650" dirty="0">
              <a:latin typeface="Times New Roman"/>
              <a:cs typeface="Times New Roman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031722" y="2875304"/>
            <a:ext cx="1931194" cy="1594009"/>
            <a:chOff x="8042296" y="2690738"/>
            <a:chExt cx="2574925" cy="2125345"/>
          </a:xfrm>
        </p:grpSpPr>
        <p:sp>
          <p:nvSpPr>
            <p:cNvPr id="48" name="object 48"/>
            <p:cNvSpPr/>
            <p:nvPr/>
          </p:nvSpPr>
          <p:spPr>
            <a:xfrm>
              <a:off x="8042288" y="2690748"/>
              <a:ext cx="1932939" cy="2125345"/>
            </a:xfrm>
            <a:custGeom>
              <a:avLst/>
              <a:gdLst/>
              <a:ahLst/>
              <a:cxnLst/>
              <a:rect l="l" t="t" r="r" b="b"/>
              <a:pathLst>
                <a:path w="1932940" h="2125345">
                  <a:moveTo>
                    <a:pt x="1932419" y="1298359"/>
                  </a:moveTo>
                  <a:lnTo>
                    <a:pt x="1931022" y="1293634"/>
                  </a:lnTo>
                  <a:lnTo>
                    <a:pt x="1927263" y="1291602"/>
                  </a:lnTo>
                  <a:lnTo>
                    <a:pt x="1894903" y="1274508"/>
                  </a:lnTo>
                  <a:lnTo>
                    <a:pt x="907999" y="67767"/>
                  </a:lnTo>
                  <a:lnTo>
                    <a:pt x="927569" y="51701"/>
                  </a:lnTo>
                  <a:lnTo>
                    <a:pt x="938263" y="42926"/>
                  </a:lnTo>
                  <a:lnTo>
                    <a:pt x="842556" y="0"/>
                  </a:lnTo>
                  <a:lnTo>
                    <a:pt x="865708" y="102476"/>
                  </a:lnTo>
                  <a:lnTo>
                    <a:pt x="895959" y="77635"/>
                  </a:lnTo>
                  <a:lnTo>
                    <a:pt x="1859114" y="1255598"/>
                  </a:lnTo>
                  <a:lnTo>
                    <a:pt x="86626" y="318947"/>
                  </a:lnTo>
                  <a:lnTo>
                    <a:pt x="91528" y="309626"/>
                  </a:lnTo>
                  <a:lnTo>
                    <a:pt x="104889" y="284238"/>
                  </a:lnTo>
                  <a:lnTo>
                    <a:pt x="0" y="282041"/>
                  </a:lnTo>
                  <a:lnTo>
                    <a:pt x="61099" y="367449"/>
                  </a:lnTo>
                  <a:lnTo>
                    <a:pt x="79349" y="332765"/>
                  </a:lnTo>
                  <a:lnTo>
                    <a:pt x="1884654" y="1286840"/>
                  </a:lnTo>
                  <a:lnTo>
                    <a:pt x="1888921" y="1292059"/>
                  </a:lnTo>
                  <a:lnTo>
                    <a:pt x="1888159" y="1291653"/>
                  </a:lnTo>
                  <a:lnTo>
                    <a:pt x="1884413" y="1289583"/>
                  </a:lnTo>
                  <a:lnTo>
                    <a:pt x="1879727" y="1290980"/>
                  </a:lnTo>
                  <a:lnTo>
                    <a:pt x="1877529" y="1294790"/>
                  </a:lnTo>
                  <a:lnTo>
                    <a:pt x="1472920" y="2038807"/>
                  </a:lnTo>
                  <a:lnTo>
                    <a:pt x="1438554" y="2020049"/>
                  </a:lnTo>
                  <a:lnTo>
                    <a:pt x="1434795" y="2125091"/>
                  </a:lnTo>
                  <a:lnTo>
                    <a:pt x="1520647" y="2065248"/>
                  </a:lnTo>
                  <a:lnTo>
                    <a:pt x="1520964" y="2065032"/>
                  </a:lnTo>
                  <a:lnTo>
                    <a:pt x="1486674" y="2046312"/>
                  </a:lnTo>
                  <a:lnTo>
                    <a:pt x="1891296" y="1302283"/>
                  </a:lnTo>
                  <a:lnTo>
                    <a:pt x="1893481" y="1298486"/>
                  </a:lnTo>
                  <a:lnTo>
                    <a:pt x="1893074" y="1297139"/>
                  </a:lnTo>
                  <a:lnTo>
                    <a:pt x="1899894" y="1305458"/>
                  </a:lnTo>
                  <a:lnTo>
                    <a:pt x="1902714" y="1308811"/>
                  </a:lnTo>
                  <a:lnTo>
                    <a:pt x="1907552" y="1309293"/>
                  </a:lnTo>
                  <a:lnTo>
                    <a:pt x="1910994" y="1306550"/>
                  </a:lnTo>
                  <a:lnTo>
                    <a:pt x="1914283" y="1303807"/>
                  </a:lnTo>
                  <a:lnTo>
                    <a:pt x="1914398" y="1302550"/>
                  </a:lnTo>
                  <a:lnTo>
                    <a:pt x="1919909" y="1305458"/>
                  </a:lnTo>
                  <a:lnTo>
                    <a:pt x="1923669" y="1307477"/>
                  </a:lnTo>
                  <a:lnTo>
                    <a:pt x="1928507" y="1306017"/>
                  </a:lnTo>
                  <a:lnTo>
                    <a:pt x="1930552" y="1302181"/>
                  </a:lnTo>
                  <a:lnTo>
                    <a:pt x="1932419" y="129835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97462" y="3791512"/>
              <a:ext cx="719383" cy="677637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7643579" y="3811359"/>
            <a:ext cx="84025" cy="2654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650" b="1" spc="-38" dirty="0">
                <a:latin typeface="Times New Roman"/>
                <a:cs typeface="Times New Roman"/>
              </a:rPr>
              <a:t>s</a:t>
            </a:r>
            <a:endParaRPr sz="1650" dirty="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619208" y="2181607"/>
            <a:ext cx="6667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spc="-38" dirty="0">
                <a:solidFill>
                  <a:srgbClr val="C00000"/>
                </a:solidFill>
                <a:latin typeface="Calibri"/>
                <a:cs typeface="Calibri"/>
              </a:rPr>
              <a:t>c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584377" y="2680906"/>
            <a:ext cx="264319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900" i="1" spc="-8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spc="-19" dirty="0">
                <a:solidFill>
                  <a:srgbClr val="C00000"/>
                </a:solidFill>
                <a:latin typeface="Calibri"/>
                <a:cs typeface="Calibri"/>
              </a:rPr>
              <a:t>(K)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784592" y="3541211"/>
            <a:ext cx="473393" cy="179922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088" dirty="0">
                <a:solidFill>
                  <a:srgbClr val="C00000"/>
                </a:solidFill>
                <a:latin typeface="Symbol"/>
                <a:cs typeface="Symbol"/>
              </a:rPr>
              <a:t></a:t>
            </a:r>
            <a:r>
              <a:rPr sz="1088" spc="-68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1050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825" dirty="0">
                <a:solidFill>
                  <a:srgbClr val="C00000"/>
                </a:solidFill>
                <a:latin typeface="Calibri"/>
                <a:cs typeface="Calibri"/>
              </a:rPr>
              <a:t>fth</a:t>
            </a:r>
            <a:r>
              <a:rPr sz="825" spc="30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1050" spc="-19" dirty="0">
                <a:solidFill>
                  <a:srgbClr val="C00000"/>
                </a:solidFill>
                <a:latin typeface="Calibri"/>
                <a:cs typeface="Calibri"/>
              </a:rPr>
              <a:t>Cs)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350823" y="4710789"/>
            <a:ext cx="163353" cy="155396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28575">
              <a:spcBef>
                <a:spcPts val="86"/>
              </a:spcBef>
            </a:pPr>
            <a:r>
              <a:rPr sz="938" spc="-19" dirty="0">
                <a:solidFill>
                  <a:srgbClr val="C00000"/>
                </a:solidFill>
                <a:latin typeface="Symbol"/>
                <a:cs typeface="Symbol"/>
              </a:rPr>
              <a:t></a:t>
            </a:r>
            <a:r>
              <a:rPr sz="956" spc="-28" baseline="-19607" dirty="0">
                <a:solidFill>
                  <a:srgbClr val="C00000"/>
                </a:solidFill>
                <a:latin typeface="Symbol"/>
                <a:cs typeface="Symbol"/>
              </a:rPr>
              <a:t></a:t>
            </a:r>
            <a:endParaRPr sz="956" baseline="-19607">
              <a:latin typeface="Symbol"/>
              <a:cs typeface="Symbo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693283" y="4797934"/>
            <a:ext cx="21002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350" i="1" spc="-23" baseline="13888" dirty="0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sz="600" i="1" spc="-15" dirty="0">
                <a:solidFill>
                  <a:srgbClr val="C00000"/>
                </a:solidFill>
                <a:latin typeface="Calibri"/>
                <a:cs typeface="Calibri"/>
              </a:rPr>
              <a:t>pta</a:t>
            </a:r>
            <a:endParaRPr sz="6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072443" y="3552540"/>
            <a:ext cx="38766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i="1" dirty="0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sz="900" i="1" spc="-4" dirty="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sz="900" spc="-15" dirty="0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sz="900" spc="-23" baseline="24305" dirty="0">
                <a:solidFill>
                  <a:srgbClr val="C00000"/>
                </a:solidFill>
                <a:latin typeface="Calibri"/>
                <a:cs typeface="Calibri"/>
              </a:rPr>
              <a:t>12</a:t>
            </a:r>
            <a:r>
              <a:rPr sz="900" spc="-15" dirty="0">
                <a:solidFill>
                  <a:srgbClr val="C00000"/>
                </a:solidFill>
                <a:latin typeface="Calibri"/>
                <a:cs typeface="Calibri"/>
              </a:rPr>
              <a:t>C)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78876" y="2569084"/>
            <a:ext cx="18621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350" i="1" spc="-28" baseline="13888" dirty="0">
                <a:solidFill>
                  <a:srgbClr val="C00000"/>
                </a:solidFill>
                <a:latin typeface="Calibri"/>
                <a:cs typeface="Calibri"/>
              </a:rPr>
              <a:t>K</a:t>
            </a:r>
            <a:r>
              <a:rPr sz="600" i="1" spc="-19" dirty="0">
                <a:solidFill>
                  <a:srgbClr val="C00000"/>
                </a:solidFill>
                <a:latin typeface="Calibri"/>
                <a:cs typeface="Calibri"/>
              </a:rPr>
              <a:t>cd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17DC66-EE3D-DF14-6493-812BBC1A09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1024" y="1592183"/>
            <a:ext cx="3570732" cy="3724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object 3">
            <a:extLst>
              <a:ext uri="{FF2B5EF4-FFF2-40B4-BE49-F238E27FC236}">
                <a16:creationId xmlns:a16="http://schemas.microsoft.com/office/drawing/2014/main" id="{C2A1A2C7-1F1A-0FAD-7811-EE213A9B31A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0079" y="268194"/>
            <a:ext cx="3083841" cy="878744"/>
          </a:xfrm>
          <a:prstGeom prst="rect">
            <a:avLst/>
          </a:prstGeom>
        </p:spPr>
      </p:pic>
      <p:pic>
        <p:nvPicPr>
          <p:cNvPr id="25" name="object 4">
            <a:extLst>
              <a:ext uri="{FF2B5EF4-FFF2-40B4-BE49-F238E27FC236}">
                <a16:creationId xmlns:a16="http://schemas.microsoft.com/office/drawing/2014/main" id="{B2B1712F-6673-136D-8DC1-CAD5687042D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13607" y="2651733"/>
            <a:ext cx="102643" cy="102643"/>
          </a:xfrm>
          <a:prstGeom prst="rect">
            <a:avLst/>
          </a:prstGeom>
        </p:spPr>
      </p:pic>
      <p:pic>
        <p:nvPicPr>
          <p:cNvPr id="26" name="object 5">
            <a:extLst>
              <a:ext uri="{FF2B5EF4-FFF2-40B4-BE49-F238E27FC236}">
                <a16:creationId xmlns:a16="http://schemas.microsoft.com/office/drawing/2014/main" id="{BEEB7815-B78F-E20A-AD7C-A6FF35BEF29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0680" y="2594357"/>
            <a:ext cx="2765932" cy="304800"/>
          </a:xfrm>
          <a:prstGeom prst="rect">
            <a:avLst/>
          </a:prstGeom>
        </p:spPr>
      </p:pic>
      <p:pic>
        <p:nvPicPr>
          <p:cNvPr id="27" name="object 6">
            <a:extLst>
              <a:ext uri="{FF2B5EF4-FFF2-40B4-BE49-F238E27FC236}">
                <a16:creationId xmlns:a16="http://schemas.microsoft.com/office/drawing/2014/main" id="{D0165568-5CF8-5742-4425-8BB8F8A8A32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13607" y="3230853"/>
            <a:ext cx="102643" cy="102643"/>
          </a:xfrm>
          <a:prstGeom prst="rect">
            <a:avLst/>
          </a:prstGeom>
        </p:spPr>
      </p:pic>
      <p:pic>
        <p:nvPicPr>
          <p:cNvPr id="28" name="object 7">
            <a:extLst>
              <a:ext uri="{FF2B5EF4-FFF2-40B4-BE49-F238E27FC236}">
                <a16:creationId xmlns:a16="http://schemas.microsoft.com/office/drawing/2014/main" id="{DC4E8F1D-8322-88FD-E678-64BC69F4EFCF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13934" y="3311145"/>
            <a:ext cx="84835" cy="23749"/>
          </a:xfrm>
          <a:prstGeom prst="rect">
            <a:avLst/>
          </a:prstGeom>
        </p:spPr>
      </p:pic>
      <p:pic>
        <p:nvPicPr>
          <p:cNvPr id="29" name="object 8">
            <a:extLst>
              <a:ext uri="{FF2B5EF4-FFF2-40B4-BE49-F238E27FC236}">
                <a16:creationId xmlns:a16="http://schemas.microsoft.com/office/drawing/2014/main" id="{5E332C60-E953-762E-3BCB-D16DCA626411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370680" y="3054731"/>
            <a:ext cx="1462912" cy="419101"/>
          </a:xfrm>
          <a:prstGeom prst="rect">
            <a:avLst/>
          </a:prstGeom>
        </p:spPr>
      </p:pic>
      <p:pic>
        <p:nvPicPr>
          <p:cNvPr id="30" name="object 9">
            <a:extLst>
              <a:ext uri="{FF2B5EF4-FFF2-40B4-BE49-F238E27FC236}">
                <a16:creationId xmlns:a16="http://schemas.microsoft.com/office/drawing/2014/main" id="{C789AFB9-0FE8-B3FE-C9CF-CD2DF3365A22}"/>
              </a:ext>
            </a:extLst>
          </p:cNvPr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07609" y="3180461"/>
            <a:ext cx="2104771" cy="292989"/>
          </a:xfrm>
          <a:prstGeom prst="rect">
            <a:avLst/>
          </a:prstGeom>
        </p:spPr>
      </p:pic>
      <p:pic>
        <p:nvPicPr>
          <p:cNvPr id="31" name="object 10">
            <a:extLst>
              <a:ext uri="{FF2B5EF4-FFF2-40B4-BE49-F238E27FC236}">
                <a16:creationId xmlns:a16="http://schemas.microsoft.com/office/drawing/2014/main" id="{84E9572D-C9D2-D7D5-3B81-B53AEF531359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13607" y="3809973"/>
            <a:ext cx="102643" cy="102643"/>
          </a:xfrm>
          <a:prstGeom prst="rect">
            <a:avLst/>
          </a:prstGeom>
        </p:spPr>
      </p:pic>
      <p:pic>
        <p:nvPicPr>
          <p:cNvPr id="32" name="object 11">
            <a:extLst>
              <a:ext uri="{FF2B5EF4-FFF2-40B4-BE49-F238E27FC236}">
                <a16:creationId xmlns:a16="http://schemas.microsoft.com/office/drawing/2014/main" id="{C3DBF96F-F5C3-7FAA-B894-101FAC625A61}"/>
              </a:ext>
            </a:extLst>
          </p:cNvPr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343375" y="3748405"/>
            <a:ext cx="516763" cy="244475"/>
          </a:xfrm>
          <a:prstGeom prst="rect">
            <a:avLst/>
          </a:prstGeom>
        </p:spPr>
      </p:pic>
      <p:pic>
        <p:nvPicPr>
          <p:cNvPr id="33" name="object 12">
            <a:extLst>
              <a:ext uri="{FF2B5EF4-FFF2-40B4-BE49-F238E27FC236}">
                <a16:creationId xmlns:a16="http://schemas.microsoft.com/office/drawing/2014/main" id="{8E88168E-25FE-6CDC-AACE-F3A0EEF78772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969104" y="3821430"/>
            <a:ext cx="594868" cy="171450"/>
          </a:xfrm>
          <a:prstGeom prst="rect">
            <a:avLst/>
          </a:prstGeom>
        </p:spPr>
      </p:pic>
      <p:pic>
        <p:nvPicPr>
          <p:cNvPr id="34" name="object 13">
            <a:extLst>
              <a:ext uri="{FF2B5EF4-FFF2-40B4-BE49-F238E27FC236}">
                <a16:creationId xmlns:a16="http://schemas.microsoft.com/office/drawing/2014/main" id="{444CD752-3886-AB57-E498-C8C1098D52B8}"/>
              </a:ext>
            </a:extLst>
          </p:cNvPr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4656428" y="3746882"/>
            <a:ext cx="3570731" cy="305816"/>
          </a:xfrm>
          <a:prstGeom prst="rect">
            <a:avLst/>
          </a:prstGeom>
        </p:spPr>
      </p:pic>
      <p:pic>
        <p:nvPicPr>
          <p:cNvPr id="35" name="object 14">
            <a:extLst>
              <a:ext uri="{FF2B5EF4-FFF2-40B4-BE49-F238E27FC236}">
                <a16:creationId xmlns:a16="http://schemas.microsoft.com/office/drawing/2014/main" id="{074D08CF-3FAA-B196-9D80-C1E8BB2952B8}"/>
              </a:ext>
            </a:extLst>
          </p:cNvPr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346550" y="4174872"/>
            <a:ext cx="5527929" cy="304800"/>
          </a:xfrm>
          <a:prstGeom prst="rect">
            <a:avLst/>
          </a:prstGeom>
        </p:spPr>
      </p:pic>
      <p:pic>
        <p:nvPicPr>
          <p:cNvPr id="36" name="object 15">
            <a:extLst>
              <a:ext uri="{FF2B5EF4-FFF2-40B4-BE49-F238E27FC236}">
                <a16:creationId xmlns:a16="http://schemas.microsoft.com/office/drawing/2014/main" id="{45CA68FC-7F54-7E23-7EBF-285E3290B6B7}"/>
              </a:ext>
            </a:extLst>
          </p:cNvPr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354805" y="4602227"/>
            <a:ext cx="1376933" cy="244094"/>
          </a:xfrm>
          <a:prstGeom prst="rect">
            <a:avLst/>
          </a:prstGeom>
        </p:spPr>
      </p:pic>
      <p:pic>
        <p:nvPicPr>
          <p:cNvPr id="37" name="object 16">
            <a:extLst>
              <a:ext uri="{FF2B5EF4-FFF2-40B4-BE49-F238E27FC236}">
                <a16:creationId xmlns:a16="http://schemas.microsoft.com/office/drawing/2014/main" id="{32B93CBE-E35B-92ED-A91C-83E14B58311C}"/>
              </a:ext>
            </a:extLst>
          </p:cNvPr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913607" y="5242532"/>
            <a:ext cx="102643" cy="102643"/>
          </a:xfrm>
          <a:prstGeom prst="rect">
            <a:avLst/>
          </a:prstGeom>
        </p:spPr>
      </p:pic>
      <p:pic>
        <p:nvPicPr>
          <p:cNvPr id="38" name="object 17">
            <a:extLst>
              <a:ext uri="{FF2B5EF4-FFF2-40B4-BE49-F238E27FC236}">
                <a16:creationId xmlns:a16="http://schemas.microsoft.com/office/drawing/2014/main" id="{1B768178-E2AC-5551-8BBC-8F1235325B43}"/>
              </a:ext>
            </a:extLst>
          </p:cNvPr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370680" y="5180966"/>
            <a:ext cx="5192395" cy="304546"/>
          </a:xfrm>
          <a:prstGeom prst="rect">
            <a:avLst/>
          </a:prstGeom>
        </p:spPr>
      </p:pic>
      <p:pic>
        <p:nvPicPr>
          <p:cNvPr id="39" name="object 18">
            <a:extLst>
              <a:ext uri="{FF2B5EF4-FFF2-40B4-BE49-F238E27FC236}">
                <a16:creationId xmlns:a16="http://schemas.microsoft.com/office/drawing/2014/main" id="{31A1724D-5A97-D3D3-4DDB-5DA593A63A5F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346988" y="5607432"/>
            <a:ext cx="4683957" cy="304761"/>
          </a:xfrm>
          <a:prstGeom prst="rect">
            <a:avLst/>
          </a:prstGeom>
        </p:spPr>
      </p:pic>
      <p:pic>
        <p:nvPicPr>
          <p:cNvPr id="40" name="object 19">
            <a:extLst>
              <a:ext uri="{FF2B5EF4-FFF2-40B4-BE49-F238E27FC236}">
                <a16:creationId xmlns:a16="http://schemas.microsoft.com/office/drawing/2014/main" id="{0734513A-C132-91F3-CDB7-35E7045E9C71}"/>
              </a:ext>
            </a:extLst>
          </p:cNvPr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913607" y="6248411"/>
            <a:ext cx="102643" cy="102643"/>
          </a:xfrm>
          <a:prstGeom prst="rect">
            <a:avLst/>
          </a:prstGeom>
        </p:spPr>
      </p:pic>
      <p:pic>
        <p:nvPicPr>
          <p:cNvPr id="41" name="object 20">
            <a:extLst>
              <a:ext uri="{FF2B5EF4-FFF2-40B4-BE49-F238E27FC236}">
                <a16:creationId xmlns:a16="http://schemas.microsoft.com/office/drawing/2014/main" id="{64F546F4-20E2-1C3D-0EC0-9CC5CEAF2268}"/>
              </a:ext>
            </a:extLst>
          </p:cNvPr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357599" y="6186628"/>
            <a:ext cx="1680464" cy="24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76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9">
            <a:extLst>
              <a:ext uri="{FF2B5EF4-FFF2-40B4-BE49-F238E27FC236}">
                <a16:creationId xmlns:a16="http://schemas.microsoft.com/office/drawing/2014/main" id="{85FB4C6D-284A-F2A5-CC8B-FF73DA56179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42563" y="-7299"/>
            <a:ext cx="4572000" cy="1629345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id="{80572E2F-DAA4-E95C-E7E6-4064C04C0A5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4792" y="2446275"/>
            <a:ext cx="1677771" cy="349250"/>
          </a:xfrm>
          <a:prstGeom prst="rect">
            <a:avLst/>
          </a:prstGeom>
        </p:spPr>
      </p:pic>
      <p:pic>
        <p:nvPicPr>
          <p:cNvPr id="6" name="object 3">
            <a:extLst>
              <a:ext uri="{FF2B5EF4-FFF2-40B4-BE49-F238E27FC236}">
                <a16:creationId xmlns:a16="http://schemas.microsoft.com/office/drawing/2014/main" id="{081F7CFE-E555-0988-5833-9A107FA2DA5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3308" y="2609089"/>
            <a:ext cx="97154" cy="27177"/>
          </a:xfrm>
          <a:prstGeom prst="rect">
            <a:avLst/>
          </a:prstGeom>
        </p:spPr>
      </p:pic>
      <p:pic>
        <p:nvPicPr>
          <p:cNvPr id="7" name="object 4">
            <a:extLst>
              <a:ext uri="{FF2B5EF4-FFF2-40B4-BE49-F238E27FC236}">
                <a16:creationId xmlns:a16="http://schemas.microsoft.com/office/drawing/2014/main" id="{D894831C-3CF9-1389-4AF0-C4371551F5A0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667000" y="2514600"/>
            <a:ext cx="5580047" cy="262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7BB09E-D694-A28B-FB9F-3353EFE505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3221672"/>
            <a:ext cx="6745523" cy="33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11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0321" y="2894075"/>
            <a:ext cx="2268855" cy="1381125"/>
            <a:chOff x="387095" y="2715767"/>
            <a:chExt cx="3025140" cy="1841500"/>
          </a:xfrm>
        </p:grpSpPr>
        <p:sp>
          <p:nvSpPr>
            <p:cNvPr id="3" name="object 3"/>
            <p:cNvSpPr/>
            <p:nvPr/>
          </p:nvSpPr>
          <p:spPr>
            <a:xfrm>
              <a:off x="1316715" y="3184951"/>
              <a:ext cx="1393190" cy="1229360"/>
            </a:xfrm>
            <a:custGeom>
              <a:avLst/>
              <a:gdLst/>
              <a:ahLst/>
              <a:cxnLst/>
              <a:rect l="l" t="t" r="r" b="b"/>
              <a:pathLst>
                <a:path w="1393189" h="1229360">
                  <a:moveTo>
                    <a:pt x="688552" y="0"/>
                  </a:moveTo>
                  <a:lnTo>
                    <a:pt x="650611" y="18494"/>
                  </a:lnTo>
                  <a:lnTo>
                    <a:pt x="8188" y="1131872"/>
                  </a:lnTo>
                  <a:lnTo>
                    <a:pt x="0" y="1156225"/>
                  </a:lnTo>
                  <a:lnTo>
                    <a:pt x="1725" y="1180968"/>
                  </a:lnTo>
                  <a:lnTo>
                    <a:pt x="31867" y="1220249"/>
                  </a:lnTo>
                  <a:lnTo>
                    <a:pt x="64140" y="1228915"/>
                  </a:lnTo>
                  <a:lnTo>
                    <a:pt x="1328595" y="1228915"/>
                  </a:lnTo>
                  <a:lnTo>
                    <a:pt x="1353769" y="1223804"/>
                  </a:lnTo>
                  <a:lnTo>
                    <a:pt x="1374318" y="1209918"/>
                  </a:lnTo>
                  <a:lnTo>
                    <a:pt x="1388145" y="1189340"/>
                  </a:lnTo>
                  <a:lnTo>
                    <a:pt x="1393153" y="1164153"/>
                  </a:lnTo>
                  <a:lnTo>
                    <a:pt x="1392635" y="1156225"/>
                  </a:lnTo>
                  <a:lnTo>
                    <a:pt x="1272983" y="937787"/>
                  </a:lnTo>
                  <a:lnTo>
                    <a:pt x="324369" y="937787"/>
                  </a:lnTo>
                  <a:lnTo>
                    <a:pt x="324369" y="873091"/>
                  </a:lnTo>
                  <a:lnTo>
                    <a:pt x="471384" y="873091"/>
                  </a:lnTo>
                  <a:lnTo>
                    <a:pt x="484207" y="836195"/>
                  </a:lnTo>
                  <a:lnTo>
                    <a:pt x="509223" y="801927"/>
                  </a:lnTo>
                  <a:lnTo>
                    <a:pt x="544689" y="772106"/>
                  </a:lnTo>
                  <a:lnTo>
                    <a:pt x="588862" y="748553"/>
                  </a:lnTo>
                  <a:lnTo>
                    <a:pt x="639998" y="733087"/>
                  </a:lnTo>
                  <a:lnTo>
                    <a:pt x="696354" y="727527"/>
                  </a:lnTo>
                  <a:lnTo>
                    <a:pt x="1152144" y="727527"/>
                  </a:lnTo>
                  <a:lnTo>
                    <a:pt x="1124258" y="679006"/>
                  </a:lnTo>
                  <a:lnTo>
                    <a:pt x="664008" y="679006"/>
                  </a:lnTo>
                  <a:lnTo>
                    <a:pt x="664008" y="546866"/>
                  </a:lnTo>
                  <a:lnTo>
                    <a:pt x="602064" y="546866"/>
                  </a:lnTo>
                  <a:lnTo>
                    <a:pt x="696354" y="452572"/>
                  </a:lnTo>
                  <a:lnTo>
                    <a:pt x="994123" y="452572"/>
                  </a:lnTo>
                  <a:lnTo>
                    <a:pt x="752475" y="32107"/>
                  </a:lnTo>
                  <a:lnTo>
                    <a:pt x="735606" y="12850"/>
                  </a:lnTo>
                  <a:lnTo>
                    <a:pt x="713287" y="1815"/>
                  </a:lnTo>
                  <a:lnTo>
                    <a:pt x="688552" y="0"/>
                  </a:lnTo>
                  <a:close/>
                </a:path>
                <a:path w="1393189" h="1229360">
                  <a:moveTo>
                    <a:pt x="1152144" y="727527"/>
                  </a:moveTo>
                  <a:lnTo>
                    <a:pt x="696354" y="727527"/>
                  </a:lnTo>
                  <a:lnTo>
                    <a:pt x="752711" y="733087"/>
                  </a:lnTo>
                  <a:lnTo>
                    <a:pt x="803847" y="748553"/>
                  </a:lnTo>
                  <a:lnTo>
                    <a:pt x="848019" y="772106"/>
                  </a:lnTo>
                  <a:lnTo>
                    <a:pt x="883485" y="801927"/>
                  </a:lnTo>
                  <a:lnTo>
                    <a:pt x="908501" y="836195"/>
                  </a:lnTo>
                  <a:lnTo>
                    <a:pt x="921325" y="873091"/>
                  </a:lnTo>
                  <a:lnTo>
                    <a:pt x="1068340" y="873091"/>
                  </a:lnTo>
                  <a:lnTo>
                    <a:pt x="1068340" y="937787"/>
                  </a:lnTo>
                  <a:lnTo>
                    <a:pt x="1272983" y="937787"/>
                  </a:lnTo>
                  <a:lnTo>
                    <a:pt x="1152144" y="727527"/>
                  </a:lnTo>
                  <a:close/>
                </a:path>
                <a:path w="1393189" h="1229360">
                  <a:moveTo>
                    <a:pt x="994123" y="452572"/>
                  </a:moveTo>
                  <a:lnTo>
                    <a:pt x="696354" y="452572"/>
                  </a:lnTo>
                  <a:lnTo>
                    <a:pt x="790644" y="546866"/>
                  </a:lnTo>
                  <a:lnTo>
                    <a:pt x="728701" y="546866"/>
                  </a:lnTo>
                  <a:lnTo>
                    <a:pt x="728701" y="679006"/>
                  </a:lnTo>
                  <a:lnTo>
                    <a:pt x="1124258" y="679006"/>
                  </a:lnTo>
                  <a:lnTo>
                    <a:pt x="994123" y="452572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316715" y="3184951"/>
              <a:ext cx="1393190" cy="1229360"/>
            </a:xfrm>
            <a:custGeom>
              <a:avLst/>
              <a:gdLst/>
              <a:ahLst/>
              <a:cxnLst/>
              <a:rect l="l" t="t" r="r" b="b"/>
              <a:pathLst>
                <a:path w="1393189" h="1229360">
                  <a:moveTo>
                    <a:pt x="1384527" y="1131872"/>
                  </a:moveTo>
                  <a:lnTo>
                    <a:pt x="752475" y="32107"/>
                  </a:lnTo>
                  <a:lnTo>
                    <a:pt x="735543" y="12778"/>
                  </a:lnTo>
                  <a:lnTo>
                    <a:pt x="713287" y="1815"/>
                  </a:lnTo>
                  <a:lnTo>
                    <a:pt x="688552" y="0"/>
                  </a:lnTo>
                  <a:lnTo>
                    <a:pt x="664183" y="8116"/>
                  </a:lnTo>
                  <a:lnTo>
                    <a:pt x="8188" y="1131872"/>
                  </a:lnTo>
                  <a:lnTo>
                    <a:pt x="0" y="1156225"/>
                  </a:lnTo>
                  <a:lnTo>
                    <a:pt x="1725" y="1180968"/>
                  </a:lnTo>
                  <a:lnTo>
                    <a:pt x="31867" y="1220249"/>
                  </a:lnTo>
                  <a:lnTo>
                    <a:pt x="64140" y="1228915"/>
                  </a:lnTo>
                  <a:lnTo>
                    <a:pt x="1328595" y="1228915"/>
                  </a:lnTo>
                  <a:lnTo>
                    <a:pt x="1353769" y="1223804"/>
                  </a:lnTo>
                  <a:lnTo>
                    <a:pt x="1374318" y="1209918"/>
                  </a:lnTo>
                  <a:lnTo>
                    <a:pt x="1388145" y="1189340"/>
                  </a:lnTo>
                  <a:lnTo>
                    <a:pt x="1393153" y="1164152"/>
                  </a:lnTo>
                  <a:lnTo>
                    <a:pt x="1392601" y="1155708"/>
                  </a:lnTo>
                  <a:lnTo>
                    <a:pt x="1390963" y="1147446"/>
                  </a:lnTo>
                  <a:lnTo>
                    <a:pt x="1388263" y="1139467"/>
                  </a:lnTo>
                  <a:lnTo>
                    <a:pt x="1384527" y="1131872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09345" y="3628089"/>
              <a:ext cx="207449" cy="24530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641084" y="3912479"/>
              <a:ext cx="744220" cy="210820"/>
            </a:xfrm>
            <a:custGeom>
              <a:avLst/>
              <a:gdLst/>
              <a:ahLst/>
              <a:cxnLst/>
              <a:rect l="l" t="t" r="r" b="b"/>
              <a:pathLst>
                <a:path w="744219" h="210820">
                  <a:moveTo>
                    <a:pt x="743971" y="210259"/>
                  </a:moveTo>
                  <a:lnTo>
                    <a:pt x="0" y="210259"/>
                  </a:lnTo>
                  <a:lnTo>
                    <a:pt x="0" y="145564"/>
                  </a:lnTo>
                  <a:lnTo>
                    <a:pt x="147015" y="145564"/>
                  </a:lnTo>
                  <a:lnTo>
                    <a:pt x="159838" y="108667"/>
                  </a:lnTo>
                  <a:lnTo>
                    <a:pt x="184854" y="74399"/>
                  </a:lnTo>
                  <a:lnTo>
                    <a:pt x="220320" y="44579"/>
                  </a:lnTo>
                  <a:lnTo>
                    <a:pt x="264493" y="21025"/>
                  </a:lnTo>
                  <a:lnTo>
                    <a:pt x="315629" y="5559"/>
                  </a:lnTo>
                  <a:lnTo>
                    <a:pt x="371985" y="0"/>
                  </a:lnTo>
                  <a:lnTo>
                    <a:pt x="428341" y="5559"/>
                  </a:lnTo>
                  <a:lnTo>
                    <a:pt x="479478" y="21025"/>
                  </a:lnTo>
                  <a:lnTo>
                    <a:pt x="523650" y="44579"/>
                  </a:lnTo>
                  <a:lnTo>
                    <a:pt x="559116" y="74399"/>
                  </a:lnTo>
                  <a:lnTo>
                    <a:pt x="584132" y="108667"/>
                  </a:lnTo>
                  <a:lnTo>
                    <a:pt x="596955" y="145564"/>
                  </a:lnTo>
                  <a:lnTo>
                    <a:pt x="743971" y="145564"/>
                  </a:lnTo>
                  <a:lnTo>
                    <a:pt x="743971" y="210259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095" y="2735664"/>
              <a:ext cx="1292352" cy="179975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94104" y="2715767"/>
              <a:ext cx="1818132" cy="1840991"/>
            </a:xfrm>
            <a:prstGeom prst="rect">
              <a:avLst/>
            </a:prstGeom>
          </p:spPr>
        </p:pic>
      </p:grpSp>
      <p:sp>
        <p:nvSpPr>
          <p:cNvPr id="9" name="object 9"/>
          <p:cNvSpPr txBox="1"/>
          <p:nvPr/>
        </p:nvSpPr>
        <p:spPr>
          <a:xfrm>
            <a:off x="250164" y="4641151"/>
            <a:ext cx="2513647" cy="564994"/>
          </a:xfrm>
          <a:prstGeom prst="rect">
            <a:avLst/>
          </a:prstGeom>
        </p:spPr>
        <p:txBody>
          <a:bodyPr vert="horz" wrap="square" lIns="0" tIns="6191" rIns="0" bIns="0" rtlCol="0">
            <a:spAutoFit/>
          </a:bodyPr>
          <a:lstStyle/>
          <a:p>
            <a:pPr marL="9525" marR="3810" indent="19050" algn="just">
              <a:lnSpc>
                <a:spcPct val="101600"/>
              </a:lnSpc>
              <a:spcBef>
                <a:spcPts val="49"/>
              </a:spcBef>
            </a:pP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Since</a:t>
            </a:r>
            <a:r>
              <a:rPr sz="12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ancient</a:t>
            </a:r>
            <a:r>
              <a:rPr sz="1200" spc="-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times</a:t>
            </a:r>
            <a:r>
              <a:rPr sz="1200" spc="-2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mankind</a:t>
            </a:r>
            <a:r>
              <a:rPr sz="1200" spc="-2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was</a:t>
            </a:r>
            <a:r>
              <a:rPr sz="1200" spc="-3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aware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that</a:t>
            </a:r>
            <a:r>
              <a:rPr sz="12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there</a:t>
            </a:r>
            <a:r>
              <a:rPr sz="1200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are</a:t>
            </a:r>
            <a:r>
              <a:rPr sz="12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certain</a:t>
            </a:r>
            <a:r>
              <a:rPr sz="1200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quantities</a:t>
            </a:r>
            <a:r>
              <a:rPr sz="12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that</a:t>
            </a:r>
            <a:r>
              <a:rPr sz="1200" spc="-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19" dirty="0">
                <a:solidFill>
                  <a:srgbClr val="4471C4"/>
                </a:solidFill>
                <a:latin typeface="Calibri"/>
                <a:cs typeface="Calibri"/>
              </a:rPr>
              <a:t>are </a:t>
            </a:r>
            <a:r>
              <a:rPr sz="1200" spc="-8" dirty="0">
                <a:solidFill>
                  <a:srgbClr val="4471C4"/>
                </a:solidFill>
                <a:latin typeface="Calibri"/>
                <a:cs typeface="Calibri"/>
              </a:rPr>
              <a:t>measurable,</a:t>
            </a:r>
            <a:r>
              <a:rPr sz="1200" spc="-4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i.e.,</a:t>
            </a:r>
            <a:r>
              <a:rPr sz="1200" spc="-2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that</a:t>
            </a:r>
            <a:r>
              <a:rPr sz="1200" spc="-1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can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be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71C4"/>
                </a:solidFill>
                <a:latin typeface="Calibri"/>
                <a:cs typeface="Calibri"/>
              </a:rPr>
              <a:t>compared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24377" y="2048256"/>
            <a:ext cx="5405438" cy="2210753"/>
            <a:chOff x="4032503" y="1588008"/>
            <a:chExt cx="7207250" cy="2947670"/>
          </a:xfrm>
        </p:grpSpPr>
        <p:sp>
          <p:nvSpPr>
            <p:cNvPr id="11" name="object 11"/>
            <p:cNvSpPr/>
            <p:nvPr/>
          </p:nvSpPr>
          <p:spPr>
            <a:xfrm>
              <a:off x="6278934" y="3572829"/>
              <a:ext cx="339725" cy="146050"/>
            </a:xfrm>
            <a:custGeom>
              <a:avLst/>
              <a:gdLst/>
              <a:ahLst/>
              <a:cxnLst/>
              <a:rect l="l" t="t" r="r" b="b"/>
              <a:pathLst>
                <a:path w="339725" h="146050">
                  <a:moveTo>
                    <a:pt x="339639" y="0"/>
                  </a:moveTo>
                  <a:lnTo>
                    <a:pt x="274945" y="0"/>
                  </a:lnTo>
                  <a:lnTo>
                    <a:pt x="274945" y="64695"/>
                  </a:lnTo>
                  <a:lnTo>
                    <a:pt x="226426" y="64695"/>
                  </a:lnTo>
                  <a:lnTo>
                    <a:pt x="226426" y="0"/>
                  </a:lnTo>
                  <a:lnTo>
                    <a:pt x="113213" y="0"/>
                  </a:lnTo>
                  <a:lnTo>
                    <a:pt x="113213" y="64695"/>
                  </a:lnTo>
                  <a:lnTo>
                    <a:pt x="64693" y="64695"/>
                  </a:lnTo>
                  <a:lnTo>
                    <a:pt x="64693" y="0"/>
                  </a:lnTo>
                  <a:lnTo>
                    <a:pt x="0" y="0"/>
                  </a:lnTo>
                  <a:lnTo>
                    <a:pt x="0" y="145564"/>
                  </a:lnTo>
                  <a:lnTo>
                    <a:pt x="339639" y="145564"/>
                  </a:lnTo>
                  <a:lnTo>
                    <a:pt x="3396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78934" y="3572829"/>
              <a:ext cx="339725" cy="146050"/>
            </a:xfrm>
            <a:custGeom>
              <a:avLst/>
              <a:gdLst/>
              <a:ahLst/>
              <a:cxnLst/>
              <a:rect l="l" t="t" r="r" b="b"/>
              <a:pathLst>
                <a:path w="339725" h="146050">
                  <a:moveTo>
                    <a:pt x="274945" y="0"/>
                  </a:moveTo>
                  <a:lnTo>
                    <a:pt x="274945" y="64695"/>
                  </a:lnTo>
                  <a:lnTo>
                    <a:pt x="226426" y="64695"/>
                  </a:lnTo>
                  <a:lnTo>
                    <a:pt x="226426" y="0"/>
                  </a:lnTo>
                  <a:lnTo>
                    <a:pt x="113213" y="0"/>
                  </a:lnTo>
                  <a:lnTo>
                    <a:pt x="113213" y="64695"/>
                  </a:lnTo>
                  <a:lnTo>
                    <a:pt x="64693" y="64695"/>
                  </a:lnTo>
                  <a:lnTo>
                    <a:pt x="64693" y="0"/>
                  </a:lnTo>
                  <a:lnTo>
                    <a:pt x="0" y="0"/>
                  </a:lnTo>
                  <a:lnTo>
                    <a:pt x="0" y="145564"/>
                  </a:lnTo>
                  <a:lnTo>
                    <a:pt x="339639" y="145564"/>
                  </a:lnTo>
                  <a:lnTo>
                    <a:pt x="339639" y="0"/>
                  </a:lnTo>
                  <a:lnTo>
                    <a:pt x="274945" y="0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874602" y="3136190"/>
              <a:ext cx="453390" cy="161925"/>
            </a:xfrm>
            <a:custGeom>
              <a:avLst/>
              <a:gdLst/>
              <a:ahLst/>
              <a:cxnLst/>
              <a:rect l="l" t="t" r="r" b="b"/>
              <a:pathLst>
                <a:path w="453389" h="161925">
                  <a:moveTo>
                    <a:pt x="452852" y="0"/>
                  </a:moveTo>
                  <a:lnTo>
                    <a:pt x="355812" y="0"/>
                  </a:lnTo>
                  <a:lnTo>
                    <a:pt x="355812" y="80869"/>
                  </a:lnTo>
                  <a:lnTo>
                    <a:pt x="274945" y="80869"/>
                  </a:lnTo>
                  <a:lnTo>
                    <a:pt x="274945" y="0"/>
                  </a:lnTo>
                  <a:lnTo>
                    <a:pt x="177906" y="0"/>
                  </a:lnTo>
                  <a:lnTo>
                    <a:pt x="177906" y="80869"/>
                  </a:lnTo>
                  <a:lnTo>
                    <a:pt x="97039" y="80869"/>
                  </a:lnTo>
                  <a:lnTo>
                    <a:pt x="97039" y="0"/>
                  </a:lnTo>
                  <a:lnTo>
                    <a:pt x="0" y="0"/>
                  </a:lnTo>
                  <a:lnTo>
                    <a:pt x="0" y="161684"/>
                  </a:lnTo>
                  <a:lnTo>
                    <a:pt x="452852" y="161684"/>
                  </a:lnTo>
                  <a:lnTo>
                    <a:pt x="45285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874602" y="3136190"/>
              <a:ext cx="453390" cy="161925"/>
            </a:xfrm>
            <a:custGeom>
              <a:avLst/>
              <a:gdLst/>
              <a:ahLst/>
              <a:cxnLst/>
              <a:rect l="l" t="t" r="r" b="b"/>
              <a:pathLst>
                <a:path w="453389" h="161925">
                  <a:moveTo>
                    <a:pt x="355812" y="0"/>
                  </a:moveTo>
                  <a:lnTo>
                    <a:pt x="355812" y="80869"/>
                  </a:lnTo>
                  <a:lnTo>
                    <a:pt x="274945" y="80869"/>
                  </a:lnTo>
                  <a:lnTo>
                    <a:pt x="274945" y="0"/>
                  </a:lnTo>
                  <a:lnTo>
                    <a:pt x="177906" y="0"/>
                  </a:lnTo>
                  <a:lnTo>
                    <a:pt x="177906" y="80869"/>
                  </a:lnTo>
                  <a:lnTo>
                    <a:pt x="97039" y="80869"/>
                  </a:lnTo>
                  <a:lnTo>
                    <a:pt x="97039" y="0"/>
                  </a:lnTo>
                  <a:lnTo>
                    <a:pt x="0" y="0"/>
                  </a:lnTo>
                  <a:lnTo>
                    <a:pt x="0" y="161684"/>
                  </a:lnTo>
                  <a:lnTo>
                    <a:pt x="452852" y="161684"/>
                  </a:lnTo>
                  <a:lnTo>
                    <a:pt x="452852" y="0"/>
                  </a:lnTo>
                  <a:lnTo>
                    <a:pt x="355812" y="0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83483" y="3572829"/>
              <a:ext cx="339725" cy="146050"/>
            </a:xfrm>
            <a:custGeom>
              <a:avLst/>
              <a:gdLst/>
              <a:ahLst/>
              <a:cxnLst/>
              <a:rect l="l" t="t" r="r" b="b"/>
              <a:pathLst>
                <a:path w="339725" h="146050">
                  <a:moveTo>
                    <a:pt x="339639" y="0"/>
                  </a:moveTo>
                  <a:lnTo>
                    <a:pt x="274945" y="0"/>
                  </a:lnTo>
                  <a:lnTo>
                    <a:pt x="274945" y="64695"/>
                  </a:lnTo>
                  <a:lnTo>
                    <a:pt x="226426" y="64695"/>
                  </a:lnTo>
                  <a:lnTo>
                    <a:pt x="226426" y="0"/>
                  </a:lnTo>
                  <a:lnTo>
                    <a:pt x="113213" y="0"/>
                  </a:lnTo>
                  <a:lnTo>
                    <a:pt x="113213" y="64695"/>
                  </a:lnTo>
                  <a:lnTo>
                    <a:pt x="64693" y="64695"/>
                  </a:lnTo>
                  <a:lnTo>
                    <a:pt x="64693" y="0"/>
                  </a:lnTo>
                  <a:lnTo>
                    <a:pt x="0" y="0"/>
                  </a:lnTo>
                  <a:lnTo>
                    <a:pt x="0" y="145564"/>
                  </a:lnTo>
                  <a:lnTo>
                    <a:pt x="339639" y="145564"/>
                  </a:lnTo>
                  <a:lnTo>
                    <a:pt x="33963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83483" y="3572829"/>
              <a:ext cx="339725" cy="146050"/>
            </a:xfrm>
            <a:custGeom>
              <a:avLst/>
              <a:gdLst/>
              <a:ahLst/>
              <a:cxnLst/>
              <a:rect l="l" t="t" r="r" b="b"/>
              <a:pathLst>
                <a:path w="339725" h="146050">
                  <a:moveTo>
                    <a:pt x="274945" y="0"/>
                  </a:moveTo>
                  <a:lnTo>
                    <a:pt x="274945" y="64695"/>
                  </a:lnTo>
                  <a:lnTo>
                    <a:pt x="226426" y="64695"/>
                  </a:lnTo>
                  <a:lnTo>
                    <a:pt x="226426" y="0"/>
                  </a:lnTo>
                  <a:lnTo>
                    <a:pt x="113213" y="0"/>
                  </a:lnTo>
                  <a:lnTo>
                    <a:pt x="113213" y="64695"/>
                  </a:lnTo>
                  <a:lnTo>
                    <a:pt x="64693" y="64695"/>
                  </a:lnTo>
                  <a:lnTo>
                    <a:pt x="64693" y="0"/>
                  </a:lnTo>
                  <a:lnTo>
                    <a:pt x="0" y="0"/>
                  </a:lnTo>
                  <a:lnTo>
                    <a:pt x="0" y="145564"/>
                  </a:lnTo>
                  <a:lnTo>
                    <a:pt x="339639" y="145564"/>
                  </a:lnTo>
                  <a:lnTo>
                    <a:pt x="339639" y="0"/>
                  </a:lnTo>
                  <a:lnTo>
                    <a:pt x="274945" y="0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7454" y="3766914"/>
              <a:ext cx="243204" cy="325755"/>
            </a:xfrm>
            <a:custGeom>
              <a:avLst/>
              <a:gdLst/>
              <a:ahLst/>
              <a:cxnLst/>
              <a:rect l="l" t="t" r="r" b="b"/>
              <a:pathLst>
                <a:path w="243204" h="325754">
                  <a:moveTo>
                    <a:pt x="242599" y="0"/>
                  </a:moveTo>
                  <a:lnTo>
                    <a:pt x="0" y="0"/>
                  </a:lnTo>
                  <a:lnTo>
                    <a:pt x="0" y="325255"/>
                  </a:lnTo>
                  <a:lnTo>
                    <a:pt x="120005" y="215435"/>
                  </a:lnTo>
                  <a:lnTo>
                    <a:pt x="242599" y="285952"/>
                  </a:lnTo>
                  <a:lnTo>
                    <a:pt x="2425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7454" y="3766914"/>
              <a:ext cx="243204" cy="325755"/>
            </a:xfrm>
            <a:custGeom>
              <a:avLst/>
              <a:gdLst/>
              <a:ahLst/>
              <a:cxnLst/>
              <a:rect l="l" t="t" r="r" b="b"/>
              <a:pathLst>
                <a:path w="243204" h="325754">
                  <a:moveTo>
                    <a:pt x="120005" y="215435"/>
                  </a:moveTo>
                  <a:lnTo>
                    <a:pt x="242599" y="285952"/>
                  </a:lnTo>
                  <a:lnTo>
                    <a:pt x="242599" y="0"/>
                  </a:lnTo>
                  <a:lnTo>
                    <a:pt x="0" y="0"/>
                  </a:lnTo>
                  <a:lnTo>
                    <a:pt x="0" y="325255"/>
                  </a:lnTo>
                  <a:lnTo>
                    <a:pt x="120005" y="215435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292034" y="4042031"/>
              <a:ext cx="444500" cy="340360"/>
            </a:xfrm>
            <a:custGeom>
              <a:avLst/>
              <a:gdLst/>
              <a:ahLst/>
              <a:cxnLst/>
              <a:rect l="l" t="t" r="r" b="b"/>
              <a:pathLst>
                <a:path w="444500" h="340360">
                  <a:moveTo>
                    <a:pt x="162056" y="0"/>
                  </a:moveTo>
                  <a:lnTo>
                    <a:pt x="0" y="148313"/>
                  </a:lnTo>
                  <a:lnTo>
                    <a:pt x="25068" y="173059"/>
                  </a:lnTo>
                  <a:lnTo>
                    <a:pt x="171760" y="209450"/>
                  </a:lnTo>
                  <a:lnTo>
                    <a:pt x="244216" y="285952"/>
                  </a:lnTo>
                  <a:lnTo>
                    <a:pt x="444064" y="339973"/>
                  </a:lnTo>
                  <a:lnTo>
                    <a:pt x="357591" y="112569"/>
                  </a:lnTo>
                  <a:lnTo>
                    <a:pt x="16205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292034" y="4042031"/>
              <a:ext cx="444500" cy="340360"/>
            </a:xfrm>
            <a:custGeom>
              <a:avLst/>
              <a:gdLst/>
              <a:ahLst/>
              <a:cxnLst/>
              <a:rect l="l" t="t" r="r" b="b"/>
              <a:pathLst>
                <a:path w="444500" h="340360">
                  <a:moveTo>
                    <a:pt x="25068" y="173059"/>
                  </a:moveTo>
                  <a:lnTo>
                    <a:pt x="171760" y="209450"/>
                  </a:lnTo>
                  <a:lnTo>
                    <a:pt x="244216" y="285952"/>
                  </a:lnTo>
                  <a:lnTo>
                    <a:pt x="444064" y="339973"/>
                  </a:lnTo>
                  <a:lnTo>
                    <a:pt x="357591" y="112569"/>
                  </a:lnTo>
                  <a:lnTo>
                    <a:pt x="162056" y="0"/>
                  </a:lnTo>
                  <a:lnTo>
                    <a:pt x="0" y="148313"/>
                  </a:lnTo>
                  <a:lnTo>
                    <a:pt x="25068" y="173059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632003" y="3766914"/>
              <a:ext cx="243204" cy="474345"/>
            </a:xfrm>
            <a:custGeom>
              <a:avLst/>
              <a:gdLst/>
              <a:ahLst/>
              <a:cxnLst/>
              <a:rect l="l" t="t" r="r" b="b"/>
              <a:pathLst>
                <a:path w="243204" h="474345">
                  <a:moveTo>
                    <a:pt x="242599" y="0"/>
                  </a:moveTo>
                  <a:lnTo>
                    <a:pt x="0" y="0"/>
                  </a:lnTo>
                  <a:lnTo>
                    <a:pt x="0" y="473730"/>
                  </a:lnTo>
                  <a:lnTo>
                    <a:pt x="87012" y="360514"/>
                  </a:lnTo>
                  <a:lnTo>
                    <a:pt x="242599" y="322182"/>
                  </a:lnTo>
                  <a:lnTo>
                    <a:pt x="24259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632003" y="3766914"/>
              <a:ext cx="243204" cy="474345"/>
            </a:xfrm>
            <a:custGeom>
              <a:avLst/>
              <a:gdLst/>
              <a:ahLst/>
              <a:cxnLst/>
              <a:rect l="l" t="t" r="r" b="b"/>
              <a:pathLst>
                <a:path w="243204" h="474345">
                  <a:moveTo>
                    <a:pt x="87012" y="360514"/>
                  </a:moveTo>
                  <a:lnTo>
                    <a:pt x="242599" y="322182"/>
                  </a:lnTo>
                  <a:lnTo>
                    <a:pt x="242599" y="0"/>
                  </a:lnTo>
                  <a:lnTo>
                    <a:pt x="0" y="0"/>
                  </a:lnTo>
                  <a:lnTo>
                    <a:pt x="0" y="473730"/>
                  </a:lnTo>
                  <a:lnTo>
                    <a:pt x="87012" y="360514"/>
                  </a:lnTo>
                  <a:close/>
                </a:path>
              </a:pathLst>
            </a:custGeom>
            <a:ln w="1886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466712" y="4100257"/>
              <a:ext cx="1294130" cy="346075"/>
            </a:xfrm>
            <a:custGeom>
              <a:avLst/>
              <a:gdLst/>
              <a:ahLst/>
              <a:cxnLst/>
              <a:rect l="l" t="t" r="r" b="b"/>
              <a:pathLst>
                <a:path w="1294129" h="346075">
                  <a:moveTo>
                    <a:pt x="665207" y="0"/>
                  </a:moveTo>
                  <a:lnTo>
                    <a:pt x="575930" y="51917"/>
                  </a:lnTo>
                  <a:lnTo>
                    <a:pt x="512046" y="12939"/>
                  </a:lnTo>
                  <a:lnTo>
                    <a:pt x="280283" y="70194"/>
                  </a:lnTo>
                  <a:lnTo>
                    <a:pt x="141031" y="251502"/>
                  </a:lnTo>
                  <a:lnTo>
                    <a:pt x="0" y="345957"/>
                  </a:lnTo>
                  <a:lnTo>
                    <a:pt x="436678" y="345957"/>
                  </a:lnTo>
                  <a:lnTo>
                    <a:pt x="601969" y="284820"/>
                  </a:lnTo>
                  <a:lnTo>
                    <a:pt x="760144" y="345957"/>
                  </a:lnTo>
                  <a:lnTo>
                    <a:pt x="1293916" y="345957"/>
                  </a:lnTo>
                  <a:lnTo>
                    <a:pt x="1043662" y="270911"/>
                  </a:lnTo>
                  <a:lnTo>
                    <a:pt x="971691" y="194894"/>
                  </a:lnTo>
                  <a:lnTo>
                    <a:pt x="825646" y="158665"/>
                  </a:lnTo>
                  <a:lnTo>
                    <a:pt x="66520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466712" y="4100257"/>
              <a:ext cx="1294130" cy="346075"/>
            </a:xfrm>
            <a:custGeom>
              <a:avLst/>
              <a:gdLst/>
              <a:ahLst/>
              <a:cxnLst/>
              <a:rect l="l" t="t" r="r" b="b"/>
              <a:pathLst>
                <a:path w="1294129" h="346075">
                  <a:moveTo>
                    <a:pt x="0" y="345957"/>
                  </a:moveTo>
                  <a:lnTo>
                    <a:pt x="141031" y="251502"/>
                  </a:lnTo>
                  <a:lnTo>
                    <a:pt x="280283" y="70194"/>
                  </a:lnTo>
                  <a:lnTo>
                    <a:pt x="512046" y="12939"/>
                  </a:lnTo>
                  <a:lnTo>
                    <a:pt x="575930" y="51917"/>
                  </a:lnTo>
                  <a:lnTo>
                    <a:pt x="665207" y="0"/>
                  </a:lnTo>
                  <a:lnTo>
                    <a:pt x="825646" y="158665"/>
                  </a:lnTo>
                  <a:lnTo>
                    <a:pt x="971691" y="194894"/>
                  </a:lnTo>
                  <a:lnTo>
                    <a:pt x="1043662" y="270911"/>
                  </a:lnTo>
                  <a:lnTo>
                    <a:pt x="1293916" y="345957"/>
                  </a:lnTo>
                  <a:lnTo>
                    <a:pt x="760144" y="345957"/>
                  </a:lnTo>
                  <a:lnTo>
                    <a:pt x="601969" y="284820"/>
                  </a:lnTo>
                  <a:lnTo>
                    <a:pt x="436678" y="345957"/>
                  </a:lnTo>
                  <a:lnTo>
                    <a:pt x="0" y="345957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923122" y="3346395"/>
              <a:ext cx="356235" cy="831215"/>
            </a:xfrm>
            <a:custGeom>
              <a:avLst/>
              <a:gdLst/>
              <a:ahLst/>
              <a:cxnLst/>
              <a:rect l="l" t="t" r="r" b="b"/>
              <a:pathLst>
                <a:path w="356235" h="831214">
                  <a:moveTo>
                    <a:pt x="355812" y="692724"/>
                  </a:moveTo>
                  <a:lnTo>
                    <a:pt x="217207" y="692724"/>
                  </a:lnTo>
                  <a:lnTo>
                    <a:pt x="355812" y="831010"/>
                  </a:lnTo>
                  <a:lnTo>
                    <a:pt x="355812" y="692724"/>
                  </a:lnTo>
                  <a:close/>
                </a:path>
                <a:path w="356235" h="831214">
                  <a:moveTo>
                    <a:pt x="179733" y="714397"/>
                  </a:moveTo>
                  <a:lnTo>
                    <a:pt x="63722" y="714397"/>
                  </a:lnTo>
                  <a:lnTo>
                    <a:pt x="120167" y="748847"/>
                  </a:lnTo>
                  <a:lnTo>
                    <a:pt x="179733" y="714397"/>
                  </a:lnTo>
                  <a:close/>
                </a:path>
                <a:path w="356235" h="831214">
                  <a:moveTo>
                    <a:pt x="355812" y="420519"/>
                  </a:moveTo>
                  <a:lnTo>
                    <a:pt x="0" y="420519"/>
                  </a:lnTo>
                  <a:lnTo>
                    <a:pt x="0" y="730571"/>
                  </a:lnTo>
                  <a:lnTo>
                    <a:pt x="63722" y="714397"/>
                  </a:lnTo>
                  <a:lnTo>
                    <a:pt x="179733" y="714397"/>
                  </a:lnTo>
                  <a:lnTo>
                    <a:pt x="217207" y="692724"/>
                  </a:lnTo>
                  <a:lnTo>
                    <a:pt x="355812" y="692724"/>
                  </a:lnTo>
                  <a:lnTo>
                    <a:pt x="355812" y="420519"/>
                  </a:lnTo>
                  <a:close/>
                </a:path>
                <a:path w="356235" h="831214">
                  <a:moveTo>
                    <a:pt x="355812" y="0"/>
                  </a:moveTo>
                  <a:lnTo>
                    <a:pt x="0" y="0"/>
                  </a:lnTo>
                  <a:lnTo>
                    <a:pt x="0" y="194085"/>
                  </a:lnTo>
                  <a:lnTo>
                    <a:pt x="48519" y="194085"/>
                  </a:lnTo>
                  <a:lnTo>
                    <a:pt x="48519" y="420519"/>
                  </a:lnTo>
                  <a:lnTo>
                    <a:pt x="307292" y="420519"/>
                  </a:lnTo>
                  <a:lnTo>
                    <a:pt x="307292" y="234520"/>
                  </a:lnTo>
                  <a:lnTo>
                    <a:pt x="121299" y="234520"/>
                  </a:lnTo>
                  <a:lnTo>
                    <a:pt x="121299" y="130846"/>
                  </a:lnTo>
                  <a:lnTo>
                    <a:pt x="125749" y="108815"/>
                  </a:lnTo>
                  <a:lnTo>
                    <a:pt x="137882" y="90821"/>
                  </a:lnTo>
                  <a:lnTo>
                    <a:pt x="155875" y="78687"/>
                  </a:lnTo>
                  <a:lnTo>
                    <a:pt x="177906" y="74237"/>
                  </a:lnTo>
                  <a:lnTo>
                    <a:pt x="355812" y="74237"/>
                  </a:lnTo>
                  <a:lnTo>
                    <a:pt x="355812" y="0"/>
                  </a:lnTo>
                  <a:close/>
                </a:path>
                <a:path w="356235" h="831214">
                  <a:moveTo>
                    <a:pt x="355812" y="74237"/>
                  </a:moveTo>
                  <a:lnTo>
                    <a:pt x="177906" y="74237"/>
                  </a:lnTo>
                  <a:lnTo>
                    <a:pt x="199942" y="78687"/>
                  </a:lnTo>
                  <a:lnTo>
                    <a:pt x="217935" y="90821"/>
                  </a:lnTo>
                  <a:lnTo>
                    <a:pt x="230064" y="108815"/>
                  </a:lnTo>
                  <a:lnTo>
                    <a:pt x="234512" y="130846"/>
                  </a:lnTo>
                  <a:lnTo>
                    <a:pt x="234512" y="234520"/>
                  </a:lnTo>
                  <a:lnTo>
                    <a:pt x="307292" y="234520"/>
                  </a:lnTo>
                  <a:lnTo>
                    <a:pt x="307292" y="194085"/>
                  </a:lnTo>
                  <a:lnTo>
                    <a:pt x="355812" y="194085"/>
                  </a:lnTo>
                  <a:lnTo>
                    <a:pt x="355812" y="74237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23122" y="3346395"/>
              <a:ext cx="356235" cy="831215"/>
            </a:xfrm>
            <a:custGeom>
              <a:avLst/>
              <a:gdLst/>
              <a:ahLst/>
              <a:cxnLst/>
              <a:rect l="l" t="t" r="r" b="b"/>
              <a:pathLst>
                <a:path w="356235" h="831214">
                  <a:moveTo>
                    <a:pt x="355812" y="194085"/>
                  </a:moveTo>
                  <a:lnTo>
                    <a:pt x="355812" y="0"/>
                  </a:lnTo>
                  <a:lnTo>
                    <a:pt x="0" y="0"/>
                  </a:lnTo>
                  <a:lnTo>
                    <a:pt x="0" y="194085"/>
                  </a:lnTo>
                  <a:lnTo>
                    <a:pt x="48519" y="194085"/>
                  </a:lnTo>
                  <a:lnTo>
                    <a:pt x="48519" y="420519"/>
                  </a:lnTo>
                  <a:lnTo>
                    <a:pt x="0" y="420519"/>
                  </a:lnTo>
                  <a:lnTo>
                    <a:pt x="0" y="730571"/>
                  </a:lnTo>
                  <a:lnTo>
                    <a:pt x="63722" y="714397"/>
                  </a:lnTo>
                  <a:lnTo>
                    <a:pt x="120167" y="748847"/>
                  </a:lnTo>
                  <a:lnTo>
                    <a:pt x="217207" y="692724"/>
                  </a:lnTo>
                  <a:lnTo>
                    <a:pt x="355812" y="831010"/>
                  </a:lnTo>
                  <a:lnTo>
                    <a:pt x="355812" y="420519"/>
                  </a:lnTo>
                  <a:lnTo>
                    <a:pt x="307292" y="420519"/>
                  </a:lnTo>
                  <a:lnTo>
                    <a:pt x="307292" y="194085"/>
                  </a:lnTo>
                  <a:lnTo>
                    <a:pt x="355812" y="194085"/>
                  </a:lnTo>
                  <a:close/>
                </a:path>
              </a:pathLst>
            </a:custGeom>
            <a:ln w="18868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34987" y="3411199"/>
              <a:ext cx="132082" cy="179151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9962570" y="3471904"/>
              <a:ext cx="518159" cy="310515"/>
            </a:xfrm>
            <a:custGeom>
              <a:avLst/>
              <a:gdLst/>
              <a:ahLst/>
              <a:cxnLst/>
              <a:rect l="l" t="t" r="r" b="b"/>
              <a:pathLst>
                <a:path w="518159" h="310514">
                  <a:moveTo>
                    <a:pt x="5166" y="0"/>
                  </a:moveTo>
                  <a:lnTo>
                    <a:pt x="0" y="46416"/>
                  </a:lnTo>
                  <a:lnTo>
                    <a:pt x="3070" y="91714"/>
                  </a:lnTo>
                  <a:lnTo>
                    <a:pt x="13807" y="135032"/>
                  </a:lnTo>
                  <a:lnTo>
                    <a:pt x="31641" y="175509"/>
                  </a:lnTo>
                  <a:lnTo>
                    <a:pt x="55999" y="212282"/>
                  </a:lnTo>
                  <a:lnTo>
                    <a:pt x="86313" y="244490"/>
                  </a:lnTo>
                  <a:lnTo>
                    <a:pt x="122011" y="271271"/>
                  </a:lnTo>
                  <a:lnTo>
                    <a:pt x="162523" y="291763"/>
                  </a:lnTo>
                  <a:lnTo>
                    <a:pt x="207278" y="305105"/>
                  </a:lnTo>
                  <a:lnTo>
                    <a:pt x="253693" y="310271"/>
                  </a:lnTo>
                  <a:lnTo>
                    <a:pt x="298990" y="307199"/>
                  </a:lnTo>
                  <a:lnTo>
                    <a:pt x="342306" y="296459"/>
                  </a:lnTo>
                  <a:lnTo>
                    <a:pt x="382781" y="278624"/>
                  </a:lnTo>
                  <a:lnTo>
                    <a:pt x="419553" y="254262"/>
                  </a:lnTo>
                  <a:lnTo>
                    <a:pt x="451760" y="223945"/>
                  </a:lnTo>
                  <a:lnTo>
                    <a:pt x="478540" y="188244"/>
                  </a:lnTo>
                  <a:lnTo>
                    <a:pt x="499032" y="147730"/>
                  </a:lnTo>
                  <a:lnTo>
                    <a:pt x="512373" y="102973"/>
                  </a:lnTo>
                  <a:lnTo>
                    <a:pt x="517535" y="52403"/>
                  </a:lnTo>
                  <a:lnTo>
                    <a:pt x="515202" y="19097"/>
                  </a:lnTo>
                  <a:lnTo>
                    <a:pt x="513492" y="8086"/>
                  </a:lnTo>
                  <a:lnTo>
                    <a:pt x="467613" y="33911"/>
                  </a:lnTo>
                  <a:lnTo>
                    <a:pt x="419322" y="54246"/>
                  </a:lnTo>
                  <a:lnTo>
                    <a:pt x="369113" y="68946"/>
                  </a:lnTo>
                  <a:lnTo>
                    <a:pt x="317477" y="77868"/>
                  </a:lnTo>
                  <a:lnTo>
                    <a:pt x="264909" y="80869"/>
                  </a:lnTo>
                  <a:lnTo>
                    <a:pt x="218770" y="78497"/>
                  </a:lnTo>
                  <a:lnTo>
                    <a:pt x="173329" y="71545"/>
                  </a:lnTo>
                  <a:lnTo>
                    <a:pt x="128917" y="60116"/>
                  </a:lnTo>
                  <a:lnTo>
                    <a:pt x="85864" y="44313"/>
                  </a:lnTo>
                  <a:lnTo>
                    <a:pt x="44504" y="24240"/>
                  </a:lnTo>
                  <a:lnTo>
                    <a:pt x="516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962570" y="3471904"/>
              <a:ext cx="518159" cy="310515"/>
            </a:xfrm>
            <a:custGeom>
              <a:avLst/>
              <a:gdLst/>
              <a:ahLst/>
              <a:cxnLst/>
              <a:rect l="l" t="t" r="r" b="b"/>
              <a:pathLst>
                <a:path w="518159" h="310514">
                  <a:moveTo>
                    <a:pt x="264909" y="80869"/>
                  </a:moveTo>
                  <a:lnTo>
                    <a:pt x="218770" y="78497"/>
                  </a:lnTo>
                  <a:lnTo>
                    <a:pt x="173329" y="71545"/>
                  </a:lnTo>
                  <a:lnTo>
                    <a:pt x="128917" y="60116"/>
                  </a:lnTo>
                  <a:lnTo>
                    <a:pt x="85864" y="44313"/>
                  </a:lnTo>
                  <a:lnTo>
                    <a:pt x="44504" y="24240"/>
                  </a:lnTo>
                  <a:lnTo>
                    <a:pt x="5166" y="0"/>
                  </a:lnTo>
                  <a:lnTo>
                    <a:pt x="0" y="46416"/>
                  </a:lnTo>
                  <a:lnTo>
                    <a:pt x="3070" y="91714"/>
                  </a:lnTo>
                  <a:lnTo>
                    <a:pt x="13807" y="135032"/>
                  </a:lnTo>
                  <a:lnTo>
                    <a:pt x="31641" y="175509"/>
                  </a:lnTo>
                  <a:lnTo>
                    <a:pt x="55999" y="212282"/>
                  </a:lnTo>
                  <a:lnTo>
                    <a:pt x="86313" y="244490"/>
                  </a:lnTo>
                  <a:lnTo>
                    <a:pt x="122011" y="271271"/>
                  </a:lnTo>
                  <a:lnTo>
                    <a:pt x="162523" y="291763"/>
                  </a:lnTo>
                  <a:lnTo>
                    <a:pt x="207278" y="305105"/>
                  </a:lnTo>
                  <a:lnTo>
                    <a:pt x="253693" y="310271"/>
                  </a:lnTo>
                  <a:lnTo>
                    <a:pt x="298990" y="307199"/>
                  </a:lnTo>
                  <a:lnTo>
                    <a:pt x="342306" y="296459"/>
                  </a:lnTo>
                  <a:lnTo>
                    <a:pt x="382781" y="278624"/>
                  </a:lnTo>
                  <a:lnTo>
                    <a:pt x="419553" y="254262"/>
                  </a:lnTo>
                  <a:lnTo>
                    <a:pt x="451760" y="223945"/>
                  </a:lnTo>
                  <a:lnTo>
                    <a:pt x="478540" y="188244"/>
                  </a:lnTo>
                  <a:lnTo>
                    <a:pt x="499032" y="147730"/>
                  </a:lnTo>
                  <a:lnTo>
                    <a:pt x="512373" y="102973"/>
                  </a:lnTo>
                  <a:lnTo>
                    <a:pt x="517180" y="65134"/>
                  </a:lnTo>
                  <a:lnTo>
                    <a:pt x="517535" y="52403"/>
                  </a:lnTo>
                  <a:lnTo>
                    <a:pt x="517228" y="41271"/>
                  </a:lnTo>
                  <a:lnTo>
                    <a:pt x="516449" y="30164"/>
                  </a:lnTo>
                  <a:lnTo>
                    <a:pt x="515202" y="19097"/>
                  </a:lnTo>
                  <a:lnTo>
                    <a:pt x="513492" y="8086"/>
                  </a:lnTo>
                  <a:lnTo>
                    <a:pt x="467613" y="33911"/>
                  </a:lnTo>
                  <a:lnTo>
                    <a:pt x="419322" y="54246"/>
                  </a:lnTo>
                  <a:lnTo>
                    <a:pt x="369113" y="68946"/>
                  </a:lnTo>
                  <a:lnTo>
                    <a:pt x="317477" y="77868"/>
                  </a:lnTo>
                  <a:lnTo>
                    <a:pt x="264909" y="80869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0222465" y="316853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10795" y="0"/>
                  </a:moveTo>
                  <a:lnTo>
                    <a:pt x="6954" y="0"/>
                  </a:lnTo>
                  <a:lnTo>
                    <a:pt x="3113" y="0"/>
                  </a:lnTo>
                  <a:lnTo>
                    <a:pt x="0" y="3099"/>
                  </a:lnTo>
                  <a:lnTo>
                    <a:pt x="0" y="10782"/>
                  </a:lnTo>
                  <a:lnTo>
                    <a:pt x="3113" y="13882"/>
                  </a:lnTo>
                  <a:lnTo>
                    <a:pt x="10795" y="13882"/>
                  </a:lnTo>
                  <a:lnTo>
                    <a:pt x="13909" y="10782"/>
                  </a:lnTo>
                  <a:lnTo>
                    <a:pt x="13909" y="3099"/>
                  </a:lnTo>
                  <a:lnTo>
                    <a:pt x="107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222465" y="3168537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6954" y="0"/>
                  </a:moveTo>
                  <a:lnTo>
                    <a:pt x="3113" y="0"/>
                  </a:lnTo>
                  <a:lnTo>
                    <a:pt x="0" y="3099"/>
                  </a:lnTo>
                  <a:lnTo>
                    <a:pt x="0" y="6873"/>
                  </a:lnTo>
                  <a:lnTo>
                    <a:pt x="0" y="10782"/>
                  </a:lnTo>
                  <a:lnTo>
                    <a:pt x="3113" y="13882"/>
                  </a:lnTo>
                  <a:lnTo>
                    <a:pt x="6954" y="13882"/>
                  </a:lnTo>
                  <a:lnTo>
                    <a:pt x="10795" y="13882"/>
                  </a:lnTo>
                  <a:lnTo>
                    <a:pt x="13909" y="10782"/>
                  </a:lnTo>
                  <a:lnTo>
                    <a:pt x="13909" y="6873"/>
                  </a:lnTo>
                  <a:lnTo>
                    <a:pt x="13909" y="3099"/>
                  </a:lnTo>
                  <a:lnTo>
                    <a:pt x="10795" y="0"/>
                  </a:lnTo>
                  <a:lnTo>
                    <a:pt x="6954" y="0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865521" y="3087668"/>
              <a:ext cx="728345" cy="416559"/>
            </a:xfrm>
            <a:custGeom>
              <a:avLst/>
              <a:gdLst/>
              <a:ahLst/>
              <a:cxnLst/>
              <a:rect l="l" t="t" r="r" b="b"/>
              <a:pathLst>
                <a:path w="728345" h="416560">
                  <a:moveTo>
                    <a:pt x="363898" y="0"/>
                  </a:moveTo>
                  <a:lnTo>
                    <a:pt x="298472" y="2770"/>
                  </a:lnTo>
                  <a:lnTo>
                    <a:pt x="236899" y="10646"/>
                  </a:lnTo>
                  <a:lnTo>
                    <a:pt x="180206" y="22970"/>
                  </a:lnTo>
                  <a:lnTo>
                    <a:pt x="129419" y="39087"/>
                  </a:lnTo>
                  <a:lnTo>
                    <a:pt x="85565" y="58340"/>
                  </a:lnTo>
                  <a:lnTo>
                    <a:pt x="49669" y="80074"/>
                  </a:lnTo>
                  <a:lnTo>
                    <a:pt x="5860" y="128358"/>
                  </a:lnTo>
                  <a:lnTo>
                    <a:pt x="0" y="153597"/>
                  </a:lnTo>
                  <a:lnTo>
                    <a:pt x="4977" y="176024"/>
                  </a:lnTo>
                  <a:lnTo>
                    <a:pt x="5099" y="176577"/>
                  </a:lnTo>
                  <a:lnTo>
                    <a:pt x="5223" y="177135"/>
                  </a:lnTo>
                  <a:lnTo>
                    <a:pt x="20192" y="198944"/>
                  </a:lnTo>
                  <a:lnTo>
                    <a:pt x="20317" y="199126"/>
                  </a:lnTo>
                  <a:lnTo>
                    <a:pt x="44418" y="219419"/>
                  </a:lnTo>
                  <a:lnTo>
                    <a:pt x="76661" y="237862"/>
                  </a:lnTo>
                  <a:lnTo>
                    <a:pt x="76661" y="271666"/>
                  </a:lnTo>
                  <a:lnTo>
                    <a:pt x="78631" y="287669"/>
                  </a:lnTo>
                  <a:lnTo>
                    <a:pt x="78737" y="288526"/>
                  </a:lnTo>
                  <a:lnTo>
                    <a:pt x="84697" y="304180"/>
                  </a:lnTo>
                  <a:lnTo>
                    <a:pt x="127768" y="343639"/>
                  </a:lnTo>
                  <a:lnTo>
                    <a:pt x="170147" y="369261"/>
                  </a:lnTo>
                  <a:lnTo>
                    <a:pt x="214627" y="389368"/>
                  </a:lnTo>
                  <a:lnTo>
                    <a:pt x="260703" y="403953"/>
                  </a:lnTo>
                  <a:lnTo>
                    <a:pt x="307872" y="413007"/>
                  </a:lnTo>
                  <a:lnTo>
                    <a:pt x="355630" y="416522"/>
                  </a:lnTo>
                  <a:lnTo>
                    <a:pt x="403474" y="414492"/>
                  </a:lnTo>
                  <a:lnTo>
                    <a:pt x="450900" y="406908"/>
                  </a:lnTo>
                  <a:lnTo>
                    <a:pt x="497404" y="393762"/>
                  </a:lnTo>
                  <a:lnTo>
                    <a:pt x="542484" y="375047"/>
                  </a:lnTo>
                  <a:lnTo>
                    <a:pt x="585634" y="350756"/>
                  </a:lnTo>
                  <a:lnTo>
                    <a:pt x="619113" y="329083"/>
                  </a:lnTo>
                  <a:lnTo>
                    <a:pt x="649210" y="287669"/>
                  </a:lnTo>
                  <a:lnTo>
                    <a:pt x="651459" y="270210"/>
                  </a:lnTo>
                  <a:lnTo>
                    <a:pt x="651459" y="244911"/>
                  </a:lnTo>
                  <a:lnTo>
                    <a:pt x="362739" y="244911"/>
                  </a:lnTo>
                  <a:lnTo>
                    <a:pt x="360826" y="243847"/>
                  </a:lnTo>
                  <a:lnTo>
                    <a:pt x="342550" y="233981"/>
                  </a:lnTo>
                  <a:lnTo>
                    <a:pt x="327085" y="226866"/>
                  </a:lnTo>
                  <a:lnTo>
                    <a:pt x="314093" y="216518"/>
                  </a:lnTo>
                  <a:lnTo>
                    <a:pt x="312455" y="214471"/>
                  </a:lnTo>
                  <a:lnTo>
                    <a:pt x="303726" y="203193"/>
                  </a:lnTo>
                  <a:lnTo>
                    <a:pt x="301903" y="199126"/>
                  </a:lnTo>
                  <a:lnTo>
                    <a:pt x="298153" y="190662"/>
                  </a:lnTo>
                  <a:lnTo>
                    <a:pt x="289434" y="190662"/>
                  </a:lnTo>
                  <a:lnTo>
                    <a:pt x="286981" y="190298"/>
                  </a:lnTo>
                  <a:lnTo>
                    <a:pt x="283471" y="187562"/>
                  </a:lnTo>
                  <a:lnTo>
                    <a:pt x="282356" y="185203"/>
                  </a:lnTo>
                  <a:lnTo>
                    <a:pt x="282547" y="182871"/>
                  </a:lnTo>
                  <a:lnTo>
                    <a:pt x="286731" y="150686"/>
                  </a:lnTo>
                  <a:lnTo>
                    <a:pt x="287143" y="148394"/>
                  </a:lnTo>
                  <a:lnTo>
                    <a:pt x="287183" y="148179"/>
                  </a:lnTo>
                  <a:lnTo>
                    <a:pt x="288738" y="146372"/>
                  </a:lnTo>
                  <a:lnTo>
                    <a:pt x="288854" y="146238"/>
                  </a:lnTo>
                  <a:lnTo>
                    <a:pt x="291119" y="145564"/>
                  </a:lnTo>
                  <a:lnTo>
                    <a:pt x="293262" y="144486"/>
                  </a:lnTo>
                  <a:lnTo>
                    <a:pt x="355812" y="144486"/>
                  </a:lnTo>
                  <a:lnTo>
                    <a:pt x="355812" y="131816"/>
                  </a:lnTo>
                  <a:lnTo>
                    <a:pt x="299044" y="131816"/>
                  </a:lnTo>
                  <a:lnTo>
                    <a:pt x="299044" y="114294"/>
                  </a:lnTo>
                  <a:lnTo>
                    <a:pt x="355812" y="114294"/>
                  </a:lnTo>
                  <a:lnTo>
                    <a:pt x="355812" y="109981"/>
                  </a:lnTo>
                  <a:lnTo>
                    <a:pt x="347559" y="104746"/>
                  </a:lnTo>
                  <a:lnTo>
                    <a:pt x="342129" y="97009"/>
                  </a:lnTo>
                  <a:lnTo>
                    <a:pt x="339978" y="87806"/>
                  </a:lnTo>
                  <a:lnTo>
                    <a:pt x="341566" y="78173"/>
                  </a:lnTo>
                  <a:lnTo>
                    <a:pt x="346773" y="69934"/>
                  </a:lnTo>
                  <a:lnTo>
                    <a:pt x="354476" y="64526"/>
                  </a:lnTo>
                  <a:lnTo>
                    <a:pt x="363652" y="62403"/>
                  </a:lnTo>
                  <a:lnTo>
                    <a:pt x="649006" y="62403"/>
                  </a:lnTo>
                  <a:lnTo>
                    <a:pt x="642288" y="58340"/>
                  </a:lnTo>
                  <a:lnTo>
                    <a:pt x="598406" y="39087"/>
                  </a:lnTo>
                  <a:lnTo>
                    <a:pt x="547603" y="22970"/>
                  </a:lnTo>
                  <a:lnTo>
                    <a:pt x="490902" y="10646"/>
                  </a:lnTo>
                  <a:lnTo>
                    <a:pt x="429325" y="2770"/>
                  </a:lnTo>
                  <a:lnTo>
                    <a:pt x="363898" y="0"/>
                  </a:lnTo>
                  <a:close/>
                </a:path>
                <a:path w="728345" h="416560">
                  <a:moveTo>
                    <a:pt x="431018" y="187562"/>
                  </a:moveTo>
                  <a:lnTo>
                    <a:pt x="424054" y="203193"/>
                  </a:lnTo>
                  <a:lnTo>
                    <a:pt x="413702" y="216518"/>
                  </a:lnTo>
                  <a:lnTo>
                    <a:pt x="400484" y="227010"/>
                  </a:lnTo>
                  <a:lnTo>
                    <a:pt x="384924" y="234142"/>
                  </a:lnTo>
                  <a:lnTo>
                    <a:pt x="366971" y="243847"/>
                  </a:lnTo>
                  <a:lnTo>
                    <a:pt x="365071" y="244911"/>
                  </a:lnTo>
                  <a:lnTo>
                    <a:pt x="651459" y="244911"/>
                  </a:lnTo>
                  <a:lnTo>
                    <a:pt x="651459" y="237862"/>
                  </a:lnTo>
                  <a:lnTo>
                    <a:pt x="683788" y="219419"/>
                  </a:lnTo>
                  <a:lnTo>
                    <a:pt x="684202" y="219101"/>
                  </a:lnTo>
                  <a:lnTo>
                    <a:pt x="707985" y="198944"/>
                  </a:lnTo>
                  <a:lnTo>
                    <a:pt x="713621" y="190662"/>
                  </a:lnTo>
                  <a:lnTo>
                    <a:pt x="438376" y="190662"/>
                  </a:lnTo>
                  <a:lnTo>
                    <a:pt x="436193" y="189826"/>
                  </a:lnTo>
                  <a:lnTo>
                    <a:pt x="431018" y="187562"/>
                  </a:lnTo>
                  <a:close/>
                </a:path>
                <a:path w="728345" h="416560">
                  <a:moveTo>
                    <a:pt x="355812" y="144486"/>
                  </a:moveTo>
                  <a:lnTo>
                    <a:pt x="293262" y="144486"/>
                  </a:lnTo>
                  <a:lnTo>
                    <a:pt x="295768" y="144890"/>
                  </a:lnTo>
                  <a:lnTo>
                    <a:pt x="297588" y="146372"/>
                  </a:lnTo>
                  <a:lnTo>
                    <a:pt x="322980" y="165889"/>
                  </a:lnTo>
                  <a:lnTo>
                    <a:pt x="324800" y="167237"/>
                  </a:lnTo>
                  <a:lnTo>
                    <a:pt x="325743" y="169474"/>
                  </a:lnTo>
                  <a:lnTo>
                    <a:pt x="325406" y="171711"/>
                  </a:lnTo>
                  <a:lnTo>
                    <a:pt x="325368" y="172358"/>
                  </a:lnTo>
                  <a:lnTo>
                    <a:pt x="325271" y="174016"/>
                  </a:lnTo>
                  <a:lnTo>
                    <a:pt x="323829" y="176024"/>
                  </a:lnTo>
                  <a:lnTo>
                    <a:pt x="321584" y="176930"/>
                  </a:lnTo>
                  <a:lnTo>
                    <a:pt x="313600" y="180284"/>
                  </a:lnTo>
                  <a:lnTo>
                    <a:pt x="319562" y="194309"/>
                  </a:lnTo>
                  <a:lnTo>
                    <a:pt x="329035" y="205869"/>
                  </a:lnTo>
                  <a:lnTo>
                    <a:pt x="341343" y="214340"/>
                  </a:lnTo>
                  <a:lnTo>
                    <a:pt x="355812" y="219101"/>
                  </a:lnTo>
                  <a:lnTo>
                    <a:pt x="355812" y="144486"/>
                  </a:lnTo>
                  <a:close/>
                </a:path>
                <a:path w="728345" h="416560">
                  <a:moveTo>
                    <a:pt x="649006" y="62403"/>
                  </a:moveTo>
                  <a:lnTo>
                    <a:pt x="363652" y="62403"/>
                  </a:lnTo>
                  <a:lnTo>
                    <a:pt x="373279" y="64021"/>
                  </a:lnTo>
                  <a:lnTo>
                    <a:pt x="381540" y="69178"/>
                  </a:lnTo>
                  <a:lnTo>
                    <a:pt x="386972" y="76876"/>
                  </a:lnTo>
                  <a:lnTo>
                    <a:pt x="389120" y="86064"/>
                  </a:lnTo>
                  <a:lnTo>
                    <a:pt x="387525" y="95695"/>
                  </a:lnTo>
                  <a:lnTo>
                    <a:pt x="385032" y="102299"/>
                  </a:lnTo>
                  <a:lnTo>
                    <a:pt x="379856" y="107421"/>
                  </a:lnTo>
                  <a:lnTo>
                    <a:pt x="373279" y="109981"/>
                  </a:lnTo>
                  <a:lnTo>
                    <a:pt x="373279" y="114294"/>
                  </a:lnTo>
                  <a:lnTo>
                    <a:pt x="429400" y="114294"/>
                  </a:lnTo>
                  <a:lnTo>
                    <a:pt x="429400" y="131816"/>
                  </a:lnTo>
                  <a:lnTo>
                    <a:pt x="371985" y="131816"/>
                  </a:lnTo>
                  <a:lnTo>
                    <a:pt x="371985" y="219101"/>
                  </a:lnTo>
                  <a:lnTo>
                    <a:pt x="386369" y="214471"/>
                  </a:lnTo>
                  <a:lnTo>
                    <a:pt x="398646" y="206162"/>
                  </a:lnTo>
                  <a:lnTo>
                    <a:pt x="408146" y="194779"/>
                  </a:lnTo>
                  <a:lnTo>
                    <a:pt x="414197" y="180931"/>
                  </a:lnTo>
                  <a:lnTo>
                    <a:pt x="406111" y="177534"/>
                  </a:lnTo>
                  <a:lnTo>
                    <a:pt x="404035" y="176577"/>
                  </a:lnTo>
                  <a:lnTo>
                    <a:pt x="402566" y="174636"/>
                  </a:lnTo>
                  <a:lnTo>
                    <a:pt x="402229" y="172358"/>
                  </a:lnTo>
                  <a:lnTo>
                    <a:pt x="401919" y="170081"/>
                  </a:lnTo>
                  <a:lnTo>
                    <a:pt x="402849" y="167803"/>
                  </a:lnTo>
                  <a:lnTo>
                    <a:pt x="404655" y="166374"/>
                  </a:lnTo>
                  <a:lnTo>
                    <a:pt x="430047" y="146777"/>
                  </a:lnTo>
                  <a:lnTo>
                    <a:pt x="431813" y="145025"/>
                  </a:lnTo>
                  <a:lnTo>
                    <a:pt x="434414" y="144620"/>
                  </a:lnTo>
                  <a:lnTo>
                    <a:pt x="726002" y="144620"/>
                  </a:lnTo>
                  <a:lnTo>
                    <a:pt x="722164" y="128358"/>
                  </a:lnTo>
                  <a:lnTo>
                    <a:pt x="705190" y="103632"/>
                  </a:lnTo>
                  <a:lnTo>
                    <a:pt x="678223" y="80074"/>
                  </a:lnTo>
                  <a:lnTo>
                    <a:pt x="649006" y="62403"/>
                  </a:lnTo>
                  <a:close/>
                </a:path>
                <a:path w="728345" h="416560">
                  <a:moveTo>
                    <a:pt x="296779" y="187562"/>
                  </a:moveTo>
                  <a:lnTo>
                    <a:pt x="291604" y="189826"/>
                  </a:lnTo>
                  <a:lnTo>
                    <a:pt x="289434" y="190662"/>
                  </a:lnTo>
                  <a:lnTo>
                    <a:pt x="298153" y="190662"/>
                  </a:lnTo>
                  <a:lnTo>
                    <a:pt x="296779" y="187562"/>
                  </a:lnTo>
                  <a:close/>
                </a:path>
                <a:path w="728345" h="416560">
                  <a:moveTo>
                    <a:pt x="726002" y="144620"/>
                  </a:moveTo>
                  <a:lnTo>
                    <a:pt x="434414" y="144620"/>
                  </a:lnTo>
                  <a:lnTo>
                    <a:pt x="436678" y="145564"/>
                  </a:lnTo>
                  <a:lnTo>
                    <a:pt x="438808" y="146372"/>
                  </a:lnTo>
                  <a:lnTo>
                    <a:pt x="440290" y="148394"/>
                  </a:lnTo>
                  <a:lnTo>
                    <a:pt x="440541" y="150524"/>
                  </a:lnTo>
                  <a:lnTo>
                    <a:pt x="445048" y="185203"/>
                  </a:lnTo>
                  <a:lnTo>
                    <a:pt x="444198" y="187562"/>
                  </a:lnTo>
                  <a:lnTo>
                    <a:pt x="444062" y="187562"/>
                  </a:lnTo>
                  <a:lnTo>
                    <a:pt x="442662" y="188856"/>
                  </a:lnTo>
                  <a:lnTo>
                    <a:pt x="440829" y="190298"/>
                  </a:lnTo>
                  <a:lnTo>
                    <a:pt x="438376" y="190662"/>
                  </a:lnTo>
                  <a:lnTo>
                    <a:pt x="713621" y="190662"/>
                  </a:lnTo>
                  <a:lnTo>
                    <a:pt x="722966" y="176930"/>
                  </a:lnTo>
                  <a:lnTo>
                    <a:pt x="728121" y="153597"/>
                  </a:lnTo>
                  <a:lnTo>
                    <a:pt x="726097" y="145025"/>
                  </a:lnTo>
                  <a:lnTo>
                    <a:pt x="726002" y="14462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865521" y="3087668"/>
              <a:ext cx="728345" cy="416559"/>
            </a:xfrm>
            <a:custGeom>
              <a:avLst/>
              <a:gdLst/>
              <a:ahLst/>
              <a:cxnLst/>
              <a:rect l="l" t="t" r="r" b="b"/>
              <a:pathLst>
                <a:path w="728345" h="416560">
                  <a:moveTo>
                    <a:pt x="363898" y="0"/>
                  </a:moveTo>
                  <a:lnTo>
                    <a:pt x="298472" y="2770"/>
                  </a:lnTo>
                  <a:lnTo>
                    <a:pt x="236899" y="10646"/>
                  </a:lnTo>
                  <a:lnTo>
                    <a:pt x="180206" y="22970"/>
                  </a:lnTo>
                  <a:lnTo>
                    <a:pt x="129419" y="39087"/>
                  </a:lnTo>
                  <a:lnTo>
                    <a:pt x="85565" y="58340"/>
                  </a:lnTo>
                  <a:lnTo>
                    <a:pt x="49669" y="80074"/>
                  </a:lnTo>
                  <a:lnTo>
                    <a:pt x="5860" y="128358"/>
                  </a:lnTo>
                  <a:lnTo>
                    <a:pt x="0" y="153597"/>
                  </a:lnTo>
                  <a:lnTo>
                    <a:pt x="5223" y="177135"/>
                  </a:lnTo>
                  <a:lnTo>
                    <a:pt x="20317" y="199126"/>
                  </a:lnTo>
                  <a:lnTo>
                    <a:pt x="44418" y="219419"/>
                  </a:lnTo>
                  <a:lnTo>
                    <a:pt x="76661" y="237862"/>
                  </a:lnTo>
                  <a:lnTo>
                    <a:pt x="76661" y="271666"/>
                  </a:lnTo>
                  <a:lnTo>
                    <a:pt x="94200" y="317971"/>
                  </a:lnTo>
                  <a:lnTo>
                    <a:pt x="127768" y="343639"/>
                  </a:lnTo>
                  <a:lnTo>
                    <a:pt x="170147" y="369261"/>
                  </a:lnTo>
                  <a:lnTo>
                    <a:pt x="214627" y="389368"/>
                  </a:lnTo>
                  <a:lnTo>
                    <a:pt x="260703" y="403953"/>
                  </a:lnTo>
                  <a:lnTo>
                    <a:pt x="307872" y="413007"/>
                  </a:lnTo>
                  <a:lnTo>
                    <a:pt x="355630" y="416522"/>
                  </a:lnTo>
                  <a:lnTo>
                    <a:pt x="403474" y="414492"/>
                  </a:lnTo>
                  <a:lnTo>
                    <a:pt x="450900" y="406908"/>
                  </a:lnTo>
                  <a:lnTo>
                    <a:pt x="497404" y="393762"/>
                  </a:lnTo>
                  <a:lnTo>
                    <a:pt x="542484" y="375047"/>
                  </a:lnTo>
                  <a:lnTo>
                    <a:pt x="585634" y="350756"/>
                  </a:lnTo>
                  <a:lnTo>
                    <a:pt x="619113" y="329083"/>
                  </a:lnTo>
                  <a:lnTo>
                    <a:pt x="649210" y="287669"/>
                  </a:lnTo>
                  <a:lnTo>
                    <a:pt x="651459" y="270210"/>
                  </a:lnTo>
                  <a:lnTo>
                    <a:pt x="651459" y="237862"/>
                  </a:lnTo>
                  <a:lnTo>
                    <a:pt x="683907" y="219351"/>
                  </a:lnTo>
                  <a:lnTo>
                    <a:pt x="707985" y="198944"/>
                  </a:lnTo>
                  <a:lnTo>
                    <a:pt x="722966" y="176930"/>
                  </a:lnTo>
                  <a:lnTo>
                    <a:pt x="728121" y="153597"/>
                  </a:lnTo>
                  <a:lnTo>
                    <a:pt x="722164" y="128358"/>
                  </a:lnTo>
                  <a:lnTo>
                    <a:pt x="678223" y="80074"/>
                  </a:lnTo>
                  <a:lnTo>
                    <a:pt x="642288" y="58340"/>
                  </a:lnTo>
                  <a:lnTo>
                    <a:pt x="598406" y="39087"/>
                  </a:lnTo>
                  <a:lnTo>
                    <a:pt x="547603" y="22970"/>
                  </a:lnTo>
                  <a:lnTo>
                    <a:pt x="490902" y="10646"/>
                  </a:lnTo>
                  <a:lnTo>
                    <a:pt x="429325" y="2770"/>
                  </a:lnTo>
                  <a:lnTo>
                    <a:pt x="363898" y="0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138431" y="3140638"/>
              <a:ext cx="181572" cy="201377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9895280" y="4051088"/>
              <a:ext cx="652145" cy="298450"/>
            </a:xfrm>
            <a:custGeom>
              <a:avLst/>
              <a:gdLst/>
              <a:ahLst/>
              <a:cxnLst/>
              <a:rect l="l" t="t" r="r" b="b"/>
              <a:pathLst>
                <a:path w="652145" h="298450">
                  <a:moveTo>
                    <a:pt x="350313" y="0"/>
                  </a:moveTo>
                  <a:lnTo>
                    <a:pt x="350313" y="179044"/>
                  </a:lnTo>
                  <a:lnTo>
                    <a:pt x="326053" y="176941"/>
                  </a:lnTo>
                  <a:lnTo>
                    <a:pt x="301793" y="179044"/>
                  </a:lnTo>
                  <a:lnTo>
                    <a:pt x="301793" y="0"/>
                  </a:lnTo>
                  <a:lnTo>
                    <a:pt x="250249" y="7911"/>
                  </a:lnTo>
                  <a:lnTo>
                    <a:pt x="200937" y="23851"/>
                  </a:lnTo>
                  <a:lnTo>
                    <a:pt x="154787" y="47435"/>
                  </a:lnTo>
                  <a:lnTo>
                    <a:pt x="112727" y="78281"/>
                  </a:lnTo>
                  <a:lnTo>
                    <a:pt x="239364" y="204922"/>
                  </a:lnTo>
                  <a:lnTo>
                    <a:pt x="220750" y="220757"/>
                  </a:lnTo>
                  <a:lnTo>
                    <a:pt x="204915" y="239372"/>
                  </a:lnTo>
                  <a:lnTo>
                    <a:pt x="78278" y="112731"/>
                  </a:lnTo>
                  <a:lnTo>
                    <a:pt x="47896" y="153986"/>
                  </a:lnTo>
                  <a:lnTo>
                    <a:pt x="24477" y="199210"/>
                  </a:lnTo>
                  <a:lnTo>
                    <a:pt x="8389" y="247533"/>
                  </a:lnTo>
                  <a:lnTo>
                    <a:pt x="0" y="298083"/>
                  </a:lnTo>
                  <a:lnTo>
                    <a:pt x="212840" y="298083"/>
                  </a:lnTo>
                  <a:lnTo>
                    <a:pt x="232613" y="256210"/>
                  </a:lnTo>
                  <a:lnTo>
                    <a:pt x="265757" y="226210"/>
                  </a:lnTo>
                  <a:lnTo>
                    <a:pt x="307730" y="210828"/>
                  </a:lnTo>
                  <a:lnTo>
                    <a:pt x="353992" y="212806"/>
                  </a:lnTo>
                  <a:lnTo>
                    <a:pt x="383603" y="224596"/>
                  </a:lnTo>
                  <a:lnTo>
                    <a:pt x="408511" y="243567"/>
                  </a:lnTo>
                  <a:lnTo>
                    <a:pt x="427479" y="268477"/>
                  </a:lnTo>
                  <a:lnTo>
                    <a:pt x="439266" y="298083"/>
                  </a:lnTo>
                  <a:lnTo>
                    <a:pt x="652106" y="298083"/>
                  </a:lnTo>
                  <a:lnTo>
                    <a:pt x="643725" y="247533"/>
                  </a:lnTo>
                  <a:lnTo>
                    <a:pt x="627639" y="199210"/>
                  </a:lnTo>
                  <a:lnTo>
                    <a:pt x="604218" y="153986"/>
                  </a:lnTo>
                  <a:lnTo>
                    <a:pt x="573828" y="112731"/>
                  </a:lnTo>
                  <a:lnTo>
                    <a:pt x="447191" y="239372"/>
                  </a:lnTo>
                  <a:lnTo>
                    <a:pt x="431366" y="220757"/>
                  </a:lnTo>
                  <a:lnTo>
                    <a:pt x="412742" y="204922"/>
                  </a:lnTo>
                  <a:lnTo>
                    <a:pt x="539379" y="78281"/>
                  </a:lnTo>
                  <a:lnTo>
                    <a:pt x="497326" y="47435"/>
                  </a:lnTo>
                  <a:lnTo>
                    <a:pt x="451179" y="23851"/>
                  </a:lnTo>
                  <a:lnTo>
                    <a:pt x="401865" y="7911"/>
                  </a:lnTo>
                  <a:lnTo>
                    <a:pt x="350313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895280" y="4051088"/>
              <a:ext cx="652145" cy="298450"/>
            </a:xfrm>
            <a:custGeom>
              <a:avLst/>
              <a:gdLst/>
              <a:ahLst/>
              <a:cxnLst/>
              <a:rect l="l" t="t" r="r" b="b"/>
              <a:pathLst>
                <a:path w="652145" h="298450">
                  <a:moveTo>
                    <a:pt x="204915" y="239372"/>
                  </a:moveTo>
                  <a:lnTo>
                    <a:pt x="78278" y="112731"/>
                  </a:lnTo>
                  <a:lnTo>
                    <a:pt x="47896" y="153986"/>
                  </a:lnTo>
                  <a:lnTo>
                    <a:pt x="24477" y="199210"/>
                  </a:lnTo>
                  <a:lnTo>
                    <a:pt x="8389" y="247533"/>
                  </a:lnTo>
                  <a:lnTo>
                    <a:pt x="0" y="298083"/>
                  </a:lnTo>
                  <a:lnTo>
                    <a:pt x="212840" y="298083"/>
                  </a:lnTo>
                  <a:lnTo>
                    <a:pt x="232613" y="256210"/>
                  </a:lnTo>
                  <a:lnTo>
                    <a:pt x="265757" y="226210"/>
                  </a:lnTo>
                  <a:lnTo>
                    <a:pt x="307730" y="210828"/>
                  </a:lnTo>
                  <a:lnTo>
                    <a:pt x="353992" y="212806"/>
                  </a:lnTo>
                  <a:lnTo>
                    <a:pt x="383603" y="224596"/>
                  </a:lnTo>
                  <a:lnTo>
                    <a:pt x="408511" y="243567"/>
                  </a:lnTo>
                  <a:lnTo>
                    <a:pt x="427479" y="268477"/>
                  </a:lnTo>
                  <a:lnTo>
                    <a:pt x="439266" y="298083"/>
                  </a:lnTo>
                  <a:lnTo>
                    <a:pt x="652106" y="298083"/>
                  </a:lnTo>
                  <a:lnTo>
                    <a:pt x="643725" y="247533"/>
                  </a:lnTo>
                  <a:lnTo>
                    <a:pt x="627639" y="199210"/>
                  </a:lnTo>
                  <a:lnTo>
                    <a:pt x="604218" y="153986"/>
                  </a:lnTo>
                  <a:lnTo>
                    <a:pt x="573828" y="112731"/>
                  </a:lnTo>
                  <a:lnTo>
                    <a:pt x="447191" y="239372"/>
                  </a:lnTo>
                  <a:lnTo>
                    <a:pt x="439649" y="229738"/>
                  </a:lnTo>
                  <a:lnTo>
                    <a:pt x="431366" y="220757"/>
                  </a:lnTo>
                  <a:lnTo>
                    <a:pt x="422383" y="212471"/>
                  </a:lnTo>
                  <a:lnTo>
                    <a:pt x="412742" y="204922"/>
                  </a:lnTo>
                  <a:lnTo>
                    <a:pt x="539379" y="78281"/>
                  </a:lnTo>
                  <a:lnTo>
                    <a:pt x="497326" y="47435"/>
                  </a:lnTo>
                  <a:lnTo>
                    <a:pt x="451179" y="23851"/>
                  </a:lnTo>
                  <a:lnTo>
                    <a:pt x="401865" y="7911"/>
                  </a:lnTo>
                  <a:lnTo>
                    <a:pt x="350313" y="0"/>
                  </a:lnTo>
                  <a:lnTo>
                    <a:pt x="350313" y="179044"/>
                  </a:lnTo>
                  <a:lnTo>
                    <a:pt x="338217" y="177467"/>
                  </a:lnTo>
                  <a:lnTo>
                    <a:pt x="326053" y="176941"/>
                  </a:lnTo>
                  <a:lnTo>
                    <a:pt x="313889" y="177467"/>
                  </a:lnTo>
                  <a:lnTo>
                    <a:pt x="301793" y="179044"/>
                  </a:lnTo>
                  <a:lnTo>
                    <a:pt x="301793" y="0"/>
                  </a:lnTo>
                  <a:lnTo>
                    <a:pt x="250249" y="7911"/>
                  </a:lnTo>
                  <a:lnTo>
                    <a:pt x="200937" y="23851"/>
                  </a:lnTo>
                  <a:lnTo>
                    <a:pt x="154787" y="47435"/>
                  </a:lnTo>
                  <a:lnTo>
                    <a:pt x="112727" y="78281"/>
                  </a:lnTo>
                  <a:lnTo>
                    <a:pt x="239364" y="204922"/>
                  </a:lnTo>
                  <a:lnTo>
                    <a:pt x="229730" y="212471"/>
                  </a:lnTo>
                  <a:lnTo>
                    <a:pt x="220750" y="220757"/>
                  </a:lnTo>
                  <a:lnTo>
                    <a:pt x="212464" y="229738"/>
                  </a:lnTo>
                  <a:lnTo>
                    <a:pt x="204915" y="239372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03788" y="3831610"/>
              <a:ext cx="1035685" cy="518159"/>
            </a:xfrm>
            <a:custGeom>
              <a:avLst/>
              <a:gdLst/>
              <a:ahLst/>
              <a:cxnLst/>
              <a:rect l="l" t="t" r="r" b="b"/>
              <a:pathLst>
                <a:path w="1035684" h="518160">
                  <a:moveTo>
                    <a:pt x="517545" y="0"/>
                  </a:moveTo>
                  <a:lnTo>
                    <a:pt x="463454" y="2740"/>
                  </a:lnTo>
                  <a:lnTo>
                    <a:pt x="409724" y="9062"/>
                  </a:lnTo>
                  <a:lnTo>
                    <a:pt x="356533" y="18940"/>
                  </a:lnTo>
                  <a:lnTo>
                    <a:pt x="304057" y="32347"/>
                  </a:lnTo>
                  <a:lnTo>
                    <a:pt x="259277" y="46804"/>
                  </a:lnTo>
                  <a:lnTo>
                    <a:pt x="215455" y="63739"/>
                  </a:lnTo>
                  <a:lnTo>
                    <a:pt x="172690" y="83103"/>
                  </a:lnTo>
                  <a:lnTo>
                    <a:pt x="131084" y="104845"/>
                  </a:lnTo>
                  <a:lnTo>
                    <a:pt x="90738" y="128916"/>
                  </a:lnTo>
                  <a:lnTo>
                    <a:pt x="51754" y="155268"/>
                  </a:lnTo>
                  <a:lnTo>
                    <a:pt x="14232" y="201202"/>
                  </a:lnTo>
                  <a:lnTo>
                    <a:pt x="0" y="258780"/>
                  </a:lnTo>
                  <a:lnTo>
                    <a:pt x="0" y="517561"/>
                  </a:lnTo>
                  <a:lnTo>
                    <a:pt x="142971" y="517561"/>
                  </a:lnTo>
                  <a:lnTo>
                    <a:pt x="149689" y="469297"/>
                  </a:lnTo>
                  <a:lnTo>
                    <a:pt x="162520" y="422604"/>
                  </a:lnTo>
                  <a:lnTo>
                    <a:pt x="181226" y="378047"/>
                  </a:lnTo>
                  <a:lnTo>
                    <a:pt x="205572" y="336190"/>
                  </a:lnTo>
                  <a:lnTo>
                    <a:pt x="235321" y="297598"/>
                  </a:lnTo>
                  <a:lnTo>
                    <a:pt x="168202" y="230476"/>
                  </a:lnTo>
                  <a:lnTo>
                    <a:pt x="162596" y="222643"/>
                  </a:lnTo>
                  <a:lnTo>
                    <a:pt x="160501" y="213585"/>
                  </a:lnTo>
                  <a:lnTo>
                    <a:pt x="161957" y="204400"/>
                  </a:lnTo>
                  <a:lnTo>
                    <a:pt x="167002" y="196188"/>
                  </a:lnTo>
                  <a:lnTo>
                    <a:pt x="174829" y="190581"/>
                  </a:lnTo>
                  <a:lnTo>
                    <a:pt x="183888" y="188485"/>
                  </a:lnTo>
                  <a:lnTo>
                    <a:pt x="193076" y="189937"/>
                  </a:lnTo>
                  <a:lnTo>
                    <a:pt x="202489" y="196188"/>
                  </a:lnTo>
                  <a:lnTo>
                    <a:pt x="269608" y="263309"/>
                  </a:lnTo>
                  <a:lnTo>
                    <a:pt x="308830" y="233115"/>
                  </a:lnTo>
                  <a:lnTo>
                    <a:pt x="351399" y="208489"/>
                  </a:lnTo>
                  <a:lnTo>
                    <a:pt x="396724" y="189677"/>
                  </a:lnTo>
                  <a:lnTo>
                    <a:pt x="444216" y="176923"/>
                  </a:lnTo>
                  <a:lnTo>
                    <a:pt x="493285" y="170471"/>
                  </a:lnTo>
                  <a:lnTo>
                    <a:pt x="493285" y="75693"/>
                  </a:lnTo>
                  <a:lnTo>
                    <a:pt x="495191" y="66250"/>
                  </a:lnTo>
                  <a:lnTo>
                    <a:pt x="500391" y="58539"/>
                  </a:lnTo>
                  <a:lnTo>
                    <a:pt x="508102" y="53339"/>
                  </a:lnTo>
                  <a:lnTo>
                    <a:pt x="517545" y="51432"/>
                  </a:lnTo>
                  <a:lnTo>
                    <a:pt x="526993" y="53339"/>
                  </a:lnTo>
                  <a:lnTo>
                    <a:pt x="534703" y="58539"/>
                  </a:lnTo>
                  <a:lnTo>
                    <a:pt x="539900" y="66250"/>
                  </a:lnTo>
                  <a:lnTo>
                    <a:pt x="541805" y="75693"/>
                  </a:lnTo>
                  <a:lnTo>
                    <a:pt x="541805" y="170471"/>
                  </a:lnTo>
                  <a:lnTo>
                    <a:pt x="590880" y="176923"/>
                  </a:lnTo>
                  <a:lnTo>
                    <a:pt x="638375" y="189677"/>
                  </a:lnTo>
                  <a:lnTo>
                    <a:pt x="683700" y="208489"/>
                  </a:lnTo>
                  <a:lnTo>
                    <a:pt x="726265" y="233115"/>
                  </a:lnTo>
                  <a:lnTo>
                    <a:pt x="765481" y="263309"/>
                  </a:lnTo>
                  <a:lnTo>
                    <a:pt x="832600" y="196188"/>
                  </a:lnTo>
                  <a:lnTo>
                    <a:pt x="840814" y="191144"/>
                  </a:lnTo>
                  <a:lnTo>
                    <a:pt x="850002" y="189693"/>
                  </a:lnTo>
                  <a:lnTo>
                    <a:pt x="859061" y="191792"/>
                  </a:lnTo>
                  <a:lnTo>
                    <a:pt x="866888" y="197401"/>
                  </a:lnTo>
                  <a:lnTo>
                    <a:pt x="871778" y="205188"/>
                  </a:lnTo>
                  <a:lnTo>
                    <a:pt x="873407" y="213939"/>
                  </a:lnTo>
                  <a:lnTo>
                    <a:pt x="871778" y="222689"/>
                  </a:lnTo>
                  <a:lnTo>
                    <a:pt x="866888" y="230476"/>
                  </a:lnTo>
                  <a:lnTo>
                    <a:pt x="799768" y="297598"/>
                  </a:lnTo>
                  <a:lnTo>
                    <a:pt x="829523" y="336190"/>
                  </a:lnTo>
                  <a:lnTo>
                    <a:pt x="853873" y="378047"/>
                  </a:lnTo>
                  <a:lnTo>
                    <a:pt x="872579" y="422604"/>
                  </a:lnTo>
                  <a:lnTo>
                    <a:pt x="885407" y="469297"/>
                  </a:lnTo>
                  <a:lnTo>
                    <a:pt x="892118" y="517561"/>
                  </a:lnTo>
                  <a:lnTo>
                    <a:pt x="1035090" y="517561"/>
                  </a:lnTo>
                  <a:lnTo>
                    <a:pt x="1035090" y="258780"/>
                  </a:lnTo>
                  <a:lnTo>
                    <a:pt x="1031139" y="229028"/>
                  </a:lnTo>
                  <a:lnTo>
                    <a:pt x="1004769" y="176286"/>
                  </a:lnTo>
                  <a:lnTo>
                    <a:pt x="946227" y="127743"/>
                  </a:lnTo>
                  <a:lnTo>
                    <a:pt x="906422" y="103272"/>
                  </a:lnTo>
                  <a:lnTo>
                    <a:pt x="864462" y="81677"/>
                  </a:lnTo>
                  <a:lnTo>
                    <a:pt x="820884" y="62778"/>
                  </a:lnTo>
                  <a:lnTo>
                    <a:pt x="776227" y="46394"/>
                  </a:lnTo>
                  <a:lnTo>
                    <a:pt x="731032" y="32347"/>
                  </a:lnTo>
                  <a:lnTo>
                    <a:pt x="678659" y="18398"/>
                  </a:lnTo>
                  <a:lnTo>
                    <a:pt x="625476" y="8334"/>
                  </a:lnTo>
                  <a:lnTo>
                    <a:pt x="571699" y="2190"/>
                  </a:lnTo>
                  <a:lnTo>
                    <a:pt x="51754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703788" y="3831610"/>
              <a:ext cx="1035685" cy="518159"/>
            </a:xfrm>
            <a:custGeom>
              <a:avLst/>
              <a:gdLst/>
              <a:ahLst/>
              <a:cxnLst/>
              <a:rect l="l" t="t" r="r" b="b"/>
              <a:pathLst>
                <a:path w="1035684" h="518160">
                  <a:moveTo>
                    <a:pt x="983335" y="155268"/>
                  </a:moveTo>
                  <a:lnTo>
                    <a:pt x="946227" y="127743"/>
                  </a:lnTo>
                  <a:lnTo>
                    <a:pt x="906422" y="103272"/>
                  </a:lnTo>
                  <a:lnTo>
                    <a:pt x="864462" y="81677"/>
                  </a:lnTo>
                  <a:lnTo>
                    <a:pt x="820884" y="62778"/>
                  </a:lnTo>
                  <a:lnTo>
                    <a:pt x="776227" y="46394"/>
                  </a:lnTo>
                  <a:lnTo>
                    <a:pt x="731032" y="32347"/>
                  </a:lnTo>
                  <a:lnTo>
                    <a:pt x="678659" y="18398"/>
                  </a:lnTo>
                  <a:lnTo>
                    <a:pt x="625476" y="8334"/>
                  </a:lnTo>
                  <a:lnTo>
                    <a:pt x="571699" y="2190"/>
                  </a:lnTo>
                  <a:lnTo>
                    <a:pt x="517545" y="0"/>
                  </a:lnTo>
                  <a:lnTo>
                    <a:pt x="463454" y="2740"/>
                  </a:lnTo>
                  <a:lnTo>
                    <a:pt x="409724" y="9062"/>
                  </a:lnTo>
                  <a:lnTo>
                    <a:pt x="356533" y="18940"/>
                  </a:lnTo>
                  <a:lnTo>
                    <a:pt x="304057" y="32347"/>
                  </a:lnTo>
                  <a:lnTo>
                    <a:pt x="259277" y="46804"/>
                  </a:lnTo>
                  <a:lnTo>
                    <a:pt x="215455" y="63739"/>
                  </a:lnTo>
                  <a:lnTo>
                    <a:pt x="172690" y="83103"/>
                  </a:lnTo>
                  <a:lnTo>
                    <a:pt x="131084" y="104845"/>
                  </a:lnTo>
                  <a:lnTo>
                    <a:pt x="90738" y="128916"/>
                  </a:lnTo>
                  <a:lnTo>
                    <a:pt x="51754" y="155268"/>
                  </a:lnTo>
                  <a:lnTo>
                    <a:pt x="14232" y="201202"/>
                  </a:lnTo>
                  <a:lnTo>
                    <a:pt x="0" y="258780"/>
                  </a:lnTo>
                  <a:lnTo>
                    <a:pt x="0" y="517561"/>
                  </a:lnTo>
                  <a:lnTo>
                    <a:pt x="142971" y="517561"/>
                  </a:lnTo>
                  <a:lnTo>
                    <a:pt x="149689" y="469297"/>
                  </a:lnTo>
                  <a:lnTo>
                    <a:pt x="162520" y="422604"/>
                  </a:lnTo>
                  <a:lnTo>
                    <a:pt x="181226" y="378047"/>
                  </a:lnTo>
                  <a:lnTo>
                    <a:pt x="205572" y="336190"/>
                  </a:lnTo>
                  <a:lnTo>
                    <a:pt x="235321" y="297598"/>
                  </a:lnTo>
                  <a:lnTo>
                    <a:pt x="168202" y="230476"/>
                  </a:lnTo>
                  <a:lnTo>
                    <a:pt x="162596" y="222643"/>
                  </a:lnTo>
                  <a:lnTo>
                    <a:pt x="160501" y="213585"/>
                  </a:lnTo>
                  <a:lnTo>
                    <a:pt x="161957" y="204400"/>
                  </a:lnTo>
                  <a:lnTo>
                    <a:pt x="167002" y="196188"/>
                  </a:lnTo>
                  <a:lnTo>
                    <a:pt x="174829" y="190581"/>
                  </a:lnTo>
                  <a:lnTo>
                    <a:pt x="183888" y="188485"/>
                  </a:lnTo>
                  <a:lnTo>
                    <a:pt x="193076" y="189937"/>
                  </a:lnTo>
                  <a:lnTo>
                    <a:pt x="201290" y="194975"/>
                  </a:lnTo>
                  <a:lnTo>
                    <a:pt x="201707" y="195366"/>
                  </a:lnTo>
                  <a:lnTo>
                    <a:pt x="202112" y="195770"/>
                  </a:lnTo>
                  <a:lnTo>
                    <a:pt x="202489" y="196188"/>
                  </a:lnTo>
                  <a:lnTo>
                    <a:pt x="269608" y="263309"/>
                  </a:lnTo>
                  <a:lnTo>
                    <a:pt x="308830" y="233115"/>
                  </a:lnTo>
                  <a:lnTo>
                    <a:pt x="351399" y="208489"/>
                  </a:lnTo>
                  <a:lnTo>
                    <a:pt x="396724" y="189677"/>
                  </a:lnTo>
                  <a:lnTo>
                    <a:pt x="444216" y="176923"/>
                  </a:lnTo>
                  <a:lnTo>
                    <a:pt x="493285" y="170471"/>
                  </a:lnTo>
                  <a:lnTo>
                    <a:pt x="493285" y="75693"/>
                  </a:lnTo>
                  <a:lnTo>
                    <a:pt x="495191" y="66250"/>
                  </a:lnTo>
                  <a:lnTo>
                    <a:pt x="500391" y="58539"/>
                  </a:lnTo>
                  <a:lnTo>
                    <a:pt x="508102" y="53339"/>
                  </a:lnTo>
                  <a:lnTo>
                    <a:pt x="517545" y="51432"/>
                  </a:lnTo>
                  <a:lnTo>
                    <a:pt x="526993" y="53339"/>
                  </a:lnTo>
                  <a:lnTo>
                    <a:pt x="534703" y="58539"/>
                  </a:lnTo>
                  <a:lnTo>
                    <a:pt x="539900" y="66250"/>
                  </a:lnTo>
                  <a:lnTo>
                    <a:pt x="541805" y="75693"/>
                  </a:lnTo>
                  <a:lnTo>
                    <a:pt x="541805" y="170471"/>
                  </a:lnTo>
                  <a:lnTo>
                    <a:pt x="590880" y="176923"/>
                  </a:lnTo>
                  <a:lnTo>
                    <a:pt x="638375" y="189677"/>
                  </a:lnTo>
                  <a:lnTo>
                    <a:pt x="683700" y="208489"/>
                  </a:lnTo>
                  <a:lnTo>
                    <a:pt x="726265" y="233115"/>
                  </a:lnTo>
                  <a:lnTo>
                    <a:pt x="765481" y="263309"/>
                  </a:lnTo>
                  <a:lnTo>
                    <a:pt x="832600" y="196188"/>
                  </a:lnTo>
                  <a:lnTo>
                    <a:pt x="840814" y="191144"/>
                  </a:lnTo>
                  <a:lnTo>
                    <a:pt x="850002" y="189693"/>
                  </a:lnTo>
                  <a:lnTo>
                    <a:pt x="859061" y="191792"/>
                  </a:lnTo>
                  <a:lnTo>
                    <a:pt x="866888" y="197401"/>
                  </a:lnTo>
                  <a:lnTo>
                    <a:pt x="871778" y="205188"/>
                  </a:lnTo>
                  <a:lnTo>
                    <a:pt x="873407" y="213939"/>
                  </a:lnTo>
                  <a:lnTo>
                    <a:pt x="871778" y="222689"/>
                  </a:lnTo>
                  <a:lnTo>
                    <a:pt x="866888" y="230476"/>
                  </a:lnTo>
                  <a:lnTo>
                    <a:pt x="799768" y="297598"/>
                  </a:lnTo>
                  <a:lnTo>
                    <a:pt x="829523" y="336190"/>
                  </a:lnTo>
                  <a:lnTo>
                    <a:pt x="853873" y="378047"/>
                  </a:lnTo>
                  <a:lnTo>
                    <a:pt x="872579" y="422604"/>
                  </a:lnTo>
                  <a:lnTo>
                    <a:pt x="885407" y="469297"/>
                  </a:lnTo>
                  <a:lnTo>
                    <a:pt x="892118" y="517561"/>
                  </a:lnTo>
                  <a:lnTo>
                    <a:pt x="1035090" y="517561"/>
                  </a:lnTo>
                  <a:lnTo>
                    <a:pt x="1035090" y="258780"/>
                  </a:lnTo>
                  <a:lnTo>
                    <a:pt x="1031139" y="229028"/>
                  </a:lnTo>
                  <a:lnTo>
                    <a:pt x="1020867" y="201202"/>
                  </a:lnTo>
                  <a:lnTo>
                    <a:pt x="1004769" y="176286"/>
                  </a:lnTo>
                  <a:lnTo>
                    <a:pt x="983335" y="155268"/>
                  </a:lnTo>
                  <a:close/>
                </a:path>
              </a:pathLst>
            </a:custGeom>
            <a:ln w="18869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2103" y="1588008"/>
              <a:ext cx="1069848" cy="1437131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074533" y="1664207"/>
              <a:ext cx="1755775" cy="1411605"/>
            </a:xfrm>
            <a:custGeom>
              <a:avLst/>
              <a:gdLst/>
              <a:ahLst/>
              <a:cxnLst/>
              <a:rect l="l" t="t" r="r" b="b"/>
              <a:pathLst>
                <a:path w="1755775" h="1411605">
                  <a:moveTo>
                    <a:pt x="845693" y="738886"/>
                  </a:moveTo>
                  <a:lnTo>
                    <a:pt x="754748" y="731710"/>
                  </a:lnTo>
                  <a:lnTo>
                    <a:pt x="422783" y="29845"/>
                  </a:lnTo>
                  <a:lnTo>
                    <a:pt x="337553" y="164642"/>
                  </a:lnTo>
                  <a:lnTo>
                    <a:pt x="337553" y="737552"/>
                  </a:lnTo>
                  <a:lnTo>
                    <a:pt x="333603" y="787438"/>
                  </a:lnTo>
                  <a:lnTo>
                    <a:pt x="286600" y="731659"/>
                  </a:lnTo>
                  <a:lnTo>
                    <a:pt x="337553" y="737552"/>
                  </a:lnTo>
                  <a:lnTo>
                    <a:pt x="337553" y="164642"/>
                  </a:lnTo>
                  <a:lnTo>
                    <a:pt x="0" y="698500"/>
                  </a:lnTo>
                  <a:lnTo>
                    <a:pt x="231267" y="725258"/>
                  </a:lnTo>
                  <a:lnTo>
                    <a:pt x="231267" y="1344168"/>
                  </a:lnTo>
                  <a:lnTo>
                    <a:pt x="289560" y="1344168"/>
                  </a:lnTo>
                  <a:lnTo>
                    <a:pt x="288798" y="1353820"/>
                  </a:lnTo>
                  <a:lnTo>
                    <a:pt x="297535" y="1344168"/>
                  </a:lnTo>
                  <a:lnTo>
                    <a:pt x="802767" y="1344168"/>
                  </a:lnTo>
                  <a:lnTo>
                    <a:pt x="559231" y="1055192"/>
                  </a:lnTo>
                  <a:lnTo>
                    <a:pt x="845693" y="738886"/>
                  </a:lnTo>
                  <a:close/>
                </a:path>
                <a:path w="1755775" h="1411605">
                  <a:moveTo>
                    <a:pt x="1755267" y="1152144"/>
                  </a:moveTo>
                  <a:lnTo>
                    <a:pt x="1458595" y="800100"/>
                  </a:lnTo>
                  <a:lnTo>
                    <a:pt x="1656207" y="800100"/>
                  </a:lnTo>
                  <a:lnTo>
                    <a:pt x="1414526" y="0"/>
                  </a:lnTo>
                  <a:lnTo>
                    <a:pt x="1200569" y="493915"/>
                  </a:lnTo>
                  <a:lnTo>
                    <a:pt x="1183767" y="473964"/>
                  </a:lnTo>
                  <a:lnTo>
                    <a:pt x="1183767" y="532714"/>
                  </a:lnTo>
                  <a:lnTo>
                    <a:pt x="1183767" y="800100"/>
                  </a:lnTo>
                  <a:lnTo>
                    <a:pt x="1183767" y="846988"/>
                  </a:lnTo>
                  <a:lnTo>
                    <a:pt x="1144257" y="800100"/>
                  </a:lnTo>
                  <a:lnTo>
                    <a:pt x="1183767" y="800100"/>
                  </a:lnTo>
                  <a:lnTo>
                    <a:pt x="1183767" y="532714"/>
                  </a:lnTo>
                  <a:lnTo>
                    <a:pt x="1093851" y="740283"/>
                  </a:lnTo>
                  <a:lnTo>
                    <a:pt x="1087755" y="733044"/>
                  </a:lnTo>
                  <a:lnTo>
                    <a:pt x="1087755" y="754367"/>
                  </a:lnTo>
                  <a:lnTo>
                    <a:pt x="1067943" y="800100"/>
                  </a:lnTo>
                  <a:lnTo>
                    <a:pt x="1087755" y="800100"/>
                  </a:lnTo>
                  <a:lnTo>
                    <a:pt x="1087755" y="1411224"/>
                  </a:lnTo>
                  <a:lnTo>
                    <a:pt x="1659255" y="1411224"/>
                  </a:lnTo>
                  <a:lnTo>
                    <a:pt x="1440916" y="1152144"/>
                  </a:lnTo>
                  <a:lnTo>
                    <a:pt x="1755267" y="11521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4047" y="2874263"/>
              <a:ext cx="3677125" cy="1635251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603491" y="2008631"/>
              <a:ext cx="1437131" cy="1789176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32503" y="1793771"/>
              <a:ext cx="1577339" cy="131474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148571" y="2450591"/>
              <a:ext cx="2090927" cy="2084831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260490" y="4411788"/>
            <a:ext cx="2527934" cy="752898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9525" marR="3810" indent="-953" algn="ctr">
              <a:lnSpc>
                <a:spcPct val="101699"/>
              </a:lnSpc>
              <a:spcBef>
                <a:spcPts val="45"/>
              </a:spcBef>
            </a:pPr>
            <a:r>
              <a:rPr sz="1200" spc="-8" dirty="0">
                <a:solidFill>
                  <a:srgbClr val="4471C4"/>
                </a:solidFill>
                <a:latin typeface="Calibri"/>
                <a:cs typeface="Calibri"/>
              </a:rPr>
              <a:t>Measurements</a:t>
            </a:r>
            <a:r>
              <a:rPr sz="1200" spc="-23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have</a:t>
            </a:r>
            <a:r>
              <a:rPr sz="1200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been</a:t>
            </a:r>
            <a:r>
              <a:rPr sz="12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based</a:t>
            </a:r>
            <a:r>
              <a:rPr sz="12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19" dirty="0">
                <a:solidFill>
                  <a:srgbClr val="4471C4"/>
                </a:solidFill>
                <a:latin typeface="Calibri"/>
                <a:cs typeface="Calibri"/>
              </a:rPr>
              <a:t>on </a:t>
            </a:r>
            <a:r>
              <a:rPr sz="1200" spc="-8" dirty="0">
                <a:solidFill>
                  <a:srgbClr val="4471C4"/>
                </a:solidFill>
                <a:latin typeface="Calibri"/>
                <a:cs typeface="Calibri"/>
              </a:rPr>
              <a:t>artefacts</a:t>
            </a:r>
            <a:r>
              <a:rPr sz="1200" spc="-4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over</a:t>
            </a:r>
            <a:r>
              <a:rPr sz="1200" spc="-30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thousands</a:t>
            </a:r>
            <a:r>
              <a:rPr sz="1200" spc="-41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1200" spc="-3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years,</a:t>
            </a:r>
            <a:r>
              <a:rPr sz="1200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most prominently,</a:t>
            </a:r>
            <a:r>
              <a:rPr sz="1200" spc="-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1200" spc="8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71C4"/>
                </a:solidFill>
                <a:latin typeface="Calibri"/>
                <a:cs typeface="Calibri"/>
              </a:rPr>
              <a:t>international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71C4"/>
                </a:solidFill>
                <a:latin typeface="Calibri"/>
                <a:cs typeface="Calibri"/>
              </a:rPr>
              <a:t>prototype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of</a:t>
            </a:r>
            <a:r>
              <a:rPr sz="1200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1200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kilogram,</a:t>
            </a:r>
            <a:r>
              <a:rPr sz="1200" spc="-15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4471C4"/>
                </a:solidFill>
                <a:latin typeface="Calibri"/>
                <a:cs typeface="Calibri"/>
              </a:rPr>
              <a:t>the</a:t>
            </a:r>
            <a:r>
              <a:rPr sz="1200" spc="-26" dirty="0">
                <a:solidFill>
                  <a:srgbClr val="4471C4"/>
                </a:solidFill>
                <a:latin typeface="Calibri"/>
                <a:cs typeface="Calibri"/>
              </a:rPr>
              <a:t> </a:t>
            </a:r>
            <a:r>
              <a:rPr sz="1200" spc="-19" dirty="0">
                <a:solidFill>
                  <a:srgbClr val="4471C4"/>
                </a:solidFill>
                <a:latin typeface="Calibri"/>
                <a:cs typeface="Calibri"/>
              </a:rPr>
              <a:t>IPK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286277" y="5582410"/>
            <a:ext cx="2635091" cy="883640"/>
          </a:xfrm>
          <a:prstGeom prst="rect">
            <a:avLst/>
          </a:prstGeom>
        </p:spPr>
        <p:txBody>
          <a:bodyPr vert="horz" wrap="square" lIns="0" tIns="6668" rIns="0" bIns="0" rtlCol="0">
            <a:spAutoFit/>
          </a:bodyPr>
          <a:lstStyle/>
          <a:p>
            <a:pPr marL="9525" marR="3810" indent="-2858" algn="ctr">
              <a:lnSpc>
                <a:spcPct val="101699"/>
              </a:lnSpc>
              <a:spcBef>
                <a:spcPts val="53"/>
              </a:spcBef>
            </a:pP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sz="1125" spc="-38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2018,</a:t>
            </a:r>
            <a:r>
              <a:rPr sz="1125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1125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General</a:t>
            </a:r>
            <a:r>
              <a:rPr sz="1125" spc="-26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Conference</a:t>
            </a:r>
            <a:r>
              <a:rPr sz="1125" spc="-26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on</a:t>
            </a:r>
            <a:r>
              <a:rPr sz="1125" spc="-26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Weights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and</a:t>
            </a:r>
            <a:r>
              <a:rPr sz="1125" spc="-3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Measures,</a:t>
            </a:r>
            <a:r>
              <a:rPr sz="1125" spc="-26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CGPM,</a:t>
            </a:r>
            <a:r>
              <a:rPr sz="1125" spc="-2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abolished</a:t>
            </a:r>
            <a:r>
              <a:rPr sz="1125" spc="-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all</a:t>
            </a:r>
            <a:r>
              <a:rPr sz="1125" spc="-1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artefacts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in</a:t>
            </a:r>
            <a:r>
              <a:rPr sz="1125" spc="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a</a:t>
            </a:r>
            <a:r>
              <a:rPr sz="1125" spc="-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revolutionary</a:t>
            </a:r>
            <a:r>
              <a:rPr sz="1125" spc="-1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decision</a:t>
            </a:r>
            <a:r>
              <a:rPr sz="1125" spc="-1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defining</a:t>
            </a:r>
            <a:r>
              <a:rPr sz="1125" spc="-2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 Inter-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national</a:t>
            </a:r>
            <a:r>
              <a:rPr sz="1125" spc="-34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System</a:t>
            </a:r>
            <a:r>
              <a:rPr sz="1125" spc="-2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sz="1125" spc="-1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Units,</a:t>
            </a:r>
            <a:r>
              <a:rPr sz="1125" spc="-1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the</a:t>
            </a:r>
            <a:r>
              <a:rPr sz="1125" spc="-23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SI,</a:t>
            </a:r>
            <a:r>
              <a:rPr sz="1125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by</a:t>
            </a:r>
            <a:r>
              <a:rPr sz="1125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fixing</a:t>
            </a:r>
            <a:r>
              <a:rPr sz="1125" spc="-15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19" dirty="0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numerical</a:t>
            </a:r>
            <a:r>
              <a:rPr sz="1125" spc="-49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values</a:t>
            </a:r>
            <a:r>
              <a:rPr sz="1125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of</a:t>
            </a:r>
            <a:r>
              <a:rPr sz="1125" spc="-26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7</a:t>
            </a:r>
            <a:r>
              <a:rPr sz="1125" spc="-30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dirty="0">
                <a:solidFill>
                  <a:srgbClr val="002060"/>
                </a:solidFill>
                <a:latin typeface="Calibri"/>
                <a:cs typeface="Calibri"/>
              </a:rPr>
              <a:t>defining</a:t>
            </a:r>
            <a:r>
              <a:rPr sz="1125" spc="-4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sz="1125" spc="-8" dirty="0">
                <a:solidFill>
                  <a:srgbClr val="002060"/>
                </a:solidFill>
                <a:latin typeface="Calibri"/>
                <a:cs typeface="Calibri"/>
              </a:rPr>
              <a:t>constants</a:t>
            </a:r>
            <a:endParaRPr sz="1125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050089" y="1871853"/>
            <a:ext cx="138922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900" b="1" i="1" dirty="0">
                <a:solidFill>
                  <a:srgbClr val="44536A"/>
                </a:solidFill>
                <a:latin typeface="Calibri"/>
                <a:cs typeface="Calibri"/>
              </a:rPr>
              <a:t>h</a:t>
            </a:r>
            <a:r>
              <a:rPr sz="900" b="1" i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4536A"/>
                </a:solidFill>
                <a:latin typeface="Calibri"/>
                <a:cs typeface="Calibri"/>
              </a:rPr>
              <a:t>= 6,626</a:t>
            </a:r>
            <a:r>
              <a:rPr sz="9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4536A"/>
                </a:solidFill>
                <a:latin typeface="Calibri"/>
                <a:cs typeface="Calibri"/>
              </a:rPr>
              <a:t>070 15</a:t>
            </a:r>
            <a:r>
              <a:rPr sz="900" b="1" spc="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4536A"/>
                </a:solidFill>
                <a:latin typeface="Calibri"/>
                <a:cs typeface="Calibri"/>
              </a:rPr>
              <a:t>× 10</a:t>
            </a:r>
            <a:r>
              <a:rPr sz="9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b="1" baseline="24305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900" b="1" spc="-17" baseline="2430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b="1" baseline="24305" dirty="0">
                <a:solidFill>
                  <a:srgbClr val="44536A"/>
                </a:solidFill>
                <a:latin typeface="Calibri"/>
                <a:cs typeface="Calibri"/>
              </a:rPr>
              <a:t>34</a:t>
            </a:r>
            <a:r>
              <a:rPr sz="900" b="1" spc="-23" baseline="2430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44536A"/>
                </a:solidFill>
                <a:latin typeface="Calibri"/>
                <a:cs typeface="Calibri"/>
              </a:rPr>
              <a:t>J</a:t>
            </a:r>
            <a:r>
              <a:rPr sz="900" b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44536A"/>
                </a:solidFill>
                <a:latin typeface="Cambria Math"/>
                <a:cs typeface="Cambria Math"/>
              </a:rPr>
              <a:t>⋅ </a:t>
            </a:r>
            <a:r>
              <a:rPr sz="900" b="1" spc="-38" dirty="0">
                <a:solidFill>
                  <a:srgbClr val="44536A"/>
                </a:solidFill>
                <a:latin typeface="Calibri"/>
                <a:cs typeface="Calibri"/>
              </a:rPr>
              <a:t>s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19714" y="1575721"/>
            <a:ext cx="72866" cy="20383"/>
          </a:xfrm>
          <a:prstGeom prst="rect">
            <a:avLst/>
          </a:prstGeom>
        </p:spPr>
      </p:pic>
      <p:sp>
        <p:nvSpPr>
          <p:cNvPr id="54" name="Title 53">
            <a:extLst>
              <a:ext uri="{FF2B5EF4-FFF2-40B4-BE49-F238E27FC236}">
                <a16:creationId xmlns:a16="http://schemas.microsoft.com/office/drawing/2014/main" id="{2F958673-7BFC-14C0-76E9-61D026792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85441" y="3525012"/>
            <a:ext cx="1138999" cy="74123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7371" y="3730562"/>
            <a:ext cx="738664" cy="306174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9525" marR="3810" indent="157639">
              <a:lnSpc>
                <a:spcPts val="1073"/>
              </a:lnSpc>
              <a:spcBef>
                <a:spcPts val="188"/>
              </a:spcBef>
            </a:pPr>
            <a:r>
              <a:rPr sz="975" b="1" dirty="0">
                <a:solidFill>
                  <a:srgbClr val="FFFFFF"/>
                </a:solidFill>
                <a:latin typeface="Calibri"/>
                <a:cs typeface="Calibri"/>
              </a:rPr>
              <a:t>Units</a:t>
            </a:r>
            <a:r>
              <a:rPr sz="975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75" b="1" spc="-19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975" b="1" spc="-8" dirty="0">
                <a:solidFill>
                  <a:srgbClr val="FFFFFF"/>
                </a:solidFill>
                <a:latin typeface="Calibri"/>
                <a:cs typeface="Calibri"/>
              </a:rPr>
              <a:t>Measurement</a:t>
            </a:r>
            <a:endParaRPr sz="9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319367" y="3986403"/>
            <a:ext cx="1138238" cy="1664970"/>
            <a:chOff x="4317491" y="4293108"/>
            <a:chExt cx="1517650" cy="22199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03063" y="4293108"/>
              <a:ext cx="555510" cy="122300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17491" y="5524500"/>
              <a:ext cx="1517141" cy="988313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623023" y="5182544"/>
            <a:ext cx="530543" cy="1591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975" b="1" spc="-8" dirty="0">
                <a:solidFill>
                  <a:srgbClr val="FFFFFF"/>
                </a:solidFill>
                <a:latin typeface="Calibri"/>
                <a:cs typeface="Calibri"/>
              </a:rPr>
              <a:t>Standards</a:t>
            </a:r>
            <a:endParaRPr sz="975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33905" y="5000626"/>
            <a:ext cx="1893570" cy="867251"/>
            <a:chOff x="2045207" y="5524500"/>
            <a:chExt cx="2524760" cy="1156335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11651" y="6510531"/>
              <a:ext cx="1258062" cy="1697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45207" y="5524500"/>
              <a:ext cx="1517142" cy="988313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785461" y="5206899"/>
            <a:ext cx="638175" cy="306174"/>
          </a:xfrm>
          <a:prstGeom prst="rect">
            <a:avLst/>
          </a:prstGeom>
        </p:spPr>
        <p:txBody>
          <a:bodyPr vert="horz" wrap="square" lIns="0" tIns="23813" rIns="0" bIns="0" rtlCol="0">
            <a:spAutoFit/>
          </a:bodyPr>
          <a:lstStyle/>
          <a:p>
            <a:pPr marL="9525" marR="3810" indent="36195">
              <a:lnSpc>
                <a:spcPts val="1073"/>
              </a:lnSpc>
              <a:spcBef>
                <a:spcPts val="188"/>
              </a:spcBef>
            </a:pPr>
            <a:r>
              <a:rPr sz="975" b="1" spc="-8" dirty="0">
                <a:solidFill>
                  <a:srgbClr val="FFFFFF"/>
                </a:solidFill>
                <a:latin typeface="Calibri"/>
                <a:cs typeface="Calibri"/>
              </a:rPr>
              <a:t>Measuring Instruments</a:t>
            </a:r>
            <a:endParaRPr sz="975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033418" y="4095987"/>
            <a:ext cx="1444899" cy="1187672"/>
            <a:chOff x="2620765" y="4293108"/>
            <a:chExt cx="1926531" cy="1583563"/>
          </a:xfrm>
        </p:grpSpPr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20765" y="4293108"/>
              <a:ext cx="556025" cy="122300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78857" y="4592700"/>
              <a:ext cx="1368439" cy="1283971"/>
            </a:xfrm>
            <a:prstGeom prst="rect">
              <a:avLst/>
            </a:prstGeom>
          </p:spPr>
        </p:pic>
      </p:grpSp>
      <p:pic>
        <p:nvPicPr>
          <p:cNvPr id="15" name="object 1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677405" y="1887083"/>
            <a:ext cx="2277428" cy="721814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59988" y="2130895"/>
            <a:ext cx="2115979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Essential</a:t>
            </a:r>
            <a:r>
              <a:rPr sz="12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fundamental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7" name="object 17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677405" y="2641463"/>
            <a:ext cx="2277428" cy="721814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6856000" y="2885027"/>
            <a:ext cx="192262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Highly</a:t>
            </a:r>
            <a:r>
              <a:rPr sz="1200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accurate</a:t>
            </a:r>
            <a:r>
              <a:rPr sz="12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measurements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47116" y="3384957"/>
            <a:ext cx="2277428" cy="721805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7168039" y="3638740"/>
            <a:ext cx="129778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Reduced</a:t>
            </a:r>
            <a:r>
              <a:rPr sz="12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uncertainty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1" name="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6677405" y="4147937"/>
            <a:ext cx="2277428" cy="721814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6969156" y="4308730"/>
            <a:ext cx="1696879" cy="361798"/>
          </a:xfrm>
          <a:prstGeom prst="rect">
            <a:avLst/>
          </a:prstGeom>
        </p:spPr>
        <p:txBody>
          <a:bodyPr vert="horz" wrap="square" lIns="0" tIns="28099" rIns="0" bIns="0" rtlCol="0">
            <a:spAutoFit/>
          </a:bodyPr>
          <a:lstStyle/>
          <a:p>
            <a:pPr marL="50483" marR="3810" indent="-41433">
              <a:lnSpc>
                <a:spcPts val="1313"/>
              </a:lnSpc>
              <a:spcBef>
                <a:spcPts val="221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sz="1200" spc="-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2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200" spc="-3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better measurement</a:t>
            </a:r>
            <a:r>
              <a:rPr sz="1200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capabilities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677405" y="4903469"/>
            <a:ext cx="2277428" cy="72180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7249477" y="5147919"/>
            <a:ext cx="113538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FFFFFF"/>
                </a:solidFill>
                <a:latin typeface="Calibri"/>
                <a:cs typeface="Calibri"/>
              </a:rPr>
              <a:t>progress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519797" y="2471157"/>
            <a:ext cx="553879" cy="2626519"/>
            <a:chOff x="10026395" y="2151875"/>
            <a:chExt cx="738505" cy="3502025"/>
          </a:xfrm>
        </p:grpSpPr>
        <p:pic>
          <p:nvPicPr>
            <p:cNvPr id="26" name="object 2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55351" y="2151875"/>
              <a:ext cx="709422" cy="424446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26395" y="3162287"/>
              <a:ext cx="709422" cy="42444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35539" y="4094975"/>
              <a:ext cx="709422" cy="424446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035539" y="5228844"/>
              <a:ext cx="709422" cy="424446"/>
            </a:xfrm>
            <a:prstGeom prst="rect">
              <a:avLst/>
            </a:prstGeom>
          </p:spPr>
        </p:pic>
      </p:grpSp>
      <p:pic>
        <p:nvPicPr>
          <p:cNvPr id="75" name="object 7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519714" y="1575721"/>
            <a:ext cx="72866" cy="20383"/>
          </a:xfrm>
          <a:prstGeom prst="rect">
            <a:avLst/>
          </a:prstGeom>
        </p:spPr>
      </p:pic>
      <p:sp>
        <p:nvSpPr>
          <p:cNvPr id="77" name="Title 76">
            <a:extLst>
              <a:ext uri="{FF2B5EF4-FFF2-40B4-BE49-F238E27FC236}">
                <a16:creationId xmlns:a16="http://schemas.microsoft.com/office/drawing/2014/main" id="{339AB588-2E59-F3F6-AC7B-2334D9039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Moldova</a:t>
            </a:r>
            <a:endParaRPr lang="en-US" dirty="0"/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EEE5D8AC-B8EB-9852-DD8E-98CE0843C7C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98119" y="2471158"/>
            <a:ext cx="2679286" cy="243879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1F05930-9042-1C99-8026-B9ED9ABD25A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89167" y="1857374"/>
            <a:ext cx="6144482" cy="114316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51C1E240-A96C-79B3-9AE2-99271E02CCB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98859" y="4744333"/>
            <a:ext cx="2178546" cy="43821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" y="533400"/>
            <a:ext cx="6172200" cy="286617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2326958">
              <a:spcBef>
                <a:spcPts val="75"/>
              </a:spcBef>
            </a:pPr>
            <a:r>
              <a:rPr sz="1800" b="1" dirty="0">
                <a:latin typeface="Calibri"/>
                <a:cs typeface="Calibri"/>
              </a:rPr>
              <a:t>National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8" dirty="0">
                <a:latin typeface="Calibri"/>
                <a:cs typeface="Calibri"/>
              </a:rPr>
              <a:t>Metrology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38817" y="1947963"/>
            <a:ext cx="4258628" cy="3912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44536A"/>
                </a:solidFill>
                <a:latin typeface="Calibri"/>
                <a:cs typeface="Calibri"/>
              </a:rPr>
              <a:t>the 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National</a:t>
            </a:r>
            <a:r>
              <a:rPr sz="1200" b="1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00AF50"/>
                </a:solidFill>
                <a:latin typeface="Calibri"/>
                <a:cs typeface="Calibri"/>
              </a:rPr>
              <a:t>Metrology</a:t>
            </a:r>
            <a:r>
              <a:rPr sz="1200" b="1" dirty="0">
                <a:solidFill>
                  <a:srgbClr val="00AF50"/>
                </a:solidFill>
                <a:latin typeface="Calibri"/>
                <a:cs typeface="Calibri"/>
              </a:rPr>
              <a:t> Institution</a:t>
            </a:r>
            <a:r>
              <a:rPr sz="1200" b="1" spc="-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44536A"/>
                </a:solidFill>
                <a:latin typeface="Calibri"/>
                <a:cs typeface="Calibri"/>
              </a:rPr>
              <a:t>develops</a:t>
            </a:r>
            <a:r>
              <a:rPr lang="ro-RO" sz="1200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44536A"/>
                </a:solidFill>
                <a:latin typeface="Calibri"/>
                <a:cs typeface="Calibri"/>
              </a:rPr>
              <a:t>activities</a:t>
            </a:r>
            <a:r>
              <a:rPr lang="en-US" sz="1200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44536A"/>
                </a:solidFill>
                <a:latin typeface="Calibri"/>
                <a:cs typeface="Calibri"/>
              </a:rPr>
              <a:t>in</a:t>
            </a:r>
            <a:r>
              <a:rPr lang="en-US"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lang="en-US" sz="1200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lang="en-US" sz="1200" dirty="0">
                <a:solidFill>
                  <a:srgbClr val="44536A"/>
                </a:solidFill>
                <a:latin typeface="Calibri"/>
                <a:cs typeface="Calibri"/>
              </a:rPr>
              <a:t>fields</a:t>
            </a:r>
            <a:endParaRPr lang="en-US" sz="1200" dirty="0">
              <a:latin typeface="Calibri"/>
              <a:cs typeface="Calibri"/>
            </a:endParaRPr>
          </a:p>
          <a:p>
            <a:pPr marL="9525">
              <a:spcBef>
                <a:spcPts val="71"/>
              </a:spcBef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92263" y="2438400"/>
            <a:ext cx="4751737" cy="32432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42900" marR="621030" indent="-213836">
              <a:lnSpc>
                <a:spcPct val="150000"/>
              </a:lnSpc>
              <a:spcBef>
                <a:spcPts val="1421"/>
              </a:spcBef>
              <a:buFont typeface="Arial MT"/>
              <a:buChar char="•"/>
              <a:tabLst>
                <a:tab pos="342900" algn="l"/>
              </a:tabLst>
            </a:pP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Scientific</a:t>
            </a:r>
            <a:r>
              <a:rPr sz="1400" b="1" spc="-4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Metrology</a:t>
            </a:r>
            <a:r>
              <a:rPr sz="1400" b="1" spc="-26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400" b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assures</a:t>
            </a:r>
            <a:r>
              <a:rPr sz="1400" i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i="1" spc="-4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realization</a:t>
            </a:r>
            <a:r>
              <a:rPr sz="1400" i="1" spc="-4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19" dirty="0">
                <a:solidFill>
                  <a:srgbClr val="44536A"/>
                </a:solidFill>
                <a:latin typeface="Calibri"/>
                <a:cs typeface="Calibri"/>
              </a:rPr>
              <a:t>and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implementation</a:t>
            </a:r>
            <a:r>
              <a:rPr sz="14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SI</a:t>
            </a:r>
            <a:r>
              <a:rPr sz="14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units</a:t>
            </a:r>
            <a:r>
              <a:rPr sz="1400" i="1" spc="-1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and</a:t>
            </a:r>
            <a:r>
              <a:rPr sz="1400" i="1" spc="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44536A"/>
                </a:solidFill>
                <a:latin typeface="Calibri"/>
                <a:cs typeface="Calibri"/>
              </a:rPr>
              <a:t>national</a:t>
            </a:r>
            <a:r>
              <a:rPr sz="1400" b="1" i="1" spc="-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i="1" spc="-8" dirty="0">
                <a:solidFill>
                  <a:srgbClr val="44536A"/>
                </a:solidFill>
                <a:latin typeface="Calibri"/>
                <a:cs typeface="Calibri"/>
              </a:rPr>
              <a:t>standards</a:t>
            </a:r>
            <a:endParaRPr sz="1400" dirty="0">
              <a:latin typeface="Calibri"/>
              <a:cs typeface="Calibri"/>
            </a:endParaRPr>
          </a:p>
          <a:p>
            <a:pPr marL="342900" marR="114776" indent="-213836">
              <a:lnSpc>
                <a:spcPct val="150000"/>
              </a:lnSpc>
              <a:spcBef>
                <a:spcPts val="1354"/>
              </a:spcBef>
              <a:buFont typeface="Arial MT"/>
              <a:buChar char="•"/>
              <a:tabLst>
                <a:tab pos="342900" algn="l"/>
              </a:tabLst>
            </a:pP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Applied</a:t>
            </a:r>
            <a:r>
              <a:rPr sz="1400" b="1" spc="-38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Metrology</a:t>
            </a:r>
            <a:r>
              <a:rPr sz="1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400" b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assures</a:t>
            </a:r>
            <a:r>
              <a:rPr sz="1400" i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44536A"/>
                </a:solidFill>
                <a:latin typeface="Calibri"/>
                <a:cs typeface="Calibri"/>
              </a:rPr>
              <a:t>national</a:t>
            </a:r>
            <a:r>
              <a:rPr sz="1400" b="1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44536A"/>
                </a:solidFill>
                <a:latin typeface="Calibri"/>
                <a:cs typeface="Calibri"/>
              </a:rPr>
              <a:t>traceability</a:t>
            </a:r>
            <a:r>
              <a:rPr sz="1400" b="1" i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44536A"/>
                </a:solidFill>
                <a:latin typeface="Calibri"/>
                <a:cs typeface="Calibri"/>
              </a:rPr>
              <a:t>chain</a:t>
            </a:r>
            <a:r>
              <a:rPr sz="1400" b="1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19" dirty="0">
                <a:solidFill>
                  <a:srgbClr val="44536A"/>
                </a:solidFill>
                <a:latin typeface="Calibri"/>
                <a:cs typeface="Calibri"/>
              </a:rPr>
              <a:t>of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measurement</a:t>
            </a:r>
            <a:r>
              <a:rPr sz="14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reference</a:t>
            </a:r>
            <a:r>
              <a:rPr sz="1400" i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&amp;</a:t>
            </a:r>
            <a:r>
              <a:rPr sz="1400" i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industrial</a:t>
            </a:r>
            <a:r>
              <a:rPr sz="1400" i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standards of</a:t>
            </a:r>
            <a:r>
              <a:rPr sz="14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accredited laboratories</a:t>
            </a:r>
            <a:endParaRPr sz="1400" dirty="0">
              <a:latin typeface="Calibri"/>
              <a:cs typeface="Calibri"/>
            </a:endParaRPr>
          </a:p>
          <a:p>
            <a:pPr marL="342900" marR="3810" indent="-213836">
              <a:lnSpc>
                <a:spcPct val="150000"/>
              </a:lnSpc>
              <a:spcBef>
                <a:spcPts val="1350"/>
              </a:spcBef>
              <a:buFont typeface="Arial MT"/>
              <a:buChar char="•"/>
              <a:tabLst>
                <a:tab pos="342900" algn="l"/>
              </a:tabLst>
            </a:pP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Legal</a:t>
            </a:r>
            <a:r>
              <a:rPr sz="1400" b="1" spc="-4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00AF50"/>
                </a:solidFill>
                <a:latin typeface="Calibri"/>
                <a:cs typeface="Calibri"/>
              </a:rPr>
              <a:t>Metrology</a:t>
            </a:r>
            <a:r>
              <a:rPr sz="1400" b="1" spc="-1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44536A"/>
                </a:solidFill>
                <a:latin typeface="Calibri"/>
                <a:cs typeface="Calibri"/>
              </a:rPr>
              <a:t>-</a:t>
            </a:r>
            <a:r>
              <a:rPr sz="1400" b="1" spc="-34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is</a:t>
            </a:r>
            <a:r>
              <a:rPr sz="1400" i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i="1" spc="-3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national</a:t>
            </a:r>
            <a:r>
              <a:rPr sz="14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authority</a:t>
            </a:r>
            <a:r>
              <a:rPr sz="14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to</a:t>
            </a:r>
            <a:r>
              <a:rPr sz="14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assure</a:t>
            </a:r>
            <a:r>
              <a:rPr sz="1400" i="1" spc="-19" dirty="0">
                <a:solidFill>
                  <a:srgbClr val="44536A"/>
                </a:solidFill>
                <a:latin typeface="Calibri"/>
                <a:cs typeface="Calibri"/>
              </a:rPr>
              <a:t> and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manage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legal</a:t>
            </a:r>
            <a:r>
              <a:rPr sz="14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metrological</a:t>
            </a:r>
            <a:r>
              <a:rPr sz="1400" i="1" spc="-23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control</a:t>
            </a:r>
            <a:r>
              <a:rPr sz="14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system</a:t>
            </a:r>
            <a:r>
              <a:rPr sz="1400" i="1" spc="-41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i="1" spc="-30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the</a:t>
            </a:r>
            <a:r>
              <a:rPr sz="14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measuring instruments</a:t>
            </a:r>
            <a:r>
              <a:rPr sz="1400" i="1" spc="-26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of</a:t>
            </a:r>
            <a:r>
              <a:rPr sz="14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current</a:t>
            </a:r>
            <a:r>
              <a:rPr sz="1400" i="1" spc="-19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spc="-8" dirty="0">
                <a:solidFill>
                  <a:srgbClr val="44536A"/>
                </a:solidFill>
                <a:latin typeface="Calibri"/>
                <a:cs typeface="Calibri"/>
              </a:rPr>
              <a:t>measurements-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final</a:t>
            </a:r>
            <a:r>
              <a:rPr sz="1400" i="1" spc="-15" dirty="0">
                <a:solidFill>
                  <a:srgbClr val="44536A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44536A"/>
                </a:solidFill>
                <a:latin typeface="Calibri"/>
                <a:cs typeface="Calibri"/>
              </a:rPr>
              <a:t>users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D0015-6D1C-ABE8-48E5-9FDA538C5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197" y="2143609"/>
            <a:ext cx="3010703" cy="2005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872" y="1480090"/>
            <a:ext cx="683304" cy="1982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1982" y="1468088"/>
            <a:ext cx="1462125" cy="2103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23827" y="1538954"/>
            <a:ext cx="31337" cy="13801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62700" y="1468754"/>
            <a:ext cx="827246" cy="20964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493675" y="1477900"/>
            <a:ext cx="188119" cy="198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798950" y="1468087"/>
            <a:ext cx="1258253" cy="26193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10058" y="2314194"/>
            <a:ext cx="2090261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715804" marR="3810" indent="-706755">
              <a:spcBef>
                <a:spcPts val="71"/>
              </a:spcBef>
            </a:pP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VIM:</a:t>
            </a:r>
            <a:r>
              <a:rPr sz="12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2E5496"/>
                </a:solidFill>
                <a:latin typeface="Calibri"/>
                <a:cs typeface="Calibri"/>
              </a:rPr>
              <a:t>International</a:t>
            </a:r>
            <a:r>
              <a:rPr sz="1200" b="1" spc="-1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2E5496"/>
                </a:solidFill>
                <a:latin typeface="Calibri"/>
                <a:cs typeface="Calibri"/>
              </a:rPr>
              <a:t>Vocabulary</a:t>
            </a:r>
            <a:r>
              <a:rPr sz="1200" b="1" spc="-4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spc="-19" dirty="0">
                <a:solidFill>
                  <a:srgbClr val="2E5496"/>
                </a:solidFill>
                <a:latin typeface="Calibri"/>
                <a:cs typeface="Calibri"/>
              </a:rPr>
              <a:t>of </a:t>
            </a:r>
            <a:r>
              <a:rPr sz="1200" b="1" spc="-8" dirty="0">
                <a:solidFill>
                  <a:srgbClr val="2E5496"/>
                </a:solidFill>
                <a:latin typeface="Calibri"/>
                <a:cs typeface="Calibri"/>
              </a:rPr>
              <a:t>Metrology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321" y="2827782"/>
            <a:ext cx="2128838" cy="304095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6146" y="1802321"/>
            <a:ext cx="366522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u="sng" spc="-8" dirty="0">
                <a:solidFill>
                  <a:srgbClr val="0462C1"/>
                </a:solidFill>
                <a:uFill>
                  <a:solidFill>
                    <a:srgbClr val="0462C1"/>
                  </a:solidFill>
                </a:uFill>
                <a:latin typeface="Calibri"/>
                <a:cs typeface="Calibri"/>
                <a:hlinkClick r:id="rId9"/>
              </a:rPr>
              <a:t>www.bipm.org/en/committees/jc/jcgm/publications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13570" y="2354008"/>
            <a:ext cx="208978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33826" marR="3810" indent="-124778">
              <a:spcBef>
                <a:spcPts val="71"/>
              </a:spcBef>
            </a:pP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GUM:</a:t>
            </a:r>
            <a:r>
              <a:rPr sz="12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Guide</a:t>
            </a:r>
            <a:r>
              <a:rPr sz="1200" b="1" spc="-23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to</a:t>
            </a:r>
            <a:r>
              <a:rPr sz="1200" b="1" spc="-38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sz="12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Expression</a:t>
            </a:r>
            <a:r>
              <a:rPr sz="1200" b="1" spc="-30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spc="-19" dirty="0">
                <a:solidFill>
                  <a:srgbClr val="2E5496"/>
                </a:solidFill>
                <a:latin typeface="Calibri"/>
                <a:cs typeface="Calibri"/>
              </a:rPr>
              <a:t>of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Uncertainty</a:t>
            </a:r>
            <a:r>
              <a:rPr sz="1200" b="1" spc="-34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in</a:t>
            </a:r>
            <a:r>
              <a:rPr sz="1200" b="1" spc="-41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2E5496"/>
                </a:solidFill>
                <a:latin typeface="Calibri"/>
                <a:cs typeface="Calibri"/>
              </a:rPr>
              <a:t>Measurement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2" name="object 1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392424" y="2827782"/>
            <a:ext cx="2131124" cy="304095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6727127" y="2382583"/>
            <a:ext cx="191071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44329" marR="3810" indent="-335280">
              <a:spcBef>
                <a:spcPts val="71"/>
              </a:spcBef>
            </a:pP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SI</a:t>
            </a:r>
            <a:r>
              <a:rPr sz="1200" b="1" spc="-38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Brochure:</a:t>
            </a:r>
            <a:r>
              <a:rPr sz="1200" b="1" spc="-15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The</a:t>
            </a:r>
            <a:r>
              <a:rPr sz="1200" b="1" spc="-38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spc="-8" dirty="0">
                <a:solidFill>
                  <a:srgbClr val="2E5496"/>
                </a:solidFill>
                <a:latin typeface="Calibri"/>
                <a:cs typeface="Calibri"/>
              </a:rPr>
              <a:t>International System</a:t>
            </a:r>
            <a:r>
              <a:rPr sz="1200" b="1" spc="-26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of</a:t>
            </a:r>
            <a:r>
              <a:rPr sz="1200" b="1" spc="-23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E5496"/>
                </a:solidFill>
                <a:latin typeface="Calibri"/>
                <a:cs typeface="Calibri"/>
              </a:rPr>
              <a:t>Units</a:t>
            </a:r>
            <a:r>
              <a:rPr sz="1200" b="1" spc="-23" dirty="0">
                <a:solidFill>
                  <a:srgbClr val="2E5496"/>
                </a:solidFill>
                <a:latin typeface="Calibri"/>
                <a:cs typeface="Calibri"/>
              </a:rPr>
              <a:t> </a:t>
            </a:r>
            <a:r>
              <a:rPr sz="1200" b="1" spc="-15" dirty="0">
                <a:solidFill>
                  <a:srgbClr val="2E5496"/>
                </a:solidFill>
                <a:latin typeface="Calibri"/>
                <a:cs typeface="Calibri"/>
              </a:rPr>
              <a:t>(SI)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06540" y="2832354"/>
            <a:ext cx="2150554" cy="3040952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85266" y="557487"/>
            <a:ext cx="6172200" cy="286617"/>
          </a:xfrm>
          <a:prstGeom prst="rect">
            <a:avLst/>
          </a:prstGeom>
        </p:spPr>
        <p:txBody>
          <a:bodyPr vert="horz" wrap="square" lIns="0" tIns="952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619250">
              <a:spcBef>
                <a:spcPts val="75"/>
              </a:spcBef>
            </a:pPr>
            <a:r>
              <a:rPr lang="en-US" sz="1800" b="1" dirty="0">
                <a:latin typeface="Calibri"/>
                <a:cs typeface="Calibri"/>
              </a:rPr>
              <a:t>Joint Committee for Guides in Metrology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41821" y="2393092"/>
            <a:ext cx="1562303" cy="113957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30133" y="4086225"/>
            <a:ext cx="1164437" cy="113957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9876" y="1795684"/>
            <a:ext cx="8315325" cy="402177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International vocabulary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sz="1200" b="1" spc="-23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metrology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Basic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general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concepts</a:t>
            </a:r>
            <a:r>
              <a:rPr sz="1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associated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terms</a:t>
            </a:r>
            <a:r>
              <a:rPr sz="1200" b="1" spc="-1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1F3863"/>
                </a:solidFill>
                <a:latin typeface="Arial"/>
                <a:cs typeface="Arial"/>
              </a:rPr>
              <a:t>(VIM)</a:t>
            </a:r>
            <a:endParaRPr sz="1200" dirty="0">
              <a:latin typeface="Arial"/>
              <a:cs typeface="Arial"/>
            </a:endParaRPr>
          </a:p>
          <a:p>
            <a:pPr>
              <a:spcBef>
                <a:spcPts val="353"/>
              </a:spcBef>
            </a:pPr>
            <a:endParaRPr sz="1200" dirty="0">
              <a:latin typeface="Arial"/>
              <a:cs typeface="Arial"/>
            </a:endParaRPr>
          </a:p>
          <a:p>
            <a:pPr marL="352901" lvl="1" indent="-337661">
              <a:lnSpc>
                <a:spcPts val="2104"/>
              </a:lnSpc>
              <a:buAutoNum type="arabicPeriod"/>
              <a:tabLst>
                <a:tab pos="352901" algn="l"/>
              </a:tabLst>
            </a:pPr>
            <a:r>
              <a:rPr dirty="0">
                <a:latin typeface="Calibri"/>
                <a:cs typeface="Calibri"/>
              </a:rPr>
              <a:t>–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sz="1200" dirty="0">
                <a:latin typeface="Arial Black"/>
                <a:cs typeface="Arial Black"/>
              </a:rPr>
              <a:t>measurement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8" dirty="0"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process</a:t>
            </a:r>
            <a:r>
              <a:rPr sz="1350" spc="-1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experimentally</a:t>
            </a:r>
            <a:r>
              <a:rPr sz="1350" spc="-4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obtaining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one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or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more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r>
              <a:rPr sz="135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values</a:t>
            </a:r>
            <a:r>
              <a:rPr sz="1350" b="1" spc="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that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can</a:t>
            </a:r>
            <a:endParaRPr sz="1350" dirty="0">
              <a:latin typeface="Arial MT"/>
              <a:cs typeface="Arial MT"/>
            </a:endParaRPr>
          </a:p>
          <a:p>
            <a:pPr marL="701039">
              <a:lnSpc>
                <a:spcPts val="1564"/>
              </a:lnSpc>
            </a:pP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reasonably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be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attributed</a:t>
            </a:r>
            <a:r>
              <a:rPr sz="1350" spc="-1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to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endParaRPr sz="1350" dirty="0">
              <a:latin typeface="Arial"/>
              <a:cs typeface="Arial"/>
            </a:endParaRPr>
          </a:p>
          <a:p>
            <a:pPr marL="391478" lvl="2" indent="-214789">
              <a:spcBef>
                <a:spcPts val="1398"/>
              </a:spcBef>
              <a:buFont typeface="Wingdings"/>
              <a:buChar char=""/>
              <a:tabLst>
                <a:tab pos="391478" algn="l"/>
              </a:tabLst>
            </a:pP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Measurement</a:t>
            </a:r>
            <a:r>
              <a:rPr sz="1350" spc="-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does</a:t>
            </a:r>
            <a:r>
              <a:rPr sz="1350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not</a:t>
            </a:r>
            <a:r>
              <a:rPr sz="1350" spc="-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apply</a:t>
            </a:r>
            <a:r>
              <a:rPr sz="1350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350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nominal</a:t>
            </a:r>
            <a:r>
              <a:rPr sz="1350" b="1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1F5F"/>
                </a:solidFill>
                <a:latin typeface="Calibri"/>
                <a:cs typeface="Calibri"/>
              </a:rPr>
              <a:t>properties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endParaRPr sz="1350" dirty="0">
              <a:latin typeface="Calibri"/>
              <a:cs typeface="Calibri"/>
            </a:endParaRPr>
          </a:p>
          <a:p>
            <a:pPr marL="391478" lvl="2" indent="-214789">
              <a:spcBef>
                <a:spcPts val="1136"/>
              </a:spcBef>
              <a:buFont typeface="Wingdings"/>
              <a:buChar char=""/>
              <a:tabLst>
                <a:tab pos="391478" algn="l"/>
              </a:tabLst>
            </a:pP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Measurement</a:t>
            </a:r>
            <a:r>
              <a:rPr sz="1350" spc="-5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implies</a:t>
            </a:r>
            <a:r>
              <a:rPr sz="1350" spc="-4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comparison</a:t>
            </a:r>
            <a:r>
              <a:rPr sz="1350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350" spc="-4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quantities</a:t>
            </a:r>
            <a:r>
              <a:rPr sz="1350" spc="-4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or</a:t>
            </a:r>
            <a:r>
              <a:rPr sz="1350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counting</a:t>
            </a:r>
            <a:r>
              <a:rPr sz="1350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350" spc="-5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entities.</a:t>
            </a:r>
            <a:endParaRPr sz="1350" dirty="0">
              <a:latin typeface="Calibri"/>
              <a:cs typeface="Calibri"/>
            </a:endParaRPr>
          </a:p>
          <a:p>
            <a:pPr marL="391954" marR="3810" lvl="2" indent="-215265">
              <a:lnSpc>
                <a:spcPct val="150000"/>
              </a:lnSpc>
              <a:spcBef>
                <a:spcPts val="323"/>
              </a:spcBef>
              <a:buFont typeface="Wingdings"/>
              <a:buChar char=""/>
              <a:tabLst>
                <a:tab pos="391954" algn="l"/>
              </a:tabLst>
            </a:pP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Measurement</a:t>
            </a:r>
            <a:r>
              <a:rPr sz="1350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presupposes</a:t>
            </a:r>
            <a:r>
              <a:rPr sz="1350" spc="-4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350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description</a:t>
            </a:r>
            <a:r>
              <a:rPr sz="1350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350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350" spc="-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quantity</a:t>
            </a:r>
            <a:r>
              <a:rPr sz="13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commensurate</a:t>
            </a:r>
            <a:r>
              <a:rPr sz="1350" spc="-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with</a:t>
            </a:r>
            <a:r>
              <a:rPr sz="13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350" spc="-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intended</a:t>
            </a:r>
            <a:r>
              <a:rPr sz="13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use</a:t>
            </a:r>
            <a:r>
              <a:rPr sz="1350" spc="-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1350" spc="-3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1F5F"/>
                </a:solidFill>
                <a:latin typeface="Calibri"/>
                <a:cs typeface="Calibri"/>
              </a:rPr>
              <a:t>measurement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result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350" spc="-4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3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1F5F"/>
                </a:solidFill>
                <a:latin typeface="Calibri"/>
                <a:cs typeface="Calibri"/>
              </a:rPr>
              <a:t>measurement</a:t>
            </a:r>
            <a:r>
              <a:rPr sz="1350" b="1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1F5F"/>
                </a:solidFill>
                <a:latin typeface="Calibri"/>
                <a:cs typeface="Calibri"/>
              </a:rPr>
              <a:t>procedure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,</a:t>
            </a:r>
            <a:r>
              <a:rPr sz="1350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and</a:t>
            </a:r>
            <a:r>
              <a:rPr sz="1350" spc="-2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350" spc="-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calibrated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001F5F"/>
                </a:solidFill>
                <a:latin typeface="Calibri"/>
                <a:cs typeface="Calibri"/>
              </a:rPr>
              <a:t>measuring</a:t>
            </a:r>
            <a:r>
              <a:rPr sz="1350" b="1" spc="-4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b="1" spc="-8" dirty="0">
                <a:solidFill>
                  <a:srgbClr val="001F5F"/>
                </a:solidFill>
                <a:latin typeface="Calibri"/>
                <a:cs typeface="Calibri"/>
              </a:rPr>
              <a:t>system</a:t>
            </a:r>
            <a:r>
              <a:rPr sz="1350" b="1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operating</a:t>
            </a:r>
            <a:r>
              <a:rPr sz="1350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according to</a:t>
            </a:r>
            <a:r>
              <a:rPr sz="1350" spc="-2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350" spc="-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specified measurement</a:t>
            </a:r>
            <a:r>
              <a:rPr sz="1350" spc="-3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procedure,</a:t>
            </a:r>
            <a:r>
              <a:rPr sz="1350" spc="-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including</a:t>
            </a:r>
            <a:r>
              <a:rPr sz="1350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the</a:t>
            </a:r>
            <a:r>
              <a:rPr sz="1350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measurement</a:t>
            </a:r>
            <a:r>
              <a:rPr sz="1350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conditions.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  <a:p>
            <a:pPr>
              <a:spcBef>
                <a:spcPts val="53"/>
              </a:spcBef>
            </a:pPr>
            <a:endParaRPr sz="1350" dirty="0">
              <a:latin typeface="Calibri"/>
              <a:cs typeface="Calibri"/>
            </a:endParaRPr>
          </a:p>
          <a:p>
            <a:pPr marL="83820">
              <a:lnSpc>
                <a:spcPts val="2100"/>
              </a:lnSpc>
              <a:tabLst>
                <a:tab pos="2772728" algn="l"/>
              </a:tabLst>
            </a:pPr>
            <a:r>
              <a:rPr dirty="0">
                <a:latin typeface="Calibri"/>
                <a:cs typeface="Calibri"/>
              </a:rPr>
              <a:t>2.13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z="1200" dirty="0">
                <a:latin typeface="Arial Black"/>
                <a:cs typeface="Arial Black"/>
              </a:rPr>
              <a:t>measurement</a:t>
            </a:r>
            <a:r>
              <a:rPr sz="1200" spc="-15" dirty="0">
                <a:latin typeface="Arial Black"/>
                <a:cs typeface="Arial Black"/>
              </a:rPr>
              <a:t> </a:t>
            </a:r>
            <a:r>
              <a:rPr sz="1200" spc="-8" dirty="0">
                <a:latin typeface="Arial Black"/>
                <a:cs typeface="Arial Black"/>
              </a:rPr>
              <a:t>accuracy:</a:t>
            </a:r>
            <a:r>
              <a:rPr sz="1200" dirty="0">
                <a:latin typeface="Arial Black"/>
                <a:cs typeface="Arial Black"/>
              </a:rPr>
              <a:t>	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closeness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35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agreement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between</a:t>
            </a:r>
            <a:r>
              <a:rPr sz="1350" spc="4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measured</a:t>
            </a:r>
            <a:r>
              <a:rPr sz="1350" b="1" spc="-1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r>
              <a:rPr sz="135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value</a:t>
            </a:r>
            <a:endParaRPr sz="1350" dirty="0">
              <a:latin typeface="Arial"/>
              <a:cs typeface="Arial"/>
            </a:endParaRPr>
          </a:p>
          <a:p>
            <a:pPr marL="83820">
              <a:lnSpc>
                <a:spcPts val="1560"/>
              </a:lnSpc>
            </a:pP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and</a:t>
            </a:r>
            <a:r>
              <a:rPr sz="1350" spc="-1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true</a:t>
            </a:r>
            <a:r>
              <a:rPr sz="1350" b="1" spc="-1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r>
              <a:rPr sz="135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value</a:t>
            </a:r>
            <a:r>
              <a:rPr sz="1350" b="1" spc="1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Measurand</a:t>
            </a:r>
            <a:endParaRPr sz="1350" dirty="0">
              <a:latin typeface="Arial"/>
              <a:cs typeface="Arial"/>
            </a:endParaRPr>
          </a:p>
          <a:p>
            <a:pPr>
              <a:spcBef>
                <a:spcPts val="652"/>
              </a:spcBef>
            </a:pPr>
            <a:endParaRPr sz="1350" dirty="0">
              <a:latin typeface="Arial"/>
              <a:cs typeface="Arial"/>
            </a:endParaRPr>
          </a:p>
          <a:p>
            <a:pPr marL="344329" indent="-214789">
              <a:buFont typeface="Wingdings"/>
              <a:buChar char=""/>
              <a:tabLst>
                <a:tab pos="344329" algn="l"/>
              </a:tabLst>
            </a:pP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350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measurement</a:t>
            </a:r>
            <a:r>
              <a:rPr sz="1350" spc="-26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is</a:t>
            </a:r>
            <a:r>
              <a:rPr sz="13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said</a:t>
            </a:r>
            <a:r>
              <a:rPr sz="1350" spc="-23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to</a:t>
            </a:r>
            <a:r>
              <a:rPr sz="1350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be</a:t>
            </a:r>
            <a:r>
              <a:rPr sz="1350" spc="-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more</a:t>
            </a:r>
            <a:r>
              <a:rPr sz="1350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accurate</a:t>
            </a:r>
            <a:r>
              <a:rPr sz="1350" spc="4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when</a:t>
            </a:r>
            <a:r>
              <a:rPr sz="1350" spc="-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it</a:t>
            </a:r>
            <a:r>
              <a:rPr sz="1350" spc="-1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offers</a:t>
            </a:r>
            <a:r>
              <a:rPr sz="1350" spc="-19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1F5F"/>
                </a:solidFill>
                <a:latin typeface="Calibri"/>
                <a:cs typeface="Calibri"/>
              </a:rPr>
              <a:t>smaller</a:t>
            </a:r>
            <a:r>
              <a:rPr sz="135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measurement</a:t>
            </a:r>
            <a:r>
              <a:rPr sz="1350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1F5F"/>
                </a:solidFill>
                <a:latin typeface="Calibri"/>
                <a:cs typeface="Calibri"/>
              </a:rPr>
              <a:t>error.</a:t>
            </a:r>
            <a:endParaRPr sz="13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97453" y="1861375"/>
            <a:ext cx="228124" cy="1095851"/>
            <a:chOff x="10929937" y="1338833"/>
            <a:chExt cx="304165" cy="1461135"/>
          </a:xfrm>
        </p:grpSpPr>
        <p:sp>
          <p:nvSpPr>
            <p:cNvPr id="3" name="object 3"/>
            <p:cNvSpPr/>
            <p:nvPr/>
          </p:nvSpPr>
          <p:spPr>
            <a:xfrm>
              <a:off x="11087862" y="1338833"/>
              <a:ext cx="0" cy="1274445"/>
            </a:xfrm>
            <a:custGeom>
              <a:avLst/>
              <a:gdLst/>
              <a:ahLst/>
              <a:cxnLst/>
              <a:rect l="l" t="t" r="r" b="b"/>
              <a:pathLst>
                <a:path h="1274445">
                  <a:moveTo>
                    <a:pt x="0" y="0"/>
                  </a:moveTo>
                  <a:lnTo>
                    <a:pt x="0" y="1274064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934700" y="2526791"/>
              <a:ext cx="294640" cy="268605"/>
            </a:xfrm>
            <a:custGeom>
              <a:avLst/>
              <a:gdLst/>
              <a:ahLst/>
              <a:cxnLst/>
              <a:rect l="l" t="t" r="r" b="b"/>
              <a:pathLst>
                <a:path w="294640" h="268605">
                  <a:moveTo>
                    <a:pt x="147066" y="0"/>
                  </a:moveTo>
                  <a:lnTo>
                    <a:pt x="100559" y="6839"/>
                  </a:lnTo>
                  <a:lnTo>
                    <a:pt x="60185" y="25883"/>
                  </a:lnTo>
                  <a:lnTo>
                    <a:pt x="28358" y="54918"/>
                  </a:lnTo>
                  <a:lnTo>
                    <a:pt x="7491" y="91732"/>
                  </a:lnTo>
                  <a:lnTo>
                    <a:pt x="0" y="134112"/>
                  </a:lnTo>
                  <a:lnTo>
                    <a:pt x="7491" y="176491"/>
                  </a:lnTo>
                  <a:lnTo>
                    <a:pt x="28358" y="213305"/>
                  </a:lnTo>
                  <a:lnTo>
                    <a:pt x="60185" y="242340"/>
                  </a:lnTo>
                  <a:lnTo>
                    <a:pt x="100559" y="261384"/>
                  </a:lnTo>
                  <a:lnTo>
                    <a:pt x="147066" y="268224"/>
                  </a:lnTo>
                  <a:lnTo>
                    <a:pt x="193572" y="261384"/>
                  </a:lnTo>
                  <a:lnTo>
                    <a:pt x="233946" y="242340"/>
                  </a:lnTo>
                  <a:lnTo>
                    <a:pt x="265773" y="213305"/>
                  </a:lnTo>
                  <a:lnTo>
                    <a:pt x="286640" y="176491"/>
                  </a:lnTo>
                  <a:lnTo>
                    <a:pt x="294131" y="134112"/>
                  </a:lnTo>
                  <a:lnTo>
                    <a:pt x="286640" y="91732"/>
                  </a:lnTo>
                  <a:lnTo>
                    <a:pt x="265773" y="54918"/>
                  </a:lnTo>
                  <a:lnTo>
                    <a:pt x="233946" y="25883"/>
                  </a:lnTo>
                  <a:lnTo>
                    <a:pt x="193572" y="6839"/>
                  </a:lnTo>
                  <a:lnTo>
                    <a:pt x="147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34700" y="2526791"/>
              <a:ext cx="294640" cy="268605"/>
            </a:xfrm>
            <a:custGeom>
              <a:avLst/>
              <a:gdLst/>
              <a:ahLst/>
              <a:cxnLst/>
              <a:rect l="l" t="t" r="r" b="b"/>
              <a:pathLst>
                <a:path w="294640" h="268605">
                  <a:moveTo>
                    <a:pt x="0" y="134112"/>
                  </a:moveTo>
                  <a:lnTo>
                    <a:pt x="7491" y="91732"/>
                  </a:lnTo>
                  <a:lnTo>
                    <a:pt x="28358" y="54918"/>
                  </a:lnTo>
                  <a:lnTo>
                    <a:pt x="60185" y="25883"/>
                  </a:lnTo>
                  <a:lnTo>
                    <a:pt x="100559" y="6839"/>
                  </a:lnTo>
                  <a:lnTo>
                    <a:pt x="147066" y="0"/>
                  </a:lnTo>
                  <a:lnTo>
                    <a:pt x="193572" y="6839"/>
                  </a:lnTo>
                  <a:lnTo>
                    <a:pt x="233946" y="25883"/>
                  </a:lnTo>
                  <a:lnTo>
                    <a:pt x="265773" y="54918"/>
                  </a:lnTo>
                  <a:lnTo>
                    <a:pt x="286640" y="91732"/>
                  </a:lnTo>
                  <a:lnTo>
                    <a:pt x="294131" y="134112"/>
                  </a:lnTo>
                  <a:lnTo>
                    <a:pt x="286640" y="176491"/>
                  </a:lnTo>
                  <a:lnTo>
                    <a:pt x="265773" y="213305"/>
                  </a:lnTo>
                  <a:lnTo>
                    <a:pt x="233946" y="242340"/>
                  </a:lnTo>
                  <a:lnTo>
                    <a:pt x="193572" y="261384"/>
                  </a:lnTo>
                  <a:lnTo>
                    <a:pt x="147066" y="268224"/>
                  </a:lnTo>
                  <a:lnTo>
                    <a:pt x="100559" y="261384"/>
                  </a:lnTo>
                  <a:lnTo>
                    <a:pt x="60185" y="242340"/>
                  </a:lnTo>
                  <a:lnTo>
                    <a:pt x="28358" y="213305"/>
                  </a:lnTo>
                  <a:lnTo>
                    <a:pt x="7491" y="176491"/>
                  </a:lnTo>
                  <a:lnTo>
                    <a:pt x="0" y="1341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527280" y="2339864"/>
            <a:ext cx="3098959" cy="822960"/>
            <a:chOff x="6036373" y="1976818"/>
            <a:chExt cx="4131945" cy="1097280"/>
          </a:xfrm>
        </p:grpSpPr>
        <p:sp>
          <p:nvSpPr>
            <p:cNvPr id="7" name="object 7"/>
            <p:cNvSpPr/>
            <p:nvPr/>
          </p:nvSpPr>
          <p:spPr>
            <a:xfrm>
              <a:off x="10022585" y="1991105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h="762000">
                  <a:moveTo>
                    <a:pt x="0" y="0"/>
                  </a:moveTo>
                  <a:lnTo>
                    <a:pt x="0" y="762000"/>
                  </a:lnTo>
                </a:path>
              </a:pathLst>
            </a:custGeom>
            <a:ln w="285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69423" y="2526791"/>
              <a:ext cx="294640" cy="268605"/>
            </a:xfrm>
            <a:custGeom>
              <a:avLst/>
              <a:gdLst/>
              <a:ahLst/>
              <a:cxnLst/>
              <a:rect l="l" t="t" r="r" b="b"/>
              <a:pathLst>
                <a:path w="294640" h="268605">
                  <a:moveTo>
                    <a:pt x="147066" y="0"/>
                  </a:moveTo>
                  <a:lnTo>
                    <a:pt x="100559" y="6839"/>
                  </a:lnTo>
                  <a:lnTo>
                    <a:pt x="60185" y="25883"/>
                  </a:lnTo>
                  <a:lnTo>
                    <a:pt x="28358" y="54918"/>
                  </a:lnTo>
                  <a:lnTo>
                    <a:pt x="7491" y="91732"/>
                  </a:lnTo>
                  <a:lnTo>
                    <a:pt x="0" y="134112"/>
                  </a:lnTo>
                  <a:lnTo>
                    <a:pt x="7491" y="176491"/>
                  </a:lnTo>
                  <a:lnTo>
                    <a:pt x="28358" y="213305"/>
                  </a:lnTo>
                  <a:lnTo>
                    <a:pt x="60185" y="242340"/>
                  </a:lnTo>
                  <a:lnTo>
                    <a:pt x="100559" y="261384"/>
                  </a:lnTo>
                  <a:lnTo>
                    <a:pt x="147066" y="268224"/>
                  </a:lnTo>
                  <a:lnTo>
                    <a:pt x="193572" y="261384"/>
                  </a:lnTo>
                  <a:lnTo>
                    <a:pt x="233946" y="242340"/>
                  </a:lnTo>
                  <a:lnTo>
                    <a:pt x="265773" y="213305"/>
                  </a:lnTo>
                  <a:lnTo>
                    <a:pt x="286640" y="176491"/>
                  </a:lnTo>
                  <a:lnTo>
                    <a:pt x="294131" y="134112"/>
                  </a:lnTo>
                  <a:lnTo>
                    <a:pt x="286640" y="91732"/>
                  </a:lnTo>
                  <a:lnTo>
                    <a:pt x="265773" y="54918"/>
                  </a:lnTo>
                  <a:lnTo>
                    <a:pt x="233946" y="25883"/>
                  </a:lnTo>
                  <a:lnTo>
                    <a:pt x="193572" y="6839"/>
                  </a:lnTo>
                  <a:lnTo>
                    <a:pt x="1470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69423" y="2526791"/>
              <a:ext cx="294640" cy="268605"/>
            </a:xfrm>
            <a:custGeom>
              <a:avLst/>
              <a:gdLst/>
              <a:ahLst/>
              <a:cxnLst/>
              <a:rect l="l" t="t" r="r" b="b"/>
              <a:pathLst>
                <a:path w="294640" h="268605">
                  <a:moveTo>
                    <a:pt x="0" y="134112"/>
                  </a:moveTo>
                  <a:lnTo>
                    <a:pt x="7491" y="91732"/>
                  </a:lnTo>
                  <a:lnTo>
                    <a:pt x="28358" y="54918"/>
                  </a:lnTo>
                  <a:lnTo>
                    <a:pt x="60185" y="25883"/>
                  </a:lnTo>
                  <a:lnTo>
                    <a:pt x="100559" y="6839"/>
                  </a:lnTo>
                  <a:lnTo>
                    <a:pt x="147066" y="0"/>
                  </a:lnTo>
                  <a:lnTo>
                    <a:pt x="193572" y="6839"/>
                  </a:lnTo>
                  <a:lnTo>
                    <a:pt x="233946" y="25883"/>
                  </a:lnTo>
                  <a:lnTo>
                    <a:pt x="265773" y="54918"/>
                  </a:lnTo>
                  <a:lnTo>
                    <a:pt x="286640" y="91732"/>
                  </a:lnTo>
                  <a:lnTo>
                    <a:pt x="294131" y="134112"/>
                  </a:lnTo>
                  <a:lnTo>
                    <a:pt x="286640" y="176491"/>
                  </a:lnTo>
                  <a:lnTo>
                    <a:pt x="265773" y="213305"/>
                  </a:lnTo>
                  <a:lnTo>
                    <a:pt x="233946" y="242340"/>
                  </a:lnTo>
                  <a:lnTo>
                    <a:pt x="193572" y="261384"/>
                  </a:lnTo>
                  <a:lnTo>
                    <a:pt x="147066" y="268224"/>
                  </a:lnTo>
                  <a:lnTo>
                    <a:pt x="100559" y="261384"/>
                  </a:lnTo>
                  <a:lnTo>
                    <a:pt x="60185" y="242340"/>
                  </a:lnTo>
                  <a:lnTo>
                    <a:pt x="28358" y="213305"/>
                  </a:lnTo>
                  <a:lnTo>
                    <a:pt x="7491" y="176491"/>
                  </a:lnTo>
                  <a:lnTo>
                    <a:pt x="0" y="13411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041135" y="2247899"/>
              <a:ext cx="3832860" cy="821690"/>
            </a:xfrm>
            <a:custGeom>
              <a:avLst/>
              <a:gdLst/>
              <a:ahLst/>
              <a:cxnLst/>
              <a:rect l="l" t="t" r="r" b="b"/>
              <a:pathLst>
                <a:path w="3832859" h="821689">
                  <a:moveTo>
                    <a:pt x="0" y="205359"/>
                  </a:moveTo>
                  <a:lnTo>
                    <a:pt x="2136774" y="205359"/>
                  </a:lnTo>
                  <a:lnTo>
                    <a:pt x="2136774" y="0"/>
                  </a:lnTo>
                  <a:lnTo>
                    <a:pt x="3832860" y="410717"/>
                  </a:lnTo>
                  <a:lnTo>
                    <a:pt x="2136774" y="821436"/>
                  </a:lnTo>
                  <a:lnTo>
                    <a:pt x="2136774" y="616076"/>
                  </a:lnTo>
                  <a:lnTo>
                    <a:pt x="0" y="616076"/>
                  </a:lnTo>
                  <a:lnTo>
                    <a:pt x="0" y="20535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90097" y="2745581"/>
            <a:ext cx="2333149" cy="1716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b="1" i="1" dirty="0">
                <a:latin typeface="Comic Sans MS"/>
                <a:cs typeface="Comic Sans MS"/>
              </a:rPr>
              <a:t>Indication</a:t>
            </a:r>
            <a:r>
              <a:rPr sz="1050" b="1" i="1" spc="-34" dirty="0">
                <a:latin typeface="Comic Sans MS"/>
                <a:cs typeface="Comic Sans MS"/>
              </a:rPr>
              <a:t> </a:t>
            </a:r>
            <a:r>
              <a:rPr sz="1050" b="1" i="1" dirty="0">
                <a:latin typeface="Comic Sans MS"/>
                <a:cs typeface="Comic Sans MS"/>
              </a:rPr>
              <a:t>of</a:t>
            </a:r>
            <a:r>
              <a:rPr sz="1050" b="1" i="1" spc="-19" dirty="0">
                <a:latin typeface="Comic Sans MS"/>
                <a:cs typeface="Comic Sans MS"/>
              </a:rPr>
              <a:t> </a:t>
            </a:r>
            <a:r>
              <a:rPr sz="1050" b="1" i="1" dirty="0">
                <a:latin typeface="Comic Sans MS"/>
                <a:cs typeface="Comic Sans MS"/>
              </a:rPr>
              <a:t>Measuring</a:t>
            </a:r>
            <a:r>
              <a:rPr sz="1050" b="1" i="1" spc="-15" dirty="0">
                <a:latin typeface="Comic Sans MS"/>
                <a:cs typeface="Comic Sans MS"/>
              </a:rPr>
              <a:t> </a:t>
            </a:r>
            <a:r>
              <a:rPr sz="1050" b="1" i="1" spc="-8" dirty="0">
                <a:latin typeface="Comic Sans MS"/>
                <a:cs typeface="Comic Sans MS"/>
              </a:rPr>
              <a:t>Instrument</a:t>
            </a:r>
            <a:endParaRPr sz="1050">
              <a:latin typeface="Comic Sans MS"/>
              <a:cs typeface="Comic Sans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6461236" y="2472166"/>
            <a:ext cx="2190274" cy="1079659"/>
            <a:chOff x="8614981" y="2153221"/>
            <a:chExt cx="2920365" cy="1439545"/>
          </a:xfrm>
        </p:grpSpPr>
        <p:sp>
          <p:nvSpPr>
            <p:cNvPr id="13" name="object 13"/>
            <p:cNvSpPr/>
            <p:nvPr/>
          </p:nvSpPr>
          <p:spPr>
            <a:xfrm>
              <a:off x="10040111" y="2157983"/>
              <a:ext cx="1024255" cy="329565"/>
            </a:xfrm>
            <a:custGeom>
              <a:avLst/>
              <a:gdLst/>
              <a:ahLst/>
              <a:cxnLst/>
              <a:rect l="l" t="t" r="r" b="b"/>
              <a:pathLst>
                <a:path w="1024254" h="329564">
                  <a:moveTo>
                    <a:pt x="255651" y="0"/>
                  </a:moveTo>
                  <a:lnTo>
                    <a:pt x="0" y="164591"/>
                  </a:lnTo>
                  <a:lnTo>
                    <a:pt x="255651" y="329183"/>
                  </a:lnTo>
                  <a:lnTo>
                    <a:pt x="255651" y="246887"/>
                  </a:lnTo>
                  <a:lnTo>
                    <a:pt x="1024128" y="246887"/>
                  </a:lnTo>
                  <a:lnTo>
                    <a:pt x="1024128" y="82295"/>
                  </a:lnTo>
                  <a:lnTo>
                    <a:pt x="255651" y="82295"/>
                  </a:lnTo>
                  <a:lnTo>
                    <a:pt x="255651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040111" y="2157983"/>
              <a:ext cx="1024255" cy="329565"/>
            </a:xfrm>
            <a:custGeom>
              <a:avLst/>
              <a:gdLst/>
              <a:ahLst/>
              <a:cxnLst/>
              <a:rect l="l" t="t" r="r" b="b"/>
              <a:pathLst>
                <a:path w="1024254" h="329564">
                  <a:moveTo>
                    <a:pt x="0" y="164591"/>
                  </a:moveTo>
                  <a:lnTo>
                    <a:pt x="255651" y="0"/>
                  </a:lnTo>
                  <a:lnTo>
                    <a:pt x="255651" y="82295"/>
                  </a:lnTo>
                  <a:lnTo>
                    <a:pt x="1024128" y="82295"/>
                  </a:lnTo>
                  <a:lnTo>
                    <a:pt x="1024128" y="246887"/>
                  </a:lnTo>
                  <a:lnTo>
                    <a:pt x="255651" y="246887"/>
                  </a:lnTo>
                  <a:lnTo>
                    <a:pt x="255651" y="329183"/>
                  </a:lnTo>
                  <a:lnTo>
                    <a:pt x="0" y="16459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19743" y="2912363"/>
              <a:ext cx="2910840" cy="675640"/>
            </a:xfrm>
            <a:custGeom>
              <a:avLst/>
              <a:gdLst/>
              <a:ahLst/>
              <a:cxnLst/>
              <a:rect l="l" t="t" r="r" b="b"/>
              <a:pathLst>
                <a:path w="2910840" h="675639">
                  <a:moveTo>
                    <a:pt x="2328417" y="0"/>
                  </a:moveTo>
                  <a:lnTo>
                    <a:pt x="2328417" y="168783"/>
                  </a:lnTo>
                  <a:lnTo>
                    <a:pt x="582422" y="168783"/>
                  </a:lnTo>
                  <a:lnTo>
                    <a:pt x="582422" y="0"/>
                  </a:lnTo>
                  <a:lnTo>
                    <a:pt x="0" y="337565"/>
                  </a:lnTo>
                  <a:lnTo>
                    <a:pt x="582422" y="675132"/>
                  </a:lnTo>
                  <a:lnTo>
                    <a:pt x="582422" y="506349"/>
                  </a:lnTo>
                  <a:lnTo>
                    <a:pt x="2328417" y="506349"/>
                  </a:lnTo>
                  <a:lnTo>
                    <a:pt x="2328417" y="675132"/>
                  </a:lnTo>
                  <a:lnTo>
                    <a:pt x="2910839" y="337565"/>
                  </a:lnTo>
                  <a:lnTo>
                    <a:pt x="2328417" y="0"/>
                  </a:lnTo>
                  <a:close/>
                </a:path>
              </a:pathLst>
            </a:custGeom>
            <a:solidFill>
              <a:srgbClr val="FFFF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19743" y="2912363"/>
              <a:ext cx="2910840" cy="675640"/>
            </a:xfrm>
            <a:custGeom>
              <a:avLst/>
              <a:gdLst/>
              <a:ahLst/>
              <a:cxnLst/>
              <a:rect l="l" t="t" r="r" b="b"/>
              <a:pathLst>
                <a:path w="2910840" h="675639">
                  <a:moveTo>
                    <a:pt x="0" y="337565"/>
                  </a:moveTo>
                  <a:lnTo>
                    <a:pt x="582422" y="0"/>
                  </a:lnTo>
                  <a:lnTo>
                    <a:pt x="582422" y="168783"/>
                  </a:lnTo>
                  <a:lnTo>
                    <a:pt x="2328417" y="168783"/>
                  </a:lnTo>
                  <a:lnTo>
                    <a:pt x="2328417" y="0"/>
                  </a:lnTo>
                  <a:lnTo>
                    <a:pt x="2910839" y="337565"/>
                  </a:lnTo>
                  <a:lnTo>
                    <a:pt x="2328417" y="675132"/>
                  </a:lnTo>
                  <a:lnTo>
                    <a:pt x="2328417" y="506349"/>
                  </a:lnTo>
                  <a:lnTo>
                    <a:pt x="582422" y="506349"/>
                  </a:lnTo>
                  <a:lnTo>
                    <a:pt x="582422" y="675132"/>
                  </a:lnTo>
                  <a:lnTo>
                    <a:pt x="0" y="33756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681245" y="2098357"/>
            <a:ext cx="61102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i="1" spc="-8" dirty="0">
                <a:latin typeface="Comic Sans MS"/>
                <a:cs typeface="Comic Sans MS"/>
              </a:rPr>
              <a:t>Error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789354" y="1388554"/>
            <a:ext cx="102393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b="1" i="1" dirty="0">
                <a:latin typeface="Comic Sans MS"/>
                <a:cs typeface="Comic Sans MS"/>
              </a:rPr>
              <a:t>True</a:t>
            </a:r>
            <a:r>
              <a:rPr sz="1500" b="1" i="1" spc="-30" dirty="0">
                <a:latin typeface="Comic Sans MS"/>
                <a:cs typeface="Comic Sans MS"/>
              </a:rPr>
              <a:t> </a:t>
            </a:r>
            <a:r>
              <a:rPr sz="1500" b="1" i="1" spc="-8" dirty="0">
                <a:latin typeface="Comic Sans MS"/>
                <a:cs typeface="Comic Sans MS"/>
              </a:rPr>
              <a:t>Value</a:t>
            </a:r>
            <a:endParaRPr sz="1500">
              <a:latin typeface="Comic Sans MS"/>
              <a:cs typeface="Comic Sans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79837" y="3136450"/>
            <a:ext cx="131635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b="1" i="1" spc="-8" dirty="0">
                <a:latin typeface="Comic Sans MS"/>
                <a:cs typeface="Comic Sans MS"/>
              </a:rPr>
              <a:t>Uncertainty</a:t>
            </a:r>
            <a:endParaRPr>
              <a:latin typeface="Comic Sans MS"/>
              <a:cs typeface="Comic Sans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73126" y="1724501"/>
            <a:ext cx="5377815" cy="679032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9525">
              <a:spcBef>
                <a:spcPts val="915"/>
              </a:spcBef>
            </a:pPr>
            <a:r>
              <a:rPr dirty="0">
                <a:latin typeface="Calibri"/>
                <a:cs typeface="Calibri"/>
              </a:rPr>
              <a:t>2.16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z="1350" dirty="0">
                <a:latin typeface="Arial Black"/>
                <a:cs typeface="Arial Black"/>
              </a:rPr>
              <a:t>measurement</a:t>
            </a:r>
            <a:r>
              <a:rPr sz="1350" spc="-4" dirty="0">
                <a:latin typeface="Arial Black"/>
                <a:cs typeface="Arial Black"/>
              </a:rPr>
              <a:t> </a:t>
            </a:r>
            <a:r>
              <a:rPr sz="1350" spc="-15" dirty="0">
                <a:latin typeface="Arial Black"/>
                <a:cs typeface="Arial Black"/>
              </a:rPr>
              <a:t>error</a:t>
            </a:r>
            <a:endParaRPr sz="1350">
              <a:latin typeface="Arial Black"/>
              <a:cs typeface="Arial Black"/>
            </a:endParaRPr>
          </a:p>
          <a:p>
            <a:pPr marL="695325">
              <a:spcBef>
                <a:spcPts val="630"/>
              </a:spcBef>
            </a:pP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measured</a:t>
            </a:r>
            <a:r>
              <a:rPr sz="1350" b="1" spc="-23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r>
              <a:rPr sz="1350" b="1" spc="-3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value</a:t>
            </a:r>
            <a:r>
              <a:rPr sz="1350" b="1" spc="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minus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reference</a:t>
            </a:r>
            <a:r>
              <a:rPr sz="1350" b="1" spc="-1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quantity</a:t>
            </a:r>
            <a:r>
              <a:rPr sz="1350" b="1" spc="-3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value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2889" y="721449"/>
            <a:ext cx="694896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International vocabulary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of</a:t>
            </a:r>
            <a:r>
              <a:rPr sz="1200" b="1" spc="-23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metrology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–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Basic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general</a:t>
            </a:r>
            <a:r>
              <a:rPr sz="1200" b="1" spc="-15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concepts</a:t>
            </a:r>
            <a:r>
              <a:rPr sz="1200" b="1" spc="-30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and</a:t>
            </a:r>
            <a:r>
              <a:rPr sz="1200" b="1" spc="-3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associated</a:t>
            </a:r>
            <a:r>
              <a:rPr sz="120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1F3863"/>
                </a:solidFill>
                <a:latin typeface="Arial"/>
                <a:cs typeface="Arial"/>
              </a:rPr>
              <a:t>terms</a:t>
            </a:r>
            <a:r>
              <a:rPr sz="1200" b="1" spc="-1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200" b="1" spc="-8" dirty="0">
                <a:solidFill>
                  <a:srgbClr val="1F3863"/>
                </a:solidFill>
                <a:latin typeface="Arial"/>
                <a:cs typeface="Arial"/>
              </a:rPr>
              <a:t>(VIM)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73127" y="3212782"/>
            <a:ext cx="349996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Calibri"/>
                <a:cs typeface="Calibri"/>
              </a:rPr>
              <a:t>2.17</a:t>
            </a:r>
            <a:r>
              <a:rPr spc="-2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19" dirty="0">
                <a:latin typeface="Calibri"/>
                <a:cs typeface="Calibri"/>
              </a:rPr>
              <a:t> </a:t>
            </a:r>
            <a:r>
              <a:rPr sz="1350" dirty="0">
                <a:latin typeface="Arial Black"/>
                <a:cs typeface="Arial Black"/>
              </a:rPr>
              <a:t>systematic</a:t>
            </a:r>
            <a:r>
              <a:rPr sz="1350" spc="-26" dirty="0">
                <a:latin typeface="Arial Black"/>
                <a:cs typeface="Arial Black"/>
              </a:rPr>
              <a:t> </a:t>
            </a:r>
            <a:r>
              <a:rPr sz="1350" dirty="0">
                <a:latin typeface="Arial Black"/>
                <a:cs typeface="Arial Black"/>
              </a:rPr>
              <a:t>measurement</a:t>
            </a:r>
            <a:r>
              <a:rPr sz="1350" spc="-26" dirty="0">
                <a:latin typeface="Arial Black"/>
                <a:cs typeface="Arial Black"/>
              </a:rPr>
              <a:t> </a:t>
            </a:r>
            <a:r>
              <a:rPr sz="1350" spc="-8" dirty="0">
                <a:latin typeface="Arial Black"/>
                <a:cs typeface="Arial Black"/>
              </a:rPr>
              <a:t>error</a:t>
            </a:r>
            <a:endParaRPr sz="13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67640" y="3554253"/>
            <a:ext cx="8448675" cy="158184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701039" marR="387668">
              <a:lnSpc>
                <a:spcPct val="150100"/>
              </a:lnSpc>
              <a:spcBef>
                <a:spcPts val="75"/>
              </a:spcBef>
            </a:pP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component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measurement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error</a:t>
            </a:r>
            <a:r>
              <a:rPr sz="1350" b="1" spc="-26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that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in</a:t>
            </a:r>
            <a:r>
              <a:rPr sz="135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replicate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measurements</a:t>
            </a:r>
            <a:r>
              <a:rPr sz="1350" b="1" spc="-11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remains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constant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or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varies</a:t>
            </a:r>
            <a:r>
              <a:rPr sz="1350" spc="-19" dirty="0">
                <a:solidFill>
                  <a:srgbClr val="1F3863"/>
                </a:solidFill>
                <a:latin typeface="Arial MT"/>
                <a:cs typeface="Arial MT"/>
              </a:rPr>
              <a:t> in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</a:t>
            </a:r>
            <a:r>
              <a:rPr sz="135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predictable</a:t>
            </a:r>
            <a:r>
              <a:rPr sz="1350" spc="-11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manner</a:t>
            </a:r>
            <a:endParaRPr sz="1350">
              <a:latin typeface="Arial MT"/>
              <a:cs typeface="Arial MT"/>
            </a:endParaRPr>
          </a:p>
          <a:p>
            <a:pPr>
              <a:spcBef>
                <a:spcPts val="1309"/>
              </a:spcBef>
            </a:pPr>
            <a:endParaRPr sz="1350">
              <a:latin typeface="Arial MT"/>
              <a:cs typeface="Arial MT"/>
            </a:endParaRPr>
          </a:p>
          <a:p>
            <a:pPr marL="9525">
              <a:spcBef>
                <a:spcPts val="4"/>
              </a:spcBef>
            </a:pPr>
            <a:r>
              <a:rPr dirty="0">
                <a:latin typeface="Calibri"/>
                <a:cs typeface="Calibri"/>
              </a:rPr>
              <a:t>2.19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-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sz="1350" dirty="0">
                <a:latin typeface="Arial Black"/>
                <a:cs typeface="Arial Black"/>
              </a:rPr>
              <a:t>random</a:t>
            </a:r>
            <a:r>
              <a:rPr sz="1350" spc="-8" dirty="0">
                <a:latin typeface="Arial Black"/>
                <a:cs typeface="Arial Black"/>
              </a:rPr>
              <a:t> </a:t>
            </a:r>
            <a:r>
              <a:rPr sz="1350" dirty="0">
                <a:latin typeface="Arial Black"/>
                <a:cs typeface="Arial Black"/>
              </a:rPr>
              <a:t>measurement </a:t>
            </a:r>
            <a:r>
              <a:rPr sz="1350" spc="-8" dirty="0">
                <a:latin typeface="Arial Black"/>
                <a:cs typeface="Arial Black"/>
              </a:rPr>
              <a:t>error</a:t>
            </a:r>
            <a:endParaRPr sz="1350">
              <a:latin typeface="Arial Black"/>
              <a:cs typeface="Arial Black"/>
            </a:endParaRPr>
          </a:p>
          <a:p>
            <a:pPr marL="695325">
              <a:spcBef>
                <a:spcPts val="664"/>
              </a:spcBef>
            </a:pP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component</a:t>
            </a:r>
            <a:r>
              <a:rPr sz="1350" spc="-15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of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measurement</a:t>
            </a:r>
            <a:r>
              <a:rPr sz="1350" b="1" spc="-8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error</a:t>
            </a:r>
            <a:r>
              <a:rPr sz="1350" b="1" spc="-19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that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in</a:t>
            </a:r>
            <a:r>
              <a:rPr sz="1350" spc="-34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replicate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b="1" dirty="0">
                <a:solidFill>
                  <a:srgbClr val="1F3863"/>
                </a:solidFill>
                <a:latin typeface="Arial"/>
                <a:cs typeface="Arial"/>
              </a:rPr>
              <a:t>measurements</a:t>
            </a:r>
            <a:r>
              <a:rPr sz="1350" b="1" spc="-4" dirty="0">
                <a:solidFill>
                  <a:srgbClr val="1F3863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varies</a:t>
            </a:r>
            <a:r>
              <a:rPr sz="1350" spc="-26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in</a:t>
            </a:r>
            <a:r>
              <a:rPr sz="1350" spc="-23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an</a:t>
            </a:r>
            <a:r>
              <a:rPr sz="1350" spc="-30" dirty="0">
                <a:solidFill>
                  <a:srgbClr val="1F3863"/>
                </a:solidFill>
                <a:latin typeface="Arial MT"/>
                <a:cs typeface="Arial MT"/>
              </a:rPr>
              <a:t> </a:t>
            </a:r>
            <a:r>
              <a:rPr sz="1350" dirty="0">
                <a:solidFill>
                  <a:srgbClr val="1F3863"/>
                </a:solidFill>
                <a:latin typeface="Arial MT"/>
                <a:cs typeface="Arial MT"/>
              </a:rPr>
              <a:t>unpredictable</a:t>
            </a:r>
            <a:r>
              <a:rPr sz="1350" spc="-8" dirty="0">
                <a:solidFill>
                  <a:srgbClr val="1F3863"/>
                </a:solidFill>
                <a:latin typeface="Arial MT"/>
                <a:cs typeface="Arial MT"/>
              </a:rPr>
              <a:t> manner</a:t>
            </a:r>
            <a:endParaRPr sz="13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00226F</Template>
  <TotalTime>1074</TotalTime>
  <Words>1334</Words>
  <Application>Microsoft Office PowerPoint</Application>
  <PresentationFormat>On-screen Show (4:3)</PresentationFormat>
  <Paragraphs>185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Black</vt:lpstr>
      <vt:lpstr>Arial MT</vt:lpstr>
      <vt:lpstr>Calibri</vt:lpstr>
      <vt:lpstr>Calibri Light</vt:lpstr>
      <vt:lpstr>Cambria Math</vt:lpstr>
      <vt:lpstr>Comic Sans MS</vt:lpstr>
      <vt:lpstr>Symbol</vt:lpstr>
      <vt:lpstr>Times New Roman</vt:lpstr>
      <vt:lpstr>Wingdings</vt:lpstr>
      <vt:lpstr>Default Design</vt:lpstr>
      <vt:lpstr>Tema  Concepte și Terminologie în Metrologie   Metrologia cuantică</vt:lpstr>
      <vt:lpstr>PowerPoint Presentation</vt:lpstr>
      <vt:lpstr>PowerPoint Presentation</vt:lpstr>
      <vt:lpstr>PowerPoint Presentation</vt:lpstr>
      <vt:lpstr>Moldova</vt:lpstr>
      <vt:lpstr>National Metrology</vt:lpstr>
      <vt:lpstr>Joint Committee for Guides in Metrology</vt:lpstr>
      <vt:lpstr>PowerPoint Presentation</vt:lpstr>
      <vt:lpstr>PowerPoint Presentation</vt:lpstr>
      <vt:lpstr>PowerPoint Presentation</vt:lpstr>
      <vt:lpstr>PowerPoint Presentation</vt:lpstr>
      <vt:lpstr>The fiew SI</vt:lpstr>
      <vt:lpstr>International System of Units</vt:lpstr>
      <vt:lpstr>International System of Units</vt:lpstr>
      <vt:lpstr>International System of Units</vt:lpstr>
      <vt:lpstr>International System of Units</vt:lpstr>
      <vt:lpstr>International System of Units</vt:lpstr>
      <vt:lpstr>International System of Units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1 Întroducere în Instrumentație și Metrologie pentru Nanoinginerie</dc:title>
  <dc:subject>DigitalOfficePro Free Templates</dc:subject>
  <dc:creator>buzdugan artur</dc:creator>
  <cp:keywords>Templates; PowerPoint; DigitalOfficePro; Free</cp:keywords>
  <cp:lastModifiedBy>buzdugan artur</cp:lastModifiedBy>
  <cp:revision>76</cp:revision>
  <dcterms:created xsi:type="dcterms:W3CDTF">2024-06-17T15:33:16Z</dcterms:created>
  <dcterms:modified xsi:type="dcterms:W3CDTF">2026-04-16T11:12:55Z</dcterms:modified>
  <cp:category>Templates;PowerPoint</cp:category>
</cp:coreProperties>
</file>