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79"/>
  </p:notesMasterIdLst>
  <p:sldIdLst>
    <p:sldId id="535" r:id="rId2"/>
    <p:sldId id="606" r:id="rId3"/>
    <p:sldId id="537" r:id="rId4"/>
    <p:sldId id="541" r:id="rId5"/>
    <p:sldId id="599" r:id="rId6"/>
    <p:sldId id="543" r:id="rId7"/>
    <p:sldId id="542" r:id="rId8"/>
    <p:sldId id="545" r:id="rId9"/>
    <p:sldId id="546" r:id="rId10"/>
    <p:sldId id="569" r:id="rId11"/>
    <p:sldId id="570" r:id="rId12"/>
    <p:sldId id="573" r:id="rId13"/>
    <p:sldId id="575" r:id="rId14"/>
    <p:sldId id="551" r:id="rId15"/>
    <p:sldId id="552" r:id="rId16"/>
    <p:sldId id="553" r:id="rId17"/>
    <p:sldId id="594" r:id="rId18"/>
    <p:sldId id="577" r:id="rId19"/>
    <p:sldId id="578" r:id="rId20"/>
    <p:sldId id="555" r:id="rId21"/>
    <p:sldId id="556" r:id="rId22"/>
    <p:sldId id="593" r:id="rId23"/>
    <p:sldId id="559" r:id="rId24"/>
    <p:sldId id="557" r:id="rId25"/>
    <p:sldId id="558" r:id="rId26"/>
    <p:sldId id="561" r:id="rId27"/>
    <p:sldId id="562" r:id="rId28"/>
    <p:sldId id="563" r:id="rId29"/>
    <p:sldId id="600" r:id="rId30"/>
    <p:sldId id="602" r:id="rId31"/>
    <p:sldId id="603" r:id="rId32"/>
    <p:sldId id="604" r:id="rId33"/>
    <p:sldId id="564" r:id="rId34"/>
    <p:sldId id="582" r:id="rId35"/>
    <p:sldId id="583" r:id="rId36"/>
    <p:sldId id="584" r:id="rId37"/>
    <p:sldId id="585" r:id="rId38"/>
    <p:sldId id="586" r:id="rId39"/>
    <p:sldId id="587" r:id="rId40"/>
    <p:sldId id="588" r:id="rId41"/>
    <p:sldId id="589" r:id="rId42"/>
    <p:sldId id="615" r:id="rId43"/>
    <p:sldId id="590" r:id="rId44"/>
    <p:sldId id="607" r:id="rId45"/>
    <p:sldId id="608" r:id="rId46"/>
    <p:sldId id="461" r:id="rId47"/>
    <p:sldId id="609" r:id="rId48"/>
    <p:sldId id="439" r:id="rId49"/>
    <p:sldId id="434" r:id="rId50"/>
    <p:sldId id="605" r:id="rId51"/>
    <p:sldId id="359" r:id="rId52"/>
    <p:sldId id="360" r:id="rId53"/>
    <p:sldId id="361" r:id="rId54"/>
    <p:sldId id="362" r:id="rId55"/>
    <p:sldId id="511" r:id="rId56"/>
    <p:sldId id="514" r:id="rId57"/>
    <p:sldId id="364" r:id="rId58"/>
    <p:sldId id="610" r:id="rId59"/>
    <p:sldId id="366" r:id="rId60"/>
    <p:sldId id="441" r:id="rId61"/>
    <p:sldId id="597" r:id="rId62"/>
    <p:sldId id="518" r:id="rId63"/>
    <p:sldId id="519" r:id="rId64"/>
    <p:sldId id="520" r:id="rId65"/>
    <p:sldId id="448" r:id="rId66"/>
    <p:sldId id="598" r:id="rId67"/>
    <p:sldId id="521" r:id="rId68"/>
    <p:sldId id="453" r:id="rId69"/>
    <p:sldId id="601" r:id="rId70"/>
    <p:sldId id="613" r:id="rId71"/>
    <p:sldId id="454" r:id="rId72"/>
    <p:sldId id="456" r:id="rId73"/>
    <p:sldId id="457" r:id="rId74"/>
    <p:sldId id="459" r:id="rId75"/>
    <p:sldId id="526" r:id="rId76"/>
    <p:sldId id="614" r:id="rId77"/>
    <p:sldId id="527" r:id="rId78"/>
  </p:sldIdLst>
  <p:sldSz cx="9144000" cy="6858000" type="screen4x3"/>
  <p:notesSz cx="6934200" cy="92329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046"/>
    <a:srgbClr val="00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0" autoAdjust="0"/>
  </p:normalViewPr>
  <p:slideViewPr>
    <p:cSldViewPr>
      <p:cViewPr varScale="1">
        <p:scale>
          <a:sx n="47" d="100"/>
          <a:sy n="47" d="100"/>
        </p:scale>
        <p:origin x="87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A4983833-DD77-4486-A7AB-2324518FCFFA}"/>
    <pc:docChg chg="custSel addSld delSld modSld sldOrd">
      <pc:chgData name="buzdugan artur" userId="1770a38c255ab84c" providerId="LiveId" clId="{A4983833-DD77-4486-A7AB-2324518FCFFA}" dt="2023-11-01T15:09:56.158" v="3804"/>
      <pc:docMkLst>
        <pc:docMk/>
      </pc:docMkLst>
      <pc:sldChg chg="del">
        <pc:chgData name="buzdugan artur" userId="1770a38c255ab84c" providerId="LiveId" clId="{A4983833-DD77-4486-A7AB-2324518FCFFA}" dt="2023-10-25T18:35:54.677" v="0" actId="47"/>
        <pc:sldMkLst>
          <pc:docMk/>
          <pc:sldMk cId="0" sldId="256"/>
        </pc:sldMkLst>
      </pc:sldChg>
      <pc:sldChg chg="del">
        <pc:chgData name="buzdugan artur" userId="1770a38c255ab84c" providerId="LiveId" clId="{A4983833-DD77-4486-A7AB-2324518FCFFA}" dt="2023-10-25T18:35:54.677" v="0" actId="47"/>
        <pc:sldMkLst>
          <pc:docMk/>
          <pc:sldMk cId="0" sldId="359"/>
        </pc:sldMkLst>
      </pc:sldChg>
      <pc:sldChg chg="del">
        <pc:chgData name="buzdugan artur" userId="1770a38c255ab84c" providerId="LiveId" clId="{A4983833-DD77-4486-A7AB-2324518FCFFA}" dt="2023-10-25T18:35:54.677" v="0" actId="47"/>
        <pc:sldMkLst>
          <pc:docMk/>
          <pc:sldMk cId="0" sldId="360"/>
        </pc:sldMkLst>
      </pc:sldChg>
      <pc:sldChg chg="del">
        <pc:chgData name="buzdugan artur" userId="1770a38c255ab84c" providerId="LiveId" clId="{A4983833-DD77-4486-A7AB-2324518FCFFA}" dt="2023-10-25T18:35:54.677" v="0" actId="47"/>
        <pc:sldMkLst>
          <pc:docMk/>
          <pc:sldMk cId="0" sldId="361"/>
        </pc:sldMkLst>
      </pc:sldChg>
      <pc:sldChg chg="del">
        <pc:chgData name="buzdugan artur" userId="1770a38c255ab84c" providerId="LiveId" clId="{A4983833-DD77-4486-A7AB-2324518FCFFA}" dt="2023-10-25T18:35:54.677" v="0" actId="47"/>
        <pc:sldMkLst>
          <pc:docMk/>
          <pc:sldMk cId="0" sldId="362"/>
        </pc:sldMkLst>
      </pc:sldChg>
      <pc:sldChg chg="del">
        <pc:chgData name="buzdugan artur" userId="1770a38c255ab84c" providerId="LiveId" clId="{A4983833-DD77-4486-A7AB-2324518FCFFA}" dt="2023-10-25T18:35:54.677" v="0" actId="47"/>
        <pc:sldMkLst>
          <pc:docMk/>
          <pc:sldMk cId="0" sldId="363"/>
        </pc:sldMkLst>
      </pc:sldChg>
      <pc:sldChg chg="del">
        <pc:chgData name="buzdugan artur" userId="1770a38c255ab84c" providerId="LiveId" clId="{A4983833-DD77-4486-A7AB-2324518FCFFA}" dt="2023-10-25T18:35:54.677" v="0" actId="47"/>
        <pc:sldMkLst>
          <pc:docMk/>
          <pc:sldMk cId="0" sldId="364"/>
        </pc:sldMkLst>
      </pc:sldChg>
      <pc:sldChg chg="del">
        <pc:chgData name="buzdugan artur" userId="1770a38c255ab84c" providerId="LiveId" clId="{A4983833-DD77-4486-A7AB-2324518FCFFA}" dt="2023-10-25T18:35:54.677" v="0" actId="47"/>
        <pc:sldMkLst>
          <pc:docMk/>
          <pc:sldMk cId="0" sldId="365"/>
        </pc:sldMkLst>
      </pc:sldChg>
      <pc:sldChg chg="del">
        <pc:chgData name="buzdugan artur" userId="1770a38c255ab84c" providerId="LiveId" clId="{A4983833-DD77-4486-A7AB-2324518FCFFA}" dt="2023-10-25T18:35:54.677" v="0" actId="47"/>
        <pc:sldMkLst>
          <pc:docMk/>
          <pc:sldMk cId="0" sldId="366"/>
        </pc:sldMkLst>
      </pc:sldChg>
      <pc:sldChg chg="del">
        <pc:chgData name="buzdugan artur" userId="1770a38c255ab84c" providerId="LiveId" clId="{A4983833-DD77-4486-A7AB-2324518FCFFA}" dt="2023-10-25T18:35:54.677" v="0" actId="47"/>
        <pc:sldMkLst>
          <pc:docMk/>
          <pc:sldMk cId="0" sldId="434"/>
        </pc:sldMkLst>
      </pc:sldChg>
      <pc:sldChg chg="del">
        <pc:chgData name="buzdugan artur" userId="1770a38c255ab84c" providerId="LiveId" clId="{A4983833-DD77-4486-A7AB-2324518FCFFA}" dt="2023-10-25T18:35:54.677" v="0" actId="47"/>
        <pc:sldMkLst>
          <pc:docMk/>
          <pc:sldMk cId="0" sldId="435"/>
        </pc:sldMkLst>
      </pc:sldChg>
      <pc:sldChg chg="del">
        <pc:chgData name="buzdugan artur" userId="1770a38c255ab84c" providerId="LiveId" clId="{A4983833-DD77-4486-A7AB-2324518FCFFA}" dt="2023-10-25T18:35:54.677" v="0" actId="47"/>
        <pc:sldMkLst>
          <pc:docMk/>
          <pc:sldMk cId="0" sldId="438"/>
        </pc:sldMkLst>
      </pc:sldChg>
      <pc:sldChg chg="del">
        <pc:chgData name="buzdugan artur" userId="1770a38c255ab84c" providerId="LiveId" clId="{A4983833-DD77-4486-A7AB-2324518FCFFA}" dt="2023-10-25T18:35:54.677" v="0" actId="47"/>
        <pc:sldMkLst>
          <pc:docMk/>
          <pc:sldMk cId="0" sldId="439"/>
        </pc:sldMkLst>
      </pc:sldChg>
      <pc:sldChg chg="del">
        <pc:chgData name="buzdugan artur" userId="1770a38c255ab84c" providerId="LiveId" clId="{A4983833-DD77-4486-A7AB-2324518FCFFA}" dt="2023-10-25T18:35:54.677" v="0" actId="47"/>
        <pc:sldMkLst>
          <pc:docMk/>
          <pc:sldMk cId="3374610712" sldId="441"/>
        </pc:sldMkLst>
      </pc:sldChg>
      <pc:sldChg chg="del">
        <pc:chgData name="buzdugan artur" userId="1770a38c255ab84c" providerId="LiveId" clId="{A4983833-DD77-4486-A7AB-2324518FCFFA}" dt="2023-10-25T18:35:54.677" v="0" actId="47"/>
        <pc:sldMkLst>
          <pc:docMk/>
          <pc:sldMk cId="2454135358" sldId="444"/>
        </pc:sldMkLst>
      </pc:sldChg>
      <pc:sldChg chg="del">
        <pc:chgData name="buzdugan artur" userId="1770a38c255ab84c" providerId="LiveId" clId="{A4983833-DD77-4486-A7AB-2324518FCFFA}" dt="2023-10-25T18:35:54.677" v="0" actId="47"/>
        <pc:sldMkLst>
          <pc:docMk/>
          <pc:sldMk cId="907941174" sldId="447"/>
        </pc:sldMkLst>
      </pc:sldChg>
      <pc:sldChg chg="del">
        <pc:chgData name="buzdugan artur" userId="1770a38c255ab84c" providerId="LiveId" clId="{A4983833-DD77-4486-A7AB-2324518FCFFA}" dt="2023-10-25T18:35:54.677" v="0" actId="47"/>
        <pc:sldMkLst>
          <pc:docMk/>
          <pc:sldMk cId="4212729709" sldId="448"/>
        </pc:sldMkLst>
      </pc:sldChg>
      <pc:sldChg chg="del">
        <pc:chgData name="buzdugan artur" userId="1770a38c255ab84c" providerId="LiveId" clId="{A4983833-DD77-4486-A7AB-2324518FCFFA}" dt="2023-10-25T18:35:54.677" v="0" actId="47"/>
        <pc:sldMkLst>
          <pc:docMk/>
          <pc:sldMk cId="3504954708" sldId="449"/>
        </pc:sldMkLst>
      </pc:sldChg>
      <pc:sldChg chg="del">
        <pc:chgData name="buzdugan artur" userId="1770a38c255ab84c" providerId="LiveId" clId="{A4983833-DD77-4486-A7AB-2324518FCFFA}" dt="2023-10-25T18:35:54.677" v="0" actId="47"/>
        <pc:sldMkLst>
          <pc:docMk/>
          <pc:sldMk cId="2884079425" sldId="453"/>
        </pc:sldMkLst>
      </pc:sldChg>
      <pc:sldChg chg="del">
        <pc:chgData name="buzdugan artur" userId="1770a38c255ab84c" providerId="LiveId" clId="{A4983833-DD77-4486-A7AB-2324518FCFFA}" dt="2023-10-25T18:35:54.677" v="0" actId="47"/>
        <pc:sldMkLst>
          <pc:docMk/>
          <pc:sldMk cId="2223145094" sldId="454"/>
        </pc:sldMkLst>
      </pc:sldChg>
      <pc:sldChg chg="del">
        <pc:chgData name="buzdugan artur" userId="1770a38c255ab84c" providerId="LiveId" clId="{A4983833-DD77-4486-A7AB-2324518FCFFA}" dt="2023-10-25T18:35:54.677" v="0" actId="47"/>
        <pc:sldMkLst>
          <pc:docMk/>
          <pc:sldMk cId="204393286" sldId="456"/>
        </pc:sldMkLst>
      </pc:sldChg>
      <pc:sldChg chg="del">
        <pc:chgData name="buzdugan artur" userId="1770a38c255ab84c" providerId="LiveId" clId="{A4983833-DD77-4486-A7AB-2324518FCFFA}" dt="2023-10-25T18:35:54.677" v="0" actId="47"/>
        <pc:sldMkLst>
          <pc:docMk/>
          <pc:sldMk cId="4160894113" sldId="457"/>
        </pc:sldMkLst>
      </pc:sldChg>
      <pc:sldChg chg="del">
        <pc:chgData name="buzdugan artur" userId="1770a38c255ab84c" providerId="LiveId" clId="{A4983833-DD77-4486-A7AB-2324518FCFFA}" dt="2023-10-25T18:35:54.677" v="0" actId="47"/>
        <pc:sldMkLst>
          <pc:docMk/>
          <pc:sldMk cId="3678750391" sldId="458"/>
        </pc:sldMkLst>
      </pc:sldChg>
      <pc:sldChg chg="del">
        <pc:chgData name="buzdugan artur" userId="1770a38c255ab84c" providerId="LiveId" clId="{A4983833-DD77-4486-A7AB-2324518FCFFA}" dt="2023-10-25T18:35:54.677" v="0" actId="47"/>
        <pc:sldMkLst>
          <pc:docMk/>
          <pc:sldMk cId="2765933104" sldId="459"/>
        </pc:sldMkLst>
      </pc:sldChg>
      <pc:sldChg chg="del">
        <pc:chgData name="buzdugan artur" userId="1770a38c255ab84c" providerId="LiveId" clId="{A4983833-DD77-4486-A7AB-2324518FCFFA}" dt="2023-10-25T18:35:54.677" v="0" actId="47"/>
        <pc:sldMkLst>
          <pc:docMk/>
          <pc:sldMk cId="887813611" sldId="460"/>
        </pc:sldMkLst>
      </pc:sldChg>
      <pc:sldChg chg="del">
        <pc:chgData name="buzdugan artur" userId="1770a38c255ab84c" providerId="LiveId" clId="{A4983833-DD77-4486-A7AB-2324518FCFFA}" dt="2023-10-25T18:35:54.677" v="0" actId="47"/>
        <pc:sldMkLst>
          <pc:docMk/>
          <pc:sldMk cId="1120121591" sldId="461"/>
        </pc:sldMkLst>
      </pc:sldChg>
      <pc:sldChg chg="del">
        <pc:chgData name="buzdugan artur" userId="1770a38c255ab84c" providerId="LiveId" clId="{A4983833-DD77-4486-A7AB-2324518FCFFA}" dt="2023-10-25T18:35:54.677" v="0" actId="47"/>
        <pc:sldMkLst>
          <pc:docMk/>
          <pc:sldMk cId="3482560841" sldId="462"/>
        </pc:sldMkLst>
      </pc:sldChg>
      <pc:sldChg chg="del">
        <pc:chgData name="buzdugan artur" userId="1770a38c255ab84c" providerId="LiveId" clId="{A4983833-DD77-4486-A7AB-2324518FCFFA}" dt="2023-10-25T18:35:54.677" v="0" actId="47"/>
        <pc:sldMkLst>
          <pc:docMk/>
          <pc:sldMk cId="312396818" sldId="464"/>
        </pc:sldMkLst>
      </pc:sldChg>
      <pc:sldChg chg="del">
        <pc:chgData name="buzdugan artur" userId="1770a38c255ab84c" providerId="LiveId" clId="{A4983833-DD77-4486-A7AB-2324518FCFFA}" dt="2023-10-25T18:35:54.677" v="0" actId="47"/>
        <pc:sldMkLst>
          <pc:docMk/>
          <pc:sldMk cId="4111291383" sldId="465"/>
        </pc:sldMkLst>
      </pc:sldChg>
      <pc:sldChg chg="del">
        <pc:chgData name="buzdugan artur" userId="1770a38c255ab84c" providerId="LiveId" clId="{A4983833-DD77-4486-A7AB-2324518FCFFA}" dt="2023-10-25T18:35:54.677" v="0" actId="47"/>
        <pc:sldMkLst>
          <pc:docMk/>
          <pc:sldMk cId="868483802" sldId="466"/>
        </pc:sldMkLst>
      </pc:sldChg>
      <pc:sldChg chg="del">
        <pc:chgData name="buzdugan artur" userId="1770a38c255ab84c" providerId="LiveId" clId="{A4983833-DD77-4486-A7AB-2324518FCFFA}" dt="2023-10-25T18:35:54.677" v="0" actId="47"/>
        <pc:sldMkLst>
          <pc:docMk/>
          <pc:sldMk cId="3584239235" sldId="509"/>
        </pc:sldMkLst>
      </pc:sldChg>
      <pc:sldChg chg="del">
        <pc:chgData name="buzdugan artur" userId="1770a38c255ab84c" providerId="LiveId" clId="{A4983833-DD77-4486-A7AB-2324518FCFFA}" dt="2023-10-25T18:35:54.677" v="0" actId="47"/>
        <pc:sldMkLst>
          <pc:docMk/>
          <pc:sldMk cId="1576080225" sldId="510"/>
        </pc:sldMkLst>
      </pc:sldChg>
      <pc:sldChg chg="del">
        <pc:chgData name="buzdugan artur" userId="1770a38c255ab84c" providerId="LiveId" clId="{A4983833-DD77-4486-A7AB-2324518FCFFA}" dt="2023-10-25T18:35:54.677" v="0" actId="47"/>
        <pc:sldMkLst>
          <pc:docMk/>
          <pc:sldMk cId="2839671323" sldId="511"/>
        </pc:sldMkLst>
      </pc:sldChg>
      <pc:sldChg chg="del">
        <pc:chgData name="buzdugan artur" userId="1770a38c255ab84c" providerId="LiveId" clId="{A4983833-DD77-4486-A7AB-2324518FCFFA}" dt="2023-10-25T18:35:54.677" v="0" actId="47"/>
        <pc:sldMkLst>
          <pc:docMk/>
          <pc:sldMk cId="260784253" sldId="512"/>
        </pc:sldMkLst>
      </pc:sldChg>
      <pc:sldChg chg="del">
        <pc:chgData name="buzdugan artur" userId="1770a38c255ab84c" providerId="LiveId" clId="{A4983833-DD77-4486-A7AB-2324518FCFFA}" dt="2023-10-25T18:35:54.677" v="0" actId="47"/>
        <pc:sldMkLst>
          <pc:docMk/>
          <pc:sldMk cId="2934771989" sldId="514"/>
        </pc:sldMkLst>
      </pc:sldChg>
      <pc:sldChg chg="del">
        <pc:chgData name="buzdugan artur" userId="1770a38c255ab84c" providerId="LiveId" clId="{A4983833-DD77-4486-A7AB-2324518FCFFA}" dt="2023-10-25T18:35:54.677" v="0" actId="47"/>
        <pc:sldMkLst>
          <pc:docMk/>
          <pc:sldMk cId="1269522688" sldId="515"/>
        </pc:sldMkLst>
      </pc:sldChg>
      <pc:sldChg chg="del">
        <pc:chgData name="buzdugan artur" userId="1770a38c255ab84c" providerId="LiveId" clId="{A4983833-DD77-4486-A7AB-2324518FCFFA}" dt="2023-10-25T18:35:54.677" v="0" actId="47"/>
        <pc:sldMkLst>
          <pc:docMk/>
          <pc:sldMk cId="3914798743" sldId="516"/>
        </pc:sldMkLst>
      </pc:sldChg>
      <pc:sldChg chg="del">
        <pc:chgData name="buzdugan artur" userId="1770a38c255ab84c" providerId="LiveId" clId="{A4983833-DD77-4486-A7AB-2324518FCFFA}" dt="2023-10-25T18:35:54.677" v="0" actId="47"/>
        <pc:sldMkLst>
          <pc:docMk/>
          <pc:sldMk cId="660748656" sldId="517"/>
        </pc:sldMkLst>
      </pc:sldChg>
      <pc:sldChg chg="del">
        <pc:chgData name="buzdugan artur" userId="1770a38c255ab84c" providerId="LiveId" clId="{A4983833-DD77-4486-A7AB-2324518FCFFA}" dt="2023-10-25T18:35:54.677" v="0" actId="47"/>
        <pc:sldMkLst>
          <pc:docMk/>
          <pc:sldMk cId="4003096700" sldId="518"/>
        </pc:sldMkLst>
      </pc:sldChg>
      <pc:sldChg chg="del">
        <pc:chgData name="buzdugan artur" userId="1770a38c255ab84c" providerId="LiveId" clId="{A4983833-DD77-4486-A7AB-2324518FCFFA}" dt="2023-10-25T18:35:54.677" v="0" actId="47"/>
        <pc:sldMkLst>
          <pc:docMk/>
          <pc:sldMk cId="2389985146" sldId="519"/>
        </pc:sldMkLst>
      </pc:sldChg>
      <pc:sldChg chg="del">
        <pc:chgData name="buzdugan artur" userId="1770a38c255ab84c" providerId="LiveId" clId="{A4983833-DD77-4486-A7AB-2324518FCFFA}" dt="2023-10-25T18:35:54.677" v="0" actId="47"/>
        <pc:sldMkLst>
          <pc:docMk/>
          <pc:sldMk cId="3062236808" sldId="520"/>
        </pc:sldMkLst>
      </pc:sldChg>
      <pc:sldChg chg="del">
        <pc:chgData name="buzdugan artur" userId="1770a38c255ab84c" providerId="LiveId" clId="{A4983833-DD77-4486-A7AB-2324518FCFFA}" dt="2023-10-25T18:35:54.677" v="0" actId="47"/>
        <pc:sldMkLst>
          <pc:docMk/>
          <pc:sldMk cId="2711331519" sldId="521"/>
        </pc:sldMkLst>
      </pc:sldChg>
      <pc:sldChg chg="del">
        <pc:chgData name="buzdugan artur" userId="1770a38c255ab84c" providerId="LiveId" clId="{A4983833-DD77-4486-A7AB-2324518FCFFA}" dt="2023-10-25T18:35:54.677" v="0" actId="47"/>
        <pc:sldMkLst>
          <pc:docMk/>
          <pc:sldMk cId="4176886877" sldId="522"/>
        </pc:sldMkLst>
      </pc:sldChg>
      <pc:sldChg chg="del">
        <pc:chgData name="buzdugan artur" userId="1770a38c255ab84c" providerId="LiveId" clId="{A4983833-DD77-4486-A7AB-2324518FCFFA}" dt="2023-10-25T18:35:54.677" v="0" actId="47"/>
        <pc:sldMkLst>
          <pc:docMk/>
          <pc:sldMk cId="2518060411" sldId="525"/>
        </pc:sldMkLst>
      </pc:sldChg>
      <pc:sldChg chg="del">
        <pc:chgData name="buzdugan artur" userId="1770a38c255ab84c" providerId="LiveId" clId="{A4983833-DD77-4486-A7AB-2324518FCFFA}" dt="2023-10-25T18:35:54.677" v="0" actId="47"/>
        <pc:sldMkLst>
          <pc:docMk/>
          <pc:sldMk cId="2223337161" sldId="526"/>
        </pc:sldMkLst>
      </pc:sldChg>
      <pc:sldChg chg="del">
        <pc:chgData name="buzdugan artur" userId="1770a38c255ab84c" providerId="LiveId" clId="{A4983833-DD77-4486-A7AB-2324518FCFFA}" dt="2023-10-25T18:35:54.677" v="0" actId="47"/>
        <pc:sldMkLst>
          <pc:docMk/>
          <pc:sldMk cId="3850771037" sldId="527"/>
        </pc:sldMkLst>
      </pc:sldChg>
      <pc:sldChg chg="del">
        <pc:chgData name="buzdugan artur" userId="1770a38c255ab84c" providerId="LiveId" clId="{A4983833-DD77-4486-A7AB-2324518FCFFA}" dt="2023-10-25T18:35:54.677" v="0" actId="47"/>
        <pc:sldMkLst>
          <pc:docMk/>
          <pc:sldMk cId="1637758745" sldId="528"/>
        </pc:sldMkLst>
      </pc:sldChg>
      <pc:sldChg chg="del">
        <pc:chgData name="buzdugan artur" userId="1770a38c255ab84c" providerId="LiveId" clId="{A4983833-DD77-4486-A7AB-2324518FCFFA}" dt="2023-10-25T18:35:54.677" v="0" actId="47"/>
        <pc:sldMkLst>
          <pc:docMk/>
          <pc:sldMk cId="3407029371" sldId="529"/>
        </pc:sldMkLst>
      </pc:sldChg>
      <pc:sldChg chg="del">
        <pc:chgData name="buzdugan artur" userId="1770a38c255ab84c" providerId="LiveId" clId="{A4983833-DD77-4486-A7AB-2324518FCFFA}" dt="2023-10-25T18:35:54.677" v="0" actId="47"/>
        <pc:sldMkLst>
          <pc:docMk/>
          <pc:sldMk cId="652970375" sldId="530"/>
        </pc:sldMkLst>
      </pc:sldChg>
      <pc:sldChg chg="del">
        <pc:chgData name="buzdugan artur" userId="1770a38c255ab84c" providerId="LiveId" clId="{A4983833-DD77-4486-A7AB-2324518FCFFA}" dt="2023-10-25T18:35:54.677" v="0" actId="47"/>
        <pc:sldMkLst>
          <pc:docMk/>
          <pc:sldMk cId="695971444" sldId="531"/>
        </pc:sldMkLst>
      </pc:sldChg>
      <pc:sldChg chg="del">
        <pc:chgData name="buzdugan artur" userId="1770a38c255ab84c" providerId="LiveId" clId="{A4983833-DD77-4486-A7AB-2324518FCFFA}" dt="2023-10-25T18:35:54.677" v="0" actId="47"/>
        <pc:sldMkLst>
          <pc:docMk/>
          <pc:sldMk cId="1654482951" sldId="532"/>
        </pc:sldMkLst>
      </pc:sldChg>
      <pc:sldChg chg="del">
        <pc:chgData name="buzdugan artur" userId="1770a38c255ab84c" providerId="LiveId" clId="{A4983833-DD77-4486-A7AB-2324518FCFFA}" dt="2023-10-25T18:35:54.677" v="0" actId="47"/>
        <pc:sldMkLst>
          <pc:docMk/>
          <pc:sldMk cId="3139755155" sldId="533"/>
        </pc:sldMkLst>
      </pc:sldChg>
      <pc:sldChg chg="del">
        <pc:chgData name="buzdugan artur" userId="1770a38c255ab84c" providerId="LiveId" clId="{A4983833-DD77-4486-A7AB-2324518FCFFA}" dt="2023-10-25T18:35:54.677" v="0" actId="47"/>
        <pc:sldMkLst>
          <pc:docMk/>
          <pc:sldMk cId="2890093299" sldId="534"/>
        </pc:sldMkLst>
      </pc:sldChg>
      <pc:sldChg chg="modSp mod">
        <pc:chgData name="buzdugan artur" userId="1770a38c255ab84c" providerId="LiveId" clId="{A4983833-DD77-4486-A7AB-2324518FCFFA}" dt="2023-11-01T15:08:30.841" v="3802" actId="113"/>
        <pc:sldMkLst>
          <pc:docMk/>
          <pc:sldMk cId="1860518731" sldId="537"/>
        </pc:sldMkLst>
        <pc:spChg chg="mod">
          <ac:chgData name="buzdugan artur" userId="1770a38c255ab84c" providerId="LiveId" clId="{A4983833-DD77-4486-A7AB-2324518FCFFA}" dt="2023-11-01T15:08:30.841" v="3802" actId="113"/>
          <ac:spMkLst>
            <pc:docMk/>
            <pc:sldMk cId="1860518731" sldId="537"/>
            <ac:spMk id="3" creationId="{00000000-0000-0000-0000-000000000000}"/>
          </ac:spMkLst>
        </pc:spChg>
      </pc:sldChg>
      <pc:sldChg chg="ord">
        <pc:chgData name="buzdugan artur" userId="1770a38c255ab84c" providerId="LiveId" clId="{A4983833-DD77-4486-A7AB-2324518FCFFA}" dt="2023-11-01T15:09:56.158" v="3804"/>
        <pc:sldMkLst>
          <pc:docMk/>
          <pc:sldMk cId="3991742989" sldId="542"/>
        </pc:sldMkLst>
      </pc:sldChg>
      <pc:sldChg chg="del">
        <pc:chgData name="buzdugan artur" userId="1770a38c255ab84c" providerId="LiveId" clId="{A4983833-DD77-4486-A7AB-2324518FCFFA}" dt="2023-11-01T15:06:59.605" v="3801" actId="47"/>
        <pc:sldMkLst>
          <pc:docMk/>
          <pc:sldMk cId="2963253355" sldId="568"/>
        </pc:sldMkLst>
      </pc:sldChg>
      <pc:sldChg chg="del">
        <pc:chgData name="buzdugan artur" userId="1770a38c255ab84c" providerId="LiveId" clId="{A4983833-DD77-4486-A7AB-2324518FCFFA}" dt="2023-10-25T18:35:54.677" v="0" actId="47"/>
        <pc:sldMkLst>
          <pc:docMk/>
          <pc:sldMk cId="3111355403" sldId="582"/>
        </pc:sldMkLst>
      </pc:sldChg>
      <pc:sldChg chg="addSp modSp new mod">
        <pc:chgData name="buzdugan artur" userId="1770a38c255ab84c" providerId="LiveId" clId="{A4983833-DD77-4486-A7AB-2324518FCFFA}" dt="2023-11-01T14:16:29.586" v="1112" actId="5793"/>
        <pc:sldMkLst>
          <pc:docMk/>
          <pc:sldMk cId="3153237522" sldId="582"/>
        </pc:sldMkLst>
        <pc:spChg chg="mod">
          <ac:chgData name="buzdugan artur" userId="1770a38c255ab84c" providerId="LiveId" clId="{A4983833-DD77-4486-A7AB-2324518FCFFA}" dt="2023-11-01T14:00:41.666" v="390" actId="1076"/>
          <ac:spMkLst>
            <pc:docMk/>
            <pc:sldMk cId="3153237522" sldId="582"/>
            <ac:spMk id="2" creationId="{7484A316-FA51-7EC1-55FD-4DAB10F7025A}"/>
          </ac:spMkLst>
        </pc:spChg>
        <pc:spChg chg="mod">
          <ac:chgData name="buzdugan artur" userId="1770a38c255ab84c" providerId="LiveId" clId="{A4983833-DD77-4486-A7AB-2324518FCFFA}" dt="2023-11-01T14:16:29.586" v="1112" actId="5793"/>
          <ac:spMkLst>
            <pc:docMk/>
            <pc:sldMk cId="3153237522" sldId="582"/>
            <ac:spMk id="3" creationId="{74D50A78-2670-3907-B884-78DCC37BF241}"/>
          </ac:spMkLst>
        </pc:spChg>
        <pc:picChg chg="add mod">
          <ac:chgData name="buzdugan artur" userId="1770a38c255ab84c" providerId="LiveId" clId="{A4983833-DD77-4486-A7AB-2324518FCFFA}" dt="2023-11-01T14:15:35.127" v="1104" actId="14100"/>
          <ac:picMkLst>
            <pc:docMk/>
            <pc:sldMk cId="3153237522" sldId="582"/>
            <ac:picMk id="5" creationId="{8B6574EF-43FD-6A65-0C1C-217C473B6058}"/>
          </ac:picMkLst>
        </pc:picChg>
        <pc:picChg chg="add mod">
          <ac:chgData name="buzdugan artur" userId="1770a38c255ab84c" providerId="LiveId" clId="{A4983833-DD77-4486-A7AB-2324518FCFFA}" dt="2023-11-01T14:16:18.432" v="1108" actId="14100"/>
          <ac:picMkLst>
            <pc:docMk/>
            <pc:sldMk cId="3153237522" sldId="582"/>
            <ac:picMk id="7" creationId="{9A1422C8-79C7-74C5-7A8A-08A73C4B82B5}"/>
          </ac:picMkLst>
        </pc:picChg>
      </pc:sldChg>
      <pc:sldChg chg="addSp delSp modSp new mod">
        <pc:chgData name="buzdugan artur" userId="1770a38c255ab84c" providerId="LiveId" clId="{A4983833-DD77-4486-A7AB-2324518FCFFA}" dt="2023-11-01T14:17:39.888" v="1124" actId="14100"/>
        <pc:sldMkLst>
          <pc:docMk/>
          <pc:sldMk cId="3024361152" sldId="583"/>
        </pc:sldMkLst>
        <pc:spChg chg="mod">
          <ac:chgData name="buzdugan artur" userId="1770a38c255ab84c" providerId="LiveId" clId="{A4983833-DD77-4486-A7AB-2324518FCFFA}" dt="2023-11-01T14:17:16.567" v="1117" actId="1076"/>
          <ac:spMkLst>
            <pc:docMk/>
            <pc:sldMk cId="3024361152" sldId="583"/>
            <ac:spMk id="2" creationId="{DAEA5813-0336-86C1-E3A7-728F161C8F2F}"/>
          </ac:spMkLst>
        </pc:spChg>
        <pc:spChg chg="del">
          <ac:chgData name="buzdugan artur" userId="1770a38c255ab84c" providerId="LiveId" clId="{A4983833-DD77-4486-A7AB-2324518FCFFA}" dt="2023-11-01T14:06:04.512" v="679" actId="22"/>
          <ac:spMkLst>
            <pc:docMk/>
            <pc:sldMk cId="3024361152" sldId="583"/>
            <ac:spMk id="3" creationId="{5AFC9B23-A570-0BBC-1262-F5FFDDBEA326}"/>
          </ac:spMkLst>
        </pc:spChg>
        <pc:spChg chg="add mod">
          <ac:chgData name="buzdugan artur" userId="1770a38c255ab84c" providerId="LiveId" clId="{A4983833-DD77-4486-A7AB-2324518FCFFA}" dt="2023-11-01T14:17:29.854" v="1121" actId="14100"/>
          <ac:spMkLst>
            <pc:docMk/>
            <pc:sldMk cId="3024361152" sldId="583"/>
            <ac:spMk id="9" creationId="{B29B2F81-6A29-66F5-6328-EBE0B87B4F1D}"/>
          </ac:spMkLst>
        </pc:spChg>
        <pc:spChg chg="add mod">
          <ac:chgData name="buzdugan artur" userId="1770a38c255ab84c" providerId="LiveId" clId="{A4983833-DD77-4486-A7AB-2324518FCFFA}" dt="2023-11-01T14:17:39.888" v="1124" actId="14100"/>
          <ac:spMkLst>
            <pc:docMk/>
            <pc:sldMk cId="3024361152" sldId="583"/>
            <ac:spMk id="11" creationId="{BB5D905E-9F58-AD6B-3DD1-D32D8BA4C5D2}"/>
          </ac:spMkLst>
        </pc:spChg>
        <pc:picChg chg="add mod ord">
          <ac:chgData name="buzdugan artur" userId="1770a38c255ab84c" providerId="LiveId" clId="{A4983833-DD77-4486-A7AB-2324518FCFFA}" dt="2023-11-01T14:17:25.307" v="1120" actId="14100"/>
          <ac:picMkLst>
            <pc:docMk/>
            <pc:sldMk cId="3024361152" sldId="583"/>
            <ac:picMk id="5" creationId="{0A17BEF4-0DA1-2D46-6A1A-AD215948D3DE}"/>
          </ac:picMkLst>
        </pc:picChg>
        <pc:picChg chg="add mod">
          <ac:chgData name="buzdugan artur" userId="1770a38c255ab84c" providerId="LiveId" clId="{A4983833-DD77-4486-A7AB-2324518FCFFA}" dt="2023-11-01T14:17:32.306" v="1122" actId="1076"/>
          <ac:picMkLst>
            <pc:docMk/>
            <pc:sldMk cId="3024361152" sldId="583"/>
            <ac:picMk id="7" creationId="{F9F185F6-617F-879F-53A3-A5A328861C3C}"/>
          </ac:picMkLst>
        </pc:picChg>
        <pc:picChg chg="add mod">
          <ac:chgData name="buzdugan artur" userId="1770a38c255ab84c" providerId="LiveId" clId="{A4983833-DD77-4486-A7AB-2324518FCFFA}" dt="2023-11-01T14:17:22.095" v="1119" actId="14100"/>
          <ac:picMkLst>
            <pc:docMk/>
            <pc:sldMk cId="3024361152" sldId="583"/>
            <ac:picMk id="12" creationId="{ED469C2D-E083-62BF-6CD4-D3E0AEED6CAF}"/>
          </ac:picMkLst>
        </pc:picChg>
      </pc:sldChg>
      <pc:sldChg chg="del">
        <pc:chgData name="buzdugan artur" userId="1770a38c255ab84c" providerId="LiveId" clId="{A4983833-DD77-4486-A7AB-2324518FCFFA}" dt="2023-10-25T18:35:54.677" v="0" actId="47"/>
        <pc:sldMkLst>
          <pc:docMk/>
          <pc:sldMk cId="3801557257" sldId="583"/>
        </pc:sldMkLst>
      </pc:sldChg>
      <pc:sldChg chg="addSp modSp new mod">
        <pc:chgData name="buzdugan artur" userId="1770a38c255ab84c" providerId="LiveId" clId="{A4983833-DD77-4486-A7AB-2324518FCFFA}" dt="2023-11-01T14:29:33.101" v="1580" actId="1076"/>
        <pc:sldMkLst>
          <pc:docMk/>
          <pc:sldMk cId="4228314832" sldId="584"/>
        </pc:sldMkLst>
        <pc:spChg chg="mod">
          <ac:chgData name="buzdugan artur" userId="1770a38c255ab84c" providerId="LiveId" clId="{A4983833-DD77-4486-A7AB-2324518FCFFA}" dt="2023-11-01T14:29:24.906" v="1578" actId="20577"/>
          <ac:spMkLst>
            <pc:docMk/>
            <pc:sldMk cId="4228314832" sldId="584"/>
            <ac:spMk id="2" creationId="{92CF7B1C-1B6A-97D4-D292-95FDCA16D215}"/>
          </ac:spMkLst>
        </pc:spChg>
        <pc:spChg chg="mod">
          <ac:chgData name="buzdugan artur" userId="1770a38c255ab84c" providerId="LiveId" clId="{A4983833-DD77-4486-A7AB-2324518FCFFA}" dt="2023-11-01T14:29:31.226" v="1579" actId="1076"/>
          <ac:spMkLst>
            <pc:docMk/>
            <pc:sldMk cId="4228314832" sldId="584"/>
            <ac:spMk id="3" creationId="{6D43CE12-2E09-B92E-9518-BB566E7BE921}"/>
          </ac:spMkLst>
        </pc:spChg>
        <pc:picChg chg="add mod">
          <ac:chgData name="buzdugan artur" userId="1770a38c255ab84c" providerId="LiveId" clId="{A4983833-DD77-4486-A7AB-2324518FCFFA}" dt="2023-11-01T14:29:33.101" v="1580" actId="1076"/>
          <ac:picMkLst>
            <pc:docMk/>
            <pc:sldMk cId="4228314832" sldId="584"/>
            <ac:picMk id="5" creationId="{69C86B9C-FF2A-C301-D4A7-4E60AF261DE0}"/>
          </ac:picMkLst>
        </pc:picChg>
      </pc:sldChg>
      <pc:sldChg chg="addSp modSp new mod">
        <pc:chgData name="buzdugan artur" userId="1770a38c255ab84c" providerId="LiveId" clId="{A4983833-DD77-4486-A7AB-2324518FCFFA}" dt="2023-11-01T14:38:41.179" v="2275" actId="6549"/>
        <pc:sldMkLst>
          <pc:docMk/>
          <pc:sldMk cId="1015867555" sldId="585"/>
        </pc:sldMkLst>
        <pc:spChg chg="mod">
          <ac:chgData name="buzdugan artur" userId="1770a38c255ab84c" providerId="LiveId" clId="{A4983833-DD77-4486-A7AB-2324518FCFFA}" dt="2023-11-01T14:30:07.219" v="1626" actId="1076"/>
          <ac:spMkLst>
            <pc:docMk/>
            <pc:sldMk cId="1015867555" sldId="585"/>
            <ac:spMk id="2" creationId="{D3D86C5C-FE14-DBFE-CCAC-38106E553AE0}"/>
          </ac:spMkLst>
        </pc:spChg>
        <pc:spChg chg="mod">
          <ac:chgData name="buzdugan artur" userId="1770a38c255ab84c" providerId="LiveId" clId="{A4983833-DD77-4486-A7AB-2324518FCFFA}" dt="2023-11-01T14:38:41.179" v="2275" actId="6549"/>
          <ac:spMkLst>
            <pc:docMk/>
            <pc:sldMk cId="1015867555" sldId="585"/>
            <ac:spMk id="3" creationId="{F930BEFB-C701-F048-57FF-8A3F0E86F3B6}"/>
          </ac:spMkLst>
        </pc:spChg>
        <pc:picChg chg="add mod">
          <ac:chgData name="buzdugan artur" userId="1770a38c255ab84c" providerId="LiveId" clId="{A4983833-DD77-4486-A7AB-2324518FCFFA}" dt="2023-11-01T14:36:34.495" v="2105" actId="1076"/>
          <ac:picMkLst>
            <pc:docMk/>
            <pc:sldMk cId="1015867555" sldId="585"/>
            <ac:picMk id="5" creationId="{06688205-19DC-A687-186C-BD9FC9C81B2C}"/>
          </ac:picMkLst>
        </pc:picChg>
        <pc:picChg chg="add mod">
          <ac:chgData name="buzdugan artur" userId="1770a38c255ab84c" providerId="LiveId" clId="{A4983833-DD77-4486-A7AB-2324518FCFFA}" dt="2023-11-01T14:35:59.356" v="2079" actId="14100"/>
          <ac:picMkLst>
            <pc:docMk/>
            <pc:sldMk cId="1015867555" sldId="585"/>
            <ac:picMk id="7" creationId="{DFBC2A9E-077F-DD53-C473-BF725CBA83A8}"/>
          </ac:picMkLst>
        </pc:picChg>
      </pc:sldChg>
      <pc:sldChg chg="addSp modSp new mod">
        <pc:chgData name="buzdugan artur" userId="1770a38c255ab84c" providerId="LiveId" clId="{A4983833-DD77-4486-A7AB-2324518FCFFA}" dt="2023-11-01T14:49:25.177" v="2969" actId="20577"/>
        <pc:sldMkLst>
          <pc:docMk/>
          <pc:sldMk cId="1731477695" sldId="586"/>
        </pc:sldMkLst>
        <pc:spChg chg="mod">
          <ac:chgData name="buzdugan artur" userId="1770a38c255ab84c" providerId="LiveId" clId="{A4983833-DD77-4486-A7AB-2324518FCFFA}" dt="2023-11-01T14:49:25.177" v="2969" actId="20577"/>
          <ac:spMkLst>
            <pc:docMk/>
            <pc:sldMk cId="1731477695" sldId="586"/>
            <ac:spMk id="2" creationId="{099BB7FB-4458-E6F6-258C-9EF2F9A7688F}"/>
          </ac:spMkLst>
        </pc:spChg>
        <pc:spChg chg="mod">
          <ac:chgData name="buzdugan artur" userId="1770a38c255ab84c" providerId="LiveId" clId="{A4983833-DD77-4486-A7AB-2324518FCFFA}" dt="2023-11-01T14:49:01.850" v="2954" actId="6549"/>
          <ac:spMkLst>
            <pc:docMk/>
            <pc:sldMk cId="1731477695" sldId="586"/>
            <ac:spMk id="3" creationId="{135DBFE3-5024-91B8-4D79-330A2720A13F}"/>
          </ac:spMkLst>
        </pc:spChg>
        <pc:picChg chg="add mod">
          <ac:chgData name="buzdugan artur" userId="1770a38c255ab84c" providerId="LiveId" clId="{A4983833-DD77-4486-A7AB-2324518FCFFA}" dt="2023-11-01T14:49:09.202" v="2955" actId="1076"/>
          <ac:picMkLst>
            <pc:docMk/>
            <pc:sldMk cId="1731477695" sldId="586"/>
            <ac:picMk id="5" creationId="{39C8197F-6AB0-7479-2D20-457F1430975E}"/>
          </ac:picMkLst>
        </pc:picChg>
      </pc:sldChg>
      <pc:sldChg chg="addSp modSp new mod">
        <pc:chgData name="buzdugan artur" userId="1770a38c255ab84c" providerId="LiveId" clId="{A4983833-DD77-4486-A7AB-2324518FCFFA}" dt="2023-11-01T15:02:26.715" v="3430" actId="6549"/>
        <pc:sldMkLst>
          <pc:docMk/>
          <pc:sldMk cId="3886491054" sldId="587"/>
        </pc:sldMkLst>
        <pc:spChg chg="mod">
          <ac:chgData name="buzdugan artur" userId="1770a38c255ab84c" providerId="LiveId" clId="{A4983833-DD77-4486-A7AB-2324518FCFFA}" dt="2023-11-01T15:02:26.715" v="3430" actId="6549"/>
          <ac:spMkLst>
            <pc:docMk/>
            <pc:sldMk cId="3886491054" sldId="587"/>
            <ac:spMk id="2" creationId="{9F7DC803-46D4-8F33-D996-48C3A030A0B9}"/>
          </ac:spMkLst>
        </pc:spChg>
        <pc:spChg chg="mod">
          <ac:chgData name="buzdugan artur" userId="1770a38c255ab84c" providerId="LiveId" clId="{A4983833-DD77-4486-A7AB-2324518FCFFA}" dt="2023-11-01T14:53:47.486" v="3176" actId="6549"/>
          <ac:spMkLst>
            <pc:docMk/>
            <pc:sldMk cId="3886491054" sldId="587"/>
            <ac:spMk id="3" creationId="{16639730-2F04-1910-EEB6-9F5115DB1198}"/>
          </ac:spMkLst>
        </pc:spChg>
        <pc:picChg chg="add mod">
          <ac:chgData name="buzdugan artur" userId="1770a38c255ab84c" providerId="LiveId" clId="{A4983833-DD77-4486-A7AB-2324518FCFFA}" dt="2023-11-01T14:52:10.747" v="3031" actId="14100"/>
          <ac:picMkLst>
            <pc:docMk/>
            <pc:sldMk cId="3886491054" sldId="587"/>
            <ac:picMk id="5" creationId="{AB2ECEE7-22D6-96ED-95F8-C56C29B432CF}"/>
          </ac:picMkLst>
        </pc:picChg>
      </pc:sldChg>
      <pc:sldChg chg="addSp modSp new mod">
        <pc:chgData name="buzdugan artur" userId="1770a38c255ab84c" providerId="LiveId" clId="{A4983833-DD77-4486-A7AB-2324518FCFFA}" dt="2023-11-01T14:57:23.833" v="3341" actId="6549"/>
        <pc:sldMkLst>
          <pc:docMk/>
          <pc:sldMk cId="2546699410" sldId="588"/>
        </pc:sldMkLst>
        <pc:spChg chg="mod">
          <ac:chgData name="buzdugan artur" userId="1770a38c255ab84c" providerId="LiveId" clId="{A4983833-DD77-4486-A7AB-2324518FCFFA}" dt="2023-11-01T14:55:03.956" v="3215" actId="14100"/>
          <ac:spMkLst>
            <pc:docMk/>
            <pc:sldMk cId="2546699410" sldId="588"/>
            <ac:spMk id="2" creationId="{7A83EBCA-2BCD-9CA0-F63D-8AC8463ECFA9}"/>
          </ac:spMkLst>
        </pc:spChg>
        <pc:spChg chg="mod">
          <ac:chgData name="buzdugan artur" userId="1770a38c255ab84c" providerId="LiveId" clId="{A4983833-DD77-4486-A7AB-2324518FCFFA}" dt="2023-11-01T14:57:23.833" v="3341" actId="6549"/>
          <ac:spMkLst>
            <pc:docMk/>
            <pc:sldMk cId="2546699410" sldId="588"/>
            <ac:spMk id="3" creationId="{60EC07B0-815D-4C95-8E5B-533B7F2ABE6B}"/>
          </ac:spMkLst>
        </pc:spChg>
        <pc:picChg chg="add mod">
          <ac:chgData name="buzdugan artur" userId="1770a38c255ab84c" providerId="LiveId" clId="{A4983833-DD77-4486-A7AB-2324518FCFFA}" dt="2023-11-01T14:55:37.871" v="3218" actId="1076"/>
          <ac:picMkLst>
            <pc:docMk/>
            <pc:sldMk cId="2546699410" sldId="588"/>
            <ac:picMk id="5" creationId="{98D249C8-D7B0-77F8-7B67-E2D2A241D070}"/>
          </ac:picMkLst>
        </pc:picChg>
      </pc:sldChg>
      <pc:sldChg chg="addSp modSp new mod">
        <pc:chgData name="buzdugan artur" userId="1770a38c255ab84c" providerId="LiveId" clId="{A4983833-DD77-4486-A7AB-2324518FCFFA}" dt="2023-11-01T15:01:03.009" v="3427" actId="20577"/>
        <pc:sldMkLst>
          <pc:docMk/>
          <pc:sldMk cId="3511003821" sldId="589"/>
        </pc:sldMkLst>
        <pc:spChg chg="mod">
          <ac:chgData name="buzdugan artur" userId="1770a38c255ab84c" providerId="LiveId" clId="{A4983833-DD77-4486-A7AB-2324518FCFFA}" dt="2023-11-01T14:58:06.864" v="3388" actId="1076"/>
          <ac:spMkLst>
            <pc:docMk/>
            <pc:sldMk cId="3511003821" sldId="589"/>
            <ac:spMk id="2" creationId="{80D7C038-09A0-2D41-A2F2-5A1D3C181157}"/>
          </ac:spMkLst>
        </pc:spChg>
        <pc:spChg chg="mod">
          <ac:chgData name="buzdugan artur" userId="1770a38c255ab84c" providerId="LiveId" clId="{A4983833-DD77-4486-A7AB-2324518FCFFA}" dt="2023-11-01T15:01:03.009" v="3427" actId="20577"/>
          <ac:spMkLst>
            <pc:docMk/>
            <pc:sldMk cId="3511003821" sldId="589"/>
            <ac:spMk id="3" creationId="{EAFC8A90-68E6-F425-AB3E-4B0628FC5B41}"/>
          </ac:spMkLst>
        </pc:spChg>
        <pc:picChg chg="add mod">
          <ac:chgData name="buzdugan artur" userId="1770a38c255ab84c" providerId="LiveId" clId="{A4983833-DD77-4486-A7AB-2324518FCFFA}" dt="2023-11-01T14:59:26.463" v="3397" actId="1076"/>
          <ac:picMkLst>
            <pc:docMk/>
            <pc:sldMk cId="3511003821" sldId="589"/>
            <ac:picMk id="5" creationId="{4644AE1B-AC7C-4427-D57A-0BC68358BB28}"/>
          </ac:picMkLst>
        </pc:picChg>
      </pc:sldChg>
      <pc:sldChg chg="modSp new mod">
        <pc:chgData name="buzdugan artur" userId="1770a38c255ab84c" providerId="LiveId" clId="{A4983833-DD77-4486-A7AB-2324518FCFFA}" dt="2023-11-01T15:06:47.312" v="3799" actId="1076"/>
        <pc:sldMkLst>
          <pc:docMk/>
          <pc:sldMk cId="2888151894" sldId="590"/>
        </pc:sldMkLst>
        <pc:spChg chg="mod">
          <ac:chgData name="buzdugan artur" userId="1770a38c255ab84c" providerId="LiveId" clId="{A4983833-DD77-4486-A7AB-2324518FCFFA}" dt="2023-11-01T15:06:44.563" v="3798" actId="1076"/>
          <ac:spMkLst>
            <pc:docMk/>
            <pc:sldMk cId="2888151894" sldId="590"/>
            <ac:spMk id="2" creationId="{626717AD-621E-BD38-E532-7E4F68DBE134}"/>
          </ac:spMkLst>
        </pc:spChg>
        <pc:spChg chg="mod">
          <ac:chgData name="buzdugan artur" userId="1770a38c255ab84c" providerId="LiveId" clId="{A4983833-DD77-4486-A7AB-2324518FCFFA}" dt="2023-11-01T15:06:47.312" v="3799" actId="1076"/>
          <ac:spMkLst>
            <pc:docMk/>
            <pc:sldMk cId="2888151894" sldId="590"/>
            <ac:spMk id="3" creationId="{955987BA-0DF0-36EF-926C-1BB051B2178F}"/>
          </ac:spMkLst>
        </pc:spChg>
      </pc:sldChg>
      <pc:sldChg chg="modSp new del mod">
        <pc:chgData name="buzdugan artur" userId="1770a38c255ab84c" providerId="LiveId" clId="{A4983833-DD77-4486-A7AB-2324518FCFFA}" dt="2023-11-01T15:06:50.138" v="3800" actId="47"/>
        <pc:sldMkLst>
          <pc:docMk/>
          <pc:sldMk cId="2293712871" sldId="591"/>
        </pc:sldMkLst>
        <pc:spChg chg="mod">
          <ac:chgData name="buzdugan artur" userId="1770a38c255ab84c" providerId="LiveId" clId="{A4983833-DD77-4486-A7AB-2324518FCFFA}" dt="2023-11-01T15:05:29.140" v="3727" actId="14100"/>
          <ac:spMkLst>
            <pc:docMk/>
            <pc:sldMk cId="2293712871" sldId="591"/>
            <ac:spMk id="2" creationId="{5878E2A0-D1FB-3447-A150-B05BD8EE5B0F}"/>
          </ac:spMkLst>
        </pc:spChg>
        <pc:spChg chg="mod">
          <ac:chgData name="buzdugan artur" userId="1770a38c255ab84c" providerId="LiveId" clId="{A4983833-DD77-4486-A7AB-2324518FCFFA}" dt="2023-11-01T15:05:51.712" v="3763" actId="20577"/>
          <ac:spMkLst>
            <pc:docMk/>
            <pc:sldMk cId="2293712871" sldId="591"/>
            <ac:spMk id="3" creationId="{1BB10D7E-8C35-5E35-AE9F-4A24D87AB3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3" name="Rectangle 3"/>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a:p>
        </p:txBody>
      </p:sp>
      <p:sp>
        <p:nvSpPr>
          <p:cNvPr id="40965" name="Rectangle 5"/>
          <p:cNvSpPr>
            <a:spLocks noGrp="1" noChangeArrowheads="1"/>
          </p:cNvSpPr>
          <p:nvPr>
            <p:ph type="body" sz="quarter" idx="3"/>
          </p:nvPr>
        </p:nvSpPr>
        <p:spPr bwMode="auto">
          <a:xfrm>
            <a:off x="914400" y="4419600"/>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7" name="Rectangle 7"/>
          <p:cNvSpPr>
            <a:spLocks noGrp="1" noChangeArrowheads="1"/>
          </p:cNvSpPr>
          <p:nvPr>
            <p:ph type="sldNum" sz="quarter" idx="5"/>
          </p:nvPr>
        </p:nvSpPr>
        <p:spPr bwMode="auto">
          <a:xfrm>
            <a:off x="39624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65C1F53-E035-42A7-9DDB-2DC02EF80B1A}" type="slidenum">
              <a:rPr lang="en-US" altLang="en-US"/>
              <a:pPr>
                <a:defRPr/>
              </a:pPr>
              <a:t>‹#›</a:t>
            </a:fld>
            <a:endParaRPr lang="en-US" altLang="en-US"/>
          </a:p>
        </p:txBody>
      </p:sp>
    </p:spTree>
    <p:extLst>
      <p:ext uri="{BB962C8B-B14F-4D97-AF65-F5344CB8AC3E}">
        <p14:creationId xmlns:p14="http://schemas.microsoft.com/office/powerpoint/2010/main" val="80916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C14AF1A-6D1B-4DA6-9F5F-9310EAF12376}"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txBody>
          <a:bodyPr/>
          <a:lstStyle/>
          <a:p>
            <a:endParaRPr lang="en-US"/>
          </a:p>
        </p:txBody>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4187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5A3C5FE-4E72-42D8-B474-44E6327BE046}" type="slidenum">
              <a:rPr lang="en-US" altLang="en-US" sz="1200"/>
              <a:pPr/>
              <a:t>11</a:t>
            </a:fld>
            <a:endParaRPr lang="en-US" altLang="en-US" sz="1200"/>
          </a:p>
        </p:txBody>
      </p:sp>
      <p:sp>
        <p:nvSpPr>
          <p:cNvPr id="51203" name="Rectangle 2"/>
          <p:cNvSpPr>
            <a:spLocks noGrp="1" noRot="1" noChangeAspect="1" noChangeArrowheads="1" noTextEdit="1"/>
          </p:cNvSpPr>
          <p:nvPr>
            <p:ph type="sldImg"/>
          </p:nvPr>
        </p:nvSpPr>
        <p:spPr>
          <a:ln/>
        </p:spPr>
        <p:txBody>
          <a:bodyPr/>
          <a:lstStyle/>
          <a:p>
            <a:endParaRPr lang="en-US"/>
          </a:p>
        </p:txBody>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447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9C5D541-BA01-42EC-ABEC-88DB17DB1FDE}" type="slidenum">
              <a:rPr lang="en-US" altLang="en-US" sz="1200"/>
              <a:pPr/>
              <a:t>12</a:t>
            </a:fld>
            <a:endParaRPr lang="en-US" altLang="en-US" sz="1200"/>
          </a:p>
        </p:txBody>
      </p:sp>
      <p:sp>
        <p:nvSpPr>
          <p:cNvPr id="54275" name="Rectangle 2"/>
          <p:cNvSpPr>
            <a:spLocks noGrp="1" noRot="1" noChangeAspect="1" noChangeArrowheads="1" noTextEdit="1"/>
          </p:cNvSpPr>
          <p:nvPr>
            <p:ph type="sldImg"/>
          </p:nvPr>
        </p:nvSpPr>
        <p:spPr>
          <a:ln/>
        </p:spPr>
        <p:txBody>
          <a:bodyPr/>
          <a:lstStyle/>
          <a:p>
            <a:endParaRPr lang="en-US"/>
          </a:p>
        </p:txBody>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094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47D7DFE1-6813-413F-8C1D-EC5517CE7404}" type="slidenum">
              <a:rPr lang="en-US" altLang="en-US" sz="1200"/>
              <a:pPr/>
              <a:t>13</a:t>
            </a:fld>
            <a:endParaRPr lang="en-US" altLang="en-US" sz="1200"/>
          </a:p>
        </p:txBody>
      </p:sp>
      <p:sp>
        <p:nvSpPr>
          <p:cNvPr id="56323" name="Rectangle 2"/>
          <p:cNvSpPr>
            <a:spLocks noGrp="1" noRot="1" noChangeAspect="1" noChangeArrowheads="1" noTextEdit="1"/>
          </p:cNvSpPr>
          <p:nvPr>
            <p:ph type="sldImg"/>
          </p:nvPr>
        </p:nvSpPr>
        <p:spPr>
          <a:ln/>
        </p:spPr>
        <p:txBody>
          <a:bodyPr/>
          <a:lstStyle/>
          <a:p>
            <a:endParaRPr lang="en-US"/>
          </a:p>
        </p:txBody>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672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1F76ABF-AF82-44F3-A508-83B11134C91E}" type="slidenum">
              <a:rPr lang="en-US" altLang="en-US" sz="1200"/>
              <a:pPr/>
              <a:t>18</a:t>
            </a:fld>
            <a:endParaRPr lang="en-US" altLang="en-US" sz="1200"/>
          </a:p>
        </p:txBody>
      </p:sp>
      <p:sp>
        <p:nvSpPr>
          <p:cNvPr id="58371" name="Rectangle 2"/>
          <p:cNvSpPr>
            <a:spLocks noGrp="1" noRot="1" noChangeAspect="1" noChangeArrowheads="1" noTextEdit="1"/>
          </p:cNvSpPr>
          <p:nvPr>
            <p:ph type="sldImg"/>
          </p:nvPr>
        </p:nvSpPr>
        <p:spPr>
          <a:ln/>
        </p:spPr>
        <p:txBody>
          <a:bodyPr/>
          <a:lstStyle/>
          <a:p>
            <a:endParaRPr lang="en-US"/>
          </a:p>
        </p:txBody>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15068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6A76D581-2B1A-4316-89E8-9CD3605122F3}" type="slidenum">
              <a:rPr lang="en-US" altLang="en-US" sz="1200"/>
              <a:pPr/>
              <a:t>19</a:t>
            </a:fld>
            <a:endParaRPr lang="en-US" altLang="en-US" sz="1200"/>
          </a:p>
        </p:txBody>
      </p:sp>
      <p:sp>
        <p:nvSpPr>
          <p:cNvPr id="59395" name="Rectangle 2"/>
          <p:cNvSpPr>
            <a:spLocks noGrp="1" noRot="1" noChangeAspect="1" noChangeArrowheads="1" noTextEdit="1"/>
          </p:cNvSpPr>
          <p:nvPr>
            <p:ph type="sldImg"/>
          </p:nvPr>
        </p:nvSpPr>
        <p:spPr>
          <a:ln/>
        </p:spPr>
        <p:txBody>
          <a:bodyPr/>
          <a:lstStyle/>
          <a:p>
            <a:endParaRPr lang="en-US"/>
          </a:p>
        </p:txBody>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077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65C1F53-E035-42A7-9DDB-2DC02EF80B1A}" type="slidenum">
              <a:rPr lang="en-US" altLang="en-US" smtClean="0"/>
              <a:pPr>
                <a:defRPr/>
              </a:pPr>
              <a:t>62</a:t>
            </a:fld>
            <a:endParaRPr lang="en-US" altLang="en-US"/>
          </a:p>
        </p:txBody>
      </p:sp>
    </p:spTree>
    <p:extLst>
      <p:ext uri="{BB962C8B-B14F-4D97-AF65-F5344CB8AC3E}">
        <p14:creationId xmlns:p14="http://schemas.microsoft.com/office/powerpoint/2010/main" val="28933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75FBB198-7D76-4734-B445-20835F6A5CA8}" type="slidenum">
              <a:rPr lang="en-US" altLang="en-US"/>
              <a:pPr>
                <a:defRPr/>
              </a:pPr>
              <a:t>‹#›</a:t>
            </a:fld>
            <a:endParaRPr lang="en-US" altLang="en-US"/>
          </a:p>
        </p:txBody>
      </p:sp>
    </p:spTree>
    <p:extLst>
      <p:ext uri="{BB962C8B-B14F-4D97-AF65-F5344CB8AC3E}">
        <p14:creationId xmlns:p14="http://schemas.microsoft.com/office/powerpoint/2010/main" val="221199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73825CB-1A0A-4C91-BDAD-6E44C551EE72}" type="slidenum">
              <a:rPr lang="en-US" altLang="en-US"/>
              <a:pPr>
                <a:defRPr/>
              </a:pPr>
              <a:t>‹#›</a:t>
            </a:fld>
            <a:endParaRPr lang="en-US" altLang="en-US"/>
          </a:p>
        </p:txBody>
      </p:sp>
    </p:spTree>
    <p:extLst>
      <p:ext uri="{BB962C8B-B14F-4D97-AF65-F5344CB8AC3E}">
        <p14:creationId xmlns:p14="http://schemas.microsoft.com/office/powerpoint/2010/main" val="372520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3CD5468-6AC8-4F47-897C-9F0CE9F8EE76}" type="slidenum">
              <a:rPr lang="en-US" altLang="en-US"/>
              <a:pPr>
                <a:defRPr/>
              </a:pPr>
              <a:t>‹#›</a:t>
            </a:fld>
            <a:endParaRPr lang="en-US" altLang="en-US"/>
          </a:p>
        </p:txBody>
      </p:sp>
    </p:spTree>
    <p:extLst>
      <p:ext uri="{BB962C8B-B14F-4D97-AF65-F5344CB8AC3E}">
        <p14:creationId xmlns:p14="http://schemas.microsoft.com/office/powerpoint/2010/main" val="42911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FDD794-D250-4B4F-B5B2-195B87270F33}" type="slidenum">
              <a:rPr lang="en-US" altLang="en-US"/>
              <a:pPr>
                <a:defRPr/>
              </a:pPr>
              <a:t>‹#›</a:t>
            </a:fld>
            <a:endParaRPr lang="en-US" altLang="en-US"/>
          </a:p>
        </p:txBody>
      </p:sp>
    </p:spTree>
    <p:extLst>
      <p:ext uri="{BB962C8B-B14F-4D97-AF65-F5344CB8AC3E}">
        <p14:creationId xmlns:p14="http://schemas.microsoft.com/office/powerpoint/2010/main" val="27178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3D512CF-C507-4F15-BA50-D34AEF75198C}" type="slidenum">
              <a:rPr lang="en-US" altLang="en-US"/>
              <a:pPr>
                <a:defRPr/>
              </a:pPr>
              <a:t>‹#›</a:t>
            </a:fld>
            <a:endParaRPr lang="en-US" altLang="en-US"/>
          </a:p>
        </p:txBody>
      </p:sp>
    </p:spTree>
    <p:extLst>
      <p:ext uri="{BB962C8B-B14F-4D97-AF65-F5344CB8AC3E}">
        <p14:creationId xmlns:p14="http://schemas.microsoft.com/office/powerpoint/2010/main" val="11548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50955751-CC05-43C3-80C9-2B48F3D3F697}" type="slidenum">
              <a:rPr lang="en-US" altLang="en-US"/>
              <a:pPr>
                <a:defRPr/>
              </a:pPr>
              <a:t>‹#›</a:t>
            </a:fld>
            <a:endParaRPr lang="en-US" altLang="en-US"/>
          </a:p>
        </p:txBody>
      </p:sp>
    </p:spTree>
    <p:extLst>
      <p:ext uri="{BB962C8B-B14F-4D97-AF65-F5344CB8AC3E}">
        <p14:creationId xmlns:p14="http://schemas.microsoft.com/office/powerpoint/2010/main" val="161000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87BB9E63-8E71-4A65-B6B6-BC87B39008A8}" type="slidenum">
              <a:rPr lang="en-US" altLang="en-US"/>
              <a:pPr>
                <a:defRPr/>
              </a:pPr>
              <a:t>‹#›</a:t>
            </a:fld>
            <a:endParaRPr lang="en-US" altLang="en-US"/>
          </a:p>
        </p:txBody>
      </p:sp>
    </p:spTree>
    <p:extLst>
      <p:ext uri="{BB962C8B-B14F-4D97-AF65-F5344CB8AC3E}">
        <p14:creationId xmlns:p14="http://schemas.microsoft.com/office/powerpoint/2010/main" val="19882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748CE5BF-08CB-4D39-9D84-41B827658344}" type="slidenum">
              <a:rPr lang="en-US" altLang="en-US"/>
              <a:pPr>
                <a:defRPr/>
              </a:pPr>
              <a:t>‹#›</a:t>
            </a:fld>
            <a:endParaRPr lang="en-US" altLang="en-US"/>
          </a:p>
        </p:txBody>
      </p:sp>
    </p:spTree>
    <p:extLst>
      <p:ext uri="{BB962C8B-B14F-4D97-AF65-F5344CB8AC3E}">
        <p14:creationId xmlns:p14="http://schemas.microsoft.com/office/powerpoint/2010/main" val="262161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E672078C-C01F-453C-912E-DCDE69382CC5}" type="slidenum">
              <a:rPr lang="en-US" altLang="en-US"/>
              <a:pPr>
                <a:defRPr/>
              </a:pPr>
              <a:t>‹#›</a:t>
            </a:fld>
            <a:endParaRPr lang="en-US" altLang="en-US"/>
          </a:p>
        </p:txBody>
      </p:sp>
    </p:spTree>
    <p:extLst>
      <p:ext uri="{BB962C8B-B14F-4D97-AF65-F5344CB8AC3E}">
        <p14:creationId xmlns:p14="http://schemas.microsoft.com/office/powerpoint/2010/main" val="1855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EA884FD-9784-4A2D-AF5C-886810B68D38}" type="slidenum">
              <a:rPr lang="en-US" altLang="en-US"/>
              <a:pPr>
                <a:defRPr/>
              </a:pPr>
              <a:t>‹#›</a:t>
            </a:fld>
            <a:endParaRPr lang="en-US" altLang="en-US"/>
          </a:p>
        </p:txBody>
      </p:sp>
    </p:spTree>
    <p:extLst>
      <p:ext uri="{BB962C8B-B14F-4D97-AF65-F5344CB8AC3E}">
        <p14:creationId xmlns:p14="http://schemas.microsoft.com/office/powerpoint/2010/main" val="372007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4995863" y="482600"/>
            <a:ext cx="3511550" cy="5148263"/>
            <a:chOff x="6852919" y="583365"/>
            <a:chExt cx="4681849" cy="5181928"/>
          </a:xfrm>
        </p:grpSpPr>
        <p:sp>
          <p:nvSpPr>
            <p:cNvPr id="6" name="Rectangle 5"/>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8" name="Straight Connector 7"/>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endParaRPr lang="en-US" altLang="en-US"/>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2F668B43-66AC-4C57-AB39-8C9AF97A0DF2}" type="slidenum">
              <a:rPr lang="en-US" altLang="en-US"/>
              <a:pPr>
                <a:defRPr/>
              </a:pPr>
              <a:t>‹#›</a:t>
            </a:fld>
            <a:endParaRPr lang="en-US" altLang="en-US"/>
          </a:p>
        </p:txBody>
      </p:sp>
    </p:spTree>
    <p:extLst>
      <p:ext uri="{BB962C8B-B14F-4D97-AF65-F5344CB8AC3E}">
        <p14:creationId xmlns:p14="http://schemas.microsoft.com/office/powerpoint/2010/main" val="12149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11"/>
          <p:cNvPicPr>
            <a:picLocks noChangeAspect="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8A301F84-0CF8-4288-AFC8-366D0190E1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1" r:id="rId7"/>
    <p:sldLayoutId id="2147484768" r:id="rId8"/>
    <p:sldLayoutId id="2147484769" r:id="rId9"/>
    <p:sldLayoutId id="2147484770" r:id="rId10"/>
    <p:sldLayoutId id="2147484771"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hyperlink" Target="http://www.futureelectronics.com/en/Search.aspx?dsNav=Ny:True,Ro:0,Nea:True,N:660-4294916963" TargetMode="External"/><Relationship Id="rId18" Type="http://schemas.openxmlformats.org/officeDocument/2006/relationships/hyperlink" Target="http://www.futureelectronics.com/en/Search.aspx?dsNav=Ny:True,Ro:0,Nea:True,N:660-4294917037" TargetMode="External"/><Relationship Id="rId26" Type="http://schemas.openxmlformats.org/officeDocument/2006/relationships/hyperlink" Target="http://www.futureelectronics.com/en/Search.aspx?dsNav=Ny:True,Ro:0,Nea:True,N:660-4294924810" TargetMode="External"/><Relationship Id="rId39" Type="http://schemas.openxmlformats.org/officeDocument/2006/relationships/hyperlink" Target="http://www.futureelectronics.com/en/Search.aspx?dsNav=Ny:True,Ro:0,Nea:True,N:660-4294921697" TargetMode="External"/><Relationship Id="rId21" Type="http://schemas.openxmlformats.org/officeDocument/2006/relationships/hyperlink" Target="http://www.futureelectronics.com/en/Search.aspx?dsNav=Ny:True,Ro:0,Nea:True,N:660-4294917046" TargetMode="External"/><Relationship Id="rId34" Type="http://schemas.openxmlformats.org/officeDocument/2006/relationships/hyperlink" Target="http://www.futureelectronics.com/en/Search.aspx?dsNav=Ny:True,Ro:0,Nea:True,N:660-4294918922" TargetMode="External"/><Relationship Id="rId42" Type="http://schemas.openxmlformats.org/officeDocument/2006/relationships/hyperlink" Target="http://www.futureelectronics.com/en/Search.aspx?dsNav=Ny:True,Ro:0,Nea:True,N:660-4294921164" TargetMode="External"/><Relationship Id="rId7" Type="http://schemas.openxmlformats.org/officeDocument/2006/relationships/hyperlink" Target="http://www.futureelectronics.com/en/Search.aspx?dsNav=Ny:True,Ro:0,Nea:True,N:660-4294919874" TargetMode="External"/><Relationship Id="rId2" Type="http://schemas.openxmlformats.org/officeDocument/2006/relationships/hyperlink" Target="http://www.futureelectronics.com/en/Search.aspx?dsNav=Ny:True,Ro:0,Nea:True,N:660-4294918698" TargetMode="External"/><Relationship Id="rId16" Type="http://schemas.openxmlformats.org/officeDocument/2006/relationships/hyperlink" Target="http://www.futureelectronics.com/en/Search.aspx?dsNav=Ny:True,Ro:0,Nea:True,N:660-4294916959" TargetMode="External"/><Relationship Id="rId29" Type="http://schemas.openxmlformats.org/officeDocument/2006/relationships/hyperlink" Target="http://www.futureelectronics.com/en/Search.aspx?dsNav=Ny:True,Ro:0,Nea:True,N:660-4294907663" TargetMode="External"/><Relationship Id="rId1" Type="http://schemas.openxmlformats.org/officeDocument/2006/relationships/slideLayout" Target="../slideLayouts/slideLayout2.xml"/><Relationship Id="rId6" Type="http://schemas.openxmlformats.org/officeDocument/2006/relationships/hyperlink" Target="http://www.futureelectronics.com/en/Search.aspx?dsNav=Ny:True,Ro:0,Nea:True,N:660-4294918596" TargetMode="External"/><Relationship Id="rId11" Type="http://schemas.openxmlformats.org/officeDocument/2006/relationships/hyperlink" Target="http://www.futureelectronics.com/en/Search.aspx?dsNav=Ny:True,Ro:0,Nea:True,N:660-4294916270" TargetMode="External"/><Relationship Id="rId24" Type="http://schemas.openxmlformats.org/officeDocument/2006/relationships/hyperlink" Target="http://www.futureelectronics.com/en/Search.aspx?dsNav=Ny:True,Ro:0,Nea:True,N:660-4294916562" TargetMode="External"/><Relationship Id="rId32" Type="http://schemas.openxmlformats.org/officeDocument/2006/relationships/hyperlink" Target="http://www.futureelectronics.com/en/Search.aspx?dsNav=Ny:True,Ro:0,Nea:True,N:660-4294881952" TargetMode="External"/><Relationship Id="rId37" Type="http://schemas.openxmlformats.org/officeDocument/2006/relationships/hyperlink" Target="http://www.futureelectronics.com/en/Search.aspx?dsNav=Ny:True,Ro:0,Nea:True,N:660-4294928765" TargetMode="External"/><Relationship Id="rId40" Type="http://schemas.openxmlformats.org/officeDocument/2006/relationships/hyperlink" Target="http://www.futureelectronics.com/en/Search.aspx?dsNav=Ny:True,Ro:0,Nea:True,N:660-4294920704" TargetMode="External"/><Relationship Id="rId45" Type="http://schemas.openxmlformats.org/officeDocument/2006/relationships/hyperlink" Target="http://www.futureelectronics.com/en/Search.aspx?dsNav=Ny:True,Ro:0,Nea:True,N:660-4294925065" TargetMode="External"/><Relationship Id="rId5" Type="http://schemas.openxmlformats.org/officeDocument/2006/relationships/hyperlink" Target="http://www.futureelectronics.com/en/Search.aspx?dsNav=Ny:True,Ro:0,Nea:True,N:660-4294921230" TargetMode="External"/><Relationship Id="rId15" Type="http://schemas.openxmlformats.org/officeDocument/2006/relationships/hyperlink" Target="http://www.futureelectronics.com/en/Search.aspx?dsNav=Ny:True,Ro:0,Nea:True,N:660-4294916979" TargetMode="External"/><Relationship Id="rId23" Type="http://schemas.openxmlformats.org/officeDocument/2006/relationships/hyperlink" Target="http://www.futureelectronics.com/en/Search.aspx?dsNav=Ny:True,Ro:0,Nea:True,N:660-4294917044" TargetMode="External"/><Relationship Id="rId28" Type="http://schemas.openxmlformats.org/officeDocument/2006/relationships/hyperlink" Target="http://www.futureelectronics.com/en/Search.aspx?dsNav=Ny:True,Ro:0,Nea:True,N:660-4294924819" TargetMode="External"/><Relationship Id="rId36" Type="http://schemas.openxmlformats.org/officeDocument/2006/relationships/hyperlink" Target="http://www.futureelectronics.com/en/Search.aspx?dsNav=Ny:True,Ro:0,Nea:True,N:660-4294928680" TargetMode="External"/><Relationship Id="rId10" Type="http://schemas.openxmlformats.org/officeDocument/2006/relationships/hyperlink" Target="http://www.futureelectronics.com/en/Search.aspx?dsNav=Ny:True,Ro:0,Nea:True,N:660-4294918593" TargetMode="External"/><Relationship Id="rId19" Type="http://schemas.openxmlformats.org/officeDocument/2006/relationships/hyperlink" Target="http://www.futureelectronics.com/en/Search.aspx?dsNav=Ny:True,Ro:0,Nea:True,N:660-4294917036" TargetMode="External"/><Relationship Id="rId31" Type="http://schemas.openxmlformats.org/officeDocument/2006/relationships/hyperlink" Target="http://www.futureelectronics.com/en/Search.aspx?dsNav=Ny:True,Ro:0,Nea:True,N:660-4294901567" TargetMode="External"/><Relationship Id="rId44" Type="http://schemas.openxmlformats.org/officeDocument/2006/relationships/hyperlink" Target="http://www.futureelectronics.com/en/Search.aspx?dsNav=Ny:True,Ro:0,Nea:True,N:660-4294941810" TargetMode="External"/><Relationship Id="rId4" Type="http://schemas.openxmlformats.org/officeDocument/2006/relationships/hyperlink" Target="http://www.futureelectronics.com/en/Search.aspx?dsNav=Ny:True,Ro:0,Nea:True,N:660-4294919712" TargetMode="External"/><Relationship Id="rId9" Type="http://schemas.openxmlformats.org/officeDocument/2006/relationships/hyperlink" Target="http://www.futureelectronics.com/en/Search.aspx?dsNav=Ny:True,Ro:0,Nea:True,N:660-4294917127" TargetMode="External"/><Relationship Id="rId14" Type="http://schemas.openxmlformats.org/officeDocument/2006/relationships/hyperlink" Target="http://www.futureelectronics.com/en/Search.aspx?dsNav=Ny:True,Ro:0,Nea:True,N:660-4294916980" TargetMode="External"/><Relationship Id="rId22" Type="http://schemas.openxmlformats.org/officeDocument/2006/relationships/hyperlink" Target="http://www.futureelectronics.com/en/Search.aspx?dsNav=Ny:True,Ro:0,Nea:True,N:660-4294917045" TargetMode="External"/><Relationship Id="rId27" Type="http://schemas.openxmlformats.org/officeDocument/2006/relationships/hyperlink" Target="http://www.futureelectronics.com/en/Search.aspx?dsNav=Ny:True,Ro:0,Nea:True,N:660-4294924813" TargetMode="External"/><Relationship Id="rId30" Type="http://schemas.openxmlformats.org/officeDocument/2006/relationships/hyperlink" Target="http://www.futureelectronics.com/en/Search.aspx?dsNav=Ny:True,Ro:0,Nea:True,N:660-4294918571" TargetMode="External"/><Relationship Id="rId35" Type="http://schemas.openxmlformats.org/officeDocument/2006/relationships/hyperlink" Target="http://www.futureelectronics.com/en/Search.aspx?dsNav=Ny:True,Ro:0,Nea:True,N:660-4294907989" TargetMode="External"/><Relationship Id="rId43" Type="http://schemas.openxmlformats.org/officeDocument/2006/relationships/hyperlink" Target="http://www.futureelectronics.com/en/Search.aspx?dsNav=Ny:True,Ro:0,Nea:True,N:660-4294932843" TargetMode="External"/><Relationship Id="rId8" Type="http://schemas.openxmlformats.org/officeDocument/2006/relationships/hyperlink" Target="http://www.futureelectronics.com/en/Search.aspx?dsNav=Ny:True,Ro:0,Nea:True,N:660-4294919517" TargetMode="External"/><Relationship Id="rId3" Type="http://schemas.openxmlformats.org/officeDocument/2006/relationships/hyperlink" Target="http://www.futureelectronics.com/en/Search.aspx?dsNav=Ny:True,Ro:0,Nea:True,N:660-4294920113" TargetMode="External"/><Relationship Id="rId12" Type="http://schemas.openxmlformats.org/officeDocument/2006/relationships/hyperlink" Target="http://www.futureelectronics.com/en/Search.aspx?dsNav=Ny:True,Ro:0,Nea:True,N:660-4294915520" TargetMode="External"/><Relationship Id="rId17" Type="http://schemas.openxmlformats.org/officeDocument/2006/relationships/hyperlink" Target="http://www.futureelectronics.com/en/Search.aspx?dsNav=Ny:True,Ro:0,Nea:True,N:660-4294916977" TargetMode="External"/><Relationship Id="rId25" Type="http://schemas.openxmlformats.org/officeDocument/2006/relationships/hyperlink" Target="http://www.futureelectronics.com/en/Search.aspx?dsNav=Ny:True,Ro:0,Nea:True,N:660-4294895116" TargetMode="External"/><Relationship Id="rId33" Type="http://schemas.openxmlformats.org/officeDocument/2006/relationships/hyperlink" Target="http://www.futureelectronics.com/en/Search.aspx?dsNav=Ny:True,Ro:0,Nea:True,N:660-4294903445" TargetMode="External"/><Relationship Id="rId38" Type="http://schemas.openxmlformats.org/officeDocument/2006/relationships/hyperlink" Target="http://www.futureelectronics.com/en/Search.aspx?dsNav=Ny:True,Ro:0,Nea:True,N:660-4294922392" TargetMode="External"/><Relationship Id="rId46" Type="http://schemas.openxmlformats.org/officeDocument/2006/relationships/hyperlink" Target="http://www.futureelectronics.com/en/Search.aspx?dsNav=Ny:True,Ro:0,Nea:True,N:660-4294920360" TargetMode="External"/><Relationship Id="rId20" Type="http://schemas.openxmlformats.org/officeDocument/2006/relationships/hyperlink" Target="http://www.futureelectronics.com/en/Search.aspx?dsNav=Ny:True,Ro:0,Nea:True,N:660-4294916976" TargetMode="External"/><Relationship Id="rId41" Type="http://schemas.openxmlformats.org/officeDocument/2006/relationships/hyperlink" Target="http://www.futureelectronics.com/en/Search.aspx?dsNav=Ny:True,Ro:0,Nea:True,N:660-429492168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Zener_diode" TargetMode="External"/><Relationship Id="rId2" Type="http://schemas.openxmlformats.org/officeDocument/2006/relationships/hyperlink" Target="https://en.wikipedia.org/wiki/JFET"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EzlSafjMlt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PEzuUix19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xml"/><Relationship Id="rId4" Type="http://schemas.openxmlformats.org/officeDocument/2006/relationships/hyperlink" Target="https://ufn.ru/ufn62/ufn62_3/ufn623c.pdf"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895600"/>
            <a:ext cx="8077200" cy="2590800"/>
          </a:xfrm>
        </p:spPr>
        <p:txBody>
          <a:bodyPr wrap="square" numCol="1" anchorCtr="0" compatLnSpc="1">
            <a:prstTxWarp prst="textNoShape">
              <a:avLst/>
            </a:prstTxWarp>
            <a:normAutofit fontScale="90000"/>
          </a:bodyPr>
          <a:lstStyle/>
          <a:p>
            <a:pPr algn="ctr" eaLnBrk="1" hangingPunct="1">
              <a:defRPr/>
            </a:pPr>
            <a:r>
              <a:rPr lang="ro-RO" altLang="en-US" sz="2900" cap="none" dirty="0"/>
              <a:t>DIODE:</a:t>
            </a:r>
            <a:br>
              <a:rPr lang="ro-RO" altLang="en-US" sz="2900" cap="none" dirty="0"/>
            </a:br>
            <a:br>
              <a:rPr lang="ro-RO" altLang="en-US" sz="2900" cap="none" dirty="0"/>
            </a:br>
            <a:r>
              <a:rPr lang="ro-RO" altLang="en-US" sz="2900" cap="none" dirty="0"/>
              <a:t>V</a:t>
            </a:r>
            <a:r>
              <a:rPr lang="en-US" altLang="en-US" sz="2900" cap="none" dirty="0"/>
              <a:t>ARISTOR</a:t>
            </a:r>
            <a:r>
              <a:rPr lang="ro-RO" altLang="en-US" sz="2900" cap="none" dirty="0"/>
              <a:t>, </a:t>
            </a:r>
            <a:r>
              <a:rPr lang="ro-MD" altLang="en-US" sz="2900" cap="none" dirty="0"/>
              <a:t>STABILITROANE, STABISTORE,</a:t>
            </a:r>
            <a:br>
              <a:rPr lang="ro-MD" altLang="en-US" sz="2900" cap="none" dirty="0"/>
            </a:br>
            <a:r>
              <a:rPr lang="ro-MD" altLang="en-US" sz="2900" cap="none" dirty="0"/>
              <a:t>DE CURENT CONTINUU, DE IMPULS,  </a:t>
            </a:r>
            <a:br>
              <a:rPr lang="ro-MD" altLang="en-US" sz="2900" cap="none" dirty="0"/>
            </a:br>
            <a:r>
              <a:rPr lang="ro-MD" altLang="en-US" sz="2900" cap="none" dirty="0"/>
              <a:t>SCHOTTKY,  VARICAP (VARACTOR) </a:t>
            </a:r>
            <a:br>
              <a:rPr lang="ro-MD" altLang="en-US" sz="2900" cap="none" dirty="0"/>
            </a:br>
            <a:r>
              <a:rPr lang="ro-MD" altLang="en-US" sz="2900" cap="none" dirty="0"/>
              <a:t>TUNEL (ESAKI), INVERSĂ</a:t>
            </a:r>
            <a:br>
              <a:rPr lang="en-US" altLang="en-US" sz="2900" cap="none" dirty="0"/>
            </a:br>
            <a:endParaRPr lang="en-US" altLang="en-US" sz="2900" cap="none" dirty="0"/>
          </a:p>
        </p:txBody>
      </p:sp>
    </p:spTree>
    <p:extLst>
      <p:ext uri="{BB962C8B-B14F-4D97-AF65-F5344CB8AC3E}">
        <p14:creationId xmlns:p14="http://schemas.microsoft.com/office/powerpoint/2010/main" val="357173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2308" r="12308"/>
          <a:stretch>
            <a:fillRect/>
          </a:stretch>
        </p:blipFill>
        <p:spPr bwMode="auto">
          <a:xfrm>
            <a:off x="4246605" y="12192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Grp="1" noChangeArrowheads="1"/>
          </p:cNvSpPr>
          <p:nvPr>
            <p:ph idx="1"/>
          </p:nvPr>
        </p:nvSpPr>
        <p:spPr bwMode="auto">
          <a:xfrm>
            <a:off x="152399" y="167979"/>
            <a:ext cx="4094205" cy="58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latin typeface="Times New Roman" panose="02020603050405020304" pitchFamily="18" charset="0"/>
                <a:cs typeface="Times New Roman" panose="02020603050405020304" pitchFamily="18" charset="0"/>
              </a:rPr>
              <a:t>The Zener diode’s breakdown </a:t>
            </a:r>
            <a:r>
              <a:rPr lang="en-US" altLang="en-US" dirty="0">
                <a:solidFill>
                  <a:schemeClr val="accent2"/>
                </a:solidFill>
                <a:latin typeface="Times New Roman" panose="02020603050405020304" pitchFamily="18" charset="0"/>
                <a:cs typeface="Times New Roman" panose="02020603050405020304" pitchFamily="18" charset="0"/>
              </a:rPr>
              <a:t>characteristics</a:t>
            </a:r>
            <a:r>
              <a:rPr lang="en-US" altLang="en-US" dirty="0">
                <a:latin typeface="Times New Roman" panose="02020603050405020304" pitchFamily="18" charset="0"/>
                <a:cs typeface="Times New Roman" panose="02020603050405020304" pitchFamily="18" charset="0"/>
              </a:rPr>
              <a:t> are </a:t>
            </a:r>
            <a:r>
              <a:rPr lang="en-US" altLang="en-US" dirty="0">
                <a:solidFill>
                  <a:schemeClr val="accent2"/>
                </a:solidFill>
                <a:latin typeface="Times New Roman" panose="02020603050405020304" pitchFamily="18" charset="0"/>
                <a:cs typeface="Times New Roman" panose="02020603050405020304" pitchFamily="18" charset="0"/>
              </a:rPr>
              <a:t>determined by</a:t>
            </a:r>
            <a:r>
              <a:rPr lang="en-US" altLang="en-US" dirty="0">
                <a:latin typeface="Times New Roman" panose="02020603050405020304" pitchFamily="18" charset="0"/>
                <a:cs typeface="Times New Roman" panose="02020603050405020304" pitchFamily="18" charset="0"/>
              </a:rPr>
              <a:t> the </a:t>
            </a:r>
            <a:r>
              <a:rPr lang="en-US" altLang="en-US" dirty="0">
                <a:solidFill>
                  <a:schemeClr val="accent2"/>
                </a:solidFill>
                <a:latin typeface="Times New Roman" panose="02020603050405020304" pitchFamily="18" charset="0"/>
                <a:cs typeface="Times New Roman" panose="02020603050405020304" pitchFamily="18" charset="0"/>
              </a:rPr>
              <a:t>doping</a:t>
            </a:r>
            <a:r>
              <a:rPr lang="en-US" altLang="en-US" dirty="0">
                <a:latin typeface="Times New Roman" panose="02020603050405020304" pitchFamily="18" charset="0"/>
                <a:cs typeface="Times New Roman" panose="02020603050405020304" pitchFamily="18" charset="0"/>
              </a:rPr>
              <a:t> process. </a:t>
            </a:r>
          </a:p>
          <a:p>
            <a:pPr>
              <a:spcBef>
                <a:spcPct val="50000"/>
              </a:spcBef>
            </a:pPr>
            <a:r>
              <a:rPr lang="en-US" altLang="en-US" dirty="0">
                <a:latin typeface="Times New Roman" panose="02020603050405020304" pitchFamily="18" charset="0"/>
                <a:cs typeface="Times New Roman" panose="02020603050405020304" pitchFamily="18" charset="0"/>
              </a:rPr>
              <a:t>Low voltage </a:t>
            </a:r>
            <a:r>
              <a:rPr lang="en-US" altLang="en-US" dirty="0" err="1">
                <a:latin typeface="Times New Roman" panose="02020603050405020304" pitchFamily="18" charset="0"/>
                <a:cs typeface="Times New Roman" panose="02020603050405020304" pitchFamily="18" charset="0"/>
              </a:rPr>
              <a:t>Zeners</a:t>
            </a:r>
            <a:r>
              <a:rPr lang="en-US" altLang="en-US" dirty="0">
                <a:solidFill>
                  <a:srgbClr val="FF0000"/>
                </a:solidFill>
                <a:latin typeface="Times New Roman" panose="02020603050405020304" pitchFamily="18" charset="0"/>
                <a:cs typeface="Times New Roman" panose="02020603050405020304" pitchFamily="18" charset="0"/>
              </a:rPr>
              <a:t> (&lt; 5V)</a:t>
            </a:r>
            <a:r>
              <a:rPr lang="en-US" altLang="en-US" dirty="0">
                <a:latin typeface="Times New Roman" panose="02020603050405020304" pitchFamily="18" charset="0"/>
                <a:cs typeface="Times New Roman" panose="02020603050405020304" pitchFamily="18" charset="0"/>
              </a:rPr>
              <a:t>, operate in the </a:t>
            </a:r>
            <a:r>
              <a:rPr lang="en-US" altLang="en-US" dirty="0">
                <a:solidFill>
                  <a:schemeClr val="accent2"/>
                </a:solidFill>
                <a:latin typeface="Times New Roman" panose="02020603050405020304" pitchFamily="18" charset="0"/>
                <a:cs typeface="Times New Roman" panose="02020603050405020304" pitchFamily="18" charset="0"/>
              </a:rPr>
              <a:t>Zener breakdown range</a:t>
            </a:r>
            <a:r>
              <a:rPr lang="en-US" altLang="en-US" dirty="0">
                <a:latin typeface="Times New Roman" panose="02020603050405020304" pitchFamily="18" charset="0"/>
                <a:cs typeface="Times New Roman" panose="02020603050405020304" pitchFamily="18" charset="0"/>
              </a:rPr>
              <a:t>. </a:t>
            </a:r>
          </a:p>
          <a:p>
            <a:pPr>
              <a:spcBef>
                <a:spcPct val="50000"/>
              </a:spcBef>
            </a:pPr>
            <a:r>
              <a:rPr lang="en-US" altLang="en-US" dirty="0">
                <a:latin typeface="Times New Roman" panose="02020603050405020304" pitchFamily="18" charset="0"/>
                <a:cs typeface="Times New Roman" panose="02020603050405020304" pitchFamily="18" charset="0"/>
              </a:rPr>
              <a:t>Those diodes which are designed to operate </a:t>
            </a:r>
            <a:r>
              <a:rPr lang="en-US" altLang="en-US" dirty="0">
                <a:solidFill>
                  <a:srgbClr val="FF0000"/>
                </a:solidFill>
                <a:latin typeface="Times New Roman" panose="02020603050405020304" pitchFamily="18" charset="0"/>
                <a:cs typeface="Times New Roman" panose="02020603050405020304" pitchFamily="18" charset="0"/>
              </a:rPr>
              <a:t>(&gt; 5V)</a:t>
            </a:r>
            <a:r>
              <a:rPr lang="en-US" altLang="en-US" dirty="0">
                <a:latin typeface="Times New Roman" panose="02020603050405020304" pitchFamily="18" charset="0"/>
                <a:cs typeface="Times New Roman" panose="02020603050405020304" pitchFamily="18" charset="0"/>
              </a:rPr>
              <a:t> operate mostly in </a:t>
            </a:r>
            <a:r>
              <a:rPr lang="en-US" altLang="en-US" dirty="0">
                <a:solidFill>
                  <a:schemeClr val="accent2"/>
                </a:solidFill>
                <a:latin typeface="Times New Roman" panose="02020603050405020304" pitchFamily="18" charset="0"/>
                <a:cs typeface="Times New Roman" panose="02020603050405020304" pitchFamily="18" charset="0"/>
              </a:rPr>
              <a:t>avalanche breakdown range</a:t>
            </a:r>
            <a:r>
              <a:rPr lang="en-US" altLang="en-US" dirty="0">
                <a:latin typeface="Times New Roman" panose="02020603050405020304" pitchFamily="18" charset="0"/>
                <a:cs typeface="Times New Roman" panose="02020603050405020304" pitchFamily="18" charset="0"/>
              </a:rPr>
              <a:t>. </a:t>
            </a:r>
          </a:p>
          <a:p>
            <a:pPr>
              <a:spcBef>
                <a:spcPct val="50000"/>
              </a:spcBef>
            </a:pPr>
            <a:r>
              <a:rPr lang="en-US" altLang="en-US" dirty="0" err="1">
                <a:latin typeface="Times New Roman" panose="02020603050405020304" pitchFamily="18" charset="0"/>
                <a:cs typeface="Times New Roman" panose="02020603050405020304" pitchFamily="18" charset="0"/>
              </a:rPr>
              <a:t>Zeners</a:t>
            </a:r>
            <a:r>
              <a:rPr lang="en-US" altLang="en-US" dirty="0">
                <a:latin typeface="Times New Roman" panose="02020603050405020304" pitchFamily="18" charset="0"/>
                <a:cs typeface="Times New Roman" panose="02020603050405020304" pitchFamily="18" charset="0"/>
              </a:rPr>
              <a:t> are available with voltage breakdowns of </a:t>
            </a:r>
            <a:r>
              <a:rPr lang="en-US" altLang="en-US" b="1" i="1" dirty="0">
                <a:solidFill>
                  <a:srgbClr val="0070C0"/>
                </a:solidFill>
                <a:latin typeface="Times New Roman" panose="02020603050405020304" pitchFamily="18" charset="0"/>
                <a:cs typeface="Times New Roman" panose="02020603050405020304" pitchFamily="18" charset="0"/>
              </a:rPr>
              <a:t>1.8V to 200V</a:t>
            </a:r>
            <a:r>
              <a:rPr lang="en-US" altLang="en-US" dirty="0">
                <a:latin typeface="Times New Roman" panose="02020603050405020304" pitchFamily="18" charset="0"/>
                <a:cs typeface="Times New Roman" panose="02020603050405020304" pitchFamily="18" charset="0"/>
              </a:rPr>
              <a:t>.</a:t>
            </a:r>
          </a:p>
        </p:txBody>
      </p:sp>
      <p:sp>
        <p:nvSpPr>
          <p:cNvPr id="6" name="Text Box 6"/>
          <p:cNvSpPr txBox="1">
            <a:spLocks noChangeArrowheads="1"/>
          </p:cNvSpPr>
          <p:nvPr/>
        </p:nvSpPr>
        <p:spPr bwMode="auto">
          <a:xfrm>
            <a:off x="5410200" y="129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rgbClr val="FF9933"/>
                </a:solidFill>
              </a:rPr>
              <a:t>Zener zone</a:t>
            </a:r>
          </a:p>
        </p:txBody>
      </p:sp>
      <p:sp>
        <p:nvSpPr>
          <p:cNvPr id="7" name="Text Box 7"/>
          <p:cNvSpPr txBox="1">
            <a:spLocks noChangeArrowheads="1"/>
          </p:cNvSpPr>
          <p:nvPr/>
        </p:nvSpPr>
        <p:spPr bwMode="auto">
          <a:xfrm>
            <a:off x="7086600" y="148506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chemeClr val="accent2"/>
                </a:solidFill>
              </a:rPr>
              <a:t>Diode zone</a:t>
            </a:r>
          </a:p>
        </p:txBody>
      </p:sp>
      <p:sp>
        <p:nvSpPr>
          <p:cNvPr id="8" name="Text Box 10"/>
          <p:cNvSpPr txBox="1">
            <a:spLocks noChangeArrowheads="1"/>
          </p:cNvSpPr>
          <p:nvPr/>
        </p:nvSpPr>
        <p:spPr bwMode="auto">
          <a:xfrm>
            <a:off x="4343400" y="4419600"/>
            <a:ext cx="121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20000"/>
              </a:spcBef>
            </a:pPr>
            <a:r>
              <a:rPr lang="en-US" altLang="en-US" sz="1800" dirty="0">
                <a:solidFill>
                  <a:srgbClr val="FF0000"/>
                </a:solidFill>
              </a:rPr>
              <a:t>Avalanche</a:t>
            </a:r>
          </a:p>
          <a:p>
            <a:pPr>
              <a:spcBef>
                <a:spcPct val="20000"/>
              </a:spcBef>
            </a:pPr>
            <a:r>
              <a:rPr lang="en-US" altLang="en-US" sz="1800" dirty="0">
                <a:solidFill>
                  <a:srgbClr val="FF0000"/>
                </a:solidFill>
              </a:rPr>
              <a:t>zone</a:t>
            </a:r>
          </a:p>
        </p:txBody>
      </p:sp>
      <p:sp>
        <p:nvSpPr>
          <p:cNvPr id="9" name="Line 12"/>
          <p:cNvSpPr>
            <a:spLocks noChangeShapeType="1"/>
          </p:cNvSpPr>
          <p:nvPr/>
        </p:nvSpPr>
        <p:spPr bwMode="auto">
          <a:xfrm flipV="1">
            <a:off x="5562600" y="1600200"/>
            <a:ext cx="46038" cy="3429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3"/>
          <p:cNvSpPr txBox="1">
            <a:spLocks noChangeArrowheads="1"/>
          </p:cNvSpPr>
          <p:nvPr/>
        </p:nvSpPr>
        <p:spPr bwMode="auto">
          <a:xfrm>
            <a:off x="5303838" y="4966494"/>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solidFill>
                  <a:schemeClr val="accent2"/>
                </a:solidFill>
              </a:rPr>
              <a:t>5V.</a:t>
            </a:r>
          </a:p>
        </p:txBody>
      </p:sp>
    </p:spTree>
    <p:extLst>
      <p:ext uri="{BB962C8B-B14F-4D97-AF65-F5344CB8AC3E}">
        <p14:creationId xmlns:p14="http://schemas.microsoft.com/office/powerpoint/2010/main" val="289428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533400"/>
          </a:xfrm>
        </p:spPr>
        <p:txBody>
          <a:bodyPr>
            <a:normAutofit fontScale="90000"/>
          </a:bodyPr>
          <a:lstStyle/>
          <a:p>
            <a:pPr>
              <a:defRPr/>
            </a:pPr>
            <a:r>
              <a:rPr lang="en-US" altLang="en-US" dirty="0">
                <a:solidFill>
                  <a:schemeClr val="accent2"/>
                </a:solidFill>
              </a:rPr>
              <a:t>Zener Diode – Breakdown Characteristics</a:t>
            </a:r>
            <a:endParaRPr lang="en-US" dirty="0">
              <a:solidFill>
                <a:schemeClr val="accent2"/>
              </a:solidFill>
            </a:endParaRPr>
          </a:p>
        </p:txBody>
      </p:sp>
      <p:sp>
        <p:nvSpPr>
          <p:cNvPr id="11267" name="Rectangle 3"/>
          <p:cNvSpPr>
            <a:spLocks noGrp="1" noChangeArrowheads="1"/>
          </p:cNvSpPr>
          <p:nvPr>
            <p:ph type="body" idx="1"/>
          </p:nvPr>
        </p:nvSpPr>
        <p:spPr bwMode="auto">
          <a:xfrm>
            <a:off x="152400" y="1371600"/>
            <a:ext cx="358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lnSpc>
                <a:spcPct val="90000"/>
              </a:lnSpc>
              <a:buFontTx/>
              <a:buNone/>
            </a:pPr>
            <a:r>
              <a:rPr lang="en-US" altLang="en-US" sz="2200" dirty="0">
                <a:latin typeface="Tahoma" panose="020B0604030504040204" pitchFamily="34" charset="0"/>
              </a:rPr>
              <a:t>Note very small reverse current (before “knee”).</a:t>
            </a:r>
          </a:p>
          <a:p>
            <a:pPr marL="231775" indent="-231775">
              <a:lnSpc>
                <a:spcPct val="90000"/>
              </a:lnSpc>
              <a:buFontTx/>
              <a:buNone/>
            </a:pPr>
            <a:endParaRPr lang="en-US" altLang="en-US" sz="2200" dirty="0">
              <a:latin typeface="Tahoma" panose="020B0604030504040204" pitchFamily="34" charset="0"/>
            </a:endParaRPr>
          </a:p>
          <a:p>
            <a:pPr marL="231775" indent="-231775">
              <a:lnSpc>
                <a:spcPct val="90000"/>
              </a:lnSpc>
              <a:buFontTx/>
              <a:buNone/>
            </a:pPr>
            <a:r>
              <a:rPr lang="en-US" altLang="en-US" sz="2200" dirty="0">
                <a:latin typeface="Tahoma" panose="020B0604030504040204" pitchFamily="34" charset="0"/>
              </a:rPr>
              <a:t>Breakdown occurs @ knee.</a:t>
            </a:r>
          </a:p>
          <a:p>
            <a:pPr marL="231775" indent="-231775">
              <a:lnSpc>
                <a:spcPct val="90000"/>
              </a:lnSpc>
              <a:buFontTx/>
              <a:buNone/>
            </a:pPr>
            <a:r>
              <a:rPr lang="en-US" altLang="en-US" sz="2200" dirty="0">
                <a:latin typeface="Tahoma" panose="020B0604030504040204" pitchFamily="34" charset="0"/>
              </a:rPr>
              <a:t>Breakdown Characteristics:</a:t>
            </a:r>
          </a:p>
          <a:p>
            <a:pPr marL="231775" indent="-231775">
              <a:lnSpc>
                <a:spcPct val="90000"/>
              </a:lnSpc>
            </a:pPr>
            <a:r>
              <a:rPr lang="en-US" altLang="en-US" sz="2200" dirty="0">
                <a:latin typeface="Tahoma" panose="020B0604030504040204" pitchFamily="34" charset="0"/>
              </a:rPr>
              <a:t>V</a:t>
            </a:r>
            <a:r>
              <a:rPr lang="en-US" altLang="en-US" sz="2200" b="1" baseline="-14000" dirty="0">
                <a:latin typeface="Tahoma" panose="020B0604030504040204" pitchFamily="34" charset="0"/>
              </a:rPr>
              <a:t>Z</a:t>
            </a:r>
            <a:r>
              <a:rPr lang="en-US" altLang="en-US" sz="2200" dirty="0">
                <a:latin typeface="Tahoma" panose="020B0604030504040204" pitchFamily="34" charset="0"/>
              </a:rPr>
              <a:t> remains near constant</a:t>
            </a:r>
          </a:p>
          <a:p>
            <a:pPr marL="231775" indent="-231775">
              <a:lnSpc>
                <a:spcPct val="90000"/>
              </a:lnSpc>
            </a:pPr>
            <a:r>
              <a:rPr lang="en-US" altLang="en-US" sz="2200" dirty="0">
                <a:latin typeface="Tahoma" panose="020B0604030504040204" pitchFamily="34" charset="0"/>
              </a:rPr>
              <a:t>V</a:t>
            </a:r>
            <a:r>
              <a:rPr lang="en-US" altLang="en-US" sz="2200" b="1" baseline="-14000" dirty="0">
                <a:latin typeface="Tahoma" panose="020B0604030504040204" pitchFamily="34" charset="0"/>
              </a:rPr>
              <a:t>Z</a:t>
            </a:r>
            <a:r>
              <a:rPr lang="en-US" altLang="en-US" sz="2200" dirty="0">
                <a:latin typeface="Tahoma" panose="020B0604030504040204" pitchFamily="34" charset="0"/>
              </a:rPr>
              <a:t> provides:</a:t>
            </a:r>
          </a:p>
          <a:p>
            <a:pPr marL="231775" indent="-231775">
              <a:lnSpc>
                <a:spcPct val="90000"/>
              </a:lnSpc>
              <a:buFontTx/>
              <a:buNone/>
            </a:pPr>
            <a:r>
              <a:rPr lang="en-US" altLang="en-US" sz="2200" dirty="0">
                <a:latin typeface="Tahoma" panose="020B0604030504040204" pitchFamily="34" charset="0"/>
              </a:rPr>
              <a:t>	     - </a:t>
            </a:r>
            <a:r>
              <a:rPr lang="en-US" altLang="en-US" sz="2200" dirty="0">
                <a:solidFill>
                  <a:srgbClr val="FF0000"/>
                </a:solidFill>
                <a:latin typeface="Tahoma" panose="020B0604030504040204" pitchFamily="34" charset="0"/>
              </a:rPr>
              <a:t>Reference Voltage</a:t>
            </a:r>
          </a:p>
          <a:p>
            <a:pPr marL="231775" indent="-231775">
              <a:lnSpc>
                <a:spcPct val="90000"/>
              </a:lnSpc>
              <a:buFontTx/>
              <a:buNone/>
            </a:pPr>
            <a:r>
              <a:rPr lang="en-US" altLang="en-US" sz="2200" dirty="0">
                <a:solidFill>
                  <a:srgbClr val="FF0000"/>
                </a:solidFill>
                <a:latin typeface="Tahoma" panose="020B0604030504040204" pitchFamily="34" charset="0"/>
              </a:rPr>
              <a:t>	     - Voltage Regulation</a:t>
            </a:r>
          </a:p>
          <a:p>
            <a:pPr marL="231775" indent="-231775">
              <a:lnSpc>
                <a:spcPct val="90000"/>
              </a:lnSpc>
            </a:pPr>
            <a:r>
              <a:rPr lang="en-US" altLang="en-US" sz="2200" dirty="0">
                <a:latin typeface="Tahoma" panose="020B0604030504040204" pitchFamily="34" charset="0"/>
              </a:rPr>
              <a:t>I</a:t>
            </a:r>
            <a:r>
              <a:rPr lang="en-US" altLang="en-US" sz="2200" b="1" baseline="-14000" dirty="0">
                <a:latin typeface="Tahoma" panose="020B0604030504040204" pitchFamily="34" charset="0"/>
              </a:rPr>
              <a:t>Z</a:t>
            </a:r>
            <a:r>
              <a:rPr lang="en-US" altLang="en-US" sz="2200" dirty="0">
                <a:latin typeface="Tahoma" panose="020B0604030504040204" pitchFamily="34" charset="0"/>
              </a:rPr>
              <a:t> increases rapidly</a:t>
            </a:r>
          </a:p>
          <a:p>
            <a:pPr marL="231775" indent="-231775">
              <a:lnSpc>
                <a:spcPct val="90000"/>
              </a:lnSpc>
            </a:pPr>
            <a:r>
              <a:rPr lang="en-US" altLang="en-US" sz="2200" dirty="0">
                <a:latin typeface="Tahoma" panose="020B0604030504040204" pitchFamily="34" charset="0"/>
              </a:rPr>
              <a:t>I</a:t>
            </a:r>
            <a:r>
              <a:rPr lang="en-US" altLang="en-US" sz="2200" b="1" baseline="-12000" dirty="0">
                <a:latin typeface="Tahoma" panose="020B0604030504040204" pitchFamily="34" charset="0"/>
              </a:rPr>
              <a:t>Z</a:t>
            </a:r>
            <a:r>
              <a:rPr lang="en-US" altLang="en-US" sz="2200" b="1" i="1" baseline="-25000" dirty="0">
                <a:latin typeface="Tahoma" panose="020B0604030504040204" pitchFamily="34" charset="0"/>
              </a:rPr>
              <a:t>MAX</a:t>
            </a:r>
            <a:r>
              <a:rPr lang="en-US" altLang="en-US" sz="2200" dirty="0">
                <a:latin typeface="Tahoma" panose="020B0604030504040204" pitchFamily="34" charset="0"/>
              </a:rPr>
              <a:t> is achieved quickly</a:t>
            </a:r>
          </a:p>
          <a:p>
            <a:pPr marL="231775" indent="-231775">
              <a:lnSpc>
                <a:spcPct val="90000"/>
              </a:lnSpc>
            </a:pPr>
            <a:r>
              <a:rPr lang="en-US" altLang="en-US" sz="2200" dirty="0">
                <a:latin typeface="Tahoma" panose="020B0604030504040204" pitchFamily="34" charset="0"/>
              </a:rPr>
              <a:t>Exceeding I</a:t>
            </a:r>
            <a:r>
              <a:rPr lang="en-US" altLang="en-US" sz="2200" b="1" baseline="-14000" dirty="0">
                <a:latin typeface="Tahoma" panose="020B0604030504040204" pitchFamily="34" charset="0"/>
              </a:rPr>
              <a:t>Z</a:t>
            </a:r>
            <a:r>
              <a:rPr lang="en-US" altLang="en-US" sz="2200" b="1" i="1" baseline="-25000" dirty="0">
                <a:latin typeface="Tahoma" panose="020B0604030504040204" pitchFamily="34" charset="0"/>
              </a:rPr>
              <a:t>MAX</a:t>
            </a:r>
            <a:r>
              <a:rPr lang="en-US" altLang="en-US" sz="2200" dirty="0">
                <a:latin typeface="Tahoma" panose="020B0604030504040204" pitchFamily="34" charset="0"/>
              </a:rPr>
              <a:t> is fatal</a:t>
            </a:r>
          </a:p>
        </p:txBody>
      </p:sp>
      <p:pic>
        <p:nvPicPr>
          <p:cNvPr id="11268"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50292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3505200" y="1905000"/>
            <a:ext cx="1828800" cy="533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flipV="1">
            <a:off x="3733800" y="2743200"/>
            <a:ext cx="12954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9415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4339" name="Rectangle 3"/>
          <p:cNvSpPr>
            <a:spLocks noGrp="1" noChangeArrowheads="1"/>
          </p:cNvSpPr>
          <p:nvPr>
            <p:ph type="body" idx="1"/>
          </p:nvPr>
        </p:nvSpPr>
        <p:spPr bwMode="auto">
          <a:xfrm>
            <a:off x="381000" y="1828800"/>
            <a:ext cx="5105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Zener exhibits a </a:t>
            </a:r>
            <a:r>
              <a:rPr lang="en-US" altLang="en-US" u="sng">
                <a:solidFill>
                  <a:schemeClr val="accent2"/>
                </a:solidFill>
              </a:rPr>
              <a:t>near</a:t>
            </a:r>
            <a:r>
              <a:rPr lang="en-US" altLang="en-US"/>
              <a:t> </a:t>
            </a:r>
            <a:r>
              <a:rPr lang="en-US" altLang="en-US">
                <a:solidFill>
                  <a:schemeClr val="accent2"/>
                </a:solidFill>
              </a:rPr>
              <a:t>constant voltage</a:t>
            </a:r>
            <a:r>
              <a:rPr lang="en-US" altLang="en-US"/>
              <a:t>, varied by current drawn through the series resistance Z</a:t>
            </a:r>
            <a:r>
              <a:rPr lang="en-US" altLang="en-US" b="1" baseline="-25000"/>
              <a:t>Z</a:t>
            </a:r>
            <a:r>
              <a:rPr lang="en-US" altLang="en-US"/>
              <a:t> (z</a:t>
            </a:r>
            <a:r>
              <a:rPr lang="en-US" altLang="en-US" b="1" baseline="-25000"/>
              <a:t>r</a:t>
            </a:r>
            <a:r>
              <a:rPr lang="en-US" altLang="en-US"/>
              <a:t>).</a:t>
            </a:r>
          </a:p>
          <a:p>
            <a:pPr>
              <a:buFontTx/>
              <a:buNone/>
            </a:pPr>
            <a:endParaRPr lang="en-US" altLang="en-US"/>
          </a:p>
          <a:p>
            <a:r>
              <a:rPr lang="en-US" altLang="en-US"/>
              <a:t>As I</a:t>
            </a:r>
            <a:r>
              <a:rPr lang="en-US" altLang="en-US" b="1" baseline="-25000"/>
              <a:t>Z</a:t>
            </a:r>
            <a:r>
              <a:rPr lang="en-US" altLang="en-US"/>
              <a:t> increases, V</a:t>
            </a:r>
            <a:r>
              <a:rPr lang="en-US" altLang="en-US" b="1" baseline="-25000"/>
              <a:t>Z</a:t>
            </a:r>
            <a:r>
              <a:rPr lang="en-US" altLang="en-US"/>
              <a:t> also increases.</a:t>
            </a:r>
          </a:p>
        </p:txBody>
      </p:sp>
      <p:pic>
        <p:nvPicPr>
          <p:cNvPr id="14340" name="Picture 5" descr="Practic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3063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7"/>
          <p:cNvSpPr>
            <a:spLocks noChangeArrowheads="1"/>
          </p:cNvSpPr>
          <p:nvPr/>
        </p:nvSpPr>
        <p:spPr bwMode="auto">
          <a:xfrm>
            <a:off x="7086600" y="2514600"/>
            <a:ext cx="990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4342" name="Line 8"/>
          <p:cNvSpPr>
            <a:spLocks noChangeShapeType="1"/>
          </p:cNvSpPr>
          <p:nvPr/>
        </p:nvSpPr>
        <p:spPr bwMode="auto">
          <a:xfrm flipV="1">
            <a:off x="4953000" y="2895600"/>
            <a:ext cx="2057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903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a:t>
            </a:r>
          </a:p>
        </p:txBody>
      </p:sp>
      <p:sp>
        <p:nvSpPr>
          <p:cNvPr id="16387" name="Text Box 3"/>
          <p:cNvSpPr txBox="1">
            <a:spLocks noChangeArrowheads="1"/>
          </p:cNvSpPr>
          <p:nvPr/>
        </p:nvSpPr>
        <p:spPr bwMode="auto">
          <a:xfrm>
            <a:off x="609600" y="1371600"/>
            <a:ext cx="8077200"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Tahoma" panose="020B0604030504040204" pitchFamily="34" charset="0"/>
              </a:defRPr>
            </a:lvl1pPr>
            <a:lvl2pPr marL="520700" indent="-1270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latin typeface="Times New Roman" panose="02020603050405020304" pitchFamily="18" charset="0"/>
                <a:cs typeface="Times New Roman" panose="02020603050405020304" pitchFamily="18" charset="0"/>
              </a:rPr>
              <a:t>Zener diodes have given characteristics such as;</a:t>
            </a:r>
          </a:p>
          <a:p>
            <a:pPr>
              <a:spcBef>
                <a:spcPct val="20000"/>
              </a:spcBef>
              <a:buFontTx/>
              <a:buChar char="•"/>
            </a:pPr>
            <a:r>
              <a:rPr lang="en-US" altLang="en-US" dirty="0">
                <a:solidFill>
                  <a:schemeClr val="accent2"/>
                </a:solidFill>
                <a:latin typeface="Times New Roman" panose="02020603050405020304" pitchFamily="18" charset="0"/>
                <a:cs typeface="Times New Roman" panose="02020603050405020304" pitchFamily="18" charset="0"/>
              </a:rPr>
              <a:t>Temperature Coefficients</a:t>
            </a:r>
            <a:r>
              <a:rPr lang="en-US" altLang="en-US" dirty="0">
                <a:latin typeface="Times New Roman" panose="02020603050405020304" pitchFamily="18" charset="0"/>
                <a:cs typeface="Times New Roman" panose="02020603050405020304" pitchFamily="18" charset="0"/>
              </a:rPr>
              <a:t> – describes the % </a:t>
            </a:r>
            <a:r>
              <a:rPr lang="en-US" altLang="en-US"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for Temp (</a:t>
            </a:r>
            <a:r>
              <a:rPr lang="en-US" altLang="en-US" b="1"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dirty="0">
                <a:latin typeface="Times New Roman" panose="02020603050405020304" pitchFamily="18" charset="0"/>
                <a:cs typeface="Times New Roman" panose="02020603050405020304" pitchFamily="18" charset="0"/>
              </a:rPr>
              <a:t> </a:t>
            </a:r>
          </a:p>
          <a:p>
            <a:pPr lvl="1">
              <a:spcBef>
                <a:spcPct val="20000"/>
              </a:spcBef>
            </a:pPr>
            <a:r>
              <a:rPr lang="en-US" altLang="en-US" dirty="0">
                <a:latin typeface="Times New Roman" panose="02020603050405020304" pitchFamily="18" charset="0"/>
                <a:cs typeface="Times New Roman" panose="02020603050405020304" pitchFamily="18" charset="0"/>
                <a:sym typeface="Symbol" panose="05050102010706020507" pitchFamily="18" charset="2"/>
              </a:rPr>
              <a:t> V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 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x TC</a:t>
            </a:r>
            <a:r>
              <a:rPr lang="en-US" altLang="en-US"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latin typeface="Times New Roman" panose="02020603050405020304" pitchFamily="18" charset="0"/>
                <a:cs typeface="Times New Roman" panose="02020603050405020304" pitchFamily="18" charset="0"/>
                <a:sym typeface="Symbol" panose="05050102010706020507" pitchFamily="18" charset="2"/>
              </a:rPr>
              <a:t>T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1" baseline="30000"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o</a:t>
            </a:r>
            <a:r>
              <a:rPr lang="en-US" altLang="en-US"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p>
          <a:p>
            <a:pPr lvl="1">
              <a:spcBef>
                <a:spcPct val="20000"/>
              </a:spcBef>
            </a:pP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See Ex.3-3 (</a:t>
            </a: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800" dirty="0" err="1">
                <a:latin typeface="Times New Roman" panose="02020603050405020304" pitchFamily="18" charset="0"/>
                <a:cs typeface="Times New Roman" panose="02020603050405020304" pitchFamily="18" charset="0"/>
                <a:sym typeface="Symbol" panose="05050102010706020507" pitchFamily="18" charset="2"/>
              </a:rPr>
              <a:t>Vz</a:t>
            </a: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a:t>
            </a:r>
          </a:p>
          <a:p>
            <a:pPr>
              <a:spcBef>
                <a:spcPct val="20000"/>
              </a:spcBef>
              <a:buFontTx/>
              <a:buChar char="•"/>
            </a:pPr>
            <a:r>
              <a:rPr lang="en-US" altLang="en-US" dirty="0">
                <a:solidFill>
                  <a:schemeClr val="accent2"/>
                </a:solidFill>
                <a:latin typeface="Times New Roman" panose="02020603050405020304" pitchFamily="18" charset="0"/>
                <a:cs typeface="Times New Roman" panose="02020603050405020304" pitchFamily="18" charset="0"/>
              </a:rPr>
              <a:t>Power Ratings</a:t>
            </a:r>
            <a:r>
              <a:rPr lang="en-US" altLang="en-US" dirty="0">
                <a:latin typeface="Times New Roman" panose="02020603050405020304" pitchFamily="18" charset="0"/>
                <a:cs typeface="Times New Roman" panose="02020603050405020304" pitchFamily="18" charset="0"/>
              </a:rPr>
              <a:t> – the Zener incurs power dissipation based on I</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rPr>
              <a:t> and Z</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P = I</a:t>
            </a:r>
            <a:r>
              <a:rPr lang="en-US" altLang="en-US" b="1" baseline="-25000" dirty="0">
                <a:latin typeface="Times New Roman" panose="02020603050405020304" pitchFamily="18" charset="0"/>
                <a:cs typeface="Times New Roman" panose="02020603050405020304" pitchFamily="18" charset="0"/>
              </a:rPr>
              <a:t>Z</a:t>
            </a:r>
            <a:r>
              <a:rPr lang="en-US" altLang="en-US" b="1" baseline="300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x Z</a:t>
            </a:r>
            <a:r>
              <a:rPr lang="en-US" altLang="en-US" b="1" baseline="-25000" dirty="0">
                <a:latin typeface="Times New Roman" panose="02020603050405020304" pitchFamily="18" charset="0"/>
                <a:cs typeface="Times New Roman" panose="02020603050405020304" pitchFamily="18" charset="0"/>
              </a:rPr>
              <a:t>Z</a:t>
            </a:r>
            <a:endPar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endParaRPr>
          </a:p>
          <a:p>
            <a:pPr lvl="1">
              <a:spcBef>
                <a:spcPct val="20000"/>
              </a:spcBef>
            </a:pPr>
            <a:r>
              <a:rPr lang="en-US" altLang="en-US" dirty="0">
                <a:latin typeface="Times New Roman" panose="02020603050405020304" pitchFamily="18" charset="0"/>
                <a:cs typeface="Times New Roman" panose="02020603050405020304" pitchFamily="18" charset="0"/>
              </a:rPr>
              <a:t>Power de-rating factor specifies the reduced power rating for device operating temperatures in excess of the </a:t>
            </a:r>
            <a:r>
              <a:rPr lang="en-US" altLang="en-US" dirty="0">
                <a:solidFill>
                  <a:srgbClr val="FF0000"/>
                </a:solidFill>
                <a:latin typeface="Times New Roman" panose="02020603050405020304" pitchFamily="18" charset="0"/>
                <a:cs typeface="Times New Roman" panose="02020603050405020304" pitchFamily="18" charset="0"/>
              </a:rPr>
              <a:t>“rated maximum temperature”</a:t>
            </a:r>
            <a:r>
              <a:rPr lang="en-US" altLang="en-US" dirty="0">
                <a:latin typeface="Times New Roman" panose="02020603050405020304" pitchFamily="18" charset="0"/>
                <a:cs typeface="Times New Roman" panose="02020603050405020304" pitchFamily="18" charset="0"/>
              </a:rPr>
              <a:t>.</a:t>
            </a:r>
          </a:p>
          <a:p>
            <a:pPr lvl="1">
              <a:spcBef>
                <a:spcPct val="20000"/>
              </a:spcBef>
            </a:pP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D </a:t>
            </a:r>
            <a:r>
              <a:rPr lang="en-US" altLang="en-US" b="1" baseline="-14000" dirty="0">
                <a:latin typeface="Times New Roman" panose="02020603050405020304" pitchFamily="18" charset="0"/>
                <a:cs typeface="Times New Roman" panose="02020603050405020304" pitchFamily="18" charset="0"/>
              </a:rPr>
              <a:t>(de-rated)</a:t>
            </a:r>
            <a:r>
              <a:rPr lang="en-US" altLang="en-US" dirty="0">
                <a:latin typeface="Times New Roman" panose="02020603050405020304" pitchFamily="18" charset="0"/>
                <a:cs typeface="Times New Roman" panose="02020603050405020304" pitchFamily="18" charset="0"/>
              </a:rPr>
              <a:t> = P</a:t>
            </a:r>
            <a:r>
              <a:rPr lang="en-US" altLang="en-US" b="1" baseline="-25000" dirty="0">
                <a:latin typeface="Times New Roman" panose="02020603050405020304" pitchFamily="18" charset="0"/>
                <a:cs typeface="Times New Roman" panose="02020603050405020304" pitchFamily="18" charset="0"/>
              </a:rPr>
              <a:t>D </a:t>
            </a:r>
            <a:r>
              <a:rPr lang="en-US" altLang="en-US" b="1" baseline="-14000" dirty="0">
                <a:latin typeface="Times New Roman" panose="02020603050405020304" pitchFamily="18" charset="0"/>
                <a:cs typeface="Times New Roman" panose="02020603050405020304" pitchFamily="18" charset="0"/>
              </a:rPr>
              <a:t>(max)</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mW</a:t>
            </a:r>
            <a:r>
              <a:rPr lang="en-US" altLang="en-US" dirty="0">
                <a:latin typeface="Times New Roman" panose="02020603050405020304" pitchFamily="18" charset="0"/>
                <a:cs typeface="Times New Roman" panose="02020603050405020304" pitchFamily="18" charset="0"/>
              </a:rPr>
              <a:t>/</a:t>
            </a:r>
            <a:r>
              <a:rPr lang="en-US" altLang="en-US" b="1"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C) </a:t>
            </a:r>
            <a:r>
              <a:rPr lang="en-US" altLang="en-US" dirty="0">
                <a:latin typeface="Times New Roman" panose="02020603050405020304" pitchFamily="18" charset="0"/>
                <a:cs typeface="Times New Roman" panose="02020603050405020304" pitchFamily="18" charset="0"/>
                <a:sym typeface="Symbol" panose="05050102010706020507" pitchFamily="18" charset="2"/>
              </a:rPr>
              <a:t>T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mW</a:t>
            </a:r>
            <a:r>
              <a:rPr lang="en-US" alt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800" dirty="0">
              <a:latin typeface="Times New Roman" panose="02020603050405020304" pitchFamily="18" charset="0"/>
              <a:cs typeface="Times New Roman" panose="02020603050405020304" pitchFamily="18" charset="0"/>
              <a:sym typeface="Symbol" panose="05050102010706020507" pitchFamily="18" charset="2"/>
            </a:endParaRPr>
          </a:p>
          <a:p>
            <a:pPr>
              <a:spcBef>
                <a:spcPct val="20000"/>
              </a:spcBef>
            </a:pPr>
            <a:r>
              <a:rPr lang="en-US" altLang="en-US" dirty="0">
                <a:latin typeface="Times New Roman" panose="02020603050405020304" pitchFamily="18" charset="0"/>
                <a:cs typeface="Times New Roman" panose="02020603050405020304" pitchFamily="18" charset="0"/>
              </a:rPr>
              <a:t>The data sheet provides this information.	 </a:t>
            </a:r>
            <a:r>
              <a:rPr lang="en-US" altLang="en-US" sz="1800" dirty="0">
                <a:latin typeface="Times New Roman" panose="02020603050405020304" pitchFamily="18" charset="0"/>
                <a:cs typeface="Times New Roman" panose="02020603050405020304" pitchFamily="18" charset="0"/>
              </a:rPr>
              <a:t>See Ex. 3-4 (</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1800" b="1" baseline="30000" dirty="0" err="1">
                <a:latin typeface="Times New Roman" panose="02020603050405020304" pitchFamily="18" charset="0"/>
                <a:cs typeface="Times New Roman" panose="02020603050405020304" pitchFamily="18" charset="0"/>
                <a:sym typeface="Wingdings" panose="05000000000000000000" pitchFamily="2" charset="2"/>
              </a:rPr>
              <a:t>o</a:t>
            </a:r>
            <a:r>
              <a:rPr lang="en-US" altLang="en-US" sz="1800" dirty="0" err="1">
                <a:latin typeface="Times New Roman" panose="02020603050405020304" pitchFamily="18" charset="0"/>
                <a:cs typeface="Times New Roman" panose="02020603050405020304" pitchFamily="18" charset="0"/>
                <a:sym typeface="Wingdings" panose="05000000000000000000" pitchFamily="2" charset="2"/>
              </a:rPr>
              <a:t>C</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37242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449263"/>
          </a:xfrm>
        </p:spPr>
        <p:txBody>
          <a:bodyPr wrap="square" numCol="1" anchorCtr="0" compatLnSpc="1">
            <a:prstTxWarp prst="textNoShape">
              <a:avLst/>
            </a:prstTxWarp>
            <a:normAutofit fontScale="90000"/>
          </a:bodyPr>
          <a:lstStyle/>
          <a:p>
            <a:pPr>
              <a:defRPr/>
            </a:pPr>
            <a:r>
              <a:rPr lang="ro-MD" altLang="ro-RO" sz="2900" cap="none"/>
              <a:t>MATEMATICA MECANISMULUI STABILIZĂRII</a:t>
            </a:r>
            <a:endParaRPr lang="en-US" altLang="ro-RO" sz="2900" cap="none"/>
          </a:p>
        </p:txBody>
      </p:sp>
      <p:sp>
        <p:nvSpPr>
          <p:cNvPr id="31747" name="Content Placeholder 2"/>
          <p:cNvSpPr>
            <a:spLocks noGrp="1"/>
          </p:cNvSpPr>
          <p:nvPr>
            <p:ph idx="1"/>
          </p:nvPr>
        </p:nvSpPr>
        <p:spPr>
          <a:xfrm>
            <a:off x="304800" y="1295400"/>
            <a:ext cx="8610600" cy="2587625"/>
          </a:xfrm>
        </p:spPr>
        <p:txBody>
          <a:bodyPr/>
          <a:lstStyle/>
          <a:p>
            <a:r>
              <a:rPr lang="ro-MD" altLang="ro-RO"/>
              <a:t>În rezultatul nestabilităților se va schimba tensiunea la intrare:</a:t>
            </a:r>
          </a:p>
          <a:p>
            <a:pPr>
              <a:buFont typeface="Arial" panose="020B0604020202020204" pitchFamily="34" charset="0"/>
              <a:buNone/>
            </a:pPr>
            <a:r>
              <a:rPr lang="el-GR" altLang="ro-RO" b="1">
                <a:solidFill>
                  <a:srgbClr val="000000"/>
                </a:solidFill>
                <a:latin typeface="Times New Roman" panose="02020603050405020304" pitchFamily="18" charset="0"/>
                <a:cs typeface="Times New Roman" panose="02020603050405020304" pitchFamily="18" charset="0"/>
              </a:rPr>
              <a:t>Δ</a:t>
            </a:r>
            <a:r>
              <a:rPr lang="en-US" altLang="ro-RO" b="1" i="1">
                <a:solidFill>
                  <a:srgbClr val="000000"/>
                </a:solidFill>
                <a:latin typeface="TimesNewRomanPS-ItalicMT"/>
              </a:rPr>
              <a:t>U </a:t>
            </a:r>
            <a:r>
              <a:rPr lang="ro-MD" altLang="ro-RO" b="1" i="1">
                <a:solidFill>
                  <a:srgbClr val="000000"/>
                </a:solidFill>
                <a:latin typeface="TimesNewRomanPS-ItalicMT"/>
              </a:rPr>
              <a:t>intr=</a:t>
            </a:r>
            <a:r>
              <a:rPr lang="el-GR" altLang="ro-RO" b="1" i="1">
                <a:solidFill>
                  <a:srgbClr val="000000"/>
                </a:solidFill>
                <a:latin typeface="Times New Roman" panose="02020603050405020304" pitchFamily="18" charset="0"/>
                <a:cs typeface="Times New Roman" panose="02020603050405020304" pitchFamily="18" charset="0"/>
              </a:rPr>
              <a:t>Δ</a:t>
            </a:r>
            <a:r>
              <a:rPr lang="az-Cyrl-AZ" altLang="ro-RO" sz="600" b="1" i="1">
                <a:solidFill>
                  <a:srgbClr val="000000"/>
                </a:solidFill>
                <a:latin typeface="TimesNewRomanPS-ItalicMT"/>
              </a:rPr>
              <a:t> </a:t>
            </a:r>
            <a:r>
              <a:rPr lang="en-US" altLang="ro-RO" b="1" i="1">
                <a:solidFill>
                  <a:srgbClr val="000000"/>
                </a:solidFill>
                <a:latin typeface="TimesNewRomanPS-ItalicMT"/>
              </a:rPr>
              <a:t>U</a:t>
            </a:r>
            <a:r>
              <a:rPr lang="ro-MD" altLang="ro-RO" b="1" i="1">
                <a:solidFill>
                  <a:srgbClr val="000000"/>
                </a:solidFill>
                <a:latin typeface="TimesNewRomanPS-ItalicMT"/>
              </a:rPr>
              <a:t>stab +Rlim(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Ustab/rdif </a:t>
            </a:r>
            <a:r>
              <a:rPr lang="ro-MD" altLang="ro-RO" b="1" i="1">
                <a:solidFill>
                  <a:srgbClr val="000000"/>
                </a:solidFill>
                <a:latin typeface="TimesNewRomanPS-ItalicMT"/>
              </a:rPr>
              <a: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Usarcină/R sarcină)</a:t>
            </a:r>
          </a:p>
          <a:p>
            <a:pPr>
              <a:buFont typeface="Arial" panose="020B0604020202020204" pitchFamily="34" charset="0"/>
              <a:buNone/>
            </a:pPr>
            <a:r>
              <a:rPr lang="ro-MD" altLang="ro-RO" i="1">
                <a:solidFill>
                  <a:srgbClr val="000000"/>
                </a:solidFill>
                <a:latin typeface="TimesNewRomanPS-ItalicMT"/>
              </a:rPr>
              <a:t>De unde aflăm </a:t>
            </a:r>
            <a:r>
              <a:rPr lang="ro-MD" altLang="ro-RO" b="1" i="1">
                <a:solidFill>
                  <a:srgbClr val="000000"/>
                </a:solidFill>
                <a:latin typeface="TimesNewRomanPS-ItalicMT"/>
                <a:cs typeface="Times New Roman" panose="02020603050405020304" pitchFamily="18" charset="0"/>
              </a:rPr>
              <a:t>Δ</a:t>
            </a:r>
            <a:r>
              <a:rPr lang="ro-MD" altLang="ro-RO" b="1" i="1">
                <a:solidFill>
                  <a:srgbClr val="000000"/>
                </a:solidFill>
                <a:latin typeface="TimesNewRomanPS-ItalicMT"/>
              </a:rPr>
              <a:t> Ustabilitron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 intr ( 1 / (1+Rlim/rdif  +Rlim/Rsarcină))  </a:t>
            </a:r>
            <a:r>
              <a:rPr lang="ro-MD" altLang="ro-RO" i="1">
                <a:solidFill>
                  <a:srgbClr val="000000"/>
                </a:solidFill>
                <a:latin typeface="TimesNewRomanPS-ItalicMT"/>
              </a:rPr>
              <a:t>        </a:t>
            </a:r>
          </a:p>
          <a:p>
            <a:pPr>
              <a:buFont typeface="Arial" panose="020B0604020202020204" pitchFamily="34" charset="0"/>
              <a:buNone/>
            </a:pPr>
            <a:r>
              <a:rPr lang="ro-MD" altLang="ro-RO" i="1">
                <a:solidFill>
                  <a:srgbClr val="000000"/>
                </a:solidFill>
                <a:latin typeface="TimesNewRomanPS-ItalicMT"/>
              </a:rPr>
              <a:t>Pentru </a:t>
            </a:r>
            <a:r>
              <a:rPr lang="ro-MD" altLang="ro-RO" b="1" i="1">
                <a:solidFill>
                  <a:srgbClr val="000000"/>
                </a:solidFill>
                <a:latin typeface="TimesNewRomanPS-ItalicMT"/>
              </a:rPr>
              <a:t>Rlim </a:t>
            </a:r>
            <a:r>
              <a:rPr lang="ro-MD" altLang="ro-RO" b="1" i="1">
                <a:solidFill>
                  <a:srgbClr val="000000"/>
                </a:solidFill>
                <a:latin typeface="Times New Roman" panose="02020603050405020304" pitchFamily="18" charset="0"/>
                <a:cs typeface="Times New Roman" panose="02020603050405020304" pitchFamily="18" charset="0"/>
              </a:rPr>
              <a:t>&gt;&gt; r dif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 Ustabilitron   &lt;&lt;  Uintrare</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Eficiența stabilizării se caracterizează prin coeficientul de stabilizare</a:t>
            </a:r>
          </a:p>
          <a:p>
            <a:pPr>
              <a:buFont typeface="Arial" panose="020B0604020202020204" pitchFamily="34" charset="0"/>
              <a:buNone/>
            </a:pPr>
            <a:r>
              <a:rPr lang="ro-MD" altLang="ro-RO" b="1" i="1">
                <a:solidFill>
                  <a:srgbClr val="000000"/>
                </a:solidFill>
                <a:latin typeface="Times New Roman" panose="02020603050405020304" pitchFamily="18" charset="0"/>
                <a:cs typeface="Times New Roman" panose="02020603050405020304" pitchFamily="18" charset="0"/>
              </a:rPr>
              <a:t>                              K st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Uintr/Uintr)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 sarcină/Usarcină)</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Influența temperaturii se ia în considerare prin      </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                              </a:t>
            </a:r>
            <a:r>
              <a:rPr lang="ro-MD" altLang="ro-RO" b="1" i="1">
                <a:solidFill>
                  <a:srgbClr val="000000"/>
                </a:solidFill>
                <a:latin typeface="Times New Roman" panose="02020603050405020304" pitchFamily="18" charset="0"/>
                <a:cs typeface="Times New Roman" panose="02020603050405020304" pitchFamily="18" charset="0"/>
              </a:rPr>
              <a:t>KTS stabilitron = Δ Ustab/(Ustab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T)</a:t>
            </a:r>
            <a:endParaRPr lang="en-US" altLang="ro-RO" b="1"/>
          </a:p>
        </p:txBody>
      </p:sp>
    </p:spTree>
    <p:extLst>
      <p:ext uri="{BB962C8B-B14F-4D97-AF65-F5344CB8AC3E}">
        <p14:creationId xmlns:p14="http://schemas.microsoft.com/office/powerpoint/2010/main" val="342070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228600"/>
            <a:ext cx="8408987" cy="228600"/>
          </a:xfrm>
        </p:spPr>
        <p:txBody>
          <a:bodyPr>
            <a:normAutofit fontScale="90000"/>
          </a:bodyPr>
          <a:lstStyle/>
          <a:p>
            <a:pPr>
              <a:defRPr/>
            </a:pPr>
            <a:r>
              <a:rPr lang="ro-MD" dirty="0"/>
              <a:t>Factorul (coeficientul) de stabilizare</a:t>
            </a:r>
            <a:endParaRPr lang="en-US" dirty="0"/>
          </a:p>
        </p:txBody>
      </p:sp>
      <p:sp>
        <p:nvSpPr>
          <p:cNvPr id="32771" name="Content Placeholder 2"/>
          <p:cNvSpPr>
            <a:spLocks noGrp="1"/>
          </p:cNvSpPr>
          <p:nvPr>
            <p:ph idx="1"/>
          </p:nvPr>
        </p:nvSpPr>
        <p:spPr>
          <a:xfrm>
            <a:off x="68263" y="914400"/>
            <a:ext cx="8572500" cy="4572000"/>
          </a:xfrm>
        </p:spPr>
        <p:txBody>
          <a:bodyPr/>
          <a:lstStyle/>
          <a:p>
            <a:r>
              <a:rPr lang="ro-MD" altLang="ro-RO" dirty="0"/>
              <a:t>Dacă, la general K sau </a:t>
            </a:r>
            <a:r>
              <a:rPr lang="ro-MD" altLang="ro-RO" b="1" dirty="0"/>
              <a:t>S = </a:t>
            </a:r>
            <a:r>
              <a:rPr lang="el-GR" altLang="ro-RO" b="1" dirty="0">
                <a:latin typeface="Times New Roman" panose="02020603050405020304" pitchFamily="18" charset="0"/>
                <a:cs typeface="Times New Roman" panose="02020603050405020304" pitchFamily="18" charset="0"/>
              </a:rPr>
              <a:t>Δ</a:t>
            </a:r>
            <a:r>
              <a:rPr lang="ro-MD" altLang="ro-RO" b="1" dirty="0">
                <a:latin typeface="Times New Roman" panose="02020603050405020304" pitchFamily="18" charset="0"/>
                <a:cs typeface="Times New Roman" panose="02020603050405020304" pitchFamily="18" charset="0"/>
              </a:rPr>
              <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r>
              <a:rPr lang="ro-MD" altLang="ro-RO" dirty="0">
                <a:latin typeface="Times New Roman" panose="02020603050405020304" pitchFamily="18" charset="0"/>
                <a:cs typeface="Times New Roman" panose="02020603050405020304" pitchFamily="18" charset="0"/>
              </a:rPr>
              <a:t> aplicând L. Kirchhoff pe circuitul dat: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ro-MD" altLang="ro-RO" b="1" dirty="0" err="1">
                <a:latin typeface="Times New Roman" panose="02020603050405020304" pitchFamily="18" charset="0"/>
                <a:cs typeface="Times New Roman" panose="02020603050405020304" pitchFamily="18" charset="0"/>
              </a:rPr>
              <a:t>iR</a:t>
            </a:r>
            <a:r>
              <a:rPr lang="ro-MD" altLang="ro-RO" b="1" baseline="-25000" dirty="0" err="1">
                <a:latin typeface="Times New Roman" panose="02020603050405020304" pitchFamily="18" charset="0"/>
                <a:cs typeface="Times New Roman" panose="02020603050405020304" pitchFamily="18" charset="0"/>
              </a:rPr>
              <a:t>o</a:t>
            </a:r>
            <a:r>
              <a:rPr lang="ro-MD" altLang="ro-RO" b="1" baseline="-25000" dirty="0">
                <a:latin typeface="Times New Roman" panose="02020603050405020304" pitchFamily="18" charset="0"/>
                <a:cs typeface="Times New Roman" panose="02020603050405020304" pitchFamily="18" charset="0"/>
              </a:rPr>
              <a:t> </a:t>
            </a:r>
            <a:r>
              <a:rPr lang="ro-MD" altLang="ro-RO" b="1" dirty="0">
                <a:latin typeface="Times New Roman" panose="02020603050405020304" pitchFamily="18" charset="0"/>
                <a:cs typeface="Times New Roman" panose="02020603050405020304" pitchFamily="18" charset="0"/>
              </a:rPr>
              <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endParaRPr lang="ro-MD" altLang="ro-RO" b="1" baseline="-25000" dirty="0">
              <a:latin typeface="Times New Roman" panose="02020603050405020304" pitchFamily="18" charset="0"/>
              <a:cs typeface="Times New Roman" panose="02020603050405020304" pitchFamily="18" charset="0"/>
            </a:endParaRPr>
          </a:p>
          <a:p>
            <a:r>
              <a:rPr lang="ro-MD" altLang="ro-RO" dirty="0" err="1">
                <a:latin typeface="Times New Roman" panose="02020603050405020304" pitchFamily="18" charset="0"/>
                <a:cs typeface="Times New Roman" panose="02020603050405020304" pitchFamily="18" charset="0"/>
              </a:rPr>
              <a:t>Diferețiind</a:t>
            </a:r>
            <a:r>
              <a:rPr lang="ro-MD" altLang="ro-RO" dirty="0">
                <a:latin typeface="Times New Roman" panose="02020603050405020304" pitchFamily="18" charset="0"/>
                <a:cs typeface="Times New Roman" panose="02020603050405020304" pitchFamily="18" charset="0"/>
              </a:rPr>
              <a:t> ecuația și considerând corect că I intrare este practic egal cu </a:t>
            </a:r>
            <a:r>
              <a:rPr lang="ro-MD" altLang="ro-RO" dirty="0" err="1">
                <a:latin typeface="Times New Roman" panose="02020603050405020304" pitchFamily="18" charset="0"/>
                <a:cs typeface="Times New Roman" panose="02020603050405020304" pitchFamily="18" charset="0"/>
              </a:rPr>
              <a:t>I</a:t>
            </a:r>
            <a:r>
              <a:rPr lang="ro-MD" altLang="ro-RO" baseline="-25000" dirty="0" err="1">
                <a:latin typeface="Times New Roman" panose="02020603050405020304" pitchFamily="18" charset="0"/>
                <a:cs typeface="Times New Roman" panose="02020603050405020304" pitchFamily="18" charset="0"/>
              </a:rPr>
              <a:t>diodă</a:t>
            </a:r>
            <a:r>
              <a:rPr lang="ro-MD" altLang="ro-RO" baseline="-25000"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obținem                         </a:t>
            </a:r>
            <a:r>
              <a:rPr lang="ro-MD" altLang="ro-RO" b="1" dirty="0" err="1">
                <a:latin typeface="Times New Roman" panose="02020603050405020304" pitchFamily="18" charset="0"/>
                <a:cs typeface="Times New Roman" panose="02020603050405020304" pitchFamily="18" charset="0"/>
              </a:rPr>
              <a:t>ΔU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o</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I</a:t>
            </a:r>
            <a:r>
              <a:rPr lang="ro-MD" altLang="ro-RO" b="1" baseline="-25000" dirty="0" err="1">
                <a:latin typeface="Times New Roman" panose="02020603050405020304" pitchFamily="18" charset="0"/>
                <a:cs typeface="Times New Roman" panose="02020603050405020304" pitchFamily="18" charset="0"/>
              </a:rPr>
              <a:t>diodă</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a:latin typeface="Times New Roman" panose="02020603050405020304" pitchFamily="18" charset="0"/>
                <a:cs typeface="Times New Roman" panose="02020603050405020304" pitchFamily="18" charset="0"/>
              </a:rPr>
              <a:t>U </a:t>
            </a:r>
            <a:r>
              <a:rPr lang="ro-MD" altLang="ro-RO" dirty="0">
                <a:latin typeface="Times New Roman" panose="02020603050405020304" pitchFamily="18" charset="0"/>
                <a:cs typeface="Times New Roman" panose="02020603050405020304" pitchFamily="18" charset="0"/>
              </a:rPr>
              <a:t>ies. </a:t>
            </a:r>
          </a:p>
          <a:p>
            <a:r>
              <a:rPr lang="ro-MD" altLang="ro-RO" dirty="0">
                <a:latin typeface="Times New Roman" panose="02020603050405020304" pitchFamily="18" charset="0"/>
                <a:cs typeface="Times New Roman" panose="02020603050405020304" pitchFamily="18" charset="0"/>
              </a:rPr>
              <a:t>unde </a:t>
            </a:r>
            <a:r>
              <a:rPr lang="ro-MD" altLang="ro-RO" dirty="0" err="1">
                <a:latin typeface="Times New Roman" panose="02020603050405020304" pitchFamily="18" charset="0"/>
                <a:cs typeface="Times New Roman" panose="02020603050405020304" pitchFamily="18" charset="0"/>
              </a:rPr>
              <a:t>Ro</a:t>
            </a:r>
            <a:r>
              <a:rPr lang="ro-MD" altLang="ro-RO" dirty="0">
                <a:latin typeface="Times New Roman" panose="02020603050405020304" pitchFamily="18" charset="0"/>
                <a:cs typeface="Times New Roman" panose="02020603050405020304" pitchFamily="18" charset="0"/>
              </a:rPr>
              <a:t> – rezistența de limitare a curentului.</a:t>
            </a:r>
          </a:p>
          <a:p>
            <a:r>
              <a:rPr lang="ro-MD" altLang="ro-RO" dirty="0">
                <a:latin typeface="Times New Roman" panose="02020603050405020304" pitchFamily="18" charset="0"/>
                <a:cs typeface="Times New Roman" panose="02020603050405020304" pitchFamily="18" charset="0"/>
              </a:rPr>
              <a:t>Împărțim ecuația la </a:t>
            </a:r>
            <a:r>
              <a:rPr lang="ro-MD" altLang="ro-RO" dirty="0" err="1">
                <a:latin typeface="Times New Roman" panose="02020603050405020304" pitchFamily="18" charset="0"/>
                <a:cs typeface="Times New Roman" panose="02020603050405020304" pitchFamily="18" charset="0"/>
              </a:rPr>
              <a:t>ΔU</a:t>
            </a:r>
            <a:r>
              <a:rPr lang="ro-MD" altLang="ro-RO" b="1" baseline="-25000" dirty="0" err="1">
                <a:latin typeface="Times New Roman" panose="02020603050405020304" pitchFamily="18" charset="0"/>
                <a:cs typeface="Times New Roman" panose="02020603050405020304" pitchFamily="18" charset="0"/>
              </a:rPr>
              <a:t>ies</a:t>
            </a:r>
            <a:r>
              <a:rPr lang="ro-MD" altLang="ro-RO" dirty="0">
                <a:latin typeface="Times New Roman" panose="02020603050405020304" pitchFamily="18" charset="0"/>
                <a:cs typeface="Times New Roman" panose="02020603050405020304" pitchFamily="18" charset="0"/>
              </a:rPr>
              <a:t> și luând în considerare </a:t>
            </a:r>
          </a:p>
          <a:p>
            <a:pPr>
              <a:buFont typeface="Arial" panose="020B0604020202020204" pitchFamily="34" charset="0"/>
              <a:buNone/>
            </a:pPr>
            <a:r>
              <a:rPr lang="ro-MD" altLang="ro-RO" dirty="0">
                <a:latin typeface="Times New Roman" panose="02020603050405020304" pitchFamily="18" charset="0"/>
                <a:cs typeface="Times New Roman" panose="02020603050405020304" pitchFamily="18" charset="0"/>
              </a:rPr>
              <a:t>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diodă</a:t>
            </a:r>
            <a:r>
              <a:rPr lang="ro-MD" altLang="ro-RO" dirty="0">
                <a:latin typeface="Times New Roman" panose="02020603050405020304" pitchFamily="18" charset="0"/>
                <a:cs typeface="Times New Roman" panose="02020603050405020304" pitchFamily="18" charset="0"/>
              </a:rPr>
              <a:t> iar </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i</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diodă</a:t>
            </a:r>
            <a:r>
              <a:rPr lang="ro-MD" altLang="ro-RO" b="1" baseline="-25000" dirty="0">
                <a:latin typeface="Times New Roman" panose="02020603050405020304" pitchFamily="18" charset="0"/>
                <a:cs typeface="Times New Roman" panose="02020603050405020304" pitchFamily="18" charset="0"/>
              </a:rPr>
              <a:t> </a:t>
            </a:r>
            <a:r>
              <a:rPr lang="ro-MD" altLang="ro-RO" b="1" dirty="0">
                <a:latin typeface="Times New Roman" panose="02020603050405020304" pitchFamily="18" charset="0"/>
                <a:cs typeface="Times New Roman" panose="02020603050405020304" pitchFamily="18" charset="0"/>
              </a:rPr>
              <a:t>/</a:t>
            </a:r>
            <a:r>
              <a:rPr lang="el-GR" altLang="ro-RO" b="1" dirty="0">
                <a:latin typeface="Times New Roman" panose="02020603050405020304" pitchFamily="18" charset="0"/>
                <a:cs typeface="Times New Roman" panose="02020603050405020304" pitchFamily="18" charset="0"/>
              </a:rPr>
              <a:t>Δ</a:t>
            </a:r>
            <a:r>
              <a:rPr lang="ro-MD" altLang="ro-RO" b="1" baseline="-25000" dirty="0" err="1">
                <a:latin typeface="Times New Roman" panose="02020603050405020304" pitchFamily="18" charset="0"/>
                <a:cs typeface="Times New Roman" panose="02020603050405020304" pitchFamily="18" charset="0"/>
              </a:rPr>
              <a:t>idiodă</a:t>
            </a:r>
            <a:r>
              <a:rPr lang="ro-MD" altLang="ro-RO" b="1"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obținem expresia finală</a:t>
            </a:r>
          </a:p>
          <a:p>
            <a:pPr algn="ctr"/>
            <a:r>
              <a:rPr lang="ro-MD" altLang="ro-RO" b="1" dirty="0">
                <a:latin typeface="Times New Roman" panose="02020603050405020304" pitchFamily="18" charset="0"/>
                <a:cs typeface="Times New Roman" panose="02020603050405020304" pitchFamily="18" charset="0"/>
              </a:rPr>
              <a:t>S = 1 + </a:t>
            </a:r>
            <a:r>
              <a:rPr lang="ro-MD" altLang="ro-RO" b="1" dirty="0" err="1">
                <a:latin typeface="Times New Roman" panose="02020603050405020304" pitchFamily="18" charset="0"/>
                <a:cs typeface="Times New Roman" panose="02020603050405020304" pitchFamily="18" charset="0"/>
              </a:rPr>
              <a:t>Ro</a:t>
            </a:r>
            <a:r>
              <a:rPr lang="ro-MD" altLang="ro-RO" b="1" dirty="0">
                <a:latin typeface="Times New Roman" panose="02020603050405020304" pitchFamily="18" charset="0"/>
                <a:cs typeface="Times New Roman" panose="02020603050405020304" pitchFamily="18" charset="0"/>
              </a:rPr>
              <a:t>/</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diodă</a:t>
            </a:r>
            <a:endParaRPr lang="ro-MD" altLang="ro-RO" b="1" baseline="-25000" dirty="0">
              <a:latin typeface="Times New Roman" panose="02020603050405020304" pitchFamily="18" charset="0"/>
              <a:cs typeface="Times New Roman" panose="02020603050405020304" pitchFamily="18" charset="0"/>
            </a:endParaRPr>
          </a:p>
          <a:p>
            <a:r>
              <a:rPr lang="ro-MD" altLang="ro-RO" dirty="0" err="1">
                <a:latin typeface="Times New Roman" panose="02020603050405020304" pitchFamily="18" charset="0"/>
                <a:cs typeface="Times New Roman" panose="02020603050405020304" pitchFamily="18" charset="0"/>
              </a:rPr>
              <a:t>Concl</a:t>
            </a:r>
            <a:r>
              <a:rPr lang="ro-MD" altLang="ro-RO" dirty="0">
                <a:latin typeface="Times New Roman" panose="02020603050405020304" pitchFamily="18" charset="0"/>
                <a:cs typeface="Times New Roman" panose="02020603050405020304" pitchFamily="18" charset="0"/>
              </a:rPr>
              <a:t>. Factorul de stabilizare este mai mare cu cât </a:t>
            </a:r>
            <a:r>
              <a:rPr lang="ro-MD" altLang="ro-RO" dirty="0" err="1">
                <a:latin typeface="Times New Roman" panose="02020603050405020304" pitchFamily="18" charset="0"/>
                <a:cs typeface="Times New Roman" panose="02020603050405020304" pitchFamily="18" charset="0"/>
              </a:rPr>
              <a:t>rexistența</a:t>
            </a:r>
            <a:r>
              <a:rPr lang="ro-MD" altLang="ro-RO" dirty="0">
                <a:latin typeface="Times New Roman" panose="02020603050405020304" pitchFamily="18" charset="0"/>
                <a:cs typeface="Times New Roman" panose="02020603050405020304" pitchFamily="18" charset="0"/>
              </a:rPr>
              <a:t> internă a DZ este mai mică ca rezistența de limitare a curentului </a:t>
            </a:r>
            <a:r>
              <a:rPr lang="ro-MD" altLang="ro-RO" dirty="0" err="1">
                <a:latin typeface="Times New Roman" panose="02020603050405020304" pitchFamily="18" charset="0"/>
                <a:cs typeface="Times New Roman" panose="02020603050405020304" pitchFamily="18" charset="0"/>
              </a:rPr>
              <a:t>Ro</a:t>
            </a:r>
            <a:endParaRPr lang="en-US" altLang="ro-RO" dirty="0"/>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189538"/>
            <a:ext cx="2563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9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6" name="Picture 15"/>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79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15982"/>
            <a:ext cx="3886200" cy="212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Content Placeholder 7"/>
          <p:cNvSpPr>
            <a:spLocks noGrp="1"/>
          </p:cNvSpPr>
          <p:nvPr>
            <p:ph idx="1"/>
          </p:nvPr>
        </p:nvSpPr>
        <p:spPr>
          <a:xfrm>
            <a:off x="115888" y="-7938"/>
            <a:ext cx="8910637" cy="2801938"/>
          </a:xfrm>
        </p:spPr>
        <p:txBody>
          <a:bodyPr/>
          <a:lstStyle/>
          <a:p>
            <a:r>
              <a:rPr lang="ro-MD" altLang="en-US" sz="2400" dirty="0"/>
              <a:t>Pentru tensiuni </a:t>
            </a:r>
            <a:r>
              <a:rPr lang="ro-MD" altLang="en-US" sz="2400" dirty="0">
                <a:latin typeface="Times New Roman" panose="02020603050405020304" pitchFamily="18" charset="0"/>
                <a:cs typeface="Times New Roman" panose="02020603050405020304" pitchFamily="18" charset="0"/>
              </a:rPr>
              <a:t>&lt; 5V, ce corespunde </a:t>
            </a:r>
            <a:r>
              <a:rPr lang="ro-MD" altLang="en-US" sz="2400" b="1" i="1" dirty="0">
                <a:latin typeface="Times New Roman" panose="02020603050405020304" pitchFamily="18" charset="0"/>
                <a:cs typeface="Times New Roman" panose="02020603050405020304" pitchFamily="18" charset="0"/>
              </a:rPr>
              <a:t>p-n </a:t>
            </a:r>
            <a:r>
              <a:rPr lang="ro-MD" altLang="en-US" sz="2400" dirty="0">
                <a:latin typeface="Times New Roman" panose="02020603050405020304" pitchFamily="18" charset="0"/>
                <a:cs typeface="Times New Roman" panose="02020603050405020304" pitchFamily="18" charset="0"/>
              </a:rPr>
              <a:t>joncțiunii înguste, deci unde predomină străpungerea tunel KTS este negativ. Pentru tensiuni &gt; 6V (p-n joncțiuni mai late) predomină străpungerea prin avalanșă iar KTS este pozitiv (vezi </a:t>
            </a:r>
            <a:r>
              <a:rPr lang="ro-MD" altLang="en-US" sz="2400" dirty="0" err="1">
                <a:latin typeface="Times New Roman" panose="02020603050405020304" pitchFamily="18" charset="0"/>
                <a:cs typeface="Times New Roman" panose="02020603050405020304" pitchFamily="18" charset="0"/>
              </a:rPr>
              <a:t>fig</a:t>
            </a:r>
            <a:r>
              <a:rPr lang="ro-MD" altLang="en-US" sz="2400" dirty="0">
                <a:latin typeface="Times New Roman" panose="02020603050405020304" pitchFamily="18" charset="0"/>
                <a:cs typeface="Times New Roman" panose="02020603050405020304" pitchFamily="18" charset="0"/>
              </a:rPr>
              <a:t>). În acest caz cu creșterea temperaturii mobilitatea sarcinilor scade în </a:t>
            </a:r>
            <a:r>
              <a:rPr lang="ro-MD" altLang="en-US" sz="2400" b="1" i="1" dirty="0">
                <a:latin typeface="Times New Roman" panose="02020603050405020304" pitchFamily="18" charset="0"/>
                <a:cs typeface="Times New Roman" panose="02020603050405020304" pitchFamily="18" charset="0"/>
              </a:rPr>
              <a:t>p-n</a:t>
            </a:r>
            <a:r>
              <a:rPr lang="ro-MD" altLang="en-US" sz="2400" dirty="0">
                <a:latin typeface="Times New Roman" panose="02020603050405020304" pitchFamily="18" charset="0"/>
                <a:cs typeface="Times New Roman" panose="02020603050405020304" pitchFamily="18" charset="0"/>
              </a:rPr>
              <a:t> joncțiune, deci pentru ionizarea prin avalanșă este necesar un câmp electric mai puternic.</a:t>
            </a:r>
          </a:p>
          <a:p>
            <a:r>
              <a:rPr lang="ro-MD" altLang="en-US" sz="2400" dirty="0">
                <a:latin typeface="Times New Roman" panose="02020603050405020304" pitchFamily="18" charset="0"/>
                <a:cs typeface="Times New Roman" panose="02020603050405020304" pitchFamily="18" charset="0"/>
              </a:rPr>
              <a:t>Pentru compensarea oscilațiilor tensiunii cu temperatura se recomandă schema a 2 </a:t>
            </a:r>
            <a:r>
              <a:rPr lang="ro-MD" altLang="en-US" sz="2400" dirty="0" err="1">
                <a:latin typeface="Times New Roman" panose="02020603050405020304" pitchFamily="18" charset="0"/>
                <a:cs typeface="Times New Roman" panose="02020603050405020304" pitchFamily="18" charset="0"/>
              </a:rPr>
              <a:t>stabilitroane</a:t>
            </a:r>
            <a:r>
              <a:rPr lang="ro-MD" altLang="en-US" sz="2400" dirty="0">
                <a:latin typeface="Times New Roman" panose="02020603050405020304" pitchFamily="18" charset="0"/>
                <a:cs typeface="Times New Roman" panose="02020603050405020304" pitchFamily="18" charset="0"/>
              </a:rPr>
              <a:t> consecutive dar opuse. Astfel de dispozitive se numesc </a:t>
            </a:r>
            <a:r>
              <a:rPr lang="ro-MD" altLang="en-US" sz="2400" b="1" dirty="0" err="1">
                <a:latin typeface="Times New Roman" panose="02020603050405020304" pitchFamily="18" charset="0"/>
                <a:cs typeface="Times New Roman" panose="02020603050405020304" pitchFamily="18" charset="0"/>
              </a:rPr>
              <a:t>stabilitroane</a:t>
            </a:r>
            <a:r>
              <a:rPr lang="ro-MD" altLang="en-US" sz="2400" b="1" dirty="0">
                <a:latin typeface="Times New Roman" panose="02020603050405020304" pitchFamily="18" charset="0"/>
                <a:cs typeface="Times New Roman" panose="02020603050405020304" pitchFamily="18" charset="0"/>
              </a:rPr>
              <a:t> </a:t>
            </a:r>
            <a:r>
              <a:rPr lang="ro-MD" altLang="en-US" sz="2400" b="1" dirty="0" err="1">
                <a:latin typeface="Times New Roman" panose="02020603050405020304" pitchFamily="18" charset="0"/>
                <a:cs typeface="Times New Roman" panose="02020603050405020304" pitchFamily="18" charset="0"/>
              </a:rPr>
              <a:t>termocompensate</a:t>
            </a:r>
            <a:r>
              <a:rPr lang="ro-MD" altLang="en-US" sz="2400" dirty="0">
                <a:latin typeface="Times New Roman" panose="02020603050405020304" pitchFamily="18" charset="0"/>
                <a:cs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413646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4F5B23-9DDC-7646-0038-848E0E71517D}"/>
              </a:ext>
            </a:extLst>
          </p:cNvPr>
          <p:cNvPicPr>
            <a:picLocks noChangeAspect="1"/>
          </p:cNvPicPr>
          <p:nvPr/>
        </p:nvPicPr>
        <p:blipFill>
          <a:blip r:embed="rId2"/>
          <a:stretch>
            <a:fillRect/>
          </a:stretch>
        </p:blipFill>
        <p:spPr>
          <a:xfrm>
            <a:off x="136125" y="2819400"/>
            <a:ext cx="4739837" cy="1372740"/>
          </a:xfrm>
          <a:prstGeom prst="rect">
            <a:avLst/>
          </a:prstGeom>
        </p:spPr>
      </p:pic>
      <p:pic>
        <p:nvPicPr>
          <p:cNvPr id="8" name="Picture 7">
            <a:extLst>
              <a:ext uri="{FF2B5EF4-FFF2-40B4-BE49-F238E27FC236}">
                <a16:creationId xmlns:a16="http://schemas.microsoft.com/office/drawing/2014/main" id="{CD1CFF88-177F-C07A-FF77-FC0369233285}"/>
              </a:ext>
            </a:extLst>
          </p:cNvPr>
          <p:cNvPicPr>
            <a:picLocks noChangeAspect="1"/>
          </p:cNvPicPr>
          <p:nvPr/>
        </p:nvPicPr>
        <p:blipFill>
          <a:blip r:embed="rId3"/>
          <a:stretch>
            <a:fillRect/>
          </a:stretch>
        </p:blipFill>
        <p:spPr>
          <a:xfrm>
            <a:off x="142043" y="4409451"/>
            <a:ext cx="4739837" cy="2308580"/>
          </a:xfrm>
          <a:prstGeom prst="rect">
            <a:avLst/>
          </a:prstGeom>
        </p:spPr>
      </p:pic>
      <p:sp>
        <p:nvSpPr>
          <p:cNvPr id="10" name="Title 1">
            <a:extLst>
              <a:ext uri="{FF2B5EF4-FFF2-40B4-BE49-F238E27FC236}">
                <a16:creationId xmlns:a16="http://schemas.microsoft.com/office/drawing/2014/main" id="{68A13888-BE27-F4C2-960B-82FB9A14E561}"/>
              </a:ext>
            </a:extLst>
          </p:cNvPr>
          <p:cNvSpPr>
            <a:spLocks noGrp="1"/>
          </p:cNvSpPr>
          <p:nvPr>
            <p:ph type="title"/>
          </p:nvPr>
        </p:nvSpPr>
        <p:spPr>
          <a:xfrm>
            <a:off x="533400" y="2252336"/>
            <a:ext cx="3733800" cy="405286"/>
          </a:xfrm>
        </p:spPr>
        <p:txBody>
          <a:bodyPr>
            <a:normAutofit fontScale="90000"/>
          </a:bodyPr>
          <a:lstStyle/>
          <a:p>
            <a:r>
              <a:rPr lang="ro-RO" sz="2400" b="1" dirty="0">
                <a:solidFill>
                  <a:srgbClr val="FF0000"/>
                </a:solidFill>
                <a:latin typeface="Arial" panose="020B0604020202020204" pitchFamily="34" charset="0"/>
                <a:cs typeface="Arial" panose="020B0604020202020204" pitchFamily="34" charset="0"/>
              </a:rPr>
              <a:t>Aplicații diode </a:t>
            </a:r>
            <a:r>
              <a:rPr lang="ro-RO" sz="2400" b="1" dirty="0" err="1">
                <a:solidFill>
                  <a:srgbClr val="FF0000"/>
                </a:solidFill>
                <a:latin typeface="Arial" panose="020B0604020202020204" pitchFamily="34" charset="0"/>
                <a:cs typeface="Arial" panose="020B0604020202020204" pitchFamily="34" charset="0"/>
              </a:rPr>
              <a:t>Zener</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47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52400" y="157911"/>
            <a:ext cx="45273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dirty="0">
                <a:solidFill>
                  <a:schemeClr val="accent2"/>
                </a:solidFill>
              </a:rPr>
              <a:t>Voltage Regulation</a:t>
            </a:r>
            <a:endParaRPr lang="en-US" altLang="en-US" b="1" dirty="0">
              <a:solidFill>
                <a:schemeClr val="accent2"/>
              </a:solidFill>
            </a:endParaRPr>
          </a:p>
          <a:p>
            <a:pPr>
              <a:spcBef>
                <a:spcPct val="50000"/>
              </a:spcBef>
            </a:pPr>
            <a:r>
              <a:rPr lang="en-US" altLang="en-US" sz="1600" dirty="0">
                <a:latin typeface="Times New Roman" panose="02020603050405020304" pitchFamily="18" charset="0"/>
                <a:cs typeface="Times New Roman" panose="02020603050405020304" pitchFamily="18" charset="0"/>
              </a:rPr>
              <a:t>În </a:t>
            </a:r>
            <a:r>
              <a:rPr lang="en-US" altLang="en-US" sz="1600" dirty="0" err="1">
                <a:latin typeface="Times New Roman" panose="02020603050405020304" pitchFamily="18" charset="0"/>
                <a:cs typeface="Times New Roman" panose="02020603050405020304" pitchFamily="18" charset="0"/>
              </a:rPr>
              <a:t>acest</a:t>
            </a:r>
            <a:r>
              <a:rPr lang="en-US" altLang="en-US" sz="1600" dirty="0">
                <a:latin typeface="Times New Roman" panose="02020603050405020304" pitchFamily="18" charset="0"/>
                <a:cs typeface="Times New Roman" panose="02020603050405020304" pitchFamily="18" charset="0"/>
              </a:rPr>
              <a:t> tip de </a:t>
            </a:r>
            <a:r>
              <a:rPr lang="en-US" altLang="en-US" sz="1600" dirty="0" err="1">
                <a:latin typeface="Times New Roman" panose="02020603050405020304" pitchFamily="18" charset="0"/>
                <a:cs typeface="Times New Roman" panose="02020603050405020304" pitchFamily="18" charset="0"/>
              </a:rPr>
              <a:t>reglare</a:t>
            </a:r>
            <a:r>
              <a:rPr lang="en-US" altLang="en-US" sz="1600" dirty="0">
                <a:latin typeface="Times New Roman" panose="02020603050405020304" pitchFamily="18" charset="0"/>
                <a:cs typeface="Times New Roman" panose="02020603050405020304" pitchFamily="18" charset="0"/>
              </a:rPr>
              <a:t>, </a:t>
            </a:r>
            <a:r>
              <a:rPr lang="en-US" altLang="en-US" sz="1600" b="1" i="1" dirty="0" err="1">
                <a:solidFill>
                  <a:srgbClr val="FF0000"/>
                </a:solidFill>
                <a:latin typeface="Times New Roman" panose="02020603050405020304" pitchFamily="18" charset="0"/>
                <a:cs typeface="Times New Roman" panose="02020603050405020304" pitchFamily="18" charset="0"/>
              </a:rPr>
              <a:t>rezistența</a:t>
            </a:r>
            <a:r>
              <a:rPr lang="en-US" altLang="en-US" sz="1600" b="1" i="1" dirty="0">
                <a:solidFill>
                  <a:srgbClr val="FF0000"/>
                </a:solidFill>
                <a:latin typeface="Times New Roman" panose="02020603050405020304" pitchFamily="18" charset="0"/>
                <a:cs typeface="Times New Roman" panose="02020603050405020304" pitchFamily="18" charset="0"/>
              </a:rPr>
              <a:t> </a:t>
            </a:r>
            <a:r>
              <a:rPr lang="en-US" altLang="en-US" sz="1600" b="1" i="1" dirty="0" err="1">
                <a:solidFill>
                  <a:srgbClr val="FF0000"/>
                </a:solidFill>
                <a:latin typeface="Times New Roman" panose="02020603050405020304" pitchFamily="18" charset="0"/>
                <a:cs typeface="Times New Roman" panose="02020603050405020304" pitchFamily="18" charset="0"/>
              </a:rPr>
              <a:t>serie</a:t>
            </a:r>
            <a:r>
              <a:rPr lang="en-US" altLang="en-US" sz="1600" b="1" i="1" dirty="0">
                <a:solidFill>
                  <a:srgbClr val="FF0000"/>
                </a:solidFill>
                <a:latin typeface="Times New Roman" panose="02020603050405020304" pitchFamily="18" charset="0"/>
                <a:cs typeface="Times New Roman" panose="02020603050405020304" pitchFamily="18" charset="0"/>
              </a:rPr>
              <a:t> </a:t>
            </a:r>
            <a:r>
              <a:rPr lang="en-US" altLang="en-US" sz="1600" b="1" i="1" dirty="0" err="1">
                <a:solidFill>
                  <a:srgbClr val="FF0000"/>
                </a:solidFill>
                <a:latin typeface="Times New Roman" panose="02020603050405020304" pitchFamily="18" charset="0"/>
                <a:cs typeface="Times New Roman" panose="02020603050405020304" pitchFamily="18" charset="0"/>
              </a:rPr>
              <a:t>și</a:t>
            </a:r>
            <a:r>
              <a:rPr lang="en-US" altLang="en-US" sz="1600" b="1" i="1" dirty="0">
                <a:solidFill>
                  <a:srgbClr val="FF0000"/>
                </a:solidFill>
                <a:latin typeface="Times New Roman" panose="02020603050405020304" pitchFamily="18" charset="0"/>
                <a:cs typeface="Times New Roman" panose="02020603050405020304" pitchFamily="18" charset="0"/>
              </a:rPr>
              <a:t> </a:t>
            </a:r>
            <a:r>
              <a:rPr lang="en-US" altLang="en-US" sz="1600" b="1" i="1" dirty="0" err="1">
                <a:solidFill>
                  <a:srgbClr val="FF0000"/>
                </a:solidFill>
                <a:latin typeface="Times New Roman" panose="02020603050405020304" pitchFamily="18" charset="0"/>
                <a:cs typeface="Times New Roman" panose="02020603050405020304" pitchFamily="18" charset="0"/>
              </a:rPr>
              <a:t>rezistența</a:t>
            </a:r>
            <a:r>
              <a:rPr lang="en-US" altLang="en-US" sz="1600" b="1" i="1" dirty="0">
                <a:solidFill>
                  <a:srgbClr val="FF0000"/>
                </a:solidFill>
                <a:latin typeface="Times New Roman" panose="02020603050405020304" pitchFamily="18" charset="0"/>
                <a:cs typeface="Times New Roman" panose="02020603050405020304" pitchFamily="18" charset="0"/>
              </a:rPr>
              <a:t> de </a:t>
            </a:r>
            <a:r>
              <a:rPr lang="en-US" altLang="en-US" sz="1600" b="1" i="1" dirty="0" err="1">
                <a:solidFill>
                  <a:srgbClr val="FF0000"/>
                </a:solidFill>
                <a:latin typeface="Times New Roman" panose="02020603050405020304" pitchFamily="18" charset="0"/>
                <a:cs typeface="Times New Roman" panose="02020603050405020304" pitchFamily="18" charset="0"/>
              </a:rPr>
              <a:t>sarcină</a:t>
            </a:r>
            <a:r>
              <a:rPr lang="en-US" altLang="en-US" sz="1600" b="1" i="1" dirty="0">
                <a:solidFill>
                  <a:srgbClr val="FF0000"/>
                </a:solidFill>
                <a:latin typeface="Times New Roman" panose="02020603050405020304" pitchFamily="18" charset="0"/>
                <a:cs typeface="Times New Roman" panose="02020603050405020304" pitchFamily="18" charset="0"/>
              </a:rPr>
              <a:t> sunt fixe, </a:t>
            </a:r>
            <a:r>
              <a:rPr lang="en-US" altLang="en-US" sz="1600" b="1" i="1" dirty="0" err="1">
                <a:solidFill>
                  <a:srgbClr val="FF0000"/>
                </a:solidFill>
                <a:latin typeface="Times New Roman" panose="02020603050405020304" pitchFamily="18" charset="0"/>
                <a:cs typeface="Times New Roman" panose="02020603050405020304" pitchFamily="18" charset="0"/>
              </a:rPr>
              <a:t>doar</a:t>
            </a:r>
            <a:r>
              <a:rPr lang="en-US" altLang="en-US" sz="1600" b="1" i="1" dirty="0">
                <a:solidFill>
                  <a:srgbClr val="FF0000"/>
                </a:solidFill>
                <a:latin typeface="Times New Roman" panose="02020603050405020304" pitchFamily="18" charset="0"/>
                <a:cs typeface="Times New Roman" panose="02020603050405020304" pitchFamily="18" charset="0"/>
              </a:rPr>
              <a:t> </a:t>
            </a:r>
            <a:r>
              <a:rPr lang="en-US" altLang="en-US" sz="1600" b="1" i="1" dirty="0" err="1">
                <a:solidFill>
                  <a:srgbClr val="FF0000"/>
                </a:solidFill>
                <a:latin typeface="Times New Roman" panose="02020603050405020304" pitchFamily="18" charset="0"/>
                <a:cs typeface="Times New Roman" panose="02020603050405020304" pitchFamily="18" charset="0"/>
              </a:rPr>
              <a:t>tensiunea</a:t>
            </a:r>
            <a:r>
              <a:rPr lang="en-US" altLang="en-US" sz="1600" b="1" i="1" dirty="0">
                <a:solidFill>
                  <a:srgbClr val="FF0000"/>
                </a:solidFill>
                <a:latin typeface="Times New Roman" panose="02020603050405020304" pitchFamily="18" charset="0"/>
                <a:cs typeface="Times New Roman" panose="02020603050405020304" pitchFamily="18" charset="0"/>
              </a:rPr>
              <a:t> de </a:t>
            </a:r>
            <a:r>
              <a:rPr lang="en-US" altLang="en-US" sz="1600" b="1" i="1" dirty="0" err="1">
                <a:solidFill>
                  <a:srgbClr val="FF0000"/>
                </a:solidFill>
                <a:latin typeface="Times New Roman" panose="02020603050405020304" pitchFamily="18" charset="0"/>
                <a:cs typeface="Times New Roman" panose="02020603050405020304" pitchFamily="18" charset="0"/>
              </a:rPr>
              <a:t>intrare</a:t>
            </a:r>
            <a:r>
              <a:rPr lang="en-US" altLang="en-US" sz="1600" b="1" i="1" dirty="0">
                <a:solidFill>
                  <a:srgbClr val="FF0000"/>
                </a:solidFill>
                <a:latin typeface="Times New Roman" panose="02020603050405020304" pitchFamily="18" charset="0"/>
                <a:cs typeface="Times New Roman" panose="02020603050405020304" pitchFamily="18" charset="0"/>
              </a:rPr>
              <a:t> se </a:t>
            </a:r>
            <a:r>
              <a:rPr lang="en-US" altLang="en-US" sz="1600" b="1" i="1" dirty="0" err="1">
                <a:solidFill>
                  <a:srgbClr val="FF0000"/>
                </a:solidFill>
                <a:latin typeface="Times New Roman" panose="02020603050405020304" pitchFamily="18" charset="0"/>
                <a:cs typeface="Times New Roman" panose="02020603050405020304" pitchFamily="18" charset="0"/>
              </a:rPr>
              <a:t>modifică</a:t>
            </a:r>
            <a:r>
              <a:rPr lang="en-US" altLang="en-US" sz="1600" b="1" i="1" dirty="0">
                <a:solidFill>
                  <a:srgbClr val="FF0000"/>
                </a:solidFill>
                <a:latin typeface="Times New Roman" panose="02020603050405020304" pitchFamily="18" charset="0"/>
                <a:cs typeface="Times New Roman" panose="02020603050405020304" pitchFamily="18" charset="0"/>
              </a:rPr>
              <a:t>. </a:t>
            </a:r>
            <a:endParaRPr lang="ro-RO" altLang="en-US" sz="1600" b="1" i="1"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altLang="en-US" sz="1600" dirty="0" err="1">
                <a:latin typeface="Times New Roman" panose="02020603050405020304" pitchFamily="18" charset="0"/>
                <a:cs typeface="Times New Roman" panose="02020603050405020304" pitchFamily="18" charset="0"/>
              </a:rPr>
              <a:t>Tensiunea</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ieșire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rămâne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aceeași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atâta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timp</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cât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tensiunea</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intrare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este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menținută</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peste</a:t>
            </a:r>
            <a:r>
              <a:rPr lang="en-US" altLang="en-US" sz="1600" dirty="0">
                <a:latin typeface="Times New Roman" panose="02020603050405020304" pitchFamily="18" charset="0"/>
                <a:cs typeface="Times New Roman" panose="02020603050405020304" pitchFamily="18" charset="0"/>
              </a:rPr>
              <a:t> o </a:t>
            </a:r>
            <a:r>
              <a:rPr lang="en-US" altLang="en-US" sz="1600" dirty="0" err="1">
                <a:latin typeface="Times New Roman" panose="02020603050405020304" pitchFamily="18" charset="0"/>
                <a:cs typeface="Times New Roman" panose="02020603050405020304" pitchFamily="18" charset="0"/>
              </a:rPr>
              <a:t>valoare</a:t>
            </a:r>
            <a:r>
              <a:rPr lang="en-US" altLang="en-US" sz="1600" dirty="0">
                <a:latin typeface="Times New Roman" panose="02020603050405020304" pitchFamily="18" charset="0"/>
                <a:cs typeface="Times New Roman" panose="02020603050405020304" pitchFamily="18" charset="0"/>
              </a:rPr>
              <a:t> minima</a:t>
            </a:r>
            <a:endParaRPr lang="ro-RO" altLang="en-US" sz="1600" dirty="0">
              <a:latin typeface="Times New Roman" panose="02020603050405020304" pitchFamily="18" charset="0"/>
              <a:cs typeface="Times New Roman" panose="02020603050405020304" pitchFamily="18" charset="0"/>
            </a:endParaRPr>
          </a:p>
          <a:p>
            <a:pPr>
              <a:spcBef>
                <a:spcPct val="50000"/>
              </a:spcBef>
            </a:pPr>
            <a:r>
              <a:rPr lang="ro-RO" altLang="en-US" sz="1600" dirty="0">
                <a:latin typeface="Times New Roman" panose="02020603050405020304" pitchFamily="18" charset="0"/>
                <a:cs typeface="Times New Roman" panose="02020603050405020304" pitchFamily="18" charset="0"/>
              </a:rPr>
              <a:t>Curentul </a:t>
            </a:r>
            <a:r>
              <a:rPr lang="ro-RO" altLang="en-US" sz="1600" dirty="0" err="1">
                <a:latin typeface="Times New Roman" panose="02020603050405020304" pitchFamily="18" charset="0"/>
                <a:cs typeface="Times New Roman" panose="02020603050405020304" pitchFamily="18" charset="0"/>
              </a:rPr>
              <a:t>Zener</a:t>
            </a:r>
            <a:r>
              <a:rPr lang="ro-RO" altLang="en-US" sz="1600" dirty="0">
                <a:latin typeface="Times New Roman" panose="02020603050405020304" pitchFamily="18" charset="0"/>
                <a:cs typeface="Times New Roman" panose="02020603050405020304" pitchFamily="18" charset="0"/>
              </a:rPr>
              <a:t> crește/descrește  direct proporțional schimbării tensiunii de intrare</a:t>
            </a:r>
            <a:r>
              <a:rPr lang="en-US" altLang="en-US" sz="1600" dirty="0">
                <a:latin typeface="Times New Roman" panose="02020603050405020304" pitchFamily="18" charset="0"/>
                <a:cs typeface="Times New Roman" panose="02020603050405020304" pitchFamily="18" charset="0"/>
              </a:rPr>
              <a:t>. </a:t>
            </a:r>
            <a:endParaRPr lang="ro-RO" altLang="en-US" sz="1600" dirty="0">
              <a:latin typeface="Times New Roman" panose="02020603050405020304" pitchFamily="18" charset="0"/>
              <a:cs typeface="Times New Roman" panose="02020603050405020304" pitchFamily="18" charset="0"/>
            </a:endParaRPr>
          </a:p>
          <a:p>
            <a:pPr>
              <a:spcBef>
                <a:spcPct val="50000"/>
              </a:spcBef>
            </a:pPr>
            <a:r>
              <a:rPr lang="ro-RO" altLang="en-US" sz="1600" dirty="0">
                <a:latin typeface="Times New Roman" panose="02020603050405020304" pitchFamily="18" charset="0"/>
                <a:cs typeface="Times New Roman" panose="02020603050405020304" pitchFamily="18" charset="0"/>
              </a:rPr>
              <a:t>Curentul </a:t>
            </a:r>
            <a:r>
              <a:rPr lang="ro-RO" altLang="en-US" sz="1600" dirty="0" err="1">
                <a:latin typeface="Times New Roman" panose="02020603050405020304" pitchFamily="18" charset="0"/>
                <a:cs typeface="Times New Roman" panose="02020603050405020304" pitchFamily="18" charset="0"/>
              </a:rPr>
              <a:t>Zener</a:t>
            </a:r>
            <a:r>
              <a:rPr lang="ro-RO" altLang="en-US" sz="1600" dirty="0">
                <a:latin typeface="Times New Roman" panose="02020603050405020304" pitchFamily="18" charset="0"/>
                <a:cs typeface="Times New Roman" panose="02020603050405020304" pitchFamily="18" charset="0"/>
              </a:rPr>
              <a:t> va varia pentru a menține constant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Vz</a:t>
            </a:r>
            <a:r>
              <a:rPr lang="en-US" altLang="en-US" sz="1600"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5DFA595D-4DA4-46B5-01C9-FC55B457296E}"/>
              </a:ext>
            </a:extLst>
          </p:cNvPr>
          <p:cNvPicPr>
            <a:picLocks noChangeAspect="1"/>
          </p:cNvPicPr>
          <p:nvPr/>
        </p:nvPicPr>
        <p:blipFill>
          <a:blip r:embed="rId3"/>
          <a:stretch>
            <a:fillRect/>
          </a:stretch>
        </p:blipFill>
        <p:spPr>
          <a:xfrm>
            <a:off x="695027" y="3264153"/>
            <a:ext cx="3442057" cy="1794263"/>
          </a:xfrm>
          <a:prstGeom prst="rect">
            <a:avLst/>
          </a:prstGeom>
        </p:spPr>
      </p:pic>
      <p:pic>
        <p:nvPicPr>
          <p:cNvPr id="5" name="Picture 4">
            <a:extLst>
              <a:ext uri="{FF2B5EF4-FFF2-40B4-BE49-F238E27FC236}">
                <a16:creationId xmlns:a16="http://schemas.microsoft.com/office/drawing/2014/main" id="{FF940202-C26E-4E56-4DB3-F6410DCA15ED}"/>
              </a:ext>
            </a:extLst>
          </p:cNvPr>
          <p:cNvPicPr>
            <a:picLocks noChangeAspect="1"/>
          </p:cNvPicPr>
          <p:nvPr/>
        </p:nvPicPr>
        <p:blipFill>
          <a:blip r:embed="rId4"/>
          <a:stretch>
            <a:fillRect/>
          </a:stretch>
        </p:blipFill>
        <p:spPr>
          <a:xfrm>
            <a:off x="6019800" y="3363456"/>
            <a:ext cx="1448664" cy="427170"/>
          </a:xfrm>
          <a:prstGeom prst="rect">
            <a:avLst/>
          </a:prstGeom>
        </p:spPr>
      </p:pic>
      <p:sp>
        <p:nvSpPr>
          <p:cNvPr id="7" name="Text Box 3">
            <a:extLst>
              <a:ext uri="{FF2B5EF4-FFF2-40B4-BE49-F238E27FC236}">
                <a16:creationId xmlns:a16="http://schemas.microsoft.com/office/drawing/2014/main" id="{CB213927-14D2-68AF-5710-0B13D4F7FCAE}"/>
              </a:ext>
            </a:extLst>
          </p:cNvPr>
          <p:cNvSpPr txBox="1">
            <a:spLocks noChangeArrowheads="1"/>
          </p:cNvSpPr>
          <p:nvPr/>
        </p:nvSpPr>
        <p:spPr bwMode="auto">
          <a:xfrm>
            <a:off x="4679713" y="3740970"/>
            <a:ext cx="443324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just">
              <a:spcBef>
                <a:spcPct val="50000"/>
              </a:spcBef>
            </a:pPr>
            <a:r>
              <a:rPr lang="ro-RO" altLang="en-US" sz="1600" dirty="0">
                <a:latin typeface="Times New Roman" panose="02020603050405020304" pitchFamily="18" charset="0"/>
                <a:cs typeface="Times New Roman" panose="02020603050405020304" pitchFamily="18" charset="0"/>
              </a:rPr>
              <a:t>Astfel, tensiunea minimă de pornire</a:t>
            </a:r>
          </a:p>
          <a:p>
            <a:pPr algn="ctr">
              <a:spcBef>
                <a:spcPct val="50000"/>
              </a:spcBef>
            </a:pPr>
            <a:endParaRPr lang="ro-RO" altLang="en-US" sz="1600" dirty="0">
              <a:latin typeface="Times New Roman" panose="02020603050405020304" pitchFamily="18" charset="0"/>
              <a:cs typeface="Times New Roman" panose="02020603050405020304" pitchFamily="18" charset="0"/>
            </a:endParaRPr>
          </a:p>
          <a:p>
            <a:pPr algn="just">
              <a:spcBef>
                <a:spcPct val="50000"/>
              </a:spcBef>
            </a:pPr>
            <a:r>
              <a:rPr lang="ro-RO" altLang="en-US" sz="1600" dirty="0">
                <a:latin typeface="Times New Roman" panose="02020603050405020304" pitchFamily="18" charset="0"/>
                <a:cs typeface="Times New Roman" panose="02020603050405020304" pitchFamily="18" charset="0"/>
              </a:rPr>
              <a:t>Tensiunea maximă  este limitată de curentul maxim </a:t>
            </a:r>
            <a:r>
              <a:rPr lang="ro-RO" altLang="en-US" sz="1600" dirty="0" err="1">
                <a:latin typeface="Times New Roman" panose="02020603050405020304" pitchFamily="18" charset="0"/>
                <a:cs typeface="Times New Roman" panose="02020603050405020304" pitchFamily="18" charset="0"/>
              </a:rPr>
              <a:t>Zener</a:t>
            </a:r>
            <a:r>
              <a:rPr lang="ro-RO" altLang="en-US" sz="1600" dirty="0">
                <a:latin typeface="Times New Roman" panose="02020603050405020304" pitchFamily="18" charset="0"/>
                <a:cs typeface="Times New Roman" panose="02020603050405020304" pitchFamily="18" charset="0"/>
              </a:rPr>
              <a:t>:</a:t>
            </a:r>
          </a:p>
          <a:p>
            <a:pPr algn="just">
              <a:spcBef>
                <a:spcPct val="50000"/>
              </a:spcBef>
            </a:pPr>
            <a:r>
              <a:rPr lang="ro-RO" altLang="en-US" sz="1600" dirty="0">
                <a:latin typeface="Times New Roman" panose="02020603050405020304" pitchFamily="18" charset="0"/>
                <a:cs typeface="Times New Roman" panose="02020603050405020304" pitchFamily="18" charset="0"/>
              </a:rPr>
              <a:t>Iar </a:t>
            </a:r>
            <a:r>
              <a:rPr lang="ro-RO" altLang="en-US" sz="1600" b="1" dirty="0">
                <a:latin typeface="Times New Roman" panose="02020603050405020304" pitchFamily="18" charset="0"/>
                <a:cs typeface="Times New Roman" panose="02020603050405020304" pitchFamily="18" charset="0"/>
              </a:rPr>
              <a:t>IL</a:t>
            </a:r>
            <a:r>
              <a:rPr lang="ro-RO" altLang="en-US" sz="1600" dirty="0">
                <a:latin typeface="Times New Roman" panose="02020603050405020304" pitchFamily="18" charset="0"/>
                <a:cs typeface="Times New Roman" panose="02020603050405020304" pitchFamily="18" charset="0"/>
              </a:rPr>
              <a:t> este fixat în condiția: </a:t>
            </a:r>
            <a:r>
              <a:rPr lang="ro-RO" altLang="en-US" sz="1600" b="1" dirty="0">
                <a:latin typeface="Times New Roman" panose="02020603050405020304" pitchFamily="18" charset="0"/>
                <a:cs typeface="Times New Roman" panose="02020603050405020304" pitchFamily="18" charset="0"/>
              </a:rPr>
              <a:t>VZ/RL  </a:t>
            </a:r>
          </a:p>
          <a:p>
            <a:pPr algn="just">
              <a:spcBef>
                <a:spcPct val="50000"/>
              </a:spcBef>
            </a:pPr>
            <a:r>
              <a:rPr lang="ro-RO" altLang="en-US" sz="1600" dirty="0">
                <a:latin typeface="Times New Roman" panose="02020603050405020304" pitchFamily="18" charset="0"/>
                <a:cs typeface="Times New Roman" panose="02020603050405020304" pitchFamily="18" charset="0"/>
              </a:rPr>
              <a:t>Deoarece </a:t>
            </a:r>
            <a:r>
              <a:rPr lang="ro-RO" altLang="en-US" sz="1600" b="1" dirty="0">
                <a:latin typeface="Times New Roman" panose="02020603050405020304" pitchFamily="18" charset="0"/>
                <a:cs typeface="Times New Roman" panose="02020603050405020304" pitchFamily="18" charset="0"/>
              </a:rPr>
              <a:t>VL = </a:t>
            </a:r>
            <a:r>
              <a:rPr lang="ro-RO" altLang="en-US" sz="1600" b="1" dirty="0" err="1">
                <a:latin typeface="Times New Roman" panose="02020603050405020304" pitchFamily="18" charset="0"/>
                <a:cs typeface="Times New Roman" panose="02020603050405020304" pitchFamily="18" charset="0"/>
              </a:rPr>
              <a:t>Vz</a:t>
            </a:r>
            <a:r>
              <a:rPr lang="ro-RO" altLang="en-US" sz="1600" b="1"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astfel </a:t>
            </a:r>
            <a:r>
              <a:rPr lang="ro-RO" altLang="en-US" sz="1600" b="1" dirty="0" err="1">
                <a:latin typeface="Times New Roman" panose="02020603050405020304" pitchFamily="18" charset="0"/>
                <a:cs typeface="Times New Roman" panose="02020603050405020304" pitchFamily="18" charset="0"/>
              </a:rPr>
              <a:t>VImax</a:t>
            </a:r>
            <a:r>
              <a:rPr lang="ro-RO" altLang="en-US" sz="1600" b="1"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este</a:t>
            </a:r>
          </a:p>
          <a:p>
            <a:pPr algn="just">
              <a:spcBef>
                <a:spcPct val="50000"/>
              </a:spcBef>
            </a:pPr>
            <a:r>
              <a:rPr lang="ro-RO" altLang="en-US" sz="1600" dirty="0" err="1">
                <a:solidFill>
                  <a:srgbClr val="FFFF00"/>
                </a:solidFill>
                <a:latin typeface="Times New Roman" panose="02020603050405020304" pitchFamily="18" charset="0"/>
                <a:cs typeface="Times New Roman" panose="02020603050405020304" pitchFamily="18" charset="0"/>
              </a:rPr>
              <a:t>PentruVI</a:t>
            </a:r>
            <a:r>
              <a:rPr lang="ro-RO" altLang="en-US" sz="1600" dirty="0">
                <a:solidFill>
                  <a:srgbClr val="FFFF00"/>
                </a:solidFill>
                <a:latin typeface="Times New Roman" panose="02020603050405020304" pitchFamily="18" charset="0"/>
                <a:cs typeface="Times New Roman" panose="02020603050405020304" pitchFamily="18" charset="0"/>
              </a:rPr>
              <a:t> &lt; VZ  :    V0 = VI</a:t>
            </a:r>
          </a:p>
          <a:p>
            <a:pPr algn="just">
              <a:spcBef>
                <a:spcPct val="50000"/>
              </a:spcBef>
            </a:pPr>
            <a:r>
              <a:rPr lang="ro-RO" altLang="en-US" sz="1600" dirty="0">
                <a:solidFill>
                  <a:srgbClr val="FFFF00"/>
                </a:solidFill>
                <a:latin typeface="Times New Roman" panose="02020603050405020304" pitchFamily="18" charset="0"/>
                <a:cs typeface="Times New Roman" panose="02020603050405020304" pitchFamily="18" charset="0"/>
              </a:rPr>
              <a:t>Pentru VI &gt; VZ : </a:t>
            </a:r>
            <a:endParaRPr lang="en-US" altLang="en-US" sz="1600" dirty="0">
              <a:solidFill>
                <a:srgbClr val="FFFF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4321BEE-EF39-242B-A52F-8EC270C85430}"/>
              </a:ext>
            </a:extLst>
          </p:cNvPr>
          <p:cNvPicPr>
            <a:picLocks noChangeAspect="1"/>
          </p:cNvPicPr>
          <p:nvPr/>
        </p:nvPicPr>
        <p:blipFill>
          <a:blip r:embed="rId5"/>
          <a:stretch>
            <a:fillRect/>
          </a:stretch>
        </p:blipFill>
        <p:spPr>
          <a:xfrm>
            <a:off x="6019800" y="4110302"/>
            <a:ext cx="1886544" cy="525758"/>
          </a:xfrm>
          <a:prstGeom prst="rect">
            <a:avLst/>
          </a:prstGeom>
        </p:spPr>
      </p:pic>
      <p:pic>
        <p:nvPicPr>
          <p:cNvPr id="11" name="Picture 10">
            <a:extLst>
              <a:ext uri="{FF2B5EF4-FFF2-40B4-BE49-F238E27FC236}">
                <a16:creationId xmlns:a16="http://schemas.microsoft.com/office/drawing/2014/main" id="{72BB6C51-01CF-C0BE-D1CC-3BD372622C96}"/>
              </a:ext>
            </a:extLst>
          </p:cNvPr>
          <p:cNvPicPr>
            <a:picLocks noChangeAspect="1"/>
          </p:cNvPicPr>
          <p:nvPr/>
        </p:nvPicPr>
        <p:blipFill>
          <a:blip r:embed="rId6"/>
          <a:stretch>
            <a:fillRect/>
          </a:stretch>
        </p:blipFill>
        <p:spPr>
          <a:xfrm>
            <a:off x="6400800" y="4896469"/>
            <a:ext cx="1810003" cy="323895"/>
          </a:xfrm>
          <a:prstGeom prst="rect">
            <a:avLst/>
          </a:prstGeom>
        </p:spPr>
      </p:pic>
      <p:pic>
        <p:nvPicPr>
          <p:cNvPr id="13" name="Picture 12">
            <a:extLst>
              <a:ext uri="{FF2B5EF4-FFF2-40B4-BE49-F238E27FC236}">
                <a16:creationId xmlns:a16="http://schemas.microsoft.com/office/drawing/2014/main" id="{87A40B5D-B613-ED31-60BB-51D542101A0A}"/>
              </a:ext>
            </a:extLst>
          </p:cNvPr>
          <p:cNvPicPr>
            <a:picLocks noChangeAspect="1"/>
          </p:cNvPicPr>
          <p:nvPr/>
        </p:nvPicPr>
        <p:blipFill>
          <a:blip r:embed="rId7"/>
          <a:stretch>
            <a:fillRect/>
          </a:stretch>
        </p:blipFill>
        <p:spPr>
          <a:xfrm>
            <a:off x="2402920" y="6128158"/>
            <a:ext cx="2276793" cy="685896"/>
          </a:xfrm>
          <a:prstGeom prst="rect">
            <a:avLst/>
          </a:prstGeom>
        </p:spPr>
      </p:pic>
      <p:pic>
        <p:nvPicPr>
          <p:cNvPr id="15" name="Picture 14">
            <a:extLst>
              <a:ext uri="{FF2B5EF4-FFF2-40B4-BE49-F238E27FC236}">
                <a16:creationId xmlns:a16="http://schemas.microsoft.com/office/drawing/2014/main" id="{E11CAB94-292A-4C0A-8D9B-6FCFEEEFCDA9}"/>
              </a:ext>
            </a:extLst>
          </p:cNvPr>
          <p:cNvPicPr>
            <a:picLocks noChangeAspect="1"/>
          </p:cNvPicPr>
          <p:nvPr/>
        </p:nvPicPr>
        <p:blipFill>
          <a:blip r:embed="rId8"/>
          <a:stretch>
            <a:fillRect/>
          </a:stretch>
        </p:blipFill>
        <p:spPr>
          <a:xfrm>
            <a:off x="6581513" y="6453601"/>
            <a:ext cx="1876687" cy="323895"/>
          </a:xfrm>
          <a:prstGeom prst="rect">
            <a:avLst/>
          </a:prstGeom>
        </p:spPr>
      </p:pic>
      <p:sp>
        <p:nvSpPr>
          <p:cNvPr id="17" name="TextBox 16">
            <a:extLst>
              <a:ext uri="{FF2B5EF4-FFF2-40B4-BE49-F238E27FC236}">
                <a16:creationId xmlns:a16="http://schemas.microsoft.com/office/drawing/2014/main" id="{E3A803BE-281C-32EE-71F0-C2BA740E23ED}"/>
              </a:ext>
            </a:extLst>
          </p:cNvPr>
          <p:cNvSpPr txBox="1"/>
          <p:nvPr/>
        </p:nvSpPr>
        <p:spPr>
          <a:xfrm>
            <a:off x="1683564" y="6268935"/>
            <a:ext cx="719356" cy="369332"/>
          </a:xfrm>
          <a:prstGeom prst="rect">
            <a:avLst/>
          </a:prstGeom>
          <a:noFill/>
        </p:spPr>
        <p:txBody>
          <a:bodyPr wrap="square">
            <a:spAutoFit/>
          </a:bodyPr>
          <a:lstStyle/>
          <a:p>
            <a:r>
              <a:rPr lang="ro-RO" b="1" dirty="0">
                <a:solidFill>
                  <a:srgbClr val="FFFF00"/>
                </a:solidFill>
              </a:rPr>
              <a:t>e</a:t>
            </a:r>
            <a:r>
              <a:rPr lang="en-US" b="1" dirty="0" err="1">
                <a:solidFill>
                  <a:srgbClr val="FFFF00"/>
                </a:solidFill>
              </a:rPr>
              <a:t>ste</a:t>
            </a:r>
            <a:r>
              <a:rPr lang="ro-RO" b="1" dirty="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11456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94644" y="114648"/>
            <a:ext cx="7772400" cy="533400"/>
          </a:xfrm>
        </p:spPr>
        <p:txBody>
          <a:bodyPr/>
          <a:lstStyle/>
          <a:p>
            <a:pPr>
              <a:defRPr/>
            </a:pPr>
            <a:r>
              <a:rPr lang="en-US" altLang="en-US" dirty="0">
                <a:solidFill>
                  <a:schemeClr val="accent2"/>
                </a:solidFill>
              </a:rPr>
              <a:t>Zener Diode - Applications</a:t>
            </a:r>
          </a:p>
        </p:txBody>
      </p:sp>
      <p:sp>
        <p:nvSpPr>
          <p:cNvPr id="1028" name="Text Box 3"/>
          <p:cNvSpPr txBox="1">
            <a:spLocks noChangeArrowheads="1"/>
          </p:cNvSpPr>
          <p:nvPr/>
        </p:nvSpPr>
        <p:spPr bwMode="auto">
          <a:xfrm>
            <a:off x="141111" y="469177"/>
            <a:ext cx="85344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dirty="0">
                <a:solidFill>
                  <a:schemeClr val="accent2"/>
                </a:solidFill>
              </a:rPr>
              <a:t>Load Regulation</a:t>
            </a:r>
            <a:endParaRPr lang="en-US" altLang="en-US" b="1" dirty="0">
              <a:solidFill>
                <a:schemeClr val="accent2"/>
              </a:solidFill>
            </a:endParaRPr>
          </a:p>
          <a:p>
            <a:pPr>
              <a:spcBef>
                <a:spcPct val="50000"/>
              </a:spcBef>
            </a:pPr>
            <a:r>
              <a:rPr lang="en-US" altLang="en-US" sz="1600" i="1" dirty="0">
                <a:solidFill>
                  <a:srgbClr val="FF0000"/>
                </a:solidFill>
                <a:latin typeface="Times New Roman" panose="02020603050405020304" pitchFamily="18" charset="0"/>
                <a:cs typeface="Times New Roman" panose="02020603050405020304" pitchFamily="18" charset="0"/>
              </a:rPr>
              <a:t>În </a:t>
            </a:r>
            <a:r>
              <a:rPr lang="ro-RO" altLang="en-US" sz="1600" i="1" dirty="0">
                <a:solidFill>
                  <a:srgbClr val="FF0000"/>
                </a:solidFill>
                <a:latin typeface="Times New Roman" panose="02020603050405020304" pitchFamily="18" charset="0"/>
                <a:cs typeface="Times New Roman" panose="02020603050405020304" pitchFamily="18" charset="0"/>
              </a:rPr>
              <a:t>regimul de </a:t>
            </a:r>
            <a:r>
              <a:rPr lang="en-US" altLang="en-US" sz="1600" i="1" dirty="0" err="1">
                <a:solidFill>
                  <a:srgbClr val="FF0000"/>
                </a:solidFill>
                <a:latin typeface="Times New Roman" panose="02020603050405020304" pitchFamily="18" charset="0"/>
                <a:cs typeface="Times New Roman" panose="02020603050405020304" pitchFamily="18" charset="0"/>
              </a:rPr>
              <a:t>reglare</a:t>
            </a:r>
            <a:r>
              <a:rPr lang="ro-RO"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a:solidFill>
                  <a:srgbClr val="FF0000"/>
                </a:solidFill>
                <a:latin typeface="Times New Roman" panose="02020603050405020304" pitchFamily="18" charset="0"/>
                <a:cs typeface="Times New Roman" panose="02020603050405020304" pitchFamily="18" charset="0"/>
              </a:rPr>
              <a:t>a </a:t>
            </a:r>
            <a:r>
              <a:rPr lang="en-US" altLang="en-US" sz="1600" i="1" dirty="0" err="1">
                <a:solidFill>
                  <a:srgbClr val="FF0000"/>
                </a:solidFill>
                <a:latin typeface="Times New Roman" panose="02020603050405020304" pitchFamily="18" charset="0"/>
                <a:cs typeface="Times New Roman" panose="02020603050405020304" pitchFamily="18" charset="0"/>
              </a:rPr>
              <a:t>sarcinii</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tensiunea</a:t>
            </a:r>
            <a:r>
              <a:rPr lang="en-US" altLang="en-US" sz="1600" i="1" dirty="0">
                <a:solidFill>
                  <a:srgbClr val="FF0000"/>
                </a:solidFill>
                <a:latin typeface="Times New Roman" panose="02020603050405020304" pitchFamily="18" charset="0"/>
                <a:cs typeface="Times New Roman" panose="02020603050405020304" pitchFamily="18" charset="0"/>
              </a:rPr>
              <a:t> de </a:t>
            </a:r>
            <a:r>
              <a:rPr lang="en-US" altLang="en-US" sz="1600" i="1" dirty="0" err="1">
                <a:solidFill>
                  <a:srgbClr val="FF0000"/>
                </a:solidFill>
                <a:latin typeface="Times New Roman" panose="02020603050405020304" pitchFamily="18" charset="0"/>
                <a:cs typeface="Times New Roman" panose="02020603050405020304" pitchFamily="18" charset="0"/>
              </a:rPr>
              <a:t>intrare</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este</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constantă</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iar</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rezistența</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sarcinii</a:t>
            </a:r>
            <a:r>
              <a:rPr lang="en-US" altLang="en-US" sz="1600" i="1" dirty="0">
                <a:solidFill>
                  <a:srgbClr val="FF0000"/>
                </a:solidFill>
                <a:latin typeface="Times New Roman" panose="02020603050405020304" pitchFamily="18" charset="0"/>
                <a:cs typeface="Times New Roman" panose="02020603050405020304" pitchFamily="18" charset="0"/>
              </a:rPr>
              <a:t> </a:t>
            </a:r>
            <a:r>
              <a:rPr lang="en-US" altLang="en-US" sz="1600" i="1" dirty="0" err="1">
                <a:solidFill>
                  <a:srgbClr val="FF0000"/>
                </a:solidFill>
                <a:latin typeface="Times New Roman" panose="02020603050405020304" pitchFamily="18" charset="0"/>
                <a:cs typeface="Times New Roman" panose="02020603050405020304" pitchFamily="18" charset="0"/>
              </a:rPr>
              <a:t>variază</a:t>
            </a:r>
            <a:r>
              <a:rPr lang="en-US" altLang="en-US" sz="1600" i="1" dirty="0">
                <a:solidFill>
                  <a:srgbClr val="FF0000"/>
                </a:solidFill>
                <a:latin typeface="Times New Roman" panose="02020603050405020304" pitchFamily="18" charset="0"/>
                <a:cs typeface="Times New Roman" panose="02020603050405020304" pitchFamily="18" charset="0"/>
              </a:rPr>
              <a:t>. </a:t>
            </a:r>
            <a:endParaRPr lang="ro-RO" altLang="en-US" sz="1600" i="1"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altLang="en-US" sz="1600" dirty="0">
                <a:latin typeface="Times New Roman" panose="02020603050405020304" pitchFamily="18" charset="0"/>
                <a:cs typeface="Times New Roman" panose="02020603050405020304" pitchFamily="18" charset="0"/>
              </a:rPr>
              <a:t>O </a:t>
            </a:r>
            <a:r>
              <a:rPr lang="en-US" altLang="en-US" sz="1600" dirty="0" err="1">
                <a:latin typeface="Times New Roman" panose="02020603050405020304" pitchFamily="18" charset="0"/>
                <a:cs typeface="Times New Roman" panose="02020603050405020304" pitchFamily="18" charset="0"/>
              </a:rPr>
              <a:t>rezistență</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sarcină</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R</a:t>
            </a:r>
            <a:r>
              <a:rPr lang="en-US" altLang="en-US" sz="1200" b="1" dirty="0">
                <a:latin typeface="Times New Roman" panose="02020603050405020304" pitchFamily="18" charset="0"/>
                <a:cs typeface="Times New Roman" panose="02020603050405020304" pitchFamily="18" charset="0"/>
              </a:rPr>
              <a:t>L</a:t>
            </a:r>
            <a:r>
              <a:rPr lang="en-US" altLang="en-US" sz="1600" b="1"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prea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mică</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va</a:t>
            </a:r>
            <a:r>
              <a:rPr lang="en-US" altLang="en-US" sz="1600" dirty="0">
                <a:latin typeface="Times New Roman" panose="02020603050405020304" pitchFamily="18" charset="0"/>
                <a:cs typeface="Times New Roman" panose="02020603050405020304" pitchFamily="18" charset="0"/>
              </a:rPr>
              <a:t> duce la o </a:t>
            </a:r>
            <a:r>
              <a:rPr lang="en-US" altLang="en-US" sz="1600" dirty="0" err="1">
                <a:latin typeface="Times New Roman" panose="02020603050405020304" pitchFamily="18" charset="0"/>
                <a:cs typeface="Times New Roman" panose="02020603050405020304" pitchFamily="18" charset="0"/>
              </a:rPr>
              <a:t>valoare</a:t>
            </a:r>
            <a:r>
              <a:rPr lang="en-US" altLang="en-US" sz="1600"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V</a:t>
            </a:r>
            <a:r>
              <a:rPr lang="en-US" altLang="en-US" sz="1200" b="1" dirty="0" err="1">
                <a:latin typeface="Times New Roman" panose="02020603050405020304" pitchFamily="18" charset="0"/>
                <a:cs typeface="Times New Roman" panose="02020603050405020304" pitchFamily="18" charset="0"/>
              </a:rPr>
              <a:t>Th</a:t>
            </a:r>
            <a:r>
              <a:rPr lang="en-US" altLang="en-US" sz="1600" b="1" dirty="0">
                <a:latin typeface="Times New Roman" panose="02020603050405020304" pitchFamily="18" charset="0"/>
                <a:cs typeface="Times New Roman" panose="02020603050405020304" pitchFamily="18" charset="0"/>
              </a:rPr>
              <a:t> &lt; V</a:t>
            </a:r>
            <a:r>
              <a:rPr lang="en-US" altLang="en-US" sz="1200" b="1" dirty="0">
                <a:latin typeface="Times New Roman" panose="02020603050405020304" pitchFamily="18" charset="0"/>
                <a:cs typeface="Times New Roman" panose="02020603050405020304" pitchFamily="18" charset="0"/>
              </a:rPr>
              <a:t>Z</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iar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dioda</a:t>
            </a:r>
            <a:r>
              <a:rPr lang="en-US" altLang="en-US" sz="1600" dirty="0">
                <a:latin typeface="Times New Roman" panose="02020603050405020304" pitchFamily="18" charset="0"/>
                <a:cs typeface="Times New Roman" panose="02020603050405020304" pitchFamily="18" charset="0"/>
              </a:rPr>
              <a:t> Zener </a:t>
            </a:r>
            <a:r>
              <a:rPr lang="en-US" altLang="en-US" sz="1600" dirty="0" err="1">
                <a:latin typeface="Times New Roman" panose="02020603050405020304" pitchFamily="18" charset="0"/>
                <a:cs typeface="Times New Roman" panose="02020603050405020304" pitchFamily="18" charset="0"/>
              </a:rPr>
              <a:t>va</a:t>
            </a:r>
            <a:r>
              <a:rPr lang="en-US" altLang="en-US" sz="1600" dirty="0">
                <a:latin typeface="Times New Roman" panose="02020603050405020304" pitchFamily="18" charset="0"/>
                <a:cs typeface="Times New Roman" panose="02020603050405020304" pitchFamily="18" charset="0"/>
              </a:rPr>
              <a:t> fi </a:t>
            </a:r>
            <a:r>
              <a:rPr lang="ro-RO" altLang="en-US" sz="1600" dirty="0">
                <a:latin typeface="Times New Roman" panose="02020603050405020304" pitchFamily="18" charset="0"/>
                <a:cs typeface="Times New Roman" panose="02020603050405020304" pitchFamily="18" charset="0"/>
              </a:rPr>
              <a:t>închisă</a:t>
            </a:r>
            <a:r>
              <a:rPr lang="en-US"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cs typeface="Times New Roman" panose="02020603050405020304" pitchFamily="18" charset="0"/>
            </a:endParaRPr>
          </a:p>
          <a:p>
            <a:pPr>
              <a:spcBef>
                <a:spcPct val="50000"/>
              </a:spcBef>
            </a:pPr>
            <a:endParaRPr lang="ro-RO" altLang="en-US" sz="2000" dirty="0">
              <a:latin typeface="Times New Roman" panose="02020603050405020304" pitchFamily="18" charset="0"/>
              <a:cs typeface="Times New Roman" panose="02020603050405020304" pitchFamily="18" charset="0"/>
            </a:endParaRPr>
          </a:p>
          <a:p>
            <a:pPr>
              <a:spcBef>
                <a:spcPct val="50000"/>
              </a:spcBef>
            </a:pPr>
            <a:r>
              <a:rPr lang="ro-RO" altLang="en-US" sz="1600" dirty="0">
                <a:latin typeface="Times New Roman" panose="02020603050405020304" pitchFamily="18" charset="0"/>
                <a:cs typeface="Times New Roman" panose="02020603050405020304" pitchFamily="18" charset="0"/>
              </a:rPr>
              <a:t>Astfel, rezistența minima a sarcinii </a:t>
            </a:r>
            <a:r>
              <a:rPr lang="ro-RO" altLang="en-US" sz="1600" b="1" dirty="0">
                <a:latin typeface="Times New Roman" panose="02020603050405020304" pitchFamily="18" charset="0"/>
                <a:cs typeface="Times New Roman" panose="02020603050405020304" pitchFamily="18" charset="0"/>
              </a:rPr>
              <a:t>R</a:t>
            </a:r>
            <a:r>
              <a:rPr lang="ro-RO" altLang="en-US" sz="1200" b="1" dirty="0">
                <a:latin typeface="Times New Roman" panose="02020603050405020304" pitchFamily="18" charset="0"/>
                <a:cs typeface="Times New Roman" panose="02020603050405020304" pitchFamily="18" charset="0"/>
              </a:rPr>
              <a:t>L</a:t>
            </a:r>
            <a:r>
              <a:rPr lang="en-US" altLang="en-US" sz="1200" b="1" dirty="0">
                <a:latin typeface="Times New Roman" panose="02020603050405020304" pitchFamily="18" charset="0"/>
                <a:cs typeface="Times New Roman" panose="02020603050405020304" pitchFamily="18" charset="0"/>
              </a:rPr>
              <a:t> min</a:t>
            </a:r>
            <a:r>
              <a:rPr lang="ro-RO" altLang="en-US" sz="1600" dirty="0">
                <a:latin typeface="Times New Roman" panose="02020603050405020304" pitchFamily="18" charset="0"/>
                <a:cs typeface="Times New Roman" panose="02020603050405020304" pitchFamily="18" charset="0"/>
              </a:rPr>
              <a:t> : </a:t>
            </a:r>
          </a:p>
          <a:p>
            <a:pPr>
              <a:spcBef>
                <a:spcPct val="50000"/>
              </a:spcBef>
            </a:pPr>
            <a:r>
              <a:rPr lang="ro-RO" altLang="en-US" sz="1600" dirty="0">
                <a:latin typeface="Times New Roman" panose="02020603050405020304" pitchFamily="18" charset="0"/>
                <a:cs typeface="Times New Roman" panose="02020603050405020304" pitchFamily="18" charset="0"/>
              </a:rPr>
              <a:t>Orice rezistența mai mare ca </a:t>
            </a:r>
            <a:r>
              <a:rPr lang="ro-RO" altLang="en-US" sz="1600" b="1" dirty="0" err="1">
                <a:latin typeface="Times New Roman" panose="02020603050405020304" pitchFamily="18" charset="0"/>
                <a:cs typeface="Times New Roman" panose="02020603050405020304" pitchFamily="18" charset="0"/>
              </a:rPr>
              <a:t>R</a:t>
            </a:r>
            <a:r>
              <a:rPr lang="ro-RO" altLang="en-US" sz="1200" b="1" dirty="0" err="1">
                <a:latin typeface="Times New Roman" panose="02020603050405020304" pitchFamily="18" charset="0"/>
                <a:cs typeface="Times New Roman" panose="02020603050405020304" pitchFamily="18" charset="0"/>
              </a:rPr>
              <a:t>Lmin</a:t>
            </a:r>
            <a:r>
              <a:rPr lang="ro-RO" altLang="en-US" sz="1600" b="1"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va ține </a:t>
            </a:r>
            <a:r>
              <a:rPr lang="ro-RO" altLang="en-US" sz="1600" dirty="0" err="1">
                <a:latin typeface="Times New Roman" panose="02020603050405020304" pitchFamily="18" charset="0"/>
                <a:cs typeface="Times New Roman" panose="02020603050405020304" pitchFamily="18" charset="0"/>
              </a:rPr>
              <a:t>Zener</a:t>
            </a:r>
            <a:r>
              <a:rPr lang="ro-RO" altLang="en-US" sz="1600" dirty="0">
                <a:latin typeface="Times New Roman" panose="02020603050405020304" pitchFamily="18" charset="0"/>
                <a:cs typeface="Times New Roman" panose="02020603050405020304" pitchFamily="18" charset="0"/>
              </a:rPr>
              <a:t> deschis: </a:t>
            </a:r>
            <a:r>
              <a:rPr lang="ro-RO" altLang="en-US" sz="1600" b="1" dirty="0" err="1">
                <a:latin typeface="Times New Roman" panose="02020603050405020304" pitchFamily="18" charset="0"/>
                <a:cs typeface="Times New Roman" panose="02020603050405020304" pitchFamily="18" charset="0"/>
              </a:rPr>
              <a:t>Is</a:t>
            </a:r>
            <a:r>
              <a:rPr lang="ro-RO" altLang="en-US" sz="1600" b="1" dirty="0">
                <a:latin typeface="Times New Roman" panose="02020603050405020304" pitchFamily="18" charset="0"/>
                <a:cs typeface="Times New Roman" panose="02020603050405020304" pitchFamily="18" charset="0"/>
              </a:rPr>
              <a:t> = I</a:t>
            </a:r>
            <a:r>
              <a:rPr lang="ro-RO" altLang="en-US" sz="1200" b="1" dirty="0">
                <a:latin typeface="Times New Roman" panose="02020603050405020304" pitchFamily="18" charset="0"/>
                <a:cs typeface="Times New Roman" panose="02020603050405020304" pitchFamily="18" charset="0"/>
              </a:rPr>
              <a:t>L </a:t>
            </a:r>
            <a:r>
              <a:rPr lang="ro-RO" altLang="en-US" sz="1600" b="1" dirty="0">
                <a:latin typeface="Times New Roman" panose="02020603050405020304" pitchFamily="18" charset="0"/>
                <a:cs typeface="Times New Roman" panose="02020603050405020304" pitchFamily="18" charset="0"/>
              </a:rPr>
              <a:t>+ I</a:t>
            </a:r>
            <a:r>
              <a:rPr lang="ro-RO" altLang="en-US" sz="1200" b="1" dirty="0">
                <a:latin typeface="Times New Roman" panose="02020603050405020304" pitchFamily="18" charset="0"/>
                <a:cs typeface="Times New Roman" panose="02020603050405020304" pitchFamily="18" charset="0"/>
              </a:rPr>
              <a:t>Z</a:t>
            </a:r>
            <a:endParaRPr lang="ro-RO" altLang="en-US" sz="1600" b="1" dirty="0">
              <a:latin typeface="Times New Roman" panose="02020603050405020304" pitchFamily="18" charset="0"/>
              <a:cs typeface="Times New Roman" panose="02020603050405020304" pitchFamily="18" charset="0"/>
            </a:endParaRPr>
          </a:p>
          <a:p>
            <a:pPr>
              <a:spcBef>
                <a:spcPct val="50000"/>
              </a:spcBef>
            </a:pPr>
            <a:r>
              <a:rPr lang="ro-RO" altLang="en-US" sz="1600" b="1" dirty="0">
                <a:latin typeface="Times New Roman" panose="02020603050405020304" pitchFamily="18" charset="0"/>
                <a:cs typeface="Times New Roman" panose="02020603050405020304" pitchFamily="18" charset="0"/>
              </a:rPr>
              <a:t>R</a:t>
            </a:r>
            <a:r>
              <a:rPr lang="ro-RO" altLang="en-US" sz="1100" b="1" dirty="0">
                <a:latin typeface="Times New Roman" panose="02020603050405020304" pitchFamily="18" charset="0"/>
                <a:cs typeface="Times New Roman" panose="02020603050405020304" pitchFamily="18" charset="0"/>
              </a:rPr>
              <a:t>L</a:t>
            </a:r>
            <a:r>
              <a:rPr lang="ro-RO" altLang="en-US" sz="1600" b="1"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va stabili maximumul a </a:t>
            </a:r>
            <a:r>
              <a:rPr lang="ro-RO" altLang="en-US" sz="1600" b="1" dirty="0">
                <a:latin typeface="Times New Roman" panose="02020603050405020304" pitchFamily="18" charset="0"/>
                <a:cs typeface="Times New Roman" panose="02020603050405020304" pitchFamily="18" charset="0"/>
              </a:rPr>
              <a:t>I</a:t>
            </a:r>
            <a:r>
              <a:rPr lang="ro-RO" altLang="en-US" sz="1100" b="1" dirty="0">
                <a:latin typeface="Times New Roman" panose="02020603050405020304" pitchFamily="18" charset="0"/>
                <a:cs typeface="Times New Roman" panose="02020603050405020304" pitchFamily="18" charset="0"/>
              </a:rPr>
              <a:t>L</a:t>
            </a:r>
            <a:r>
              <a:rPr lang="ro-RO" altLang="en-US" sz="1600" dirty="0">
                <a:latin typeface="Times New Roman" panose="02020603050405020304" pitchFamily="18" charset="0"/>
                <a:cs typeface="Times New Roman" panose="02020603050405020304" pitchFamily="18" charset="0"/>
              </a:rPr>
              <a:t> ca:  </a:t>
            </a:r>
            <a:endParaRPr lang="en-US" alt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5E8148-F5CB-BFDF-4FFE-8ACA181C73D7}"/>
              </a:ext>
            </a:extLst>
          </p:cNvPr>
          <p:cNvPicPr>
            <a:picLocks noChangeAspect="1"/>
          </p:cNvPicPr>
          <p:nvPr/>
        </p:nvPicPr>
        <p:blipFill>
          <a:blip r:embed="rId3"/>
          <a:stretch>
            <a:fillRect/>
          </a:stretch>
        </p:blipFill>
        <p:spPr>
          <a:xfrm>
            <a:off x="141111" y="3713205"/>
            <a:ext cx="3428932" cy="1816823"/>
          </a:xfrm>
          <a:prstGeom prst="rect">
            <a:avLst/>
          </a:prstGeom>
        </p:spPr>
      </p:pic>
      <p:pic>
        <p:nvPicPr>
          <p:cNvPr id="7" name="Picture 6">
            <a:extLst>
              <a:ext uri="{FF2B5EF4-FFF2-40B4-BE49-F238E27FC236}">
                <a16:creationId xmlns:a16="http://schemas.microsoft.com/office/drawing/2014/main" id="{EBA2CF9D-8086-4F21-CA48-2725789BB0A2}"/>
              </a:ext>
            </a:extLst>
          </p:cNvPr>
          <p:cNvPicPr>
            <a:picLocks noChangeAspect="1"/>
          </p:cNvPicPr>
          <p:nvPr/>
        </p:nvPicPr>
        <p:blipFill>
          <a:blip r:embed="rId4"/>
          <a:stretch>
            <a:fillRect/>
          </a:stretch>
        </p:blipFill>
        <p:spPr>
          <a:xfrm>
            <a:off x="3352801" y="1670776"/>
            <a:ext cx="1676400" cy="472831"/>
          </a:xfrm>
          <a:prstGeom prst="rect">
            <a:avLst/>
          </a:prstGeom>
        </p:spPr>
      </p:pic>
      <p:pic>
        <p:nvPicPr>
          <p:cNvPr id="9" name="Picture 8">
            <a:extLst>
              <a:ext uri="{FF2B5EF4-FFF2-40B4-BE49-F238E27FC236}">
                <a16:creationId xmlns:a16="http://schemas.microsoft.com/office/drawing/2014/main" id="{B37B9B7C-0F64-E2CE-C2DB-409BB6D9DECF}"/>
              </a:ext>
            </a:extLst>
          </p:cNvPr>
          <p:cNvPicPr>
            <a:picLocks noChangeAspect="1"/>
          </p:cNvPicPr>
          <p:nvPr/>
        </p:nvPicPr>
        <p:blipFill>
          <a:blip r:embed="rId5"/>
          <a:stretch>
            <a:fillRect/>
          </a:stretch>
        </p:blipFill>
        <p:spPr>
          <a:xfrm>
            <a:off x="3810000" y="2163582"/>
            <a:ext cx="1117588" cy="410789"/>
          </a:xfrm>
          <a:prstGeom prst="rect">
            <a:avLst/>
          </a:prstGeom>
        </p:spPr>
      </p:pic>
      <p:pic>
        <p:nvPicPr>
          <p:cNvPr id="11" name="Picture 10">
            <a:extLst>
              <a:ext uri="{FF2B5EF4-FFF2-40B4-BE49-F238E27FC236}">
                <a16:creationId xmlns:a16="http://schemas.microsoft.com/office/drawing/2014/main" id="{19883FBB-669B-D51C-52E3-F3F83F6A6707}"/>
              </a:ext>
            </a:extLst>
          </p:cNvPr>
          <p:cNvPicPr>
            <a:picLocks noChangeAspect="1"/>
          </p:cNvPicPr>
          <p:nvPr/>
        </p:nvPicPr>
        <p:blipFill>
          <a:blip r:embed="rId6"/>
          <a:stretch>
            <a:fillRect/>
          </a:stretch>
        </p:blipFill>
        <p:spPr>
          <a:xfrm>
            <a:off x="3581400" y="2885308"/>
            <a:ext cx="4229690" cy="562053"/>
          </a:xfrm>
          <a:prstGeom prst="rect">
            <a:avLst/>
          </a:prstGeom>
        </p:spPr>
      </p:pic>
      <p:sp>
        <p:nvSpPr>
          <p:cNvPr id="13" name="TextBox 12">
            <a:extLst>
              <a:ext uri="{FF2B5EF4-FFF2-40B4-BE49-F238E27FC236}">
                <a16:creationId xmlns:a16="http://schemas.microsoft.com/office/drawing/2014/main" id="{CE674619-3237-532D-A203-4CCF92D46845}"/>
              </a:ext>
            </a:extLst>
          </p:cNvPr>
          <p:cNvSpPr txBox="1"/>
          <p:nvPr/>
        </p:nvSpPr>
        <p:spPr>
          <a:xfrm>
            <a:off x="4116105" y="4621617"/>
            <a:ext cx="4588932" cy="1323439"/>
          </a:xfrm>
          <a:prstGeom prst="rect">
            <a:avLst/>
          </a:prstGeom>
          <a:noFill/>
        </p:spPr>
        <p:txBody>
          <a:bodyPr wrap="square">
            <a:spAutoFit/>
          </a:bodyPr>
          <a:lstStyle/>
          <a:p>
            <a:r>
              <a:rPr lang="ro-RO" altLang="en-US" sz="1600" b="1" dirty="0">
                <a:latin typeface="Times New Roman" panose="02020603050405020304" pitchFamily="18" charset="0"/>
                <a:cs typeface="Times New Roman" panose="02020603050405020304" pitchFamily="18" charset="0"/>
              </a:rPr>
              <a:t>V</a:t>
            </a:r>
            <a:r>
              <a:rPr lang="ro-RO" altLang="en-US" sz="1200" b="1" dirty="0">
                <a:latin typeface="Times New Roman" panose="02020603050405020304" pitchFamily="18" charset="0"/>
                <a:cs typeface="Times New Roman" panose="02020603050405020304" pitchFamily="18" charset="0"/>
              </a:rPr>
              <a:t>S</a:t>
            </a:r>
            <a:r>
              <a:rPr lang="ro-RO" altLang="en-US" sz="1200"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a:t>
            </a:r>
            <a:r>
              <a:rPr lang="ro-RO" altLang="en-US" sz="1600" dirty="0">
                <a:latin typeface="Times New Roman" panose="02020603050405020304" pitchFamily="18" charset="0"/>
                <a:cs typeface="Times New Roman" panose="02020603050405020304" pitchFamily="18" charset="0"/>
              </a:rPr>
              <a:t>căderea de tensiune pe </a:t>
            </a:r>
            <a:r>
              <a:rPr lang="ro-RO" altLang="en-US" sz="1600" b="1" dirty="0">
                <a:latin typeface="Times New Roman" panose="02020603050405020304" pitchFamily="18" charset="0"/>
                <a:cs typeface="Times New Roman" panose="02020603050405020304" pitchFamily="18" charset="0"/>
              </a:rPr>
              <a:t>R</a:t>
            </a:r>
            <a:r>
              <a:rPr lang="ro-RO" altLang="en-US" sz="1200" b="1" dirty="0">
                <a:latin typeface="Times New Roman" panose="02020603050405020304" pitchFamily="18" charset="0"/>
                <a:cs typeface="Times New Roman" panose="02020603050405020304" pitchFamily="18" charset="0"/>
              </a:rPr>
              <a:t>S</a:t>
            </a:r>
            <a:r>
              <a:rPr lang="ro-RO" altLang="en-US" sz="1600" b="1" dirty="0">
                <a:latin typeface="Times New Roman" panose="02020603050405020304" pitchFamily="18" charset="0"/>
                <a:cs typeface="Times New Roman" panose="02020603050405020304" pitchFamily="18" charset="0"/>
              </a:rPr>
              <a:t>:</a:t>
            </a: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r>
              <a:rPr lang="ro-RO" sz="1600" dirty="0">
                <a:latin typeface="Times New Roman" panose="02020603050405020304" pitchFamily="18" charset="0"/>
                <a:cs typeface="Times New Roman" panose="02020603050405020304" pitchFamily="18" charset="0"/>
              </a:rPr>
              <a:t>Pentru </a:t>
            </a:r>
            <a:r>
              <a:rPr lang="ro-RO" sz="1600" b="1" dirty="0">
                <a:latin typeface="Times New Roman" panose="02020603050405020304" pitchFamily="18" charset="0"/>
                <a:cs typeface="Times New Roman" panose="02020603050405020304" pitchFamily="18" charset="0"/>
              </a:rPr>
              <a:t>R</a:t>
            </a:r>
            <a:r>
              <a:rPr lang="ro-RO" sz="1200" b="1" dirty="0">
                <a:latin typeface="Times New Roman" panose="02020603050405020304" pitchFamily="18" charset="0"/>
                <a:cs typeface="Times New Roman" panose="02020603050405020304" pitchFamily="18" charset="0"/>
              </a:rPr>
              <a:t>L</a:t>
            </a:r>
            <a:r>
              <a:rPr lang="ro-RO" sz="1600" b="1" dirty="0">
                <a:latin typeface="Times New Roman" panose="02020603050405020304" pitchFamily="18" charset="0"/>
                <a:cs typeface="Times New Roman" panose="02020603050405020304" pitchFamily="18" charset="0"/>
              </a:rPr>
              <a:t> &lt; </a:t>
            </a:r>
            <a:r>
              <a:rPr lang="ro-RO" sz="1600" b="1" dirty="0" err="1">
                <a:latin typeface="Times New Roman" panose="02020603050405020304" pitchFamily="18" charset="0"/>
                <a:cs typeface="Times New Roman" panose="02020603050405020304" pitchFamily="18" charset="0"/>
              </a:rPr>
              <a:t>R</a:t>
            </a:r>
            <a:r>
              <a:rPr lang="ro-RO" sz="1200" b="1" dirty="0" err="1">
                <a:latin typeface="Times New Roman" panose="02020603050405020304" pitchFamily="18" charset="0"/>
                <a:cs typeface="Times New Roman" panose="02020603050405020304" pitchFamily="18" charset="0"/>
              </a:rPr>
              <a:t>Lmin</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V</a:t>
            </a:r>
            <a:r>
              <a:rPr lang="ro-RO" sz="1200" b="1" dirty="0">
                <a:latin typeface="Times New Roman" panose="02020603050405020304" pitchFamily="18" charset="0"/>
                <a:cs typeface="Times New Roman" panose="02020603050405020304" pitchFamily="18" charset="0"/>
              </a:rPr>
              <a:t>0</a:t>
            </a:r>
            <a:r>
              <a:rPr lang="ro-RO" sz="1600" b="1" dirty="0">
                <a:latin typeface="Times New Roman" panose="02020603050405020304" pitchFamily="18" charset="0"/>
                <a:cs typeface="Times New Roman" panose="02020603050405020304" pitchFamily="18" charset="0"/>
              </a:rPr>
              <a:t> = V</a:t>
            </a:r>
            <a:r>
              <a:rPr lang="ro-RO" sz="1200" b="1" dirty="0">
                <a:latin typeface="Times New Roman" panose="02020603050405020304" pitchFamily="18" charset="0"/>
                <a:cs typeface="Times New Roman" panose="02020603050405020304" pitchFamily="18" charset="0"/>
              </a:rPr>
              <a:t>I</a:t>
            </a:r>
            <a:endParaRPr lang="ro-RO" sz="1600" b="1" dirty="0">
              <a:latin typeface="Times New Roman" panose="02020603050405020304" pitchFamily="18" charset="0"/>
              <a:cs typeface="Times New Roman" panose="02020603050405020304" pitchFamily="18" charset="0"/>
            </a:endParaRPr>
          </a:p>
          <a:p>
            <a:r>
              <a:rPr lang="ro-RO" sz="1600" dirty="0">
                <a:latin typeface="Times New Roman" panose="02020603050405020304" pitchFamily="18" charset="0"/>
                <a:cs typeface="Times New Roman" panose="02020603050405020304" pitchFamily="18" charset="0"/>
              </a:rPr>
              <a:t>Pentru </a:t>
            </a:r>
            <a:r>
              <a:rPr lang="ro-RO" sz="1600" b="1" dirty="0">
                <a:latin typeface="Times New Roman" panose="02020603050405020304" pitchFamily="18" charset="0"/>
                <a:cs typeface="Times New Roman" panose="02020603050405020304" pitchFamily="18" charset="0"/>
              </a:rPr>
              <a:t>R</a:t>
            </a:r>
            <a:r>
              <a:rPr lang="ro-RO" sz="1200" b="1" dirty="0">
                <a:latin typeface="Times New Roman" panose="02020603050405020304" pitchFamily="18" charset="0"/>
                <a:cs typeface="Times New Roman" panose="02020603050405020304" pitchFamily="18" charset="0"/>
              </a:rPr>
              <a:t>L</a:t>
            </a:r>
            <a:r>
              <a:rPr lang="ro-RO" sz="1600" b="1" dirty="0">
                <a:latin typeface="Times New Roman" panose="02020603050405020304" pitchFamily="18" charset="0"/>
                <a:cs typeface="Times New Roman" panose="02020603050405020304" pitchFamily="18" charset="0"/>
              </a:rPr>
              <a:t> &gt;  </a:t>
            </a:r>
            <a:r>
              <a:rPr lang="ro-RO" sz="1600" b="1" dirty="0" err="1">
                <a:latin typeface="Times New Roman" panose="02020603050405020304" pitchFamily="18" charset="0"/>
                <a:cs typeface="Times New Roman" panose="02020603050405020304" pitchFamily="18" charset="0"/>
              </a:rPr>
              <a:t>R</a:t>
            </a:r>
            <a:r>
              <a:rPr lang="ro-RO" sz="1200" b="1" dirty="0" err="1">
                <a:latin typeface="Times New Roman" panose="02020603050405020304" pitchFamily="18" charset="0"/>
                <a:cs typeface="Times New Roman" panose="02020603050405020304" pitchFamily="18" charset="0"/>
              </a:rPr>
              <a:t>Lmin</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V</a:t>
            </a:r>
            <a:r>
              <a:rPr lang="ro-RO" sz="1200" b="1" dirty="0">
                <a:latin typeface="Times New Roman" panose="02020603050405020304" pitchFamily="18" charset="0"/>
                <a:cs typeface="Times New Roman" panose="02020603050405020304" pitchFamily="18" charset="0"/>
              </a:rPr>
              <a:t>0</a:t>
            </a:r>
            <a:r>
              <a:rPr lang="ro-RO" sz="1600" b="1" dirty="0">
                <a:latin typeface="Times New Roman" panose="02020603050405020304" pitchFamily="18" charset="0"/>
                <a:cs typeface="Times New Roman" panose="02020603050405020304" pitchFamily="18" charset="0"/>
              </a:rPr>
              <a:t> = V</a:t>
            </a:r>
            <a:r>
              <a:rPr lang="ro-RO" sz="1200" b="1" dirty="0">
                <a:latin typeface="Times New Roman" panose="02020603050405020304" pitchFamily="18" charset="0"/>
                <a:cs typeface="Times New Roman" panose="02020603050405020304" pitchFamily="18" charset="0"/>
              </a:rPr>
              <a:t>I</a:t>
            </a:r>
            <a:r>
              <a:rPr lang="ro-RO" sz="1600" b="1" dirty="0">
                <a:latin typeface="Times New Roman" panose="02020603050405020304" pitchFamily="18" charset="0"/>
                <a:cs typeface="Times New Roman" panose="02020603050405020304" pitchFamily="18" charset="0"/>
              </a:rPr>
              <a:t> – </a:t>
            </a:r>
            <a:r>
              <a:rPr lang="ro-RO" sz="1600" b="1" dirty="0" err="1">
                <a:latin typeface="Times New Roman" panose="02020603050405020304" pitchFamily="18" charset="0"/>
                <a:cs typeface="Times New Roman" panose="02020603050405020304" pitchFamily="18" charset="0"/>
              </a:rPr>
              <a:t>Vs</a:t>
            </a:r>
            <a:r>
              <a:rPr lang="ro-RO" sz="1600" b="1" dirty="0">
                <a:latin typeface="Times New Roman" panose="02020603050405020304" pitchFamily="18" charset="0"/>
                <a:cs typeface="Times New Roman" panose="02020603050405020304" pitchFamily="18" charset="0"/>
              </a:rPr>
              <a:t> x R</a:t>
            </a:r>
            <a:r>
              <a:rPr lang="ro-RO" sz="1200" b="1" dirty="0">
                <a:latin typeface="Times New Roman" panose="02020603050405020304" pitchFamily="18" charset="0"/>
                <a:cs typeface="Times New Roman" panose="02020603050405020304" pitchFamily="18" charset="0"/>
              </a:rPr>
              <a:t>S</a:t>
            </a:r>
            <a:endParaRPr lang="en-US" sz="1600" b="1" dirty="0"/>
          </a:p>
        </p:txBody>
      </p:sp>
      <p:pic>
        <p:nvPicPr>
          <p:cNvPr id="15" name="Picture 14">
            <a:extLst>
              <a:ext uri="{FF2B5EF4-FFF2-40B4-BE49-F238E27FC236}">
                <a16:creationId xmlns:a16="http://schemas.microsoft.com/office/drawing/2014/main" id="{0625FFD3-BBF5-3519-C7FC-A5882518DE5A}"/>
              </a:ext>
            </a:extLst>
          </p:cNvPr>
          <p:cNvPicPr>
            <a:picLocks noChangeAspect="1"/>
          </p:cNvPicPr>
          <p:nvPr/>
        </p:nvPicPr>
        <p:blipFill>
          <a:blip r:embed="rId7"/>
          <a:stretch>
            <a:fillRect/>
          </a:stretch>
        </p:blipFill>
        <p:spPr>
          <a:xfrm>
            <a:off x="7444689" y="4623836"/>
            <a:ext cx="1295859" cy="785138"/>
          </a:xfrm>
          <a:prstGeom prst="rect">
            <a:avLst/>
          </a:prstGeom>
        </p:spPr>
      </p:pic>
    </p:spTree>
    <p:extLst>
      <p:ext uri="{BB962C8B-B14F-4D97-AF65-F5344CB8AC3E}">
        <p14:creationId xmlns:p14="http://schemas.microsoft.com/office/powerpoint/2010/main" val="8031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4745-A360-26FC-1DE7-CE5F8CDB121A}"/>
              </a:ext>
            </a:extLst>
          </p:cNvPr>
          <p:cNvSpPr>
            <a:spLocks noGrp="1"/>
          </p:cNvSpPr>
          <p:nvPr>
            <p:ph type="title"/>
          </p:nvPr>
        </p:nvSpPr>
        <p:spPr>
          <a:xfrm>
            <a:off x="0" y="76200"/>
            <a:ext cx="6477000" cy="533400"/>
          </a:xfrm>
        </p:spPr>
        <p:txBody>
          <a:bodyPr>
            <a:noAutofit/>
          </a:bodyPr>
          <a:lstStyle/>
          <a:p>
            <a:r>
              <a:rPr lang="ro-RO" sz="2400" dirty="0">
                <a:latin typeface="Times New Roman" panose="02020603050405020304" pitchFamily="18" charset="0"/>
                <a:cs typeface="Times New Roman" panose="02020603050405020304" pitchFamily="18" charset="0"/>
              </a:rPr>
              <a:t>VARISTOR - Voltaj Dependent Rezistor</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EEA877-4AD0-DCE1-FB2C-F491AF98227C}"/>
              </a:ext>
            </a:extLst>
          </p:cNvPr>
          <p:cNvSpPr>
            <a:spLocks noGrp="1"/>
          </p:cNvSpPr>
          <p:nvPr>
            <p:ph idx="1"/>
          </p:nvPr>
        </p:nvSpPr>
        <p:spPr>
          <a:xfrm>
            <a:off x="76200" y="533400"/>
            <a:ext cx="6148705" cy="4114800"/>
          </a:xfrm>
        </p:spPr>
        <p:txBody>
          <a:bodyPr/>
          <a:lstStyle/>
          <a:p>
            <a:pPr marL="0" indent="0" algn="just">
              <a:buNone/>
            </a:pPr>
            <a:r>
              <a:rPr lang="en-US" sz="1400" dirty="0" err="1">
                <a:latin typeface="Times New Roman" panose="02020603050405020304" pitchFamily="18" charset="0"/>
                <a:cs typeface="Times New Roman" panose="02020603050405020304" pitchFamily="18" charset="0"/>
              </a:rPr>
              <a:t>Acest</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dispozitiv SC</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pasiv </a:t>
            </a:r>
            <a:r>
              <a:rPr lang="en-US" sz="1400" dirty="0">
                <a:latin typeface="Times New Roman" panose="02020603050405020304" pitchFamily="18" charset="0"/>
                <a:cs typeface="Times New Roman" panose="02020603050405020304" pitchFamily="18" charset="0"/>
              </a:rPr>
              <a:t>cu </a:t>
            </a:r>
            <a:r>
              <a:rPr lang="en-US" sz="1400" dirty="0" err="1">
                <a:latin typeface="Times New Roman" panose="02020603050405020304" pitchFamily="18" charset="0"/>
                <a:cs typeface="Times New Roman" panose="02020603050405020304" pitchFamily="18" charset="0"/>
              </a:rPr>
              <a:t>două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terminale</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utilizat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rețelele</a:t>
            </a:r>
            <a:r>
              <a:rPr lang="en-US" sz="1400" dirty="0">
                <a:latin typeface="Times New Roman" panose="02020603050405020304" pitchFamily="18" charset="0"/>
                <a:cs typeface="Times New Roman" panose="02020603050405020304" pitchFamily="18" charset="0"/>
              </a:rPr>
              <a:t> de </a:t>
            </a:r>
            <a:r>
              <a:rPr lang="ro-RO" sz="1400" dirty="0">
                <a:latin typeface="Times New Roman" panose="02020603050405020304" pitchFamily="18" charset="0"/>
                <a:cs typeface="Times New Roman" panose="02020603050405020304" pitchFamily="18" charset="0"/>
              </a:rPr>
              <a:t>DC&amp;AC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protejează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componentele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electronice</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și electrice </a:t>
            </a:r>
            <a:r>
              <a:rPr lang="en-US" sz="1400" i="1" dirty="0" err="1">
                <a:solidFill>
                  <a:srgbClr val="FF0000"/>
                </a:solidFill>
                <a:latin typeface="Times New Roman" panose="02020603050405020304" pitchFamily="18" charset="0"/>
                <a:cs typeface="Times New Roman" panose="02020603050405020304" pitchFamily="18" charset="0"/>
              </a:rPr>
              <a:t>prin</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stabilizarea</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tensiunii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deosebire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siguranța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întrerupătorul</a:t>
            </a:r>
            <a:r>
              <a:rPr lang="en-US" sz="1400" dirty="0">
                <a:latin typeface="Times New Roman" panose="02020603050405020304" pitchFamily="18" charset="0"/>
                <a:cs typeface="Times New Roman" panose="02020603050405020304" pitchFamily="18" charset="0"/>
              </a:rPr>
              <a:t> de circuit care </a:t>
            </a:r>
            <a:r>
              <a:rPr lang="en-US" sz="1400" dirty="0" err="1">
                <a:latin typeface="Times New Roman" panose="02020603050405020304" pitchFamily="18" charset="0"/>
                <a:cs typeface="Times New Roman" panose="02020603050405020304" pitchFamily="18" charset="0"/>
              </a:rPr>
              <a:t>oferă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protecție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împotriva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supracurentului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varistorul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asigură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protecție</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supratensiune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intermediul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fixări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tensiune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mod similar cu </a:t>
            </a:r>
            <a:r>
              <a:rPr lang="en-US" sz="1400" dirty="0" err="1">
                <a:latin typeface="Times New Roman" panose="02020603050405020304" pitchFamily="18" charset="0"/>
                <a:cs typeface="Times New Roman" panose="02020603050405020304" pitchFamily="18" charset="0"/>
              </a:rPr>
              <a:t>cea</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diodei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zener</a:t>
            </a:r>
            <a:r>
              <a:rPr lang="en-US" sz="1400" dirty="0">
                <a:latin typeface="Times New Roman" panose="02020603050405020304" pitchFamily="18" charset="0"/>
                <a:cs typeface="Times New Roman" panose="02020603050405020304" pitchFamily="18" charset="0"/>
              </a:rPr>
              <a:t>. </a:t>
            </a:r>
          </a:p>
          <a:p>
            <a:pPr marL="0" indent="0" algn="just">
              <a:buNone/>
            </a:pPr>
            <a:r>
              <a:rPr lang="en-US" sz="1400" dirty="0" err="1">
                <a:latin typeface="Times New Roman" panose="02020603050405020304" pitchFamily="18" charset="0"/>
                <a:cs typeface="Times New Roman" panose="02020603050405020304" pitchFamily="18" charset="0"/>
              </a:rPr>
              <a:t>Caracteristica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principală</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rezistența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dispozitivului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depinde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complet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circuitului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schimbându</a:t>
            </a:r>
            <a:r>
              <a:rPr lang="en-US" sz="1400" dirty="0">
                <a:latin typeface="Times New Roman" panose="02020603050405020304" pitchFamily="18" charset="0"/>
                <a:cs typeface="Times New Roman" panose="02020603050405020304" pitchFamily="18" charset="0"/>
              </a:rPr>
              <a:t>-se automat. </a:t>
            </a:r>
            <a:r>
              <a:rPr lang="ro-RO" sz="1400" dirty="0">
                <a:latin typeface="Times New Roman" panose="02020603050405020304" pitchFamily="18" charset="0"/>
                <a:cs typeface="Times New Roman" panose="02020603050405020304" pitchFamily="18" charset="0"/>
              </a:rPr>
              <a:t>Astfel, </a:t>
            </a:r>
            <a:r>
              <a:rPr lang="en-US" sz="1400" dirty="0" err="1">
                <a:latin typeface="Times New Roman" panose="02020603050405020304" pitchFamily="18" charset="0"/>
                <a:cs typeface="Times New Roman" panose="02020603050405020304" pitchFamily="18" charset="0"/>
              </a:rPr>
              <a:t>dacă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crește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varistorul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trece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dintr</a:t>
            </a:r>
            <a:r>
              <a:rPr lang="en-US" sz="1400" dirty="0">
                <a:latin typeface="Times New Roman" panose="02020603050405020304" pitchFamily="18" charset="0"/>
                <a:cs typeface="Times New Roman" panose="02020603050405020304" pitchFamily="18" charset="0"/>
              </a:rPr>
              <a:t>-o stare </a:t>
            </a:r>
            <a:r>
              <a:rPr lang="en-US" sz="1400" dirty="0" err="1">
                <a:latin typeface="Times New Roman" panose="02020603050405020304" pitchFamily="18" charset="0"/>
                <a:cs typeface="Times New Roman" panose="02020603050405020304" pitchFamily="18" charset="0"/>
              </a:rPr>
              <a:t>izolatoare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într</a:t>
            </a:r>
            <a:r>
              <a:rPr lang="en-US" sz="1400" dirty="0">
                <a:latin typeface="Times New Roman" panose="02020603050405020304" pitchFamily="18" charset="0"/>
                <a:cs typeface="Times New Roman" panose="02020603050405020304" pitchFamily="18" charset="0"/>
              </a:rPr>
              <a:t>-o stare </a:t>
            </a:r>
            <a:r>
              <a:rPr lang="en-US" sz="1400" dirty="0" err="1">
                <a:latin typeface="Times New Roman" panose="02020603050405020304" pitchFamily="18" charset="0"/>
                <a:cs typeface="Times New Roman" panose="02020603050405020304" pitchFamily="18" charset="0"/>
              </a:rPr>
              <a:t>conductoare</a:t>
            </a:r>
            <a:r>
              <a:rPr lang="en-US" sz="1400" dirty="0">
                <a:latin typeface="Times New Roman" panose="02020603050405020304" pitchFamily="18" charset="0"/>
                <a:cs typeface="Times New Roman" panose="02020603050405020304" pitchFamily="18" charset="0"/>
              </a:rPr>
              <a:t>. A</a:t>
            </a:r>
            <a:r>
              <a:rPr lang="ro-RO" sz="1400" dirty="0" err="1">
                <a:latin typeface="Times New Roman" panose="02020603050405020304" pitchFamily="18" charset="0"/>
                <a:cs typeface="Times New Roman" panose="02020603050405020304" pitchFamily="18" charset="0"/>
              </a:rPr>
              <a:t>stfel</a:t>
            </a:r>
            <a:r>
              <a:rPr lang="ro-RO"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funcționare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permite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caracterizarea</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rezistor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neliniar</a:t>
            </a:r>
            <a:r>
              <a:rPr lang="ro-RO"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variabil</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pPr marL="0" indent="0" algn="just">
              <a:buNone/>
            </a:pPr>
            <a:r>
              <a:rPr lang="ro-RO" sz="1400" dirty="0">
                <a:latin typeface="Times New Roman" panose="02020603050405020304" pitchFamily="18" charset="0"/>
                <a:cs typeface="Times New Roman" panose="02020603050405020304" pitchFamily="18" charset="0"/>
              </a:rPr>
              <a:t>La </a:t>
            </a:r>
            <a:r>
              <a:rPr lang="en-US" sz="1400" dirty="0">
                <a:latin typeface="Times New Roman" panose="02020603050405020304" pitchFamily="18" charset="0"/>
                <a:cs typeface="Times New Roman" panose="02020603050405020304" pitchFamily="18" charset="0"/>
              </a:rPr>
              <a:t>o </a:t>
            </a:r>
            <a:r>
              <a:rPr lang="en-US" sz="1400" dirty="0" err="1">
                <a:latin typeface="Times New Roman" panose="02020603050405020304" pitchFamily="18" charset="0"/>
                <a:cs typeface="Times New Roman" panose="02020603050405020304" pitchFamily="18" charset="0"/>
              </a:rPr>
              <a:t>supratensiune</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nedorită -</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varistorul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modifică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rezistența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aproape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instantaneu</a:t>
            </a:r>
            <a:r>
              <a:rPr lang="en-US" sz="1400" dirty="0">
                <a:latin typeface="Times New Roman" panose="02020603050405020304" pitchFamily="18" charset="0"/>
                <a:cs typeface="Times New Roman" panose="02020603050405020304" pitchFamily="18" charset="0"/>
              </a:rPr>
              <a:t> de la </a:t>
            </a:r>
            <a:r>
              <a:rPr lang="en-US" sz="1400" dirty="0" err="1">
                <a:latin typeface="Times New Roman" panose="02020603050405020304" pitchFamily="18" charset="0"/>
                <a:cs typeface="Times New Roman" panose="02020603050405020304" pitchFamily="18" charset="0"/>
              </a:rPr>
              <a:t>sute</a:t>
            </a:r>
            <a:r>
              <a:rPr lang="en-US" sz="1400" dirty="0">
                <a:latin typeface="Times New Roman" panose="02020603050405020304" pitchFamily="18" charset="0"/>
                <a:cs typeface="Times New Roman" panose="02020603050405020304" pitchFamily="18" charset="0"/>
              </a:rPr>
              <a:t> de </a:t>
            </a:r>
            <a:r>
              <a:rPr lang="ro-RO" sz="1400" dirty="0" err="1">
                <a:latin typeface="Times New Roman" panose="02020603050405020304" pitchFamily="18" charset="0"/>
                <a:cs typeface="Times New Roman" panose="02020603050405020304" pitchFamily="18" charset="0"/>
              </a:rPr>
              <a:t>Mohm</a:t>
            </a:r>
            <a:r>
              <a:rPr lang="ro-RO" sz="1400" dirty="0">
                <a:latin typeface="Times New Roman" panose="02020603050405020304" pitchFamily="18" charset="0"/>
                <a:cs typeface="Times New Roman" panose="02020603050405020304" pitchFamily="18" charset="0"/>
              </a:rPr>
              <a:t> la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zeci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ohmi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închizând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circuitul</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Fiind un dispozitiv</a:t>
            </a:r>
            <a:r>
              <a:rPr lang="en-US" sz="1400" dirty="0">
                <a:latin typeface="Times New Roman" panose="02020603050405020304" pitchFamily="18" charset="0"/>
                <a:cs typeface="Times New Roman" panose="02020603050405020304" pitchFamily="18" charset="0"/>
              </a:rPr>
              <a:t> non-</a:t>
            </a:r>
            <a:r>
              <a:rPr lang="en-US" sz="1400" dirty="0" err="1">
                <a:latin typeface="Times New Roman" panose="02020603050405020304" pitchFamily="18" charset="0"/>
                <a:cs typeface="Times New Roman" panose="02020603050405020304" pitchFamily="18" charset="0"/>
              </a:rPr>
              <a:t>inerțială</a:t>
            </a:r>
            <a:r>
              <a:rPr lang="ro-RO" sz="1400" dirty="0">
                <a:latin typeface="Times New Roman" panose="02020603050405020304" pitchFamily="18" charset="0"/>
                <a:cs typeface="Times New Roman" panose="02020603050405020304" pitchFamily="18" charset="0"/>
              </a:rPr>
              <a:t> - </a:t>
            </a:r>
            <a:r>
              <a:rPr lang="en-US" sz="1400" i="1" dirty="0">
                <a:solidFill>
                  <a:srgbClr val="FF0000"/>
                </a:solidFill>
                <a:latin typeface="Times New Roman" panose="02020603050405020304" pitchFamily="18" charset="0"/>
                <a:cs typeface="Times New Roman" panose="02020603050405020304" pitchFamily="18" charset="0"/>
              </a:rPr>
              <a:t>se </a:t>
            </a:r>
            <a:r>
              <a:rPr lang="en-US" sz="1400" i="1" dirty="0" err="1">
                <a:solidFill>
                  <a:srgbClr val="FF0000"/>
                </a:solidFill>
                <a:latin typeface="Times New Roman" panose="02020603050405020304" pitchFamily="18" charset="0"/>
                <a:cs typeface="Times New Roman" panose="02020603050405020304" pitchFamily="18" charset="0"/>
              </a:rPr>
              <a:t>poate</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recupera</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instantaneu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oferind</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protecție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eficientă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împotriva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supratensiunilor</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pPr marL="0" indent="0" algn="just">
              <a:buNone/>
            </a:pPr>
            <a:r>
              <a:rPr lang="en-US" sz="1400" dirty="0" err="1">
                <a:latin typeface="Times New Roman" panose="02020603050405020304" pitchFamily="18" charset="0"/>
                <a:cs typeface="Times New Roman" panose="02020603050405020304" pitchFamily="18" charset="0"/>
              </a:rPr>
              <a:t>Există</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tipuri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principale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varistoare</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joasă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tensiune</a:t>
            </a:r>
            <a:r>
              <a:rPr lang="en-US" sz="1400" dirty="0">
                <a:latin typeface="Times New Roman" panose="02020603050405020304" pitchFamily="18" charset="0"/>
                <a:cs typeface="Times New Roman" panose="02020603050405020304" pitchFamily="18" charset="0"/>
              </a:rPr>
              <a:t> – 3</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200 V;</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înaltă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tensiune</a:t>
            </a:r>
            <a:r>
              <a:rPr lang="en-US" sz="1400" dirty="0">
                <a:latin typeface="Times New Roman" panose="02020603050405020304" pitchFamily="18" charset="0"/>
                <a:cs typeface="Times New Roman" panose="02020603050405020304" pitchFamily="18" charset="0"/>
              </a:rPr>
              <a:t> – de </a:t>
            </a:r>
            <a:r>
              <a:rPr lang="en-US" sz="1400" dirty="0" err="1">
                <a:latin typeface="Times New Roman" panose="02020603050405020304" pitchFamily="18" charset="0"/>
                <a:cs typeface="Times New Roman" panose="02020603050405020304" pitchFamily="18" charset="0"/>
              </a:rPr>
              <a:t>până</a:t>
            </a:r>
            <a:r>
              <a:rPr lang="en-US" sz="1400" dirty="0">
                <a:latin typeface="Times New Roman" panose="02020603050405020304" pitchFamily="18" charset="0"/>
                <a:cs typeface="Times New Roman" panose="02020603050405020304" pitchFamily="18" charset="0"/>
              </a:rPr>
              <a:t> la 20 kV.</a:t>
            </a:r>
          </a:p>
        </p:txBody>
      </p:sp>
      <p:pic>
        <p:nvPicPr>
          <p:cNvPr id="1026" name="Picture 2" descr="Устройство варистора">
            <a:extLst>
              <a:ext uri="{FF2B5EF4-FFF2-40B4-BE49-F238E27FC236}">
                <a16:creationId xmlns:a16="http://schemas.microsoft.com/office/drawing/2014/main" id="{D8BDCE06-6ADC-2943-F9A8-26641A609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105" y="0"/>
            <a:ext cx="2847975" cy="1900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4A368-9A92-0427-7773-B30DE1804263}"/>
              </a:ext>
            </a:extLst>
          </p:cNvPr>
          <p:cNvSpPr txBox="1"/>
          <p:nvPr/>
        </p:nvSpPr>
        <p:spPr>
          <a:xfrm>
            <a:off x="50800" y="4800600"/>
            <a:ext cx="8940800" cy="1169551"/>
          </a:xfrm>
          <a:prstGeom prst="rect">
            <a:avLst/>
          </a:prstGeom>
          <a:noFill/>
        </p:spPr>
        <p:txBody>
          <a:bodyPr wrap="square">
            <a:spAutoFit/>
          </a:bodyPr>
          <a:lstStyle/>
          <a:p>
            <a:r>
              <a:rPr lang="en-US" sz="1400" dirty="0" err="1">
                <a:latin typeface="Times New Roman" panose="02020603050405020304" pitchFamily="18" charset="0"/>
                <a:cs typeface="Times New Roman" panose="02020603050405020304" pitchFamily="18" charset="0"/>
              </a:rPr>
              <a:t>Principalele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caracteristici</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maximă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admisă</a:t>
            </a:r>
            <a:r>
              <a:rPr lang="en-US" sz="1400" dirty="0">
                <a:latin typeface="Times New Roman" panose="02020603050405020304" pitchFamily="18" charset="0"/>
                <a:cs typeface="Times New Roman" panose="02020603050405020304" pitchFamily="18" charset="0"/>
              </a:rPr>
              <a:t> – </a:t>
            </a:r>
            <a:r>
              <a:rPr lang="ro-RO" sz="1400" dirty="0">
                <a:latin typeface="Times New Roman" panose="02020603050405020304" pitchFamily="18" charset="0"/>
                <a:cs typeface="Times New Roman" panose="02020603050405020304" pitchFamily="18" charset="0"/>
              </a:rPr>
              <a:t>V - </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zeci</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kV</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Timpul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răspuns</a:t>
            </a:r>
            <a:r>
              <a:rPr lang="en-US" sz="1400" dirty="0">
                <a:latin typeface="Times New Roman" panose="02020603050405020304" pitchFamily="18" charset="0"/>
                <a:cs typeface="Times New Roman" panose="02020603050405020304" pitchFamily="18" charset="0"/>
              </a:rPr>
              <a:t> – n</a:t>
            </a:r>
            <a:r>
              <a:rPr lang="ro-RO" sz="1400" dirty="0">
                <a:latin typeface="Times New Roman" panose="02020603050405020304" pitchFamily="18" charset="0"/>
                <a:cs typeface="Times New Roman" panose="02020603050405020304" pitchFamily="18" charset="0"/>
              </a:rPr>
              <a:t>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Energia </a:t>
            </a:r>
            <a:r>
              <a:rPr lang="en-US" sz="1400" dirty="0" err="1">
                <a:latin typeface="Times New Roman" panose="02020603050405020304" pitchFamily="18" charset="0"/>
                <a:cs typeface="Times New Roman" panose="02020603050405020304" pitchFamily="18" charset="0"/>
              </a:rPr>
              <a:t>maximă</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absorbție</a:t>
            </a:r>
            <a:r>
              <a:rPr lang="en-US" sz="1400" dirty="0">
                <a:latin typeface="Times New Roman" panose="02020603050405020304" pitchFamily="18" charset="0"/>
                <a:cs typeface="Times New Roman" panose="02020603050405020304" pitchFamily="18" charset="0"/>
              </a:rPr>
              <a:t> – </a:t>
            </a:r>
            <a:r>
              <a:rPr lang="ro-RO" sz="1400" dirty="0">
                <a:latin typeface="Times New Roman" panose="02020603050405020304" pitchFamily="18" charset="0"/>
                <a:cs typeface="Times New Roman" panose="02020603050405020304" pitchFamily="18" charset="0"/>
              </a:rPr>
              <a:t>J</a:t>
            </a:r>
            <a:r>
              <a:rPr lang="en-US" sz="1400" dirty="0" err="1">
                <a:latin typeface="Times New Roman" panose="02020603050405020304" pitchFamily="18" charset="0"/>
                <a:cs typeface="Times New Roman" panose="02020603050405020304" pitchFamily="18" charset="0"/>
              </a:rPr>
              <a:t>ouli</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Capacitanța</a:t>
            </a:r>
            <a:r>
              <a:rPr lang="en-US" sz="1400" dirty="0">
                <a:latin typeface="Times New Roman" panose="02020603050405020304" pitchFamily="18" charset="0"/>
                <a:cs typeface="Times New Roman" panose="02020603050405020304" pitchFamily="18" charset="0"/>
              </a:rPr>
              <a:t> – </a:t>
            </a:r>
            <a:r>
              <a:rPr lang="ro-RO" sz="1400" dirty="0" err="1">
                <a:latin typeface="Times New Roman" panose="02020603050405020304" pitchFamily="18" charset="0"/>
                <a:cs typeface="Times New Roman" panose="02020603050405020304" pitchFamily="18" charset="0"/>
              </a:rPr>
              <a:t>funcâie</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aplicată</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clasificare</a:t>
            </a:r>
            <a:r>
              <a:rPr lang="en-US" sz="1400" dirty="0">
                <a:latin typeface="Times New Roman" panose="02020603050405020304" pitchFamily="18" charset="0"/>
                <a:cs typeface="Times New Roman" panose="02020603050405020304" pitchFamily="18" charset="0"/>
              </a:rPr>
              <a:t> – de </a:t>
            </a:r>
            <a:r>
              <a:rPr lang="en-US" sz="1400" dirty="0" err="1">
                <a:latin typeface="Times New Roman" panose="02020603050405020304" pitchFamily="18" charset="0"/>
                <a:cs typeface="Times New Roman" panose="02020603050405020304" pitchFamily="18" charset="0"/>
              </a:rPr>
              <a:t>obicei</a:t>
            </a:r>
            <a:r>
              <a:rPr lang="en-US" sz="1400" dirty="0">
                <a:latin typeface="Times New Roman" panose="02020603050405020304" pitchFamily="18" charset="0"/>
                <a:cs typeface="Times New Roman" panose="02020603050405020304" pitchFamily="18" charset="0"/>
              </a:rPr>
              <a:t> 1 mA;</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Curentul</a:t>
            </a:r>
            <a:r>
              <a:rPr lang="en-US" sz="1400" dirty="0">
                <a:latin typeface="Times New Roman" panose="02020603050405020304" pitchFamily="18" charset="0"/>
                <a:cs typeface="Times New Roman" panose="02020603050405020304" pitchFamily="18" charset="0"/>
              </a:rPr>
              <a:t> maxim de </a:t>
            </a:r>
            <a:r>
              <a:rPr lang="en-US" sz="1400" dirty="0" err="1">
                <a:latin typeface="Times New Roman" panose="02020603050405020304" pitchFamily="18" charset="0"/>
                <a:cs typeface="Times New Roman" panose="02020603050405020304" pitchFamily="18" charset="0"/>
              </a:rPr>
              <a:t>impuls</a:t>
            </a:r>
            <a:r>
              <a:rPr lang="en-US" sz="1400" dirty="0">
                <a:latin typeface="Times New Roman" panose="02020603050405020304" pitchFamily="18" charset="0"/>
                <a:cs typeface="Times New Roman" panose="02020603050405020304" pitchFamily="18" charset="0"/>
              </a:rPr>
              <a:t> – </a:t>
            </a:r>
            <a:r>
              <a:rPr lang="ro-RO" sz="1400"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Abaterea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admisă</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specificată</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procent</a:t>
            </a:r>
            <a:r>
              <a:rPr lang="ro-RO" sz="1400" dirty="0">
                <a:latin typeface="Times New Roman" panose="02020603050405020304" pitchFamily="18" charset="0"/>
                <a:cs typeface="Times New Roman" panose="02020603050405020304" pitchFamily="18" charset="0"/>
              </a:rPr>
              <a:t>e</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r>
              <a:rPr lang="ro-RO" sz="1400" dirty="0" err="1">
                <a:highlight>
                  <a:srgbClr val="FFFF00"/>
                </a:highlight>
                <a:latin typeface="Times New Roman" panose="02020603050405020304" pitchFamily="18" charset="0"/>
                <a:cs typeface="Times New Roman" panose="02020603050405020304" pitchFamily="18" charset="0"/>
              </a:rPr>
              <a:t>Nejunsuri</a:t>
            </a:r>
            <a:r>
              <a:rPr lang="ro-RO" sz="1400" dirty="0">
                <a:highlight>
                  <a:srgbClr val="FFFF00"/>
                </a:highlight>
                <a:latin typeface="Times New Roman" panose="02020603050405020304" pitchFamily="18" charset="0"/>
                <a:cs typeface="Times New Roman" panose="02020603050405020304" pitchFamily="18" charset="0"/>
              </a:rPr>
              <a:t> critice: </a:t>
            </a:r>
            <a:r>
              <a:rPr lang="ro-RO" sz="1400" dirty="0" err="1">
                <a:highlight>
                  <a:srgbClr val="FFFF00"/>
                </a:highlight>
                <a:latin typeface="Times New Roman" panose="02020603050405020304" pitchFamily="18" charset="0"/>
                <a:cs typeface="Times New Roman" panose="02020603050405020304" pitchFamily="18" charset="0"/>
              </a:rPr>
              <a:t>dependenâa</a:t>
            </a:r>
            <a:r>
              <a:rPr lang="ro-RO" sz="1400" dirty="0">
                <a:highlight>
                  <a:srgbClr val="FFFF00"/>
                </a:highlight>
                <a:latin typeface="Times New Roman" panose="02020603050405020304" pitchFamily="18" charset="0"/>
                <a:cs typeface="Times New Roman" panose="02020603050405020304" pitchFamily="18" charset="0"/>
              </a:rPr>
              <a:t> caracteristicii I-V de T, fond parazitar de frecvență joasă,</a:t>
            </a:r>
          </a:p>
          <a:p>
            <a:r>
              <a:rPr lang="ro-RO" sz="1400" dirty="0">
                <a:highlight>
                  <a:srgbClr val="FFFF00"/>
                </a:highlight>
                <a:latin typeface="Times New Roman" panose="02020603050405020304" pitchFamily="18" charset="0"/>
                <a:cs typeface="Times New Roman" panose="02020603050405020304" pitchFamily="18" charset="0"/>
              </a:rPr>
              <a:t>Capacitatea barierei mare, efectul de oboseală.</a:t>
            </a:r>
            <a:endParaRPr lang="en-US" sz="1400" dirty="0">
              <a:highlight>
                <a:srgbClr val="FFFF00"/>
              </a:highligh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350ACBA-FB39-ACE0-F05F-02769138819E}"/>
              </a:ext>
            </a:extLst>
          </p:cNvPr>
          <p:cNvPicPr>
            <a:picLocks noChangeAspect="1"/>
          </p:cNvPicPr>
          <p:nvPr/>
        </p:nvPicPr>
        <p:blipFill>
          <a:blip r:embed="rId3"/>
          <a:stretch>
            <a:fillRect/>
          </a:stretch>
        </p:blipFill>
        <p:spPr>
          <a:xfrm>
            <a:off x="6858000" y="2931324"/>
            <a:ext cx="1600200" cy="843243"/>
          </a:xfrm>
          <a:prstGeom prst="rect">
            <a:avLst/>
          </a:prstGeom>
        </p:spPr>
      </p:pic>
    </p:spTree>
    <p:extLst>
      <p:ext uri="{BB962C8B-B14F-4D97-AF65-F5344CB8AC3E}">
        <p14:creationId xmlns:p14="http://schemas.microsoft.com/office/powerpoint/2010/main" val="264086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6513" y="76200"/>
            <a:ext cx="8955087" cy="1049338"/>
          </a:xfrm>
        </p:spPr>
        <p:txBody>
          <a:bodyPr wrap="square" numCol="1" anchorCtr="0" compatLnSpc="1">
            <a:prstTxWarp prst="textNoShape">
              <a:avLst/>
            </a:prstTxWarp>
          </a:bodyPr>
          <a:lstStyle/>
          <a:p>
            <a:r>
              <a:rPr lang="it-IT" altLang="ro-RO" cap="none">
                <a:solidFill>
                  <a:srgbClr val="333333"/>
                </a:solidFill>
                <a:latin typeface="Helvetica" panose="020B0604020202020204" pitchFamily="34" charset="0"/>
              </a:rPr>
              <a:t>LIMITA TERMICĂ ŞI DISTRUGEREA D</a:t>
            </a:r>
            <a:r>
              <a:rPr lang="ro-RO" altLang="ro-RO" cap="none">
                <a:solidFill>
                  <a:srgbClr val="333333"/>
                </a:solidFill>
                <a:latin typeface="Helvetica" panose="020B0604020202020204" pitchFamily="34" charset="0"/>
              </a:rPr>
              <a:t>. </a:t>
            </a:r>
            <a:r>
              <a:rPr lang="it-IT" altLang="ro-RO" cap="none">
                <a:solidFill>
                  <a:srgbClr val="333333"/>
                </a:solidFill>
                <a:latin typeface="Helvetica" panose="020B0604020202020204" pitchFamily="34" charset="0"/>
              </a:rPr>
              <a:t>ZENER</a:t>
            </a:r>
            <a:br>
              <a:rPr lang="it-IT" altLang="ro-RO" cap="none">
                <a:solidFill>
                  <a:srgbClr val="333333"/>
                </a:solidFill>
                <a:latin typeface="Helvetica" panose="020B0604020202020204" pitchFamily="34" charset="0"/>
              </a:rPr>
            </a:br>
            <a:endParaRPr lang="en-US" altLang="ro-RO" cap="none"/>
          </a:p>
        </p:txBody>
      </p:sp>
      <p:sp>
        <p:nvSpPr>
          <p:cNvPr id="35843" name="Content Placeholder 2"/>
          <p:cNvSpPr>
            <a:spLocks noGrp="1"/>
          </p:cNvSpPr>
          <p:nvPr>
            <p:ph idx="1"/>
          </p:nvPr>
        </p:nvSpPr>
        <p:spPr>
          <a:xfrm>
            <a:off x="304800" y="2057400"/>
            <a:ext cx="8382000" cy="3505200"/>
          </a:xfrm>
        </p:spPr>
        <p:txBody>
          <a:bodyPr/>
          <a:lstStyle/>
          <a:p>
            <a:r>
              <a:rPr lang="en-US" altLang="en-US" sz="1600" dirty="0">
                <a:solidFill>
                  <a:srgbClr val="333333"/>
                </a:solidFill>
                <a:latin typeface="Times New Roman" panose="02020603050405020304" pitchFamily="18" charset="0"/>
                <a:cs typeface="Times New Roman" panose="02020603050405020304" pitchFamily="18" charset="0"/>
              </a:rPr>
              <a:t>O </a:t>
            </a:r>
            <a:r>
              <a:rPr lang="en-US" altLang="en-US" sz="1600" dirty="0" err="1">
                <a:solidFill>
                  <a:srgbClr val="333333"/>
                </a:solidFill>
                <a:latin typeface="Times New Roman" panose="02020603050405020304" pitchFamily="18" charset="0"/>
                <a:cs typeface="Times New Roman" panose="02020603050405020304" pitchFamily="18" charset="0"/>
              </a:rPr>
              <a:t>temperatură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excesivă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poate</a:t>
            </a:r>
            <a:r>
              <a:rPr lang="en-US" altLang="en-US" sz="1600" dirty="0">
                <a:solidFill>
                  <a:srgbClr val="333333"/>
                </a:solidFill>
                <a:latin typeface="Times New Roman" panose="02020603050405020304" pitchFamily="18" charset="0"/>
                <a:cs typeface="Times New Roman" panose="02020603050405020304" pitchFamily="18" charset="0"/>
              </a:rPr>
              <a:t> duce la </a:t>
            </a:r>
            <a:r>
              <a:rPr lang="en-US" altLang="en-US" sz="1600" dirty="0" err="1">
                <a:solidFill>
                  <a:srgbClr val="333333"/>
                </a:solidFill>
                <a:latin typeface="Times New Roman" panose="02020603050405020304" pitchFamily="18" charset="0"/>
                <a:cs typeface="Times New Roman" panose="02020603050405020304" pitchFamily="18" charset="0"/>
              </a:rPr>
              <a:t>distrugerea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diodei</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astfel</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că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va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trebui</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să</a:t>
            </a:r>
            <a:r>
              <a:rPr lang="en-US" altLang="en-US" sz="1600" dirty="0">
                <a:solidFill>
                  <a:srgbClr val="333333"/>
                </a:solidFill>
                <a:latin typeface="Times New Roman" panose="02020603050405020304" pitchFamily="18" charset="0"/>
                <a:cs typeface="Times New Roman" panose="02020603050405020304" pitchFamily="18" charset="0"/>
              </a:rPr>
              <a:t> se </a:t>
            </a:r>
            <a:r>
              <a:rPr lang="en-US" altLang="en-US" sz="1600" dirty="0" err="1">
                <a:solidFill>
                  <a:srgbClr val="333333"/>
                </a:solidFill>
                <a:latin typeface="Times New Roman" panose="02020603050405020304" pitchFamily="18" charset="0"/>
                <a:cs typeface="Times New Roman" panose="02020603050405020304" pitchFamily="18" charset="0"/>
              </a:rPr>
              <a:t>ţină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seama</a:t>
            </a:r>
            <a:r>
              <a:rPr lang="en-US" altLang="en-US" sz="1600" dirty="0">
                <a:solidFill>
                  <a:srgbClr val="333333"/>
                </a:solidFill>
                <a:latin typeface="Times New Roman" panose="02020603050405020304" pitchFamily="18" charset="0"/>
                <a:cs typeface="Times New Roman" panose="02020603050405020304" pitchFamily="18" charset="0"/>
              </a:rPr>
              <a:t> de </a:t>
            </a:r>
            <a:r>
              <a:rPr lang="en-US" altLang="en-US" sz="1600" dirty="0" err="1">
                <a:solidFill>
                  <a:srgbClr val="333333"/>
                </a:solidFill>
                <a:latin typeface="Times New Roman" panose="02020603050405020304" pitchFamily="18" charset="0"/>
                <a:cs typeface="Times New Roman" panose="02020603050405020304" pitchFamily="18" charset="0"/>
              </a:rPr>
              <a:t>puterea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maximă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permisă</a:t>
            </a:r>
            <a:r>
              <a:rPr lang="en-US" altLang="en-US" sz="1600" dirty="0">
                <a:solidFill>
                  <a:srgbClr val="333333"/>
                </a:solidFill>
                <a:latin typeface="Times New Roman" panose="02020603050405020304" pitchFamily="18" charset="0"/>
                <a:cs typeface="Times New Roman" panose="02020603050405020304" pitchFamily="18" charset="0"/>
              </a:rPr>
              <a:t> a </a:t>
            </a:r>
            <a:r>
              <a:rPr lang="en-US" altLang="en-US" sz="1600" dirty="0" err="1">
                <a:solidFill>
                  <a:srgbClr val="333333"/>
                </a:solidFill>
                <a:latin typeface="Times New Roman" panose="02020603050405020304" pitchFamily="18" charset="0"/>
                <a:cs typeface="Times New Roman" panose="02020603050405020304" pitchFamily="18" charset="0"/>
              </a:rPr>
              <a:t>diodei</a:t>
            </a:r>
            <a:r>
              <a:rPr lang="en-US" altLang="en-US" sz="1600" dirty="0">
                <a:solidFill>
                  <a:srgbClr val="333333"/>
                </a:solidFill>
                <a:latin typeface="Times New Roman" panose="02020603050405020304" pitchFamily="18" charset="0"/>
                <a:cs typeface="Times New Roman" panose="02020603050405020304" pitchFamily="18" charset="0"/>
              </a:rPr>
              <a:t> la </a:t>
            </a:r>
            <a:r>
              <a:rPr lang="en-US" altLang="en-US" sz="1600" dirty="0" err="1">
                <a:solidFill>
                  <a:srgbClr val="333333"/>
                </a:solidFill>
                <a:latin typeface="Times New Roman" panose="02020603050405020304" pitchFamily="18" charset="0"/>
                <a:cs typeface="Times New Roman" panose="02020603050405020304" pitchFamily="18" charset="0"/>
              </a:rPr>
              <a:t>proiectarea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circuitelor</a:t>
            </a:r>
            <a:r>
              <a:rPr lang="en-US" altLang="en-US" sz="1600" dirty="0">
                <a:solidFill>
                  <a:srgbClr val="333333"/>
                </a:solidFill>
                <a:latin typeface="Times New Roman" panose="02020603050405020304" pitchFamily="18" charset="0"/>
                <a:cs typeface="Times New Roman" panose="02020603050405020304" pitchFamily="18" charset="0"/>
              </a:rPr>
              <a:t>. </a:t>
            </a:r>
            <a:endParaRPr lang="ro-RO" altLang="en-US" sz="1600" dirty="0">
              <a:solidFill>
                <a:srgbClr val="333333"/>
              </a:solidFill>
              <a:latin typeface="Times New Roman" panose="02020603050405020304" pitchFamily="18" charset="0"/>
              <a:cs typeface="Times New Roman" panose="02020603050405020304" pitchFamily="18" charset="0"/>
            </a:endParaRPr>
          </a:p>
          <a:p>
            <a:r>
              <a:rPr lang="en-US" altLang="en-US" sz="1600" dirty="0" err="1">
                <a:solidFill>
                  <a:srgbClr val="333333"/>
                </a:solidFill>
                <a:latin typeface="Times New Roman" panose="02020603050405020304" pitchFamily="18" charset="0"/>
                <a:cs typeface="Times New Roman" panose="02020603050405020304" pitchFamily="18" charset="0"/>
              </a:rPr>
              <a:t>Interesant</a:t>
            </a:r>
            <a:r>
              <a:rPr lang="en-US" altLang="en-US" sz="1600" dirty="0">
                <a:solidFill>
                  <a:srgbClr val="333333"/>
                </a:solidFill>
                <a:latin typeface="Times New Roman" panose="02020603050405020304" pitchFamily="18" charset="0"/>
                <a:cs typeface="Times New Roman" panose="02020603050405020304" pitchFamily="18" charset="0"/>
              </a:rPr>
              <a:t>: la </a:t>
            </a:r>
            <a:r>
              <a:rPr lang="en-US" altLang="en-US" sz="1600" dirty="0" err="1">
                <a:solidFill>
                  <a:srgbClr val="333333"/>
                </a:solidFill>
                <a:latin typeface="Times New Roman" panose="02020603050405020304" pitchFamily="18" charset="0"/>
                <a:cs typeface="Times New Roman" panose="02020603050405020304" pitchFamily="18" charset="0"/>
              </a:rPr>
              <a:t>distrugerea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diodei</a:t>
            </a:r>
            <a:r>
              <a:rPr lang="en-US" altLang="en-US" sz="1600" dirty="0">
                <a:solidFill>
                  <a:srgbClr val="333333"/>
                </a:solidFill>
                <a:latin typeface="Times New Roman" panose="02020603050405020304" pitchFamily="18" charset="0"/>
                <a:cs typeface="Times New Roman" panose="02020603050405020304" pitchFamily="18" charset="0"/>
              </a:rPr>
              <a:t> Zener, </a:t>
            </a:r>
            <a:r>
              <a:rPr lang="en-US" altLang="en-US" sz="1600" dirty="0" err="1">
                <a:solidFill>
                  <a:srgbClr val="333333"/>
                </a:solidFill>
                <a:latin typeface="Times New Roman" panose="02020603050405020304" pitchFamily="18" charset="0"/>
                <a:cs typeface="Times New Roman" panose="02020603050405020304" pitchFamily="18" charset="0"/>
              </a:rPr>
              <a:t>datorită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căldurii</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excesive</a:t>
            </a:r>
            <a:r>
              <a:rPr lang="en-US" altLang="en-US" sz="1600" dirty="0">
                <a:solidFill>
                  <a:srgbClr val="333333"/>
                </a:solidFill>
                <a:latin typeface="Times New Roman" panose="02020603050405020304" pitchFamily="18" charset="0"/>
                <a:cs typeface="Times New Roman" panose="02020603050405020304" pitchFamily="18" charset="0"/>
              </a:rPr>
              <a:t>, are loc </a:t>
            </a:r>
            <a:r>
              <a:rPr lang="en-US" altLang="en-US" sz="1600" dirty="0" err="1">
                <a:solidFill>
                  <a:srgbClr val="333333"/>
                </a:solidFill>
                <a:latin typeface="Times New Roman" panose="02020603050405020304" pitchFamily="18" charset="0"/>
                <a:cs typeface="Times New Roman" panose="02020603050405020304" pitchFamily="18" charset="0"/>
              </a:rPr>
              <a:t>scurt-circuitarea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diodei</a:t>
            </a:r>
            <a:r>
              <a:rPr lang="en-US" altLang="en-US" sz="1600" dirty="0">
                <a:solidFill>
                  <a:srgbClr val="333333"/>
                </a:solidFill>
                <a:latin typeface="Times New Roman" panose="02020603050405020304" pitchFamily="18" charset="0"/>
                <a:cs typeface="Times New Roman" panose="02020603050405020304" pitchFamily="18" charset="0"/>
              </a:rPr>
              <a:t>, </a:t>
            </a:r>
          </a:p>
          <a:p>
            <a:r>
              <a:rPr lang="en-US" altLang="en-US" sz="1600" dirty="0">
                <a:solidFill>
                  <a:srgbClr val="333333"/>
                </a:solidFill>
                <a:latin typeface="Times New Roman" panose="02020603050405020304" pitchFamily="18" charset="0"/>
                <a:cs typeface="Times New Roman" panose="02020603050405020304" pitchFamily="18" charset="0"/>
              </a:rPr>
              <a:t>O </a:t>
            </a:r>
            <a:r>
              <a:rPr lang="en-US" altLang="en-US" sz="1600" dirty="0" err="1">
                <a:solidFill>
                  <a:srgbClr val="333333"/>
                </a:solidFill>
                <a:latin typeface="Times New Roman" panose="02020603050405020304" pitchFamily="18" charset="0"/>
                <a:cs typeface="Times New Roman" panose="02020603050405020304" pitchFamily="18" charset="0"/>
              </a:rPr>
              <a:t>astfel</a:t>
            </a:r>
            <a:r>
              <a:rPr lang="en-US" altLang="en-US" sz="1600" dirty="0">
                <a:solidFill>
                  <a:srgbClr val="333333"/>
                </a:solidFill>
                <a:latin typeface="Times New Roman" panose="02020603050405020304" pitchFamily="18" charset="0"/>
                <a:cs typeface="Times New Roman" panose="02020603050405020304" pitchFamily="18" charset="0"/>
              </a:rPr>
              <a:t> de </a:t>
            </a:r>
            <a:r>
              <a:rPr lang="en-US" altLang="en-US" sz="1600" dirty="0" err="1">
                <a:solidFill>
                  <a:srgbClr val="333333"/>
                </a:solidFill>
                <a:latin typeface="Times New Roman" panose="02020603050405020304" pitchFamily="18" charset="0"/>
                <a:cs typeface="Times New Roman" panose="02020603050405020304" pitchFamily="18" charset="0"/>
              </a:rPr>
              <a:t>diodă</a:t>
            </a:r>
            <a:r>
              <a:rPr lang="en-US" altLang="en-US" sz="1600" dirty="0">
                <a:solidFill>
                  <a:srgbClr val="333333"/>
                </a:solidFill>
                <a:latin typeface="Times New Roman" panose="02020603050405020304" pitchFamily="18" charset="0"/>
                <a:cs typeface="Times New Roman" panose="02020603050405020304" pitchFamily="18" charset="0"/>
              </a:rPr>
              <a:t> „</a:t>
            </a:r>
            <a:r>
              <a:rPr lang="ro-RO" altLang="en-US" sz="1600" dirty="0">
                <a:solidFill>
                  <a:srgbClr val="333333"/>
                </a:solidFill>
                <a:latin typeface="Times New Roman" panose="02020603050405020304" pitchFamily="18" charset="0"/>
                <a:cs typeface="Times New Roman" panose="02020603050405020304" pitchFamily="18" charset="0"/>
              </a:rPr>
              <a:t>defectă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poate</a:t>
            </a:r>
            <a:r>
              <a:rPr lang="en-US" altLang="en-US" sz="1600" dirty="0">
                <a:solidFill>
                  <a:srgbClr val="333333"/>
                </a:solidFill>
                <a:latin typeface="Times New Roman" panose="02020603050405020304" pitchFamily="18" charset="0"/>
                <a:cs typeface="Times New Roman" panose="02020603050405020304" pitchFamily="18" charset="0"/>
              </a:rPr>
              <a:t> fi </a:t>
            </a:r>
            <a:r>
              <a:rPr lang="en-US" altLang="en-US" sz="1600" dirty="0" err="1">
                <a:solidFill>
                  <a:srgbClr val="333333"/>
                </a:solidFill>
                <a:latin typeface="Times New Roman" panose="02020603050405020304" pitchFamily="18" charset="0"/>
                <a:cs typeface="Times New Roman" panose="02020603050405020304" pitchFamily="18" charset="0"/>
              </a:rPr>
              <a:t>detectată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uşor</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întrucât</a:t>
            </a:r>
            <a:r>
              <a:rPr lang="en-US" altLang="en-US" sz="1600" dirty="0">
                <a:solidFill>
                  <a:srgbClr val="333333"/>
                </a:solidFill>
                <a:latin typeface="Times New Roman" panose="02020603050405020304" pitchFamily="18" charset="0"/>
                <a:cs typeface="Times New Roman" panose="02020603050405020304" pitchFamily="18" charset="0"/>
              </a:rPr>
              <a:t> se </a:t>
            </a:r>
            <a:r>
              <a:rPr lang="en-US" altLang="en-US" sz="1600" dirty="0" err="1">
                <a:solidFill>
                  <a:srgbClr val="333333"/>
                </a:solidFill>
                <a:latin typeface="Times New Roman" panose="02020603050405020304" pitchFamily="18" charset="0"/>
                <a:cs typeface="Times New Roman" panose="02020603050405020304" pitchFamily="18" charset="0"/>
              </a:rPr>
              <a:t>comportă</a:t>
            </a:r>
            <a:r>
              <a:rPr lang="en-US" altLang="en-US" sz="1600" dirty="0">
                <a:solidFill>
                  <a:srgbClr val="333333"/>
                </a:solidFill>
                <a:latin typeface="Times New Roman" panose="02020603050405020304" pitchFamily="18" charset="0"/>
                <a:cs typeface="Times New Roman" panose="02020603050405020304" pitchFamily="18" charset="0"/>
              </a:rPr>
              <a:t> precum un conductor electric </a:t>
            </a:r>
            <a:r>
              <a:rPr lang="en-US" altLang="en-US" sz="1600" dirty="0" err="1">
                <a:solidFill>
                  <a:srgbClr val="333333"/>
                </a:solidFill>
                <a:latin typeface="Times New Roman" panose="02020603050405020304" pitchFamily="18" charset="0"/>
                <a:cs typeface="Times New Roman" panose="02020603050405020304" pitchFamily="18" charset="0"/>
              </a:rPr>
              <a:t>atât</a:t>
            </a:r>
            <a:r>
              <a:rPr lang="en-US" altLang="en-US" sz="1600" dirty="0">
                <a:solidFill>
                  <a:srgbClr val="333333"/>
                </a:solidFill>
                <a:latin typeface="Times New Roman" panose="02020603050405020304" pitchFamily="18" charset="0"/>
                <a:cs typeface="Times New Roman" panose="02020603050405020304" pitchFamily="18" charset="0"/>
              </a:rPr>
              <a:t> la </a:t>
            </a:r>
            <a:r>
              <a:rPr lang="en-US" altLang="en-US" sz="1600" dirty="0" err="1">
                <a:solidFill>
                  <a:srgbClr val="333333"/>
                </a:solidFill>
                <a:latin typeface="Times New Roman" panose="02020603050405020304" pitchFamily="18" charset="0"/>
                <a:cs typeface="Times New Roman" panose="02020603050405020304" pitchFamily="18" charset="0"/>
              </a:rPr>
              <a:t>polarizarea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directă</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cât</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şi</a:t>
            </a:r>
            <a:r>
              <a:rPr lang="en-US" altLang="en-US" sz="1600" dirty="0">
                <a:solidFill>
                  <a:srgbClr val="333333"/>
                </a:solidFill>
                <a:latin typeface="Times New Roman" panose="02020603050405020304" pitchFamily="18" charset="0"/>
                <a:cs typeface="Times New Roman" panose="02020603050405020304" pitchFamily="18" charset="0"/>
              </a:rPr>
              <a:t> la </a:t>
            </a:r>
            <a:r>
              <a:rPr lang="en-US" altLang="en-US" sz="1600" dirty="0" err="1">
                <a:solidFill>
                  <a:srgbClr val="333333"/>
                </a:solidFill>
                <a:latin typeface="Times New Roman" panose="02020603050405020304" pitchFamily="18" charset="0"/>
                <a:cs typeface="Times New Roman" panose="02020603050405020304" pitchFamily="18" charset="0"/>
              </a:rPr>
              <a:t>polarizarea</a:t>
            </a:r>
            <a:r>
              <a:rPr lang="en-US" altLang="en-US" sz="1600" dirty="0">
                <a:solidFill>
                  <a:srgbClr val="333333"/>
                </a:solidFill>
                <a:latin typeface="Times New Roman" panose="02020603050405020304" pitchFamily="18" charset="0"/>
                <a:cs typeface="Times New Roman" panose="02020603050405020304" pitchFamily="18" charset="0"/>
              </a:rPr>
              <a:t> </a:t>
            </a:r>
            <a:r>
              <a:rPr lang="en-US" altLang="en-US" sz="1600" dirty="0" err="1">
                <a:solidFill>
                  <a:srgbClr val="333333"/>
                </a:solidFill>
                <a:latin typeface="Times New Roman" panose="02020603050405020304" pitchFamily="18" charset="0"/>
                <a:cs typeface="Times New Roman" panose="02020603050405020304" pitchFamily="18" charset="0"/>
              </a:rPr>
              <a:t>inversă</a:t>
            </a:r>
            <a:r>
              <a:rPr lang="en-US" altLang="en-US" sz="1600" dirty="0">
                <a:solidFill>
                  <a:srgbClr val="333333"/>
                </a:solidFill>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55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588375" cy="525463"/>
          </a:xfrm>
        </p:spPr>
        <p:txBody>
          <a:bodyPr wrap="square" numCol="1" anchorCtr="0" compatLnSpc="1">
            <a:prstTxWarp prst="textNoShape">
              <a:avLst/>
            </a:prstTxWarp>
            <a:normAutofit fontScale="90000"/>
          </a:bodyPr>
          <a:lstStyle/>
          <a:p>
            <a:pPr>
              <a:defRPr/>
            </a:pPr>
            <a:r>
              <a:rPr lang="ro-MD" altLang="ro-RO" sz="2900" b="1" cap="none">
                <a:solidFill>
                  <a:srgbClr val="444651"/>
                </a:solidFill>
                <a:latin typeface="Verdana" panose="020B0604030504040204" pitchFamily="34" charset="0"/>
              </a:rPr>
              <a:t>CLASIFICAREA DIODELOR ZENER DUPĂ             </a:t>
            </a:r>
            <a:br>
              <a:rPr lang="ro-MD" altLang="ro-RO" sz="2900" b="1" cap="none">
                <a:solidFill>
                  <a:srgbClr val="444651"/>
                </a:solidFill>
                <a:latin typeface="Verdana" panose="020B0604030504040204" pitchFamily="34" charset="0"/>
              </a:rPr>
            </a:br>
            <a:r>
              <a:rPr lang="ro-MD" altLang="ro-RO" sz="2900" b="1" cap="none">
                <a:solidFill>
                  <a:srgbClr val="444651"/>
                </a:solidFill>
                <a:latin typeface="Verdana" panose="020B0604030504040204" pitchFamily="34" charset="0"/>
              </a:rPr>
              <a:t>                     ATRIBUTE PRIMARE</a:t>
            </a:r>
            <a:br>
              <a:rPr lang="en-US" altLang="ro-RO" sz="2900" b="1" cap="none">
                <a:solidFill>
                  <a:srgbClr val="444651"/>
                </a:solidFill>
                <a:latin typeface="Verdana" panose="020B0604030504040204" pitchFamily="34" charset="0"/>
              </a:rPr>
            </a:br>
            <a:endParaRPr lang="en-US" altLang="ro-RO" sz="2900" cap="none"/>
          </a:p>
        </p:txBody>
      </p:sp>
      <p:sp>
        <p:nvSpPr>
          <p:cNvPr id="36867" name="Content Placeholder 2"/>
          <p:cNvSpPr>
            <a:spLocks noGrp="1"/>
          </p:cNvSpPr>
          <p:nvPr>
            <p:ph idx="1"/>
          </p:nvPr>
        </p:nvSpPr>
        <p:spPr>
          <a:xfrm>
            <a:off x="271463" y="2370138"/>
            <a:ext cx="8774112" cy="3417887"/>
          </a:xfrm>
        </p:spPr>
        <p:txBody>
          <a:bodyPr/>
          <a:lstStyle/>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en-US" altLang="en-US"/>
          </a:p>
        </p:txBody>
      </p:sp>
      <p:sp>
        <p:nvSpPr>
          <p:cNvPr id="7" name="Rectangle: Rounded Corners 6"/>
          <p:cNvSpPr/>
          <p:nvPr/>
        </p:nvSpPr>
        <p:spPr>
          <a:xfrm>
            <a:off x="449263" y="2582863"/>
            <a:ext cx="1376362" cy="282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pl-PL" dirty="0">
                <a:solidFill>
                  <a:srgbClr val="444651"/>
                </a:solidFill>
                <a:latin typeface="Verdana" panose="020B0604030504040204" pitchFamily="34" charset="0"/>
                <a:hlinkClick r:id="rId2"/>
              </a:rPr>
              <a:t>100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3"/>
              </a:rPr>
              <a:t>200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u="sng" dirty="0">
                <a:solidFill>
                  <a:srgbClr val="008000"/>
                </a:solidFill>
                <a:latin typeface="Verdana" panose="020B0604030504040204" pitchFamily="34" charset="0"/>
                <a:hlinkClick r:id="rId4"/>
              </a:rPr>
              <a:t>225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5"/>
              </a:rPr>
              <a:t>250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6"/>
              </a:rPr>
              <a:t>300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7"/>
              </a:rPr>
              <a:t>350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8"/>
              </a:rPr>
              <a:t>500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9"/>
              </a:rPr>
              <a:t>1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0"/>
              </a:rPr>
              <a:t>3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1"/>
              </a:rPr>
              <a:t>5 W</a:t>
            </a:r>
            <a:endParaRPr lang="pl-PL" dirty="0">
              <a:solidFill>
                <a:srgbClr val="3F3F3F"/>
              </a:solidFill>
              <a:latin typeface="Verdana" panose="020B0604030504040204" pitchFamily="34" charset="0"/>
            </a:endParaRPr>
          </a:p>
        </p:txBody>
      </p:sp>
      <p:sp>
        <p:nvSpPr>
          <p:cNvPr id="8" name="Rectangle: Rounded Corners 7"/>
          <p:cNvSpPr/>
          <p:nvPr/>
        </p:nvSpPr>
        <p:spPr>
          <a:xfrm>
            <a:off x="2022475" y="2370138"/>
            <a:ext cx="1204913" cy="36877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nn-NO" u="sng" dirty="0">
                <a:solidFill>
                  <a:srgbClr val="008000"/>
                </a:solidFill>
                <a:latin typeface="Verdana" panose="020B0604030504040204" pitchFamily="34" charset="0"/>
                <a:hlinkClick r:id="rId12"/>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3"/>
              </a:rPr>
              <a:t>3.3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4"/>
              </a:rPr>
              <a:t>4.7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5"/>
              </a:rPr>
              <a:t>5.1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6"/>
              </a:rPr>
              <a:t>5.6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7"/>
              </a:rPr>
              <a:t>6.2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8"/>
              </a:rPr>
              <a:t>6.8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9"/>
              </a:rPr>
              <a:t>7.5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0"/>
              </a:rPr>
              <a:t>10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1"/>
              </a:rPr>
              <a:t>12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2"/>
              </a:rPr>
              <a:t>15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3"/>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4"/>
              </a:rPr>
              <a:t>1 kV</a:t>
            </a:r>
            <a:endParaRPr lang="nn-NO" dirty="0">
              <a:solidFill>
                <a:srgbClr val="3F3F3F"/>
              </a:solidFill>
              <a:latin typeface="Verdana" panose="020B0604030504040204" pitchFamily="34" charset="0"/>
            </a:endParaRPr>
          </a:p>
        </p:txBody>
      </p:sp>
      <p:sp>
        <p:nvSpPr>
          <p:cNvPr id="9" name="Scroll: Horizontal 8"/>
          <p:cNvSpPr/>
          <p:nvPr/>
        </p:nvSpPr>
        <p:spPr>
          <a:xfrm>
            <a:off x="250825" y="931863"/>
            <a:ext cx="1431925" cy="5445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Puterea disipată</a:t>
            </a:r>
            <a:endParaRPr lang="en-US" altLang="ro-RO">
              <a:solidFill>
                <a:srgbClr val="000000"/>
              </a:solidFill>
            </a:endParaRPr>
          </a:p>
        </p:txBody>
      </p:sp>
      <p:sp>
        <p:nvSpPr>
          <p:cNvPr id="10" name="Scroll: Horizontal 9"/>
          <p:cNvSpPr/>
          <p:nvPr/>
        </p:nvSpPr>
        <p:spPr>
          <a:xfrm>
            <a:off x="1825625" y="931863"/>
            <a:ext cx="1417638" cy="63817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U nominală de lucru</a:t>
            </a:r>
            <a:endParaRPr lang="en-US" altLang="ro-RO">
              <a:solidFill>
                <a:srgbClr val="000000"/>
              </a:solidFill>
            </a:endParaRPr>
          </a:p>
        </p:txBody>
      </p:sp>
      <p:sp>
        <p:nvSpPr>
          <p:cNvPr id="11" name="Scroll: Horizontal 10"/>
          <p:cNvSpPr/>
          <p:nvPr/>
        </p:nvSpPr>
        <p:spPr>
          <a:xfrm>
            <a:off x="3746500" y="979488"/>
            <a:ext cx="1122363"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direct</a:t>
            </a:r>
            <a:endParaRPr lang="en-US" dirty="0"/>
          </a:p>
        </p:txBody>
      </p:sp>
      <p:sp>
        <p:nvSpPr>
          <p:cNvPr id="12" name="Scroll: Horizontal 11"/>
          <p:cNvSpPr/>
          <p:nvPr/>
        </p:nvSpPr>
        <p:spPr>
          <a:xfrm>
            <a:off x="5238750" y="979488"/>
            <a:ext cx="122872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Tensiunea directă</a:t>
            </a:r>
            <a:endParaRPr lang="en-US" altLang="ro-RO">
              <a:solidFill>
                <a:srgbClr val="000000"/>
              </a:solidFill>
            </a:endParaRPr>
          </a:p>
        </p:txBody>
      </p:sp>
      <p:sp>
        <p:nvSpPr>
          <p:cNvPr id="13" name="Scroll: Horizontal 12"/>
          <p:cNvSpPr/>
          <p:nvPr/>
        </p:nvSpPr>
        <p:spPr>
          <a:xfrm>
            <a:off x="7011988" y="979488"/>
            <a:ext cx="150177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invers </a:t>
            </a:r>
            <a:r>
              <a:rPr lang="ro-MD" dirty="0" err="1"/>
              <a:t>max</a:t>
            </a:r>
            <a:endParaRPr lang="en-US" dirty="0"/>
          </a:p>
        </p:txBody>
      </p:sp>
      <p:sp>
        <p:nvSpPr>
          <p:cNvPr id="14" name="Rectangle: Rounded Corners 13"/>
          <p:cNvSpPr/>
          <p:nvPr/>
        </p:nvSpPr>
        <p:spPr>
          <a:xfrm>
            <a:off x="3833813" y="2654300"/>
            <a:ext cx="1304925" cy="340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it-IT" u="sng" dirty="0">
                <a:solidFill>
                  <a:srgbClr val="008000"/>
                </a:solidFill>
                <a:latin typeface="Verdana" panose="020B0604030504040204" pitchFamily="34" charset="0"/>
                <a:hlinkClick r:id="rId25"/>
              </a:rPr>
              <a:t>200 µA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6"/>
              </a:rPr>
              <a:t>10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7"/>
              </a:rPr>
              <a:t>20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8"/>
              </a:rPr>
              <a:t>30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9"/>
              </a:rPr>
              <a:t>100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0"/>
              </a:rPr>
              <a:t>200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1"/>
              </a:rPr>
              <a:t>250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2"/>
              </a:rPr>
              <a:t>400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3"/>
              </a:rPr>
              <a:t>500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4"/>
              </a:rPr>
              <a:t>1 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5"/>
              </a:rPr>
              <a:t>3 A</a:t>
            </a:r>
            <a:endParaRPr lang="it-IT" dirty="0">
              <a:solidFill>
                <a:srgbClr val="3F3F3F"/>
              </a:solidFill>
              <a:latin typeface="Verdana" panose="020B0604030504040204" pitchFamily="34" charset="0"/>
            </a:endParaRPr>
          </a:p>
        </p:txBody>
      </p:sp>
      <p:sp>
        <p:nvSpPr>
          <p:cNvPr id="15" name="Rectangle: Rounded Corners 14"/>
          <p:cNvSpPr/>
          <p:nvPr/>
        </p:nvSpPr>
        <p:spPr>
          <a:xfrm>
            <a:off x="5440363" y="2471738"/>
            <a:ext cx="1052512" cy="35861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en-US" u="sng" dirty="0">
                <a:solidFill>
                  <a:srgbClr val="008000"/>
                </a:solidFill>
                <a:latin typeface="Verdana" panose="020B0604030504040204" pitchFamily="34" charset="0"/>
                <a:hlinkClick r:id="rId36"/>
              </a:rPr>
              <a:t>900 mV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7"/>
              </a:rPr>
              <a:t>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8"/>
              </a:rPr>
              <a:t>1.1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9"/>
              </a:rPr>
              <a:t>1.2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0"/>
              </a:rPr>
              <a:t>1.25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1"/>
              </a:rPr>
              <a:t>1.3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2"/>
              </a:rPr>
              <a:t>1.5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3"/>
              </a:rPr>
              <a:t>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4"/>
              </a:rPr>
              <a:t>2.1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5"/>
              </a:rPr>
              <a:t>3.5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6"/>
              </a:rPr>
              <a:t>900 V</a:t>
            </a:r>
            <a:endParaRPr lang="en-US" dirty="0">
              <a:solidFill>
                <a:srgbClr val="3F3F3F"/>
              </a:solidFill>
              <a:latin typeface="Verdana" panose="020B0604030504040204" pitchFamily="34" charset="0"/>
            </a:endParaRPr>
          </a:p>
        </p:txBody>
      </p:sp>
      <p:sp>
        <p:nvSpPr>
          <p:cNvPr id="19" name="Rectangle: Rounded Corners 18"/>
          <p:cNvSpPr/>
          <p:nvPr/>
        </p:nvSpPr>
        <p:spPr>
          <a:xfrm>
            <a:off x="7229475" y="3032125"/>
            <a:ext cx="1206500" cy="27559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10 </a:t>
            </a:r>
            <a:r>
              <a:rPr lang="en-US" dirty="0" err="1"/>
              <a:t>nA</a:t>
            </a:r>
            <a:endParaRPr lang="en-US" dirty="0"/>
          </a:p>
          <a:p>
            <a:pPr algn="ctr">
              <a:defRPr/>
            </a:pPr>
            <a:r>
              <a:rPr lang="en-US" dirty="0"/>
              <a:t>50 </a:t>
            </a:r>
            <a:r>
              <a:rPr lang="en-US" dirty="0" err="1"/>
              <a:t>nA</a:t>
            </a:r>
            <a:endParaRPr lang="en-US" dirty="0"/>
          </a:p>
          <a:p>
            <a:pPr algn="ctr">
              <a:defRPr/>
            </a:pPr>
            <a:r>
              <a:rPr lang="en-US" dirty="0"/>
              <a:t>100 </a:t>
            </a:r>
            <a:r>
              <a:rPr lang="en-US" dirty="0" err="1"/>
              <a:t>nA</a:t>
            </a:r>
            <a:endParaRPr lang="en-US" dirty="0"/>
          </a:p>
          <a:p>
            <a:pPr algn="ctr">
              <a:defRPr/>
            </a:pPr>
            <a:r>
              <a:rPr lang="en-US" dirty="0"/>
              <a:t>500 </a:t>
            </a:r>
            <a:r>
              <a:rPr lang="en-US" dirty="0" err="1"/>
              <a:t>nA</a:t>
            </a:r>
            <a:endParaRPr lang="en-US" dirty="0"/>
          </a:p>
          <a:p>
            <a:pPr algn="ctr">
              <a:defRPr/>
            </a:pPr>
            <a:r>
              <a:rPr lang="en-US" dirty="0"/>
              <a:t>1 µA</a:t>
            </a:r>
          </a:p>
          <a:p>
            <a:pPr algn="ctr">
              <a:defRPr/>
            </a:pPr>
            <a:r>
              <a:rPr lang="en-US" dirty="0"/>
              <a:t>2 µA</a:t>
            </a:r>
          </a:p>
          <a:p>
            <a:pPr algn="ctr">
              <a:defRPr/>
            </a:pPr>
            <a:r>
              <a:rPr lang="en-US" dirty="0"/>
              <a:t>3 µA</a:t>
            </a:r>
          </a:p>
          <a:p>
            <a:pPr algn="ctr">
              <a:defRPr/>
            </a:pPr>
            <a:r>
              <a:rPr lang="en-US" dirty="0"/>
              <a:t>5 µA</a:t>
            </a:r>
          </a:p>
          <a:p>
            <a:pPr algn="ctr">
              <a:defRPr/>
            </a:pPr>
            <a:r>
              <a:rPr lang="en-US" dirty="0"/>
              <a:t>10 µA</a:t>
            </a:r>
          </a:p>
        </p:txBody>
      </p:sp>
    </p:spTree>
    <p:extLst>
      <p:ext uri="{BB962C8B-B14F-4D97-AF65-F5344CB8AC3E}">
        <p14:creationId xmlns:p14="http://schemas.microsoft.com/office/powerpoint/2010/main" val="225340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A72E-036F-B313-D484-BCA00B99A646}"/>
              </a:ext>
            </a:extLst>
          </p:cNvPr>
          <p:cNvSpPr>
            <a:spLocks noGrp="1"/>
          </p:cNvSpPr>
          <p:nvPr>
            <p:ph type="title"/>
          </p:nvPr>
        </p:nvSpPr>
        <p:spPr>
          <a:xfrm>
            <a:off x="914400" y="154623"/>
            <a:ext cx="7634288" cy="1049337"/>
          </a:xfrm>
        </p:spPr>
        <p:txBody>
          <a:bodyPr>
            <a:normAutofit/>
          </a:bodyPr>
          <a:lstStyle/>
          <a:p>
            <a:pPr algn="ctr"/>
            <a:r>
              <a:rPr lang="en-US" dirty="0" err="1"/>
              <a:t>Diferen</a:t>
            </a:r>
            <a:r>
              <a:rPr lang="ro-RO" dirty="0" err="1"/>
              <a:t>țe</a:t>
            </a:r>
            <a:r>
              <a:rPr lang="ro-RO" dirty="0"/>
              <a:t> dintre străpungerea </a:t>
            </a:r>
            <a:r>
              <a:rPr lang="ro-RO" dirty="0" err="1"/>
              <a:t>zener</a:t>
            </a:r>
            <a:r>
              <a:rPr lang="ro-RO" dirty="0"/>
              <a:t> și prin avalanșă</a:t>
            </a:r>
            <a:endParaRPr lang="en-US" dirty="0"/>
          </a:p>
        </p:txBody>
      </p:sp>
      <p:graphicFrame>
        <p:nvGraphicFramePr>
          <p:cNvPr id="5" name="Table 4">
            <a:extLst>
              <a:ext uri="{FF2B5EF4-FFF2-40B4-BE49-F238E27FC236}">
                <a16:creationId xmlns:a16="http://schemas.microsoft.com/office/drawing/2014/main" id="{CADA8E73-6159-0B91-5175-4C065EA480D8}"/>
              </a:ext>
            </a:extLst>
          </p:cNvPr>
          <p:cNvGraphicFramePr>
            <a:graphicFrameLocks noGrp="1"/>
          </p:cNvGraphicFramePr>
          <p:nvPr>
            <p:extLst>
              <p:ext uri="{D42A27DB-BD31-4B8C-83A1-F6EECF244321}">
                <p14:modId xmlns:p14="http://schemas.microsoft.com/office/powerpoint/2010/main" val="2779278981"/>
              </p:ext>
            </p:extLst>
          </p:nvPr>
        </p:nvGraphicFramePr>
        <p:xfrm>
          <a:off x="143933" y="1052689"/>
          <a:ext cx="8763000" cy="235712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3704349790"/>
                    </a:ext>
                  </a:extLst>
                </a:gridCol>
                <a:gridCol w="4381500">
                  <a:extLst>
                    <a:ext uri="{9D8B030D-6E8A-4147-A177-3AD203B41FA5}">
                      <a16:colId xmlns:a16="http://schemas.microsoft.com/office/drawing/2014/main" val="564413773"/>
                    </a:ext>
                  </a:extLst>
                </a:gridCol>
              </a:tblGrid>
              <a:tr h="370840">
                <a:tc>
                  <a:txBody>
                    <a:bodyPr/>
                    <a:lstStyle/>
                    <a:p>
                      <a:r>
                        <a:rPr lang="ro-RO" dirty="0"/>
                        <a:t>Străpungerea </a:t>
                      </a:r>
                      <a:r>
                        <a:rPr lang="ro-RO" dirty="0" err="1"/>
                        <a:t>zener</a:t>
                      </a:r>
                      <a:endParaRPr lang="en-US" dirty="0"/>
                    </a:p>
                  </a:txBody>
                  <a:tcPr/>
                </a:tc>
                <a:tc>
                  <a:txBody>
                    <a:bodyPr/>
                    <a:lstStyle/>
                    <a:p>
                      <a:r>
                        <a:rPr lang="ro-RO" dirty="0"/>
                        <a:t>Străpungerea prin avalanșă</a:t>
                      </a:r>
                      <a:endParaRPr lang="en-US" dirty="0"/>
                    </a:p>
                  </a:txBody>
                  <a:tcPr/>
                </a:tc>
                <a:extLst>
                  <a:ext uri="{0D108BD9-81ED-4DB2-BD59-A6C34878D82A}">
                    <a16:rowId xmlns:a16="http://schemas.microsoft.com/office/drawing/2014/main" val="1288906410"/>
                  </a:ext>
                </a:extLst>
              </a:tr>
              <a:tr h="370840">
                <a:tc>
                  <a:txBody>
                    <a:bodyPr/>
                    <a:lstStyle/>
                    <a:p>
                      <a:r>
                        <a:rPr lang="ro-RO" dirty="0"/>
                        <a:t>Implică </a:t>
                      </a:r>
                      <a:r>
                        <a:rPr lang="ro-RO" dirty="0" err="1"/>
                        <a:t>tunelarea</a:t>
                      </a:r>
                      <a:r>
                        <a:rPr lang="ro-RO" dirty="0"/>
                        <a:t> cuantică. </a:t>
                      </a:r>
                    </a:p>
                    <a:p>
                      <a:r>
                        <a:rPr lang="ro-RO" dirty="0"/>
                        <a:t>Curentul este din </a:t>
                      </a:r>
                      <a:r>
                        <a:rPr lang="ro-RO" dirty="0" err="1"/>
                        <a:t>tunelarea</a:t>
                      </a:r>
                      <a:r>
                        <a:rPr lang="ro-RO" dirty="0"/>
                        <a:t> electronilor</a:t>
                      </a:r>
                      <a:endParaRPr lang="en-US" dirty="0"/>
                    </a:p>
                  </a:txBody>
                  <a:tcPr/>
                </a:tc>
                <a:tc>
                  <a:txBody>
                    <a:bodyPr/>
                    <a:lstStyle/>
                    <a:p>
                      <a:r>
                        <a:rPr lang="ro-RO" dirty="0"/>
                        <a:t>Implică impactul ionizării purtătorilor de sarcină</a:t>
                      </a:r>
                    </a:p>
                    <a:p>
                      <a:r>
                        <a:rPr lang="ro-RO" dirty="0"/>
                        <a:t>Curentul este din multiplicarea/generarea noilor purtători</a:t>
                      </a:r>
                      <a:endParaRPr lang="en-US" dirty="0"/>
                    </a:p>
                  </a:txBody>
                  <a:tcPr/>
                </a:tc>
                <a:extLst>
                  <a:ext uri="{0D108BD9-81ED-4DB2-BD59-A6C34878D82A}">
                    <a16:rowId xmlns:a16="http://schemas.microsoft.com/office/drawing/2014/main" val="2132775696"/>
                  </a:ext>
                </a:extLst>
              </a:tr>
              <a:tr h="370840">
                <a:tc>
                  <a:txBody>
                    <a:bodyPr/>
                    <a:lstStyle/>
                    <a:p>
                      <a:r>
                        <a:rPr lang="ro-RO" dirty="0"/>
                        <a:t>Are loc în regiuni puternic dopate</a:t>
                      </a:r>
                      <a:endParaRPr lang="en-US" dirty="0"/>
                    </a:p>
                  </a:txBody>
                  <a:tcPr/>
                </a:tc>
                <a:tc>
                  <a:txBody>
                    <a:bodyPr/>
                    <a:lstStyle/>
                    <a:p>
                      <a:r>
                        <a:rPr lang="ro-RO" dirty="0"/>
                        <a:t>Are loc în regiuni slab dopate</a:t>
                      </a:r>
                      <a:endParaRPr lang="en-US" dirty="0"/>
                    </a:p>
                  </a:txBody>
                  <a:tcPr/>
                </a:tc>
                <a:extLst>
                  <a:ext uri="{0D108BD9-81ED-4DB2-BD59-A6C34878D82A}">
                    <a16:rowId xmlns:a16="http://schemas.microsoft.com/office/drawing/2014/main" val="3827856999"/>
                  </a:ext>
                </a:extLst>
              </a:tr>
              <a:tr h="370840">
                <a:tc>
                  <a:txBody>
                    <a:bodyPr/>
                    <a:lstStyle/>
                    <a:p>
                      <a:r>
                        <a:rPr lang="ro-RO" dirty="0"/>
                        <a:t>Potențialul de străpungerea scade cu temperatura</a:t>
                      </a:r>
                      <a:endParaRPr lang="en-US" dirty="0"/>
                    </a:p>
                  </a:txBody>
                  <a:tcPr/>
                </a:tc>
                <a:tc>
                  <a:txBody>
                    <a:bodyPr/>
                    <a:lstStyle/>
                    <a:p>
                      <a:r>
                        <a:rPr lang="ro-RO" dirty="0"/>
                        <a:t>Potențialul de avalanșă crește cu temperatura</a:t>
                      </a:r>
                      <a:endParaRPr lang="en-US" dirty="0"/>
                    </a:p>
                  </a:txBody>
                  <a:tcPr/>
                </a:tc>
                <a:extLst>
                  <a:ext uri="{0D108BD9-81ED-4DB2-BD59-A6C34878D82A}">
                    <a16:rowId xmlns:a16="http://schemas.microsoft.com/office/drawing/2014/main" val="1282494621"/>
                  </a:ext>
                </a:extLst>
              </a:tr>
              <a:tr h="370840">
                <a:tc>
                  <a:txBody>
                    <a:bodyPr/>
                    <a:lstStyle/>
                    <a:p>
                      <a:r>
                        <a:rPr lang="ro-RO" dirty="0"/>
                        <a:t>Potențialul de străpungere este la general jos (sub 5-8 V)</a:t>
                      </a:r>
                      <a:endParaRPr lang="en-US" dirty="0"/>
                    </a:p>
                  </a:txBody>
                  <a:tcPr/>
                </a:tc>
                <a:tc>
                  <a:txBody>
                    <a:bodyPr/>
                    <a:lstStyle/>
                    <a:p>
                      <a:r>
                        <a:rPr lang="ro-RO" dirty="0"/>
                        <a:t>Potențialul de străpungere este la general înalt (peste 8 V)</a:t>
                      </a:r>
                      <a:endParaRPr lang="en-US" dirty="0"/>
                    </a:p>
                  </a:txBody>
                  <a:tcPr/>
                </a:tc>
                <a:extLst>
                  <a:ext uri="{0D108BD9-81ED-4DB2-BD59-A6C34878D82A}">
                    <a16:rowId xmlns:a16="http://schemas.microsoft.com/office/drawing/2014/main" val="1128480285"/>
                  </a:ext>
                </a:extLst>
              </a:tr>
              <a:tr h="370840">
                <a:tc>
                  <a:txBody>
                    <a:bodyPr/>
                    <a:lstStyle/>
                    <a:p>
                      <a:r>
                        <a:rPr lang="ro-RO" dirty="0"/>
                        <a:t>Regiunea sărăcită este îngustă la străpungere</a:t>
                      </a:r>
                      <a:endParaRPr lang="en-US" dirty="0"/>
                    </a:p>
                  </a:txBody>
                  <a:tcPr/>
                </a:tc>
                <a:tc>
                  <a:txBody>
                    <a:bodyPr/>
                    <a:lstStyle/>
                    <a:p>
                      <a:r>
                        <a:rPr lang="ro-RO" dirty="0"/>
                        <a:t>Regiunea sărăcită este largă la străpungere</a:t>
                      </a:r>
                      <a:endParaRPr lang="en-US" dirty="0"/>
                    </a:p>
                  </a:txBody>
                  <a:tcPr/>
                </a:tc>
                <a:extLst>
                  <a:ext uri="{0D108BD9-81ED-4DB2-BD59-A6C34878D82A}">
                    <a16:rowId xmlns:a16="http://schemas.microsoft.com/office/drawing/2014/main" val="1394575153"/>
                  </a:ext>
                </a:extLst>
              </a:tr>
            </a:tbl>
          </a:graphicData>
        </a:graphic>
      </p:graphicFrame>
      <p:graphicFrame>
        <p:nvGraphicFramePr>
          <p:cNvPr id="6" name="Table 5">
            <a:extLst>
              <a:ext uri="{FF2B5EF4-FFF2-40B4-BE49-F238E27FC236}">
                <a16:creationId xmlns:a16="http://schemas.microsoft.com/office/drawing/2014/main" id="{ED513453-D382-8499-6393-7C5ED7DF72EE}"/>
              </a:ext>
            </a:extLst>
          </p:cNvPr>
          <p:cNvGraphicFramePr>
            <a:graphicFrameLocks noGrp="1"/>
          </p:cNvGraphicFramePr>
          <p:nvPr>
            <p:extLst>
              <p:ext uri="{D42A27DB-BD31-4B8C-83A1-F6EECF244321}">
                <p14:modId xmlns:p14="http://schemas.microsoft.com/office/powerpoint/2010/main" val="1376833831"/>
              </p:ext>
            </p:extLst>
          </p:nvPr>
        </p:nvGraphicFramePr>
        <p:xfrm>
          <a:off x="152400" y="3444240"/>
          <a:ext cx="8763000" cy="16154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546629157"/>
                    </a:ext>
                  </a:extLst>
                </a:gridCol>
                <a:gridCol w="4381500">
                  <a:extLst>
                    <a:ext uri="{9D8B030D-6E8A-4147-A177-3AD203B41FA5}">
                      <a16:colId xmlns:a16="http://schemas.microsoft.com/office/drawing/2014/main" val="2349317616"/>
                    </a:ext>
                  </a:extLst>
                </a:gridCol>
              </a:tblGrid>
              <a:tr h="370840">
                <a:tc>
                  <a:txBody>
                    <a:bodyPr/>
                    <a:lstStyle/>
                    <a:p>
                      <a:r>
                        <a:rPr lang="ro-RO" dirty="0"/>
                        <a:t>Observăm creșterea bruscă a curentului la străpungere</a:t>
                      </a:r>
                      <a:endParaRPr lang="en-US" dirty="0"/>
                    </a:p>
                  </a:txBody>
                  <a:tcPr/>
                </a:tc>
                <a:tc>
                  <a:txBody>
                    <a:bodyPr/>
                    <a:lstStyle/>
                    <a:p>
                      <a:r>
                        <a:rPr lang="ro-RO" dirty="0"/>
                        <a:t>Observăm creșterea graduală a curentului la străpungere</a:t>
                      </a:r>
                      <a:endParaRPr lang="en-US" dirty="0"/>
                    </a:p>
                  </a:txBody>
                  <a:tcPr/>
                </a:tc>
                <a:extLst>
                  <a:ext uri="{0D108BD9-81ED-4DB2-BD59-A6C34878D82A}">
                    <a16:rowId xmlns:a16="http://schemas.microsoft.com/office/drawing/2014/main" val="801781808"/>
                  </a:ext>
                </a:extLst>
              </a:tr>
              <a:tr h="370840">
                <a:tc>
                  <a:txBody>
                    <a:bodyPr/>
                    <a:lstStyle/>
                    <a:p>
                      <a:r>
                        <a:rPr lang="ro-RO" dirty="0"/>
                        <a:t>Câmpul electric foarte înalt la străpungere</a:t>
                      </a:r>
                      <a:endParaRPr lang="en-US" dirty="0"/>
                    </a:p>
                  </a:txBody>
                  <a:tcPr/>
                </a:tc>
                <a:tc>
                  <a:txBody>
                    <a:bodyPr/>
                    <a:lstStyle/>
                    <a:p>
                      <a:r>
                        <a:rPr lang="ro-RO" dirty="0"/>
                        <a:t>Câmpul electric moderat la străpungere</a:t>
                      </a:r>
                      <a:endParaRPr lang="en-US" dirty="0"/>
                    </a:p>
                  </a:txBody>
                  <a:tcPr/>
                </a:tc>
                <a:extLst>
                  <a:ext uri="{0D108BD9-81ED-4DB2-BD59-A6C34878D82A}">
                    <a16:rowId xmlns:a16="http://schemas.microsoft.com/office/drawing/2014/main" val="4262830833"/>
                  </a:ext>
                </a:extLst>
              </a:tr>
              <a:tr h="370840">
                <a:tc>
                  <a:txBody>
                    <a:bodyPr/>
                    <a:lstStyle/>
                    <a:p>
                      <a:r>
                        <a:rPr lang="ro-RO" dirty="0"/>
                        <a:t>Cauzat primar de câmp electric puternic</a:t>
                      </a:r>
                      <a:endParaRPr lang="en-US" dirty="0"/>
                    </a:p>
                  </a:txBody>
                  <a:tcPr/>
                </a:tc>
                <a:tc>
                  <a:txBody>
                    <a:bodyPr/>
                    <a:lstStyle/>
                    <a:p>
                      <a:r>
                        <a:rPr lang="ro-RO" dirty="0"/>
                        <a:t>Cauzat primar de coliziune și multiplicare a sarcinilor</a:t>
                      </a:r>
                      <a:endParaRPr lang="en-US" dirty="0"/>
                    </a:p>
                  </a:txBody>
                  <a:tcPr/>
                </a:tc>
                <a:extLst>
                  <a:ext uri="{0D108BD9-81ED-4DB2-BD59-A6C34878D82A}">
                    <a16:rowId xmlns:a16="http://schemas.microsoft.com/office/drawing/2014/main" val="3228142505"/>
                  </a:ext>
                </a:extLst>
              </a:tr>
              <a:tr h="370840">
                <a:tc>
                  <a:txBody>
                    <a:bodyPr/>
                    <a:lstStyle/>
                    <a:p>
                      <a:r>
                        <a:rPr lang="ro-RO" dirty="0"/>
                        <a:t>Are loc la tensiuni bine determinate</a:t>
                      </a:r>
                      <a:endParaRPr lang="en-US" dirty="0"/>
                    </a:p>
                  </a:txBody>
                  <a:tcPr/>
                </a:tc>
                <a:tc>
                  <a:txBody>
                    <a:bodyPr/>
                    <a:lstStyle/>
                    <a:p>
                      <a:r>
                        <a:rPr lang="ro-RO" dirty="0"/>
                        <a:t>Tensiunea de străpungere nu este determinată (marja largă)</a:t>
                      </a:r>
                      <a:endParaRPr lang="en-US" dirty="0"/>
                    </a:p>
                  </a:txBody>
                  <a:tcPr/>
                </a:tc>
                <a:extLst>
                  <a:ext uri="{0D108BD9-81ED-4DB2-BD59-A6C34878D82A}">
                    <a16:rowId xmlns:a16="http://schemas.microsoft.com/office/drawing/2014/main" val="3303077666"/>
                  </a:ext>
                </a:extLst>
              </a:tr>
            </a:tbl>
          </a:graphicData>
        </a:graphic>
      </p:graphicFrame>
      <p:graphicFrame>
        <p:nvGraphicFramePr>
          <p:cNvPr id="9" name="Table 8">
            <a:extLst>
              <a:ext uri="{FF2B5EF4-FFF2-40B4-BE49-F238E27FC236}">
                <a16:creationId xmlns:a16="http://schemas.microsoft.com/office/drawing/2014/main" id="{2DE35735-371B-E4DF-8AC3-630AA9A1FB53}"/>
              </a:ext>
            </a:extLst>
          </p:cNvPr>
          <p:cNvGraphicFramePr>
            <a:graphicFrameLocks noGrp="1"/>
          </p:cNvGraphicFramePr>
          <p:nvPr>
            <p:extLst>
              <p:ext uri="{D42A27DB-BD31-4B8C-83A1-F6EECF244321}">
                <p14:modId xmlns:p14="http://schemas.microsoft.com/office/powerpoint/2010/main" val="2483132034"/>
              </p:ext>
            </p:extLst>
          </p:nvPr>
        </p:nvGraphicFramePr>
        <p:xfrm>
          <a:off x="152400" y="5059680"/>
          <a:ext cx="8763000" cy="18796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807647100"/>
                    </a:ext>
                  </a:extLst>
                </a:gridCol>
                <a:gridCol w="4381500">
                  <a:extLst>
                    <a:ext uri="{9D8B030D-6E8A-4147-A177-3AD203B41FA5}">
                      <a16:colId xmlns:a16="http://schemas.microsoft.com/office/drawing/2014/main" val="3683641498"/>
                    </a:ext>
                  </a:extLst>
                </a:gridCol>
              </a:tblGrid>
              <a:tr h="370840">
                <a:tc>
                  <a:txBody>
                    <a:bodyPr/>
                    <a:lstStyle/>
                    <a:p>
                      <a:r>
                        <a:rPr lang="ro-RO" dirty="0"/>
                        <a:t>Caracteristica I-V este abruptă</a:t>
                      </a:r>
                    </a:p>
                    <a:p>
                      <a:r>
                        <a:rPr lang="ro-RO" dirty="0"/>
                        <a:t>Caracteristica I-V reversibilă</a:t>
                      </a:r>
                      <a:endParaRPr lang="en-US" dirty="0"/>
                    </a:p>
                  </a:txBody>
                  <a:tcPr/>
                </a:tc>
                <a:tc>
                  <a:txBody>
                    <a:bodyPr/>
                    <a:lstStyle/>
                    <a:p>
                      <a:r>
                        <a:rPr lang="ro-RO" dirty="0"/>
                        <a:t>Caracteristica I-V este în dezvoltare graduală</a:t>
                      </a:r>
                    </a:p>
                    <a:p>
                      <a:r>
                        <a:rPr lang="ro-RO" dirty="0"/>
                        <a:t>Nu este total reversibilă dacă este necontrolată</a:t>
                      </a:r>
                      <a:endParaRPr lang="en-US" dirty="0"/>
                    </a:p>
                  </a:txBody>
                  <a:tcPr/>
                </a:tc>
                <a:extLst>
                  <a:ext uri="{0D108BD9-81ED-4DB2-BD59-A6C34878D82A}">
                    <a16:rowId xmlns:a16="http://schemas.microsoft.com/office/drawing/2014/main" val="2375069197"/>
                  </a:ext>
                </a:extLst>
              </a:tr>
              <a:tr h="370840">
                <a:tc>
                  <a:txBody>
                    <a:bodyPr/>
                    <a:lstStyle/>
                    <a:p>
                      <a:r>
                        <a:rPr lang="ro-RO"/>
                        <a:t>Nu necesită </a:t>
                      </a:r>
                      <a:r>
                        <a:rPr lang="ro-RO" dirty="0"/>
                        <a:t>purtători de sarcină cu energie cinetică înaltă</a:t>
                      </a:r>
                      <a:endParaRPr lang="en-US" dirty="0"/>
                    </a:p>
                  </a:txBody>
                  <a:tcPr/>
                </a:tc>
                <a:tc>
                  <a:txBody>
                    <a:bodyPr/>
                    <a:lstStyle/>
                    <a:p>
                      <a:r>
                        <a:rPr lang="ro-RO" dirty="0"/>
                        <a:t>Necesită purtători de sarcină cu energie cinetică înaltă</a:t>
                      </a:r>
                      <a:endParaRPr lang="en-US" dirty="0"/>
                    </a:p>
                  </a:txBody>
                  <a:tcPr/>
                </a:tc>
                <a:extLst>
                  <a:ext uri="{0D108BD9-81ED-4DB2-BD59-A6C34878D82A}">
                    <a16:rowId xmlns:a16="http://schemas.microsoft.com/office/drawing/2014/main" val="2201618304"/>
                  </a:ext>
                </a:extLst>
              </a:tr>
              <a:tr h="370840">
                <a:tc>
                  <a:txBody>
                    <a:bodyPr/>
                    <a:lstStyle/>
                    <a:p>
                      <a:r>
                        <a:rPr lang="ro-RO" dirty="0"/>
                        <a:t>Are loc la temperaturi joase. Nu cauzează creștere importantă a temperaturii joncțiunii</a:t>
                      </a:r>
                      <a:endParaRPr lang="en-US" dirty="0"/>
                    </a:p>
                  </a:txBody>
                  <a:tcPr/>
                </a:tc>
                <a:tc>
                  <a:txBody>
                    <a:bodyPr/>
                    <a:lstStyle/>
                    <a:p>
                      <a:r>
                        <a:rPr lang="ro-RO" dirty="0"/>
                        <a:t>Are loc la temperaturi mai înalte. Temperatura joncțiunii poate crește substanțial</a:t>
                      </a:r>
                      <a:endParaRPr lang="en-US" dirty="0"/>
                    </a:p>
                  </a:txBody>
                  <a:tcPr/>
                </a:tc>
                <a:extLst>
                  <a:ext uri="{0D108BD9-81ED-4DB2-BD59-A6C34878D82A}">
                    <a16:rowId xmlns:a16="http://schemas.microsoft.com/office/drawing/2014/main" val="4233098566"/>
                  </a:ext>
                </a:extLst>
              </a:tr>
              <a:tr h="370840">
                <a:tc>
                  <a:txBody>
                    <a:bodyPr/>
                    <a:lstStyle/>
                    <a:p>
                      <a:r>
                        <a:rPr lang="ro-RO" dirty="0"/>
                        <a:t>Utilă ca tensiuni de referințe, în stabilizarea și controlul tensiunilor</a:t>
                      </a:r>
                      <a:endParaRPr lang="en-US" dirty="0"/>
                    </a:p>
                  </a:txBody>
                  <a:tcPr/>
                </a:tc>
                <a:tc>
                  <a:txBody>
                    <a:bodyPr/>
                    <a:lstStyle/>
                    <a:p>
                      <a:r>
                        <a:rPr lang="ro-RO" dirty="0"/>
                        <a:t>Utilă în protecția de supratensiuni a dispozitivelor, în </a:t>
                      </a:r>
                      <a:r>
                        <a:rPr lang="ro-RO" dirty="0" err="1"/>
                        <a:t>fotodetectoare</a:t>
                      </a:r>
                      <a:r>
                        <a:rPr lang="ro-RO" dirty="0"/>
                        <a:t>, măsurători de tensiuni înalte</a:t>
                      </a:r>
                      <a:endParaRPr lang="en-US" dirty="0"/>
                    </a:p>
                  </a:txBody>
                  <a:tcPr/>
                </a:tc>
                <a:extLst>
                  <a:ext uri="{0D108BD9-81ED-4DB2-BD59-A6C34878D82A}">
                    <a16:rowId xmlns:a16="http://schemas.microsoft.com/office/drawing/2014/main" val="3793749510"/>
                  </a:ext>
                </a:extLst>
              </a:tr>
            </a:tbl>
          </a:graphicData>
        </a:graphic>
      </p:graphicFrame>
    </p:spTree>
    <p:extLst>
      <p:ext uri="{BB962C8B-B14F-4D97-AF65-F5344CB8AC3E}">
        <p14:creationId xmlns:p14="http://schemas.microsoft.com/office/powerpoint/2010/main" val="331287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490538"/>
          </a:xfrm>
        </p:spPr>
        <p:txBody>
          <a:bodyPr>
            <a:normAutofit fontScale="90000"/>
          </a:bodyPr>
          <a:lstStyle/>
          <a:p>
            <a:pPr>
              <a:defRPr/>
            </a:pPr>
            <a:r>
              <a:rPr lang="ro-RO" dirty="0" err="1"/>
              <a:t>stabilitroane</a:t>
            </a:r>
            <a:r>
              <a:rPr lang="ro-RO" dirty="0"/>
              <a:t> de impuls și de precizie înaltă</a:t>
            </a:r>
            <a:endParaRPr lang="en-GB" dirty="0"/>
          </a:p>
        </p:txBody>
      </p:sp>
      <p:sp>
        <p:nvSpPr>
          <p:cNvPr id="39939" name="Content Placeholder 2"/>
          <p:cNvSpPr>
            <a:spLocks noGrp="1"/>
          </p:cNvSpPr>
          <p:nvPr>
            <p:ph idx="1"/>
          </p:nvPr>
        </p:nvSpPr>
        <p:spPr>
          <a:xfrm>
            <a:off x="156839" y="1066800"/>
            <a:ext cx="8763000" cy="4267200"/>
          </a:xfrm>
        </p:spPr>
        <p:txBody>
          <a:bodyPr/>
          <a:lstStyle/>
          <a:p>
            <a:r>
              <a:rPr lang="en-GB" altLang="en-US" sz="1600" dirty="0" err="1">
                <a:latin typeface="Times New Roman" panose="02020603050405020304" pitchFamily="18" charset="0"/>
                <a:cs typeface="Times New Roman" panose="02020603050405020304" pitchFamily="18" charset="0"/>
              </a:rPr>
              <a:t>Unele</a:t>
            </a:r>
            <a:r>
              <a:rPr lang="en-GB" altLang="en-US" sz="1600"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DZ</a:t>
            </a:r>
            <a:r>
              <a:rPr lang="en-GB" altLang="en-US" sz="1600" dirty="0">
                <a:latin typeface="Times New Roman" panose="02020603050405020304" pitchFamily="18" charset="0"/>
                <a:cs typeface="Times New Roman" panose="02020603050405020304" pitchFamily="18" charset="0"/>
              </a:rPr>
              <a:t> pot fi </a:t>
            </a:r>
            <a:r>
              <a:rPr lang="en-GB" altLang="en-US" sz="1600" dirty="0" err="1">
                <a:latin typeface="Times New Roman" panose="02020603050405020304" pitchFamily="18" charset="0"/>
                <a:cs typeface="Times New Roman" panose="02020603050405020304" pitchFamily="18" charset="0"/>
              </a:rPr>
              <a:t>utilizate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în</a:t>
            </a:r>
            <a:r>
              <a:rPr lang="en-GB" altLang="en-US" sz="1600" dirty="0">
                <a:latin typeface="Times New Roman" panose="02020603050405020304" pitchFamily="18" charset="0"/>
                <a:cs typeface="Times New Roman" panose="02020603050405020304" pitchFamily="18" charset="0"/>
              </a:rPr>
              <a:t> </a:t>
            </a:r>
            <a:r>
              <a:rPr lang="ro-RO" altLang="en-US" sz="1600" b="1" dirty="0">
                <a:latin typeface="Times New Roman" panose="02020603050405020304" pitchFamily="18" charset="0"/>
                <a:cs typeface="Times New Roman" panose="02020603050405020304" pitchFamily="18" charset="0"/>
              </a:rPr>
              <a:t>regim de impuls - </a:t>
            </a:r>
            <a:r>
              <a:rPr lang="en-GB" altLang="en-US" sz="1600" b="1" dirty="0">
                <a:latin typeface="Times New Roman" panose="02020603050405020304" pitchFamily="18" charset="0"/>
                <a:cs typeface="Times New Roman" panose="02020603050405020304" pitchFamily="18" charset="0"/>
              </a:rPr>
              <a:t>diode </a:t>
            </a:r>
            <a:r>
              <a:rPr lang="en-GB" altLang="en-US" sz="1600" b="1" dirty="0" err="1">
                <a:latin typeface="Times New Roman" panose="02020603050405020304" pitchFamily="18" charset="0"/>
                <a:cs typeface="Times New Roman" panose="02020603050405020304" pitchFamily="18" charset="0"/>
              </a:rPr>
              <a:t>zener</a:t>
            </a:r>
            <a:r>
              <a:rPr lang="en-GB" altLang="en-US" sz="1600" b="1" dirty="0">
                <a:latin typeface="Times New Roman" panose="02020603050405020304" pitchFamily="18" charset="0"/>
                <a:cs typeface="Times New Roman" panose="02020603050405020304" pitchFamily="18" charset="0"/>
              </a:rPr>
              <a:t> </a:t>
            </a:r>
            <a:r>
              <a:rPr lang="ro-RO" altLang="en-US" sz="1600" b="1" dirty="0">
                <a:latin typeface="Times New Roman" panose="02020603050405020304" pitchFamily="18" charset="0"/>
                <a:cs typeface="Times New Roman" panose="02020603050405020304" pitchFamily="18" charset="0"/>
              </a:rPr>
              <a:t>de impuls</a:t>
            </a:r>
            <a:r>
              <a:rPr lang="en-GB" altLang="en-US" sz="1600" dirty="0">
                <a:latin typeface="Times New Roman" panose="02020603050405020304" pitchFamily="18" charset="0"/>
                <a:cs typeface="Times New Roman" panose="02020603050405020304" pitchFamily="18" charset="0"/>
              </a:rPr>
              <a:t>.</a:t>
            </a:r>
            <a:endParaRPr lang="ro-RO" altLang="en-US" sz="1600" dirty="0">
              <a:latin typeface="Times New Roman" panose="02020603050405020304" pitchFamily="18" charset="0"/>
              <a:cs typeface="Times New Roman" panose="02020603050405020304" pitchFamily="18" charset="0"/>
            </a:endParaRPr>
          </a:p>
          <a:p>
            <a:r>
              <a:rPr lang="en-GB" altLang="en-US" sz="1600" b="1" dirty="0">
                <a:latin typeface="Times New Roman" panose="02020603050405020304" pitchFamily="18" charset="0"/>
                <a:cs typeface="Times New Roman" panose="02020603050405020304" pitchFamily="18" charset="0"/>
              </a:rPr>
              <a:t>Tip de </a:t>
            </a:r>
            <a:r>
              <a:rPr lang="en-GB" altLang="en-US" sz="1600" b="1" dirty="0" err="1">
                <a:latin typeface="Times New Roman" panose="02020603050405020304" pitchFamily="18" charset="0"/>
                <a:cs typeface="Times New Roman" panose="02020603050405020304" pitchFamily="18" charset="0"/>
              </a:rPr>
              <a:t>protecție</a:t>
            </a:r>
            <a:r>
              <a:rPr lang="en-GB" altLang="en-US" sz="1600" dirty="0">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gestionează</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impulsuri</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tranzitorii</a:t>
            </a:r>
            <a:r>
              <a:rPr lang="en-GB" altLang="en-US" sz="1600" i="1" dirty="0">
                <a:solidFill>
                  <a:srgbClr val="FF0000"/>
                </a:solidFill>
                <a:latin typeface="Times New Roman" panose="02020603050405020304" pitchFamily="18" charset="0"/>
                <a:cs typeface="Times New Roman" panose="02020603050405020304" pitchFamily="18" charset="0"/>
              </a:rPr>
              <a:t> de </a:t>
            </a:r>
            <a:r>
              <a:rPr lang="en-GB" altLang="en-US" sz="1600" i="1" dirty="0" err="1">
                <a:solidFill>
                  <a:srgbClr val="FF0000"/>
                </a:solidFill>
                <a:latin typeface="Times New Roman" panose="02020603050405020304" pitchFamily="18" charset="0"/>
                <a:cs typeface="Times New Roman" panose="02020603050405020304" pitchFamily="18" charset="0"/>
              </a:rPr>
              <a:t>supratensiune</a:t>
            </a:r>
            <a:r>
              <a:rPr lang="en-GB" altLang="en-US" sz="1600" i="1" dirty="0">
                <a:solidFill>
                  <a:srgbClr val="FF0000"/>
                </a:solidFill>
                <a:latin typeface="Times New Roman" panose="02020603050405020304" pitchFamily="18" charset="0"/>
                <a:cs typeface="Times New Roman" panose="02020603050405020304" pitchFamily="18" charset="0"/>
              </a:rPr>
              <a:t>,</a:t>
            </a:r>
            <a:r>
              <a:rPr lang="ro-RO"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supratensiuni</a:t>
            </a:r>
            <a:r>
              <a:rPr lang="en-GB" altLang="en-US" sz="1600" i="1" dirty="0">
                <a:solidFill>
                  <a:srgbClr val="FF0000"/>
                </a:solidFill>
                <a:latin typeface="Times New Roman" panose="02020603050405020304" pitchFamily="18" charset="0"/>
                <a:cs typeface="Times New Roman" panose="02020603050405020304" pitchFamily="18" charset="0"/>
              </a:rPr>
              <a:t> de </a:t>
            </a:r>
            <a:r>
              <a:rPr lang="en-GB" altLang="en-US" sz="1600" i="1" dirty="0" err="1">
                <a:solidFill>
                  <a:srgbClr val="FF0000"/>
                </a:solidFill>
                <a:latin typeface="Times New Roman" panose="02020603050405020304" pitchFamily="18" charset="0"/>
                <a:cs typeface="Times New Roman" panose="02020603050405020304" pitchFamily="18" charset="0"/>
              </a:rPr>
              <a:t>comutare</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până</a:t>
            </a:r>
            <a:r>
              <a:rPr lang="en-GB" altLang="en-US" sz="1600" i="1" dirty="0">
                <a:solidFill>
                  <a:srgbClr val="FF0000"/>
                </a:solidFill>
                <a:latin typeface="Times New Roman" panose="02020603050405020304" pitchFamily="18" charset="0"/>
                <a:cs typeface="Times New Roman" panose="02020603050405020304" pitchFamily="18" charset="0"/>
              </a:rPr>
              <a:t> la </a:t>
            </a:r>
            <a:r>
              <a:rPr lang="en-GB" altLang="en-US" sz="1600" i="1" dirty="0" err="1">
                <a:solidFill>
                  <a:srgbClr val="FF0000"/>
                </a:solidFill>
                <a:latin typeface="Times New Roman" panose="02020603050405020304" pitchFamily="18" charset="0"/>
                <a:cs typeface="Times New Roman" panose="02020603050405020304" pitchFamily="18" charset="0"/>
              </a:rPr>
              <a:t>milisecunde</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și</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descărcări</a:t>
            </a:r>
            <a:r>
              <a:rPr lang="en-GB"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err="1">
                <a:solidFill>
                  <a:srgbClr val="FF0000"/>
                </a:solidFill>
                <a:latin typeface="Times New Roman" panose="02020603050405020304" pitchFamily="18" charset="0"/>
                <a:cs typeface="Times New Roman" panose="02020603050405020304" pitchFamily="18" charset="0"/>
              </a:rPr>
              <a:t>electrostatice</a:t>
            </a:r>
            <a:r>
              <a:rPr lang="ro-RO" altLang="en-US" sz="1600" i="1" dirty="0">
                <a:solidFill>
                  <a:srgbClr val="FF0000"/>
                </a:solidFill>
                <a:latin typeface="Times New Roman" panose="02020603050405020304" pitchFamily="18" charset="0"/>
                <a:cs typeface="Times New Roman" panose="02020603050405020304" pitchFamily="18" charset="0"/>
              </a:rPr>
              <a:t> </a:t>
            </a:r>
            <a:r>
              <a:rPr lang="en-GB" altLang="en-US" sz="1600" i="1" dirty="0">
                <a:solidFill>
                  <a:srgbClr val="FF0000"/>
                </a:solidFill>
                <a:latin typeface="Times New Roman" panose="02020603050405020304" pitchFamily="18" charset="0"/>
                <a:cs typeface="Times New Roman" panose="02020603050405020304" pitchFamily="18" charset="0"/>
              </a:rPr>
              <a:t>(ESD)</a:t>
            </a:r>
            <a:endParaRPr lang="ro-RO" altLang="en-US" sz="1600" i="1" dirty="0">
              <a:solidFill>
                <a:srgbClr val="FF0000"/>
              </a:solidFill>
              <a:latin typeface="Times New Roman" panose="02020603050405020304" pitchFamily="18" charset="0"/>
              <a:cs typeface="Times New Roman" panose="02020603050405020304" pitchFamily="18" charset="0"/>
            </a:endParaRPr>
          </a:p>
          <a:p>
            <a:r>
              <a:rPr lang="en-GB" altLang="en-US" sz="1600" b="1" dirty="0" err="1">
                <a:latin typeface="Times New Roman" panose="02020603050405020304" pitchFamily="18" charset="0"/>
                <a:cs typeface="Times New Roman" panose="02020603050405020304" pitchFamily="18" charset="0"/>
              </a:rPr>
              <a:t>Tensiunea</a:t>
            </a:r>
            <a:r>
              <a:rPr lang="en-GB" altLang="en-US" sz="1600" b="1" dirty="0">
                <a:latin typeface="Times New Roman" panose="02020603050405020304" pitchFamily="18" charset="0"/>
                <a:cs typeface="Times New Roman" panose="02020603050405020304" pitchFamily="18" charset="0"/>
              </a:rPr>
              <a:t> de </a:t>
            </a:r>
            <a:r>
              <a:rPr lang="en-GB" altLang="en-US" sz="1600" b="1" dirty="0" err="1">
                <a:latin typeface="Times New Roman" panose="02020603050405020304" pitchFamily="18" charset="0"/>
                <a:cs typeface="Times New Roman" panose="02020603050405020304" pitchFamily="18" charset="0"/>
              </a:rPr>
              <a:t>funcționare</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obicei</a:t>
            </a:r>
            <a:r>
              <a:rPr lang="en-GB" altLang="en-US" sz="1600" dirty="0">
                <a:latin typeface="Times New Roman" panose="02020603050405020304" pitchFamily="18" charset="0"/>
                <a:cs typeface="Times New Roman" panose="02020603050405020304" pitchFamily="18" charset="0"/>
              </a:rPr>
              <a:t> de la 5,6 V la 82 V.</a:t>
            </a:r>
            <a:endParaRPr lang="ro-RO" altLang="en-US" sz="1600" dirty="0">
              <a:latin typeface="Times New Roman" panose="02020603050405020304" pitchFamily="18" charset="0"/>
              <a:cs typeface="Times New Roman" panose="02020603050405020304" pitchFamily="18" charset="0"/>
            </a:endParaRPr>
          </a:p>
          <a:p>
            <a:r>
              <a:rPr lang="en-GB" altLang="en-US" sz="1600" b="1" dirty="0" err="1">
                <a:latin typeface="Times New Roman" panose="02020603050405020304" pitchFamily="18" charset="0"/>
                <a:cs typeface="Times New Roman" panose="02020603050405020304" pitchFamily="18" charset="0"/>
              </a:rPr>
              <a:t>Funcția</a:t>
            </a:r>
            <a:r>
              <a:rPr lang="en-GB" altLang="en-US" sz="1600" b="1" dirty="0">
                <a:latin typeface="Times New Roman" panose="02020603050405020304" pitchFamily="18" charset="0"/>
                <a:cs typeface="Times New Roman" panose="02020603050405020304" pitchFamily="18" charset="0"/>
              </a:rPr>
              <a:t> </a:t>
            </a:r>
            <a:r>
              <a:rPr lang="en-GB" altLang="en-US" sz="1600" b="1" dirty="0" err="1">
                <a:latin typeface="Times New Roman" panose="02020603050405020304" pitchFamily="18" charset="0"/>
                <a:cs typeface="Times New Roman" panose="02020603050405020304" pitchFamily="18" charset="0"/>
              </a:rPr>
              <a:t>circuitului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Dincolo</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protecție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acestea</a:t>
            </a:r>
            <a:r>
              <a:rPr lang="en-GB" altLang="en-US" sz="1600" dirty="0">
                <a:latin typeface="Times New Roman" panose="02020603050405020304" pitchFamily="18" charset="0"/>
                <a:cs typeface="Times New Roman" panose="02020603050405020304" pitchFamily="18" charset="0"/>
              </a:rPr>
              <a:t> sunt </a:t>
            </a:r>
            <a:r>
              <a:rPr lang="en-GB" altLang="en-US" sz="1600" dirty="0" err="1">
                <a:latin typeface="Times New Roman" panose="02020603050405020304" pitchFamily="18" charset="0"/>
                <a:cs typeface="Times New Roman" panose="02020603050405020304" pitchFamily="18" charset="0"/>
              </a:rPr>
              <a:t>utilizate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pentru</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reglarea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tensiunii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tăierea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formei</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undă</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în</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circuitele</a:t>
            </a:r>
            <a:r>
              <a:rPr lang="en-GB" altLang="en-US" sz="1600" dirty="0">
                <a:latin typeface="Times New Roman" panose="02020603050405020304" pitchFamily="18" charset="0"/>
                <a:cs typeface="Times New Roman" panose="02020603050405020304" pitchFamily="18" charset="0"/>
              </a:rPr>
              <a:t> de </a:t>
            </a:r>
            <a:r>
              <a:rPr lang="ro-RO" altLang="en-US" sz="1600" dirty="0">
                <a:latin typeface="Times New Roman" panose="02020603050405020304" pitchFamily="18" charset="0"/>
                <a:cs typeface="Times New Roman" panose="02020603050405020304" pitchFamily="18" charset="0"/>
              </a:rPr>
              <a:t>CA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și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deplasarea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semnalului</a:t>
            </a:r>
            <a:r>
              <a:rPr lang="en-GB" altLang="en-US" sz="1600" dirty="0">
                <a:latin typeface="Times New Roman" panose="02020603050405020304" pitchFamily="18" charset="0"/>
                <a:cs typeface="Times New Roman" panose="02020603050405020304" pitchFamily="18" charset="0"/>
              </a:rPr>
              <a:t>.</a:t>
            </a:r>
            <a:r>
              <a:rPr lang="ro-RO" altLang="en-US" sz="1600" dirty="0">
                <a:latin typeface="Times New Roman" panose="02020603050405020304" pitchFamily="18" charset="0"/>
                <a:cs typeface="Times New Roman" panose="02020603050405020304" pitchFamily="18" charset="0"/>
              </a:rPr>
              <a:t> </a:t>
            </a:r>
          </a:p>
          <a:p>
            <a:r>
              <a:rPr lang="en-GB" altLang="en-US" sz="1600" dirty="0" err="1">
                <a:latin typeface="Times New Roman" panose="02020603050405020304" pitchFamily="18" charset="0"/>
                <a:cs typeface="Times New Roman" panose="02020603050405020304" pitchFamily="18" charset="0"/>
              </a:rPr>
              <a:t>Pentru</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utilizarea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în</a:t>
            </a:r>
            <a:r>
              <a:rPr lang="en-GB" altLang="en-US" sz="1600" dirty="0">
                <a:latin typeface="Times New Roman" panose="02020603050405020304" pitchFamily="18" charset="0"/>
                <a:cs typeface="Times New Roman" panose="02020603050405020304" pitchFamily="18" charset="0"/>
              </a:rPr>
              <a:t> cascade </a:t>
            </a:r>
            <a:r>
              <a:rPr lang="en-GB" altLang="en-US" sz="1600" dirty="0" err="1">
                <a:latin typeface="Times New Roman" panose="02020603050405020304" pitchFamily="18" charset="0"/>
                <a:cs typeface="Times New Roman" panose="02020603050405020304" pitchFamily="18" charset="0"/>
              </a:rPr>
              <a:t>critice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și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echipamente</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măsurare</a:t>
            </a:r>
            <a:r>
              <a:rPr lang="en-GB" altLang="en-US" sz="1600" dirty="0">
                <a:latin typeface="Times New Roman" panose="02020603050405020304" pitchFamily="18" charset="0"/>
                <a:cs typeface="Times New Roman" panose="02020603050405020304" pitchFamily="18" charset="0"/>
              </a:rPr>
              <a:t>, au </a:t>
            </a:r>
            <a:r>
              <a:rPr lang="en-GB" altLang="en-US" sz="1600" dirty="0" err="1">
                <a:latin typeface="Times New Roman" panose="02020603050405020304" pitchFamily="18" charset="0"/>
                <a:cs typeface="Times New Roman" panose="02020603050405020304" pitchFamily="18" charset="0"/>
              </a:rPr>
              <a:t>fost</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dezvoltate</a:t>
            </a:r>
            <a:r>
              <a:rPr lang="en-GB" altLang="en-US" sz="1600" dirty="0">
                <a:latin typeface="Times New Roman" panose="02020603050405020304" pitchFamily="18" charset="0"/>
                <a:cs typeface="Times New Roman" panose="02020603050405020304" pitchFamily="18" charset="0"/>
              </a:rPr>
              <a:t> </a:t>
            </a:r>
            <a:r>
              <a:rPr lang="ro-RO" altLang="en-US" sz="1600" b="1" dirty="0">
                <a:solidFill>
                  <a:srgbClr val="FF0000"/>
                </a:solidFill>
                <a:latin typeface="Times New Roman" panose="02020603050405020304" pitchFamily="18" charset="0"/>
                <a:cs typeface="Times New Roman" panose="02020603050405020304" pitchFamily="18" charset="0"/>
              </a:rPr>
              <a:t>DZ</a:t>
            </a:r>
            <a:r>
              <a:rPr lang="en-GB" altLang="en-US" sz="1600" b="1" dirty="0">
                <a:solidFill>
                  <a:srgbClr val="FF0000"/>
                </a:solidFill>
                <a:latin typeface="Times New Roman" panose="02020603050405020304" pitchFamily="18" charset="0"/>
                <a:cs typeface="Times New Roman" panose="02020603050405020304" pitchFamily="18" charset="0"/>
              </a:rPr>
              <a:t> </a:t>
            </a:r>
            <a:r>
              <a:rPr lang="en-GB" altLang="en-US" sz="1600" b="1" dirty="0" err="1">
                <a:solidFill>
                  <a:srgbClr val="FF0000"/>
                </a:solidFill>
                <a:latin typeface="Times New Roman" panose="02020603050405020304" pitchFamily="18" charset="0"/>
                <a:cs typeface="Times New Roman" panose="02020603050405020304" pitchFamily="18" charset="0"/>
              </a:rPr>
              <a:t>speciale</a:t>
            </a:r>
            <a:r>
              <a:rPr lang="en-GB" altLang="en-US" sz="1600" b="1" dirty="0">
                <a:solidFill>
                  <a:srgbClr val="FF0000"/>
                </a:solidFill>
                <a:latin typeface="Times New Roman" panose="02020603050405020304" pitchFamily="18" charset="0"/>
                <a:cs typeface="Times New Roman" panose="02020603050405020304" pitchFamily="18" charset="0"/>
              </a:rPr>
              <a:t> de </a:t>
            </a:r>
            <a:r>
              <a:rPr lang="en-GB" altLang="en-US" sz="1600" b="1" dirty="0" err="1">
                <a:solidFill>
                  <a:srgbClr val="FF0000"/>
                </a:solidFill>
                <a:latin typeface="Times New Roman" panose="02020603050405020304" pitchFamily="18" charset="0"/>
                <a:cs typeface="Times New Roman" panose="02020603050405020304" pitchFamily="18" charset="0"/>
              </a:rPr>
              <a:t>precizie</a:t>
            </a:r>
            <a:r>
              <a:rPr lang="en-GB" altLang="en-US" sz="1600" dirty="0">
                <a:latin typeface="Times New Roman" panose="02020603050405020304" pitchFamily="18" charset="0"/>
                <a:cs typeface="Times New Roman" panose="02020603050405020304" pitchFamily="18" charset="0"/>
              </a:rPr>
              <a:t>.</a:t>
            </a:r>
            <a:r>
              <a:rPr lang="ro-RO" altLang="en-US" sz="1600" dirty="0">
                <a:latin typeface="Times New Roman" panose="02020603050405020304" pitchFamily="18" charset="0"/>
                <a:cs typeface="Times New Roman" panose="02020603050405020304" pitchFamily="18" charset="0"/>
              </a:rPr>
              <a:t> P</a:t>
            </a:r>
            <a:r>
              <a:rPr lang="en-GB" altLang="en-US" sz="1600" dirty="0" err="1">
                <a:latin typeface="Times New Roman" panose="02020603050405020304" pitchFamily="18" charset="0"/>
                <a:cs typeface="Times New Roman" panose="02020603050405020304" pitchFamily="18" charset="0"/>
              </a:rPr>
              <a:t>rin</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conectarea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în</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serie</a:t>
            </a:r>
            <a:r>
              <a:rPr lang="en-GB" altLang="en-US" sz="1600" dirty="0">
                <a:latin typeface="Times New Roman" panose="02020603050405020304" pitchFamily="18" charset="0"/>
                <a:cs typeface="Times New Roman" panose="02020603050405020304" pitchFamily="18" charset="0"/>
              </a:rPr>
              <a:t> a </a:t>
            </a:r>
            <a:r>
              <a:rPr lang="en-GB" altLang="en-US" sz="1600" dirty="0" err="1">
                <a:latin typeface="Times New Roman" panose="02020603050405020304" pitchFamily="18" charset="0"/>
                <a:cs typeface="Times New Roman" panose="02020603050405020304" pitchFamily="18" charset="0"/>
              </a:rPr>
              <a:t>două</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sau</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mai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multe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joncțiuni</a:t>
            </a:r>
            <a:r>
              <a:rPr lang="en-GB" altLang="en-US" sz="1600" dirty="0">
                <a:latin typeface="Times New Roman" panose="02020603050405020304" pitchFamily="18" charset="0"/>
                <a:cs typeface="Times New Roman" panose="02020603050405020304" pitchFamily="18" charset="0"/>
              </a:rPr>
              <a:t> </a:t>
            </a:r>
            <a:r>
              <a:rPr lang="en-GB" altLang="en-US" sz="1600" i="1" dirty="0">
                <a:solidFill>
                  <a:schemeClr val="accent1"/>
                </a:solidFill>
                <a:latin typeface="Times New Roman" panose="02020603050405020304" pitchFamily="18" charset="0"/>
                <a:cs typeface="Times New Roman" panose="02020603050405020304" pitchFamily="18" charset="0"/>
              </a:rPr>
              <a:t>p-n</a:t>
            </a:r>
            <a:r>
              <a:rPr lang="en-GB" altLang="en-US" sz="1600" dirty="0">
                <a:latin typeface="Times New Roman" panose="02020603050405020304" pitchFamily="18" charset="0"/>
                <a:cs typeface="Times New Roman" panose="02020603050405020304" pitchFamily="18" charset="0"/>
              </a:rPr>
              <a:t>, se </a:t>
            </a:r>
            <a:r>
              <a:rPr lang="en-GB" altLang="en-US" sz="1600" dirty="0" err="1">
                <a:latin typeface="Times New Roman" panose="02020603050405020304" pitchFamily="18" charset="0"/>
                <a:cs typeface="Times New Roman" panose="02020603050405020304" pitchFamily="18" charset="0"/>
              </a:rPr>
              <a:t>obține</a:t>
            </a:r>
            <a:r>
              <a:rPr lang="en-GB" altLang="en-US" sz="1600" dirty="0">
                <a:latin typeface="Times New Roman" panose="02020603050405020304" pitchFamily="18" charset="0"/>
                <a:cs typeface="Times New Roman" panose="02020603050405020304" pitchFamily="18" charset="0"/>
              </a:rPr>
              <a:t> o </a:t>
            </a:r>
            <a:r>
              <a:rPr lang="en-GB" altLang="en-US" sz="1600" dirty="0" err="1">
                <a:latin typeface="Times New Roman" panose="02020603050405020304" pitchFamily="18" charset="0"/>
                <a:cs typeface="Times New Roman" panose="02020603050405020304" pitchFamily="18" charset="0"/>
              </a:rPr>
              <a:t>precizie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ridicată</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și</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stabilitatea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tensiunii</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stabilizare</a:t>
            </a:r>
            <a:r>
              <a:rPr lang="en-GB" altLang="en-US" sz="1600" dirty="0">
                <a:latin typeface="Times New Roman" panose="02020603050405020304" pitchFamily="18" charset="0"/>
                <a:cs typeface="Times New Roman" panose="02020603050405020304" pitchFamily="18" charset="0"/>
              </a:rPr>
              <a:t> la </a:t>
            </a:r>
            <a:r>
              <a:rPr lang="en-GB" altLang="en-US" sz="1600" dirty="0" err="1">
                <a:latin typeface="Times New Roman" panose="02020603050405020304" pitchFamily="18" charset="0"/>
                <a:cs typeface="Times New Roman" panose="02020603050405020304" pitchFamily="18" charset="0"/>
              </a:rPr>
              <a:t>schimbările</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curent</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și</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temperatură</a:t>
            </a:r>
            <a:r>
              <a:rPr lang="en-GB" altLang="en-US" sz="1600" dirty="0">
                <a:latin typeface="Times New Roman" panose="02020603050405020304" pitchFamily="18" charset="0"/>
                <a:cs typeface="Times New Roman" panose="02020603050405020304" pitchFamily="18" charset="0"/>
              </a:rPr>
              <a:t> (</a:t>
            </a:r>
            <a:r>
              <a:rPr lang="el-GR" altLang="en-US" sz="1600" b="1" dirty="0">
                <a:latin typeface="Times New Roman" panose="02020603050405020304" pitchFamily="18" charset="0"/>
                <a:cs typeface="Times New Roman" panose="02020603050405020304" pitchFamily="18" charset="0"/>
              </a:rPr>
              <a:t>α</a:t>
            </a:r>
            <a:r>
              <a:rPr lang="en-GB" altLang="en-US" sz="1600" b="1" baseline="-25000" dirty="0">
                <a:latin typeface="Times New Roman" panose="02020603050405020304" pitchFamily="18" charset="0"/>
                <a:cs typeface="Times New Roman" panose="02020603050405020304" pitchFamily="18" charset="0"/>
              </a:rPr>
              <a:t>Us</a:t>
            </a:r>
            <a:r>
              <a:rPr lang="en-GB" altLang="en-US" sz="1600" b="1" dirty="0">
                <a:latin typeface="Times New Roman" panose="02020603050405020304" pitchFamily="18" charset="0"/>
                <a:cs typeface="Times New Roman" panose="02020603050405020304" pitchFamily="18" charset="0"/>
              </a:rPr>
              <a:t>t</a:t>
            </a:r>
            <a:r>
              <a:rPr lang="ro-RO" altLang="en-US" sz="1600" b="1" dirty="0">
                <a:latin typeface="Times New Roman" panose="02020603050405020304" pitchFamily="18" charset="0"/>
                <a:cs typeface="Times New Roman" panose="02020603050405020304" pitchFamily="18" charset="0"/>
              </a:rPr>
              <a:t> </a:t>
            </a:r>
            <a:r>
              <a:rPr lang="en-GB" altLang="en-US" sz="1600" b="1" dirty="0">
                <a:latin typeface="Times New Roman" panose="02020603050405020304" pitchFamily="18" charset="0"/>
                <a:cs typeface="Times New Roman" panose="02020603050405020304" pitchFamily="18" charset="0"/>
              </a:rPr>
              <a:t>≤</a:t>
            </a:r>
            <a:r>
              <a:rPr lang="ro-RO" altLang="en-US" sz="1600" b="1" dirty="0">
                <a:latin typeface="Times New Roman" panose="02020603050405020304" pitchFamily="18" charset="0"/>
                <a:cs typeface="Times New Roman" panose="02020603050405020304" pitchFamily="18" charset="0"/>
              </a:rPr>
              <a:t> </a:t>
            </a:r>
            <a:r>
              <a:rPr lang="en-GB" altLang="en-US" sz="1600" b="1" dirty="0">
                <a:latin typeface="Times New Roman" panose="02020603050405020304" pitchFamily="18" charset="0"/>
                <a:cs typeface="Times New Roman" panose="02020603050405020304" pitchFamily="18" charset="0"/>
              </a:rPr>
              <a:t>0,0005% / ∘C</a:t>
            </a:r>
            <a:r>
              <a:rPr lang="en-GB" altLang="en-US" sz="1600" dirty="0">
                <a:latin typeface="Times New Roman" panose="02020603050405020304" pitchFamily="18" charset="0"/>
                <a:cs typeface="Times New Roman" panose="02020603050405020304" pitchFamily="18" charset="0"/>
              </a:rPr>
              <a:t>).</a:t>
            </a:r>
          </a:p>
          <a:p>
            <a:r>
              <a:rPr lang="ro-RO" altLang="en-US" sz="1600" dirty="0">
                <a:latin typeface="Times New Roman" panose="02020603050405020304" pitchFamily="18" charset="0"/>
                <a:cs typeface="Times New Roman" panose="02020603050405020304" pitchFamily="18" charset="0"/>
              </a:rPr>
              <a:t>Pe lângă DZ</a:t>
            </a:r>
            <a:r>
              <a:rPr lang="en-GB" altLang="en-US" sz="1600" dirty="0">
                <a:latin typeface="Times New Roman" panose="02020603050405020304" pitchFamily="18" charset="0"/>
                <a:cs typeface="Times New Roman" panose="02020603050405020304" pitchFamily="18" charset="0"/>
              </a:rPr>
              <a:t> cu </a:t>
            </a:r>
            <a:r>
              <a:rPr lang="en-GB" altLang="en-US" sz="1600" dirty="0" err="1">
                <a:latin typeface="Times New Roman" panose="02020603050405020304" pitchFamily="18" charset="0"/>
                <a:cs typeface="Times New Roman" panose="02020603050405020304" pitchFamily="18" charset="0"/>
              </a:rPr>
              <a:t>caracteristică</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asimetrică</a:t>
            </a:r>
            <a:r>
              <a:rPr lang="en-GB" altLang="en-US" sz="1600" dirty="0">
                <a:latin typeface="Times New Roman" panose="02020603050405020304" pitchFamily="18" charset="0"/>
                <a:cs typeface="Times New Roman" panose="02020603050405020304" pitchFamily="18" charset="0"/>
              </a:rPr>
              <a:t> I - V, sunt </a:t>
            </a:r>
            <a:r>
              <a:rPr lang="en-GB" altLang="en-US" sz="1600" dirty="0" err="1">
                <a:latin typeface="Times New Roman" panose="02020603050405020304" pitchFamily="18" charset="0"/>
                <a:cs typeface="Times New Roman" panose="02020603050405020304" pitchFamily="18" charset="0"/>
              </a:rPr>
              <a:t>produse</a:t>
            </a:r>
            <a:r>
              <a:rPr lang="en-GB" altLang="en-US" sz="1600" dirty="0">
                <a:latin typeface="Times New Roman" panose="02020603050405020304" pitchFamily="18" charset="0"/>
                <a:cs typeface="Times New Roman" panose="02020603050405020304" pitchFamily="18" charset="0"/>
              </a:rPr>
              <a:t> </a:t>
            </a:r>
            <a:r>
              <a:rPr lang="ro-RO" altLang="en-US" sz="1600" b="1" dirty="0">
                <a:solidFill>
                  <a:srgbClr val="FF0000"/>
                </a:solidFill>
                <a:latin typeface="Times New Roman" panose="02020603050405020304" pitchFamily="18" charset="0"/>
                <a:cs typeface="Times New Roman" panose="02020603050405020304" pitchFamily="18" charset="0"/>
              </a:rPr>
              <a:t>DZ</a:t>
            </a:r>
            <a:r>
              <a:rPr lang="en-GB" altLang="en-US" sz="1600" b="1" dirty="0">
                <a:solidFill>
                  <a:srgbClr val="FF0000"/>
                </a:solidFill>
                <a:latin typeface="Times New Roman" panose="02020603050405020304" pitchFamily="18" charset="0"/>
                <a:cs typeface="Times New Roman" panose="02020603050405020304" pitchFamily="18" charset="0"/>
              </a:rPr>
              <a:t> cu </a:t>
            </a:r>
            <a:r>
              <a:rPr lang="en-GB" altLang="en-US" sz="1600" b="1" dirty="0" err="1">
                <a:solidFill>
                  <a:srgbClr val="FF0000"/>
                </a:solidFill>
                <a:latin typeface="Times New Roman" panose="02020603050405020304" pitchFamily="18" charset="0"/>
                <a:cs typeface="Times New Roman" panose="02020603050405020304" pitchFamily="18" charset="0"/>
              </a:rPr>
              <a:t>doi</a:t>
            </a:r>
            <a:r>
              <a:rPr lang="en-GB" altLang="en-US" sz="1600" b="1" dirty="0">
                <a:solidFill>
                  <a:srgbClr val="FF0000"/>
                </a:solidFill>
                <a:latin typeface="Times New Roman" panose="02020603050405020304" pitchFamily="18" charset="0"/>
                <a:cs typeface="Times New Roman" panose="02020603050405020304" pitchFamily="18" charset="0"/>
              </a:rPr>
              <a:t> </a:t>
            </a:r>
            <a:r>
              <a:rPr lang="en-GB" altLang="en-US" sz="1600" b="1" dirty="0" err="1">
                <a:solidFill>
                  <a:srgbClr val="FF0000"/>
                </a:solidFill>
                <a:latin typeface="Times New Roman" panose="02020603050405020304" pitchFamily="18" charset="0"/>
                <a:cs typeface="Times New Roman" panose="02020603050405020304" pitchFamily="18" charset="0"/>
              </a:rPr>
              <a:t>ano</a:t>
            </a:r>
            <a:r>
              <a:rPr lang="ro-RO" altLang="en-US" sz="1600" b="1" dirty="0">
                <a:solidFill>
                  <a:srgbClr val="FF0000"/>
                </a:solidFill>
                <a:latin typeface="Times New Roman" panose="02020603050405020304" pitchFamily="18" charset="0"/>
                <a:cs typeface="Times New Roman" panose="02020603050405020304" pitchFamily="18" charset="0"/>
              </a:rPr>
              <a:t>z</a:t>
            </a:r>
            <a:r>
              <a:rPr lang="en-GB" altLang="en-US" sz="1600" b="1" dirty="0" err="1">
                <a:solidFill>
                  <a:srgbClr val="FF0000"/>
                </a:solidFill>
                <a:latin typeface="Times New Roman" panose="02020603050405020304" pitchFamily="18" charset="0"/>
                <a:cs typeface="Times New Roman" panose="02020603050405020304" pitchFamily="18" charset="0"/>
              </a:rPr>
              <a:t>i</a:t>
            </a:r>
            <a:r>
              <a:rPr lang="en-GB" altLang="en-US" sz="1600" b="1" dirty="0">
                <a:solidFill>
                  <a:srgbClr val="FF0000"/>
                </a:solidFill>
                <a:latin typeface="Times New Roman" panose="02020603050405020304" pitchFamily="18" charset="0"/>
                <a:cs typeface="Times New Roman" panose="02020603050405020304" pitchFamily="18" charset="0"/>
              </a:rPr>
              <a:t> cu </a:t>
            </a:r>
            <a:r>
              <a:rPr lang="en-GB" altLang="en-US" sz="1600" b="1" dirty="0" err="1">
                <a:solidFill>
                  <a:srgbClr val="FF0000"/>
                </a:solidFill>
                <a:latin typeface="Times New Roman" panose="02020603050405020304" pitchFamily="18" charset="0"/>
                <a:cs typeface="Times New Roman" panose="02020603050405020304" pitchFamily="18" charset="0"/>
              </a:rPr>
              <a:t>caracteristică</a:t>
            </a:r>
            <a:r>
              <a:rPr lang="en-GB" altLang="en-US" sz="1600" b="1" dirty="0">
                <a:solidFill>
                  <a:srgbClr val="FF0000"/>
                </a:solidFill>
                <a:latin typeface="Times New Roman" panose="02020603050405020304" pitchFamily="18" charset="0"/>
                <a:cs typeface="Times New Roman" panose="02020603050405020304" pitchFamily="18" charset="0"/>
              </a:rPr>
              <a:t> </a:t>
            </a:r>
            <a:r>
              <a:rPr lang="en-GB" altLang="en-US" sz="1600" b="1" dirty="0" err="1">
                <a:solidFill>
                  <a:srgbClr val="FF0000"/>
                </a:solidFill>
                <a:latin typeface="Times New Roman" panose="02020603050405020304" pitchFamily="18" charset="0"/>
                <a:cs typeface="Times New Roman" panose="02020603050405020304" pitchFamily="18" charset="0"/>
              </a:rPr>
              <a:t>simetrică</a:t>
            </a:r>
            <a:r>
              <a:rPr lang="en-GB" altLang="en-US" sz="1600" b="1" dirty="0">
                <a:solidFill>
                  <a:srgbClr val="FF0000"/>
                </a:solidFill>
                <a:latin typeface="Times New Roman" panose="02020603050405020304" pitchFamily="18" charset="0"/>
                <a:cs typeface="Times New Roman" panose="02020603050405020304" pitchFamily="18" charset="0"/>
              </a:rPr>
              <a:t> </a:t>
            </a:r>
            <a:r>
              <a:rPr lang="en-GB" altLang="en-US" sz="1600" dirty="0">
                <a:latin typeface="Times New Roman" panose="02020603050405020304" pitchFamily="18" charset="0"/>
                <a:cs typeface="Times New Roman" panose="02020603050405020304" pitchFamily="18" charset="0"/>
              </a:rPr>
              <a:t>I - V. Sunt </a:t>
            </a:r>
            <a:r>
              <a:rPr lang="en-GB" altLang="en-US" sz="1600" dirty="0" err="1">
                <a:latin typeface="Times New Roman" panose="02020603050405020304" pitchFamily="18" charset="0"/>
                <a:cs typeface="Times New Roman" panose="02020603050405020304" pitchFamily="18" charset="0"/>
              </a:rPr>
              <a:t>utilizate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pentru</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limitarea</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bilaterală</a:t>
            </a:r>
            <a:r>
              <a:rPr lang="en-GB" altLang="en-US" sz="1600" dirty="0">
                <a:latin typeface="Times New Roman" panose="02020603050405020304" pitchFamily="18" charset="0"/>
                <a:cs typeface="Times New Roman" panose="02020603050405020304" pitchFamily="18" charset="0"/>
              </a:rPr>
              <a:t> a </a:t>
            </a:r>
            <a:r>
              <a:rPr lang="en-GB" altLang="en-US" sz="1600" dirty="0" err="1">
                <a:latin typeface="Times New Roman" panose="02020603050405020304" pitchFamily="18" charset="0"/>
                <a:cs typeface="Times New Roman" panose="02020603050405020304" pitchFamily="18" charset="0"/>
              </a:rPr>
              <a:t>tensiunii</a:t>
            </a:r>
            <a:r>
              <a:rPr lang="en-GB" altLang="en-US" sz="1600" dirty="0">
                <a:latin typeface="Times New Roman" panose="02020603050405020304" pitchFamily="18" charset="0"/>
                <a:cs typeface="Times New Roman" panose="02020603050405020304" pitchFamily="18" charset="0"/>
              </a:rPr>
              <a:t>, pot fi </a:t>
            </a:r>
            <a:r>
              <a:rPr lang="en-GB" altLang="en-US" sz="1600" dirty="0" err="1">
                <a:latin typeface="Times New Roman" panose="02020603050405020304" pitchFamily="18" charset="0"/>
                <a:cs typeface="Times New Roman" panose="02020603050405020304" pitchFamily="18" charset="0"/>
              </a:rPr>
              <a:t>utilizate</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în</a:t>
            </a:r>
            <a:r>
              <a:rPr lang="en-GB" altLang="en-US" sz="1600" dirty="0">
                <a:latin typeface="Times New Roman" panose="02020603050405020304" pitchFamily="18" charset="0"/>
                <a:cs typeface="Times New Roman" panose="02020603050405020304" pitchFamily="18" charset="0"/>
              </a:rPr>
              <a:t> </a:t>
            </a:r>
            <a:r>
              <a:rPr lang="en-GB" altLang="en-US" sz="1600" dirty="0" err="1">
                <a:latin typeface="Times New Roman" panose="02020603050405020304" pitchFamily="18" charset="0"/>
                <a:cs typeface="Times New Roman" panose="02020603050405020304" pitchFamily="18" charset="0"/>
              </a:rPr>
              <a:t>același</a:t>
            </a:r>
            <a:r>
              <a:rPr lang="en-GB" altLang="en-US" sz="1600" dirty="0">
                <a:latin typeface="Times New Roman" panose="02020603050405020304" pitchFamily="18" charset="0"/>
                <a:cs typeface="Times New Roman" panose="02020603050405020304" pitchFamily="18" charset="0"/>
              </a:rPr>
              <a:t> mod ca </a:t>
            </a:r>
            <a:r>
              <a:rPr lang="ro-RO" altLang="en-US" sz="1600" dirty="0">
                <a:latin typeface="Times New Roman" panose="02020603050405020304" pitchFamily="18" charset="0"/>
                <a:cs typeface="Times New Roman" panose="02020603050405020304" pitchFamily="18" charset="0"/>
              </a:rPr>
              <a:t>DZ</a:t>
            </a:r>
            <a:r>
              <a:rPr lang="en-GB" altLang="en-US" sz="1600" dirty="0">
                <a:latin typeface="Times New Roman" panose="02020603050405020304" pitchFamily="18" charset="0"/>
                <a:cs typeface="Times New Roman" panose="02020603050405020304" pitchFamily="18" charset="0"/>
              </a:rPr>
              <a:t> de </a:t>
            </a:r>
            <a:r>
              <a:rPr lang="en-GB" altLang="en-US" sz="1600" dirty="0" err="1">
                <a:latin typeface="Times New Roman" panose="02020603050405020304" pitchFamily="18" charset="0"/>
                <a:cs typeface="Times New Roman" panose="02020603050405020304" pitchFamily="18" charset="0"/>
              </a:rPr>
              <a:t>referință</a:t>
            </a:r>
            <a:r>
              <a:rPr lang="en-GB" alt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03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248400" cy="542925"/>
          </a:xfrm>
        </p:spPr>
        <p:txBody>
          <a:bodyPr/>
          <a:lstStyle/>
          <a:p>
            <a:pPr>
              <a:defRPr/>
            </a:pPr>
            <a:r>
              <a:rPr lang="ro-MD" b="1" dirty="0" err="1"/>
              <a:t>Stabistorul</a:t>
            </a:r>
            <a:r>
              <a:rPr lang="ro-MD" b="1" dirty="0"/>
              <a:t> </a:t>
            </a:r>
            <a:r>
              <a:rPr lang="en-US" b="1" dirty="0"/>
              <a:t> / </a:t>
            </a:r>
            <a:r>
              <a:rPr lang="ru-RU" b="1" dirty="0"/>
              <a:t>НОРМИСТОР</a:t>
            </a:r>
            <a:endParaRPr lang="en-US" b="1" dirty="0"/>
          </a:p>
        </p:txBody>
      </p:sp>
      <p:sp>
        <p:nvSpPr>
          <p:cNvPr id="37891" name="Content Placeholder 2"/>
          <p:cNvSpPr>
            <a:spLocks noGrp="1"/>
          </p:cNvSpPr>
          <p:nvPr>
            <p:ph idx="1"/>
          </p:nvPr>
        </p:nvSpPr>
        <p:spPr>
          <a:xfrm>
            <a:off x="457200" y="1311275"/>
            <a:ext cx="8229600" cy="3203575"/>
          </a:xfrm>
        </p:spPr>
        <p:txBody>
          <a:bodyPr/>
          <a:lstStyle/>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 tip special de diode din Si cu stabilitate foarte înaltă la </a:t>
            </a:r>
            <a:r>
              <a:rPr lang="ro-MD" altLang="ro-RO"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polarizare directă. </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Se mai numește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Zener</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în revers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forward</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reference</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diode)</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Aceste dispozitive sunt special elaborate pentru tensiuni mici de lucru, în interval mare de curenți și cu o stabilizare înaltă la deviații de temperatură.</a:t>
            </a:r>
          </a:p>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conține de la 1 la 4 </a:t>
            </a:r>
            <a:r>
              <a:rPr lang="ro-MD" altLang="ro-RO" sz="1800" b="1" i="1" dirty="0">
                <a:latin typeface="Times New Roman" panose="02020603050405020304" pitchFamily="18" charset="0"/>
                <a:ea typeface="Times New Roman" panose="02020603050405020304" pitchFamily="18" charset="0"/>
                <a:cs typeface="Arial" panose="020B0604020202020204" pitchFamily="34" charset="0"/>
              </a:rPr>
              <a:t>p-n</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joncțiuni</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Previne în circuite suprasarcinile, nivelează picurile la oscilațiile de tensiune, rol de siguranță în aparataj de măsură, reglarea de voltaj,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sensori</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comparatori, de referință, în circuite logice ce solicită stabilizare foarte înaltă a tensiunii</a:t>
            </a: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endParaRPr lang="en-US" altLang="ro-RO" dirty="0">
              <a:latin typeface="Calibri" panose="020F0502020204030204" pitchFamily="34" charset="0"/>
              <a:ea typeface="Calibri" panose="020F0502020204030204" pitchFamily="34" charset="0"/>
              <a:cs typeface="Arial" panose="020B0604020202020204" pitchFamily="34" charset="0"/>
            </a:endParaRPr>
          </a:p>
          <a:p>
            <a:pPr marL="0" algn="just"/>
            <a:endParaRPr lang="en-US" altLang="ro-RO"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24400"/>
            <a:ext cx="45545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8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1000" y="152400"/>
            <a:ext cx="8382000" cy="1447800"/>
          </a:xfrm>
        </p:spPr>
        <p:txBody>
          <a:bodyPr/>
          <a:lstStyle/>
          <a:p>
            <a:r>
              <a:rPr lang="ru-RU" altLang="en-US" dirty="0"/>
              <a:t>КС107А — Uст = 0,7 В; КС113А — Uст = 1,3 В; КС119А — Uст = 1,9 В; Д220С — Uст = 0,59 В</a:t>
            </a:r>
            <a:endParaRPr lang="en-US" altLang="en-US" dirty="0"/>
          </a:p>
          <a:p>
            <a:r>
              <a:rPr lang="en-US" altLang="en-US" dirty="0">
                <a:solidFill>
                  <a:srgbClr val="FF0000"/>
                </a:solidFill>
                <a:latin typeface="Times New Roman" panose="02020603050405020304" pitchFamily="18" charset="0"/>
                <a:cs typeface="Times New Roman" panose="02020603050405020304" pitchFamily="18" charset="0"/>
              </a:rPr>
              <a:t>Stabil</a:t>
            </a:r>
            <a:r>
              <a:rPr lang="ro-RO" altLang="en-US" dirty="0">
                <a:solidFill>
                  <a:srgbClr val="FF0000"/>
                </a:solidFill>
                <a:latin typeface="Times New Roman" panose="02020603050405020304" pitchFamily="18" charset="0"/>
                <a:cs typeface="Times New Roman" panose="02020603050405020304" pitchFamily="18" charset="0"/>
              </a:rPr>
              <a:t>i</a:t>
            </a:r>
            <a:r>
              <a:rPr lang="en-US" altLang="en-US" dirty="0" err="1">
                <a:solidFill>
                  <a:srgbClr val="FF0000"/>
                </a:solidFill>
                <a:latin typeface="Times New Roman" panose="02020603050405020304" pitchFamily="18" charset="0"/>
                <a:cs typeface="Times New Roman" panose="02020603050405020304" pitchFamily="18" charset="0"/>
              </a:rPr>
              <a:t>troanele</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au </a:t>
            </a:r>
            <a:r>
              <a:rPr lang="en-US" altLang="en-US" dirty="0" err="1">
                <a:latin typeface="Times New Roman" panose="02020603050405020304" pitchFamily="18" charset="0"/>
                <a:cs typeface="Times New Roman" panose="02020603050405020304" pitchFamily="18" charset="0"/>
              </a:rPr>
              <a:t>tensiunea</a:t>
            </a:r>
            <a:r>
              <a:rPr lang="en-US" altLang="en-US" dirty="0">
                <a:latin typeface="Times New Roman" panose="02020603050405020304" pitchFamily="18" charset="0"/>
                <a:cs typeface="Times New Roman" panose="02020603050405020304" pitchFamily="18" charset="0"/>
              </a:rPr>
              <a:t> minimal</a:t>
            </a:r>
            <a:r>
              <a:rPr lang="ro-RO" altLang="en-US" dirty="0">
                <a:latin typeface="Times New Roman" panose="02020603050405020304" pitchFamily="18" charset="0"/>
                <a:cs typeface="Times New Roman" panose="02020603050405020304" pitchFamily="18" charset="0"/>
              </a:rPr>
              <a:t>ă</a:t>
            </a:r>
            <a:r>
              <a:rPr lang="en-US" altLang="en-US" dirty="0">
                <a:latin typeface="Times New Roman" panose="02020603050405020304" pitchFamily="18" charset="0"/>
                <a:cs typeface="Times New Roman" panose="02020603050405020304" pitchFamily="18" charset="0"/>
              </a:rPr>
              <a:t> de </a:t>
            </a:r>
            <a:r>
              <a:rPr lang="en-US" altLang="en-US" dirty="0" err="1">
                <a:latin typeface="Times New Roman" panose="02020603050405020304" pitchFamily="18" charset="0"/>
                <a:cs typeface="Times New Roman" panose="02020603050405020304" pitchFamily="18" charset="0"/>
              </a:rPr>
              <a:t>stabilizare</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de </a:t>
            </a:r>
            <a:r>
              <a:rPr lang="ro-RO" altLang="en-US" b="1" dirty="0">
                <a:solidFill>
                  <a:srgbClr val="FF0000"/>
                </a:solidFill>
                <a:latin typeface="Times New Roman" panose="02020603050405020304" pitchFamily="18" charset="0"/>
                <a:cs typeface="Times New Roman" panose="02020603050405020304" pitchFamily="18" charset="0"/>
              </a:rPr>
              <a:t>până la 3V. </a:t>
            </a:r>
          </a:p>
          <a:p>
            <a:r>
              <a:rPr lang="ro-RO" altLang="en-US" dirty="0">
                <a:latin typeface="Times New Roman" panose="02020603050405020304" pitchFamily="18" charset="0"/>
                <a:cs typeface="Times New Roman" panose="02020603050405020304" pitchFamily="18" charset="0"/>
              </a:rPr>
              <a:t>Pentru stabilizarea tensiunii mai mici se utilizează  caracteristica directă a diodei </a:t>
            </a:r>
            <a:r>
              <a:rPr lang="ro-RO" altLang="en-US" dirty="0">
                <a:solidFill>
                  <a:srgbClr val="FF0000"/>
                </a:solidFill>
                <a:latin typeface="Times New Roman" panose="02020603050405020304" pitchFamily="18" charset="0"/>
                <a:cs typeface="Times New Roman" panose="02020603050405020304" pitchFamily="18" charset="0"/>
              </a:rPr>
              <a:t>a  </a:t>
            </a:r>
            <a:r>
              <a:rPr lang="ro-RO" altLang="en-US" dirty="0" err="1">
                <a:solidFill>
                  <a:srgbClr val="FF0000"/>
                </a:solidFill>
                <a:latin typeface="Times New Roman" panose="02020603050405020304" pitchFamily="18" charset="0"/>
                <a:cs typeface="Times New Roman" panose="02020603050405020304" pitchFamily="18" charset="0"/>
              </a:rPr>
              <a:t>stabistorelor</a:t>
            </a:r>
            <a:r>
              <a:rPr lang="ro-RO" altLang="en-US" dirty="0">
                <a:solidFill>
                  <a:srgbClr val="FF0000"/>
                </a:solidFill>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(U st = </a:t>
            </a:r>
            <a:r>
              <a:rPr lang="ru-RU" altLang="en-US" dirty="0">
                <a:latin typeface="Times New Roman" panose="02020603050405020304" pitchFamily="18" charset="0"/>
                <a:cs typeface="Times New Roman" panose="02020603050405020304" pitchFamily="18" charset="0"/>
              </a:rPr>
              <a:t>0,7...2 </a:t>
            </a:r>
            <a:r>
              <a:rPr lang="ro-RO" altLang="en-US" dirty="0">
                <a:latin typeface="Times New Roman" panose="02020603050405020304" pitchFamily="18" charset="0"/>
                <a:cs typeface="Times New Roman" panose="02020603050405020304" pitchFamily="18" charset="0"/>
              </a:rPr>
              <a:t>V) și practic nu depinde de curent</a:t>
            </a:r>
            <a:endParaRPr lang="en-GB" alt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ED88B32-AFAC-92A1-0091-3E370B0BF388}"/>
              </a:ext>
            </a:extLst>
          </p:cNvPr>
          <p:cNvPicPr>
            <a:picLocks noChangeAspect="1"/>
          </p:cNvPicPr>
          <p:nvPr/>
        </p:nvPicPr>
        <p:blipFill>
          <a:blip r:embed="rId2"/>
          <a:stretch>
            <a:fillRect/>
          </a:stretch>
        </p:blipFill>
        <p:spPr>
          <a:xfrm>
            <a:off x="1940429" y="2286000"/>
            <a:ext cx="5263141" cy="3124200"/>
          </a:xfrm>
          <a:prstGeom prst="rect">
            <a:avLst/>
          </a:prstGeom>
        </p:spPr>
      </p:pic>
      <p:sp>
        <p:nvSpPr>
          <p:cNvPr id="7" name="TextBox 6">
            <a:extLst>
              <a:ext uri="{FF2B5EF4-FFF2-40B4-BE49-F238E27FC236}">
                <a16:creationId xmlns:a16="http://schemas.microsoft.com/office/drawing/2014/main" id="{58C768C7-7AB0-A50A-7698-444AC0985300}"/>
              </a:ext>
            </a:extLst>
          </p:cNvPr>
          <p:cNvSpPr txBox="1"/>
          <p:nvPr/>
        </p:nvSpPr>
        <p:spPr>
          <a:xfrm>
            <a:off x="1295400" y="5405120"/>
            <a:ext cx="3505200" cy="646331"/>
          </a:xfrm>
          <a:prstGeom prst="rect">
            <a:avLst/>
          </a:prstGeom>
          <a:noFill/>
        </p:spPr>
        <p:txBody>
          <a:bodyPr wrap="square">
            <a:spAutoFit/>
          </a:bodyPr>
          <a:lstStyle/>
          <a:p>
            <a:r>
              <a:rPr lang="ro-RO" dirty="0"/>
              <a:t>Caracteristica I-V a unui </a:t>
            </a:r>
            <a:r>
              <a:rPr lang="ro-RO" dirty="0" err="1"/>
              <a:t>stabilitron</a:t>
            </a:r>
            <a:r>
              <a:rPr lang="ro-RO" dirty="0"/>
              <a:t> și schema stabilizării tensiunii</a:t>
            </a:r>
            <a:endParaRPr lang="en-US" dirty="0"/>
          </a:p>
        </p:txBody>
      </p:sp>
      <p:sp>
        <p:nvSpPr>
          <p:cNvPr id="8" name="TextBox 7">
            <a:extLst>
              <a:ext uri="{FF2B5EF4-FFF2-40B4-BE49-F238E27FC236}">
                <a16:creationId xmlns:a16="http://schemas.microsoft.com/office/drawing/2014/main" id="{F5DEB0BE-5B3B-110F-629C-D8F1112BA612}"/>
              </a:ext>
            </a:extLst>
          </p:cNvPr>
          <p:cNvSpPr txBox="1"/>
          <p:nvPr/>
        </p:nvSpPr>
        <p:spPr>
          <a:xfrm>
            <a:off x="5029200" y="5410200"/>
            <a:ext cx="3505200" cy="646331"/>
          </a:xfrm>
          <a:prstGeom prst="rect">
            <a:avLst/>
          </a:prstGeom>
          <a:noFill/>
        </p:spPr>
        <p:txBody>
          <a:bodyPr wrap="square">
            <a:spAutoFit/>
          </a:bodyPr>
          <a:lstStyle/>
          <a:p>
            <a:r>
              <a:rPr lang="ro-RO" dirty="0"/>
              <a:t>Caracteristica I-V a unui </a:t>
            </a:r>
            <a:r>
              <a:rPr lang="ro-RO" dirty="0" err="1"/>
              <a:t>stabistor</a:t>
            </a:r>
            <a:r>
              <a:rPr lang="ro-RO" dirty="0"/>
              <a:t> și schema stabilizării tensiunii</a:t>
            </a:r>
            <a:endParaRPr lang="en-US" dirty="0"/>
          </a:p>
        </p:txBody>
      </p:sp>
    </p:spTree>
    <p:extLst>
      <p:ext uri="{BB962C8B-B14F-4D97-AF65-F5344CB8AC3E}">
        <p14:creationId xmlns:p14="http://schemas.microsoft.com/office/powerpoint/2010/main" val="174710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629400" cy="838200"/>
          </a:xfrm>
        </p:spPr>
        <p:txBody>
          <a:bodyPr>
            <a:noAutofit/>
          </a:bodyPr>
          <a:lstStyle/>
          <a:p>
            <a:pPr>
              <a:defRPr/>
            </a:pPr>
            <a:r>
              <a:rPr lang="ro-MD" sz="2800" b="1" dirty="0">
                <a:latin typeface="Times New Roman" panose="02020603050405020304" pitchFamily="18" charset="0"/>
                <a:cs typeface="Times New Roman" panose="02020603050405020304" pitchFamily="18" charset="0"/>
              </a:rPr>
              <a:t>Dioda de curent con</a:t>
            </a:r>
            <a:r>
              <a:rPr lang="en-US" sz="2800" b="1" dirty="0">
                <a:latin typeface="Times New Roman" panose="02020603050405020304" pitchFamily="18" charset="0"/>
                <a:cs typeface="Times New Roman" panose="02020603050405020304" pitchFamily="18" charset="0"/>
              </a:rPr>
              <a:t>STANT/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Constant current diodes</a:t>
            </a:r>
          </a:p>
        </p:txBody>
      </p:sp>
      <p:sp>
        <p:nvSpPr>
          <p:cNvPr id="45059" name="Content Placeholder 2"/>
          <p:cNvSpPr>
            <a:spLocks noGrp="1"/>
          </p:cNvSpPr>
          <p:nvPr>
            <p:ph idx="1"/>
          </p:nvPr>
        </p:nvSpPr>
        <p:spPr>
          <a:xfrm>
            <a:off x="457200" y="1524000"/>
            <a:ext cx="8229600" cy="4152900"/>
          </a:xfrm>
        </p:spPr>
        <p:txBody>
          <a:bodyPr/>
          <a:lstStyle/>
          <a:p>
            <a:pPr marL="0">
              <a:lnSpc>
                <a:spcPct val="107000"/>
              </a:lnSpc>
              <a:spcBef>
                <a:spcPct val="0"/>
              </a:spcBef>
              <a:spcAft>
                <a:spcPts val="800"/>
              </a:spcAft>
            </a:pP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Este </a:t>
            </a:r>
            <a:r>
              <a:rPr lang="en-US" altLang="en-US" sz="1600" dirty="0" err="1">
                <a:latin typeface="Times New Roman" panose="02020603050405020304" pitchFamily="18" charset="0"/>
                <a:ea typeface="Calibri" panose="020F0502020204030204" pitchFamily="34" charset="0"/>
                <a:cs typeface="Times New Roman" panose="02020603050405020304" pitchFamily="18" charset="0"/>
              </a:rPr>
              <a:t>cunoscut</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ă din anii 1960 ca diodă de reglare a curentului </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(CRD-</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current-regulating diode</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sau diodă de </a:t>
            </a:r>
            <a:r>
              <a:rPr lang="ro-MD" altLang="en-US" sz="1600" b="1" dirty="0">
                <a:latin typeface="Times New Roman" panose="02020603050405020304" pitchFamily="18" charset="0"/>
                <a:ea typeface="Calibri" panose="020F0502020204030204" pitchFamily="34" charset="0"/>
                <a:cs typeface="Times New Roman" panose="02020603050405020304" pitchFamily="18" charset="0"/>
              </a:rPr>
              <a:t>limitare </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a curentului (CLD-</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 current-limiting diode</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sau diodă conectată la tranzistor (</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diode-connected transistor</a:t>
            </a: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ro-RO" alt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Funcția principală este regularea tensiunii la un anumit curent. </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1600" dirty="0">
                <a:latin typeface="Times New Roman" panose="02020603050405020304" pitchFamily="18" charset="0"/>
                <a:ea typeface="Calibri" panose="020F0502020204030204" pitchFamily="34" charset="0"/>
                <a:cs typeface="Times New Roman" panose="02020603050405020304" pitchFamily="18" charset="0"/>
              </a:rPr>
              <a:t>Dioda este similară unui </a:t>
            </a:r>
            <a:r>
              <a:rPr lang="en-US" altLang="en-US" sz="16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hlinkClick r:id="rId2" tooltip="JFET"/>
              </a:rPr>
              <a:t>JFET</a:t>
            </a:r>
            <a:r>
              <a:rPr lang="en-US"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1600"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tran</a:t>
            </a: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zistor cu canal n-tip,  </a:t>
            </a:r>
            <a:r>
              <a:rPr lang="ro-MD" altLang="en-US" sz="1600" b="1"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în care poarta este scurtcircuitată cu sursa,</a:t>
            </a: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 căror funcții este analogică </a:t>
            </a:r>
            <a:r>
              <a:rPr lang="en-US"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hlinkClick r:id="rId3" tooltip="Zener diode"/>
              </a:rPr>
              <a:t>Zener diode</a:t>
            </a:r>
            <a:r>
              <a:rPr lang="ro-MD" altLang="en-US" sz="16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rPr>
              <a:t> ca limitatoare de tensiune</a:t>
            </a:r>
            <a:r>
              <a:rPr lang="en-US"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endParaRPr lang="ro-RO"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endParaRPr lang="ro-RO" altLang="en-US" sz="18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endParaRPr lang="ro-RO" altLang="en-US" sz="18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endParaRPr lang="ro-RO" altLang="en-US" sz="18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Contrar diodei Zener </a:t>
            </a:r>
            <a:r>
              <a:rPr lang="ro-MD" altLang="en-US" sz="1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caractersitica I-V </a:t>
            </a: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a acestor diode </a:t>
            </a:r>
            <a:r>
              <a:rPr lang="ro-MD" altLang="en-US" sz="1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indică un curent  constant </a:t>
            </a:r>
            <a:r>
              <a:rPr lang="ro-MD" altLang="en-US" sz="1600" b="1"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în interval larg de tensiuni </a:t>
            </a: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la polarizare directă. </a:t>
            </a:r>
          </a:p>
          <a:p>
            <a:pPr marL="0">
              <a:lnSpc>
                <a:spcPct val="107000"/>
              </a:lnSpc>
              <a:spcBef>
                <a:spcPct val="0"/>
              </a:spcBef>
              <a:spcAft>
                <a:spcPts val="800"/>
              </a:spcAft>
            </a:pPr>
            <a:r>
              <a:rPr lang="ro-MD" altLang="en-US" sz="16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Astfel de structură </a:t>
            </a:r>
            <a:r>
              <a:rPr lang="ro-MD" altLang="en-US" sz="1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permite obținerea unei impedanțe mari la ieșirea semnalului</a:t>
            </a:r>
            <a:endParaRPr lang="en-US" altLang="en-US" sz="1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5060"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601652"/>
            <a:ext cx="1028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00450"/>
            <a:ext cx="2009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6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75" y="152400"/>
            <a:ext cx="4876800" cy="338138"/>
          </a:xfrm>
        </p:spPr>
        <p:txBody>
          <a:bodyPr>
            <a:normAutofit fontScale="90000"/>
          </a:bodyPr>
          <a:lstStyle/>
          <a:p>
            <a:pPr>
              <a:defRPr/>
            </a:pPr>
            <a:r>
              <a:rPr lang="ro-RO" dirty="0"/>
              <a:t>Parametrii Diodei Regulatoare de Curent</a:t>
            </a:r>
            <a:endParaRPr lang="ru-RU" dirty="0"/>
          </a:p>
        </p:txBody>
      </p:sp>
      <p:sp>
        <p:nvSpPr>
          <p:cNvPr id="46083" name="Объект 2"/>
          <p:cNvSpPr>
            <a:spLocks noGrp="1"/>
          </p:cNvSpPr>
          <p:nvPr>
            <p:ph idx="1"/>
          </p:nvPr>
        </p:nvSpPr>
        <p:spPr>
          <a:xfrm>
            <a:off x="40005" y="1852612"/>
            <a:ext cx="4724400" cy="1295400"/>
          </a:xfrm>
        </p:spPr>
        <p:txBody>
          <a:bodyPr/>
          <a:lstStyle/>
          <a:p>
            <a:r>
              <a:rPr lang="ro-RO" altLang="en-US" dirty="0">
                <a:latin typeface="Times New Roman" panose="02020603050405020304" pitchFamily="18" charset="0"/>
                <a:cs typeface="Times New Roman" panose="02020603050405020304" pitchFamily="18" charset="0"/>
              </a:rPr>
              <a:t>Clasificarea: după curentul nominal , tensiunea maxim admisă, puterea și tipul carcase</a:t>
            </a:r>
            <a:r>
              <a:rPr lang="en-US" altLang="en-US" dirty="0">
                <a:latin typeface="Times New Roman" panose="02020603050405020304" pitchFamily="18" charset="0"/>
                <a:cs typeface="Times New Roman" panose="02020603050405020304" pitchFamily="18" charset="0"/>
              </a:rPr>
              <a:t>.</a:t>
            </a:r>
            <a:endParaRPr lang="ru-RU" altLang="en-US" dirty="0">
              <a:latin typeface="Times New Roman" panose="02020603050405020304" pitchFamily="18" charset="0"/>
              <a:cs typeface="Times New Roman" panose="02020603050405020304" pitchFamily="18" charset="0"/>
            </a:endParaRPr>
          </a:p>
        </p:txBody>
      </p:sp>
      <p:pic>
        <p:nvPicPr>
          <p:cNvPr id="4608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4405" y="1485899"/>
            <a:ext cx="3981450"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2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324100"/>
            <a:ext cx="4876800" cy="2209800"/>
          </a:xfrm>
        </p:spPr>
        <p:txBody>
          <a:bodyPr>
            <a:noAutofit/>
          </a:bodyPr>
          <a:lstStyle/>
          <a:p>
            <a:pPr>
              <a:defRPr/>
            </a:pPr>
            <a:r>
              <a:rPr lang="en-US" sz="3600" b="1" dirty="0"/>
              <a:t>Diode </a:t>
            </a:r>
            <a:r>
              <a:rPr lang="ro-RO" sz="3600" b="1" dirty="0"/>
              <a:t>universale </a:t>
            </a:r>
            <a:br>
              <a:rPr lang="ro-RO" sz="3600" b="1" dirty="0"/>
            </a:br>
            <a:r>
              <a:rPr lang="ro-RO" sz="3600" b="1" dirty="0"/>
              <a:t>și       </a:t>
            </a:r>
            <a:br>
              <a:rPr lang="ro-RO" sz="3600" b="1" dirty="0"/>
            </a:br>
            <a:r>
              <a:rPr lang="en-US" sz="3600" b="1" dirty="0"/>
              <a:t>de </a:t>
            </a:r>
            <a:r>
              <a:rPr lang="en-US" sz="3600" b="1" dirty="0" err="1"/>
              <a:t>impuls</a:t>
            </a:r>
            <a:endParaRPr lang="en-US" sz="3600" b="1" dirty="0"/>
          </a:p>
        </p:txBody>
      </p:sp>
    </p:spTree>
    <p:extLst>
      <p:ext uri="{BB962C8B-B14F-4D97-AF65-F5344CB8AC3E}">
        <p14:creationId xmlns:p14="http://schemas.microsoft.com/office/powerpoint/2010/main" val="378597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F4D9-6364-D5C0-EF9C-F7644B4C115A}"/>
              </a:ext>
            </a:extLst>
          </p:cNvPr>
          <p:cNvSpPr>
            <a:spLocks noGrp="1"/>
          </p:cNvSpPr>
          <p:nvPr>
            <p:ph type="title"/>
          </p:nvPr>
        </p:nvSpPr>
        <p:spPr>
          <a:xfrm>
            <a:off x="2626519" y="304800"/>
            <a:ext cx="3890962" cy="587374"/>
          </a:xfrm>
        </p:spPr>
        <p:txBody>
          <a:bodyPr/>
          <a:lstStyle/>
          <a:p>
            <a:r>
              <a:rPr lang="ro-RO" dirty="0"/>
              <a:t>Diode de impuls</a:t>
            </a:r>
            <a:endParaRPr lang="en-US" dirty="0"/>
          </a:p>
        </p:txBody>
      </p:sp>
      <p:sp>
        <p:nvSpPr>
          <p:cNvPr id="3" name="Content Placeholder 2">
            <a:extLst>
              <a:ext uri="{FF2B5EF4-FFF2-40B4-BE49-F238E27FC236}">
                <a16:creationId xmlns:a16="http://schemas.microsoft.com/office/drawing/2014/main" id="{DE89A66C-0CAE-03FF-7C8D-155BCA9E21B9}"/>
              </a:ext>
            </a:extLst>
          </p:cNvPr>
          <p:cNvSpPr>
            <a:spLocks noGrp="1"/>
          </p:cNvSpPr>
          <p:nvPr>
            <p:ph idx="1"/>
          </p:nvPr>
        </p:nvSpPr>
        <p:spPr>
          <a:xfrm>
            <a:off x="152400" y="990600"/>
            <a:ext cx="8610600" cy="4876800"/>
          </a:xfrm>
        </p:spPr>
        <p:txBody>
          <a:bodyPr/>
          <a:lstStyle/>
          <a:p>
            <a:r>
              <a:rPr lang="en-US" sz="1400" dirty="0" err="1">
                <a:latin typeface="Times New Roman" panose="02020603050405020304" pitchFamily="18" charset="0"/>
                <a:cs typeface="Times New Roman" panose="02020603050405020304" pitchFamily="18" charset="0"/>
              </a:rPr>
              <a:t>Diodele</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 impuls - </a:t>
            </a:r>
            <a:r>
              <a:rPr lang="en-US" sz="1400" dirty="0">
                <a:latin typeface="Times New Roman" panose="02020603050405020304" pitchFamily="18" charset="0"/>
                <a:cs typeface="Times New Roman" panose="02020603050405020304" pitchFamily="18" charset="0"/>
              </a:rPr>
              <a:t>diode cu </a:t>
            </a:r>
            <a:r>
              <a:rPr lang="en-US" sz="1400" dirty="0" err="1">
                <a:latin typeface="Times New Roman" panose="02020603050405020304" pitchFamily="18" charset="0"/>
                <a:cs typeface="Times New Roman" panose="02020603050405020304" pitchFamily="18" charset="0"/>
              </a:rPr>
              <a:t>timpi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răspuns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tranzitorii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scurți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proiectate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acționeze</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elemente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comutare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atunci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când</a:t>
            </a:r>
            <a:r>
              <a:rPr lang="en-US" sz="1400" dirty="0">
                <a:latin typeface="Times New Roman" panose="02020603050405020304" pitchFamily="18" charset="0"/>
                <a:cs typeface="Times New Roman" panose="02020603050405020304" pitchFamily="18" charset="0"/>
              </a:rPr>
              <a:t> sunt </a:t>
            </a:r>
            <a:r>
              <a:rPr lang="en-US" sz="1400" dirty="0" err="1">
                <a:latin typeface="Times New Roman" panose="02020603050405020304" pitchFamily="18" charset="0"/>
                <a:cs typeface="Times New Roman" panose="02020603050405020304" pitchFamily="18" charset="0"/>
              </a:rPr>
              <a:t>expuse</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impulsuri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scurtă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durată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curenți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pulsanți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mari</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U</a:t>
            </a:r>
            <a:r>
              <a:rPr lang="en-US" sz="1400" dirty="0" err="1">
                <a:latin typeface="Times New Roman" panose="02020603050405020304" pitchFamily="18" charset="0"/>
                <a:cs typeface="Times New Roman" panose="02020603050405020304" pitchFamily="18" charset="0"/>
              </a:rPr>
              <a:t>tilizate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circuite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declanșare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oscilator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limitatoare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comutatoare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dispozitive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pulsante</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Diodele</a:t>
            </a:r>
            <a:r>
              <a:rPr lang="en-US" sz="1400" dirty="0">
                <a:latin typeface="Times New Roman" panose="02020603050405020304" pitchFamily="18" charset="0"/>
                <a:cs typeface="Times New Roman" panose="02020603050405020304" pitchFamily="18" charset="0"/>
              </a:rPr>
              <a:t> cu contact punctual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microaliaje</a:t>
            </a:r>
            <a:r>
              <a:rPr lang="ro-RO"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viteza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răspuns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crescută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selectarea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unui</a:t>
            </a:r>
            <a:r>
              <a:rPr lang="en-US" sz="1400" dirty="0">
                <a:latin typeface="Times New Roman" panose="02020603050405020304" pitchFamily="18" charset="0"/>
                <a:cs typeface="Times New Roman" panose="02020603050405020304" pitchFamily="18" charset="0"/>
              </a:rPr>
              <a:t> dopant care reduce </a:t>
            </a:r>
            <a:r>
              <a:rPr lang="en-US" sz="1400" dirty="0" err="1">
                <a:latin typeface="Times New Roman" panose="02020603050405020304" pitchFamily="18" charset="0"/>
                <a:cs typeface="Times New Roman" panose="02020603050405020304" pitchFamily="18" charset="0"/>
              </a:rPr>
              <a:t>durata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viață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purtătorului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minoritar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exemplu</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Au</a:t>
            </a:r>
            <a:r>
              <a:rPr lang="en-US" sz="1400" dirty="0">
                <a:latin typeface="Times New Roman" panose="02020603050405020304" pitchFamily="18" charset="0"/>
                <a:cs typeface="Times New Roman" panose="02020603050405020304" pitchFamily="18" charset="0"/>
              </a:rPr>
              <a:t> ca un </a:t>
            </a:r>
            <a:r>
              <a:rPr lang="en-US" sz="1400" dirty="0" err="1">
                <a:latin typeface="Times New Roman" panose="02020603050405020304" pitchFamily="18" charset="0"/>
                <a:cs typeface="Times New Roman" panose="02020603050405020304" pitchFamily="18" charset="0"/>
              </a:rPr>
              <a:t>astfel</a:t>
            </a:r>
            <a:r>
              <a:rPr lang="en-US" sz="1400" dirty="0">
                <a:latin typeface="Times New Roman" panose="02020603050405020304" pitchFamily="18" charset="0"/>
                <a:cs typeface="Times New Roman" panose="02020603050405020304" pitchFamily="18" charset="0"/>
              </a:rPr>
              <a:t> de dopant </a:t>
            </a:r>
            <a:r>
              <a:rPr lang="en-US" sz="1400" dirty="0" err="1">
                <a:latin typeface="Times New Roman" panose="02020603050405020304" pitchFamily="18" charset="0"/>
                <a:cs typeface="Times New Roman" panose="02020603050405020304" pitchFamily="18" charset="0"/>
              </a:rPr>
              <a:t>într</a:t>
            </a:r>
            <a:r>
              <a:rPr lang="en-US" sz="1400" dirty="0">
                <a:latin typeface="Times New Roman" panose="02020603050405020304" pitchFamily="18" charset="0"/>
                <a:cs typeface="Times New Roman" panose="02020603050405020304" pitchFamily="18" charset="0"/>
              </a:rPr>
              <a:t>-un </a:t>
            </a:r>
            <a:r>
              <a:rPr lang="ro-RO" sz="1400" dirty="0">
                <a:latin typeface="Times New Roman" panose="02020603050405020304" pitchFamily="18" charset="0"/>
                <a:cs typeface="Times New Roman" panose="02020603050405020304" pitchFamily="18" charset="0"/>
              </a:rPr>
              <a:t>n-SC</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obicei</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diodă</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 impuls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diodă</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cu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joncțiune</a:t>
            </a:r>
            <a:r>
              <a:rPr lang="en-US" sz="1400" dirty="0">
                <a:latin typeface="Times New Roman" panose="02020603050405020304" pitchFamily="18" charset="0"/>
                <a:cs typeface="Times New Roman" panose="02020603050405020304" pitchFamily="18" charset="0"/>
              </a:rPr>
              <a:t> p-n, </a:t>
            </a:r>
            <a:r>
              <a:rPr lang="en-US" sz="1400" dirty="0" err="1">
                <a:latin typeface="Times New Roman" panose="02020603050405020304" pitchFamily="18" charset="0"/>
                <a:cs typeface="Times New Roman" panose="02020603050405020304" pitchFamily="18" charset="0"/>
              </a:rPr>
              <a:t>optimizată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capacitatea</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 difuzie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capacitatea</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barieră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are un </a:t>
            </a:r>
            <a:r>
              <a:rPr lang="en-US" sz="1400" dirty="0" err="1">
                <a:latin typeface="Times New Roman" panose="02020603050405020304" pitchFamily="18" charset="0"/>
                <a:cs typeface="Times New Roman" panose="02020603050405020304" pitchFamily="18" charset="0"/>
              </a:rPr>
              <a:t>timp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scurt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recuperare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rezistenței</a:t>
            </a:r>
            <a:r>
              <a:rPr lang="en-US" sz="1400" dirty="0">
                <a:latin typeface="Times New Roman" panose="02020603050405020304" pitchFamily="18" charset="0"/>
                <a:cs typeface="Times New Roman" panose="02020603050405020304" pitchFamily="18" charset="0"/>
              </a:rPr>
              <a:t> inverse (</a:t>
            </a:r>
            <a:r>
              <a:rPr lang="en-US" sz="1400" dirty="0" err="1">
                <a:latin typeface="Times New Roman" panose="02020603050405020304" pitchFamily="18" charset="0"/>
                <a:cs typeface="Times New Roman" panose="02020603050405020304" pitchFamily="18" charset="0"/>
              </a:rPr>
              <a:t>absorbția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purtătorilor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minoritari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acumulați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baza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diodei</a:t>
            </a:r>
            <a:r>
              <a:rPr lang="en-US" sz="1400" dirty="0">
                <a:latin typeface="Times New Roman" panose="02020603050405020304" pitchFamily="18" charset="0"/>
                <a:cs typeface="Times New Roman" panose="02020603050405020304" pitchFamily="18" charset="0"/>
              </a:rPr>
              <a:t> sub </a:t>
            </a:r>
            <a:r>
              <a:rPr lang="en-US" sz="1400" dirty="0" err="1">
                <a:latin typeface="Times New Roman" panose="02020603050405020304" pitchFamily="18" charset="0"/>
                <a:cs typeface="Times New Roman" panose="02020603050405020304" pitchFamily="18" charset="0"/>
              </a:rPr>
              <a:t>curent</a:t>
            </a:r>
            <a:r>
              <a:rPr lang="en-US" sz="1400" dirty="0">
                <a:latin typeface="Times New Roman" panose="02020603050405020304" pitchFamily="18" charset="0"/>
                <a:cs typeface="Times New Roman" panose="02020603050405020304" pitchFamily="18" charset="0"/>
              </a:rPr>
              <a:t> direct). </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 reduce </a:t>
            </a:r>
            <a:r>
              <a:rPr lang="en-US" sz="1400" dirty="0" err="1">
                <a:latin typeface="Times New Roman" panose="02020603050405020304" pitchFamily="18" charset="0"/>
                <a:cs typeface="Times New Roman" panose="02020603050405020304" pitchFamily="18" charset="0"/>
              </a:rPr>
              <a:t>capacitatea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intrinsecă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timpul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fabricației</a:t>
            </a:r>
            <a:r>
              <a:rPr lang="en-US" sz="1400" dirty="0">
                <a:latin typeface="Times New Roman" panose="02020603050405020304" pitchFamily="18" charset="0"/>
                <a:cs typeface="Times New Roman" panose="02020603050405020304" pitchFamily="18" charset="0"/>
              </a:rPr>
              <a:t>, aria </a:t>
            </a:r>
            <a:r>
              <a:rPr lang="en-US" sz="1400" dirty="0" err="1">
                <a:latin typeface="Times New Roman" panose="02020603050405020304" pitchFamily="18" charset="0"/>
                <a:cs typeface="Times New Roman" panose="02020603050405020304" pitchFamily="18" charset="0"/>
              </a:rPr>
              <a:t>joncțiunii</a:t>
            </a:r>
            <a:r>
              <a:rPr lang="en-US" sz="1400" dirty="0">
                <a:latin typeface="Times New Roman" panose="02020603050405020304" pitchFamily="18" charset="0"/>
                <a:cs typeface="Times New Roman" panose="02020603050405020304" pitchFamily="18" charset="0"/>
              </a:rPr>
              <a:t> p-n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redusă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intenționat</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 reduce </a:t>
            </a:r>
            <a:r>
              <a:rPr lang="en-US" sz="1400" dirty="0" err="1">
                <a:latin typeface="Times New Roman" panose="02020603050405020304" pitchFamily="18" charset="0"/>
                <a:cs typeface="Times New Roman" panose="02020603050405020304" pitchFamily="18" charset="0"/>
              </a:rPr>
              <a:t>durata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viață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purtătorilor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minoritari</a:t>
            </a:r>
            <a:r>
              <a:rPr lang="en-US" sz="1400" dirty="0">
                <a:latin typeface="Times New Roman" panose="02020603050405020304" pitchFamily="18" charset="0"/>
                <a:cs typeface="Times New Roman" panose="02020603050405020304" pitchFamily="18" charset="0"/>
              </a:rPr>
              <a:t>, se </a:t>
            </a:r>
            <a:r>
              <a:rPr lang="en-US" sz="1400" dirty="0" err="1">
                <a:latin typeface="Times New Roman" panose="02020603050405020304" pitchFamily="18" charset="0"/>
                <a:cs typeface="Times New Roman" panose="02020603050405020304" pitchFamily="18" charset="0"/>
              </a:rPr>
              <a:t>utilizează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materiale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semiconductoare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puternic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dopate</a:t>
            </a:r>
            <a:r>
              <a:rPr lang="en-US" sz="1400" dirty="0">
                <a:latin typeface="Times New Roman" panose="02020603050405020304" pitchFamily="18" charset="0"/>
                <a:cs typeface="Times New Roman" panose="02020603050405020304" pitchFamily="18" charset="0"/>
              </a:rPr>
              <a:t>. Prin </a:t>
            </a:r>
            <a:r>
              <a:rPr lang="en-US" sz="1400" dirty="0" err="1">
                <a:latin typeface="Times New Roman" panose="02020603050405020304" pitchFamily="18" charset="0"/>
                <a:cs typeface="Times New Roman" panose="02020603050405020304" pitchFamily="18" charset="0"/>
              </a:rPr>
              <a:t>urmare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diodele</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impuls</a:t>
            </a:r>
            <a:r>
              <a:rPr lang="en-US" sz="1400" dirty="0">
                <a:latin typeface="Times New Roman" panose="02020603050405020304" pitchFamily="18" charset="0"/>
                <a:cs typeface="Times New Roman" panose="02020603050405020304" pitchFamily="18" charset="0"/>
              </a:rPr>
              <a:t> au </a:t>
            </a:r>
            <a:r>
              <a:rPr lang="en-US" sz="1400" dirty="0" err="1">
                <a:latin typeface="Times New Roman" panose="02020603050405020304" pitchFamily="18" charset="0"/>
                <a:cs typeface="Times New Roman" panose="02020603050405020304" pitchFamily="18" charset="0"/>
              </a:rPr>
              <a:t>curenți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impuls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maximi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până</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sute</a:t>
            </a:r>
            <a:r>
              <a:rPr lang="en-US" sz="1400" dirty="0">
                <a:latin typeface="Times New Roman" panose="02020603050405020304" pitchFamily="18" charset="0"/>
                <a:cs typeface="Times New Roman" panose="02020603050405020304" pitchFamily="18" charset="0"/>
              </a:rPr>
              <a:t> de mA)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tensiuni</a:t>
            </a:r>
            <a:r>
              <a:rPr lang="en-US" sz="1400" dirty="0">
                <a:latin typeface="Times New Roman" panose="02020603050405020304" pitchFamily="18" charset="0"/>
                <a:cs typeface="Times New Roman" panose="02020603050405020304" pitchFamily="18" charset="0"/>
              </a:rPr>
              <a:t> inverse </a:t>
            </a:r>
            <a:r>
              <a:rPr lang="en-US" sz="1400" dirty="0" err="1">
                <a:latin typeface="Times New Roman" panose="02020603050405020304" pitchFamily="18" charset="0"/>
                <a:cs typeface="Times New Roman" panose="02020603050405020304" pitchFamily="18" charset="0"/>
              </a:rPr>
              <a:t>maxime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până</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zeci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volți</a:t>
            </a:r>
            <a:r>
              <a:rPr lang="en-US" sz="1400" dirty="0">
                <a:latin typeface="Times New Roman" panose="02020603050405020304" pitchFamily="18" charset="0"/>
                <a:cs typeface="Times New Roman" panose="02020603050405020304" pitchFamily="18" charset="0"/>
              </a:rPr>
              <a:t>), precum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curenți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inverși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crescuți</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O diferență semnificativă în comportamentul unei diode de impuls este că, spre deosebire de o diodă convențională, acest tip de element nu se oprește imediat după aplicarea polarizării inverse, ci rămâne deschis pentru o perioadă de timp (miimi de secundă), închizându-se după o mică întârziere. Când polaritatea tensiunii aplicate se inversează, dioda se oprește. Oprirea nu are loc imediat; mai întâi, există o creștere bruscă a curentului invers, apoi, după absorbție</a:t>
            </a:r>
          </a:p>
        </p:txBody>
      </p:sp>
      <p:pic>
        <p:nvPicPr>
          <p:cNvPr id="5" name="Picture 4">
            <a:extLst>
              <a:ext uri="{FF2B5EF4-FFF2-40B4-BE49-F238E27FC236}">
                <a16:creationId xmlns:a16="http://schemas.microsoft.com/office/drawing/2014/main" id="{328DEFCC-9B8D-B677-1B2C-876127A05929}"/>
              </a:ext>
            </a:extLst>
          </p:cNvPr>
          <p:cNvPicPr>
            <a:picLocks noChangeAspect="1"/>
          </p:cNvPicPr>
          <p:nvPr/>
        </p:nvPicPr>
        <p:blipFill>
          <a:blip r:embed="rId2"/>
          <a:stretch>
            <a:fillRect/>
          </a:stretch>
        </p:blipFill>
        <p:spPr>
          <a:xfrm>
            <a:off x="8285363" y="0"/>
            <a:ext cx="838317" cy="1428949"/>
          </a:xfrm>
          <a:prstGeom prst="rect">
            <a:avLst/>
          </a:prstGeom>
        </p:spPr>
      </p:pic>
    </p:spTree>
    <p:extLst>
      <p:ext uri="{BB962C8B-B14F-4D97-AF65-F5344CB8AC3E}">
        <p14:creationId xmlns:p14="http://schemas.microsoft.com/office/powerpoint/2010/main" val="308247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71353"/>
            <a:ext cx="3478288" cy="267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86" y="2842707"/>
            <a:ext cx="8915400" cy="1846659"/>
          </a:xfrm>
          <a:prstGeom prst="rect">
            <a:avLst/>
          </a:prstGeom>
        </p:spPr>
        <p:txBody>
          <a:bodyPr wrap="square">
            <a:spAutoFit/>
          </a:bodyPr>
          <a:lstStyle/>
          <a:p>
            <a:pPr algn="just"/>
            <a:r>
              <a:rPr lang="ro-RO" sz="1600" b="0" i="0" dirty="0">
                <a:solidFill>
                  <a:srgbClr val="212121"/>
                </a:solidFill>
                <a:effectLst/>
                <a:latin typeface="Times New Roman" panose="02020603050405020304" pitchFamily="18" charset="0"/>
                <a:cs typeface="Times New Roman" panose="02020603050405020304" pitchFamily="18" charset="0"/>
              </a:rPr>
              <a:t>Multiple p-n joncțiuni  dintre granulele SC</a:t>
            </a:r>
          </a:p>
          <a:p>
            <a:pPr algn="just"/>
            <a:r>
              <a:rPr lang="ro-RO" sz="1600" b="0" i="0" dirty="0">
                <a:solidFill>
                  <a:srgbClr val="212121"/>
                </a:solidFill>
                <a:effectLst/>
                <a:latin typeface="Times New Roman" panose="02020603050405020304" pitchFamily="18" charset="0"/>
                <a:cs typeface="Times New Roman" panose="02020603050405020304" pitchFamily="18" charset="0"/>
              </a:rPr>
              <a:t>Designul varistorului este simplu, fiind fabricat prin sinterizarea </a:t>
            </a:r>
            <a:r>
              <a:rPr lang="ro-RO" sz="1600" b="0" i="0" dirty="0" err="1">
                <a:solidFill>
                  <a:srgbClr val="212121"/>
                </a:solidFill>
                <a:effectLst/>
                <a:latin typeface="Times New Roman" panose="02020603050405020304" pitchFamily="18" charset="0"/>
                <a:cs typeface="Times New Roman" panose="02020603050405020304" pitchFamily="18" charset="0"/>
              </a:rPr>
              <a:t>ZnO</a:t>
            </a:r>
            <a:r>
              <a:rPr lang="ro-RO" sz="1600" b="0" i="0" dirty="0">
                <a:solidFill>
                  <a:srgbClr val="212121"/>
                </a:solidFill>
                <a:effectLst/>
                <a:latin typeface="Times New Roman" panose="02020603050405020304" pitchFamily="18" charset="0"/>
                <a:cs typeface="Times New Roman" panose="02020603050405020304" pitchFamily="18" charset="0"/>
              </a:rPr>
              <a:t> sau a </a:t>
            </a:r>
            <a:r>
              <a:rPr lang="ro-RO" sz="1600" b="0" i="0" dirty="0" err="1">
                <a:solidFill>
                  <a:srgbClr val="212121"/>
                </a:solidFill>
                <a:effectLst/>
                <a:latin typeface="Times New Roman" panose="02020603050405020304" pitchFamily="18" charset="0"/>
                <a:cs typeface="Times New Roman" panose="02020603050405020304" pitchFamily="18" charset="0"/>
              </a:rPr>
              <a:t>SiC</a:t>
            </a:r>
            <a:r>
              <a:rPr lang="ro-RO" sz="1600" b="0" i="0" dirty="0">
                <a:solidFill>
                  <a:srgbClr val="212121"/>
                </a:solidFill>
                <a:effectLst/>
                <a:latin typeface="Times New Roman" panose="02020603050405020304" pitchFamily="18" charset="0"/>
                <a:cs typeface="Times New Roman" panose="02020603050405020304" pitchFamily="18" charset="0"/>
              </a:rPr>
              <a:t> cu adăugarea de lianți. După tratamentul termic, suprafața bazei rezultate este metalizată, pe care sunt lipite terminale metalice. Peste structură se aplică dielectric, sub formă de carcasă ceramică sau </a:t>
            </a:r>
            <a:r>
              <a:rPr lang="ro-RO" sz="1600" b="0" i="0" dirty="0" err="1">
                <a:solidFill>
                  <a:srgbClr val="212121"/>
                </a:solidFill>
                <a:effectLst/>
                <a:latin typeface="Times New Roman" panose="02020603050405020304" pitchFamily="18" charset="0"/>
                <a:cs typeface="Times New Roman" panose="02020603050405020304" pitchFamily="18" charset="0"/>
              </a:rPr>
              <a:t>epoxidică</a:t>
            </a:r>
            <a:r>
              <a:rPr lang="ro-RO" sz="1600" b="0" i="0" dirty="0">
                <a:solidFill>
                  <a:srgbClr val="212121"/>
                </a:solidFill>
                <a:effectLst/>
                <a:latin typeface="Times New Roman" panose="02020603050405020304" pitchFamily="18" charset="0"/>
                <a:cs typeface="Times New Roman" panose="02020603050405020304" pitchFamily="18" charset="0"/>
              </a:rPr>
              <a:t>. </a:t>
            </a:r>
          </a:p>
          <a:p>
            <a:pPr algn="just"/>
            <a:r>
              <a:rPr lang="ro-RO" sz="1600" b="0" i="0" dirty="0">
                <a:solidFill>
                  <a:srgbClr val="212121"/>
                </a:solidFill>
                <a:effectLst/>
                <a:latin typeface="Times New Roman" panose="02020603050405020304" pitchFamily="18" charset="0"/>
                <a:cs typeface="Times New Roman" panose="02020603050405020304" pitchFamily="18" charset="0"/>
              </a:rPr>
              <a:t>Materialul de bază </a:t>
            </a:r>
            <a:r>
              <a:rPr lang="ro-RO" sz="1600" b="0" i="0" dirty="0" err="1">
                <a:solidFill>
                  <a:srgbClr val="212121"/>
                </a:solidFill>
                <a:effectLst/>
                <a:latin typeface="Times New Roman" panose="02020603050405020304" pitchFamily="18" charset="0"/>
                <a:cs typeface="Times New Roman" panose="02020603050405020304" pitchFamily="18" charset="0"/>
              </a:rPr>
              <a:t>SiC</a:t>
            </a:r>
            <a:r>
              <a:rPr lang="ro-RO" sz="1600" b="0" i="0" dirty="0">
                <a:solidFill>
                  <a:srgbClr val="212121"/>
                </a:solidFill>
                <a:effectLst/>
                <a:latin typeface="Times New Roman" panose="02020603050405020304" pitchFamily="18" charset="0"/>
                <a:cs typeface="Times New Roman" panose="02020603050405020304" pitchFamily="18" charset="0"/>
              </a:rPr>
              <a:t> </a:t>
            </a:r>
            <a:r>
              <a:rPr lang="ro-RO" sz="1600" b="0" i="0" dirty="0" err="1">
                <a:solidFill>
                  <a:srgbClr val="212121"/>
                </a:solidFill>
                <a:effectLst/>
                <a:latin typeface="Times New Roman" panose="02020603050405020304" pitchFamily="18" charset="0"/>
                <a:cs typeface="Times New Roman" panose="02020603050405020304" pitchFamily="18" charset="0"/>
              </a:rPr>
              <a:t>fărămițat</a:t>
            </a:r>
            <a:r>
              <a:rPr lang="ro-RO" sz="1600" b="0" i="0" dirty="0">
                <a:solidFill>
                  <a:srgbClr val="212121"/>
                </a:solidFill>
                <a:effectLst/>
                <a:latin typeface="Times New Roman" panose="02020603050405020304" pitchFamily="18" charset="0"/>
                <a:cs typeface="Times New Roman" panose="02020603050405020304" pitchFamily="18" charset="0"/>
              </a:rPr>
              <a:t> în granule de 40-300 </a:t>
            </a:r>
            <a:r>
              <a:rPr lang="el-GR" sz="1600" b="0" i="0" dirty="0">
                <a:solidFill>
                  <a:srgbClr val="212121"/>
                </a:solidFill>
                <a:effectLst/>
                <a:latin typeface="Times New Roman" panose="02020603050405020304" pitchFamily="18" charset="0"/>
                <a:cs typeface="Times New Roman" panose="02020603050405020304" pitchFamily="18" charset="0"/>
              </a:rPr>
              <a:t>μ</a:t>
            </a:r>
            <a:r>
              <a:rPr lang="ro-RO" sz="1600" b="0" i="0" dirty="0">
                <a:solidFill>
                  <a:srgbClr val="212121"/>
                </a:solidFill>
                <a:effectLst/>
                <a:latin typeface="Times New Roman" panose="02020603050405020304" pitchFamily="18" charset="0"/>
                <a:cs typeface="Times New Roman" panose="02020603050405020304" pitchFamily="18" charset="0"/>
              </a:rPr>
              <a:t>m amestecat 26% lut, se coace la 1270 C (numit TIRIT), sau din sticlă lichidă (75% SiO2+24% Na2O+ H20) + </a:t>
            </a:r>
            <a:r>
              <a:rPr lang="ro-RO" sz="1600" b="0" i="0" dirty="0" err="1">
                <a:solidFill>
                  <a:srgbClr val="212121"/>
                </a:solidFill>
                <a:effectLst/>
                <a:latin typeface="Times New Roman" panose="02020603050405020304" pitchFamily="18" charset="0"/>
                <a:cs typeface="Times New Roman" panose="02020603050405020304" pitchFamily="18" charset="0"/>
              </a:rPr>
              <a:t>SiH</a:t>
            </a:r>
            <a:r>
              <a:rPr lang="ro-RO" sz="1600" b="0" i="0" dirty="0">
                <a:solidFill>
                  <a:srgbClr val="212121"/>
                </a:solidFill>
                <a:effectLst/>
                <a:latin typeface="Times New Roman" panose="02020603050405020304" pitchFamily="18" charset="0"/>
                <a:cs typeface="Times New Roman" panose="02020603050405020304" pitchFamily="18" charset="0"/>
              </a:rPr>
              <a:t> la T=380 C (VILIT) .</a:t>
            </a:r>
          </a:p>
          <a:p>
            <a:pPr algn="just"/>
            <a:endParaRPr lang="ro-RO" b="0" i="0" dirty="0">
              <a:solidFill>
                <a:srgbClr val="212121"/>
              </a:solidFill>
              <a:effectLst/>
              <a:latin typeface="Bitter"/>
            </a:endParaRPr>
          </a:p>
        </p:txBody>
      </p:sp>
      <p:pic>
        <p:nvPicPr>
          <p:cNvPr id="2" name="Picture 1">
            <a:extLst>
              <a:ext uri="{FF2B5EF4-FFF2-40B4-BE49-F238E27FC236}">
                <a16:creationId xmlns:a16="http://schemas.microsoft.com/office/drawing/2014/main" id="{181F4AA0-398F-7BEE-4AE2-89EFA0C4072D}"/>
              </a:ext>
            </a:extLst>
          </p:cNvPr>
          <p:cNvPicPr>
            <a:picLocks noChangeAspect="1"/>
          </p:cNvPicPr>
          <p:nvPr/>
        </p:nvPicPr>
        <p:blipFill>
          <a:blip r:embed="rId3"/>
          <a:stretch>
            <a:fillRect/>
          </a:stretch>
        </p:blipFill>
        <p:spPr>
          <a:xfrm>
            <a:off x="5775855" y="228600"/>
            <a:ext cx="3017984" cy="2614107"/>
          </a:xfrm>
          <a:prstGeom prst="rect">
            <a:avLst/>
          </a:prstGeom>
        </p:spPr>
      </p:pic>
      <p:pic>
        <p:nvPicPr>
          <p:cNvPr id="4" name="Picture 4">
            <a:extLst>
              <a:ext uri="{FF2B5EF4-FFF2-40B4-BE49-F238E27FC236}">
                <a16:creationId xmlns:a16="http://schemas.microsoft.com/office/drawing/2014/main" id="{4AC00221-88CA-70DF-F418-E1EDAA483D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9240" y="4686994"/>
            <a:ext cx="3798692" cy="21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51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31FD-8422-3661-EBFC-8EF45B1583B8}"/>
              </a:ext>
            </a:extLst>
          </p:cNvPr>
          <p:cNvSpPr>
            <a:spLocks noGrp="1"/>
          </p:cNvSpPr>
          <p:nvPr>
            <p:ph type="title"/>
          </p:nvPr>
        </p:nvSpPr>
        <p:spPr>
          <a:xfrm>
            <a:off x="1285875" y="381000"/>
            <a:ext cx="6572250" cy="587374"/>
          </a:xfrm>
        </p:spPr>
        <p:txBody>
          <a:bodyPr/>
          <a:lstStyle/>
          <a:p>
            <a:r>
              <a:rPr lang="ro-RO" dirty="0"/>
              <a:t>Diode universale și de impuls</a:t>
            </a:r>
            <a:endParaRPr lang="en-US" dirty="0"/>
          </a:p>
        </p:txBody>
      </p:sp>
      <p:sp>
        <p:nvSpPr>
          <p:cNvPr id="3" name="Content Placeholder 2">
            <a:extLst>
              <a:ext uri="{FF2B5EF4-FFF2-40B4-BE49-F238E27FC236}">
                <a16:creationId xmlns:a16="http://schemas.microsoft.com/office/drawing/2014/main" id="{E9595C52-412B-2412-0577-7ED94BAB153E}"/>
              </a:ext>
            </a:extLst>
          </p:cNvPr>
          <p:cNvSpPr>
            <a:spLocks noGrp="1"/>
          </p:cNvSpPr>
          <p:nvPr>
            <p:ph idx="1"/>
          </p:nvPr>
        </p:nvSpPr>
        <p:spPr>
          <a:xfrm>
            <a:off x="228600" y="968374"/>
            <a:ext cx="8610600" cy="4322763"/>
          </a:xfrm>
        </p:spPr>
        <p:txBody>
          <a:bodyPr/>
          <a:lstStyle/>
          <a:p>
            <a:r>
              <a:rPr lang="ro-RO" sz="1600" dirty="0">
                <a:latin typeface="Times New Roman" panose="02020603050405020304" pitchFamily="18" charset="0"/>
                <a:cs typeface="Times New Roman" panose="02020603050405020304" pitchFamily="18" charset="0"/>
              </a:rPr>
              <a:t>P</a:t>
            </a:r>
            <a:r>
              <a:rPr lang="en-US" sz="1600" dirty="0" err="1">
                <a:latin typeface="Times New Roman" panose="02020603050405020304" pitchFamily="18" charset="0"/>
                <a:cs typeface="Times New Roman" panose="02020603050405020304" pitchFamily="18" charset="0"/>
              </a:rPr>
              <a:t>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convertirea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semnalelor</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înaltă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frecvență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celor</a:t>
            </a:r>
            <a:r>
              <a:rPr lang="en-US" sz="1600" dirty="0">
                <a:latin typeface="Times New Roman" panose="02020603050405020304" pitchFamily="18" charset="0"/>
                <a:cs typeface="Times New Roman" panose="02020603050405020304" pitchFamily="18" charset="0"/>
              </a:rPr>
              <a:t> pulsate.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Una </a:t>
            </a:r>
            <a:r>
              <a:rPr lang="en-US" sz="1600" dirty="0" err="1">
                <a:latin typeface="Times New Roman" panose="02020603050405020304" pitchFamily="18" charset="0"/>
                <a:cs typeface="Times New Roman" panose="02020603050405020304" pitchFamily="18" charset="0"/>
              </a:rPr>
              <a:t>dintre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principalele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cauze</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întârzierii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răspunsului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diodele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legată</a:t>
            </a:r>
            <a:r>
              <a:rPr lang="en-US" sz="1600" dirty="0">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capacitatea</a:t>
            </a:r>
            <a:r>
              <a:rPr lang="en-US" sz="1600" dirty="0">
                <a:solidFill>
                  <a:srgbClr val="FF0000"/>
                </a:solidFill>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difuzie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reduce </a:t>
            </a:r>
            <a:r>
              <a:rPr lang="en-US" sz="1600" dirty="0" err="1">
                <a:latin typeface="Times New Roman" panose="02020603050405020304" pitchFamily="18" charset="0"/>
                <a:cs typeface="Times New Roman" panose="02020603050405020304" pitchFamily="18" charset="0"/>
              </a:rPr>
              <a:t>durata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viață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materialul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e.g. </a:t>
            </a:r>
            <a:r>
              <a:rPr lang="en-US" sz="1600" dirty="0">
                <a:latin typeface="Times New Roman" panose="02020603050405020304" pitchFamily="18" charset="0"/>
                <a:cs typeface="Times New Roman" panose="02020603050405020304" pitchFamily="18" charset="0"/>
              </a:rPr>
              <a:t>cu </a:t>
            </a:r>
            <a:r>
              <a:rPr lang="ro-RO" sz="1600" dirty="0">
                <a:latin typeface="Times New Roman" panose="02020603050405020304" pitchFamily="18" charset="0"/>
                <a:cs typeface="Times New Roman" panose="02020603050405020304" pitchFamily="18" charset="0"/>
              </a:rPr>
              <a:t>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niveluri</a:t>
            </a:r>
            <a:r>
              <a:rPr lang="en-US" sz="1600" dirty="0">
                <a:latin typeface="Times New Roman" panose="02020603050405020304" pitchFamily="18" charset="0"/>
                <a:cs typeface="Times New Roman" panose="02020603050405020304" pitchFamily="18" charset="0"/>
              </a:rPr>
              <a:t> multiple de </a:t>
            </a:r>
            <a:r>
              <a:rPr lang="en-US" sz="1600" dirty="0" err="1">
                <a:latin typeface="Times New Roman" panose="02020603050405020304" pitchFamily="18" charset="0"/>
                <a:cs typeface="Times New Roman" panose="02020603050405020304" pitchFamily="18" charset="0"/>
              </a:rPr>
              <a:t>captare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interzisă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crescând</a:t>
            </a:r>
            <a:r>
              <a:rPr lang="en-US" sz="1600" dirty="0">
                <a:latin typeface="Times New Roman" panose="02020603050405020304" pitchFamily="18" charset="0"/>
                <a:cs typeface="Times New Roman" panose="02020603050405020304" pitchFamily="18" charset="0"/>
              </a:rPr>
              <a:t> rata de </a:t>
            </a:r>
            <a:r>
              <a:rPr lang="en-US" sz="1600" dirty="0" err="1">
                <a:latin typeface="Times New Roman" panose="02020603050405020304" pitchFamily="18" charset="0"/>
                <a:cs typeface="Times New Roman" panose="02020603050405020304" pitchFamily="18" charset="0"/>
              </a:rPr>
              <a:t>recombinare</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r>
              <a:rPr lang="ro-RO" sz="1600" dirty="0">
                <a:latin typeface="Times New Roman" panose="02020603050405020304" pitchFamily="18" charset="0"/>
                <a:cs typeface="Times New Roman" panose="02020603050405020304" pitchFamily="18" charset="0"/>
              </a:rPr>
              <a:t>U</a:t>
            </a:r>
            <a:r>
              <a:rPr lang="en-US" sz="1600" dirty="0">
                <a:latin typeface="Times New Roman" panose="02020603050405020304" pitchFamily="18" charset="0"/>
                <a:cs typeface="Times New Roman" panose="02020603050405020304" pitchFamily="18" charset="0"/>
              </a:rPr>
              <a:t>n tip de </a:t>
            </a:r>
            <a:r>
              <a:rPr lang="en-US" sz="1600" dirty="0" err="1">
                <a:latin typeface="Times New Roman" panose="02020603050405020304" pitchFamily="18" charset="0"/>
                <a:cs typeface="Times New Roman" panose="02020603050405020304" pitchFamily="18" charset="0"/>
              </a:rPr>
              <a:t>diodă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uz</a:t>
            </a:r>
            <a:r>
              <a:rPr lang="en-US" sz="1600" dirty="0">
                <a:latin typeface="Times New Roman" panose="02020603050405020304" pitchFamily="18" charset="0"/>
                <a:cs typeface="Times New Roman" panose="02020603050405020304" pitchFamily="18" charset="0"/>
              </a:rPr>
              <a:t> general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dioda</a:t>
            </a:r>
            <a:r>
              <a:rPr lang="en-US" sz="1600" dirty="0">
                <a:solidFill>
                  <a:srgbClr val="FF0000"/>
                </a:solidFill>
                <a:latin typeface="Times New Roman" panose="02020603050405020304" pitchFamily="18" charset="0"/>
                <a:cs typeface="Times New Roman" panose="02020603050405020304" pitchFamily="18" charset="0"/>
              </a:rPr>
              <a:t> cu </a:t>
            </a:r>
            <a:r>
              <a:rPr lang="en-US" sz="1600" dirty="0" err="1">
                <a:solidFill>
                  <a:srgbClr val="FF0000"/>
                </a:solidFill>
                <a:latin typeface="Times New Roman" panose="02020603050405020304" pitchFamily="18" charset="0"/>
                <a:cs typeface="Times New Roman" panose="02020603050405020304" pitchFamily="18" charset="0"/>
              </a:rPr>
              <a:t>bază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scurtă</a:t>
            </a:r>
            <a:r>
              <a:rPr lang="ro-RO" sz="1600" dirty="0">
                <a:latin typeface="Times New Roman" panose="02020603050405020304" pitchFamily="18" charset="0"/>
                <a:cs typeface="Times New Roman" panose="02020603050405020304" pitchFamily="18" charset="0"/>
              </a:rPr>
              <a:t>, la care </a:t>
            </a:r>
            <a:r>
              <a:rPr lang="en-US" sz="1600" dirty="0" err="1">
                <a:latin typeface="Times New Roman" panose="02020603050405020304" pitchFamily="18" charset="0"/>
                <a:cs typeface="Times New Roman" panose="02020603050405020304" pitchFamily="18" charset="0"/>
              </a:rPr>
              <a:t>lungimea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scurtă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decât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lungimea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difuzie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purtătorilor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minoritari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consecință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capacitatea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difuzie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determinată</a:t>
            </a:r>
            <a:r>
              <a:rPr lang="en-US" sz="1600" dirty="0">
                <a:latin typeface="Times New Roman" panose="02020603050405020304" pitchFamily="18" charset="0"/>
                <a:cs typeface="Times New Roman" panose="02020603050405020304" pitchFamily="18" charset="0"/>
              </a:rPr>
              <a:t> nu de </a:t>
            </a:r>
            <a:r>
              <a:rPr lang="en-US" sz="1600" dirty="0" err="1">
                <a:latin typeface="Times New Roman" panose="02020603050405020304" pitchFamily="18" charset="0"/>
                <a:cs typeface="Times New Roman" panose="02020603050405020304" pitchFamily="18" charset="0"/>
              </a:rPr>
              <a:t>durata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viață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purtătorului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minoritar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ci </a:t>
            </a:r>
            <a:r>
              <a:rPr lang="en-US" sz="1600" dirty="0">
                <a:solidFill>
                  <a:srgbClr val="FF0000"/>
                </a:solidFill>
                <a:latin typeface="Times New Roman" panose="02020603050405020304" pitchFamily="18" charset="0"/>
                <a:cs typeface="Times New Roman" panose="02020603050405020304" pitchFamily="18" charset="0"/>
              </a:rPr>
              <a:t>de </a:t>
            </a:r>
            <a:r>
              <a:rPr lang="en-US" sz="1600" dirty="0" err="1">
                <a:solidFill>
                  <a:srgbClr val="FF0000"/>
                </a:solidFill>
                <a:latin typeface="Times New Roman" panose="02020603050405020304" pitchFamily="18" charset="0"/>
                <a:cs typeface="Times New Roman" panose="02020603050405020304" pitchFamily="18" charset="0"/>
              </a:rPr>
              <a:t>timpul</a:t>
            </a:r>
            <a:r>
              <a:rPr lang="en-US" sz="1600" dirty="0">
                <a:solidFill>
                  <a:srgbClr val="FF0000"/>
                </a:solidFill>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rezidență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timpul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zbor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scurt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Dar, </a:t>
            </a:r>
            <a:r>
              <a:rPr lang="en-US" sz="1600" dirty="0" err="1">
                <a:latin typeface="Times New Roman" panose="02020603050405020304" pitchFamily="18" charset="0"/>
                <a:cs typeface="Times New Roman" panose="02020603050405020304" pitchFamily="18" charset="0"/>
              </a:rPr>
              <a:t>reducerea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grosimii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bazei</a:t>
            </a:r>
            <a:r>
              <a:rPr lang="en-US" sz="1600" dirty="0">
                <a:latin typeface="Times New Roman" panose="02020603050405020304" pitchFamily="18" charset="0"/>
                <a:cs typeface="Times New Roman" panose="02020603050405020304" pitchFamily="18" charset="0"/>
              </a:rPr>
              <a:t> cu o </a:t>
            </a:r>
            <a:r>
              <a:rPr lang="en-US" sz="1600" dirty="0" err="1">
                <a:latin typeface="Times New Roman" panose="02020603050405020304" pitchFamily="18" charset="0"/>
                <a:cs typeface="Times New Roman" panose="02020603050405020304" pitchFamily="18" charset="0"/>
              </a:rPr>
              <a:t>suprafață</a:t>
            </a:r>
            <a:r>
              <a:rPr lang="en-US" sz="1600" dirty="0">
                <a:latin typeface="Times New Roman" panose="02020603050405020304" pitchFamily="18" charset="0"/>
                <a:cs typeface="Times New Roman" panose="02020603050405020304" pitchFamily="18" charset="0"/>
              </a:rPr>
              <a:t> mare a </a:t>
            </a:r>
            <a:r>
              <a:rPr lang="en-US" sz="1600" dirty="0" err="1">
                <a:latin typeface="Times New Roman" panose="02020603050405020304" pitchFamily="18" charset="0"/>
                <a:cs typeface="Times New Roman" panose="02020603050405020304" pitchFamily="18" charset="0"/>
              </a:rPr>
              <a:t>joncțiunii</a:t>
            </a:r>
            <a:r>
              <a:rPr lang="en-US" sz="1600" dirty="0">
                <a:latin typeface="Times New Roman" panose="02020603050405020304" pitchFamily="18" charset="0"/>
                <a:cs typeface="Times New Roman" panose="02020603050405020304" pitchFamily="18" charset="0"/>
              </a:rPr>
              <a:t> p-n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dificilă</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punct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vedere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tehnologic</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diodele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scurtă</a:t>
            </a:r>
            <a:r>
              <a:rPr lang="en-US" sz="1600" dirty="0">
                <a:latin typeface="Times New Roman" panose="02020603050405020304" pitchFamily="18" charset="0"/>
                <a:cs typeface="Times New Roman" panose="02020603050405020304" pitchFamily="18" charset="0"/>
              </a:rPr>
              <a:t> cu o </a:t>
            </a:r>
            <a:r>
              <a:rPr lang="en-US" sz="1600" dirty="0" err="1">
                <a:latin typeface="Times New Roman" panose="02020603050405020304" pitchFamily="18" charset="0"/>
                <a:cs typeface="Times New Roman" panose="02020603050405020304" pitchFamily="18" charset="0"/>
              </a:rPr>
              <a:t>suprafață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mică</a:t>
            </a:r>
            <a:r>
              <a:rPr lang="en-US" sz="1600" dirty="0">
                <a:latin typeface="Times New Roman" panose="02020603050405020304" pitchFamily="18" charset="0"/>
                <a:cs typeface="Times New Roman" panose="02020603050405020304" pitchFamily="18" charset="0"/>
              </a:rPr>
              <a:t> au </a:t>
            </a:r>
            <a:r>
              <a:rPr lang="en-US" sz="1600" dirty="0" err="1">
                <a:solidFill>
                  <a:srgbClr val="FF0000"/>
                </a:solidFill>
                <a:latin typeface="Times New Roman" panose="02020603050405020304" pitchFamily="18" charset="0"/>
                <a:cs typeface="Times New Roman" panose="02020603050405020304" pitchFamily="18" charset="0"/>
              </a:rPr>
              <a:t>putere</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redusă</a:t>
            </a:r>
            <a:endParaRPr lang="ro-RO" sz="1600" dirty="0">
              <a:solidFill>
                <a:srgbClr val="FF0000"/>
              </a:solidFill>
              <a:latin typeface="Times New Roman" panose="02020603050405020304" pitchFamily="18" charset="0"/>
              <a:cs typeface="Times New Roman" panose="02020603050405020304" pitchFamily="18" charset="0"/>
            </a:endParaRPr>
          </a:p>
          <a:p>
            <a:endParaRPr lang="ro-RO" sz="1600" dirty="0">
              <a:solidFill>
                <a:srgbClr val="FF0000"/>
              </a:solidFill>
              <a:latin typeface="Times New Roman" panose="02020603050405020304" pitchFamily="18" charset="0"/>
              <a:cs typeface="Times New Roman" panose="02020603050405020304" pitchFamily="18" charset="0"/>
            </a:endParaRPr>
          </a:p>
          <a:p>
            <a:r>
              <a:rPr lang="ro-RO" sz="1600" dirty="0">
                <a:solidFill>
                  <a:srgbClr val="FF0000"/>
                </a:solidFill>
                <a:latin typeface="Times New Roman" panose="02020603050405020304" pitchFamily="18" charset="0"/>
                <a:cs typeface="Times New Roman" panose="02020603050405020304" pitchFamily="18" charset="0"/>
              </a:rPr>
              <a:t>Diode de impuls – </a:t>
            </a:r>
            <a:r>
              <a:rPr lang="ro-RO" sz="1600" dirty="0" err="1">
                <a:solidFill>
                  <a:srgbClr val="FF0000"/>
                </a:solidFill>
                <a:latin typeface="Times New Roman" panose="02020603050405020304" pitchFamily="18" charset="0"/>
                <a:cs typeface="Times New Roman" panose="02020603050405020304" pitchFamily="18" charset="0"/>
              </a:rPr>
              <a:t>pânț</a:t>
            </a:r>
            <a:r>
              <a:rPr lang="ro-RO" sz="1600" dirty="0">
                <a:solidFill>
                  <a:srgbClr val="FF0000"/>
                </a:solidFill>
                <a:latin typeface="Times New Roman" panose="02020603050405020304" pitchFamily="18" charset="0"/>
                <a:cs typeface="Times New Roman" panose="02020603050405020304" pitchFamily="18" charset="0"/>
              </a:rPr>
              <a:t> la sute de GHz</a:t>
            </a:r>
          </a:p>
        </p:txBody>
      </p:sp>
    </p:spTree>
    <p:extLst>
      <p:ext uri="{BB962C8B-B14F-4D97-AF65-F5344CB8AC3E}">
        <p14:creationId xmlns:p14="http://schemas.microsoft.com/office/powerpoint/2010/main" val="131010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92A11-D6D7-B30F-1895-E32CD5B3AAD1}"/>
              </a:ext>
            </a:extLst>
          </p:cNvPr>
          <p:cNvSpPr>
            <a:spLocks noGrp="1"/>
          </p:cNvSpPr>
          <p:nvPr>
            <p:ph idx="1"/>
          </p:nvPr>
        </p:nvSpPr>
        <p:spPr>
          <a:xfrm>
            <a:off x="228600" y="304801"/>
            <a:ext cx="6629400" cy="3581400"/>
          </a:xfrm>
        </p:spPr>
        <p:txBody>
          <a:bodyPr/>
          <a:lstStyle/>
          <a:p>
            <a:pPr marL="0" indent="0" algn="just">
              <a:buNone/>
            </a:pPr>
            <a:r>
              <a:rPr lang="ro-RO" sz="1600" dirty="0">
                <a:solidFill>
                  <a:srgbClr val="FF0000"/>
                </a:solidFill>
                <a:latin typeface="Times New Roman" panose="02020603050405020304" pitchFamily="18" charset="0"/>
                <a:cs typeface="Times New Roman" panose="02020603050405020304" pitchFamily="18" charset="0"/>
              </a:rPr>
              <a:t>D</a:t>
            </a:r>
            <a:r>
              <a:rPr lang="en-US" sz="1600" dirty="0" err="1">
                <a:solidFill>
                  <a:srgbClr val="FF0000"/>
                </a:solidFill>
                <a:latin typeface="Times New Roman" panose="02020603050405020304" pitchFamily="18" charset="0"/>
                <a:cs typeface="Times New Roman" panose="02020603050405020304" pitchFamily="18" charset="0"/>
              </a:rPr>
              <a:t>iodele</a:t>
            </a:r>
            <a:r>
              <a:rPr lang="en-US" sz="1600" dirty="0">
                <a:solidFill>
                  <a:srgbClr val="FF0000"/>
                </a:solidFill>
                <a:latin typeface="Times New Roman" panose="02020603050405020304" pitchFamily="18" charset="0"/>
                <a:cs typeface="Times New Roman" panose="02020603050405020304" pitchFamily="18" charset="0"/>
              </a:rPr>
              <a:t> p-</a:t>
            </a:r>
            <a:r>
              <a:rPr lang="en-US" sz="1600" dirty="0" err="1">
                <a:solidFill>
                  <a:srgbClr val="FF0000"/>
                </a:solidFill>
                <a:latin typeface="Times New Roman" panose="02020603050405020304" pitchFamily="18" charset="0"/>
                <a:cs typeface="Times New Roman" panose="02020603050405020304" pitchFamily="18" charset="0"/>
              </a:rPr>
              <a:t>i</a:t>
            </a:r>
            <a:r>
              <a:rPr lang="en-US" sz="1600" dirty="0">
                <a:solidFill>
                  <a:srgbClr val="FF0000"/>
                </a:solidFill>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utilizate</a:t>
            </a:r>
            <a:r>
              <a:rPr lang="en-US" sz="1600" dirty="0">
                <a:latin typeface="Times New Roman" panose="02020603050405020304" pitchFamily="18" charset="0"/>
                <a:cs typeface="Times New Roman" panose="02020603050405020304" pitchFamily="18" charset="0"/>
              </a:rPr>
              <a:t> pe </a:t>
            </a:r>
            <a:r>
              <a:rPr lang="en-US" sz="1600" dirty="0" err="1">
                <a:latin typeface="Times New Roman" panose="02020603050405020304" pitchFamily="18" charset="0"/>
                <a:cs typeface="Times New Roman" panose="02020603050405020304" pitchFamily="18" charset="0"/>
              </a:rPr>
              <a:t>scară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largă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diode </a:t>
            </a:r>
            <a:r>
              <a:rPr lang="en-US" sz="1600" dirty="0" err="1">
                <a:latin typeface="Times New Roman" panose="02020603050405020304" pitchFamily="18" charset="0"/>
                <a:cs typeface="Times New Roman" panose="02020603050405020304" pitchFamily="18" charset="0"/>
              </a:rPr>
              <a:t>prezintă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două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puternic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dopate</a:t>
            </a:r>
            <a:r>
              <a:rPr lang="en-US" sz="1600" dirty="0">
                <a:latin typeface="Times New Roman" panose="02020603050405020304" pitchFamily="18" charset="0"/>
                <a:cs typeface="Times New Roman" panose="02020603050405020304" pitchFamily="18" charset="0"/>
              </a:rPr>
              <a:t> de tip p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n, separate de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largă</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conductivitate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apropiată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intrinsecă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Sarcinile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ionilor</a:t>
            </a:r>
            <a:r>
              <a:rPr lang="en-US" sz="1600" dirty="0">
                <a:latin typeface="Times New Roman" panose="02020603050405020304" pitchFamily="18" charset="0"/>
                <a:cs typeface="Times New Roman" panose="02020603050405020304" pitchFamily="18" charset="0"/>
              </a:rPr>
              <a:t> donor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acceptor sunt situate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apropierea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limitelor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Distribuția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câmpului</a:t>
            </a:r>
            <a:r>
              <a:rPr lang="en-US" sz="1600" dirty="0">
                <a:solidFill>
                  <a:srgbClr val="FF0000"/>
                </a:solidFill>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cadrul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fi </a:t>
            </a:r>
            <a:r>
              <a:rPr lang="en-US" sz="1600" dirty="0" err="1">
                <a:latin typeface="Times New Roman" panose="02020603050405020304" pitchFamily="18" charset="0"/>
                <a:cs typeface="Times New Roman" panose="02020603050405020304" pitchFamily="18" charset="0"/>
              </a:rPr>
              <a:t>considerată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mod ideal, </a:t>
            </a:r>
            <a:r>
              <a:rPr lang="en-US" sz="1600" dirty="0" err="1">
                <a:solidFill>
                  <a:srgbClr val="FF0000"/>
                </a:solidFill>
                <a:latin typeface="Times New Roman" panose="02020603050405020304" pitchFamily="18" charset="0"/>
                <a:cs typeface="Times New Roman" panose="02020603050405020304" pitchFamily="18" charset="0"/>
              </a:rPr>
              <a:t>uniformă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deosebire</a:t>
            </a:r>
            <a:r>
              <a:rPr lang="en-US" sz="1600" dirty="0">
                <a:latin typeface="Times New Roman" panose="02020603050405020304" pitchFamily="18" charset="0"/>
                <a:cs typeface="Times New Roman" panose="02020603050405020304" pitchFamily="18" charset="0"/>
              </a:rPr>
              <a:t> de o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a:t>
            </a:r>
            <a:r>
              <a:rPr lang="en-US" sz="1600" dirty="0" err="1">
                <a:latin typeface="Times New Roman" panose="02020603050405020304" pitchFamily="18" charset="0"/>
                <a:cs typeface="Times New Roman" panose="02020603050405020304" pitchFamily="18" charset="0"/>
              </a:rPr>
              <a:t>convențională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regiunea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i</a:t>
            </a:r>
            <a:r>
              <a:rPr lang="en-US" sz="1600" dirty="0">
                <a:solidFill>
                  <a:srgbClr val="FF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concentrația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scăzută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purtători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constanta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dielectrică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fi </a:t>
            </a:r>
            <a:r>
              <a:rPr lang="en-US" sz="1600" dirty="0" err="1">
                <a:solidFill>
                  <a:srgbClr val="FF0000"/>
                </a:solidFill>
                <a:latin typeface="Times New Roman" panose="02020603050405020304" pitchFamily="18" charset="0"/>
                <a:cs typeface="Times New Roman" panose="02020603050405020304" pitchFamily="18" charset="0"/>
              </a:rPr>
              <a:t>considerată</a:t>
            </a:r>
            <a:r>
              <a:rPr lang="en-US" sz="1600" dirty="0">
                <a:solidFill>
                  <a:srgbClr val="FF0000"/>
                </a:solidFill>
                <a:latin typeface="Times New Roman" panose="02020603050405020304" pitchFamily="18" charset="0"/>
                <a:cs typeface="Times New Roman" panose="02020603050405020304" pitchFamily="18" charset="0"/>
              </a:rPr>
              <a:t> un </a:t>
            </a:r>
            <a:r>
              <a:rPr lang="en-US" sz="1600" dirty="0" err="1">
                <a:solidFill>
                  <a:srgbClr val="FF0000"/>
                </a:solidFill>
                <a:latin typeface="Times New Roman" panose="02020603050405020304" pitchFamily="18" charset="0"/>
                <a:cs typeface="Times New Roman" panose="02020603050405020304" pitchFamily="18" charset="0"/>
              </a:rPr>
              <a:t>condensator</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ale </a:t>
            </a:r>
            <a:r>
              <a:rPr lang="en-US" sz="1600" dirty="0" err="1">
                <a:latin typeface="Times New Roman" panose="02020603050405020304" pitchFamily="18" charset="0"/>
                <a:cs typeface="Times New Roman" panose="02020603050405020304" pitchFamily="18" charset="0"/>
              </a:rPr>
              <a:t>cărui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plăci</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straturi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înguste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datorită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concentrației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purtători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regiunile</a:t>
            </a:r>
            <a:r>
              <a:rPr lang="en-US" sz="1600" dirty="0">
                <a:latin typeface="Times New Roman" panose="02020603050405020304" pitchFamily="18" charset="0"/>
                <a:cs typeface="Times New Roman" panose="02020603050405020304" pitchFamily="18" charset="0"/>
              </a:rPr>
              <a:t> p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n) de </a:t>
            </a:r>
            <a:r>
              <a:rPr lang="en-US" sz="1600" dirty="0" err="1">
                <a:latin typeface="Times New Roman" panose="02020603050405020304" pitchFamily="18" charset="0"/>
                <a:cs typeface="Times New Roman" panose="02020603050405020304" pitchFamily="18" charset="0"/>
              </a:rPr>
              <a:t>sarcini</a:t>
            </a:r>
            <a:r>
              <a:rPr lang="en-US" sz="1600" dirty="0">
                <a:latin typeface="Times New Roman" panose="02020603050405020304" pitchFamily="18" charset="0"/>
                <a:cs typeface="Times New Roman" panose="02020603050405020304" pitchFamily="18" charset="0"/>
              </a:rPr>
              <a:t> donor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acceptor. </a:t>
            </a:r>
            <a:r>
              <a:rPr lang="en-US" sz="1600" dirty="0" err="1">
                <a:latin typeface="Times New Roman" panose="02020603050405020304" pitchFamily="18" charset="0"/>
                <a:cs typeface="Times New Roman" panose="02020603050405020304" pitchFamily="18" charset="0"/>
              </a:rPr>
              <a:t>Capacitatea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barieră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unei</a:t>
            </a:r>
            <a:r>
              <a:rPr lang="en-US" sz="1600" dirty="0">
                <a:latin typeface="Times New Roman" panose="02020603050405020304" pitchFamily="18" charset="0"/>
                <a:cs typeface="Times New Roman" panose="02020603050405020304" pitchFamily="18" charset="0"/>
              </a:rPr>
              <a:t> diode p-</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determinată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dimensiunile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stratului</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cu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largă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practic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independentă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continuă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21A72CC-6F85-4C00-C5BD-29988ADCBF78}"/>
              </a:ext>
            </a:extLst>
          </p:cNvPr>
          <p:cNvPicPr>
            <a:picLocks noChangeAspect="1"/>
          </p:cNvPicPr>
          <p:nvPr/>
        </p:nvPicPr>
        <p:blipFill>
          <a:blip r:embed="rId2"/>
          <a:stretch>
            <a:fillRect/>
          </a:stretch>
        </p:blipFill>
        <p:spPr>
          <a:xfrm>
            <a:off x="6954520" y="143750"/>
            <a:ext cx="2159000" cy="1297781"/>
          </a:xfrm>
          <a:prstGeom prst="rect">
            <a:avLst/>
          </a:prstGeom>
        </p:spPr>
      </p:pic>
      <p:pic>
        <p:nvPicPr>
          <p:cNvPr id="7" name="Picture 6">
            <a:extLst>
              <a:ext uri="{FF2B5EF4-FFF2-40B4-BE49-F238E27FC236}">
                <a16:creationId xmlns:a16="http://schemas.microsoft.com/office/drawing/2014/main" id="{02F3E9D9-94F5-A092-D678-FC196682B111}"/>
              </a:ext>
            </a:extLst>
          </p:cNvPr>
          <p:cNvPicPr>
            <a:picLocks noChangeAspect="1"/>
          </p:cNvPicPr>
          <p:nvPr/>
        </p:nvPicPr>
        <p:blipFill>
          <a:blip r:embed="rId3"/>
          <a:stretch>
            <a:fillRect/>
          </a:stretch>
        </p:blipFill>
        <p:spPr>
          <a:xfrm>
            <a:off x="6929120" y="1792176"/>
            <a:ext cx="2138680" cy="1636824"/>
          </a:xfrm>
          <a:prstGeom prst="rect">
            <a:avLst/>
          </a:prstGeom>
        </p:spPr>
      </p:pic>
      <p:sp>
        <p:nvSpPr>
          <p:cNvPr id="9" name="TextBox 8">
            <a:extLst>
              <a:ext uri="{FF2B5EF4-FFF2-40B4-BE49-F238E27FC236}">
                <a16:creationId xmlns:a16="http://schemas.microsoft.com/office/drawing/2014/main" id="{5A5A9E01-F002-BBFA-EA7D-BB400D37A19F}"/>
              </a:ext>
            </a:extLst>
          </p:cNvPr>
          <p:cNvSpPr txBox="1"/>
          <p:nvPr/>
        </p:nvSpPr>
        <p:spPr>
          <a:xfrm>
            <a:off x="228600" y="3886201"/>
            <a:ext cx="8839200" cy="2264081"/>
          </a:xfrm>
          <a:prstGeom prst="rect">
            <a:avLst/>
          </a:prstGeom>
          <a:noFill/>
        </p:spPr>
        <p:txBody>
          <a:bodyPr wrap="square">
            <a:spAutoFit/>
          </a:bodyPr>
          <a:lstStyle/>
          <a:p>
            <a:pPr marL="0" indent="0">
              <a:lnSpc>
                <a:spcPct val="150000"/>
              </a:lnSpc>
              <a:buNone/>
            </a:pPr>
            <a:r>
              <a:rPr lang="en-US" sz="1600" dirty="0">
                <a:latin typeface="Times New Roman" panose="02020603050405020304" pitchFamily="18" charset="0"/>
                <a:cs typeface="Times New Roman" panose="02020603050405020304" pitchFamily="18" charset="0"/>
              </a:rPr>
              <a:t>O </a:t>
            </a:r>
            <a:r>
              <a:rPr lang="en-US" sz="1600" dirty="0" err="1">
                <a:latin typeface="Times New Roman" panose="02020603050405020304" pitchFamily="18" charset="0"/>
                <a:cs typeface="Times New Roman" panose="02020603050405020304" pitchFamily="18" charset="0"/>
              </a:rPr>
              <a:t>caracteristică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distinctivă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p-</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a:t>
            </a:r>
            <a:r>
              <a:rPr lang="en-US" sz="1600" dirty="0">
                <a:latin typeface="Times New Roman" panose="02020603050405020304" pitchFamily="18" charset="0"/>
                <a:cs typeface="Times New Roman" panose="02020603050405020304" pitchFamily="18" charset="0"/>
              </a:rPr>
              <a:t>, </a:t>
            </a:r>
            <a:r>
              <a:rPr lang="ro-RO" sz="1600" dirty="0">
                <a:solidFill>
                  <a:srgbClr val="FF0000"/>
                </a:solidFill>
                <a:latin typeface="Times New Roman" panose="02020603050405020304" pitchFamily="18" charset="0"/>
                <a:cs typeface="Times New Roman" panose="02020603050405020304" pitchFamily="18" charset="0"/>
              </a:rPr>
              <a:t>la polarizare </a:t>
            </a:r>
            <a:r>
              <a:rPr lang="en-US" sz="1600" dirty="0" err="1">
                <a:solidFill>
                  <a:srgbClr val="FF0000"/>
                </a:solidFill>
                <a:latin typeface="Times New Roman" panose="02020603050405020304" pitchFamily="18" charset="0"/>
                <a:cs typeface="Times New Roman" panose="02020603050405020304" pitchFamily="18" charset="0"/>
              </a:rPr>
              <a:t>directă</a:t>
            </a:r>
            <a:r>
              <a:rPr lang="ro-RO" sz="1600" dirty="0">
                <a:solidFill>
                  <a:srgbClr val="FF0000"/>
                </a:solidFill>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sunt injectate </a:t>
            </a:r>
            <a:r>
              <a:rPr lang="en-US" sz="1600" dirty="0" err="1">
                <a:solidFill>
                  <a:srgbClr val="FF0000"/>
                </a:solidFill>
                <a:latin typeface="Times New Roman" panose="02020603050405020304" pitchFamily="18" charset="0"/>
                <a:cs typeface="Times New Roman" panose="02020603050405020304" pitchFamily="18" charset="0"/>
              </a:rPr>
              <a:t>simultan</a:t>
            </a:r>
            <a:r>
              <a:rPr lang="ro-RO"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în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regiunea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goluri</a:t>
            </a:r>
            <a:r>
              <a:rPr lang="en-US" sz="1600" dirty="0">
                <a:solidFill>
                  <a:srgbClr val="FF0000"/>
                </a:solidFill>
                <a:latin typeface="Times New Roman" panose="02020603050405020304" pitchFamily="18" charset="0"/>
                <a:cs typeface="Times New Roman" panose="02020603050405020304" pitchFamily="18" charset="0"/>
              </a:rPr>
              <a:t> din </a:t>
            </a:r>
            <a:r>
              <a:rPr lang="en-US" sz="1600" dirty="0" err="1">
                <a:solidFill>
                  <a:srgbClr val="FF0000"/>
                </a:solidFill>
                <a:latin typeface="Times New Roman" panose="02020603050405020304" pitchFamily="18" charset="0"/>
                <a:cs typeface="Times New Roman" panose="02020603050405020304" pitchFamily="18" charset="0"/>
              </a:rPr>
              <a:t>regiunea</a:t>
            </a:r>
            <a:r>
              <a:rPr lang="en-US" sz="1600" dirty="0">
                <a:solidFill>
                  <a:srgbClr val="FF0000"/>
                </a:solidFill>
                <a:latin typeface="Times New Roman" panose="02020603050405020304" pitchFamily="18" charset="0"/>
                <a:cs typeface="Times New Roman" panose="02020603050405020304" pitchFamily="18" charset="0"/>
              </a:rPr>
              <a:t> p </a:t>
            </a:r>
            <a:r>
              <a:rPr lang="en-US" sz="1600" dirty="0" err="1">
                <a:solidFill>
                  <a:srgbClr val="FF0000"/>
                </a:solidFill>
                <a:latin typeface="Times New Roman" panose="02020603050405020304" pitchFamily="18" charset="0"/>
                <a:cs typeface="Times New Roman" panose="02020603050405020304" pitchFamily="18" charset="0"/>
              </a:rPr>
              <a:t>și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electroni</a:t>
            </a:r>
            <a:r>
              <a:rPr lang="en-US" sz="1600" dirty="0">
                <a:solidFill>
                  <a:srgbClr val="FF0000"/>
                </a:solidFill>
                <a:latin typeface="Times New Roman" panose="02020603050405020304" pitchFamily="18" charset="0"/>
                <a:cs typeface="Times New Roman" panose="02020603050405020304" pitchFamily="18" charset="0"/>
              </a:rPr>
              <a:t> din </a:t>
            </a:r>
            <a:r>
              <a:rPr lang="en-US" sz="1600" dirty="0" err="1">
                <a:solidFill>
                  <a:srgbClr val="FF0000"/>
                </a:solidFill>
                <a:latin typeface="Times New Roman" panose="02020603050405020304" pitchFamily="18" charset="0"/>
                <a:cs typeface="Times New Roman" panose="02020603050405020304" pitchFamily="18" charset="0"/>
              </a:rPr>
              <a:t>regiunea</a:t>
            </a:r>
            <a:r>
              <a:rPr lang="en-US" sz="1600" dirty="0">
                <a:solidFill>
                  <a:srgbClr val="FF0000"/>
                </a:solidFill>
                <a:latin typeface="Times New Roman" panose="02020603050405020304" pitchFamily="18" charset="0"/>
                <a:cs typeface="Times New Roman" panose="02020603050405020304" pitchFamily="18" charset="0"/>
              </a:rPr>
              <a:t> n</a:t>
            </a:r>
            <a:r>
              <a:rPr lang="ro-RO" sz="1600" dirty="0">
                <a:solidFill>
                  <a:srgbClr val="FF0000"/>
                </a:solidFill>
                <a:latin typeface="Times New Roman" panose="02020603050405020304" pitchFamily="18" charset="0"/>
                <a:cs typeface="Times New Roman" panose="02020603050405020304" pitchFamily="18" charset="0"/>
              </a:rPr>
              <a: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lucru</a:t>
            </a:r>
            <a:r>
              <a:rPr lang="en-US" sz="1600" dirty="0">
                <a:latin typeface="Times New Roman" panose="02020603050405020304" pitchFamily="18" charset="0"/>
                <a:cs typeface="Times New Roman" panose="02020603050405020304" pitchFamily="18" charset="0"/>
              </a:rPr>
              <a:t> face ca </a:t>
            </a:r>
            <a:r>
              <a:rPr lang="en-US" sz="1600" dirty="0" err="1">
                <a:solidFill>
                  <a:srgbClr val="FF0000"/>
                </a:solidFill>
                <a:latin typeface="Times New Roman" panose="02020603050405020304" pitchFamily="18" charset="0"/>
                <a:cs typeface="Times New Roman" panose="02020603050405020304" pitchFamily="18" charset="0"/>
              </a:rPr>
              <a:t>rezistența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directă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scadă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brusc</a:t>
            </a:r>
            <a:r>
              <a:rPr lang="en-US" sz="1600" dirty="0">
                <a:solidFill>
                  <a:srgbClr val="FF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o-RO" sz="1600" i="1" dirty="0">
                <a:solidFill>
                  <a:srgbClr val="FF0000"/>
                </a:solidFill>
                <a:latin typeface="Times New Roman" panose="02020603050405020304" pitchFamily="18" charset="0"/>
                <a:cs typeface="Times New Roman" panose="02020603050405020304" pitchFamily="18" charset="0"/>
              </a:rPr>
              <a:t>La polarizare</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inversă</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purtătorii</a:t>
            </a:r>
            <a:r>
              <a:rPr lang="en-US" sz="1600" i="1" dirty="0">
                <a:solidFill>
                  <a:srgbClr val="FF0000"/>
                </a:solidFill>
                <a:latin typeface="Times New Roman" panose="02020603050405020304" pitchFamily="18" charset="0"/>
                <a:cs typeface="Times New Roman" panose="02020603050405020304" pitchFamily="18" charset="0"/>
              </a:rPr>
              <a:t> de </a:t>
            </a:r>
            <a:r>
              <a:rPr lang="en-US" sz="1600" i="1" dirty="0" err="1">
                <a:solidFill>
                  <a:srgbClr val="FF0000"/>
                </a:solidFill>
                <a:latin typeface="Times New Roman" panose="02020603050405020304" pitchFamily="18" charset="0"/>
                <a:cs typeface="Times New Roman" panose="02020603050405020304" pitchFamily="18" charset="0"/>
              </a:rPr>
              <a:t>sarcină</a:t>
            </a:r>
            <a:r>
              <a:rPr lang="en-US" sz="1600" i="1" dirty="0">
                <a:solidFill>
                  <a:srgbClr val="FF0000"/>
                </a:solidFill>
                <a:latin typeface="Times New Roman" panose="02020603050405020304" pitchFamily="18" charset="0"/>
                <a:cs typeface="Times New Roman" panose="02020603050405020304" pitchFamily="18" charset="0"/>
              </a:rPr>
              <a:t> sunt </a:t>
            </a:r>
            <a:r>
              <a:rPr lang="en-US" sz="1600" i="1" dirty="0" err="1">
                <a:solidFill>
                  <a:srgbClr val="FF0000"/>
                </a:solidFill>
                <a:latin typeface="Times New Roman" panose="02020603050405020304" pitchFamily="18" charset="0"/>
                <a:cs typeface="Times New Roman" panose="02020603050405020304" pitchFamily="18" charset="0"/>
              </a:rPr>
              <a:t>extrași</a:t>
            </a:r>
            <a:r>
              <a:rPr lang="en-US" sz="1600" i="1" dirty="0">
                <a:solidFill>
                  <a:srgbClr val="FF0000"/>
                </a:solidFill>
                <a:latin typeface="Times New Roman" panose="02020603050405020304" pitchFamily="18" charset="0"/>
                <a:cs typeface="Times New Roman" panose="02020603050405020304" pitchFamily="18" charset="0"/>
              </a:rPr>
              <a:t> din </a:t>
            </a:r>
            <a:r>
              <a:rPr lang="en-US" sz="1600" i="1" dirty="0" err="1">
                <a:solidFill>
                  <a:srgbClr val="FF0000"/>
                </a:solidFill>
                <a:latin typeface="Times New Roman" panose="02020603050405020304" pitchFamily="18" charset="0"/>
                <a:cs typeface="Times New Roman" panose="02020603050405020304" pitchFamily="18" charset="0"/>
              </a:rPr>
              <a:t>regiunea</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i</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în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regiunile</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învecinate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Scăderea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concentrației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purtători</a:t>
            </a:r>
            <a:r>
              <a:rPr lang="en-US" sz="1600" dirty="0">
                <a:latin typeface="Times New Roman" panose="02020603050405020304" pitchFamily="18" charset="0"/>
                <a:cs typeface="Times New Roman" panose="02020603050405020304" pitchFamily="18" charset="0"/>
              </a:rPr>
              <a:t> duce la o </a:t>
            </a:r>
            <a:r>
              <a:rPr lang="en-US" sz="1600" dirty="0" err="1">
                <a:latin typeface="Times New Roman" panose="02020603050405020304" pitchFamily="18" charset="0"/>
                <a:cs typeface="Times New Roman" panose="02020603050405020304" pitchFamily="18" charset="0"/>
              </a:rPr>
              <a:t>creștere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suplimentară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rezistenței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comparație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starea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echilibru</a:t>
            </a:r>
            <a:r>
              <a:rPr lang="en-US" sz="1600" dirty="0">
                <a:latin typeface="Times New Roman" panose="02020603050405020304" pitchFamily="18" charset="0"/>
                <a:cs typeface="Times New Roman" panose="02020603050405020304" pitchFamily="18" charset="0"/>
              </a:rPr>
              <a:t>. Prin </a:t>
            </a:r>
            <a:r>
              <a:rPr lang="en-US" sz="1600" dirty="0" err="1">
                <a:latin typeface="Times New Roman" panose="02020603050405020304" pitchFamily="18" charset="0"/>
                <a:cs typeface="Times New Roman" panose="02020603050405020304" pitchFamily="18" charset="0"/>
              </a:rPr>
              <a:t>urmare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diodele</a:t>
            </a:r>
            <a:r>
              <a:rPr lang="en-US" sz="1600" dirty="0">
                <a:latin typeface="Times New Roman" panose="02020603050405020304" pitchFamily="18" charset="0"/>
                <a:cs typeface="Times New Roman" panose="02020603050405020304" pitchFamily="18" charset="0"/>
              </a:rPr>
              <a:t> p-</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-n sunt </a:t>
            </a:r>
            <a:r>
              <a:rPr lang="en-US" sz="1600" dirty="0" err="1">
                <a:latin typeface="Times New Roman" panose="02020603050405020304" pitchFamily="18" charset="0"/>
                <a:cs typeface="Times New Roman" panose="02020603050405020304" pitchFamily="18" charset="0"/>
              </a:rPr>
              <a:t>caracterizate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printr</a:t>
            </a:r>
            <a:r>
              <a:rPr lang="en-US" sz="1600" dirty="0">
                <a:latin typeface="Times New Roman" panose="02020603050405020304" pitchFamily="18" charset="0"/>
                <a:cs typeface="Times New Roman" panose="02020603050405020304" pitchFamily="18" charset="0"/>
              </a:rPr>
              <a:t>-un </a:t>
            </a:r>
            <a:r>
              <a:rPr lang="en-US" sz="1600" dirty="0" err="1">
                <a:solidFill>
                  <a:srgbClr val="FF0000"/>
                </a:solidFill>
                <a:latin typeface="Times New Roman" panose="02020603050405020304" pitchFamily="18" charset="0"/>
                <a:cs typeface="Times New Roman" panose="02020603050405020304" pitchFamily="18" charset="0"/>
              </a:rPr>
              <a:t>raport</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foarte</a:t>
            </a:r>
            <a:r>
              <a:rPr lang="en-US" sz="1600" dirty="0">
                <a:solidFill>
                  <a:srgbClr val="FF0000"/>
                </a:solidFill>
                <a:latin typeface="Times New Roman" panose="02020603050405020304" pitchFamily="18" charset="0"/>
                <a:cs typeface="Times New Roman" panose="02020603050405020304" pitchFamily="18" charset="0"/>
              </a:rPr>
              <a:t> mare </a:t>
            </a:r>
            <a:r>
              <a:rPr lang="en-US" sz="1600" dirty="0" err="1">
                <a:solidFill>
                  <a:srgbClr val="FF0000"/>
                </a:solidFill>
                <a:latin typeface="Times New Roman" panose="02020603050405020304" pitchFamily="18" charset="0"/>
                <a:cs typeface="Times New Roman" panose="02020603050405020304" pitchFamily="18" charset="0"/>
              </a:rPr>
              <a:t>între</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rezistența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directă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și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cea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important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utilizate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moduri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comutare</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527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9556A-96DE-69F6-0B0F-329669B0AFD2}"/>
              </a:ext>
            </a:extLst>
          </p:cNvPr>
          <p:cNvSpPr>
            <a:spLocks noGrp="1"/>
          </p:cNvSpPr>
          <p:nvPr>
            <p:ph idx="1"/>
          </p:nvPr>
        </p:nvSpPr>
        <p:spPr>
          <a:xfrm>
            <a:off x="166582" y="228600"/>
            <a:ext cx="8596417" cy="3352800"/>
          </a:xfrm>
        </p:spPr>
        <p:txBody>
          <a:bodyPr/>
          <a:lstStyle/>
          <a:p>
            <a:pPr marL="0" indent="0" algn="just">
              <a:buNone/>
            </a:pPr>
            <a:r>
              <a:rPr lang="en-US" sz="1600" b="1" dirty="0" err="1">
                <a:latin typeface="Times New Roman" panose="02020603050405020304" pitchFamily="18" charset="0"/>
                <a:cs typeface="Times New Roman" panose="02020603050405020304" pitchFamily="18" charset="0"/>
              </a:rPr>
              <a:t>Structurile</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barieră</a:t>
            </a:r>
            <a:r>
              <a:rPr lang="en-US" sz="1600" b="1" dirty="0">
                <a:latin typeface="Times New Roman" panose="02020603050405020304" pitchFamily="18" charset="0"/>
                <a:cs typeface="Times New Roman" panose="02020603050405020304" pitchFamily="18" charset="0"/>
              </a:rPr>
              <a:t> Schottky </a:t>
            </a:r>
            <a:r>
              <a:rPr lang="en-US" sz="1600" b="1" dirty="0" err="1">
                <a:latin typeface="Times New Roman" panose="02020603050405020304" pitchFamily="18" charset="0"/>
                <a:cs typeface="Times New Roman" panose="02020603050405020304" pitchFamily="18" charset="0"/>
              </a:rPr>
              <a:t>și</a:t>
            </a:r>
            <a:r>
              <a:rPr lang="en-US" sz="1600" b="1" dirty="0">
                <a:latin typeface="Times New Roman" panose="02020603050405020304" pitchFamily="18" charset="0"/>
                <a:cs typeface="Times New Roman" panose="02020603050405020304" pitchFamily="18" charset="0"/>
              </a:rPr>
              <a:t> Mott </a:t>
            </a:r>
            <a:r>
              <a:rPr lang="en-US" sz="1600" dirty="0">
                <a:latin typeface="Times New Roman" panose="02020603050405020304" pitchFamily="18" charset="0"/>
                <a:cs typeface="Times New Roman" panose="02020603050405020304" pitchFamily="18" charset="0"/>
              </a:rPr>
              <a:t>sunt </a:t>
            </a:r>
            <a:r>
              <a:rPr lang="en-US" sz="1600" dirty="0" err="1">
                <a:latin typeface="Times New Roman" panose="02020603050405020304" pitchFamily="18" charset="0"/>
                <a:cs typeface="Times New Roman" panose="02020603050405020304" pitchFamily="18" charset="0"/>
              </a:rPr>
              <a:t>utilizate</a:t>
            </a:r>
            <a:r>
              <a:rPr lang="en-US" sz="1600" dirty="0">
                <a:latin typeface="Times New Roman" panose="02020603050405020304" pitchFamily="18" charset="0"/>
                <a:cs typeface="Times New Roman" panose="02020603050405020304" pitchFamily="18" charset="0"/>
              </a:rPr>
              <a:t> ca diode de </a:t>
            </a:r>
            <a:r>
              <a:rPr lang="en-US" sz="1600" dirty="0" err="1">
                <a:latin typeface="Times New Roman" panose="02020603050405020304" pitchFamily="18" charset="0"/>
                <a:cs typeface="Times New Roman" panose="02020603050405020304" pitchFamily="18" charset="0"/>
              </a:rPr>
              <a:t>uz</a:t>
            </a:r>
            <a:r>
              <a:rPr lang="en-US" sz="1600" dirty="0">
                <a:latin typeface="Times New Roman" panose="02020603050405020304" pitchFamily="18" charset="0"/>
                <a:cs typeface="Times New Roman" panose="02020603050405020304" pitchFamily="18" charset="0"/>
              </a:rPr>
              <a:t> general de </a:t>
            </a:r>
            <a:r>
              <a:rPr lang="en-US" sz="1600" dirty="0" err="1">
                <a:latin typeface="Times New Roman" panose="02020603050405020304" pitchFamily="18" charset="0"/>
                <a:cs typeface="Times New Roman" panose="02020603050405020304" pitchFamily="18" charset="0"/>
              </a:rPr>
              <a:t>înaltă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frecvență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dispozitive</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procesele</a:t>
            </a:r>
            <a:r>
              <a:rPr lang="en-US" sz="1600" dirty="0">
                <a:solidFill>
                  <a:srgbClr val="FF0000"/>
                </a:solidFill>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conducție</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directă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sunt </a:t>
            </a:r>
            <a:r>
              <a:rPr lang="en-US" sz="1600" dirty="0">
                <a:solidFill>
                  <a:srgbClr val="FF0000"/>
                </a:solidFill>
                <a:latin typeface="Times New Roman" panose="02020603050405020304" pitchFamily="18" charset="0"/>
                <a:cs typeface="Times New Roman" panose="02020603050405020304" pitchFamily="18" charset="0"/>
              </a:rPr>
              <a:t>determinate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doar</a:t>
            </a:r>
            <a:r>
              <a:rPr lang="en-US" sz="1600" dirty="0">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purtătorii</a:t>
            </a:r>
            <a:r>
              <a:rPr lang="en-US" sz="1600" dirty="0">
                <a:solidFill>
                  <a:srgbClr val="FF0000"/>
                </a:solidFill>
                <a:latin typeface="Times New Roman" panose="02020603050405020304" pitchFamily="18" charset="0"/>
                <a:cs typeface="Times New Roman" panose="02020603050405020304" pitchFamily="18" charset="0"/>
              </a:rPr>
              <a:t> de </a:t>
            </a:r>
            <a:r>
              <a:rPr lang="en-US" sz="1600" dirty="0" err="1">
                <a:solidFill>
                  <a:srgbClr val="FF0000"/>
                </a:solidFill>
                <a:latin typeface="Times New Roman" panose="02020603050405020304" pitchFamily="18" charset="0"/>
                <a:cs typeface="Times New Roman" panose="02020603050405020304" pitchFamily="18" charset="0"/>
              </a:rPr>
              <a:t>sarcină</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majoritari</a:t>
            </a:r>
            <a:r>
              <a:rPr lang="en-US" sz="1600" dirty="0">
                <a:solidFill>
                  <a:srgbClr val="FF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Prin </a:t>
            </a:r>
            <a:r>
              <a:rPr lang="en-US" sz="1600" dirty="0" err="1">
                <a:latin typeface="Times New Roman" panose="02020603050405020304" pitchFamily="18" charset="0"/>
                <a:cs typeface="Times New Roman" panose="02020603050405020304" pitchFamily="18" charset="0"/>
              </a:rPr>
              <a:t>urmare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acestor</a:t>
            </a:r>
            <a:r>
              <a:rPr lang="en-US" sz="1600" dirty="0">
                <a:latin typeface="Times New Roman" panose="02020603050405020304" pitchFamily="18" charset="0"/>
                <a:cs typeface="Times New Roman" panose="02020603050405020304" pitchFamily="18" charset="0"/>
              </a:rPr>
              <a:t> diode le </a:t>
            </a:r>
            <a:r>
              <a:rPr lang="en-US" sz="1600" dirty="0" err="1">
                <a:latin typeface="Times New Roman" panose="02020603050405020304" pitchFamily="18" charset="0"/>
                <a:cs typeface="Times New Roman" panose="02020603050405020304" pitchFamily="18" charset="0"/>
              </a:rPr>
              <a:t>lipsește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capacitatea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difuzie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asociată</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acumularea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disiparea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purtătorilor</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sarcină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determină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proprietățile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excelente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înaltă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frecvență</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Diferența </a:t>
            </a:r>
            <a:r>
              <a:rPr lang="en-US" sz="1600" b="1" dirty="0" err="1">
                <a:latin typeface="Times New Roman" panose="02020603050405020304" pitchFamily="18" charset="0"/>
                <a:cs typeface="Times New Roman" panose="02020603050405020304" pitchFamily="18" charset="0"/>
              </a:rPr>
              <a:t>dintre</a:t>
            </a:r>
            <a:r>
              <a:rPr lang="en-US" sz="1600" b="1" dirty="0">
                <a:latin typeface="Times New Roman" panose="02020603050405020304" pitchFamily="18" charset="0"/>
                <a:cs typeface="Times New Roman" panose="02020603050405020304" pitchFamily="18" charset="0"/>
              </a:rPr>
              <a:t> o </a:t>
            </a:r>
            <a:r>
              <a:rPr lang="en-US" sz="1600" b="1" dirty="0" err="1">
                <a:latin typeface="Times New Roman" panose="02020603050405020304" pitchFamily="18" charset="0"/>
                <a:cs typeface="Times New Roman" panose="02020603050405020304" pitchFamily="18" charset="0"/>
              </a:rPr>
              <a:t>barieră</a:t>
            </a:r>
            <a:r>
              <a:rPr lang="en-US" sz="1600" b="1" dirty="0">
                <a:latin typeface="Times New Roman" panose="02020603050405020304" pitchFamily="18" charset="0"/>
                <a:cs typeface="Times New Roman" panose="02020603050405020304" pitchFamily="18" charset="0"/>
              </a:rPr>
              <a:t> Mott </a:t>
            </a:r>
            <a:r>
              <a:rPr lang="en-US" sz="1600" b="1" dirty="0" err="1">
                <a:latin typeface="Times New Roman" panose="02020603050405020304" pitchFamily="18" charset="0"/>
                <a:cs typeface="Times New Roman" panose="02020603050405020304" pitchFamily="18" charset="0"/>
              </a:rPr>
              <a:t>și</a:t>
            </a:r>
            <a:r>
              <a:rPr lang="en-US" sz="1600" b="1" dirty="0">
                <a:latin typeface="Times New Roman" panose="02020603050405020304" pitchFamily="18" charset="0"/>
                <a:cs typeface="Times New Roman" panose="02020603050405020304" pitchFamily="18" charset="0"/>
              </a:rPr>
              <a:t> o </a:t>
            </a:r>
            <a:r>
              <a:rPr lang="en-US" sz="1600" b="1" dirty="0" err="1">
                <a:latin typeface="Times New Roman" panose="02020603050405020304" pitchFamily="18" charset="0"/>
                <a:cs typeface="Times New Roman" panose="02020603050405020304" pitchFamily="18" charset="0"/>
              </a:rPr>
              <a:t>barieră</a:t>
            </a:r>
            <a:r>
              <a:rPr lang="en-US" sz="1600" b="1" dirty="0">
                <a:latin typeface="Times New Roman" panose="02020603050405020304" pitchFamily="18" charset="0"/>
                <a:cs typeface="Times New Roman" panose="02020603050405020304" pitchFamily="18" charset="0"/>
              </a:rPr>
              <a:t> Schottky </a:t>
            </a:r>
            <a:r>
              <a:rPr lang="ro-RO"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se </a:t>
            </a:r>
            <a:r>
              <a:rPr lang="en-US" sz="1600" dirty="0" err="1">
                <a:latin typeface="Times New Roman" panose="02020603050405020304" pitchFamily="18" charset="0"/>
                <a:cs typeface="Times New Roman" panose="02020603050405020304" pitchFamily="18" charset="0"/>
              </a:rPr>
              <a:t>creează</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strat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subțire</a:t>
            </a:r>
            <a:r>
              <a:rPr lang="en-US" sz="1600" dirty="0">
                <a:latin typeface="Times New Roman" panose="02020603050405020304" pitchFamily="18" charset="0"/>
                <a:cs typeface="Times New Roman" panose="02020603050405020304" pitchFamily="18" charset="0"/>
              </a:rPr>
              <a:t> de tip </a:t>
            </a:r>
            <a:r>
              <a:rPr lang="en-US" sz="1600" b="1" dirty="0" err="1">
                <a:solidFill>
                  <a:srgbClr val="FF0000"/>
                </a:solidFill>
                <a:latin typeface="Times New Roman" panose="02020603050405020304" pitchFamily="18" charset="0"/>
                <a:cs typeface="Times New Roman" panose="02020603050405020304" pitchFamily="18" charset="0"/>
              </a:rPr>
              <a:t>i</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între</a:t>
            </a:r>
            <a:r>
              <a:rPr lang="en-US"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SC </a:t>
            </a:r>
            <a:r>
              <a:rPr lang="en-US" sz="1600" dirty="0" err="1">
                <a:latin typeface="Times New Roman" panose="02020603050405020304" pitchFamily="18" charset="0"/>
                <a:cs typeface="Times New Roman" panose="02020603050405020304" pitchFamily="18" charset="0"/>
              </a:rPr>
              <a:t>puternic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rezultând</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structură</a:t>
            </a: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M</a:t>
            </a:r>
            <a:r>
              <a:rPr lang="ro-RO" sz="1600" b="1" dirty="0">
                <a:solidFill>
                  <a:srgbClr val="FF0000"/>
                </a:solidFill>
                <a:latin typeface="Times New Roman" panose="02020603050405020304" pitchFamily="18" charset="0"/>
                <a:cs typeface="Times New Roman" panose="02020603050405020304" pitchFamily="18" charset="0"/>
              </a:rPr>
              <a:t>e</a:t>
            </a:r>
            <a:r>
              <a:rPr lang="en-US" sz="1600" b="1" dirty="0">
                <a:solidFill>
                  <a:srgbClr val="FF0000"/>
                </a:solidFill>
                <a:latin typeface="Times New Roman" panose="02020603050405020304" pitchFamily="18" charset="0"/>
                <a:cs typeface="Times New Roman" panose="02020603050405020304" pitchFamily="18" charset="0"/>
              </a:rPr>
              <a:t>-</a:t>
            </a:r>
            <a:r>
              <a:rPr lang="en-US" sz="1600" b="1" dirty="0" err="1">
                <a:solidFill>
                  <a:srgbClr val="FF0000"/>
                </a:solidFill>
                <a:latin typeface="Times New Roman" panose="02020603050405020304" pitchFamily="18" charset="0"/>
                <a:cs typeface="Times New Roman" panose="02020603050405020304" pitchFamily="18" charset="0"/>
              </a:rPr>
              <a:t>i</a:t>
            </a:r>
            <a:r>
              <a:rPr lang="en-US" sz="1600" b="1" dirty="0">
                <a:solidFill>
                  <a:srgbClr val="FF0000"/>
                </a:solidFill>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marL="0" indent="0" algn="just">
              <a:buNone/>
            </a:pPr>
            <a:r>
              <a:rPr lang="en-US" sz="1600" dirty="0" err="1">
                <a:latin typeface="Times New Roman" panose="02020603050405020304" pitchFamily="18" charset="0"/>
                <a:cs typeface="Times New Roman" panose="02020603050405020304" pitchFamily="18" charset="0"/>
              </a:rPr>
              <a:t>Întreaga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aplicată </a:t>
            </a:r>
            <a:r>
              <a:rPr lang="en-US" sz="1600" dirty="0" err="1">
                <a:latin typeface="Times New Roman" panose="02020603050405020304" pitchFamily="18" charset="0"/>
                <a:cs typeface="Times New Roman" panose="02020603050405020304" pitchFamily="18" charset="0"/>
              </a:rPr>
              <a:t>stratul</a:t>
            </a:r>
            <a:r>
              <a:rPr lang="ro-RO" sz="1600" dirty="0">
                <a:latin typeface="Times New Roman" panose="02020603050405020304" pitchFamily="18" charset="0"/>
                <a:cs typeface="Times New Roman" panose="02020603050405020304" pitchFamily="18" charset="0"/>
              </a:rPr>
              <a:t>ui</a:t>
            </a:r>
            <a:r>
              <a:rPr lang="en-US" sz="1600" dirty="0">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înaltă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rezistență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încât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grosimea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stratului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regiunea</a:t>
            </a:r>
            <a:r>
              <a:rPr lang="ro-RO" sz="1600" dirty="0">
                <a:latin typeface="Times New Roman" panose="02020603050405020304" pitchFamily="18" charset="0"/>
                <a:cs typeface="Times New Roman" panose="02020603050405020304" pitchFamily="18" charset="0"/>
              </a:rPr>
              <a:t> n+</a:t>
            </a:r>
            <a:r>
              <a:rPr lang="el-G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independentă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Prin </a:t>
            </a:r>
            <a:r>
              <a:rPr lang="en-US" sz="1600" b="1" i="1" dirty="0" err="1">
                <a:latin typeface="Times New Roman" panose="02020603050405020304" pitchFamily="18" charset="0"/>
                <a:cs typeface="Times New Roman" panose="02020603050405020304" pitchFamily="18" charset="0"/>
              </a:rPr>
              <a:t>urmare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capacitatea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barierei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este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practic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independentă</a:t>
            </a:r>
            <a:r>
              <a:rPr lang="en-US" sz="1600" b="1" i="1" dirty="0">
                <a:latin typeface="Times New Roman" panose="02020603050405020304" pitchFamily="18" charset="0"/>
                <a:cs typeface="Times New Roman" panose="02020603050405020304" pitchFamily="18" charset="0"/>
              </a:rPr>
              <a:t> de </a:t>
            </a:r>
            <a:r>
              <a:rPr lang="en-US" sz="1600" b="1" i="1" dirty="0" err="1">
                <a:latin typeface="Times New Roman" panose="02020603050405020304" pitchFamily="18" charset="0"/>
                <a:cs typeface="Times New Roman" panose="02020603050405020304" pitchFamily="18" charset="0"/>
              </a:rPr>
              <a:t>tensiune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și</a:t>
            </a:r>
            <a:r>
              <a:rPr lang="en-US" sz="1600" b="1" i="1" dirty="0">
                <a:latin typeface="Times New Roman" panose="02020603050405020304" pitchFamily="18" charset="0"/>
                <a:cs typeface="Times New Roman" panose="02020603050405020304" pitchFamily="18" charset="0"/>
              </a:rPr>
              <a:t> de </a:t>
            </a:r>
            <a:r>
              <a:rPr lang="en-US" sz="1600" b="1" i="1" dirty="0" err="1">
                <a:latin typeface="Times New Roman" panose="02020603050405020304" pitchFamily="18" charset="0"/>
                <a:cs typeface="Times New Roman" panose="02020603050405020304" pitchFamily="18" charset="0"/>
              </a:rPr>
              <a:t>rezistența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bazei</a:t>
            </a:r>
            <a:r>
              <a:rPr lang="en-US" sz="1600" b="1" i="1" dirty="0">
                <a:latin typeface="Times New Roman" panose="02020603050405020304" pitchFamily="18" charset="0"/>
                <a:cs typeface="Times New Roman" panose="02020603050405020304" pitchFamily="18" charset="0"/>
              </a:rPr>
              <a:t>.</a:t>
            </a:r>
            <a:r>
              <a:rPr lang="ro-RO" sz="1600" b="1" i="1"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Au frecvența de lucru maximală comparativ cu p-n diode, practic nu acumulează sarcini minoritare în bază la trecerea curentului direct și au deci timp restabilire f. scurt de cca 100 </a:t>
            </a:r>
            <a:r>
              <a:rPr lang="ro-RO" sz="1600" dirty="0" err="1">
                <a:latin typeface="Times New Roman" panose="02020603050405020304" pitchFamily="18" charset="0"/>
                <a:cs typeface="Times New Roman" panose="02020603050405020304" pitchFamily="18" charset="0"/>
              </a:rPr>
              <a:t>ps</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706B054-A9A4-CF77-9AD5-78EAC243B6CF}"/>
              </a:ext>
            </a:extLst>
          </p:cNvPr>
          <p:cNvPicPr>
            <a:picLocks noChangeAspect="1"/>
          </p:cNvPicPr>
          <p:nvPr/>
        </p:nvPicPr>
        <p:blipFill>
          <a:blip r:embed="rId2"/>
          <a:stretch>
            <a:fillRect/>
          </a:stretch>
        </p:blipFill>
        <p:spPr>
          <a:xfrm>
            <a:off x="7481785" y="4038600"/>
            <a:ext cx="1495634" cy="1600423"/>
          </a:xfrm>
          <a:prstGeom prst="rect">
            <a:avLst/>
          </a:prstGeom>
        </p:spPr>
      </p:pic>
      <p:sp>
        <p:nvSpPr>
          <p:cNvPr id="9" name="TextBox 8">
            <a:extLst>
              <a:ext uri="{FF2B5EF4-FFF2-40B4-BE49-F238E27FC236}">
                <a16:creationId xmlns:a16="http://schemas.microsoft.com/office/drawing/2014/main" id="{C6D531A9-A367-E136-9FE0-346D617F94EF}"/>
              </a:ext>
            </a:extLst>
          </p:cNvPr>
          <p:cNvSpPr txBox="1"/>
          <p:nvPr/>
        </p:nvSpPr>
        <p:spPr>
          <a:xfrm>
            <a:off x="136101" y="3581400"/>
            <a:ext cx="7311177" cy="3293209"/>
          </a:xfrm>
          <a:prstGeom prst="rect">
            <a:avLst/>
          </a:prstGeom>
          <a:noFill/>
        </p:spPr>
        <p:txBody>
          <a:bodyPr wrap="square">
            <a:spAutoFit/>
          </a:bodyPr>
          <a:lstStyle/>
          <a:p>
            <a:pPr marL="0" indent="0" algn="just">
              <a:buNone/>
            </a:pPr>
            <a:r>
              <a:rPr lang="ro-RO" sz="1600" dirty="0">
                <a:latin typeface="Times New Roman" panose="02020603050405020304" pitchFamily="18" charset="0"/>
                <a:cs typeface="Times New Roman" panose="02020603050405020304" pitchFamily="18" charset="0"/>
              </a:rPr>
              <a:t>Un tip de diodă de impuls este </a:t>
            </a:r>
            <a:r>
              <a:rPr lang="ro-RO" sz="1600" b="1" dirty="0">
                <a:latin typeface="Times New Roman" panose="02020603050405020304" pitchFamily="18" charset="0"/>
                <a:cs typeface="Times New Roman" panose="02020603050405020304" pitchFamily="18" charset="0"/>
              </a:rPr>
              <a:t>dioda de stocare a sarcinii </a:t>
            </a:r>
            <a:r>
              <a:rPr lang="ro-RO" sz="1600" dirty="0">
                <a:latin typeface="Times New Roman" panose="02020603050405020304" pitchFamily="18" charset="0"/>
                <a:cs typeface="Times New Roman" panose="02020603050405020304" pitchFamily="18" charset="0"/>
              </a:rPr>
              <a:t>(CSD) sau </a:t>
            </a:r>
            <a:r>
              <a:rPr lang="ro-RO" sz="1600" b="1" dirty="0">
                <a:latin typeface="Times New Roman" panose="02020603050405020304" pitchFamily="18" charset="0"/>
                <a:cs typeface="Times New Roman" panose="02020603050405020304" pitchFamily="18" charset="0"/>
              </a:rPr>
              <a:t>o diodă cu o recuperare bruscă a curentului invers </a:t>
            </a:r>
            <a:r>
              <a:rPr lang="ro-RO" sz="1600" dirty="0">
                <a:latin typeface="Times New Roman" panose="02020603050405020304" pitchFamily="18" charset="0"/>
                <a:cs typeface="Times New Roman" panose="02020603050405020304" pitchFamily="18" charset="0"/>
              </a:rPr>
              <a:t>(rezistență). Impulsul de curent invers în are o formă aproape dreptunghiulară, în care totuși </a:t>
            </a:r>
            <a:r>
              <a:rPr lang="ro-RO" sz="1600" dirty="0">
                <a:solidFill>
                  <a:srgbClr val="FF0000"/>
                </a:solidFill>
                <a:latin typeface="Times New Roman" panose="02020603050405020304" pitchFamily="18" charset="0"/>
                <a:cs typeface="Times New Roman" panose="02020603050405020304" pitchFamily="18" charset="0"/>
              </a:rPr>
              <a:t>t1</a:t>
            </a:r>
            <a:r>
              <a:rPr lang="ro-RO" sz="1600" dirty="0">
                <a:latin typeface="Times New Roman" panose="02020603050405020304" pitchFamily="18" charset="0"/>
                <a:cs typeface="Times New Roman" panose="02020603050405020304" pitchFamily="18" charset="0"/>
              </a:rPr>
              <a:t> poate avea valori mari, dar </a:t>
            </a:r>
            <a:r>
              <a:rPr lang="ro-RO" sz="1600" dirty="0">
                <a:solidFill>
                  <a:srgbClr val="FF0000"/>
                </a:solidFill>
                <a:latin typeface="Times New Roman" panose="02020603050405020304" pitchFamily="18" charset="0"/>
                <a:cs typeface="Times New Roman" panose="02020603050405020304" pitchFamily="18" charset="0"/>
              </a:rPr>
              <a:t>t2</a:t>
            </a:r>
            <a:r>
              <a:rPr lang="ro-RO" sz="1600" dirty="0">
                <a:latin typeface="Times New Roman" panose="02020603050405020304" pitchFamily="18" charset="0"/>
                <a:cs typeface="Times New Roman" panose="02020603050405020304" pitchFamily="18" charset="0"/>
              </a:rPr>
              <a:t> trebuie să aibă valori mici pentru dispozitive de impuls de mare viteză. Durata scurtă a </a:t>
            </a:r>
            <a:r>
              <a:rPr lang="ro-RO" sz="1600" b="1" dirty="0">
                <a:solidFill>
                  <a:srgbClr val="FF0000"/>
                </a:solidFill>
                <a:latin typeface="Times New Roman" panose="02020603050405020304" pitchFamily="18" charset="0"/>
                <a:cs typeface="Times New Roman" panose="02020603050405020304" pitchFamily="18" charset="0"/>
              </a:rPr>
              <a:t>t2</a:t>
            </a:r>
            <a:r>
              <a:rPr lang="ro-RO" sz="1600" dirty="0">
                <a:latin typeface="Times New Roman" panose="02020603050405020304" pitchFamily="18" charset="0"/>
                <a:cs typeface="Times New Roman" panose="02020603050405020304" pitchFamily="18" charset="0"/>
              </a:rPr>
              <a:t> este obținută prin crearea în bază a unui câmp intern, lângă stratul de epuizare al p-n, prin distribuția inegală a impurității. Acest câmp acționează ca o frână pentru purtătorii care sosesc prin stratul de epuizare la polarizare directă și, prin urmare, împiedică purtătorii injectați să scape de limita stratului de epuizare, forțându-i să se concentreze mai aproape de limită. La polarizarea inversă, sarcina acumulată în bază se disipează, dar câmpul electric intern va promova </a:t>
            </a:r>
            <a:r>
              <a:rPr lang="ro-RO" sz="1600" dirty="0" err="1">
                <a:latin typeface="Times New Roman" panose="02020603050405020304" pitchFamily="18" charset="0"/>
                <a:cs typeface="Times New Roman" panose="02020603050405020304" pitchFamily="18" charset="0"/>
              </a:rPr>
              <a:t>driftul</a:t>
            </a:r>
            <a:r>
              <a:rPr lang="ro-RO" sz="1600" dirty="0">
                <a:latin typeface="Times New Roman" panose="02020603050405020304" pitchFamily="18" charset="0"/>
                <a:cs typeface="Times New Roman" panose="02020603050405020304" pitchFamily="18" charset="0"/>
              </a:rPr>
              <a:t> purtătorilor minoritari către stratul de epuizare al joncțiunii. </a:t>
            </a:r>
            <a:r>
              <a:rPr lang="ro-RO" sz="1600" dirty="0">
                <a:highlight>
                  <a:srgbClr val="FFFF00"/>
                </a:highlight>
                <a:latin typeface="Times New Roman" panose="02020603050405020304" pitchFamily="18" charset="0"/>
                <a:cs typeface="Times New Roman" panose="02020603050405020304" pitchFamily="18" charset="0"/>
              </a:rPr>
              <a:t>Când concentrația excesivă de purtători la limitele joncțiunii scade la zero, excesul de sarcină rămas al minoritarilor din bază devine foarte mic și, prin urmare, timpul necesar curentului invers pentru a ajunge la valoarea sa este scurt.</a:t>
            </a:r>
          </a:p>
        </p:txBody>
      </p:sp>
    </p:spTree>
    <p:extLst>
      <p:ext uri="{BB962C8B-B14F-4D97-AF65-F5344CB8AC3E}">
        <p14:creationId xmlns:p14="http://schemas.microsoft.com/office/powerpoint/2010/main" val="2910308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304800"/>
            <a:ext cx="8970962" cy="473075"/>
          </a:xfrm>
        </p:spPr>
        <p:txBody>
          <a:bodyPr wrap="square" numCol="1" anchorCtr="0" compatLnSpc="1">
            <a:prstTxWarp prst="textNoShape">
              <a:avLst/>
            </a:prstTxWarp>
            <a:normAutofit fontScale="90000"/>
          </a:bodyPr>
          <a:lstStyle/>
          <a:p>
            <a:pPr>
              <a:defRPr/>
            </a:pPr>
            <a:r>
              <a:rPr lang="ro-MD" altLang="ro-RO" sz="2900" cap="none"/>
              <a:t>CLASIFICAREA TEHNOLOGICĂ A DIODELOR DE IMPULS</a:t>
            </a:r>
            <a:endParaRPr lang="en-US" altLang="ro-RO" sz="2900" cap="none"/>
          </a:p>
        </p:txBody>
      </p:sp>
      <p:sp>
        <p:nvSpPr>
          <p:cNvPr id="48131" name="Content Placeholder 2"/>
          <p:cNvSpPr>
            <a:spLocks noGrp="1"/>
          </p:cNvSpPr>
          <p:nvPr>
            <p:ph idx="1"/>
          </p:nvPr>
        </p:nvSpPr>
        <p:spPr>
          <a:xfrm>
            <a:off x="173038" y="777875"/>
            <a:ext cx="8489950" cy="3681575"/>
          </a:xfrm>
        </p:spPr>
        <p:txBody>
          <a:bodyPr/>
          <a:lstStyle/>
          <a:p>
            <a:r>
              <a:rPr lang="ro-MD" altLang="en-US" sz="1400" dirty="0">
                <a:solidFill>
                  <a:srgbClr val="252525"/>
                </a:solidFill>
                <a:latin typeface="Times New Roman" panose="02020603050405020304" pitchFamily="18" charset="0"/>
                <a:cs typeface="Times New Roman" panose="02020603050405020304" pitchFamily="18" charset="0"/>
              </a:rPr>
              <a:t>1. Cu contact punctiform</a:t>
            </a:r>
          </a:p>
          <a:p>
            <a:r>
              <a:rPr lang="ro-MD" altLang="en-US" sz="1400" dirty="0">
                <a:solidFill>
                  <a:srgbClr val="252525"/>
                </a:solidFill>
                <a:latin typeface="Times New Roman" panose="02020603050405020304" pitchFamily="18" charset="0"/>
                <a:cs typeface="Times New Roman" panose="02020603050405020304" pitchFamily="18" charset="0"/>
              </a:rPr>
              <a:t>2. Microaliate</a:t>
            </a:r>
          </a:p>
          <a:p>
            <a:r>
              <a:rPr lang="ro-MD" altLang="en-US" sz="1400" dirty="0">
                <a:solidFill>
                  <a:srgbClr val="252525"/>
                </a:solidFill>
                <a:latin typeface="Times New Roman" panose="02020603050405020304" pitchFamily="18" charset="0"/>
                <a:cs typeface="Times New Roman" panose="02020603050405020304" pitchFamily="18" charset="0"/>
              </a:rPr>
              <a:t>3. Aliate</a:t>
            </a:r>
          </a:p>
          <a:p>
            <a:r>
              <a:rPr lang="ro-MD" altLang="en-US" sz="1400" dirty="0">
                <a:solidFill>
                  <a:srgbClr val="252525"/>
                </a:solidFill>
                <a:latin typeface="Times New Roman" panose="02020603050405020304" pitchFamily="18" charset="0"/>
                <a:cs typeface="Times New Roman" panose="02020603050405020304" pitchFamily="18" charset="0"/>
              </a:rPr>
              <a:t>3. Mesa diode</a:t>
            </a:r>
          </a:p>
          <a:p>
            <a:r>
              <a:rPr lang="ro-MD" altLang="en-US" sz="1400" dirty="0">
                <a:solidFill>
                  <a:srgbClr val="252525"/>
                </a:solidFill>
                <a:latin typeface="Times New Roman" panose="02020603050405020304" pitchFamily="18" charset="0"/>
                <a:cs typeface="Times New Roman" panose="02020603050405020304" pitchFamily="18" charset="0"/>
              </a:rPr>
              <a:t>4. Dioda </a:t>
            </a:r>
            <a:r>
              <a:rPr lang="ro-MD" altLang="en-US" sz="1400" dirty="0" err="1">
                <a:solidFill>
                  <a:srgbClr val="252525"/>
                </a:solidFill>
                <a:latin typeface="Times New Roman" panose="02020603050405020304" pitchFamily="18" charset="0"/>
                <a:cs typeface="Times New Roman" panose="02020603050405020304" pitchFamily="18" charset="0"/>
              </a:rPr>
              <a:t>Schottky</a:t>
            </a:r>
            <a:endParaRPr lang="ro-MD" altLang="en-US" sz="1400" dirty="0">
              <a:solidFill>
                <a:srgbClr val="252525"/>
              </a:solidFill>
              <a:latin typeface="Times New Roman" panose="02020603050405020304" pitchFamily="18" charset="0"/>
              <a:cs typeface="Times New Roman" panose="02020603050405020304" pitchFamily="18" charset="0"/>
            </a:endParaRPr>
          </a:p>
          <a:p>
            <a:r>
              <a:rPr lang="ro-MD" altLang="en-US" sz="1400" dirty="0">
                <a:solidFill>
                  <a:srgbClr val="252525"/>
                </a:solidFill>
                <a:latin typeface="Times New Roman" panose="02020603050405020304" pitchFamily="18" charset="0"/>
                <a:cs typeface="Times New Roman" panose="02020603050405020304" pitchFamily="18" charset="0"/>
              </a:rPr>
              <a:t>5. Dioda </a:t>
            </a:r>
            <a:r>
              <a:rPr lang="ro-MD" altLang="en-US" sz="1400" dirty="0" err="1">
                <a:solidFill>
                  <a:srgbClr val="252525"/>
                </a:solidFill>
                <a:latin typeface="Times New Roman" panose="02020603050405020304" pitchFamily="18" charset="0"/>
                <a:cs typeface="Times New Roman" panose="02020603050405020304" pitchFamily="18" charset="0"/>
              </a:rPr>
              <a:t>Mott_Schottky</a:t>
            </a:r>
            <a:endParaRPr lang="ro-MD" altLang="en-US" sz="1400" dirty="0">
              <a:solidFill>
                <a:srgbClr val="252525"/>
              </a:solidFill>
              <a:latin typeface="Times New Roman" panose="02020603050405020304" pitchFamily="18" charset="0"/>
              <a:cs typeface="Times New Roman" panose="02020603050405020304" pitchFamily="18" charset="0"/>
            </a:endParaRPr>
          </a:p>
          <a:p>
            <a:r>
              <a:rPr lang="ro-MD" altLang="en-US" sz="1400" dirty="0">
                <a:solidFill>
                  <a:srgbClr val="252525"/>
                </a:solidFill>
                <a:latin typeface="Times New Roman" panose="02020603050405020304" pitchFamily="18" charset="0"/>
                <a:cs typeface="Times New Roman" panose="02020603050405020304" pitchFamily="18" charset="0"/>
              </a:rPr>
              <a:t>......</a:t>
            </a:r>
          </a:p>
          <a:p>
            <a:r>
              <a:rPr lang="en-US" altLang="en-US" sz="1400" dirty="0" err="1">
                <a:solidFill>
                  <a:srgbClr val="252525"/>
                </a:solidFill>
                <a:latin typeface="Times New Roman" panose="02020603050405020304" pitchFamily="18" charset="0"/>
                <a:cs typeface="Times New Roman" panose="02020603050405020304" pitchFamily="18" charset="0"/>
              </a:rPr>
              <a:t>Caracteristica</a:t>
            </a:r>
            <a:r>
              <a:rPr lang="en-US" altLang="en-US" sz="1400" dirty="0">
                <a:solidFill>
                  <a:srgbClr val="252525"/>
                </a:solidFill>
                <a:latin typeface="Times New Roman" panose="02020603050405020304" pitchFamily="18" charset="0"/>
                <a:cs typeface="Times New Roman" panose="02020603050405020304" pitchFamily="18" charset="0"/>
              </a:rPr>
              <a:t> </a:t>
            </a:r>
            <a:r>
              <a:rPr lang="en-US" altLang="en-US" sz="1400" dirty="0" err="1">
                <a:solidFill>
                  <a:srgbClr val="252525"/>
                </a:solidFill>
                <a:latin typeface="Times New Roman" panose="02020603050405020304" pitchFamily="18" charset="0"/>
                <a:cs typeface="Times New Roman" panose="02020603050405020304" pitchFamily="18" charset="0"/>
              </a:rPr>
              <a:t>statică</a:t>
            </a:r>
            <a:r>
              <a:rPr lang="en-US" altLang="en-US" sz="1400" dirty="0">
                <a:solidFill>
                  <a:srgbClr val="252525"/>
                </a:solidFill>
                <a:latin typeface="Times New Roman" panose="02020603050405020304" pitchFamily="18" charset="0"/>
                <a:cs typeface="Times New Roman" panose="02020603050405020304" pitchFamily="18" charset="0"/>
              </a:rPr>
              <a:t> a </a:t>
            </a:r>
            <a:r>
              <a:rPr lang="en-US" altLang="en-US" sz="1400" dirty="0" err="1">
                <a:solidFill>
                  <a:srgbClr val="252525"/>
                </a:solidFill>
                <a:latin typeface="Times New Roman" panose="02020603050405020304" pitchFamily="18" charset="0"/>
                <a:cs typeface="Times New Roman" panose="02020603050405020304" pitchFamily="18" charset="0"/>
              </a:rPr>
              <a:t>acestor</a:t>
            </a:r>
            <a:r>
              <a:rPr lang="en-US" altLang="en-US" sz="1400" dirty="0">
                <a:solidFill>
                  <a:srgbClr val="252525"/>
                </a:solidFill>
                <a:latin typeface="Times New Roman" panose="02020603050405020304" pitchFamily="18" charset="0"/>
                <a:cs typeface="Times New Roman" panose="02020603050405020304" pitchFamily="18" charset="0"/>
              </a:rPr>
              <a:t> diode </a:t>
            </a:r>
            <a:r>
              <a:rPr lang="en-US" altLang="en-US" sz="1400" dirty="0" err="1">
                <a:solidFill>
                  <a:srgbClr val="252525"/>
                </a:solidFill>
                <a:latin typeface="Times New Roman" panose="02020603050405020304" pitchFamily="18" charset="0"/>
                <a:cs typeface="Times New Roman" panose="02020603050405020304" pitchFamily="18" charset="0"/>
              </a:rPr>
              <a:t>este</a:t>
            </a:r>
            <a:r>
              <a:rPr lang="en-US" altLang="en-US" sz="1400" dirty="0">
                <a:solidFill>
                  <a:srgbClr val="252525"/>
                </a:solidFill>
                <a:latin typeface="Times New Roman" panose="02020603050405020304" pitchFamily="18" charset="0"/>
                <a:cs typeface="Times New Roman" panose="02020603050405020304" pitchFamily="18" charset="0"/>
              </a:rPr>
              <a:t> </a:t>
            </a:r>
            <a:r>
              <a:rPr lang="en-US" altLang="en-US" sz="1400" dirty="0" err="1">
                <a:solidFill>
                  <a:srgbClr val="252525"/>
                </a:solidFill>
                <a:latin typeface="Times New Roman" panose="02020603050405020304" pitchFamily="18" charset="0"/>
                <a:cs typeface="Times New Roman" panose="02020603050405020304" pitchFamily="18" charset="0"/>
              </a:rPr>
              <a:t>asemănătoare</a:t>
            </a:r>
            <a:r>
              <a:rPr lang="en-US" altLang="en-US" sz="1400" dirty="0">
                <a:solidFill>
                  <a:srgbClr val="252525"/>
                </a:solidFill>
                <a:latin typeface="Times New Roman" panose="02020603050405020304" pitchFamily="18" charset="0"/>
                <a:cs typeface="Times New Roman" panose="02020603050405020304" pitchFamily="18" charset="0"/>
              </a:rPr>
              <a:t> cu </a:t>
            </a:r>
            <a:r>
              <a:rPr lang="en-US" altLang="en-US" sz="1400" dirty="0" err="1">
                <a:solidFill>
                  <a:srgbClr val="252525"/>
                </a:solidFill>
                <a:latin typeface="Times New Roman" panose="02020603050405020304" pitchFamily="18" charset="0"/>
                <a:cs typeface="Times New Roman" panose="02020603050405020304" pitchFamily="18" charset="0"/>
              </a:rPr>
              <a:t>cea</a:t>
            </a:r>
            <a:r>
              <a:rPr lang="en-US" altLang="en-US" sz="1400" dirty="0">
                <a:solidFill>
                  <a:srgbClr val="252525"/>
                </a:solidFill>
                <a:latin typeface="Times New Roman" panose="02020603050405020304" pitchFamily="18" charset="0"/>
                <a:cs typeface="Times New Roman" panose="02020603050405020304" pitchFamily="18" charset="0"/>
              </a:rPr>
              <a:t> a </a:t>
            </a:r>
            <a:r>
              <a:rPr lang="en-US" altLang="en-US" sz="1400" dirty="0" err="1">
                <a:solidFill>
                  <a:srgbClr val="252525"/>
                </a:solidFill>
                <a:latin typeface="Times New Roman" panose="02020603050405020304" pitchFamily="18" charset="0"/>
                <a:cs typeface="Times New Roman" panose="02020603050405020304" pitchFamily="18" charset="0"/>
              </a:rPr>
              <a:t>diodelor</a:t>
            </a:r>
            <a:r>
              <a:rPr lang="en-US" altLang="en-US" sz="1400" dirty="0">
                <a:solidFill>
                  <a:srgbClr val="252525"/>
                </a:solidFill>
                <a:latin typeface="Times New Roman" panose="02020603050405020304" pitchFamily="18" charset="0"/>
                <a:cs typeface="Times New Roman" panose="02020603050405020304" pitchFamily="18" charset="0"/>
              </a:rPr>
              <a:t> cu </a:t>
            </a:r>
            <a:r>
              <a:rPr lang="en-US" altLang="en-US" sz="1400" dirty="0" err="1">
                <a:solidFill>
                  <a:srgbClr val="252525"/>
                </a:solidFill>
                <a:latin typeface="Times New Roman" panose="02020603050405020304" pitchFamily="18" charset="0"/>
                <a:cs typeface="Times New Roman" panose="02020603050405020304" pitchFamily="18" charset="0"/>
              </a:rPr>
              <a:t>joncţiune</a:t>
            </a:r>
            <a:r>
              <a:rPr lang="en-US" altLang="en-US" sz="1400" dirty="0">
                <a:solidFill>
                  <a:srgbClr val="252525"/>
                </a:solidFill>
                <a:latin typeface="Times New Roman" panose="02020603050405020304" pitchFamily="18" charset="0"/>
                <a:cs typeface="Times New Roman" panose="02020603050405020304" pitchFamily="18" charset="0"/>
              </a:rPr>
              <a:t> </a:t>
            </a:r>
            <a:r>
              <a:rPr lang="en-US" altLang="en-US" sz="1400" dirty="0" err="1">
                <a:solidFill>
                  <a:srgbClr val="252525"/>
                </a:solidFill>
                <a:latin typeface="Times New Roman" panose="02020603050405020304" pitchFamily="18" charset="0"/>
                <a:cs typeface="Times New Roman" panose="02020603050405020304" pitchFamily="18" charset="0"/>
              </a:rPr>
              <a:t>plană</a:t>
            </a:r>
            <a:r>
              <a:rPr lang="en-US" altLang="en-US" sz="1400" dirty="0">
                <a:solidFill>
                  <a:srgbClr val="252525"/>
                </a:solidFill>
                <a:latin typeface="Times New Roman" panose="02020603050405020304" pitchFamily="18" charset="0"/>
                <a:cs typeface="Times New Roman" panose="02020603050405020304" pitchFamily="18" charset="0"/>
              </a:rPr>
              <a:t>, </a:t>
            </a:r>
            <a:r>
              <a:rPr lang="en-US" altLang="en-US" sz="1400" b="1" dirty="0">
                <a:solidFill>
                  <a:srgbClr val="252525"/>
                </a:solidFill>
                <a:latin typeface="Times New Roman" panose="02020603050405020304" pitchFamily="18" charset="0"/>
                <a:cs typeface="Times New Roman" panose="02020603050405020304" pitchFamily="18" charset="0"/>
              </a:rPr>
              <a:t>cu </a:t>
            </a:r>
            <a:r>
              <a:rPr lang="en-US" altLang="en-US" sz="1400" b="1" dirty="0" err="1">
                <a:solidFill>
                  <a:srgbClr val="252525"/>
                </a:solidFill>
                <a:latin typeface="Times New Roman" panose="02020603050405020304" pitchFamily="18" charset="0"/>
                <a:cs typeface="Times New Roman" panose="02020603050405020304" pitchFamily="18" charset="0"/>
              </a:rPr>
              <a:t>deosebirea</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că</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în</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regiunea</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polarizării</a:t>
            </a:r>
            <a:r>
              <a:rPr lang="en-US" altLang="en-US" sz="1400" b="1" dirty="0">
                <a:solidFill>
                  <a:srgbClr val="252525"/>
                </a:solidFill>
                <a:latin typeface="Times New Roman" panose="02020603050405020304" pitchFamily="18" charset="0"/>
                <a:cs typeface="Times New Roman" panose="02020603050405020304" pitchFamily="18" charset="0"/>
              </a:rPr>
              <a:t> inverse </a:t>
            </a:r>
            <a:r>
              <a:rPr lang="en-US" altLang="en-US" sz="1400" b="1" dirty="0" err="1">
                <a:solidFill>
                  <a:srgbClr val="252525"/>
                </a:solidFill>
                <a:latin typeface="Times New Roman" panose="02020603050405020304" pitchFamily="18" charset="0"/>
                <a:cs typeface="Times New Roman" panose="02020603050405020304" pitchFamily="18" charset="0"/>
              </a:rPr>
              <a:t>curentul</a:t>
            </a:r>
            <a:r>
              <a:rPr lang="en-US" altLang="en-US" sz="1400" b="1" dirty="0">
                <a:solidFill>
                  <a:srgbClr val="252525"/>
                </a:solidFill>
                <a:latin typeface="Times New Roman" panose="02020603050405020304" pitchFamily="18" charset="0"/>
                <a:cs typeface="Times New Roman" panose="02020603050405020304" pitchFamily="18" charset="0"/>
              </a:rPr>
              <a:t> nu </a:t>
            </a:r>
            <a:r>
              <a:rPr lang="en-US" altLang="en-US" sz="1400" b="1" dirty="0" err="1">
                <a:solidFill>
                  <a:srgbClr val="252525"/>
                </a:solidFill>
                <a:latin typeface="Times New Roman" panose="02020603050405020304" pitchFamily="18" charset="0"/>
                <a:cs typeface="Times New Roman" panose="02020603050405020304" pitchFamily="18" charset="0"/>
              </a:rPr>
              <a:t>prezintă</a:t>
            </a:r>
            <a:r>
              <a:rPr lang="en-US" altLang="en-US" sz="1400" b="1" dirty="0">
                <a:solidFill>
                  <a:srgbClr val="252525"/>
                </a:solidFill>
                <a:latin typeface="Times New Roman" panose="02020603050405020304" pitchFamily="18" charset="0"/>
                <a:cs typeface="Times New Roman" panose="02020603050405020304" pitchFamily="18" charset="0"/>
              </a:rPr>
              <a:t> un </a:t>
            </a:r>
            <a:r>
              <a:rPr lang="en-US" altLang="en-US" sz="1400" b="1" dirty="0" err="1">
                <a:solidFill>
                  <a:srgbClr val="252525"/>
                </a:solidFill>
                <a:latin typeface="Times New Roman" panose="02020603050405020304" pitchFamily="18" charset="0"/>
                <a:cs typeface="Times New Roman" panose="02020603050405020304" pitchFamily="18" charset="0"/>
              </a:rPr>
              <a:t>palier</a:t>
            </a:r>
            <a:r>
              <a:rPr lang="en-US" altLang="en-US" sz="1400" b="1" dirty="0">
                <a:solidFill>
                  <a:srgbClr val="252525"/>
                </a:solidFill>
                <a:latin typeface="Times New Roman" panose="02020603050405020304" pitchFamily="18" charset="0"/>
                <a:cs typeface="Times New Roman" panose="02020603050405020304" pitchFamily="18" charset="0"/>
              </a:rPr>
              <a:t>, ci </a:t>
            </a:r>
            <a:r>
              <a:rPr lang="en-US" altLang="en-US" sz="1400" b="1" dirty="0" err="1">
                <a:solidFill>
                  <a:srgbClr val="252525"/>
                </a:solidFill>
                <a:latin typeface="Times New Roman" panose="02020603050405020304" pitchFamily="18" charset="0"/>
                <a:cs typeface="Times New Roman" panose="02020603050405020304" pitchFamily="18" charset="0"/>
              </a:rPr>
              <a:t>creşte</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continuu</a:t>
            </a:r>
            <a:r>
              <a:rPr lang="en-US" altLang="en-US" sz="1400" b="1" dirty="0">
                <a:solidFill>
                  <a:srgbClr val="252525"/>
                </a:solidFill>
                <a:latin typeface="Times New Roman" panose="02020603050405020304" pitchFamily="18" charset="0"/>
                <a:cs typeface="Times New Roman" panose="02020603050405020304" pitchFamily="18" charset="0"/>
              </a:rPr>
              <a:t> cu </a:t>
            </a:r>
            <a:r>
              <a:rPr lang="en-US" altLang="en-US" sz="1400" b="1" dirty="0" err="1">
                <a:solidFill>
                  <a:srgbClr val="252525"/>
                </a:solidFill>
                <a:latin typeface="Times New Roman" panose="02020603050405020304" pitchFamily="18" charset="0"/>
                <a:cs typeface="Times New Roman" panose="02020603050405020304" pitchFamily="18" charset="0"/>
              </a:rPr>
              <a:t>tensiunea</a:t>
            </a:r>
            <a:r>
              <a:rPr lang="en-US" altLang="en-US" sz="1400" b="1" dirty="0">
                <a:solidFill>
                  <a:srgbClr val="252525"/>
                </a:solidFill>
                <a:latin typeface="Times New Roman" panose="02020603050405020304" pitchFamily="18" charset="0"/>
                <a:cs typeface="Times New Roman" panose="02020603050405020304" pitchFamily="18" charset="0"/>
              </a:rPr>
              <a:t> de </a:t>
            </a:r>
            <a:r>
              <a:rPr lang="en-US" altLang="en-US" sz="1400" b="1" dirty="0" err="1">
                <a:solidFill>
                  <a:srgbClr val="252525"/>
                </a:solidFill>
                <a:latin typeface="Times New Roman" panose="02020603050405020304" pitchFamily="18" charset="0"/>
                <a:cs typeface="Times New Roman" panose="02020603050405020304" pitchFamily="18" charset="0"/>
              </a:rPr>
              <a:t>polarizare</a:t>
            </a:r>
            <a:r>
              <a:rPr lang="en-US" altLang="en-US" sz="1400" b="1" dirty="0">
                <a:solidFill>
                  <a:srgbClr val="252525"/>
                </a:solidFill>
                <a:latin typeface="Times New Roman" panose="02020603050405020304" pitchFamily="18" charset="0"/>
                <a:cs typeface="Times New Roman" panose="02020603050405020304" pitchFamily="18" charset="0"/>
              </a:rPr>
              <a:t> </a:t>
            </a:r>
            <a:r>
              <a:rPr lang="en-US" altLang="en-US" sz="1400" b="1" dirty="0" err="1">
                <a:solidFill>
                  <a:srgbClr val="252525"/>
                </a:solidFill>
                <a:latin typeface="Times New Roman" panose="02020603050405020304" pitchFamily="18" charset="0"/>
                <a:cs typeface="Times New Roman" panose="02020603050405020304" pitchFamily="18" charset="0"/>
              </a:rPr>
              <a:t>inversă</a:t>
            </a:r>
            <a:r>
              <a:rPr lang="en-US" altLang="en-US" sz="1400" b="1" dirty="0">
                <a:solidFill>
                  <a:srgbClr val="252525"/>
                </a:solidFill>
                <a:latin typeface="Times New Roman" panose="02020603050405020304" pitchFamily="18" charset="0"/>
                <a:cs typeface="Times New Roman" panose="02020603050405020304" pitchFamily="18" charset="0"/>
              </a:rPr>
              <a:t>.</a:t>
            </a:r>
            <a:endParaRPr lang="en-US" altLang="en-US" sz="1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28F423F-522A-608D-0079-5A9908AEFEA4}"/>
              </a:ext>
            </a:extLst>
          </p:cNvPr>
          <p:cNvPicPr>
            <a:picLocks noChangeAspect="1"/>
          </p:cNvPicPr>
          <p:nvPr/>
        </p:nvPicPr>
        <p:blipFill>
          <a:blip r:embed="rId2"/>
          <a:stretch>
            <a:fillRect/>
          </a:stretch>
        </p:blipFill>
        <p:spPr>
          <a:xfrm>
            <a:off x="1276672" y="4423890"/>
            <a:ext cx="6763694" cy="2333951"/>
          </a:xfrm>
          <a:prstGeom prst="rect">
            <a:avLst/>
          </a:prstGeom>
        </p:spPr>
      </p:pic>
    </p:spTree>
    <p:extLst>
      <p:ext uri="{BB962C8B-B14F-4D97-AF65-F5344CB8AC3E}">
        <p14:creationId xmlns:p14="http://schemas.microsoft.com/office/powerpoint/2010/main" val="444718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84A316-FA51-7EC1-55FD-4DAB10F7025A}"/>
              </a:ext>
            </a:extLst>
          </p:cNvPr>
          <p:cNvSpPr>
            <a:spLocks noGrp="1"/>
          </p:cNvSpPr>
          <p:nvPr>
            <p:ph type="title"/>
          </p:nvPr>
        </p:nvSpPr>
        <p:spPr>
          <a:xfrm>
            <a:off x="457199" y="156743"/>
            <a:ext cx="5757141" cy="719137"/>
          </a:xfrm>
        </p:spPr>
        <p:txBody>
          <a:bodyPr>
            <a:normAutofit fontScale="90000"/>
          </a:bodyPr>
          <a:lstStyle/>
          <a:p>
            <a:r>
              <a:rPr lang="ro-RO" dirty="0"/>
              <a:t>Dioda Schottky /</a:t>
            </a:r>
            <a:br>
              <a:rPr lang="ro-RO" dirty="0"/>
            </a:br>
            <a:r>
              <a:rPr lang="ro-RO" dirty="0"/>
              <a:t>Hot </a:t>
            </a:r>
            <a:r>
              <a:rPr lang="ro-RO" dirty="0" err="1"/>
              <a:t>Carrier</a:t>
            </a:r>
            <a:r>
              <a:rPr lang="ro-RO" dirty="0"/>
              <a:t> </a:t>
            </a:r>
            <a:r>
              <a:rPr lang="ro-RO" dirty="0" err="1"/>
              <a:t>Diodes</a:t>
            </a:r>
            <a:r>
              <a:rPr lang="ro-RO" dirty="0"/>
              <a:t> </a:t>
            </a:r>
            <a:endParaRPr lang="en-US" dirty="0"/>
          </a:p>
        </p:txBody>
      </p:sp>
      <p:sp>
        <p:nvSpPr>
          <p:cNvPr id="3" name="Substituent conținut 2">
            <a:extLst>
              <a:ext uri="{FF2B5EF4-FFF2-40B4-BE49-F238E27FC236}">
                <a16:creationId xmlns:a16="http://schemas.microsoft.com/office/drawing/2014/main" id="{74D50A78-2670-3907-B884-78DCC37BF241}"/>
              </a:ext>
            </a:extLst>
          </p:cNvPr>
          <p:cNvSpPr>
            <a:spLocks noGrp="1"/>
          </p:cNvSpPr>
          <p:nvPr>
            <p:ph idx="1"/>
          </p:nvPr>
        </p:nvSpPr>
        <p:spPr>
          <a:xfrm>
            <a:off x="304800" y="1002166"/>
            <a:ext cx="8534400" cy="5627234"/>
          </a:xfrm>
        </p:spPr>
        <p:txBody>
          <a:bodyPr/>
          <a:lstStyle/>
          <a:p>
            <a:r>
              <a:rPr lang="ro-RO" sz="1600" dirty="0">
                <a:latin typeface="Times New Roman" panose="02020603050405020304" pitchFamily="18" charset="0"/>
                <a:cs typeface="Times New Roman" panose="02020603050405020304" pitchFamily="18" charset="0"/>
              </a:rPr>
              <a:t>Dioda Schottky / dioda cu purtători fierbinți - diodă cu</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cădere de</a:t>
            </a:r>
          </a:p>
          <a:p>
            <a:pPr marL="0" indent="0">
              <a:buNone/>
            </a:pPr>
            <a:r>
              <a:rPr lang="ro-RO" sz="1600" dirty="0">
                <a:latin typeface="Times New Roman" panose="02020603050405020304" pitchFamily="18" charset="0"/>
                <a:cs typeface="Times New Roman" panose="02020603050405020304" pitchFamily="18" charset="0"/>
              </a:rPr>
              <a:t>potențial mică la polarizarea directă și timp de comutare foarte rapizi</a:t>
            </a:r>
          </a:p>
          <a:p>
            <a:pPr marL="0" indent="0">
              <a:buNone/>
            </a:pPr>
            <a:endParaRPr lang="ro-RO" sz="1600" dirty="0">
              <a:latin typeface="Times New Roman" panose="02020603050405020304" pitchFamily="18" charset="0"/>
              <a:cs typeface="Times New Roman" panose="02020603050405020304" pitchFamily="18" charset="0"/>
            </a:endParaRPr>
          </a:p>
          <a:p>
            <a:r>
              <a:rPr lang="ro-RO" sz="1600" dirty="0">
                <a:latin typeface="Times New Roman" panose="02020603050405020304" pitchFamily="18" charset="0"/>
                <a:cs typeface="Times New Roman" panose="02020603050405020304" pitchFamily="18" charset="0"/>
              </a:rPr>
              <a:t>Potențialul de deschidere a diodei Schottky este de 0,15 – 0,45 V</a:t>
            </a:r>
          </a:p>
          <a:p>
            <a:r>
              <a:rPr lang="ro-RO" sz="1600" dirty="0">
                <a:latin typeface="Times New Roman" panose="02020603050405020304" pitchFamily="18" charset="0"/>
                <a:cs typeface="Times New Roman" panose="02020603050405020304" pitchFamily="18" charset="0"/>
              </a:rPr>
              <a:t>Metale </a:t>
            </a:r>
            <a:r>
              <a:rPr lang="ro-RO" sz="1600" dirty="0" err="1">
                <a:latin typeface="Times New Roman" panose="02020603050405020304" pitchFamily="18" charset="0"/>
                <a:cs typeface="Times New Roman" panose="02020603050405020304" pitchFamily="18" charset="0"/>
              </a:rPr>
              <a:t>tipce</a:t>
            </a:r>
            <a:r>
              <a:rPr lang="ro-RO" sz="1600" dirty="0">
                <a:latin typeface="Times New Roman" panose="02020603050405020304" pitchFamily="18" charset="0"/>
                <a:cs typeface="Times New Roman" panose="02020603050405020304" pitchFamily="18" charset="0"/>
              </a:rPr>
              <a:t> pentru confecționare: Mo, Pt, Cr, W și semiconductoare de tip </a:t>
            </a:r>
            <a:r>
              <a:rPr lang="ro-RO" sz="1600" b="1" dirty="0">
                <a:latin typeface="Times New Roman" panose="02020603050405020304" pitchFamily="18" charset="0"/>
                <a:cs typeface="Times New Roman" panose="02020603050405020304" pitchFamily="18" charset="0"/>
              </a:rPr>
              <a:t>n</a:t>
            </a:r>
            <a:r>
              <a:rPr lang="ro-RO" sz="1600" dirty="0">
                <a:latin typeface="Times New Roman" panose="02020603050405020304" pitchFamily="18" charset="0"/>
                <a:cs typeface="Times New Roman" panose="02020603050405020304" pitchFamily="18" charset="0"/>
              </a:rPr>
              <a:t> – majoritar.</a:t>
            </a:r>
          </a:p>
          <a:p>
            <a:r>
              <a:rPr lang="ro-RO" sz="1600" dirty="0">
                <a:latin typeface="Times New Roman" panose="02020603050405020304" pitchFamily="18" charset="0"/>
                <a:cs typeface="Times New Roman" panose="02020603050405020304" pitchFamily="18" charset="0"/>
              </a:rPr>
              <a:t>Metalul acționează ca Anod, iar semiconductorul – ca Catod</a:t>
            </a:r>
          </a:p>
          <a:p>
            <a:r>
              <a:rPr lang="ro-RO" sz="1600" dirty="0">
                <a:latin typeface="Times New Roman" panose="02020603050405020304" pitchFamily="18" charset="0"/>
                <a:cs typeface="Times New Roman" panose="02020603050405020304" pitchFamily="18" charset="0"/>
              </a:rPr>
              <a:t>Altă diferență importantă este timpul de recuperare inversă (comutarea de la starea ON la starea OFF).</a:t>
            </a:r>
          </a:p>
          <a:p>
            <a:r>
              <a:rPr lang="ro-RO" sz="1600" dirty="0">
                <a:latin typeface="Times New Roman" panose="02020603050405020304" pitchFamily="18" charset="0"/>
                <a:cs typeface="Times New Roman" panose="02020603050405020304" pitchFamily="18" charset="0"/>
              </a:rPr>
              <a:t>Dacă la p-n diode acest timp este de sute-mii </a:t>
            </a:r>
            <a:r>
              <a:rPr lang="ro-RO" sz="1600" dirty="0" err="1">
                <a:latin typeface="Times New Roman" panose="02020603050405020304" pitchFamily="18" charset="0"/>
                <a:cs typeface="Times New Roman" panose="02020603050405020304" pitchFamily="18" charset="0"/>
              </a:rPr>
              <a:t>nanosec</a:t>
            </a:r>
            <a:r>
              <a:rPr lang="ro-RO" sz="1600" dirty="0">
                <a:latin typeface="Times New Roman" panose="02020603050405020304" pitchFamily="18" charset="0"/>
                <a:cs typeface="Times New Roman" panose="02020603050405020304" pitchFamily="18" charset="0"/>
              </a:rPr>
              <a:t>, aceste diode </a:t>
            </a:r>
            <a:r>
              <a:rPr lang="ro-RO" sz="1600" i="1" dirty="0">
                <a:solidFill>
                  <a:srgbClr val="FF0000"/>
                </a:solidFill>
                <a:latin typeface="Times New Roman" panose="02020603050405020304" pitchFamily="18" charset="0"/>
                <a:cs typeface="Times New Roman" panose="02020603050405020304" pitchFamily="18" charset="0"/>
              </a:rPr>
              <a:t>nu au timp de recuperare inversă,</a:t>
            </a:r>
            <a:r>
              <a:rPr lang="ro-RO" sz="1600" dirty="0">
                <a:latin typeface="Times New Roman" panose="02020603050405020304" pitchFamily="18" charset="0"/>
                <a:cs typeface="Times New Roman" panose="02020603050405020304" pitchFamily="18" charset="0"/>
              </a:rPr>
              <a:t> deoarece nu există practic acumulare de sarcină în regiunea sărăcită</a:t>
            </a:r>
            <a:endParaRPr lang="en-US" sz="16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8B6574EF-43FD-6A65-0C1C-217C473B6058}"/>
              </a:ext>
            </a:extLst>
          </p:cNvPr>
          <p:cNvPicPr>
            <a:picLocks noChangeAspect="1"/>
          </p:cNvPicPr>
          <p:nvPr/>
        </p:nvPicPr>
        <p:blipFill>
          <a:blip r:embed="rId2"/>
          <a:stretch>
            <a:fillRect/>
          </a:stretch>
        </p:blipFill>
        <p:spPr>
          <a:xfrm>
            <a:off x="6214341" y="30459"/>
            <a:ext cx="2806348" cy="971707"/>
          </a:xfrm>
          <a:prstGeom prst="rect">
            <a:avLst/>
          </a:prstGeom>
        </p:spPr>
      </p:pic>
      <p:pic>
        <p:nvPicPr>
          <p:cNvPr id="7" name="Imagine 6">
            <a:extLst>
              <a:ext uri="{FF2B5EF4-FFF2-40B4-BE49-F238E27FC236}">
                <a16:creationId xmlns:a16="http://schemas.microsoft.com/office/drawing/2014/main" id="{9A1422C8-79C7-74C5-7A8A-08A73C4B82B5}"/>
              </a:ext>
            </a:extLst>
          </p:cNvPr>
          <p:cNvPicPr>
            <a:picLocks noChangeAspect="1"/>
          </p:cNvPicPr>
          <p:nvPr/>
        </p:nvPicPr>
        <p:blipFill>
          <a:blip r:embed="rId3"/>
          <a:stretch>
            <a:fillRect/>
          </a:stretch>
        </p:blipFill>
        <p:spPr>
          <a:xfrm>
            <a:off x="6214341" y="1164416"/>
            <a:ext cx="2806348" cy="855936"/>
          </a:xfrm>
          <a:prstGeom prst="rect">
            <a:avLst/>
          </a:prstGeom>
        </p:spPr>
      </p:pic>
    </p:spTree>
    <p:extLst>
      <p:ext uri="{BB962C8B-B14F-4D97-AF65-F5344CB8AC3E}">
        <p14:creationId xmlns:p14="http://schemas.microsoft.com/office/powerpoint/2010/main" val="3153237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EA5813-0336-86C1-E3A7-728F161C8F2F}"/>
              </a:ext>
            </a:extLst>
          </p:cNvPr>
          <p:cNvSpPr>
            <a:spLocks noGrp="1"/>
          </p:cNvSpPr>
          <p:nvPr>
            <p:ph type="title"/>
          </p:nvPr>
        </p:nvSpPr>
        <p:spPr>
          <a:xfrm>
            <a:off x="3181350" y="47355"/>
            <a:ext cx="5962650" cy="1049337"/>
          </a:xfrm>
        </p:spPr>
        <p:txBody>
          <a:bodyPr/>
          <a:lstStyle/>
          <a:p>
            <a:r>
              <a:rPr lang="ro-RO" dirty="0"/>
              <a:t>Componentele curentului în p-n și Schottky diode</a:t>
            </a:r>
            <a:endParaRPr lang="en-US" dirty="0"/>
          </a:p>
        </p:txBody>
      </p:sp>
      <p:pic>
        <p:nvPicPr>
          <p:cNvPr id="5" name="Substituent conținut 4">
            <a:extLst>
              <a:ext uri="{FF2B5EF4-FFF2-40B4-BE49-F238E27FC236}">
                <a16:creationId xmlns:a16="http://schemas.microsoft.com/office/drawing/2014/main" id="{0A17BEF4-0DA1-2D46-6A1A-AD215948D3DE}"/>
              </a:ext>
            </a:extLst>
          </p:cNvPr>
          <p:cNvPicPr>
            <a:picLocks noGrp="1" noChangeAspect="1"/>
          </p:cNvPicPr>
          <p:nvPr>
            <p:ph idx="1"/>
          </p:nvPr>
        </p:nvPicPr>
        <p:blipFill>
          <a:blip r:embed="rId2"/>
          <a:stretch>
            <a:fillRect/>
          </a:stretch>
        </p:blipFill>
        <p:spPr>
          <a:xfrm>
            <a:off x="-13063" y="2413337"/>
            <a:ext cx="4845184" cy="2913244"/>
          </a:xfrm>
        </p:spPr>
      </p:pic>
      <p:pic>
        <p:nvPicPr>
          <p:cNvPr id="7" name="Imagine 6">
            <a:extLst>
              <a:ext uri="{FF2B5EF4-FFF2-40B4-BE49-F238E27FC236}">
                <a16:creationId xmlns:a16="http://schemas.microsoft.com/office/drawing/2014/main" id="{F9F185F6-617F-879F-53A3-A5A328861C3C}"/>
              </a:ext>
            </a:extLst>
          </p:cNvPr>
          <p:cNvPicPr>
            <a:picLocks noChangeAspect="1"/>
          </p:cNvPicPr>
          <p:nvPr/>
        </p:nvPicPr>
        <p:blipFill>
          <a:blip r:embed="rId3"/>
          <a:stretch>
            <a:fillRect/>
          </a:stretch>
        </p:blipFill>
        <p:spPr>
          <a:xfrm>
            <a:off x="3264898" y="1469454"/>
            <a:ext cx="2917892" cy="668344"/>
          </a:xfrm>
          <a:prstGeom prst="rect">
            <a:avLst/>
          </a:prstGeom>
        </p:spPr>
      </p:pic>
      <p:sp>
        <p:nvSpPr>
          <p:cNvPr id="9" name="CasetăText 8">
            <a:extLst>
              <a:ext uri="{FF2B5EF4-FFF2-40B4-BE49-F238E27FC236}">
                <a16:creationId xmlns:a16="http://schemas.microsoft.com/office/drawing/2014/main" id="{B29B2F81-6A29-66F5-6328-EBE0B87B4F1D}"/>
              </a:ext>
            </a:extLst>
          </p:cNvPr>
          <p:cNvSpPr txBox="1"/>
          <p:nvPr/>
        </p:nvSpPr>
        <p:spPr>
          <a:xfrm>
            <a:off x="4953000" y="2413337"/>
            <a:ext cx="4006984" cy="1754326"/>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Unde </a:t>
            </a:r>
            <a:r>
              <a:rPr lang="ru-RU" dirty="0">
                <a:latin typeface="Times New Roman" panose="02020603050405020304" pitchFamily="18" charset="0"/>
                <a:cs typeface="Times New Roman" panose="02020603050405020304" pitchFamily="18" charset="0"/>
              </a:rPr>
              <a:t>Ф</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înălțimea barierei Schottky, V</a:t>
            </a:r>
            <a:r>
              <a:rPr lang="ro-RO" sz="1200" dirty="0">
                <a:latin typeface="Times New Roman" panose="02020603050405020304" pitchFamily="18" charset="0"/>
                <a:cs typeface="Times New Roman" panose="02020603050405020304" pitchFamily="18" charset="0"/>
              </a:rPr>
              <a:t>A</a:t>
            </a:r>
            <a:r>
              <a:rPr lang="ro-RO" dirty="0">
                <a:latin typeface="Times New Roman" panose="02020603050405020304" pitchFamily="18" charset="0"/>
                <a:cs typeface="Times New Roman" panose="02020603050405020304" pitchFamily="18" charset="0"/>
              </a:rPr>
              <a:t> – tensiunea aplicată,  A – aria contactului Schottky,  </a:t>
            </a:r>
            <a:r>
              <a:rPr lang="ro-RO" b="1" i="1" dirty="0">
                <a:latin typeface="Times New Roman" panose="02020603050405020304" pitchFamily="18" charset="0"/>
                <a:cs typeface="Times New Roman" panose="02020603050405020304" pitchFamily="18" charset="0"/>
              </a:rPr>
              <a:t>A</a:t>
            </a:r>
            <a:r>
              <a:rPr lang="ro-RO" dirty="0">
                <a:latin typeface="Times New Roman" panose="02020603050405020304" pitchFamily="18" charset="0"/>
                <a:cs typeface="Times New Roman" panose="02020603050405020304" pitchFamily="18" charset="0"/>
              </a:rPr>
              <a:t> – constanta Richardson</a:t>
            </a:r>
          </a:p>
          <a:p>
            <a:r>
              <a:rPr lang="ro-RO" dirty="0">
                <a:latin typeface="Times New Roman" panose="02020603050405020304" pitchFamily="18" charset="0"/>
                <a:cs typeface="Times New Roman" panose="02020603050405020304" pitchFamily="18" charset="0"/>
              </a:rPr>
              <a:t>Curentul invers de scurgere in </a:t>
            </a:r>
            <a:r>
              <a:rPr lang="ro-RO" dirty="0" err="1">
                <a:latin typeface="Times New Roman" panose="02020603050405020304" pitchFamily="18" charset="0"/>
                <a:cs typeface="Times New Roman" panose="02020603050405020304" pitchFamily="18" charset="0"/>
              </a:rPr>
              <a:t>Shottky</a:t>
            </a:r>
            <a:r>
              <a:rPr lang="ro-RO" dirty="0">
                <a:latin typeface="Times New Roman" panose="02020603050405020304" pitchFamily="18" charset="0"/>
                <a:cs typeface="Times New Roman" panose="02020603050405020304" pitchFamily="18" charset="0"/>
              </a:rPr>
              <a:t> este mult mai mare ca în p-n diodă</a:t>
            </a:r>
          </a:p>
        </p:txBody>
      </p:sp>
      <p:sp>
        <p:nvSpPr>
          <p:cNvPr id="11" name="CasetăText 10">
            <a:extLst>
              <a:ext uri="{FF2B5EF4-FFF2-40B4-BE49-F238E27FC236}">
                <a16:creationId xmlns:a16="http://schemas.microsoft.com/office/drawing/2014/main" id="{BB5D905E-9F58-AD6B-3DD1-D32D8BA4C5D2}"/>
              </a:ext>
            </a:extLst>
          </p:cNvPr>
          <p:cNvSpPr txBox="1"/>
          <p:nvPr/>
        </p:nvSpPr>
        <p:spPr>
          <a:xfrm>
            <a:off x="5033554" y="4226919"/>
            <a:ext cx="3845875" cy="1200329"/>
          </a:xfrm>
          <a:prstGeom prst="rect">
            <a:avLst/>
          </a:prstGeom>
          <a:noFill/>
        </p:spPr>
        <p:txBody>
          <a:bodyPr wrap="square">
            <a:spAutoFit/>
          </a:bodyPr>
          <a:lstStyle/>
          <a:p>
            <a:pPr algn="just"/>
            <a:r>
              <a:rPr lang="ro-RO" dirty="0">
                <a:latin typeface="Times New Roman" panose="02020603050405020304" pitchFamily="18" charset="0"/>
                <a:cs typeface="Times New Roman" panose="02020603050405020304" pitchFamily="18" charset="0"/>
              </a:rPr>
              <a:t>Deoarece Schottky dioda este un dispozitiv bazat pe purtători majoritari – frecvența de răspuns este foarte mare comparativ cu p+-n </a:t>
            </a:r>
            <a:r>
              <a:rPr lang="ro-RO" dirty="0" err="1">
                <a:latin typeface="Times New Roman" panose="02020603050405020304" pitchFamily="18" charset="0"/>
                <a:cs typeface="Times New Roman" panose="02020603050405020304" pitchFamily="18" charset="0"/>
              </a:rPr>
              <a:t>didoe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36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CF7B1C-1B6A-97D4-D292-95FDCA16D215}"/>
              </a:ext>
            </a:extLst>
          </p:cNvPr>
          <p:cNvSpPr>
            <a:spLocks noGrp="1"/>
          </p:cNvSpPr>
          <p:nvPr>
            <p:ph type="title"/>
          </p:nvPr>
        </p:nvSpPr>
        <p:spPr>
          <a:xfrm>
            <a:off x="304800" y="228601"/>
            <a:ext cx="7553325" cy="609600"/>
          </a:xfrm>
        </p:spPr>
        <p:txBody>
          <a:bodyPr/>
          <a:lstStyle/>
          <a:p>
            <a:r>
              <a:rPr lang="ro-RO" dirty="0"/>
              <a:t>Înălțimea barierei Schottky</a:t>
            </a:r>
            <a:endParaRPr lang="en-US" dirty="0"/>
          </a:p>
        </p:txBody>
      </p:sp>
      <p:sp>
        <p:nvSpPr>
          <p:cNvPr id="3" name="Substituent conținut 2">
            <a:extLst>
              <a:ext uri="{FF2B5EF4-FFF2-40B4-BE49-F238E27FC236}">
                <a16:creationId xmlns:a16="http://schemas.microsoft.com/office/drawing/2014/main" id="{6D43CE12-2E09-B92E-9518-BB566E7BE921}"/>
              </a:ext>
            </a:extLst>
          </p:cNvPr>
          <p:cNvSpPr>
            <a:spLocks noGrp="1"/>
          </p:cNvSpPr>
          <p:nvPr>
            <p:ph idx="1"/>
          </p:nvPr>
        </p:nvSpPr>
        <p:spPr>
          <a:xfrm>
            <a:off x="-21771" y="762000"/>
            <a:ext cx="9031233" cy="3449638"/>
          </a:xfrm>
        </p:spPr>
        <p:txBody>
          <a:bodyPr/>
          <a:lstStyle/>
          <a:p>
            <a:r>
              <a:rPr lang="en-US" sz="1600" dirty="0">
                <a:latin typeface="Times New Roman" panose="02020603050405020304" pitchFamily="18" charset="0"/>
                <a:cs typeface="Times New Roman" panose="02020603050405020304" pitchFamily="18" charset="0"/>
              </a:rPr>
              <a:t>Una </a:t>
            </a:r>
            <a:r>
              <a:rPr lang="en-US" sz="1600" dirty="0" err="1">
                <a:latin typeface="Times New Roman" panose="02020603050405020304" pitchFamily="18" charset="0"/>
                <a:cs typeface="Times New Roman" panose="02020603050405020304" pitchFamily="18" charset="0"/>
              </a:rPr>
              <a:t>dintre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importante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caracteristici</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unei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Schottky. </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depinde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combinația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SC-</a:t>
            </a:r>
            <a:r>
              <a:rPr lang="ro-RO" sz="1600" dirty="0" err="1">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contactului</a:t>
            </a:r>
            <a:r>
              <a:rPr lang="en-US" sz="1600" dirty="0">
                <a:latin typeface="Times New Roman" panose="02020603050405020304" pitchFamily="18" charset="0"/>
                <a:cs typeface="Times New Roman" panose="02020603050405020304" pitchFamily="18" charset="0"/>
              </a:rPr>
              <a:t> ohmic (</a:t>
            </a:r>
            <a:r>
              <a:rPr lang="en-US" sz="1600" dirty="0" err="1">
                <a:latin typeface="Times New Roman" panose="02020603050405020304" pitchFamily="18" charset="0"/>
                <a:cs typeface="Times New Roman" panose="02020603050405020304" pitchFamily="18" charset="0"/>
              </a:rPr>
              <a:t>barieră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contactului</a:t>
            </a:r>
            <a:r>
              <a:rPr lang="en-US" sz="1600" dirty="0">
                <a:latin typeface="Times New Roman" panose="02020603050405020304" pitchFamily="18" charset="0"/>
                <a:cs typeface="Times New Roman" panose="02020603050405020304" pitchFamily="18" charset="0"/>
              </a:rPr>
              <a:t> non-ohmic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mare.</a:t>
            </a:r>
            <a:r>
              <a:rPr lang="ro-RO" sz="1600" dirty="0">
                <a:latin typeface="Times New Roman" panose="02020603050405020304" pitchFamily="18" charset="0"/>
                <a:cs typeface="Times New Roman" panose="02020603050405020304" pitchFamily="18" charset="0"/>
              </a:rPr>
              <a:t> </a:t>
            </a: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a:t>
            </a:r>
            <a:r>
              <a:rPr lang="en-US" sz="1600" dirty="0" err="1">
                <a:latin typeface="Times New Roman" panose="02020603050405020304" pitchFamily="18" charset="0"/>
                <a:cs typeface="Times New Roman" panose="02020603050405020304" pitchFamily="18" charset="0"/>
              </a:rPr>
              <a:t>chottky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a:t>
            </a:r>
            <a:r>
              <a:rPr lang="ro-RO" sz="1600" dirty="0">
                <a:latin typeface="Times New Roman" panose="02020603050405020304" pitchFamily="18" charset="0"/>
                <a:cs typeface="Times New Roman" panose="02020603050405020304" pitchFamily="18" charset="0"/>
              </a:rPr>
              <a:t>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nu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a:t>
            </a:r>
            <a:r>
              <a:rPr lang="en-US" sz="1600" dirty="0">
                <a:latin typeface="Times New Roman" panose="02020603050405020304" pitchFamily="18" charset="0"/>
                <a:cs typeface="Times New Roman" panose="02020603050405020304" pitchFamily="18" charset="0"/>
              </a:rPr>
              <a:t> de mare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forma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ro-RO" sz="1600" dirty="0">
                <a:latin typeface="Times New Roman" panose="02020603050405020304" pitchFamily="18" charset="0"/>
                <a:cs typeface="Times New Roman" panose="02020603050405020304" pitchFamily="18" charset="0"/>
              </a:rPr>
              <a:t>, astfel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neglijabilă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absentă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contact </a:t>
            </a:r>
            <a:r>
              <a:rPr lang="en-US" sz="1600" dirty="0" err="1">
                <a:latin typeface="Times New Roman" panose="02020603050405020304" pitchFamily="18" charset="0"/>
                <a:cs typeface="Times New Roman" panose="02020603050405020304" pitchFamily="18" charset="0"/>
              </a:rPr>
              <a:t>ohmică</a:t>
            </a:r>
            <a:r>
              <a:rPr lang="ro-RO" sz="1600" dirty="0">
                <a:latin typeface="Times New Roman" panose="02020603050405020304" pitchFamily="18" charset="0"/>
                <a:cs typeface="Times New Roman" panose="02020603050405020304" pitchFamily="18" charset="0"/>
              </a:rPr>
              <a:t> și oferă o rezistență foarte scăzută la curentul electric.</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ro-RO" sz="1600" dirty="0">
                <a:latin typeface="Times New Roman" panose="02020603050405020304" pitchFamily="18" charset="0"/>
                <a:cs typeface="Times New Roman" panose="02020603050405020304" pitchFamily="18" charset="0"/>
              </a:rPr>
              <a:t>Î</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barier</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Schottky</a:t>
            </a:r>
            <a:r>
              <a:rPr lang="ro-RO" sz="1600" dirty="0">
                <a:latin typeface="Times New Roman" panose="02020603050405020304" pitchFamily="18" charset="0"/>
                <a:cs typeface="Times New Roman" panose="02020603050405020304" pitchFamily="18" charset="0"/>
              </a:rPr>
              <a:t> 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a:t>
            </a:r>
            <a:r>
              <a:rPr lang="en-US" sz="1600" dirty="0">
                <a:latin typeface="Times New Roman" panose="02020603050405020304" pitchFamily="18" charset="0"/>
                <a:cs typeface="Times New Roman" panose="02020603050405020304" pitchFamily="18" charset="0"/>
              </a:rPr>
              <a:t> de mare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forma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a:t>
            </a:r>
            <a:r>
              <a:rPr lang="en-US" sz="1600" dirty="0">
                <a:latin typeface="Times New Roman" panose="02020603050405020304" pitchFamily="18" charset="0"/>
                <a:cs typeface="Times New Roman" panose="02020603050405020304" pitchFamily="18" charset="0"/>
              </a:rPr>
              <a:t>. Deci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prezentă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contact non-</a:t>
            </a:r>
            <a:r>
              <a:rPr lang="en-US" sz="1600" dirty="0" err="1">
                <a:latin typeface="Times New Roman" panose="02020603050405020304" pitchFamily="18" charset="0"/>
                <a:cs typeface="Times New Roman" panose="02020603050405020304" pitchFamily="18" charset="0"/>
              </a:rPr>
              <a:t>ohmică</a:t>
            </a:r>
            <a:r>
              <a:rPr lang="ro-RO"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oferă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rezistență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ridicată</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a:t>
            </a:r>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redresoare</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formează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un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contact cu </a:t>
            </a:r>
            <a:r>
              <a:rPr lang="ro-RO" sz="1600" dirty="0">
                <a:latin typeface="Times New Roman" panose="02020603050405020304" pitchFamily="18" charset="0"/>
                <a:cs typeface="Times New Roman" panose="02020603050405020304" pitchFamily="18" charset="0"/>
              </a:rPr>
              <a:t>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ușor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neredres</a:t>
            </a:r>
            <a:r>
              <a:rPr lang="ro-RO" sz="1600" dirty="0">
                <a:latin typeface="Times New Roman" panose="02020603050405020304" pitchFamily="18" charset="0"/>
                <a:cs typeface="Times New Roman" panose="02020603050405020304" pitchFamily="18" charset="0"/>
              </a:rPr>
              <a:t>oare</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formează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un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contact cu </a:t>
            </a:r>
            <a:r>
              <a:rPr lang="ro-RO" sz="1600" dirty="0">
                <a:latin typeface="Times New Roman" panose="02020603050405020304" pitchFamily="18" charset="0"/>
                <a:cs typeface="Times New Roman" panose="02020603050405020304" pitchFamily="18" charset="0"/>
              </a:rPr>
              <a:t>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puternic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Contactul</a:t>
            </a:r>
            <a:r>
              <a:rPr lang="en-US" sz="1600" dirty="0">
                <a:latin typeface="Times New Roman" panose="02020603050405020304" pitchFamily="18" charset="0"/>
                <a:cs typeface="Times New Roman" panose="02020603050405020304" pitchFamily="18" charset="0"/>
              </a:rPr>
              <a:t> ohmic are o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liniară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curent-tensiune</a:t>
            </a:r>
            <a:r>
              <a:rPr lang="en-US" sz="1600" dirty="0">
                <a:latin typeface="Times New Roman" panose="02020603050405020304" pitchFamily="18" charset="0"/>
                <a:cs typeface="Times New Roman" panose="02020603050405020304" pitchFamily="18" charset="0"/>
              </a:rPr>
              <a:t> (I-V),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contactul</a:t>
            </a:r>
            <a:r>
              <a:rPr lang="en-US" sz="1600" dirty="0">
                <a:latin typeface="Times New Roman" panose="02020603050405020304" pitchFamily="18" charset="0"/>
                <a:cs typeface="Times New Roman" panose="02020603050405020304" pitchFamily="18" charset="0"/>
              </a:rPr>
              <a:t> non-ohmic are o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neliniară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curent-tensiune</a:t>
            </a:r>
            <a:r>
              <a:rPr lang="en-US" sz="1600" dirty="0">
                <a:latin typeface="Times New Roman" panose="02020603050405020304" pitchFamily="18" charset="0"/>
                <a:cs typeface="Times New Roman" panose="02020603050405020304" pitchFamily="18" charset="0"/>
              </a:rPr>
              <a:t> (I-V).</a:t>
            </a:r>
          </a:p>
        </p:txBody>
      </p:sp>
      <p:pic>
        <p:nvPicPr>
          <p:cNvPr id="5" name="Imagine 4">
            <a:extLst>
              <a:ext uri="{FF2B5EF4-FFF2-40B4-BE49-F238E27FC236}">
                <a16:creationId xmlns:a16="http://schemas.microsoft.com/office/drawing/2014/main" id="{69C86B9C-FF2A-C301-D4A7-4E60AF261DE0}"/>
              </a:ext>
            </a:extLst>
          </p:cNvPr>
          <p:cNvPicPr>
            <a:picLocks noChangeAspect="1"/>
          </p:cNvPicPr>
          <p:nvPr/>
        </p:nvPicPr>
        <p:blipFill>
          <a:blip r:embed="rId2"/>
          <a:stretch>
            <a:fillRect/>
          </a:stretch>
        </p:blipFill>
        <p:spPr>
          <a:xfrm>
            <a:off x="5334000" y="1752600"/>
            <a:ext cx="3387835" cy="1188474"/>
          </a:xfrm>
          <a:prstGeom prst="rect">
            <a:avLst/>
          </a:prstGeom>
        </p:spPr>
      </p:pic>
    </p:spTree>
    <p:extLst>
      <p:ext uri="{BB962C8B-B14F-4D97-AF65-F5344CB8AC3E}">
        <p14:creationId xmlns:p14="http://schemas.microsoft.com/office/powerpoint/2010/main" val="4228314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D86C5C-FE14-DBFE-CCAC-38106E553AE0}"/>
              </a:ext>
            </a:extLst>
          </p:cNvPr>
          <p:cNvSpPr>
            <a:spLocks noGrp="1"/>
          </p:cNvSpPr>
          <p:nvPr>
            <p:ph type="title"/>
          </p:nvPr>
        </p:nvSpPr>
        <p:spPr>
          <a:xfrm>
            <a:off x="0" y="304800"/>
            <a:ext cx="8915400" cy="587374"/>
          </a:xfrm>
        </p:spPr>
        <p:txBody>
          <a:bodyPr/>
          <a:lstStyle/>
          <a:p>
            <a:r>
              <a:rPr lang="ro-RO" dirty="0"/>
              <a:t>Benzile energetice ale barierei Schottky</a:t>
            </a:r>
            <a:endParaRPr lang="en-US" dirty="0"/>
          </a:p>
        </p:txBody>
      </p:sp>
      <p:sp>
        <p:nvSpPr>
          <p:cNvPr id="3" name="Substituent conținut 2">
            <a:extLst>
              <a:ext uri="{FF2B5EF4-FFF2-40B4-BE49-F238E27FC236}">
                <a16:creationId xmlns:a16="http://schemas.microsoft.com/office/drawing/2014/main" id="{F930BEFB-C701-F048-57FF-8A3F0E86F3B6}"/>
              </a:ext>
            </a:extLst>
          </p:cNvPr>
          <p:cNvSpPr>
            <a:spLocks noGrp="1"/>
          </p:cNvSpPr>
          <p:nvPr>
            <p:ph idx="1"/>
          </p:nvPr>
        </p:nvSpPr>
        <p:spPr>
          <a:xfrm>
            <a:off x="98236" y="953539"/>
            <a:ext cx="8382000" cy="3449638"/>
          </a:xfrm>
        </p:spPr>
        <p:txBody>
          <a:bodyPr/>
          <a:lstStyle/>
          <a:p>
            <a:pPr>
              <a:lnSpc>
                <a:spcPct val="100000"/>
              </a:lnSpc>
            </a:pPr>
            <a:r>
              <a:rPr lang="en-US" sz="1800" dirty="0" err="1">
                <a:latin typeface="Times New Roman" panose="02020603050405020304" pitchFamily="18" charset="0"/>
                <a:cs typeface="Times New Roman" panose="02020603050405020304" pitchFamily="18" charset="0"/>
              </a:rPr>
              <a:t>Diagrama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benzilor</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 </a:t>
            </a:r>
            <a:r>
              <a:rPr lang="ro-RO" sz="1800" dirty="0">
                <a:latin typeface="Times New Roman" panose="02020603050405020304" pitchFamily="18" charset="0"/>
                <a:cs typeface="Times New Roman" panose="02020603050405020304" pitchFamily="18" charset="0"/>
              </a:rPr>
              <a:t>n-SC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prezentată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figura</a:t>
            </a:r>
            <a:r>
              <a:rPr lang="ro-RO" sz="1800" dirty="0">
                <a:latin typeface="Times New Roman" panose="02020603050405020304" pitchFamily="18" charset="0"/>
                <a:cs typeface="Times New Roman" panose="02020603050405020304" pitchFamily="18" charset="0"/>
              </a:rPr>
              <a:t> </a:t>
            </a:r>
          </a:p>
          <a:p>
            <a:pPr marL="0" indent="0">
              <a:lnSpc>
                <a:spcPct val="100000"/>
              </a:lnSpc>
              <a:buNone/>
            </a:pPr>
            <a:r>
              <a:rPr lang="ro-RO" sz="1800" dirty="0">
                <a:latin typeface="Times New Roman" panose="02020603050405020304" pitchFamily="18" charset="0"/>
                <a:cs typeface="Times New Roman" panose="02020603050405020304" pitchFamily="18" charset="0"/>
              </a:rPr>
              <a:t>(</a:t>
            </a:r>
            <a:r>
              <a:rPr lang="ro-RO" sz="1800" dirty="0" err="1">
                <a:latin typeface="Times New Roman" panose="02020603050405020304" pitchFamily="18" charset="0"/>
                <a:cs typeface="Times New Roman" panose="02020603050405020304" pitchFamily="18" charset="0"/>
              </a:rPr>
              <a:t>Eo</a:t>
            </a:r>
            <a:r>
              <a:rPr lang="ro-RO" sz="1800" dirty="0">
                <a:latin typeface="Times New Roman" panose="02020603050405020304" pitchFamily="18" charset="0"/>
                <a:cs typeface="Times New Roman" panose="02020603050405020304" pitchFamily="18" charset="0"/>
              </a:rPr>
              <a:t> – nivelul vacuumului).</a:t>
            </a:r>
          </a:p>
          <a:p>
            <a:pPr>
              <a:lnSpc>
                <a:spcPct val="100000"/>
              </a:lnSpc>
            </a:pP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de vid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definit</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al </a:t>
            </a:r>
            <a:r>
              <a:rPr lang="ro-RO" sz="1800" dirty="0">
                <a:latin typeface="Times New Roman" panose="02020603050405020304" pitchFamily="18" charset="0"/>
                <a:cs typeface="Times New Roman" panose="02020603050405020304" pitchFamily="18" charset="0"/>
              </a:rPr>
              <a:t>electronilor</a:t>
            </a:r>
          </a:p>
          <a:p>
            <a:pPr marL="0" indent="0">
              <a:lnSpc>
                <a:spcPct val="100000"/>
              </a:lnSpc>
              <a:buNone/>
            </a:pPr>
            <a:r>
              <a:rPr lang="ro-RO" sz="1800" dirty="0">
                <a:latin typeface="Times New Roman" panose="02020603050405020304" pitchFamily="18" charset="0"/>
                <a:cs typeface="Times New Roman" panose="02020603050405020304" pitchFamily="18" charset="0"/>
              </a:rPr>
              <a:t>aflați î</a:t>
            </a:r>
            <a:r>
              <a:rPr lang="en-US" sz="1800" dirty="0">
                <a:latin typeface="Times New Roman" panose="02020603050405020304" pitchFamily="18" charset="0"/>
                <a:cs typeface="Times New Roman" panose="02020603050405020304" pitchFamily="18" charset="0"/>
              </a:rPr>
              <a:t>n afara </a:t>
            </a:r>
            <a:r>
              <a:rPr lang="en-US" sz="1800" dirty="0" err="1">
                <a:latin typeface="Times New Roman" panose="02020603050405020304" pitchFamily="18" charset="0"/>
                <a:cs typeface="Times New Roman" panose="02020603050405020304" pitchFamily="18" charset="0"/>
              </a:rPr>
              <a:t>materialului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Lucrul de ieșire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energia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necesară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a:latin typeface="Times New Roman" panose="02020603050405020304" pitchFamily="18" charset="0"/>
                <a:cs typeface="Times New Roman" panose="02020603050405020304" pitchFamily="18" charset="0"/>
              </a:rPr>
              <a:t>a muta un electron de la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Fermi (EF) la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vidului</a:t>
            </a:r>
            <a:r>
              <a:rPr lang="en-US" sz="1800" dirty="0">
                <a:latin typeface="Times New Roman" panose="02020603050405020304" pitchFamily="18" charset="0"/>
                <a:cs typeface="Times New Roman" panose="02020603050405020304" pitchFamily="18" charset="0"/>
              </a:rPr>
              <a:t> (E0).</a:t>
            </a:r>
            <a:r>
              <a:rPr lang="ro-RO" sz="1800" dirty="0">
                <a:latin typeface="Times New Roman" panose="02020603050405020304" pitchFamily="18" charset="0"/>
                <a:cs typeface="Times New Roman" panose="02020603050405020304" pitchFamily="18" charset="0"/>
              </a:rPr>
              <a:t> Lucrul de ieșire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diferit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Me și SC</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Lucrul de ieșire din 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mare </a:t>
            </a:r>
            <a:r>
              <a:rPr lang="en-US" sz="1800" dirty="0" err="1">
                <a:latin typeface="Times New Roman" panose="02020603050405020304" pitchFamily="18" charset="0"/>
                <a:cs typeface="Times New Roman" panose="02020603050405020304" pitchFamily="18" charset="0"/>
              </a:rPr>
              <a:t>decât</a:t>
            </a:r>
            <a:r>
              <a:rPr lang="en-US"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dintrun</a:t>
            </a:r>
            <a:r>
              <a:rPr lang="ro-RO" sz="1800" dirty="0">
                <a:latin typeface="Times New Roman" panose="02020603050405020304" pitchFamily="18" charset="0"/>
                <a:cs typeface="Times New Roman" panose="02020603050405020304" pitchFamily="18" charset="0"/>
              </a:rPr>
              <a:t> SC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urmare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electronii</a:t>
            </a:r>
            <a:r>
              <a:rPr lang="en-US" sz="1800" dirty="0">
                <a:latin typeface="Times New Roman" panose="02020603050405020304" pitchFamily="18" charset="0"/>
                <a:cs typeface="Times New Roman" panose="02020603050405020304" pitchFamily="18" charset="0"/>
              </a:rPr>
              <a:t> din </a:t>
            </a:r>
            <a:r>
              <a:rPr lang="ro-RO" sz="1800" dirty="0">
                <a:latin typeface="Times New Roman" panose="02020603050405020304" pitchFamily="18" charset="0"/>
                <a:cs typeface="Times New Roman" panose="02020603050405020304" pitchFamily="18" charset="0"/>
              </a:rPr>
              <a:t>n-SC</a:t>
            </a:r>
            <a:r>
              <a:rPr lang="en-US" sz="1800" dirty="0">
                <a:latin typeface="Times New Roman" panose="02020603050405020304" pitchFamily="18" charset="0"/>
                <a:cs typeface="Times New Roman" panose="02020603050405020304" pitchFamily="18" charset="0"/>
              </a:rPr>
              <a:t> au o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potențială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mare </a:t>
            </a:r>
            <a:r>
              <a:rPr lang="en-US" sz="1800" dirty="0" err="1">
                <a:latin typeface="Times New Roman" panose="02020603050405020304" pitchFamily="18" charset="0"/>
                <a:cs typeface="Times New Roman" panose="02020603050405020304" pitchFamily="18" charset="0"/>
              </a:rPr>
              <a:t>decât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electronii</a:t>
            </a:r>
            <a:r>
              <a:rPr lang="en-US" sz="1800" dirty="0">
                <a:latin typeface="Times New Roman" panose="02020603050405020304" pitchFamily="18" charset="0"/>
                <a:cs typeface="Times New Roman" panose="02020603050405020304" pitchFamily="18" charset="0"/>
              </a:rPr>
              <a:t> din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Nivelurile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ale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SC</a:t>
            </a:r>
            <a:r>
              <a:rPr lang="en-US" sz="1800" dirty="0">
                <a:latin typeface="Times New Roman" panose="02020603050405020304" pitchFamily="18" charset="0"/>
                <a:cs typeface="Times New Roman" panose="02020603050405020304" pitchFamily="18" charset="0"/>
              </a:rPr>
              <a:t> sunt </a:t>
            </a:r>
            <a:r>
              <a:rPr lang="en-US" sz="1800" dirty="0" err="1">
                <a:latin typeface="Times New Roman" panose="02020603050405020304" pitchFamily="18" charset="0"/>
                <a:cs typeface="Times New Roman" panose="02020603050405020304" pitchFamily="18" charset="0"/>
              </a:rPr>
              <a:t>diferite</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Fermi pe </a:t>
            </a:r>
            <a:r>
              <a:rPr lang="en-US" sz="1800" dirty="0" err="1">
                <a:latin typeface="Times New Roman" panose="02020603050405020304" pitchFamily="18" charset="0"/>
                <a:cs typeface="Times New Roman" panose="02020603050405020304" pitchFamily="18" charset="0"/>
              </a:rPr>
              <a:t>partea</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n-SC</a:t>
            </a:r>
            <a:r>
              <a:rPr lang="en-US" sz="1800" dirty="0">
                <a:latin typeface="Times New Roman" panose="02020603050405020304" pitchFamily="18" charset="0"/>
                <a:cs typeface="Times New Roman" panose="02020603050405020304" pitchFamily="18" charset="0"/>
              </a:rPr>
              <a:t>se </a:t>
            </a:r>
            <a:r>
              <a:rPr lang="en-US" sz="1800" dirty="0" err="1">
                <a:latin typeface="Times New Roman" panose="02020603050405020304" pitchFamily="18" charset="0"/>
                <a:cs typeface="Times New Roman" panose="02020603050405020304" pitchFamily="18" charset="0"/>
              </a:rPr>
              <a:t>află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deasupra</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celui din Me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ro-RO" sz="1800" dirty="0">
                <a:latin typeface="Times New Roman" panose="02020603050405020304" pitchFamily="18" charset="0"/>
                <a:cs typeface="Times New Roman" panose="02020603050405020304" pitchFamily="18" charset="0"/>
              </a:rPr>
              <a:t>La contactul Me-SC potențialul de barieră (</a:t>
            </a:r>
            <a:r>
              <a:rPr lang="ro-RO" sz="1800" dirty="0" err="1">
                <a:latin typeface="Times New Roman" panose="02020603050405020304" pitchFamily="18" charset="0"/>
                <a:cs typeface="Times New Roman" panose="02020603050405020304" pitchFamily="18" charset="0"/>
              </a:rPr>
              <a:t>Vbi</a:t>
            </a:r>
            <a:r>
              <a:rPr lang="ro-RO" sz="1800" dirty="0">
                <a:latin typeface="Times New Roman" panose="02020603050405020304" pitchFamily="18" charset="0"/>
                <a:cs typeface="Times New Roman" panose="02020603050405020304" pitchFamily="18" charset="0"/>
              </a:rPr>
              <a:t>) pentru dioda </a:t>
            </a:r>
          </a:p>
          <a:p>
            <a:pPr marL="0" indent="0">
              <a:lnSpc>
                <a:spcPct val="100000"/>
              </a:lnSpc>
              <a:buNone/>
            </a:pPr>
            <a:r>
              <a:rPr lang="ro-RO" sz="1800" dirty="0">
                <a:latin typeface="Times New Roman" panose="02020603050405020304" pitchFamily="18" charset="0"/>
                <a:cs typeface="Times New Roman" panose="02020603050405020304" pitchFamily="18" charset="0"/>
              </a:rPr>
              <a:t>Schottky care este diferența dintre lucrurile de </a:t>
            </a:r>
            <a:r>
              <a:rPr lang="ro-RO" sz="1800" dirty="0" err="1">
                <a:latin typeface="Times New Roman" panose="02020603050405020304" pitchFamily="18" charset="0"/>
                <a:cs typeface="Times New Roman" panose="02020603050405020304" pitchFamily="18" charset="0"/>
              </a:rPr>
              <a:t>iașire</a:t>
            </a:r>
            <a:r>
              <a:rPr lang="ro-RO" sz="1800" dirty="0">
                <a:latin typeface="Times New Roman" panose="02020603050405020304" pitchFamily="18" charset="0"/>
                <a:cs typeface="Times New Roman" panose="02020603050405020304" pitchFamily="18" charset="0"/>
              </a:rPr>
              <a:t> ale unui </a:t>
            </a:r>
          </a:p>
          <a:p>
            <a:pPr marL="0" indent="0">
              <a:lnSpc>
                <a:spcPct val="100000"/>
              </a:lnSpc>
              <a:buNone/>
            </a:pPr>
            <a:r>
              <a:rPr lang="ro-RO" sz="1800" dirty="0">
                <a:latin typeface="Times New Roman" panose="02020603050405020304" pitchFamily="18" charset="0"/>
                <a:cs typeface="Times New Roman" panose="02020603050405020304" pitchFamily="18" charset="0"/>
              </a:rPr>
              <a:t>n-SC și Me</a:t>
            </a:r>
            <a:endParaRPr lang="en-US" sz="1800" dirty="0">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DFBC2A9E-077F-DD53-C473-BF725CBA83A8}"/>
              </a:ext>
            </a:extLst>
          </p:cNvPr>
          <p:cNvPicPr>
            <a:picLocks noChangeAspect="1"/>
          </p:cNvPicPr>
          <p:nvPr/>
        </p:nvPicPr>
        <p:blipFill>
          <a:blip r:embed="rId2"/>
          <a:stretch>
            <a:fillRect/>
          </a:stretch>
        </p:blipFill>
        <p:spPr>
          <a:xfrm>
            <a:off x="6934200" y="3967382"/>
            <a:ext cx="2111564" cy="1998444"/>
          </a:xfrm>
          <a:prstGeom prst="rect">
            <a:avLst/>
          </a:prstGeom>
        </p:spPr>
      </p:pic>
    </p:spTree>
    <p:extLst>
      <p:ext uri="{BB962C8B-B14F-4D97-AF65-F5344CB8AC3E}">
        <p14:creationId xmlns:p14="http://schemas.microsoft.com/office/powerpoint/2010/main" val="101586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9BB7FB-4458-E6F6-258C-9EF2F9A7688F}"/>
              </a:ext>
            </a:extLst>
          </p:cNvPr>
          <p:cNvSpPr>
            <a:spLocks noGrp="1"/>
          </p:cNvSpPr>
          <p:nvPr>
            <p:ph type="title"/>
          </p:nvPr>
        </p:nvSpPr>
        <p:spPr>
          <a:xfrm>
            <a:off x="304800" y="152400"/>
            <a:ext cx="8686800" cy="587374"/>
          </a:xfrm>
        </p:spPr>
        <p:txBody>
          <a:bodyPr/>
          <a:lstStyle/>
          <a:p>
            <a:r>
              <a:rPr lang="ro-RO" dirty="0"/>
              <a:t>Lucrul diodei Schottky nepolarizată</a:t>
            </a:r>
            <a:endParaRPr lang="en-US" dirty="0"/>
          </a:p>
        </p:txBody>
      </p:sp>
      <p:sp>
        <p:nvSpPr>
          <p:cNvPr id="3" name="Substituent conținut 2">
            <a:extLst>
              <a:ext uri="{FF2B5EF4-FFF2-40B4-BE49-F238E27FC236}">
                <a16:creationId xmlns:a16="http://schemas.microsoft.com/office/drawing/2014/main" id="{135DBFE3-5024-91B8-4D79-330A2720A13F}"/>
              </a:ext>
            </a:extLst>
          </p:cNvPr>
          <p:cNvSpPr>
            <a:spLocks noGrp="1"/>
          </p:cNvSpPr>
          <p:nvPr>
            <p:ph idx="1"/>
          </p:nvPr>
        </p:nvSpPr>
        <p:spPr>
          <a:xfrm>
            <a:off x="0" y="533400"/>
            <a:ext cx="5981259" cy="3449638"/>
          </a:xfrm>
        </p:spPr>
        <p:txBody>
          <a:bodyPr/>
          <a:lstStyle/>
          <a:p>
            <a:pPr marL="0" indent="0" algn="just">
              <a:buNone/>
            </a:pPr>
            <a:r>
              <a:rPr lang="ro-RO"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contact cu n-SC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dirty="0">
                <a:latin typeface="Times New Roman" panose="02020603050405020304" pitchFamily="18" charset="0"/>
                <a:ea typeface="Calibri" panose="020F0502020204030204" pitchFamily="34" charset="0"/>
                <a:cs typeface="Times New Roman" panose="02020603050405020304" pitchFamily="18" charset="0"/>
              </a:rPr>
              <a:t>BC</a:t>
            </a:r>
            <a:r>
              <a:rPr lang="en-US" sz="1600" dirty="0">
                <a:latin typeface="Times New Roman" panose="02020603050405020304" pitchFamily="18" charset="0"/>
                <a:ea typeface="Calibri" panose="020F0502020204030204" pitchFamily="34" charset="0"/>
                <a:cs typeface="Times New Roman" panose="02020603050405020304" pitchFamily="18" charset="0"/>
              </a:rPr>
              <a:t> din</a:t>
            </a:r>
            <a:r>
              <a:rPr lang="ro-RO" sz="1600" dirty="0">
                <a:latin typeface="Times New Roman" panose="02020603050405020304" pitchFamily="18" charset="0"/>
                <a:ea typeface="Calibri" panose="020F0502020204030204" pitchFamily="34" charset="0"/>
                <a:cs typeface="Times New Roman" panose="02020603050405020304" pitchFamily="18" charset="0"/>
              </a:rPr>
              <a:t> SC</a:t>
            </a:r>
            <a:r>
              <a:rPr lang="en-US" sz="1600" dirty="0">
                <a:latin typeface="Times New Roman" panose="02020603050405020304" pitchFamily="18" charset="0"/>
                <a:ea typeface="Calibri" panose="020F0502020204030204" pitchFamily="34" charset="0"/>
                <a:cs typeface="Times New Roman" panose="02020603050405020304" pitchFamily="18" charset="0"/>
              </a:rPr>
              <a:t> se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muta</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ro-RO" sz="1600" dirty="0">
                <a:latin typeface="Times New Roman" panose="02020603050405020304" pitchFamily="18" charset="0"/>
                <a:ea typeface="Calibri" panose="020F0502020204030204" pitchFamily="34" charset="0"/>
                <a:cs typeface="Times New Roman" panose="02020603050405020304" pitchFamily="18" charset="0"/>
              </a:rPr>
              <a:t>n-SC</a:t>
            </a:r>
            <a:r>
              <a:rPr lang="en-US" sz="1600" dirty="0">
                <a:latin typeface="Times New Roman" panose="02020603050405020304" pitchFamily="18" charset="0"/>
                <a:ea typeface="Calibri" panose="020F0502020204030204" pitchFamily="34" charset="0"/>
                <a:cs typeface="Times New Roman" panose="02020603050405020304" pitchFamily="18" charset="0"/>
              </a:rPr>
              <a:t> la </a:t>
            </a:r>
            <a:r>
              <a:rPr lang="ro-RO" sz="1600" dirty="0">
                <a:latin typeface="Times New Roman" panose="02020603050405020304" pitchFamily="18" charset="0"/>
                <a:ea typeface="Calibri" panose="020F0502020204030204" pitchFamily="34" charset="0"/>
                <a:cs typeface="Times New Roman" panose="02020603050405020304" pitchFamily="18" charset="0"/>
              </a:rPr>
              <a:t>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stabili</a:t>
            </a:r>
            <a:r>
              <a:rPr lang="en-US" sz="1600" dirty="0">
                <a:latin typeface="Times New Roman" panose="02020603050405020304" pitchFamily="18" charset="0"/>
                <a:ea typeface="Calibri" panose="020F0502020204030204" pitchFamily="34" charset="0"/>
                <a:cs typeface="Times New Roman" panose="02020603050405020304" pitchFamily="18" charset="0"/>
              </a:rPr>
              <a:t> o stare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echilibru</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Electronii</a:t>
            </a:r>
            <a:r>
              <a:rPr lang="ro-RO" sz="1600" dirty="0">
                <a:latin typeface="Times New Roman" panose="02020603050405020304" pitchFamily="18" charset="0"/>
                <a:ea typeface="Calibri" panose="020F0502020204030204" pitchFamily="34" charset="0"/>
                <a:cs typeface="Times New Roman" panose="02020603050405020304" pitchFamily="18" charset="0"/>
              </a:rPr>
              <a:t> BC</a:t>
            </a:r>
            <a:r>
              <a:rPr lang="en-US" sz="1600" dirty="0">
                <a:latin typeface="Times New Roman" panose="02020603050405020304" pitchFamily="18" charset="0"/>
                <a:ea typeface="Calibri" panose="020F0502020204030204" pitchFamily="34" charset="0"/>
                <a:cs typeface="Times New Roman" panose="02020603050405020304" pitchFamily="18" charset="0"/>
              </a:rPr>
              <a:t> care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traversează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furniza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suplimentari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atomilor</a:t>
            </a:r>
            <a:r>
              <a:rPr lang="en-US" sz="1600" dirty="0">
                <a:latin typeface="Times New Roman" panose="02020603050405020304" pitchFamily="18" charset="0"/>
                <a:ea typeface="Calibri" panose="020F0502020204030204" pitchFamily="34" charset="0"/>
                <a:cs typeface="Times New Roman" panose="02020603050405020304" pitchFamily="18" charset="0"/>
              </a:rPr>
              <a:t> din </a:t>
            </a:r>
            <a:r>
              <a:rPr lang="ro-RO" sz="1600" dirty="0">
                <a:latin typeface="Times New Roman" panose="02020603050405020304" pitchFamily="18" charset="0"/>
                <a:ea typeface="Calibri" panose="020F0502020204030204" pitchFamily="34" charset="0"/>
                <a:cs typeface="Times New Roman" panose="02020603050405020304" pitchFamily="18" charset="0"/>
              </a:rPr>
              <a:t>Me</a:t>
            </a:r>
            <a:r>
              <a:rPr lang="en-US" sz="1600" dirty="0">
                <a:latin typeface="Times New Roman" panose="02020603050405020304" pitchFamily="18" charset="0"/>
                <a:ea typeface="Calibri" panose="020F0502020204030204" pitchFamily="34" charset="0"/>
                <a:cs typeface="Times New Roman" panose="02020603050405020304" pitchFamily="18" charset="0"/>
              </a:rPr>
              <a:t>. Ca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urmare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atomii</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metalică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câștigă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suplimentari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iar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atomii</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n-</a:t>
            </a:r>
            <a:r>
              <a:rPr lang="ro-RO" sz="1600" dirty="0">
                <a:latin typeface="Times New Roman" panose="02020603050405020304" pitchFamily="18" charset="0"/>
                <a:ea typeface="Calibri" panose="020F0502020204030204" pitchFamily="34" charset="0"/>
                <a:cs typeface="Times New Roman" panose="02020603050405020304" pitchFamily="18" charset="0"/>
              </a:rPr>
              <a:t>SC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pierd</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o-RO" sz="1600" dirty="0">
                <a:latin typeface="Times New Roman" panose="02020603050405020304" pitchFamily="18" charset="0"/>
                <a:ea typeface="Calibri" panose="020F0502020204030204" pitchFamily="34" charset="0"/>
                <a:cs typeface="Times New Roman" panose="02020603050405020304" pitchFamily="18" charset="0"/>
              </a:rPr>
              <a:t> Atomii la joncțiunea n-SC devin ioni pozitivi, în timp ce atomii la joncțiunea Me devin ioni negativi. Acești ioni pozitivi și negativi formează regiunea de sărăcire. Deoarece Me are </a:t>
            </a:r>
            <a:r>
              <a:rPr lang="ro-RO" sz="1600" dirty="0" err="1">
                <a:latin typeface="Times New Roman" panose="02020603050405020304" pitchFamily="18" charset="0"/>
                <a:ea typeface="Calibri" panose="020F0502020204030204" pitchFamily="34" charset="0"/>
                <a:cs typeface="Times New Roman" panose="02020603050405020304" pitchFamily="18" charset="0"/>
              </a:rPr>
              <a:t>f.mulți</a:t>
            </a:r>
            <a:r>
              <a:rPr lang="ro-RO" sz="1600" dirty="0">
                <a:latin typeface="Times New Roman" panose="02020603050405020304" pitchFamily="18" charset="0"/>
                <a:ea typeface="Calibri" panose="020F0502020204030204" pitchFamily="34" charset="0"/>
                <a:cs typeface="Times New Roman" panose="02020603050405020304" pitchFamily="18" charset="0"/>
              </a:rPr>
              <a:t> electroni liberi, lățimea pe care acești electroni se deplasează în Me este neglijabil subțire în comparație cu lățimea din interiorul n-SC. Deci, potențialul încorporat este prezentă în primul rând în interiorul n-SC. Tensiunea încorporată este bariera văzută de electronii BC ai n-SC atunci când încearcă să se deplaseze în Me. Pentru a depăși această barieră, electronii liberi au nevoie de energie mai mare decât tensiunea încorporată. În dioda Schottky nepolarizată doar un număr mic de electroni va curge de la n-SC către Me. Tensiunea încorporată împiedică fluxul suplimentar de electroni din BC a n-SC în Me Transferul de electroni liberi din n-SC în Me are ca rezultat îndoirea benzii de energie în apropierea contactului.</a:t>
            </a:r>
          </a:p>
          <a:p>
            <a:endParaRPr lang="en-US" dirty="0"/>
          </a:p>
        </p:txBody>
      </p:sp>
      <p:pic>
        <p:nvPicPr>
          <p:cNvPr id="5" name="Imagine 4">
            <a:extLst>
              <a:ext uri="{FF2B5EF4-FFF2-40B4-BE49-F238E27FC236}">
                <a16:creationId xmlns:a16="http://schemas.microsoft.com/office/drawing/2014/main" id="{39C8197F-6AB0-7479-2D20-457F1430975E}"/>
              </a:ext>
            </a:extLst>
          </p:cNvPr>
          <p:cNvPicPr>
            <a:picLocks noChangeAspect="1"/>
          </p:cNvPicPr>
          <p:nvPr/>
        </p:nvPicPr>
        <p:blipFill>
          <a:blip r:embed="rId2"/>
          <a:stretch>
            <a:fillRect/>
          </a:stretch>
        </p:blipFill>
        <p:spPr>
          <a:xfrm>
            <a:off x="5981259" y="1676400"/>
            <a:ext cx="3162741" cy="3029373"/>
          </a:xfrm>
          <a:prstGeom prst="rect">
            <a:avLst/>
          </a:prstGeom>
        </p:spPr>
      </p:pic>
    </p:spTree>
    <p:extLst>
      <p:ext uri="{BB962C8B-B14F-4D97-AF65-F5344CB8AC3E}">
        <p14:creationId xmlns:p14="http://schemas.microsoft.com/office/powerpoint/2010/main" val="1731477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7DC803-46D4-8F33-D996-48C3A030A0B9}"/>
              </a:ext>
            </a:extLst>
          </p:cNvPr>
          <p:cNvSpPr>
            <a:spLocks noGrp="1"/>
          </p:cNvSpPr>
          <p:nvPr>
            <p:ph type="title"/>
          </p:nvPr>
        </p:nvSpPr>
        <p:spPr>
          <a:xfrm>
            <a:off x="380999" y="228600"/>
            <a:ext cx="8649237" cy="587374"/>
          </a:xfrm>
        </p:spPr>
        <p:txBody>
          <a:bodyPr>
            <a:normAutofit fontScale="90000"/>
          </a:bodyPr>
          <a:lstStyle/>
          <a:p>
            <a:r>
              <a:rPr lang="ro-RO" dirty="0"/>
              <a:t>Lucrul diodei </a:t>
            </a:r>
            <a:r>
              <a:rPr lang="ro-RO" dirty="0" err="1"/>
              <a:t>schottky</a:t>
            </a:r>
            <a:r>
              <a:rPr lang="ro-RO" dirty="0"/>
              <a:t> polarizate direct</a:t>
            </a:r>
            <a:endParaRPr lang="en-US" dirty="0"/>
          </a:p>
        </p:txBody>
      </p:sp>
      <p:sp>
        <p:nvSpPr>
          <p:cNvPr id="3" name="Substituent conținut 2">
            <a:extLst>
              <a:ext uri="{FF2B5EF4-FFF2-40B4-BE49-F238E27FC236}">
                <a16:creationId xmlns:a16="http://schemas.microsoft.com/office/drawing/2014/main" id="{16639730-2F04-1910-EEB6-9F5115DB1198}"/>
              </a:ext>
            </a:extLst>
          </p:cNvPr>
          <p:cNvSpPr>
            <a:spLocks noGrp="1"/>
          </p:cNvSpPr>
          <p:nvPr>
            <p:ph idx="1"/>
          </p:nvPr>
        </p:nvSpPr>
        <p:spPr>
          <a:xfrm>
            <a:off x="361950" y="968374"/>
            <a:ext cx="5276850" cy="4822826"/>
          </a:xfrm>
        </p:spPr>
        <p:txBody>
          <a:bodyPr/>
          <a:lstStyle/>
          <a:p>
            <a:r>
              <a:rPr lang="en-US" sz="1600" dirty="0">
                <a:latin typeface="Arial" panose="020B0604020202020204" pitchFamily="34" charset="0"/>
                <a:cs typeface="Arial" panose="020B0604020202020204" pitchFamily="34" charset="0"/>
              </a:rPr>
              <a:t>​</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pozitivă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conectată</a:t>
            </a:r>
            <a:r>
              <a:rPr lang="en-US" sz="1600" dirty="0">
                <a:latin typeface="Times New Roman" panose="02020603050405020304" pitchFamily="18" charset="0"/>
                <a:cs typeface="Times New Roman" panose="02020603050405020304" pitchFamily="18" charset="0"/>
              </a:rPr>
              <a:t> la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negativă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la</a:t>
            </a:r>
            <a:r>
              <a:rPr lang="ro-RO" sz="1600" dirty="0">
                <a:latin typeface="Times New Roman" panose="02020603050405020304" pitchFamily="18" charset="0"/>
                <a:cs typeface="Times New Roman" panose="02020603050405020304" pitchFamily="18" charset="0"/>
              </a:rPr>
              <a:t> n-SC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polarizată</a:t>
            </a:r>
            <a:r>
              <a:rPr lang="en-US" sz="1600" dirty="0">
                <a:latin typeface="Times New Roman" panose="02020603050405020304" pitchFamily="18" charset="0"/>
                <a:cs typeface="Times New Roman" panose="02020603050405020304" pitchFamily="18" charset="0"/>
              </a:rPr>
              <a:t> direct.</a:t>
            </a:r>
          </a:p>
          <a:p>
            <a:r>
              <a:rPr lang="en-US" sz="1600" dirty="0">
                <a:latin typeface="Times New Roman" panose="02020603050405020304" pitchFamily="18" charset="0"/>
                <a:cs typeface="Times New Roman" panose="02020603050405020304" pitchFamily="18" charset="0"/>
              </a:rPr>
              <a:t>Când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un </a:t>
            </a:r>
            <a:r>
              <a:rPr lang="en-US" sz="1600" dirty="0" err="1">
                <a:latin typeface="Times New Roman" panose="02020603050405020304" pitchFamily="18" charset="0"/>
                <a:cs typeface="Times New Roman" panose="02020603050405020304" pitchFamily="18" charset="0"/>
              </a:rPr>
              <a:t>număr</a:t>
            </a:r>
            <a:r>
              <a:rPr lang="en-US" sz="1600" dirty="0">
                <a:latin typeface="Times New Roman" panose="02020603050405020304" pitchFamily="18" charset="0"/>
                <a:cs typeface="Times New Roman" panose="02020603050405020304" pitchFamily="18" charset="0"/>
              </a:rPr>
              <a:t> mare de </a:t>
            </a:r>
            <a:r>
              <a:rPr lang="en-US" sz="1600" dirty="0" err="1">
                <a:latin typeface="Times New Roman" panose="02020603050405020304" pitchFamily="18" charset="0"/>
                <a:cs typeface="Times New Roman" panose="02020603050405020304" pitchFamily="18" charset="0"/>
              </a:rPr>
              <a:t>electroni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generați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n-SC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din </a:t>
            </a:r>
            <a:r>
              <a:rPr lang="ro-RO" sz="1600" dirty="0">
                <a:latin typeface="Times New Roman" panose="02020603050405020304" pitchFamily="18" charset="0"/>
                <a:cs typeface="Times New Roman" panose="02020603050405020304" pitchFamily="18" charset="0"/>
              </a:rPr>
              <a:t>n-SC și Me</a:t>
            </a:r>
            <a:r>
              <a:rPr lang="en-US" sz="1600" dirty="0">
                <a:latin typeface="Times New Roman" panose="02020603050405020304" pitchFamily="18" charset="0"/>
                <a:cs typeface="Times New Roman" panose="02020603050405020304" pitchFamily="18" charset="0"/>
              </a:rPr>
              <a:t> nu pot </a:t>
            </a:r>
            <a:r>
              <a:rPr lang="en-US" sz="1600" dirty="0" err="1">
                <a:latin typeface="Times New Roman" panose="02020603050405020304" pitchFamily="18" charset="0"/>
                <a:cs typeface="Times New Roman" panose="02020603050405020304" pitchFamily="18" charset="0"/>
              </a:rPr>
              <a:t>traversa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decât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energie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depășesc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încorporată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rezultat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începe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continuu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subțire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final </a:t>
            </a:r>
            <a:r>
              <a:rPr lang="en-US" sz="1600" dirty="0" err="1">
                <a:latin typeface="Times New Roman" panose="02020603050405020304" pitchFamily="18" charset="0"/>
                <a:cs typeface="Times New Roman" panose="02020603050405020304" pitchFamily="18" charset="0"/>
              </a:rPr>
              <a:t>dispare</a:t>
            </a:r>
            <a:endParaRPr lang="en-US" sz="16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AB2ECEE7-22D6-96ED-95F8-C56C29B432CF}"/>
              </a:ext>
            </a:extLst>
          </p:cNvPr>
          <p:cNvPicPr>
            <a:picLocks noChangeAspect="1"/>
          </p:cNvPicPr>
          <p:nvPr/>
        </p:nvPicPr>
        <p:blipFill>
          <a:blip r:embed="rId2"/>
          <a:stretch>
            <a:fillRect/>
          </a:stretch>
        </p:blipFill>
        <p:spPr>
          <a:xfrm>
            <a:off x="5638800" y="968375"/>
            <a:ext cx="3391437" cy="2719866"/>
          </a:xfrm>
          <a:prstGeom prst="rect">
            <a:avLst/>
          </a:prstGeom>
        </p:spPr>
      </p:pic>
    </p:spTree>
    <p:extLst>
      <p:ext uri="{BB962C8B-B14F-4D97-AF65-F5344CB8AC3E}">
        <p14:creationId xmlns:p14="http://schemas.microsoft.com/office/powerpoint/2010/main" val="388649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15875"/>
            <a:ext cx="6572250" cy="593725"/>
          </a:xfrm>
        </p:spPr>
        <p:txBody>
          <a:bodyPr/>
          <a:lstStyle/>
          <a:p>
            <a:pPr>
              <a:defRPr/>
            </a:pPr>
            <a:r>
              <a:rPr lang="ro-RO" dirty="0"/>
              <a:t>Compararea varistor - dioda</a:t>
            </a:r>
            <a:endParaRPr lang="en-GB" dirty="0"/>
          </a:p>
        </p:txBody>
      </p:sp>
      <p:sp>
        <p:nvSpPr>
          <p:cNvPr id="23555" name="Content Placeholder 2"/>
          <p:cNvSpPr>
            <a:spLocks noGrp="1"/>
          </p:cNvSpPr>
          <p:nvPr>
            <p:ph idx="1"/>
          </p:nvPr>
        </p:nvSpPr>
        <p:spPr>
          <a:xfrm>
            <a:off x="228600" y="1790370"/>
            <a:ext cx="8686800" cy="3449637"/>
          </a:xfrm>
        </p:spPr>
        <p:txBody>
          <a:bodyPr/>
          <a:lstStyle/>
          <a:p>
            <a:r>
              <a:rPr lang="ro-RO" altLang="en-US" dirty="0"/>
              <a:t>Certitudine</a:t>
            </a:r>
          </a:p>
          <a:p>
            <a:r>
              <a:rPr lang="ro-RO" altLang="en-US" dirty="0"/>
              <a:t>Temperaturi înalte de lucru</a:t>
            </a:r>
          </a:p>
          <a:p>
            <a:r>
              <a:rPr lang="ro-RO" altLang="en-US" dirty="0"/>
              <a:t>Dimensiuni mici</a:t>
            </a:r>
          </a:p>
          <a:p>
            <a:r>
              <a:rPr lang="ro-RO" altLang="en-US" dirty="0"/>
              <a:t>Bipolaritate</a:t>
            </a:r>
          </a:p>
          <a:p>
            <a:r>
              <a:rPr lang="ro-RO" altLang="en-US" dirty="0"/>
              <a:t>Timp de închidere mic (2-4 ori mai mic)</a:t>
            </a:r>
          </a:p>
          <a:p>
            <a:r>
              <a:rPr lang="ro-RO" altLang="en-US" dirty="0"/>
              <a:t>Caracteristici de filtrare</a:t>
            </a:r>
            <a:r>
              <a:rPr lang="en-US" altLang="en-US" dirty="0"/>
              <a:t>&gt; la diode </a:t>
            </a:r>
            <a:r>
              <a:rPr lang="en-US" altLang="en-US" dirty="0" err="1"/>
              <a:t>capacitatea</a:t>
            </a:r>
            <a:r>
              <a:rPr lang="en-US" altLang="en-US" dirty="0"/>
              <a:t> </a:t>
            </a:r>
            <a:r>
              <a:rPr lang="en-US" altLang="en-US" dirty="0" err="1"/>
              <a:t>foarte</a:t>
            </a:r>
            <a:r>
              <a:rPr lang="en-US" altLang="en-US" dirty="0"/>
              <a:t> mica </a:t>
            </a:r>
            <a:r>
              <a:rPr lang="en-US" altLang="en-US" dirty="0" err="1"/>
              <a:t>astfel</a:t>
            </a:r>
            <a:r>
              <a:rPr lang="en-US" altLang="en-US" dirty="0"/>
              <a:t> nu au </a:t>
            </a:r>
            <a:r>
              <a:rPr lang="en-US" altLang="en-US" dirty="0" err="1"/>
              <a:t>caracteristici</a:t>
            </a:r>
            <a:r>
              <a:rPr lang="en-US" altLang="en-US" dirty="0"/>
              <a:t> de </a:t>
            </a:r>
            <a:r>
              <a:rPr lang="en-US" altLang="en-US" dirty="0" err="1"/>
              <a:t>filtrare</a:t>
            </a:r>
            <a:r>
              <a:rPr lang="en-US" altLang="en-US" dirty="0"/>
              <a:t>. </a:t>
            </a:r>
            <a:r>
              <a:rPr lang="en-US" altLang="en-US" dirty="0" err="1"/>
              <a:t>Pentru</a:t>
            </a:r>
            <a:r>
              <a:rPr lang="en-US" altLang="en-US" dirty="0"/>
              <a:t> </a:t>
            </a:r>
            <a:r>
              <a:rPr lang="en-US" altLang="en-US" dirty="0" err="1"/>
              <a:t>protectia</a:t>
            </a:r>
            <a:r>
              <a:rPr lang="en-US" altLang="en-US" dirty="0"/>
              <a:t> </a:t>
            </a:r>
            <a:r>
              <a:rPr lang="en-US" altLang="en-US" dirty="0" err="1"/>
              <a:t>bipolara</a:t>
            </a:r>
            <a:r>
              <a:rPr lang="en-US" altLang="en-US" dirty="0"/>
              <a:t> – </a:t>
            </a:r>
            <a:r>
              <a:rPr lang="en-US" altLang="en-US" dirty="0" err="1"/>
              <a:t>trebuie</a:t>
            </a:r>
            <a:r>
              <a:rPr lang="en-US" altLang="en-US" dirty="0"/>
              <a:t> 2 diode!</a:t>
            </a:r>
            <a:endParaRPr lang="en-GB" altLang="en-US" dirty="0"/>
          </a:p>
        </p:txBody>
      </p:sp>
    </p:spTree>
    <p:extLst>
      <p:ext uri="{BB962C8B-B14F-4D97-AF65-F5344CB8AC3E}">
        <p14:creationId xmlns:p14="http://schemas.microsoft.com/office/powerpoint/2010/main" val="134841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83EBCA-2BCD-9CA0-F63D-8AC8463ECFA9}"/>
              </a:ext>
            </a:extLst>
          </p:cNvPr>
          <p:cNvSpPr>
            <a:spLocks noGrp="1"/>
          </p:cNvSpPr>
          <p:nvPr>
            <p:ph type="title"/>
          </p:nvPr>
        </p:nvSpPr>
        <p:spPr>
          <a:xfrm>
            <a:off x="304800" y="345077"/>
            <a:ext cx="8305800" cy="645523"/>
          </a:xfrm>
        </p:spPr>
        <p:txBody>
          <a:bodyPr/>
          <a:lstStyle/>
          <a:p>
            <a:r>
              <a:rPr lang="ro-RO" dirty="0"/>
              <a:t>Dioda </a:t>
            </a:r>
            <a:r>
              <a:rPr lang="ro-RO" dirty="0" err="1"/>
              <a:t>schottky</a:t>
            </a:r>
            <a:r>
              <a:rPr lang="ro-RO" dirty="0"/>
              <a:t> polarizată invers</a:t>
            </a:r>
            <a:endParaRPr lang="en-US" dirty="0"/>
          </a:p>
        </p:txBody>
      </p:sp>
      <p:sp>
        <p:nvSpPr>
          <p:cNvPr id="3" name="Substituent conținut 2">
            <a:extLst>
              <a:ext uri="{FF2B5EF4-FFF2-40B4-BE49-F238E27FC236}">
                <a16:creationId xmlns:a16="http://schemas.microsoft.com/office/drawing/2014/main" id="{60EC07B0-815D-4C95-8E5B-533B7F2ABE6B}"/>
              </a:ext>
            </a:extLst>
          </p:cNvPr>
          <p:cNvSpPr>
            <a:spLocks noGrp="1"/>
          </p:cNvSpPr>
          <p:nvPr>
            <p:ph idx="1"/>
          </p:nvPr>
        </p:nvSpPr>
        <p:spPr>
          <a:xfrm>
            <a:off x="280851" y="1010194"/>
            <a:ext cx="4824549" cy="3449638"/>
          </a:xfrm>
        </p:spPr>
        <p:txBody>
          <a:bodyPr/>
          <a:lstStyle/>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negativă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conectată</a:t>
            </a:r>
            <a:r>
              <a:rPr lang="en-US" sz="1600" dirty="0">
                <a:latin typeface="Times New Roman" panose="02020603050405020304" pitchFamily="18" charset="0"/>
                <a:cs typeface="Times New Roman" panose="02020603050405020304" pitchFamily="18" charset="0"/>
              </a:rPr>
              <a:t> la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pozitivă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 </a:t>
            </a:r>
            <a:r>
              <a:rPr lang="ro-RO" sz="1600" dirty="0">
                <a:latin typeface="Times New Roman" panose="02020603050405020304" pitchFamily="18" charset="0"/>
                <a:cs typeface="Times New Roman" panose="02020603050405020304" pitchFamily="18" charset="0"/>
              </a:rPr>
              <a:t>n-SC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polarizată</a:t>
            </a:r>
            <a:r>
              <a:rPr lang="en-US" sz="1600" dirty="0">
                <a:latin typeface="Times New Roman" panose="02020603050405020304" pitchFamily="18" charset="0"/>
                <a:cs typeface="Times New Roman" panose="02020603050405020304" pitchFamily="18" charset="0"/>
              </a:rPr>
              <a:t> invers.</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Când se </a:t>
            </a:r>
            <a:r>
              <a:rPr lang="en-US" sz="1600" dirty="0" err="1">
                <a:latin typeface="Times New Roman" panose="02020603050405020304" pitchFamily="18" charset="0"/>
                <a:cs typeface="Times New Roman" panose="02020603050405020304" pitchFamily="18" charset="0"/>
              </a:rPr>
              <a:t>aplică</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lățimea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regiunii sărăcite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urmare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nu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curge</a:t>
            </a:r>
            <a:r>
              <a:rPr lang="en-US" sz="1600" dirty="0">
                <a:latin typeface="Times New Roman" panose="02020603050405020304" pitchFamily="18" charset="0"/>
                <a:cs typeface="Times New Roman" panose="02020603050405020304" pitchFamily="18" charset="0"/>
              </a:rPr>
              <a:t> un mic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scurgere</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cauza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excitați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termic</a:t>
            </a:r>
            <a:r>
              <a:rPr lang="en-US" sz="1600" dirty="0">
                <a:latin typeface="Times New Roman" panose="02020603050405020304" pitchFamily="18" charset="0"/>
                <a:cs typeface="Times New Roman" panose="02020603050405020304" pitchFamily="18" charset="0"/>
              </a:rPr>
              <a:t> din metal.</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continuu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treptat</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cauza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slabe</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mare </a:t>
            </a:r>
            <a:r>
              <a:rPr lang="en-US" sz="1600" dirty="0" err="1">
                <a:latin typeface="Times New Roman" panose="02020603050405020304" pitchFamily="18" charset="0"/>
                <a:cs typeface="Times New Roman" panose="02020603050405020304" pitchFamily="18" charset="0"/>
              </a:rPr>
              <a:t>măsură</a:t>
            </a:r>
            <a:r>
              <a:rPr lang="en-US" sz="1600" dirty="0">
                <a:latin typeface="Times New Roman" panose="02020603050405020304" pitchFamily="18" charset="0"/>
                <a:cs typeface="Times New Roman" panose="02020603050405020304" pitchFamily="18" charset="0"/>
              </a:rPr>
              <a:t>, are loc o </a:t>
            </a:r>
            <a:r>
              <a:rPr lang="en-US" sz="1600" dirty="0" err="1">
                <a:latin typeface="Times New Roman" panose="02020603050405020304" pitchFamily="18" charset="0"/>
                <a:cs typeface="Times New Roman" panose="02020603050405020304" pitchFamily="18" charset="0"/>
              </a:rPr>
              <a:t>creștere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bruscă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Această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bruscă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determină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străpungerea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 -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deteriora</a:t>
            </a:r>
            <a:r>
              <a:rPr lang="en-US" sz="1600" dirty="0">
                <a:latin typeface="Times New Roman" panose="02020603050405020304" pitchFamily="18" charset="0"/>
                <a:cs typeface="Times New Roman" panose="02020603050405020304" pitchFamily="18" charset="0"/>
              </a:rPr>
              <a:t> permanent di</a:t>
            </a:r>
            <a:r>
              <a:rPr lang="ro-RO" sz="1600" dirty="0">
                <a:latin typeface="Times New Roman" panose="02020603050405020304" pitchFamily="18" charset="0"/>
                <a:cs typeface="Times New Roman" panose="02020603050405020304" pitchFamily="18" charset="0"/>
              </a:rPr>
              <a:t>oda</a:t>
            </a:r>
            <a:r>
              <a:rPr lang="en-US" sz="1600" dirty="0">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98D249C8-D7B0-77F8-7B67-E2D2A241D070}"/>
              </a:ext>
            </a:extLst>
          </p:cNvPr>
          <p:cNvPicPr>
            <a:picLocks noChangeAspect="1"/>
          </p:cNvPicPr>
          <p:nvPr/>
        </p:nvPicPr>
        <p:blipFill>
          <a:blip r:embed="rId2"/>
          <a:stretch>
            <a:fillRect/>
          </a:stretch>
        </p:blipFill>
        <p:spPr>
          <a:xfrm>
            <a:off x="5257800" y="1143000"/>
            <a:ext cx="3753374" cy="2905530"/>
          </a:xfrm>
          <a:prstGeom prst="rect">
            <a:avLst/>
          </a:prstGeom>
        </p:spPr>
      </p:pic>
    </p:spTree>
    <p:extLst>
      <p:ext uri="{BB962C8B-B14F-4D97-AF65-F5344CB8AC3E}">
        <p14:creationId xmlns:p14="http://schemas.microsoft.com/office/powerpoint/2010/main" val="254669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0D7C038-09A0-2D41-A2F2-5A1D3C181157}"/>
              </a:ext>
            </a:extLst>
          </p:cNvPr>
          <p:cNvSpPr>
            <a:spLocks noGrp="1"/>
          </p:cNvSpPr>
          <p:nvPr>
            <p:ph type="title"/>
          </p:nvPr>
        </p:nvSpPr>
        <p:spPr>
          <a:xfrm>
            <a:off x="533400" y="381000"/>
            <a:ext cx="8077200" cy="719137"/>
          </a:xfrm>
        </p:spPr>
        <p:txBody>
          <a:bodyPr/>
          <a:lstStyle/>
          <a:p>
            <a:r>
              <a:rPr lang="ro-RO" dirty="0"/>
              <a:t>Caracteristica I-V a diodei </a:t>
            </a:r>
            <a:r>
              <a:rPr lang="ro-RO" dirty="0" err="1"/>
              <a:t>schottky</a:t>
            </a:r>
            <a:endParaRPr lang="en-US" dirty="0"/>
          </a:p>
        </p:txBody>
      </p:sp>
      <p:sp>
        <p:nvSpPr>
          <p:cNvPr id="3" name="Substituent conținut 2">
            <a:extLst>
              <a:ext uri="{FF2B5EF4-FFF2-40B4-BE49-F238E27FC236}">
                <a16:creationId xmlns:a16="http://schemas.microsoft.com/office/drawing/2014/main" id="{EAFC8A90-68E6-F425-AB3E-4B0628FC5B41}"/>
              </a:ext>
            </a:extLst>
          </p:cNvPr>
          <p:cNvSpPr>
            <a:spLocks noGrp="1"/>
          </p:cNvSpPr>
          <p:nvPr>
            <p:ph idx="1"/>
          </p:nvPr>
        </p:nvSpPr>
        <p:spPr>
          <a:xfrm>
            <a:off x="38100" y="914400"/>
            <a:ext cx="5555323" cy="4724400"/>
          </a:xfrm>
        </p:spPr>
        <p:txBody>
          <a:bodyPr/>
          <a:lstStyle/>
          <a:p>
            <a:r>
              <a:rPr lang="en-US" sz="1600" dirty="0" err="1">
                <a:latin typeface="Times New Roman" panose="02020603050405020304" pitchFamily="18" charset="0"/>
                <a:cs typeface="Times New Roman" panose="02020603050405020304" pitchFamily="18" charset="0"/>
              </a:rPr>
              <a:t>Caracteristicile</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tensiune-curent</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sunt </a:t>
            </a:r>
            <a:r>
              <a:rPr lang="en-US" sz="1600" dirty="0" err="1">
                <a:latin typeface="Times New Roman" panose="02020603050405020304" pitchFamily="18" charset="0"/>
                <a:cs typeface="Times New Roman" panose="02020603050405020304" pitchFamily="18" charset="0"/>
              </a:rPr>
              <a:t>prezentate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figura</a:t>
            </a:r>
            <a:r>
              <a:rPr lang="ro-RO" sz="1600" dirty="0">
                <a:latin typeface="Times New Roman" panose="02020603050405020304" pitchFamily="18" charset="0"/>
                <a:cs typeface="Times New Roman" panose="02020603050405020304" pitchFamily="18" charset="0"/>
              </a:rPr>
              <a:t> și</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aproape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similare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scăzută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comparație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de 0,</a:t>
            </a:r>
            <a:r>
              <a:rPr lang="ro-RO"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până</a:t>
            </a:r>
            <a:r>
              <a:rPr lang="en-US" sz="1600" dirty="0">
                <a:latin typeface="Times New Roman" panose="02020603050405020304" pitchFamily="18" charset="0"/>
                <a:cs typeface="Times New Roman" panose="02020603050405020304" pitchFamily="18" charset="0"/>
              </a:rPr>
              <a:t> la 0,</a:t>
            </a:r>
            <a:r>
              <a:rPr lang="ro-RO" sz="1600" dirty="0">
                <a:latin typeface="Times New Roman" panose="02020603050405020304" pitchFamily="18" charset="0"/>
                <a:cs typeface="Times New Roman" panose="02020603050405020304" pitchFamily="18" charset="0"/>
              </a:rPr>
              <a:t>45</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cu </a:t>
            </a:r>
            <a:r>
              <a:rPr lang="en-US" sz="1600" dirty="0" err="1">
                <a:latin typeface="Times New Roman" panose="02020603050405020304" pitchFamily="18" charset="0"/>
                <a:cs typeface="Times New Roman" panose="02020603050405020304" pitchFamily="18" charset="0"/>
              </a:rPr>
              <a:t>siliciu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de 0,6 </a:t>
            </a:r>
            <a:r>
              <a:rPr lang="en-US" sz="1600" dirty="0" err="1">
                <a:latin typeface="Times New Roman" panose="02020603050405020304" pitchFamily="18" charset="0"/>
                <a:cs typeface="Times New Roman" panose="02020603050405020304" pitchFamily="18" charset="0"/>
              </a:rPr>
              <a:t>până</a:t>
            </a:r>
            <a:r>
              <a:rPr lang="en-US" sz="1600" dirty="0">
                <a:latin typeface="Times New Roman" panose="02020603050405020304" pitchFamily="18" charset="0"/>
                <a:cs typeface="Times New Roman" panose="02020603050405020304" pitchFamily="18" charset="0"/>
              </a:rPr>
              <a:t> la 0,7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0,3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începe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a:t>
            </a:r>
            <a:r>
              <a:rPr lang="ro-RO"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saturație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are loc la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scăzută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comparație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4644AE1B-AC7C-4427-D57A-0BC68358BB28}"/>
              </a:ext>
            </a:extLst>
          </p:cNvPr>
          <p:cNvPicPr>
            <a:picLocks noChangeAspect="1"/>
          </p:cNvPicPr>
          <p:nvPr/>
        </p:nvPicPr>
        <p:blipFill>
          <a:blip r:embed="rId2"/>
          <a:stretch>
            <a:fillRect/>
          </a:stretch>
        </p:blipFill>
        <p:spPr>
          <a:xfrm>
            <a:off x="5821963" y="1600200"/>
            <a:ext cx="3055397" cy="2840038"/>
          </a:xfrm>
          <a:prstGeom prst="rect">
            <a:avLst/>
          </a:prstGeom>
        </p:spPr>
      </p:pic>
    </p:spTree>
    <p:extLst>
      <p:ext uri="{BB962C8B-B14F-4D97-AF65-F5344CB8AC3E}">
        <p14:creationId xmlns:p14="http://schemas.microsoft.com/office/powerpoint/2010/main" val="351100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A5B41B-9BC3-0722-52A5-7FABFF6CD70D}"/>
              </a:ext>
            </a:extLst>
          </p:cNvPr>
          <p:cNvPicPr>
            <a:picLocks noGrp="1" noChangeAspect="1"/>
          </p:cNvPicPr>
          <p:nvPr>
            <p:ph idx="1"/>
          </p:nvPr>
        </p:nvPicPr>
        <p:blipFill>
          <a:blip r:embed="rId2"/>
          <a:stretch>
            <a:fillRect/>
          </a:stretch>
        </p:blipFill>
        <p:spPr bwMode="auto">
          <a:xfrm>
            <a:off x="10298" y="0"/>
            <a:ext cx="34528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CDDA17-48F5-D732-6DCE-AD9A9166337C}"/>
              </a:ext>
            </a:extLst>
          </p:cNvPr>
          <p:cNvSpPr txBox="1"/>
          <p:nvPr/>
        </p:nvSpPr>
        <p:spPr>
          <a:xfrm>
            <a:off x="-16477" y="2252004"/>
            <a:ext cx="9150177" cy="4524315"/>
          </a:xfrm>
          <a:prstGeom prst="rect">
            <a:avLst/>
          </a:prstGeom>
          <a:noFill/>
        </p:spPr>
        <p:txBody>
          <a:bodyPr wrap="square">
            <a:spAutoFit/>
          </a:bodyPr>
          <a:lstStyle/>
          <a:p>
            <a:r>
              <a:rPr lang="en-US" dirty="0"/>
              <a:t>Când un </a:t>
            </a:r>
            <a:r>
              <a:rPr lang="en-US" dirty="0" err="1"/>
              <a:t>semnal</a:t>
            </a:r>
            <a:r>
              <a:rPr lang="en-US" dirty="0"/>
              <a:t> AM </a:t>
            </a:r>
            <a:r>
              <a:rPr lang="en-US" dirty="0" err="1"/>
              <a:t>este</a:t>
            </a:r>
            <a:r>
              <a:rPr lang="en-US" dirty="0"/>
              <a:t> </a:t>
            </a:r>
            <a:r>
              <a:rPr lang="en-US" dirty="0" err="1"/>
              <a:t>recepționat</a:t>
            </a:r>
            <a:r>
              <a:rPr lang="en-US" dirty="0"/>
              <a:t>, </a:t>
            </a:r>
            <a:r>
              <a:rPr lang="en-US" dirty="0" err="1"/>
              <a:t>amplitudinea</a:t>
            </a:r>
            <a:r>
              <a:rPr lang="en-US" dirty="0"/>
              <a:t> </a:t>
            </a:r>
            <a:r>
              <a:rPr lang="en-US" dirty="0" err="1"/>
              <a:t>sa</a:t>
            </a:r>
            <a:r>
              <a:rPr lang="en-US" dirty="0"/>
              <a:t> la receptor</a:t>
            </a:r>
            <a:r>
              <a:rPr lang="ro-RO" dirty="0"/>
              <a:t> </a:t>
            </a:r>
            <a:r>
              <a:rPr lang="en-US" dirty="0" err="1"/>
              <a:t>poate</a:t>
            </a:r>
            <a:r>
              <a:rPr lang="en-US" dirty="0"/>
              <a:t> fi </a:t>
            </a:r>
            <a:r>
              <a:rPr lang="en-US" dirty="0" err="1"/>
              <a:t>doar</a:t>
            </a:r>
            <a:r>
              <a:rPr lang="en-US" dirty="0"/>
              <a:t> de </a:t>
            </a:r>
            <a:r>
              <a:rPr lang="ro-RO" dirty="0"/>
              <a:t>mV</a:t>
            </a:r>
            <a:r>
              <a:rPr lang="en-US" dirty="0"/>
              <a:t> </a:t>
            </a:r>
            <a:r>
              <a:rPr lang="en-US" dirty="0" err="1"/>
              <a:t>sau</a:t>
            </a:r>
            <a:r>
              <a:rPr lang="en-US" dirty="0"/>
              <a:t> </a:t>
            </a:r>
            <a:r>
              <a:rPr lang="en-US" dirty="0" err="1"/>
              <a:t>chiar</a:t>
            </a:r>
            <a:r>
              <a:rPr lang="en-US" dirty="0"/>
              <a:t> </a:t>
            </a:r>
            <a:r>
              <a:rPr lang="en-US" dirty="0" err="1"/>
              <a:t>microvolți</a:t>
            </a:r>
            <a:r>
              <a:rPr lang="en-US" dirty="0"/>
              <a:t>. </a:t>
            </a:r>
            <a:r>
              <a:rPr lang="ro-RO" dirty="0"/>
              <a:t> </a:t>
            </a:r>
            <a:r>
              <a:rPr lang="en-US" dirty="0" err="1"/>
              <a:t>Acest</a:t>
            </a:r>
            <a:r>
              <a:rPr lang="en-US" dirty="0"/>
              <a:t> </a:t>
            </a:r>
            <a:r>
              <a:rPr lang="en-US" dirty="0" err="1"/>
              <a:t>semnal</a:t>
            </a:r>
            <a:r>
              <a:rPr lang="en-US" dirty="0"/>
              <a:t> </a:t>
            </a:r>
            <a:r>
              <a:rPr lang="en-US" dirty="0" err="1"/>
              <a:t>este</a:t>
            </a:r>
            <a:r>
              <a:rPr lang="en-US" dirty="0"/>
              <a:t> </a:t>
            </a:r>
            <a:r>
              <a:rPr lang="en-US" dirty="0" err="1"/>
              <a:t>amplificat</a:t>
            </a:r>
            <a:r>
              <a:rPr lang="en-US" dirty="0"/>
              <a:t> </a:t>
            </a:r>
            <a:r>
              <a:rPr lang="en-US" dirty="0" err="1"/>
              <a:t>puternic</a:t>
            </a:r>
            <a:r>
              <a:rPr lang="en-US" dirty="0"/>
              <a:t> de receptor, </a:t>
            </a:r>
            <a:r>
              <a:rPr lang="en-US" dirty="0" err="1"/>
              <a:t>dar</a:t>
            </a:r>
            <a:r>
              <a:rPr lang="ro-RO" dirty="0"/>
              <a:t> </a:t>
            </a:r>
            <a:r>
              <a:rPr lang="en-US" dirty="0" err="1"/>
              <a:t>poate</a:t>
            </a:r>
            <a:r>
              <a:rPr lang="en-US" dirty="0"/>
              <a:t> fi </a:t>
            </a:r>
            <a:r>
              <a:rPr lang="en-US" dirty="0" err="1"/>
              <a:t>totuși</a:t>
            </a:r>
            <a:r>
              <a:rPr lang="en-US" dirty="0"/>
              <a:t> </a:t>
            </a:r>
            <a:r>
              <a:rPr lang="en-US" dirty="0" err="1"/>
              <a:t>destul</a:t>
            </a:r>
            <a:r>
              <a:rPr lang="en-US" dirty="0"/>
              <a:t> de mic (de </a:t>
            </a:r>
            <a:r>
              <a:rPr lang="en-US" dirty="0" err="1"/>
              <a:t>exemplu</a:t>
            </a:r>
            <a:r>
              <a:rPr lang="en-US" dirty="0"/>
              <a:t>, 1</a:t>
            </a:r>
            <a:r>
              <a:rPr lang="ro-RO" dirty="0"/>
              <a:t>,0 </a:t>
            </a:r>
            <a:r>
              <a:rPr lang="en-US" dirty="0" err="1"/>
              <a:t>V</a:t>
            </a:r>
            <a:r>
              <a:rPr lang="en-US" sz="1400" dirty="0" err="1"/>
              <a:t>pp</a:t>
            </a:r>
            <a:r>
              <a:rPr lang="en-US" dirty="0"/>
              <a:t>, </a:t>
            </a:r>
            <a:r>
              <a:rPr lang="en-US" dirty="0" err="1"/>
              <a:t>așa</a:t>
            </a:r>
            <a:r>
              <a:rPr lang="en-US" dirty="0"/>
              <a:t> cum se </a:t>
            </a:r>
            <a:r>
              <a:rPr lang="en-US" dirty="0" err="1"/>
              <a:t>arată</a:t>
            </a:r>
            <a:r>
              <a:rPr lang="en-US" dirty="0"/>
              <a:t> </a:t>
            </a:r>
            <a:r>
              <a:rPr lang="en-US" dirty="0" err="1"/>
              <a:t>în</a:t>
            </a:r>
            <a:r>
              <a:rPr lang="en-US" dirty="0"/>
              <a:t> Fig.) </a:t>
            </a:r>
            <a:r>
              <a:rPr lang="en-US" dirty="0" err="1"/>
              <a:t>atunci</a:t>
            </a:r>
            <a:r>
              <a:rPr lang="en-US" dirty="0"/>
              <a:t> </a:t>
            </a:r>
            <a:r>
              <a:rPr lang="en-US" dirty="0" err="1"/>
              <a:t>când</a:t>
            </a:r>
            <a:r>
              <a:rPr lang="en-US" dirty="0"/>
              <a:t> </a:t>
            </a:r>
            <a:r>
              <a:rPr lang="en-US" dirty="0" err="1"/>
              <a:t>este</a:t>
            </a:r>
            <a:r>
              <a:rPr lang="en-US" dirty="0"/>
              <a:t> </a:t>
            </a:r>
            <a:r>
              <a:rPr lang="en-US" dirty="0" err="1"/>
              <a:t>aplicat</a:t>
            </a:r>
            <a:r>
              <a:rPr lang="en-US" dirty="0"/>
              <a:t> </a:t>
            </a:r>
            <a:r>
              <a:rPr lang="en-US" dirty="0" err="1"/>
              <a:t>demodulatorului</a:t>
            </a:r>
            <a:r>
              <a:rPr lang="en-US" dirty="0"/>
              <a:t> </a:t>
            </a:r>
            <a:r>
              <a:rPr lang="en-US" dirty="0" err="1"/>
              <a:t>pentru</a:t>
            </a:r>
            <a:r>
              <a:rPr lang="en-US" dirty="0"/>
              <a:t> </a:t>
            </a:r>
            <a:r>
              <a:rPr lang="en-US" dirty="0" err="1"/>
              <a:t>arecupera</a:t>
            </a:r>
            <a:r>
              <a:rPr lang="en-US" dirty="0"/>
              <a:t> </a:t>
            </a:r>
            <a:r>
              <a:rPr lang="en-US" dirty="0" err="1"/>
              <a:t>semnalul</a:t>
            </a:r>
            <a:r>
              <a:rPr lang="en-US" dirty="0"/>
              <a:t> de </a:t>
            </a:r>
            <a:r>
              <a:rPr lang="en-US" dirty="0" err="1"/>
              <a:t>modulație</a:t>
            </a:r>
            <a:r>
              <a:rPr lang="en-US" dirty="0"/>
              <a:t>. Prin </a:t>
            </a:r>
            <a:r>
              <a:rPr lang="en-US" dirty="0" err="1"/>
              <a:t>urmare</a:t>
            </a:r>
            <a:r>
              <a:rPr lang="en-US" dirty="0"/>
              <a:t>, nu </a:t>
            </a:r>
            <a:r>
              <a:rPr lang="en-US" dirty="0" err="1"/>
              <a:t>ar</a:t>
            </a:r>
            <a:r>
              <a:rPr lang="en-US" dirty="0"/>
              <a:t> </a:t>
            </a:r>
            <a:r>
              <a:rPr lang="en-US" dirty="0" err="1"/>
              <a:t>avea</a:t>
            </a:r>
            <a:r>
              <a:rPr lang="en-US" dirty="0"/>
              <a:t> o </a:t>
            </a:r>
            <a:r>
              <a:rPr lang="en-US" dirty="0" err="1"/>
              <a:t>amplitudine</a:t>
            </a:r>
            <a:r>
              <a:rPr lang="en-US" dirty="0"/>
              <a:t> </a:t>
            </a:r>
            <a:r>
              <a:rPr lang="en-US" dirty="0" err="1"/>
              <a:t>suficientă</a:t>
            </a:r>
            <a:r>
              <a:rPr lang="en-US" dirty="0"/>
              <a:t> (0,5V) </a:t>
            </a:r>
            <a:r>
              <a:rPr lang="en-US" dirty="0" err="1"/>
              <a:t>pentru</a:t>
            </a:r>
            <a:r>
              <a:rPr lang="en-US" dirty="0"/>
              <a:t> a </a:t>
            </a:r>
            <a:r>
              <a:rPr lang="en-US" dirty="0" err="1"/>
              <a:t>depăși</a:t>
            </a:r>
            <a:r>
              <a:rPr lang="ro-RO" dirty="0"/>
              <a:t> </a:t>
            </a:r>
            <a:r>
              <a:rPr lang="en-US" dirty="0" err="1"/>
              <a:t>tensiunea</a:t>
            </a:r>
            <a:r>
              <a:rPr lang="en-US" dirty="0"/>
              <a:t> de </a:t>
            </a:r>
            <a:r>
              <a:rPr lang="en-US" dirty="0" err="1"/>
              <a:t>joncțiune</a:t>
            </a:r>
            <a:r>
              <a:rPr lang="en-US" dirty="0"/>
              <a:t> a </a:t>
            </a:r>
            <a:r>
              <a:rPr lang="en-US" dirty="0" err="1"/>
              <a:t>unei</a:t>
            </a:r>
            <a:r>
              <a:rPr lang="en-US" dirty="0"/>
              <a:t> diode PN de </a:t>
            </a:r>
            <a:r>
              <a:rPr lang="ro-RO" dirty="0"/>
              <a:t>Si</a:t>
            </a:r>
            <a:r>
              <a:rPr lang="en-US" dirty="0"/>
              <a:t> (0,6V), </a:t>
            </a:r>
            <a:r>
              <a:rPr lang="en-US" dirty="0" err="1"/>
              <a:t>deci</a:t>
            </a:r>
            <a:r>
              <a:rPr lang="en-US" dirty="0"/>
              <a:t> </a:t>
            </a:r>
            <a:r>
              <a:rPr lang="en-US" dirty="0" err="1"/>
              <a:t>niciun</a:t>
            </a:r>
            <a:r>
              <a:rPr lang="en-US" dirty="0"/>
              <a:t> </a:t>
            </a:r>
            <a:r>
              <a:rPr lang="en-US" dirty="0" err="1"/>
              <a:t>semnal</a:t>
            </a:r>
            <a:r>
              <a:rPr lang="en-US" dirty="0"/>
              <a:t> nu </a:t>
            </a:r>
            <a:r>
              <a:rPr lang="en-US" dirty="0" err="1"/>
              <a:t>ar</a:t>
            </a:r>
            <a:r>
              <a:rPr lang="en-US" dirty="0"/>
              <a:t> fi </a:t>
            </a:r>
            <a:r>
              <a:rPr lang="en-US" dirty="0" err="1"/>
              <a:t>demodulat</a:t>
            </a:r>
            <a:r>
              <a:rPr lang="en-US" dirty="0"/>
              <a:t>. </a:t>
            </a:r>
            <a:r>
              <a:rPr lang="en-US" dirty="0" err="1"/>
              <a:t>Utilizarea</a:t>
            </a:r>
            <a:r>
              <a:rPr lang="en-US" dirty="0"/>
              <a:t> </a:t>
            </a:r>
            <a:r>
              <a:rPr lang="en-US" dirty="0" err="1"/>
              <a:t>unei</a:t>
            </a:r>
            <a:r>
              <a:rPr lang="en-US" dirty="0"/>
              <a:t> diode Schottky cu un </a:t>
            </a:r>
            <a:r>
              <a:rPr lang="en-US" dirty="0" err="1"/>
              <a:t>potențial</a:t>
            </a:r>
            <a:r>
              <a:rPr lang="en-US" dirty="0"/>
              <a:t> de </a:t>
            </a:r>
            <a:r>
              <a:rPr lang="en-US" dirty="0" err="1"/>
              <a:t>joncțiune</a:t>
            </a:r>
            <a:r>
              <a:rPr lang="en-US" dirty="0"/>
              <a:t> de </a:t>
            </a:r>
            <a:r>
              <a:rPr lang="en-US" dirty="0" err="1"/>
              <a:t>doar</a:t>
            </a:r>
            <a:r>
              <a:rPr lang="en-US" dirty="0"/>
              <a:t> 0,2 V </a:t>
            </a:r>
            <a:r>
              <a:rPr lang="en-US" dirty="0" err="1"/>
              <a:t>permite</a:t>
            </a:r>
            <a:r>
              <a:rPr lang="en-US" dirty="0"/>
              <a:t> </a:t>
            </a:r>
            <a:r>
              <a:rPr lang="en-US" dirty="0" err="1"/>
              <a:t>însă</a:t>
            </a:r>
            <a:r>
              <a:rPr lang="en-US" dirty="0"/>
              <a:t> </a:t>
            </a:r>
            <a:r>
              <a:rPr lang="en-US" dirty="0" err="1"/>
              <a:t>demodulatorului</a:t>
            </a:r>
            <a:r>
              <a:rPr lang="en-US" dirty="0"/>
              <a:t> </a:t>
            </a:r>
            <a:r>
              <a:rPr lang="en-US" dirty="0" err="1"/>
              <a:t>să</a:t>
            </a:r>
            <a:r>
              <a:rPr lang="en-US" dirty="0"/>
              <a:t> </a:t>
            </a:r>
            <a:r>
              <a:rPr lang="en-US" dirty="0" err="1"/>
              <a:t>producă</a:t>
            </a:r>
            <a:r>
              <a:rPr lang="en-US" dirty="0"/>
              <a:t> </a:t>
            </a:r>
            <a:r>
              <a:rPr lang="en-US" dirty="0" err="1"/>
              <a:t>informații</a:t>
            </a:r>
            <a:r>
              <a:rPr lang="en-US" dirty="0"/>
              <a:t> </a:t>
            </a:r>
            <a:r>
              <a:rPr lang="en-US" dirty="0" err="1"/>
              <a:t>utilizabile</a:t>
            </a:r>
            <a:r>
              <a:rPr lang="en-US" dirty="0"/>
              <a:t> din </a:t>
            </a:r>
            <a:r>
              <a:rPr lang="en-US" dirty="0" err="1"/>
              <a:t>semnale</a:t>
            </a:r>
            <a:r>
              <a:rPr lang="en-US" dirty="0"/>
              <a:t> </a:t>
            </a:r>
            <a:r>
              <a:rPr lang="en-US" dirty="0" err="1"/>
              <a:t>mai</a:t>
            </a:r>
            <a:r>
              <a:rPr lang="en-US" dirty="0"/>
              <a:t> </a:t>
            </a:r>
            <a:r>
              <a:rPr lang="en-US" dirty="0" err="1"/>
              <a:t>slabe</a:t>
            </a:r>
            <a:r>
              <a:rPr lang="en-US" dirty="0"/>
              <a:t> </a:t>
            </a:r>
            <a:r>
              <a:rPr lang="en-US" dirty="0" err="1"/>
              <a:t>decât</a:t>
            </a:r>
            <a:r>
              <a:rPr lang="en-US" dirty="0"/>
              <a:t> </a:t>
            </a:r>
            <a:r>
              <a:rPr lang="en-US" dirty="0" err="1"/>
              <a:t>ar</a:t>
            </a:r>
            <a:r>
              <a:rPr lang="en-US" dirty="0"/>
              <a:t> fi </a:t>
            </a:r>
            <a:r>
              <a:rPr lang="en-US" dirty="0" err="1"/>
              <a:t>posibil</a:t>
            </a:r>
            <a:r>
              <a:rPr lang="en-US" dirty="0"/>
              <a:t> </a:t>
            </a:r>
            <a:r>
              <a:rPr lang="en-US" dirty="0" err="1"/>
              <a:t>utilizând</a:t>
            </a:r>
            <a:r>
              <a:rPr lang="en-US" dirty="0"/>
              <a:t> o </a:t>
            </a:r>
            <a:r>
              <a:rPr lang="en-US" dirty="0" err="1"/>
              <a:t>diodă</a:t>
            </a:r>
            <a:r>
              <a:rPr lang="en-US" dirty="0"/>
              <a:t> PN din </a:t>
            </a:r>
            <a:r>
              <a:rPr lang="ro-RO" dirty="0"/>
              <a:t>Si</a:t>
            </a:r>
            <a:r>
              <a:rPr lang="en-US" dirty="0"/>
              <a:t>.</a:t>
            </a:r>
            <a:r>
              <a:rPr lang="ro-RO" dirty="0"/>
              <a:t> </a:t>
            </a:r>
            <a:r>
              <a:rPr lang="en-US" dirty="0" err="1"/>
              <a:t>Procesul</a:t>
            </a:r>
            <a:r>
              <a:rPr lang="en-US" dirty="0"/>
              <a:t> de </a:t>
            </a:r>
            <a:r>
              <a:rPr lang="en-US" dirty="0" err="1"/>
              <a:t>demodulare</a:t>
            </a:r>
            <a:r>
              <a:rPr lang="en-US" dirty="0"/>
              <a:t> </a:t>
            </a:r>
            <a:r>
              <a:rPr lang="en-US" dirty="0" err="1"/>
              <a:t>implică</a:t>
            </a:r>
            <a:r>
              <a:rPr lang="en-US" dirty="0"/>
              <a:t> </a:t>
            </a:r>
            <a:r>
              <a:rPr lang="en-US" dirty="0" err="1"/>
              <a:t>aplicarea</a:t>
            </a:r>
            <a:r>
              <a:rPr lang="en-US" dirty="0"/>
              <a:t> </a:t>
            </a:r>
            <a:r>
              <a:rPr lang="en-US" dirty="0" err="1"/>
              <a:t>semnalului</a:t>
            </a:r>
            <a:r>
              <a:rPr lang="en-US" dirty="0"/>
              <a:t> </a:t>
            </a:r>
            <a:r>
              <a:rPr lang="en-US" dirty="0" err="1"/>
              <a:t>modulat</a:t>
            </a:r>
            <a:r>
              <a:rPr lang="en-US" dirty="0"/>
              <a:t> </a:t>
            </a:r>
            <a:r>
              <a:rPr lang="en-US" dirty="0" err="1"/>
              <a:t>în</a:t>
            </a:r>
            <a:r>
              <a:rPr lang="en-US" dirty="0"/>
              <a:t> </a:t>
            </a:r>
            <a:r>
              <a:rPr lang="en-US" dirty="0" err="1"/>
              <a:t>amplitudine</a:t>
            </a:r>
            <a:r>
              <a:rPr lang="en-US" dirty="0"/>
              <a:t> la </a:t>
            </a:r>
            <a:r>
              <a:rPr lang="en-US" dirty="0" err="1"/>
              <a:t>dioda</a:t>
            </a:r>
            <a:r>
              <a:rPr lang="en-US" dirty="0"/>
              <a:t> Schottky,</a:t>
            </a:r>
            <a:r>
              <a:rPr lang="ro-RO" dirty="0"/>
              <a:t> </a:t>
            </a:r>
            <a:r>
              <a:rPr lang="en-US" dirty="0"/>
              <a:t>care conduce </a:t>
            </a:r>
            <a:r>
              <a:rPr lang="en-US" dirty="0" err="1"/>
              <a:t>doar</a:t>
            </a:r>
            <a:r>
              <a:rPr lang="en-US" dirty="0"/>
              <a:t> </a:t>
            </a:r>
            <a:r>
              <a:rPr lang="en-US" dirty="0" err="1"/>
              <a:t>atunci</a:t>
            </a:r>
            <a:r>
              <a:rPr lang="en-US" dirty="0"/>
              <a:t> </a:t>
            </a:r>
            <a:r>
              <a:rPr lang="en-US" dirty="0" err="1"/>
              <a:t>când</a:t>
            </a:r>
            <a:r>
              <a:rPr lang="en-US" dirty="0"/>
              <a:t> </a:t>
            </a:r>
            <a:r>
              <a:rPr lang="en-US" dirty="0" err="1"/>
              <a:t>semiperioadele</a:t>
            </a:r>
            <a:r>
              <a:rPr lang="en-US" dirty="0"/>
              <a:t> </a:t>
            </a:r>
            <a:r>
              <a:rPr lang="en-US" dirty="0" err="1"/>
              <a:t>pozitive</a:t>
            </a:r>
            <a:r>
              <a:rPr lang="en-US" dirty="0"/>
              <a:t> ale </a:t>
            </a:r>
            <a:r>
              <a:rPr lang="en-US" dirty="0" err="1"/>
              <a:t>frecvenței</a:t>
            </a:r>
            <a:r>
              <a:rPr lang="en-US" dirty="0"/>
              <a:t> de </a:t>
            </a:r>
            <a:r>
              <a:rPr lang="en-US" dirty="0" err="1"/>
              <a:t>radiofrecvență</a:t>
            </a:r>
            <a:r>
              <a:rPr lang="en-US" dirty="0"/>
              <a:t> sunt </a:t>
            </a:r>
            <a:r>
              <a:rPr lang="en-US" dirty="0" err="1"/>
              <a:t>mai</a:t>
            </a:r>
            <a:r>
              <a:rPr lang="en-US" dirty="0"/>
              <a:t> </a:t>
            </a:r>
            <a:r>
              <a:rPr lang="en-US" dirty="0" err="1"/>
              <a:t>mari</a:t>
            </a:r>
            <a:r>
              <a:rPr lang="en-US" dirty="0"/>
              <a:t> de 0,2 V. (Fig. a)</a:t>
            </a:r>
            <a:r>
              <a:rPr lang="ro-RO" dirty="0"/>
              <a:t> </a:t>
            </a:r>
            <a:r>
              <a:rPr lang="en-US" dirty="0" err="1"/>
              <a:t>Acest</a:t>
            </a:r>
            <a:r>
              <a:rPr lang="en-US" dirty="0"/>
              <a:t> </a:t>
            </a:r>
            <a:r>
              <a:rPr lang="en-US" dirty="0" err="1"/>
              <a:t>lucru</a:t>
            </a:r>
            <a:r>
              <a:rPr lang="en-US" dirty="0"/>
              <a:t> produce un </a:t>
            </a:r>
            <a:r>
              <a:rPr lang="en-US" dirty="0" err="1"/>
              <a:t>semnal</a:t>
            </a:r>
            <a:r>
              <a:rPr lang="en-US" dirty="0"/>
              <a:t> RF </a:t>
            </a:r>
            <a:r>
              <a:rPr lang="en-US" dirty="0" err="1"/>
              <a:t>asimetric</a:t>
            </a:r>
            <a:r>
              <a:rPr lang="en-US" dirty="0"/>
              <a:t> care </a:t>
            </a:r>
            <a:r>
              <a:rPr lang="en-US" dirty="0" err="1"/>
              <a:t>este</a:t>
            </a:r>
            <a:r>
              <a:rPr lang="en-US" dirty="0"/>
              <a:t> </a:t>
            </a:r>
            <a:r>
              <a:rPr lang="en-US" dirty="0" err="1"/>
              <a:t>aplicat</a:t>
            </a:r>
            <a:r>
              <a:rPr lang="en-US" dirty="0"/>
              <a:t> </a:t>
            </a:r>
            <a:r>
              <a:rPr lang="en-US" dirty="0" err="1"/>
              <a:t>condensatorului</a:t>
            </a:r>
            <a:r>
              <a:rPr lang="en-US" dirty="0"/>
              <a:t> C, care se </a:t>
            </a:r>
            <a:r>
              <a:rPr lang="en-US" dirty="0" err="1"/>
              <a:t>încarcă</a:t>
            </a:r>
            <a:r>
              <a:rPr lang="en-US" dirty="0"/>
              <a:t> </a:t>
            </a:r>
            <a:r>
              <a:rPr lang="en-US" dirty="0" err="1"/>
              <a:t>aproape</a:t>
            </a:r>
            <a:r>
              <a:rPr lang="en-US" dirty="0"/>
              <a:t> </a:t>
            </a:r>
            <a:r>
              <a:rPr lang="en-US" dirty="0" err="1"/>
              <a:t>devaloarea</a:t>
            </a:r>
            <a:r>
              <a:rPr lang="en-US" dirty="0"/>
              <a:t> de </a:t>
            </a:r>
            <a:r>
              <a:rPr lang="en-US" dirty="0" err="1"/>
              <a:t>vârf</a:t>
            </a:r>
            <a:r>
              <a:rPr lang="en-US" dirty="0"/>
              <a:t> a </a:t>
            </a:r>
            <a:r>
              <a:rPr lang="en-US" dirty="0" err="1"/>
              <a:t>fiecărui</a:t>
            </a:r>
            <a:r>
              <a:rPr lang="en-US" dirty="0"/>
              <a:t> </a:t>
            </a:r>
            <a:r>
              <a:rPr lang="en-US" dirty="0" err="1"/>
              <a:t>semiperioad</a:t>
            </a:r>
            <a:r>
              <a:rPr lang="en-US" dirty="0"/>
              <a:t> al </a:t>
            </a:r>
            <a:r>
              <a:rPr lang="en-US" dirty="0" err="1"/>
              <a:t>frecvenței</a:t>
            </a:r>
            <a:r>
              <a:rPr lang="en-US" dirty="0"/>
              <a:t> de </a:t>
            </a:r>
            <a:r>
              <a:rPr lang="en-US" dirty="0" err="1"/>
              <a:t>radiofrecvență</a:t>
            </a:r>
            <a:r>
              <a:rPr lang="en-US" dirty="0"/>
              <a:t> </a:t>
            </a:r>
            <a:r>
              <a:rPr lang="en-US" dirty="0" err="1"/>
              <a:t>pentru</a:t>
            </a:r>
            <a:r>
              <a:rPr lang="en-US" dirty="0"/>
              <a:t> a produce un </a:t>
            </a:r>
            <a:r>
              <a:rPr lang="en-US" dirty="0" err="1"/>
              <a:t>semnal</a:t>
            </a:r>
            <a:r>
              <a:rPr lang="en-US" dirty="0"/>
              <a:t> (Fig. b) care </a:t>
            </a:r>
            <a:r>
              <a:rPr lang="en-US" dirty="0" err="1"/>
              <a:t>urmează</a:t>
            </a:r>
            <a:r>
              <a:rPr lang="en-US" dirty="0"/>
              <a:t> forma </a:t>
            </a:r>
            <a:r>
              <a:rPr lang="en-US" dirty="0" err="1"/>
              <a:t>anvelopei</a:t>
            </a:r>
            <a:r>
              <a:rPr lang="ro-RO" dirty="0"/>
              <a:t> </a:t>
            </a:r>
            <a:r>
              <a:rPr lang="en-US" dirty="0" err="1"/>
              <a:t>semnalului</a:t>
            </a:r>
            <a:r>
              <a:rPr lang="en-US" dirty="0"/>
              <a:t> RF, </a:t>
            </a:r>
            <a:r>
              <a:rPr lang="en-US" dirty="0" err="1"/>
              <a:t>aceasta</a:t>
            </a:r>
            <a:r>
              <a:rPr lang="en-US" dirty="0"/>
              <a:t> </a:t>
            </a:r>
            <a:r>
              <a:rPr lang="en-US" dirty="0" err="1"/>
              <a:t>fiind</a:t>
            </a:r>
            <a:r>
              <a:rPr lang="en-US" dirty="0"/>
              <a:t> </a:t>
            </a:r>
            <a:r>
              <a:rPr lang="en-US" dirty="0" err="1"/>
              <a:t>acum</a:t>
            </a:r>
            <a:r>
              <a:rPr lang="en-US" dirty="0"/>
              <a:t> o </a:t>
            </a:r>
            <a:r>
              <a:rPr lang="en-US" dirty="0" err="1"/>
              <a:t>formă</a:t>
            </a:r>
            <a:r>
              <a:rPr lang="en-US" dirty="0"/>
              <a:t> de </a:t>
            </a:r>
            <a:r>
              <a:rPr lang="en-US" dirty="0" err="1"/>
              <a:t>undă</a:t>
            </a:r>
            <a:r>
              <a:rPr lang="en-US" dirty="0"/>
              <a:t> de </a:t>
            </a:r>
            <a:r>
              <a:rPr lang="en-US" dirty="0" err="1"/>
              <a:t>audiofrecvență</a:t>
            </a:r>
            <a:r>
              <a:rPr lang="en-US" dirty="0"/>
              <a:t> (</a:t>
            </a:r>
            <a:r>
              <a:rPr lang="en-US" dirty="0" err="1"/>
              <a:t>prezentată</a:t>
            </a:r>
            <a:r>
              <a:rPr lang="en-US" dirty="0"/>
              <a:t> </a:t>
            </a:r>
            <a:r>
              <a:rPr lang="en-US" dirty="0" err="1"/>
              <a:t>în</a:t>
            </a:r>
            <a:r>
              <a:rPr lang="en-US" dirty="0"/>
              <a:t> </a:t>
            </a:r>
            <a:r>
              <a:rPr lang="en-US" dirty="0" err="1"/>
              <a:t>roșu</a:t>
            </a:r>
            <a:r>
              <a:rPr lang="en-US" dirty="0"/>
              <a:t>)</a:t>
            </a:r>
            <a:r>
              <a:rPr lang="ro-RO" dirty="0"/>
              <a:t> </a:t>
            </a:r>
            <a:r>
              <a:rPr lang="en-US" dirty="0"/>
              <a:t>(Fig. c) </a:t>
            </a:r>
            <a:r>
              <a:rPr lang="en-US" dirty="0" err="1"/>
              <a:t>carevariază</a:t>
            </a:r>
            <a:r>
              <a:rPr lang="en-US" dirty="0"/>
              <a:t> cu </a:t>
            </a:r>
            <a:r>
              <a:rPr lang="en-US" dirty="0" err="1"/>
              <a:t>aceeași</a:t>
            </a:r>
            <a:r>
              <a:rPr lang="en-US" dirty="0"/>
              <a:t> </a:t>
            </a:r>
            <a:r>
              <a:rPr lang="en-US" dirty="0" err="1"/>
              <a:t>formă</a:t>
            </a:r>
            <a:r>
              <a:rPr lang="en-US" dirty="0"/>
              <a:t> ca </a:t>
            </a:r>
            <a:r>
              <a:rPr lang="en-US" dirty="0" err="1"/>
              <a:t>semnalul</a:t>
            </a:r>
            <a:r>
              <a:rPr lang="en-US" dirty="0"/>
              <a:t> audio </a:t>
            </a:r>
            <a:r>
              <a:rPr lang="en-US" dirty="0" err="1"/>
              <a:t>utilizat</a:t>
            </a:r>
            <a:r>
              <a:rPr lang="en-US" dirty="0"/>
              <a:t> </a:t>
            </a:r>
            <a:r>
              <a:rPr lang="en-US" dirty="0" err="1"/>
              <a:t>inițial</a:t>
            </a:r>
            <a:r>
              <a:rPr lang="en-US" dirty="0"/>
              <a:t> </a:t>
            </a:r>
            <a:r>
              <a:rPr lang="en-US" dirty="0" err="1"/>
              <a:t>pentru</a:t>
            </a:r>
            <a:r>
              <a:rPr lang="en-US" dirty="0"/>
              <a:t> a </a:t>
            </a:r>
            <a:r>
              <a:rPr lang="en-US" dirty="0" err="1"/>
              <a:t>modula</a:t>
            </a:r>
            <a:r>
              <a:rPr lang="en-US" dirty="0"/>
              <a:t> </a:t>
            </a:r>
            <a:r>
              <a:rPr lang="en-US" dirty="0" err="1"/>
              <a:t>frecvența</a:t>
            </a:r>
            <a:r>
              <a:rPr lang="en-US" dirty="0"/>
              <a:t> de </a:t>
            </a:r>
            <a:r>
              <a:rPr lang="en-US" dirty="0" err="1"/>
              <a:t>radiofrecvență</a:t>
            </a:r>
            <a:r>
              <a:rPr lang="en-US" dirty="0"/>
              <a:t>. </a:t>
            </a:r>
            <a:r>
              <a:rPr lang="en-US" dirty="0" err="1"/>
              <a:t>Acest</a:t>
            </a:r>
            <a:r>
              <a:rPr lang="ro-RO" dirty="0"/>
              <a:t> </a:t>
            </a:r>
            <a:r>
              <a:rPr lang="en-US" dirty="0" err="1"/>
              <a:t>semnal</a:t>
            </a:r>
            <a:r>
              <a:rPr lang="en-US" dirty="0"/>
              <a:t> audio </a:t>
            </a:r>
            <a:r>
              <a:rPr lang="en-US" dirty="0" err="1"/>
              <a:t>demodulat</a:t>
            </a:r>
            <a:r>
              <a:rPr lang="en-US" dirty="0"/>
              <a:t> </a:t>
            </a:r>
            <a:r>
              <a:rPr lang="en-US" dirty="0" err="1"/>
              <a:t>este</a:t>
            </a:r>
            <a:r>
              <a:rPr lang="en-US" dirty="0"/>
              <a:t> </a:t>
            </a:r>
            <a:r>
              <a:rPr lang="en-US" dirty="0" err="1"/>
              <a:t>acum</a:t>
            </a:r>
            <a:r>
              <a:rPr lang="en-US" dirty="0"/>
              <a:t> </a:t>
            </a:r>
            <a:r>
              <a:rPr lang="en-US" dirty="0" err="1"/>
              <a:t>amplificat</a:t>
            </a:r>
            <a:r>
              <a:rPr lang="en-US" dirty="0"/>
              <a:t> </a:t>
            </a:r>
            <a:r>
              <a:rPr lang="en-US" dirty="0" err="1"/>
              <a:t>și</a:t>
            </a:r>
            <a:r>
              <a:rPr lang="en-US" dirty="0"/>
              <a:t> </a:t>
            </a:r>
            <a:r>
              <a:rPr lang="en-US" dirty="0" err="1"/>
              <a:t>utilizat</a:t>
            </a:r>
            <a:r>
              <a:rPr lang="en-US" dirty="0"/>
              <a:t> </a:t>
            </a:r>
            <a:r>
              <a:rPr lang="en-US" dirty="0" err="1"/>
              <a:t>pentru</a:t>
            </a:r>
            <a:r>
              <a:rPr lang="en-US" dirty="0"/>
              <a:t> a </a:t>
            </a:r>
            <a:r>
              <a:rPr lang="en-US" dirty="0" err="1"/>
              <a:t>alimenta</a:t>
            </a:r>
            <a:r>
              <a:rPr lang="en-US" dirty="0"/>
              <a:t> </a:t>
            </a:r>
            <a:r>
              <a:rPr lang="en-US" dirty="0" err="1"/>
              <a:t>difuzorul</a:t>
            </a:r>
            <a:r>
              <a:rPr lang="en-US" dirty="0"/>
              <a:t> </a:t>
            </a:r>
            <a:r>
              <a:rPr lang="en-US" dirty="0" err="1"/>
              <a:t>radioului</a:t>
            </a:r>
            <a:r>
              <a:rPr lang="en-US" dirty="0"/>
              <a:t>.</a:t>
            </a:r>
          </a:p>
        </p:txBody>
      </p:sp>
      <p:sp>
        <p:nvSpPr>
          <p:cNvPr id="9" name="TextBox 8">
            <a:extLst>
              <a:ext uri="{FF2B5EF4-FFF2-40B4-BE49-F238E27FC236}">
                <a16:creationId xmlns:a16="http://schemas.microsoft.com/office/drawing/2014/main" id="{8AA2E0B1-2141-2ECE-D42C-5C7973B586A4}"/>
              </a:ext>
            </a:extLst>
          </p:cNvPr>
          <p:cNvSpPr txBox="1"/>
          <p:nvPr/>
        </p:nvSpPr>
        <p:spPr>
          <a:xfrm>
            <a:off x="3476366" y="0"/>
            <a:ext cx="5657335" cy="2031325"/>
          </a:xfrm>
          <a:prstGeom prst="rect">
            <a:avLst/>
          </a:prstGeom>
          <a:noFill/>
        </p:spPr>
        <p:txBody>
          <a:bodyPr wrap="square">
            <a:spAutoFit/>
          </a:bodyPr>
          <a:lstStyle/>
          <a:p>
            <a:r>
              <a:rPr lang="en-US" dirty="0"/>
              <a:t>Fig. </a:t>
            </a:r>
            <a:r>
              <a:rPr lang="ro-RO" dirty="0"/>
              <a:t>i</a:t>
            </a:r>
            <a:r>
              <a:rPr lang="en-US" dirty="0" err="1"/>
              <a:t>lustrează</a:t>
            </a:r>
            <a:r>
              <a:rPr lang="en-US" dirty="0"/>
              <a:t> </a:t>
            </a:r>
            <a:r>
              <a:rPr lang="en-US" dirty="0" err="1"/>
              <a:t>avantajul</a:t>
            </a:r>
            <a:r>
              <a:rPr lang="en-US" dirty="0"/>
              <a:t> </a:t>
            </a:r>
            <a:r>
              <a:rPr lang="en-US" dirty="0" err="1"/>
              <a:t>utilizării</a:t>
            </a:r>
            <a:r>
              <a:rPr lang="en-US" dirty="0"/>
              <a:t> </a:t>
            </a:r>
            <a:r>
              <a:rPr lang="en-US" dirty="0" err="1"/>
              <a:t>diodelor</a:t>
            </a:r>
            <a:r>
              <a:rPr lang="en-US" dirty="0"/>
              <a:t> Schottky </a:t>
            </a:r>
            <a:r>
              <a:rPr lang="en-US" dirty="0" err="1"/>
              <a:t>pentru</a:t>
            </a:r>
            <a:r>
              <a:rPr lang="en-US" dirty="0"/>
              <a:t> </a:t>
            </a:r>
            <a:r>
              <a:rPr lang="en-US" dirty="0" err="1"/>
              <a:t>demodularea</a:t>
            </a:r>
            <a:r>
              <a:rPr lang="en-US" dirty="0"/>
              <a:t> </a:t>
            </a:r>
            <a:r>
              <a:rPr lang="en-US" dirty="0" err="1"/>
              <a:t>undelor</a:t>
            </a:r>
            <a:r>
              <a:rPr lang="en-US" dirty="0"/>
              <a:t> AM de </a:t>
            </a:r>
            <a:r>
              <a:rPr lang="en-US" dirty="0" err="1"/>
              <a:t>amplitudine</a:t>
            </a:r>
            <a:r>
              <a:rPr lang="en-US" dirty="0"/>
              <a:t> </a:t>
            </a:r>
            <a:r>
              <a:rPr lang="en-US" dirty="0" err="1"/>
              <a:t>mică</a:t>
            </a:r>
            <a:r>
              <a:rPr lang="en-US" dirty="0"/>
              <a:t>.</a:t>
            </a:r>
            <a:endParaRPr lang="ro-RO" dirty="0"/>
          </a:p>
          <a:p>
            <a:r>
              <a:rPr lang="en-US" dirty="0" err="1"/>
              <a:t>Semnalele</a:t>
            </a:r>
            <a:r>
              <a:rPr lang="en-US" dirty="0"/>
              <a:t> cu </a:t>
            </a:r>
            <a:r>
              <a:rPr lang="en-US" dirty="0" err="1"/>
              <a:t>modulație</a:t>
            </a:r>
            <a:r>
              <a:rPr lang="en-US" dirty="0"/>
              <a:t> de </a:t>
            </a:r>
            <a:r>
              <a:rPr lang="en-US" dirty="0" err="1"/>
              <a:t>amplitudine</a:t>
            </a:r>
            <a:r>
              <a:rPr lang="en-US" dirty="0"/>
              <a:t> sunt </a:t>
            </a:r>
            <a:r>
              <a:rPr lang="en-US" dirty="0" err="1"/>
              <a:t>utilizate</a:t>
            </a:r>
            <a:r>
              <a:rPr lang="en-US" dirty="0"/>
              <a:t> </a:t>
            </a:r>
            <a:r>
              <a:rPr lang="en-US" dirty="0" err="1"/>
              <a:t>atât</a:t>
            </a:r>
            <a:r>
              <a:rPr lang="en-US" dirty="0"/>
              <a:t> </a:t>
            </a:r>
            <a:r>
              <a:rPr lang="en-US" dirty="0" err="1"/>
              <a:t>în</a:t>
            </a:r>
            <a:r>
              <a:rPr lang="en-US" dirty="0"/>
              <a:t> ​​</a:t>
            </a:r>
            <a:r>
              <a:rPr lang="en-US" dirty="0" err="1"/>
              <a:t>emisiuni</a:t>
            </a:r>
            <a:r>
              <a:rPr lang="en-US" dirty="0"/>
              <a:t>, </a:t>
            </a:r>
            <a:r>
              <a:rPr lang="en-US" dirty="0" err="1"/>
              <a:t>cât</a:t>
            </a:r>
            <a:r>
              <a:rPr lang="en-US" dirty="0"/>
              <a:t> </a:t>
            </a:r>
            <a:r>
              <a:rPr lang="en-US" dirty="0" err="1"/>
              <a:t>și</a:t>
            </a:r>
            <a:r>
              <a:rPr lang="en-US" dirty="0"/>
              <a:t> </a:t>
            </a:r>
            <a:r>
              <a:rPr lang="en-US" dirty="0" err="1"/>
              <a:t>în</a:t>
            </a:r>
            <a:r>
              <a:rPr lang="en-US" dirty="0"/>
              <a:t> </a:t>
            </a:r>
            <a:r>
              <a:rPr lang="en-US" dirty="0" err="1"/>
              <a:t>comunicații</a:t>
            </a:r>
            <a:r>
              <a:rPr lang="en-US" dirty="0"/>
              <a:t>, </a:t>
            </a:r>
            <a:r>
              <a:rPr lang="en-US" dirty="0" err="1"/>
              <a:t>deoarece</a:t>
            </a:r>
            <a:r>
              <a:rPr lang="en-US" dirty="0"/>
              <a:t> pot fi </a:t>
            </a:r>
            <a:r>
              <a:rPr lang="en-US" dirty="0" err="1"/>
              <a:t>transmise</a:t>
            </a:r>
            <a:r>
              <a:rPr lang="en-US" dirty="0"/>
              <a:t> pe </a:t>
            </a:r>
            <a:r>
              <a:rPr lang="en-US" dirty="0" err="1"/>
              <a:t>distanțe</a:t>
            </a:r>
            <a:r>
              <a:rPr lang="en-US" dirty="0"/>
              <a:t> </a:t>
            </a:r>
            <a:r>
              <a:rPr lang="en-US" dirty="0" err="1"/>
              <a:t>mult</a:t>
            </a:r>
            <a:r>
              <a:rPr lang="en-US" dirty="0"/>
              <a:t> </a:t>
            </a:r>
            <a:r>
              <a:rPr lang="en-US" dirty="0" err="1"/>
              <a:t>mai</a:t>
            </a:r>
            <a:r>
              <a:rPr lang="en-US" dirty="0"/>
              <a:t> lungi </a:t>
            </a:r>
            <a:r>
              <a:rPr lang="en-US" dirty="0" err="1"/>
              <a:t>folosind</a:t>
            </a:r>
            <a:r>
              <a:rPr lang="en-US" dirty="0"/>
              <a:t> </a:t>
            </a:r>
            <a:r>
              <a:rPr lang="en-US" dirty="0" err="1"/>
              <a:t>emițătoare</a:t>
            </a:r>
            <a:r>
              <a:rPr lang="en-US" dirty="0"/>
              <a:t> de </a:t>
            </a:r>
            <a:r>
              <a:rPr lang="en-US" dirty="0" err="1"/>
              <a:t>putere</a:t>
            </a:r>
            <a:r>
              <a:rPr lang="en-US" dirty="0"/>
              <a:t> </a:t>
            </a:r>
            <a:r>
              <a:rPr lang="en-US" dirty="0" err="1"/>
              <a:t>relativ</a:t>
            </a:r>
            <a:r>
              <a:rPr lang="en-US" dirty="0"/>
              <a:t> </a:t>
            </a:r>
            <a:r>
              <a:rPr lang="en-US" dirty="0" err="1"/>
              <a:t>mică</a:t>
            </a:r>
            <a:r>
              <a:rPr lang="en-US" dirty="0"/>
              <a:t> </a:t>
            </a:r>
            <a:r>
              <a:rPr lang="en-US" dirty="0" err="1"/>
              <a:t>decât</a:t>
            </a:r>
            <a:r>
              <a:rPr lang="en-US" dirty="0"/>
              <a:t> </a:t>
            </a:r>
            <a:r>
              <a:rPr lang="en-US" dirty="0" err="1"/>
              <a:t>ar</a:t>
            </a:r>
            <a:r>
              <a:rPr lang="en-US" dirty="0"/>
              <a:t> </a:t>
            </a:r>
            <a:r>
              <a:rPr lang="en-US" dirty="0" err="1"/>
              <a:t>fiposibil</a:t>
            </a:r>
            <a:r>
              <a:rPr lang="en-US" dirty="0"/>
              <a:t> </a:t>
            </a:r>
            <a:r>
              <a:rPr lang="en-US" dirty="0" err="1"/>
              <a:t>folosind</a:t>
            </a:r>
            <a:r>
              <a:rPr lang="en-US" dirty="0"/>
              <a:t> </a:t>
            </a:r>
            <a:r>
              <a:rPr lang="en-US" dirty="0" err="1"/>
              <a:t>semnale</a:t>
            </a:r>
            <a:r>
              <a:rPr lang="en-US" dirty="0"/>
              <a:t> VHF </a:t>
            </a:r>
            <a:r>
              <a:rPr lang="en-US" dirty="0" err="1"/>
              <a:t>sau</a:t>
            </a:r>
            <a:r>
              <a:rPr lang="en-US" dirty="0"/>
              <a:t> UHF. </a:t>
            </a:r>
            <a:endParaRPr lang="ro-RO" dirty="0"/>
          </a:p>
        </p:txBody>
      </p:sp>
    </p:spTree>
    <p:extLst>
      <p:ext uri="{BB962C8B-B14F-4D97-AF65-F5344CB8AC3E}">
        <p14:creationId xmlns:p14="http://schemas.microsoft.com/office/powerpoint/2010/main" val="298570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717AD-621E-BD38-E532-7E4F68DBE134}"/>
              </a:ext>
            </a:extLst>
          </p:cNvPr>
          <p:cNvSpPr>
            <a:spLocks noGrp="1"/>
          </p:cNvSpPr>
          <p:nvPr>
            <p:ph type="title"/>
          </p:nvPr>
        </p:nvSpPr>
        <p:spPr>
          <a:xfrm>
            <a:off x="1371600" y="304800"/>
            <a:ext cx="6572250" cy="1049337"/>
          </a:xfrm>
        </p:spPr>
        <p:txBody>
          <a:bodyPr/>
          <a:lstStyle/>
          <a:p>
            <a:r>
              <a:rPr lang="ro-RO" dirty="0"/>
              <a:t>Avantajele / dezavantajele diodei </a:t>
            </a:r>
            <a:r>
              <a:rPr lang="ro-RO" dirty="0" err="1"/>
              <a:t>schottky</a:t>
            </a:r>
            <a:endParaRPr lang="en-US" dirty="0"/>
          </a:p>
        </p:txBody>
      </p:sp>
      <p:sp>
        <p:nvSpPr>
          <p:cNvPr id="3" name="Substituent conținut 2">
            <a:extLst>
              <a:ext uri="{FF2B5EF4-FFF2-40B4-BE49-F238E27FC236}">
                <a16:creationId xmlns:a16="http://schemas.microsoft.com/office/drawing/2014/main" id="{955987BA-0DF0-36EF-926C-1BB051B2178F}"/>
              </a:ext>
            </a:extLst>
          </p:cNvPr>
          <p:cNvSpPr>
            <a:spLocks noGrp="1"/>
          </p:cNvSpPr>
          <p:nvPr>
            <p:ph idx="1"/>
          </p:nvPr>
        </p:nvSpPr>
        <p:spPr>
          <a:xfrm>
            <a:off x="990600" y="1354136"/>
            <a:ext cx="7239000" cy="4284663"/>
          </a:xfrm>
        </p:spPr>
        <p:txBody>
          <a:bodyPr/>
          <a:lstStyle/>
          <a:p>
            <a:r>
              <a:rPr lang="ro-RO" dirty="0">
                <a:latin typeface="Times New Roman" panose="02020603050405020304" pitchFamily="18" charset="0"/>
                <a:cs typeface="Times New Roman" panose="02020603050405020304" pitchFamily="18" charset="0"/>
              </a:rPr>
              <a:t>Capacitatea de joncțiune mică</a:t>
            </a:r>
          </a:p>
          <a:p>
            <a:r>
              <a:rPr lang="ro-RO" dirty="0">
                <a:latin typeface="Times New Roman" panose="02020603050405020304" pitchFamily="18" charset="0"/>
                <a:cs typeface="Times New Roman" panose="02020603050405020304" pitchFamily="18" charset="0"/>
              </a:rPr>
              <a:t>Timp recuperare inversă rapid</a:t>
            </a:r>
          </a:p>
          <a:p>
            <a:r>
              <a:rPr lang="ro-RO" dirty="0">
                <a:latin typeface="Times New Roman" panose="02020603050405020304" pitchFamily="18" charset="0"/>
                <a:cs typeface="Times New Roman" panose="02020603050405020304" pitchFamily="18" charset="0"/>
              </a:rPr>
              <a:t>Densitate de </a:t>
            </a:r>
            <a:r>
              <a:rPr lang="ro-RO" dirty="0" err="1">
                <a:latin typeface="Times New Roman" panose="02020603050405020304" pitchFamily="18" charset="0"/>
                <a:cs typeface="Times New Roman" panose="02020603050405020304" pitchFamily="18" charset="0"/>
              </a:rPr>
              <a:t>curen</a:t>
            </a:r>
            <a:r>
              <a:rPr lang="ro-RO" dirty="0">
                <a:latin typeface="Times New Roman" panose="02020603050405020304" pitchFamily="18" charset="0"/>
                <a:cs typeface="Times New Roman" panose="02020603050405020304" pitchFamily="18" charset="0"/>
              </a:rPr>
              <a:t> înaltă</a:t>
            </a:r>
          </a:p>
          <a:p>
            <a:r>
              <a:rPr lang="ro-RO" dirty="0">
                <a:latin typeface="Times New Roman" panose="02020603050405020304" pitchFamily="18" charset="0"/>
                <a:cs typeface="Times New Roman" panose="02020603050405020304" pitchFamily="18" charset="0"/>
              </a:rPr>
              <a:t>Cădere de potențial direct – mică. Potențial de închidere mic.</a:t>
            </a:r>
          </a:p>
          <a:p>
            <a:r>
              <a:rPr lang="ro-RO" dirty="0">
                <a:latin typeface="Times New Roman" panose="02020603050405020304" pitchFamily="18" charset="0"/>
                <a:cs typeface="Times New Roman" panose="02020603050405020304" pitchFamily="18" charset="0"/>
              </a:rPr>
              <a:t>Eficacitate înaltă</a:t>
            </a:r>
          </a:p>
          <a:p>
            <a:r>
              <a:rPr lang="ro-RO" dirty="0">
                <a:latin typeface="Times New Roman" panose="02020603050405020304" pitchFamily="18" charset="0"/>
                <a:cs typeface="Times New Roman" panose="02020603050405020304" pitchFamily="18" charset="0"/>
              </a:rPr>
              <a:t>Operează la frecvențe înalte</a:t>
            </a:r>
          </a:p>
          <a:p>
            <a:r>
              <a:rPr lang="ro-RO" dirty="0" err="1">
                <a:latin typeface="Times New Roman" panose="02020603050405020304" pitchFamily="18" charset="0"/>
                <a:cs typeface="Times New Roman" panose="02020603050405020304" pitchFamily="18" charset="0"/>
              </a:rPr>
              <a:t>Fond,de</a:t>
            </a:r>
            <a:r>
              <a:rPr lang="ro-RO" dirty="0">
                <a:latin typeface="Times New Roman" panose="02020603050405020304" pitchFamily="18" charset="0"/>
                <a:cs typeface="Times New Roman" panose="02020603050405020304" pitchFamily="18" charset="0"/>
              </a:rPr>
              <a:t> semnal nedorit mai mic</a:t>
            </a:r>
          </a:p>
          <a:p>
            <a:r>
              <a:rPr lang="ro-RO" dirty="0">
                <a:latin typeface="Times New Roman" panose="02020603050405020304" pitchFamily="18" charset="0"/>
                <a:cs typeface="Times New Roman" panose="02020603050405020304" pitchFamily="18" charset="0"/>
              </a:rPr>
              <a:t>DEZAVANTAJUL - </a:t>
            </a:r>
            <a:r>
              <a:rPr lang="fr-FR" dirty="0">
                <a:latin typeface="Times New Roman" panose="02020603050405020304" pitchFamily="18" charset="0"/>
                <a:cs typeface="Times New Roman" panose="02020603050405020304" pitchFamily="18" charset="0"/>
              </a:rPr>
              <a:t>Curent </a:t>
            </a:r>
            <a:r>
              <a:rPr lang="fr-FR" dirty="0" err="1">
                <a:latin typeface="Times New Roman" panose="02020603050405020304" pitchFamily="18" charset="0"/>
                <a:cs typeface="Times New Roman" panose="02020603050405020304" pitchFamily="18" charset="0"/>
              </a:rPr>
              <a:t>invers</a:t>
            </a:r>
            <a:r>
              <a:rPr lang="fr-FR" dirty="0">
                <a:latin typeface="Times New Roman" panose="02020603050405020304" pitchFamily="18" charset="0"/>
                <a:cs typeface="Times New Roman" panose="02020603050405020304" pitchFamily="18" charset="0"/>
              </a:rPr>
              <a:t> de </a:t>
            </a:r>
            <a:r>
              <a:rPr lang="fr-FR" dirty="0" err="1">
                <a:latin typeface="Times New Roman" panose="02020603050405020304" pitchFamily="18" charset="0"/>
                <a:cs typeface="Times New Roman" panose="02020603050405020304" pitchFamily="18" charset="0"/>
              </a:rPr>
              <a:t>saturație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înalt</a:t>
            </a:r>
            <a:endParaRPr lang="fr-FR"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8151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B4E7914-7261-3E3D-D28C-A5B91008619C}"/>
              </a:ext>
            </a:extLst>
          </p:cNvPr>
          <p:cNvSpPr>
            <a:spLocks noGrp="1"/>
          </p:cNvSpPr>
          <p:nvPr>
            <p:ph type="title"/>
          </p:nvPr>
        </p:nvSpPr>
        <p:spPr>
          <a:xfrm>
            <a:off x="1800226" y="1087810"/>
            <a:ext cx="6043613" cy="541720"/>
          </a:xfrm>
        </p:spPr>
        <p:txBody>
          <a:bodyPr>
            <a:normAutofit fontScale="90000"/>
          </a:bodyPr>
          <a:lstStyle/>
          <a:p>
            <a:r>
              <a:rPr lang="ro-RO" sz="2100" b="1" dirty="0"/>
              <a:t>Bazele fizice ale varicapului. </a:t>
            </a:r>
            <a:r>
              <a:rPr lang="en-US" sz="2100" b="1" dirty="0" err="1"/>
              <a:t>Capacitatea</a:t>
            </a:r>
            <a:r>
              <a:rPr lang="en-US" sz="2100" b="1" dirty="0"/>
              <a:t> p-n </a:t>
            </a:r>
            <a:r>
              <a:rPr lang="en-US" sz="2100" b="1" dirty="0" err="1"/>
              <a:t>jonc</a:t>
            </a:r>
            <a:r>
              <a:rPr lang="ro-RO" sz="2100" b="1" dirty="0" err="1"/>
              <a:t>țiunii</a:t>
            </a:r>
            <a:endParaRPr lang="en-US" sz="2100" b="1" dirty="0"/>
          </a:p>
        </p:txBody>
      </p:sp>
      <p:sp>
        <p:nvSpPr>
          <p:cNvPr id="3" name="Substituent conținut 2">
            <a:extLst>
              <a:ext uri="{FF2B5EF4-FFF2-40B4-BE49-F238E27FC236}">
                <a16:creationId xmlns:a16="http://schemas.microsoft.com/office/drawing/2014/main" id="{2F0343F4-CD1F-C8EB-A004-725F7F3FC5C8}"/>
              </a:ext>
            </a:extLst>
          </p:cNvPr>
          <p:cNvSpPr>
            <a:spLocks noGrp="1"/>
          </p:cNvSpPr>
          <p:nvPr>
            <p:ph idx="1"/>
          </p:nvPr>
        </p:nvSpPr>
        <p:spPr>
          <a:xfrm>
            <a:off x="628650" y="1861414"/>
            <a:ext cx="7886700" cy="3865493"/>
          </a:xfrm>
        </p:spPr>
        <p:txBody>
          <a:bodyPr>
            <a:normAutofit fontScale="92500" lnSpcReduction="20000"/>
          </a:bodyPr>
          <a:lstStyle/>
          <a:p>
            <a:pPr algn="just"/>
            <a:r>
              <a:rPr lang="ro-RO" dirty="0"/>
              <a:t>Capacitatea asociată cu schimbarea sarcinii ionice necompensate în regiunea sărăcită atunci când lățimea stratului de barieră se schimbă sub influența unei tensiuni externe inverse– </a:t>
            </a:r>
            <a:r>
              <a:rPr lang="ro-RO" b="1" dirty="0"/>
              <a:t>capacitatea joncțiunii, capacitatea de </a:t>
            </a:r>
            <a:r>
              <a:rPr lang="ro-RO" b="1" dirty="0" err="1"/>
              <a:t>drift</a:t>
            </a:r>
            <a:r>
              <a:rPr lang="ro-RO" b="1" dirty="0"/>
              <a:t>, capacitatea de barieră (</a:t>
            </a:r>
            <a:r>
              <a:rPr lang="ro-RO" b="1" dirty="0" err="1"/>
              <a:t>C</a:t>
            </a:r>
            <a:r>
              <a:rPr lang="ro-RO" sz="1500" b="1" dirty="0" err="1"/>
              <a:t>b</a:t>
            </a:r>
            <a:r>
              <a:rPr lang="ro-RO" b="1" dirty="0"/>
              <a:t>), capacitatea de tranziție (C</a:t>
            </a:r>
            <a:r>
              <a:rPr lang="ro-RO" sz="1350" b="1" dirty="0"/>
              <a:t>T</a:t>
            </a:r>
            <a:r>
              <a:rPr lang="ro-RO" b="1" dirty="0"/>
              <a:t>). Dominantă la polarizarea inversă!</a:t>
            </a:r>
          </a:p>
          <a:p>
            <a:endParaRPr lang="ro-RO" b="1" dirty="0"/>
          </a:p>
          <a:p>
            <a:endParaRPr lang="ro-RO" b="1" dirty="0"/>
          </a:p>
          <a:p>
            <a:pPr algn="just"/>
            <a:r>
              <a:rPr lang="ro-RO" dirty="0"/>
              <a:t>Capacitatea asociată cu excesul / acumulării de purtători de sarcină în regiunea </a:t>
            </a:r>
            <a:r>
              <a:rPr lang="ro-RO" dirty="0" err="1"/>
              <a:t>cvazineutră</a:t>
            </a:r>
            <a:r>
              <a:rPr lang="ro-RO" dirty="0"/>
              <a:t> </a:t>
            </a:r>
            <a:r>
              <a:rPr lang="en-US" dirty="0" err="1"/>
              <a:t>datorită</a:t>
            </a:r>
            <a:r>
              <a:rPr lang="en-US" dirty="0"/>
              <a:t>  </a:t>
            </a:r>
            <a:r>
              <a:rPr lang="en-US" dirty="0" err="1"/>
              <a:t>diferenței</a:t>
            </a:r>
            <a:r>
              <a:rPr lang="en-US" dirty="0"/>
              <a:t> de </a:t>
            </a:r>
            <a:r>
              <a:rPr lang="en-US" dirty="0" err="1"/>
              <a:t>potențial</a:t>
            </a:r>
            <a:r>
              <a:rPr lang="en-US" dirty="0"/>
              <a:t> din </a:t>
            </a:r>
            <a:r>
              <a:rPr lang="en-US" dirty="0" err="1"/>
              <a:t>cauza</a:t>
            </a:r>
            <a:r>
              <a:rPr lang="en-US" dirty="0"/>
              <a:t> </a:t>
            </a:r>
            <a:r>
              <a:rPr lang="en-US" dirty="0" err="1"/>
              <a:t>acumulării</a:t>
            </a:r>
            <a:r>
              <a:rPr lang="en-US" dirty="0"/>
              <a:t> </a:t>
            </a:r>
            <a:r>
              <a:rPr lang="en-US" dirty="0" err="1"/>
              <a:t>sarcinilor</a:t>
            </a:r>
            <a:r>
              <a:rPr lang="en-US" b="1" dirty="0"/>
              <a:t> </a:t>
            </a:r>
            <a:r>
              <a:rPr lang="ro-RO" dirty="0"/>
              <a:t> – </a:t>
            </a:r>
            <a:r>
              <a:rPr lang="ro-RO" b="1" dirty="0"/>
              <a:t>capacitatea de difuzie (C</a:t>
            </a:r>
            <a:r>
              <a:rPr lang="ro-RO" sz="1350" b="1" dirty="0"/>
              <a:t>D</a:t>
            </a:r>
            <a:r>
              <a:rPr lang="ro-RO" b="1" dirty="0"/>
              <a:t>).</a:t>
            </a:r>
            <a:r>
              <a:rPr lang="en-US" b="1" dirty="0"/>
              <a:t> </a:t>
            </a:r>
            <a:r>
              <a:rPr lang="en-US" b="1" dirty="0" err="1"/>
              <a:t>Dominantă</a:t>
            </a:r>
            <a:r>
              <a:rPr lang="en-US" b="1" dirty="0"/>
              <a:t> la </a:t>
            </a:r>
            <a:r>
              <a:rPr lang="en-US" b="1" dirty="0" err="1"/>
              <a:t>polarizarea</a:t>
            </a:r>
            <a:r>
              <a:rPr lang="en-US" b="1" dirty="0"/>
              <a:t> </a:t>
            </a:r>
            <a:r>
              <a:rPr lang="en-US" b="1" dirty="0" err="1"/>
              <a:t>directă</a:t>
            </a:r>
            <a:r>
              <a:rPr lang="ro-RO" b="1" dirty="0"/>
              <a:t>!</a:t>
            </a:r>
          </a:p>
          <a:p>
            <a:endParaRPr lang="en-US" b="1" dirty="0"/>
          </a:p>
        </p:txBody>
      </p:sp>
      <p:pic>
        <p:nvPicPr>
          <p:cNvPr id="5" name="Imagine 4">
            <a:extLst>
              <a:ext uri="{FF2B5EF4-FFF2-40B4-BE49-F238E27FC236}">
                <a16:creationId xmlns:a16="http://schemas.microsoft.com/office/drawing/2014/main" id="{CB7F9A80-7FFF-5F4A-A4B2-2DD36FB0C7F5}"/>
              </a:ext>
            </a:extLst>
          </p:cNvPr>
          <p:cNvPicPr>
            <a:picLocks noChangeAspect="1"/>
          </p:cNvPicPr>
          <p:nvPr/>
        </p:nvPicPr>
        <p:blipFill>
          <a:blip r:embed="rId2"/>
          <a:stretch>
            <a:fillRect/>
          </a:stretch>
        </p:blipFill>
        <p:spPr>
          <a:xfrm>
            <a:off x="4120649" y="3342169"/>
            <a:ext cx="902703" cy="731303"/>
          </a:xfrm>
          <a:prstGeom prst="rect">
            <a:avLst/>
          </a:prstGeom>
        </p:spPr>
      </p:pic>
      <p:pic>
        <p:nvPicPr>
          <p:cNvPr id="6" name="Picture 3">
            <a:extLst>
              <a:ext uri="{FF2B5EF4-FFF2-40B4-BE49-F238E27FC236}">
                <a16:creationId xmlns:a16="http://schemas.microsoft.com/office/drawing/2014/main" id="{F7A668D6-686C-CC64-158C-D1D6D74E5684}"/>
              </a:ext>
            </a:extLst>
          </p:cNvPr>
          <p:cNvPicPr>
            <a:picLocks noChangeAspect="1"/>
          </p:cNvPicPr>
          <p:nvPr/>
        </p:nvPicPr>
        <p:blipFill>
          <a:blip r:embed="rId3"/>
          <a:stretch>
            <a:fillRect/>
          </a:stretch>
        </p:blipFill>
        <p:spPr>
          <a:xfrm>
            <a:off x="3547999" y="5078961"/>
            <a:ext cx="3147682" cy="836546"/>
          </a:xfrm>
          <a:prstGeom prst="rect">
            <a:avLst/>
          </a:prstGeom>
        </p:spPr>
      </p:pic>
    </p:spTree>
    <p:extLst>
      <p:ext uri="{BB962C8B-B14F-4D97-AF65-F5344CB8AC3E}">
        <p14:creationId xmlns:p14="http://schemas.microsoft.com/office/powerpoint/2010/main" val="517999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E8479B5-5769-2BB3-F91F-5C8439C9766A}"/>
              </a:ext>
            </a:extLst>
          </p:cNvPr>
          <p:cNvSpPr>
            <a:spLocks noGrp="1"/>
          </p:cNvSpPr>
          <p:nvPr>
            <p:ph type="title"/>
          </p:nvPr>
        </p:nvSpPr>
        <p:spPr/>
        <p:txBody>
          <a:bodyPr/>
          <a:lstStyle/>
          <a:p>
            <a:r>
              <a:rPr lang="ro-RO" dirty="0"/>
              <a:t>Capacitatea de barieră,</a:t>
            </a:r>
            <a:endParaRPr lang="en-US" dirty="0"/>
          </a:p>
        </p:txBody>
      </p:sp>
      <p:pic>
        <p:nvPicPr>
          <p:cNvPr id="5" name="Imagine 4">
            <a:extLst>
              <a:ext uri="{FF2B5EF4-FFF2-40B4-BE49-F238E27FC236}">
                <a16:creationId xmlns:a16="http://schemas.microsoft.com/office/drawing/2014/main" id="{1C69AFC4-BF60-0544-B8F5-B4E9E62C39FA}"/>
              </a:ext>
            </a:extLst>
          </p:cNvPr>
          <p:cNvPicPr>
            <a:picLocks noChangeAspect="1"/>
          </p:cNvPicPr>
          <p:nvPr/>
        </p:nvPicPr>
        <p:blipFill>
          <a:blip r:embed="rId2"/>
          <a:stretch>
            <a:fillRect/>
          </a:stretch>
        </p:blipFill>
        <p:spPr>
          <a:xfrm>
            <a:off x="540628" y="2522765"/>
            <a:ext cx="2976239" cy="2044489"/>
          </a:xfrm>
          <a:prstGeom prst="rect">
            <a:avLst/>
          </a:prstGeom>
        </p:spPr>
      </p:pic>
      <p:pic>
        <p:nvPicPr>
          <p:cNvPr id="7" name="Imagine 6">
            <a:extLst>
              <a:ext uri="{FF2B5EF4-FFF2-40B4-BE49-F238E27FC236}">
                <a16:creationId xmlns:a16="http://schemas.microsoft.com/office/drawing/2014/main" id="{FA71E87A-EFAF-6919-14F9-2C075549D4CC}"/>
              </a:ext>
            </a:extLst>
          </p:cNvPr>
          <p:cNvPicPr>
            <a:picLocks noChangeAspect="1"/>
          </p:cNvPicPr>
          <p:nvPr/>
        </p:nvPicPr>
        <p:blipFill>
          <a:blip r:embed="rId3"/>
          <a:stretch>
            <a:fillRect/>
          </a:stretch>
        </p:blipFill>
        <p:spPr>
          <a:xfrm>
            <a:off x="3640884" y="2317195"/>
            <a:ext cx="2399798" cy="2223611"/>
          </a:xfrm>
          <a:prstGeom prst="rect">
            <a:avLst/>
          </a:prstGeom>
        </p:spPr>
      </p:pic>
      <p:sp>
        <p:nvSpPr>
          <p:cNvPr id="9" name="CasetăText 8">
            <a:extLst>
              <a:ext uri="{FF2B5EF4-FFF2-40B4-BE49-F238E27FC236}">
                <a16:creationId xmlns:a16="http://schemas.microsoft.com/office/drawing/2014/main" id="{9F7C2C4E-C157-5768-29E8-EFB38336B840}"/>
              </a:ext>
            </a:extLst>
          </p:cNvPr>
          <p:cNvSpPr txBox="1"/>
          <p:nvPr/>
        </p:nvSpPr>
        <p:spPr>
          <a:xfrm>
            <a:off x="540627" y="4736489"/>
            <a:ext cx="2445787" cy="646331"/>
          </a:xfrm>
          <a:prstGeom prst="rect">
            <a:avLst/>
          </a:prstGeom>
          <a:noFill/>
        </p:spPr>
        <p:txBody>
          <a:bodyPr wrap="square">
            <a:spAutoFit/>
          </a:bodyPr>
          <a:lstStyle/>
          <a:p>
            <a:r>
              <a:rPr lang="en-US" dirty="0" err="1"/>
              <a:t>Capacitatea</a:t>
            </a:r>
            <a:r>
              <a:rPr lang="ro-RO" dirty="0"/>
              <a:t> convențională</a:t>
            </a:r>
            <a:endParaRPr lang="en-US" dirty="0"/>
          </a:p>
        </p:txBody>
      </p:sp>
      <p:sp>
        <p:nvSpPr>
          <p:cNvPr id="12" name="CasetăText 11">
            <a:extLst>
              <a:ext uri="{FF2B5EF4-FFF2-40B4-BE49-F238E27FC236}">
                <a16:creationId xmlns:a16="http://schemas.microsoft.com/office/drawing/2014/main" id="{6101EA4E-88A8-3D1F-1970-AA18C0EECCD0}"/>
              </a:ext>
            </a:extLst>
          </p:cNvPr>
          <p:cNvSpPr txBox="1"/>
          <p:nvPr/>
        </p:nvSpPr>
        <p:spPr>
          <a:xfrm>
            <a:off x="3225557" y="5263918"/>
            <a:ext cx="2939143" cy="646331"/>
          </a:xfrm>
          <a:prstGeom prst="rect">
            <a:avLst/>
          </a:prstGeom>
          <a:noFill/>
        </p:spPr>
        <p:txBody>
          <a:bodyPr wrap="square">
            <a:spAutoFit/>
          </a:bodyPr>
          <a:lstStyle/>
          <a:p>
            <a:r>
              <a:rPr lang="en-US" dirty="0" err="1"/>
              <a:t>Capacitatea</a:t>
            </a:r>
            <a:r>
              <a:rPr lang="ro-RO" dirty="0"/>
              <a:t> de barieră a p-n joncțiunii</a:t>
            </a:r>
            <a:endParaRPr lang="en-US" dirty="0"/>
          </a:p>
        </p:txBody>
      </p:sp>
      <p:pic>
        <p:nvPicPr>
          <p:cNvPr id="14" name="Imagine 13">
            <a:extLst>
              <a:ext uri="{FF2B5EF4-FFF2-40B4-BE49-F238E27FC236}">
                <a16:creationId xmlns:a16="http://schemas.microsoft.com/office/drawing/2014/main" id="{7C7BDFB6-F97A-61CE-71CA-B53CD70349CE}"/>
              </a:ext>
            </a:extLst>
          </p:cNvPr>
          <p:cNvPicPr>
            <a:picLocks noChangeAspect="1"/>
          </p:cNvPicPr>
          <p:nvPr/>
        </p:nvPicPr>
        <p:blipFill>
          <a:blip r:embed="rId4"/>
          <a:stretch>
            <a:fillRect/>
          </a:stretch>
        </p:blipFill>
        <p:spPr>
          <a:xfrm>
            <a:off x="6164700" y="2317195"/>
            <a:ext cx="2645656" cy="2223611"/>
          </a:xfrm>
          <a:prstGeom prst="rect">
            <a:avLst/>
          </a:prstGeom>
        </p:spPr>
      </p:pic>
      <p:sp>
        <p:nvSpPr>
          <p:cNvPr id="15" name="CasetăText 14">
            <a:extLst>
              <a:ext uri="{FF2B5EF4-FFF2-40B4-BE49-F238E27FC236}">
                <a16:creationId xmlns:a16="http://schemas.microsoft.com/office/drawing/2014/main" id="{926268C4-940D-E56A-A3D9-C1F0E89C2F9A}"/>
              </a:ext>
            </a:extLst>
          </p:cNvPr>
          <p:cNvSpPr txBox="1"/>
          <p:nvPr/>
        </p:nvSpPr>
        <p:spPr>
          <a:xfrm>
            <a:off x="6040682" y="4801571"/>
            <a:ext cx="2939143" cy="646331"/>
          </a:xfrm>
          <a:prstGeom prst="rect">
            <a:avLst/>
          </a:prstGeom>
          <a:noFill/>
        </p:spPr>
        <p:txBody>
          <a:bodyPr wrap="square">
            <a:spAutoFit/>
          </a:bodyPr>
          <a:lstStyle/>
          <a:p>
            <a:r>
              <a:rPr lang="en-US" dirty="0" err="1"/>
              <a:t>Capacitatea</a:t>
            </a:r>
            <a:r>
              <a:rPr lang="ro-RO" dirty="0"/>
              <a:t> de difuzie a p-n joncțiunii</a:t>
            </a:r>
            <a:endParaRPr lang="en-US" dirty="0"/>
          </a:p>
        </p:txBody>
      </p:sp>
    </p:spTree>
    <p:extLst>
      <p:ext uri="{BB962C8B-B14F-4D97-AF65-F5344CB8AC3E}">
        <p14:creationId xmlns:p14="http://schemas.microsoft.com/office/powerpoint/2010/main" val="4164341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143000"/>
            <a:ext cx="6457950" cy="613488"/>
          </a:xfrm>
        </p:spPr>
        <p:txBody>
          <a:bodyPr>
            <a:normAutofit/>
          </a:bodyPr>
          <a:lstStyle/>
          <a:p>
            <a:r>
              <a:rPr lang="ro-RO" b="1" dirty="0"/>
              <a:t>Ambele tipuri de capacitate sunt neliniare.</a:t>
            </a:r>
          </a:p>
          <a:p>
            <a:endParaRPr lang="ro-RO" b="1" dirty="0"/>
          </a:p>
          <a:p>
            <a:endParaRPr lang="ro-RO" dirty="0"/>
          </a:p>
        </p:txBody>
      </p:sp>
      <p:pic>
        <p:nvPicPr>
          <p:cNvPr id="5" name="Picture 4">
            <a:extLst>
              <a:ext uri="{FF2B5EF4-FFF2-40B4-BE49-F238E27FC236}">
                <a16:creationId xmlns:a16="http://schemas.microsoft.com/office/drawing/2014/main" id="{F60BDB96-002D-0D90-CB86-7B4748DCB443}"/>
              </a:ext>
            </a:extLst>
          </p:cNvPr>
          <p:cNvPicPr>
            <a:picLocks noChangeAspect="1"/>
          </p:cNvPicPr>
          <p:nvPr/>
        </p:nvPicPr>
        <p:blipFill>
          <a:blip r:embed="rId2"/>
          <a:stretch>
            <a:fillRect/>
          </a:stretch>
        </p:blipFill>
        <p:spPr>
          <a:xfrm>
            <a:off x="1204815" y="2052695"/>
            <a:ext cx="6151459" cy="3770693"/>
          </a:xfrm>
          <a:prstGeom prst="rect">
            <a:avLst/>
          </a:prstGeom>
        </p:spPr>
      </p:pic>
    </p:spTree>
    <p:extLst>
      <p:ext uri="{BB962C8B-B14F-4D97-AF65-F5344CB8AC3E}">
        <p14:creationId xmlns:p14="http://schemas.microsoft.com/office/powerpoint/2010/main" val="1120121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EC0467-ECAD-BA6B-C58D-39F948A6F129}"/>
              </a:ext>
            </a:extLst>
          </p:cNvPr>
          <p:cNvSpPr>
            <a:spLocks noGrp="1"/>
          </p:cNvSpPr>
          <p:nvPr>
            <p:ph type="title"/>
          </p:nvPr>
        </p:nvSpPr>
        <p:spPr>
          <a:xfrm>
            <a:off x="1815446" y="283827"/>
            <a:ext cx="5357096" cy="621895"/>
          </a:xfrm>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CB799BB0-68E2-0574-1CC4-B789BF1D0793}"/>
              </a:ext>
            </a:extLst>
          </p:cNvPr>
          <p:cNvSpPr>
            <a:spLocks noGrp="1"/>
          </p:cNvSpPr>
          <p:nvPr>
            <p:ph idx="1"/>
          </p:nvPr>
        </p:nvSpPr>
        <p:spPr>
          <a:xfrm>
            <a:off x="447059" y="1093634"/>
            <a:ext cx="8093869" cy="4247762"/>
          </a:xfrm>
        </p:spPr>
        <p:txBody>
          <a:bodyPr>
            <a:normAutofit/>
          </a:bodyPr>
          <a:lstStyle/>
          <a:p>
            <a:pPr algn="just"/>
            <a:r>
              <a:rPr lang="en-US" sz="1350" dirty="0" err="1"/>
              <a:t>Capacitatea</a:t>
            </a:r>
            <a:r>
              <a:rPr lang="en-US" sz="1350" dirty="0"/>
              <a:t> </a:t>
            </a:r>
            <a:r>
              <a:rPr lang="en-US" sz="1350" dirty="0" err="1"/>
              <a:t>joncțiunii</a:t>
            </a:r>
            <a:r>
              <a:rPr lang="en-US" sz="1350" dirty="0"/>
              <a:t> </a:t>
            </a:r>
            <a:r>
              <a:rPr lang="en-US" sz="1350" dirty="0" err="1"/>
              <a:t>este</a:t>
            </a:r>
            <a:r>
              <a:rPr lang="en-US" sz="1350" dirty="0"/>
              <a:t> </a:t>
            </a:r>
            <a:r>
              <a:rPr lang="en-US" sz="1350" dirty="0" err="1"/>
              <a:t>calculată</a:t>
            </a:r>
            <a:r>
              <a:rPr lang="en-US" sz="1350" dirty="0"/>
              <a:t> </a:t>
            </a:r>
            <a:r>
              <a:rPr lang="en-US" sz="1350" dirty="0" err="1"/>
              <a:t>folosind</a:t>
            </a:r>
            <a:r>
              <a:rPr lang="en-US" sz="1350" dirty="0"/>
              <a:t> </a:t>
            </a:r>
            <a:r>
              <a:rPr lang="en-US" sz="1350" dirty="0" err="1"/>
              <a:t>expresia</a:t>
            </a:r>
            <a:r>
              <a:rPr lang="en-US" sz="1350" dirty="0"/>
              <a:t> </a:t>
            </a:r>
            <a:r>
              <a:rPr lang="en-US" sz="1350" dirty="0" err="1"/>
              <a:t>capacității</a:t>
            </a:r>
            <a:r>
              <a:rPr lang="en-US" sz="1350" dirty="0"/>
              <a:t> </a:t>
            </a:r>
            <a:r>
              <a:rPr lang="en-US" sz="1350" dirty="0" err="1"/>
              <a:t>plăcii</a:t>
            </a:r>
            <a:r>
              <a:rPr lang="en-US" sz="1350" dirty="0"/>
              <a:t> </a:t>
            </a:r>
            <a:r>
              <a:rPr lang="en-US" sz="1350" dirty="0" err="1"/>
              <a:t>paralele</a:t>
            </a:r>
            <a:endParaRPr lang="ro-RO" sz="1350" dirty="0"/>
          </a:p>
          <a:p>
            <a:pPr algn="just"/>
            <a:r>
              <a:rPr lang="en-US" sz="1350" dirty="0" err="1"/>
              <a:t>Acest</a:t>
            </a:r>
            <a:r>
              <a:rPr lang="en-US" sz="1350" dirty="0"/>
              <a:t> </a:t>
            </a:r>
            <a:r>
              <a:rPr lang="en-US" sz="1350" dirty="0" err="1"/>
              <a:t>lucru</a:t>
            </a:r>
            <a:r>
              <a:rPr lang="en-US" sz="1350" dirty="0"/>
              <a:t> </a:t>
            </a:r>
            <a:r>
              <a:rPr lang="en-US" sz="1350" dirty="0" err="1"/>
              <a:t>ar</a:t>
            </a:r>
            <a:r>
              <a:rPr lang="en-US" sz="1350" dirty="0"/>
              <a:t> </a:t>
            </a:r>
            <a:r>
              <a:rPr lang="en-US" sz="1350" dirty="0" err="1"/>
              <a:t>putea</a:t>
            </a:r>
            <a:r>
              <a:rPr lang="en-US" sz="1350" dirty="0"/>
              <a:t> </a:t>
            </a:r>
            <a:r>
              <a:rPr lang="en-US" sz="1350" dirty="0" err="1"/>
              <a:t>părea</a:t>
            </a:r>
            <a:r>
              <a:rPr lang="en-US" sz="1350" dirty="0"/>
              <a:t> la </a:t>
            </a:r>
            <a:r>
              <a:rPr lang="en-US" sz="1350" dirty="0" err="1"/>
              <a:t>început</a:t>
            </a:r>
            <a:r>
              <a:rPr lang="en-US" sz="1350" dirty="0"/>
              <a:t> </a:t>
            </a:r>
            <a:r>
              <a:rPr lang="en-US" sz="1350" dirty="0" err="1"/>
              <a:t>neașteptat</a:t>
            </a:r>
            <a:r>
              <a:rPr lang="en-US" sz="1350" dirty="0"/>
              <a:t>, </a:t>
            </a:r>
            <a:r>
              <a:rPr lang="en-US" sz="1350" dirty="0" err="1"/>
              <a:t>deoarece</a:t>
            </a:r>
            <a:r>
              <a:rPr lang="en-US" sz="1350" dirty="0"/>
              <a:t> sarcina </a:t>
            </a:r>
            <a:r>
              <a:rPr lang="en-US" sz="1350" dirty="0" err="1"/>
              <a:t>este</a:t>
            </a:r>
            <a:r>
              <a:rPr lang="en-US" sz="1350" dirty="0"/>
              <a:t> </a:t>
            </a:r>
            <a:r>
              <a:rPr lang="en-US" sz="1350" dirty="0" err="1"/>
              <a:t>distribuită</a:t>
            </a:r>
            <a:r>
              <a:rPr lang="en-US" sz="1350" dirty="0"/>
              <a:t> în </a:t>
            </a:r>
            <a:r>
              <a:rPr lang="en-US" sz="1350" dirty="0" err="1"/>
              <a:t>întregul</a:t>
            </a:r>
            <a:r>
              <a:rPr lang="en-US" sz="1350" dirty="0"/>
              <a:t> </a:t>
            </a:r>
            <a:r>
              <a:rPr lang="en-US" sz="1350" dirty="0" err="1"/>
              <a:t>strat</a:t>
            </a:r>
            <a:r>
              <a:rPr lang="en-US" sz="1350" dirty="0"/>
              <a:t> de </a:t>
            </a:r>
            <a:r>
              <a:rPr lang="en-US" sz="1350" dirty="0" err="1"/>
              <a:t>epuizare</a:t>
            </a:r>
            <a:r>
              <a:rPr lang="en-US" sz="1350" dirty="0"/>
              <a:t>.</a:t>
            </a:r>
            <a:endParaRPr lang="ro-RO" sz="1350" dirty="0"/>
          </a:p>
          <a:p>
            <a:pPr algn="just"/>
            <a:r>
              <a:rPr lang="en-US" sz="1350" dirty="0"/>
              <a:t>Cu </a:t>
            </a:r>
            <a:r>
              <a:rPr lang="en-US" sz="1350" dirty="0" err="1"/>
              <a:t>toate</a:t>
            </a:r>
            <a:r>
              <a:rPr lang="en-US" sz="1350" dirty="0"/>
              <a:t> </a:t>
            </a:r>
            <a:r>
              <a:rPr lang="en-US" sz="1350" dirty="0" err="1"/>
              <a:t>acestea</a:t>
            </a:r>
            <a:r>
              <a:rPr lang="en-US" sz="1350" dirty="0"/>
              <a:t>, </a:t>
            </a:r>
            <a:r>
              <a:rPr lang="en-US" sz="1350" dirty="0" err="1"/>
              <a:t>atunci</a:t>
            </a:r>
            <a:r>
              <a:rPr lang="en-US" sz="1350" dirty="0"/>
              <a:t> </a:t>
            </a:r>
            <a:r>
              <a:rPr lang="en-US" sz="1350" dirty="0" err="1"/>
              <a:t>când</a:t>
            </a:r>
            <a:r>
              <a:rPr lang="en-US" sz="1350" dirty="0"/>
              <a:t> se </a:t>
            </a:r>
            <a:r>
              <a:rPr lang="en-US" sz="1350" dirty="0" err="1"/>
              <a:t>aplică</a:t>
            </a:r>
            <a:r>
              <a:rPr lang="en-US" sz="1350" dirty="0"/>
              <a:t> </a:t>
            </a:r>
            <a:r>
              <a:rPr lang="en-US" sz="1350" dirty="0" err="1"/>
              <a:t>variații</a:t>
            </a:r>
            <a:r>
              <a:rPr lang="en-US" sz="1350" dirty="0"/>
              <a:t> </a:t>
            </a:r>
            <a:r>
              <a:rPr lang="en-US" sz="1350" dirty="0" err="1"/>
              <a:t>mici</a:t>
            </a:r>
            <a:r>
              <a:rPr lang="en-US" sz="1350" dirty="0"/>
              <a:t> de </a:t>
            </a:r>
            <a:r>
              <a:rPr lang="en-US" sz="1350" dirty="0" err="1"/>
              <a:t>tensiune</a:t>
            </a:r>
            <a:r>
              <a:rPr lang="en-US" sz="1350" dirty="0"/>
              <a:t>, se </a:t>
            </a:r>
            <a:r>
              <a:rPr lang="en-US" sz="1350" dirty="0" err="1"/>
              <a:t>constată</a:t>
            </a:r>
            <a:r>
              <a:rPr lang="en-US" sz="1350" dirty="0"/>
              <a:t> </a:t>
            </a:r>
            <a:r>
              <a:rPr lang="en-US" sz="1350" dirty="0" err="1"/>
              <a:t>că</a:t>
            </a:r>
            <a:r>
              <a:rPr lang="en-US" sz="1350" dirty="0"/>
              <a:t> sarcina </a:t>
            </a:r>
            <a:r>
              <a:rPr lang="en-US" sz="1350" dirty="0" err="1"/>
              <a:t>este</a:t>
            </a:r>
            <a:r>
              <a:rPr lang="en-US" sz="1350" dirty="0"/>
              <a:t> </a:t>
            </a:r>
            <a:r>
              <a:rPr lang="en-US" sz="1350" dirty="0" err="1"/>
              <a:t>adăugată</a:t>
            </a:r>
            <a:r>
              <a:rPr lang="en-US" sz="1350" dirty="0"/>
              <a:t> </a:t>
            </a:r>
            <a:r>
              <a:rPr lang="en-US" sz="1350" dirty="0" err="1"/>
              <a:t>și</a:t>
            </a:r>
            <a:r>
              <a:rPr lang="en-US" sz="1350" dirty="0"/>
              <a:t> </a:t>
            </a:r>
            <a:r>
              <a:rPr lang="en-US" sz="1350" dirty="0" err="1"/>
              <a:t>îndepărtată</a:t>
            </a:r>
            <a:r>
              <a:rPr lang="en-US" sz="1350" dirty="0"/>
              <a:t> </a:t>
            </a:r>
            <a:r>
              <a:rPr lang="en-US" sz="1350" dirty="0" err="1"/>
              <a:t>doar</a:t>
            </a:r>
            <a:r>
              <a:rPr lang="en-US" sz="1350" dirty="0"/>
              <a:t> la </a:t>
            </a:r>
            <a:r>
              <a:rPr lang="en-US" sz="1350" dirty="0" err="1"/>
              <a:t>marginea</a:t>
            </a:r>
            <a:r>
              <a:rPr lang="en-US" sz="1350" dirty="0"/>
              <a:t> </a:t>
            </a:r>
            <a:r>
              <a:rPr lang="en-US" sz="1350" dirty="0" err="1"/>
              <a:t>regiunii</a:t>
            </a:r>
            <a:r>
              <a:rPr lang="en-US" sz="1350" dirty="0"/>
              <a:t> de </a:t>
            </a:r>
            <a:r>
              <a:rPr lang="en-US" sz="1350" dirty="0" err="1"/>
              <a:t>epuizare</a:t>
            </a:r>
            <a:r>
              <a:rPr lang="en-US" sz="1350" dirty="0"/>
              <a:t>, </a:t>
            </a:r>
            <a:r>
              <a:rPr lang="en-US" sz="1350" dirty="0" err="1"/>
              <a:t>astfel</a:t>
            </a:r>
            <a:r>
              <a:rPr lang="en-US" sz="1350" dirty="0"/>
              <a:t> </a:t>
            </a:r>
            <a:r>
              <a:rPr lang="en-US" sz="1350" dirty="0" err="1"/>
              <a:t>încât</a:t>
            </a:r>
            <a:r>
              <a:rPr lang="en-US" sz="1350" dirty="0"/>
              <a:t> </a:t>
            </a:r>
            <a:r>
              <a:rPr lang="en-US" sz="1350" dirty="0" err="1"/>
              <a:t>capacitatea</a:t>
            </a:r>
            <a:r>
              <a:rPr lang="en-US" sz="1350" dirty="0"/>
              <a:t> </a:t>
            </a:r>
            <a:r>
              <a:rPr lang="en-US" sz="1350" dirty="0" err="1"/>
              <a:t>pur</a:t>
            </a:r>
            <a:r>
              <a:rPr lang="en-US" sz="1350" dirty="0"/>
              <a:t> </a:t>
            </a:r>
            <a:r>
              <a:rPr lang="en-US" sz="1350" dirty="0" err="1"/>
              <a:t>și</a:t>
            </a:r>
            <a:r>
              <a:rPr lang="en-US" sz="1350" dirty="0"/>
              <a:t> </a:t>
            </a:r>
            <a:r>
              <a:rPr lang="en-US" sz="1350" dirty="0" err="1"/>
              <a:t>simplu</a:t>
            </a:r>
            <a:r>
              <a:rPr lang="en-US" sz="1350" dirty="0"/>
              <a:t> </a:t>
            </a:r>
            <a:r>
              <a:rPr lang="en-US" sz="1350" dirty="0" err="1"/>
              <a:t>depinde</a:t>
            </a:r>
            <a:r>
              <a:rPr lang="en-US" sz="1350" dirty="0"/>
              <a:t> de </a:t>
            </a:r>
            <a:r>
              <a:rPr lang="en-US" sz="1350" dirty="0" err="1"/>
              <a:t>constanta</a:t>
            </a:r>
            <a:r>
              <a:rPr lang="en-US" sz="1350" dirty="0"/>
              <a:t> </a:t>
            </a:r>
            <a:r>
              <a:rPr lang="en-US" sz="1350" dirty="0" err="1"/>
              <a:t>dielectrică</a:t>
            </a:r>
            <a:r>
              <a:rPr lang="en-US" sz="1350" dirty="0"/>
              <a:t>, de </a:t>
            </a:r>
            <a:r>
              <a:rPr lang="en-US" sz="1350" dirty="0" err="1"/>
              <a:t>zonă</a:t>
            </a:r>
            <a:r>
              <a:rPr lang="en-US" sz="1350" dirty="0"/>
              <a:t> </a:t>
            </a:r>
            <a:r>
              <a:rPr lang="en-US" sz="1350" dirty="0" err="1"/>
              <a:t>și</a:t>
            </a:r>
            <a:r>
              <a:rPr lang="en-US" sz="1350" dirty="0"/>
              <a:t> de </a:t>
            </a:r>
            <a:r>
              <a:rPr lang="en-US" sz="1350" dirty="0" err="1"/>
              <a:t>lățimea</a:t>
            </a:r>
            <a:r>
              <a:rPr lang="en-US" sz="1350" dirty="0"/>
              <a:t> </a:t>
            </a:r>
            <a:r>
              <a:rPr lang="en-US" sz="1350" dirty="0" err="1"/>
              <a:t>stratului</a:t>
            </a:r>
            <a:r>
              <a:rPr lang="en-US" sz="1350" dirty="0"/>
              <a:t> de </a:t>
            </a:r>
            <a:r>
              <a:rPr lang="en-US" sz="1350" dirty="0" err="1"/>
              <a:t>epuizare</a:t>
            </a:r>
            <a:r>
              <a:rPr lang="en-US" sz="1350" dirty="0"/>
              <a:t>, </a:t>
            </a:r>
            <a:r>
              <a:rPr lang="en-US" sz="1350" dirty="0" err="1"/>
              <a:t>rezultând</a:t>
            </a:r>
            <a:r>
              <a:rPr lang="en-US" sz="1350" dirty="0"/>
              <a:t>:</a:t>
            </a:r>
            <a:endParaRPr lang="ro-RO" sz="1350" dirty="0"/>
          </a:p>
          <a:p>
            <a:pPr algn="just"/>
            <a:endParaRPr lang="ro-RO" sz="1350" dirty="0"/>
          </a:p>
          <a:p>
            <a:pPr algn="just"/>
            <a:endParaRPr lang="ro-RO" sz="1350" dirty="0"/>
          </a:p>
          <a:p>
            <a:r>
              <a:rPr lang="en-US" sz="1350" dirty="0"/>
              <a:t>O </a:t>
            </a:r>
            <a:r>
              <a:rPr lang="en-US" sz="1350" dirty="0" err="1"/>
              <a:t>măsurare</a:t>
            </a:r>
            <a:r>
              <a:rPr lang="en-US" sz="1350" dirty="0"/>
              <a:t> a </a:t>
            </a:r>
            <a:r>
              <a:rPr lang="en-US" sz="1350" dirty="0" err="1"/>
              <a:t>capacității</a:t>
            </a:r>
            <a:r>
              <a:rPr lang="en-US" sz="1350" dirty="0"/>
              <a:t> în </a:t>
            </a:r>
            <a:r>
              <a:rPr lang="en-US" sz="1350" dirty="0" err="1"/>
              <a:t>funcție</a:t>
            </a:r>
            <a:r>
              <a:rPr lang="en-US" sz="1350" dirty="0"/>
              <a:t> de </a:t>
            </a:r>
            <a:r>
              <a:rPr lang="en-US" sz="1350" dirty="0" err="1"/>
              <a:t>tensiune</a:t>
            </a:r>
            <a:r>
              <a:rPr lang="en-US" sz="1350" dirty="0"/>
              <a:t> </a:t>
            </a:r>
            <a:r>
              <a:rPr lang="en-US" sz="1350" dirty="0" err="1"/>
              <a:t>poate</a:t>
            </a:r>
            <a:r>
              <a:rPr lang="en-US" sz="1350" dirty="0"/>
              <a:t> fi </a:t>
            </a:r>
            <a:r>
              <a:rPr lang="en-US" sz="1350" dirty="0" err="1"/>
              <a:t>utilizată</a:t>
            </a:r>
            <a:r>
              <a:rPr lang="en-US" sz="1350" dirty="0"/>
              <a:t> </a:t>
            </a:r>
            <a:r>
              <a:rPr lang="en-US" sz="1350" dirty="0" err="1"/>
              <a:t>pentru</a:t>
            </a:r>
            <a:r>
              <a:rPr lang="en-US" sz="1350" dirty="0"/>
              <a:t> a </a:t>
            </a:r>
            <a:r>
              <a:rPr lang="en-US" sz="1350" dirty="0" err="1"/>
              <a:t>ob</a:t>
            </a:r>
            <a:r>
              <a:rPr lang="ro-RO" sz="1350" dirty="0"/>
              <a:t>ț</a:t>
            </a:r>
            <a:r>
              <a:rPr lang="en-US" sz="1350" dirty="0" err="1"/>
              <a:t>ine</a:t>
            </a:r>
            <a:r>
              <a:rPr lang="en-US" sz="1350" dirty="0"/>
              <a:t> </a:t>
            </a:r>
            <a:r>
              <a:rPr lang="ro-RO" sz="1350" b="1" i="1" dirty="0"/>
              <a:t>creșterea în </a:t>
            </a:r>
            <a:r>
              <a:rPr lang="en-US" sz="1350" b="1" i="1" dirty="0" err="1"/>
              <a:t>tensiune</a:t>
            </a:r>
            <a:r>
              <a:rPr lang="en-US" sz="1350" b="1" i="1" dirty="0"/>
              <a:t> </a:t>
            </a:r>
            <a:r>
              <a:rPr lang="en-US" sz="1350" dirty="0" err="1"/>
              <a:t>și</a:t>
            </a:r>
            <a:r>
              <a:rPr lang="en-US" sz="1350" dirty="0"/>
              <a:t> </a:t>
            </a:r>
            <a:r>
              <a:rPr lang="ro-RO" sz="1350" b="1" dirty="0"/>
              <a:t>concentrația </a:t>
            </a:r>
            <a:r>
              <a:rPr lang="en-US" sz="1350" b="1" dirty="0"/>
              <a:t>de </a:t>
            </a:r>
            <a:r>
              <a:rPr lang="en-US" sz="1350" b="1" dirty="0" err="1"/>
              <a:t>dopaj</a:t>
            </a:r>
            <a:r>
              <a:rPr lang="en-US" sz="1350" b="1" dirty="0"/>
              <a:t> </a:t>
            </a:r>
            <a:r>
              <a:rPr lang="ro-RO" sz="1350" dirty="0"/>
              <a:t>unilateral </a:t>
            </a:r>
            <a:r>
              <a:rPr lang="en-US" sz="1350" dirty="0"/>
              <a:t>a </a:t>
            </a:r>
            <a:r>
              <a:rPr lang="en-US" sz="1350" dirty="0" err="1"/>
              <a:t>unei</a:t>
            </a:r>
            <a:r>
              <a:rPr lang="en-US" sz="1350" dirty="0"/>
              <a:t> diode p-n. </a:t>
            </a:r>
            <a:endParaRPr lang="ro-RO" sz="1350" dirty="0"/>
          </a:p>
          <a:p>
            <a:r>
              <a:rPr lang="ro-RO" sz="1350" dirty="0"/>
              <a:t>Construirea graficului 1/</a:t>
            </a:r>
            <a:r>
              <a:rPr lang="en-US" sz="1350" dirty="0"/>
              <a:t> </a:t>
            </a:r>
            <a:r>
              <a:rPr lang="en-US" sz="1350" dirty="0" err="1"/>
              <a:t>capacit</a:t>
            </a:r>
            <a:r>
              <a:rPr lang="ro-RO" sz="1350" dirty="0" err="1"/>
              <a:t>ății</a:t>
            </a:r>
            <a:r>
              <a:rPr lang="en-US" sz="1350" dirty="0"/>
              <a:t> la </a:t>
            </a:r>
            <a:r>
              <a:rPr lang="en-US" sz="1350" dirty="0" err="1"/>
              <a:t>pătrat</a:t>
            </a:r>
            <a:r>
              <a:rPr lang="en-US" sz="1350" dirty="0"/>
              <a:t> </a:t>
            </a:r>
            <a:r>
              <a:rPr lang="ro-RO" sz="1350" dirty="0"/>
              <a:t>de </a:t>
            </a:r>
            <a:r>
              <a:rPr lang="ro-RO" sz="1350" dirty="0" err="1"/>
              <a:t>tenisiune</a:t>
            </a:r>
            <a:r>
              <a:rPr lang="ro-RO" sz="1350" dirty="0"/>
              <a:t> obținem </a:t>
            </a:r>
            <a:r>
              <a:rPr lang="en-US" sz="1350" dirty="0"/>
              <a:t>o </a:t>
            </a:r>
            <a:endParaRPr lang="ro-RO" sz="1350" dirty="0"/>
          </a:p>
          <a:p>
            <a:pPr marL="0" indent="0">
              <a:buNone/>
            </a:pPr>
            <a:r>
              <a:rPr lang="en-US" sz="1350" dirty="0" err="1"/>
              <a:t>dependență</a:t>
            </a:r>
            <a:r>
              <a:rPr lang="en-US" sz="1350" dirty="0"/>
              <a:t> </a:t>
            </a:r>
            <a:r>
              <a:rPr lang="en-US" sz="1350" dirty="0" err="1"/>
              <a:t>liniară</a:t>
            </a:r>
            <a:r>
              <a:rPr lang="en-US" sz="1350" dirty="0"/>
              <a:t> </a:t>
            </a:r>
            <a:r>
              <a:rPr lang="en-US" sz="1350" dirty="0" err="1"/>
              <a:t>exprimată</a:t>
            </a:r>
            <a:r>
              <a:rPr lang="en-US" sz="1350" dirty="0"/>
              <a:t> </a:t>
            </a:r>
            <a:r>
              <a:rPr lang="en-US" sz="1350" dirty="0" err="1"/>
              <a:t>prin</a:t>
            </a:r>
            <a:r>
              <a:rPr lang="en-US" sz="1350" dirty="0"/>
              <a:t>:</a:t>
            </a:r>
          </a:p>
          <a:p>
            <a:pPr algn="just"/>
            <a:endParaRPr lang="en-US" sz="1350" dirty="0"/>
          </a:p>
        </p:txBody>
      </p:sp>
      <p:pic>
        <p:nvPicPr>
          <p:cNvPr id="5" name="Imagine 4">
            <a:extLst>
              <a:ext uri="{FF2B5EF4-FFF2-40B4-BE49-F238E27FC236}">
                <a16:creationId xmlns:a16="http://schemas.microsoft.com/office/drawing/2014/main" id="{74A16883-3105-A885-B9E5-0744CC68AB73}"/>
              </a:ext>
            </a:extLst>
          </p:cNvPr>
          <p:cNvPicPr>
            <a:picLocks noChangeAspect="1"/>
          </p:cNvPicPr>
          <p:nvPr/>
        </p:nvPicPr>
        <p:blipFill>
          <a:blip r:embed="rId2"/>
          <a:stretch>
            <a:fillRect/>
          </a:stretch>
        </p:blipFill>
        <p:spPr>
          <a:xfrm>
            <a:off x="2819400" y="2708507"/>
            <a:ext cx="2944376" cy="720493"/>
          </a:xfrm>
          <a:prstGeom prst="rect">
            <a:avLst/>
          </a:prstGeom>
        </p:spPr>
      </p:pic>
      <p:pic>
        <p:nvPicPr>
          <p:cNvPr id="4" name="Imagine 4">
            <a:extLst>
              <a:ext uri="{FF2B5EF4-FFF2-40B4-BE49-F238E27FC236}">
                <a16:creationId xmlns:a16="http://schemas.microsoft.com/office/drawing/2014/main" id="{C31A9FE5-ACFB-3B3B-B626-71BE93392FD6}"/>
              </a:ext>
            </a:extLst>
          </p:cNvPr>
          <p:cNvPicPr>
            <a:picLocks noChangeAspect="1"/>
          </p:cNvPicPr>
          <p:nvPr/>
        </p:nvPicPr>
        <p:blipFill>
          <a:blip r:embed="rId3"/>
          <a:stretch>
            <a:fillRect/>
          </a:stretch>
        </p:blipFill>
        <p:spPr>
          <a:xfrm>
            <a:off x="3048000" y="4513476"/>
            <a:ext cx="2677058" cy="720493"/>
          </a:xfrm>
          <a:prstGeom prst="rect">
            <a:avLst/>
          </a:prstGeom>
        </p:spPr>
      </p:pic>
      <p:pic>
        <p:nvPicPr>
          <p:cNvPr id="7" name="Picture 6">
            <a:extLst>
              <a:ext uri="{FF2B5EF4-FFF2-40B4-BE49-F238E27FC236}">
                <a16:creationId xmlns:a16="http://schemas.microsoft.com/office/drawing/2014/main" id="{19ECAB9E-5AD0-FE7C-442B-11A34A641EFB}"/>
              </a:ext>
            </a:extLst>
          </p:cNvPr>
          <p:cNvPicPr>
            <a:picLocks noChangeAspect="1"/>
          </p:cNvPicPr>
          <p:nvPr/>
        </p:nvPicPr>
        <p:blipFill>
          <a:blip r:embed="rId4"/>
          <a:stretch>
            <a:fillRect/>
          </a:stretch>
        </p:blipFill>
        <p:spPr>
          <a:xfrm>
            <a:off x="5870361" y="4627227"/>
            <a:ext cx="3261802" cy="2230773"/>
          </a:xfrm>
          <a:prstGeom prst="rect">
            <a:avLst/>
          </a:prstGeom>
        </p:spPr>
      </p:pic>
    </p:spTree>
    <p:extLst>
      <p:ext uri="{BB962C8B-B14F-4D97-AF65-F5344CB8AC3E}">
        <p14:creationId xmlns:p14="http://schemas.microsoft.com/office/powerpoint/2010/main" val="3520304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248400" cy="482906"/>
          </a:xfrm>
        </p:spPr>
        <p:txBody>
          <a:bodyPr>
            <a:normAutofit fontScale="90000"/>
          </a:bodyPr>
          <a:lstStyle/>
          <a:p>
            <a:pPr>
              <a:defRPr/>
            </a:pPr>
            <a:r>
              <a:rPr lang="ro-RO" b="1" dirty="0"/>
              <a:t>Capacitatea de difuzie</a:t>
            </a:r>
            <a:endParaRPr lang="en-GB" dirty="0"/>
          </a:p>
        </p:txBody>
      </p:sp>
      <p:sp>
        <p:nvSpPr>
          <p:cNvPr id="67587" name="Content Placeholder 2"/>
          <p:cNvSpPr>
            <a:spLocks noGrp="1"/>
          </p:cNvSpPr>
          <p:nvPr>
            <p:ph idx="1"/>
          </p:nvPr>
        </p:nvSpPr>
        <p:spPr>
          <a:xfrm>
            <a:off x="370699" y="1543052"/>
            <a:ext cx="4358957" cy="4254804"/>
          </a:xfrm>
        </p:spPr>
        <p:txBody>
          <a:bodyPr>
            <a:normAutofit fontScale="77500" lnSpcReduction="20000"/>
          </a:bodyPr>
          <a:lstStyle/>
          <a:p>
            <a:pPr algn="just"/>
            <a:r>
              <a:rPr lang="ro-RO" altLang="en-US" dirty="0"/>
              <a:t>La polarizare directă </a:t>
            </a:r>
            <a:r>
              <a:rPr lang="ro-RO" altLang="en-US" b="1" dirty="0"/>
              <a:t>acumularea de sarcini </a:t>
            </a:r>
            <a:r>
              <a:rPr lang="ro-RO" altLang="en-US" dirty="0"/>
              <a:t>sau capacitatea de difuzie este dominantă.</a:t>
            </a:r>
          </a:p>
          <a:p>
            <a:pPr algn="just"/>
            <a:r>
              <a:rPr lang="ro-RO" altLang="en-US" dirty="0"/>
              <a:t>Ce afectează această capacitate? </a:t>
            </a:r>
            <a:r>
              <a:rPr lang="ro-RO" altLang="en-US" dirty="0">
                <a:solidFill>
                  <a:srgbClr val="FF0000"/>
                </a:solidFill>
              </a:rPr>
              <a:t>Curentul în funcție de timp și condițiile de barieră</a:t>
            </a:r>
          </a:p>
          <a:p>
            <a:pPr algn="just"/>
            <a:r>
              <a:rPr lang="ro-RO" altLang="en-US" dirty="0">
                <a:solidFill>
                  <a:srgbClr val="FF0000"/>
                </a:solidFill>
              </a:rPr>
              <a:t>Trebuie de specificat unde are caderea de potențial și unde are loc extragerea purtătorilor de sarcină?</a:t>
            </a:r>
          </a:p>
          <a:p>
            <a:pPr algn="just"/>
            <a:r>
              <a:rPr lang="ro-RO" altLang="en-US" dirty="0"/>
              <a:t>Pentru o joncțiune p-n largă (cu baza lungă) (mai mare ca lungimea de difuzie) nu avem capacitatea de difuzie! Aceasta se realizează în diode laser, cu timpul de viață mic</a:t>
            </a:r>
          </a:p>
          <a:p>
            <a:pPr algn="just"/>
            <a:r>
              <a:rPr lang="ro-RO" altLang="en-US" dirty="0"/>
              <a:t>Pentru diode cu baza scurtă, capacitatea de difuzie grație golurilor acumulate în partea n-SC (electronilor în partea p-SC) (ex. Si-diode</a:t>
            </a:r>
            <a:endParaRPr lang="en-GB" altLang="en-US" dirty="0"/>
          </a:p>
        </p:txBody>
      </p:sp>
      <p:pic>
        <p:nvPicPr>
          <p:cNvPr id="3" name="Picture 2"/>
          <p:cNvPicPr>
            <a:picLocks noChangeAspect="1"/>
          </p:cNvPicPr>
          <p:nvPr/>
        </p:nvPicPr>
        <p:blipFill>
          <a:blip r:embed="rId2"/>
          <a:stretch>
            <a:fillRect/>
          </a:stretch>
        </p:blipFill>
        <p:spPr>
          <a:xfrm>
            <a:off x="5004691" y="1543051"/>
            <a:ext cx="3898676" cy="418377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233697" y="2523299"/>
            <a:ext cx="8751683" cy="3353625"/>
          </a:xfrm>
        </p:spPr>
        <p:txBody>
          <a:bodyPr>
            <a:normAutofit fontScale="77500" lnSpcReduction="20000"/>
          </a:bodyPr>
          <a:lstStyle/>
          <a:p>
            <a:r>
              <a:rPr lang="en-GB" altLang="en-US" dirty="0"/>
              <a:t>Din </a:t>
            </a:r>
            <a:r>
              <a:rPr lang="en-GB" altLang="en-US" dirty="0" err="1"/>
              <a:t>rela</a:t>
            </a:r>
            <a:r>
              <a:rPr lang="ro-RO" altLang="en-US" dirty="0"/>
              <a:t>ț</a:t>
            </a:r>
            <a:r>
              <a:rPr lang="en-GB" altLang="en-US" dirty="0" err="1"/>
              <a:t>ia</a:t>
            </a:r>
            <a:r>
              <a:rPr lang="en-GB" altLang="en-US" dirty="0"/>
              <a:t> </a:t>
            </a:r>
            <a:r>
              <a:rPr lang="ro-RO" altLang="en-US" dirty="0"/>
              <a:t>dată: </a:t>
            </a:r>
            <a:r>
              <a:rPr lang="en-GB" altLang="en-US" dirty="0" err="1"/>
              <a:t>capacit</a:t>
            </a:r>
            <a:r>
              <a:rPr lang="ro-RO" altLang="en-US" dirty="0"/>
              <a:t>atea</a:t>
            </a:r>
            <a:r>
              <a:rPr lang="en-GB" altLang="en-US" dirty="0"/>
              <a:t> de </a:t>
            </a:r>
            <a:r>
              <a:rPr lang="en-GB" altLang="en-US" dirty="0" err="1"/>
              <a:t>difuzie</a:t>
            </a:r>
            <a:r>
              <a:rPr lang="en-GB" altLang="en-US" dirty="0"/>
              <a:t>, C</a:t>
            </a:r>
            <a:r>
              <a:rPr lang="en-GB" altLang="en-US" baseline="-25000" dirty="0"/>
              <a:t>d</a:t>
            </a:r>
            <a:r>
              <a:rPr lang="en-GB" altLang="en-US" dirty="0"/>
              <a:t>, </a:t>
            </a:r>
            <a:r>
              <a:rPr lang="en-GB" altLang="en-US" dirty="0" err="1"/>
              <a:t>creste</a:t>
            </a:r>
            <a:r>
              <a:rPr lang="en-GB" altLang="en-US" dirty="0"/>
              <a:t> </a:t>
            </a:r>
            <a:r>
              <a:rPr lang="en-GB" altLang="en-US" dirty="0" err="1"/>
              <a:t>propor</a:t>
            </a:r>
            <a:r>
              <a:rPr lang="ro-RO" altLang="en-US" dirty="0"/>
              <a:t>ț</a:t>
            </a:r>
            <a:r>
              <a:rPr lang="en-GB" altLang="en-US" dirty="0" err="1"/>
              <a:t>ional</a:t>
            </a:r>
            <a:r>
              <a:rPr lang="en-GB" altLang="en-US" dirty="0"/>
              <a:t> cu </a:t>
            </a:r>
            <a:r>
              <a:rPr lang="en-GB" altLang="en-US" dirty="0" err="1"/>
              <a:t>intensitatea</a:t>
            </a:r>
            <a:r>
              <a:rPr lang="en-GB" altLang="en-US" dirty="0"/>
              <a:t> </a:t>
            </a:r>
            <a:r>
              <a:rPr lang="en-GB" altLang="en-US" dirty="0" err="1"/>
              <a:t>curentului</a:t>
            </a:r>
            <a:r>
              <a:rPr lang="en-GB" altLang="en-US" dirty="0"/>
              <a:t> direct</a:t>
            </a:r>
            <a:r>
              <a:rPr lang="ro-RO" altLang="en-US" dirty="0"/>
              <a:t> (</a:t>
            </a:r>
            <a:r>
              <a:rPr lang="en-GB" altLang="en-US" dirty="0" err="1"/>
              <a:t>sau</a:t>
            </a:r>
            <a:r>
              <a:rPr lang="en-GB" altLang="en-US" dirty="0"/>
              <a:t> </a:t>
            </a:r>
            <a:r>
              <a:rPr lang="en-GB" altLang="en-US" dirty="0" err="1"/>
              <a:t>exponen</a:t>
            </a:r>
            <a:r>
              <a:rPr lang="ro-RO" altLang="en-US" dirty="0"/>
              <a:t>ț</a:t>
            </a:r>
            <a:r>
              <a:rPr lang="en-GB" altLang="en-US" dirty="0" err="1"/>
              <a:t>ial</a:t>
            </a:r>
            <a:r>
              <a:rPr lang="en-GB" altLang="en-US" dirty="0"/>
              <a:t> cu </a:t>
            </a:r>
            <a:r>
              <a:rPr lang="en-GB" altLang="en-US" dirty="0" err="1"/>
              <a:t>tensiunea</a:t>
            </a:r>
            <a:r>
              <a:rPr lang="en-GB" altLang="en-US" dirty="0"/>
              <a:t> de </a:t>
            </a:r>
            <a:r>
              <a:rPr lang="en-GB" altLang="en-US" dirty="0" err="1"/>
              <a:t>polarizare</a:t>
            </a:r>
            <a:r>
              <a:rPr lang="ro-RO" altLang="en-US" dirty="0"/>
              <a:t>)</a:t>
            </a:r>
            <a:r>
              <a:rPr lang="en-GB" altLang="en-US" dirty="0"/>
              <a:t> </a:t>
            </a:r>
            <a:r>
              <a:rPr lang="en-GB" altLang="en-US" dirty="0" err="1"/>
              <a:t>spre</a:t>
            </a:r>
            <a:r>
              <a:rPr lang="en-GB" altLang="en-US" dirty="0"/>
              <a:t> </a:t>
            </a:r>
            <a:r>
              <a:rPr lang="en-GB" altLang="en-US" dirty="0" err="1"/>
              <a:t>deosebire</a:t>
            </a:r>
            <a:r>
              <a:rPr lang="en-GB" altLang="en-US" dirty="0"/>
              <a:t> de </a:t>
            </a:r>
            <a:r>
              <a:rPr lang="en-GB" altLang="en-US" dirty="0" err="1"/>
              <a:t>capacitatea</a:t>
            </a:r>
            <a:r>
              <a:rPr lang="en-GB" altLang="en-US" dirty="0"/>
              <a:t> de </a:t>
            </a:r>
            <a:r>
              <a:rPr lang="en-GB" altLang="en-US" dirty="0" err="1"/>
              <a:t>barier</a:t>
            </a:r>
            <a:r>
              <a:rPr lang="ro-RO" altLang="en-US" dirty="0"/>
              <a:t>ă</a:t>
            </a:r>
            <a:r>
              <a:rPr lang="en-GB" altLang="en-US" dirty="0"/>
              <a:t> care </a:t>
            </a:r>
            <a:r>
              <a:rPr lang="en-GB" altLang="en-US" dirty="0" err="1"/>
              <a:t>cre</a:t>
            </a:r>
            <a:r>
              <a:rPr lang="ro-RO" altLang="en-US" dirty="0"/>
              <a:t>ș</a:t>
            </a:r>
            <a:r>
              <a:rPr lang="en-GB" altLang="en-US" dirty="0" err="1"/>
              <a:t>te</a:t>
            </a:r>
            <a:r>
              <a:rPr lang="en-GB" altLang="en-US" dirty="0"/>
              <a:t> </a:t>
            </a:r>
            <a:r>
              <a:rPr lang="ro-RO" altLang="en-US" dirty="0"/>
              <a:t>mai </a:t>
            </a:r>
            <a:r>
              <a:rPr lang="en-GB" altLang="en-US" dirty="0"/>
              <a:t>slab cu </a:t>
            </a:r>
            <a:r>
              <a:rPr lang="en-GB" altLang="en-US" dirty="0" err="1"/>
              <a:t>tensiune</a:t>
            </a:r>
            <a:r>
              <a:rPr lang="en-GB" altLang="en-US" dirty="0"/>
              <a:t> de </a:t>
            </a:r>
            <a:r>
              <a:rPr lang="en-GB" altLang="en-US" dirty="0" err="1"/>
              <a:t>polarizare</a:t>
            </a:r>
            <a:r>
              <a:rPr lang="ro-RO" altLang="en-US" dirty="0"/>
              <a:t> </a:t>
            </a:r>
            <a:r>
              <a:rPr lang="en-GB" altLang="en-US" dirty="0"/>
              <a:t>, conform </a:t>
            </a:r>
            <a:r>
              <a:rPr lang="en-GB" altLang="en-US" dirty="0" err="1"/>
              <a:t>rela</a:t>
            </a:r>
            <a:r>
              <a:rPr lang="ro-RO" altLang="en-US" dirty="0"/>
              <a:t>ț</a:t>
            </a:r>
            <a:r>
              <a:rPr lang="en-GB" altLang="en-US" dirty="0" err="1"/>
              <a:t>iei</a:t>
            </a:r>
            <a:r>
              <a:rPr lang="ro-RO" altLang="en-US" dirty="0"/>
              <a:t> </a:t>
            </a:r>
            <a:r>
              <a:rPr lang="en-GB" altLang="en-US" dirty="0" err="1">
                <a:solidFill>
                  <a:schemeClr val="accent1"/>
                </a:solidFill>
              </a:rPr>
              <a:t>C</a:t>
            </a:r>
            <a:r>
              <a:rPr lang="en-GB" altLang="en-US" baseline="-25000" dirty="0" err="1">
                <a:solidFill>
                  <a:schemeClr val="accent1"/>
                </a:solidFill>
              </a:rPr>
              <a:t>b</a:t>
            </a:r>
            <a:r>
              <a:rPr lang="en-GB" altLang="en-US" dirty="0">
                <a:solidFill>
                  <a:schemeClr val="accent1"/>
                </a:solidFill>
              </a:rPr>
              <a:t> ~</a:t>
            </a:r>
            <a:r>
              <a:rPr lang="ro-RO" altLang="en-US" dirty="0">
                <a:solidFill>
                  <a:schemeClr val="accent1"/>
                </a:solidFill>
              </a:rPr>
              <a:t> </a:t>
            </a:r>
            <a:r>
              <a:rPr lang="en-GB" altLang="en-US" dirty="0">
                <a:solidFill>
                  <a:schemeClr val="accent1"/>
                </a:solidFill>
              </a:rPr>
              <a:t>(U</a:t>
            </a:r>
            <a:r>
              <a:rPr lang="en-GB" altLang="en-US" baseline="-25000" dirty="0">
                <a:solidFill>
                  <a:schemeClr val="accent1"/>
                </a:solidFill>
              </a:rPr>
              <a:t>0</a:t>
            </a:r>
            <a:r>
              <a:rPr lang="en-GB" altLang="en-US" dirty="0">
                <a:solidFill>
                  <a:schemeClr val="accent1"/>
                </a:solidFill>
              </a:rPr>
              <a:t>-u</a:t>
            </a:r>
            <a:r>
              <a:rPr lang="en-GB" altLang="en-US" baseline="-25000" dirty="0">
                <a:solidFill>
                  <a:schemeClr val="accent1"/>
                </a:solidFill>
              </a:rPr>
              <a:t>A</a:t>
            </a:r>
            <a:r>
              <a:rPr lang="en-GB" altLang="en-US" dirty="0">
                <a:solidFill>
                  <a:schemeClr val="accent1"/>
                </a:solidFill>
              </a:rPr>
              <a:t>)</a:t>
            </a:r>
            <a:r>
              <a:rPr lang="en-GB" altLang="en-US" baseline="30000" dirty="0">
                <a:solidFill>
                  <a:schemeClr val="accent1"/>
                </a:solidFill>
              </a:rPr>
              <a:t>1/2</a:t>
            </a:r>
            <a:r>
              <a:rPr lang="en-GB" altLang="en-US" dirty="0"/>
              <a:t>.</a:t>
            </a:r>
            <a:r>
              <a:rPr lang="ro-RO" altLang="en-US" dirty="0"/>
              <a:t>  </a:t>
            </a:r>
            <a:r>
              <a:rPr lang="en-GB" altLang="en-US" dirty="0" err="1"/>
              <a:t>Valorile</a:t>
            </a:r>
            <a:r>
              <a:rPr lang="en-GB" altLang="en-US" dirty="0"/>
              <a:t> </a:t>
            </a:r>
            <a:r>
              <a:rPr lang="en-GB" altLang="en-US" dirty="0" err="1"/>
              <a:t>tipice</a:t>
            </a:r>
            <a:r>
              <a:rPr lang="en-GB" altLang="en-US" dirty="0"/>
              <a:t> </a:t>
            </a:r>
            <a:r>
              <a:rPr lang="en-GB" altLang="en-US" dirty="0" err="1"/>
              <a:t>pentru</a:t>
            </a:r>
            <a:r>
              <a:rPr lang="en-GB" altLang="en-US" dirty="0"/>
              <a:t> </a:t>
            </a:r>
            <a:r>
              <a:rPr lang="en-GB" altLang="en-US" dirty="0" err="1"/>
              <a:t>capacitatea</a:t>
            </a:r>
            <a:r>
              <a:rPr lang="en-GB" altLang="en-US" dirty="0"/>
              <a:t> de </a:t>
            </a:r>
            <a:r>
              <a:rPr lang="en-GB" altLang="en-US" dirty="0" err="1"/>
              <a:t>difuzie</a:t>
            </a:r>
            <a:r>
              <a:rPr lang="en-GB" altLang="en-US" dirty="0"/>
              <a:t> </a:t>
            </a:r>
            <a:r>
              <a:rPr lang="ro-RO" altLang="en-US" dirty="0"/>
              <a:t>1</a:t>
            </a:r>
            <a:r>
              <a:rPr lang="en-GB" altLang="en-US" dirty="0"/>
              <a:t>0</a:t>
            </a:r>
            <a:r>
              <a:rPr lang="en-GB" altLang="en-US" baseline="30000" dirty="0"/>
              <a:t>2</a:t>
            </a:r>
            <a:r>
              <a:rPr lang="en-GB" altLang="en-US" dirty="0"/>
              <a:t> </a:t>
            </a:r>
            <a:r>
              <a:rPr lang="ro-RO" altLang="en-US" dirty="0"/>
              <a:t>-</a:t>
            </a:r>
            <a:r>
              <a:rPr lang="en-GB" altLang="en-US" dirty="0"/>
              <a:t>10</a:t>
            </a:r>
            <a:r>
              <a:rPr lang="en-GB" altLang="en-US" baseline="30000" dirty="0"/>
              <a:t>4</a:t>
            </a:r>
            <a:r>
              <a:rPr lang="en-GB" altLang="en-US" dirty="0"/>
              <a:t> </a:t>
            </a:r>
            <a:r>
              <a:rPr lang="en-GB" altLang="en-US" dirty="0" err="1"/>
              <a:t>pF.</a:t>
            </a:r>
            <a:r>
              <a:rPr lang="en-GB" altLang="en-US" dirty="0"/>
              <a:t> </a:t>
            </a:r>
            <a:endParaRPr lang="ro-RO" altLang="en-US" dirty="0"/>
          </a:p>
          <a:p>
            <a:endParaRPr lang="ro-RO" altLang="en-US" dirty="0"/>
          </a:p>
          <a:p>
            <a:pPr marL="0" indent="0">
              <a:buNone/>
            </a:pPr>
            <a:r>
              <a:rPr lang="en-GB" altLang="en-US" dirty="0"/>
              <a:t>Exist</a:t>
            </a:r>
            <a:r>
              <a:rPr lang="ro-RO" altLang="en-US" dirty="0"/>
              <a:t>ă</a:t>
            </a:r>
            <a:r>
              <a:rPr lang="en-GB" altLang="en-US" dirty="0"/>
              <a:t> o </a:t>
            </a:r>
            <a:r>
              <a:rPr lang="en-GB" altLang="en-US" dirty="0" err="1"/>
              <a:t>deosebire</a:t>
            </a:r>
            <a:r>
              <a:rPr lang="en-GB" altLang="en-US" dirty="0"/>
              <a:t> </a:t>
            </a:r>
            <a:r>
              <a:rPr lang="en-GB" altLang="en-US" dirty="0" err="1"/>
              <a:t>fizic</a:t>
            </a:r>
            <a:r>
              <a:rPr lang="ro-RO" altLang="en-US" dirty="0"/>
              <a:t>ă</a:t>
            </a:r>
            <a:r>
              <a:rPr lang="en-GB" altLang="en-US" dirty="0"/>
              <a:t> important</a:t>
            </a:r>
            <a:r>
              <a:rPr lang="ro-RO" altLang="en-US" dirty="0"/>
              <a:t>ă</a:t>
            </a:r>
            <a:r>
              <a:rPr lang="en-GB" altLang="en-US" dirty="0"/>
              <a:t> </a:t>
            </a:r>
            <a:r>
              <a:rPr lang="ro-RO" altLang="en-US" dirty="0"/>
              <a:t>î</a:t>
            </a:r>
            <a:r>
              <a:rPr lang="en-GB" altLang="en-US" dirty="0" err="1"/>
              <a:t>ntre</a:t>
            </a:r>
            <a:r>
              <a:rPr lang="en-GB" altLang="en-US" dirty="0"/>
              <a:t> </a:t>
            </a:r>
            <a:r>
              <a:rPr lang="en-GB" altLang="en-US" dirty="0" err="1"/>
              <a:t>modurile</a:t>
            </a:r>
            <a:r>
              <a:rPr lang="en-GB" altLang="en-US" dirty="0"/>
              <a:t> de </a:t>
            </a:r>
            <a:r>
              <a:rPr lang="ro-RO" altLang="en-US" dirty="0"/>
              <a:t>î</a:t>
            </a:r>
            <a:r>
              <a:rPr lang="en-GB" altLang="en-US" dirty="0" err="1"/>
              <a:t>nc</a:t>
            </a:r>
            <a:r>
              <a:rPr lang="ro-RO" altLang="en-US" dirty="0"/>
              <a:t>ă</a:t>
            </a:r>
            <a:r>
              <a:rPr lang="en-GB" altLang="en-US" dirty="0" err="1"/>
              <a:t>rcare</a:t>
            </a:r>
            <a:r>
              <a:rPr lang="en-GB" altLang="en-US" dirty="0"/>
              <a:t> cu </a:t>
            </a:r>
            <a:r>
              <a:rPr lang="en-GB" altLang="en-US" dirty="0" err="1"/>
              <a:t>sarcini</a:t>
            </a:r>
            <a:r>
              <a:rPr lang="en-GB" altLang="en-US" dirty="0"/>
              <a:t> ale </a:t>
            </a:r>
            <a:r>
              <a:rPr lang="en-GB" altLang="en-US" dirty="0" err="1"/>
              <a:t>celor</a:t>
            </a:r>
            <a:r>
              <a:rPr lang="en-GB" altLang="en-US" dirty="0"/>
              <a:t> </a:t>
            </a:r>
            <a:r>
              <a:rPr lang="en-GB" altLang="en-US" dirty="0" err="1"/>
              <a:t>doua</a:t>
            </a:r>
            <a:r>
              <a:rPr lang="en-GB" altLang="en-US" dirty="0"/>
              <a:t> </a:t>
            </a:r>
            <a:r>
              <a:rPr lang="en-GB" altLang="en-US" dirty="0" err="1"/>
              <a:t>capacit</a:t>
            </a:r>
            <a:r>
              <a:rPr lang="ro-RO" altLang="en-US" dirty="0"/>
              <a:t>ăț</a:t>
            </a:r>
            <a:r>
              <a:rPr lang="en-GB" altLang="en-US" dirty="0" err="1"/>
              <a:t>i</a:t>
            </a:r>
            <a:r>
              <a:rPr lang="en-GB" altLang="en-US" dirty="0"/>
              <a:t> ale </a:t>
            </a:r>
            <a:r>
              <a:rPr lang="en-GB" altLang="en-US" dirty="0" err="1"/>
              <a:t>unei</a:t>
            </a:r>
            <a:r>
              <a:rPr lang="en-GB" altLang="en-US" dirty="0"/>
              <a:t> </a:t>
            </a:r>
            <a:r>
              <a:rPr lang="en-GB" altLang="en-US" dirty="0" err="1"/>
              <a:t>jonc</a:t>
            </a:r>
            <a:r>
              <a:rPr lang="ro-RO" altLang="en-US" dirty="0"/>
              <a:t>ț</a:t>
            </a:r>
            <a:r>
              <a:rPr lang="en-GB" altLang="en-US" dirty="0" err="1"/>
              <a:t>iuni</a:t>
            </a:r>
            <a:r>
              <a:rPr lang="en-GB" altLang="en-US" dirty="0"/>
              <a:t> p</a:t>
            </a:r>
            <a:r>
              <a:rPr lang="ro-RO" altLang="en-US" dirty="0"/>
              <a:t>-</a:t>
            </a:r>
            <a:r>
              <a:rPr lang="en-GB" altLang="en-US" dirty="0"/>
              <a:t>n</a:t>
            </a:r>
            <a:r>
              <a:rPr lang="ro-RO" altLang="en-US" dirty="0"/>
              <a:t>:</a:t>
            </a:r>
            <a:r>
              <a:rPr lang="en-GB" altLang="en-US" dirty="0"/>
              <a:t> </a:t>
            </a:r>
            <a:endParaRPr lang="ro-RO" altLang="en-US" dirty="0"/>
          </a:p>
          <a:p>
            <a:r>
              <a:rPr lang="en-GB" altLang="en-US" b="1" dirty="0" err="1"/>
              <a:t>Capacitatea</a:t>
            </a:r>
            <a:r>
              <a:rPr lang="en-GB" altLang="en-US" b="1" dirty="0"/>
              <a:t> de </a:t>
            </a:r>
            <a:r>
              <a:rPr lang="en-GB" altLang="en-US" b="1" dirty="0" err="1"/>
              <a:t>difuzie</a:t>
            </a:r>
            <a:r>
              <a:rPr lang="en-GB" altLang="en-US" b="1" dirty="0"/>
              <a:t>, C</a:t>
            </a:r>
            <a:r>
              <a:rPr lang="en-GB" altLang="en-US" b="1" baseline="-25000" dirty="0"/>
              <a:t>d</a:t>
            </a:r>
            <a:r>
              <a:rPr lang="en-GB" altLang="en-US" b="1" dirty="0"/>
              <a:t>, se </a:t>
            </a:r>
            <a:r>
              <a:rPr lang="ro-RO" altLang="en-US" b="1" dirty="0"/>
              <a:t>î</a:t>
            </a:r>
            <a:r>
              <a:rPr lang="en-GB" altLang="en-US" b="1" dirty="0" err="1"/>
              <a:t>ncarc</a:t>
            </a:r>
            <a:r>
              <a:rPr lang="ro-RO" altLang="en-US" b="1" dirty="0"/>
              <a:t>ă</a:t>
            </a:r>
            <a:r>
              <a:rPr lang="en-GB" altLang="en-US" b="1" dirty="0"/>
              <a:t> </a:t>
            </a:r>
            <a:r>
              <a:rPr lang="en-GB" altLang="en-US" b="1" dirty="0" err="1"/>
              <a:t>prin</a:t>
            </a:r>
            <a:r>
              <a:rPr lang="en-GB" altLang="en-US" b="1" dirty="0"/>
              <a:t> </a:t>
            </a:r>
            <a:r>
              <a:rPr lang="en-GB" altLang="en-US" b="1" dirty="0" err="1">
                <a:solidFill>
                  <a:schemeClr val="accent1"/>
                </a:solidFill>
              </a:rPr>
              <a:t>difuzia</a:t>
            </a:r>
            <a:r>
              <a:rPr lang="en-GB" altLang="en-US" b="1" dirty="0">
                <a:solidFill>
                  <a:schemeClr val="accent1"/>
                </a:solidFill>
              </a:rPr>
              <a:t> </a:t>
            </a:r>
            <a:r>
              <a:rPr lang="en-GB" altLang="en-US" b="1" dirty="0" err="1">
                <a:solidFill>
                  <a:schemeClr val="accent1"/>
                </a:solidFill>
              </a:rPr>
              <a:t>purt</a:t>
            </a:r>
            <a:r>
              <a:rPr lang="ro-RO" altLang="en-US" b="1" dirty="0">
                <a:solidFill>
                  <a:schemeClr val="accent1"/>
                </a:solidFill>
              </a:rPr>
              <a:t>ă</a:t>
            </a:r>
            <a:r>
              <a:rPr lang="en-GB" altLang="en-US" b="1" dirty="0" err="1">
                <a:solidFill>
                  <a:schemeClr val="accent1"/>
                </a:solidFill>
              </a:rPr>
              <a:t>torilor</a:t>
            </a:r>
            <a:r>
              <a:rPr lang="en-GB" altLang="en-US" b="1" dirty="0">
                <a:solidFill>
                  <a:schemeClr val="accent1"/>
                </a:solidFill>
              </a:rPr>
              <a:t> </a:t>
            </a:r>
            <a:r>
              <a:rPr lang="en-GB" altLang="en-US" b="1" dirty="0" err="1">
                <a:solidFill>
                  <a:schemeClr val="accent1"/>
                </a:solidFill>
              </a:rPr>
              <a:t>minoritari</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lent </a:t>
            </a:r>
            <a:r>
              <a:rPr lang="ro-RO" altLang="en-US" dirty="0"/>
              <a:t>ș</a:t>
            </a:r>
            <a:r>
              <a:rPr lang="en-GB" altLang="en-US" dirty="0" err="1"/>
              <a:t>i</a:t>
            </a:r>
            <a:r>
              <a:rPr lang="en-GB" altLang="en-US" dirty="0"/>
              <a:t> din </a:t>
            </a:r>
            <a:r>
              <a:rPr lang="en-GB" altLang="en-US" dirty="0" err="1"/>
              <a:t>aceast</a:t>
            </a:r>
            <a:r>
              <a:rPr lang="ro-RO" altLang="en-US" dirty="0"/>
              <a:t>ă</a:t>
            </a:r>
            <a:r>
              <a:rPr lang="en-GB" altLang="en-US" dirty="0"/>
              <a:t> </a:t>
            </a:r>
            <a:r>
              <a:rPr lang="en-GB" altLang="en-US" dirty="0" err="1"/>
              <a:t>cauz</a:t>
            </a:r>
            <a:r>
              <a:rPr lang="ro-RO" altLang="en-US" dirty="0"/>
              <a:t>ă</a:t>
            </a:r>
            <a:r>
              <a:rPr lang="en-GB" altLang="en-US" dirty="0"/>
              <a:t> </a:t>
            </a:r>
            <a:r>
              <a:rPr lang="en-GB" altLang="en-US" dirty="0" err="1"/>
              <a:t>scade</a:t>
            </a:r>
            <a:r>
              <a:rPr lang="en-GB" altLang="en-US" dirty="0"/>
              <a:t> cu </a:t>
            </a:r>
            <a:r>
              <a:rPr lang="en-GB" altLang="en-US" dirty="0" err="1"/>
              <a:t>frecven</a:t>
            </a:r>
            <a:r>
              <a:rPr lang="ro-RO" altLang="en-US" dirty="0"/>
              <a:t>ț</a:t>
            </a:r>
            <a:r>
              <a:rPr lang="en-GB" altLang="en-US" dirty="0"/>
              <a:t>a </a:t>
            </a:r>
            <a:r>
              <a:rPr lang="en-GB" altLang="en-US" dirty="0" err="1"/>
              <a:t>semnalului</a:t>
            </a:r>
            <a:r>
              <a:rPr lang="en-GB" altLang="en-US" dirty="0"/>
              <a:t> </a:t>
            </a:r>
            <a:r>
              <a:rPr lang="en-GB" altLang="en-US" dirty="0" err="1"/>
              <a:t>aplicat</a:t>
            </a:r>
            <a:r>
              <a:rPr lang="en-GB" altLang="en-US" dirty="0"/>
              <a:t>.</a:t>
            </a:r>
            <a:endParaRPr lang="ro-RO" altLang="en-US" dirty="0"/>
          </a:p>
          <a:p>
            <a:r>
              <a:rPr lang="en-GB" altLang="en-US" dirty="0"/>
              <a:t> </a:t>
            </a:r>
            <a:r>
              <a:rPr lang="en-GB" altLang="en-US" b="1" dirty="0" err="1"/>
              <a:t>Capacitatea</a:t>
            </a:r>
            <a:r>
              <a:rPr lang="en-GB" altLang="en-US" b="1" dirty="0"/>
              <a:t> de </a:t>
            </a:r>
            <a:r>
              <a:rPr lang="en-GB" altLang="en-US" b="1" dirty="0" err="1"/>
              <a:t>barier</a:t>
            </a:r>
            <a:r>
              <a:rPr lang="ro-RO" altLang="en-US" b="1" dirty="0"/>
              <a:t>ă</a:t>
            </a:r>
            <a:r>
              <a:rPr lang="en-GB" altLang="en-US" b="1" dirty="0"/>
              <a:t> </a:t>
            </a:r>
            <a:r>
              <a:rPr lang="en-GB" altLang="en-US" b="1" dirty="0" err="1"/>
              <a:t>C</a:t>
            </a:r>
            <a:r>
              <a:rPr lang="en-GB" altLang="en-US" b="1" baseline="-25000" dirty="0" err="1"/>
              <a:t>b</a:t>
            </a:r>
            <a:r>
              <a:rPr lang="en-GB" altLang="en-US" b="1" dirty="0"/>
              <a:t> se </a:t>
            </a:r>
            <a:r>
              <a:rPr lang="ro-RO" altLang="en-US" b="1" dirty="0"/>
              <a:t>î</a:t>
            </a:r>
            <a:r>
              <a:rPr lang="en-GB" altLang="en-US" b="1" dirty="0" err="1"/>
              <a:t>ncarc</a:t>
            </a:r>
            <a:r>
              <a:rPr lang="ro-RO" altLang="en-US" b="1" dirty="0"/>
              <a:t>ă</a:t>
            </a:r>
            <a:r>
              <a:rPr lang="en-GB" altLang="en-US" b="1" dirty="0"/>
              <a:t> </a:t>
            </a:r>
            <a:r>
              <a:rPr lang="en-GB" altLang="en-US" b="1" dirty="0" err="1"/>
              <a:t>prin</a:t>
            </a:r>
            <a:r>
              <a:rPr lang="en-GB" altLang="en-US" b="1" dirty="0"/>
              <a:t> </a:t>
            </a:r>
            <a:r>
              <a:rPr lang="en-GB" altLang="en-US" b="1" dirty="0" err="1">
                <a:solidFill>
                  <a:schemeClr val="accent1"/>
                </a:solidFill>
              </a:rPr>
              <a:t>curentul</a:t>
            </a:r>
            <a:r>
              <a:rPr lang="en-GB" altLang="en-US" b="1" dirty="0">
                <a:solidFill>
                  <a:schemeClr val="accent1"/>
                </a:solidFill>
              </a:rPr>
              <a:t> de drift al </a:t>
            </a:r>
            <a:r>
              <a:rPr lang="en-GB" altLang="en-US" b="1" dirty="0" err="1">
                <a:solidFill>
                  <a:schemeClr val="accent1"/>
                </a:solidFill>
              </a:rPr>
              <a:t>purt</a:t>
            </a:r>
            <a:r>
              <a:rPr lang="ro-RO" altLang="en-US" b="1" dirty="0">
                <a:solidFill>
                  <a:schemeClr val="accent1"/>
                </a:solidFill>
              </a:rPr>
              <a:t>ă</a:t>
            </a:r>
            <a:r>
              <a:rPr lang="en-GB" altLang="en-US" b="1" dirty="0" err="1">
                <a:solidFill>
                  <a:schemeClr val="accent1"/>
                </a:solidFill>
              </a:rPr>
              <a:t>torilor</a:t>
            </a:r>
            <a:r>
              <a:rPr lang="en-GB" altLang="en-US" b="1" dirty="0">
                <a:solidFill>
                  <a:schemeClr val="accent1"/>
                </a:solidFill>
              </a:rPr>
              <a:t> </a:t>
            </a:r>
            <a:r>
              <a:rPr lang="en-GB" altLang="en-US" b="1" dirty="0" err="1">
                <a:solidFill>
                  <a:schemeClr val="accent1"/>
                </a:solidFill>
              </a:rPr>
              <a:t>majoritari</a:t>
            </a:r>
            <a:r>
              <a:rPr lang="en-GB" altLang="en-US" dirty="0">
                <a:solidFill>
                  <a:schemeClr val="accent1"/>
                </a:solidFill>
              </a:rPr>
              <a:t>,</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a:t>
            </a:r>
            <a:r>
              <a:rPr lang="en-GB" altLang="en-US" dirty="0" err="1"/>
              <a:t>foarte</a:t>
            </a:r>
            <a:r>
              <a:rPr lang="en-GB" altLang="en-US" dirty="0"/>
              <a:t> rapid</a:t>
            </a:r>
            <a:r>
              <a:rPr lang="ro-RO" altLang="en-US" dirty="0"/>
              <a:t>,</a:t>
            </a:r>
            <a:r>
              <a:rPr lang="en-GB" altLang="en-US" dirty="0"/>
              <a:t> </a:t>
            </a:r>
            <a:r>
              <a:rPr lang="en-GB" altLang="en-US" dirty="0" err="1"/>
              <a:t>iar</a:t>
            </a:r>
            <a:r>
              <a:rPr lang="en-GB" altLang="en-US" dirty="0"/>
              <a:t> </a:t>
            </a:r>
            <a:r>
              <a:rPr lang="en-GB" altLang="en-US" dirty="0" err="1"/>
              <a:t>varia</a:t>
            </a:r>
            <a:r>
              <a:rPr lang="ro-RO" altLang="en-US" dirty="0"/>
              <a:t>ț</a:t>
            </a:r>
            <a:r>
              <a:rPr lang="en-GB" altLang="en-US" dirty="0" err="1"/>
              <a:t>ia</a:t>
            </a:r>
            <a:r>
              <a:rPr lang="en-GB" altLang="en-US" dirty="0"/>
              <a:t> </a:t>
            </a:r>
            <a:r>
              <a:rPr lang="en-GB" altLang="en-US" dirty="0" err="1"/>
              <a:t>ei</a:t>
            </a:r>
            <a:r>
              <a:rPr lang="en-GB" altLang="en-US" dirty="0"/>
              <a:t> cu </a:t>
            </a:r>
            <a:r>
              <a:rPr lang="en-GB" altLang="en-US" dirty="0" err="1"/>
              <a:t>frecven</a:t>
            </a:r>
            <a:r>
              <a:rPr lang="ro-RO" altLang="en-US" dirty="0"/>
              <a:t>ț</a:t>
            </a:r>
            <a:r>
              <a:rPr lang="en-GB" altLang="en-US" dirty="0"/>
              <a:t>a se </a:t>
            </a:r>
            <a:r>
              <a:rPr lang="en-GB" altLang="en-US" dirty="0" err="1"/>
              <a:t>poate</a:t>
            </a:r>
            <a:r>
              <a:rPr lang="en-GB" altLang="en-US" dirty="0"/>
              <a:t> </a:t>
            </a:r>
            <a:r>
              <a:rPr lang="en-GB" altLang="en-US" dirty="0" err="1"/>
              <a:t>neglija</a:t>
            </a:r>
            <a:r>
              <a:rPr lang="en-GB" altLang="en-US" dirty="0"/>
              <a:t>.</a:t>
            </a:r>
          </a:p>
          <a:p>
            <a:endParaRPr lang="en-GB" altLang="en-US" dirty="0"/>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293" y="1383446"/>
            <a:ext cx="177522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FDC77548-187D-05A3-7A88-DE95DC07B4BD}"/>
              </a:ext>
            </a:extLst>
          </p:cNvPr>
          <p:cNvPicPr>
            <a:picLocks noChangeAspect="1"/>
          </p:cNvPicPr>
          <p:nvPr/>
        </p:nvPicPr>
        <p:blipFill>
          <a:blip r:embed="rId3"/>
          <a:stretch>
            <a:fillRect/>
          </a:stretch>
        </p:blipFill>
        <p:spPr>
          <a:xfrm>
            <a:off x="233697" y="981076"/>
            <a:ext cx="5093650" cy="8047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6864-F4BC-2E07-F219-C9DA711F7BE3}"/>
              </a:ext>
            </a:extLst>
          </p:cNvPr>
          <p:cNvSpPr>
            <a:spLocks noGrp="1"/>
          </p:cNvSpPr>
          <p:nvPr>
            <p:ph type="title"/>
          </p:nvPr>
        </p:nvSpPr>
        <p:spPr>
          <a:xfrm>
            <a:off x="1447800" y="381000"/>
            <a:ext cx="6572250" cy="1049337"/>
          </a:xfrm>
        </p:spPr>
        <p:txBody>
          <a:bodyPr/>
          <a:lstStyle/>
          <a:p>
            <a:pPr algn="ctr"/>
            <a:r>
              <a:rPr lang="ro-RO" b="1" dirty="0"/>
              <a:t>Tipuri de străpungere electrică</a:t>
            </a:r>
            <a:endParaRPr lang="en-US" b="1" dirty="0"/>
          </a:p>
        </p:txBody>
      </p:sp>
      <p:sp>
        <p:nvSpPr>
          <p:cNvPr id="3" name="Content Placeholder 2">
            <a:extLst>
              <a:ext uri="{FF2B5EF4-FFF2-40B4-BE49-F238E27FC236}">
                <a16:creationId xmlns:a16="http://schemas.microsoft.com/office/drawing/2014/main" id="{8FE754C4-D080-537D-F92C-64FD4DB2346C}"/>
              </a:ext>
            </a:extLst>
          </p:cNvPr>
          <p:cNvSpPr>
            <a:spLocks noGrp="1"/>
          </p:cNvSpPr>
          <p:nvPr>
            <p:ph idx="1"/>
          </p:nvPr>
        </p:nvSpPr>
        <p:spPr>
          <a:xfrm>
            <a:off x="628650" y="1828800"/>
            <a:ext cx="7886700" cy="3898107"/>
          </a:xfrm>
        </p:spPr>
        <p:txBody>
          <a:bodyPr>
            <a:normAutofit fontScale="92500" lnSpcReduction="20000"/>
          </a:bodyPr>
          <a:lstStyle/>
          <a:p>
            <a:pPr marL="0" indent="0">
              <a:buNone/>
            </a:pPr>
            <a:r>
              <a:rPr lang="en-US" dirty="0"/>
              <a:t>Junction breakdown can be due to: </a:t>
            </a:r>
            <a:endParaRPr lang="ro-RO" dirty="0"/>
          </a:p>
          <a:p>
            <a:pPr>
              <a:buFont typeface="Wingdings" panose="05000000000000000000" pitchFamily="2" charset="2"/>
              <a:buChar char="q"/>
            </a:pPr>
            <a:r>
              <a:rPr lang="en-US" b="1" dirty="0">
                <a:solidFill>
                  <a:srgbClr val="FF0000"/>
                </a:solidFill>
              </a:rPr>
              <a:t> tunneling breakdown </a:t>
            </a:r>
            <a:endParaRPr lang="ro-RO" b="1" dirty="0">
              <a:solidFill>
                <a:srgbClr val="FF0000"/>
              </a:solidFill>
            </a:endParaRPr>
          </a:p>
          <a:p>
            <a:pPr>
              <a:buFont typeface="Wingdings" panose="05000000000000000000" pitchFamily="2" charset="2"/>
              <a:buChar char="q"/>
            </a:pPr>
            <a:r>
              <a:rPr lang="en-US" b="1" dirty="0">
                <a:solidFill>
                  <a:srgbClr val="FF0000"/>
                </a:solidFill>
              </a:rPr>
              <a:t> avalanche breakdown </a:t>
            </a:r>
            <a:endParaRPr lang="ro-RO" b="1" dirty="0">
              <a:solidFill>
                <a:srgbClr val="FF0000"/>
              </a:solidFill>
            </a:endParaRPr>
          </a:p>
          <a:p>
            <a:pPr marL="0" indent="0">
              <a:buNone/>
            </a:pPr>
            <a:r>
              <a:rPr lang="en-US" dirty="0"/>
              <a:t>One can determine which mechanism is responsible for the breakdown based on the value of the breakdown voltage </a:t>
            </a:r>
            <a:r>
              <a:rPr lang="en-US" b="1" dirty="0">
                <a:solidFill>
                  <a:srgbClr val="FF0000"/>
                </a:solidFill>
              </a:rPr>
              <a:t>V</a:t>
            </a:r>
            <a:r>
              <a:rPr lang="en-US" sz="1350" b="1" dirty="0">
                <a:solidFill>
                  <a:srgbClr val="FF0000"/>
                </a:solidFill>
              </a:rPr>
              <a:t>BD</a:t>
            </a:r>
            <a:r>
              <a:rPr lang="en-US" dirty="0"/>
              <a:t> :  </a:t>
            </a:r>
            <a:endParaRPr lang="ro-RO" dirty="0"/>
          </a:p>
          <a:p>
            <a:pPr>
              <a:buFont typeface="Wingdings" panose="05000000000000000000" pitchFamily="2" charset="2"/>
              <a:buChar char="v"/>
            </a:pPr>
            <a:r>
              <a:rPr lang="en-US" b="1" dirty="0">
                <a:highlight>
                  <a:srgbClr val="FFFF00"/>
                </a:highlight>
              </a:rPr>
              <a:t>V</a:t>
            </a:r>
            <a:r>
              <a:rPr lang="en-US" sz="1500" b="1" dirty="0">
                <a:highlight>
                  <a:srgbClr val="FFFF00"/>
                </a:highlight>
              </a:rPr>
              <a:t>BD</a:t>
            </a:r>
            <a:r>
              <a:rPr lang="en-US" b="1" dirty="0">
                <a:highlight>
                  <a:srgbClr val="FFFF00"/>
                </a:highlight>
              </a:rPr>
              <a:t> &lt; 4Eg</a:t>
            </a:r>
            <a:r>
              <a:rPr lang="ro-RO" b="1" dirty="0">
                <a:highlight>
                  <a:srgbClr val="FFFF00"/>
                </a:highlight>
              </a:rPr>
              <a:t> </a:t>
            </a:r>
            <a:r>
              <a:rPr lang="en-US" b="1" dirty="0">
                <a:highlight>
                  <a:srgbClr val="FFFF00"/>
                </a:highlight>
              </a:rPr>
              <a:t>/q → </a:t>
            </a:r>
            <a:r>
              <a:rPr lang="ro-RO" b="1" dirty="0">
                <a:highlight>
                  <a:srgbClr val="FFFF00"/>
                </a:highlight>
              </a:rPr>
              <a:t>  </a:t>
            </a:r>
            <a:r>
              <a:rPr lang="ro-RO" dirty="0"/>
              <a:t> t</a:t>
            </a:r>
            <a:r>
              <a:rPr lang="en-US" dirty="0" err="1"/>
              <a:t>unneling</a:t>
            </a:r>
            <a:r>
              <a:rPr lang="en-US" dirty="0"/>
              <a:t> breakdown </a:t>
            </a:r>
            <a:endParaRPr lang="ro-RO" dirty="0"/>
          </a:p>
          <a:p>
            <a:pPr>
              <a:buFont typeface="Wingdings" panose="05000000000000000000" pitchFamily="2" charset="2"/>
              <a:buChar char="v"/>
            </a:pPr>
            <a:r>
              <a:rPr lang="en-US" b="1" dirty="0">
                <a:highlight>
                  <a:srgbClr val="FFFF00"/>
                </a:highlight>
              </a:rPr>
              <a:t>V</a:t>
            </a:r>
            <a:r>
              <a:rPr lang="en-US" sz="1500" b="1" dirty="0">
                <a:highlight>
                  <a:srgbClr val="FFFF00"/>
                </a:highlight>
              </a:rPr>
              <a:t>BD</a:t>
            </a:r>
            <a:r>
              <a:rPr lang="en-US" b="1" dirty="0">
                <a:highlight>
                  <a:srgbClr val="FFFF00"/>
                </a:highlight>
              </a:rPr>
              <a:t> &gt; 6Eg</a:t>
            </a:r>
            <a:r>
              <a:rPr lang="ro-RO" b="1" dirty="0">
                <a:highlight>
                  <a:srgbClr val="FFFF00"/>
                </a:highlight>
              </a:rPr>
              <a:t> </a:t>
            </a:r>
            <a:r>
              <a:rPr lang="en-US" b="1" dirty="0">
                <a:highlight>
                  <a:srgbClr val="FFFF00"/>
                </a:highlight>
              </a:rPr>
              <a:t>/q </a:t>
            </a:r>
            <a:r>
              <a:rPr lang="en-US" dirty="0"/>
              <a:t>→ </a:t>
            </a:r>
            <a:r>
              <a:rPr lang="ro-RO" dirty="0"/>
              <a:t> </a:t>
            </a:r>
            <a:r>
              <a:rPr lang="en-US" dirty="0"/>
              <a:t>avalanche breakdown </a:t>
            </a:r>
            <a:endParaRPr lang="ro-RO" dirty="0"/>
          </a:p>
          <a:p>
            <a:pPr>
              <a:buFont typeface="Wingdings" panose="05000000000000000000" pitchFamily="2" charset="2"/>
              <a:buChar char="v"/>
            </a:pPr>
            <a:r>
              <a:rPr lang="en-US" b="1" dirty="0">
                <a:highlight>
                  <a:srgbClr val="FFFF00"/>
                </a:highlight>
              </a:rPr>
              <a:t>4Eg</a:t>
            </a:r>
            <a:r>
              <a:rPr lang="ro-RO" b="1" dirty="0">
                <a:highlight>
                  <a:srgbClr val="FFFF00"/>
                </a:highlight>
              </a:rPr>
              <a:t> </a:t>
            </a:r>
            <a:r>
              <a:rPr lang="en-US" b="1" dirty="0">
                <a:highlight>
                  <a:srgbClr val="FFFF00"/>
                </a:highlight>
              </a:rPr>
              <a:t>/q &lt; V</a:t>
            </a:r>
            <a:r>
              <a:rPr lang="en-US" sz="1500" b="1" dirty="0">
                <a:highlight>
                  <a:srgbClr val="FFFF00"/>
                </a:highlight>
              </a:rPr>
              <a:t>BD</a:t>
            </a:r>
            <a:r>
              <a:rPr lang="en-US" b="1" dirty="0">
                <a:highlight>
                  <a:srgbClr val="FFFF00"/>
                </a:highlight>
              </a:rPr>
              <a:t> &lt; 6Eg</a:t>
            </a:r>
            <a:r>
              <a:rPr lang="ro-RO" b="1" dirty="0">
                <a:highlight>
                  <a:srgbClr val="FFFF00"/>
                </a:highlight>
              </a:rPr>
              <a:t> </a:t>
            </a:r>
            <a:r>
              <a:rPr lang="en-US" b="1" dirty="0">
                <a:highlight>
                  <a:srgbClr val="FFFF00"/>
                </a:highlight>
              </a:rPr>
              <a:t>/q </a:t>
            </a:r>
            <a:r>
              <a:rPr lang="en-US" dirty="0"/>
              <a:t>→ both tunneling and avalanche mechanisms are responsible</a:t>
            </a:r>
            <a:endParaRPr lang="ro-RO" dirty="0"/>
          </a:p>
          <a:p>
            <a:pPr>
              <a:buFont typeface="Wingdings" panose="05000000000000000000" pitchFamily="2" charset="2"/>
              <a:buChar char="v"/>
            </a:pPr>
            <a:r>
              <a:rPr lang="ro-RO" dirty="0"/>
              <a:t>Video: </a:t>
            </a:r>
            <a:r>
              <a:rPr lang="en-US" dirty="0">
                <a:hlinkClick r:id="rId2"/>
              </a:rPr>
              <a:t>https://youtu.be/EzlSafjMltc</a:t>
            </a:r>
            <a:endParaRPr lang="ro-RO"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623092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75A55F-70D0-BE75-757C-3336F32D90B6}"/>
              </a:ext>
            </a:extLst>
          </p:cNvPr>
          <p:cNvGraphicFramePr>
            <a:graphicFrameLocks noGrp="1"/>
          </p:cNvGraphicFramePr>
          <p:nvPr>
            <p:ph idx="1"/>
            <p:extLst>
              <p:ext uri="{D42A27DB-BD31-4B8C-83A1-F6EECF244321}">
                <p14:modId xmlns:p14="http://schemas.microsoft.com/office/powerpoint/2010/main" val="4225362315"/>
              </p:ext>
            </p:extLst>
          </p:nvPr>
        </p:nvGraphicFramePr>
        <p:xfrm>
          <a:off x="228600" y="1905000"/>
          <a:ext cx="8610600" cy="2971799"/>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1005243449"/>
                    </a:ext>
                  </a:extLst>
                </a:gridCol>
                <a:gridCol w="4305300">
                  <a:extLst>
                    <a:ext uri="{9D8B030D-6E8A-4147-A177-3AD203B41FA5}">
                      <a16:colId xmlns:a16="http://schemas.microsoft.com/office/drawing/2014/main" val="3647331588"/>
                    </a:ext>
                  </a:extLst>
                </a:gridCol>
              </a:tblGrid>
              <a:tr h="363386">
                <a:tc>
                  <a:txBody>
                    <a:bodyPr/>
                    <a:lstStyle/>
                    <a:p>
                      <a:r>
                        <a:rPr lang="ro-RO" sz="1000" dirty="0"/>
                        <a:t>Capacitatea de barieră / capacitate tranzitorie</a:t>
                      </a:r>
                      <a:endParaRPr lang="en-US" sz="1000" dirty="0"/>
                    </a:p>
                  </a:txBody>
                  <a:tcPr marL="68580" marR="68580" marT="34290" marB="34290"/>
                </a:tc>
                <a:tc>
                  <a:txBody>
                    <a:bodyPr/>
                    <a:lstStyle/>
                    <a:p>
                      <a:r>
                        <a:rPr lang="ro-RO" sz="1000" dirty="0"/>
                        <a:t>Capacitatea de difuzie / Capacitatea de acumulare, păstrare</a:t>
                      </a:r>
                      <a:endParaRPr lang="en-US" sz="1000" dirty="0"/>
                    </a:p>
                  </a:txBody>
                  <a:tcPr marL="68580" marR="68580" marT="34290" marB="34290"/>
                </a:tc>
                <a:extLst>
                  <a:ext uri="{0D108BD9-81ED-4DB2-BD59-A6C34878D82A}">
                    <a16:rowId xmlns:a16="http://schemas.microsoft.com/office/drawing/2014/main" val="2324361123"/>
                  </a:ext>
                </a:extLst>
              </a:tr>
              <a:tr h="363386">
                <a:tc>
                  <a:txBody>
                    <a:bodyPr/>
                    <a:lstStyle/>
                    <a:p>
                      <a:r>
                        <a:rPr lang="ro-RO" sz="1000" dirty="0"/>
                        <a:t>Dominantă la polarizare inversă</a:t>
                      </a:r>
                      <a:endParaRPr lang="en-US" sz="1000" dirty="0"/>
                    </a:p>
                  </a:txBody>
                  <a:tcPr marL="68580" marR="68580" marT="34290" marB="34290"/>
                </a:tc>
                <a:tc>
                  <a:txBody>
                    <a:bodyPr/>
                    <a:lstStyle/>
                    <a:p>
                      <a:r>
                        <a:rPr lang="ro-RO" sz="1000" dirty="0"/>
                        <a:t>Dominantă la polarizare directă</a:t>
                      </a:r>
                      <a:endParaRPr lang="en-US" sz="1000" dirty="0"/>
                    </a:p>
                  </a:txBody>
                  <a:tcPr marL="68580" marR="68580" marT="34290" marB="34290"/>
                </a:tc>
                <a:extLst>
                  <a:ext uri="{0D108BD9-81ED-4DB2-BD59-A6C34878D82A}">
                    <a16:rowId xmlns:a16="http://schemas.microsoft.com/office/drawing/2014/main" val="3283272009"/>
                  </a:ext>
                </a:extLst>
              </a:tr>
              <a:tr h="492811">
                <a:tc>
                  <a:txBody>
                    <a:bodyPr/>
                    <a:lstStyle/>
                    <a:p>
                      <a:r>
                        <a:rPr lang="ro-RO" sz="1000" dirty="0"/>
                        <a:t>Rezultat al lucrului ca </a:t>
                      </a:r>
                      <a:r>
                        <a:rPr lang="ro-RO" sz="1000" dirty="0" err="1"/>
                        <a:t>capacitor</a:t>
                      </a:r>
                      <a:r>
                        <a:rPr lang="ro-RO" sz="1000" dirty="0"/>
                        <a:t> a stratului sărăcit</a:t>
                      </a:r>
                      <a:endParaRPr lang="en-US" sz="1000" dirty="0"/>
                    </a:p>
                  </a:txBody>
                  <a:tcPr marL="68580" marR="68580" marT="34290" marB="34290"/>
                </a:tc>
                <a:tc>
                  <a:txBody>
                    <a:bodyPr/>
                    <a:lstStyle/>
                    <a:p>
                      <a:r>
                        <a:rPr lang="ro-RO" sz="1000" dirty="0"/>
                        <a:t>Rezultat al injecției purtătorilor minoritari și acumularea lor lângă barieră</a:t>
                      </a:r>
                      <a:endParaRPr lang="en-US" sz="1000" dirty="0"/>
                    </a:p>
                  </a:txBody>
                  <a:tcPr marL="68580" marR="68580" marT="34290" marB="34290"/>
                </a:tc>
                <a:extLst>
                  <a:ext uri="{0D108BD9-81ED-4DB2-BD59-A6C34878D82A}">
                    <a16:rowId xmlns:a16="http://schemas.microsoft.com/office/drawing/2014/main" val="2256020589"/>
                  </a:ext>
                </a:extLst>
              </a:tr>
              <a:tr h="363386">
                <a:tc>
                  <a:txBody>
                    <a:bodyPr/>
                    <a:lstStyle/>
                    <a:p>
                      <a:r>
                        <a:rPr lang="ro-RO" sz="1000" dirty="0"/>
                        <a:t>Valori de </a:t>
                      </a:r>
                      <a:r>
                        <a:rPr lang="ro-RO" sz="1000" dirty="0" err="1"/>
                        <a:t>picoFarade</a:t>
                      </a:r>
                      <a:endParaRPr lang="en-US" sz="1000" dirty="0"/>
                    </a:p>
                  </a:txBody>
                  <a:tcPr marL="68580" marR="68580" marT="34290" marB="34290"/>
                </a:tc>
                <a:tc>
                  <a:txBody>
                    <a:bodyPr/>
                    <a:lstStyle/>
                    <a:p>
                      <a:r>
                        <a:rPr lang="ro-RO" sz="1000" dirty="0"/>
                        <a:t>Valori mult mai mari – până la </a:t>
                      </a:r>
                      <a:r>
                        <a:rPr lang="ro-RO" sz="1000" dirty="0" err="1"/>
                        <a:t>microFarade</a:t>
                      </a:r>
                      <a:endParaRPr lang="en-US" sz="1000" dirty="0"/>
                    </a:p>
                  </a:txBody>
                  <a:tcPr marL="68580" marR="68580" marT="34290" marB="34290"/>
                </a:tc>
                <a:extLst>
                  <a:ext uri="{0D108BD9-81ED-4DB2-BD59-A6C34878D82A}">
                    <a16:rowId xmlns:a16="http://schemas.microsoft.com/office/drawing/2014/main" val="3280084445"/>
                  </a:ext>
                </a:extLst>
              </a:tr>
              <a:tr h="694415">
                <a:tc>
                  <a:txBody>
                    <a:bodyPr/>
                    <a:lstStyle/>
                    <a:p>
                      <a:r>
                        <a:rPr lang="ro-RO" sz="1000" dirty="0"/>
                        <a:t>Scade cu creșterea  polarizării inverse, deoarece lățimea regiunii sărăcite crește                          =</a:t>
                      </a:r>
                    </a:p>
                    <a:p>
                      <a:endParaRPr lang="en-US" sz="1000" dirty="0"/>
                    </a:p>
                  </a:txBody>
                  <a:tcPr marL="68580" marR="68580" marT="34290" marB="34290"/>
                </a:tc>
                <a:tc>
                  <a:txBody>
                    <a:bodyPr/>
                    <a:lstStyle/>
                    <a:p>
                      <a:r>
                        <a:rPr lang="ro-RO" sz="1000" dirty="0"/>
                        <a:t>Capacitatea de difuzie proporțională cu curentul direct</a:t>
                      </a:r>
                    </a:p>
                    <a:p>
                      <a:r>
                        <a:rPr lang="ro-RO" sz="1000" dirty="0"/>
                        <a:t>C</a:t>
                      </a:r>
                      <a:r>
                        <a:rPr lang="ro-RO" sz="1100" b="1" dirty="0"/>
                        <a:t>D </a:t>
                      </a:r>
                      <a:r>
                        <a:rPr lang="ro-RO" sz="1000" dirty="0"/>
                        <a:t>= </a:t>
                      </a:r>
                      <a:endParaRPr lang="en-US" sz="1000" dirty="0"/>
                    </a:p>
                  </a:txBody>
                  <a:tcPr marL="68580" marR="68580" marT="34290" marB="34290"/>
                </a:tc>
                <a:extLst>
                  <a:ext uri="{0D108BD9-81ED-4DB2-BD59-A6C34878D82A}">
                    <a16:rowId xmlns:a16="http://schemas.microsoft.com/office/drawing/2014/main" val="3012204226"/>
                  </a:ext>
                </a:extLst>
              </a:tr>
              <a:tr h="694415">
                <a:tc>
                  <a:txBody>
                    <a:bodyPr/>
                    <a:lstStyle/>
                    <a:p>
                      <a:r>
                        <a:rPr lang="en-US" sz="1000" dirty="0"/>
                        <a:t>se </a:t>
                      </a:r>
                      <a:r>
                        <a:rPr lang="en-US" sz="1000" dirty="0" err="1"/>
                        <a:t>comportă</a:t>
                      </a:r>
                      <a:r>
                        <a:rPr lang="en-US" sz="1000" dirty="0"/>
                        <a:t> ca un </a:t>
                      </a:r>
                      <a:r>
                        <a:rPr lang="en-US" sz="1000" dirty="0" err="1"/>
                        <a:t>condensator</a:t>
                      </a:r>
                      <a:r>
                        <a:rPr lang="en-US" sz="1000" dirty="0"/>
                        <a:t> static </a:t>
                      </a:r>
                      <a:r>
                        <a:rPr lang="en-US" sz="1000" dirty="0" err="1"/>
                        <a:t>pentru</a:t>
                      </a:r>
                      <a:r>
                        <a:rPr lang="en-US" sz="1000" dirty="0"/>
                        <a:t> </a:t>
                      </a:r>
                      <a:r>
                        <a:rPr lang="en-US" sz="1000" dirty="0" err="1"/>
                        <a:t>frecvențe</a:t>
                      </a:r>
                      <a:r>
                        <a:rPr lang="en-US" sz="1000" dirty="0"/>
                        <a:t> </a:t>
                      </a:r>
                      <a:r>
                        <a:rPr lang="en-US" sz="1000" dirty="0" err="1"/>
                        <a:t>până</a:t>
                      </a:r>
                      <a:r>
                        <a:rPr lang="en-US" sz="1000" dirty="0"/>
                        <a:t> la care </a:t>
                      </a:r>
                      <a:r>
                        <a:rPr lang="en-US" sz="1000" dirty="0" err="1"/>
                        <a:t>dinamica</a:t>
                      </a:r>
                      <a:r>
                        <a:rPr lang="en-US" sz="1000" dirty="0"/>
                        <a:t> la </a:t>
                      </a:r>
                      <a:r>
                        <a:rPr lang="en-US" sz="1000" dirty="0" err="1"/>
                        <a:t>marginea</a:t>
                      </a:r>
                      <a:r>
                        <a:rPr lang="en-US" sz="1000" dirty="0"/>
                        <a:t> </a:t>
                      </a:r>
                      <a:r>
                        <a:rPr lang="en-US" sz="1000" dirty="0" err="1"/>
                        <a:t>epuizării</a:t>
                      </a:r>
                      <a:r>
                        <a:rPr lang="en-US" sz="1000" dirty="0"/>
                        <a:t> (</a:t>
                      </a:r>
                      <a:r>
                        <a:rPr lang="en-US" sz="1000" dirty="0" err="1"/>
                        <a:t>neglijabilă</a:t>
                      </a:r>
                      <a:r>
                        <a:rPr lang="en-US" sz="1000" dirty="0"/>
                        <a:t>) </a:t>
                      </a:r>
                      <a:r>
                        <a:rPr lang="en-US" sz="1000" dirty="0" err="1"/>
                        <a:t>contează</a:t>
                      </a:r>
                      <a:r>
                        <a:rPr lang="en-US" sz="1000" dirty="0"/>
                        <a:t>; </a:t>
                      </a:r>
                      <a:r>
                        <a:rPr lang="en-US" sz="1000" dirty="0" err="1"/>
                        <a:t>scăderea</a:t>
                      </a:r>
                      <a:r>
                        <a:rPr lang="en-US" sz="1000" dirty="0"/>
                        <a:t> </a:t>
                      </a:r>
                      <a:r>
                        <a:rPr lang="en-US" sz="1000" dirty="0" err="1"/>
                        <a:t>frecvenței</a:t>
                      </a:r>
                      <a:r>
                        <a:rPr lang="en-US" sz="1000" dirty="0"/>
                        <a:t> la </a:t>
                      </a:r>
                      <a:r>
                        <a:rPr lang="en-US" sz="1000" dirty="0" err="1"/>
                        <a:t>frecvențe</a:t>
                      </a:r>
                      <a:r>
                        <a:rPr lang="en-US" sz="1000" dirty="0"/>
                        <a:t> </a:t>
                      </a:r>
                      <a:r>
                        <a:rPr lang="en-US" sz="1000" dirty="0" err="1"/>
                        <a:t>foarte</a:t>
                      </a:r>
                      <a:r>
                        <a:rPr lang="en-US" sz="1000" dirty="0"/>
                        <a:t> </a:t>
                      </a:r>
                      <a:r>
                        <a:rPr lang="en-US" sz="1000" dirty="0" err="1"/>
                        <a:t>mari</a:t>
                      </a:r>
                      <a:r>
                        <a:rPr lang="en-US" sz="1000" dirty="0"/>
                        <a:t> din </a:t>
                      </a:r>
                      <a:r>
                        <a:rPr lang="en-US" sz="1000" dirty="0" err="1"/>
                        <a:t>cauza</a:t>
                      </a:r>
                      <a:r>
                        <a:rPr lang="en-US" sz="1000" dirty="0"/>
                        <a:t> </a:t>
                      </a:r>
                      <a:r>
                        <a:rPr lang="en-US" sz="1000" dirty="0" err="1"/>
                        <a:t>rezistenței</a:t>
                      </a:r>
                      <a:r>
                        <a:rPr lang="en-US" sz="1000" dirty="0"/>
                        <a:t> </a:t>
                      </a:r>
                      <a:r>
                        <a:rPr lang="en-US" sz="1000" dirty="0" err="1"/>
                        <a:t>serie</a:t>
                      </a:r>
                      <a:r>
                        <a:rPr lang="en-US" sz="1000" dirty="0"/>
                        <a:t> </a:t>
                      </a:r>
                      <a:r>
                        <a:rPr lang="en-US" sz="1000" dirty="0" err="1"/>
                        <a:t>și</a:t>
                      </a:r>
                      <a:r>
                        <a:rPr lang="en-US" sz="1000" dirty="0"/>
                        <a:t> </a:t>
                      </a:r>
                      <a:r>
                        <a:rPr lang="en-US" sz="1000" dirty="0" err="1"/>
                        <a:t>dispersiei</a:t>
                      </a:r>
                      <a:r>
                        <a:rPr lang="en-US" sz="1000" dirty="0"/>
                        <a:t>.</a:t>
                      </a:r>
                    </a:p>
                  </a:txBody>
                  <a:tcPr marL="68580" marR="68580" marT="34290" marB="34290"/>
                </a:tc>
                <a:tc>
                  <a:txBody>
                    <a:bodyPr/>
                    <a:lstStyle/>
                    <a:p>
                      <a:r>
                        <a:rPr lang="en-US" sz="1000" dirty="0" err="1"/>
                        <a:t>prezintă</a:t>
                      </a:r>
                      <a:r>
                        <a:rPr lang="en-US" sz="1000" dirty="0"/>
                        <a:t> </a:t>
                      </a:r>
                      <a:r>
                        <a:rPr lang="en-US" sz="1000" dirty="0" err="1"/>
                        <a:t>dispersia</a:t>
                      </a:r>
                      <a:r>
                        <a:rPr lang="en-US" sz="1000" dirty="0"/>
                        <a:t> cu </a:t>
                      </a:r>
                      <a:r>
                        <a:rPr lang="en-US" sz="1000" dirty="0" err="1"/>
                        <a:t>frecvența</a:t>
                      </a:r>
                      <a:r>
                        <a:rPr lang="en-US" sz="1000" dirty="0"/>
                        <a:t>; </a:t>
                      </a:r>
                      <a:r>
                        <a:rPr lang="en-US" sz="1000" dirty="0" err="1"/>
                        <a:t>pentru</a:t>
                      </a:r>
                      <a:r>
                        <a:rPr lang="en-US" sz="1000" dirty="0"/>
                        <a:t> </a:t>
                      </a:r>
                      <a:r>
                        <a:rPr lang="el-GR" sz="1000" b="1" dirty="0"/>
                        <a:t>ω ≳ 1/τ</a:t>
                      </a:r>
                      <a:r>
                        <a:rPr lang="en-US" sz="1000" b="1" dirty="0"/>
                        <a:t>F, </a:t>
                      </a:r>
                      <a:r>
                        <a:rPr lang="en-US" sz="1000" dirty="0" err="1"/>
                        <a:t>capacitatea</a:t>
                      </a:r>
                      <a:r>
                        <a:rPr lang="en-US" sz="1000" dirty="0"/>
                        <a:t> </a:t>
                      </a:r>
                      <a:r>
                        <a:rPr lang="en-US" sz="1000" dirty="0" err="1"/>
                        <a:t>aparentă</a:t>
                      </a:r>
                      <a:r>
                        <a:rPr lang="en-US" sz="1000" dirty="0"/>
                        <a:t> de </a:t>
                      </a:r>
                      <a:r>
                        <a:rPr lang="en-US" sz="1000" dirty="0" err="1"/>
                        <a:t>difuzie</a:t>
                      </a:r>
                      <a:r>
                        <a:rPr lang="en-US" sz="1000" dirty="0"/>
                        <a:t> </a:t>
                      </a:r>
                      <a:r>
                        <a:rPr lang="en-US" sz="1000" dirty="0" err="1"/>
                        <a:t>scade</a:t>
                      </a:r>
                      <a:r>
                        <a:rPr lang="en-US" sz="1000" dirty="0"/>
                        <a:t> </a:t>
                      </a:r>
                      <a:r>
                        <a:rPr lang="en-US" sz="1000" dirty="0" err="1"/>
                        <a:t>deoarece</a:t>
                      </a:r>
                      <a:r>
                        <a:rPr lang="en-US" sz="1000" dirty="0"/>
                        <a:t> </a:t>
                      </a:r>
                      <a:r>
                        <a:rPr lang="en-US" sz="1000" dirty="0" err="1"/>
                        <a:t>purtătorii</a:t>
                      </a:r>
                      <a:r>
                        <a:rPr lang="en-US" sz="1000" dirty="0"/>
                        <a:t> de </a:t>
                      </a:r>
                      <a:r>
                        <a:rPr lang="en-US" sz="1000" dirty="0" err="1"/>
                        <a:t>curent</a:t>
                      </a:r>
                      <a:r>
                        <a:rPr lang="en-US" sz="1000" dirty="0"/>
                        <a:t> nu pot </a:t>
                      </a:r>
                      <a:r>
                        <a:rPr lang="en-US" sz="1000" dirty="0" err="1"/>
                        <a:t>urm</a:t>
                      </a:r>
                      <a:r>
                        <a:rPr lang="ro-RO" sz="1000" dirty="0" err="1"/>
                        <a:t>ări</a:t>
                      </a:r>
                      <a:r>
                        <a:rPr lang="ro-RO" sz="1000" dirty="0"/>
                        <a:t> CA</a:t>
                      </a:r>
                      <a:r>
                        <a:rPr lang="en-US" sz="1000" dirty="0"/>
                        <a:t>, </a:t>
                      </a:r>
                      <a:r>
                        <a:rPr lang="en-US" sz="1000" dirty="0" err="1"/>
                        <a:t>reducând</a:t>
                      </a:r>
                      <a:r>
                        <a:rPr lang="en-US" sz="1000" dirty="0"/>
                        <a:t> Cd </a:t>
                      </a:r>
                      <a:r>
                        <a:rPr lang="en-US" sz="1000" dirty="0" err="1"/>
                        <a:t>și</a:t>
                      </a:r>
                      <a:r>
                        <a:rPr lang="en-US" sz="1000" dirty="0"/>
                        <a:t> </a:t>
                      </a:r>
                      <a:r>
                        <a:rPr lang="en-US" sz="1000" dirty="0" err="1"/>
                        <a:t>introducând</a:t>
                      </a:r>
                      <a:r>
                        <a:rPr lang="en-US" sz="1000" dirty="0"/>
                        <a:t> </a:t>
                      </a:r>
                      <a:r>
                        <a:rPr lang="en-US" sz="1000" dirty="0" err="1"/>
                        <a:t>decalaj</a:t>
                      </a:r>
                      <a:r>
                        <a:rPr lang="en-US" sz="1000" dirty="0"/>
                        <a:t> de </a:t>
                      </a:r>
                      <a:r>
                        <a:rPr lang="en-US" sz="1000" dirty="0" err="1"/>
                        <a:t>fază</a:t>
                      </a:r>
                      <a:r>
                        <a:rPr lang="en-US" sz="1000" dirty="0"/>
                        <a:t>.</a:t>
                      </a:r>
                    </a:p>
                  </a:txBody>
                  <a:tcPr marL="68580" marR="68580" marT="34290" marB="34290"/>
                </a:tc>
                <a:extLst>
                  <a:ext uri="{0D108BD9-81ED-4DB2-BD59-A6C34878D82A}">
                    <a16:rowId xmlns:a16="http://schemas.microsoft.com/office/drawing/2014/main" val="2538160513"/>
                  </a:ext>
                </a:extLst>
              </a:tr>
            </a:tbl>
          </a:graphicData>
        </a:graphic>
      </p:graphicFrame>
      <p:pic>
        <p:nvPicPr>
          <p:cNvPr id="9" name="Picture 8">
            <a:extLst>
              <a:ext uri="{FF2B5EF4-FFF2-40B4-BE49-F238E27FC236}">
                <a16:creationId xmlns:a16="http://schemas.microsoft.com/office/drawing/2014/main" id="{412BA993-F7A6-F7CF-C940-82C719F687CD}"/>
              </a:ext>
            </a:extLst>
          </p:cNvPr>
          <p:cNvPicPr>
            <a:picLocks noChangeAspect="1"/>
          </p:cNvPicPr>
          <p:nvPr/>
        </p:nvPicPr>
        <p:blipFill>
          <a:blip r:embed="rId2"/>
          <a:stretch>
            <a:fillRect/>
          </a:stretch>
        </p:blipFill>
        <p:spPr>
          <a:xfrm>
            <a:off x="1447800" y="3733800"/>
            <a:ext cx="913778" cy="192908"/>
          </a:xfrm>
          <a:prstGeom prst="rect">
            <a:avLst/>
          </a:prstGeom>
        </p:spPr>
      </p:pic>
      <p:pic>
        <p:nvPicPr>
          <p:cNvPr id="11" name="Picture 10">
            <a:extLst>
              <a:ext uri="{FF2B5EF4-FFF2-40B4-BE49-F238E27FC236}">
                <a16:creationId xmlns:a16="http://schemas.microsoft.com/office/drawing/2014/main" id="{4FB7428C-8B26-669F-30E0-D3A85C9D9398}"/>
              </a:ext>
            </a:extLst>
          </p:cNvPr>
          <p:cNvPicPr>
            <a:picLocks noChangeAspect="1"/>
          </p:cNvPicPr>
          <p:nvPr/>
        </p:nvPicPr>
        <p:blipFill>
          <a:blip r:embed="rId3"/>
          <a:stretch>
            <a:fillRect/>
          </a:stretch>
        </p:blipFill>
        <p:spPr>
          <a:xfrm>
            <a:off x="5051925" y="3707239"/>
            <a:ext cx="891053" cy="438938"/>
          </a:xfrm>
          <a:prstGeom prst="rect">
            <a:avLst/>
          </a:prstGeom>
        </p:spPr>
      </p:pic>
      <p:pic>
        <p:nvPicPr>
          <p:cNvPr id="13" name="Picture 12">
            <a:extLst>
              <a:ext uri="{FF2B5EF4-FFF2-40B4-BE49-F238E27FC236}">
                <a16:creationId xmlns:a16="http://schemas.microsoft.com/office/drawing/2014/main" id="{B9562919-CEB6-7455-5CAB-4ED2F62CA3CE}"/>
              </a:ext>
            </a:extLst>
          </p:cNvPr>
          <p:cNvPicPr>
            <a:picLocks noChangeAspect="1"/>
          </p:cNvPicPr>
          <p:nvPr/>
        </p:nvPicPr>
        <p:blipFill>
          <a:blip r:embed="rId4"/>
          <a:stretch>
            <a:fillRect/>
          </a:stretch>
        </p:blipFill>
        <p:spPr>
          <a:xfrm>
            <a:off x="3784819" y="3707239"/>
            <a:ext cx="614513" cy="438938"/>
          </a:xfrm>
          <a:prstGeom prst="rect">
            <a:avLst/>
          </a:prstGeom>
        </p:spPr>
      </p:pic>
    </p:spTree>
    <p:extLst>
      <p:ext uri="{BB962C8B-B14F-4D97-AF65-F5344CB8AC3E}">
        <p14:creationId xmlns:p14="http://schemas.microsoft.com/office/powerpoint/2010/main" val="2855560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4147"/>
            <a:ext cx="6515100" cy="367903"/>
          </a:xfrm>
        </p:spPr>
        <p:txBody>
          <a:bodyPr>
            <a:normAutofit fontScale="90000"/>
          </a:bodyPr>
          <a:lstStyle/>
          <a:p>
            <a:pPr>
              <a:defRPr/>
            </a:pPr>
            <a:r>
              <a:rPr lang="en-US" dirty="0" err="1">
                <a:latin typeface="Arial" panose="020B0604020202020204" pitchFamily="34" charset="0"/>
                <a:cs typeface="Arial" panose="020B0604020202020204" pitchFamily="34" charset="0"/>
              </a:rPr>
              <a:t>Dioda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varicap</a:t>
            </a:r>
            <a:r>
              <a:rPr lang="en-US" dirty="0">
                <a:latin typeface="Arial" panose="020B0604020202020204" pitchFamily="34" charset="0"/>
                <a:cs typeface="Arial" panose="020B0604020202020204" pitchFamily="34" charset="0"/>
              </a:rPr>
              <a:t>,  VARACTOR, </a:t>
            </a:r>
            <a:br>
              <a:rPr lang="en-US" dirty="0"/>
            </a:br>
            <a:endParaRPr lang="en-US" dirty="0"/>
          </a:p>
        </p:txBody>
      </p:sp>
      <p:sp>
        <p:nvSpPr>
          <p:cNvPr id="70659" name="Content Placeholder 2"/>
          <p:cNvSpPr>
            <a:spLocks noGrp="1"/>
          </p:cNvSpPr>
          <p:nvPr>
            <p:ph idx="1"/>
          </p:nvPr>
        </p:nvSpPr>
        <p:spPr>
          <a:xfrm>
            <a:off x="220766" y="2190885"/>
            <a:ext cx="8217776" cy="2116700"/>
          </a:xfrm>
        </p:spPr>
        <p:txBody>
          <a:bodyPr>
            <a:normAutofit/>
          </a:bodyPr>
          <a:lstStyle/>
          <a:p>
            <a:pPr marL="0" indent="0">
              <a:buNone/>
            </a:pPr>
            <a:r>
              <a:rPr lang="en-US" altLang="en-US" sz="1800" dirty="0" err="1"/>
              <a:t>Tensiunea</a:t>
            </a:r>
            <a:r>
              <a:rPr lang="en-US" altLang="en-US" sz="1800" dirty="0"/>
              <a:t> </a:t>
            </a:r>
            <a:r>
              <a:rPr lang="en-US" altLang="en-US" sz="1800" dirty="0" err="1"/>
              <a:t>inversă</a:t>
            </a:r>
            <a:r>
              <a:rPr lang="en-US" altLang="en-US" sz="1800" dirty="0"/>
              <a:t> nu </a:t>
            </a:r>
            <a:r>
              <a:rPr lang="en-US" altLang="en-US" sz="1800" dirty="0" err="1"/>
              <a:t>trebuie</a:t>
            </a:r>
            <a:r>
              <a:rPr lang="en-US" altLang="en-US" sz="1800" dirty="0"/>
              <a:t> </a:t>
            </a:r>
            <a:r>
              <a:rPr lang="en-US" altLang="en-US" sz="1800" dirty="0" err="1"/>
              <a:t>să</a:t>
            </a:r>
            <a:r>
              <a:rPr lang="en-US" altLang="en-US" sz="1800" dirty="0"/>
              <a:t> </a:t>
            </a:r>
            <a:r>
              <a:rPr lang="en-US" altLang="en-US" sz="1800" dirty="0" err="1"/>
              <a:t>depăşească</a:t>
            </a:r>
            <a:r>
              <a:rPr lang="en-US" altLang="en-US" sz="1800" dirty="0"/>
              <a:t> </a:t>
            </a:r>
            <a:r>
              <a:rPr lang="en-US" altLang="en-US" sz="1800" dirty="0" err="1"/>
              <a:t>tensiunea</a:t>
            </a:r>
            <a:r>
              <a:rPr lang="en-US" altLang="en-US" sz="1800" dirty="0"/>
              <a:t> </a:t>
            </a:r>
            <a:r>
              <a:rPr lang="en-US" altLang="en-US" sz="1800" dirty="0" err="1"/>
              <a:t>corespunzătoare</a:t>
            </a:r>
            <a:r>
              <a:rPr lang="en-US" altLang="en-US" sz="1800" dirty="0"/>
              <a:t> </a:t>
            </a:r>
            <a:r>
              <a:rPr lang="en-US" altLang="en-US" sz="1800" dirty="0" err="1"/>
              <a:t>multiplicării</a:t>
            </a:r>
            <a:r>
              <a:rPr lang="en-US" altLang="en-US" sz="1800" dirty="0"/>
              <a:t> în </a:t>
            </a:r>
            <a:r>
              <a:rPr lang="en-US" altLang="en-US" sz="1800" dirty="0" err="1"/>
              <a:t>avalanşă</a:t>
            </a:r>
            <a:r>
              <a:rPr lang="en-US" altLang="en-US" sz="1800" dirty="0"/>
              <a:t> a </a:t>
            </a:r>
            <a:r>
              <a:rPr lang="en-US" altLang="en-US" sz="1800" dirty="0" err="1"/>
              <a:t>purtătorilor</a:t>
            </a:r>
            <a:r>
              <a:rPr lang="en-US" altLang="en-US" sz="1800" dirty="0"/>
              <a:t> de </a:t>
            </a:r>
            <a:r>
              <a:rPr lang="en-US" altLang="en-US" sz="1800" dirty="0" err="1"/>
              <a:t>sarcină</a:t>
            </a:r>
            <a:r>
              <a:rPr lang="en-US" altLang="en-US" sz="1800" dirty="0"/>
              <a:t>.</a:t>
            </a:r>
          </a:p>
          <a:p>
            <a:pPr marL="0" indent="0"/>
            <a:r>
              <a:rPr lang="en-US" altLang="en-US" sz="1800" dirty="0" err="1"/>
              <a:t>Capacitatea</a:t>
            </a:r>
            <a:r>
              <a:rPr lang="en-US" altLang="en-US" sz="1800" dirty="0"/>
              <a:t> </a:t>
            </a:r>
            <a:r>
              <a:rPr lang="en-US" altLang="en-US" sz="1800" dirty="0" err="1"/>
              <a:t>astfel</a:t>
            </a:r>
            <a:r>
              <a:rPr lang="en-US" altLang="en-US" sz="1800" dirty="0"/>
              <a:t> </a:t>
            </a:r>
            <a:r>
              <a:rPr lang="en-US" altLang="en-US" sz="1800" dirty="0" err="1"/>
              <a:t>generată</a:t>
            </a:r>
            <a:r>
              <a:rPr lang="en-US" altLang="en-US" sz="1800" dirty="0"/>
              <a:t> se </a:t>
            </a:r>
            <a:r>
              <a:rPr lang="en-US" altLang="en-US" sz="1800" dirty="0" err="1"/>
              <a:t>numeşte</a:t>
            </a:r>
            <a:r>
              <a:rPr lang="en-US" altLang="en-US" sz="1800" dirty="0"/>
              <a:t> capacitate de </a:t>
            </a:r>
            <a:r>
              <a:rPr lang="en-US" altLang="en-US" sz="1800" dirty="0" err="1"/>
              <a:t>barieră</a:t>
            </a:r>
            <a:r>
              <a:rPr lang="en-US" altLang="en-US" sz="1800" dirty="0"/>
              <a:t>. </a:t>
            </a:r>
            <a:endParaRPr lang="ro-RO" altLang="en-US" sz="1800" dirty="0"/>
          </a:p>
          <a:p>
            <a:pPr marL="0" indent="0"/>
            <a:r>
              <a:rPr lang="en-US" altLang="en-US" sz="1800" b="1" dirty="0" err="1"/>
              <a:t>C</a:t>
            </a:r>
            <a:r>
              <a:rPr lang="en-US" altLang="en-US" sz="1800" b="1" baseline="-25000" dirty="0" err="1"/>
              <a:t>bo</a:t>
            </a:r>
            <a:r>
              <a:rPr lang="en-US" altLang="en-US" sz="1800" dirty="0"/>
              <a:t> </a:t>
            </a:r>
            <a:r>
              <a:rPr lang="ro-RO" altLang="en-US" sz="1800" dirty="0"/>
              <a:t>- </a:t>
            </a:r>
            <a:r>
              <a:rPr lang="en-US" altLang="en-US" sz="1800" dirty="0" err="1"/>
              <a:t>capacitatea</a:t>
            </a:r>
            <a:r>
              <a:rPr lang="en-US" altLang="en-US" sz="1800" dirty="0"/>
              <a:t> de </a:t>
            </a:r>
            <a:r>
              <a:rPr lang="en-US" altLang="en-US" sz="1800" dirty="0" err="1"/>
              <a:t>barieră</a:t>
            </a:r>
            <a:r>
              <a:rPr lang="en-US" altLang="en-US" sz="1800" dirty="0"/>
              <a:t> în </a:t>
            </a:r>
            <a:r>
              <a:rPr lang="en-US" altLang="en-US" sz="1800" dirty="0" err="1"/>
              <a:t>absenţa</a:t>
            </a:r>
            <a:r>
              <a:rPr lang="en-US" altLang="en-US" sz="1800" dirty="0"/>
              <a:t> </a:t>
            </a:r>
            <a:r>
              <a:rPr lang="ro-RO" altLang="en-US" sz="1800" dirty="0"/>
              <a:t>polarizării</a:t>
            </a:r>
            <a:endParaRPr lang="en-US" altLang="en-US" sz="1800" dirty="0"/>
          </a:p>
        </p:txBody>
      </p:sp>
      <p:pic>
        <p:nvPicPr>
          <p:cNvPr id="706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9863" y="4146984"/>
            <a:ext cx="3302648" cy="244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8778" y="3048996"/>
            <a:ext cx="1775222"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766" y="935255"/>
            <a:ext cx="8217776" cy="1200329"/>
          </a:xfrm>
          <a:prstGeom prst="rect">
            <a:avLst/>
          </a:prstGeom>
        </p:spPr>
        <p:txBody>
          <a:bodyPr wrap="square">
            <a:spAutoFit/>
          </a:bodyPr>
          <a:lstStyle/>
          <a:p>
            <a:r>
              <a:rPr lang="en-US" altLang="en-US" dirty="0"/>
              <a:t>Am </a:t>
            </a:r>
            <a:r>
              <a:rPr lang="en-US" altLang="en-US" dirty="0" err="1"/>
              <a:t>văzut</a:t>
            </a:r>
            <a:r>
              <a:rPr lang="en-US" altLang="en-US" dirty="0"/>
              <a:t> </a:t>
            </a:r>
            <a:r>
              <a:rPr lang="en-US" altLang="en-US" dirty="0" err="1"/>
              <a:t>că</a:t>
            </a:r>
            <a:r>
              <a:rPr lang="en-US" altLang="en-US" dirty="0"/>
              <a:t> </a:t>
            </a:r>
            <a:r>
              <a:rPr lang="en-US" altLang="en-US" dirty="0" err="1"/>
              <a:t>datorită</a:t>
            </a:r>
            <a:r>
              <a:rPr lang="en-US" altLang="en-US" dirty="0"/>
              <a:t> </a:t>
            </a:r>
            <a:r>
              <a:rPr lang="en-US" altLang="en-US" dirty="0" err="1"/>
              <a:t>difuziei</a:t>
            </a:r>
            <a:r>
              <a:rPr lang="en-US" altLang="en-US" dirty="0"/>
              <a:t> </a:t>
            </a:r>
            <a:r>
              <a:rPr lang="en-US" altLang="en-US" dirty="0" err="1"/>
              <a:t>purtătorilor</a:t>
            </a:r>
            <a:r>
              <a:rPr lang="en-US" altLang="en-US" dirty="0"/>
              <a:t> </a:t>
            </a:r>
            <a:r>
              <a:rPr lang="en-US" altLang="en-US" dirty="0" err="1"/>
              <a:t>majoritari</a:t>
            </a:r>
            <a:r>
              <a:rPr lang="en-US" altLang="en-US" dirty="0"/>
              <a:t> de </a:t>
            </a:r>
            <a:r>
              <a:rPr lang="en-US" altLang="en-US" dirty="0" err="1"/>
              <a:t>sarcină</a:t>
            </a:r>
            <a:r>
              <a:rPr lang="en-US" altLang="en-US" dirty="0"/>
              <a:t>, în </a:t>
            </a:r>
            <a:r>
              <a:rPr lang="en-US" altLang="en-US" dirty="0" err="1"/>
              <a:t>vecinătatea</a:t>
            </a:r>
            <a:r>
              <a:rPr lang="en-US" altLang="en-US" dirty="0"/>
              <a:t> </a:t>
            </a:r>
            <a:r>
              <a:rPr lang="en-US" altLang="en-US" dirty="0" err="1"/>
              <a:t>joncţiunii</a:t>
            </a:r>
            <a:r>
              <a:rPr lang="en-US" altLang="en-US" dirty="0"/>
              <a:t> </a:t>
            </a:r>
            <a:r>
              <a:rPr lang="ro-RO" altLang="en-US" dirty="0"/>
              <a:t>SC</a:t>
            </a:r>
            <a:r>
              <a:rPr lang="en-US" altLang="en-US" dirty="0"/>
              <a:t> </a:t>
            </a:r>
            <a:r>
              <a:rPr lang="en-US" altLang="en-US" dirty="0" err="1"/>
              <a:t>apare</a:t>
            </a:r>
            <a:r>
              <a:rPr lang="en-US" altLang="en-US" dirty="0"/>
              <a:t> o </a:t>
            </a:r>
            <a:r>
              <a:rPr lang="en-US" altLang="en-US" dirty="0" err="1"/>
              <a:t>separare</a:t>
            </a:r>
            <a:r>
              <a:rPr lang="en-US" altLang="en-US" dirty="0"/>
              <a:t> de </a:t>
            </a:r>
            <a:r>
              <a:rPr lang="en-US" altLang="en-US" dirty="0" err="1"/>
              <a:t>sarcină</a:t>
            </a:r>
            <a:r>
              <a:rPr lang="en-US" altLang="en-US" dirty="0"/>
              <a:t> </a:t>
            </a:r>
            <a:r>
              <a:rPr lang="en-US" altLang="en-US" dirty="0" err="1"/>
              <a:t>electrică</a:t>
            </a:r>
            <a:r>
              <a:rPr lang="en-US" altLang="en-US" dirty="0"/>
              <a:t> (</a:t>
            </a:r>
            <a:r>
              <a:rPr lang="en-US" altLang="en-US" dirty="0" err="1"/>
              <a:t>sarcină</a:t>
            </a:r>
            <a:r>
              <a:rPr lang="en-US" altLang="en-US" dirty="0"/>
              <a:t> </a:t>
            </a:r>
            <a:r>
              <a:rPr lang="en-US" altLang="en-US" dirty="0" err="1"/>
              <a:t>spaţială</a:t>
            </a:r>
            <a:r>
              <a:rPr lang="en-US" altLang="en-US" dirty="0"/>
              <a:t>). </a:t>
            </a:r>
            <a:r>
              <a:rPr lang="en-US" altLang="en-US" dirty="0" err="1"/>
              <a:t>Cele</a:t>
            </a:r>
            <a:r>
              <a:rPr lang="en-US" altLang="en-US" dirty="0"/>
              <a:t> </a:t>
            </a:r>
            <a:r>
              <a:rPr lang="en-US" altLang="en-US" dirty="0" err="1"/>
              <a:t>două</a:t>
            </a:r>
            <a:r>
              <a:rPr lang="en-US" altLang="en-US" dirty="0"/>
              <a:t> </a:t>
            </a:r>
            <a:r>
              <a:rPr lang="en-US" altLang="en-US" dirty="0" err="1"/>
              <a:t>straturi</a:t>
            </a:r>
            <a:r>
              <a:rPr lang="en-US" altLang="en-US" dirty="0"/>
              <a:t> de </a:t>
            </a:r>
            <a:r>
              <a:rPr lang="en-US" altLang="en-US" dirty="0" err="1"/>
              <a:t>sarcină</a:t>
            </a:r>
            <a:r>
              <a:rPr lang="en-US" altLang="en-US" dirty="0"/>
              <a:t> separate </a:t>
            </a:r>
            <a:r>
              <a:rPr lang="ro-RO" altLang="en-US" dirty="0"/>
              <a:t>comparăm </a:t>
            </a:r>
            <a:r>
              <a:rPr lang="en-US" altLang="en-US" dirty="0"/>
              <a:t>un</a:t>
            </a:r>
            <a:r>
              <a:rPr lang="ro-RO" altLang="en-US" dirty="0"/>
              <a:t>ui </a:t>
            </a:r>
            <a:r>
              <a:rPr lang="en-US" altLang="en-US" dirty="0" err="1"/>
              <a:t>condensator</a:t>
            </a:r>
            <a:r>
              <a:rPr lang="en-US" altLang="en-US" dirty="0"/>
              <a:t> plan </a:t>
            </a:r>
            <a:r>
              <a:rPr lang="ro-RO" altLang="en-US" dirty="0"/>
              <a:t>cu plăci ce</a:t>
            </a:r>
            <a:r>
              <a:rPr lang="en-US" altLang="en-US" dirty="0"/>
              <a:t> se </a:t>
            </a:r>
            <a:r>
              <a:rPr lang="en-US" altLang="en-US" dirty="0" err="1"/>
              <a:t>îndepărtează</a:t>
            </a:r>
            <a:r>
              <a:rPr lang="en-US" altLang="en-US" dirty="0"/>
              <a:t> cu </a:t>
            </a:r>
            <a:r>
              <a:rPr lang="en-US" altLang="en-US" dirty="0" err="1"/>
              <a:t>creşterea</a:t>
            </a:r>
            <a:r>
              <a:rPr lang="en-US" altLang="en-US" dirty="0"/>
              <a:t> </a:t>
            </a:r>
            <a:r>
              <a:rPr lang="en-US" altLang="en-US" dirty="0" err="1"/>
              <a:t>tensiunii</a:t>
            </a:r>
            <a:r>
              <a:rPr lang="en-US" altLang="en-US" dirty="0"/>
              <a:t> inverse a </a:t>
            </a:r>
            <a:r>
              <a:rPr lang="en-US" altLang="en-US" dirty="0" err="1"/>
              <a:t>diodei</a:t>
            </a:r>
            <a:r>
              <a:rPr lang="en-US" altLang="en-US" dirty="0"/>
              <a:t>. </a:t>
            </a:r>
            <a:endParaRPr lang="ro-RO" dirty="0"/>
          </a:p>
        </p:txBody>
      </p:sp>
      <p:graphicFrame>
        <p:nvGraphicFramePr>
          <p:cNvPr id="4" name="Table 3">
            <a:extLst>
              <a:ext uri="{FF2B5EF4-FFF2-40B4-BE49-F238E27FC236}">
                <a16:creationId xmlns:a16="http://schemas.microsoft.com/office/drawing/2014/main" id="{706566B3-0EB3-74D9-42BB-A4D5B5267B16}"/>
              </a:ext>
            </a:extLst>
          </p:cNvPr>
          <p:cNvGraphicFramePr>
            <a:graphicFrameLocks noGrp="1"/>
          </p:cNvGraphicFramePr>
          <p:nvPr>
            <p:extLst>
              <p:ext uri="{D42A27DB-BD31-4B8C-83A1-F6EECF244321}">
                <p14:modId xmlns:p14="http://schemas.microsoft.com/office/powerpoint/2010/main" val="2847485500"/>
              </p:ext>
            </p:extLst>
          </p:nvPr>
        </p:nvGraphicFramePr>
        <p:xfrm>
          <a:off x="381000" y="4152935"/>
          <a:ext cx="3453964" cy="1070230"/>
        </p:xfrm>
        <a:graphic>
          <a:graphicData uri="http://schemas.openxmlformats.org/drawingml/2006/table">
            <a:tbl>
              <a:tblPr firstRow="1" bandRow="1">
                <a:tableStyleId>{5C22544A-7EE6-4342-B048-85BDC9FD1C3A}</a:tableStyleId>
              </a:tblPr>
              <a:tblGrid>
                <a:gridCol w="1726982">
                  <a:extLst>
                    <a:ext uri="{9D8B030D-6E8A-4147-A177-3AD203B41FA5}">
                      <a16:colId xmlns:a16="http://schemas.microsoft.com/office/drawing/2014/main" val="3305517171"/>
                    </a:ext>
                  </a:extLst>
                </a:gridCol>
                <a:gridCol w="1726982">
                  <a:extLst>
                    <a:ext uri="{9D8B030D-6E8A-4147-A177-3AD203B41FA5}">
                      <a16:colId xmlns:a16="http://schemas.microsoft.com/office/drawing/2014/main" val="657513792"/>
                    </a:ext>
                  </a:extLst>
                </a:gridCol>
              </a:tblGrid>
              <a:tr h="457200">
                <a:tc>
                  <a:txBody>
                    <a:bodyPr/>
                    <a:lstStyle/>
                    <a:p>
                      <a:pPr>
                        <a:lnSpc>
                          <a:spcPts val="1500"/>
                        </a:lnSpc>
                        <a:buNone/>
                      </a:pPr>
                      <a:r>
                        <a:rPr lang="en-US" sz="1000">
                          <a:effectLst/>
                        </a:rPr>
                        <a:t>Capacitance of Varactor Diode</a:t>
                      </a:r>
                    </a:p>
                  </a:txBody>
                  <a:tcPr marL="57150" marR="57150" marT="85725" marB="85725" anchor="ctr"/>
                </a:tc>
                <a:tc>
                  <a:txBody>
                    <a:bodyPr/>
                    <a:lstStyle/>
                    <a:p>
                      <a:endParaRPr lang="en-US" sz="1000"/>
                    </a:p>
                  </a:txBody>
                  <a:tcPr marL="68580" marR="68580" marT="34290" marB="34290"/>
                </a:tc>
                <a:extLst>
                  <a:ext uri="{0D108BD9-81ED-4DB2-BD59-A6C34878D82A}">
                    <a16:rowId xmlns:a16="http://schemas.microsoft.com/office/drawing/2014/main" val="824779652"/>
                  </a:ext>
                </a:extLst>
              </a:tr>
              <a:tr h="457200">
                <a:tc>
                  <a:txBody>
                    <a:bodyPr/>
                    <a:lstStyle/>
                    <a:p>
                      <a:pPr>
                        <a:lnSpc>
                          <a:spcPts val="1500"/>
                        </a:lnSpc>
                        <a:buNone/>
                      </a:pPr>
                      <a:r>
                        <a:rPr lang="en-US" sz="1000" dirty="0">
                          <a:effectLst/>
                        </a:rPr>
                        <a:t>Quality factor of the Varactor Diode</a:t>
                      </a:r>
                    </a:p>
                  </a:txBody>
                  <a:tcPr marL="57150" marR="57150" marT="85725" marB="85725" anchor="ctr"/>
                </a:tc>
                <a:tc>
                  <a:txBody>
                    <a:bodyPr/>
                    <a:lstStyle/>
                    <a:p>
                      <a:endParaRPr lang="en-US" sz="1000" dirty="0"/>
                    </a:p>
                  </a:txBody>
                  <a:tcPr marL="68580" marR="68580" marT="34290" marB="34290"/>
                </a:tc>
                <a:extLst>
                  <a:ext uri="{0D108BD9-81ED-4DB2-BD59-A6C34878D82A}">
                    <a16:rowId xmlns:a16="http://schemas.microsoft.com/office/drawing/2014/main" val="476305207"/>
                  </a:ext>
                </a:extLst>
              </a:tr>
            </a:tbl>
          </a:graphicData>
        </a:graphic>
      </p:graphicFrame>
      <p:pic>
        <p:nvPicPr>
          <p:cNvPr id="6" name="Picture 5">
            <a:extLst>
              <a:ext uri="{FF2B5EF4-FFF2-40B4-BE49-F238E27FC236}">
                <a16:creationId xmlns:a16="http://schemas.microsoft.com/office/drawing/2014/main" id="{F0DEA8D6-DAAB-080F-985C-95C995FD79DF}"/>
              </a:ext>
            </a:extLst>
          </p:cNvPr>
          <p:cNvPicPr>
            <a:picLocks noChangeAspect="1"/>
          </p:cNvPicPr>
          <p:nvPr/>
        </p:nvPicPr>
        <p:blipFill>
          <a:blip r:embed="rId4"/>
          <a:stretch>
            <a:fillRect/>
          </a:stretch>
        </p:blipFill>
        <p:spPr>
          <a:xfrm>
            <a:off x="2433393" y="4254072"/>
            <a:ext cx="1077252" cy="395448"/>
          </a:xfrm>
          <a:prstGeom prst="rect">
            <a:avLst/>
          </a:prstGeom>
        </p:spPr>
      </p:pic>
      <p:pic>
        <p:nvPicPr>
          <p:cNvPr id="8" name="Picture 7">
            <a:extLst>
              <a:ext uri="{FF2B5EF4-FFF2-40B4-BE49-F238E27FC236}">
                <a16:creationId xmlns:a16="http://schemas.microsoft.com/office/drawing/2014/main" id="{2AA7F196-1A17-678D-295D-87B5828E2827}"/>
              </a:ext>
            </a:extLst>
          </p:cNvPr>
          <p:cNvPicPr>
            <a:picLocks noChangeAspect="1"/>
          </p:cNvPicPr>
          <p:nvPr/>
        </p:nvPicPr>
        <p:blipFill>
          <a:blip r:embed="rId5"/>
          <a:stretch>
            <a:fillRect/>
          </a:stretch>
        </p:blipFill>
        <p:spPr>
          <a:xfrm>
            <a:off x="2520308" y="4747137"/>
            <a:ext cx="903422" cy="437595"/>
          </a:xfrm>
          <a:prstGeom prst="rect">
            <a:avLst/>
          </a:prstGeom>
        </p:spPr>
      </p:pic>
      <p:pic>
        <p:nvPicPr>
          <p:cNvPr id="10" name="Picture 9">
            <a:extLst>
              <a:ext uri="{FF2B5EF4-FFF2-40B4-BE49-F238E27FC236}">
                <a16:creationId xmlns:a16="http://schemas.microsoft.com/office/drawing/2014/main" id="{E00C7700-5D17-0F73-B08D-DFE3960115F2}"/>
              </a:ext>
            </a:extLst>
          </p:cNvPr>
          <p:cNvPicPr>
            <a:picLocks noChangeAspect="1"/>
          </p:cNvPicPr>
          <p:nvPr/>
        </p:nvPicPr>
        <p:blipFill>
          <a:blip r:embed="rId6"/>
          <a:stretch>
            <a:fillRect/>
          </a:stretch>
        </p:blipFill>
        <p:spPr>
          <a:xfrm>
            <a:off x="7975657" y="4517898"/>
            <a:ext cx="925770" cy="168100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53200" cy="425053"/>
          </a:xfrm>
        </p:spPr>
        <p:txBody>
          <a:bodyPr>
            <a:normAutofit fontScale="90000"/>
          </a:bodyPr>
          <a:lstStyle/>
          <a:p>
            <a:pPr>
              <a:defRPr/>
            </a:pPr>
            <a:r>
              <a:rPr lang="ro-MD" dirty="0"/>
              <a:t>Varicap (</a:t>
            </a:r>
            <a:r>
              <a:rPr lang="ro-MD" i="1" dirty="0"/>
              <a:t>Varactor</a:t>
            </a:r>
            <a:r>
              <a:rPr lang="en-US" i="1" dirty="0"/>
              <a:t>, tuning diode</a:t>
            </a:r>
            <a:r>
              <a:rPr lang="ro-RO" i="1" dirty="0"/>
              <a:t>...</a:t>
            </a:r>
            <a:r>
              <a:rPr lang="ro-RO" dirty="0"/>
              <a:t>)</a:t>
            </a:r>
            <a:endParaRPr lang="en-US" dirty="0"/>
          </a:p>
        </p:txBody>
      </p:sp>
      <p:sp>
        <p:nvSpPr>
          <p:cNvPr id="71683" name="Content Placeholder 2"/>
          <p:cNvSpPr>
            <a:spLocks noGrp="1"/>
          </p:cNvSpPr>
          <p:nvPr>
            <p:ph idx="1"/>
          </p:nvPr>
        </p:nvSpPr>
        <p:spPr>
          <a:xfrm>
            <a:off x="437493" y="1396603"/>
            <a:ext cx="8395138" cy="4375547"/>
          </a:xfrm>
        </p:spPr>
        <p:txBody>
          <a:bodyPr>
            <a:normAutofit/>
          </a:bodyPr>
          <a:lstStyle/>
          <a:p>
            <a:r>
              <a:rPr lang="en-US" altLang="en-US" sz="1800" b="1" dirty="0">
                <a:solidFill>
                  <a:srgbClr val="252525"/>
                </a:solidFill>
                <a:latin typeface="Arial" panose="020B0604020202020204" pitchFamily="34" charset="0"/>
              </a:rPr>
              <a:t>variable capacitance diode</a:t>
            </a:r>
            <a:r>
              <a:rPr lang="en-US" altLang="en-US" sz="1800" dirty="0">
                <a:solidFill>
                  <a:srgbClr val="252525"/>
                </a:solidFill>
                <a:latin typeface="Arial" panose="020B0604020202020204" pitchFamily="34" charset="0"/>
              </a:rPr>
              <a:t>, </a:t>
            </a:r>
            <a:r>
              <a:rPr lang="en-US" altLang="en-US" sz="1800" b="1" dirty="0">
                <a:solidFill>
                  <a:srgbClr val="252525"/>
                </a:solidFill>
                <a:latin typeface="Arial" panose="020B0604020202020204" pitchFamily="34" charset="0"/>
              </a:rPr>
              <a:t>variable reactance diode</a:t>
            </a:r>
            <a:r>
              <a:rPr lang="en-US" altLang="en-US" sz="1800" dirty="0">
                <a:solidFill>
                  <a:srgbClr val="252525"/>
                </a:solidFill>
                <a:latin typeface="Arial" panose="020B0604020202020204" pitchFamily="34" charset="0"/>
              </a:rPr>
              <a:t> or </a:t>
            </a:r>
            <a:r>
              <a:rPr lang="en-US" altLang="en-US" sz="1800" b="1" dirty="0">
                <a:solidFill>
                  <a:srgbClr val="252525"/>
                </a:solidFill>
                <a:latin typeface="Arial" panose="020B0604020202020204" pitchFamily="34" charset="0"/>
              </a:rPr>
              <a:t>tuning diode</a:t>
            </a:r>
            <a:r>
              <a:rPr lang="en-US" altLang="en-US" sz="1800" dirty="0">
                <a:solidFill>
                  <a:srgbClr val="252525"/>
                </a:solidFill>
                <a:latin typeface="Arial" panose="020B0604020202020204" pitchFamily="34" charset="0"/>
              </a:rPr>
              <a:t> </a:t>
            </a:r>
            <a:r>
              <a:rPr lang="ro-RO" altLang="en-US" sz="1800" dirty="0">
                <a:solidFill>
                  <a:srgbClr val="252525"/>
                </a:solidFill>
                <a:latin typeface="Arial" panose="020B0604020202020204" pitchFamily="34" charset="0"/>
              </a:rPr>
              <a:t>-</a:t>
            </a:r>
            <a:r>
              <a:rPr lang="en-US" altLang="en-US" sz="1800" dirty="0">
                <a:solidFill>
                  <a:srgbClr val="252525"/>
                </a:solidFill>
                <a:latin typeface="Arial" panose="020B0604020202020204" pitchFamily="34" charset="0"/>
              </a:rPr>
              <a:t> un tip de  diode </a:t>
            </a:r>
            <a:r>
              <a:rPr lang="en-US" altLang="en-US" sz="1800" dirty="0" err="1">
                <a:solidFill>
                  <a:srgbClr val="252525"/>
                </a:solidFill>
                <a:latin typeface="Arial" panose="020B0604020202020204" pitchFamily="34" charset="0"/>
              </a:rPr>
              <a:t>ce</a:t>
            </a:r>
            <a:r>
              <a:rPr lang="en-US" altLang="en-US" sz="1800" dirty="0">
                <a:solidFill>
                  <a:srgbClr val="252525"/>
                </a:solidFill>
                <a:latin typeface="Arial" panose="020B0604020202020204" pitchFamily="34" charset="0"/>
              </a:rPr>
              <a:t> </a:t>
            </a:r>
            <a:r>
              <a:rPr lang="en-US" altLang="en-US" sz="1800" dirty="0" err="1">
                <a:solidFill>
                  <a:srgbClr val="252525"/>
                </a:solidFill>
                <a:latin typeface="Arial" panose="020B0604020202020204" pitchFamily="34" charset="0"/>
              </a:rPr>
              <a:t>expl</a:t>
            </a:r>
            <a:r>
              <a:rPr lang="ro-MD" altLang="en-US" sz="1800" dirty="0">
                <a:solidFill>
                  <a:srgbClr val="252525"/>
                </a:solidFill>
                <a:latin typeface="Arial" panose="020B0604020202020204" pitchFamily="34" charset="0"/>
              </a:rPr>
              <a:t>o</a:t>
            </a:r>
            <a:r>
              <a:rPr lang="en-US" altLang="en-US" sz="1800" dirty="0" err="1">
                <a:solidFill>
                  <a:srgbClr val="252525"/>
                </a:solidFill>
                <a:latin typeface="Arial" panose="020B0604020202020204" pitchFamily="34" charset="0"/>
              </a:rPr>
              <a:t>ateaz</a:t>
            </a:r>
            <a:r>
              <a:rPr lang="ro-MD" altLang="en-US" sz="1800" dirty="0">
                <a:solidFill>
                  <a:srgbClr val="252525"/>
                </a:solidFill>
                <a:latin typeface="Arial" panose="020B0604020202020204" pitchFamily="34" charset="0"/>
              </a:rPr>
              <a:t>ă caracteristica C-V la polarizare inversă a p-n joncțiunii</a:t>
            </a:r>
            <a:r>
              <a:rPr lang="en-US" altLang="en-US" sz="1800" dirty="0">
                <a:solidFill>
                  <a:srgbClr val="252525"/>
                </a:solidFill>
                <a:latin typeface="Arial" panose="020B0604020202020204" pitchFamily="34" charset="0"/>
              </a:rPr>
              <a:t> </a:t>
            </a:r>
            <a:r>
              <a:rPr lang="ro-RO" altLang="en-US" sz="1800" dirty="0">
                <a:solidFill>
                  <a:srgbClr val="252525"/>
                </a:solidFill>
                <a:latin typeface="Arial" panose="020B0604020202020204" pitchFamily="34" charset="0"/>
              </a:rPr>
              <a:t>sau a</a:t>
            </a:r>
            <a:r>
              <a:rPr lang="en-US" altLang="en-US" sz="1800" dirty="0">
                <a:solidFill>
                  <a:srgbClr val="252525"/>
                </a:solidFill>
                <a:latin typeface="Arial" panose="020B0604020202020204" pitchFamily="34" charset="0"/>
              </a:rPr>
              <a:t> </a:t>
            </a:r>
            <a:r>
              <a:rPr lang="en-US" altLang="en-US" sz="1800" dirty="0" err="1">
                <a:solidFill>
                  <a:srgbClr val="252525"/>
                </a:solidFill>
                <a:latin typeface="Arial" panose="020B0604020202020204" pitchFamily="34" charset="0"/>
              </a:rPr>
              <a:t>barier</a:t>
            </a:r>
            <a:r>
              <a:rPr lang="ro-RO" altLang="en-US" sz="1800" dirty="0">
                <a:solidFill>
                  <a:srgbClr val="252525"/>
                </a:solidFill>
                <a:latin typeface="Arial" panose="020B0604020202020204" pitchFamily="34" charset="0"/>
              </a:rPr>
              <a:t>ei</a:t>
            </a:r>
            <a:r>
              <a:rPr lang="en-US" altLang="en-US" sz="1800" dirty="0">
                <a:solidFill>
                  <a:srgbClr val="252525"/>
                </a:solidFill>
                <a:latin typeface="Arial" panose="020B0604020202020204" pitchFamily="34" charset="0"/>
              </a:rPr>
              <a:t> </a:t>
            </a:r>
            <a:r>
              <a:rPr lang="en-US" altLang="en-US" sz="1800" dirty="0" err="1">
                <a:solidFill>
                  <a:srgbClr val="252525"/>
                </a:solidFill>
                <a:latin typeface="Arial" panose="020B0604020202020204" pitchFamily="34" charset="0"/>
              </a:rPr>
              <a:t>Schottky</a:t>
            </a:r>
            <a:r>
              <a:rPr lang="ro-MD" altLang="en-US" sz="1800" dirty="0">
                <a:solidFill>
                  <a:srgbClr val="252525"/>
                </a:solidFill>
                <a:latin typeface="Arial" panose="020B0604020202020204" pitchFamily="34" charset="0"/>
              </a:rPr>
              <a:t>. </a:t>
            </a:r>
            <a:endParaRPr lang="en-US" altLang="en-US" sz="1800" dirty="0">
              <a:solidFill>
                <a:srgbClr val="252525"/>
              </a:solidFill>
              <a:latin typeface="Arial" panose="020B0604020202020204" pitchFamily="34" charset="0"/>
            </a:endParaRPr>
          </a:p>
          <a:p>
            <a:endParaRPr lang="ro-RO" altLang="en-US" sz="1800" dirty="0">
              <a:solidFill>
                <a:srgbClr val="0B0080"/>
              </a:solidFill>
              <a:latin typeface="Arial" panose="020B0604020202020204" pitchFamily="34" charset="0"/>
            </a:endParaRPr>
          </a:p>
          <a:p>
            <a:r>
              <a:rPr lang="en-US" altLang="en-US" sz="1800" dirty="0">
                <a:solidFill>
                  <a:srgbClr val="0B0080"/>
                </a:solidFill>
                <a:latin typeface="Arial" panose="020B0604020202020204" pitchFamily="34" charset="0"/>
              </a:rPr>
              <a:t>Var</a:t>
            </a:r>
            <a:r>
              <a:rPr lang="ro-RO" altLang="en-US" sz="1800" dirty="0">
                <a:solidFill>
                  <a:srgbClr val="0B0080"/>
                </a:solidFill>
                <a:latin typeface="Arial" panose="020B0604020202020204" pitchFamily="34" charset="0"/>
              </a:rPr>
              <a:t>icapul</a:t>
            </a:r>
            <a:r>
              <a:rPr lang="ro-MD" altLang="en-US" sz="1800" dirty="0">
                <a:solidFill>
                  <a:srgbClr val="0B0080"/>
                </a:solidFill>
                <a:latin typeface="Arial" panose="020B0604020202020204" pitchFamily="34" charset="0"/>
              </a:rPr>
              <a:t> </a:t>
            </a:r>
            <a:r>
              <a:rPr lang="ro-MD" altLang="en-US" sz="1800" b="1" i="1" dirty="0">
                <a:solidFill>
                  <a:srgbClr val="0B0080"/>
                </a:solidFill>
                <a:latin typeface="Arial" panose="020B0604020202020204" pitchFamily="34" charset="0"/>
              </a:rPr>
              <a:t>operează la polarizări inverse </a:t>
            </a:r>
            <a:r>
              <a:rPr lang="ro-MD" altLang="en-US" sz="1800" dirty="0">
                <a:solidFill>
                  <a:srgbClr val="0B0080"/>
                </a:solidFill>
                <a:latin typeface="Arial" panose="020B0604020202020204" pitchFamily="34" charset="0"/>
              </a:rPr>
              <a:t>, astfel nu avem curent direct.</a:t>
            </a:r>
          </a:p>
          <a:p>
            <a:r>
              <a:rPr lang="ro-MD" altLang="en-US" sz="1800" dirty="0">
                <a:solidFill>
                  <a:srgbClr val="0B0080"/>
                </a:solidFill>
                <a:latin typeface="Arial" panose="020B0604020202020204" pitchFamily="34" charset="0"/>
              </a:rPr>
              <a:t>Valoarea tensiunii inverse aplicate controlează grosimea stratului sărăcit  deci și a capacității joncțiunii. La general:</a:t>
            </a:r>
          </a:p>
          <a:p>
            <a:r>
              <a:rPr lang="ro-MD" altLang="en-US" sz="1800" i="1" dirty="0">
                <a:solidFill>
                  <a:srgbClr val="0B0080"/>
                </a:solidFill>
                <a:latin typeface="Arial" panose="020B0604020202020204" pitchFamily="34" charset="0"/>
              </a:rPr>
              <a:t>grosimea stratului sărăcit este proporțional cu radicalului tensiunii aplicate,</a:t>
            </a:r>
          </a:p>
          <a:p>
            <a:r>
              <a:rPr lang="ro-MD" altLang="en-US" sz="1800" i="1" dirty="0">
                <a:solidFill>
                  <a:srgbClr val="0B0080"/>
                </a:solidFill>
                <a:latin typeface="Arial" panose="020B0604020202020204" pitchFamily="34" charset="0"/>
              </a:rPr>
              <a:t>capacitatea – invers proporțională grosimii stratului sărăcit</a:t>
            </a:r>
            <a:r>
              <a:rPr lang="en-US" altLang="en-US" sz="1800" i="1" dirty="0">
                <a:solidFill>
                  <a:srgbClr val="0B0080"/>
                </a:solidFill>
                <a:latin typeface="Arial" panose="020B0604020202020204" pitchFamily="34" charset="0"/>
              </a:rPr>
              <a:t> </a:t>
            </a:r>
            <a:r>
              <a:rPr lang="ro-MD" altLang="en-US" sz="1800" i="1" dirty="0">
                <a:solidFill>
                  <a:srgbClr val="0B0080"/>
                </a:solidFill>
                <a:latin typeface="Arial" panose="020B0604020202020204" pitchFamily="34" charset="0"/>
              </a:rPr>
              <a:t> sau invers proporțională radicalului tensiunii aplicate. </a:t>
            </a:r>
          </a:p>
          <a:p>
            <a:endParaRPr lang="en-US" altLang="en-US"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096" y="329487"/>
            <a:ext cx="7087303" cy="457200"/>
          </a:xfrm>
        </p:spPr>
        <p:txBody>
          <a:bodyPr>
            <a:normAutofit fontScale="90000"/>
          </a:bodyPr>
          <a:lstStyle/>
          <a:p>
            <a:pPr>
              <a:defRPr/>
            </a:pPr>
            <a:r>
              <a:rPr lang="en-US" dirty="0" err="1"/>
              <a:t>Frecventa</a:t>
            </a:r>
            <a:r>
              <a:rPr lang="en-US" dirty="0"/>
              <a:t> de </a:t>
            </a:r>
            <a:r>
              <a:rPr lang="en-US" dirty="0" err="1"/>
              <a:t>lucru</a:t>
            </a:r>
            <a:r>
              <a:rPr lang="en-US" dirty="0"/>
              <a:t> a </a:t>
            </a:r>
            <a:r>
              <a:rPr lang="en-US" dirty="0" err="1"/>
              <a:t>varicapului</a:t>
            </a:r>
            <a:endParaRPr lang="ru-RU" dirty="0"/>
          </a:p>
        </p:txBody>
      </p:sp>
      <p:sp>
        <p:nvSpPr>
          <p:cNvPr id="72707" name="Объект 2"/>
          <p:cNvSpPr>
            <a:spLocks noGrp="1"/>
          </p:cNvSpPr>
          <p:nvPr>
            <p:ph idx="1"/>
          </p:nvPr>
        </p:nvSpPr>
        <p:spPr>
          <a:xfrm>
            <a:off x="228600" y="1066800"/>
            <a:ext cx="8229600" cy="4229100"/>
          </a:xfrm>
        </p:spPr>
        <p:txBody>
          <a:bodyPr>
            <a:normAutofit fontScale="92500" lnSpcReduction="20000"/>
          </a:bodyPr>
          <a:lstStyle/>
          <a:p>
            <a:r>
              <a:rPr lang="en-US" altLang="en-US" dirty="0" err="1"/>
              <a:t>Viteza</a:t>
            </a:r>
            <a:r>
              <a:rPr lang="en-US" altLang="en-US" dirty="0"/>
              <a:t> </a:t>
            </a:r>
            <a:r>
              <a:rPr lang="en-US" altLang="en-US" dirty="0" err="1"/>
              <a:t>proceselor</a:t>
            </a:r>
            <a:r>
              <a:rPr lang="en-US" altLang="en-US" dirty="0"/>
              <a:t> de </a:t>
            </a:r>
            <a:r>
              <a:rPr lang="en-US" altLang="en-US" dirty="0" err="1"/>
              <a:t>reorganizare</a:t>
            </a:r>
            <a:r>
              <a:rPr lang="en-US" altLang="en-US" dirty="0"/>
              <a:t> a </a:t>
            </a:r>
            <a:r>
              <a:rPr lang="en-US" altLang="en-US" dirty="0" err="1"/>
              <a:t>sarcinilor</a:t>
            </a:r>
            <a:r>
              <a:rPr lang="en-US" altLang="en-US" dirty="0"/>
              <a:t> </a:t>
            </a:r>
            <a:r>
              <a:rPr lang="ro-RO" altLang="en-US" dirty="0"/>
              <a:t>Î</a:t>
            </a:r>
            <a:r>
              <a:rPr lang="en-US" altLang="en-US" dirty="0"/>
              <a:t>n </a:t>
            </a:r>
            <a:r>
              <a:rPr lang="en-US" altLang="en-US" dirty="0" err="1"/>
              <a:t>regiunea</a:t>
            </a:r>
            <a:r>
              <a:rPr lang="en-US" altLang="en-US" dirty="0"/>
              <a:t> </a:t>
            </a:r>
            <a:r>
              <a:rPr lang="en-US" altLang="en-US" dirty="0" err="1"/>
              <a:t>saracita</a:t>
            </a:r>
            <a:r>
              <a:rPr lang="en-US" altLang="en-US" dirty="0"/>
              <a:t> cu </a:t>
            </a:r>
            <a:r>
              <a:rPr lang="en-US" altLang="en-US" dirty="0" err="1"/>
              <a:t>tensiunea</a:t>
            </a:r>
            <a:r>
              <a:rPr lang="en-US" altLang="en-US" dirty="0"/>
              <a:t> </a:t>
            </a:r>
            <a:r>
              <a:rPr lang="en-US" altLang="en-US" dirty="0" err="1"/>
              <a:t>aplicat</a:t>
            </a:r>
            <a:r>
              <a:rPr lang="ro-RO" altLang="en-US" dirty="0"/>
              <a:t>ă</a:t>
            </a:r>
            <a:r>
              <a:rPr lang="en-US" altLang="en-US" dirty="0"/>
              <a:t> </a:t>
            </a:r>
            <a:r>
              <a:rPr lang="en-US" altLang="en-US" dirty="0" err="1"/>
              <a:t>este</a:t>
            </a:r>
            <a:r>
              <a:rPr lang="en-US" altLang="en-US" dirty="0"/>
              <a:t> </a:t>
            </a:r>
            <a:r>
              <a:rPr lang="en-US" altLang="en-US" dirty="0" err="1"/>
              <a:t>foarte</a:t>
            </a:r>
            <a:r>
              <a:rPr lang="en-US" altLang="en-US" dirty="0"/>
              <a:t>  mare (dictate de </a:t>
            </a:r>
            <a:r>
              <a:rPr lang="en-US" altLang="en-US" dirty="0" err="1"/>
              <a:t>relaxarea</a:t>
            </a:r>
            <a:r>
              <a:rPr lang="en-US" altLang="en-US" dirty="0"/>
              <a:t> Maxwell) </a:t>
            </a:r>
            <a:br>
              <a:rPr lang="ru-RU" altLang="en-US" dirty="0"/>
            </a:br>
            <a:endParaRPr lang="en-US" altLang="en-US" dirty="0"/>
          </a:p>
          <a:p>
            <a:endParaRPr lang="ro-RO" altLang="en-US" dirty="0"/>
          </a:p>
          <a:p>
            <a:endParaRPr lang="ro-RO" altLang="en-US" dirty="0"/>
          </a:p>
          <a:p>
            <a:r>
              <a:rPr lang="ru-RU" altLang="en-US" dirty="0"/>
              <a:t>GaAs </a:t>
            </a:r>
            <a:r>
              <a:rPr lang="en-US" altLang="en-US" dirty="0"/>
              <a:t>cu</a:t>
            </a:r>
            <a:r>
              <a:rPr lang="ru-RU" altLang="en-US" dirty="0"/>
              <a:t> </a:t>
            </a:r>
            <a:r>
              <a:rPr lang="ru-RU" altLang="en-US" i="1" dirty="0"/>
              <a:t>n </a:t>
            </a:r>
            <a:r>
              <a:rPr lang="ru-RU" altLang="en-US" dirty="0"/>
              <a:t>= 10</a:t>
            </a:r>
            <a:r>
              <a:rPr lang="ru-RU" altLang="en-US" baseline="30000" dirty="0"/>
              <a:t>17</a:t>
            </a:r>
            <a:r>
              <a:rPr lang="ru-RU" altLang="en-US" dirty="0"/>
              <a:t> см</a:t>
            </a:r>
            <a:r>
              <a:rPr lang="en-US" altLang="en-US" baseline="30000" dirty="0"/>
              <a:t>2</a:t>
            </a:r>
            <a:r>
              <a:rPr lang="en-US" altLang="en-US" dirty="0"/>
              <a:t>/Vs T</a:t>
            </a:r>
            <a:r>
              <a:rPr lang="en-US" altLang="en-US" baseline="-25000" dirty="0"/>
              <a:t>m </a:t>
            </a:r>
            <a:r>
              <a:rPr lang="en-US" altLang="en-US" dirty="0"/>
              <a:t>= 10 </a:t>
            </a:r>
            <a:r>
              <a:rPr lang="en-US" altLang="en-US" baseline="30000" dirty="0"/>
              <a:t>-14 </a:t>
            </a:r>
            <a:r>
              <a:rPr lang="en-US" altLang="en-US" dirty="0"/>
              <a:t>s</a:t>
            </a:r>
            <a:r>
              <a:rPr lang="ru-RU" altLang="en-US" dirty="0"/>
              <a:t>. </a:t>
            </a:r>
            <a:r>
              <a:rPr lang="en-US" altLang="en-US" dirty="0"/>
              <a:t> </a:t>
            </a:r>
            <a:r>
              <a:rPr lang="en-US" altLang="en-US" dirty="0" err="1"/>
              <a:t>Pentru</a:t>
            </a:r>
            <a:r>
              <a:rPr lang="en-US" altLang="en-US" dirty="0"/>
              <a:t> S</a:t>
            </a:r>
            <a:r>
              <a:rPr lang="ro-RO" altLang="en-US" dirty="0"/>
              <a:t>i</a:t>
            </a:r>
            <a:r>
              <a:rPr lang="en-US" altLang="en-US" dirty="0"/>
              <a:t> – T</a:t>
            </a:r>
            <a:r>
              <a:rPr lang="en-US" altLang="en-US" baseline="-25000" dirty="0"/>
              <a:t>m</a:t>
            </a:r>
            <a:r>
              <a:rPr lang="en-US" altLang="en-US" dirty="0"/>
              <a:t> </a:t>
            </a:r>
            <a:r>
              <a:rPr lang="en-US" altLang="en-US" dirty="0" err="1"/>
              <a:t>este</a:t>
            </a:r>
            <a:r>
              <a:rPr lang="en-US" altLang="en-US" dirty="0"/>
              <a:t> de 5 </a:t>
            </a:r>
            <a:r>
              <a:rPr lang="en-US" altLang="en-US" dirty="0" err="1"/>
              <a:t>ori</a:t>
            </a:r>
            <a:r>
              <a:rPr lang="en-US" altLang="en-US" dirty="0"/>
              <a:t> </a:t>
            </a:r>
            <a:r>
              <a:rPr lang="en-US" altLang="en-US" dirty="0" err="1"/>
              <a:t>mai</a:t>
            </a:r>
            <a:r>
              <a:rPr lang="en-US" altLang="en-US" dirty="0"/>
              <a:t> mare</a:t>
            </a:r>
            <a:r>
              <a:rPr lang="ru-RU" altLang="en-US" dirty="0"/>
              <a:t>. </a:t>
            </a:r>
            <a:endParaRPr lang="en-US" altLang="en-US" dirty="0"/>
          </a:p>
          <a:p>
            <a:r>
              <a:rPr lang="en-US" altLang="en-US" dirty="0"/>
              <a:t>Car</a:t>
            </a:r>
            <a:r>
              <a:rPr lang="ro-RO" altLang="en-US" dirty="0"/>
              <a:t>a</a:t>
            </a:r>
            <a:r>
              <a:rPr lang="en-US" altLang="en-US" dirty="0" err="1"/>
              <a:t>cteristica</a:t>
            </a:r>
            <a:r>
              <a:rPr lang="en-US" altLang="en-US" dirty="0"/>
              <a:t> de </a:t>
            </a:r>
            <a:r>
              <a:rPr lang="en-US" altLang="en-US" dirty="0" err="1"/>
              <a:t>baza</a:t>
            </a:r>
            <a:r>
              <a:rPr lang="en-US" altLang="en-US" dirty="0"/>
              <a:t> – </a:t>
            </a:r>
            <a:r>
              <a:rPr lang="en-US" altLang="en-US" b="1" dirty="0"/>
              <a:t>C</a:t>
            </a:r>
            <a:r>
              <a:rPr lang="ro-RO" altLang="en-US" b="1" dirty="0"/>
              <a:t>- f</a:t>
            </a:r>
            <a:r>
              <a:rPr lang="en-US" altLang="en-US" b="1" dirty="0"/>
              <a:t>(U)</a:t>
            </a:r>
          </a:p>
          <a:p>
            <a:r>
              <a:rPr lang="en-US" altLang="en-US" b="1" dirty="0" err="1"/>
              <a:t>Coeficientul</a:t>
            </a:r>
            <a:r>
              <a:rPr lang="en-US" altLang="en-US" b="1" dirty="0"/>
              <a:t> a = 1/3 </a:t>
            </a:r>
            <a:r>
              <a:rPr lang="en-US" altLang="en-US" b="1" i="1" dirty="0"/>
              <a:t>p-n</a:t>
            </a:r>
            <a:r>
              <a:rPr lang="ro-RO" altLang="en-US" b="1" dirty="0"/>
              <a:t> </a:t>
            </a:r>
            <a:r>
              <a:rPr lang="en-US" altLang="en-US" b="1" dirty="0" err="1"/>
              <a:t>lin</a:t>
            </a:r>
            <a:r>
              <a:rPr lang="ro-RO" altLang="en-US" b="1" dirty="0"/>
              <a:t>iar</a:t>
            </a:r>
            <a:r>
              <a:rPr lang="en-US" altLang="en-US" b="1" dirty="0"/>
              <a:t>, </a:t>
            </a:r>
            <a:r>
              <a:rPr lang="ro-RO" altLang="en-US" b="1" dirty="0"/>
              <a:t>     </a:t>
            </a:r>
          </a:p>
          <a:p>
            <a:pPr marL="0" indent="0">
              <a:buNone/>
            </a:pPr>
            <a:r>
              <a:rPr lang="ro-RO" altLang="en-US" b="1" dirty="0"/>
              <a:t> </a:t>
            </a:r>
            <a:r>
              <a:rPr lang="ro-RO" altLang="en-US" i="1" dirty="0"/>
              <a:t>unde</a:t>
            </a:r>
            <a:r>
              <a:rPr lang="ro-RO" altLang="en-US" b="1" dirty="0"/>
              <a:t> a</a:t>
            </a:r>
            <a:r>
              <a:rPr lang="en-US" altLang="en-US" b="1" dirty="0"/>
              <a:t>=1/2 </a:t>
            </a:r>
            <a:r>
              <a:rPr lang="en-US" altLang="en-US" i="1" dirty="0"/>
              <a:t>p</a:t>
            </a:r>
            <a:r>
              <a:rPr lang="ro-RO" altLang="en-US" i="1" dirty="0"/>
              <a:t>-</a:t>
            </a:r>
            <a:r>
              <a:rPr lang="en-US" altLang="en-US" i="1" dirty="0"/>
              <a:t>n</a:t>
            </a:r>
            <a:r>
              <a:rPr lang="en-US" altLang="en-US" b="1" dirty="0"/>
              <a:t> </a:t>
            </a:r>
            <a:r>
              <a:rPr lang="en-US" altLang="en-US" i="1" dirty="0"/>
              <a:t>abrupt </a:t>
            </a:r>
            <a:r>
              <a:rPr lang="ro-RO" altLang="en-US" i="1" dirty="0"/>
              <a:t>și</a:t>
            </a:r>
            <a:r>
              <a:rPr lang="en-US" altLang="en-US" i="1" dirty="0"/>
              <a:t> </a:t>
            </a:r>
            <a:r>
              <a:rPr lang="en-US" altLang="en-US" i="1" dirty="0" err="1"/>
              <a:t>pentru</a:t>
            </a:r>
            <a:r>
              <a:rPr lang="en-US" altLang="en-US" i="1" dirty="0"/>
              <a:t> </a:t>
            </a:r>
            <a:r>
              <a:rPr lang="en-US" altLang="en-US" i="1" dirty="0" err="1"/>
              <a:t>Schottky</a:t>
            </a:r>
            <a:endParaRPr lang="en-US" altLang="en-US" i="1" dirty="0"/>
          </a:p>
          <a:p>
            <a:r>
              <a:rPr lang="en-US" altLang="en-US" i="1" dirty="0" err="1"/>
              <a:t>Pentru</a:t>
            </a:r>
            <a:r>
              <a:rPr lang="en-US" altLang="en-US" b="1" dirty="0"/>
              <a:t> </a:t>
            </a:r>
            <a:r>
              <a:rPr lang="en-US" altLang="en-US" b="1" i="1" dirty="0"/>
              <a:t>p-n</a:t>
            </a:r>
            <a:r>
              <a:rPr lang="en-US" altLang="en-US" b="1" dirty="0"/>
              <a:t> </a:t>
            </a:r>
            <a:r>
              <a:rPr lang="en-US" altLang="en-US" b="1" dirty="0" err="1"/>
              <a:t>superabrupt</a:t>
            </a:r>
            <a:r>
              <a:rPr lang="en-US" altLang="en-US" b="1" dirty="0"/>
              <a:t> a &gt; ½ </a:t>
            </a:r>
            <a:r>
              <a:rPr lang="en-US" altLang="en-US" i="1" dirty="0" err="1"/>
              <a:t>si</a:t>
            </a:r>
            <a:r>
              <a:rPr lang="en-US" altLang="en-US" i="1" dirty="0"/>
              <a:t> </a:t>
            </a:r>
            <a:r>
              <a:rPr lang="en-US" altLang="en-US" i="1" dirty="0" err="1"/>
              <a:t>poate</a:t>
            </a:r>
            <a:r>
              <a:rPr lang="en-US" altLang="en-US" i="1" dirty="0"/>
              <a:t> </a:t>
            </a:r>
            <a:r>
              <a:rPr lang="en-US" altLang="en-US" i="1" dirty="0" err="1"/>
              <a:t>ajunge</a:t>
            </a:r>
            <a:r>
              <a:rPr lang="en-US" altLang="en-US" i="1" dirty="0"/>
              <a:t> la </a:t>
            </a:r>
            <a:r>
              <a:rPr lang="en-US" altLang="en-US" i="1" dirty="0" err="1"/>
              <a:t>valori</a:t>
            </a:r>
            <a:r>
              <a:rPr lang="en-US" altLang="en-US" i="1" dirty="0"/>
              <a:t> de</a:t>
            </a:r>
            <a:r>
              <a:rPr lang="ro-RO" altLang="en-US" i="1" dirty="0"/>
              <a:t> </a:t>
            </a:r>
            <a:r>
              <a:rPr lang="en-US" altLang="en-US" b="1" dirty="0"/>
              <a:t>7</a:t>
            </a:r>
            <a:br>
              <a:rPr lang="ru-RU" altLang="en-US" dirty="0"/>
            </a:br>
            <a:endParaRPr lang="ru-RU" altLang="en-US" dirty="0"/>
          </a:p>
        </p:txBody>
      </p:sp>
      <p:pic>
        <p:nvPicPr>
          <p:cNvPr id="7270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9037" y="2143441"/>
            <a:ext cx="122872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61645"/>
            <a:ext cx="2030831" cy="64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211975" y="819128"/>
            <a:ext cx="5650316" cy="307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ru-RU" sz="900" dirty="0">
              <a:solidFill>
                <a:srgbClr val="000000"/>
              </a:solidFill>
              <a:latin typeface="SFRM1200"/>
            </a:endParaRPr>
          </a:p>
          <a:p>
            <a:pPr>
              <a:lnSpc>
                <a:spcPct val="100000"/>
              </a:lnSpc>
              <a:spcBef>
                <a:spcPct val="0"/>
              </a:spcBef>
              <a:buClrTx/>
              <a:buSzTx/>
              <a:buFontTx/>
              <a:buNone/>
            </a:pPr>
            <a:r>
              <a:rPr lang="ro-RO" altLang="ru-RU" sz="1800" dirty="0">
                <a:solidFill>
                  <a:srgbClr val="000000"/>
                </a:solidFill>
                <a:latin typeface="SFRM1200"/>
              </a:rPr>
              <a:t>Parametrii de bază</a:t>
            </a:r>
          </a:p>
          <a:p>
            <a:pPr>
              <a:lnSpc>
                <a:spcPct val="100000"/>
              </a:lnSpc>
              <a:spcBef>
                <a:spcPct val="0"/>
              </a:spcBef>
              <a:buClrTx/>
              <a:buSzTx/>
              <a:buFontTx/>
              <a:buAutoNum type="arabicPeriod"/>
            </a:pPr>
            <a:r>
              <a:rPr lang="ro-RO" altLang="ru-RU" sz="1800" dirty="0">
                <a:solidFill>
                  <a:srgbClr val="000000"/>
                </a:solidFill>
                <a:latin typeface="SFRM1200"/>
              </a:rPr>
              <a:t>Capacitatea la polarizarea inversă</a:t>
            </a:r>
          </a:p>
          <a:p>
            <a:pPr>
              <a:lnSpc>
                <a:spcPct val="100000"/>
              </a:lnSpc>
              <a:spcBef>
                <a:spcPct val="0"/>
              </a:spcBef>
              <a:buClrTx/>
              <a:buSzTx/>
              <a:buFontTx/>
              <a:buAutoNum type="arabicPeriod"/>
            </a:pPr>
            <a:r>
              <a:rPr lang="ro-RO" altLang="ru-RU" sz="1800" dirty="0">
                <a:solidFill>
                  <a:srgbClr val="000000"/>
                </a:solidFill>
                <a:latin typeface="SFRM1200"/>
              </a:rPr>
              <a:t>Rezistența consecutivă ( de pierderi) a diodei</a:t>
            </a:r>
          </a:p>
          <a:p>
            <a:pPr>
              <a:lnSpc>
                <a:spcPct val="100000"/>
              </a:lnSpc>
              <a:spcBef>
                <a:spcPct val="0"/>
              </a:spcBef>
              <a:buClrTx/>
              <a:buSzTx/>
              <a:buFontTx/>
              <a:buNone/>
            </a:pPr>
            <a:r>
              <a:rPr lang="ro-RO" altLang="ru-RU" sz="1800" dirty="0">
                <a:solidFill>
                  <a:srgbClr val="000000"/>
                </a:solidFill>
                <a:latin typeface="SFRM1200"/>
              </a:rPr>
              <a:t>3. Coeficientul de suprapunere a capacităților </a:t>
            </a:r>
            <a:r>
              <a:rPr lang="ro-RO" altLang="ru-RU" sz="1800" b="1" dirty="0" err="1">
                <a:solidFill>
                  <a:srgbClr val="000000"/>
                </a:solidFill>
                <a:latin typeface="SFRM1200"/>
              </a:rPr>
              <a:t>Cmax</a:t>
            </a:r>
            <a:r>
              <a:rPr lang="ro-RO" altLang="ru-RU" sz="1800" b="1" dirty="0">
                <a:solidFill>
                  <a:srgbClr val="000000"/>
                </a:solidFill>
                <a:latin typeface="SFRM1200"/>
              </a:rPr>
              <a:t>/Cmin</a:t>
            </a:r>
          </a:p>
          <a:p>
            <a:pPr>
              <a:lnSpc>
                <a:spcPct val="100000"/>
              </a:lnSpc>
              <a:spcBef>
                <a:spcPct val="0"/>
              </a:spcBef>
              <a:buClrTx/>
              <a:buSzTx/>
              <a:buFontTx/>
              <a:buNone/>
            </a:pPr>
            <a:r>
              <a:rPr lang="ro-RO" altLang="ru-RU" sz="1800" dirty="0">
                <a:solidFill>
                  <a:srgbClr val="000000"/>
                </a:solidFill>
                <a:latin typeface="SFRM1200"/>
              </a:rPr>
              <a:t>4</a:t>
            </a:r>
            <a:r>
              <a:rPr lang="en-US" altLang="ru-RU" sz="1800" dirty="0">
                <a:solidFill>
                  <a:srgbClr val="000000"/>
                </a:solidFill>
                <a:latin typeface="SFRM1200"/>
              </a:rPr>
              <a:t>. </a:t>
            </a:r>
            <a:r>
              <a:rPr lang="ro-RO" altLang="ru-RU" sz="1800" dirty="0">
                <a:solidFill>
                  <a:srgbClr val="000000"/>
                </a:solidFill>
                <a:latin typeface="SFRM1200"/>
              </a:rPr>
              <a:t>Frecvența limită de lucru </a:t>
            </a:r>
            <a:r>
              <a:rPr lang="en-US" altLang="ru-RU" sz="1800" i="1" dirty="0">
                <a:solidFill>
                  <a:srgbClr val="000000"/>
                </a:solidFill>
                <a:latin typeface="CMMI12"/>
              </a:rPr>
              <a:t>f</a:t>
            </a:r>
            <a:r>
              <a:rPr lang="ro-RO" altLang="ru-RU" sz="1800" baseline="-25000" dirty="0" err="1">
                <a:solidFill>
                  <a:srgbClr val="000000"/>
                </a:solidFill>
                <a:latin typeface="SFRM1200"/>
              </a:rPr>
              <a:t>lim</a:t>
            </a:r>
            <a:r>
              <a:rPr lang="en-US" altLang="ru-RU" sz="1800" dirty="0">
                <a:solidFill>
                  <a:srgbClr val="000000"/>
                </a:solidFill>
                <a:latin typeface="SFRM1200"/>
              </a:rPr>
              <a:t> </a:t>
            </a:r>
            <a:r>
              <a:rPr lang="ro-RO" altLang="ru-RU" sz="1800" dirty="0">
                <a:solidFill>
                  <a:srgbClr val="000000"/>
                </a:solidFill>
                <a:latin typeface="SFRM1200"/>
              </a:rPr>
              <a:t>-</a:t>
            </a:r>
            <a:r>
              <a:rPr lang="en-US" altLang="ru-RU" sz="1800" dirty="0">
                <a:solidFill>
                  <a:srgbClr val="000000"/>
                </a:solidFill>
                <a:latin typeface="SFRM1200"/>
              </a:rPr>
              <a:t> </a:t>
            </a:r>
            <a:r>
              <a:rPr lang="ro-RO" altLang="ru-RU" sz="1800" dirty="0">
                <a:solidFill>
                  <a:srgbClr val="000000"/>
                </a:solidFill>
                <a:latin typeface="SFRM1200"/>
              </a:rPr>
              <a:t>la care </a:t>
            </a:r>
            <a:r>
              <a:rPr lang="en-US" altLang="ru-RU" sz="1800" dirty="0">
                <a:solidFill>
                  <a:srgbClr val="000000"/>
                </a:solidFill>
                <a:latin typeface="SFRM1200"/>
              </a:rPr>
              <a:t> </a:t>
            </a:r>
            <a:r>
              <a:rPr lang="ro-RO" altLang="ru-RU" sz="1800" dirty="0">
                <a:solidFill>
                  <a:srgbClr val="000000"/>
                </a:solidFill>
                <a:latin typeface="SFRM1200"/>
              </a:rPr>
              <a:t>factorul de calitate</a:t>
            </a:r>
          </a:p>
          <a:p>
            <a:pPr>
              <a:lnSpc>
                <a:spcPct val="100000"/>
              </a:lnSpc>
              <a:spcBef>
                <a:spcPct val="0"/>
              </a:spcBef>
              <a:buClrTx/>
              <a:buSzTx/>
              <a:buFontTx/>
              <a:buNone/>
            </a:pPr>
            <a:r>
              <a:rPr lang="en-US" altLang="ru-RU" sz="1800" i="1" dirty="0">
                <a:solidFill>
                  <a:srgbClr val="000000"/>
                </a:solidFill>
                <a:latin typeface="CMMI12"/>
              </a:rPr>
              <a:t>Q </a:t>
            </a:r>
            <a:r>
              <a:rPr lang="en-US" altLang="ru-RU" sz="1800" dirty="0">
                <a:solidFill>
                  <a:srgbClr val="000000"/>
                </a:solidFill>
                <a:latin typeface="CMR12"/>
              </a:rPr>
              <a:t>= 1</a:t>
            </a:r>
            <a:r>
              <a:rPr lang="en-US" altLang="ru-RU" sz="1800" dirty="0">
                <a:solidFill>
                  <a:srgbClr val="000000"/>
                </a:solidFill>
                <a:latin typeface="SFRM1200"/>
              </a:rPr>
              <a:t>, </a:t>
            </a:r>
            <a:r>
              <a:rPr lang="ro-RO" altLang="ru-RU" sz="1800" dirty="0">
                <a:solidFill>
                  <a:srgbClr val="000000"/>
                </a:solidFill>
                <a:latin typeface="SFRM1200"/>
              </a:rPr>
              <a:t>astfel     </a:t>
            </a:r>
            <a:r>
              <a:rPr lang="en-US" altLang="ru-RU" sz="1800" i="1" dirty="0">
                <a:solidFill>
                  <a:srgbClr val="000000"/>
                </a:solidFill>
                <a:latin typeface="CMMI12"/>
              </a:rPr>
              <a:t>f</a:t>
            </a:r>
            <a:r>
              <a:rPr lang="ro-RO" altLang="ru-RU" sz="1800" baseline="-25000" dirty="0">
                <a:solidFill>
                  <a:srgbClr val="000000"/>
                </a:solidFill>
                <a:latin typeface="SFRM1200"/>
              </a:rPr>
              <a:t>lim</a:t>
            </a:r>
            <a:r>
              <a:rPr lang="en-US" altLang="ru-RU" sz="1800" dirty="0">
                <a:solidFill>
                  <a:srgbClr val="000000"/>
                </a:solidFill>
                <a:latin typeface="SFRM1200"/>
              </a:rPr>
              <a:t> </a:t>
            </a:r>
            <a:r>
              <a:rPr lang="en-US" altLang="ru-RU" sz="1800" dirty="0">
                <a:solidFill>
                  <a:srgbClr val="000000"/>
                </a:solidFill>
                <a:latin typeface="CMR12"/>
              </a:rPr>
              <a:t>= 1</a:t>
            </a:r>
            <a:br>
              <a:rPr lang="en-US" altLang="ru-RU" sz="1800" dirty="0">
                <a:solidFill>
                  <a:srgbClr val="000000"/>
                </a:solidFill>
                <a:latin typeface="CMR12"/>
              </a:rPr>
            </a:br>
            <a:r>
              <a:rPr lang="ro-RO" altLang="ru-RU" sz="1800" dirty="0">
                <a:solidFill>
                  <a:srgbClr val="000000"/>
                </a:solidFill>
                <a:latin typeface="CMR12"/>
              </a:rPr>
              <a:t>5 Timpul de relaxare:     </a:t>
            </a:r>
            <a:r>
              <a:rPr lang="el-GR" altLang="ru-RU" sz="1800" dirty="0">
                <a:solidFill>
                  <a:srgbClr val="000000"/>
                </a:solidFill>
                <a:latin typeface="CMR12"/>
              </a:rPr>
              <a:t>τ</a:t>
            </a:r>
            <a:r>
              <a:rPr lang="ro-RO" altLang="ru-RU" sz="1800" dirty="0">
                <a:solidFill>
                  <a:srgbClr val="000000"/>
                </a:solidFill>
                <a:latin typeface="CMR12"/>
              </a:rPr>
              <a:t> = </a:t>
            </a:r>
            <a:r>
              <a:rPr lang="en-US" altLang="ru-RU" sz="1800" i="1" dirty="0">
                <a:solidFill>
                  <a:srgbClr val="000000"/>
                </a:solidFill>
                <a:latin typeface="CMMI12"/>
              </a:rPr>
              <a:t>R</a:t>
            </a:r>
            <a:r>
              <a:rPr lang="ro-RO" altLang="ru-RU" sz="1800" baseline="-25000" dirty="0">
                <a:solidFill>
                  <a:srgbClr val="000000"/>
                </a:solidFill>
                <a:latin typeface="SFRM1200"/>
              </a:rPr>
              <a:t>gr</a:t>
            </a:r>
            <a:r>
              <a:rPr lang="en-US" altLang="ru-RU" sz="1800" i="1" dirty="0">
                <a:solidFill>
                  <a:srgbClr val="000000"/>
                </a:solidFill>
                <a:latin typeface="CMMI12"/>
              </a:rPr>
              <a:t>C :</a:t>
            </a:r>
            <a:endParaRPr lang="ro-RO" altLang="ru-RU" sz="1800" i="1" dirty="0">
              <a:solidFill>
                <a:srgbClr val="000000"/>
              </a:solidFill>
              <a:latin typeface="CMMI12"/>
            </a:endParaRPr>
          </a:p>
          <a:p>
            <a:pPr>
              <a:lnSpc>
                <a:spcPct val="100000"/>
              </a:lnSpc>
              <a:spcBef>
                <a:spcPct val="0"/>
              </a:spcBef>
              <a:buClrTx/>
              <a:buSzTx/>
              <a:buFontTx/>
              <a:buNone/>
            </a:pPr>
            <a:r>
              <a:rPr lang="ro-RO" altLang="ru-RU" sz="1800" i="1" dirty="0">
                <a:solidFill>
                  <a:srgbClr val="000000"/>
                </a:solidFill>
                <a:latin typeface="CMMI12"/>
              </a:rPr>
              <a:t>6. Circuitul echivalent al varactorului</a:t>
            </a:r>
          </a:p>
          <a:p>
            <a:pPr>
              <a:lnSpc>
                <a:spcPct val="100000"/>
              </a:lnSpc>
              <a:spcBef>
                <a:spcPct val="0"/>
              </a:spcBef>
              <a:buClrTx/>
              <a:buSzTx/>
              <a:buFontTx/>
              <a:buNone/>
            </a:pPr>
            <a:endParaRPr lang="ro-RO" altLang="ru-RU" sz="1800" i="1" dirty="0">
              <a:solidFill>
                <a:srgbClr val="000000"/>
              </a:solidFill>
              <a:latin typeface="CMMI12"/>
            </a:endParaRPr>
          </a:p>
          <a:p>
            <a:pPr>
              <a:lnSpc>
                <a:spcPct val="100000"/>
              </a:lnSpc>
              <a:spcBef>
                <a:spcPct val="0"/>
              </a:spcBef>
              <a:buClrTx/>
              <a:buSzTx/>
              <a:buFontTx/>
              <a:buNone/>
            </a:pPr>
            <a:br>
              <a:rPr lang="en-US" altLang="ru-RU" sz="900" i="1" dirty="0">
                <a:solidFill>
                  <a:srgbClr val="000000"/>
                </a:solidFill>
                <a:latin typeface="CMMI12"/>
              </a:rPr>
            </a:br>
            <a:endParaRPr lang="en-US" altLang="ru-RU" sz="1350" dirty="0"/>
          </a:p>
        </p:txBody>
      </p:sp>
      <p:pic>
        <p:nvPicPr>
          <p:cNvPr id="7373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2601" y="1152146"/>
            <a:ext cx="19502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57" y="2366271"/>
            <a:ext cx="1506141" cy="56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7723" y="1905000"/>
            <a:ext cx="1298620" cy="56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Рисунок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16423"/>
            <a:ext cx="2947286" cy="20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70FFB9-FB2E-9A67-52BE-1ADB3DFB6207}"/>
              </a:ext>
            </a:extLst>
          </p:cNvPr>
          <p:cNvPicPr>
            <a:picLocks noChangeAspect="1"/>
          </p:cNvPicPr>
          <p:nvPr/>
        </p:nvPicPr>
        <p:blipFill>
          <a:blip r:embed="rId6"/>
          <a:stretch>
            <a:fillRect/>
          </a:stretch>
        </p:blipFill>
        <p:spPr>
          <a:xfrm>
            <a:off x="1265295" y="4065051"/>
            <a:ext cx="1614488" cy="8286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131" y="228600"/>
            <a:ext cx="3826669" cy="425053"/>
          </a:xfrm>
        </p:spPr>
        <p:txBody>
          <a:bodyPr>
            <a:normAutofit fontScale="90000"/>
          </a:bodyPr>
          <a:lstStyle/>
          <a:p>
            <a:r>
              <a:rPr lang="ro-RO" dirty="0"/>
              <a:t>Varactor abrupt</a:t>
            </a:r>
          </a:p>
        </p:txBody>
      </p:sp>
      <p:sp>
        <p:nvSpPr>
          <p:cNvPr id="5" name="Rectangle 4"/>
          <p:cNvSpPr/>
          <p:nvPr/>
        </p:nvSpPr>
        <p:spPr>
          <a:xfrm>
            <a:off x="366533" y="2246617"/>
            <a:ext cx="7606487" cy="830997"/>
          </a:xfrm>
          <a:prstGeom prst="rect">
            <a:avLst/>
          </a:prstGeom>
        </p:spPr>
        <p:txBody>
          <a:bodyPr wrap="square">
            <a:spAutoFit/>
          </a:bodyPr>
          <a:lstStyle/>
          <a:p>
            <a:pPr algn="just"/>
            <a:r>
              <a:rPr lang="ro-RO" sz="1600" dirty="0">
                <a:solidFill>
                  <a:srgbClr val="333333"/>
                </a:solidFill>
                <a:latin typeface="Arial" panose="020B0604020202020204" pitchFamily="34" charset="0"/>
                <a:cs typeface="Arial" panose="020B0604020202020204" pitchFamily="34" charset="0"/>
              </a:rPr>
              <a:t>Varactor abrupt manifestă caracteristica liniară </a:t>
            </a:r>
            <a:r>
              <a:rPr lang="ro-RO" sz="1600" b="1" i="1" dirty="0">
                <a:solidFill>
                  <a:srgbClr val="FF0000"/>
                </a:solidFill>
                <a:latin typeface="Arial" panose="020B0604020202020204" pitchFamily="34" charset="0"/>
                <a:cs typeface="Arial" panose="020B0604020202020204" pitchFamily="34" charset="0"/>
              </a:rPr>
              <a:t>log C = f (log V+ </a:t>
            </a:r>
            <a:r>
              <a:rPr lang="ru-RU" sz="1600" b="1" i="1" dirty="0">
                <a:solidFill>
                  <a:srgbClr val="FF0000"/>
                </a:solidFill>
                <a:latin typeface="Arial" panose="020B0604020202020204" pitchFamily="34" charset="0"/>
                <a:cs typeface="Arial" panose="020B0604020202020204" pitchFamily="34" charset="0"/>
              </a:rPr>
              <a:t>ф</a:t>
            </a:r>
            <a:r>
              <a:rPr lang="ro-RO" sz="1600" b="1" i="1" dirty="0">
                <a:solidFill>
                  <a:srgbClr val="FF0000"/>
                </a:solidFill>
                <a:latin typeface="Arial" panose="020B0604020202020204" pitchFamily="34" charset="0"/>
                <a:cs typeface="Arial" panose="020B0604020202020204" pitchFamily="34" charset="0"/>
              </a:rPr>
              <a:t>) </a:t>
            </a:r>
            <a:r>
              <a:rPr lang="ro-RO" sz="1600" dirty="0">
                <a:solidFill>
                  <a:srgbClr val="333333"/>
                </a:solidFill>
                <a:latin typeface="Arial" panose="020B0604020202020204" pitchFamily="34" charset="0"/>
                <a:cs typeface="Arial" panose="020B0604020202020204" pitchFamily="34" charset="0"/>
              </a:rPr>
              <a:t>sau dependență pătratică inversă  a C de polarizarea V </a:t>
            </a:r>
            <a:r>
              <a:rPr lang="en-US" sz="1600" dirty="0">
                <a:solidFill>
                  <a:srgbClr val="333333"/>
                </a:solidFill>
                <a:latin typeface="Arial" panose="020B0604020202020204" pitchFamily="34" charset="0"/>
                <a:cs typeface="Arial" panose="020B0604020202020204" pitchFamily="34" charset="0"/>
              </a:rPr>
              <a:t>.</a:t>
            </a:r>
          </a:p>
          <a:p>
            <a:pPr algn="just"/>
            <a:r>
              <a:rPr lang="ro-RO" sz="1600" dirty="0">
                <a:solidFill>
                  <a:srgbClr val="333333"/>
                </a:solidFill>
                <a:latin typeface="Arial" panose="020B0604020202020204" pitchFamily="34" charset="0"/>
                <a:cs typeface="Arial" panose="020B0604020202020204" pitchFamily="34" charset="0"/>
              </a:rPr>
              <a:t>Pentru un varactor </a:t>
            </a:r>
            <a:r>
              <a:rPr lang="en-US" sz="1600" dirty="0">
                <a:solidFill>
                  <a:srgbClr val="333333"/>
                </a:solidFill>
                <a:latin typeface="Arial" panose="020B0604020202020204" pitchFamily="34" charset="0"/>
                <a:cs typeface="Arial" panose="020B0604020202020204" pitchFamily="34" charset="0"/>
              </a:rPr>
              <a:t>abrupt</a:t>
            </a:r>
            <a:r>
              <a:rPr lang="ro-RO" sz="1600" dirty="0">
                <a:solidFill>
                  <a:srgbClr val="333333"/>
                </a:solidFill>
                <a:latin typeface="Arial" panose="020B0604020202020204" pitchFamily="34" charset="0"/>
                <a:cs typeface="Arial" panose="020B0604020202020204" pitchFamily="34" charset="0"/>
              </a:rPr>
              <a:t> coeficientul </a:t>
            </a:r>
            <a:r>
              <a:rPr lang="en-US" sz="1600" dirty="0">
                <a:solidFill>
                  <a:srgbClr val="333333"/>
                </a:solidFill>
                <a:latin typeface="Arial" panose="020B0604020202020204" pitchFamily="34" charset="0"/>
                <a:cs typeface="Arial" panose="020B0604020202020204" pitchFamily="34" charset="0"/>
              </a:rPr>
              <a:t>gamma </a:t>
            </a:r>
            <a:r>
              <a:rPr lang="ro-RO" sz="1600" dirty="0">
                <a:solidFill>
                  <a:srgbClr val="333333"/>
                </a:solidFill>
                <a:latin typeface="Arial" panose="020B0604020202020204" pitchFamily="34" charset="0"/>
                <a:cs typeface="Arial" panose="020B0604020202020204" pitchFamily="34" charset="0"/>
              </a:rPr>
              <a:t>are valoarea </a:t>
            </a:r>
            <a:r>
              <a:rPr lang="en-US" sz="1600" dirty="0">
                <a:solidFill>
                  <a:srgbClr val="333333"/>
                </a:solidFill>
                <a:latin typeface="Arial" panose="020B0604020202020204" pitchFamily="34" charset="0"/>
                <a:cs typeface="Arial" panose="020B0604020202020204" pitchFamily="34" charset="0"/>
              </a:rPr>
              <a:t>0.5</a:t>
            </a:r>
            <a:r>
              <a:rPr lang="ro-RO" sz="1600" dirty="0">
                <a:solidFill>
                  <a:srgbClr val="333333"/>
                </a:solidFill>
                <a:latin typeface="Arial" panose="020B0604020202020204" pitchFamily="34" charset="0"/>
                <a:cs typeface="Arial" panose="020B0604020202020204" pitchFamily="34" charset="0"/>
              </a:rPr>
              <a:t> (</a:t>
            </a:r>
            <a:r>
              <a:rPr lang="en-US" sz="1600" dirty="0">
                <a:solidFill>
                  <a:srgbClr val="333333"/>
                </a:solidFill>
                <a:latin typeface="Arial" panose="020B0604020202020204" pitchFamily="34" charset="0"/>
                <a:cs typeface="Arial" panose="020B0604020202020204" pitchFamily="34" charset="0"/>
              </a:rPr>
              <a:t>0.47</a:t>
            </a:r>
            <a:r>
              <a:rPr lang="ro-RO" sz="1600" dirty="0">
                <a:solidFill>
                  <a:srgbClr val="333333"/>
                </a:solidFill>
                <a:latin typeface="Arial" panose="020B0604020202020204" pitchFamily="34" charset="0"/>
                <a:cs typeface="Arial" panose="020B0604020202020204" pitchFamily="34" charset="0"/>
              </a:rPr>
              <a:t>)</a:t>
            </a:r>
            <a:r>
              <a:rPr lang="en-US" sz="1600" dirty="0">
                <a:solidFill>
                  <a:srgbClr val="333333"/>
                </a:solidFill>
                <a:latin typeface="Arial" panose="020B0604020202020204" pitchFamily="34" charset="0"/>
                <a:cs typeface="Arial" panose="020B0604020202020204" pitchFamily="34" charset="0"/>
              </a:rPr>
              <a:t> </a:t>
            </a:r>
            <a:endParaRPr lang="ro-RO" sz="1600" dirty="0">
              <a:latin typeface="Arial" panose="020B0604020202020204" pitchFamily="34" charset="0"/>
              <a:cs typeface="Arial" panose="020B0604020202020204" pitchFamily="34" charset="0"/>
            </a:endParaRPr>
          </a:p>
        </p:txBody>
      </p:sp>
      <p:pic>
        <p:nvPicPr>
          <p:cNvPr id="7" name="Content Placeholder 5"/>
          <p:cNvPicPr>
            <a:picLocks noChangeAspect="1"/>
          </p:cNvPicPr>
          <p:nvPr/>
        </p:nvPicPr>
        <p:blipFill>
          <a:blip r:embed="rId2"/>
          <a:stretch>
            <a:fillRect/>
          </a:stretch>
        </p:blipFill>
        <p:spPr bwMode="auto">
          <a:xfrm>
            <a:off x="6477000" y="778529"/>
            <a:ext cx="1496020" cy="8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1146379-0920-D2E4-4C85-9E70DA7A17D6}"/>
              </a:ext>
            </a:extLst>
          </p:cNvPr>
          <p:cNvPicPr>
            <a:picLocks noChangeAspect="1"/>
          </p:cNvPicPr>
          <p:nvPr/>
        </p:nvPicPr>
        <p:blipFill>
          <a:blip r:embed="rId3"/>
          <a:stretch>
            <a:fillRect/>
          </a:stretch>
        </p:blipFill>
        <p:spPr>
          <a:xfrm>
            <a:off x="381000" y="778529"/>
            <a:ext cx="5973009" cy="1343212"/>
          </a:xfrm>
          <a:prstGeom prst="rect">
            <a:avLst/>
          </a:prstGeom>
        </p:spPr>
      </p:pic>
      <p:sp>
        <p:nvSpPr>
          <p:cNvPr id="12" name="Title 1">
            <a:extLst>
              <a:ext uri="{FF2B5EF4-FFF2-40B4-BE49-F238E27FC236}">
                <a16:creationId xmlns:a16="http://schemas.microsoft.com/office/drawing/2014/main" id="{F2A81C3F-5423-F403-A79B-E8662EAF7C6F}"/>
              </a:ext>
            </a:extLst>
          </p:cNvPr>
          <p:cNvSpPr txBox="1">
            <a:spLocks/>
          </p:cNvSpPr>
          <p:nvPr/>
        </p:nvSpPr>
        <p:spPr>
          <a:xfrm>
            <a:off x="2107406" y="3259263"/>
            <a:ext cx="4929188" cy="482203"/>
          </a:xfrm>
          <a:prstGeom prst="rect">
            <a:avLst/>
          </a:prstGeom>
        </p:spPr>
        <p:txBody>
          <a:bodyPr vert="horz" lIns="91440" tIns="45720" rIns="91440" bIns="45720" rtlCol="0" anchor="t">
            <a:normAutofit fontScale="90000" lnSpcReduction="10000"/>
          </a:bodyPr>
          <a:lst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a:lstStyle>
          <a:p>
            <a:r>
              <a:rPr lang="ro-RO" dirty="0"/>
              <a:t>Varactor </a:t>
            </a:r>
            <a:r>
              <a:rPr lang="ro-RO" dirty="0" err="1"/>
              <a:t>hiperabrupt</a:t>
            </a:r>
            <a:endParaRPr lang="ro-RO" dirty="0"/>
          </a:p>
        </p:txBody>
      </p:sp>
      <p:pic>
        <p:nvPicPr>
          <p:cNvPr id="14" name="Picture 13">
            <a:extLst>
              <a:ext uri="{FF2B5EF4-FFF2-40B4-BE49-F238E27FC236}">
                <a16:creationId xmlns:a16="http://schemas.microsoft.com/office/drawing/2014/main" id="{5A1800FB-8F59-3DB7-1E03-958F905DFB3B}"/>
              </a:ext>
            </a:extLst>
          </p:cNvPr>
          <p:cNvPicPr>
            <a:picLocks noChangeAspect="1"/>
          </p:cNvPicPr>
          <p:nvPr/>
        </p:nvPicPr>
        <p:blipFill>
          <a:blip r:embed="rId4"/>
          <a:stretch>
            <a:fillRect/>
          </a:stretch>
        </p:blipFill>
        <p:spPr>
          <a:xfrm>
            <a:off x="535780" y="3780387"/>
            <a:ext cx="5096586" cy="1247949"/>
          </a:xfrm>
          <a:prstGeom prst="rect">
            <a:avLst/>
          </a:prstGeom>
        </p:spPr>
      </p:pic>
      <p:sp>
        <p:nvSpPr>
          <p:cNvPr id="17" name="Content Placeholder 2">
            <a:extLst>
              <a:ext uri="{FF2B5EF4-FFF2-40B4-BE49-F238E27FC236}">
                <a16:creationId xmlns:a16="http://schemas.microsoft.com/office/drawing/2014/main" id="{64D254B8-BAE5-33FC-8CD7-52506574233B}"/>
              </a:ext>
            </a:extLst>
          </p:cNvPr>
          <p:cNvSpPr>
            <a:spLocks noGrp="1"/>
          </p:cNvSpPr>
          <p:nvPr>
            <p:ph idx="1"/>
          </p:nvPr>
        </p:nvSpPr>
        <p:spPr>
          <a:xfrm>
            <a:off x="76200" y="5083409"/>
            <a:ext cx="8915400" cy="1295400"/>
          </a:xfrm>
        </p:spPr>
        <p:txBody>
          <a:bodyPr>
            <a:normAutofit/>
          </a:bodyPr>
          <a:lstStyle/>
          <a:p>
            <a:r>
              <a:rPr lang="ro-RO" sz="1600" dirty="0">
                <a:latin typeface="Arial" panose="020B0604020202020204" pitchFamily="34" charset="0"/>
                <a:cs typeface="Arial" panose="020B0604020202020204" pitchFamily="34" charset="0"/>
              </a:rPr>
              <a:t>P</a:t>
            </a:r>
            <a:r>
              <a:rPr lang="en-US" sz="1600" dirty="0" err="1">
                <a:latin typeface="Arial" panose="020B0604020202020204" pitchFamily="34" charset="0"/>
                <a:cs typeface="Arial" panose="020B0604020202020204" pitchFamily="34" charset="0"/>
              </a:rPr>
              <a:t>rofilul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lucru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hiperabruptă</a:t>
            </a:r>
            <a:r>
              <a:rPr lang="en-US" sz="1600" dirty="0">
                <a:latin typeface="Arial" panose="020B0604020202020204" pitchFamily="34" charset="0"/>
                <a:cs typeface="Arial" panose="020B0604020202020204" pitchFamily="34" charset="0"/>
              </a:rPr>
              <a:t> are </a:t>
            </a:r>
            <a:r>
              <a:rPr lang="ro-RO" sz="1600" dirty="0">
                <a:latin typeface="Arial" panose="020B0604020202020204" pitchFamily="34" charset="0"/>
                <a:cs typeface="Arial" panose="020B0604020202020204" pitchFamily="34" charset="0"/>
              </a:rPr>
              <a:t>regiunile</a:t>
            </a:r>
            <a:r>
              <a:rPr lang="en-US" sz="1600" dirty="0">
                <a:latin typeface="Arial" panose="020B0604020202020204" pitchFamily="34" charset="0"/>
                <a:cs typeface="Arial" panose="020B0604020202020204" pitchFamily="34" charset="0"/>
              </a:rPr>
              <a:t> </a:t>
            </a:r>
            <a:r>
              <a:rPr lang="ro-RO" sz="1600" i="1" dirty="0">
                <a:solidFill>
                  <a:schemeClr val="accent1"/>
                </a:solidFill>
                <a:latin typeface="Arial" panose="020B0604020202020204" pitchFamily="34" charset="0"/>
                <a:cs typeface="Arial" panose="020B0604020202020204" pitchFamily="34" charset="0"/>
              </a:rPr>
              <a:t>n</a:t>
            </a:r>
            <a:r>
              <a:rPr lang="en-US" sz="1600" i="1" dirty="0">
                <a:solidFill>
                  <a:schemeClr val="accent1"/>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ro-RO" sz="1600" i="1" dirty="0">
                <a:solidFill>
                  <a:schemeClr val="accent1"/>
                </a:solidFill>
                <a:latin typeface="Arial" panose="020B0604020202020204" pitchFamily="34" charset="0"/>
                <a:cs typeface="Arial" panose="020B0604020202020204" pitchFamily="34" charset="0"/>
              </a:rPr>
              <a:t>p</a:t>
            </a:r>
            <a:r>
              <a:rPr lang="en-US" sz="1600" i="1" dirty="0">
                <a:solidFill>
                  <a:schemeClr val="accent1"/>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iar</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regiunea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centrală</a:t>
            </a:r>
            <a:r>
              <a:rPr lang="en-US" sz="1600" dirty="0">
                <a:latin typeface="Arial" panose="020B0604020202020204" pitchFamily="34" charset="0"/>
                <a:cs typeface="Arial" panose="020B0604020202020204" pitchFamily="34" charset="0"/>
              </a:rPr>
              <a:t> </a:t>
            </a:r>
            <a:r>
              <a:rPr lang="en-US" sz="1600" i="1" dirty="0">
                <a:solidFill>
                  <a:schemeClr val="accent1"/>
                </a:solidFill>
                <a:latin typeface="Arial" panose="020B0604020202020204" pitchFamily="34" charset="0"/>
                <a:cs typeface="Arial" panose="020B0604020202020204" pitchFamily="34" charset="0"/>
              </a:rPr>
              <a:t>n</a:t>
            </a:r>
            <a:r>
              <a:rPr lang="en-US" sz="1600"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are un </a:t>
            </a:r>
            <a:r>
              <a:rPr lang="en-US" sz="1600" dirty="0" err="1">
                <a:latin typeface="Arial" panose="020B0604020202020204" pitchFamily="34" charset="0"/>
                <a:cs typeface="Arial" panose="020B0604020202020204" pitchFamily="34" charset="0"/>
              </a:rPr>
              <a:t>nivel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dopaj</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practic</a:t>
            </a:r>
            <a:r>
              <a:rPr lang="en-US" sz="1600" dirty="0">
                <a:latin typeface="Arial" panose="020B0604020202020204" pitchFamily="34" charset="0"/>
                <a:cs typeface="Arial" panose="020B0604020202020204" pitchFamily="34" charset="0"/>
              </a:rPr>
              <a:t> constant </a:t>
            </a:r>
            <a:r>
              <a:rPr lang="ro-RO" sz="1600" dirty="0">
                <a:latin typeface="Arial" panose="020B0604020202020204" pitchFamily="34" charset="0"/>
                <a:cs typeface="Arial" panose="020B0604020202020204" pitchFamily="34" charset="0"/>
              </a:rPr>
              <a:t>lângă regiunea</a:t>
            </a:r>
            <a:r>
              <a:rPr lang="en-US" sz="1600" dirty="0">
                <a:latin typeface="Arial" panose="020B0604020202020204" pitchFamily="34" charset="0"/>
                <a:cs typeface="Arial" panose="020B0604020202020204" pitchFamily="34" charset="0"/>
              </a:rPr>
              <a:t> </a:t>
            </a:r>
            <a:r>
              <a:rPr lang="ro-RO" sz="1600" i="1" dirty="0">
                <a:solidFill>
                  <a:schemeClr val="accent1"/>
                </a:solidFill>
                <a:latin typeface="Arial" panose="020B0604020202020204" pitchFamily="34" charset="0"/>
                <a:cs typeface="Arial" panose="020B0604020202020204" pitchFamily="34" charset="0"/>
              </a:rPr>
              <a:t>n</a:t>
            </a:r>
            <a:r>
              <a:rPr lang="en-US" sz="1600" i="1" dirty="0">
                <a:solidFill>
                  <a:schemeClr val="accent1"/>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spre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regiunea</a:t>
            </a:r>
            <a:r>
              <a:rPr lang="en-US" sz="1600" dirty="0">
                <a:latin typeface="Arial" panose="020B0604020202020204" pitchFamily="34" charset="0"/>
                <a:cs typeface="Arial" panose="020B0604020202020204" pitchFamily="34" charset="0"/>
              </a:rPr>
              <a:t> </a:t>
            </a:r>
            <a:r>
              <a:rPr lang="ro-RO" sz="1600" i="1" dirty="0">
                <a:solidFill>
                  <a:schemeClr val="accent1"/>
                </a:solidFill>
                <a:latin typeface="Arial" panose="020B0604020202020204" pitchFamily="34" charset="0"/>
                <a:cs typeface="Arial" panose="020B0604020202020204" pitchFamily="34" charset="0"/>
              </a:rPr>
              <a:t>p</a:t>
            </a:r>
            <a:r>
              <a:rPr lang="en-US" sz="1600" i="1" dirty="0">
                <a:solidFill>
                  <a:schemeClr val="accent1"/>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nivelul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dopaj</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crescut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astfel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încât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există</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schimbare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mult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accentuată</a:t>
            </a:r>
            <a:r>
              <a:rPr lang="en-US" sz="1600" dirty="0">
                <a:latin typeface="Arial" panose="020B0604020202020204" pitchFamily="34" charset="0"/>
                <a:cs typeface="Arial" panose="020B0604020202020204" pitchFamily="34" charset="0"/>
              </a:rPr>
              <a:t> de la </a:t>
            </a:r>
            <a:r>
              <a:rPr lang="ro-RO" sz="1600" i="1" dirty="0">
                <a:solidFill>
                  <a:schemeClr val="accent1"/>
                </a:solidFill>
                <a:latin typeface="Arial" panose="020B0604020202020204" pitchFamily="34" charset="0"/>
                <a:cs typeface="Arial" panose="020B0604020202020204" pitchFamily="34" charset="0"/>
              </a:rPr>
              <a:t>n</a:t>
            </a:r>
            <a:r>
              <a:rPr lang="en-US" sz="1600" i="1"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la </a:t>
            </a:r>
            <a:r>
              <a:rPr lang="ro-RO" sz="1600" i="1" dirty="0">
                <a:solidFill>
                  <a:schemeClr val="accent1"/>
                </a:solidFill>
                <a:latin typeface="Arial" panose="020B0604020202020204" pitchFamily="34" charset="0"/>
                <a:cs typeface="Arial" panose="020B0604020202020204" pitchFamily="34" charset="0"/>
              </a:rPr>
              <a:t>p</a:t>
            </a:r>
            <a:r>
              <a:rPr lang="en-US" sz="1600" i="1" dirty="0">
                <a:solidFill>
                  <a:schemeClr val="accent1"/>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decât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abruptă</a:t>
            </a:r>
            <a:r>
              <a:rPr lang="en-US" sz="1600" dirty="0">
                <a:latin typeface="Arial" panose="020B0604020202020204" pitchFamily="34" charset="0"/>
                <a:cs typeface="Arial" panose="020B0604020202020204" pitchFamily="34" charset="0"/>
              </a:rPr>
              <a:t>.</a:t>
            </a: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671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4929188" cy="482203"/>
          </a:xfrm>
        </p:spPr>
        <p:txBody>
          <a:bodyPr>
            <a:normAutofit fontScale="90000"/>
          </a:bodyPr>
          <a:lstStyle/>
          <a:p>
            <a:r>
              <a:rPr lang="ro-RO" dirty="0"/>
              <a:t>Parametrii varactorului</a:t>
            </a:r>
          </a:p>
        </p:txBody>
      </p:sp>
      <p:sp>
        <p:nvSpPr>
          <p:cNvPr id="3" name="Content Placeholder 2"/>
          <p:cNvSpPr>
            <a:spLocks noGrp="1"/>
          </p:cNvSpPr>
          <p:nvPr>
            <p:ph idx="1"/>
          </p:nvPr>
        </p:nvSpPr>
        <p:spPr>
          <a:xfrm>
            <a:off x="358152" y="1066800"/>
            <a:ext cx="8557248" cy="3394924"/>
          </a:xfrm>
        </p:spPr>
        <p:txBody>
          <a:bodyPr>
            <a:normAutofit fontScale="85000" lnSpcReduction="10000"/>
          </a:bodyPr>
          <a:lstStyle/>
          <a:p>
            <a:r>
              <a:rPr lang="ro-RO" dirty="0" err="1"/>
              <a:t>Varactorii</a:t>
            </a:r>
            <a:r>
              <a:rPr lang="ro-RO" dirty="0"/>
              <a:t> </a:t>
            </a:r>
            <a:r>
              <a:rPr lang="ro-RO" dirty="0" err="1"/>
              <a:t>opereaza</a:t>
            </a:r>
            <a:r>
              <a:rPr lang="ro-RO" dirty="0"/>
              <a:t> de regulă la tensiuni inverse 0 ...20 V, dar sunt și până la 60 V.</a:t>
            </a:r>
          </a:p>
          <a:p>
            <a:r>
              <a:rPr lang="ro-RO" dirty="0"/>
              <a:t>Alt parametru - raportul capacitativ C</a:t>
            </a:r>
            <a:r>
              <a:rPr lang="ro-RO" baseline="-25000" dirty="0"/>
              <a:t>x</a:t>
            </a:r>
            <a:r>
              <a:rPr lang="ro-RO" dirty="0"/>
              <a:t>/C</a:t>
            </a:r>
            <a:r>
              <a:rPr lang="ro-RO" baseline="-25000" dirty="0"/>
              <a:t>y</a:t>
            </a:r>
            <a:r>
              <a:rPr lang="ro-RO" dirty="0"/>
              <a:t>, unde C</a:t>
            </a:r>
            <a:r>
              <a:rPr lang="ro-RO" baseline="-25000" dirty="0"/>
              <a:t>x</a:t>
            </a:r>
            <a:r>
              <a:rPr lang="ro-RO" dirty="0"/>
              <a:t> si </a:t>
            </a:r>
            <a:r>
              <a:rPr lang="ro-RO" dirty="0" err="1"/>
              <a:t>C</a:t>
            </a:r>
            <a:r>
              <a:rPr lang="ro-RO" i="1" dirty="0" err="1">
                <a:solidFill>
                  <a:schemeClr val="accent1"/>
                </a:solidFill>
              </a:rPr>
              <a:t>y</a:t>
            </a:r>
            <a:r>
              <a:rPr lang="ro-RO" dirty="0"/>
              <a:t> este la diferite valori de  polarizări</a:t>
            </a:r>
          </a:p>
          <a:p>
            <a:r>
              <a:rPr lang="ro-RO" dirty="0"/>
              <a:t>La schimbări între </a:t>
            </a:r>
            <a:r>
              <a:rPr lang="en-US" dirty="0"/>
              <a:t>2 </a:t>
            </a:r>
            <a:r>
              <a:rPr lang="ro-RO" dirty="0"/>
              <a:t>...</a:t>
            </a:r>
            <a:r>
              <a:rPr lang="en-US" dirty="0"/>
              <a:t> 20 vol</a:t>
            </a:r>
            <a:r>
              <a:rPr lang="ro-RO" dirty="0"/>
              <a:t>ți o diodă abruptă poate exercita schimbări de capacitate de la </a:t>
            </a:r>
            <a:r>
              <a:rPr lang="en-US" dirty="0"/>
              <a:t>2.5</a:t>
            </a:r>
            <a:r>
              <a:rPr lang="ro-RO" dirty="0"/>
              <a:t>...</a:t>
            </a:r>
            <a:r>
              <a:rPr lang="en-US" dirty="0"/>
              <a:t> 3, </a:t>
            </a:r>
            <a:r>
              <a:rPr lang="ro-RO" dirty="0"/>
              <a:t> iar cea </a:t>
            </a:r>
            <a:r>
              <a:rPr lang="en-US" dirty="0" err="1"/>
              <a:t>hyperabrupt</a:t>
            </a:r>
            <a:r>
              <a:rPr lang="ro-RO" dirty="0"/>
              <a:t>ă 5...6 deci dublu</a:t>
            </a:r>
            <a:r>
              <a:rPr lang="en-US" dirty="0"/>
              <a:t>.</a:t>
            </a:r>
            <a:endParaRPr lang="ro-RO" dirty="0"/>
          </a:p>
          <a:p>
            <a:r>
              <a:rPr lang="ro-RO" dirty="0"/>
              <a:t>Alt parametru – frecvența maximă de lucru</a:t>
            </a:r>
          </a:p>
          <a:p>
            <a:pPr marL="0" indent="0">
              <a:buNone/>
            </a:pPr>
            <a:r>
              <a:rPr lang="ro-RO" dirty="0"/>
              <a:t>Parametrul Q </a:t>
            </a:r>
          </a:p>
          <a:p>
            <a:pPr marL="0" indent="0">
              <a:buNone/>
            </a:pPr>
            <a:r>
              <a:rPr lang="ro-RO" dirty="0"/>
              <a:t>C – capacitatea măsurată la un potențial anume</a:t>
            </a:r>
          </a:p>
          <a:p>
            <a:pPr marL="0" indent="0">
              <a:buNone/>
            </a:pPr>
            <a:r>
              <a:rPr lang="ro-RO" dirty="0"/>
              <a:t>R – rezistența serie a varactorului</a:t>
            </a:r>
          </a:p>
          <a:p>
            <a:pPr marL="0" indent="0">
              <a:buNone/>
            </a:pPr>
            <a:endParaRPr lang="ro-RO" dirty="0"/>
          </a:p>
        </p:txBody>
      </p:sp>
      <p:pic>
        <p:nvPicPr>
          <p:cNvPr id="4" name="Picture 3"/>
          <p:cNvPicPr>
            <a:picLocks noChangeAspect="1"/>
          </p:cNvPicPr>
          <p:nvPr/>
        </p:nvPicPr>
        <p:blipFill>
          <a:blip r:embed="rId2"/>
          <a:stretch>
            <a:fillRect/>
          </a:stretch>
        </p:blipFill>
        <p:spPr>
          <a:xfrm>
            <a:off x="2057400" y="2950210"/>
            <a:ext cx="971550" cy="514350"/>
          </a:xfrm>
          <a:prstGeom prst="rect">
            <a:avLst/>
          </a:prstGeom>
        </p:spPr>
      </p:pic>
    </p:spTree>
    <p:extLst>
      <p:ext uri="{BB962C8B-B14F-4D97-AF65-F5344CB8AC3E}">
        <p14:creationId xmlns:p14="http://schemas.microsoft.com/office/powerpoint/2010/main" val="2934771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bwMode="auto">
          <a:xfrm>
            <a:off x="331075" y="198667"/>
            <a:ext cx="8481850" cy="787004"/>
          </a:xfrm>
        </p:spPr>
        <p:txBody>
          <a:bodyPr wrap="square" numCol="1" anchorCtr="0" compatLnSpc="1">
            <a:prstTxWarp prst="textNoShape">
              <a:avLst/>
            </a:prstTxWarp>
            <a:normAutofit fontScale="90000"/>
          </a:bodyPr>
          <a:lstStyle/>
          <a:p>
            <a:pPr algn="ctr"/>
            <a:r>
              <a:rPr lang="ro-RO" altLang="ro-RO" cap="none" dirty="0"/>
              <a:t>VARACTORUL DE BARIERĂ </a:t>
            </a:r>
            <a:r>
              <a:rPr lang="en-US" altLang="ro-RO" cap="none" dirty="0"/>
              <a:t>A </a:t>
            </a:r>
            <a:r>
              <a:rPr lang="ro-RO" altLang="ro-RO" cap="none" dirty="0"/>
              <a:t>HETEROSTRUCTUR</a:t>
            </a:r>
            <a:r>
              <a:rPr lang="en-US" altLang="ro-RO" cap="none" dirty="0"/>
              <a:t>II</a:t>
            </a:r>
            <a:r>
              <a:rPr lang="ro-RO" altLang="ro-RO" cap="none" dirty="0"/>
              <a:t> (HBV) </a:t>
            </a:r>
            <a:endParaRPr lang="ru-RU" altLang="ro-RO" cap="none" dirty="0"/>
          </a:p>
        </p:txBody>
      </p:sp>
      <p:sp>
        <p:nvSpPr>
          <p:cNvPr id="75779" name="Объект 2"/>
          <p:cNvSpPr>
            <a:spLocks noGrp="1"/>
          </p:cNvSpPr>
          <p:nvPr>
            <p:ph idx="1"/>
          </p:nvPr>
        </p:nvSpPr>
        <p:spPr>
          <a:xfrm>
            <a:off x="228600" y="1183912"/>
            <a:ext cx="5410199" cy="1613297"/>
          </a:xfrm>
        </p:spPr>
        <p:txBody>
          <a:bodyPr>
            <a:noAutofit/>
          </a:bodyPr>
          <a:lstStyle/>
          <a:p>
            <a:pPr marL="0" indent="0">
              <a:buNone/>
            </a:pPr>
            <a:r>
              <a:rPr lang="ro-RO" altLang="en-US" sz="1400" dirty="0">
                <a:latin typeface="Arial" panose="020B0604020202020204" pitchFamily="34" charset="0"/>
                <a:cs typeface="Arial" panose="020B0604020202020204" pitchFamily="34" charset="0"/>
              </a:rPr>
              <a:t>Dispozitiv semiconductor care denotă o capacitate variabilă cu polarizare de tensiune,  similară cu o diodă varactor. </a:t>
            </a:r>
          </a:p>
          <a:p>
            <a:pPr marL="0" indent="0">
              <a:buNone/>
            </a:pPr>
            <a:r>
              <a:rPr lang="ro-RO" altLang="en-US" sz="1400" dirty="0">
                <a:latin typeface="Arial" panose="020B0604020202020204" pitchFamily="34" charset="0"/>
                <a:cs typeface="Arial" panose="020B0604020202020204" pitchFamily="34" charset="0"/>
              </a:rPr>
              <a:t>Are o relație antisimetrică I-V și o relație simetrică capacitate-tensiune, așa cum se arată în grafic. </a:t>
            </a:r>
          </a:p>
          <a:p>
            <a:pPr marL="0" indent="0">
              <a:buNone/>
            </a:pPr>
            <a:r>
              <a:rPr lang="ro-RO" altLang="en-US" sz="1400" dirty="0">
                <a:latin typeface="Arial" panose="020B0604020202020204" pitchFamily="34" charset="0"/>
                <a:cs typeface="Arial" panose="020B0604020202020204" pitchFamily="34" charset="0"/>
              </a:rPr>
              <a:t>Dispozitivul inventat de Erik Kollberg cu Anders Rydberg în 1989</a:t>
            </a:r>
          </a:p>
        </p:txBody>
      </p:sp>
      <p:pic>
        <p:nvPicPr>
          <p:cNvPr id="7578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9567" y="985671"/>
            <a:ext cx="305395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Прямоугольник 5"/>
          <p:cNvSpPr>
            <a:spLocks noChangeArrowheads="1"/>
          </p:cNvSpPr>
          <p:nvPr/>
        </p:nvSpPr>
        <p:spPr bwMode="auto">
          <a:xfrm>
            <a:off x="228600" y="3234619"/>
            <a:ext cx="8763000" cy="26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50000"/>
              </a:lnSpc>
              <a:spcBef>
                <a:spcPct val="0"/>
              </a:spcBef>
              <a:buClrTx/>
              <a:buSzTx/>
              <a:buFontTx/>
              <a:buNone/>
            </a:pPr>
            <a:r>
              <a:rPr lang="ro-RO" altLang="en-US" sz="1400" dirty="0">
                <a:latin typeface="Arial" panose="020B0604020202020204" pitchFamily="34" charset="0"/>
                <a:cs typeface="Arial" panose="020B0604020202020204" pitchFamily="34" charset="0"/>
              </a:rPr>
              <a:t>Se realizează prin separarea a 2 straturi din SC tip A cu un strat SC de tip B (cu Eg mai mare ca la SC</a:t>
            </a:r>
            <a:r>
              <a:rPr lang="ro-RO" altLang="en-US" sz="1100" dirty="0">
                <a:latin typeface="Arial" panose="020B0604020202020204" pitchFamily="34" charset="0"/>
                <a:cs typeface="Arial" panose="020B0604020202020204" pitchFamily="34" charset="0"/>
              </a:rPr>
              <a:t>A</a:t>
            </a:r>
            <a:r>
              <a:rPr lang="ro-RO" altLang="en-US" sz="1400" dirty="0">
                <a:latin typeface="Arial" panose="020B0604020202020204" pitchFamily="34" charset="0"/>
                <a:cs typeface="Arial" panose="020B0604020202020204" pitchFamily="34" charset="0"/>
              </a:rPr>
              <a:t>) ce conduce la formarea unei bariere intre 2 straturi SC A. SC</a:t>
            </a:r>
            <a:r>
              <a:rPr lang="ro-RO" altLang="en-US" sz="1100" dirty="0">
                <a:latin typeface="Arial" panose="020B0604020202020204" pitchFamily="34" charset="0"/>
                <a:cs typeface="Arial" panose="020B0604020202020204" pitchFamily="34" charset="0"/>
              </a:rPr>
              <a:t>A</a:t>
            </a:r>
            <a:r>
              <a:rPr lang="ro-RO" altLang="en-US" sz="1400" dirty="0">
                <a:latin typeface="Arial" panose="020B0604020202020204" pitchFamily="34" charset="0"/>
                <a:cs typeface="Arial" panose="020B0604020202020204" pitchFamily="34" charset="0"/>
              </a:rPr>
              <a:t> este de regulă dopat cu </a:t>
            </a:r>
            <a:r>
              <a:rPr lang="ro-RO" altLang="en-US" sz="1400" i="1" dirty="0">
                <a:latin typeface="Arial" panose="020B0604020202020204" pitchFamily="34" charset="0"/>
                <a:cs typeface="Arial" panose="020B0604020202020204" pitchFamily="34" charset="0"/>
              </a:rPr>
              <a:t>n</a:t>
            </a:r>
            <a:r>
              <a:rPr lang="ro-RO" altLang="en-US" sz="1400" dirty="0">
                <a:latin typeface="Arial" panose="020B0604020202020204" pitchFamily="34" charset="0"/>
                <a:cs typeface="Arial" panose="020B0604020202020204" pitchFamily="34" charset="0"/>
              </a:rPr>
              <a:t> (majoritari) la varierea potențialului purtătorii de sarcină se redistribuie și distanța dintre purtători in straturile A (separate de SC</a:t>
            </a:r>
            <a:r>
              <a:rPr lang="ro-RO" altLang="en-US" sz="1100" dirty="0">
                <a:latin typeface="Arial" panose="020B0604020202020204" pitchFamily="34" charset="0"/>
                <a:cs typeface="Arial" panose="020B0604020202020204" pitchFamily="34" charset="0"/>
              </a:rPr>
              <a:t>B</a:t>
            </a:r>
            <a:r>
              <a:rPr lang="ro-RO" altLang="en-US" sz="1400" dirty="0">
                <a:latin typeface="Arial" panose="020B0604020202020204" pitchFamily="34" charset="0"/>
                <a:cs typeface="Arial" panose="020B0604020202020204" pitchFamily="34" charset="0"/>
              </a:rPr>
              <a:t>) sunt diferite  În consecință obținem proprietăți similare condensatorului clasic în funcție de tensiunea polarizării.</a:t>
            </a:r>
          </a:p>
          <a:p>
            <a:pPr>
              <a:lnSpc>
                <a:spcPct val="150000"/>
              </a:lnSpc>
              <a:spcBef>
                <a:spcPct val="0"/>
              </a:spcBef>
              <a:buClrTx/>
              <a:buSzTx/>
              <a:buFontTx/>
              <a:buNone/>
            </a:pPr>
            <a:r>
              <a:rPr lang="ro-RO" altLang="en-US" sz="1400" dirty="0">
                <a:latin typeface="Arial" panose="020B0604020202020204" pitchFamily="34" charset="0"/>
                <a:cs typeface="Arial" panose="020B0604020202020204" pitchFamily="34" charset="0"/>
              </a:rPr>
              <a:t>Aplicarea majoră – multiplicarea frecvenței joase în foarte înaltă (din cauza dependenței extrem de neliniare si puternice a C=f(U)</a:t>
            </a:r>
          </a:p>
          <a:p>
            <a:pPr>
              <a:lnSpc>
                <a:spcPct val="150000"/>
              </a:lnSpc>
              <a:spcBef>
                <a:spcPct val="0"/>
              </a:spcBef>
              <a:buClrTx/>
              <a:buSzTx/>
              <a:buFontTx/>
              <a:buNone/>
            </a:pPr>
            <a:r>
              <a:rPr lang="ro-RO" altLang="en-US" sz="1400" dirty="0">
                <a:latin typeface="Arial" panose="020B0604020202020204" pitchFamily="34" charset="0"/>
                <a:cs typeface="Arial" panose="020B0604020202020204" pitchFamily="34" charset="0"/>
              </a:rPr>
              <a:t>Radioastronomie, securitatea informației, comunicatii fara fir la viteze inalte</a:t>
            </a:r>
            <a:endParaRPr lang="ru-RU"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01F7-CA6F-E673-1116-54C0086A4D70}"/>
              </a:ext>
            </a:extLst>
          </p:cNvPr>
          <p:cNvSpPr>
            <a:spLocks noGrp="1"/>
          </p:cNvSpPr>
          <p:nvPr>
            <p:ph type="title"/>
          </p:nvPr>
        </p:nvSpPr>
        <p:spPr>
          <a:xfrm>
            <a:off x="1752600" y="152400"/>
            <a:ext cx="3886200" cy="553846"/>
          </a:xfrm>
        </p:spPr>
        <p:txBody>
          <a:bodyPr>
            <a:normAutofit/>
          </a:bodyPr>
          <a:lstStyle/>
          <a:p>
            <a:r>
              <a:rPr lang="ro-RO" b="1" dirty="0"/>
              <a:t>Designul HBV</a:t>
            </a:r>
            <a:endParaRPr lang="en-US" b="1" dirty="0"/>
          </a:p>
        </p:txBody>
      </p:sp>
      <p:sp>
        <p:nvSpPr>
          <p:cNvPr id="3" name="Content Placeholder 2">
            <a:extLst>
              <a:ext uri="{FF2B5EF4-FFF2-40B4-BE49-F238E27FC236}">
                <a16:creationId xmlns:a16="http://schemas.microsoft.com/office/drawing/2014/main" id="{3DDD4B97-DB21-9BF0-F1FB-D653953E83BE}"/>
              </a:ext>
            </a:extLst>
          </p:cNvPr>
          <p:cNvSpPr>
            <a:spLocks noGrp="1"/>
          </p:cNvSpPr>
          <p:nvPr>
            <p:ph idx="1"/>
          </p:nvPr>
        </p:nvSpPr>
        <p:spPr>
          <a:xfrm>
            <a:off x="295604" y="706246"/>
            <a:ext cx="8418786" cy="5060649"/>
          </a:xfrm>
        </p:spPr>
        <p:txBody>
          <a:bodyPr>
            <a:normAutofit fontScale="92500"/>
          </a:bodyPr>
          <a:lstStyle/>
          <a:p>
            <a:pPr algn="just">
              <a:lnSpc>
                <a:spcPct val="150000"/>
              </a:lnSpc>
            </a:pPr>
            <a:r>
              <a:rPr lang="ro-RO" sz="1500" dirty="0"/>
              <a:t>C</a:t>
            </a:r>
            <a:r>
              <a:rPr lang="en-US" sz="1500" dirty="0" err="1"/>
              <a:t>onstă</a:t>
            </a:r>
            <a:r>
              <a:rPr lang="en-US" sz="1500" dirty="0"/>
              <a:t> </a:t>
            </a:r>
            <a:r>
              <a:rPr lang="en-US" sz="1500" dirty="0" err="1"/>
              <a:t>dintr</a:t>
            </a:r>
            <a:r>
              <a:rPr lang="en-US" sz="1500" dirty="0"/>
              <a:t>-o </a:t>
            </a:r>
            <a:r>
              <a:rPr lang="en-US" sz="1500" dirty="0" err="1"/>
              <a:t>stivă</a:t>
            </a:r>
            <a:r>
              <a:rPr lang="en-US" sz="1500" dirty="0"/>
              <a:t> de </a:t>
            </a:r>
            <a:r>
              <a:rPr lang="en-US" sz="1500" dirty="0" err="1"/>
              <a:t>straturi</a:t>
            </a:r>
            <a:r>
              <a:rPr lang="en-US" sz="1500" dirty="0"/>
              <a:t> </a:t>
            </a:r>
            <a:r>
              <a:rPr lang="en-US" sz="1500" dirty="0" err="1"/>
              <a:t>epitaxiale</a:t>
            </a:r>
            <a:r>
              <a:rPr lang="en-US" sz="1500" dirty="0"/>
              <a:t> </a:t>
            </a:r>
            <a:r>
              <a:rPr lang="en-US" sz="1500" dirty="0" err="1"/>
              <a:t>simetrice</a:t>
            </a:r>
            <a:r>
              <a:rPr lang="en-US" sz="1500" dirty="0"/>
              <a:t>, cu un material (</a:t>
            </a:r>
            <a:r>
              <a:rPr lang="en-US" sz="1500" dirty="0" err="1"/>
              <a:t>barieră</a:t>
            </a:r>
            <a:r>
              <a:rPr lang="en-US" sz="1500" dirty="0"/>
              <a:t>) </a:t>
            </a:r>
            <a:r>
              <a:rPr lang="en-US" sz="1500" dirty="0" err="1"/>
              <a:t>subțire</a:t>
            </a:r>
            <a:r>
              <a:rPr lang="en-US" sz="1500" dirty="0"/>
              <a:t>, </a:t>
            </a:r>
            <a:r>
              <a:rPr lang="en-US" sz="1500" dirty="0" err="1"/>
              <a:t>nedopat</a:t>
            </a:r>
            <a:r>
              <a:rPr lang="en-US" sz="1500" dirty="0"/>
              <a:t>, cu </a:t>
            </a:r>
            <a:r>
              <a:rPr lang="ro-RO" sz="1500" dirty="0" err="1"/>
              <a:t>Eg</a:t>
            </a:r>
            <a:r>
              <a:rPr lang="ro-RO" sz="1500" dirty="0"/>
              <a:t> </a:t>
            </a:r>
            <a:r>
              <a:rPr lang="en-US" sz="1500" dirty="0"/>
              <a:t>mare, </a:t>
            </a:r>
            <a:r>
              <a:rPr lang="en-US" sz="1500" dirty="0" err="1"/>
              <a:t>intercalat</a:t>
            </a:r>
            <a:r>
              <a:rPr lang="en-US" sz="1500" dirty="0"/>
              <a:t> </a:t>
            </a:r>
            <a:r>
              <a:rPr lang="en-US" sz="1500" dirty="0" err="1"/>
              <a:t>între</a:t>
            </a:r>
            <a:r>
              <a:rPr lang="en-US" sz="1500" dirty="0"/>
              <a:t> </a:t>
            </a:r>
            <a:r>
              <a:rPr lang="en-US" sz="1500" dirty="0" err="1"/>
              <a:t>două</a:t>
            </a:r>
            <a:r>
              <a:rPr lang="en-US" sz="1500" dirty="0"/>
              <a:t> </a:t>
            </a:r>
            <a:r>
              <a:rPr lang="en-US" sz="1500" dirty="0" err="1"/>
              <a:t>straturi</a:t>
            </a:r>
            <a:r>
              <a:rPr lang="en-US" sz="1500" dirty="0"/>
              <a:t> </a:t>
            </a:r>
            <a:r>
              <a:rPr lang="ro-RO" sz="1500" dirty="0"/>
              <a:t>SC</a:t>
            </a:r>
            <a:r>
              <a:rPr lang="en-US" sz="1500" dirty="0"/>
              <a:t> (</a:t>
            </a:r>
            <a:r>
              <a:rPr lang="en-US" sz="1500" dirty="0" err="1"/>
              <a:t>straturi</a:t>
            </a:r>
            <a:r>
              <a:rPr lang="en-US" sz="1500" dirty="0"/>
              <a:t> de </a:t>
            </a:r>
            <a:r>
              <a:rPr lang="en-US" sz="1500" dirty="0" err="1"/>
              <a:t>modulație</a:t>
            </a:r>
            <a:r>
              <a:rPr lang="en-US" sz="1500" dirty="0"/>
              <a:t>) </a:t>
            </a:r>
            <a:r>
              <a:rPr lang="en-US" sz="1500" dirty="0" err="1"/>
              <a:t>moderat</a:t>
            </a:r>
            <a:r>
              <a:rPr lang="en-US" sz="1500" dirty="0"/>
              <a:t> </a:t>
            </a:r>
            <a:r>
              <a:rPr lang="en-US" sz="1500" dirty="0" err="1"/>
              <a:t>dopate</a:t>
            </a:r>
            <a:r>
              <a:rPr lang="en-US" sz="1500" dirty="0"/>
              <a:t>, cu </a:t>
            </a:r>
            <a:r>
              <a:rPr lang="ro-RO" sz="1500" dirty="0" err="1"/>
              <a:t>Eg</a:t>
            </a:r>
            <a:r>
              <a:rPr lang="ro-RO" sz="1500" dirty="0"/>
              <a:t> </a:t>
            </a:r>
            <a:r>
              <a:rPr lang="en-US" sz="1500" dirty="0" err="1"/>
              <a:t>mică</a:t>
            </a:r>
            <a:r>
              <a:rPr lang="en-US" sz="1500" dirty="0"/>
              <a:t>. </a:t>
            </a:r>
            <a:endParaRPr lang="ro-RO" sz="1500" dirty="0"/>
          </a:p>
          <a:p>
            <a:pPr algn="just">
              <a:lnSpc>
                <a:spcPct val="150000"/>
              </a:lnSpc>
            </a:pPr>
            <a:r>
              <a:rPr lang="ro-RO" sz="1500" b="1" dirty="0"/>
              <a:t>M</a:t>
            </a:r>
            <a:r>
              <a:rPr lang="en-US" sz="1500" b="1" dirty="0" err="1"/>
              <a:t>ateriale</a:t>
            </a:r>
            <a:r>
              <a:rPr lang="en-US" sz="1500" b="1" dirty="0"/>
              <a:t>: </a:t>
            </a:r>
            <a:r>
              <a:rPr lang="ro-RO" sz="1500" dirty="0"/>
              <a:t>G</a:t>
            </a:r>
            <a:r>
              <a:rPr lang="en-US" sz="1500" dirty="0" err="1"/>
              <a:t>aAs</a:t>
            </a:r>
            <a:r>
              <a:rPr lang="en-US" sz="1500" dirty="0"/>
              <a:t>/</a:t>
            </a:r>
            <a:r>
              <a:rPr lang="en-US" sz="1500" dirty="0" err="1"/>
              <a:t>AlGaAs</a:t>
            </a:r>
            <a:r>
              <a:rPr lang="ro-RO" sz="1500" dirty="0"/>
              <a:t> -</a:t>
            </a:r>
            <a:r>
              <a:rPr lang="en-US" sz="1500" dirty="0"/>
              <a:t> </a:t>
            </a:r>
            <a:r>
              <a:rPr lang="en-US" sz="1500" dirty="0" err="1"/>
              <a:t>frecvențe</a:t>
            </a:r>
            <a:r>
              <a:rPr lang="en-US" sz="1500" dirty="0"/>
              <a:t> </a:t>
            </a:r>
            <a:r>
              <a:rPr lang="en-US" sz="1500" dirty="0" err="1"/>
              <a:t>mai</a:t>
            </a:r>
            <a:r>
              <a:rPr lang="en-US" sz="1500" dirty="0"/>
              <a:t> </a:t>
            </a:r>
            <a:r>
              <a:rPr lang="en-US" sz="1500" dirty="0" err="1"/>
              <a:t>joase</a:t>
            </a:r>
            <a:r>
              <a:rPr lang="ro-RO" sz="1500" dirty="0"/>
              <a:t>; </a:t>
            </a:r>
            <a:r>
              <a:rPr lang="en-US" sz="1500" dirty="0" err="1"/>
              <a:t>InGaAs</a:t>
            </a:r>
            <a:r>
              <a:rPr lang="en-US" sz="1500" dirty="0"/>
              <a:t>/</a:t>
            </a:r>
            <a:r>
              <a:rPr lang="en-US" sz="1500" dirty="0" err="1"/>
              <a:t>InAlAs</a:t>
            </a:r>
            <a:r>
              <a:rPr lang="en-US" sz="1500" dirty="0"/>
              <a:t>/</a:t>
            </a:r>
            <a:r>
              <a:rPr lang="en-US" sz="1500" dirty="0" err="1"/>
              <a:t>InP</a:t>
            </a:r>
            <a:r>
              <a:rPr lang="en-US" sz="1500" dirty="0"/>
              <a:t> </a:t>
            </a:r>
            <a:r>
              <a:rPr lang="ro-RO" sz="1500" dirty="0"/>
              <a:t>- </a:t>
            </a:r>
            <a:r>
              <a:rPr lang="en-US" sz="1500" dirty="0" err="1"/>
              <a:t>frecvență</a:t>
            </a:r>
            <a:r>
              <a:rPr lang="en-US" sz="1500" dirty="0"/>
              <a:t> </a:t>
            </a:r>
            <a:r>
              <a:rPr lang="en-US" sz="1500" dirty="0" err="1"/>
              <a:t>mai</a:t>
            </a:r>
            <a:r>
              <a:rPr lang="en-US" sz="1500" dirty="0"/>
              <a:t> mare (sub-mm).</a:t>
            </a:r>
          </a:p>
          <a:p>
            <a:pPr algn="just">
              <a:lnSpc>
                <a:spcPct val="150000"/>
              </a:lnSpc>
            </a:pPr>
            <a:r>
              <a:rPr lang="en-US" sz="1500" b="1" dirty="0" err="1"/>
              <a:t>Bariere</a:t>
            </a:r>
            <a:r>
              <a:rPr lang="en-US" sz="1500" b="1" dirty="0"/>
              <a:t> </a:t>
            </a:r>
            <a:r>
              <a:rPr lang="en-US" sz="1500" dirty="0"/>
              <a:t>(</a:t>
            </a:r>
            <a:r>
              <a:rPr lang="ro-RO" sz="1500" dirty="0"/>
              <a:t>SC cu </a:t>
            </a:r>
            <a:r>
              <a:rPr lang="ro-RO" sz="1500" dirty="0" err="1"/>
              <a:t>Eg</a:t>
            </a:r>
            <a:r>
              <a:rPr lang="ro-RO" sz="1500" dirty="0"/>
              <a:t> mare</a:t>
            </a:r>
            <a:r>
              <a:rPr lang="en-US" sz="1500" dirty="0"/>
              <a:t>): </a:t>
            </a:r>
            <a:r>
              <a:rPr lang="en-US" sz="1500" dirty="0" err="1"/>
              <a:t>Straturi</a:t>
            </a:r>
            <a:r>
              <a:rPr lang="en-US" sz="1500" dirty="0"/>
              <a:t> </a:t>
            </a:r>
            <a:r>
              <a:rPr lang="en-US" sz="1500" dirty="0" err="1"/>
              <a:t>subțiri</a:t>
            </a:r>
            <a:r>
              <a:rPr lang="en-US" sz="1500" dirty="0"/>
              <a:t> (</a:t>
            </a:r>
            <a:r>
              <a:rPr lang="ro-RO" sz="1500" dirty="0"/>
              <a:t>cca 200A</a:t>
            </a:r>
            <a:r>
              <a:rPr lang="en-US" sz="1500" dirty="0"/>
              <a:t>) cum </a:t>
            </a:r>
            <a:r>
              <a:rPr lang="en-US" sz="1500" dirty="0" err="1"/>
              <a:t>ar</a:t>
            </a:r>
            <a:r>
              <a:rPr lang="en-US" sz="1500" dirty="0"/>
              <a:t> fi </a:t>
            </a:r>
            <a:r>
              <a:rPr lang="en-US" sz="1500" dirty="0" err="1"/>
              <a:t>InAlAs</a:t>
            </a:r>
            <a:r>
              <a:rPr lang="en-US" sz="1500" dirty="0"/>
              <a:t>.</a:t>
            </a:r>
            <a:endParaRPr lang="ro-RO" sz="1500" dirty="0"/>
          </a:p>
          <a:p>
            <a:pPr algn="just">
              <a:lnSpc>
                <a:spcPct val="150000"/>
              </a:lnSpc>
            </a:pPr>
            <a:r>
              <a:rPr lang="en-US" sz="1500" b="1" dirty="0" err="1"/>
              <a:t>Straturi</a:t>
            </a:r>
            <a:r>
              <a:rPr lang="en-US" sz="1500" b="1" dirty="0"/>
              <a:t> de </a:t>
            </a:r>
            <a:r>
              <a:rPr lang="en-US" sz="1500" b="1" dirty="0" err="1"/>
              <a:t>Modulație</a:t>
            </a:r>
            <a:r>
              <a:rPr lang="en-US" sz="1500" b="1" dirty="0"/>
              <a:t> </a:t>
            </a:r>
            <a:r>
              <a:rPr lang="en-US" sz="1500" dirty="0"/>
              <a:t>(</a:t>
            </a:r>
            <a:r>
              <a:rPr lang="ro-RO" sz="1500" dirty="0" err="1"/>
              <a:t>Eg</a:t>
            </a:r>
            <a:r>
              <a:rPr lang="ro-RO" sz="1500" dirty="0"/>
              <a:t> mică</a:t>
            </a:r>
            <a:r>
              <a:rPr lang="en-US" sz="1500" dirty="0"/>
              <a:t>): </a:t>
            </a:r>
            <a:r>
              <a:rPr lang="en-US" sz="1500" dirty="0" err="1"/>
              <a:t>Straturi</a:t>
            </a:r>
            <a:r>
              <a:rPr lang="en-US" sz="1500" dirty="0"/>
              <a:t> </a:t>
            </a:r>
            <a:r>
              <a:rPr lang="en-US" sz="1500" dirty="0" err="1"/>
              <a:t>moderat</a:t>
            </a:r>
            <a:r>
              <a:rPr lang="en-US" sz="1500" dirty="0"/>
              <a:t> </a:t>
            </a:r>
            <a:r>
              <a:rPr lang="ro-RO" sz="1500" i="1" dirty="0"/>
              <a:t>n-</a:t>
            </a:r>
            <a:r>
              <a:rPr lang="en-US" sz="1500" i="1" dirty="0" err="1"/>
              <a:t>dopate</a:t>
            </a:r>
            <a:r>
              <a:rPr lang="en-US" sz="1500" i="1" dirty="0"/>
              <a:t> </a:t>
            </a:r>
            <a:r>
              <a:rPr lang="en-US" sz="1500" dirty="0"/>
              <a:t>(</a:t>
            </a:r>
            <a:r>
              <a:rPr lang="ro-RO" sz="1500" dirty="0"/>
              <a:t>e.g.,</a:t>
            </a:r>
            <a:r>
              <a:rPr lang="en-US" sz="1500" dirty="0"/>
              <a:t> </a:t>
            </a:r>
            <a:r>
              <a:rPr lang="en-US" sz="1500" dirty="0" err="1"/>
              <a:t>InGaAs</a:t>
            </a:r>
            <a:r>
              <a:rPr lang="en-US" sz="1500" dirty="0"/>
              <a:t> </a:t>
            </a:r>
            <a:r>
              <a:rPr lang="en-US" sz="1500" dirty="0" err="1"/>
              <a:t>sau</a:t>
            </a:r>
            <a:r>
              <a:rPr lang="en-US" sz="1500" dirty="0"/>
              <a:t> GaAs) care </a:t>
            </a:r>
            <a:r>
              <a:rPr lang="en-US" sz="1500" dirty="0" err="1"/>
              <a:t>înconjoară</a:t>
            </a:r>
            <a:r>
              <a:rPr lang="en-US" sz="1500" dirty="0"/>
              <a:t> </a:t>
            </a:r>
            <a:r>
              <a:rPr lang="en-US" sz="1500" dirty="0" err="1"/>
              <a:t>bariera</a:t>
            </a:r>
            <a:r>
              <a:rPr lang="en-US" sz="1500" dirty="0"/>
              <a:t>, </a:t>
            </a:r>
            <a:r>
              <a:rPr lang="en-US" sz="1500" dirty="0" err="1"/>
              <a:t>permițând</a:t>
            </a:r>
            <a:r>
              <a:rPr lang="en-US" sz="1500" dirty="0"/>
              <a:t> </a:t>
            </a:r>
            <a:r>
              <a:rPr lang="en-US" sz="1500" dirty="0" err="1"/>
              <a:t>epuizarea</a:t>
            </a:r>
            <a:r>
              <a:rPr lang="en-US" sz="1500" dirty="0"/>
              <a:t>.</a:t>
            </a:r>
            <a:endParaRPr lang="ro-RO" sz="1500" dirty="0"/>
          </a:p>
          <a:p>
            <a:pPr algn="just">
              <a:lnSpc>
                <a:spcPct val="150000"/>
              </a:lnSpc>
            </a:pPr>
            <a:r>
              <a:rPr lang="en-US" sz="1500" b="1" dirty="0"/>
              <a:t>Design </a:t>
            </a:r>
            <a:r>
              <a:rPr lang="en-US" sz="1500" b="1" dirty="0" err="1"/>
              <a:t>simetric</a:t>
            </a:r>
            <a:r>
              <a:rPr lang="en-US" sz="1500" dirty="0"/>
              <a:t>: </a:t>
            </a:r>
            <a:r>
              <a:rPr lang="en-US" sz="1500" dirty="0" err="1"/>
              <a:t>Structura</a:t>
            </a:r>
            <a:r>
              <a:rPr lang="en-US" sz="1500" dirty="0"/>
              <a:t> sandwich</a:t>
            </a:r>
            <a:r>
              <a:rPr lang="ro-RO" sz="1500" dirty="0"/>
              <a:t> </a:t>
            </a:r>
            <a:r>
              <a:rPr lang="ro-RO" sz="1500" b="1" i="1" dirty="0">
                <a:solidFill>
                  <a:srgbClr val="FF0000"/>
                </a:solidFill>
              </a:rPr>
              <a:t>n-i-n</a:t>
            </a:r>
            <a:r>
              <a:rPr lang="en-US" sz="1500" dirty="0"/>
              <a:t> </a:t>
            </a:r>
            <a:r>
              <a:rPr lang="en-US" sz="1500" dirty="0" err="1"/>
              <a:t>sau</a:t>
            </a:r>
            <a:r>
              <a:rPr lang="ro-RO" sz="1500" dirty="0"/>
              <a:t> </a:t>
            </a:r>
            <a:r>
              <a:rPr lang="ro-RO" sz="1500" b="1" i="1" dirty="0">
                <a:solidFill>
                  <a:srgbClr val="FF0000"/>
                </a:solidFill>
              </a:rPr>
              <a:t>n-i-p-i-n</a:t>
            </a:r>
            <a:r>
              <a:rPr lang="ro-RO" sz="1500" dirty="0"/>
              <a:t> </a:t>
            </a:r>
            <a:r>
              <a:rPr lang="en-US" sz="1500" dirty="0"/>
              <a:t>(</a:t>
            </a:r>
            <a:r>
              <a:rPr lang="en-US" sz="1500" dirty="0" err="1"/>
              <a:t>barieră</a:t>
            </a:r>
            <a:r>
              <a:rPr lang="en-US" sz="1500" dirty="0"/>
              <a:t> </a:t>
            </a:r>
            <a:r>
              <a:rPr lang="en-US" sz="1500" dirty="0" err="1"/>
              <a:t>intercalată</a:t>
            </a:r>
            <a:r>
              <a:rPr lang="en-US" sz="1500" dirty="0"/>
              <a:t> </a:t>
            </a:r>
            <a:r>
              <a:rPr lang="en-US" sz="1500" dirty="0" err="1"/>
              <a:t>între</a:t>
            </a:r>
            <a:r>
              <a:rPr lang="en-US" sz="1500" dirty="0"/>
              <a:t> </a:t>
            </a:r>
            <a:r>
              <a:rPr lang="en-US" sz="1500" dirty="0" err="1"/>
              <a:t>straturile</a:t>
            </a:r>
            <a:r>
              <a:rPr lang="en-US" sz="1500" dirty="0"/>
              <a:t> de </a:t>
            </a:r>
            <a:r>
              <a:rPr lang="en-US" sz="1500" dirty="0" err="1"/>
              <a:t>modulație</a:t>
            </a:r>
            <a:r>
              <a:rPr lang="en-US" sz="1500" dirty="0"/>
              <a:t>) </a:t>
            </a:r>
            <a:r>
              <a:rPr lang="en-US" sz="1500" dirty="0" err="1"/>
              <a:t>asigură</a:t>
            </a:r>
            <a:r>
              <a:rPr lang="en-US" sz="1500" dirty="0"/>
              <a:t> </a:t>
            </a:r>
            <a:r>
              <a:rPr lang="en-US" sz="1500" dirty="0" err="1"/>
              <a:t>generarea</a:t>
            </a:r>
            <a:r>
              <a:rPr lang="en-US" sz="1500" dirty="0"/>
              <a:t> </a:t>
            </a:r>
            <a:r>
              <a:rPr lang="en-US" sz="1500" dirty="0" err="1"/>
              <a:t>doar</a:t>
            </a:r>
            <a:r>
              <a:rPr lang="en-US" sz="1500" dirty="0"/>
              <a:t> a </a:t>
            </a:r>
            <a:r>
              <a:rPr lang="en-US" sz="1500" dirty="0" err="1"/>
              <a:t>armonicelor</a:t>
            </a:r>
            <a:r>
              <a:rPr lang="en-US" sz="1500" dirty="0"/>
              <a:t> </a:t>
            </a:r>
            <a:r>
              <a:rPr lang="en-US" sz="1500" dirty="0" err="1"/>
              <a:t>impare</a:t>
            </a:r>
            <a:r>
              <a:rPr lang="en-US" sz="1500" dirty="0"/>
              <a:t> </a:t>
            </a:r>
            <a:r>
              <a:rPr lang="en-US" sz="1500" dirty="0" err="1"/>
              <a:t>și</a:t>
            </a:r>
            <a:r>
              <a:rPr lang="en-US" sz="1500" dirty="0"/>
              <a:t> nu </a:t>
            </a:r>
            <a:r>
              <a:rPr lang="en-US" sz="1500" dirty="0" err="1"/>
              <a:t>este</a:t>
            </a:r>
            <a:r>
              <a:rPr lang="en-US" sz="1500" dirty="0"/>
              <a:t> </a:t>
            </a:r>
            <a:r>
              <a:rPr lang="en-US" sz="1500" dirty="0" err="1"/>
              <a:t>necesară</a:t>
            </a:r>
            <a:r>
              <a:rPr lang="en-US" sz="1500" dirty="0"/>
              <a:t> </a:t>
            </a:r>
            <a:r>
              <a:rPr lang="en-US" sz="1500" dirty="0" err="1"/>
              <a:t>nicio</a:t>
            </a:r>
            <a:r>
              <a:rPr lang="en-US" sz="1500" dirty="0"/>
              <a:t> </a:t>
            </a:r>
            <a:r>
              <a:rPr lang="en-US" sz="1500" dirty="0" err="1"/>
              <a:t>polarizare</a:t>
            </a:r>
            <a:r>
              <a:rPr lang="en-US" sz="1500" dirty="0"/>
              <a:t> de </a:t>
            </a:r>
            <a:r>
              <a:rPr lang="ro-RO" sz="1500" dirty="0"/>
              <a:t>DC</a:t>
            </a:r>
            <a:r>
              <a:rPr lang="en-US" sz="1500" dirty="0"/>
              <a:t> </a:t>
            </a:r>
            <a:r>
              <a:rPr lang="en-US" sz="1500" dirty="0" err="1"/>
              <a:t>pentru</a:t>
            </a:r>
            <a:r>
              <a:rPr lang="en-US" sz="1500" dirty="0"/>
              <a:t> </a:t>
            </a:r>
            <a:r>
              <a:rPr lang="en-US" sz="1500" dirty="0" err="1"/>
              <a:t>funcționare</a:t>
            </a:r>
            <a:r>
              <a:rPr lang="en-US" sz="1500" dirty="0"/>
              <a:t>.</a:t>
            </a:r>
            <a:endParaRPr lang="ro-RO" sz="1500" dirty="0"/>
          </a:p>
          <a:p>
            <a:pPr algn="just">
              <a:lnSpc>
                <a:spcPct val="150000"/>
              </a:lnSpc>
            </a:pPr>
            <a:r>
              <a:rPr lang="en-US" sz="1500" b="1" dirty="0" err="1"/>
              <a:t>Bariere</a:t>
            </a:r>
            <a:r>
              <a:rPr lang="en-US" sz="1500" b="1" dirty="0"/>
              <a:t> multiple</a:t>
            </a:r>
            <a:r>
              <a:rPr lang="en-US" sz="1500" dirty="0"/>
              <a:t>: Mai </a:t>
            </a:r>
            <a:r>
              <a:rPr lang="en-US" sz="1500" dirty="0" err="1"/>
              <a:t>multe</a:t>
            </a:r>
            <a:r>
              <a:rPr lang="en-US" sz="1500" dirty="0"/>
              <a:t> </a:t>
            </a:r>
            <a:r>
              <a:rPr lang="en-US" sz="1500" dirty="0" err="1"/>
              <a:t>straturi</a:t>
            </a:r>
            <a:r>
              <a:rPr lang="en-US" sz="1500" dirty="0"/>
              <a:t> de </a:t>
            </a:r>
            <a:r>
              <a:rPr lang="en-US" sz="1500" dirty="0" err="1"/>
              <a:t>modulație</a:t>
            </a:r>
            <a:r>
              <a:rPr lang="ro-RO" sz="1500" dirty="0"/>
              <a:t> (2, 6, mai multe)</a:t>
            </a:r>
            <a:r>
              <a:rPr lang="en-US" sz="1500" dirty="0"/>
              <a:t> cu </a:t>
            </a:r>
            <a:r>
              <a:rPr lang="en-US" sz="1500" dirty="0" err="1"/>
              <a:t>barieră</a:t>
            </a:r>
            <a:r>
              <a:rPr lang="en-US" sz="1500" dirty="0"/>
              <a:t> pot fi </a:t>
            </a:r>
            <a:r>
              <a:rPr lang="en-US" sz="1500" dirty="0" err="1"/>
              <a:t>suprapuse</a:t>
            </a:r>
            <a:r>
              <a:rPr lang="en-US" sz="1500" dirty="0"/>
              <a:t> epitaxial </a:t>
            </a:r>
            <a:r>
              <a:rPr lang="en-US" sz="1500" dirty="0" err="1"/>
              <a:t>pentru</a:t>
            </a:r>
            <a:r>
              <a:rPr lang="en-US" sz="1500" dirty="0"/>
              <a:t> a </a:t>
            </a:r>
            <a:r>
              <a:rPr lang="en-US" sz="1500" dirty="0" err="1"/>
              <a:t>crește</a:t>
            </a:r>
            <a:r>
              <a:rPr lang="en-US" sz="1500" dirty="0"/>
              <a:t> </a:t>
            </a:r>
            <a:r>
              <a:rPr lang="en-US" sz="1500" dirty="0" err="1"/>
              <a:t>tensiunea</a:t>
            </a:r>
            <a:r>
              <a:rPr lang="en-US" sz="1500" dirty="0"/>
              <a:t> de </a:t>
            </a:r>
            <a:r>
              <a:rPr lang="en-US" sz="1500" dirty="0" err="1"/>
              <a:t>străpungere</a:t>
            </a:r>
            <a:r>
              <a:rPr lang="en-US" sz="1500" dirty="0"/>
              <a:t> </a:t>
            </a:r>
            <a:r>
              <a:rPr lang="en-US" sz="1500" dirty="0" err="1"/>
              <a:t>și</a:t>
            </a:r>
            <a:r>
              <a:rPr lang="en-US" sz="1500" dirty="0"/>
              <a:t>, </a:t>
            </a:r>
            <a:r>
              <a:rPr lang="en-US" sz="1500" dirty="0" err="1"/>
              <a:t>astfel</a:t>
            </a:r>
            <a:r>
              <a:rPr lang="en-US" sz="1500" dirty="0"/>
              <a:t>, </a:t>
            </a:r>
            <a:r>
              <a:rPr lang="en-US" sz="1500" dirty="0" err="1"/>
              <a:t>pentru</a:t>
            </a:r>
            <a:r>
              <a:rPr lang="en-US" sz="1500" dirty="0"/>
              <a:t> a </a:t>
            </a:r>
            <a:r>
              <a:rPr lang="en-US" sz="1500" dirty="0" err="1"/>
              <a:t>îmbunătăți</a:t>
            </a:r>
            <a:r>
              <a:rPr lang="en-US" sz="1500" dirty="0"/>
              <a:t> </a:t>
            </a:r>
            <a:r>
              <a:rPr lang="en-US" sz="1500" dirty="0" err="1"/>
              <a:t>capacitatea</a:t>
            </a:r>
            <a:r>
              <a:rPr lang="en-US" sz="1500" dirty="0"/>
              <a:t> de </a:t>
            </a:r>
            <a:r>
              <a:rPr lang="en-US" sz="1500" dirty="0" err="1"/>
              <a:t>gestionare</a:t>
            </a:r>
            <a:r>
              <a:rPr lang="en-US" sz="1500" dirty="0"/>
              <a:t> a </a:t>
            </a:r>
            <a:r>
              <a:rPr lang="en-US" sz="1500" dirty="0" err="1"/>
              <a:t>puterii</a:t>
            </a:r>
            <a:r>
              <a:rPr lang="en-US" sz="1500" dirty="0"/>
              <a:t>.</a:t>
            </a:r>
            <a:endParaRPr lang="ro-RO" sz="1500" dirty="0"/>
          </a:p>
          <a:p>
            <a:pPr algn="just">
              <a:lnSpc>
                <a:spcPct val="150000"/>
              </a:lnSpc>
            </a:pPr>
            <a:r>
              <a:rPr lang="en-US" sz="1500" b="1" dirty="0" err="1"/>
              <a:t>Topologie</a:t>
            </a:r>
            <a:r>
              <a:rPr lang="en-US" sz="1500" b="1" dirty="0"/>
              <a:t> mesa</a:t>
            </a:r>
            <a:r>
              <a:rPr lang="en-US" sz="1500" dirty="0"/>
              <a:t>: Fabricate ca </a:t>
            </a:r>
            <a:r>
              <a:rPr lang="en-US" sz="1500" dirty="0" err="1"/>
              <a:t>structuri</a:t>
            </a:r>
            <a:r>
              <a:rPr lang="en-US" sz="1500" dirty="0"/>
              <a:t> mesa </a:t>
            </a:r>
            <a:r>
              <a:rPr lang="en-US" sz="1500" dirty="0" err="1"/>
              <a:t>planare</a:t>
            </a:r>
            <a:r>
              <a:rPr lang="en-US" sz="1500" dirty="0"/>
              <a:t>, </a:t>
            </a:r>
            <a:r>
              <a:rPr lang="en-US" sz="1500" dirty="0" err="1"/>
              <a:t>adesea</a:t>
            </a:r>
            <a:r>
              <a:rPr lang="en-US" sz="1500" dirty="0"/>
              <a:t> </a:t>
            </a:r>
            <a:r>
              <a:rPr lang="en-US" sz="1500" dirty="0" err="1"/>
              <a:t>folosind</a:t>
            </a:r>
            <a:r>
              <a:rPr lang="en-US" sz="1500" dirty="0"/>
              <a:t> </a:t>
            </a:r>
            <a:r>
              <a:rPr lang="en-US" sz="1500" dirty="0" err="1"/>
              <a:t>materiale</a:t>
            </a:r>
            <a:r>
              <a:rPr lang="en-US" sz="1500" dirty="0"/>
              <a:t> </a:t>
            </a:r>
            <a:r>
              <a:rPr lang="en-US" sz="1500" dirty="0" err="1"/>
              <a:t>semiconductoare</a:t>
            </a:r>
            <a:r>
              <a:rPr lang="en-US" sz="1500" dirty="0"/>
              <a:t> III-V </a:t>
            </a:r>
            <a:r>
              <a:rPr lang="en-US" sz="1500" dirty="0" err="1"/>
              <a:t>crescute</a:t>
            </a:r>
            <a:r>
              <a:rPr lang="en-US" sz="1500" dirty="0"/>
              <a:t> </a:t>
            </a:r>
            <a:r>
              <a:rPr lang="en-US" sz="1500" dirty="0" err="1"/>
              <a:t>prin</a:t>
            </a:r>
            <a:r>
              <a:rPr lang="en-US" sz="1500" dirty="0"/>
              <a:t> </a:t>
            </a:r>
            <a:r>
              <a:rPr lang="en-US" sz="1500" dirty="0" err="1"/>
              <a:t>epitaxie</a:t>
            </a:r>
            <a:r>
              <a:rPr lang="en-US" sz="1500" dirty="0"/>
              <a:t> cu </a:t>
            </a:r>
            <a:r>
              <a:rPr lang="en-US" sz="1500" dirty="0" err="1"/>
              <a:t>fascicul</a:t>
            </a:r>
            <a:r>
              <a:rPr lang="en-US" sz="1500" dirty="0"/>
              <a:t> molecular (MBE) </a:t>
            </a:r>
            <a:r>
              <a:rPr lang="en-US" sz="1500" dirty="0" err="1"/>
              <a:t>sau</a:t>
            </a:r>
            <a:r>
              <a:rPr lang="en-US" sz="1500" dirty="0"/>
              <a:t> </a:t>
            </a:r>
            <a:r>
              <a:rPr lang="en-US" sz="1500" dirty="0" err="1"/>
              <a:t>epitaxie</a:t>
            </a:r>
            <a:r>
              <a:rPr lang="en-US" sz="1500" dirty="0"/>
              <a:t> în </a:t>
            </a:r>
            <a:r>
              <a:rPr lang="en-US" sz="1500" dirty="0" err="1"/>
              <a:t>fază</a:t>
            </a:r>
            <a:r>
              <a:rPr lang="en-US" sz="1500" dirty="0"/>
              <a:t> de </a:t>
            </a:r>
            <a:r>
              <a:rPr lang="en-US" sz="1500" dirty="0" err="1"/>
              <a:t>vapori</a:t>
            </a:r>
            <a:r>
              <a:rPr lang="en-US" sz="1500" dirty="0"/>
              <a:t> </a:t>
            </a:r>
            <a:r>
              <a:rPr lang="en-US" sz="1500" dirty="0" err="1"/>
              <a:t>metalo-organică</a:t>
            </a:r>
            <a:r>
              <a:rPr lang="en-US" sz="1500" dirty="0"/>
              <a:t> (MOVPE).</a:t>
            </a:r>
            <a:endParaRPr lang="ro-RO" sz="1500" dirty="0"/>
          </a:p>
        </p:txBody>
      </p:sp>
    </p:spTree>
    <p:extLst>
      <p:ext uri="{BB962C8B-B14F-4D97-AF65-F5344CB8AC3E}">
        <p14:creationId xmlns:p14="http://schemas.microsoft.com/office/powerpoint/2010/main" val="2226544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5" y="304800"/>
            <a:ext cx="8418786" cy="425054"/>
          </a:xfrm>
        </p:spPr>
        <p:txBody>
          <a:bodyPr>
            <a:normAutofit/>
          </a:bodyPr>
          <a:lstStyle/>
          <a:p>
            <a:pPr>
              <a:defRPr/>
            </a:pPr>
            <a:r>
              <a:rPr lang="en-US" sz="2400" b="1" dirty="0" err="1">
                <a:latin typeface="Arial" panose="020B0604020202020204" pitchFamily="34" charset="0"/>
                <a:cs typeface="Arial" panose="020B0604020202020204" pitchFamily="34" charset="0"/>
              </a:rPr>
              <a:t>Avantaje</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dezavantaje</a:t>
            </a:r>
            <a:r>
              <a:rPr lang="ro-RO" sz="2400" b="1" dirty="0">
                <a:latin typeface="Arial" panose="020B0604020202020204" pitchFamily="34" charset="0"/>
                <a:cs typeface="Arial" panose="020B0604020202020204" pitchFamily="34" charset="0"/>
              </a:rPr>
              <a:t>, aplicații varactor</a:t>
            </a:r>
            <a:endParaRPr lang="en-GB" sz="2400" b="1" dirty="0">
              <a:latin typeface="Arial" panose="020B0604020202020204" pitchFamily="34" charset="0"/>
              <a:cs typeface="Arial" panose="020B0604020202020204" pitchFamily="34" charset="0"/>
            </a:endParaRPr>
          </a:p>
        </p:txBody>
      </p:sp>
      <p:sp>
        <p:nvSpPr>
          <p:cNvPr id="77827" name="Content Placeholder 2"/>
          <p:cNvSpPr>
            <a:spLocks noGrp="1"/>
          </p:cNvSpPr>
          <p:nvPr>
            <p:ph idx="1"/>
          </p:nvPr>
        </p:nvSpPr>
        <p:spPr>
          <a:xfrm>
            <a:off x="152400" y="729854"/>
            <a:ext cx="8839200" cy="5213746"/>
          </a:xfrm>
        </p:spPr>
        <p:txBody>
          <a:bodyPr>
            <a:normAutofit fontScale="85000" lnSpcReduction="10000"/>
          </a:bodyPr>
          <a:lstStyle/>
          <a:p>
            <a:pPr>
              <a:lnSpc>
                <a:spcPct val="120000"/>
              </a:lnSpc>
            </a:pPr>
            <a:r>
              <a:rPr lang="en-GB" altLang="en-US" sz="1500" dirty="0" err="1"/>
              <a:t>Zgomot</a:t>
            </a:r>
            <a:r>
              <a:rPr lang="en-GB" altLang="en-US" sz="1500" dirty="0"/>
              <a:t> </a:t>
            </a:r>
            <a:r>
              <a:rPr lang="en-GB" altLang="en-US" sz="1500" dirty="0" err="1"/>
              <a:t>scăzut</a:t>
            </a:r>
            <a:r>
              <a:rPr lang="en-GB" altLang="en-US" sz="1500" dirty="0"/>
              <a:t>: </a:t>
            </a:r>
            <a:r>
              <a:rPr lang="en-GB" altLang="en-US" sz="1500" dirty="0" err="1"/>
              <a:t>generează</a:t>
            </a:r>
            <a:r>
              <a:rPr lang="en-GB" altLang="en-US" sz="1500" dirty="0"/>
              <a:t> </a:t>
            </a:r>
            <a:r>
              <a:rPr lang="en-GB" altLang="en-US" sz="1500" dirty="0" err="1"/>
              <a:t>mai</a:t>
            </a:r>
            <a:r>
              <a:rPr lang="en-GB" altLang="en-US" sz="1500" dirty="0"/>
              <a:t> </a:t>
            </a:r>
            <a:r>
              <a:rPr lang="en-GB" altLang="en-US" sz="1500" dirty="0" err="1"/>
              <a:t>puțin</a:t>
            </a:r>
            <a:r>
              <a:rPr lang="en-GB" altLang="en-US" sz="1500" dirty="0"/>
              <a:t> </a:t>
            </a:r>
            <a:r>
              <a:rPr lang="en-GB" altLang="en-US" sz="1500" dirty="0" err="1"/>
              <a:t>zgomot</a:t>
            </a:r>
            <a:r>
              <a:rPr lang="en-GB" altLang="en-US" sz="1500" dirty="0"/>
              <a:t> </a:t>
            </a:r>
            <a:r>
              <a:rPr lang="en-GB" altLang="en-US" sz="1500" dirty="0" err="1"/>
              <a:t>în</a:t>
            </a:r>
            <a:r>
              <a:rPr lang="en-GB" altLang="en-US" sz="1500" dirty="0"/>
              <a:t> </a:t>
            </a:r>
            <a:r>
              <a:rPr lang="en-GB" altLang="en-US" sz="1500" dirty="0" err="1"/>
              <a:t>comparație</a:t>
            </a:r>
            <a:r>
              <a:rPr lang="en-GB" altLang="en-US" sz="1500" dirty="0"/>
              <a:t> cu  </a:t>
            </a:r>
            <a:r>
              <a:rPr lang="en-GB" altLang="en-US" sz="1500" dirty="0" err="1"/>
              <a:t>diodă</a:t>
            </a:r>
            <a:r>
              <a:rPr lang="en-GB" altLang="en-US" sz="1500" dirty="0"/>
              <a:t> </a:t>
            </a:r>
            <a:r>
              <a:rPr lang="ro-RO" altLang="en-US" sz="1500" i="1" dirty="0"/>
              <a:t>p-n</a:t>
            </a:r>
            <a:r>
              <a:rPr lang="en-GB" altLang="en-US" sz="1500" dirty="0"/>
              <a:t>.</a:t>
            </a:r>
            <a:r>
              <a:rPr lang="ro-RO" altLang="en-US" sz="1500" dirty="0"/>
              <a:t> </a:t>
            </a:r>
            <a:r>
              <a:rPr lang="en-GB" altLang="en-US" sz="1500" dirty="0"/>
              <a:t> </a:t>
            </a:r>
            <a:r>
              <a:rPr lang="en-GB" altLang="en-US" sz="1500" dirty="0" err="1"/>
              <a:t>Astfel</a:t>
            </a:r>
            <a:r>
              <a:rPr lang="en-GB" altLang="en-US" sz="1500" dirty="0"/>
              <a:t>, </a:t>
            </a:r>
            <a:r>
              <a:rPr lang="en-GB" altLang="en-US" sz="1500" dirty="0" err="1"/>
              <a:t>pierderea</a:t>
            </a:r>
            <a:r>
              <a:rPr lang="en-GB" altLang="en-US" sz="1500" dirty="0"/>
              <a:t> de </a:t>
            </a:r>
            <a:r>
              <a:rPr lang="en-GB" altLang="en-US" sz="1500" dirty="0" err="1"/>
              <a:t>energie</a:t>
            </a:r>
            <a:r>
              <a:rPr lang="en-GB" altLang="en-US" sz="1500" dirty="0"/>
              <a:t> din </a:t>
            </a:r>
            <a:r>
              <a:rPr lang="en-GB" altLang="en-US" sz="1500" dirty="0" err="1"/>
              <a:t>cauza</a:t>
            </a:r>
            <a:r>
              <a:rPr lang="en-GB" altLang="en-US" sz="1500" dirty="0"/>
              <a:t> </a:t>
            </a:r>
            <a:r>
              <a:rPr lang="en-GB" altLang="en-US" sz="1500" dirty="0" err="1"/>
              <a:t>zgomotului</a:t>
            </a:r>
            <a:r>
              <a:rPr lang="en-GB" altLang="en-US" sz="1500" dirty="0"/>
              <a:t> </a:t>
            </a:r>
            <a:r>
              <a:rPr lang="en-GB" altLang="en-US" sz="1500" dirty="0" err="1"/>
              <a:t>este</a:t>
            </a:r>
            <a:r>
              <a:rPr lang="en-GB" altLang="en-US" sz="1500" dirty="0"/>
              <a:t> </a:t>
            </a:r>
            <a:r>
              <a:rPr lang="en-GB" altLang="en-US" sz="1500" dirty="0" err="1"/>
              <a:t>mică</a:t>
            </a:r>
            <a:r>
              <a:rPr lang="en-GB" altLang="en-US" sz="1500" dirty="0"/>
              <a:t> </a:t>
            </a:r>
            <a:r>
              <a:rPr lang="en-GB" altLang="en-US" sz="1500" dirty="0" err="1"/>
              <a:t>în</a:t>
            </a:r>
            <a:r>
              <a:rPr lang="en-GB" altLang="en-US" sz="1500" dirty="0"/>
              <a:t> </a:t>
            </a:r>
            <a:r>
              <a:rPr lang="en-GB" altLang="en-US" sz="1500" dirty="0" err="1"/>
              <a:t>diodele</a:t>
            </a:r>
            <a:r>
              <a:rPr lang="en-GB" altLang="en-US" sz="1500" dirty="0"/>
              <a:t> </a:t>
            </a:r>
            <a:r>
              <a:rPr lang="en-GB" altLang="en-US" sz="1500" dirty="0" err="1"/>
              <a:t>varactor</a:t>
            </a:r>
            <a:r>
              <a:rPr lang="en-GB" altLang="en-US" sz="1500" dirty="0"/>
              <a:t>.</a:t>
            </a:r>
          </a:p>
          <a:p>
            <a:pPr>
              <a:lnSpc>
                <a:spcPct val="120000"/>
              </a:lnSpc>
            </a:pPr>
            <a:r>
              <a:rPr lang="en-GB" altLang="en-US" sz="1500" b="1" dirty="0" err="1"/>
              <a:t>Portabilitate</a:t>
            </a:r>
            <a:r>
              <a:rPr lang="en-GB" altLang="en-US" sz="1500" dirty="0"/>
              <a:t>: Este </a:t>
            </a:r>
            <a:r>
              <a:rPr lang="en-GB" altLang="en-US" sz="1500" dirty="0" err="1"/>
              <a:t>portabil</a:t>
            </a:r>
            <a:r>
              <a:rPr lang="en-GB" altLang="en-US" sz="1500" dirty="0"/>
              <a:t> </a:t>
            </a:r>
            <a:r>
              <a:rPr lang="en-GB" altLang="en-US" sz="1500" dirty="0" err="1"/>
              <a:t>datorită</a:t>
            </a:r>
            <a:r>
              <a:rPr lang="en-GB" altLang="en-US" sz="1500" dirty="0"/>
              <a:t> </a:t>
            </a:r>
            <a:r>
              <a:rPr lang="en-GB" altLang="en-US" sz="1500" dirty="0" err="1"/>
              <a:t>dimensiunilor</a:t>
            </a:r>
            <a:r>
              <a:rPr lang="en-GB" altLang="en-US" sz="1500" dirty="0"/>
              <a:t> </a:t>
            </a:r>
            <a:r>
              <a:rPr lang="en-GB" altLang="en-US" sz="1500" dirty="0" err="1"/>
              <a:t>mici</a:t>
            </a:r>
            <a:r>
              <a:rPr lang="en-GB" altLang="en-US" sz="1500" dirty="0"/>
              <a:t> </a:t>
            </a:r>
            <a:r>
              <a:rPr lang="en-GB" altLang="en-US" sz="1500" dirty="0" err="1"/>
              <a:t>și</a:t>
            </a:r>
            <a:r>
              <a:rPr lang="en-GB" altLang="en-US" sz="1500" dirty="0"/>
              <a:t> </a:t>
            </a:r>
            <a:r>
              <a:rPr lang="en-GB" altLang="en-US" sz="1500" dirty="0" err="1"/>
              <a:t>ușoare</a:t>
            </a:r>
            <a:r>
              <a:rPr lang="en-GB" altLang="en-US" sz="1500" dirty="0"/>
              <a:t>.</a:t>
            </a:r>
          </a:p>
          <a:p>
            <a:pPr>
              <a:lnSpc>
                <a:spcPct val="120000"/>
              </a:lnSpc>
            </a:pPr>
            <a:r>
              <a:rPr lang="en-GB" altLang="en-US" sz="1500" b="1" dirty="0" err="1"/>
              <a:t>Fiabilitate</a:t>
            </a:r>
            <a:r>
              <a:rPr lang="en-GB" altLang="en-US" sz="1500" dirty="0"/>
              <a:t>: Este </a:t>
            </a:r>
            <a:r>
              <a:rPr lang="en-GB" altLang="en-US" sz="1500" dirty="0" err="1"/>
              <a:t>mai</a:t>
            </a:r>
            <a:r>
              <a:rPr lang="en-GB" altLang="en-US" sz="1500" dirty="0"/>
              <a:t> </a:t>
            </a:r>
            <a:r>
              <a:rPr lang="en-GB" altLang="en-US" sz="1500" dirty="0" err="1"/>
              <a:t>fiabil</a:t>
            </a:r>
            <a:r>
              <a:rPr lang="en-GB" altLang="en-US" sz="1500" dirty="0"/>
              <a:t> </a:t>
            </a:r>
            <a:r>
              <a:rPr lang="en-GB" altLang="en-US" sz="1500" dirty="0" err="1"/>
              <a:t>decât</a:t>
            </a:r>
            <a:r>
              <a:rPr lang="en-GB" altLang="en-US" sz="1500" dirty="0"/>
              <a:t> </a:t>
            </a:r>
            <a:r>
              <a:rPr lang="en-GB" altLang="en-US" sz="1500" dirty="0" err="1"/>
              <a:t>alte</a:t>
            </a:r>
            <a:r>
              <a:rPr lang="en-GB" altLang="en-US" sz="1500" dirty="0"/>
              <a:t> diode de </a:t>
            </a:r>
            <a:r>
              <a:rPr lang="en-GB" altLang="en-US" sz="1500" dirty="0" err="1"/>
              <a:t>joncțiune</a:t>
            </a:r>
            <a:r>
              <a:rPr lang="en-GB" altLang="en-US" sz="1500" dirty="0"/>
              <a:t> P-N.</a:t>
            </a:r>
          </a:p>
          <a:p>
            <a:pPr>
              <a:lnSpc>
                <a:spcPct val="120000"/>
              </a:lnSpc>
            </a:pPr>
            <a:r>
              <a:rPr lang="en-GB" altLang="en-US" sz="1500" b="1" dirty="0"/>
              <a:t>Economic</a:t>
            </a:r>
            <a:r>
              <a:rPr lang="en-GB" altLang="en-US" sz="1500" dirty="0"/>
              <a:t>: </a:t>
            </a:r>
            <a:r>
              <a:rPr lang="en-GB" altLang="en-US" sz="1500" dirty="0" err="1"/>
              <a:t>este</a:t>
            </a:r>
            <a:r>
              <a:rPr lang="en-GB" altLang="en-US" sz="1500" dirty="0"/>
              <a:t> o </a:t>
            </a:r>
            <a:r>
              <a:rPr lang="en-GB" altLang="en-US" sz="1500" dirty="0" err="1"/>
              <a:t>diodă</a:t>
            </a:r>
            <a:r>
              <a:rPr lang="en-GB" altLang="en-US" sz="1500" dirty="0"/>
              <a:t> low-cost, </a:t>
            </a:r>
            <a:r>
              <a:rPr lang="en-GB" altLang="en-US" sz="1500" dirty="0" err="1"/>
              <a:t>astfel</a:t>
            </a:r>
            <a:r>
              <a:rPr lang="en-GB" altLang="en-US" sz="1500" dirty="0"/>
              <a:t>, economic </a:t>
            </a:r>
            <a:r>
              <a:rPr lang="en-GB" altLang="en-US" sz="1500" dirty="0" err="1"/>
              <a:t>în</a:t>
            </a:r>
            <a:r>
              <a:rPr lang="en-GB" altLang="en-US" sz="1500" dirty="0"/>
              <a:t> </a:t>
            </a:r>
            <a:r>
              <a:rPr lang="en-GB" altLang="en-US" sz="1500" dirty="0" err="1"/>
              <a:t>diferite</a:t>
            </a:r>
            <a:r>
              <a:rPr lang="en-GB" altLang="en-US" sz="1500" dirty="0"/>
              <a:t> </a:t>
            </a:r>
            <a:r>
              <a:rPr lang="en-GB" altLang="en-US" sz="1500" dirty="0" err="1"/>
              <a:t>aplicații</a:t>
            </a:r>
            <a:r>
              <a:rPr lang="en-GB" altLang="en-US" sz="1500" dirty="0"/>
              <a:t>.</a:t>
            </a:r>
          </a:p>
          <a:p>
            <a:pPr marL="0" indent="0" algn="ctr">
              <a:buNone/>
            </a:pPr>
            <a:r>
              <a:rPr lang="en-GB" altLang="en-US" sz="2475" b="1" dirty="0" err="1"/>
              <a:t>Dezavantaje</a:t>
            </a:r>
            <a:r>
              <a:rPr lang="en-GB" altLang="en-US" sz="2475" b="1" dirty="0"/>
              <a:t> </a:t>
            </a:r>
          </a:p>
          <a:p>
            <a:pPr>
              <a:lnSpc>
                <a:spcPct val="120000"/>
              </a:lnSpc>
            </a:pPr>
            <a:r>
              <a:rPr lang="ro-RO" altLang="en-US" sz="1500" dirty="0"/>
              <a:t>C</a:t>
            </a:r>
            <a:r>
              <a:rPr lang="en-GB" altLang="en-US" sz="1500" dirty="0" err="1"/>
              <a:t>oncepute</a:t>
            </a:r>
            <a:r>
              <a:rPr lang="en-GB" altLang="en-US" sz="1500" dirty="0"/>
              <a:t> special </a:t>
            </a:r>
            <a:r>
              <a:rPr lang="en-GB" altLang="en-US" sz="1500" dirty="0" err="1"/>
              <a:t>pentru</a:t>
            </a:r>
            <a:r>
              <a:rPr lang="en-GB" altLang="en-US" sz="1500" dirty="0"/>
              <a:t> a </a:t>
            </a:r>
            <a:r>
              <a:rPr lang="en-GB" altLang="en-US" sz="1500" dirty="0" err="1"/>
              <a:t>funcționa</a:t>
            </a:r>
            <a:r>
              <a:rPr lang="en-GB" altLang="en-US" sz="1500" dirty="0"/>
              <a:t> </a:t>
            </a:r>
            <a:r>
              <a:rPr lang="en-GB" altLang="en-US" sz="1500" dirty="0" err="1"/>
              <a:t>în</a:t>
            </a:r>
            <a:r>
              <a:rPr lang="en-GB" altLang="en-US" sz="1500" dirty="0"/>
              <a:t> mod </a:t>
            </a:r>
            <a:r>
              <a:rPr lang="en-GB" altLang="en-US" sz="1500" dirty="0" err="1"/>
              <a:t>polarizat</a:t>
            </a:r>
            <a:r>
              <a:rPr lang="ro-RO" altLang="en-US" sz="1500" dirty="0"/>
              <a:t> invers;</a:t>
            </a:r>
            <a:r>
              <a:rPr lang="en-GB" altLang="en-US" sz="1500" dirty="0"/>
              <a:t> </a:t>
            </a:r>
            <a:r>
              <a:rPr lang="ro-RO" altLang="en-US" sz="1500" dirty="0"/>
              <a:t> acționate la polarizare directă - </a:t>
            </a:r>
            <a:r>
              <a:rPr lang="en-GB" altLang="en-US" sz="1500" dirty="0"/>
              <a:t>au </a:t>
            </a:r>
            <a:r>
              <a:rPr lang="en-GB" altLang="en-US" sz="1500" dirty="0" err="1"/>
              <a:t>cea</a:t>
            </a:r>
            <a:r>
              <a:rPr lang="en-GB" altLang="en-US" sz="1500" dirty="0"/>
              <a:t> </a:t>
            </a:r>
            <a:r>
              <a:rPr lang="en-GB" altLang="en-US" sz="1500" dirty="0" err="1"/>
              <a:t>mai</a:t>
            </a:r>
            <a:r>
              <a:rPr lang="en-GB" altLang="en-US" sz="1500" dirty="0"/>
              <a:t> </a:t>
            </a:r>
            <a:r>
              <a:rPr lang="en-GB" altLang="en-US" sz="1500" dirty="0" err="1"/>
              <a:t>mică</a:t>
            </a:r>
            <a:r>
              <a:rPr lang="en-GB" altLang="en-US" sz="1500" dirty="0"/>
              <a:t> </a:t>
            </a:r>
            <a:r>
              <a:rPr lang="en-GB" altLang="en-US" sz="1500" dirty="0" err="1"/>
              <a:t>utilitate</a:t>
            </a:r>
            <a:endParaRPr lang="ro-RO" altLang="en-US" sz="1500" dirty="0"/>
          </a:p>
          <a:p>
            <a:pPr marL="0" indent="0" algn="ctr">
              <a:buNone/>
            </a:pPr>
            <a:r>
              <a:rPr lang="ro-RO" altLang="en-US" sz="2475" b="1" dirty="0"/>
              <a:t>APLICAȚII</a:t>
            </a:r>
          </a:p>
          <a:p>
            <a:pPr>
              <a:lnSpc>
                <a:spcPct val="120000"/>
              </a:lnSpc>
            </a:pPr>
            <a:r>
              <a:rPr lang="ro-RO" altLang="en-US" sz="1500" dirty="0"/>
              <a:t>în domeniul proiectării RF și oferă o metodă de variație a capacității într-un circuit prin aplicarea unei tensiuni de control. </a:t>
            </a:r>
          </a:p>
          <a:p>
            <a:pPr>
              <a:lnSpc>
                <a:spcPct val="120000"/>
              </a:lnSpc>
            </a:pPr>
            <a:r>
              <a:rPr lang="ro-RO" altLang="en-US" sz="1500" dirty="0"/>
              <a:t>Filtre FR – este posibilă reglarea filtrelor folosind diode varactor. Filtrele de urmărire pot fi necesare în circuitele receptoarelor front-</a:t>
            </a:r>
            <a:r>
              <a:rPr lang="ro-RO" altLang="en-US" sz="1500" dirty="0" err="1"/>
              <a:t>end</a:t>
            </a:r>
            <a:r>
              <a:rPr lang="ro-RO" altLang="en-US" sz="1500" dirty="0"/>
              <a:t>, în care filtrele sunt activate pentru a urmări frecvența semnalelor de intrare.</a:t>
            </a:r>
          </a:p>
          <a:p>
            <a:pPr>
              <a:lnSpc>
                <a:spcPct val="120000"/>
              </a:lnSpc>
            </a:pPr>
            <a:r>
              <a:rPr lang="ro-RO" altLang="en-US" sz="1500" dirty="0"/>
              <a:t>Oscilatoare controlate în tensiune (VCO) – VCO-urile sunt utilizate pentru multe aplicații, iar oscilatoarele dintr-o buclă blocată în fază sunt regiunea principală. VCO-urile sunt prezente în aproape toate receptoarele și radiourile wireless.</a:t>
            </a:r>
          </a:p>
          <a:p>
            <a:pPr marL="0" indent="0">
              <a:buNone/>
            </a:pPr>
            <a:r>
              <a:rPr lang="en-GB" altLang="en-US" sz="1500" dirty="0">
                <a:hlinkClick r:id="rId2"/>
              </a:rPr>
              <a:t>https://www.youtube.com/watch?v=PEzuUix19cA</a:t>
            </a:r>
            <a:endParaRPr lang="ro-RO" altLang="en-US" dirty="0"/>
          </a:p>
          <a:p>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2819400" cy="436563"/>
          </a:xfrm>
        </p:spPr>
        <p:txBody>
          <a:bodyPr>
            <a:normAutofit fontScale="90000"/>
          </a:bodyPr>
          <a:lstStyle/>
          <a:p>
            <a:pPr>
              <a:defRPr/>
            </a:pPr>
            <a:r>
              <a:rPr lang="ro-MD" dirty="0"/>
              <a:t>Dioda </a:t>
            </a:r>
            <a:r>
              <a:rPr lang="ro-MD" dirty="0" err="1"/>
              <a:t>Zener</a:t>
            </a:r>
            <a:endParaRPr lang="en-US" dirty="0"/>
          </a:p>
        </p:txBody>
      </p:sp>
      <p:sp>
        <p:nvSpPr>
          <p:cNvPr id="24579" name="Content Placeholder 2"/>
          <p:cNvSpPr>
            <a:spLocks noGrp="1"/>
          </p:cNvSpPr>
          <p:nvPr>
            <p:ph idx="1"/>
          </p:nvPr>
        </p:nvSpPr>
        <p:spPr>
          <a:xfrm>
            <a:off x="33338" y="685800"/>
            <a:ext cx="9034462" cy="3381375"/>
          </a:xfrm>
        </p:spPr>
        <p:txBody>
          <a:bodyPr/>
          <a:lstStyle/>
          <a:p>
            <a:pPr algn="ctr"/>
            <a:r>
              <a:rPr lang="en-US" altLang="en-US" dirty="0"/>
              <a:t>p-</a:t>
            </a:r>
            <a:r>
              <a:rPr lang="ro-MD" altLang="en-US" dirty="0"/>
              <a:t>n joncțiune puternic dopată</a:t>
            </a:r>
          </a:p>
          <a:p>
            <a:r>
              <a:rPr lang="ro-MD" altLang="en-US" dirty="0">
                <a:latin typeface="Times New Roman" panose="02020603050405020304" pitchFamily="18" charset="0"/>
                <a:cs typeface="Times New Roman" panose="02020603050405020304" pitchFamily="18" charset="0"/>
              </a:rPr>
              <a:t>Străpungerea joncţiunii este nedistructivă, caracterizată prin creşterea puternică a curentului invers în condiţiile menţinerii aproare constante a tensiunii inverse.  </a:t>
            </a:r>
          </a:p>
          <a:p>
            <a:r>
              <a:rPr lang="ro-MD" altLang="en-US" dirty="0">
                <a:latin typeface="Times New Roman" panose="02020603050405020304" pitchFamily="18" charset="0"/>
                <a:cs typeface="Times New Roman" panose="02020603050405020304" pitchFamily="18" charset="0"/>
              </a:rPr>
              <a:t>Două efecte determină această comportare: </a:t>
            </a:r>
            <a:r>
              <a:rPr lang="ro-MD" altLang="en-US" b="1" dirty="0">
                <a:latin typeface="Times New Roman" panose="02020603050405020304" pitchFamily="18" charset="0"/>
                <a:cs typeface="Times New Roman" panose="02020603050405020304" pitchFamily="18" charset="0"/>
              </a:rPr>
              <a:t>efectul Zener şi efectul multiplicării în avalanşă al purtătorilor.</a:t>
            </a:r>
            <a:r>
              <a:rPr lang="ro-MD" altLang="en-US" dirty="0">
                <a:latin typeface="Times New Roman" panose="02020603050405020304" pitchFamily="18" charset="0"/>
                <a:cs typeface="Times New Roman" panose="02020603050405020304" pitchFamily="18" charset="0"/>
              </a:rPr>
              <a:t> </a:t>
            </a:r>
          </a:p>
          <a:p>
            <a:r>
              <a:rPr lang="ro-MD" altLang="en-US" dirty="0">
                <a:latin typeface="Times New Roman" panose="02020603050405020304" pitchFamily="18" charset="0"/>
                <a:cs typeface="Times New Roman" panose="02020603050405020304" pitchFamily="18" charset="0"/>
              </a:rPr>
              <a:t>Efectul Zener este predominant la tensiuni inverse cuprinse între 2,7 V - 5 V. Datorită dopării puternice a zonelor de tip </a:t>
            </a:r>
            <a:r>
              <a:rPr lang="ro-MD" altLang="en-US" i="1" dirty="0">
                <a:latin typeface="Times New Roman" panose="02020603050405020304" pitchFamily="18" charset="0"/>
                <a:cs typeface="Times New Roman" panose="02020603050405020304" pitchFamily="18" charset="0"/>
              </a:rPr>
              <a:t>p</a:t>
            </a:r>
            <a:r>
              <a:rPr lang="ro-MD" altLang="en-US" dirty="0">
                <a:latin typeface="Times New Roman" panose="02020603050405020304" pitchFamily="18" charset="0"/>
                <a:cs typeface="Times New Roman" panose="02020603050405020304" pitchFamily="18" charset="0"/>
              </a:rPr>
              <a:t> şi </a:t>
            </a:r>
            <a:r>
              <a:rPr lang="ro-MD" altLang="en-US" i="1" dirty="0">
                <a:latin typeface="Times New Roman" panose="02020603050405020304" pitchFamily="18" charset="0"/>
                <a:cs typeface="Times New Roman" panose="02020603050405020304" pitchFamily="18" charset="0"/>
              </a:rPr>
              <a:t>n</a:t>
            </a:r>
            <a:r>
              <a:rPr lang="ro-MD" altLang="en-US" dirty="0">
                <a:latin typeface="Times New Roman" panose="02020603050405020304" pitchFamily="18" charset="0"/>
                <a:cs typeface="Times New Roman" panose="02020603050405020304" pitchFamily="18" charset="0"/>
              </a:rPr>
              <a:t>, bariera de potenţial este redusă chiar şi la tensiuni de polarizare inverse, astfel încât este posibilă trecerea purtătorilor prin </a:t>
            </a:r>
            <a:r>
              <a:rPr lang="ro-MD" altLang="en-US" i="1" dirty="0">
                <a:latin typeface="Times New Roman" panose="02020603050405020304" pitchFamily="18" charset="0"/>
                <a:cs typeface="Times New Roman" panose="02020603050405020304" pitchFamily="18" charset="0"/>
              </a:rPr>
              <a:t>p-n</a:t>
            </a:r>
            <a:r>
              <a:rPr lang="ro-MD" altLang="en-US" dirty="0">
                <a:latin typeface="Times New Roman" panose="02020603050405020304" pitchFamily="18" charset="0"/>
                <a:cs typeface="Times New Roman" panose="02020603050405020304" pitchFamily="18" charset="0"/>
              </a:rPr>
              <a:t>. </a:t>
            </a:r>
          </a:p>
          <a:p>
            <a:r>
              <a:rPr lang="ro-MD" altLang="en-US" dirty="0">
                <a:latin typeface="Times New Roman" panose="02020603050405020304" pitchFamily="18" charset="0"/>
                <a:cs typeface="Times New Roman" panose="02020603050405020304" pitchFamily="18" charset="0"/>
              </a:rPr>
              <a:t>Efectul multiplicării în avalanşă este predominant la diode cu dopări mai reduse şi determină tensiuni de străpungere de </a:t>
            </a:r>
            <a:r>
              <a:rPr lang="ro-MD" altLang="en-US" b="1" i="1" dirty="0">
                <a:latin typeface="Times New Roman" panose="02020603050405020304" pitchFamily="18" charset="0"/>
                <a:cs typeface="Times New Roman" panose="02020603050405020304" pitchFamily="18" charset="0"/>
              </a:rPr>
              <a:t>peste 7 V</a:t>
            </a:r>
            <a:r>
              <a:rPr lang="ro-MD" altLang="en-US" dirty="0">
                <a:latin typeface="Times New Roman" panose="02020603050405020304" pitchFamily="18" charset="0"/>
                <a:cs typeface="Times New Roman" panose="02020603050405020304" pitchFamily="18" charset="0"/>
              </a:rPr>
              <a:t>.</a:t>
            </a:r>
          </a:p>
          <a:p>
            <a:r>
              <a:rPr lang="ro-MD" altLang="en-US" dirty="0">
                <a:latin typeface="Times New Roman" panose="02020603050405020304" pitchFamily="18" charset="0"/>
                <a:cs typeface="Times New Roman" panose="02020603050405020304" pitchFamily="18" charset="0"/>
              </a:rPr>
              <a:t>Datorită câmpului electric intens la nivelul </a:t>
            </a:r>
            <a:r>
              <a:rPr lang="ro-MD" altLang="en-US" dirty="0" err="1">
                <a:latin typeface="Times New Roman" panose="02020603050405020304" pitchFamily="18" charset="0"/>
                <a:cs typeface="Times New Roman" panose="02020603050405020304" pitchFamily="18" charset="0"/>
              </a:rPr>
              <a:t>joncţiunii</a:t>
            </a:r>
            <a:r>
              <a:rPr lang="ro-MD" altLang="en-US" dirty="0">
                <a:latin typeface="Times New Roman" panose="02020603050405020304" pitchFamily="18" charset="0"/>
                <a:cs typeface="Times New Roman" panose="02020603050405020304" pitchFamily="18" charset="0"/>
              </a:rPr>
              <a:t>, electronii sunt puternic </a:t>
            </a:r>
            <a:r>
              <a:rPr lang="ro-MD" altLang="en-US" dirty="0" err="1">
                <a:latin typeface="Times New Roman" panose="02020603050405020304" pitchFamily="18" charset="0"/>
                <a:cs typeface="Times New Roman" panose="02020603050405020304" pitchFamily="18" charset="0"/>
              </a:rPr>
              <a:t>acceleraţi</a:t>
            </a:r>
            <a:r>
              <a:rPr lang="ro-MD" altLang="en-US" dirty="0">
                <a:latin typeface="Times New Roman" panose="02020603050405020304" pitchFamily="18" charset="0"/>
                <a:cs typeface="Times New Roman" panose="02020603050405020304" pitchFamily="18" charset="0"/>
              </a:rPr>
              <a:t> </a:t>
            </a:r>
            <a:r>
              <a:rPr lang="ro-MD" altLang="en-US" dirty="0" err="1">
                <a:latin typeface="Times New Roman" panose="02020603050405020304" pitchFamily="18" charset="0"/>
                <a:cs typeface="Times New Roman" panose="02020603050405020304" pitchFamily="18" charset="0"/>
              </a:rPr>
              <a:t>şi</a:t>
            </a:r>
            <a:r>
              <a:rPr lang="ro-MD" altLang="en-US" dirty="0">
                <a:latin typeface="Times New Roman" panose="02020603050405020304" pitchFamily="18" charset="0"/>
                <a:cs typeface="Times New Roman" panose="02020603050405020304" pitchFamily="18" charset="0"/>
              </a:rPr>
              <a:t> </a:t>
            </a:r>
            <a:r>
              <a:rPr lang="ro-MD" altLang="en-US" dirty="0" err="1">
                <a:latin typeface="Times New Roman" panose="02020603050405020304" pitchFamily="18" charset="0"/>
                <a:cs typeface="Times New Roman" panose="02020603050405020304" pitchFamily="18" charset="0"/>
              </a:rPr>
              <a:t>interacţiunea</a:t>
            </a:r>
            <a:r>
              <a:rPr lang="ro-MD" altLang="en-US" dirty="0">
                <a:latin typeface="Times New Roman" panose="02020603050405020304" pitchFamily="18" charset="0"/>
                <a:cs typeface="Times New Roman" panose="02020603050405020304" pitchFamily="18" charset="0"/>
              </a:rPr>
              <a:t> lor cu atomii din </a:t>
            </a:r>
            <a:r>
              <a:rPr lang="ro-MD" altLang="en-US" dirty="0" err="1">
                <a:latin typeface="Times New Roman" panose="02020603050405020304" pitchFamily="18" charset="0"/>
                <a:cs typeface="Times New Roman" panose="02020603050405020304" pitchFamily="18" charset="0"/>
              </a:rPr>
              <a:t>reţea</a:t>
            </a:r>
            <a:r>
              <a:rPr lang="ro-MD" altLang="en-US" dirty="0">
                <a:latin typeface="Times New Roman" panose="02020603050405020304" pitchFamily="18" charset="0"/>
                <a:cs typeface="Times New Roman" panose="02020603050405020304" pitchFamily="18" charset="0"/>
              </a:rPr>
              <a:t> duce la formarea de noi perechi electron-gol. </a:t>
            </a:r>
            <a:r>
              <a:rPr lang="ro-MD" altLang="en-US" dirty="0" err="1">
                <a:latin typeface="Times New Roman" panose="02020603050405020304" pitchFamily="18" charset="0"/>
                <a:cs typeface="Times New Roman" panose="02020603050405020304" pitchFamily="18" charset="0"/>
              </a:rPr>
              <a:t>Aceştia</a:t>
            </a:r>
            <a:r>
              <a:rPr lang="ro-MD" altLang="en-US" dirty="0">
                <a:latin typeface="Times New Roman" panose="02020603050405020304" pitchFamily="18" charset="0"/>
                <a:cs typeface="Times New Roman" panose="02020603050405020304" pitchFamily="18" charset="0"/>
              </a:rPr>
              <a:t> determină la rândul lor </a:t>
            </a:r>
            <a:r>
              <a:rPr lang="ro-MD" altLang="en-US" dirty="0" err="1">
                <a:latin typeface="Times New Roman" panose="02020603050405020304" pitchFamily="18" charset="0"/>
                <a:cs typeface="Times New Roman" panose="02020603050405020304" pitchFamily="18" charset="0"/>
              </a:rPr>
              <a:t>apariţia</a:t>
            </a:r>
            <a:r>
              <a:rPr lang="ro-MD" altLang="en-US" dirty="0">
                <a:latin typeface="Times New Roman" panose="02020603050405020304" pitchFamily="18" charset="0"/>
                <a:cs typeface="Times New Roman" panose="02020603050405020304" pitchFamily="18" charset="0"/>
              </a:rPr>
              <a:t> de noi purtători, ceea ce duce la "multiplicarea în </a:t>
            </a:r>
            <a:r>
              <a:rPr lang="ro-MD" altLang="en-US" dirty="0" err="1">
                <a:latin typeface="Times New Roman" panose="02020603050405020304" pitchFamily="18" charset="0"/>
                <a:cs typeface="Times New Roman" panose="02020603050405020304" pitchFamily="18" charset="0"/>
              </a:rPr>
              <a:t>avalanşă</a:t>
            </a:r>
            <a:r>
              <a:rPr lang="ro-MD" altLang="en-US" dirty="0">
                <a:latin typeface="Times New Roman" panose="02020603050405020304" pitchFamily="18" charset="0"/>
                <a:cs typeface="Times New Roman" panose="02020603050405020304" pitchFamily="18" charset="0"/>
              </a:rPr>
              <a:t>" a purtătorilor de sarcină</a:t>
            </a:r>
          </a:p>
          <a:p>
            <a:endParaRPr lang="ro-MD" altLang="en-US" dirty="0"/>
          </a:p>
          <a:p>
            <a:endParaRPr lang="en-US" altLang="en-US" dirty="0"/>
          </a:p>
        </p:txBody>
      </p:sp>
    </p:spTree>
    <p:extLst>
      <p:ext uri="{BB962C8B-B14F-4D97-AF65-F5344CB8AC3E}">
        <p14:creationId xmlns:p14="http://schemas.microsoft.com/office/powerpoint/2010/main" val="3588459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254" y="297253"/>
            <a:ext cx="7735746" cy="563840"/>
          </a:xfrm>
        </p:spPr>
        <p:txBody>
          <a:bodyPr vert="horz" wrap="square" lIns="0" tIns="119475" rIns="0" bIns="0" rtlCol="0" anchor="t">
            <a:spAutoFit/>
          </a:bodyPr>
          <a:lstStyle/>
          <a:p>
            <a:pPr marL="790102" algn="ctr">
              <a:defRPr/>
            </a:pPr>
            <a:r>
              <a:rPr lang="ro-MD" dirty="0"/>
              <a:t>Dioda tunel</a:t>
            </a:r>
            <a:r>
              <a:rPr dirty="0"/>
              <a:t> (</a:t>
            </a:r>
            <a:r>
              <a:rPr lang="ro-MD" dirty="0"/>
              <a:t>dioda </a:t>
            </a:r>
            <a:r>
              <a:rPr dirty="0"/>
              <a:t>Esaki</a:t>
            </a:r>
            <a:r>
              <a:rPr lang="ro-MD" dirty="0"/>
              <a:t>)</a:t>
            </a:r>
            <a:endParaRPr dirty="0"/>
          </a:p>
        </p:txBody>
      </p:sp>
      <p:sp>
        <p:nvSpPr>
          <p:cNvPr id="91139" name="object 3"/>
          <p:cNvSpPr txBox="1">
            <a:spLocks noChangeArrowheads="1"/>
          </p:cNvSpPr>
          <p:nvPr/>
        </p:nvSpPr>
        <p:spPr bwMode="auto">
          <a:xfrm>
            <a:off x="573890" y="1127480"/>
            <a:ext cx="8493910" cy="60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50000"/>
              </a:lnSpc>
              <a:spcBef>
                <a:spcPct val="0"/>
              </a:spcBef>
              <a:buClrTx/>
              <a:buSzTx/>
              <a:buFontTx/>
              <a:buNone/>
            </a:pPr>
            <a:r>
              <a:rPr lang="ro-MD" altLang="en-US" sz="1400" dirty="0">
                <a:latin typeface="Arial" panose="020B0604020202020204" pitchFamily="34" charset="0"/>
                <a:cs typeface="Arial" panose="020B0604020202020204" pitchFamily="34" charset="0"/>
              </a:rPr>
              <a:t>Dioda tunel este o </a:t>
            </a:r>
            <a:r>
              <a:rPr lang="ro-MD" altLang="en-US" sz="1400" dirty="0" err="1">
                <a:latin typeface="Arial" panose="020B0604020202020204" pitchFamily="34" charset="0"/>
                <a:cs typeface="Arial" panose="020B0604020202020204" pitchFamily="34" charset="0"/>
              </a:rPr>
              <a:t>pn</a:t>
            </a:r>
            <a:r>
              <a:rPr lang="ro-MD" altLang="en-US" sz="1400" dirty="0">
                <a:latin typeface="Arial" panose="020B0604020202020204" pitchFamily="34" charset="0"/>
                <a:cs typeface="Arial" panose="020B0604020202020204" pitchFamily="34" charset="0"/>
              </a:rPr>
              <a:t> </a:t>
            </a:r>
            <a:r>
              <a:rPr lang="ro-MD" altLang="en-US" sz="1400" dirty="0" err="1">
                <a:latin typeface="Arial" panose="020B0604020202020204" pitchFamily="34" charset="0"/>
                <a:cs typeface="Arial" panose="020B0604020202020204" pitchFamily="34" charset="0"/>
              </a:rPr>
              <a:t>ioncțiune</a:t>
            </a:r>
            <a:r>
              <a:rPr lang="ro-MD" altLang="en-US" sz="1400" dirty="0">
                <a:latin typeface="Arial" panose="020B0604020202020204" pitchFamily="34" charset="0"/>
                <a:cs typeface="Arial" panose="020B0604020202020204" pitchFamily="34" charset="0"/>
              </a:rPr>
              <a:t> cu rezistența diferențială negativă</a:t>
            </a:r>
            <a:r>
              <a:rPr lang="en-US" altLang="en-US" sz="1400" dirty="0">
                <a:latin typeface="Arial" panose="020B0604020202020204" pitchFamily="34" charset="0"/>
                <a:cs typeface="Arial" panose="020B0604020202020204" pitchFamily="34" charset="0"/>
              </a:rPr>
              <a:t>. </a:t>
            </a:r>
            <a:r>
              <a:rPr lang="ro-MD" altLang="en-US" sz="1400" dirty="0">
                <a:latin typeface="Arial" panose="020B0604020202020204" pitchFamily="34" charset="0"/>
                <a:cs typeface="Arial" panose="020B0604020202020204" pitchFamily="34" charset="0"/>
              </a:rPr>
              <a:t>Acea</a:t>
            </a:r>
            <a:r>
              <a:rPr lang="en-US" altLang="en-US" sz="1400" dirty="0" err="1">
                <a:latin typeface="Arial" panose="020B0604020202020204" pitchFamily="34" charset="0"/>
                <a:cs typeface="Arial" panose="020B0604020202020204" pitchFamily="34" charset="0"/>
              </a:rPr>
              <a:t>sta</a:t>
            </a:r>
            <a:r>
              <a:rPr lang="ro-MD" altLang="en-US" sz="1400" dirty="0">
                <a:latin typeface="Arial" panose="020B0604020202020204" pitchFamily="34" charset="0"/>
                <a:cs typeface="Arial" panose="020B0604020202020204" pitchFamily="34" charset="0"/>
              </a:rPr>
              <a:t> înseamnă, </a:t>
            </a:r>
          </a:p>
          <a:p>
            <a:pPr>
              <a:lnSpc>
                <a:spcPct val="150000"/>
              </a:lnSpc>
              <a:spcBef>
                <a:spcPct val="0"/>
              </a:spcBef>
              <a:buClrTx/>
              <a:buSzTx/>
              <a:buFontTx/>
              <a:buNone/>
            </a:pPr>
            <a:r>
              <a:rPr lang="ro-MD" altLang="en-US" sz="1400" dirty="0">
                <a:latin typeface="Arial" panose="020B0604020202020204" pitchFamily="34" charset="0"/>
                <a:cs typeface="Arial" panose="020B0604020202020204" pitchFamily="34" charset="0"/>
              </a:rPr>
              <a:t>că, când tensiunea aplicată crește – curentul va scade prin diodă</a:t>
            </a:r>
            <a:endParaRPr lang="en-US" altLang="en-US" sz="1400" dirty="0">
              <a:latin typeface="Arial" panose="020B0604020202020204" pitchFamily="34" charset="0"/>
              <a:cs typeface="Arial" panose="020B0604020202020204" pitchFamily="34" charset="0"/>
            </a:endParaRPr>
          </a:p>
        </p:txBody>
      </p:sp>
      <p:sp>
        <p:nvSpPr>
          <p:cNvPr id="12" name="object 12"/>
          <p:cNvSpPr txBox="1"/>
          <p:nvPr/>
        </p:nvSpPr>
        <p:spPr>
          <a:xfrm>
            <a:off x="6771384" y="5045273"/>
            <a:ext cx="69652" cy="115416"/>
          </a:xfrm>
          <a:prstGeom prst="rect">
            <a:avLst/>
          </a:prstGeom>
        </p:spPr>
        <p:txBody>
          <a:bodyPr lIns="0" tIns="0" rIns="0" bIns="0">
            <a:spAutoFit/>
          </a:bodyPr>
          <a:lstStyle/>
          <a:p>
            <a:pPr marL="7138">
              <a:lnSpc>
                <a:spcPts val="852"/>
              </a:lnSpc>
              <a:defRPr/>
            </a:pPr>
            <a:r>
              <a:rPr sz="787" spc="-3" dirty="0">
                <a:latin typeface="Arial"/>
                <a:cs typeface="Arial"/>
              </a:rPr>
              <a:t>1</a:t>
            </a:r>
            <a:endParaRPr sz="787">
              <a:latin typeface="Arial"/>
              <a:cs typeface="Arial"/>
            </a:endParaRPr>
          </a:p>
        </p:txBody>
      </p:sp>
      <p:pic>
        <p:nvPicPr>
          <p:cNvPr id="5" name="Picture 4">
            <a:extLst>
              <a:ext uri="{FF2B5EF4-FFF2-40B4-BE49-F238E27FC236}">
                <a16:creationId xmlns:a16="http://schemas.microsoft.com/office/drawing/2014/main" id="{080B9AC0-A8D9-5DC1-508B-90E574A9D4E8}"/>
              </a:ext>
            </a:extLst>
          </p:cNvPr>
          <p:cNvPicPr>
            <a:picLocks noChangeAspect="1"/>
          </p:cNvPicPr>
          <p:nvPr/>
        </p:nvPicPr>
        <p:blipFill>
          <a:blip r:embed="rId2"/>
          <a:stretch>
            <a:fillRect/>
          </a:stretch>
        </p:blipFill>
        <p:spPr>
          <a:xfrm>
            <a:off x="304800" y="1985011"/>
            <a:ext cx="2782746" cy="1001110"/>
          </a:xfrm>
          <a:prstGeom prst="rect">
            <a:avLst/>
          </a:prstGeom>
        </p:spPr>
      </p:pic>
      <p:sp>
        <p:nvSpPr>
          <p:cNvPr id="4" name="Content Placeholder 13">
            <a:extLst>
              <a:ext uri="{FF2B5EF4-FFF2-40B4-BE49-F238E27FC236}">
                <a16:creationId xmlns:a16="http://schemas.microsoft.com/office/drawing/2014/main" id="{4D867F44-59FE-1D12-27CD-A4A9BD628FB0}"/>
              </a:ext>
            </a:extLst>
          </p:cNvPr>
          <p:cNvSpPr>
            <a:spLocks noGrp="1"/>
          </p:cNvSpPr>
          <p:nvPr>
            <p:ph sz="half" idx="2"/>
          </p:nvPr>
        </p:nvSpPr>
        <p:spPr>
          <a:xfrm>
            <a:off x="3112699" y="3237268"/>
            <a:ext cx="5708431" cy="1994522"/>
          </a:xfrm>
        </p:spPr>
        <p:txBody>
          <a:bodyPr>
            <a:normAutofit/>
          </a:bodyPr>
          <a:lstStyle/>
          <a:p>
            <a:r>
              <a:rPr lang="ro-RO" sz="1500" dirty="0">
                <a:latin typeface="Arial" panose="020B0604020202020204" pitchFamily="34" charset="0"/>
                <a:cs typeface="Arial" panose="020B0604020202020204" pitchFamily="34" charset="0"/>
              </a:rPr>
              <a:t>d</a:t>
            </a:r>
            <a:r>
              <a:rPr lang="en-US" sz="1500" dirty="0" err="1">
                <a:latin typeface="Arial" panose="020B0604020202020204" pitchFamily="34" charset="0"/>
                <a:cs typeface="Arial" panose="020B0604020202020204" pitchFamily="34" charset="0"/>
              </a:rPr>
              <a:t>acă</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concentrația </a:t>
            </a:r>
            <a:r>
              <a:rPr lang="en-US" sz="1500" dirty="0" err="1">
                <a:latin typeface="Arial" panose="020B0604020202020204" pitchFamily="34" charset="0"/>
                <a:cs typeface="Arial" panose="020B0604020202020204" pitchFamily="34" charset="0"/>
              </a:rPr>
              <a:t>impurităților</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10</a:t>
            </a:r>
            <a:r>
              <a:rPr lang="en-US" sz="1500" dirty="0">
                <a:latin typeface="Arial" panose="020B0604020202020204" pitchFamily="34" charset="0"/>
                <a:cs typeface="Arial" panose="020B0604020202020204" pitchFamily="34" charset="0"/>
              </a:rPr>
              <a:t>^16-1</a:t>
            </a:r>
            <a:r>
              <a:rPr lang="ro-RO" sz="1500" dirty="0">
                <a:latin typeface="Arial" panose="020B0604020202020204" pitchFamily="34" charset="0"/>
                <a:cs typeface="Arial" panose="020B0604020202020204" pitchFamily="34" charset="0"/>
              </a:rPr>
              <a:t>0^</a:t>
            </a:r>
            <a:r>
              <a:rPr lang="en-US" sz="1500" dirty="0">
                <a:latin typeface="Arial" panose="020B0604020202020204" pitchFamily="34" charset="0"/>
                <a:cs typeface="Arial" panose="020B0604020202020204" pitchFamily="34" charset="0"/>
              </a:rPr>
              <a:t>17^cm-3 </a:t>
            </a:r>
          </a:p>
          <a:p>
            <a:r>
              <a:rPr lang="en-US" sz="1500" dirty="0" err="1">
                <a:latin typeface="Arial" panose="020B0604020202020204" pitchFamily="34" charset="0"/>
                <a:cs typeface="Arial" panose="020B0604020202020204" pitchFamily="34" charset="0"/>
              </a:rPr>
              <a:t>grosimea</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L </a:t>
            </a:r>
            <a:r>
              <a:rPr lang="en-US" sz="1500" dirty="0" err="1">
                <a:latin typeface="Arial" panose="020B0604020202020204" pitchFamily="34" charset="0"/>
                <a:cs typeface="Arial" panose="020B0604020202020204" pitchFamily="34" charset="0"/>
              </a:rPr>
              <a:t>joncțiunii</a:t>
            </a:r>
            <a:r>
              <a:rPr lang="en-US" sz="1500" dirty="0">
                <a:latin typeface="Arial" panose="020B0604020202020204" pitchFamily="34" charset="0"/>
                <a:cs typeface="Arial" panose="020B0604020202020204" pitchFamily="34" charset="0"/>
              </a:rPr>
              <a:t> p-n din Ge </a:t>
            </a:r>
            <a:r>
              <a:rPr lang="en-US" sz="1500" dirty="0" err="1">
                <a:latin typeface="Arial" panose="020B0604020202020204" pitchFamily="34" charset="0"/>
                <a:cs typeface="Arial" panose="020B0604020202020204" pitchFamily="34" charset="0"/>
              </a:rPr>
              <a:t>aprox</a:t>
            </a:r>
            <a:r>
              <a:rPr lang="ro-RO" sz="1500"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 0,1-10</a:t>
            </a:r>
            <a:r>
              <a:rPr lang="el-GR" sz="1500" dirty="0">
                <a:latin typeface="Arial" panose="020B0604020202020204" pitchFamily="34" charset="0"/>
                <a:ea typeface="Tahoma" panose="020B0604030504040204" pitchFamily="34" charset="0"/>
                <a:cs typeface="Arial" panose="020B0604020202020204" pitchFamily="34" charset="0"/>
              </a:rPr>
              <a:t>μ</a:t>
            </a:r>
            <a:r>
              <a:rPr lang="ro-RO" sz="1500" dirty="0">
                <a:latin typeface="Arial" panose="020B0604020202020204" pitchFamily="34" charset="0"/>
                <a:ea typeface="Tahoma" panose="020B0604030504040204" pitchFamily="34" charset="0"/>
                <a:cs typeface="Arial" panose="020B0604020202020204" pitchFamily="34" charset="0"/>
              </a:rPr>
              <a:t>m</a:t>
            </a:r>
            <a:r>
              <a:rPr lang="en-US" sz="1500" dirty="0">
                <a:latin typeface="Arial" panose="020B0604020202020204" pitchFamily="34" charset="0"/>
                <a:cs typeface="Arial" panose="020B0604020202020204" pitchFamily="34" charset="0"/>
              </a:rPr>
              <a:t> </a:t>
            </a:r>
          </a:p>
          <a:p>
            <a:r>
              <a:rPr lang="ro-RO" sz="1500" dirty="0">
                <a:latin typeface="Arial" panose="020B0604020202020204" pitchFamily="34" charset="0"/>
                <a:cs typeface="Arial" panose="020B0604020202020204" pitchFamily="34" charset="0"/>
              </a:rPr>
              <a:t>c</a:t>
            </a:r>
            <a:r>
              <a:rPr lang="en-US" sz="1500" dirty="0" err="1">
                <a:latin typeface="Arial" panose="020B0604020202020204" pitchFamily="34" charset="0"/>
                <a:cs typeface="Arial" panose="020B0604020202020204" pitchFamily="34" charset="0"/>
              </a:rPr>
              <a:t>âmpul</a:t>
            </a:r>
            <a:r>
              <a:rPr lang="en-US" sz="1500" dirty="0">
                <a:latin typeface="Arial" panose="020B0604020202020204" pitchFamily="34" charset="0"/>
                <a:cs typeface="Arial" panose="020B0604020202020204" pitchFamily="34" charset="0"/>
              </a:rPr>
              <a:t> electric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astfel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joncțiune</a:t>
            </a:r>
            <a:r>
              <a:rPr lang="en-US" sz="1500" dirty="0">
                <a:latin typeface="Arial" panose="020B0604020202020204" pitchFamily="34" charset="0"/>
                <a:cs typeface="Arial" panose="020B0604020202020204" pitchFamily="34" charset="0"/>
              </a:rPr>
              <a:t> </a:t>
            </a:r>
            <a:r>
              <a:rPr lang="ro-RO" sz="1500" dirty="0" err="1">
                <a:latin typeface="Arial" panose="020B0604020202020204" pitchFamily="34" charset="0"/>
                <a:cs typeface="Arial" panose="020B0604020202020204" pitchFamily="34" charset="0"/>
              </a:rPr>
              <a:t>es</a:t>
            </a:r>
            <a:r>
              <a:rPr lang="en-US" sz="1500" dirty="0" err="1">
                <a:latin typeface="Arial" panose="020B0604020202020204" pitchFamily="34" charset="0"/>
                <a:cs typeface="Arial" panose="020B0604020202020204" pitchFamily="34" charset="0"/>
              </a:rPr>
              <a:t>te</a:t>
            </a:r>
            <a:r>
              <a:rPr lang="ro-RO"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E = 10^3</a:t>
            </a:r>
            <a:r>
              <a:rPr lang="ro-RO"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10^4 V/cm </a:t>
            </a:r>
            <a:r>
              <a:rPr lang="en-US" sz="1500" dirty="0" err="1">
                <a:solidFill>
                  <a:srgbClr val="FF0000"/>
                </a:solidFill>
                <a:latin typeface="Arial" panose="020B0604020202020204" pitchFamily="34" charset="0"/>
                <a:cs typeface="Arial" panose="020B0604020202020204" pitchFamily="34" charset="0"/>
              </a:rPr>
              <a:t>în</a:t>
            </a:r>
            <a:r>
              <a:rPr lang="en-US" sz="1500" dirty="0">
                <a:solidFill>
                  <a:srgbClr val="FF0000"/>
                </a:solidFill>
                <a:latin typeface="Arial" panose="020B0604020202020204" pitchFamily="34" charset="0"/>
                <a:cs typeface="Arial" panose="020B0604020202020204" pitchFamily="34" charset="0"/>
              </a:rPr>
              <a:t> </a:t>
            </a:r>
            <a:r>
              <a:rPr lang="en-US" sz="1500" dirty="0" err="1">
                <a:solidFill>
                  <a:srgbClr val="FF0000"/>
                </a:solidFill>
                <a:latin typeface="Arial" panose="020B0604020202020204" pitchFamily="34" charset="0"/>
                <a:cs typeface="Arial" panose="020B0604020202020204" pitchFamily="34" charset="0"/>
              </a:rPr>
              <a:t>absența</a:t>
            </a:r>
            <a:r>
              <a:rPr lang="en-US" sz="1500" dirty="0">
                <a:solidFill>
                  <a:srgbClr val="FF0000"/>
                </a:solidFill>
                <a:latin typeface="Arial" panose="020B0604020202020204" pitchFamily="34" charset="0"/>
                <a:cs typeface="Arial" panose="020B0604020202020204" pitchFamily="34" charset="0"/>
              </a:rPr>
              <a:t> </a:t>
            </a:r>
            <a:r>
              <a:rPr lang="en-US" sz="1500" dirty="0" err="1">
                <a:solidFill>
                  <a:srgbClr val="FF0000"/>
                </a:solidFill>
                <a:latin typeface="Arial" panose="020B0604020202020204" pitchFamily="34" charset="0"/>
                <a:cs typeface="Arial" panose="020B0604020202020204" pitchFamily="34" charset="0"/>
              </a:rPr>
              <a:t>polarizarii</a:t>
            </a:r>
            <a:r>
              <a:rPr lang="ro-RO" sz="1500" dirty="0">
                <a:solidFill>
                  <a:srgbClr val="FF0000"/>
                </a:solidFill>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(p</a:t>
            </a:r>
            <a:r>
              <a:rPr lang="en-US" sz="1500" dirty="0" err="1">
                <a:latin typeface="Arial" panose="020B0604020202020204" pitchFamily="34" charset="0"/>
                <a:cs typeface="Arial" panose="020B0604020202020204" pitchFamily="34" charset="0"/>
              </a:rPr>
              <a:t>entru</a:t>
            </a:r>
            <a:r>
              <a:rPr lang="en-US" sz="1500" dirty="0">
                <a:latin typeface="Arial" panose="020B0604020202020204" pitchFamily="34" charset="0"/>
                <a:cs typeface="Arial" panose="020B0604020202020204" pitchFamily="34" charset="0"/>
              </a:rPr>
              <a:t> Ge</a:t>
            </a:r>
            <a:r>
              <a:rPr lang="ro-RO" sz="1500"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a:t>
            </a:r>
            <a:endParaRPr lang="ro-RO" sz="1500" dirty="0">
              <a:latin typeface="Arial" panose="020B0604020202020204" pitchFamily="34" charset="0"/>
              <a:cs typeface="Arial" panose="020B0604020202020204" pitchFamily="34" charset="0"/>
            </a:endParaRPr>
          </a:p>
          <a:p>
            <a:r>
              <a:rPr lang="ro-RO" sz="1500" dirty="0">
                <a:latin typeface="Arial" panose="020B0604020202020204" pitchFamily="34" charset="0"/>
                <a:cs typeface="Arial" panose="020B0604020202020204" pitchFamily="34" charset="0"/>
              </a:rPr>
              <a:t>Dar la polarizare? Si o concentrație mai mare a impurităților?</a:t>
            </a:r>
            <a:endParaRPr lang="en-US" sz="1500" dirty="0">
              <a:latin typeface="Arial" panose="020B0604020202020204" pitchFamily="34" charset="0"/>
              <a:cs typeface="Arial" panose="020B0604020202020204" pitchFamily="34" charset="0"/>
            </a:endParaRPr>
          </a:p>
          <a:p>
            <a:endParaRPr lang="en-US" dirty="0"/>
          </a:p>
          <a:p>
            <a:endParaRPr lang="en-US" dirty="0"/>
          </a:p>
        </p:txBody>
      </p:sp>
      <p:pic>
        <p:nvPicPr>
          <p:cNvPr id="10" name="Picture 9">
            <a:extLst>
              <a:ext uri="{FF2B5EF4-FFF2-40B4-BE49-F238E27FC236}">
                <a16:creationId xmlns:a16="http://schemas.microsoft.com/office/drawing/2014/main" id="{B15BEFB9-B672-21B7-C71B-9F33745537E2}"/>
              </a:ext>
            </a:extLst>
          </p:cNvPr>
          <p:cNvPicPr>
            <a:picLocks noChangeAspect="1"/>
          </p:cNvPicPr>
          <p:nvPr/>
        </p:nvPicPr>
        <p:blipFill>
          <a:blip r:embed="rId3"/>
          <a:stretch>
            <a:fillRect/>
          </a:stretch>
        </p:blipFill>
        <p:spPr>
          <a:xfrm>
            <a:off x="489866" y="3237268"/>
            <a:ext cx="2514951" cy="2657846"/>
          </a:xfrm>
          <a:prstGeom prst="rect">
            <a:avLst/>
          </a:prstGeom>
        </p:spPr>
      </p:pic>
    </p:spTree>
    <p:extLst>
      <p:ext uri="{BB962C8B-B14F-4D97-AF65-F5344CB8AC3E}">
        <p14:creationId xmlns:p14="http://schemas.microsoft.com/office/powerpoint/2010/main" val="3374610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00BC19-DDCD-4D3F-1678-5D0E1CAA19EF}"/>
              </a:ext>
            </a:extLst>
          </p:cNvPr>
          <p:cNvSpPr>
            <a:spLocks noGrp="1"/>
          </p:cNvSpPr>
          <p:nvPr>
            <p:ph sz="half" idx="2"/>
          </p:nvPr>
        </p:nvSpPr>
        <p:spPr>
          <a:xfrm>
            <a:off x="3433967" y="562931"/>
            <a:ext cx="5519903" cy="4822836"/>
          </a:xfrm>
        </p:spPr>
        <p:txBody>
          <a:bodyPr>
            <a:noAutofit/>
          </a:bodyPr>
          <a:lstStyle/>
          <a:p>
            <a:pPr algn="just"/>
            <a:r>
              <a:rPr lang="ro-RO" sz="1400" dirty="0">
                <a:latin typeface="Arial" panose="020B0604020202020204" pitchFamily="34" charset="0"/>
                <a:cs typeface="Arial" panose="020B0604020202020204" pitchFamily="34" charset="0"/>
              </a:rPr>
              <a:t>Particularitate distinctă a astfel de SC in diode tunel este concentrația înaltă a impurităților de</a:t>
            </a:r>
            <a:r>
              <a:rPr lang="en-US" sz="1400" dirty="0">
                <a:latin typeface="Arial" panose="020B0604020202020204" pitchFamily="34" charset="0"/>
                <a:cs typeface="Arial" panose="020B0604020202020204" pitchFamily="34" charset="0"/>
              </a:rPr>
              <a:t> 10^18—10^20 cm-3</a:t>
            </a:r>
          </a:p>
          <a:p>
            <a:pPr algn="just"/>
            <a:r>
              <a:rPr lang="en-US" sz="1400" dirty="0" err="1">
                <a:latin typeface="Arial" panose="020B0604020202020204" pitchFamily="34" charset="0"/>
                <a:cs typeface="Arial" panose="020B0604020202020204" pitchFamily="34" charset="0"/>
              </a:rPr>
              <a:t>Grosimea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joncțiunii</a:t>
            </a:r>
            <a:r>
              <a:rPr lang="en-US" sz="1400" dirty="0">
                <a:latin typeface="Arial" panose="020B0604020202020204" pitchFamily="34" charset="0"/>
                <a:cs typeface="Arial" panose="020B0604020202020204" pitchFamily="34" charset="0"/>
              </a:rPr>
              <a:t> p-n </a:t>
            </a:r>
            <a:r>
              <a:rPr lang="en-US" sz="1400" dirty="0" err="1">
                <a:latin typeface="Arial" panose="020B0604020202020204" pitchFamily="34" charset="0"/>
                <a:cs typeface="Arial" panose="020B0604020202020204" pitchFamily="34" charset="0"/>
              </a:rPr>
              <a:t>scade</a:t>
            </a:r>
            <a:r>
              <a:rPr lang="en-US" sz="1400" dirty="0">
                <a:latin typeface="Arial" panose="020B0604020202020204" pitchFamily="34" charset="0"/>
                <a:cs typeface="Arial" panose="020B0604020202020204" pitchFamily="34" charset="0"/>
              </a:rPr>
              <a:t> în </a:t>
            </a:r>
            <a:r>
              <a:rPr lang="en-US" sz="1400" dirty="0" err="1">
                <a:latin typeface="Arial" panose="020B0604020202020204" pitchFamily="34" charset="0"/>
                <a:cs typeface="Arial" panose="020B0604020202020204" pitchFamily="34" charset="0"/>
              </a:rPr>
              <a:t>acest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după</a:t>
            </a:r>
            <a:r>
              <a:rPr lang="en-US" sz="1400" dirty="0">
                <a:latin typeface="Arial" panose="020B0604020202020204" pitchFamily="34" charset="0"/>
                <a:cs typeface="Arial" panose="020B0604020202020204" pitchFamily="34" charset="0"/>
              </a:rPr>
              <a:t> cum </a:t>
            </a:r>
            <a:r>
              <a:rPr lang="en-US" sz="1400" dirty="0" err="1">
                <a:latin typeface="Arial" panose="020B0604020202020204" pitchFamily="34" charset="0"/>
                <a:cs typeface="Arial" panose="020B0604020202020204" pitchFamily="34" charset="0"/>
              </a:rPr>
              <a:t>rezultă</a:t>
            </a:r>
            <a:r>
              <a:rPr lang="en-US" sz="1400" dirty="0">
                <a:latin typeface="Arial" panose="020B0604020202020204" pitchFamily="34" charset="0"/>
                <a:cs typeface="Arial" panose="020B0604020202020204" pitchFamily="34" charset="0"/>
              </a:rPr>
              <a:t> din </a:t>
            </a:r>
            <a:r>
              <a:rPr lang="ro-RO" sz="1400" dirty="0">
                <a:latin typeface="Arial" panose="020B0604020202020204" pitchFamily="34" charset="0"/>
                <a:cs typeface="Arial" panose="020B0604020202020204" pitchFamily="34" charset="0"/>
              </a:rPr>
              <a:t>relația alăturată</a:t>
            </a:r>
            <a:r>
              <a:rPr lang="en-US" sz="1400" dirty="0">
                <a:latin typeface="Arial" panose="020B0604020202020204" pitchFamily="34" charset="0"/>
                <a:cs typeface="Arial" panose="020B0604020202020204" pitchFamily="34" charset="0"/>
              </a:rPr>
              <a:t>, la 100—200 A. </a:t>
            </a:r>
          </a:p>
          <a:p>
            <a:pPr algn="just"/>
            <a:r>
              <a:rPr lang="en-US" sz="1400" dirty="0" err="1">
                <a:latin typeface="Arial" panose="020B0604020202020204" pitchFamily="34" charset="0"/>
                <a:cs typeface="Arial" panose="020B0604020202020204" pitchFamily="34" charset="0"/>
              </a:rPr>
              <a:t>Intensitatea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câmpului</a:t>
            </a:r>
            <a:r>
              <a:rPr lang="en-US" sz="1400" dirty="0">
                <a:latin typeface="Arial" panose="020B0604020202020204" pitchFamily="34" charset="0"/>
                <a:cs typeface="Arial" panose="020B0604020202020204" pitchFamily="34" charset="0"/>
              </a:rPr>
              <a:t> în </a:t>
            </a:r>
            <a:r>
              <a:rPr lang="en-US" sz="1400" dirty="0" err="1">
                <a:latin typeface="Arial" panose="020B0604020202020204" pitchFamily="34" charset="0"/>
                <a:cs typeface="Arial" panose="020B0604020202020204" pitchFamily="34" charset="0"/>
              </a:rPr>
              <a:t>joncțiune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crește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brusc</a:t>
            </a:r>
            <a:r>
              <a:rPr lang="en-US" sz="1400" dirty="0">
                <a:latin typeface="Arial" panose="020B0604020202020204" pitchFamily="34" charset="0"/>
                <a:cs typeface="Arial" panose="020B0604020202020204" pitchFamily="34" charset="0"/>
              </a:rPr>
              <a:t> la 10^5—10^6 V/cm. În </a:t>
            </a:r>
            <a:r>
              <a:rPr lang="en-US" sz="1400" dirty="0" err="1">
                <a:latin typeface="Arial" panose="020B0604020202020204" pitchFamily="34" charset="0"/>
                <a:cs typeface="Arial" panose="020B0604020202020204" pitchFamily="34" charset="0"/>
              </a:rPr>
              <a:t>aceste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condiții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electronul</a:t>
            </a:r>
            <a:r>
              <a:rPr lang="en-US" sz="1400" dirty="0">
                <a:latin typeface="Arial" panose="020B0604020202020204" pitchFamily="34" charset="0"/>
                <a:cs typeface="Arial" panose="020B0604020202020204" pitchFamily="34" charset="0"/>
              </a:rPr>
              <a:t> din </a:t>
            </a:r>
            <a:r>
              <a:rPr lang="ro-RO" sz="1400" dirty="0">
                <a:latin typeface="Arial" panose="020B0604020202020204" pitchFamily="34" charset="0"/>
                <a:cs typeface="Arial" panose="020B0604020202020204" pitchFamily="34" charset="0"/>
              </a:rPr>
              <a:t>BC</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regiunii</a:t>
            </a:r>
            <a:r>
              <a:rPr lang="en-US" sz="1400" dirty="0">
                <a:latin typeface="Arial" panose="020B0604020202020204" pitchFamily="34" charset="0"/>
                <a:cs typeface="Arial" panose="020B0604020202020204" pitchFamily="34" charset="0"/>
              </a:rPr>
              <a:t> </a:t>
            </a:r>
            <a:r>
              <a:rPr lang="en-US" sz="1400" b="1" i="1" dirty="0">
                <a:solidFill>
                  <a:srgbClr val="FF0000"/>
                </a:solidFill>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cristalului</a:t>
            </a:r>
            <a:r>
              <a:rPr lang="en-US" sz="1400" dirty="0">
                <a:latin typeface="Arial" panose="020B0604020202020204" pitchFamily="34" charset="0"/>
                <a:cs typeface="Arial" panose="020B0604020202020204" pitchFamily="34" charset="0"/>
              </a:rPr>
              <a:t> nu are </a:t>
            </a:r>
            <a:r>
              <a:rPr lang="en-US" sz="1400" dirty="0" err="1">
                <a:latin typeface="Arial" panose="020B0604020202020204" pitchFamily="34" charset="0"/>
                <a:cs typeface="Arial" panose="020B0604020202020204" pitchFamily="34" charset="0"/>
              </a:rPr>
              <a:t>nevoie</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energie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suplimentară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pentru</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depăși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bariera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energetică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Acesta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găsi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drumul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spre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cealaltă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parte</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joncțiunii</a:t>
            </a:r>
            <a:r>
              <a:rPr lang="en-US" sz="1400" dirty="0">
                <a:latin typeface="Arial" panose="020B0604020202020204" pitchFamily="34" charset="0"/>
                <a:cs typeface="Arial" panose="020B0604020202020204" pitchFamily="34" charset="0"/>
              </a:rPr>
              <a:t> </a:t>
            </a:r>
            <a:r>
              <a:rPr lang="en-US" sz="1400" i="1" dirty="0">
                <a:solidFill>
                  <a:srgbClr val="FF0000"/>
                </a:solidFill>
                <a:latin typeface="Arial" panose="020B0604020202020204" pitchFamily="34" charset="0"/>
                <a:cs typeface="Arial" panose="020B0604020202020204" pitchFamily="34" charset="0"/>
              </a:rPr>
              <a:t>p-n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în</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BV</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datorată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efectului</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tunel</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aflându-se </a:t>
            </a:r>
            <a:r>
              <a:rPr lang="en-US" sz="1400" dirty="0">
                <a:latin typeface="Arial" panose="020B0604020202020204" pitchFamily="34" charset="0"/>
                <a:cs typeface="Arial" panose="020B0604020202020204" pitchFamily="34" charset="0"/>
              </a:rPr>
              <a:t>la </a:t>
            </a:r>
            <a:r>
              <a:rPr lang="en-US" sz="1400" dirty="0" err="1">
                <a:latin typeface="Arial" panose="020B0604020202020204" pitchFamily="34" charset="0"/>
                <a:cs typeface="Arial" panose="020B0604020202020204" pitchFamily="34" charset="0"/>
              </a:rPr>
              <a:t>același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nivel</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energie</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ambele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părți</a:t>
            </a:r>
            <a:r>
              <a:rPr lang="en-US" sz="1400" dirty="0">
                <a:latin typeface="Arial" panose="020B0604020202020204" pitchFamily="34" charset="0"/>
                <a:cs typeface="Arial" panose="020B0604020202020204" pitchFamily="34" charset="0"/>
              </a:rPr>
              <a:t> ale </a:t>
            </a:r>
            <a:r>
              <a:rPr lang="en-US" sz="1400" dirty="0" err="1">
                <a:latin typeface="Arial" panose="020B0604020202020204" pitchFamily="34" charset="0"/>
                <a:cs typeface="Arial" panose="020B0604020202020204" pitchFamily="34" charset="0"/>
              </a:rPr>
              <a:t>barierei</a:t>
            </a:r>
            <a:r>
              <a:rPr lang="en-US" sz="1400" dirty="0">
                <a:latin typeface="Arial" panose="020B0604020202020204" pitchFamily="34" charset="0"/>
                <a:cs typeface="Arial" panose="020B0604020202020204" pitchFamily="34" charset="0"/>
              </a:rPr>
              <a:t>.</a:t>
            </a:r>
          </a:p>
          <a:p>
            <a:pPr algn="just"/>
            <a:r>
              <a:rPr lang="en-US" sz="1400" dirty="0" err="1">
                <a:latin typeface="Arial" panose="020B0604020202020204" pitchFamily="34" charset="0"/>
                <a:cs typeface="Arial" panose="020B0604020202020204" pitchFamily="34" charset="0"/>
              </a:rPr>
              <a:t>Într</a:t>
            </a:r>
            <a:r>
              <a:rPr lang="en-US" sz="1400" dirty="0">
                <a:latin typeface="Arial" panose="020B0604020202020204" pitchFamily="34" charset="0"/>
                <a:cs typeface="Arial" panose="020B0604020202020204" pitchFamily="34" charset="0"/>
              </a:rPr>
              <a:t>-o </a:t>
            </a:r>
            <a:r>
              <a:rPr lang="en-US" sz="1400" dirty="0" err="1">
                <a:latin typeface="Arial" panose="020B0604020202020204" pitchFamily="34" charset="0"/>
                <a:cs typeface="Arial" panose="020B0604020202020204" pitchFamily="34" charset="0"/>
              </a:rPr>
              <a:t>diodă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tunel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fără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polarizare</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cauza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dopajului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puternic</a:t>
            </a:r>
            <a:r>
              <a:rPr lang="en-US" sz="1400" dirty="0">
                <a:latin typeface="Arial" panose="020B0604020202020204" pitchFamily="34" charset="0"/>
                <a:cs typeface="Arial" panose="020B0604020202020204" pitchFamily="34" charset="0"/>
              </a:rPr>
              <a:t>, BC n-SC se </a:t>
            </a:r>
            <a:r>
              <a:rPr lang="en-US" sz="1400" dirty="0" err="1">
                <a:latin typeface="Arial" panose="020B0604020202020204" pitchFamily="34" charset="0"/>
                <a:cs typeface="Arial" panose="020B0604020202020204" pitchFamily="34" charset="0"/>
              </a:rPr>
              <a:t>suprapune</a:t>
            </a:r>
            <a:r>
              <a:rPr lang="en-US" sz="1400" dirty="0">
                <a:latin typeface="Arial" panose="020B0604020202020204" pitchFamily="34" charset="0"/>
                <a:cs typeface="Arial" panose="020B0604020202020204" pitchFamily="34" charset="0"/>
              </a:rPr>
              <a:t> cu BV a p-SC. </a:t>
            </a:r>
            <a:r>
              <a:rPr lang="en-US" sz="1400" dirty="0" err="1">
                <a:latin typeface="Arial" panose="020B0604020202020204" pitchFamily="34" charset="0"/>
                <a:cs typeface="Arial" panose="020B0604020202020204" pitchFamily="34" charset="0"/>
              </a:rPr>
              <a:t>Electronii</a:t>
            </a:r>
            <a:r>
              <a:rPr lang="en-US" sz="1400" dirty="0">
                <a:latin typeface="Arial" panose="020B0604020202020204" pitchFamily="34" charset="0"/>
                <a:cs typeface="Arial" panose="020B0604020202020204" pitchFamily="34" charset="0"/>
              </a:rPr>
              <a:t> din n-SC ș </a:t>
            </a:r>
            <a:r>
              <a:rPr lang="en-US" sz="1400" dirty="0" err="1">
                <a:latin typeface="Arial" panose="020B0604020202020204" pitchFamily="34" charset="0"/>
                <a:cs typeface="Arial" panose="020B0604020202020204" pitchFamily="34" charset="0"/>
              </a:rPr>
              <a:t>golurile</a:t>
            </a:r>
            <a:r>
              <a:rPr lang="en-US" sz="1400" dirty="0">
                <a:latin typeface="Arial" panose="020B0604020202020204" pitchFamily="34" charset="0"/>
                <a:cs typeface="Arial" panose="020B0604020202020204" pitchFamily="34" charset="0"/>
              </a:rPr>
              <a:t> p SC </a:t>
            </a:r>
            <a:r>
              <a:rPr lang="en-US" sz="1400" dirty="0" err="1">
                <a:latin typeface="Arial" panose="020B0604020202020204" pitchFamily="34" charset="0"/>
                <a:cs typeface="Arial" panose="020B0604020202020204" pitchFamily="34" charset="0"/>
              </a:rPr>
              <a:t>vor</a:t>
            </a:r>
            <a:r>
              <a:rPr lang="en-US" sz="1400" dirty="0">
                <a:latin typeface="Arial" panose="020B0604020202020204" pitchFamily="34" charset="0"/>
                <a:cs typeface="Arial" panose="020B0604020202020204" pitchFamily="34" charset="0"/>
              </a:rPr>
              <a:t> fi la </a:t>
            </a:r>
            <a:r>
              <a:rPr lang="en-US" sz="1400" dirty="0" err="1">
                <a:latin typeface="Arial" panose="020B0604020202020204" pitchFamily="34" charset="0"/>
                <a:cs typeface="Arial" panose="020B0604020202020204" pitchFamily="34" charset="0"/>
              </a:rPr>
              <a:t>același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nivel</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energie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tunelează</a:t>
            </a:r>
            <a:r>
              <a:rPr lang="en-US" sz="1400" dirty="0">
                <a:latin typeface="Arial" panose="020B0604020202020204" pitchFamily="34" charset="0"/>
                <a:cs typeface="Arial" panose="020B0604020202020204" pitchFamily="34" charset="0"/>
              </a:rPr>
              <a:t> din BC a n-SC </a:t>
            </a:r>
            <a:r>
              <a:rPr lang="en-US" sz="1400" dirty="0" err="1">
                <a:latin typeface="Arial" panose="020B0604020202020204" pitchFamily="34" charset="0"/>
                <a:cs typeface="Arial" panose="020B0604020202020204" pitchFamily="34" charset="0"/>
              </a:rPr>
              <a:t>spre</a:t>
            </a:r>
            <a:r>
              <a:rPr lang="en-US" sz="1400" dirty="0">
                <a:latin typeface="Arial" panose="020B0604020202020204" pitchFamily="34" charset="0"/>
                <a:cs typeface="Arial" panose="020B0604020202020204" pitchFamily="34" charset="0"/>
              </a:rPr>
              <a:t> BV a p-SC cu </a:t>
            </a:r>
            <a:r>
              <a:rPr lang="en-US" sz="1400" dirty="0" err="1">
                <a:latin typeface="Arial" panose="020B0604020202020204" pitchFamily="34" charset="0"/>
                <a:cs typeface="Arial" panose="020B0604020202020204" pitchFamily="34" charset="0"/>
              </a:rPr>
              <a:t>creșterea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temperaturii</a:t>
            </a:r>
            <a:r>
              <a:rPr lang="en-US" sz="1400" dirty="0">
                <a:latin typeface="Arial" panose="020B0604020202020204" pitchFamily="34" charset="0"/>
                <a:cs typeface="Arial" panose="020B0604020202020204" pitchFamily="34" charset="0"/>
              </a:rPr>
              <a:t>.  Similar, </a:t>
            </a:r>
            <a:r>
              <a:rPr lang="en-US" sz="1400" dirty="0" err="1">
                <a:latin typeface="Arial" panose="020B0604020202020204" pitchFamily="34" charset="0"/>
                <a:cs typeface="Arial" panose="020B0604020202020204" pitchFamily="34" charset="0"/>
              </a:rPr>
              <a:t>golurile</a:t>
            </a:r>
            <a:r>
              <a:rPr lang="en-US" sz="1400" dirty="0">
                <a:latin typeface="Arial" panose="020B0604020202020204" pitchFamily="34" charset="0"/>
                <a:cs typeface="Arial" panose="020B0604020202020204" pitchFamily="34" charset="0"/>
              </a:rPr>
              <a:t> se </a:t>
            </a:r>
            <a:r>
              <a:rPr lang="en-US" sz="1400" dirty="0" err="1">
                <a:latin typeface="Arial" panose="020B0604020202020204" pitchFamily="34" charset="0"/>
                <a:cs typeface="Arial" panose="020B0604020202020204" pitchFamily="34" charset="0"/>
              </a:rPr>
              <a:t>vor</a:t>
            </a:r>
            <a:r>
              <a:rPr lang="en-US" sz="1400" dirty="0">
                <a:latin typeface="Arial" panose="020B0604020202020204" pitchFamily="34" charset="0"/>
                <a:cs typeface="Arial" panose="020B0604020202020204" pitchFamily="34" charset="0"/>
              </a:rPr>
              <a:t> muta de la BV a p-SC </a:t>
            </a:r>
            <a:r>
              <a:rPr lang="en-US" sz="1400" dirty="0" err="1">
                <a:latin typeface="Arial" panose="020B0604020202020204" pitchFamily="34" charset="0"/>
                <a:cs typeface="Arial" panose="020B0604020202020204" pitchFamily="34" charset="0"/>
              </a:rPr>
              <a:t>spre</a:t>
            </a:r>
            <a:r>
              <a:rPr lang="en-US" sz="1400" dirty="0">
                <a:latin typeface="Arial" panose="020B0604020202020204" pitchFamily="34" charset="0"/>
                <a:cs typeface="Arial" panose="020B0604020202020204" pitchFamily="34" charset="0"/>
              </a:rPr>
              <a:t> BC a n-SC. </a:t>
            </a:r>
            <a:endParaRPr lang="ro-RO" sz="1400" dirty="0">
              <a:latin typeface="Arial" panose="020B0604020202020204" pitchFamily="34" charset="0"/>
              <a:cs typeface="Arial" panose="020B0604020202020204" pitchFamily="34" charset="0"/>
            </a:endParaRPr>
          </a:p>
          <a:p>
            <a:pPr algn="just"/>
            <a:r>
              <a:rPr lang="en-US" sz="1400" b="1" dirty="0" err="1">
                <a:latin typeface="Arial" panose="020B0604020202020204" pitchFamily="34" charset="0"/>
                <a:cs typeface="Arial" panose="020B0604020202020204" pitchFamily="34" charset="0"/>
              </a:rPr>
              <a:t>Curentul</a:t>
            </a:r>
            <a:r>
              <a:rPr lang="en-US" sz="1400" b="1" dirty="0">
                <a:latin typeface="Arial" panose="020B0604020202020204" pitchFamily="34" charset="0"/>
                <a:cs typeface="Arial" panose="020B0604020202020204" pitchFamily="34" charset="0"/>
              </a:rPr>
              <a:t> net </a:t>
            </a:r>
            <a:r>
              <a:rPr lang="en-US" sz="1400" b="1" dirty="0" err="1">
                <a:latin typeface="Arial" panose="020B0604020202020204" pitchFamily="34" charset="0"/>
                <a:cs typeface="Arial" panose="020B0604020202020204" pitchFamily="34" charset="0"/>
              </a:rPr>
              <a:t>va</a:t>
            </a:r>
            <a:r>
              <a:rPr lang="en-US" sz="1400" b="1" dirty="0">
                <a:latin typeface="Arial" panose="020B0604020202020204" pitchFamily="34" charset="0"/>
                <a:cs typeface="Arial" panose="020B0604020202020204" pitchFamily="34" charset="0"/>
              </a:rPr>
              <a:t> fi zero, </a:t>
            </a:r>
            <a:r>
              <a:rPr lang="en-US" sz="1400" dirty="0" err="1">
                <a:latin typeface="Arial" panose="020B0604020202020204" pitchFamily="34" charset="0"/>
                <a:cs typeface="Arial" panose="020B0604020202020204" pitchFamily="34" charset="0"/>
              </a:rPr>
              <a:t>deoarece</a:t>
            </a:r>
            <a:r>
              <a:rPr lang="en-US" sz="1400" dirty="0">
                <a:latin typeface="Arial" panose="020B0604020202020204" pitchFamily="34" charset="0"/>
                <a:cs typeface="Arial" panose="020B0604020202020204" pitchFamily="34" charset="0"/>
              </a:rPr>
              <a:t> un </a:t>
            </a:r>
            <a:r>
              <a:rPr lang="en-US" sz="1400" dirty="0" err="1">
                <a:latin typeface="Arial" panose="020B0604020202020204" pitchFamily="34" charset="0"/>
                <a:cs typeface="Arial" panose="020B0604020202020204" pitchFamily="34" charset="0"/>
              </a:rPr>
              <a:t>număr</a:t>
            </a:r>
            <a:r>
              <a:rPr lang="en-US" sz="1400" dirty="0">
                <a:latin typeface="Arial" panose="020B0604020202020204" pitchFamily="34" charset="0"/>
                <a:cs typeface="Arial" panose="020B0604020202020204" pitchFamily="34" charset="0"/>
              </a:rPr>
              <a:t> egal de </a:t>
            </a:r>
            <a:r>
              <a:rPr lang="en-US" sz="1400" dirty="0" err="1">
                <a:latin typeface="Arial" panose="020B0604020202020204" pitchFamily="34" charset="0"/>
                <a:cs typeface="Arial" panose="020B0604020202020204" pitchFamily="34" charset="0"/>
              </a:rPr>
              <a:t>electroni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goluri</a:t>
            </a:r>
            <a:r>
              <a:rPr lang="en-US" sz="1400" dirty="0">
                <a:latin typeface="Arial" panose="020B0604020202020204" pitchFamily="34" charset="0"/>
                <a:cs typeface="Arial" panose="020B0604020202020204" pitchFamily="34" charset="0"/>
              </a:rPr>
              <a:t> care </a:t>
            </a:r>
            <a:r>
              <a:rPr lang="en-US" sz="1400" dirty="0" err="1">
                <a:latin typeface="Arial" panose="020B0604020202020204" pitchFamily="34" charset="0"/>
                <a:cs typeface="Arial" panose="020B0604020202020204" pitchFamily="34" charset="0"/>
              </a:rPr>
              <a:t>curg</a:t>
            </a:r>
            <a:r>
              <a:rPr lang="en-US" sz="1400" dirty="0">
                <a:latin typeface="Arial" panose="020B0604020202020204" pitchFamily="34" charset="0"/>
                <a:cs typeface="Arial" panose="020B0604020202020204" pitchFamily="34" charset="0"/>
              </a:rPr>
              <a:t> în </a:t>
            </a:r>
            <a:r>
              <a:rPr lang="en-US" sz="1400" dirty="0" err="1">
                <a:latin typeface="Arial" panose="020B0604020202020204" pitchFamily="34" charset="0"/>
                <a:cs typeface="Arial" panose="020B0604020202020204" pitchFamily="34" charset="0"/>
              </a:rPr>
              <a:t>direcții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opuse</a:t>
            </a:r>
            <a:r>
              <a:rPr lang="en-US" sz="1400" dirty="0">
                <a:latin typeface="Arial" panose="020B0604020202020204" pitchFamily="34" charset="0"/>
                <a:cs typeface="Arial" panose="020B0604020202020204" pitchFamily="34" charset="0"/>
              </a:rPr>
              <a:t>. </a:t>
            </a:r>
            <a:endParaRPr lang="ro-RO" sz="1400" dirty="0">
              <a:latin typeface="Arial" panose="020B0604020202020204" pitchFamily="34" charset="0"/>
              <a:cs typeface="Arial" panose="020B0604020202020204" pitchFamily="34" charset="0"/>
            </a:endParaRPr>
          </a:p>
          <a:p>
            <a:pPr marL="0" indent="0">
              <a:buNone/>
            </a:pPr>
            <a:r>
              <a:rPr lang="ro-RO" sz="1400" b="1" dirty="0">
                <a:solidFill>
                  <a:srgbClr val="FF0000"/>
                </a:solidFill>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P </a:t>
            </a:r>
            <a:r>
              <a:rPr lang="el-GR" sz="1400" b="1" dirty="0">
                <a:solidFill>
                  <a:srgbClr val="FF0000"/>
                </a:solidFill>
                <a:latin typeface="Arial" panose="020B0604020202020204" pitchFamily="34" charset="0"/>
                <a:cs typeface="Arial" panose="020B0604020202020204" pitchFamily="34" charset="0"/>
              </a:rPr>
              <a:t>α </a:t>
            </a:r>
            <a:r>
              <a:rPr lang="en-US" sz="1400" b="1" dirty="0">
                <a:solidFill>
                  <a:srgbClr val="FF0000"/>
                </a:solidFill>
                <a:latin typeface="Arial" panose="020B0604020202020204" pitchFamily="34" charset="0"/>
                <a:cs typeface="Arial" panose="020B0604020202020204" pitchFamily="34" charset="0"/>
              </a:rPr>
              <a:t>e (-A *E *b *W)</a:t>
            </a:r>
            <a:endParaRPr lang="ro-RO" sz="1400" b="1" dirty="0">
              <a:solidFill>
                <a:srgbClr val="FF0000"/>
              </a:solidFill>
              <a:latin typeface="Arial" panose="020B0604020202020204" pitchFamily="34" charset="0"/>
              <a:cs typeface="Arial" panose="020B0604020202020204" pitchFamily="34" charset="0"/>
            </a:endParaRPr>
          </a:p>
          <a:p>
            <a:pPr algn="just"/>
            <a:r>
              <a:rPr lang="en-US" sz="1400" b="1"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unde</a:t>
            </a:r>
            <a:r>
              <a:rPr lang="en-US" sz="1400" dirty="0">
                <a:solidFill>
                  <a:schemeClr val="bg1"/>
                </a:solidFill>
                <a:latin typeface="Arial" panose="020B0604020202020204" pitchFamily="34" charset="0"/>
                <a:cs typeface="Arial" panose="020B0604020202020204" pitchFamily="34" charset="0"/>
              </a:rPr>
              <a:t> P – </a:t>
            </a:r>
            <a:r>
              <a:rPr lang="en-US" sz="1400" dirty="0" err="1">
                <a:solidFill>
                  <a:schemeClr val="bg1"/>
                </a:solidFill>
                <a:latin typeface="Arial" panose="020B0604020202020204" pitchFamily="34" charset="0"/>
                <a:cs typeface="Arial" panose="020B0604020202020204" pitchFamily="34" charset="0"/>
              </a:rPr>
              <a:t>probabilitatea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că</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particulele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vor</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trece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bariera</a:t>
            </a:r>
            <a:r>
              <a:rPr lang="en-US" sz="1400" dirty="0">
                <a:solidFill>
                  <a:schemeClr val="bg1"/>
                </a:solidFill>
                <a:latin typeface="Arial" panose="020B0604020202020204" pitchFamily="34" charset="0"/>
                <a:cs typeface="Arial" panose="020B0604020202020204" pitchFamily="34" charset="0"/>
              </a:rPr>
              <a:t>, </a:t>
            </a:r>
            <a:r>
              <a:rPr lang="ro-RO"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W – </a:t>
            </a:r>
            <a:r>
              <a:rPr lang="en-US" sz="1400" dirty="0" err="1">
                <a:solidFill>
                  <a:schemeClr val="bg1"/>
                </a:solidFill>
                <a:latin typeface="Arial" panose="020B0604020202020204" pitchFamily="34" charset="0"/>
                <a:cs typeface="Arial" panose="020B0604020202020204" pitchFamily="34" charset="0"/>
              </a:rPr>
              <a:t>lățimea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barierei</a:t>
            </a:r>
            <a:r>
              <a:rPr lang="en-US" sz="1400" dirty="0">
                <a:solidFill>
                  <a:schemeClr val="bg1"/>
                </a:solidFill>
                <a:latin typeface="Arial" panose="020B0604020202020204" pitchFamily="34" charset="0"/>
                <a:cs typeface="Arial" panose="020B0604020202020204" pitchFamily="34" charset="0"/>
              </a:rPr>
              <a:t>, E – </a:t>
            </a:r>
            <a:r>
              <a:rPr lang="en-US" sz="1400" dirty="0" err="1">
                <a:solidFill>
                  <a:schemeClr val="bg1"/>
                </a:solidFill>
                <a:latin typeface="Arial" panose="020B0604020202020204" pitchFamily="34" charset="0"/>
                <a:cs typeface="Arial" panose="020B0604020202020204" pitchFamily="34" charset="0"/>
              </a:rPr>
              <a:t>energia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barierei</a:t>
            </a:r>
            <a:endParaRPr lang="en-US" sz="14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1F0AB0-5A6D-546A-674A-351B63BA11AF}"/>
              </a:ext>
            </a:extLst>
          </p:cNvPr>
          <p:cNvPicPr>
            <a:picLocks noChangeAspect="1"/>
          </p:cNvPicPr>
          <p:nvPr/>
        </p:nvPicPr>
        <p:blipFill>
          <a:blip r:embed="rId2"/>
          <a:stretch>
            <a:fillRect/>
          </a:stretch>
        </p:blipFill>
        <p:spPr>
          <a:xfrm>
            <a:off x="152400" y="95209"/>
            <a:ext cx="3293059" cy="1000546"/>
          </a:xfrm>
          <a:prstGeom prst="rect">
            <a:avLst/>
          </a:prstGeom>
        </p:spPr>
      </p:pic>
      <p:pic>
        <p:nvPicPr>
          <p:cNvPr id="11" name="Picture 10">
            <a:extLst>
              <a:ext uri="{FF2B5EF4-FFF2-40B4-BE49-F238E27FC236}">
                <a16:creationId xmlns:a16="http://schemas.microsoft.com/office/drawing/2014/main" id="{F5F35AE9-0294-095E-DF0A-71840AE57735}"/>
              </a:ext>
            </a:extLst>
          </p:cNvPr>
          <p:cNvPicPr>
            <a:picLocks noChangeAspect="1"/>
          </p:cNvPicPr>
          <p:nvPr/>
        </p:nvPicPr>
        <p:blipFill>
          <a:blip r:embed="rId3"/>
          <a:stretch>
            <a:fillRect/>
          </a:stretch>
        </p:blipFill>
        <p:spPr>
          <a:xfrm>
            <a:off x="943805" y="2793887"/>
            <a:ext cx="2043101" cy="2859458"/>
          </a:xfrm>
          <a:prstGeom prst="rect">
            <a:avLst/>
          </a:prstGeom>
        </p:spPr>
      </p:pic>
      <p:sp>
        <p:nvSpPr>
          <p:cNvPr id="14" name="Arrow: Left 13">
            <a:extLst>
              <a:ext uri="{FF2B5EF4-FFF2-40B4-BE49-F238E27FC236}">
                <a16:creationId xmlns:a16="http://schemas.microsoft.com/office/drawing/2014/main" id="{24410A03-CEDE-36F5-7A43-F8B8004D07AE}"/>
              </a:ext>
            </a:extLst>
          </p:cNvPr>
          <p:cNvSpPr/>
          <p:nvPr/>
        </p:nvSpPr>
        <p:spPr>
          <a:xfrm>
            <a:off x="2986906" y="3754164"/>
            <a:ext cx="637192" cy="1655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124E842-00C9-7794-B7DC-4172483BECD0}"/>
              </a:ext>
            </a:extLst>
          </p:cNvPr>
          <p:cNvPicPr>
            <a:picLocks noChangeAspect="1"/>
          </p:cNvPicPr>
          <p:nvPr/>
        </p:nvPicPr>
        <p:blipFill>
          <a:blip r:embed="rId4"/>
          <a:stretch>
            <a:fillRect/>
          </a:stretch>
        </p:blipFill>
        <p:spPr>
          <a:xfrm>
            <a:off x="152400" y="1214272"/>
            <a:ext cx="3266732" cy="443630"/>
          </a:xfrm>
          <a:prstGeom prst="rect">
            <a:avLst/>
          </a:prstGeom>
        </p:spPr>
      </p:pic>
    </p:spTree>
    <p:extLst>
      <p:ext uri="{BB962C8B-B14F-4D97-AF65-F5344CB8AC3E}">
        <p14:creationId xmlns:p14="http://schemas.microsoft.com/office/powerpoint/2010/main" val="1577590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8930" y="1106751"/>
            <a:ext cx="2059725" cy="2611941"/>
          </a:xfrm>
          <a:prstGeom prst="rect">
            <a:avLst/>
          </a:prstGeom>
        </p:spPr>
      </p:pic>
      <p:sp>
        <p:nvSpPr>
          <p:cNvPr id="5" name="Rectangle 4"/>
          <p:cNvSpPr/>
          <p:nvPr/>
        </p:nvSpPr>
        <p:spPr>
          <a:xfrm>
            <a:off x="300203" y="1212701"/>
            <a:ext cx="5552745" cy="1169551"/>
          </a:xfrm>
          <a:prstGeom prst="rect">
            <a:avLst/>
          </a:prstGeom>
        </p:spPr>
        <p:txBody>
          <a:bodyPr wrap="square">
            <a:spAutoFit/>
          </a:bodyPr>
          <a:lstStyle/>
          <a:p>
            <a:pPr algn="just"/>
            <a:r>
              <a:rPr lang="ro-RO" sz="1400" dirty="0">
                <a:latin typeface="Arial" panose="020B0604020202020204" pitchFamily="34" charset="0"/>
                <a:cs typeface="Arial" panose="020B0604020202020204" pitchFamily="34" charset="0"/>
              </a:rPr>
              <a:t>La polarizare mică, mai mică decât potențialul de barieră format de regiunea sărăcită, nu există un flux de curent direct prin </a:t>
            </a:r>
            <a:r>
              <a:rPr lang="ro-RO" sz="1400" i="1" dirty="0">
                <a:latin typeface="Arial" panose="020B0604020202020204" pitchFamily="34" charset="0"/>
                <a:cs typeface="Arial" panose="020B0604020202020204" pitchFamily="34" charset="0"/>
              </a:rPr>
              <a:t>p-n</a:t>
            </a:r>
            <a:r>
              <a:rPr lang="ro-RO" sz="1400" dirty="0">
                <a:latin typeface="Arial" panose="020B0604020202020204" pitchFamily="34" charset="0"/>
                <a:cs typeface="Arial" panose="020B0604020202020204" pitchFamily="34" charset="0"/>
              </a:rPr>
              <a:t> joncțiune. Dar, un număr minim de electroni din BC a regiunii </a:t>
            </a:r>
            <a:r>
              <a:rPr lang="ro-RO" sz="1400" i="1" dirty="0">
                <a:latin typeface="Arial" panose="020B0604020202020204" pitchFamily="34" charset="0"/>
                <a:cs typeface="Arial" panose="020B0604020202020204" pitchFamily="34" charset="0"/>
              </a:rPr>
              <a:t>n</a:t>
            </a:r>
            <a:r>
              <a:rPr lang="ro-RO" sz="1400" dirty="0">
                <a:latin typeface="Arial" panose="020B0604020202020204" pitchFamily="34" charset="0"/>
                <a:cs typeface="Arial" panose="020B0604020202020204" pitchFamily="34" charset="0"/>
              </a:rPr>
              <a:t> va începe să treacă în BV a regiunii </a:t>
            </a:r>
            <a:r>
              <a:rPr lang="ro-RO" sz="1400" i="1" dirty="0">
                <a:latin typeface="Arial" panose="020B0604020202020204" pitchFamily="34" charset="0"/>
                <a:cs typeface="Arial" panose="020B0604020202020204" pitchFamily="34" charset="0"/>
              </a:rPr>
              <a:t>p</a:t>
            </a:r>
            <a:r>
              <a:rPr lang="ro-RO" sz="1400" dirty="0">
                <a:latin typeface="Arial" panose="020B0604020202020204" pitchFamily="34" charset="0"/>
                <a:cs typeface="Arial" panose="020B0604020202020204" pitchFamily="34" charset="0"/>
              </a:rPr>
              <a:t>.  </a:t>
            </a:r>
            <a:r>
              <a:rPr lang="ro-RO" sz="1400" i="1" dirty="0">
                <a:latin typeface="Arial" panose="020B0604020202020204" pitchFamily="34" charset="0"/>
                <a:cs typeface="Arial" panose="020B0604020202020204" pitchFamily="34" charset="0"/>
              </a:rPr>
              <a:t>Aceasta creează un mic curent direct. </a:t>
            </a:r>
          </a:p>
        </p:txBody>
      </p:sp>
      <p:sp>
        <p:nvSpPr>
          <p:cNvPr id="6" name="Rectangle 5">
            <a:extLst>
              <a:ext uri="{FF2B5EF4-FFF2-40B4-BE49-F238E27FC236}">
                <a16:creationId xmlns:a16="http://schemas.microsoft.com/office/drawing/2014/main" id="{9E406E43-2A17-1B35-16A2-4DD6B6CC7C59}"/>
              </a:ext>
            </a:extLst>
          </p:cNvPr>
          <p:cNvSpPr/>
          <p:nvPr/>
        </p:nvSpPr>
        <p:spPr>
          <a:xfrm>
            <a:off x="2731376" y="4020006"/>
            <a:ext cx="6243145" cy="1169551"/>
          </a:xfrm>
          <a:prstGeom prst="rect">
            <a:avLst/>
          </a:prstGeom>
        </p:spPr>
        <p:txBody>
          <a:bodyPr wrap="square">
            <a:spAutoFit/>
          </a:bodyPr>
          <a:lstStyle/>
          <a:p>
            <a:pPr algn="just"/>
            <a:r>
              <a:rPr lang="ro-RO" sz="1400" dirty="0">
                <a:latin typeface="Arial" panose="020B0604020202020204" pitchFamily="34" charset="0"/>
                <a:cs typeface="Arial" panose="020B0604020202020204" pitchFamily="34" charset="0"/>
              </a:rPr>
              <a:t>La creșterea tensiunii de polarizare, crește și numărul de electroni liberi generați în partea n-SC și a golurilor di p-SC. Datorită creșterii tensiunii, suprapunerea BC cu BV de asemenea crește. </a:t>
            </a:r>
          </a:p>
          <a:p>
            <a:pPr algn="just"/>
            <a:r>
              <a:rPr lang="ro-RO" sz="1400" dirty="0">
                <a:latin typeface="Arial" panose="020B0604020202020204" pitchFamily="34" charset="0"/>
                <a:cs typeface="Arial" panose="020B0604020202020204" pitchFamily="34" charset="0"/>
              </a:rPr>
              <a:t>Curentul maxim de tunel curge atunci când nivelul de energie al BC din n-SC și nivelul de energie al BV din p-SC devin egale.</a:t>
            </a:r>
          </a:p>
        </p:txBody>
      </p:sp>
      <p:pic>
        <p:nvPicPr>
          <p:cNvPr id="7" name="Picture 6">
            <a:extLst>
              <a:ext uri="{FF2B5EF4-FFF2-40B4-BE49-F238E27FC236}">
                <a16:creationId xmlns:a16="http://schemas.microsoft.com/office/drawing/2014/main" id="{4473DE5A-4952-71E1-7C4E-90A42A63E55E}"/>
              </a:ext>
            </a:extLst>
          </p:cNvPr>
          <p:cNvPicPr>
            <a:picLocks noChangeAspect="1"/>
          </p:cNvPicPr>
          <p:nvPr/>
        </p:nvPicPr>
        <p:blipFill>
          <a:blip r:embed="rId4"/>
          <a:stretch>
            <a:fillRect/>
          </a:stretch>
        </p:blipFill>
        <p:spPr>
          <a:xfrm>
            <a:off x="434105" y="2995091"/>
            <a:ext cx="1992802" cy="2743200"/>
          </a:xfrm>
          <a:prstGeom prst="rect">
            <a:avLst/>
          </a:prstGeom>
        </p:spPr>
      </p:pic>
      <p:sp>
        <p:nvSpPr>
          <p:cNvPr id="8" name="Arrow: Right 7">
            <a:extLst>
              <a:ext uri="{FF2B5EF4-FFF2-40B4-BE49-F238E27FC236}">
                <a16:creationId xmlns:a16="http://schemas.microsoft.com/office/drawing/2014/main" id="{D0208535-36E2-9A0B-1383-18B690A00B76}"/>
              </a:ext>
            </a:extLst>
          </p:cNvPr>
          <p:cNvSpPr/>
          <p:nvPr/>
        </p:nvSpPr>
        <p:spPr>
          <a:xfrm>
            <a:off x="5231020" y="2678067"/>
            <a:ext cx="744920" cy="2016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6E28B5D8-2CDB-70B1-A9A1-46A8C8063A96}"/>
              </a:ext>
            </a:extLst>
          </p:cNvPr>
          <p:cNvSpPr/>
          <p:nvPr/>
        </p:nvSpPr>
        <p:spPr>
          <a:xfrm>
            <a:off x="1812052" y="4988622"/>
            <a:ext cx="614855" cy="18918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096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05652" y="953816"/>
            <a:ext cx="2337238" cy="3201426"/>
          </a:xfrm>
          <a:prstGeom prst="rect">
            <a:avLst/>
          </a:prstGeom>
        </p:spPr>
      </p:pic>
      <p:sp>
        <p:nvSpPr>
          <p:cNvPr id="5" name="Rectangle 4"/>
          <p:cNvSpPr/>
          <p:nvPr/>
        </p:nvSpPr>
        <p:spPr>
          <a:xfrm>
            <a:off x="499120" y="1100284"/>
            <a:ext cx="4880863" cy="1600438"/>
          </a:xfrm>
          <a:prstGeom prst="rect">
            <a:avLst/>
          </a:prstGeom>
        </p:spPr>
        <p:txBody>
          <a:bodyPr wrap="square">
            <a:spAutoFit/>
          </a:bodyPr>
          <a:lstStyle/>
          <a:p>
            <a:pPr algn="just"/>
            <a:r>
              <a:rPr lang="ro-RO" sz="1400" dirty="0">
                <a:latin typeface="Arial" panose="020B0604020202020204" pitchFamily="34" charset="0"/>
                <a:cs typeface="Arial" panose="020B0604020202020204" pitchFamily="34" charset="0"/>
              </a:rPr>
              <a:t>O creștere suplimentară a tensiunii aplicate va provoca o epuizare a tunelării a  purtătorilor de sarcină și ușoară nealiniere a BC și a BV. Totuși, va exista o suprapunere între BC și BV. </a:t>
            </a:r>
          </a:p>
          <a:p>
            <a:pPr algn="just"/>
            <a:r>
              <a:rPr lang="ro-RO" sz="1400" dirty="0">
                <a:latin typeface="Arial" panose="020B0604020202020204" pitchFamily="34" charset="0"/>
                <a:cs typeface="Arial" panose="020B0604020202020204" pitchFamily="34" charset="0"/>
              </a:rPr>
              <a:t>Electronii se deplasează din Bca n-SC în BV a p-SC. </a:t>
            </a:r>
          </a:p>
          <a:p>
            <a:pPr algn="just"/>
            <a:r>
              <a:rPr lang="ro-RO" sz="1400" dirty="0">
                <a:latin typeface="Arial" panose="020B0604020202020204" pitchFamily="34" charset="0"/>
                <a:cs typeface="Arial" panose="020B0604020202020204" pitchFamily="34" charset="0"/>
              </a:rPr>
              <a:t>Prin urmare, acest lucru face ca un curent mic să mai circule dar curentul final  de tunelare începe să scadă.</a:t>
            </a:r>
          </a:p>
        </p:txBody>
      </p:sp>
      <p:pic>
        <p:nvPicPr>
          <p:cNvPr id="6" name="Picture 5">
            <a:extLst>
              <a:ext uri="{FF2B5EF4-FFF2-40B4-BE49-F238E27FC236}">
                <a16:creationId xmlns:a16="http://schemas.microsoft.com/office/drawing/2014/main" id="{CAF2A424-9FF4-317A-4754-9CC30DCA1DE6}"/>
              </a:ext>
            </a:extLst>
          </p:cNvPr>
          <p:cNvPicPr>
            <a:picLocks noChangeAspect="1"/>
          </p:cNvPicPr>
          <p:nvPr/>
        </p:nvPicPr>
        <p:blipFill>
          <a:blip r:embed="rId3"/>
          <a:stretch>
            <a:fillRect/>
          </a:stretch>
        </p:blipFill>
        <p:spPr>
          <a:xfrm>
            <a:off x="367800" y="3108526"/>
            <a:ext cx="2571751" cy="2708096"/>
          </a:xfrm>
          <a:prstGeom prst="rect">
            <a:avLst/>
          </a:prstGeom>
        </p:spPr>
      </p:pic>
      <p:sp>
        <p:nvSpPr>
          <p:cNvPr id="8" name="Rectangle 7">
            <a:extLst>
              <a:ext uri="{FF2B5EF4-FFF2-40B4-BE49-F238E27FC236}">
                <a16:creationId xmlns:a16="http://schemas.microsoft.com/office/drawing/2014/main" id="{83C6DAEF-DB49-454C-BB6F-9B6EA4037983}"/>
              </a:ext>
            </a:extLst>
          </p:cNvPr>
          <p:cNvSpPr/>
          <p:nvPr/>
        </p:nvSpPr>
        <p:spPr>
          <a:xfrm>
            <a:off x="3237484" y="4572000"/>
            <a:ext cx="5136335" cy="1169551"/>
          </a:xfrm>
          <a:prstGeom prst="rect">
            <a:avLst/>
          </a:prstGeom>
        </p:spPr>
        <p:txBody>
          <a:bodyPr wrap="square">
            <a:spAutoFit/>
          </a:bodyPr>
          <a:lstStyle/>
          <a:p>
            <a:pPr algn="just"/>
            <a:r>
              <a:rPr lang="ro-RO" sz="1400" dirty="0">
                <a:latin typeface="Arial" panose="020B0604020202020204" pitchFamily="34" charset="0"/>
                <a:cs typeface="Arial" panose="020B0604020202020204" pitchFamily="34" charset="0"/>
              </a:rPr>
              <a:t>Curentul de tunel va fi zero atunci când tensiunea aplicată crește mai mult. La aceste niveluri de tensiune, BV și BC nu se mai suprapun. </a:t>
            </a:r>
          </a:p>
          <a:p>
            <a:pPr algn="just"/>
            <a:r>
              <a:rPr lang="ro-RO" sz="1400" dirty="0">
                <a:latin typeface="Arial" panose="020B0604020202020204" pitchFamily="34" charset="0"/>
                <a:cs typeface="Arial" panose="020B0604020202020204" pitchFamily="34" charset="0"/>
              </a:rPr>
              <a:t>Acest lucru face ca </a:t>
            </a:r>
            <a:r>
              <a:rPr lang="ro-RO" sz="1400" b="1" dirty="0">
                <a:latin typeface="Arial" panose="020B0604020202020204" pitchFamily="34" charset="0"/>
                <a:cs typeface="Arial" panose="020B0604020202020204" pitchFamily="34" charset="0"/>
              </a:rPr>
              <a:t>dioda tunel să treacă în regim de funcționare a diodei clasice de joncțiune p-n.</a:t>
            </a:r>
          </a:p>
        </p:txBody>
      </p:sp>
    </p:spTree>
    <p:extLst>
      <p:ext uri="{BB962C8B-B14F-4D97-AF65-F5344CB8AC3E}">
        <p14:creationId xmlns:p14="http://schemas.microsoft.com/office/powerpoint/2010/main" val="2389985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4351" y="1697090"/>
            <a:ext cx="3553153" cy="3741528"/>
          </a:xfrm>
          <a:prstGeom prst="rect">
            <a:avLst/>
          </a:prstGeom>
        </p:spPr>
      </p:pic>
      <p:sp>
        <p:nvSpPr>
          <p:cNvPr id="4" name="Rectangle 3"/>
          <p:cNvSpPr/>
          <p:nvPr/>
        </p:nvSpPr>
        <p:spPr>
          <a:xfrm>
            <a:off x="4669426" y="1785033"/>
            <a:ext cx="4132988" cy="2462213"/>
          </a:xfrm>
          <a:prstGeom prst="rect">
            <a:avLst/>
          </a:prstGeom>
        </p:spPr>
        <p:txBody>
          <a:bodyPr wrap="square">
            <a:spAutoFit/>
          </a:bodyPr>
          <a:lstStyle/>
          <a:p>
            <a:r>
              <a:rPr lang="ro-RO" sz="1400" dirty="0">
                <a:latin typeface="Arial" panose="020B0604020202020204" pitchFamily="34" charset="0"/>
                <a:cs typeface="Arial" panose="020B0604020202020204" pitchFamily="34" charset="0"/>
              </a:rPr>
              <a:t>Când tensiunea aplicată este mai mare decât potențialul de barieră dictat de regiunea sărăcită, curentul direct începe să curgă prin dioda tunel. </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În această condiție, porțiunea de curent din curbă scade atunci când tensiunea crește și aceasta este rezistența negativă a diodei tunel. </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Astfel de diode care funcționează în regiunea de rezistență negativă sunt folosite ca amplificator sau oscilator.</a:t>
            </a:r>
          </a:p>
        </p:txBody>
      </p:sp>
    </p:spTree>
    <p:extLst>
      <p:ext uri="{BB962C8B-B14F-4D97-AF65-F5344CB8AC3E}">
        <p14:creationId xmlns:p14="http://schemas.microsoft.com/office/powerpoint/2010/main" val="3062236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6" name="object 12"/>
          <p:cNvSpPr txBox="1">
            <a:spLocks noChangeArrowheads="1"/>
          </p:cNvSpPr>
          <p:nvPr/>
        </p:nvSpPr>
        <p:spPr bwMode="auto">
          <a:xfrm>
            <a:off x="176170" y="971551"/>
            <a:ext cx="885877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400" b="1" u="sng" dirty="0">
                <a:solidFill>
                  <a:srgbClr val="0000FF"/>
                </a:solidFill>
                <a:latin typeface="Arial" panose="020B0604020202020204" pitchFamily="34" charset="0"/>
                <a:cs typeface="Arial" panose="020B0604020202020204" pitchFamily="34" charset="0"/>
              </a:rPr>
              <a:t>Polarizare inversă</a:t>
            </a:r>
            <a:endParaRPr lang="en-US" altLang="en-US" sz="1400" dirty="0">
              <a:latin typeface="Arial" panose="020B0604020202020204" pitchFamily="34" charset="0"/>
              <a:cs typeface="Arial" panose="020B0604020202020204" pitchFamily="34" charset="0"/>
            </a:endParaRPr>
          </a:p>
          <a:p>
            <a:pPr>
              <a:lnSpc>
                <a:spcPct val="100000"/>
              </a:lnSpc>
              <a:spcBef>
                <a:spcPct val="0"/>
              </a:spcBef>
              <a:buClrTx/>
              <a:buSzTx/>
              <a:buFontTx/>
              <a:buNone/>
            </a:pPr>
            <a:r>
              <a:rPr lang="ro-MD" altLang="en-US" sz="1400" b="1" i="1" dirty="0">
                <a:latin typeface="Arial" panose="020B0604020202020204" pitchFamily="34" charset="0"/>
                <a:cs typeface="Arial" panose="020B0604020202020204" pitchFamily="34" charset="0"/>
              </a:rPr>
              <a:t>în acest caz electronii în BV a SC p vor </a:t>
            </a:r>
            <a:r>
              <a:rPr lang="ro-MD" altLang="en-US" sz="1400" b="1" i="1" dirty="0" err="1">
                <a:latin typeface="Arial" panose="020B0604020202020204" pitchFamily="34" charset="0"/>
                <a:cs typeface="Arial" panose="020B0604020202020204" pitchFamily="34" charset="0"/>
              </a:rPr>
              <a:t>tunela</a:t>
            </a:r>
            <a:r>
              <a:rPr lang="ro-MD" altLang="en-US" sz="1400" b="1" i="1" dirty="0">
                <a:latin typeface="Arial" panose="020B0604020202020204" pitchFamily="34" charset="0"/>
                <a:cs typeface="Arial" panose="020B0604020202020204" pitchFamily="34" charset="0"/>
              </a:rPr>
              <a:t> direct spre stările libere opuse din BC a SC n  creând un curent mare de tunelare care va crește cu tensiunea inversă</a:t>
            </a:r>
            <a:r>
              <a:rPr lang="ro-MD" altLang="en-US" sz="1400" b="1" dirty="0">
                <a:latin typeface="Arial" panose="020B0604020202020204" pitchFamily="34" charset="0"/>
                <a:cs typeface="Arial" panose="020B0604020202020204" pitchFamily="34" charset="0"/>
              </a:rPr>
              <a:t> </a:t>
            </a:r>
          </a:p>
          <a:p>
            <a:pPr>
              <a:lnSpc>
                <a:spcPct val="100000"/>
              </a:lnSpc>
              <a:spcBef>
                <a:spcPct val="0"/>
              </a:spcBef>
              <a:buClrTx/>
              <a:buSzTx/>
              <a:buFontTx/>
              <a:buNone/>
            </a:pPr>
            <a:endParaRPr lang="ro-RO" altLang="en-US" sz="1400" b="1" dirty="0">
              <a:latin typeface="Arial" panose="020B0604020202020204" pitchFamily="34" charset="0"/>
              <a:cs typeface="Arial" panose="020B0604020202020204" pitchFamily="34" charset="0"/>
            </a:endParaRPr>
          </a:p>
          <a:p>
            <a:pPr>
              <a:lnSpc>
                <a:spcPct val="100000"/>
              </a:lnSpc>
              <a:spcBef>
                <a:spcPct val="0"/>
              </a:spcBef>
              <a:buClrTx/>
              <a:buSzTx/>
              <a:buFontTx/>
              <a:buNone/>
            </a:pPr>
            <a:r>
              <a:rPr lang="ro-MD" altLang="en-US" sz="1400" b="1" i="1" dirty="0">
                <a:latin typeface="Arial" panose="020B0604020202020204" pitchFamily="34" charset="0"/>
                <a:cs typeface="Arial" panose="020B0604020202020204" pitchFamily="34" charset="0"/>
              </a:rPr>
              <a:t>Curentul de tunelare la polarizare inversă este similar diodei </a:t>
            </a:r>
            <a:r>
              <a:rPr lang="ro-MD" altLang="en-US" sz="1400" b="1" i="1" dirty="0" err="1">
                <a:latin typeface="Arial" panose="020B0604020202020204" pitchFamily="34" charset="0"/>
                <a:cs typeface="Arial" panose="020B0604020202020204" pitchFamily="34" charset="0"/>
              </a:rPr>
              <a:t>Zener</a:t>
            </a:r>
            <a:r>
              <a:rPr lang="ro-MD" altLang="en-US" sz="1400" b="1" i="1" dirty="0">
                <a:latin typeface="Arial" panose="020B0604020202020204" pitchFamily="34" charset="0"/>
                <a:cs typeface="Arial" panose="020B0604020202020204" pitchFamily="34" charset="0"/>
              </a:rPr>
              <a:t> cu tensiunea de străpungere aproape de zero deci f. mică</a:t>
            </a:r>
            <a:r>
              <a:rPr lang="en-US" altLang="en-US" sz="1400" b="1" i="1" dirty="0">
                <a:latin typeface="Arial" panose="020B0604020202020204" pitchFamily="34" charset="0"/>
                <a:cs typeface="Arial" panose="020B0604020202020204" pitchFamily="34" charset="0"/>
              </a:rPr>
              <a:t>.</a:t>
            </a:r>
            <a:endParaRPr lang="en-US" altLang="en-US" sz="1400" i="1" dirty="0">
              <a:latin typeface="Arial" panose="020B0604020202020204" pitchFamily="34" charset="0"/>
              <a:cs typeface="Arial" panose="020B0604020202020204" pitchFamily="34" charset="0"/>
            </a:endParaRPr>
          </a:p>
        </p:txBody>
      </p:sp>
      <p:sp>
        <p:nvSpPr>
          <p:cNvPr id="98317" name="object 13"/>
          <p:cNvSpPr>
            <a:spLocks noChangeArrowheads="1"/>
          </p:cNvSpPr>
          <p:nvPr/>
        </p:nvSpPr>
        <p:spPr bwMode="auto">
          <a:xfrm>
            <a:off x="2934461" y="2980618"/>
            <a:ext cx="1961097" cy="190625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013"/>
          </a:p>
        </p:txBody>
      </p:sp>
      <p:pic>
        <p:nvPicPr>
          <p:cNvPr id="5" name="Picture 4">
            <a:extLst>
              <a:ext uri="{FF2B5EF4-FFF2-40B4-BE49-F238E27FC236}">
                <a16:creationId xmlns:a16="http://schemas.microsoft.com/office/drawing/2014/main" id="{94D5971A-5CE8-A9F4-E1B1-A67A9B6ACAD8}"/>
              </a:ext>
            </a:extLst>
          </p:cNvPr>
          <p:cNvPicPr>
            <a:picLocks noChangeAspect="1"/>
          </p:cNvPicPr>
          <p:nvPr/>
        </p:nvPicPr>
        <p:blipFill>
          <a:blip r:embed="rId3"/>
          <a:stretch>
            <a:fillRect/>
          </a:stretch>
        </p:blipFill>
        <p:spPr>
          <a:xfrm>
            <a:off x="176170" y="2515513"/>
            <a:ext cx="2600688" cy="2836465"/>
          </a:xfrm>
          <a:prstGeom prst="rect">
            <a:avLst/>
          </a:prstGeom>
        </p:spPr>
      </p:pic>
      <p:sp>
        <p:nvSpPr>
          <p:cNvPr id="9" name="TextBox 8">
            <a:extLst>
              <a:ext uri="{FF2B5EF4-FFF2-40B4-BE49-F238E27FC236}">
                <a16:creationId xmlns:a16="http://schemas.microsoft.com/office/drawing/2014/main" id="{4D58C1B6-A8A8-4E1B-B59A-928C88044F3B}"/>
              </a:ext>
            </a:extLst>
          </p:cNvPr>
          <p:cNvSpPr txBox="1"/>
          <p:nvPr/>
        </p:nvSpPr>
        <p:spPr>
          <a:xfrm>
            <a:off x="5573534" y="2396068"/>
            <a:ext cx="3394297" cy="3631763"/>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Tunneling current (obtained by</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using WKB approximation)</a:t>
            </a:r>
            <a:endParaRPr lang="ro-RO" sz="1400"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a:p>
            <a:r>
              <a:rPr lang="en-US" sz="1400" b="1" dirty="0" err="1">
                <a:latin typeface="Arial" panose="020B0604020202020204" pitchFamily="34" charset="0"/>
                <a:cs typeface="Arial" panose="020B0604020202020204" pitchFamily="34" charset="0"/>
              </a:rPr>
              <a:t>Fcr</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average electric field in</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junction</a:t>
            </a:r>
          </a:p>
          <a:p>
            <a:r>
              <a:rPr lang="en-US" sz="1400" dirty="0">
                <a:latin typeface="Arial" panose="020B0604020202020204" pitchFamily="34" charset="0"/>
                <a:cs typeface="Arial" panose="020B0604020202020204" pitchFamily="34" charset="0"/>
              </a:rPr>
              <a:t>• The </a:t>
            </a:r>
            <a:r>
              <a:rPr lang="en-US" sz="1400" b="1" dirty="0">
                <a:latin typeface="Arial" panose="020B0604020202020204" pitchFamily="34" charset="0"/>
                <a:cs typeface="Arial" panose="020B0604020202020204" pitchFamily="34" charset="0"/>
              </a:rPr>
              <a:t>critical voltage f</a:t>
            </a:r>
            <a:r>
              <a:rPr lang="en-US" sz="1400" dirty="0">
                <a:latin typeface="Arial" panose="020B0604020202020204" pitchFamily="34" charset="0"/>
                <a:cs typeface="Arial" panose="020B0604020202020204" pitchFamily="34" charset="0"/>
              </a:rPr>
              <a:t>or</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tunneling breakdown, VBR, is</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estimated from:</a:t>
            </a:r>
          </a:p>
          <a:p>
            <a:endParaRPr lang="ro-RO" dirty="0"/>
          </a:p>
          <a:p>
            <a:endParaRPr lang="ro-RO" dirty="0"/>
          </a:p>
          <a:p>
            <a:endParaRPr lang="ro-RO" dirty="0"/>
          </a:p>
          <a:p>
            <a:endParaRPr lang="ro-RO" dirty="0"/>
          </a:p>
          <a:p>
            <a:endParaRPr lang="en-US" dirty="0"/>
          </a:p>
        </p:txBody>
      </p:sp>
      <p:pic>
        <p:nvPicPr>
          <p:cNvPr id="11" name="Picture 10">
            <a:extLst>
              <a:ext uri="{FF2B5EF4-FFF2-40B4-BE49-F238E27FC236}">
                <a16:creationId xmlns:a16="http://schemas.microsoft.com/office/drawing/2014/main" id="{42879C79-F981-3022-82B7-7049C96E1F52}"/>
              </a:ext>
            </a:extLst>
          </p:cNvPr>
          <p:cNvPicPr>
            <a:picLocks noChangeAspect="1"/>
          </p:cNvPicPr>
          <p:nvPr/>
        </p:nvPicPr>
        <p:blipFill>
          <a:blip r:embed="rId4"/>
          <a:stretch>
            <a:fillRect/>
          </a:stretch>
        </p:blipFill>
        <p:spPr>
          <a:xfrm>
            <a:off x="5916692" y="2890959"/>
            <a:ext cx="2478186" cy="600045"/>
          </a:xfrm>
          <a:prstGeom prst="rect">
            <a:avLst/>
          </a:prstGeom>
        </p:spPr>
      </p:pic>
      <p:cxnSp>
        <p:nvCxnSpPr>
          <p:cNvPr id="13" name="Straight Arrow Connector 12">
            <a:extLst>
              <a:ext uri="{FF2B5EF4-FFF2-40B4-BE49-F238E27FC236}">
                <a16:creationId xmlns:a16="http://schemas.microsoft.com/office/drawing/2014/main" id="{574A534A-D652-CB78-793B-D11696D6002C}"/>
              </a:ext>
            </a:extLst>
          </p:cNvPr>
          <p:cNvCxnSpPr/>
          <p:nvPr/>
        </p:nvCxnSpPr>
        <p:spPr>
          <a:xfrm>
            <a:off x="6019800" y="3886200"/>
            <a:ext cx="201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F1517B6-4B9B-87D7-2543-058078DDB4A5}"/>
              </a:ext>
            </a:extLst>
          </p:cNvPr>
          <p:cNvPicPr>
            <a:picLocks noChangeAspect="1"/>
          </p:cNvPicPr>
          <p:nvPr/>
        </p:nvPicPr>
        <p:blipFill>
          <a:blip r:embed="rId5"/>
          <a:stretch>
            <a:fillRect/>
          </a:stretch>
        </p:blipFill>
        <p:spPr>
          <a:xfrm>
            <a:off x="6448455" y="4662091"/>
            <a:ext cx="1414660" cy="314369"/>
          </a:xfrm>
          <a:prstGeom prst="rect">
            <a:avLst/>
          </a:prstGeom>
        </p:spPr>
      </p:pic>
      <p:pic>
        <p:nvPicPr>
          <p:cNvPr id="17" name="Picture 16">
            <a:extLst>
              <a:ext uri="{FF2B5EF4-FFF2-40B4-BE49-F238E27FC236}">
                <a16:creationId xmlns:a16="http://schemas.microsoft.com/office/drawing/2014/main" id="{CEBACC3B-054F-934D-477D-0C0C5015D349}"/>
              </a:ext>
            </a:extLst>
          </p:cNvPr>
          <p:cNvPicPr>
            <a:picLocks noChangeAspect="1"/>
          </p:cNvPicPr>
          <p:nvPr/>
        </p:nvPicPr>
        <p:blipFill>
          <a:blip r:embed="rId6"/>
          <a:stretch>
            <a:fillRect/>
          </a:stretch>
        </p:blipFill>
        <p:spPr>
          <a:xfrm>
            <a:off x="5979954" y="5198366"/>
            <a:ext cx="2414924" cy="307224"/>
          </a:xfrm>
          <a:prstGeom prst="rect">
            <a:avLst/>
          </a:prstGeom>
        </p:spPr>
      </p:pic>
    </p:spTree>
    <p:extLst>
      <p:ext uri="{BB962C8B-B14F-4D97-AF65-F5344CB8AC3E}">
        <p14:creationId xmlns:p14="http://schemas.microsoft.com/office/powerpoint/2010/main" val="4212729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9FCFF5-AA45-17CE-E676-2AA483E2F684}"/>
              </a:ext>
            </a:extLst>
          </p:cNvPr>
          <p:cNvPicPr>
            <a:picLocks noChangeAspect="1"/>
          </p:cNvPicPr>
          <p:nvPr/>
        </p:nvPicPr>
        <p:blipFill>
          <a:blip r:embed="rId2"/>
          <a:stretch>
            <a:fillRect/>
          </a:stretch>
        </p:blipFill>
        <p:spPr>
          <a:xfrm>
            <a:off x="1219200" y="0"/>
            <a:ext cx="7077506" cy="2444957"/>
          </a:xfrm>
          <a:prstGeom prst="rect">
            <a:avLst/>
          </a:prstGeom>
        </p:spPr>
      </p:pic>
    </p:spTree>
    <p:extLst>
      <p:ext uri="{BB962C8B-B14F-4D97-AF65-F5344CB8AC3E}">
        <p14:creationId xmlns:p14="http://schemas.microsoft.com/office/powerpoint/2010/main" val="2098401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32" y="326982"/>
            <a:ext cx="8475168" cy="425053"/>
          </a:xfrm>
        </p:spPr>
        <p:txBody>
          <a:bodyPr>
            <a:normAutofit fontScale="90000"/>
          </a:bodyPr>
          <a:lstStyle/>
          <a:p>
            <a:r>
              <a:rPr lang="ro-RO" dirty="0">
                <a:latin typeface="Arial" panose="020B0604020202020204" pitchFamily="34" charset="0"/>
                <a:cs typeface="Arial" panose="020B0604020202020204" pitchFamily="34" charset="0"/>
              </a:rPr>
              <a:t>Parametrii caracteristicii diodei tunel</a:t>
            </a:r>
          </a:p>
        </p:txBody>
      </p:sp>
      <p:pic>
        <p:nvPicPr>
          <p:cNvPr id="4" name="Content Placeholder 3"/>
          <p:cNvPicPr>
            <a:picLocks noGrp="1" noChangeAspect="1"/>
          </p:cNvPicPr>
          <p:nvPr>
            <p:ph idx="1"/>
          </p:nvPr>
        </p:nvPicPr>
        <p:blipFill>
          <a:blip r:embed="rId2"/>
          <a:stretch>
            <a:fillRect/>
          </a:stretch>
        </p:blipFill>
        <p:spPr>
          <a:xfrm>
            <a:off x="5257601" y="1785138"/>
            <a:ext cx="3772559" cy="2939262"/>
          </a:xfrm>
          <a:prstGeom prst="rect">
            <a:avLst/>
          </a:prstGeom>
        </p:spPr>
      </p:pic>
      <p:sp>
        <p:nvSpPr>
          <p:cNvPr id="5" name="Content Placeholder 2"/>
          <p:cNvSpPr txBox="1">
            <a:spLocks/>
          </p:cNvSpPr>
          <p:nvPr/>
        </p:nvSpPr>
        <p:spPr bwMode="auto">
          <a:xfrm>
            <a:off x="76255" y="1145294"/>
            <a:ext cx="5181545" cy="20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ro-MD" altLang="en-US" sz="1400" b="1" dirty="0">
                <a:latin typeface="Arial" panose="020B0604020202020204" pitchFamily="34" charset="0"/>
                <a:cs typeface="Arial" panose="020B0604020202020204" pitchFamily="34" charset="0"/>
              </a:rPr>
              <a:t>Curentul max în pick </a:t>
            </a:r>
            <a:r>
              <a:rPr lang="ro-MD" altLang="en-US" sz="1400" dirty="0">
                <a:latin typeface="Arial" panose="020B0604020202020204" pitchFamily="34" charset="0"/>
                <a:cs typeface="Arial" panose="020B0604020202020204" pitchFamily="34" charset="0"/>
              </a:rPr>
              <a:t>la care dI/dU =0 (zecimi mA- sute mA)</a:t>
            </a:r>
          </a:p>
          <a:p>
            <a:endParaRPr lang="ro-MD" altLang="en-US" sz="1400" dirty="0">
              <a:latin typeface="Arial" panose="020B0604020202020204" pitchFamily="34" charset="0"/>
              <a:cs typeface="Arial" panose="020B0604020202020204" pitchFamily="34" charset="0"/>
            </a:endParaRPr>
          </a:p>
          <a:p>
            <a:r>
              <a:rPr lang="ro-MD" altLang="en-US" sz="1400" dirty="0">
                <a:latin typeface="Arial" panose="020B0604020202020204" pitchFamily="34" charset="0"/>
                <a:cs typeface="Arial" panose="020B0604020202020204" pitchFamily="34" charset="0"/>
              </a:rPr>
              <a:t>unde </a:t>
            </a:r>
            <a:r>
              <a:rPr lang="ro-MD" altLang="en-US" sz="1400" b="1" i="1" dirty="0">
                <a:latin typeface="Arial" panose="020B0604020202020204" pitchFamily="34" charset="0"/>
                <a:cs typeface="Arial" panose="020B0604020202020204" pitchFamily="34" charset="0"/>
              </a:rPr>
              <a:t>Io</a:t>
            </a:r>
            <a:r>
              <a:rPr lang="ro-MD" altLang="en-US" sz="1400" dirty="0">
                <a:latin typeface="Arial" panose="020B0604020202020204" pitchFamily="34" charset="0"/>
                <a:cs typeface="Arial" panose="020B0604020202020204" pitchFamily="34" charset="0"/>
              </a:rPr>
              <a:t> – coeficient proporționalitate în unități de densitate curent; </a:t>
            </a:r>
            <a:r>
              <a:rPr lang="ro-MD" altLang="en-US" sz="1400" b="1" i="1" dirty="0">
                <a:latin typeface="Arial" panose="020B0604020202020204" pitchFamily="34" charset="0"/>
                <a:cs typeface="Arial" panose="020B0604020202020204" pitchFamily="34" charset="0"/>
              </a:rPr>
              <a:t>B</a:t>
            </a:r>
            <a:r>
              <a:rPr lang="ro-MD" altLang="en-US" sz="1400" dirty="0">
                <a:latin typeface="Arial" panose="020B0604020202020204" pitchFamily="34" charset="0"/>
                <a:cs typeface="Arial" panose="020B0604020202020204" pitchFamily="34" charset="0"/>
              </a:rPr>
              <a:t> – constantă, funcție de unitatea de măsură;              </a:t>
            </a:r>
            <a:r>
              <a:rPr lang="ro-MD" altLang="en-US" sz="1400" b="1" i="1" dirty="0">
                <a:latin typeface="Arial" panose="020B0604020202020204" pitchFamily="34" charset="0"/>
                <a:cs typeface="Arial" panose="020B0604020202020204" pitchFamily="34" charset="0"/>
              </a:rPr>
              <a:t>S</a:t>
            </a:r>
            <a:r>
              <a:rPr lang="ro-MD" altLang="en-US" sz="1400" dirty="0">
                <a:latin typeface="Arial" panose="020B0604020202020204" pitchFamily="34" charset="0"/>
                <a:cs typeface="Arial" panose="020B0604020202020204" pitchFamily="34" charset="0"/>
              </a:rPr>
              <a:t> – aria </a:t>
            </a:r>
            <a:r>
              <a:rPr lang="ro-MD" altLang="en-US" sz="1400" i="1" dirty="0">
                <a:latin typeface="Arial" panose="020B0604020202020204" pitchFamily="34" charset="0"/>
                <a:cs typeface="Arial" panose="020B0604020202020204" pitchFamily="34" charset="0"/>
              </a:rPr>
              <a:t>p-n</a:t>
            </a:r>
            <a:r>
              <a:rPr lang="ro-MD" altLang="en-US" sz="1400" dirty="0">
                <a:latin typeface="Arial" panose="020B0604020202020204" pitchFamily="34" charset="0"/>
                <a:cs typeface="Arial" panose="020B0604020202020204" pitchFamily="34" charset="0"/>
              </a:rPr>
              <a:t> </a:t>
            </a:r>
            <a:r>
              <a:rPr lang="ro-MD" altLang="en-US" sz="1400" dirty="0" err="1">
                <a:latin typeface="Arial" panose="020B0604020202020204" pitchFamily="34" charset="0"/>
                <a:cs typeface="Arial" panose="020B0604020202020204" pitchFamily="34" charset="0"/>
              </a:rPr>
              <a:t>joncâiunii</a:t>
            </a:r>
            <a:endParaRPr lang="ro-MD" altLang="en-US" sz="1400" dirty="0">
              <a:latin typeface="Arial" panose="020B0604020202020204" pitchFamily="34" charset="0"/>
              <a:cs typeface="Arial" panose="020B0604020202020204" pitchFamily="34" charset="0"/>
            </a:endParaRPr>
          </a:p>
          <a:p>
            <a:r>
              <a:rPr lang="ro-MD" altLang="en-US" sz="1400" b="1" dirty="0">
                <a:latin typeface="Arial" panose="020B0604020202020204" pitchFamily="34" charset="0"/>
                <a:cs typeface="Arial" panose="020B0604020202020204" pitchFamily="34" charset="0"/>
              </a:rPr>
              <a:t>Curentul minim în vale </a:t>
            </a:r>
            <a:r>
              <a:rPr lang="ro-MD" altLang="en-US" sz="1400" dirty="0">
                <a:latin typeface="Arial" panose="020B0604020202020204" pitchFamily="34" charset="0"/>
                <a:cs typeface="Arial" panose="020B0604020202020204" pitchFamily="34" charset="0"/>
              </a:rPr>
              <a:t>la care </a:t>
            </a:r>
            <a:r>
              <a:rPr lang="ro-MD" altLang="en-US" sz="1400" b="1" i="1" dirty="0">
                <a:solidFill>
                  <a:srgbClr val="FF0000"/>
                </a:solidFill>
                <a:latin typeface="Arial" panose="020B0604020202020204" pitchFamily="34" charset="0"/>
                <a:cs typeface="Arial" panose="020B0604020202020204" pitchFamily="34" charset="0"/>
              </a:rPr>
              <a:t>dI/dU=0</a:t>
            </a:r>
          </a:p>
          <a:p>
            <a:r>
              <a:rPr lang="ro-MD" altLang="en-US" sz="1400" b="1" dirty="0">
                <a:latin typeface="Arial" panose="020B0604020202020204" pitchFamily="34" charset="0"/>
                <a:cs typeface="Arial" panose="020B0604020202020204" pitchFamily="34" charset="0"/>
              </a:rPr>
              <a:t>Raportul </a:t>
            </a:r>
            <a:r>
              <a:rPr lang="ro-MD" altLang="en-US" sz="1400" b="1" dirty="0" err="1">
                <a:latin typeface="Arial" panose="020B0604020202020204" pitchFamily="34" charset="0"/>
                <a:cs typeface="Arial" panose="020B0604020202020204" pitchFamily="34" charset="0"/>
              </a:rPr>
              <a:t>I</a:t>
            </a:r>
            <a:r>
              <a:rPr lang="ro-MD" altLang="en-US" sz="1200" b="1" dirty="0" err="1">
                <a:latin typeface="Arial" panose="020B0604020202020204" pitchFamily="34" charset="0"/>
                <a:cs typeface="Arial" panose="020B0604020202020204" pitchFamily="34" charset="0"/>
              </a:rPr>
              <a:t>pick</a:t>
            </a:r>
            <a:r>
              <a:rPr lang="ro-MD" altLang="en-US" sz="1400" b="1" dirty="0">
                <a:latin typeface="Arial" panose="020B0604020202020204" pitchFamily="34" charset="0"/>
                <a:cs typeface="Arial" panose="020B0604020202020204" pitchFamily="34" charset="0"/>
              </a:rPr>
              <a:t> </a:t>
            </a:r>
            <a:r>
              <a:rPr lang="ro-MD" altLang="en-US" sz="1200" b="1" dirty="0">
                <a:latin typeface="Arial" panose="020B0604020202020204" pitchFamily="34" charset="0"/>
                <a:cs typeface="Arial" panose="020B0604020202020204" pitchFamily="34" charset="0"/>
              </a:rPr>
              <a:t>max</a:t>
            </a:r>
            <a:r>
              <a:rPr lang="ro-MD" altLang="en-US" sz="1400" b="1" dirty="0">
                <a:latin typeface="Arial" panose="020B0604020202020204" pitchFamily="34" charset="0"/>
                <a:cs typeface="Arial" panose="020B0604020202020204" pitchFamily="34" charset="0"/>
              </a:rPr>
              <a:t> / </a:t>
            </a:r>
            <a:r>
              <a:rPr lang="ro-MD" altLang="en-US" sz="1400" b="1" dirty="0" err="1">
                <a:latin typeface="Arial" panose="020B0604020202020204" pitchFamily="34" charset="0"/>
                <a:cs typeface="Arial" panose="020B0604020202020204" pitchFamily="34" charset="0"/>
              </a:rPr>
              <a:t>I</a:t>
            </a:r>
            <a:r>
              <a:rPr lang="ro-MD" altLang="en-US" sz="1200" b="1" dirty="0" err="1">
                <a:latin typeface="Arial" panose="020B0604020202020204" pitchFamily="34" charset="0"/>
                <a:cs typeface="Arial" panose="020B0604020202020204" pitchFamily="34" charset="0"/>
              </a:rPr>
              <a:t>min</a:t>
            </a:r>
            <a:r>
              <a:rPr lang="ro-MD" altLang="en-US" sz="1200" b="1" dirty="0">
                <a:latin typeface="Arial" panose="020B0604020202020204" pitchFamily="34" charset="0"/>
                <a:cs typeface="Arial" panose="020B0604020202020204" pitchFamily="34" charset="0"/>
              </a:rPr>
              <a:t> vale </a:t>
            </a:r>
            <a:r>
              <a:rPr lang="ro-MD" altLang="en-US" sz="1400" dirty="0">
                <a:latin typeface="Arial" panose="020B0604020202020204" pitchFamily="34" charset="0"/>
                <a:cs typeface="Arial" panose="020B0604020202020204" pitchFamily="34" charset="0"/>
              </a:rPr>
              <a:t>(la </a:t>
            </a:r>
            <a:r>
              <a:rPr lang="ro-MD" altLang="en-US" sz="1400" dirty="0" err="1">
                <a:latin typeface="Arial" panose="020B0604020202020204" pitchFamily="34" charset="0"/>
                <a:cs typeface="Arial" panose="020B0604020202020204" pitchFamily="34" charset="0"/>
              </a:rPr>
              <a:t>GaAs</a:t>
            </a:r>
            <a:r>
              <a:rPr lang="ro-MD" altLang="en-US" sz="1400" dirty="0">
                <a:latin typeface="Arial" panose="020B0604020202020204" pitchFamily="34" charset="0"/>
                <a:cs typeface="Arial" panose="020B0604020202020204" pitchFamily="34" charset="0"/>
              </a:rPr>
              <a:t> &gt; 10, la Ge este 3-6 </a:t>
            </a:r>
          </a:p>
          <a:p>
            <a:r>
              <a:rPr lang="ro-MD" altLang="en-US" sz="1400" b="1" dirty="0">
                <a:latin typeface="Arial" panose="020B0604020202020204" pitchFamily="34" charset="0"/>
                <a:cs typeface="Arial" panose="020B0604020202020204" pitchFamily="34" charset="0"/>
              </a:rPr>
              <a:t>Tensiunea min în vale </a:t>
            </a:r>
            <a:r>
              <a:rPr lang="ro-MD" altLang="en-US" sz="1400" dirty="0">
                <a:latin typeface="Arial" panose="020B0604020202020204" pitchFamily="34" charset="0"/>
                <a:cs typeface="Arial" panose="020B0604020202020204" pitchFamily="34" charset="0"/>
              </a:rPr>
              <a:t>(</a:t>
            </a:r>
            <a:r>
              <a:rPr lang="ro-MD" altLang="en-US" sz="1400" dirty="0" err="1">
                <a:latin typeface="Arial" panose="020B0604020202020204" pitchFamily="34" charset="0"/>
                <a:cs typeface="Arial" panose="020B0604020202020204" pitchFamily="34" charset="0"/>
              </a:rPr>
              <a:t>GaAs</a:t>
            </a:r>
            <a:r>
              <a:rPr lang="ro-MD" altLang="en-US" sz="1400" dirty="0">
                <a:latin typeface="Arial" panose="020B0604020202020204" pitchFamily="34" charset="0"/>
                <a:cs typeface="Arial" panose="020B0604020202020204" pitchFamily="34" charset="0"/>
              </a:rPr>
              <a:t>- 400-500 mV, Ge – 250-350 mV)</a:t>
            </a:r>
          </a:p>
          <a:p>
            <a:endParaRPr lang="ro-MD" altLang="en-US" sz="1400" dirty="0">
              <a:latin typeface="Arial" panose="020B0604020202020204" pitchFamily="34" charset="0"/>
              <a:cs typeface="Arial" panose="020B0604020202020204" pitchFamily="34" charset="0"/>
            </a:endParaRPr>
          </a:p>
          <a:p>
            <a:endParaRPr lang="en-US" altLang="en-US" sz="1500" dirty="0"/>
          </a:p>
        </p:txBody>
      </p:sp>
      <p:sp>
        <p:nvSpPr>
          <p:cNvPr id="6" name="Content Placeholder 3"/>
          <p:cNvSpPr txBox="1">
            <a:spLocks/>
          </p:cNvSpPr>
          <p:nvPr/>
        </p:nvSpPr>
        <p:spPr>
          <a:xfrm>
            <a:off x="113840" y="4714783"/>
            <a:ext cx="8832632" cy="1131351"/>
          </a:xfrm>
          <a:prstGeom prst="rect">
            <a:avLst/>
          </a:prstGeom>
        </p:spPr>
        <p:txBody>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ro-MD" altLang="en-US" sz="1400" b="1" dirty="0">
                <a:latin typeface="Arial" panose="020B0604020202020204" pitchFamily="34" charset="0"/>
                <a:cs typeface="Arial" panose="020B0604020202020204" pitchFamily="34" charset="0"/>
              </a:rPr>
              <a:t>Tensiunea de interval deschis </a:t>
            </a:r>
            <a:r>
              <a:rPr lang="ro-MD" altLang="en-US" sz="1400" dirty="0">
                <a:latin typeface="Arial" panose="020B0604020202020204" pitchFamily="34" charset="0"/>
                <a:cs typeface="Arial" panose="020B0604020202020204" pitchFamily="34" charset="0"/>
              </a:rPr>
              <a:t>– tensiunea directă mai mare ca tensiunea atingerii min, la care curentul este egal cu curentul max. din pick</a:t>
            </a:r>
          </a:p>
          <a:p>
            <a:r>
              <a:rPr lang="ro-MD" altLang="en-US" sz="1400" b="1" dirty="0">
                <a:latin typeface="Arial" panose="020B0604020202020204" pitchFamily="34" charset="0"/>
                <a:cs typeface="Arial" panose="020B0604020202020204" pitchFamily="34" charset="0"/>
              </a:rPr>
              <a:t>Capacitatea specifică C</a:t>
            </a:r>
            <a:r>
              <a:rPr lang="ro-MD" altLang="en-US" sz="1400" b="1" baseline="-25000" dirty="0">
                <a:latin typeface="Arial" panose="020B0604020202020204" pitchFamily="34" charset="0"/>
                <a:cs typeface="Arial" panose="020B0604020202020204" pitchFamily="34" charset="0"/>
              </a:rPr>
              <a:t>d</a:t>
            </a:r>
            <a:r>
              <a:rPr lang="ro-MD" altLang="en-US" sz="1400" b="1" dirty="0">
                <a:latin typeface="Arial" panose="020B0604020202020204" pitchFamily="34" charset="0"/>
                <a:cs typeface="Arial" panose="020B0604020202020204" pitchFamily="34" charset="0"/>
              </a:rPr>
              <a:t>/I</a:t>
            </a:r>
            <a:r>
              <a:rPr lang="ro-MD" altLang="en-US" sz="1400" b="1" baseline="-25000" dirty="0">
                <a:latin typeface="Arial" panose="020B0604020202020204" pitchFamily="34" charset="0"/>
                <a:cs typeface="Arial" panose="020B0604020202020204" pitchFamily="34" charset="0"/>
              </a:rPr>
              <a:t>pick</a:t>
            </a:r>
          </a:p>
          <a:p>
            <a:r>
              <a:rPr lang="ro-MD" altLang="en-US" sz="1400" b="1" dirty="0">
                <a:latin typeface="Arial" panose="020B0604020202020204" pitchFamily="34" charset="0"/>
                <a:cs typeface="Arial" panose="020B0604020202020204" pitchFamily="34" charset="0"/>
              </a:rPr>
              <a:t>Frecvența de rezonanță</a:t>
            </a:r>
            <a:r>
              <a:rPr lang="ro-MD" altLang="en-US" sz="1400" dirty="0">
                <a:latin typeface="Arial" panose="020B0604020202020204" pitchFamily="34" charset="0"/>
                <a:cs typeface="Arial" panose="020B0604020202020204" pitchFamily="34" charset="0"/>
              </a:rPr>
              <a:t> – la care rezistivitatea reacitvă a </a:t>
            </a:r>
            <a:r>
              <a:rPr lang="ro-MD" altLang="en-US" sz="1400" i="1" dirty="0">
                <a:latin typeface="Arial" panose="020B0604020202020204" pitchFamily="34" charset="0"/>
                <a:cs typeface="Arial" panose="020B0604020202020204" pitchFamily="34" charset="0"/>
              </a:rPr>
              <a:t>p-n</a:t>
            </a:r>
            <a:r>
              <a:rPr lang="ro-MD" altLang="en-US" sz="1400" dirty="0">
                <a:latin typeface="Arial" panose="020B0604020202020204" pitchFamily="34" charset="0"/>
                <a:cs typeface="Arial" panose="020B0604020202020204" pitchFamily="34" charset="0"/>
              </a:rPr>
              <a:t> și inductivității corpului diodei = 0 </a:t>
            </a:r>
            <a:endParaRPr lang="en-US" alt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ADF12F7-C6E1-3460-C91C-36DB8F6217A4}"/>
              </a:ext>
            </a:extLst>
          </p:cNvPr>
          <p:cNvPicPr>
            <a:picLocks noChangeAspect="1"/>
          </p:cNvPicPr>
          <p:nvPr/>
        </p:nvPicPr>
        <p:blipFill>
          <a:blip r:embed="rId3"/>
          <a:stretch>
            <a:fillRect/>
          </a:stretch>
        </p:blipFill>
        <p:spPr>
          <a:xfrm>
            <a:off x="5410200" y="1143240"/>
            <a:ext cx="2679769" cy="497277"/>
          </a:xfrm>
          <a:prstGeom prst="rect">
            <a:avLst/>
          </a:prstGeom>
        </p:spPr>
      </p:pic>
    </p:spTree>
    <p:extLst>
      <p:ext uri="{BB962C8B-B14F-4D97-AF65-F5344CB8AC3E}">
        <p14:creationId xmlns:p14="http://schemas.microsoft.com/office/powerpoint/2010/main" val="2711331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24" y="152400"/>
            <a:ext cx="8332076" cy="381000"/>
          </a:xfrm>
        </p:spPr>
        <p:txBody>
          <a:bodyPr wrap="square" numCol="1" anchorCtr="0" compatLnSpc="1">
            <a:prstTxWarp prst="textNoShape">
              <a:avLst/>
            </a:prstTxWarp>
          </a:bodyPr>
          <a:lstStyle/>
          <a:p>
            <a:r>
              <a:rPr lang="ro-MD" altLang="ro-RO" sz="1631" dirty="0"/>
              <a:t>DEPENDENȚA CARACTERISTICILOR DIODEI TUNEL DE TEMPERATURĂ ȘI FRECVENȚĂ</a:t>
            </a:r>
            <a:endParaRPr lang="en-US" altLang="ro-RO" sz="1631" dirty="0"/>
          </a:p>
        </p:txBody>
      </p:sp>
      <p:sp>
        <p:nvSpPr>
          <p:cNvPr id="103427" name="Content Placeholder 2"/>
          <p:cNvSpPr>
            <a:spLocks noGrp="1"/>
          </p:cNvSpPr>
          <p:nvPr>
            <p:ph sz="half" idx="1"/>
          </p:nvPr>
        </p:nvSpPr>
        <p:spPr>
          <a:xfrm>
            <a:off x="187196" y="685800"/>
            <a:ext cx="3874376" cy="4000499"/>
          </a:xfrm>
        </p:spPr>
        <p:txBody>
          <a:bodyPr>
            <a:noAutofit/>
          </a:bodyPr>
          <a:lstStyle/>
          <a:p>
            <a:pPr algn="just"/>
            <a:r>
              <a:rPr lang="ro-MD" altLang="en-US" sz="1400" dirty="0">
                <a:latin typeface="Arial" panose="020B0604020202020204" pitchFamily="34" charset="0"/>
                <a:cs typeface="Arial" panose="020B0604020202020204" pitchFamily="34" charset="0"/>
              </a:rPr>
              <a:t>Cu creșterea T - </a:t>
            </a:r>
            <a:r>
              <a:rPr lang="ro-MD" altLang="en-US" sz="1400" dirty="0" err="1">
                <a:latin typeface="Arial" panose="020B0604020202020204" pitchFamily="34" charset="0"/>
                <a:cs typeface="Arial" panose="020B0604020202020204" pitchFamily="34" charset="0"/>
              </a:rPr>
              <a:t>E</a:t>
            </a:r>
            <a:r>
              <a:rPr lang="ro-MD" altLang="en-US" sz="1200" dirty="0" err="1">
                <a:latin typeface="Arial" panose="020B0604020202020204" pitchFamily="34" charset="0"/>
                <a:cs typeface="Arial" panose="020B0604020202020204" pitchFamily="34" charset="0"/>
              </a:rPr>
              <a:t>g</a:t>
            </a:r>
            <a:r>
              <a:rPr lang="ro-MD" altLang="en-US" sz="1400" dirty="0">
                <a:latin typeface="Arial" panose="020B0604020202020204" pitchFamily="34" charset="0"/>
                <a:cs typeface="Arial" panose="020B0604020202020204" pitchFamily="34" charset="0"/>
              </a:rPr>
              <a:t> scade, scade </a:t>
            </a:r>
            <a:r>
              <a:rPr lang="ro-MD" altLang="en-US" sz="1400" dirty="0" err="1">
                <a:latin typeface="Arial" panose="020B0604020202020204" pitchFamily="34" charset="0"/>
                <a:cs typeface="Arial" panose="020B0604020202020204" pitchFamily="34" charset="0"/>
              </a:rPr>
              <a:t>lâțimea</a:t>
            </a:r>
            <a:r>
              <a:rPr lang="ro-MD" altLang="en-US" sz="1400" dirty="0">
                <a:latin typeface="Arial" panose="020B0604020202020204" pitchFamily="34" charset="0"/>
                <a:cs typeface="Arial" panose="020B0604020202020204" pitchFamily="34" charset="0"/>
              </a:rPr>
              <a:t> barierei de tunelare, crește probabilitatea de tunelare, astfel crește </a:t>
            </a:r>
            <a:r>
              <a:rPr lang="ro-MD" altLang="en-US" sz="1400" b="1" i="1" dirty="0" err="1">
                <a:latin typeface="Arial" panose="020B0604020202020204" pitchFamily="34" charset="0"/>
                <a:cs typeface="Arial" panose="020B0604020202020204" pitchFamily="34" charset="0"/>
              </a:rPr>
              <a:t>I</a:t>
            </a:r>
            <a:r>
              <a:rPr lang="ro-MD" altLang="en-US" sz="1200" b="1" i="1" dirty="0" err="1">
                <a:latin typeface="Arial" panose="020B0604020202020204" pitchFamily="34" charset="0"/>
                <a:cs typeface="Arial" panose="020B0604020202020204" pitchFamily="34" charset="0"/>
              </a:rPr>
              <a:t>pick</a:t>
            </a:r>
            <a:endParaRPr lang="ro-MD" altLang="en-US" sz="1400" b="1" i="1" dirty="0">
              <a:latin typeface="Arial" panose="020B0604020202020204" pitchFamily="34" charset="0"/>
              <a:cs typeface="Arial" panose="020B0604020202020204" pitchFamily="34" charset="0"/>
            </a:endParaRPr>
          </a:p>
          <a:p>
            <a:pPr algn="just"/>
            <a:r>
              <a:rPr lang="ro-MD" altLang="en-US" sz="1400" dirty="0">
                <a:latin typeface="Arial" panose="020B0604020202020204" pitchFamily="34" charset="0"/>
                <a:cs typeface="Arial" panose="020B0604020202020204" pitchFamily="34" charset="0"/>
              </a:rPr>
              <a:t>Cu creșterea T – se modifică concentrațiile electronilor pe nivele energetice – nr electronilor sub nivelul Fermi în BC a n</a:t>
            </a:r>
            <a:r>
              <a:rPr lang="en-US" altLang="en-US" sz="1400" dirty="0">
                <a:latin typeface="Arial" panose="020B0604020202020204" pitchFamily="34" charset="0"/>
                <a:cs typeface="Arial" panose="020B0604020202020204" pitchFamily="34" charset="0"/>
              </a:rPr>
              <a:t>-</a:t>
            </a:r>
            <a:r>
              <a:rPr lang="ro-MD" altLang="en-US" sz="1400" dirty="0">
                <a:latin typeface="Arial" panose="020B0604020202020204" pitchFamily="34" charset="0"/>
                <a:cs typeface="Arial" panose="020B0604020202020204" pitchFamily="34" charset="0"/>
              </a:rPr>
              <a:t>SC scade, deoarece o parte a electronilor liberi trec pe nivele energetice m</a:t>
            </a:r>
            <a:r>
              <a:rPr lang="en-US" altLang="en-US" sz="1400" dirty="0">
                <a:latin typeface="Arial" panose="020B0604020202020204" pitchFamily="34" charset="0"/>
                <a:cs typeface="Arial" panose="020B0604020202020204" pitchFamily="34" charset="0"/>
              </a:rPr>
              <a:t>ai </a:t>
            </a:r>
            <a:r>
              <a:rPr lang="ro-MD" altLang="en-US" sz="1400" dirty="0">
                <a:latin typeface="Arial" panose="020B0604020202020204" pitchFamily="34" charset="0"/>
                <a:cs typeface="Arial" panose="020B0604020202020204" pitchFamily="34" charset="0"/>
              </a:rPr>
              <a:t>mari, iar nivelul Fermi se deplasează în jos. </a:t>
            </a:r>
          </a:p>
          <a:p>
            <a:pPr algn="just"/>
            <a:r>
              <a:rPr lang="ro-MD" altLang="en-US" sz="1400" dirty="0">
                <a:latin typeface="Arial" panose="020B0604020202020204" pitchFamily="34" charset="0"/>
                <a:cs typeface="Arial" panose="020B0604020202020204" pitchFamily="34" charset="0"/>
              </a:rPr>
              <a:t>De aici- nr electronilor apți tunelare din n în p – scade – curentul de tunel direct – scad, dar </a:t>
            </a:r>
            <a:r>
              <a:rPr lang="ro-MD" altLang="en-US" sz="1400" b="1" i="1" dirty="0">
                <a:latin typeface="Arial" panose="020B0604020202020204" pitchFamily="34" charset="0"/>
                <a:cs typeface="Arial" panose="020B0604020202020204" pitchFamily="34" charset="0"/>
              </a:rPr>
              <a:t>nu totdeauna deoarece avem 2 mecanisme concurente – tunel și difuzie</a:t>
            </a:r>
            <a:endParaRPr lang="en-US" altLang="en-US" sz="1400" b="1" i="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589756" y="1066800"/>
            <a:ext cx="4367048" cy="4000499"/>
          </a:xfrm>
        </p:spPr>
        <p:txBody>
          <a:bodyPr>
            <a:noAutofit/>
          </a:bodyPr>
          <a:lstStyle/>
          <a:p>
            <a:pPr algn="just"/>
            <a:r>
              <a:rPr lang="ro-MD" altLang="ro-RO" sz="1400" dirty="0">
                <a:latin typeface="Arial" panose="020B0604020202020204" pitchFamily="34" charset="0"/>
                <a:cs typeface="Arial" panose="020B0604020202020204" pitchFamily="34" charset="0"/>
              </a:rPr>
              <a:t>Cu T crește și curentul </a:t>
            </a:r>
            <a:r>
              <a:rPr lang="ro-MD" altLang="ro-RO" sz="1400" dirty="0" err="1">
                <a:latin typeface="Arial" panose="020B0604020202020204" pitchFamily="34" charset="0"/>
                <a:cs typeface="Arial" panose="020B0604020202020204" pitchFamily="34" charset="0"/>
              </a:rPr>
              <a:t>max</a:t>
            </a:r>
            <a:r>
              <a:rPr lang="ro-MD" altLang="ro-RO" sz="1400" dirty="0">
                <a:latin typeface="Arial" panose="020B0604020202020204" pitchFamily="34" charset="0"/>
                <a:cs typeface="Arial" panose="020B0604020202020204" pitchFamily="34" charset="0"/>
              </a:rPr>
              <a:t> din minimul existent (crește cota curentului de injectare)</a:t>
            </a:r>
            <a:endParaRPr lang="en-US" altLang="ro-RO" sz="1400" dirty="0">
              <a:latin typeface="Arial" panose="020B0604020202020204" pitchFamily="34" charset="0"/>
              <a:cs typeface="Arial" panose="020B0604020202020204" pitchFamily="34" charset="0"/>
            </a:endParaRPr>
          </a:p>
          <a:p>
            <a:pPr algn="just"/>
            <a:endParaRPr lang="ro-MD" altLang="ro-RO" sz="1400" dirty="0">
              <a:latin typeface="Arial" panose="020B0604020202020204" pitchFamily="34" charset="0"/>
              <a:cs typeface="Arial" panose="020B0604020202020204" pitchFamily="34" charset="0"/>
            </a:endParaRPr>
          </a:p>
          <a:p>
            <a:pPr algn="just"/>
            <a:r>
              <a:rPr lang="ro-MD" altLang="ro-RO" sz="1400" dirty="0" err="1">
                <a:latin typeface="Arial" panose="020B0604020202020204" pitchFamily="34" charset="0"/>
                <a:cs typeface="Arial" panose="020B0604020202020204" pitchFamily="34" charset="0"/>
              </a:rPr>
              <a:t>Frecve</a:t>
            </a:r>
            <a:r>
              <a:rPr lang="en-US" altLang="ro-RO" sz="1400" dirty="0">
                <a:latin typeface="Arial" panose="020B0604020202020204" pitchFamily="34" charset="0"/>
                <a:cs typeface="Arial" panose="020B0604020202020204" pitchFamily="34" charset="0"/>
              </a:rPr>
              <a:t>n</a:t>
            </a:r>
            <a:r>
              <a:rPr lang="ro-MD" altLang="ro-RO" sz="1400" dirty="0">
                <a:latin typeface="Arial" panose="020B0604020202020204" pitchFamily="34" charset="0"/>
                <a:cs typeface="Arial" panose="020B0604020202020204" pitchFamily="34" charset="0"/>
              </a:rPr>
              <a:t>ța- efect de acumulare a sarcinilor practic nu este deoarece se utilizează la tensiuni f. mici Deci frecvențe f. mari de lucru.</a:t>
            </a:r>
            <a:endParaRPr lang="en-US" altLang="ro-RO" sz="1400" dirty="0">
              <a:latin typeface="Arial" panose="020B0604020202020204" pitchFamily="34" charset="0"/>
              <a:cs typeface="Arial" panose="020B0604020202020204" pitchFamily="34" charset="0"/>
            </a:endParaRPr>
          </a:p>
          <a:p>
            <a:pPr algn="just"/>
            <a:endParaRPr lang="ro-MD" altLang="ro-RO" sz="1400" dirty="0">
              <a:latin typeface="Arial" panose="020B0604020202020204" pitchFamily="34" charset="0"/>
              <a:cs typeface="Arial" panose="020B0604020202020204" pitchFamily="34" charset="0"/>
            </a:endParaRPr>
          </a:p>
          <a:p>
            <a:pPr algn="just"/>
            <a:r>
              <a:rPr lang="ro-MD" altLang="ro-RO" sz="1400" b="1" dirty="0">
                <a:latin typeface="Arial" panose="020B0604020202020204" pitchFamily="34" charset="0"/>
                <a:cs typeface="Arial" panose="020B0604020202020204" pitchFamily="34" charset="0"/>
              </a:rPr>
              <a:t>R= g/(g</a:t>
            </a:r>
            <a:r>
              <a:rPr lang="ro-MD" altLang="ro-RO" sz="1400" b="1" baseline="30000" dirty="0">
                <a:latin typeface="Arial" panose="020B0604020202020204" pitchFamily="34" charset="0"/>
                <a:cs typeface="Arial" panose="020B0604020202020204" pitchFamily="34" charset="0"/>
              </a:rPr>
              <a:t>2</a:t>
            </a:r>
            <a:r>
              <a:rPr lang="ro-MD" altLang="ro-RO" sz="1400" b="1" dirty="0">
                <a:latin typeface="Arial" panose="020B0604020202020204" pitchFamily="34" charset="0"/>
                <a:cs typeface="Arial" panose="020B0604020202020204" pitchFamily="34" charset="0"/>
              </a:rPr>
              <a:t> + C</a:t>
            </a:r>
            <a:r>
              <a:rPr lang="ro-MD" altLang="ro-RO" sz="1400" b="1" baseline="30000" dirty="0">
                <a:latin typeface="Arial" panose="020B0604020202020204" pitchFamily="34" charset="0"/>
                <a:cs typeface="Arial" panose="020B0604020202020204" pitchFamily="34" charset="0"/>
              </a:rPr>
              <a:t>2</a:t>
            </a:r>
            <a:r>
              <a:rPr lang="ro-MD" altLang="ro-RO" sz="1400" b="1" dirty="0">
                <a:latin typeface="Arial" panose="020B0604020202020204" pitchFamily="34" charset="0"/>
                <a:cs typeface="Arial" panose="020B0604020202020204" pitchFamily="34" charset="0"/>
              </a:rPr>
              <a:t> </a:t>
            </a:r>
            <a:r>
              <a:rPr lang="ro-MD" altLang="ro-RO" sz="1400" b="1" baseline="-25000" dirty="0">
                <a:latin typeface="Arial" panose="020B0604020202020204" pitchFamily="34" charset="0"/>
                <a:cs typeface="Arial" panose="020B0604020202020204" pitchFamily="34" charset="0"/>
              </a:rPr>
              <a:t>barieră</a:t>
            </a:r>
            <a:r>
              <a:rPr lang="ro-MD" altLang="ro-RO" sz="1400" b="1" dirty="0">
                <a:latin typeface="Arial" panose="020B0604020202020204" pitchFamily="34" charset="0"/>
                <a:cs typeface="Arial" panose="020B0604020202020204" pitchFamily="34" charset="0"/>
              </a:rPr>
              <a:t>) </a:t>
            </a:r>
            <a:r>
              <a:rPr lang="ro-MD" altLang="ro-RO" sz="1400" dirty="0">
                <a:latin typeface="Arial" panose="020B0604020202020204" pitchFamily="34" charset="0"/>
                <a:cs typeface="Arial" panose="020B0604020202020204" pitchFamily="34" charset="0"/>
              </a:rPr>
              <a:t>la </a:t>
            </a:r>
            <a:r>
              <a:rPr lang="ro-MD" altLang="ro-RO" sz="1400" dirty="0" err="1">
                <a:latin typeface="Arial" panose="020B0604020202020204" pitchFamily="34" charset="0"/>
                <a:cs typeface="Arial" panose="020B0604020202020204" pitchFamily="34" charset="0"/>
              </a:rPr>
              <a:t>frecveța</a:t>
            </a:r>
            <a:r>
              <a:rPr lang="ro-MD" altLang="ro-RO" sz="1400" dirty="0">
                <a:latin typeface="Arial" panose="020B0604020202020204" pitchFamily="34" charset="0"/>
                <a:cs typeface="Arial" panose="020B0604020202020204" pitchFamily="34" charset="0"/>
              </a:rPr>
              <a:t> mari – nu va avea R diferențială negativă</a:t>
            </a:r>
            <a:endParaRPr lang="en-US" altLang="ro-RO" sz="1400" dirty="0">
              <a:latin typeface="Arial" panose="020B0604020202020204" pitchFamily="34" charset="0"/>
              <a:cs typeface="Arial" panose="020B0604020202020204" pitchFamily="34" charset="0"/>
            </a:endParaRPr>
          </a:p>
          <a:p>
            <a:pPr algn="just">
              <a:buFont typeface="Arial" panose="020B0604020202020204" pitchFamily="34" charset="0"/>
              <a:buNone/>
            </a:pPr>
            <a:r>
              <a:rPr lang="ro-MD" altLang="ro-RO" sz="1400" b="1" dirty="0">
                <a:latin typeface="Arial" panose="020B0604020202020204" pitchFamily="34" charset="0"/>
                <a:cs typeface="Arial" panose="020B0604020202020204" pitchFamily="34" charset="0"/>
              </a:rPr>
              <a:t>     </a:t>
            </a:r>
            <a:r>
              <a:rPr lang="ro-MD" altLang="ro-RO" sz="1400" b="1" dirty="0" err="1">
                <a:latin typeface="Arial" panose="020B0604020202020204" pitchFamily="34" charset="0"/>
                <a:cs typeface="Arial" panose="020B0604020202020204" pitchFamily="34" charset="0"/>
              </a:rPr>
              <a:t>fr</a:t>
            </a:r>
            <a:r>
              <a:rPr lang="ro-MD" altLang="ro-RO" sz="1400" b="1" dirty="0">
                <a:latin typeface="Arial" panose="020B0604020202020204" pitchFamily="34" charset="0"/>
                <a:cs typeface="Arial" panose="020B0604020202020204" pitchFamily="34" charset="0"/>
              </a:rPr>
              <a:t> = </a:t>
            </a:r>
            <a:r>
              <a:rPr lang="ro-MD" altLang="ro-RO" sz="1400" b="1" dirty="0" err="1">
                <a:latin typeface="Arial" panose="020B0604020202020204" pitchFamily="34" charset="0"/>
                <a:cs typeface="Arial" panose="020B0604020202020204" pitchFamily="34" charset="0"/>
              </a:rPr>
              <a:t>Imax</a:t>
            </a:r>
            <a:r>
              <a:rPr lang="ro-MD" altLang="ro-RO" sz="1400" b="1" dirty="0">
                <a:latin typeface="Arial" panose="020B0604020202020204" pitchFamily="34" charset="0"/>
                <a:cs typeface="Arial" panose="020B0604020202020204" pitchFamily="34" charset="0"/>
              </a:rPr>
              <a:t> </a:t>
            </a:r>
            <a:r>
              <a:rPr lang="ro-MD" altLang="ro-RO" sz="1400" b="1" dirty="0" err="1">
                <a:latin typeface="Arial" panose="020B0604020202020204" pitchFamily="34" charset="0"/>
                <a:cs typeface="Arial" panose="020B0604020202020204" pitchFamily="34" charset="0"/>
              </a:rPr>
              <a:t>pick</a:t>
            </a:r>
            <a:r>
              <a:rPr lang="ro-MD" altLang="ro-RO" sz="1400" b="1" dirty="0">
                <a:latin typeface="Arial" panose="020B0604020202020204" pitchFamily="34" charset="0"/>
                <a:cs typeface="Arial" panose="020B0604020202020204" pitchFamily="34" charset="0"/>
              </a:rPr>
              <a:t>/C barieră</a:t>
            </a:r>
            <a:endParaRPr lang="en-US" altLang="ro-R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79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CD50-3F67-0397-9FFB-F6971305758A}"/>
              </a:ext>
            </a:extLst>
          </p:cNvPr>
          <p:cNvSpPr>
            <a:spLocks noGrp="1"/>
          </p:cNvSpPr>
          <p:nvPr>
            <p:ph type="title"/>
          </p:nvPr>
        </p:nvSpPr>
        <p:spPr>
          <a:xfrm>
            <a:off x="484606" y="43922"/>
            <a:ext cx="7059194" cy="400132"/>
          </a:xfrm>
        </p:spPr>
        <p:txBody>
          <a:bodyPr>
            <a:normAutofit fontScale="90000"/>
          </a:bodyPr>
          <a:lstStyle/>
          <a:p>
            <a:r>
              <a:rPr lang="en-US" b="1" dirty="0"/>
              <a:t>Circuit </a:t>
            </a:r>
            <a:r>
              <a:rPr lang="en-US" b="1" dirty="0" err="1"/>
              <a:t>echivalent</a:t>
            </a:r>
            <a:endParaRPr lang="en-US" dirty="0"/>
          </a:p>
        </p:txBody>
      </p:sp>
      <p:sp>
        <p:nvSpPr>
          <p:cNvPr id="10" name="Content Placeholder 9">
            <a:extLst>
              <a:ext uri="{FF2B5EF4-FFF2-40B4-BE49-F238E27FC236}">
                <a16:creationId xmlns:a16="http://schemas.microsoft.com/office/drawing/2014/main" id="{B560BA7E-9B57-76F1-C655-F6FDE70B0038}"/>
              </a:ext>
            </a:extLst>
          </p:cNvPr>
          <p:cNvSpPr>
            <a:spLocks noGrp="1"/>
          </p:cNvSpPr>
          <p:nvPr>
            <p:ph sz="half" idx="2"/>
          </p:nvPr>
        </p:nvSpPr>
        <p:spPr>
          <a:xfrm>
            <a:off x="4336360" y="609600"/>
            <a:ext cx="4570029" cy="5638800"/>
          </a:xfrm>
        </p:spPr>
        <p:txBody>
          <a:bodyPr>
            <a:noAutofit/>
          </a:bodyPr>
          <a:lstStyle/>
          <a:p>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determina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parametrii</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caracterizează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tunel</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analizăm </a:t>
            </a:r>
            <a:r>
              <a:rPr lang="en-US" sz="1400" dirty="0" err="1">
                <a:latin typeface="Times New Roman" panose="02020603050405020304" pitchFamily="18" charset="0"/>
                <a:cs typeface="Times New Roman" panose="02020603050405020304" pitchFamily="18" charset="0"/>
              </a:rPr>
              <a:t>circuitul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echivalent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propus</a:t>
            </a:r>
            <a:r>
              <a:rPr lang="en-US" sz="1400" dirty="0">
                <a:latin typeface="Times New Roman" panose="02020603050405020304" pitchFamily="18" charset="0"/>
                <a:cs typeface="Times New Roman" panose="02020603050405020304" pitchFamily="18" charset="0"/>
              </a:rPr>
              <a:t> de Sommers.</a:t>
            </a:r>
            <a:endParaRPr lang="ro-RO"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Dioda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tunel</a:t>
            </a:r>
            <a:r>
              <a:rPr lang="en-US" sz="1400" dirty="0">
                <a:latin typeface="Times New Roman" panose="02020603050405020304" pitchFamily="18" charset="0"/>
                <a:cs typeface="Times New Roman" panose="02020603050405020304" pitchFamily="18" charset="0"/>
              </a:rPr>
              <a:t> are o </a:t>
            </a:r>
            <a:r>
              <a:rPr lang="en-US" sz="1400" dirty="0" err="1">
                <a:latin typeface="Times New Roman" panose="02020603050405020304" pitchFamily="18" charset="0"/>
                <a:cs typeface="Times New Roman" panose="02020603050405020304" pitchFamily="18" charset="0"/>
              </a:rPr>
              <a:t>caracteristică</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I-V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formă</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N”,o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caracteristică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distinctivă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fiind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că</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curentul</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diodă</a:t>
            </a:r>
            <a:r>
              <a:rPr lang="en-US" sz="1400" dirty="0">
                <a:latin typeface="Times New Roman" panose="02020603050405020304" pitchFamily="18" charset="0"/>
                <a:cs typeface="Times New Roman" panose="02020603050405020304" pitchFamily="18" charset="0"/>
              </a:rPr>
              <a:t> are o </a:t>
            </a:r>
            <a:r>
              <a:rPr lang="en-US" sz="1400" dirty="0" err="1">
                <a:latin typeface="Times New Roman" panose="02020603050405020304" pitchFamily="18" charset="0"/>
                <a:cs typeface="Times New Roman" panose="02020603050405020304" pitchFamily="18" charset="0"/>
              </a:rPr>
              <a:t>dependență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funcțională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univaloare</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 </a:t>
            </a:r>
            <a:r>
              <a:rPr lang="en-US" sz="1400" dirty="0" err="1">
                <a:latin typeface="Times New Roman" panose="02020603050405020304" pitchFamily="18" charset="0"/>
                <a:cs typeface="Times New Roman" panose="02020603050405020304" pitchFamily="18" charset="0"/>
              </a:rPr>
              <a:t>tensiunea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aplicată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există</a:t>
            </a:r>
            <a:r>
              <a:rPr lang="en-US" sz="1400" dirty="0">
                <a:latin typeface="Times New Roman" panose="02020603050405020304" pitchFamily="18" charset="0"/>
                <a:cs typeface="Times New Roman" panose="02020603050405020304" pitchFamily="18" charset="0"/>
              </a:rPr>
              <a:t> un </a:t>
            </a:r>
            <a:r>
              <a:rPr lang="en-US" sz="1400" dirty="0" err="1">
                <a:latin typeface="Times New Roman" panose="02020603050405020304" pitchFamily="18" charset="0"/>
                <a:cs typeface="Times New Roman" panose="02020603050405020304" pitchFamily="18" charset="0"/>
              </a:rPr>
              <a:t>punct</a:t>
            </a:r>
            <a:r>
              <a:rPr lang="en-US" sz="1400" dirty="0">
                <a:latin typeface="Times New Roman" panose="02020603050405020304" pitchFamily="18" charset="0"/>
                <a:cs typeface="Times New Roman" panose="02020603050405020304" pitchFamily="18" charset="0"/>
              </a:rPr>
              <a:t> cu</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rezistență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infinită</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limita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dintre</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ramurile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negativă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pozitivă</a:t>
            </a:r>
            <a:r>
              <a:rPr lang="en-US" sz="1400" dirty="0">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spre</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deosebire</a:t>
            </a:r>
            <a:r>
              <a:rPr lang="en-US" sz="1400" i="1" dirty="0">
                <a:solidFill>
                  <a:srgbClr val="FF0000"/>
                </a:solidFill>
                <a:latin typeface="Times New Roman" panose="02020603050405020304" pitchFamily="18" charset="0"/>
                <a:cs typeface="Times New Roman" panose="02020603050405020304" pitchFamily="18" charset="0"/>
              </a:rPr>
              <a:t> de </a:t>
            </a:r>
            <a:r>
              <a:rPr lang="en-US" sz="1400" i="1" dirty="0" err="1">
                <a:solidFill>
                  <a:srgbClr val="FF0000"/>
                </a:solidFill>
                <a:latin typeface="Times New Roman" panose="02020603050405020304" pitchFamily="18" charset="0"/>
                <a:cs typeface="Times New Roman" panose="02020603050405020304" pitchFamily="18" charset="0"/>
              </a:rPr>
              <a:t>diodele</a:t>
            </a:r>
            <a:r>
              <a:rPr lang="en-US" sz="1400" i="1" dirty="0">
                <a:solidFill>
                  <a:srgbClr val="FF0000"/>
                </a:solidFill>
                <a:latin typeface="Times New Roman" panose="02020603050405020304" pitchFamily="18" charset="0"/>
                <a:cs typeface="Times New Roman" panose="02020603050405020304" pitchFamily="18" charset="0"/>
              </a:rPr>
              <a:t> cu </a:t>
            </a:r>
            <a:r>
              <a:rPr lang="en-US" sz="1400" i="1" dirty="0" err="1">
                <a:solidFill>
                  <a:srgbClr val="FF0000"/>
                </a:solidFill>
                <a:latin typeface="Times New Roman" panose="02020603050405020304" pitchFamily="18" charset="0"/>
                <a:cs typeface="Times New Roman" panose="02020603050405020304" pitchFamily="18" charset="0"/>
              </a:rPr>
              <a:t>caracteristici</a:t>
            </a:r>
            <a:r>
              <a:rPr lang="en-US" sz="1400" i="1" dirty="0">
                <a:solidFill>
                  <a:srgbClr val="FF0000"/>
                </a:solidFill>
                <a:latin typeface="Times New Roman" panose="02020603050405020304" pitchFamily="18" charset="0"/>
                <a:cs typeface="Times New Roman" panose="02020603050405020304" pitchFamily="18" charset="0"/>
              </a:rPr>
              <a:t> în </a:t>
            </a:r>
            <a:r>
              <a:rPr lang="en-US" sz="1400" i="1" dirty="0" err="1">
                <a:solidFill>
                  <a:srgbClr val="FF0000"/>
                </a:solidFill>
                <a:latin typeface="Times New Roman" panose="02020603050405020304" pitchFamily="18" charset="0"/>
                <a:cs typeface="Times New Roman" panose="02020603050405020304" pitchFamily="18" charset="0"/>
              </a:rPr>
              <a:t>formă</a:t>
            </a:r>
            <a:r>
              <a:rPr lang="en-US" sz="1400" i="1" dirty="0">
                <a:solidFill>
                  <a:srgbClr val="FF0000"/>
                </a:solidFill>
                <a:latin typeface="Times New Roman" panose="02020603050405020304" pitchFamily="18" charset="0"/>
                <a:cs typeface="Times New Roman" panose="02020603050405020304" pitchFamily="18" charset="0"/>
              </a:rPr>
              <a:t> de S, </a:t>
            </a:r>
            <a:r>
              <a:rPr lang="en-US" sz="1400" i="1" dirty="0" err="1">
                <a:solidFill>
                  <a:srgbClr val="FF0000"/>
                </a:solidFill>
                <a:latin typeface="Times New Roman" panose="02020603050405020304" pitchFamily="18" charset="0"/>
                <a:cs typeface="Times New Roman" panose="02020603050405020304" pitchFamily="18" charset="0"/>
              </a:rPr>
              <a:t>unde</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tensiunea</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este</a:t>
            </a:r>
            <a:r>
              <a:rPr lang="en-US" sz="1400" i="1" dirty="0">
                <a:solidFill>
                  <a:srgbClr val="FF0000"/>
                </a:solidFill>
                <a:latin typeface="Times New Roman" panose="02020603050405020304" pitchFamily="18" charset="0"/>
                <a:cs typeface="Times New Roman" panose="02020603050405020304" pitchFamily="18" charset="0"/>
              </a:rPr>
              <a:t> o </a:t>
            </a:r>
            <a:r>
              <a:rPr lang="en-US" sz="1400" i="1" dirty="0" err="1">
                <a:solidFill>
                  <a:srgbClr val="FF0000"/>
                </a:solidFill>
                <a:latin typeface="Times New Roman" panose="02020603050405020304" pitchFamily="18" charset="0"/>
                <a:cs typeface="Times New Roman" panose="02020603050405020304" pitchFamily="18" charset="0"/>
              </a:rPr>
              <a:t>funcție</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univaloare</a:t>
            </a:r>
            <a:r>
              <a:rPr lang="ro-RO" sz="1400" i="1" dirty="0">
                <a:solidFill>
                  <a:srgbClr val="FF0000"/>
                </a:solidFill>
                <a:latin typeface="Times New Roman" panose="02020603050405020304" pitchFamily="18" charset="0"/>
                <a:cs typeface="Times New Roman" panose="02020603050405020304" pitchFamily="18" charset="0"/>
              </a:rPr>
              <a:t> </a:t>
            </a:r>
            <a:r>
              <a:rPr lang="en-US" sz="1400" i="1" dirty="0">
                <a:solidFill>
                  <a:srgbClr val="FF0000"/>
                </a:solidFill>
                <a:latin typeface="Times New Roman" panose="02020603050405020304" pitchFamily="18" charset="0"/>
                <a:cs typeface="Times New Roman" panose="02020603050405020304" pitchFamily="18" charset="0"/>
              </a:rPr>
              <a:t>a </a:t>
            </a:r>
            <a:r>
              <a:rPr lang="en-US" sz="1400" i="1" dirty="0" err="1">
                <a:solidFill>
                  <a:srgbClr val="FF0000"/>
                </a:solidFill>
                <a:latin typeface="Times New Roman" panose="02020603050405020304" pitchFamily="18" charset="0"/>
                <a:cs typeface="Times New Roman" panose="02020603050405020304" pitchFamily="18" charset="0"/>
              </a:rPr>
              <a:t>curentului</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iar</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rezistența</a:t>
            </a:r>
            <a:r>
              <a:rPr lang="en-US" sz="1400" i="1" dirty="0">
                <a:solidFill>
                  <a:srgbClr val="FF0000"/>
                </a:solidFill>
                <a:latin typeface="Times New Roman" panose="02020603050405020304" pitchFamily="18" charset="0"/>
                <a:cs typeface="Times New Roman" panose="02020603050405020304" pitchFamily="18" charset="0"/>
              </a:rPr>
              <a:t> de pe</a:t>
            </a:r>
            <a:r>
              <a:rPr lang="ro-RO"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această</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limită</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trece</a:t>
            </a:r>
            <a:r>
              <a:rPr lang="en-US" sz="1400" i="1" dirty="0">
                <a:solidFill>
                  <a:srgbClr val="FF0000"/>
                </a:solidFill>
                <a:latin typeface="Times New Roman" panose="02020603050405020304" pitchFamily="18" charset="0"/>
                <a:cs typeface="Times New Roman" panose="02020603050405020304" pitchFamily="18" charset="0"/>
              </a:rPr>
              <a:t> </a:t>
            </a:r>
            <a:r>
              <a:rPr lang="en-US" sz="1400" i="1" dirty="0" err="1">
                <a:solidFill>
                  <a:srgbClr val="FF0000"/>
                </a:solidFill>
                <a:latin typeface="Times New Roman" panose="02020603050405020304" pitchFamily="18" charset="0"/>
                <a:cs typeface="Times New Roman" panose="02020603050405020304" pitchFamily="18" charset="0"/>
              </a:rPr>
              <a:t>prin</a:t>
            </a:r>
            <a:r>
              <a:rPr lang="en-US" sz="1400" i="1" dirty="0">
                <a:solidFill>
                  <a:srgbClr val="FF0000"/>
                </a:solidFill>
                <a:latin typeface="Times New Roman" panose="02020603050405020304" pitchFamily="18" charset="0"/>
                <a:cs typeface="Times New Roman" panose="02020603050405020304" pitchFamily="18" charset="0"/>
              </a:rPr>
              <a:t> zero</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Curenții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tensiunile</a:t>
            </a:r>
            <a:r>
              <a:rPr lang="en-US" sz="1400" dirty="0">
                <a:latin typeface="Times New Roman" panose="02020603050405020304" pitchFamily="18" charset="0"/>
                <a:cs typeface="Times New Roman" panose="02020603050405020304" pitchFamily="18" charset="0"/>
              </a:rPr>
              <a:t> care </a:t>
            </a:r>
            <a:r>
              <a:rPr lang="en-US" sz="1400" dirty="0" err="1">
                <a:latin typeface="Times New Roman" panose="02020603050405020304" pitchFamily="18" charset="0"/>
                <a:cs typeface="Times New Roman" panose="02020603050405020304" pitchFamily="18" charset="0"/>
              </a:rPr>
              <a:t>caracterizează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dioda</a:t>
            </a:r>
            <a:r>
              <a:rPr lang="en-US" sz="1400" dirty="0">
                <a:latin typeface="Times New Roman" panose="02020603050405020304" pitchFamily="18" charset="0"/>
                <a:cs typeface="Times New Roman" panose="02020603050405020304" pitchFamily="18" charset="0"/>
              </a:rPr>
              <a:t> sunt </a:t>
            </a:r>
            <a:r>
              <a:rPr lang="en-US" sz="1400" dirty="0" err="1">
                <a:latin typeface="Times New Roman" panose="02020603050405020304" pitchFamily="18" charset="0"/>
                <a:cs typeface="Times New Roman" panose="02020603050405020304" pitchFamily="18" charset="0"/>
              </a:rPr>
              <a:t>desemnate</a:t>
            </a:r>
            <a:r>
              <a:rPr lang="en-US" sz="1400" dirty="0">
                <a:latin typeface="Times New Roman" panose="02020603050405020304" pitchFamily="18" charset="0"/>
                <a:cs typeface="Times New Roman" panose="02020603050405020304" pitchFamily="18" charset="0"/>
              </a:rPr>
              <a:t> în</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Fig. 17d.</a:t>
            </a:r>
            <a:r>
              <a:rPr lang="ro-RO"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Proprietățile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tunel</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elemente</a:t>
            </a:r>
            <a:r>
              <a:rPr lang="en-US" sz="1400" dirty="0">
                <a:latin typeface="Times New Roman" panose="02020603050405020304" pitchFamily="18" charset="0"/>
                <a:cs typeface="Times New Roman" panose="02020603050405020304" pitchFamily="18" charset="0"/>
              </a:rPr>
              <a:t> de circuit</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sunt </a:t>
            </a:r>
            <a:r>
              <a:rPr lang="en-US" sz="1400" dirty="0" err="1">
                <a:latin typeface="Times New Roman" panose="02020603050405020304" pitchFamily="18" charset="0"/>
                <a:cs typeface="Times New Roman" panose="02020603050405020304" pitchFamily="18" charset="0"/>
              </a:rPr>
              <a:t>descrise</a:t>
            </a:r>
            <a:r>
              <a:rPr lang="en-US" sz="1400" dirty="0">
                <a:latin typeface="Times New Roman" panose="02020603050405020304" pitchFamily="18" charset="0"/>
                <a:cs typeface="Times New Roman" panose="02020603050405020304" pitchFamily="18" charset="0"/>
              </a:rPr>
              <a:t> în mod </a:t>
            </a:r>
            <a:r>
              <a:rPr lang="en-US" sz="1400" dirty="0" err="1">
                <a:latin typeface="Times New Roman" panose="02020603050405020304" pitchFamily="18" charset="0"/>
                <a:cs typeface="Times New Roman" panose="02020603050405020304" pitchFamily="18" charset="0"/>
              </a:rPr>
              <a:t>adecvat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parametrii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anteriori</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multe</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aplicații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necesar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se </a:t>
            </a:r>
            <a:r>
              <a:rPr lang="en-US" sz="1400" dirty="0" err="1">
                <a:latin typeface="Times New Roman" panose="02020603050405020304" pitchFamily="18" charset="0"/>
                <a:cs typeface="Times New Roman" panose="02020603050405020304" pitchFamily="18" charset="0"/>
              </a:rPr>
              <a:t>cunoască</a:t>
            </a:r>
            <a:r>
              <a:rPr lang="en-US" sz="1400" dirty="0">
                <a:latin typeface="Times New Roman" panose="02020603050405020304" pitchFamily="18" charset="0"/>
                <a:cs typeface="Times New Roman" panose="02020603050405020304" pitchFamily="18" charset="0"/>
              </a:rPr>
              <a:t> forma </a:t>
            </a:r>
            <a:r>
              <a:rPr lang="en-US" sz="1400" dirty="0" err="1">
                <a:latin typeface="Times New Roman" panose="02020603050405020304" pitchFamily="18" charset="0"/>
                <a:cs typeface="Times New Roman" panose="02020603050405020304" pitchFamily="18" charset="0"/>
              </a:rPr>
              <a:t>exactă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caracteristicii</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I-V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dependența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tensiune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rezistenței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diferențiale</a:t>
            </a:r>
            <a:r>
              <a:rPr lang="en-US" sz="1400" dirty="0">
                <a:latin typeface="Times New Roman" panose="02020603050405020304" pitchFamily="18" charset="0"/>
                <a:cs typeface="Times New Roman" panose="02020603050405020304" pitchFamily="18" charset="0"/>
              </a:rPr>
              <a:t>—R</a:t>
            </a:r>
            <a:r>
              <a:rPr lang="ro-RO" sz="1400" dirty="0">
                <a:latin typeface="Times New Roman" panose="02020603050405020304" pitchFamily="18" charset="0"/>
                <a:cs typeface="Times New Roman" panose="02020603050405020304" pitchFamily="18" charset="0"/>
              </a:rPr>
              <a:t>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capacității</a:t>
            </a:r>
            <a:r>
              <a:rPr lang="en-US" sz="1400" dirty="0">
                <a:latin typeface="Times New Roman" panose="02020603050405020304" pitchFamily="18" charset="0"/>
                <a:cs typeface="Times New Roman" panose="02020603050405020304" pitchFamily="18" charset="0"/>
              </a:rPr>
              <a:t> C.</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Circuitul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echivalent</a:t>
            </a:r>
            <a:r>
              <a:rPr lang="en-US" sz="1400" dirty="0">
                <a:latin typeface="Times New Roman" panose="02020603050405020304" pitchFamily="18" charset="0"/>
                <a:cs typeface="Times New Roman" panose="02020603050405020304" pitchFamily="18" charset="0"/>
              </a:rPr>
              <a:t> mixt </a:t>
            </a:r>
            <a:r>
              <a:rPr lang="ro-RO" sz="1400" dirty="0">
                <a:latin typeface="Times New Roman" panose="02020603050405020304" pitchFamily="18" charset="0"/>
                <a:cs typeface="Times New Roman" panose="02020603050405020304" pitchFamily="18" charset="0"/>
              </a:rPr>
              <a:t>(fig. a) </a:t>
            </a:r>
            <a:r>
              <a:rPr lang="en-US" sz="1400" dirty="0" err="1">
                <a:latin typeface="Times New Roman" panose="02020603050405020304" pitchFamily="18" charset="0"/>
                <a:cs typeface="Times New Roman" panose="02020603050405020304" pitchFamily="18" charset="0"/>
              </a:rPr>
              <a:t>serie-paralel</a:t>
            </a:r>
            <a:r>
              <a:rPr lang="en-US" sz="1400" dirty="0">
                <a:latin typeface="Times New Roman" panose="02020603050405020304" pitchFamily="18" charset="0"/>
                <a:cs typeface="Times New Roman" panose="02020603050405020304" pitchFamily="18" charset="0"/>
              </a:rPr>
              <a:t> al</a:t>
            </a:r>
            <a:r>
              <a:rPr lang="ro-RO"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tunel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frecvent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nepotrivit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calcule</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44A6453-DF60-FF32-FD46-8A97A470C7A4}"/>
              </a:ext>
            </a:extLst>
          </p:cNvPr>
          <p:cNvSpPr txBox="1"/>
          <p:nvPr/>
        </p:nvSpPr>
        <p:spPr>
          <a:xfrm>
            <a:off x="259665" y="2878227"/>
            <a:ext cx="3879439" cy="1169551"/>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С — </a:t>
            </a:r>
            <a:r>
              <a:rPr lang="en-US" sz="1400" dirty="0" err="1">
                <a:latin typeface="Times New Roman" panose="02020603050405020304" pitchFamily="18" charset="0"/>
                <a:cs typeface="Times New Roman" panose="02020603050405020304" pitchFamily="18" charset="0"/>
              </a:rPr>
              <a:t>capacitatea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joncțiunii</a:t>
            </a:r>
            <a:r>
              <a:rPr lang="en-US" sz="1400" dirty="0">
                <a:latin typeface="Times New Roman" panose="02020603050405020304" pitchFamily="18" charset="0"/>
                <a:cs typeface="Times New Roman" panose="02020603050405020304" pitchFamily="18" charset="0"/>
              </a:rPr>
              <a:t> p-n,</a:t>
            </a:r>
          </a:p>
          <a:p>
            <a:r>
              <a:rPr lang="en-US" sz="1400" dirty="0" err="1">
                <a:latin typeface="Times New Roman" panose="02020603050405020304" pitchFamily="18" charset="0"/>
                <a:cs typeface="Times New Roman" panose="02020603050405020304" pitchFamily="18" charset="0"/>
              </a:rPr>
              <a:t>rs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rezistența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pierder</a:t>
            </a:r>
            <a:r>
              <a:rPr lang="ro-RO" sz="1400" dirty="0" err="1">
                <a:latin typeface="Times New Roman" panose="02020603050405020304" pitchFamily="18" charset="0"/>
                <a:cs typeface="Times New Roman" panose="02020603050405020304" pitchFamily="18" charset="0"/>
              </a:rPr>
              <a:t>ilor</a:t>
            </a:r>
            <a:r>
              <a:rPr lang="en-US" sz="1400" dirty="0">
                <a:latin typeface="Times New Roman" panose="02020603050405020304" pitchFamily="18" charset="0"/>
                <a:cs typeface="Times New Roman" panose="02020603050405020304" pitchFamily="18" charset="0"/>
              </a:rPr>
              <a:t> (în </a:t>
            </a:r>
            <a:r>
              <a:rPr lang="ro-RO" sz="1400" dirty="0">
                <a:latin typeface="Times New Roman" panose="02020603050405020304" pitchFamily="18" charset="0"/>
                <a:cs typeface="Times New Roman" panose="02020603050405020304" pitchFamily="18" charset="0"/>
              </a:rPr>
              <a:t>volum</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Ls— </a:t>
            </a:r>
            <a:r>
              <a:rPr lang="en-US" sz="1400" dirty="0" err="1">
                <a:latin typeface="Times New Roman" panose="02020603050405020304" pitchFamily="18" charset="0"/>
                <a:cs typeface="Times New Roman" panose="02020603050405020304" pitchFamily="18" charset="0"/>
              </a:rPr>
              <a:t>inductanța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diodei</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-R — </a:t>
            </a:r>
            <a:r>
              <a:rPr lang="en-US" sz="1400" dirty="0" err="1">
                <a:latin typeface="Times New Roman" panose="02020603050405020304" pitchFamily="18" charset="0"/>
                <a:cs typeface="Times New Roman" panose="02020603050405020304" pitchFamily="18" charset="0"/>
              </a:rPr>
              <a:t>rezistență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negativă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determinată</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panta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porțiunii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descrescătoarea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caracteristicii</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I-V</a:t>
            </a: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5DA136-AD76-833B-48C0-EDFDC0F9F4EC}"/>
              </a:ext>
            </a:extLst>
          </p:cNvPr>
          <p:cNvPicPr>
            <a:picLocks noChangeAspect="1"/>
          </p:cNvPicPr>
          <p:nvPr/>
        </p:nvPicPr>
        <p:blipFill>
          <a:blip r:embed="rId2"/>
          <a:stretch>
            <a:fillRect/>
          </a:stretch>
        </p:blipFill>
        <p:spPr>
          <a:xfrm>
            <a:off x="381000" y="838200"/>
            <a:ext cx="3193618" cy="1939359"/>
          </a:xfrm>
          <a:prstGeom prst="rect">
            <a:avLst/>
          </a:prstGeom>
        </p:spPr>
      </p:pic>
      <p:pic>
        <p:nvPicPr>
          <p:cNvPr id="11" name="Picture 10">
            <a:extLst>
              <a:ext uri="{FF2B5EF4-FFF2-40B4-BE49-F238E27FC236}">
                <a16:creationId xmlns:a16="http://schemas.microsoft.com/office/drawing/2014/main" id="{63D48DD8-02C4-6FE7-0BD2-0D1523D2369D}"/>
              </a:ext>
            </a:extLst>
          </p:cNvPr>
          <p:cNvPicPr>
            <a:picLocks noChangeAspect="1"/>
          </p:cNvPicPr>
          <p:nvPr/>
        </p:nvPicPr>
        <p:blipFill>
          <a:blip r:embed="rId3"/>
          <a:stretch>
            <a:fillRect/>
          </a:stretch>
        </p:blipFill>
        <p:spPr>
          <a:xfrm>
            <a:off x="110608" y="4670226"/>
            <a:ext cx="2066723" cy="800169"/>
          </a:xfrm>
          <a:prstGeom prst="rect">
            <a:avLst/>
          </a:prstGeom>
        </p:spPr>
      </p:pic>
      <p:pic>
        <p:nvPicPr>
          <p:cNvPr id="13" name="Picture 12">
            <a:extLst>
              <a:ext uri="{FF2B5EF4-FFF2-40B4-BE49-F238E27FC236}">
                <a16:creationId xmlns:a16="http://schemas.microsoft.com/office/drawing/2014/main" id="{1A56ED23-FCF7-E000-B656-CBBFBF1888CE}"/>
              </a:ext>
            </a:extLst>
          </p:cNvPr>
          <p:cNvPicPr>
            <a:picLocks noChangeAspect="1"/>
          </p:cNvPicPr>
          <p:nvPr/>
        </p:nvPicPr>
        <p:blipFill>
          <a:blip r:embed="rId4"/>
          <a:stretch>
            <a:fillRect/>
          </a:stretch>
        </p:blipFill>
        <p:spPr>
          <a:xfrm>
            <a:off x="2190972" y="4461620"/>
            <a:ext cx="1764517" cy="1217380"/>
          </a:xfrm>
          <a:prstGeom prst="rect">
            <a:avLst/>
          </a:prstGeom>
        </p:spPr>
      </p:pic>
      <p:sp>
        <p:nvSpPr>
          <p:cNvPr id="15" name="TextBox 14">
            <a:extLst>
              <a:ext uri="{FF2B5EF4-FFF2-40B4-BE49-F238E27FC236}">
                <a16:creationId xmlns:a16="http://schemas.microsoft.com/office/drawing/2014/main" id="{FF69A566-66F9-25B3-34CF-F393B44E5C01}"/>
              </a:ext>
            </a:extLst>
          </p:cNvPr>
          <p:cNvSpPr txBox="1"/>
          <p:nvPr/>
        </p:nvSpPr>
        <p:spPr>
          <a:xfrm>
            <a:off x="110608" y="5763123"/>
            <a:ext cx="4225752" cy="307777"/>
          </a:xfrm>
          <a:prstGeom prst="rect">
            <a:avLst/>
          </a:prstGeom>
          <a:noFill/>
        </p:spPr>
        <p:txBody>
          <a:bodyPr wrap="square">
            <a:spAutoFit/>
          </a:bodyPr>
          <a:lstStyle/>
          <a:p>
            <a:r>
              <a:rPr lang="ro-RO" sz="1400" b="1" dirty="0">
                <a:solidFill>
                  <a:srgbClr val="FF0000"/>
                </a:solidFill>
                <a:latin typeface="Arial" panose="020B0604020202020204" pitchFamily="34" charset="0"/>
                <a:cs typeface="Arial" panose="020B0604020202020204" pitchFamily="34" charset="0"/>
              </a:rPr>
              <a:t>Pentru circuit serie (b)  Pentru circuit paralel (c)</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77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2531" y="2418912"/>
            <a:ext cx="3469219" cy="369332"/>
          </a:xfrm>
          <a:prstGeom prst="rect">
            <a:avLst/>
          </a:prstGeom>
        </p:spPr>
        <p:txBody>
          <a:bodyPr wrap="none">
            <a:spAutoFit/>
          </a:bodyPr>
          <a:lstStyle/>
          <a:p>
            <a:pPr algn="ctr"/>
            <a:r>
              <a:rPr lang="en-US" altLang="en-US" dirty="0"/>
              <a:t>p-</a:t>
            </a:r>
            <a:r>
              <a:rPr lang="ro-MD" altLang="en-US" dirty="0"/>
              <a:t>n joncțiune de Si puternic dopată</a:t>
            </a:r>
          </a:p>
        </p:txBody>
      </p:sp>
      <p:sp>
        <p:nvSpPr>
          <p:cNvPr id="5" name="TextBox 4">
            <a:extLst>
              <a:ext uri="{FF2B5EF4-FFF2-40B4-BE49-F238E27FC236}">
                <a16:creationId xmlns:a16="http://schemas.microsoft.com/office/drawing/2014/main" id="{5CBE3CAC-88A8-6E4D-DDDF-1DB0F824614E}"/>
              </a:ext>
            </a:extLst>
          </p:cNvPr>
          <p:cNvSpPr txBox="1"/>
          <p:nvPr/>
        </p:nvSpPr>
        <p:spPr>
          <a:xfrm>
            <a:off x="171449" y="116937"/>
            <a:ext cx="8439151" cy="4478470"/>
          </a:xfrm>
          <a:prstGeom prst="rect">
            <a:avLst/>
          </a:prstGeom>
          <a:noFill/>
        </p:spPr>
        <p:txBody>
          <a:bodyPr wrap="square">
            <a:spAutoFit/>
          </a:bodyPr>
          <a:lstStyle/>
          <a:p>
            <a:pPr algn="just">
              <a:lnSpc>
                <a:spcPct val="150000"/>
              </a:lnSpc>
            </a:pPr>
            <a:r>
              <a:rPr lang="en-US" altLang="en-US" sz="1600" dirty="0">
                <a:latin typeface="Droid Sans"/>
              </a:rPr>
              <a:t>La </a:t>
            </a:r>
            <a:r>
              <a:rPr lang="en-US" altLang="en-US" sz="1600" dirty="0" err="1">
                <a:latin typeface="Droid Sans"/>
              </a:rPr>
              <a:t>polarizarea</a:t>
            </a:r>
            <a:r>
              <a:rPr lang="en-US" altLang="en-US" sz="1600" dirty="0">
                <a:latin typeface="Droid Sans"/>
              </a:rPr>
              <a:t> </a:t>
            </a:r>
            <a:r>
              <a:rPr lang="en-US" altLang="en-US" sz="1600" dirty="0" err="1">
                <a:latin typeface="Droid Sans"/>
              </a:rPr>
              <a:t>directă</a:t>
            </a:r>
            <a:r>
              <a:rPr lang="en-US" altLang="en-US" sz="1600" dirty="0">
                <a:latin typeface="Droid Sans"/>
              </a:rPr>
              <a:t>, DZ se </a:t>
            </a:r>
            <a:r>
              <a:rPr lang="en-US" altLang="en-US" sz="1600" dirty="0" err="1">
                <a:latin typeface="Droid Sans"/>
              </a:rPr>
              <a:t>comportă</a:t>
            </a:r>
            <a:r>
              <a:rPr lang="en-US" altLang="en-US" sz="1600" dirty="0">
                <a:latin typeface="Droid Sans"/>
              </a:rPr>
              <a:t> precum </a:t>
            </a:r>
            <a:r>
              <a:rPr lang="en-US" altLang="en-US" sz="1600" dirty="0" err="1">
                <a:latin typeface="Droid Sans"/>
              </a:rPr>
              <a:t>diodele</a:t>
            </a:r>
            <a:r>
              <a:rPr lang="en-US" altLang="en-US" sz="1600" dirty="0">
                <a:latin typeface="Droid Sans"/>
              </a:rPr>
              <a:t> </a:t>
            </a:r>
            <a:r>
              <a:rPr lang="en-US" altLang="en-US" sz="1600" dirty="0" err="1">
                <a:latin typeface="Droid Sans"/>
              </a:rPr>
              <a:t>redresoare</a:t>
            </a:r>
            <a:r>
              <a:rPr lang="ro-RO" altLang="en-US" sz="1600" dirty="0">
                <a:latin typeface="Droid Sans"/>
              </a:rPr>
              <a:t> convenționale</a:t>
            </a:r>
            <a:r>
              <a:rPr lang="en-US" altLang="en-US" sz="1600" dirty="0">
                <a:latin typeface="Droid Sans"/>
              </a:rPr>
              <a:t>: </a:t>
            </a:r>
            <a:r>
              <a:rPr lang="en-US" altLang="en-US" sz="1600" dirty="0" err="1">
                <a:latin typeface="Droid Sans"/>
              </a:rPr>
              <a:t>tensiunea</a:t>
            </a:r>
            <a:r>
              <a:rPr lang="en-US" altLang="en-US" sz="1600" dirty="0">
                <a:latin typeface="Droid Sans"/>
              </a:rPr>
              <a:t> </a:t>
            </a:r>
            <a:r>
              <a:rPr lang="en-US" altLang="en-US" sz="1600" dirty="0" err="1">
                <a:latin typeface="Droid Sans"/>
              </a:rPr>
              <a:t>directă</a:t>
            </a:r>
            <a:r>
              <a:rPr lang="en-US" altLang="en-US" sz="1600" dirty="0">
                <a:latin typeface="Droid Sans"/>
              </a:rPr>
              <a:t> are </a:t>
            </a:r>
            <a:r>
              <a:rPr lang="en-US" altLang="en-US" sz="1600" dirty="0" err="1">
                <a:latin typeface="Droid Sans"/>
              </a:rPr>
              <a:t>valoarea</a:t>
            </a:r>
            <a:r>
              <a:rPr lang="en-US" altLang="en-US" sz="1600" dirty="0">
                <a:latin typeface="Droid Sans"/>
              </a:rPr>
              <a:t> de 0,7 V, conform </a:t>
            </a:r>
            <a:r>
              <a:rPr lang="en-US" altLang="en-US" sz="1600" dirty="0" err="1">
                <a:latin typeface="Droid Sans"/>
              </a:rPr>
              <a:t>ecuaţiei</a:t>
            </a:r>
            <a:r>
              <a:rPr lang="en-US" altLang="en-US" sz="1600" dirty="0">
                <a:latin typeface="Droid Sans"/>
              </a:rPr>
              <a:t> </a:t>
            </a:r>
            <a:r>
              <a:rPr lang="en-US" altLang="en-US" sz="1600" dirty="0" err="1">
                <a:latin typeface="Droid Sans"/>
              </a:rPr>
              <a:t>diodei</a:t>
            </a:r>
            <a:r>
              <a:rPr lang="en-US" altLang="en-US" sz="1600" dirty="0">
                <a:latin typeface="Droid Sans"/>
              </a:rPr>
              <a:t>. </a:t>
            </a:r>
            <a:endParaRPr lang="ro-RO" altLang="en-US" sz="1600" dirty="0">
              <a:latin typeface="Droid Sans"/>
            </a:endParaRPr>
          </a:p>
          <a:p>
            <a:pPr algn="just">
              <a:lnSpc>
                <a:spcPct val="150000"/>
              </a:lnSpc>
            </a:pPr>
            <a:r>
              <a:rPr lang="en-US" altLang="en-US" sz="1600" dirty="0">
                <a:latin typeface="Droid Sans"/>
              </a:rPr>
              <a:t>La </a:t>
            </a:r>
            <a:r>
              <a:rPr lang="en-US" altLang="en-US" sz="1600" dirty="0" err="1">
                <a:latin typeface="Droid Sans"/>
              </a:rPr>
              <a:t>polarizarea</a:t>
            </a:r>
            <a:r>
              <a:rPr lang="en-US" altLang="en-US" sz="1600" dirty="0">
                <a:latin typeface="Droid Sans"/>
              </a:rPr>
              <a:t> </a:t>
            </a:r>
            <a:r>
              <a:rPr lang="en-US" altLang="en-US" sz="1600" dirty="0" err="1">
                <a:latin typeface="Droid Sans"/>
              </a:rPr>
              <a:t>inversă</a:t>
            </a:r>
            <a:r>
              <a:rPr lang="en-US" altLang="en-US" sz="1600" dirty="0">
                <a:latin typeface="Droid Sans"/>
              </a:rPr>
              <a:t> </a:t>
            </a:r>
            <a:r>
              <a:rPr lang="en-US" altLang="en-US" sz="1600" dirty="0" err="1">
                <a:latin typeface="Droid Sans"/>
              </a:rPr>
              <a:t>însă</a:t>
            </a:r>
            <a:r>
              <a:rPr lang="en-US" altLang="en-US" sz="1600" dirty="0">
                <a:latin typeface="Droid Sans"/>
              </a:rPr>
              <a:t>, </a:t>
            </a:r>
            <a:r>
              <a:rPr lang="en-US" altLang="en-US" sz="1600" dirty="0" err="1">
                <a:latin typeface="Droid Sans"/>
              </a:rPr>
              <a:t>acestea</a:t>
            </a:r>
            <a:r>
              <a:rPr lang="en-US" altLang="en-US" sz="1600" dirty="0">
                <a:latin typeface="Droid Sans"/>
              </a:rPr>
              <a:t> nu </a:t>
            </a:r>
            <a:r>
              <a:rPr lang="en-US" altLang="en-US" sz="1600" dirty="0" err="1">
                <a:latin typeface="Droid Sans"/>
              </a:rPr>
              <a:t>conduc</a:t>
            </a:r>
            <a:r>
              <a:rPr lang="en-US" altLang="en-US" sz="1600" dirty="0">
                <a:latin typeface="Droid Sans"/>
              </a:rPr>
              <a:t> </a:t>
            </a:r>
            <a:r>
              <a:rPr lang="en-US" altLang="en-US" sz="1600" dirty="0" err="1">
                <a:latin typeface="Droid Sans"/>
              </a:rPr>
              <a:t>curentul</a:t>
            </a:r>
            <a:r>
              <a:rPr lang="en-US" altLang="en-US" sz="1600" dirty="0">
                <a:latin typeface="Droid Sans"/>
              </a:rPr>
              <a:t> </a:t>
            </a:r>
            <a:r>
              <a:rPr lang="en-US" altLang="en-US" sz="1600" dirty="0" err="1">
                <a:latin typeface="Droid Sans"/>
              </a:rPr>
              <a:t>decât</a:t>
            </a:r>
            <a:r>
              <a:rPr lang="en-US" altLang="en-US" sz="1600" dirty="0">
                <a:latin typeface="Droid Sans"/>
              </a:rPr>
              <a:t> </a:t>
            </a:r>
            <a:r>
              <a:rPr lang="en-US" altLang="en-US" sz="1600" dirty="0" err="1">
                <a:latin typeface="Droid Sans"/>
              </a:rPr>
              <a:t>peste</a:t>
            </a:r>
            <a:r>
              <a:rPr lang="en-US" altLang="en-US" sz="1600" dirty="0">
                <a:latin typeface="Droid Sans"/>
              </a:rPr>
              <a:t> o </a:t>
            </a:r>
            <a:r>
              <a:rPr lang="en-US" altLang="en-US" sz="1600" dirty="0" err="1">
                <a:latin typeface="Droid Sans"/>
              </a:rPr>
              <a:t>anumită</a:t>
            </a:r>
            <a:r>
              <a:rPr lang="en-US" altLang="en-US" sz="1600" dirty="0">
                <a:latin typeface="Droid Sans"/>
              </a:rPr>
              <a:t> </a:t>
            </a:r>
            <a:r>
              <a:rPr lang="en-US" altLang="en-US" sz="1600" dirty="0" err="1">
                <a:latin typeface="Droid Sans"/>
              </a:rPr>
              <a:t>valoare</a:t>
            </a:r>
            <a:r>
              <a:rPr lang="en-US" altLang="en-US" sz="1600" dirty="0">
                <a:latin typeface="Droid Sans"/>
              </a:rPr>
              <a:t> a </a:t>
            </a:r>
            <a:r>
              <a:rPr lang="en-US" altLang="en-US" sz="1600" dirty="0" err="1">
                <a:latin typeface="Droid Sans"/>
              </a:rPr>
              <a:t>tensiunii</a:t>
            </a:r>
            <a:r>
              <a:rPr lang="en-US" altLang="en-US" sz="1600" dirty="0">
                <a:latin typeface="Droid Sans"/>
              </a:rPr>
              <a:t> de </a:t>
            </a:r>
            <a:r>
              <a:rPr lang="en-US" altLang="en-US" sz="1600" dirty="0" err="1">
                <a:latin typeface="Droid Sans"/>
              </a:rPr>
              <a:t>alimentare</a:t>
            </a:r>
            <a:r>
              <a:rPr lang="en-US" altLang="en-US" sz="1600" dirty="0">
                <a:latin typeface="Droid Sans"/>
              </a:rPr>
              <a:t>, </a:t>
            </a:r>
            <a:r>
              <a:rPr lang="en-US" altLang="en-US" sz="1600" dirty="0" err="1">
                <a:latin typeface="Droid Sans"/>
              </a:rPr>
              <a:t>valoare</a:t>
            </a:r>
            <a:r>
              <a:rPr lang="en-US" altLang="en-US" sz="1600" dirty="0">
                <a:latin typeface="Droid Sans"/>
              </a:rPr>
              <a:t> </a:t>
            </a:r>
            <a:r>
              <a:rPr lang="en-US" altLang="en-US" sz="1600" dirty="0" err="1">
                <a:latin typeface="Droid Sans"/>
              </a:rPr>
              <a:t>denumită</a:t>
            </a:r>
            <a:r>
              <a:rPr lang="en-US" altLang="en-US" sz="1600" dirty="0">
                <a:latin typeface="Droid Sans"/>
              </a:rPr>
              <a:t> </a:t>
            </a:r>
            <a:r>
              <a:rPr lang="en-US" altLang="en-US" sz="1600" dirty="0" err="1">
                <a:latin typeface="Droid Sans"/>
              </a:rPr>
              <a:t>tensiune</a:t>
            </a:r>
            <a:r>
              <a:rPr lang="en-US" altLang="en-US" sz="1600" dirty="0">
                <a:latin typeface="Droid Sans"/>
              </a:rPr>
              <a:t> Zener; </a:t>
            </a:r>
            <a:r>
              <a:rPr lang="en-US" altLang="en-US" sz="1600" dirty="0" err="1">
                <a:latin typeface="Droid Sans"/>
              </a:rPr>
              <a:t>după</a:t>
            </a:r>
            <a:r>
              <a:rPr lang="en-US" altLang="en-US" sz="1600" dirty="0">
                <a:latin typeface="Droid Sans"/>
              </a:rPr>
              <a:t> </a:t>
            </a:r>
            <a:r>
              <a:rPr lang="en-US" altLang="en-US" sz="1600" dirty="0" err="1">
                <a:latin typeface="Droid Sans"/>
              </a:rPr>
              <a:t>atingerea</a:t>
            </a:r>
            <a:r>
              <a:rPr lang="en-US" altLang="en-US" sz="1600" dirty="0">
                <a:latin typeface="Droid Sans"/>
              </a:rPr>
              <a:t> </a:t>
            </a:r>
            <a:r>
              <a:rPr lang="en-US" altLang="en-US" sz="1600" dirty="0" err="1">
                <a:latin typeface="Droid Sans"/>
              </a:rPr>
              <a:t>acestei</a:t>
            </a:r>
            <a:r>
              <a:rPr lang="en-US" altLang="en-US" sz="1600" dirty="0">
                <a:latin typeface="Droid Sans"/>
              </a:rPr>
              <a:t> </a:t>
            </a:r>
            <a:r>
              <a:rPr lang="en-US" altLang="en-US" sz="1600" dirty="0" err="1">
                <a:latin typeface="Droid Sans"/>
              </a:rPr>
              <a:t>valori</a:t>
            </a:r>
            <a:r>
              <a:rPr lang="en-US" altLang="en-US" sz="1600" dirty="0">
                <a:latin typeface="Droid Sans"/>
              </a:rPr>
              <a:t>, DZ </a:t>
            </a:r>
            <a:r>
              <a:rPr lang="en-US" altLang="en-US" sz="1600" dirty="0" err="1">
                <a:latin typeface="Droid Sans"/>
              </a:rPr>
              <a:t>va</a:t>
            </a:r>
            <a:r>
              <a:rPr lang="en-US" altLang="en-US" sz="1600" dirty="0">
                <a:latin typeface="Droid Sans"/>
              </a:rPr>
              <a:t> </a:t>
            </a:r>
            <a:r>
              <a:rPr lang="en-US" altLang="en-US" sz="1600" dirty="0" err="1">
                <a:latin typeface="Droid Sans"/>
              </a:rPr>
              <a:t>putea</a:t>
            </a:r>
            <a:r>
              <a:rPr lang="en-US" altLang="en-US" sz="1600" dirty="0">
                <a:latin typeface="Droid Sans"/>
              </a:rPr>
              <a:t> </a:t>
            </a:r>
            <a:r>
              <a:rPr lang="en-US" altLang="en-US" sz="1600" dirty="0" err="1">
                <a:latin typeface="Droid Sans"/>
              </a:rPr>
              <a:t>să</a:t>
            </a:r>
            <a:r>
              <a:rPr lang="en-US" altLang="en-US" sz="1600" dirty="0">
                <a:latin typeface="Droid Sans"/>
              </a:rPr>
              <a:t> </a:t>
            </a:r>
            <a:r>
              <a:rPr lang="en-US" altLang="en-US" sz="1600" dirty="0" err="1">
                <a:latin typeface="Droid Sans"/>
              </a:rPr>
              <a:t>conducă</a:t>
            </a:r>
            <a:r>
              <a:rPr lang="en-US" altLang="en-US" sz="1600" dirty="0">
                <a:latin typeface="Droid Sans"/>
              </a:rPr>
              <a:t> un </a:t>
            </a:r>
            <a:r>
              <a:rPr lang="en-US" altLang="en-US" sz="1600" dirty="0" err="1">
                <a:latin typeface="Droid Sans"/>
              </a:rPr>
              <a:t>curent</a:t>
            </a:r>
            <a:r>
              <a:rPr lang="en-US" altLang="en-US" sz="1600" dirty="0">
                <a:latin typeface="Droid Sans"/>
              </a:rPr>
              <a:t> </a:t>
            </a:r>
            <a:r>
              <a:rPr lang="en-US" altLang="en-US" sz="1600" dirty="0" err="1">
                <a:latin typeface="Droid Sans"/>
              </a:rPr>
              <a:t>substanţial</a:t>
            </a:r>
            <a:r>
              <a:rPr lang="en-US" altLang="en-US" sz="1600" dirty="0">
                <a:latin typeface="Droid Sans"/>
              </a:rPr>
              <a:t>, </a:t>
            </a:r>
            <a:r>
              <a:rPr lang="en-US" altLang="en-US" sz="1600" dirty="0" err="1">
                <a:latin typeface="Droid Sans"/>
              </a:rPr>
              <a:t>dar</a:t>
            </a:r>
            <a:r>
              <a:rPr lang="en-US" altLang="en-US" sz="1600" dirty="0">
                <a:latin typeface="Droid Sans"/>
              </a:rPr>
              <a:t> </a:t>
            </a:r>
            <a:r>
              <a:rPr lang="en-US" altLang="en-US" sz="1600" dirty="0" err="1">
                <a:latin typeface="Droid Sans"/>
              </a:rPr>
              <a:t>va</a:t>
            </a:r>
            <a:r>
              <a:rPr lang="en-US" altLang="en-US" sz="1600" dirty="0">
                <a:latin typeface="Droid Sans"/>
              </a:rPr>
              <a:t> </a:t>
            </a:r>
            <a:r>
              <a:rPr lang="en-US" altLang="en-US" sz="1600" dirty="0" err="1">
                <a:latin typeface="Droid Sans"/>
              </a:rPr>
              <a:t>limita</a:t>
            </a:r>
            <a:r>
              <a:rPr lang="en-US" altLang="en-US" sz="1600" dirty="0">
                <a:latin typeface="Droid Sans"/>
              </a:rPr>
              <a:t> </a:t>
            </a:r>
            <a:r>
              <a:rPr lang="en-US" altLang="en-US" sz="1600" dirty="0" err="1">
                <a:latin typeface="Droid Sans"/>
              </a:rPr>
              <a:t>căderea</a:t>
            </a:r>
            <a:r>
              <a:rPr lang="en-US" altLang="en-US" sz="1600" dirty="0">
                <a:latin typeface="Droid Sans"/>
              </a:rPr>
              <a:t> de </a:t>
            </a:r>
            <a:r>
              <a:rPr lang="en-US" altLang="en-US" sz="1600" dirty="0" err="1">
                <a:latin typeface="Droid Sans"/>
              </a:rPr>
              <a:t>tensiune</a:t>
            </a:r>
            <a:r>
              <a:rPr lang="en-US" altLang="en-US" sz="1600" dirty="0">
                <a:latin typeface="Droid Sans"/>
              </a:rPr>
              <a:t> la </a:t>
            </a:r>
            <a:r>
              <a:rPr lang="en-US" altLang="en-US" sz="1600" dirty="0" err="1">
                <a:latin typeface="Droid Sans"/>
              </a:rPr>
              <a:t>bornele</a:t>
            </a:r>
            <a:r>
              <a:rPr lang="en-US" altLang="en-US" sz="1600" dirty="0">
                <a:latin typeface="Droid Sans"/>
              </a:rPr>
              <a:t> sale la </a:t>
            </a:r>
            <a:r>
              <a:rPr lang="en-US" altLang="en-US" sz="1600" dirty="0" err="1">
                <a:latin typeface="Droid Sans"/>
              </a:rPr>
              <a:t>acea</a:t>
            </a:r>
            <a:r>
              <a:rPr lang="en-US" altLang="en-US" sz="1600" dirty="0">
                <a:latin typeface="Droid Sans"/>
              </a:rPr>
              <a:t> </a:t>
            </a:r>
            <a:r>
              <a:rPr lang="en-US" altLang="en-US" sz="1600" dirty="0" err="1">
                <a:latin typeface="Droid Sans"/>
              </a:rPr>
              <a:t>tensiune</a:t>
            </a:r>
            <a:r>
              <a:rPr lang="en-US" altLang="en-US" sz="1600" dirty="0">
                <a:latin typeface="Droid Sans"/>
              </a:rPr>
              <a:t> Zener. </a:t>
            </a:r>
            <a:endParaRPr lang="ro-RO" altLang="en-US" sz="1600" dirty="0">
              <a:latin typeface="Droid Sans"/>
            </a:endParaRPr>
          </a:p>
          <a:p>
            <a:pPr algn="just">
              <a:lnSpc>
                <a:spcPct val="150000"/>
              </a:lnSpc>
            </a:pPr>
            <a:r>
              <a:rPr lang="en-US" altLang="en-US" sz="1600" dirty="0" err="1">
                <a:latin typeface="Droid Sans"/>
              </a:rPr>
              <a:t>Atât</a:t>
            </a:r>
            <a:r>
              <a:rPr lang="en-US" altLang="en-US" sz="1600" dirty="0">
                <a:latin typeface="Droid Sans"/>
              </a:rPr>
              <a:t> </a:t>
            </a:r>
            <a:r>
              <a:rPr lang="en-US" altLang="en-US" sz="1600" dirty="0" err="1">
                <a:latin typeface="Droid Sans"/>
              </a:rPr>
              <a:t>timp</a:t>
            </a:r>
            <a:r>
              <a:rPr lang="en-US" altLang="en-US" sz="1600" dirty="0">
                <a:latin typeface="Droid Sans"/>
              </a:rPr>
              <a:t> </a:t>
            </a:r>
            <a:r>
              <a:rPr lang="en-US" altLang="en-US" sz="1600" dirty="0" err="1">
                <a:latin typeface="Droid Sans"/>
              </a:rPr>
              <a:t>când</a:t>
            </a:r>
            <a:r>
              <a:rPr lang="en-US" altLang="en-US" sz="1600" dirty="0">
                <a:latin typeface="Droid Sans"/>
              </a:rPr>
              <a:t> </a:t>
            </a:r>
            <a:r>
              <a:rPr lang="en-US" altLang="en-US" sz="1600" dirty="0" err="1">
                <a:latin typeface="Droid Sans"/>
              </a:rPr>
              <a:t>puterea</a:t>
            </a:r>
            <a:r>
              <a:rPr lang="en-US" altLang="en-US" sz="1600" dirty="0">
                <a:latin typeface="Droid Sans"/>
              </a:rPr>
              <a:t> </a:t>
            </a:r>
            <a:r>
              <a:rPr lang="en-US" altLang="en-US" sz="1600" dirty="0" err="1">
                <a:latin typeface="Droid Sans"/>
              </a:rPr>
              <a:t>disipată</a:t>
            </a:r>
            <a:r>
              <a:rPr lang="en-US" altLang="en-US" sz="1600" dirty="0">
                <a:latin typeface="Droid Sans"/>
              </a:rPr>
              <a:t> sub </a:t>
            </a:r>
            <a:r>
              <a:rPr lang="en-US" altLang="en-US" sz="1600" dirty="0" err="1">
                <a:latin typeface="Droid Sans"/>
              </a:rPr>
              <a:t>formă</a:t>
            </a:r>
            <a:r>
              <a:rPr lang="en-US" altLang="en-US" sz="1600" dirty="0">
                <a:latin typeface="Droid Sans"/>
              </a:rPr>
              <a:t> de </a:t>
            </a:r>
            <a:r>
              <a:rPr lang="en-US" altLang="en-US" sz="1600" dirty="0" err="1">
                <a:latin typeface="Droid Sans"/>
              </a:rPr>
              <a:t>căldură</a:t>
            </a:r>
            <a:r>
              <a:rPr lang="en-US" altLang="en-US" sz="1600" dirty="0">
                <a:latin typeface="Droid Sans"/>
              </a:rPr>
              <a:t> nu </a:t>
            </a:r>
            <a:r>
              <a:rPr lang="en-US" altLang="en-US" sz="1600" dirty="0" err="1">
                <a:latin typeface="Droid Sans"/>
              </a:rPr>
              <a:t>depăşeşte</a:t>
            </a:r>
            <a:r>
              <a:rPr lang="en-US" altLang="en-US" sz="1600" dirty="0">
                <a:latin typeface="Droid Sans"/>
              </a:rPr>
              <a:t> </a:t>
            </a:r>
            <a:r>
              <a:rPr lang="en-US" altLang="en-US" sz="1600" dirty="0" err="1">
                <a:latin typeface="Droid Sans"/>
              </a:rPr>
              <a:t>limita</a:t>
            </a:r>
            <a:r>
              <a:rPr lang="en-US" altLang="en-US" sz="1600" dirty="0">
                <a:latin typeface="Droid Sans"/>
              </a:rPr>
              <a:t> </a:t>
            </a:r>
            <a:r>
              <a:rPr lang="en-US" altLang="en-US" sz="1600" dirty="0" err="1">
                <a:latin typeface="Droid Sans"/>
              </a:rPr>
              <a:t>termică</a:t>
            </a:r>
            <a:r>
              <a:rPr lang="en-US" altLang="en-US" sz="1600" dirty="0">
                <a:latin typeface="Droid Sans"/>
              </a:rPr>
              <a:t> a </a:t>
            </a:r>
            <a:r>
              <a:rPr lang="en-US" altLang="en-US" sz="1600" dirty="0" err="1">
                <a:latin typeface="Droid Sans"/>
              </a:rPr>
              <a:t>diodei</a:t>
            </a:r>
            <a:r>
              <a:rPr lang="en-US" altLang="en-US" sz="1600" dirty="0">
                <a:latin typeface="Droid Sans"/>
              </a:rPr>
              <a:t>, </a:t>
            </a:r>
            <a:r>
              <a:rPr lang="en-US" altLang="en-US" sz="1600" dirty="0" err="1">
                <a:latin typeface="Droid Sans"/>
              </a:rPr>
              <a:t>aceasta</a:t>
            </a:r>
            <a:r>
              <a:rPr lang="en-US" altLang="en-US" sz="1600" dirty="0">
                <a:latin typeface="Droid Sans"/>
              </a:rPr>
              <a:t> nu </a:t>
            </a:r>
            <a:r>
              <a:rPr lang="en-US" altLang="en-US" sz="1600" dirty="0" err="1">
                <a:latin typeface="Droid Sans"/>
              </a:rPr>
              <a:t>va</a:t>
            </a:r>
            <a:r>
              <a:rPr lang="en-US" altLang="en-US" sz="1600" dirty="0">
                <a:latin typeface="Droid Sans"/>
              </a:rPr>
              <a:t> fi </a:t>
            </a:r>
            <a:r>
              <a:rPr lang="en-US" altLang="en-US" sz="1600" dirty="0" err="1">
                <a:latin typeface="Droid Sans"/>
              </a:rPr>
              <a:t>afectată</a:t>
            </a:r>
            <a:r>
              <a:rPr lang="en-US" altLang="en-US" sz="1600" dirty="0">
                <a:latin typeface="Droid Sans"/>
              </a:rPr>
              <a:t> </a:t>
            </a:r>
            <a:r>
              <a:rPr lang="en-US" altLang="en-US" sz="1600" dirty="0" err="1">
                <a:latin typeface="Droid Sans"/>
              </a:rPr>
              <a:t>în</a:t>
            </a:r>
            <a:r>
              <a:rPr lang="en-US" altLang="en-US" sz="1600" dirty="0">
                <a:latin typeface="Droid Sans"/>
              </a:rPr>
              <a:t> </a:t>
            </a:r>
            <a:r>
              <a:rPr lang="en-US" altLang="en-US" sz="1600" dirty="0" err="1">
                <a:latin typeface="Droid Sans"/>
              </a:rPr>
              <a:t>niciun</a:t>
            </a:r>
            <a:r>
              <a:rPr lang="en-US" altLang="en-US" sz="1600" dirty="0">
                <a:latin typeface="Droid Sans"/>
              </a:rPr>
              <a:t> </a:t>
            </a:r>
            <a:r>
              <a:rPr lang="en-US" altLang="en-US" sz="1600" dirty="0" err="1">
                <a:latin typeface="Droid Sans"/>
              </a:rPr>
              <a:t>fel</a:t>
            </a:r>
            <a:r>
              <a:rPr lang="en-US" altLang="en-US" sz="1600" dirty="0">
                <a:latin typeface="Droid Sans"/>
              </a:rPr>
              <a:t>.</a:t>
            </a:r>
            <a:r>
              <a:rPr lang="en-US" altLang="en-US" sz="1600" dirty="0">
                <a:solidFill>
                  <a:srgbClr val="333333"/>
                </a:solidFill>
                <a:latin typeface="Droid Sans"/>
              </a:rPr>
              <a:t> DZ sunt </a:t>
            </a:r>
            <a:r>
              <a:rPr lang="en-US" altLang="en-US" sz="1600" dirty="0" err="1">
                <a:solidFill>
                  <a:srgbClr val="333333"/>
                </a:solidFill>
                <a:latin typeface="Droid Sans"/>
              </a:rPr>
              <a:t>confecţionate</a:t>
            </a:r>
            <a:r>
              <a:rPr lang="en-US" altLang="en-US" sz="1600" dirty="0">
                <a:solidFill>
                  <a:srgbClr val="333333"/>
                </a:solidFill>
                <a:latin typeface="Droid Sans"/>
              </a:rPr>
              <a:t> cu </a:t>
            </a:r>
            <a:r>
              <a:rPr lang="en-US" altLang="en-US" sz="1600" dirty="0" err="1">
                <a:solidFill>
                  <a:srgbClr val="333333"/>
                </a:solidFill>
                <a:latin typeface="Droid Sans"/>
              </a:rPr>
              <a:t>tensiuni</a:t>
            </a:r>
            <a:r>
              <a:rPr lang="en-US" altLang="en-US" sz="1600" dirty="0">
                <a:solidFill>
                  <a:srgbClr val="333333"/>
                </a:solidFill>
                <a:latin typeface="Droid Sans"/>
              </a:rPr>
              <a:t> Zener de </a:t>
            </a:r>
            <a:r>
              <a:rPr lang="en-US" altLang="en-US" sz="1600" dirty="0" err="1">
                <a:solidFill>
                  <a:srgbClr val="333333"/>
                </a:solidFill>
                <a:latin typeface="Droid Sans"/>
              </a:rPr>
              <a:t>câţiva</a:t>
            </a:r>
            <a:r>
              <a:rPr lang="en-US" altLang="en-US" sz="1600" dirty="0">
                <a:solidFill>
                  <a:srgbClr val="333333"/>
                </a:solidFill>
                <a:latin typeface="Droid Sans"/>
              </a:rPr>
              <a:t> </a:t>
            </a:r>
            <a:r>
              <a:rPr lang="en-US" altLang="en-US" sz="1600" dirty="0" err="1">
                <a:solidFill>
                  <a:srgbClr val="333333"/>
                </a:solidFill>
                <a:latin typeface="Droid Sans"/>
              </a:rPr>
              <a:t>volţi</a:t>
            </a:r>
            <a:r>
              <a:rPr lang="en-US" altLang="en-US" sz="1600" dirty="0">
                <a:solidFill>
                  <a:srgbClr val="333333"/>
                </a:solidFill>
                <a:latin typeface="Droid Sans"/>
              </a:rPr>
              <a:t> </a:t>
            </a:r>
            <a:r>
              <a:rPr lang="en-US" altLang="en-US" sz="1600" dirty="0" err="1">
                <a:solidFill>
                  <a:srgbClr val="333333"/>
                </a:solidFill>
                <a:latin typeface="Droid Sans"/>
              </a:rPr>
              <a:t>până</a:t>
            </a:r>
            <a:r>
              <a:rPr lang="en-US" altLang="en-US" sz="1600" dirty="0">
                <a:solidFill>
                  <a:srgbClr val="333333"/>
                </a:solidFill>
                <a:latin typeface="Droid Sans"/>
              </a:rPr>
              <a:t> la </a:t>
            </a:r>
            <a:r>
              <a:rPr lang="en-US" altLang="en-US" sz="1600" dirty="0" err="1">
                <a:solidFill>
                  <a:srgbClr val="333333"/>
                </a:solidFill>
                <a:latin typeface="Droid Sans"/>
              </a:rPr>
              <a:t>sute</a:t>
            </a:r>
            <a:r>
              <a:rPr lang="en-US" altLang="en-US" sz="1600" dirty="0">
                <a:solidFill>
                  <a:srgbClr val="333333"/>
                </a:solidFill>
                <a:latin typeface="Droid Sans"/>
              </a:rPr>
              <a:t> de </a:t>
            </a:r>
            <a:r>
              <a:rPr lang="en-US" altLang="en-US" sz="1600" dirty="0" err="1">
                <a:solidFill>
                  <a:srgbClr val="333333"/>
                </a:solidFill>
                <a:latin typeface="Droid Sans"/>
              </a:rPr>
              <a:t>volţi</a:t>
            </a:r>
            <a:r>
              <a:rPr lang="en-US" altLang="en-US" sz="1600" dirty="0">
                <a:solidFill>
                  <a:srgbClr val="333333"/>
                </a:solidFill>
                <a:latin typeface="Droid Sans"/>
              </a:rPr>
              <a:t>. </a:t>
            </a:r>
            <a:endParaRPr lang="ro-RO" altLang="en-US" sz="1600" dirty="0">
              <a:solidFill>
                <a:srgbClr val="333333"/>
              </a:solidFill>
              <a:latin typeface="Droid Sans"/>
            </a:endParaRPr>
          </a:p>
          <a:p>
            <a:pPr algn="just">
              <a:lnSpc>
                <a:spcPct val="150000"/>
              </a:lnSpc>
            </a:pPr>
            <a:r>
              <a:rPr lang="en-US" altLang="en-US" sz="1600" dirty="0" err="1">
                <a:solidFill>
                  <a:srgbClr val="333333"/>
                </a:solidFill>
                <a:latin typeface="Droid Sans"/>
              </a:rPr>
              <a:t>Tensiunea</a:t>
            </a:r>
            <a:r>
              <a:rPr lang="en-US" altLang="en-US" sz="1600" dirty="0">
                <a:solidFill>
                  <a:srgbClr val="333333"/>
                </a:solidFill>
                <a:latin typeface="Droid Sans"/>
              </a:rPr>
              <a:t> Zener </a:t>
            </a:r>
            <a:r>
              <a:rPr lang="en-US" altLang="en-US" sz="1600" dirty="0" err="1">
                <a:solidFill>
                  <a:srgbClr val="333333"/>
                </a:solidFill>
                <a:latin typeface="Droid Sans"/>
              </a:rPr>
              <a:t>variază</a:t>
            </a:r>
            <a:r>
              <a:rPr lang="en-US" altLang="en-US" sz="1600" dirty="0">
                <a:solidFill>
                  <a:srgbClr val="333333"/>
                </a:solidFill>
                <a:latin typeface="Droid Sans"/>
              </a:rPr>
              <a:t> </a:t>
            </a:r>
            <a:r>
              <a:rPr lang="en-US" altLang="en-US" sz="1600" dirty="0" err="1">
                <a:solidFill>
                  <a:srgbClr val="333333"/>
                </a:solidFill>
                <a:latin typeface="Droid Sans"/>
              </a:rPr>
              <a:t>uşor</a:t>
            </a:r>
            <a:r>
              <a:rPr lang="en-US" altLang="en-US" sz="1600" dirty="0">
                <a:solidFill>
                  <a:srgbClr val="333333"/>
                </a:solidFill>
                <a:latin typeface="Droid Sans"/>
              </a:rPr>
              <a:t> cu </a:t>
            </a:r>
            <a:r>
              <a:rPr lang="en-US" altLang="en-US" sz="1600" dirty="0" err="1">
                <a:solidFill>
                  <a:srgbClr val="333333"/>
                </a:solidFill>
                <a:latin typeface="Droid Sans"/>
              </a:rPr>
              <a:t>temperatura</a:t>
            </a:r>
            <a:r>
              <a:rPr lang="en-US" altLang="en-US" sz="1600" dirty="0">
                <a:solidFill>
                  <a:srgbClr val="333333"/>
                </a:solidFill>
                <a:latin typeface="Droid Sans"/>
              </a:rPr>
              <a:t>, </a:t>
            </a:r>
            <a:r>
              <a:rPr lang="en-US" altLang="en-US" sz="1600" dirty="0" err="1">
                <a:solidFill>
                  <a:srgbClr val="333333"/>
                </a:solidFill>
                <a:latin typeface="Droid Sans"/>
              </a:rPr>
              <a:t>dar</a:t>
            </a:r>
            <a:r>
              <a:rPr lang="en-US" altLang="en-US" sz="1600" dirty="0">
                <a:solidFill>
                  <a:srgbClr val="333333"/>
                </a:solidFill>
                <a:latin typeface="Droid Sans"/>
              </a:rPr>
              <a:t> </a:t>
            </a:r>
            <a:r>
              <a:rPr lang="en-US" altLang="en-US" sz="1600" dirty="0" err="1">
                <a:solidFill>
                  <a:srgbClr val="333333"/>
                </a:solidFill>
                <a:latin typeface="Droid Sans"/>
              </a:rPr>
              <a:t>acestea</a:t>
            </a:r>
            <a:r>
              <a:rPr lang="en-US" altLang="en-US" sz="1600" dirty="0">
                <a:solidFill>
                  <a:srgbClr val="333333"/>
                </a:solidFill>
                <a:latin typeface="Droid Sans"/>
              </a:rPr>
              <a:t> pot fi </a:t>
            </a:r>
            <a:r>
              <a:rPr lang="en-US" altLang="en-US" sz="1600" dirty="0" err="1">
                <a:solidFill>
                  <a:srgbClr val="333333"/>
                </a:solidFill>
                <a:latin typeface="Droid Sans"/>
              </a:rPr>
              <a:t>folosite</a:t>
            </a:r>
            <a:r>
              <a:rPr lang="en-US" altLang="en-US" sz="1600" dirty="0">
                <a:solidFill>
                  <a:srgbClr val="333333"/>
                </a:solidFill>
                <a:latin typeface="Droid Sans"/>
              </a:rPr>
              <a:t> cu </a:t>
            </a:r>
            <a:r>
              <a:rPr lang="en-US" altLang="en-US" sz="1600" dirty="0" err="1">
                <a:solidFill>
                  <a:srgbClr val="333333"/>
                </a:solidFill>
                <a:latin typeface="Droid Sans"/>
              </a:rPr>
              <a:t>succes</a:t>
            </a:r>
            <a:r>
              <a:rPr lang="en-US" altLang="en-US" sz="1600" dirty="0">
                <a:solidFill>
                  <a:srgbClr val="333333"/>
                </a:solidFill>
                <a:latin typeface="Droid Sans"/>
              </a:rPr>
              <a:t> ca </a:t>
            </a:r>
            <a:r>
              <a:rPr lang="en-US" altLang="en-US" sz="1600" dirty="0" err="1">
                <a:solidFill>
                  <a:srgbClr val="333333"/>
                </a:solidFill>
                <a:latin typeface="Droid Sans"/>
              </a:rPr>
              <a:t>dispozitive</a:t>
            </a:r>
            <a:r>
              <a:rPr lang="en-US" altLang="en-US" sz="1600" dirty="0">
                <a:solidFill>
                  <a:srgbClr val="333333"/>
                </a:solidFill>
                <a:latin typeface="Droid Sans"/>
              </a:rPr>
              <a:t> de </a:t>
            </a:r>
            <a:r>
              <a:rPr lang="en-US" altLang="en-US" sz="1600" dirty="0" err="1">
                <a:solidFill>
                  <a:srgbClr val="333333"/>
                </a:solidFill>
                <a:latin typeface="Droid Sans"/>
              </a:rPr>
              <a:t>stabilizare</a:t>
            </a:r>
            <a:r>
              <a:rPr lang="en-US" altLang="en-US" sz="1600" dirty="0">
                <a:solidFill>
                  <a:srgbClr val="333333"/>
                </a:solidFill>
                <a:latin typeface="Droid Sans"/>
              </a:rPr>
              <a:t> a </a:t>
            </a:r>
            <a:r>
              <a:rPr lang="en-US" altLang="en-US" sz="1600" dirty="0" err="1">
                <a:solidFill>
                  <a:srgbClr val="333333"/>
                </a:solidFill>
                <a:latin typeface="Droid Sans"/>
              </a:rPr>
              <a:t>tensiunii</a:t>
            </a:r>
            <a:r>
              <a:rPr lang="en-US" altLang="en-US" sz="1600" dirty="0">
                <a:solidFill>
                  <a:srgbClr val="333333"/>
                </a:solidFill>
                <a:latin typeface="Droid Sans"/>
              </a:rPr>
              <a:t> </a:t>
            </a:r>
            <a:r>
              <a:rPr lang="en-US" altLang="en-US" sz="1600" dirty="0" err="1">
                <a:solidFill>
                  <a:srgbClr val="333333"/>
                </a:solidFill>
                <a:latin typeface="Droid Sans"/>
              </a:rPr>
              <a:t>datorită</a:t>
            </a:r>
            <a:r>
              <a:rPr lang="en-US" altLang="en-US" sz="1600" dirty="0">
                <a:solidFill>
                  <a:srgbClr val="333333"/>
                </a:solidFill>
                <a:latin typeface="Droid Sans"/>
              </a:rPr>
              <a:t> </a:t>
            </a:r>
            <a:r>
              <a:rPr lang="en-US" altLang="en-US" sz="1600" dirty="0" err="1">
                <a:solidFill>
                  <a:srgbClr val="333333"/>
                </a:solidFill>
                <a:latin typeface="Droid Sans"/>
              </a:rPr>
              <a:t>stabilităţii</a:t>
            </a:r>
            <a:r>
              <a:rPr lang="en-US" altLang="en-US" sz="1600" dirty="0">
                <a:solidFill>
                  <a:srgbClr val="333333"/>
                </a:solidFill>
                <a:latin typeface="Droid Sans"/>
              </a:rPr>
              <a:t> </a:t>
            </a:r>
            <a:r>
              <a:rPr lang="en-US" altLang="en-US" sz="1600" dirty="0" err="1">
                <a:solidFill>
                  <a:srgbClr val="333333"/>
                </a:solidFill>
                <a:latin typeface="Droid Sans"/>
              </a:rPr>
              <a:t>şi</a:t>
            </a:r>
            <a:r>
              <a:rPr lang="en-US" altLang="en-US" sz="1600" dirty="0">
                <a:solidFill>
                  <a:srgbClr val="333333"/>
                </a:solidFill>
                <a:latin typeface="Droid Sans"/>
              </a:rPr>
              <a:t> </a:t>
            </a:r>
            <a:r>
              <a:rPr lang="en-US" altLang="en-US" sz="1600" dirty="0" err="1">
                <a:solidFill>
                  <a:srgbClr val="333333"/>
                </a:solidFill>
                <a:latin typeface="Droid Sans"/>
              </a:rPr>
              <a:t>acurateţii</a:t>
            </a:r>
            <a:r>
              <a:rPr lang="en-US" altLang="en-US" sz="1600" dirty="0">
                <a:solidFill>
                  <a:srgbClr val="333333"/>
                </a:solidFill>
                <a:latin typeface="Droid Sans"/>
              </a:rPr>
              <a:t> lor </a:t>
            </a:r>
            <a:r>
              <a:rPr lang="en-US" altLang="en-US" sz="1600" dirty="0" err="1">
                <a:solidFill>
                  <a:srgbClr val="333333"/>
                </a:solidFill>
                <a:latin typeface="Droid Sans"/>
              </a:rPr>
              <a:t>în</a:t>
            </a:r>
            <a:r>
              <a:rPr lang="en-US" altLang="en-US" sz="1600" dirty="0">
                <a:solidFill>
                  <a:srgbClr val="333333"/>
                </a:solidFill>
                <a:latin typeface="Droid Sans"/>
              </a:rPr>
              <a:t> </a:t>
            </a:r>
            <a:r>
              <a:rPr lang="en-US" altLang="en-US" sz="1600" dirty="0" err="1">
                <a:solidFill>
                  <a:srgbClr val="333333"/>
                </a:solidFill>
                <a:latin typeface="Droid Sans"/>
              </a:rPr>
              <a:t>funcţionare</a:t>
            </a:r>
            <a:endParaRPr lang="en-US" altLang="en-US" sz="1600" dirty="0"/>
          </a:p>
          <a:p>
            <a:pPr algn="just">
              <a:lnSpc>
                <a:spcPct val="150000"/>
              </a:lnSpc>
            </a:pPr>
            <a:endParaRPr lang="ro-MD" altLang="en-US" sz="1600" dirty="0">
              <a:solidFill>
                <a:srgbClr val="333333"/>
              </a:solidFill>
              <a:latin typeface="Droid Sans"/>
            </a:endParaRPr>
          </a:p>
        </p:txBody>
      </p:sp>
      <p:sp>
        <p:nvSpPr>
          <p:cNvPr id="7" name="TextBox 6">
            <a:extLst>
              <a:ext uri="{FF2B5EF4-FFF2-40B4-BE49-F238E27FC236}">
                <a16:creationId xmlns:a16="http://schemas.microsoft.com/office/drawing/2014/main" id="{5D067433-42F6-B427-3EBF-0C25BCE7EDC0}"/>
              </a:ext>
            </a:extLst>
          </p:cNvPr>
          <p:cNvSpPr txBox="1"/>
          <p:nvPr/>
        </p:nvSpPr>
        <p:spPr>
          <a:xfrm>
            <a:off x="171450" y="4466363"/>
            <a:ext cx="5391150" cy="418320"/>
          </a:xfrm>
          <a:prstGeom prst="rect">
            <a:avLst/>
          </a:prstGeom>
          <a:noFill/>
        </p:spPr>
        <p:txBody>
          <a:bodyPr wrap="square">
            <a:spAutoFit/>
          </a:bodyPr>
          <a:lstStyle/>
          <a:p>
            <a:pPr algn="just">
              <a:lnSpc>
                <a:spcPct val="150000"/>
              </a:lnSpc>
            </a:pPr>
            <a:endParaRPr lang="en-US" altLang="en-US" sz="1600" dirty="0"/>
          </a:p>
        </p:txBody>
      </p:sp>
    </p:spTree>
    <p:extLst>
      <p:ext uri="{BB962C8B-B14F-4D97-AF65-F5344CB8AC3E}">
        <p14:creationId xmlns:p14="http://schemas.microsoft.com/office/powerpoint/2010/main" val="3991742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DB78-AFCB-2053-6B3C-7215BE30F00B}"/>
              </a:ext>
            </a:extLst>
          </p:cNvPr>
          <p:cNvSpPr>
            <a:spLocks noGrp="1"/>
          </p:cNvSpPr>
          <p:nvPr>
            <p:ph type="title"/>
          </p:nvPr>
        </p:nvSpPr>
        <p:spPr>
          <a:xfrm>
            <a:off x="563008" y="208630"/>
            <a:ext cx="8047592" cy="752248"/>
          </a:xfrm>
        </p:spPr>
        <p:txBody>
          <a:bodyPr>
            <a:normAutofit/>
          </a:bodyPr>
          <a:lstStyle/>
          <a:p>
            <a:pPr algn="ctr"/>
            <a:r>
              <a:rPr lang="ro-RO" sz="2400" b="1" dirty="0" err="1">
                <a:latin typeface="Arial" panose="020B0604020202020204" pitchFamily="34" charset="0"/>
                <a:cs typeface="Arial" panose="020B0604020202020204" pitchFamily="34" charset="0"/>
              </a:rPr>
              <a:t>Conditii</a:t>
            </a:r>
            <a:r>
              <a:rPr lang="ro-RO" sz="2400" b="1" dirty="0">
                <a:latin typeface="Arial" panose="020B0604020202020204" pitchFamily="34" charset="0"/>
                <a:cs typeface="Arial" panose="020B0604020202020204" pitchFamily="34" charset="0"/>
              </a:rPr>
              <a:t> de operare si stabilitate a circuitului diodei tunel</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A1F60D-8D77-62A5-62FA-2A4B90AC1299}"/>
              </a:ext>
            </a:extLst>
          </p:cNvPr>
          <p:cNvSpPr>
            <a:spLocks noGrp="1"/>
          </p:cNvSpPr>
          <p:nvPr>
            <p:ph sz="half" idx="1"/>
          </p:nvPr>
        </p:nvSpPr>
        <p:spPr>
          <a:xfrm>
            <a:off x="76200" y="1219200"/>
            <a:ext cx="4875487" cy="2487533"/>
          </a:xfrm>
        </p:spPr>
        <p:txBody>
          <a:bodyPr>
            <a:noAutofit/>
          </a:bodyPr>
          <a:lstStyle/>
          <a:p>
            <a:pPr marL="0" indent="0" algn="just">
              <a:buNone/>
            </a:pPr>
            <a:r>
              <a:rPr lang="en-US" sz="1400" dirty="0" err="1">
                <a:latin typeface="Arial" panose="020B0604020202020204" pitchFamily="34" charset="0"/>
                <a:cs typeface="Arial" panose="020B0604020202020204" pitchFamily="34" charset="0"/>
              </a:rPr>
              <a:t>Relațiile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necesare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dintre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parametrii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diodelor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parametrii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circuitului</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sunt determinate </a:t>
            </a:r>
            <a:r>
              <a:rPr lang="en-US" sz="1400" dirty="0" err="1">
                <a:latin typeface="Arial" panose="020B0604020202020204" pitchFamily="34" charset="0"/>
                <a:cs typeface="Arial" panose="020B0604020202020204" pitchFamily="34" charset="0"/>
              </a:rPr>
              <a:t>prin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analiza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stabilității</a:t>
            </a:r>
            <a:r>
              <a:rPr lang="en-US" sz="1400" dirty="0">
                <a:latin typeface="Arial" panose="020B0604020202020204" pitchFamily="34" charset="0"/>
                <a:cs typeface="Arial" panose="020B0604020202020204" pitchFamily="34" charset="0"/>
              </a:rPr>
              <a:t>. </a:t>
            </a:r>
            <a:endParaRPr lang="ro-RO" sz="1400" dirty="0">
              <a:latin typeface="Arial" panose="020B0604020202020204" pitchFamily="34" charset="0"/>
              <a:cs typeface="Arial" panose="020B0604020202020204" pitchFamily="34" charset="0"/>
            </a:endParaRPr>
          </a:p>
          <a:p>
            <a:pPr marL="0" indent="0" algn="just">
              <a:buNone/>
            </a:pPr>
            <a:r>
              <a:rPr lang="en-US" sz="1400" dirty="0" err="1">
                <a:latin typeface="Arial" panose="020B0604020202020204" pitchFamily="34" charset="0"/>
                <a:cs typeface="Arial" panose="020B0604020202020204" pitchFamily="34" charset="0"/>
              </a:rPr>
              <a:t>Aceste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relații</a:t>
            </a:r>
            <a:r>
              <a:rPr lang="en-US" sz="1400" dirty="0">
                <a:latin typeface="Arial" panose="020B0604020202020204" pitchFamily="34" charset="0"/>
                <a:cs typeface="Arial" panose="020B0604020202020204" pitchFamily="34" charset="0"/>
              </a:rPr>
              <a:t> pot fi determinate </a:t>
            </a:r>
            <a:r>
              <a:rPr lang="en-US" sz="1400" dirty="0" err="1">
                <a:latin typeface="Arial" panose="020B0604020202020204" pitchFamily="34" charset="0"/>
                <a:cs typeface="Arial" panose="020B0604020202020204" pitchFamily="34" charset="0"/>
              </a:rPr>
              <a:t>prin</a:t>
            </a:r>
            <a:r>
              <a:rPr lang="ro-RO"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examinarea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circuitului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foarte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simplu</a:t>
            </a:r>
            <a:r>
              <a:rPr lang="en-US" sz="1400" dirty="0">
                <a:latin typeface="Arial" panose="020B0604020202020204" pitchFamily="34" charset="0"/>
                <a:cs typeface="Arial" panose="020B0604020202020204" pitchFamily="34" charset="0"/>
              </a:rPr>
              <a:t> în care o </a:t>
            </a:r>
            <a:r>
              <a:rPr lang="en-US" sz="1400" dirty="0" err="1">
                <a:latin typeface="Arial" panose="020B0604020202020204" pitchFamily="34" charset="0"/>
                <a:cs typeface="Arial" panose="020B0604020202020204" pitchFamily="34" charset="0"/>
              </a:rPr>
              <a:t>diodă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tunel</a:t>
            </a:r>
            <a:r>
              <a:rPr lang="ro-RO"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conectată</a:t>
            </a:r>
            <a:r>
              <a:rPr lang="en-US" sz="1400" dirty="0">
                <a:latin typeface="Arial" panose="020B0604020202020204" pitchFamily="34" charset="0"/>
                <a:cs typeface="Arial" panose="020B0604020202020204" pitchFamily="34" charset="0"/>
              </a:rPr>
              <a:t> la </a:t>
            </a:r>
            <a:r>
              <a:rPr lang="en-US" sz="1400" dirty="0" err="1">
                <a:latin typeface="Arial" panose="020B0604020202020204" pitchFamily="34" charset="0"/>
                <a:cs typeface="Arial" panose="020B0604020202020204" pitchFamily="34" charset="0"/>
              </a:rPr>
              <a:t>sursa</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polarizare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printr</a:t>
            </a:r>
            <a:r>
              <a:rPr lang="en-US" sz="1400" dirty="0">
                <a:latin typeface="Arial" panose="020B0604020202020204" pitchFamily="34" charset="0"/>
                <a:cs typeface="Arial" panose="020B0604020202020204" pitchFamily="34" charset="0"/>
              </a:rPr>
              <a:t>-un </a:t>
            </a:r>
            <a:r>
              <a:rPr lang="en-US" sz="1400" dirty="0" err="1">
                <a:latin typeface="Arial" panose="020B0604020202020204" pitchFamily="34" charset="0"/>
                <a:cs typeface="Arial" panose="020B0604020202020204" pitchFamily="34" charset="0"/>
              </a:rPr>
              <a:t>rezistor</a:t>
            </a:r>
            <a:r>
              <a:rPr lang="en-US" sz="1400" dirty="0">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și</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inductanță</a:t>
            </a:r>
            <a:r>
              <a:rPr lang="en-US" sz="1400" dirty="0">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L </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valorile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lui</a:t>
            </a:r>
            <a:r>
              <a:rPr lang="en-US" sz="1400" dirty="0">
                <a:latin typeface="Arial" panose="020B0604020202020204" pitchFamily="34" charset="0"/>
                <a:cs typeface="Arial" panose="020B0604020202020204" pitchFamily="34" charset="0"/>
              </a:rPr>
              <a:t> L </a:t>
            </a:r>
            <a:r>
              <a:rPr lang="en-US" sz="1400" dirty="0" err="1">
                <a:latin typeface="Arial" panose="020B0604020202020204" pitchFamily="34" charset="0"/>
                <a:cs typeface="Arial" panose="020B0604020202020204" pitchFamily="34" charset="0"/>
              </a:rPr>
              <a:t>și</a:t>
            </a:r>
            <a:r>
              <a:rPr lang="en-US" sz="1400" dirty="0">
                <a:latin typeface="Arial" panose="020B0604020202020204" pitchFamily="34" charset="0"/>
                <a:cs typeface="Arial" panose="020B0604020202020204" pitchFamily="34" charset="0"/>
              </a:rPr>
              <a:t> r</a:t>
            </a:r>
            <a:r>
              <a:rPr lang="ro-RO"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includ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rezistența</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pierdere</a:t>
            </a:r>
            <a:r>
              <a:rPr lang="en-US" sz="1400" dirty="0">
                <a:latin typeface="Arial" panose="020B0604020202020204" pitchFamily="34" charset="0"/>
                <a:cs typeface="Arial" panose="020B0604020202020204" pitchFamily="34" charset="0"/>
              </a:rPr>
              <a:t> (în </a:t>
            </a:r>
            <a:r>
              <a:rPr lang="en-US" sz="1400" dirty="0" err="1">
                <a:latin typeface="Arial" panose="020B0604020202020204" pitchFamily="34" charset="0"/>
                <a:cs typeface="Arial" panose="020B0604020202020204" pitchFamily="34" charset="0"/>
              </a:rPr>
              <a:t>masă</a:t>
            </a:r>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r</a:t>
            </a:r>
            <a:r>
              <a:rPr lang="en-US" sz="1200" b="1" dirty="0" err="1">
                <a:latin typeface="Arial" panose="020B0604020202020204" pitchFamily="34" charset="0"/>
                <a:cs typeface="Arial" panose="020B0604020202020204" pitchFamily="34" charset="0"/>
              </a:rPr>
              <a:t>s</a:t>
            </a:r>
            <a:r>
              <a:rPr lang="ro-RO"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inductanța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diodei</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L</a:t>
            </a:r>
            <a:r>
              <a:rPr lang="en-US" sz="1200" b="1"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 (Fig. </a:t>
            </a:r>
            <a:r>
              <a:rPr lang="ro-RO" sz="1400" dirty="0">
                <a:latin typeface="Arial" panose="020B0604020202020204" pitchFamily="34" charset="0"/>
                <a:cs typeface="Arial" panose="020B0604020202020204" pitchFamily="34" charset="0"/>
              </a:rPr>
              <a:t>jos</a:t>
            </a:r>
            <a:r>
              <a:rPr lang="en-US" sz="1400" dirty="0">
                <a:latin typeface="Arial" panose="020B0604020202020204" pitchFamily="34" charset="0"/>
                <a:cs typeface="Arial" panose="020B0604020202020204" pitchFamily="34" charset="0"/>
              </a:rPr>
              <a:t>). </a:t>
            </a:r>
            <a:endParaRPr lang="ro-RO" sz="1400" dirty="0">
              <a:latin typeface="Arial" panose="020B0604020202020204" pitchFamily="34" charset="0"/>
              <a:cs typeface="Arial" panose="020B0604020202020204" pitchFamily="34" charset="0"/>
            </a:endParaRPr>
          </a:p>
          <a:p>
            <a:pPr marL="0" indent="0" algn="just">
              <a:buNone/>
            </a:pPr>
            <a:r>
              <a:rPr lang="en-US" sz="1400" dirty="0" err="1">
                <a:latin typeface="Arial" panose="020B0604020202020204" pitchFamily="34" charset="0"/>
                <a:cs typeface="Arial" panose="020B0604020202020204" pitchFamily="34" charset="0"/>
              </a:rPr>
              <a:t>Ecuația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stării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staționare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este</a:t>
            </a:r>
            <a:r>
              <a:rPr lang="ro-RO" sz="1400" dirty="0">
                <a:latin typeface="Arial" panose="020B0604020202020204" pitchFamily="34" charset="0"/>
                <a:cs typeface="Arial" panose="020B0604020202020204" pitchFamily="34" charset="0"/>
              </a:rPr>
              <a:t> </a:t>
            </a:r>
            <a:r>
              <a:rPr lang="ro-RO" sz="1400" b="1" dirty="0">
                <a:solidFill>
                  <a:srgbClr val="FF0000"/>
                </a:solidFill>
                <a:latin typeface="Arial" panose="020B0604020202020204" pitchFamily="34" charset="0"/>
                <a:cs typeface="Arial" panose="020B0604020202020204" pitchFamily="34" charset="0"/>
              </a:rPr>
              <a:t>U +rid = E</a:t>
            </a:r>
            <a:endParaRPr lang="en-US" sz="14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683793E-9B88-4201-1C1C-2417E4B1B90C}"/>
              </a:ext>
            </a:extLst>
          </p:cNvPr>
          <p:cNvPicPr>
            <a:picLocks noChangeAspect="1"/>
          </p:cNvPicPr>
          <p:nvPr/>
        </p:nvPicPr>
        <p:blipFill>
          <a:blip r:embed="rId2"/>
          <a:stretch>
            <a:fillRect/>
          </a:stretch>
        </p:blipFill>
        <p:spPr>
          <a:xfrm>
            <a:off x="475497" y="3657600"/>
            <a:ext cx="4054789" cy="1406763"/>
          </a:xfrm>
          <a:prstGeom prst="rect">
            <a:avLst/>
          </a:prstGeom>
        </p:spPr>
      </p:pic>
      <p:pic>
        <p:nvPicPr>
          <p:cNvPr id="8" name="Picture 7">
            <a:extLst>
              <a:ext uri="{FF2B5EF4-FFF2-40B4-BE49-F238E27FC236}">
                <a16:creationId xmlns:a16="http://schemas.microsoft.com/office/drawing/2014/main" id="{EE201584-82EE-F25F-2944-08289FCC35A0}"/>
              </a:ext>
            </a:extLst>
          </p:cNvPr>
          <p:cNvPicPr>
            <a:picLocks noChangeAspect="1"/>
          </p:cNvPicPr>
          <p:nvPr/>
        </p:nvPicPr>
        <p:blipFill>
          <a:blip r:embed="rId3"/>
          <a:stretch>
            <a:fillRect/>
          </a:stretch>
        </p:blipFill>
        <p:spPr>
          <a:xfrm>
            <a:off x="5638800" y="1735817"/>
            <a:ext cx="2685644" cy="2045461"/>
          </a:xfrm>
          <a:prstGeom prst="rect">
            <a:avLst/>
          </a:prstGeom>
        </p:spPr>
      </p:pic>
      <p:sp>
        <p:nvSpPr>
          <p:cNvPr id="10" name="TextBox 9">
            <a:extLst>
              <a:ext uri="{FF2B5EF4-FFF2-40B4-BE49-F238E27FC236}">
                <a16:creationId xmlns:a16="http://schemas.microsoft.com/office/drawing/2014/main" id="{1D56E6D5-9306-D224-E332-27DB953359FC}"/>
              </a:ext>
            </a:extLst>
          </p:cNvPr>
          <p:cNvSpPr txBox="1"/>
          <p:nvPr/>
        </p:nvSpPr>
        <p:spPr>
          <a:xfrm>
            <a:off x="4919136" y="3948039"/>
            <a:ext cx="3996264" cy="369332"/>
          </a:xfrm>
          <a:prstGeom prst="rect">
            <a:avLst/>
          </a:prstGeom>
          <a:noFill/>
        </p:spPr>
        <p:txBody>
          <a:bodyPr wrap="square">
            <a:spAutoFit/>
          </a:bodyPr>
          <a:lstStyle/>
          <a:p>
            <a:r>
              <a:rPr lang="en-US" dirty="0">
                <a:hlinkClick r:id="rId4"/>
              </a:rPr>
              <a:t>https://ufn.ru/ufn62/ufn62_3/ufn623c.pdf</a:t>
            </a:r>
            <a:r>
              <a:rPr lang="ro-RO" dirty="0"/>
              <a:t> </a:t>
            </a:r>
            <a:endParaRPr lang="en-US" dirty="0"/>
          </a:p>
        </p:txBody>
      </p:sp>
    </p:spTree>
    <p:extLst>
      <p:ext uri="{BB962C8B-B14F-4D97-AF65-F5344CB8AC3E}">
        <p14:creationId xmlns:p14="http://schemas.microsoft.com/office/powerpoint/2010/main" val="3348283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553200" cy="381000"/>
          </a:xfrm>
        </p:spPr>
        <p:txBody>
          <a:bodyPr>
            <a:noAutofit/>
          </a:bodyPr>
          <a:lstStyle/>
          <a:p>
            <a:pPr algn="ctr">
              <a:defRPr/>
            </a:pPr>
            <a:r>
              <a:rPr lang="ro-MD" sz="2400" b="1" dirty="0">
                <a:latin typeface="Arial" panose="020B0604020202020204" pitchFamily="34" charset="0"/>
                <a:cs typeface="Arial" panose="020B0604020202020204" pitchFamily="34" charset="0"/>
              </a:rPr>
              <a:t>Aplicații ale diodei tunel</a:t>
            </a:r>
            <a:endParaRPr lang="en-US" sz="2400" b="1" dirty="0">
              <a:latin typeface="Arial" panose="020B0604020202020204" pitchFamily="34" charset="0"/>
              <a:cs typeface="Arial" panose="020B0604020202020204" pitchFamily="34" charset="0"/>
            </a:endParaRPr>
          </a:p>
        </p:txBody>
      </p:sp>
      <p:sp>
        <p:nvSpPr>
          <p:cNvPr id="104451" name="Content Placeholder 5"/>
          <p:cNvSpPr>
            <a:spLocks noGrp="1"/>
          </p:cNvSpPr>
          <p:nvPr>
            <p:ph idx="1"/>
          </p:nvPr>
        </p:nvSpPr>
        <p:spPr>
          <a:xfrm>
            <a:off x="387569" y="838200"/>
            <a:ext cx="8064062" cy="4457699"/>
          </a:xfrm>
        </p:spPr>
        <p:txBody>
          <a:bodyPr>
            <a:noAutofit/>
          </a:bodyPr>
          <a:lstStyle/>
          <a:p>
            <a:r>
              <a:rPr lang="ro-MD" altLang="en-US" sz="1400" dirty="0">
                <a:latin typeface="Arial" panose="020B0604020202020204" pitchFamily="34" charset="0"/>
                <a:cs typeface="Arial" panose="020B0604020202020204" pitchFamily="34" charset="0"/>
              </a:rPr>
              <a:t>Amplificare, generare, comutare, </a:t>
            </a:r>
            <a:r>
              <a:rPr lang="ro-MD" altLang="en-US" sz="1400" dirty="0" err="1">
                <a:latin typeface="Arial" panose="020B0604020202020204" pitchFamily="34" charset="0"/>
                <a:cs typeface="Arial" panose="020B0604020202020204" pitchFamily="34" charset="0"/>
              </a:rPr>
              <a:t>convertare</a:t>
            </a:r>
            <a:endParaRPr lang="ro-MD" altLang="en-US" sz="1400" dirty="0">
              <a:latin typeface="Arial" panose="020B0604020202020204" pitchFamily="34" charset="0"/>
              <a:cs typeface="Arial" panose="020B0604020202020204" pitchFamily="34" charset="0"/>
            </a:endParaRPr>
          </a:p>
          <a:p>
            <a:pPr algn="just"/>
            <a:r>
              <a:rPr lang="ro-MD" altLang="en-US" sz="1400" dirty="0">
                <a:latin typeface="Arial" panose="020B0604020202020204" pitchFamily="34" charset="0"/>
                <a:cs typeface="Arial" panose="020B0604020202020204" pitchFamily="34" charset="0"/>
              </a:rPr>
              <a:t>Doparea înaltă în ambele SC conduce la aceea că regiunea de trecere este foarte îngustă, rolul ei practic îl joacă bariera de trecere. Aceasta este o deosebire mare de alte diode</a:t>
            </a:r>
          </a:p>
          <a:p>
            <a:pPr algn="just"/>
            <a:r>
              <a:rPr lang="ro-MD" altLang="en-US" sz="1400" dirty="0">
                <a:latin typeface="Arial" panose="020B0604020202020204" pitchFamily="34" charset="0"/>
                <a:cs typeface="Arial" panose="020B0604020202020204" pitchFamily="34" charset="0"/>
              </a:rPr>
              <a:t>Concentrațiile </a:t>
            </a:r>
            <a:r>
              <a:rPr lang="ro-MD" altLang="en-US" sz="1400" dirty="0" err="1">
                <a:latin typeface="Arial" panose="020B0604020202020204" pitchFamily="34" charset="0"/>
                <a:cs typeface="Arial" panose="020B0604020202020204" pitchFamily="34" charset="0"/>
              </a:rPr>
              <a:t>f.înale</a:t>
            </a:r>
            <a:r>
              <a:rPr lang="ro-MD" altLang="en-US" sz="1400" dirty="0">
                <a:latin typeface="Arial" panose="020B0604020202020204" pitchFamily="34" charset="0"/>
                <a:cs typeface="Arial" panose="020B0604020202020204" pitchFamily="34" charset="0"/>
              </a:rPr>
              <a:t> de impurități conduce  la aceea că </a:t>
            </a:r>
            <a:r>
              <a:rPr lang="ro-MD" altLang="en-US" sz="1400" i="1" dirty="0">
                <a:latin typeface="Arial" panose="020B0604020202020204" pitchFamily="34" charset="0"/>
                <a:cs typeface="Arial" panose="020B0604020202020204" pitchFamily="34" charset="0"/>
              </a:rPr>
              <a:t>la polarizare inversă dioda </a:t>
            </a:r>
            <a:r>
              <a:rPr lang="ro-MD" altLang="en-US" sz="1400" i="1" dirty="0">
                <a:solidFill>
                  <a:srgbClr val="FF0000"/>
                </a:solidFill>
                <a:latin typeface="Arial" panose="020B0604020202020204" pitchFamily="34" charset="0"/>
                <a:cs typeface="Arial" panose="020B0604020202020204" pitchFamily="34" charset="0"/>
              </a:rPr>
              <a:t>nu are regim inițial de saturație,</a:t>
            </a:r>
            <a:r>
              <a:rPr lang="ro-MD" altLang="en-US" sz="1400" i="1" dirty="0">
                <a:latin typeface="Arial" panose="020B0604020202020204" pitchFamily="34" charset="0"/>
                <a:cs typeface="Arial" panose="020B0604020202020204" pitchFamily="34" charset="0"/>
              </a:rPr>
              <a:t> </a:t>
            </a:r>
            <a:r>
              <a:rPr lang="ro-MD" altLang="en-US" sz="1400" dirty="0">
                <a:latin typeface="Arial" panose="020B0604020202020204" pitchFamily="34" charset="0"/>
                <a:cs typeface="Arial" panose="020B0604020202020204" pitchFamily="34" charset="0"/>
              </a:rPr>
              <a:t>deci este </a:t>
            </a:r>
            <a:r>
              <a:rPr lang="ro-MD" altLang="en-US" sz="1400" dirty="0" err="1">
                <a:latin typeface="Arial" panose="020B0604020202020204" pitchFamily="34" charset="0"/>
                <a:cs typeface="Arial" panose="020B0604020202020204" pitchFamily="34" charset="0"/>
              </a:rPr>
              <a:t>f.periculos</a:t>
            </a:r>
            <a:r>
              <a:rPr lang="ro-MD" altLang="en-US" sz="1400" dirty="0">
                <a:latin typeface="Arial" panose="020B0604020202020204" pitchFamily="34" charset="0"/>
                <a:cs typeface="Arial" panose="020B0604020202020204" pitchFamily="34" charset="0"/>
              </a:rPr>
              <a:t> de schimbat polaritatea diodei, deoarece ea momentan se distruge.</a:t>
            </a:r>
          </a:p>
          <a:p>
            <a:pPr algn="just"/>
            <a:r>
              <a:rPr lang="ro-MD" altLang="en-US" sz="1400" dirty="0">
                <a:latin typeface="Arial" panose="020B0604020202020204" pitchFamily="34" charset="0"/>
                <a:cs typeface="Arial" panose="020B0604020202020204" pitchFamily="34" charset="0"/>
              </a:rPr>
              <a:t>Ca dioda să funcționeze bine se cere ca raportul dintre curentul </a:t>
            </a:r>
            <a:r>
              <a:rPr lang="ro-MD" altLang="en-US" sz="1400" dirty="0" err="1">
                <a:latin typeface="Arial" panose="020B0604020202020204" pitchFamily="34" charset="0"/>
                <a:cs typeface="Arial" panose="020B0604020202020204" pitchFamily="34" charset="0"/>
              </a:rPr>
              <a:t>max</a:t>
            </a:r>
            <a:r>
              <a:rPr lang="ro-MD" altLang="en-US" sz="1400" dirty="0">
                <a:latin typeface="Arial" panose="020B0604020202020204" pitchFamily="34" charset="0"/>
                <a:cs typeface="Arial" panose="020B0604020202020204" pitchFamily="34" charset="0"/>
              </a:rPr>
              <a:t> si min să fie cât mai mare. </a:t>
            </a:r>
          </a:p>
          <a:p>
            <a:pPr algn="just"/>
            <a:r>
              <a:rPr lang="ro-MD" altLang="en-US" sz="1400" dirty="0">
                <a:latin typeface="Arial" panose="020B0604020202020204" pitchFamily="34" charset="0"/>
                <a:cs typeface="Arial" panose="020B0604020202020204" pitchFamily="34" charset="0"/>
              </a:rPr>
              <a:t>Caracteristica diodei practic nu depinde de temperatură, astfel ea poate lucra la frecvențe </a:t>
            </a:r>
            <a:r>
              <a:rPr lang="ro-MD" altLang="en-US" sz="1400" dirty="0" err="1">
                <a:latin typeface="Arial" panose="020B0604020202020204" pitchFamily="34" charset="0"/>
                <a:cs typeface="Arial" panose="020B0604020202020204" pitchFamily="34" charset="0"/>
              </a:rPr>
              <a:t>f.mari</a:t>
            </a:r>
            <a:r>
              <a:rPr lang="ro-MD" altLang="en-US" sz="1400" dirty="0">
                <a:latin typeface="Arial" panose="020B0604020202020204" pitchFamily="34" charset="0"/>
                <a:cs typeface="Arial" panose="020B0604020202020204" pitchFamily="34" charset="0"/>
              </a:rPr>
              <a:t> de 1000 MHz. Puterea de lucru este mică – de ordinul waților.</a:t>
            </a:r>
          </a:p>
          <a:p>
            <a:pPr marL="0" indent="0" algn="ctr">
              <a:buNone/>
            </a:pPr>
            <a:r>
              <a:rPr lang="it-IT" altLang="en-US" sz="1400" b="1" dirty="0">
                <a:latin typeface="Arial" panose="020B0604020202020204" pitchFamily="34" charset="0"/>
                <a:cs typeface="Arial" panose="020B0604020202020204" pitchFamily="34" charset="0"/>
              </a:rPr>
              <a:t>Dioda tunel in circuite oscilatoare</a:t>
            </a:r>
            <a:endParaRPr lang="ro-RO" altLang="en-US" sz="1400" b="1" dirty="0">
              <a:latin typeface="Arial" panose="020B0604020202020204" pitchFamily="34" charset="0"/>
              <a:cs typeface="Arial" panose="020B0604020202020204" pitchFamily="34" charset="0"/>
            </a:endParaRPr>
          </a:p>
          <a:p>
            <a:pPr algn="just"/>
            <a:r>
              <a:rPr lang="ro-RO" altLang="en-US" sz="1400" dirty="0">
                <a:latin typeface="Arial" panose="020B0604020202020204" pitchFamily="34" charset="0"/>
                <a:cs typeface="Arial" panose="020B0604020202020204" pitchFamily="34" charset="0"/>
              </a:rPr>
              <a:t>o</a:t>
            </a:r>
            <a:r>
              <a:rPr lang="en-US" altLang="en-US" sz="1400" dirty="0" err="1">
                <a:latin typeface="Arial" panose="020B0604020202020204" pitchFamily="34" charset="0"/>
                <a:cs typeface="Arial" panose="020B0604020202020204" pitchFamily="34" charset="0"/>
              </a:rPr>
              <a:t>scilatoare</a:t>
            </a:r>
            <a:r>
              <a:rPr lang="en-US" altLang="en-US" sz="1400" dirty="0">
                <a:latin typeface="Arial" panose="020B0604020202020204" pitchFamily="34" charset="0"/>
                <a:cs typeface="Arial" panose="020B0604020202020204" pitchFamily="34" charset="0"/>
              </a:rPr>
              <a:t> de </a:t>
            </a:r>
            <a:r>
              <a:rPr lang="en-US" altLang="en-US" sz="1400" dirty="0" err="1">
                <a:latin typeface="Arial" panose="020B0604020202020204" pitchFamily="34" charset="0"/>
                <a:cs typeface="Arial" panose="020B0604020202020204" pitchFamily="34" charset="0"/>
              </a:rPr>
              <a:t>inalta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frecventa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cca</a:t>
            </a:r>
            <a:r>
              <a:rPr lang="en-US" altLang="en-US" sz="1400" dirty="0">
                <a:latin typeface="Arial" panose="020B0604020202020204" pitchFamily="34" charset="0"/>
                <a:cs typeface="Arial" panose="020B0604020202020204" pitchFamily="34" charset="0"/>
              </a:rPr>
              <a:t> (50 GHz – 100 GHz)</a:t>
            </a:r>
            <a:r>
              <a:rPr lang="en-US" altLang="en-US" sz="1400" dirty="0" err="1">
                <a:latin typeface="Arial" panose="020B0604020202020204" pitchFamily="34" charset="0"/>
                <a:cs typeface="Arial" panose="020B0604020202020204" pitchFamily="34" charset="0"/>
              </a:rPr>
              <a:t>deoarece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tranzitia</a:t>
            </a:r>
            <a:r>
              <a:rPr lang="en-US" altLang="en-US" sz="1400" dirty="0">
                <a:latin typeface="Arial" panose="020B0604020202020204" pitchFamily="34" charset="0"/>
                <a:cs typeface="Arial" panose="020B0604020202020204" pitchFamily="34" charset="0"/>
              </a:rPr>
              <a:t> de la </a:t>
            </a:r>
            <a:r>
              <a:rPr lang="en-US" altLang="en-US" sz="1400" dirty="0" err="1">
                <a:latin typeface="Arial" panose="020B0604020202020204" pitchFamily="34" charset="0"/>
                <a:cs typeface="Arial" panose="020B0604020202020204" pitchFamily="34" charset="0"/>
              </a:rPr>
              <a:t>conductivitate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electrica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inalta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este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foarte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rapida</a:t>
            </a:r>
            <a:endParaRPr lang="en-US" altLang="en-US" sz="1400" dirty="0">
              <a:latin typeface="Arial" panose="020B0604020202020204" pitchFamily="34" charset="0"/>
              <a:cs typeface="Arial" panose="020B0604020202020204" pitchFamily="34" charset="0"/>
            </a:endParaRPr>
          </a:p>
          <a:p>
            <a:pPr algn="just"/>
            <a:r>
              <a:rPr lang="ro-RO" altLang="en-US" sz="1400" dirty="0">
                <a:latin typeface="Arial" panose="020B0604020202020204" pitchFamily="34" charset="0"/>
                <a:cs typeface="Arial" panose="020B0604020202020204" pitchFamily="34" charset="0"/>
              </a:rPr>
              <a:t>î</a:t>
            </a:r>
            <a:r>
              <a:rPr lang="en-US" altLang="en-US" sz="1400" dirty="0">
                <a:latin typeface="Arial" panose="020B0604020202020204" pitchFamily="34" charset="0"/>
                <a:cs typeface="Arial" panose="020B0604020202020204" pitchFamily="34" charset="0"/>
              </a:rPr>
              <a:t>n </a:t>
            </a:r>
            <a:r>
              <a:rPr lang="en-US" altLang="en-US" sz="1400" dirty="0" err="1">
                <a:latin typeface="Arial" panose="020B0604020202020204" pitchFamily="34" charset="0"/>
                <a:cs typeface="Arial" panose="020B0604020202020204" pitchFamily="34" charset="0"/>
              </a:rPr>
              <a:t>circuite</a:t>
            </a:r>
            <a:r>
              <a:rPr lang="en-US" altLang="en-US" sz="1400" dirty="0">
                <a:latin typeface="Arial" panose="020B0604020202020204" pitchFamily="34" charset="0"/>
                <a:cs typeface="Arial" panose="020B0604020202020204" pitchFamily="34" charset="0"/>
              </a:rPr>
              <a:t> de </a:t>
            </a:r>
            <a:r>
              <a:rPr lang="en-US" altLang="en-US" sz="1400" dirty="0" err="1">
                <a:latin typeface="Arial" panose="020B0604020202020204" pitchFamily="34" charset="0"/>
                <a:cs typeface="Arial" panose="020B0604020202020204" pitchFamily="34" charset="0"/>
              </a:rPr>
              <a:t>microunde</a:t>
            </a:r>
            <a:r>
              <a:rPr lang="en-US" altLang="en-US" sz="1400" dirty="0">
                <a:latin typeface="Arial" panose="020B0604020202020204" pitchFamily="34" charset="0"/>
                <a:cs typeface="Arial" panose="020B0604020202020204" pitchFamily="34" charset="0"/>
              </a:rPr>
              <a:t> ca </a:t>
            </a:r>
            <a:r>
              <a:rPr lang="en-US" altLang="en-US" sz="1400" dirty="0" err="1">
                <a:latin typeface="Arial" panose="020B0604020202020204" pitchFamily="34" charset="0"/>
                <a:cs typeface="Arial" panose="020B0604020202020204" pitchFamily="34" charset="0"/>
              </a:rPr>
              <a:t>generatoare</a:t>
            </a:r>
            <a:endParaRPr lang="en-US" altLang="en-US" sz="1400" dirty="0">
              <a:latin typeface="Arial" panose="020B0604020202020204" pitchFamily="34" charset="0"/>
              <a:cs typeface="Arial" panose="020B0604020202020204" pitchFamily="34" charset="0"/>
            </a:endParaRPr>
          </a:p>
          <a:p>
            <a:pPr algn="just"/>
            <a:r>
              <a:rPr lang="en-US" altLang="en-US" sz="1400" dirty="0">
                <a:latin typeface="Arial" panose="020B0604020202020204" pitchFamily="34" charset="0"/>
                <a:cs typeface="Arial" panose="020B0604020202020204" pitchFamily="34" charset="0"/>
              </a:rPr>
              <a:t>ca </a:t>
            </a:r>
            <a:r>
              <a:rPr lang="en-US" altLang="en-US" sz="1400" dirty="0" err="1">
                <a:latin typeface="Arial" panose="020B0604020202020204" pitchFamily="34" charset="0"/>
                <a:cs typeface="Arial" panose="020B0604020202020204" pitchFamily="34" charset="0"/>
              </a:rPr>
              <a:t>amplificatoare</a:t>
            </a:r>
            <a:endParaRPr lang="en-US" altLang="en-US" sz="1400" dirty="0">
              <a:latin typeface="Arial" panose="020B0604020202020204" pitchFamily="34" charset="0"/>
              <a:cs typeface="Arial" panose="020B0604020202020204" pitchFamily="34" charset="0"/>
            </a:endParaRPr>
          </a:p>
          <a:p>
            <a:pPr algn="just"/>
            <a:r>
              <a:rPr lang="ro-RO" altLang="en-US" sz="1400" dirty="0">
                <a:latin typeface="Arial" panose="020B0604020202020204" pitchFamily="34" charset="0"/>
                <a:cs typeface="Arial" panose="020B0604020202020204" pitchFamily="34" charset="0"/>
              </a:rPr>
              <a:t>r</a:t>
            </a:r>
            <a:r>
              <a:rPr lang="en-US" altLang="en-US" sz="1400" dirty="0" err="1">
                <a:latin typeface="Arial" panose="020B0604020202020204" pitchFamily="34" charset="0"/>
                <a:cs typeface="Arial" panose="020B0604020202020204" pitchFamily="34" charset="0"/>
              </a:rPr>
              <a:t>ezistent</a:t>
            </a:r>
            <a:r>
              <a:rPr lang="ro-RO" altLang="en-US" sz="1400" dirty="0">
                <a:latin typeface="Arial" panose="020B0604020202020204" pitchFamily="34" charset="0"/>
                <a:cs typeface="Arial" panose="020B0604020202020204" pitchFamily="34" charset="0"/>
              </a:rPr>
              <a:t>ă</a:t>
            </a:r>
            <a:r>
              <a:rPr lang="en-US" altLang="en-US" sz="1400" dirty="0">
                <a:latin typeface="Arial" panose="020B0604020202020204" pitchFamily="34" charset="0"/>
                <a:cs typeface="Arial" panose="020B0604020202020204" pitchFamily="34" charset="0"/>
              </a:rPr>
              <a:t> la </a:t>
            </a:r>
            <a:r>
              <a:rPr lang="en-US" altLang="en-US" sz="1400" dirty="0" err="1">
                <a:latin typeface="Arial" panose="020B0604020202020204" pitchFamily="34" charset="0"/>
                <a:cs typeface="Arial" panose="020B0604020202020204" pitchFamily="34" charset="0"/>
              </a:rPr>
              <a:t>radia</a:t>
            </a:r>
            <a:r>
              <a:rPr lang="ro-RO" altLang="en-US" sz="1400" dirty="0">
                <a:latin typeface="Arial" panose="020B0604020202020204" pitchFamily="34" charset="0"/>
                <a:cs typeface="Arial" panose="020B0604020202020204" pitchFamily="34" charset="0"/>
              </a:rPr>
              <a:t>ț</a:t>
            </a:r>
            <a:r>
              <a:rPr lang="en-US" altLang="en-US" sz="1400" dirty="0" err="1">
                <a:latin typeface="Arial" panose="020B0604020202020204" pitchFamily="34" charset="0"/>
                <a:cs typeface="Arial" panose="020B0604020202020204" pitchFamily="34" charset="0"/>
              </a:rPr>
              <a:t>ia</a:t>
            </a:r>
            <a:r>
              <a:rPr lang="en-US" altLang="en-US" sz="1400" dirty="0">
                <a:latin typeface="Arial" panose="020B0604020202020204" pitchFamily="34" charset="0"/>
                <a:cs typeface="Arial" panose="020B0604020202020204" pitchFamily="34" charset="0"/>
              </a:rPr>
              <a:t> nuclear</a:t>
            </a:r>
            <a:r>
              <a:rPr lang="ro-RO" altLang="en-US" sz="1400" dirty="0">
                <a:latin typeface="Arial" panose="020B0604020202020204" pitchFamily="34" charset="0"/>
                <a:cs typeface="Arial" panose="020B0604020202020204" pitchFamily="34" charset="0"/>
              </a:rPr>
              <a:t>ă</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temperaturi</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î</a:t>
            </a:r>
            <a:r>
              <a:rPr lang="en-US" altLang="en-US" sz="1400" dirty="0" err="1">
                <a:latin typeface="Arial" panose="020B0604020202020204" pitchFamily="34" charset="0"/>
                <a:cs typeface="Arial" panose="020B0604020202020204" pitchFamily="34" charset="0"/>
              </a:rPr>
              <a:t>nalte</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ș</a:t>
            </a:r>
            <a:r>
              <a:rPr lang="en-US" altLang="en-US" sz="1400" dirty="0" err="1">
                <a:latin typeface="Arial" panose="020B0604020202020204" pitchFamily="34" charset="0"/>
                <a:cs typeface="Arial" panose="020B0604020202020204" pitchFamily="34" charset="0"/>
              </a:rPr>
              <a:t>i</a:t>
            </a:r>
            <a:r>
              <a:rPr lang="en-US" altLang="en-US" sz="1400" dirty="0">
                <a:latin typeface="Arial" panose="020B0604020202020204" pitchFamily="34" charset="0"/>
                <a:cs typeface="Arial" panose="020B0604020202020204" pitchFamily="34" charset="0"/>
              </a:rPr>
              <a:t> c</a:t>
            </a:r>
            <a:r>
              <a:rPr lang="ro-RO" altLang="en-US" sz="1400" dirty="0">
                <a:latin typeface="Arial" panose="020B0604020202020204" pitchFamily="34" charset="0"/>
                <a:cs typeface="Arial" panose="020B0604020202020204" pitchFamily="34" charset="0"/>
              </a:rPr>
              <a:t>â</a:t>
            </a:r>
            <a:r>
              <a:rPr lang="en-US" altLang="en-US" sz="1400" dirty="0" err="1">
                <a:latin typeface="Arial" panose="020B0604020202020204" pitchFamily="34" charset="0"/>
                <a:cs typeface="Arial" panose="020B0604020202020204" pitchFamily="34" charset="0"/>
              </a:rPr>
              <a:t>mpuri</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magnetice</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145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3" y="381000"/>
            <a:ext cx="6286500" cy="342900"/>
          </a:xfrm>
        </p:spPr>
        <p:txBody>
          <a:bodyPr>
            <a:normAutofit fontScale="90000"/>
          </a:bodyPr>
          <a:lstStyle/>
          <a:p>
            <a:pPr>
              <a:defRPr/>
            </a:pPr>
            <a:r>
              <a:rPr lang="ro-MD" dirty="0"/>
              <a:t>Amplificarea cu dioda tunel</a:t>
            </a:r>
            <a:endParaRPr lang="en-US" dirty="0"/>
          </a:p>
        </p:txBody>
      </p:sp>
      <p:sp>
        <p:nvSpPr>
          <p:cNvPr id="106499" name="Content Placeholder 2"/>
          <p:cNvSpPr>
            <a:spLocks noGrp="1"/>
          </p:cNvSpPr>
          <p:nvPr>
            <p:ph idx="1"/>
          </p:nvPr>
        </p:nvSpPr>
        <p:spPr>
          <a:xfrm>
            <a:off x="2128838" y="2014538"/>
            <a:ext cx="4972050" cy="3257550"/>
          </a:xfrm>
        </p:spPr>
        <p:txBody>
          <a:bodyPr/>
          <a:lstStyle/>
          <a:p>
            <a:r>
              <a:rPr lang="ro-MD" altLang="en-US"/>
              <a:t>Amplificare – pe panta caracteristicii cu rezistență dif negativă</a:t>
            </a:r>
            <a:endParaRPr lang="en-US" altLang="en-US"/>
          </a:p>
        </p:txBody>
      </p:sp>
      <p:pic>
        <p:nvPicPr>
          <p:cNvPr id="1065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219200"/>
            <a:ext cx="6321425" cy="415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3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21" y="914401"/>
            <a:ext cx="4929188" cy="787003"/>
          </a:xfrm>
        </p:spPr>
        <p:txBody>
          <a:bodyPr>
            <a:normAutofit fontScale="90000"/>
          </a:bodyPr>
          <a:lstStyle/>
          <a:p>
            <a:pPr>
              <a:defRPr/>
            </a:pPr>
            <a:r>
              <a:rPr lang="ro-MD" dirty="0"/>
              <a:t>Dioda tunel - generator</a:t>
            </a:r>
            <a:endParaRPr lang="en-US" dirty="0"/>
          </a:p>
        </p:txBody>
      </p:sp>
      <p:sp>
        <p:nvSpPr>
          <p:cNvPr id="107523" name="Content Placeholder 2"/>
          <p:cNvSpPr>
            <a:spLocks noGrp="1"/>
          </p:cNvSpPr>
          <p:nvPr>
            <p:ph idx="1"/>
          </p:nvPr>
        </p:nvSpPr>
        <p:spPr>
          <a:xfrm>
            <a:off x="1436094" y="1793328"/>
            <a:ext cx="7476796" cy="4150271"/>
          </a:xfrm>
        </p:spPr>
        <p:txBody>
          <a:bodyPr>
            <a:normAutofit fontScale="85000" lnSpcReduction="10000"/>
          </a:bodyPr>
          <a:lstStyle/>
          <a:p>
            <a:r>
              <a:rPr lang="ro-MD" altLang="en-US" dirty="0"/>
              <a:t>În special la frecvențe înalte (până la 100 GHz), unde </a:t>
            </a:r>
            <a:r>
              <a:rPr lang="ro-MD" altLang="en-US" dirty="0" err="1"/>
              <a:t>tranzisto</a:t>
            </a:r>
            <a:r>
              <a:rPr lang="en-US" altLang="en-US" dirty="0"/>
              <a:t>r</a:t>
            </a:r>
            <a:r>
              <a:rPr lang="ro-MD" altLang="en-US" dirty="0"/>
              <a:t>ii nu mai au caracteristici performante</a:t>
            </a:r>
            <a:endParaRPr lang="en-US" altLang="en-US" dirty="0"/>
          </a:p>
          <a:p>
            <a:r>
              <a:rPr lang="en-US" altLang="en-US" b="1" dirty="0" err="1"/>
              <a:t>Principiul</a:t>
            </a:r>
            <a:r>
              <a:rPr lang="en-US" altLang="en-US" b="1" dirty="0"/>
              <a:t> de </a:t>
            </a:r>
            <a:r>
              <a:rPr lang="en-US" altLang="en-US" b="1" dirty="0" err="1"/>
              <a:t>funcționare</a:t>
            </a:r>
            <a:r>
              <a:rPr lang="en-US" altLang="en-US" dirty="0"/>
              <a:t>: </a:t>
            </a:r>
            <a:r>
              <a:rPr lang="en-US" altLang="en-US" dirty="0" err="1"/>
              <a:t>Efectul</a:t>
            </a:r>
            <a:r>
              <a:rPr lang="en-US" altLang="en-US" dirty="0"/>
              <a:t> de </a:t>
            </a:r>
            <a:r>
              <a:rPr lang="en-US" altLang="en-US" dirty="0" err="1"/>
              <a:t>tunel</a:t>
            </a:r>
            <a:r>
              <a:rPr lang="en-US" altLang="en-US" dirty="0"/>
              <a:t> </a:t>
            </a:r>
            <a:r>
              <a:rPr lang="en-US" altLang="en-US" dirty="0" err="1"/>
              <a:t>mecanic</a:t>
            </a:r>
            <a:r>
              <a:rPr lang="en-US" altLang="en-US" dirty="0"/>
              <a:t> </a:t>
            </a:r>
            <a:r>
              <a:rPr lang="en-US" altLang="en-US" dirty="0" err="1"/>
              <a:t>cuantic</a:t>
            </a:r>
            <a:r>
              <a:rPr lang="en-US" altLang="en-US" dirty="0"/>
              <a:t> </a:t>
            </a:r>
            <a:r>
              <a:rPr lang="en-US" altLang="en-US" dirty="0" err="1"/>
              <a:t>permite</a:t>
            </a:r>
            <a:r>
              <a:rPr lang="en-US" altLang="en-US" dirty="0"/>
              <a:t> </a:t>
            </a:r>
            <a:r>
              <a:rPr lang="en-US" altLang="en-US" dirty="0" err="1"/>
              <a:t>electronilor</a:t>
            </a:r>
            <a:r>
              <a:rPr lang="en-US" altLang="en-US" dirty="0"/>
              <a:t> </a:t>
            </a:r>
            <a:r>
              <a:rPr lang="en-US" altLang="en-US" dirty="0" err="1"/>
              <a:t>să</a:t>
            </a:r>
            <a:r>
              <a:rPr lang="en-US" altLang="en-US" dirty="0"/>
              <a:t> </a:t>
            </a:r>
            <a:r>
              <a:rPr lang="en-US" altLang="en-US" dirty="0" err="1"/>
              <a:t>traverseze</a:t>
            </a:r>
            <a:r>
              <a:rPr lang="en-US" altLang="en-US" dirty="0"/>
              <a:t> </a:t>
            </a:r>
            <a:r>
              <a:rPr lang="en-US" altLang="en-US" dirty="0" err="1"/>
              <a:t>bariera</a:t>
            </a:r>
            <a:r>
              <a:rPr lang="en-US" altLang="en-US" dirty="0"/>
              <a:t> de </a:t>
            </a:r>
            <a:r>
              <a:rPr lang="en-US" altLang="en-US" dirty="0" err="1"/>
              <a:t>potențial</a:t>
            </a:r>
            <a:r>
              <a:rPr lang="en-US" altLang="en-US" dirty="0"/>
              <a:t> cu </a:t>
            </a:r>
            <a:r>
              <a:rPr lang="en-US" altLang="en-US" dirty="0" err="1"/>
              <a:t>energie</a:t>
            </a:r>
            <a:r>
              <a:rPr lang="en-US" altLang="en-US" dirty="0"/>
              <a:t> </a:t>
            </a:r>
            <a:r>
              <a:rPr lang="en-US" altLang="en-US" dirty="0" err="1"/>
              <a:t>redusă</a:t>
            </a:r>
            <a:r>
              <a:rPr lang="en-US" altLang="en-US" dirty="0"/>
              <a:t>, </a:t>
            </a:r>
            <a:r>
              <a:rPr lang="en-US" altLang="en-US" dirty="0" err="1"/>
              <a:t>creând</a:t>
            </a:r>
            <a:r>
              <a:rPr lang="en-US" altLang="en-US" dirty="0"/>
              <a:t> o </a:t>
            </a:r>
            <a:r>
              <a:rPr lang="en-US" altLang="en-US" dirty="0" err="1"/>
              <a:t>regiune</a:t>
            </a:r>
            <a:r>
              <a:rPr lang="en-US" altLang="en-US" dirty="0"/>
              <a:t> cu </a:t>
            </a:r>
            <a:r>
              <a:rPr lang="en-US" altLang="en-US" dirty="0" err="1"/>
              <a:t>rezistență</a:t>
            </a:r>
            <a:r>
              <a:rPr lang="en-US" altLang="en-US" dirty="0"/>
              <a:t> </a:t>
            </a:r>
            <a:r>
              <a:rPr lang="en-US" altLang="en-US" dirty="0" err="1"/>
              <a:t>diferențială</a:t>
            </a:r>
            <a:r>
              <a:rPr lang="en-US" altLang="en-US" dirty="0"/>
              <a:t> </a:t>
            </a:r>
            <a:r>
              <a:rPr lang="en-US" altLang="en-US" dirty="0" err="1"/>
              <a:t>negativă</a:t>
            </a:r>
            <a:r>
              <a:rPr lang="en-US" altLang="en-US" dirty="0"/>
              <a:t>.</a:t>
            </a:r>
          </a:p>
          <a:p>
            <a:r>
              <a:rPr lang="en-US" altLang="en-US" b="1" dirty="0"/>
              <a:t>Generator de </a:t>
            </a:r>
            <a:r>
              <a:rPr lang="en-US" altLang="en-US" b="1" dirty="0" err="1"/>
              <a:t>Impulsuri</a:t>
            </a:r>
            <a:r>
              <a:rPr lang="en-US" altLang="en-US" b="1" dirty="0"/>
              <a:t>: </a:t>
            </a:r>
            <a:r>
              <a:rPr lang="en-US" altLang="en-US" dirty="0"/>
              <a:t>Se </a:t>
            </a:r>
            <a:r>
              <a:rPr lang="en-US" altLang="en-US" dirty="0" err="1"/>
              <a:t>utilizează</a:t>
            </a:r>
            <a:r>
              <a:rPr lang="en-US" altLang="en-US" dirty="0"/>
              <a:t> </a:t>
            </a:r>
            <a:r>
              <a:rPr lang="en-US" altLang="en-US" dirty="0" err="1"/>
              <a:t>pentru</a:t>
            </a:r>
            <a:r>
              <a:rPr lang="en-US" altLang="en-US" dirty="0"/>
              <a:t> a </a:t>
            </a:r>
            <a:r>
              <a:rPr lang="en-US" altLang="en-US" dirty="0" err="1"/>
              <a:t>crea</a:t>
            </a:r>
            <a:r>
              <a:rPr lang="en-US" altLang="en-US" dirty="0"/>
              <a:t> </a:t>
            </a:r>
            <a:r>
              <a:rPr lang="en-US" altLang="en-US" dirty="0" err="1"/>
              <a:t>impulsuri</a:t>
            </a:r>
            <a:r>
              <a:rPr lang="en-US" altLang="en-US" dirty="0"/>
              <a:t> </a:t>
            </a:r>
            <a:r>
              <a:rPr lang="en-US" altLang="en-US" dirty="0" err="1"/>
              <a:t>extrem</a:t>
            </a:r>
            <a:r>
              <a:rPr lang="en-US" altLang="en-US" dirty="0"/>
              <a:t> de </a:t>
            </a:r>
            <a:r>
              <a:rPr lang="en-US" altLang="en-US" dirty="0" err="1"/>
              <a:t>scurte</a:t>
            </a:r>
            <a:r>
              <a:rPr lang="en-US" altLang="en-US" dirty="0"/>
              <a:t> (sub 1 ns), </a:t>
            </a:r>
            <a:r>
              <a:rPr lang="en-US" altLang="en-US" dirty="0" err="1"/>
              <a:t>fiind</a:t>
            </a:r>
            <a:r>
              <a:rPr lang="en-US" altLang="en-US" dirty="0"/>
              <a:t> </a:t>
            </a:r>
            <a:r>
              <a:rPr lang="en-US" altLang="en-US" dirty="0" err="1"/>
              <a:t>utilă</a:t>
            </a:r>
            <a:r>
              <a:rPr lang="en-US" altLang="en-US" dirty="0"/>
              <a:t> în </a:t>
            </a:r>
            <a:r>
              <a:rPr lang="en-US" altLang="en-US" dirty="0" err="1"/>
              <a:t>sisteme</a:t>
            </a:r>
            <a:r>
              <a:rPr lang="en-US" altLang="en-US" dirty="0"/>
              <a:t> de </a:t>
            </a:r>
            <a:r>
              <a:rPr lang="en-US" altLang="en-US" dirty="0" err="1"/>
              <a:t>eșantionare</a:t>
            </a:r>
            <a:r>
              <a:rPr lang="en-US" altLang="en-US" dirty="0"/>
              <a:t> (sampling oscilloscopes) </a:t>
            </a:r>
            <a:r>
              <a:rPr lang="en-US" altLang="en-US" dirty="0" err="1"/>
              <a:t>sau</a:t>
            </a:r>
            <a:r>
              <a:rPr lang="en-US" altLang="en-US" dirty="0"/>
              <a:t> </a:t>
            </a:r>
            <a:r>
              <a:rPr lang="en-US" altLang="en-US" dirty="0" err="1"/>
              <a:t>circuite</a:t>
            </a:r>
            <a:r>
              <a:rPr lang="en-US" altLang="en-US" dirty="0"/>
              <a:t> </a:t>
            </a:r>
            <a:r>
              <a:rPr lang="en-US" altLang="en-US" dirty="0" err="1"/>
              <a:t>logice</a:t>
            </a:r>
            <a:r>
              <a:rPr lang="en-US" altLang="en-US" dirty="0"/>
              <a:t> </a:t>
            </a:r>
            <a:r>
              <a:rPr lang="en-US" altLang="en-US" dirty="0" err="1"/>
              <a:t>rapide</a:t>
            </a:r>
            <a:r>
              <a:rPr lang="en-US" altLang="en-US" dirty="0"/>
              <a:t>.</a:t>
            </a:r>
          </a:p>
          <a:p>
            <a:r>
              <a:rPr lang="en-US" altLang="en-US" b="1" dirty="0" err="1"/>
              <a:t>Oscilator</a:t>
            </a:r>
            <a:r>
              <a:rPr lang="en-US" altLang="en-US" dirty="0"/>
              <a:t>: </a:t>
            </a:r>
            <a:r>
              <a:rPr lang="en-US" altLang="en-US" dirty="0" err="1"/>
              <a:t>Datorită</a:t>
            </a:r>
            <a:r>
              <a:rPr lang="en-US" altLang="en-US" dirty="0"/>
              <a:t> </a:t>
            </a:r>
            <a:r>
              <a:rPr lang="en-US" altLang="en-US" dirty="0" err="1"/>
              <a:t>rezistenței</a:t>
            </a:r>
            <a:r>
              <a:rPr lang="en-US" altLang="en-US" dirty="0"/>
              <a:t> negative, </a:t>
            </a:r>
            <a:r>
              <a:rPr lang="en-US" altLang="en-US" dirty="0" err="1"/>
              <a:t>dioda</a:t>
            </a:r>
            <a:r>
              <a:rPr lang="en-US" altLang="en-US" dirty="0"/>
              <a:t> </a:t>
            </a:r>
            <a:r>
              <a:rPr lang="en-US" altLang="en-US" dirty="0" err="1"/>
              <a:t>tunel</a:t>
            </a:r>
            <a:r>
              <a:rPr lang="en-US" altLang="en-US" dirty="0"/>
              <a:t> </a:t>
            </a:r>
            <a:r>
              <a:rPr lang="en-US" altLang="en-US" dirty="0" err="1"/>
              <a:t>poate</a:t>
            </a:r>
            <a:r>
              <a:rPr lang="en-US" altLang="en-US" dirty="0"/>
              <a:t> </a:t>
            </a:r>
            <a:r>
              <a:rPr lang="en-US" altLang="en-US" dirty="0" err="1"/>
              <a:t>compensa</a:t>
            </a:r>
            <a:r>
              <a:rPr lang="en-US" altLang="en-US" dirty="0"/>
              <a:t> </a:t>
            </a:r>
            <a:r>
              <a:rPr lang="en-US" altLang="en-US" dirty="0" err="1"/>
              <a:t>pierderile</a:t>
            </a:r>
            <a:r>
              <a:rPr lang="en-US" altLang="en-US" dirty="0"/>
              <a:t> </a:t>
            </a:r>
            <a:r>
              <a:rPr lang="en-US" altLang="en-US" dirty="0" err="1"/>
              <a:t>dintr</a:t>
            </a:r>
            <a:r>
              <a:rPr lang="en-US" altLang="en-US" dirty="0"/>
              <a:t>-un circuit </a:t>
            </a:r>
            <a:r>
              <a:rPr lang="en-US" altLang="en-US" dirty="0" err="1"/>
              <a:t>rezonant</a:t>
            </a:r>
            <a:r>
              <a:rPr lang="en-US" altLang="en-US" dirty="0"/>
              <a:t> (LC), </a:t>
            </a:r>
            <a:r>
              <a:rPr lang="en-US" altLang="en-US" dirty="0" err="1"/>
              <a:t>generând</a:t>
            </a:r>
            <a:r>
              <a:rPr lang="en-US" altLang="en-US" dirty="0"/>
              <a:t> </a:t>
            </a:r>
            <a:r>
              <a:rPr lang="en-US" altLang="en-US" dirty="0" err="1"/>
              <a:t>oscilații</a:t>
            </a:r>
            <a:r>
              <a:rPr lang="en-US" altLang="en-US" dirty="0"/>
              <a:t>.</a:t>
            </a:r>
          </a:p>
          <a:p>
            <a:r>
              <a:rPr lang="en-US" altLang="en-US" b="1" dirty="0" err="1"/>
              <a:t>Performanță</a:t>
            </a:r>
            <a:r>
              <a:rPr lang="en-US" altLang="en-US" b="1" dirty="0"/>
              <a:t>:</a:t>
            </a:r>
            <a:r>
              <a:rPr lang="en-US" altLang="en-US" dirty="0"/>
              <a:t> GaAs - </a:t>
            </a:r>
            <a:r>
              <a:rPr lang="en-US" altLang="en-US" dirty="0" err="1"/>
              <a:t>materialul</a:t>
            </a:r>
            <a:r>
              <a:rPr lang="en-US" altLang="en-US" dirty="0"/>
              <a:t> </a:t>
            </a:r>
            <a:r>
              <a:rPr lang="en-US" altLang="en-US" dirty="0" err="1"/>
              <a:t>preferat</a:t>
            </a:r>
            <a:r>
              <a:rPr lang="en-US" altLang="en-US" dirty="0"/>
              <a:t> </a:t>
            </a:r>
            <a:r>
              <a:rPr lang="en-US" altLang="en-US" dirty="0" err="1"/>
              <a:t>pentru</a:t>
            </a:r>
            <a:r>
              <a:rPr lang="en-US" altLang="en-US" dirty="0"/>
              <a:t> </a:t>
            </a:r>
            <a:r>
              <a:rPr lang="en-US" altLang="en-US" dirty="0" err="1"/>
              <a:t>aplicații</a:t>
            </a:r>
            <a:r>
              <a:rPr lang="en-US" altLang="en-US" dirty="0"/>
              <a:t> de </a:t>
            </a:r>
            <a:r>
              <a:rPr lang="en-US" altLang="en-US" dirty="0" err="1"/>
              <a:t>înaltă</a:t>
            </a:r>
            <a:r>
              <a:rPr lang="en-US" altLang="en-US" dirty="0"/>
              <a:t> </a:t>
            </a:r>
            <a:r>
              <a:rPr lang="en-US" altLang="en-US" dirty="0" err="1"/>
              <a:t>frecvență</a:t>
            </a:r>
            <a:r>
              <a:rPr lang="en-US" altLang="en-US" dirty="0"/>
              <a:t>, </a:t>
            </a:r>
            <a:r>
              <a:rPr lang="en-US" altLang="en-US" dirty="0" err="1"/>
              <a:t>capabil</a:t>
            </a:r>
            <a:r>
              <a:rPr lang="en-US" altLang="en-US" dirty="0"/>
              <a:t> </a:t>
            </a:r>
            <a:r>
              <a:rPr lang="en-US" altLang="en-US" dirty="0" err="1"/>
              <a:t>să</a:t>
            </a:r>
            <a:r>
              <a:rPr lang="en-US" altLang="en-US" dirty="0"/>
              <a:t> </a:t>
            </a:r>
            <a:r>
              <a:rPr lang="en-US" altLang="en-US" dirty="0" err="1"/>
              <a:t>genereze</a:t>
            </a:r>
            <a:r>
              <a:rPr lang="en-US" altLang="en-US" dirty="0"/>
              <a:t> </a:t>
            </a:r>
            <a:r>
              <a:rPr lang="en-US" altLang="en-US" dirty="0" err="1"/>
              <a:t>puteri</a:t>
            </a:r>
            <a:r>
              <a:rPr lang="en-US" altLang="en-US" dirty="0"/>
              <a:t> de </a:t>
            </a:r>
            <a:r>
              <a:rPr lang="en-US" altLang="en-US" dirty="0" err="1"/>
              <a:t>ordinul</a:t>
            </a:r>
            <a:r>
              <a:rPr lang="en-US" altLang="en-US" dirty="0"/>
              <a:t> </a:t>
            </a:r>
            <a:r>
              <a:rPr lang="en-US" altLang="en-US" dirty="0" err="1"/>
              <a:t>mW</a:t>
            </a:r>
            <a:r>
              <a:rPr lang="en-US" altLang="en-US" dirty="0"/>
              <a:t> la </a:t>
            </a:r>
            <a:r>
              <a:rPr lang="en-US" altLang="en-US" dirty="0" err="1"/>
              <a:t>frecvențe</a:t>
            </a:r>
            <a:r>
              <a:rPr lang="en-US" altLang="en-US" dirty="0"/>
              <a:t> </a:t>
            </a:r>
            <a:r>
              <a:rPr lang="en-US" altLang="en-US" dirty="0" err="1"/>
              <a:t>mari</a:t>
            </a:r>
            <a:r>
              <a:rPr lang="en-US" altLang="en-US" dirty="0"/>
              <a:t> (</a:t>
            </a:r>
            <a:r>
              <a:rPr lang="en-US" altLang="en-US" dirty="0" err="1"/>
              <a:t>zeci</a:t>
            </a:r>
            <a:r>
              <a:rPr lang="en-US" altLang="en-US" dirty="0"/>
              <a:t> de GHz</a:t>
            </a:r>
          </a:p>
        </p:txBody>
      </p:sp>
      <p:pic>
        <p:nvPicPr>
          <p:cNvPr id="4" name="Picture 3">
            <a:extLst>
              <a:ext uri="{FF2B5EF4-FFF2-40B4-BE49-F238E27FC236}">
                <a16:creationId xmlns:a16="http://schemas.microsoft.com/office/drawing/2014/main" id="{62C2F0EE-E871-7E54-D123-881750FB5271}"/>
              </a:ext>
            </a:extLst>
          </p:cNvPr>
          <p:cNvPicPr>
            <a:picLocks noChangeAspect="1"/>
          </p:cNvPicPr>
          <p:nvPr/>
        </p:nvPicPr>
        <p:blipFill>
          <a:blip r:embed="rId2"/>
          <a:stretch>
            <a:fillRect/>
          </a:stretch>
        </p:blipFill>
        <p:spPr>
          <a:xfrm>
            <a:off x="0" y="4037656"/>
            <a:ext cx="1436094" cy="950252"/>
          </a:xfrm>
          <a:prstGeom prst="rect">
            <a:avLst/>
          </a:prstGeom>
        </p:spPr>
      </p:pic>
    </p:spTree>
    <p:extLst>
      <p:ext uri="{BB962C8B-B14F-4D97-AF65-F5344CB8AC3E}">
        <p14:creationId xmlns:p14="http://schemas.microsoft.com/office/powerpoint/2010/main" val="4160894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3160987" cy="336113"/>
          </a:xfrm>
        </p:spPr>
        <p:txBody>
          <a:bodyPr wrap="square" numCol="1" anchorCtr="0" compatLnSpc="1">
            <a:prstTxWarp prst="textNoShape">
              <a:avLst/>
            </a:prstTxWarp>
            <a:noAutofit/>
          </a:bodyPr>
          <a:lstStyle/>
          <a:p>
            <a:r>
              <a:rPr lang="ro-MD" altLang="ro-RO" sz="2100" b="1" dirty="0">
                <a:latin typeface="Times New Roman" panose="02020603050405020304" pitchFamily="18" charset="0"/>
                <a:cs typeface="Times New Roman" panose="02020603050405020304" pitchFamily="18" charset="0"/>
              </a:rPr>
              <a:t>DIODA INVERSĂ</a:t>
            </a:r>
            <a:endParaRPr lang="en-US" altLang="ro-RO" sz="2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9644" y="2087550"/>
            <a:ext cx="8279752" cy="3612288"/>
          </a:xfrm>
        </p:spPr>
        <p:txBody>
          <a:bodyPr>
            <a:normAutofit fontScale="77500" lnSpcReduction="20000"/>
          </a:bodyPr>
          <a:lstStyle/>
          <a:p>
            <a:r>
              <a:rPr lang="ro-RO" altLang="ro-RO" dirty="0">
                <a:latin typeface="Times New Roman" panose="02020603050405020304" pitchFamily="18" charset="0"/>
                <a:cs typeface="Times New Roman" panose="02020603050405020304" pitchFamily="18" charset="0"/>
              </a:rPr>
              <a:t>O diodă inversă funcționează pe </a:t>
            </a:r>
            <a:r>
              <a:rPr lang="ro-RO" altLang="ro-RO" b="1" i="1" dirty="0">
                <a:solidFill>
                  <a:srgbClr val="FF0000"/>
                </a:solidFill>
                <a:latin typeface="Times New Roman" panose="02020603050405020304" pitchFamily="18" charset="0"/>
                <a:cs typeface="Times New Roman" panose="02020603050405020304" pitchFamily="18" charset="0"/>
              </a:rPr>
              <a:t>principiul </a:t>
            </a:r>
            <a:r>
              <a:rPr lang="ro-RO" altLang="ro-RO" b="1" i="1" dirty="0" err="1">
                <a:solidFill>
                  <a:srgbClr val="FF0000"/>
                </a:solidFill>
                <a:latin typeface="Times New Roman" panose="02020603050405020304" pitchFamily="18" charset="0"/>
                <a:cs typeface="Times New Roman" panose="02020603050405020304" pitchFamily="18" charset="0"/>
              </a:rPr>
              <a:t>tunelării</a:t>
            </a:r>
            <a:r>
              <a:rPr lang="ro-RO" altLang="ro-RO" b="1" i="1" dirty="0">
                <a:solidFill>
                  <a:srgbClr val="FF0000"/>
                </a:solidFill>
                <a:latin typeface="Times New Roman" panose="02020603050405020304" pitchFamily="18" charset="0"/>
                <a:cs typeface="Times New Roman" panose="02020603050405020304" pitchFamily="18" charset="0"/>
              </a:rPr>
              <a:t> cuantice.</a:t>
            </a:r>
          </a:p>
          <a:p>
            <a:r>
              <a:rPr lang="en-US" altLang="ro-RO" dirty="0">
                <a:latin typeface="Times New Roman" panose="02020603050405020304" pitchFamily="18" charset="0"/>
                <a:cs typeface="Times New Roman" panose="02020603050405020304" pitchFamily="18" charset="0"/>
              </a:rPr>
              <a:t>O </a:t>
            </a:r>
            <a:r>
              <a:rPr lang="ro-MD" altLang="ro-RO" dirty="0">
                <a:latin typeface="Times New Roman" panose="02020603050405020304" pitchFamily="18" charset="0"/>
                <a:cs typeface="Times New Roman" panose="02020603050405020304" pitchFamily="18" charset="0"/>
              </a:rPr>
              <a:t>diodă tunel la care concentrația impurităților este aleasă  astfel, încât în echilibru, în absența polarizării granița BV a p-SC coincide (sau diferența este mică) cu granița BC n-SC</a:t>
            </a:r>
            <a:r>
              <a:rPr lang="en-US" altLang="ro-RO" dirty="0">
                <a:latin typeface="Times New Roman" panose="02020603050405020304" pitchFamily="18" charset="0"/>
                <a:cs typeface="Times New Roman" panose="02020603050405020304" pitchFamily="18" charset="0"/>
              </a:rPr>
              <a:t>. Deci diode invers</a:t>
            </a:r>
            <a:r>
              <a:rPr lang="ro-MD" altLang="ro-RO" dirty="0">
                <a:latin typeface="Times New Roman" panose="02020603050405020304" pitchFamily="18" charset="0"/>
                <a:cs typeface="Times New Roman" panose="02020603050405020304" pitchFamily="18" charset="0"/>
              </a:rPr>
              <a:t>ă - diodă cu concentrație critică a impurităților, la care </a:t>
            </a:r>
            <a:r>
              <a:rPr lang="ro-MD" altLang="ro-RO" b="1" dirty="0">
                <a:latin typeface="Times New Roman" panose="02020603050405020304" pitchFamily="18" charset="0"/>
                <a:cs typeface="Times New Roman" panose="02020603050405020304" pitchFamily="18" charset="0"/>
              </a:rPr>
              <a:t>conductibilitatea din efect de tunel la </a:t>
            </a:r>
            <a:r>
              <a:rPr lang="ro-MD" altLang="ro-RO" b="1" dirty="0">
                <a:solidFill>
                  <a:srgbClr val="FF0000"/>
                </a:solidFill>
                <a:latin typeface="Times New Roman" panose="02020603050405020304" pitchFamily="18" charset="0"/>
                <a:cs typeface="Times New Roman" panose="02020603050405020304" pitchFamily="18" charset="0"/>
              </a:rPr>
              <a:t>polarizare inversă este m.mare ca la polarizare directă</a:t>
            </a:r>
          </a:p>
          <a:p>
            <a:r>
              <a:rPr lang="ro-MD" altLang="ro-RO" dirty="0">
                <a:latin typeface="Times New Roman" panose="02020603050405020304" pitchFamily="18" charset="0"/>
                <a:cs typeface="Times New Roman" panose="02020603050405020304" pitchFamily="18" charset="0"/>
              </a:rPr>
              <a:t>În acest caz </a:t>
            </a:r>
            <a:r>
              <a:rPr lang="ro-MD" altLang="ro-RO" b="1" dirty="0">
                <a:solidFill>
                  <a:srgbClr val="FF0000"/>
                </a:solidFill>
                <a:latin typeface="Times New Roman" panose="02020603050405020304" pitchFamily="18" charset="0"/>
                <a:cs typeface="Times New Roman" panose="02020603050405020304" pitchFamily="18" charset="0"/>
              </a:rPr>
              <a:t>efectul tunel va avea loc numai la polarizare inversă </a:t>
            </a:r>
            <a:r>
              <a:rPr lang="ro-MD" altLang="ro-RO" dirty="0">
                <a:latin typeface="Times New Roman" panose="02020603050405020304" pitchFamily="18" charset="0"/>
                <a:cs typeface="Times New Roman" panose="02020603050405020304" pitchFamily="18" charset="0"/>
              </a:rPr>
              <a:t>cu tensiuni f.mici și caracteristica I-V va coincide caracteristicii inverse I-V a diodei tunel. Astfel curenții inverși in dioda tunel de acest tip va  fi relativ mare la tensiuni inverse de polarizare mică (cca 0,1-0,6 V)</a:t>
            </a:r>
          </a:p>
          <a:p>
            <a:r>
              <a:rPr lang="ro-MD" altLang="ro-RO" dirty="0">
                <a:latin typeface="Times New Roman" panose="02020603050405020304" pitchFamily="18" charset="0"/>
                <a:cs typeface="Times New Roman" panose="02020603050405020304" pitchFamily="18" charset="0"/>
              </a:rPr>
              <a:t>La polarizare directă –caracteristica I-V va fi din curenți  de difuzie deci ca și la dioda clasică , dar corespunzător polarizării cu tensiuni mult mai înalte.  </a:t>
            </a:r>
          </a:p>
          <a:p>
            <a:r>
              <a:rPr lang="ro-MD" altLang="ro-RO" dirty="0">
                <a:latin typeface="Times New Roman" panose="02020603050405020304" pitchFamily="18" charset="0"/>
                <a:cs typeface="Times New Roman" panose="02020603050405020304" pitchFamily="18" charset="0"/>
              </a:rPr>
              <a:t>Aceste tipuri de diode au rezistența mică la curenți inverși și rezistența înaltă la curenți direcți și se deschide la polarizare inversă de unde  provine și denumirea</a:t>
            </a:r>
            <a:endParaRPr lang="en-US" altLang="ro-RO"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856664" y="448538"/>
            <a:ext cx="1510244" cy="841949"/>
          </a:xfrm>
          <a:prstGeom prst="rect">
            <a:avLst/>
          </a:prstGeom>
        </p:spPr>
      </p:pic>
    </p:spTree>
    <p:extLst>
      <p:ext uri="{BB962C8B-B14F-4D97-AF65-F5344CB8AC3E}">
        <p14:creationId xmlns:p14="http://schemas.microsoft.com/office/powerpoint/2010/main" val="2765933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20AFD35-45FB-BF1E-8EA7-04667ABA304C}"/>
              </a:ext>
            </a:extLst>
          </p:cNvPr>
          <p:cNvPicPr>
            <a:picLocks noChangeAspect="1"/>
          </p:cNvPicPr>
          <p:nvPr/>
        </p:nvPicPr>
        <p:blipFill>
          <a:blip r:embed="rId2"/>
          <a:stretch>
            <a:fillRect/>
          </a:stretch>
        </p:blipFill>
        <p:spPr>
          <a:xfrm>
            <a:off x="76200" y="1295400"/>
            <a:ext cx="5061443" cy="3502518"/>
          </a:xfrm>
          <a:prstGeom prst="rect">
            <a:avLst/>
          </a:prstGeom>
        </p:spPr>
      </p:pic>
      <p:sp>
        <p:nvSpPr>
          <p:cNvPr id="7" name="TextBox 6">
            <a:extLst>
              <a:ext uri="{FF2B5EF4-FFF2-40B4-BE49-F238E27FC236}">
                <a16:creationId xmlns:a16="http://schemas.microsoft.com/office/drawing/2014/main" id="{F85A0AC3-2FCC-7168-A24B-BEFF6D1F2C7B}"/>
              </a:ext>
            </a:extLst>
          </p:cNvPr>
          <p:cNvSpPr txBox="1"/>
          <p:nvPr/>
        </p:nvSpPr>
        <p:spPr>
          <a:xfrm>
            <a:off x="5351016" y="533400"/>
            <a:ext cx="3864248" cy="5546198"/>
          </a:xfrm>
          <a:prstGeom prst="rect">
            <a:avLst/>
          </a:prstGeom>
          <a:noFill/>
        </p:spPr>
        <p:txBody>
          <a:bodyPr wrap="square">
            <a:spAutoFit/>
          </a:bodyPr>
          <a:lstStyle/>
          <a:p>
            <a:pPr>
              <a:lnSpc>
                <a:spcPct val="150000"/>
              </a:lnSpc>
            </a:pPr>
            <a:r>
              <a:rPr lang="en-US" sz="1400" dirty="0">
                <a:latin typeface="Arial" panose="020B0604020202020204" pitchFamily="34" charset="0"/>
                <a:cs typeface="Arial" panose="020B0604020202020204" pitchFamily="34" charset="0"/>
              </a:rPr>
              <a:t>În </a:t>
            </a:r>
            <a:r>
              <a:rPr lang="ro-RO" sz="1400" b="1" dirty="0">
                <a:latin typeface="Arial" panose="020B0604020202020204" pitchFamily="34" charset="0"/>
                <a:cs typeface="Arial" panose="020B0604020202020204" pitchFamily="34" charset="0"/>
              </a:rPr>
              <a:t>lipsa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polariz</a:t>
            </a:r>
            <a:r>
              <a:rPr lang="ro-RO" sz="1400" b="1" dirty="0" err="1">
                <a:latin typeface="Arial" panose="020B0604020202020204" pitchFamily="34" charset="0"/>
                <a:cs typeface="Arial" panose="020B0604020202020204" pitchFamily="34" charset="0"/>
              </a:rPr>
              <a:t>ării</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poziția BV</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nu este </a:t>
            </a:r>
            <a:r>
              <a:rPr lang="ro-RO" sz="1400" dirty="0" err="1">
                <a:latin typeface="Arial" panose="020B0604020202020204" pitchFamily="34" charset="0"/>
                <a:cs typeface="Arial" panose="020B0604020202020204" pitchFamily="34" charset="0"/>
              </a:rPr>
              <a:t>facilitantă</a:t>
            </a:r>
            <a:r>
              <a:rPr lang="ro-RO" sz="1400" dirty="0">
                <a:latin typeface="Arial" panose="020B0604020202020204" pitchFamily="34" charset="0"/>
                <a:cs typeface="Arial" panose="020B0604020202020204" pitchFamily="34" charset="0"/>
              </a:rPr>
              <a:t> energetic conducției spre BC</a:t>
            </a:r>
            <a:r>
              <a:rPr lang="en-US" sz="1400" dirty="0">
                <a:latin typeface="Arial" panose="020B0604020202020204" pitchFamily="34" charset="0"/>
                <a:cs typeface="Arial" panose="020B0604020202020204" pitchFamily="34" charset="0"/>
              </a:rPr>
              <a:t> . </a:t>
            </a:r>
            <a:endParaRPr lang="ro-RO" sz="1400" dirty="0">
              <a:latin typeface="Arial" panose="020B0604020202020204" pitchFamily="34" charset="0"/>
              <a:cs typeface="Arial" panose="020B0604020202020204" pitchFamily="34" charset="0"/>
            </a:endParaRPr>
          </a:p>
          <a:p>
            <a:pPr>
              <a:lnSpc>
                <a:spcPct val="150000"/>
              </a:lnSpc>
            </a:pPr>
            <a:endParaRPr lang="ro-RO" sz="1400" b="1" dirty="0">
              <a:latin typeface="Arial" panose="020B0604020202020204" pitchFamily="34" charset="0"/>
              <a:cs typeface="Arial" panose="020B0604020202020204" pitchFamily="34" charset="0"/>
            </a:endParaRPr>
          </a:p>
          <a:p>
            <a:pPr>
              <a:lnSpc>
                <a:spcPct val="150000"/>
              </a:lnSpc>
            </a:pPr>
            <a:endParaRPr lang="ro-RO" sz="1400" b="1" dirty="0">
              <a:latin typeface="Arial" panose="020B0604020202020204" pitchFamily="34" charset="0"/>
              <a:cs typeface="Arial" panose="020B0604020202020204" pitchFamily="34" charset="0"/>
            </a:endParaRPr>
          </a:p>
          <a:p>
            <a:pPr>
              <a:lnSpc>
                <a:spcPct val="150000"/>
              </a:lnSpc>
            </a:pPr>
            <a:r>
              <a:rPr lang="ro-RO" sz="1400" b="1" dirty="0">
                <a:latin typeface="Arial" panose="020B0604020202020204" pitchFamily="34" charset="0"/>
                <a:cs typeface="Arial" panose="020B0604020202020204" pitchFamily="34" charset="0"/>
              </a:rPr>
              <a:t>La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polarizare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inversă</a:t>
            </a:r>
            <a:r>
              <a:rPr lang="en-US" sz="1400" b="1"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regiunea p-SC</a:t>
            </a:r>
            <a:r>
              <a:rPr lang="en-US" sz="1400" dirty="0">
                <a:latin typeface="Arial" panose="020B0604020202020204" pitchFamily="34" charset="0"/>
                <a:cs typeface="Arial" panose="020B0604020202020204" pitchFamily="34" charset="0"/>
              </a:rPr>
              <a:t> se </a:t>
            </a:r>
            <a:r>
              <a:rPr lang="en-US" sz="1400" dirty="0" err="1">
                <a:latin typeface="Arial" panose="020B0604020202020204" pitchFamily="34" charset="0"/>
                <a:cs typeface="Arial" panose="020B0604020202020204" pitchFamily="34" charset="0"/>
              </a:rPr>
              <a:t>deplasează</a:t>
            </a:r>
            <a:r>
              <a:rPr lang="en-US" sz="1400" dirty="0">
                <a:latin typeface="Arial" panose="020B0604020202020204" pitchFamily="34" charset="0"/>
                <a:cs typeface="Arial" panose="020B0604020202020204" pitchFamily="34" charset="0"/>
              </a:rPr>
              <a:t> în sus </a:t>
            </a:r>
            <a:r>
              <a:rPr lang="en-US" sz="1400" dirty="0" err="1">
                <a:latin typeface="Arial" panose="020B0604020202020204" pitchFamily="34" charset="0"/>
                <a:cs typeface="Arial" panose="020B0604020202020204" pitchFamily="34" charset="0"/>
              </a:rPr>
              <a:t>față</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regiunea</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n-SC</a:t>
            </a:r>
            <a:r>
              <a:rPr lang="en-US" sz="1400" dirty="0">
                <a:latin typeface="Arial" panose="020B0604020202020204" pitchFamily="34" charset="0"/>
                <a:cs typeface="Arial" panose="020B0604020202020204" pitchFamily="34" charset="0"/>
              </a:rPr>
              <a:t>. Banda </a:t>
            </a:r>
            <a:r>
              <a:rPr lang="en-US" sz="1400" dirty="0" err="1">
                <a:latin typeface="Arial" panose="020B0604020202020204" pitchFamily="34" charset="0"/>
                <a:cs typeface="Arial" panose="020B0604020202020204" pitchFamily="34" charset="0"/>
              </a:rPr>
              <a:t>umplută</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partea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este</a:t>
            </a:r>
            <a:r>
              <a:rPr lang="en-US" sz="1400" dirty="0">
                <a:latin typeface="Arial" panose="020B0604020202020204" pitchFamily="34" charset="0"/>
                <a:cs typeface="Arial" panose="020B0604020202020204" pitchFamily="34" charset="0"/>
              </a:rPr>
              <a:t> exact </a:t>
            </a:r>
            <a:r>
              <a:rPr lang="en-US" sz="1400" dirty="0" err="1">
                <a:latin typeface="Arial" panose="020B0604020202020204" pitchFamily="34" charset="0"/>
                <a:cs typeface="Arial" panose="020B0604020202020204" pitchFamily="34" charset="0"/>
              </a:rPr>
              <a:t>opusă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benzii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goale</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partea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Astfel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electronii</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au capacitatea </a:t>
            </a:r>
            <a:r>
              <a:rPr lang="en-US" sz="1400" dirty="0" err="1">
                <a:latin typeface="Arial" panose="020B0604020202020204" pitchFamily="34" charset="0"/>
                <a:cs typeface="Arial" panose="020B0604020202020204" pitchFamily="34" charset="0"/>
              </a:rPr>
              <a:t>să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tuneleze</a:t>
            </a:r>
            <a:r>
              <a:rPr lang="en-US" sz="1400" dirty="0">
                <a:latin typeface="Arial" panose="020B0604020202020204" pitchFamily="34" charset="0"/>
                <a:cs typeface="Arial" panose="020B0604020202020204" pitchFamily="34" charset="0"/>
              </a:rPr>
              <a:t> de la </a:t>
            </a:r>
            <a:r>
              <a:rPr lang="en-US" sz="1400" dirty="0" err="1">
                <a:latin typeface="Arial" panose="020B0604020202020204" pitchFamily="34" charset="0"/>
                <a:cs typeface="Arial" panose="020B0604020202020204" pitchFamily="34" charset="0"/>
              </a:rPr>
              <a:t>banda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umplută</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regiunea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la </a:t>
            </a:r>
            <a:r>
              <a:rPr lang="en-US" sz="1400" dirty="0" err="1">
                <a:latin typeface="Arial" panose="020B0604020202020204" pitchFamily="34" charset="0"/>
                <a:cs typeface="Arial" panose="020B0604020202020204" pitchFamily="34" charset="0"/>
              </a:rPr>
              <a:t>banda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goală</a:t>
            </a:r>
            <a:r>
              <a:rPr lang="en-US" sz="1400" dirty="0">
                <a:latin typeface="Arial" panose="020B0604020202020204" pitchFamily="34" charset="0"/>
                <a:cs typeface="Arial" panose="020B0604020202020204" pitchFamily="34" charset="0"/>
              </a:rPr>
              <a:t> din </a:t>
            </a:r>
            <a:r>
              <a:rPr lang="en-US" sz="1400" dirty="0" err="1">
                <a:latin typeface="Arial" panose="020B0604020202020204" pitchFamily="34" charset="0"/>
                <a:cs typeface="Arial" panose="020B0604020202020204" pitchFamily="34" charset="0"/>
              </a:rPr>
              <a:t>regiunea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a:t>
            </a:r>
            <a:r>
              <a:rPr lang="ro-RO"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Astfel</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curentul</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circulă</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chiar</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și</a:t>
            </a:r>
            <a:r>
              <a:rPr lang="en-US" sz="1400" b="1" dirty="0">
                <a:latin typeface="Arial" panose="020B0604020202020204" pitchFamily="34" charset="0"/>
                <a:cs typeface="Arial" panose="020B0604020202020204" pitchFamily="34" charset="0"/>
              </a:rPr>
              <a:t> în </a:t>
            </a:r>
            <a:r>
              <a:rPr lang="en-US" sz="1400" b="1" dirty="0" err="1">
                <a:latin typeface="Arial" panose="020B0604020202020204" pitchFamily="34" charset="0"/>
                <a:cs typeface="Arial" panose="020B0604020202020204" pitchFamily="34" charset="0"/>
              </a:rPr>
              <a:t>condiții</a:t>
            </a:r>
            <a:r>
              <a:rPr lang="en-US" sz="1400" b="1" dirty="0">
                <a:latin typeface="Arial" panose="020B0604020202020204" pitchFamily="34" charset="0"/>
                <a:cs typeface="Arial" panose="020B0604020202020204" pitchFamily="34" charset="0"/>
              </a:rPr>
              <a:t> de </a:t>
            </a:r>
            <a:r>
              <a:rPr lang="en-US" sz="1400" b="1" dirty="0" err="1">
                <a:latin typeface="Arial" panose="020B0604020202020204" pitchFamily="34" charset="0"/>
                <a:cs typeface="Arial" panose="020B0604020202020204" pitchFamily="34" charset="0"/>
              </a:rPr>
              <a:t>polarizare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inversă</a:t>
            </a:r>
            <a:r>
              <a:rPr lang="en-US" sz="1400" dirty="0">
                <a:latin typeface="Arial" panose="020B0604020202020204" pitchFamily="34" charset="0"/>
                <a:cs typeface="Arial" panose="020B0604020202020204" pitchFamily="34" charset="0"/>
              </a:rPr>
              <a:t>. </a:t>
            </a:r>
            <a:endParaRPr lang="ro-RO" sz="1400" dirty="0">
              <a:latin typeface="Arial" panose="020B0604020202020204" pitchFamily="34" charset="0"/>
              <a:cs typeface="Arial" panose="020B0604020202020204" pitchFamily="34" charset="0"/>
            </a:endParaRPr>
          </a:p>
          <a:p>
            <a:pPr>
              <a:lnSpc>
                <a:spcPct val="150000"/>
              </a:lnSpc>
            </a:pPr>
            <a:r>
              <a:rPr lang="ro-RO" sz="1400" b="1" dirty="0">
                <a:latin typeface="Arial" panose="020B0604020202020204" pitchFamily="34" charset="0"/>
                <a:cs typeface="Arial" panose="020B0604020202020204" pitchFamily="34" charset="0"/>
              </a:rPr>
              <a:t>La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polarizare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directă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partea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 se </a:t>
            </a:r>
            <a:r>
              <a:rPr lang="en-US" sz="1400" dirty="0" err="1">
                <a:latin typeface="Arial" panose="020B0604020202020204" pitchFamily="34" charset="0"/>
                <a:cs typeface="Arial" panose="020B0604020202020204" pitchFamily="34" charset="0"/>
              </a:rPr>
              <a:t>deplasează</a:t>
            </a:r>
            <a:r>
              <a:rPr lang="en-US" sz="1400" dirty="0">
                <a:latin typeface="Arial" panose="020B0604020202020204" pitchFamily="34" charset="0"/>
                <a:cs typeface="Arial" panose="020B0604020202020204" pitchFamily="34" charset="0"/>
              </a:rPr>
              <a:t> în sus </a:t>
            </a:r>
            <a:r>
              <a:rPr lang="en-US" sz="1400" dirty="0" err="1">
                <a:latin typeface="Arial" panose="020B0604020202020204" pitchFamily="34" charset="0"/>
                <a:cs typeface="Arial" panose="020B0604020202020204" pitchFamily="34" charset="0"/>
              </a:rPr>
              <a:t>față</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partea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Astfel</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BV</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plină a n-SC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fi </a:t>
            </a:r>
            <a:r>
              <a:rPr lang="ro-RO" sz="1400" dirty="0">
                <a:latin typeface="Arial" panose="020B0604020202020204" pitchFamily="34" charset="0"/>
                <a:cs typeface="Arial" panose="020B0604020202020204" pitchFamily="34" charset="0"/>
              </a:rPr>
              <a:t>energetic </a:t>
            </a:r>
            <a:r>
              <a:rPr lang="en-US" sz="1400" dirty="0">
                <a:latin typeface="Arial" panose="020B0604020202020204" pitchFamily="34" charset="0"/>
                <a:cs typeface="Arial" panose="020B0604020202020204" pitchFamily="34" charset="0"/>
              </a:rPr>
              <a:t>exact </a:t>
            </a:r>
            <a:r>
              <a:rPr lang="en-US" sz="1400" dirty="0" err="1">
                <a:latin typeface="Arial" panose="020B0604020202020204" pitchFamily="34" charset="0"/>
                <a:cs typeface="Arial" panose="020B0604020202020204" pitchFamily="34" charset="0"/>
              </a:rPr>
              <a:t>opusă</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BC </a:t>
            </a:r>
            <a:r>
              <a:rPr lang="en-US" sz="1400" dirty="0" err="1">
                <a:latin typeface="Arial" panose="020B0604020202020204" pitchFamily="34" charset="0"/>
                <a:cs typeface="Arial" panose="020B0604020202020204" pitchFamily="34" charset="0"/>
              </a:rPr>
              <a:t>goale</a:t>
            </a:r>
            <a:r>
              <a:rPr lang="en-US" sz="1400" dirty="0">
                <a:latin typeface="Arial" panose="020B0604020202020204" pitchFamily="34" charset="0"/>
                <a:cs typeface="Arial" panose="020B0604020202020204" pitchFamily="34" charset="0"/>
              </a:rPr>
              <a:t> a P</a:t>
            </a:r>
            <a:r>
              <a:rPr lang="ro-RO" sz="1400" dirty="0">
                <a:latin typeface="Arial" panose="020B0604020202020204" pitchFamily="34" charset="0"/>
                <a:cs typeface="Arial" panose="020B0604020202020204" pitchFamily="34" charset="0"/>
              </a:rPr>
              <a:t>-SC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Astfel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electronii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circulă</a:t>
            </a:r>
            <a:r>
              <a:rPr lang="en-US" sz="1400" dirty="0">
                <a:latin typeface="Arial" panose="020B0604020202020204" pitchFamily="34" charset="0"/>
                <a:cs typeface="Arial" panose="020B0604020202020204" pitchFamily="34" charset="0"/>
              </a:rPr>
              <a:t> de la </a:t>
            </a:r>
            <a:r>
              <a:rPr lang="en-US" sz="1400" dirty="0" err="1">
                <a:latin typeface="Arial" panose="020B0604020202020204" pitchFamily="34" charset="0"/>
                <a:cs typeface="Arial" panose="020B0604020202020204" pitchFamily="34" charset="0"/>
              </a:rPr>
              <a:t>tipul</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 la </a:t>
            </a:r>
            <a:r>
              <a:rPr lang="en-US" sz="1400" dirty="0" err="1">
                <a:latin typeface="Arial" panose="020B0604020202020204" pitchFamily="34" charset="0"/>
                <a:cs typeface="Arial" panose="020B0604020202020204" pitchFamily="34" charset="0"/>
              </a:rPr>
              <a:t>tipul</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DB5C973-DFD8-2774-FB27-FA3A33B86423}"/>
              </a:ext>
            </a:extLst>
          </p:cNvPr>
          <p:cNvPicPr>
            <a:picLocks noChangeAspect="1"/>
          </p:cNvPicPr>
          <p:nvPr/>
        </p:nvPicPr>
        <p:blipFill>
          <a:blip r:embed="rId3"/>
          <a:stretch>
            <a:fillRect/>
          </a:stretch>
        </p:blipFill>
        <p:spPr>
          <a:xfrm>
            <a:off x="2221697" y="3616619"/>
            <a:ext cx="239114" cy="252398"/>
          </a:xfrm>
          <a:prstGeom prst="rect">
            <a:avLst/>
          </a:prstGeom>
        </p:spPr>
      </p:pic>
      <p:pic>
        <p:nvPicPr>
          <p:cNvPr id="11" name="Picture 10">
            <a:extLst>
              <a:ext uri="{FF2B5EF4-FFF2-40B4-BE49-F238E27FC236}">
                <a16:creationId xmlns:a16="http://schemas.microsoft.com/office/drawing/2014/main" id="{26866082-7220-7AC4-9BB5-83CBD84321DD}"/>
              </a:ext>
            </a:extLst>
          </p:cNvPr>
          <p:cNvPicPr>
            <a:picLocks noChangeAspect="1"/>
          </p:cNvPicPr>
          <p:nvPr/>
        </p:nvPicPr>
        <p:blipFill>
          <a:blip r:embed="rId3"/>
          <a:stretch>
            <a:fillRect/>
          </a:stretch>
        </p:blipFill>
        <p:spPr>
          <a:xfrm>
            <a:off x="3795003" y="3487324"/>
            <a:ext cx="239114" cy="252398"/>
          </a:xfrm>
          <a:prstGeom prst="rect">
            <a:avLst/>
          </a:prstGeom>
        </p:spPr>
      </p:pic>
      <p:pic>
        <p:nvPicPr>
          <p:cNvPr id="13" name="Picture 12">
            <a:extLst>
              <a:ext uri="{FF2B5EF4-FFF2-40B4-BE49-F238E27FC236}">
                <a16:creationId xmlns:a16="http://schemas.microsoft.com/office/drawing/2014/main" id="{EDF411DF-1B91-E4C2-0478-CE833B626E49}"/>
              </a:ext>
            </a:extLst>
          </p:cNvPr>
          <p:cNvPicPr>
            <a:picLocks noChangeAspect="1"/>
          </p:cNvPicPr>
          <p:nvPr/>
        </p:nvPicPr>
        <p:blipFill>
          <a:blip r:embed="rId4"/>
          <a:stretch>
            <a:fillRect/>
          </a:stretch>
        </p:blipFill>
        <p:spPr>
          <a:xfrm>
            <a:off x="4572001" y="3460400"/>
            <a:ext cx="256976" cy="279321"/>
          </a:xfrm>
          <a:prstGeom prst="rect">
            <a:avLst/>
          </a:prstGeom>
        </p:spPr>
      </p:pic>
      <p:pic>
        <p:nvPicPr>
          <p:cNvPr id="15" name="Picture 14">
            <a:extLst>
              <a:ext uri="{FF2B5EF4-FFF2-40B4-BE49-F238E27FC236}">
                <a16:creationId xmlns:a16="http://schemas.microsoft.com/office/drawing/2014/main" id="{1FD69CEE-25C5-AACC-790C-4E9815AC7139}"/>
              </a:ext>
            </a:extLst>
          </p:cNvPr>
          <p:cNvPicPr>
            <a:picLocks noChangeAspect="1"/>
          </p:cNvPicPr>
          <p:nvPr/>
        </p:nvPicPr>
        <p:blipFill>
          <a:blip r:embed="rId4"/>
          <a:stretch>
            <a:fillRect/>
          </a:stretch>
        </p:blipFill>
        <p:spPr>
          <a:xfrm>
            <a:off x="2998694" y="3577912"/>
            <a:ext cx="256976" cy="279320"/>
          </a:xfrm>
          <a:prstGeom prst="rect">
            <a:avLst/>
          </a:prstGeom>
        </p:spPr>
      </p:pic>
    </p:spTree>
    <p:extLst>
      <p:ext uri="{BB962C8B-B14F-4D97-AF65-F5344CB8AC3E}">
        <p14:creationId xmlns:p14="http://schemas.microsoft.com/office/powerpoint/2010/main" val="2223337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DA8D810-3023-BFDA-5B5D-8DB42FA79A7D}"/>
              </a:ext>
            </a:extLst>
          </p:cNvPr>
          <p:cNvSpPr>
            <a:spLocks noGrp="1"/>
          </p:cNvSpPr>
          <p:nvPr>
            <p:ph type="title"/>
          </p:nvPr>
        </p:nvSpPr>
        <p:spPr>
          <a:xfrm>
            <a:off x="762000" y="152400"/>
            <a:ext cx="8001000" cy="533400"/>
          </a:xfrm>
        </p:spPr>
        <p:txBody>
          <a:bodyPr>
            <a:normAutofit/>
          </a:bodyPr>
          <a:lstStyle/>
          <a:p>
            <a:r>
              <a:rPr lang="ro-RO" sz="2800" dirty="0"/>
              <a:t>Dioda inversă – variantă constructivă</a:t>
            </a:r>
            <a:endParaRPr lang="en-US" sz="2800" dirty="0"/>
          </a:p>
        </p:txBody>
      </p:sp>
      <p:sp>
        <p:nvSpPr>
          <p:cNvPr id="3" name="Substituent conținut 2">
            <a:extLst>
              <a:ext uri="{FF2B5EF4-FFF2-40B4-BE49-F238E27FC236}">
                <a16:creationId xmlns:a16="http://schemas.microsoft.com/office/drawing/2014/main" id="{ADC2E1D0-D748-CCFB-AB40-4E878FB97902}"/>
              </a:ext>
            </a:extLst>
          </p:cNvPr>
          <p:cNvSpPr>
            <a:spLocks noGrp="1"/>
          </p:cNvSpPr>
          <p:nvPr>
            <p:ph idx="1"/>
          </p:nvPr>
        </p:nvSpPr>
        <p:spPr>
          <a:xfrm>
            <a:off x="279027" y="914400"/>
            <a:ext cx="4852649" cy="5086351"/>
          </a:xfrm>
        </p:spPr>
        <p:txBody>
          <a:bodyPr>
            <a:normAutofit fontScale="62500" lnSpcReduction="20000"/>
          </a:bodyPr>
          <a:lstStyle/>
          <a:p>
            <a:pPr algn="just"/>
            <a:r>
              <a:rPr lang="en-US" sz="2200" dirty="0">
                <a:latin typeface="Arial" panose="020B0604020202020204" pitchFamily="34" charset="0"/>
                <a:cs typeface="Arial" panose="020B0604020202020204" pitchFamily="34" charset="0"/>
              </a:rPr>
              <a:t>Este </a:t>
            </a:r>
            <a:r>
              <a:rPr lang="en-US" sz="2200" dirty="0" err="1">
                <a:latin typeface="Arial" panose="020B0604020202020204" pitchFamily="34" charset="0"/>
                <a:cs typeface="Arial" panose="020B0604020202020204" pitchFamily="34" charset="0"/>
              </a:rPr>
              <a:t>posibilă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îndepărtarea</a:t>
            </a:r>
            <a:r>
              <a:rPr lang="en-US"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pickului</a:t>
            </a:r>
            <a:r>
              <a:rPr lang="en-US" sz="2200" dirty="0">
                <a:latin typeface="Arial" panose="020B0604020202020204" pitchFamily="34" charset="0"/>
                <a:cs typeface="Arial" panose="020B0604020202020204" pitchFamily="34" charset="0"/>
              </a:rPr>
              <a:t> de </a:t>
            </a:r>
            <a:r>
              <a:rPr lang="en-US" sz="2200" dirty="0" err="1">
                <a:latin typeface="Arial" panose="020B0604020202020204" pitchFamily="34" charset="0"/>
                <a:cs typeface="Arial" panose="020B0604020202020204" pitchFamily="34" charset="0"/>
              </a:rPr>
              <a:t>rezistență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negativă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și</a:t>
            </a:r>
            <a:r>
              <a:rPr lang="en-US" sz="2200" dirty="0">
                <a:latin typeface="Arial" panose="020B0604020202020204" pitchFamily="34" charset="0"/>
                <a:cs typeface="Arial" panose="020B0604020202020204" pitchFamily="34" charset="0"/>
              </a:rPr>
              <a:t> a </a:t>
            </a:r>
            <a:r>
              <a:rPr lang="en-US" sz="2200" dirty="0" err="1">
                <a:latin typeface="Arial" panose="020B0604020202020204" pitchFamily="34" charset="0"/>
                <a:cs typeface="Arial" panose="020B0604020202020204" pitchFamily="34" charset="0"/>
              </a:rPr>
              <a:t>regiunii</a:t>
            </a:r>
            <a:r>
              <a:rPr lang="en-US" sz="2200" dirty="0">
                <a:latin typeface="Arial" panose="020B0604020202020204" pitchFamily="34" charset="0"/>
                <a:cs typeface="Arial" panose="020B0604020202020204" pitchFamily="34" charset="0"/>
              </a:rPr>
              <a:t> vale din </a:t>
            </a:r>
            <a:r>
              <a:rPr lang="en-US" sz="2200" dirty="0" err="1">
                <a:latin typeface="Arial" panose="020B0604020202020204" pitchFamily="34" charset="0"/>
                <a:cs typeface="Arial" panose="020B0604020202020204" pitchFamily="34" charset="0"/>
              </a:rPr>
              <a:t>dioda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tunel</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prin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dopare</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și</a:t>
            </a:r>
            <a:r>
              <a:rPr lang="en-US" sz="2200" b="1" i="1" dirty="0">
                <a:latin typeface="Arial" panose="020B0604020202020204" pitchFamily="34" charset="0"/>
                <a:cs typeface="Arial" panose="020B0604020202020204" pitchFamily="34" charset="0"/>
              </a:rPr>
              <a:t> </a:t>
            </a:r>
            <a:r>
              <a:rPr lang="ro-RO" sz="2200" b="1" i="1" dirty="0">
                <a:latin typeface="Arial" panose="020B0604020202020204" pitchFamily="34" charset="0"/>
                <a:cs typeface="Arial" panose="020B0604020202020204" pitchFamily="34" charset="0"/>
              </a:rPr>
              <a:t>decapare</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adecvată</a:t>
            </a:r>
            <a:r>
              <a:rPr lang="en-US" sz="2200" b="1" i="1" dirty="0">
                <a:latin typeface="Arial" panose="020B0604020202020204" pitchFamily="34" charset="0"/>
                <a:cs typeface="Arial" panose="020B0604020202020204" pitchFamily="34" charset="0"/>
              </a:rPr>
              <a:t> în </a:t>
            </a:r>
            <a:r>
              <a:rPr lang="en-US" sz="2200" b="1" i="1" dirty="0" err="1">
                <a:latin typeface="Arial" panose="020B0604020202020204" pitchFamily="34" charset="0"/>
                <a:cs typeface="Arial" panose="020B0604020202020204" pitchFamily="34" charset="0"/>
              </a:rPr>
              <a:t>timpul</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fabricării</a:t>
            </a:r>
            <a:r>
              <a:rPr lang="ro-RO" sz="2200" b="1" i="1" dirty="0">
                <a:latin typeface="Arial" panose="020B0604020202020204" pitchFamily="34" charset="0"/>
                <a:cs typeface="Arial" panose="020B0604020202020204" pitchFamily="34" charset="0"/>
              </a:rPr>
              <a:t> - </a:t>
            </a:r>
            <a:r>
              <a:rPr lang="en-US" sz="2200" dirty="0" err="1">
                <a:latin typeface="Arial" panose="020B0604020202020204" pitchFamily="34" charset="0"/>
                <a:cs typeface="Arial" panose="020B0604020202020204" pitchFamily="34" charset="0"/>
              </a:rPr>
              <a:t>rezultă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caracteristica</a:t>
            </a:r>
            <a:r>
              <a:rPr lang="en-US" sz="2200" dirty="0">
                <a:latin typeface="Arial" panose="020B0604020202020204" pitchFamily="34" charset="0"/>
                <a:cs typeface="Arial" panose="020B0604020202020204" pitchFamily="34" charset="0"/>
              </a:rPr>
              <a:t> din Fig. </a:t>
            </a:r>
            <a:endParaRPr lang="ro-RO" sz="2200" dirty="0">
              <a:latin typeface="Arial" panose="020B0604020202020204" pitchFamily="34" charset="0"/>
              <a:cs typeface="Arial" panose="020B0604020202020204" pitchFamily="34" charset="0"/>
            </a:endParaRPr>
          </a:p>
          <a:p>
            <a:pPr algn="just"/>
            <a:r>
              <a:rPr lang="ro-RO" sz="2200" dirty="0">
                <a:latin typeface="Arial" panose="020B0604020202020204" pitchFamily="34" charset="0"/>
                <a:cs typeface="Arial" panose="020B0604020202020204" pitchFamily="34" charset="0"/>
              </a:rPr>
              <a:t>S</a:t>
            </a:r>
            <a:r>
              <a:rPr lang="en-US" sz="2200" dirty="0" err="1">
                <a:latin typeface="Arial" panose="020B0604020202020204" pitchFamily="34" charset="0"/>
                <a:cs typeface="Arial" panose="020B0604020202020204" pitchFamily="34" charset="0"/>
              </a:rPr>
              <a:t>ituați</a:t>
            </a:r>
            <a:r>
              <a:rPr lang="ro-RO" sz="2200" dirty="0">
                <a:latin typeface="Arial" panose="020B0604020202020204" pitchFamily="34" charset="0"/>
                <a:cs typeface="Arial" panose="020B0604020202020204" pitchFamily="34" charset="0"/>
              </a:rPr>
              <a:t>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neobișnuită</a:t>
            </a:r>
            <a:r>
              <a:rPr lang="en-US" sz="2200" dirty="0">
                <a:latin typeface="Arial" panose="020B0604020202020204" pitchFamily="34" charset="0"/>
                <a:cs typeface="Arial" panose="020B0604020202020204" pitchFamily="34" charset="0"/>
              </a:rPr>
              <a:t> </a:t>
            </a:r>
            <a:r>
              <a:rPr lang="ro-RO" sz="2200" dirty="0">
                <a:latin typeface="Arial" panose="020B0604020202020204" pitchFamily="34" charset="0"/>
                <a:cs typeface="Arial" panose="020B0604020202020204" pitchFamily="34" charset="0"/>
              </a:rPr>
              <a:t>- p</a:t>
            </a:r>
            <a:r>
              <a:rPr lang="en-US" sz="2200" dirty="0" err="1">
                <a:latin typeface="Arial" panose="020B0604020202020204" pitchFamily="34" charset="0"/>
                <a:cs typeface="Arial" panose="020B0604020202020204" pitchFamily="34" charset="0"/>
              </a:rPr>
              <a:t>entru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tensiuni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aplicate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mici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curentul</a:t>
            </a:r>
            <a:r>
              <a:rPr lang="en-US" sz="2200" dirty="0">
                <a:latin typeface="Arial" panose="020B0604020202020204" pitchFamily="34" charset="0"/>
                <a:cs typeface="Arial" panose="020B0604020202020204" pitchFamily="34" charset="0"/>
              </a:rPr>
              <a:t> direct </a:t>
            </a:r>
            <a:r>
              <a:rPr lang="en-US" sz="2200" dirty="0" err="1">
                <a:latin typeface="Arial" panose="020B0604020202020204" pitchFamily="34" charset="0"/>
                <a:cs typeface="Arial" panose="020B0604020202020204" pitchFamily="34" charset="0"/>
              </a:rPr>
              <a:t>este</a:t>
            </a:r>
            <a:r>
              <a:rPr lang="en-US" sz="2200" dirty="0">
                <a:latin typeface="Arial" panose="020B0604020202020204" pitchFamily="34" charset="0"/>
                <a:cs typeface="Arial" panose="020B0604020202020204" pitchFamily="34" charset="0"/>
              </a:rPr>
              <a:t> de </a:t>
            </a:r>
            <a:r>
              <a:rPr lang="en-US" sz="2200" dirty="0" err="1">
                <a:latin typeface="Arial" panose="020B0604020202020204" pitchFamily="34" charset="0"/>
                <a:cs typeface="Arial" panose="020B0604020202020204" pitchFamily="34" charset="0"/>
              </a:rPr>
              <a:t>fapt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mult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mai</a:t>
            </a:r>
            <a:r>
              <a:rPr lang="en-US" sz="2200" dirty="0">
                <a:latin typeface="Arial" panose="020B0604020202020204" pitchFamily="34" charset="0"/>
                <a:cs typeface="Arial" panose="020B0604020202020204" pitchFamily="34" charset="0"/>
              </a:rPr>
              <a:t> mic </a:t>
            </a:r>
            <a:r>
              <a:rPr lang="en-US" sz="2200" dirty="0" err="1">
                <a:latin typeface="Arial" panose="020B0604020202020204" pitchFamily="34" charset="0"/>
                <a:cs typeface="Arial" panose="020B0604020202020204" pitchFamily="34" charset="0"/>
              </a:rPr>
              <a:t>decât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curentul</a:t>
            </a:r>
            <a:r>
              <a:rPr lang="en-US" sz="2200" dirty="0">
                <a:latin typeface="Arial" panose="020B0604020202020204" pitchFamily="34" charset="0"/>
                <a:cs typeface="Arial" panose="020B0604020202020204" pitchFamily="34" charset="0"/>
              </a:rPr>
              <a:t> invers</a:t>
            </a:r>
            <a:r>
              <a:rPr lang="ro-RO" sz="2200" dirty="0">
                <a:latin typeface="Arial" panose="020B0604020202020204" pitchFamily="34" charset="0"/>
                <a:cs typeface="Arial" panose="020B0604020202020204" pitchFamily="34" charset="0"/>
              </a:rPr>
              <a:t> </a:t>
            </a:r>
            <a:r>
              <a:rPr lang="ro-RO" sz="2200" b="1" i="1" dirty="0" err="1">
                <a:solidFill>
                  <a:srgbClr val="FF0000"/>
                </a:solidFill>
                <a:latin typeface="Arial" panose="020B0604020202020204" pitchFamily="34" charset="0"/>
                <a:cs typeface="Arial" panose="020B0604020202020204" pitchFamily="34" charset="0"/>
              </a:rPr>
              <a:t>Id</a:t>
            </a:r>
            <a:r>
              <a:rPr lang="ro-RO" sz="2200" b="1" i="1" dirty="0">
                <a:solidFill>
                  <a:srgbClr val="FF0000"/>
                </a:solidFill>
                <a:latin typeface="Arial" panose="020B0604020202020204" pitchFamily="34" charset="0"/>
                <a:cs typeface="Arial" panose="020B0604020202020204" pitchFamily="34" charset="0"/>
              </a:rPr>
              <a:t> &lt;&lt; Ii</a:t>
            </a:r>
            <a:r>
              <a:rPr lang="en-US" sz="2200" i="1" dirty="0">
                <a:latin typeface="Arial" panose="020B0604020202020204" pitchFamily="34" charset="0"/>
                <a:cs typeface="Arial" panose="020B0604020202020204" pitchFamily="34" charset="0"/>
              </a:rPr>
              <a:t>.</a:t>
            </a:r>
            <a:endParaRPr lang="ro-RO" sz="2200" i="1" dirty="0">
              <a:latin typeface="Arial" panose="020B0604020202020204" pitchFamily="34" charset="0"/>
              <a:cs typeface="Arial" panose="020B0604020202020204" pitchFamily="34" charset="0"/>
            </a:endParaRPr>
          </a:p>
          <a:p>
            <a:pPr algn="just"/>
            <a:r>
              <a:rPr lang="en-US" sz="2200" dirty="0" err="1">
                <a:latin typeface="Arial" panose="020B0604020202020204" pitchFamily="34" charset="0"/>
                <a:cs typeface="Arial" panose="020B0604020202020204" pitchFamily="34" charset="0"/>
              </a:rPr>
              <a:t>Curentul</a:t>
            </a:r>
            <a:r>
              <a:rPr lang="en-US" sz="2200" dirty="0">
                <a:latin typeface="Arial" panose="020B0604020202020204" pitchFamily="34" charset="0"/>
                <a:cs typeface="Arial" panose="020B0604020202020204" pitchFamily="34" charset="0"/>
              </a:rPr>
              <a:t> invers </a:t>
            </a:r>
            <a:r>
              <a:rPr lang="ro-RO" sz="2200" dirty="0">
                <a:latin typeface="Arial" panose="020B0604020202020204" pitchFamily="34" charset="0"/>
                <a:cs typeface="Arial" panose="020B0604020202020204" pitchFamily="34" charset="0"/>
              </a:rPr>
              <a:t>mare - cauzat de d</a:t>
            </a:r>
            <a:r>
              <a:rPr lang="en-US" sz="2200" dirty="0" err="1">
                <a:latin typeface="Arial" panose="020B0604020202020204" pitchFamily="34" charset="0"/>
                <a:cs typeface="Arial" panose="020B0604020202020204" pitchFamily="34" charset="0"/>
              </a:rPr>
              <a:t>opa</a:t>
            </a:r>
            <a:r>
              <a:rPr lang="ro-RO" sz="2200" dirty="0">
                <a:latin typeface="Arial" panose="020B0604020202020204" pitchFamily="34" charset="0"/>
                <a:cs typeface="Arial" panose="020B0604020202020204" pitchFamily="34" charset="0"/>
              </a:rPr>
              <a:t>re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foarte</a:t>
            </a:r>
            <a:r>
              <a:rPr lang="en-US" sz="2200" dirty="0">
                <a:latin typeface="Arial" panose="020B0604020202020204" pitchFamily="34" charset="0"/>
                <a:cs typeface="Arial" panose="020B0604020202020204" pitchFamily="34" charset="0"/>
              </a:rPr>
              <a:t> mare. </a:t>
            </a:r>
            <a:endParaRPr lang="ro-RO" sz="2200" dirty="0">
              <a:latin typeface="Arial" panose="020B0604020202020204" pitchFamily="34" charset="0"/>
              <a:cs typeface="Arial" panose="020B0604020202020204" pitchFamily="34" charset="0"/>
            </a:endParaRPr>
          </a:p>
          <a:p>
            <a:pPr algn="just"/>
            <a:r>
              <a:rPr lang="ro-RO" sz="2200" dirty="0">
                <a:latin typeface="Arial" panose="020B0604020202020204" pitchFamily="34" charset="0"/>
                <a:cs typeface="Arial" panose="020B0604020202020204" pitchFamily="34" charset="0"/>
              </a:rPr>
              <a:t>Cu</a:t>
            </a:r>
            <a:r>
              <a:rPr lang="en-US" sz="2200" dirty="0" err="1">
                <a:latin typeface="Arial" panose="020B0604020202020204" pitchFamily="34" charset="0"/>
                <a:cs typeface="Arial" panose="020B0604020202020204" pitchFamily="34" charset="0"/>
              </a:rPr>
              <a:t>rentul</a:t>
            </a:r>
            <a:r>
              <a:rPr lang="en-US" sz="2200" dirty="0">
                <a:latin typeface="Arial" panose="020B0604020202020204" pitchFamily="34" charset="0"/>
                <a:cs typeface="Arial" panose="020B0604020202020204" pitchFamily="34" charset="0"/>
              </a:rPr>
              <a:t> direct </a:t>
            </a:r>
            <a:r>
              <a:rPr lang="ro-RO" sz="2200" dirty="0">
                <a:latin typeface="Arial" panose="020B0604020202020204" pitchFamily="34" charset="0"/>
                <a:cs typeface="Arial" panose="020B0604020202020204" pitchFamily="34" charset="0"/>
              </a:rPr>
              <a:t>inițial mic - cauzat de blocarea </a:t>
            </a:r>
            <a:r>
              <a:rPr lang="ro-RO" sz="2200" dirty="0" err="1">
                <a:latin typeface="Arial" panose="020B0604020202020204" pitchFamily="34" charset="0"/>
                <a:cs typeface="Arial" panose="020B0604020202020204" pitchFamily="34" charset="0"/>
              </a:rPr>
              <a:t>tunelării</a:t>
            </a:r>
            <a:r>
              <a:rPr lang="en-US" sz="2200" dirty="0">
                <a:latin typeface="Arial" panose="020B0604020202020204" pitchFamily="34" charset="0"/>
                <a:cs typeface="Arial" panose="020B0604020202020204" pitchFamily="34" charset="0"/>
              </a:rPr>
              <a:t>. </a:t>
            </a:r>
            <a:endParaRPr lang="ro-RO" sz="2200" dirty="0">
              <a:latin typeface="Arial" panose="020B0604020202020204" pitchFamily="34" charset="0"/>
              <a:cs typeface="Arial" panose="020B0604020202020204" pitchFamily="34" charset="0"/>
            </a:endParaRPr>
          </a:p>
          <a:p>
            <a:pPr marL="0" indent="0" algn="just">
              <a:buNone/>
            </a:pPr>
            <a:r>
              <a:rPr lang="ro-RO" sz="2200" b="1" dirty="0">
                <a:solidFill>
                  <a:srgbClr val="FF0000"/>
                </a:solidFill>
                <a:latin typeface="Arial" panose="020B0604020202020204" pitchFamily="34" charset="0"/>
                <a:cs typeface="Arial" panose="020B0604020202020204" pitchFamily="34" charset="0"/>
              </a:rPr>
              <a:t>Utilitate</a:t>
            </a:r>
            <a:r>
              <a:rPr lang="ro-RO" sz="2200" dirty="0">
                <a:latin typeface="Arial" panose="020B0604020202020204" pitchFamily="34" charset="0"/>
                <a:cs typeface="Arial" panose="020B0604020202020204" pitchFamily="34" charset="0"/>
              </a:rPr>
              <a:t>:</a:t>
            </a:r>
          </a:p>
          <a:p>
            <a:pPr marL="0" indent="0">
              <a:buNone/>
            </a:pPr>
            <a:r>
              <a:rPr lang="ro-RO" sz="2200" dirty="0">
                <a:latin typeface="Arial" panose="020B0604020202020204" pitchFamily="34" charset="0"/>
                <a:cs typeface="Arial" panose="020B0604020202020204" pitchFamily="34" charset="0"/>
              </a:rPr>
              <a:t>R</a:t>
            </a:r>
            <a:r>
              <a:rPr lang="en-US" sz="2200" b="1" dirty="0" err="1">
                <a:latin typeface="Arial" panose="020B0604020202020204" pitchFamily="34" charset="0"/>
                <a:cs typeface="Arial" panose="020B0604020202020204" pitchFamily="34" charset="0"/>
              </a:rPr>
              <a:t>edresor</a:t>
            </a:r>
            <a:r>
              <a:rPr lang="en-US" sz="2200" b="1" dirty="0">
                <a:latin typeface="Arial" panose="020B0604020202020204" pitchFamily="34" charset="0"/>
                <a:cs typeface="Arial" panose="020B0604020202020204" pitchFamily="34" charset="0"/>
              </a:rPr>
              <a:t> de </a:t>
            </a:r>
            <a:r>
              <a:rPr lang="en-US" sz="2200" b="1" dirty="0" err="1">
                <a:latin typeface="Arial" panose="020B0604020202020204" pitchFamily="34" charset="0"/>
                <a:cs typeface="Arial" panose="020B0604020202020204" pitchFamily="34" charset="0"/>
              </a:rPr>
              <a:t>semnal</a:t>
            </a:r>
            <a:r>
              <a:rPr lang="en-US" sz="2200" b="1" dirty="0">
                <a:latin typeface="Arial" panose="020B0604020202020204" pitchFamily="34" charset="0"/>
                <a:cs typeface="Arial" panose="020B0604020202020204" pitchFamily="34" charset="0"/>
              </a:rPr>
              <a:t> mic</a:t>
            </a:r>
            <a:r>
              <a:rPr lang="ro-RO" sz="2200" b="1" dirty="0">
                <a:latin typeface="Arial" panose="020B0604020202020204" pitchFamily="34" charset="0"/>
                <a:cs typeface="Arial" panose="020B0604020202020204" pitchFamily="34" charset="0"/>
              </a:rPr>
              <a:t> (cu tensiuni de vârf de 0,1 – 0,6 V)</a:t>
            </a:r>
          </a:p>
          <a:p>
            <a:pPr marL="0" indent="0">
              <a:buNone/>
            </a:pPr>
            <a:r>
              <a:rPr lang="ro-RO" sz="2200" b="1" dirty="0">
                <a:latin typeface="Arial" panose="020B0604020202020204" pitchFamily="34" charset="0"/>
                <a:cs typeface="Arial" panose="020B0604020202020204" pitchFamily="34" charset="0"/>
              </a:rPr>
              <a:t>Circuite comutare</a:t>
            </a:r>
          </a:p>
          <a:p>
            <a:pPr marL="0" indent="0" algn="just">
              <a:buNone/>
            </a:pPr>
            <a:r>
              <a:rPr lang="ro-RO" sz="2200" b="1" dirty="0">
                <a:latin typeface="Arial" panose="020B0604020202020204" pitchFamily="34" charset="0"/>
                <a:cs typeface="Arial" panose="020B0604020202020204" pitchFamily="34" charset="0"/>
              </a:rPr>
              <a:t>Mixere și detectoare de joasă tensiune</a:t>
            </a:r>
            <a:r>
              <a:rPr lang="en-US" sz="2200" dirty="0">
                <a:latin typeface="Arial" panose="020B0604020202020204" pitchFamily="34" charset="0"/>
                <a:cs typeface="Arial" panose="020B0604020202020204" pitchFamily="34" charset="0"/>
              </a:rPr>
              <a:t>. </a:t>
            </a:r>
            <a:r>
              <a:rPr lang="ro-RO" sz="2200" i="1" dirty="0">
                <a:latin typeface="Arial" panose="020B0604020202020204" pitchFamily="34" charset="0"/>
                <a:cs typeface="Arial" panose="020B0604020202020204" pitchFamily="34" charset="0"/>
              </a:rPr>
              <a:t>O</a:t>
            </a:r>
            <a:r>
              <a:rPr lang="en-US" sz="2200" i="1" dirty="0" err="1">
                <a:latin typeface="Arial" panose="020B0604020202020204" pitchFamily="34" charset="0"/>
                <a:cs typeface="Arial" panose="020B0604020202020204" pitchFamily="34" charset="0"/>
              </a:rPr>
              <a:t>feră</a:t>
            </a:r>
            <a:r>
              <a:rPr lang="en-US" sz="2200" i="1" dirty="0">
                <a:latin typeface="Arial" panose="020B0604020202020204" pitchFamily="34" charset="0"/>
                <a:cs typeface="Arial" panose="020B0604020202020204" pitchFamily="34" charset="0"/>
              </a:rPr>
              <a:t> o </a:t>
            </a:r>
            <a:r>
              <a:rPr lang="en-US" sz="2200" i="1" dirty="0" err="1">
                <a:latin typeface="Arial" panose="020B0604020202020204" pitchFamily="34" charset="0"/>
                <a:cs typeface="Arial" panose="020B0604020202020204" pitchFamily="34" charset="0"/>
              </a:rPr>
              <a:t>caracteristică</a:t>
            </a:r>
            <a:r>
              <a:rPr lang="en-US" sz="2200" i="1" dirty="0">
                <a:latin typeface="Arial" panose="020B0604020202020204" pitchFamily="34" charset="0"/>
                <a:cs typeface="Arial" panose="020B0604020202020204" pitchFamily="34" charset="0"/>
              </a:rPr>
              <a:t> de </a:t>
            </a:r>
            <a:r>
              <a:rPr lang="en-US" sz="2200" i="1" dirty="0" err="1">
                <a:latin typeface="Arial" panose="020B0604020202020204" pitchFamily="34" charset="0"/>
                <a:cs typeface="Arial" panose="020B0604020202020204" pitchFamily="34" charset="0"/>
              </a:rPr>
              <a:t>detecție</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liniară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pentru</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semnale</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mici</a:t>
            </a:r>
            <a:r>
              <a:rPr lang="en-US" sz="2200" i="1" dirty="0">
                <a:latin typeface="Arial" panose="020B0604020202020204" pitchFamily="34" charset="0"/>
                <a:cs typeface="Arial" panose="020B0604020202020204" pitchFamily="34" charset="0"/>
              </a:rPr>
              <a:t>. Deoarece nu </a:t>
            </a:r>
            <a:r>
              <a:rPr lang="en-US" sz="2200" i="1" dirty="0" err="1">
                <a:latin typeface="Arial" panose="020B0604020202020204" pitchFamily="34" charset="0"/>
                <a:cs typeface="Arial" panose="020B0604020202020204" pitchFamily="34" charset="0"/>
              </a:rPr>
              <a:t>există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stocare</a:t>
            </a:r>
            <a:r>
              <a:rPr lang="en-US" sz="2200" i="1" dirty="0">
                <a:latin typeface="Arial" panose="020B0604020202020204" pitchFamily="34" charset="0"/>
                <a:cs typeface="Arial" panose="020B0604020202020204" pitchFamily="34" charset="0"/>
              </a:rPr>
              <a:t> de </a:t>
            </a:r>
            <a:r>
              <a:rPr lang="en-US" sz="2200" i="1" dirty="0" err="1">
                <a:latin typeface="Arial" panose="020B0604020202020204" pitchFamily="34" charset="0"/>
                <a:cs typeface="Arial" panose="020B0604020202020204" pitchFamily="34" charset="0"/>
              </a:rPr>
              <a:t>încărcare</a:t>
            </a:r>
            <a:r>
              <a:rPr lang="en-US" sz="2200" i="1" dirty="0">
                <a:latin typeface="Arial" panose="020B0604020202020204" pitchFamily="34" charset="0"/>
                <a:cs typeface="Arial" panose="020B0604020202020204" pitchFamily="34" charset="0"/>
              </a:rPr>
              <a:t> în </a:t>
            </a:r>
            <a:r>
              <a:rPr lang="en-US" sz="2200" i="1" dirty="0" err="1">
                <a:latin typeface="Arial" panose="020B0604020202020204" pitchFamily="34" charset="0"/>
                <a:cs typeface="Arial" panose="020B0604020202020204" pitchFamily="34" charset="0"/>
              </a:rPr>
              <a:t>dioda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inversă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înseamnă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că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poate</a:t>
            </a:r>
            <a:r>
              <a:rPr lang="en-US" sz="2200" i="1" dirty="0">
                <a:latin typeface="Arial" panose="020B0604020202020204" pitchFamily="34" charset="0"/>
                <a:cs typeface="Arial" panose="020B0604020202020204" pitchFamily="34" charset="0"/>
              </a:rPr>
              <a:t> fi </a:t>
            </a:r>
            <a:r>
              <a:rPr lang="en-US" sz="2200" i="1" dirty="0" err="1">
                <a:latin typeface="Arial" panose="020B0604020202020204" pitchFamily="34" charset="0"/>
                <a:cs typeface="Arial" panose="020B0604020202020204" pitchFamily="34" charset="0"/>
              </a:rPr>
              <a:t>utilizată</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pentru</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semnale</a:t>
            </a:r>
            <a:r>
              <a:rPr lang="en-US" sz="2200" i="1" dirty="0">
                <a:latin typeface="Arial" panose="020B0604020202020204" pitchFamily="34" charset="0"/>
                <a:cs typeface="Arial" panose="020B0604020202020204" pitchFamily="34" charset="0"/>
              </a:rPr>
              <a:t> cu </a:t>
            </a:r>
            <a:r>
              <a:rPr lang="en-US" sz="2200" i="1" dirty="0" err="1">
                <a:latin typeface="Arial" panose="020B0604020202020204" pitchFamily="34" charset="0"/>
                <a:cs typeface="Arial" panose="020B0604020202020204" pitchFamily="34" charset="0"/>
              </a:rPr>
              <a:t>frecvențe</a:t>
            </a:r>
            <a:r>
              <a:rPr lang="en-US" sz="2200" i="1" dirty="0">
                <a:latin typeface="Arial" panose="020B0604020202020204" pitchFamily="34" charset="0"/>
                <a:cs typeface="Arial" panose="020B0604020202020204" pitchFamily="34" charset="0"/>
              </a:rPr>
              <a:t> care se </a:t>
            </a:r>
            <a:r>
              <a:rPr lang="en-US" sz="2200" i="1" dirty="0" err="1">
                <a:latin typeface="Arial" panose="020B0604020202020204" pitchFamily="34" charset="0"/>
                <a:cs typeface="Arial" panose="020B0604020202020204" pitchFamily="34" charset="0"/>
              </a:rPr>
              <a:t>extind</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până</a:t>
            </a:r>
            <a:r>
              <a:rPr lang="en-US" sz="2200" i="1" dirty="0">
                <a:latin typeface="Arial" panose="020B0604020202020204" pitchFamily="34" charset="0"/>
                <a:cs typeface="Arial" panose="020B0604020202020204" pitchFamily="34" charset="0"/>
              </a:rPr>
              <a:t> la 50 GHz </a:t>
            </a:r>
            <a:r>
              <a:rPr lang="en-US" sz="2200" i="1" dirty="0" err="1">
                <a:latin typeface="Arial" panose="020B0604020202020204" pitchFamily="34" charset="0"/>
                <a:cs typeface="Arial" panose="020B0604020202020204" pitchFamily="34" charset="0"/>
              </a:rPr>
              <a:t>și</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mai</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mult</a:t>
            </a:r>
            <a:r>
              <a:rPr lang="en-US" sz="2200" i="1" dirty="0">
                <a:latin typeface="Arial" panose="020B0604020202020204" pitchFamily="34" charset="0"/>
                <a:cs typeface="Arial" panose="020B0604020202020204" pitchFamily="34" charset="0"/>
              </a:rPr>
              <a:t>.</a:t>
            </a:r>
          </a:p>
          <a:p>
            <a:pPr marL="0" indent="0">
              <a:buNone/>
            </a:pPr>
            <a:endParaRPr lang="ro-RO" sz="1800" dirty="0"/>
          </a:p>
        </p:txBody>
      </p:sp>
      <p:pic>
        <p:nvPicPr>
          <p:cNvPr id="5" name="Picture 4">
            <a:extLst>
              <a:ext uri="{FF2B5EF4-FFF2-40B4-BE49-F238E27FC236}">
                <a16:creationId xmlns:a16="http://schemas.microsoft.com/office/drawing/2014/main" id="{4DA9FBA4-7B01-6342-76D4-7F941A1CA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086" y="1219200"/>
            <a:ext cx="4000847" cy="3475021"/>
          </a:xfrm>
          <a:prstGeom prst="rect">
            <a:avLst/>
          </a:prstGeom>
        </p:spPr>
      </p:pic>
    </p:spTree>
    <p:extLst>
      <p:ext uri="{BB962C8B-B14F-4D97-AF65-F5344CB8AC3E}">
        <p14:creationId xmlns:p14="http://schemas.microsoft.com/office/powerpoint/2010/main" val="4277075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791200" cy="425053"/>
          </a:xfrm>
        </p:spPr>
        <p:txBody>
          <a:bodyPr>
            <a:normAutofit fontScale="90000"/>
          </a:bodyPr>
          <a:lstStyle/>
          <a:p>
            <a:r>
              <a:rPr lang="ro-RO" dirty="0"/>
              <a:t>Avantajele diodei înverse</a:t>
            </a:r>
          </a:p>
        </p:txBody>
      </p:sp>
      <p:sp>
        <p:nvSpPr>
          <p:cNvPr id="3" name="Content Placeholder 2"/>
          <p:cNvSpPr>
            <a:spLocks noGrp="1"/>
          </p:cNvSpPr>
          <p:nvPr>
            <p:ph idx="1"/>
          </p:nvPr>
        </p:nvSpPr>
        <p:spPr>
          <a:xfrm>
            <a:off x="304800" y="653653"/>
            <a:ext cx="8263624" cy="6204347"/>
          </a:xfrm>
        </p:spPr>
        <p:txBody>
          <a:bodyPr>
            <a:normAutofit fontScale="70000" lnSpcReduction="20000"/>
          </a:bodyPr>
          <a:lstStyle/>
          <a:p>
            <a:r>
              <a:rPr lang="ro-RO" b="1" dirty="0">
                <a:latin typeface="Arial" panose="020B0604020202020204" pitchFamily="34" charset="0"/>
                <a:cs typeface="Arial" panose="020B0604020202020204" pitchFamily="34" charset="0"/>
              </a:rPr>
              <a:t>Avantaje: joncțiune îngustă, prin urmare - viteze și frecvențe ridicate de funcționare, </a:t>
            </a:r>
          </a:p>
          <a:p>
            <a:r>
              <a:rPr lang="ro-RO" b="1" dirty="0">
                <a:latin typeface="Arial" panose="020B0604020202020204" pitchFamily="34" charset="0"/>
                <a:cs typeface="Arial" panose="020B0604020202020204" pitchFamily="34" charset="0"/>
              </a:rPr>
              <a:t>un raport al curenților (</a:t>
            </a:r>
            <a:r>
              <a:rPr lang="ro-RO" b="1" dirty="0" err="1">
                <a:latin typeface="Arial" panose="020B0604020202020204" pitchFamily="34" charset="0"/>
                <a:cs typeface="Arial" panose="020B0604020202020204" pitchFamily="34" charset="0"/>
              </a:rPr>
              <a:t>învers</a:t>
            </a:r>
            <a:r>
              <a:rPr lang="ro-RO" b="1" dirty="0">
                <a:latin typeface="Arial" panose="020B0604020202020204" pitchFamily="34" charset="0"/>
                <a:cs typeface="Arial" panose="020B0604020202020204" pitchFamily="34" charset="0"/>
              </a:rPr>
              <a:t> /direct) mult mai mare decât la redresoare convenționale. </a:t>
            </a:r>
          </a:p>
          <a:p>
            <a:r>
              <a:rPr lang="ro-RO" b="1" dirty="0">
                <a:latin typeface="Arial" panose="020B0604020202020204" pitchFamily="34" charset="0"/>
                <a:cs typeface="Arial" panose="020B0604020202020204" pitchFamily="34" charset="0"/>
              </a:rPr>
              <a:t>sensibilitate la temperatură: </a:t>
            </a:r>
            <a:r>
              <a:rPr lang="ro-RO" dirty="0">
                <a:latin typeface="Arial" panose="020B0604020202020204" pitchFamily="34" charset="0"/>
                <a:cs typeface="Arial" panose="020B0604020202020204" pitchFamily="34" charset="0"/>
              </a:rPr>
              <a:t>mai mică comparativ diodei convenționale. Sensibilitatea diodei inverse este de -0,1 mV/0C atât pentru materialul pentru Ge cât și pentru Si. Comparativ cu dioda convenționale de -2mV/0C. </a:t>
            </a:r>
          </a:p>
          <a:p>
            <a:r>
              <a:rPr lang="ro-RO" b="1" dirty="0">
                <a:latin typeface="Arial" panose="020B0604020202020204" pitchFamily="34" charset="0"/>
                <a:cs typeface="Arial" panose="020B0604020202020204" pitchFamily="34" charset="0"/>
              </a:rPr>
              <a:t>potențialul de străpungere -</a:t>
            </a:r>
            <a:r>
              <a:rPr lang="ro-RO" dirty="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0 V, </a:t>
            </a:r>
            <a:r>
              <a:rPr lang="ro-RO" dirty="0">
                <a:latin typeface="Arial" panose="020B0604020202020204" pitchFamily="34" charset="0"/>
                <a:cs typeface="Arial" panose="020B0604020202020204" pitchFamily="34" charset="0"/>
              </a:rPr>
              <a:t>comparativ dioda convențională 0,6 V – 0,7 V. </a:t>
            </a:r>
          </a:p>
          <a:p>
            <a:r>
              <a:rPr lang="ro-RO" b="1" dirty="0">
                <a:latin typeface="Arial" panose="020B0604020202020204" pitchFamily="34" charset="0"/>
                <a:cs typeface="Arial" panose="020B0604020202020204" pitchFamily="34" charset="0"/>
              </a:rPr>
              <a:t>nivel de zgomot – scăzut, </a:t>
            </a:r>
            <a:r>
              <a:rPr lang="ro-RO" dirty="0">
                <a:latin typeface="Arial" panose="020B0604020202020204" pitchFamily="34" charset="0"/>
                <a:cs typeface="Arial" panose="020B0604020202020204" pitchFamily="34" charset="0"/>
              </a:rPr>
              <a:t>deci raportul semnal-zgomot în cazul diodelor este mult mai bun decât diodele convenționale.</a:t>
            </a:r>
          </a:p>
          <a:p>
            <a:r>
              <a:rPr lang="ro-RO" b="1" dirty="0">
                <a:latin typeface="Arial" panose="020B0604020202020204" pitchFamily="34" charset="0"/>
                <a:cs typeface="Arial" panose="020B0604020202020204" pitchFamily="34" charset="0"/>
              </a:rPr>
              <a:t>eficiență - mai bună </a:t>
            </a:r>
            <a:r>
              <a:rPr lang="ro-RO" dirty="0">
                <a:latin typeface="Arial" panose="020B0604020202020204" pitchFamily="34" charset="0"/>
                <a:cs typeface="Arial" panose="020B0604020202020204" pitchFamily="34" charset="0"/>
              </a:rPr>
              <a:t>decât la diodă convențională, caracteristicile structurale conferă diodei capacitatea de a-și îmbunătăți performanța.</a:t>
            </a:r>
          </a:p>
          <a:p>
            <a:pPr>
              <a:lnSpc>
                <a:spcPct val="170000"/>
              </a:lnSpc>
            </a:pPr>
            <a:r>
              <a:rPr lang="ro-RO" dirty="0">
                <a:latin typeface="Arial" panose="020B0604020202020204" pitchFamily="34" charset="0"/>
                <a:cs typeface="Arial" panose="020B0604020202020204" pitchFamily="34" charset="0"/>
              </a:rPr>
              <a:t>Potrivită pentru </a:t>
            </a:r>
            <a:r>
              <a:rPr lang="ro-RO" b="1" dirty="0">
                <a:latin typeface="Arial" panose="020B0604020202020204" pitchFamily="34" charset="0"/>
                <a:cs typeface="Arial" panose="020B0604020202020204" pitchFamily="34" charset="0"/>
              </a:rPr>
              <a:t>redresarea (</a:t>
            </a:r>
            <a:r>
              <a:rPr lang="ro-RO" b="1" dirty="0">
                <a:solidFill>
                  <a:srgbClr val="FF0000"/>
                </a:solidFill>
                <a:latin typeface="Arial" panose="020B0604020202020204" pitchFamily="34" charset="0"/>
                <a:cs typeface="Arial" panose="020B0604020202020204" pitchFamily="34" charset="0"/>
              </a:rPr>
              <a:t>la polarizarea inversă</a:t>
            </a:r>
            <a:r>
              <a:rPr lang="ro-RO" b="1"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semnalelor cu tensiuni de vârf între aproximativ 0,1 și 0,6 volți.</a:t>
            </a:r>
          </a:p>
          <a:p>
            <a:pPr>
              <a:lnSpc>
                <a:spcPct val="170000"/>
              </a:lnSpc>
            </a:pPr>
            <a:r>
              <a:rPr lang="ro-RO" b="1" dirty="0">
                <a:latin typeface="Arial" panose="020B0604020202020204" pitchFamily="34" charset="0"/>
                <a:cs typeface="Arial" panose="020B0604020202020204" pitchFamily="34" charset="0"/>
              </a:rPr>
              <a:t>Comutator: </a:t>
            </a:r>
            <a:r>
              <a:rPr lang="ro-RO" dirty="0">
                <a:latin typeface="Arial" panose="020B0604020202020204" pitchFamily="34" charset="0"/>
                <a:cs typeface="Arial" panose="020B0604020202020204" pitchFamily="34" charset="0"/>
              </a:rPr>
              <a:t>Având în vedere viteza sa de funcționare, dioda inversă este uneori utilizată pentru aplicații de comutare cu viteză foarte mare. Poate fi utilizată ca comutator într-un mixer sau multiplicator RF, unde oferă performanțe excelente ale semnalului la frecvențe de microunde.</a:t>
            </a:r>
          </a:p>
          <a:p>
            <a:pPr>
              <a:lnSpc>
                <a:spcPct val="170000"/>
              </a:lnSpc>
            </a:pPr>
            <a:r>
              <a:rPr lang="ro-RO" b="1" dirty="0">
                <a:latin typeface="Arial" panose="020B0604020202020204" pitchFamily="34" charset="0"/>
                <a:cs typeface="Arial" panose="020B0604020202020204" pitchFamily="34" charset="0"/>
              </a:rPr>
              <a:t>Detector:</a:t>
            </a:r>
            <a:r>
              <a:rPr lang="ro-RO" dirty="0">
                <a:latin typeface="Arial" panose="020B0604020202020204" pitchFamily="34" charset="0"/>
                <a:cs typeface="Arial" panose="020B0604020202020204" pitchFamily="34" charset="0"/>
              </a:rPr>
              <a:t> Dioda inversă oferă o caracteristică de detectare liniară pentru semnale mici. Deoarece nu există stocare de sarcină în dioda inversă, aceasta înseamnă că poate fi utilizată pentru semnale cu frecvențe care se extind până la 50 GHz și mai mult.</a:t>
            </a:r>
          </a:p>
        </p:txBody>
      </p:sp>
    </p:spTree>
    <p:extLst>
      <p:ext uri="{BB962C8B-B14F-4D97-AF65-F5344CB8AC3E}">
        <p14:creationId xmlns:p14="http://schemas.microsoft.com/office/powerpoint/2010/main" val="385077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lectrodb.ro/wp-content/uploads/2013/06/ze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977900"/>
            <a:ext cx="34607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8686800" cy="787400"/>
          </a:xfrm>
        </p:spPr>
        <p:txBody>
          <a:bodyPr wrap="square" numCol="1" anchorCtr="0" compatLnSpc="1">
            <a:prstTxWarp prst="textNoShape">
              <a:avLst/>
            </a:prstTxWarp>
            <a:normAutofit fontScale="90000"/>
          </a:bodyPr>
          <a:lstStyle/>
          <a:p>
            <a:pPr>
              <a:defRPr/>
            </a:pPr>
            <a:r>
              <a:rPr lang="en-US" altLang="ro-RO" sz="2900" cap="none">
                <a:latin typeface="Helvetica" panose="020B0604020202020204" pitchFamily="34" charset="0"/>
              </a:rPr>
              <a:t>POLARIZAREA CORECTĂ A DIODELOR ZENER</a:t>
            </a:r>
            <a:br>
              <a:rPr lang="en-US" altLang="ro-RO" sz="2900" cap="none">
                <a:latin typeface="Helvetica" panose="020B0604020202020204" pitchFamily="34" charset="0"/>
              </a:rPr>
            </a:br>
            <a:endParaRPr lang="en-US" altLang="ro-RO" sz="2900" cap="none"/>
          </a:p>
        </p:txBody>
      </p:sp>
      <p:sp>
        <p:nvSpPr>
          <p:cNvPr id="26628" name="Content Placeholder 2"/>
          <p:cNvSpPr>
            <a:spLocks noGrp="1"/>
          </p:cNvSpPr>
          <p:nvPr>
            <p:ph idx="1"/>
          </p:nvPr>
        </p:nvSpPr>
        <p:spPr>
          <a:xfrm>
            <a:off x="419100" y="2895600"/>
            <a:ext cx="8496300" cy="2587625"/>
          </a:xfrm>
        </p:spPr>
        <p:txBody>
          <a:bodyPr/>
          <a:lstStyle/>
          <a:p>
            <a:pPr>
              <a:lnSpc>
                <a:spcPct val="110000"/>
              </a:lnSpc>
            </a:pPr>
            <a:r>
              <a:rPr lang="en-US" altLang="en-US" sz="2400" dirty="0" err="1">
                <a:latin typeface="Times New Roman" panose="02020603050405020304" pitchFamily="18" charset="0"/>
                <a:cs typeface="Times New Roman" panose="02020603050405020304" pitchFamily="18" charset="0"/>
              </a:rPr>
              <a:t>Atenţie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Orientarea</a:t>
            </a:r>
            <a:r>
              <a:rPr lang="en-US" altLang="en-US" sz="2400" dirty="0">
                <a:latin typeface="Times New Roman" panose="02020603050405020304" pitchFamily="18" charset="0"/>
                <a:cs typeface="Times New Roman" panose="02020603050405020304" pitchFamily="18" charset="0"/>
              </a:rPr>
              <a:t> DZ </a:t>
            </a:r>
            <a:r>
              <a:rPr lang="en-US" altLang="en-US" sz="2400" dirty="0" err="1">
                <a:latin typeface="Times New Roman" panose="02020603050405020304" pitchFamily="18" charset="0"/>
                <a:cs typeface="Times New Roman" panose="02020603050405020304" pitchFamily="18" charset="0"/>
              </a:rPr>
              <a:t>faţă</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sursa</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tensiune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în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circuitul</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mai</a:t>
            </a:r>
            <a:r>
              <a:rPr lang="en-US" altLang="en-US" sz="2400" dirty="0">
                <a:latin typeface="Times New Roman" panose="02020603050405020304" pitchFamily="18" charset="0"/>
                <a:cs typeface="Times New Roman" panose="02020603050405020304" pitchFamily="18" charset="0"/>
              </a:rPr>
              <a:t> sus </a:t>
            </a:r>
            <a:r>
              <a:rPr lang="en-US" altLang="en-US" sz="2400" dirty="0" err="1">
                <a:latin typeface="Times New Roman" panose="02020603050405020304" pitchFamily="18" charset="0"/>
                <a:cs typeface="Times New Roman" panose="02020603050405020304" pitchFamily="18" charset="0"/>
              </a:rPr>
              <a:t>este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astfel</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încât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dioda</a:t>
            </a:r>
            <a:r>
              <a:rPr lang="en-US" altLang="en-US" sz="2400"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să</a:t>
            </a:r>
            <a:r>
              <a:rPr lang="en-US" altLang="en-US" sz="2400" b="1" dirty="0">
                <a:latin typeface="Times New Roman" panose="02020603050405020304" pitchFamily="18" charset="0"/>
                <a:cs typeface="Times New Roman" panose="02020603050405020304" pitchFamily="18" charset="0"/>
              </a:rPr>
              <a:t> fie </a:t>
            </a:r>
            <a:r>
              <a:rPr lang="en-US" altLang="en-US" sz="2400" b="1" dirty="0" err="1">
                <a:latin typeface="Times New Roman" panose="02020603050405020304" pitchFamily="18" charset="0"/>
                <a:cs typeface="Times New Roman" panose="02020603050405020304" pitchFamily="18" charset="0"/>
              </a:rPr>
              <a:t>polarizată</a:t>
            </a:r>
            <a:r>
              <a:rPr lang="en-US" altLang="en-US" sz="2400" b="1" dirty="0">
                <a:latin typeface="Times New Roman" panose="02020603050405020304" pitchFamily="18" charset="0"/>
                <a:cs typeface="Times New Roman" panose="02020603050405020304" pitchFamily="18" charset="0"/>
              </a:rPr>
              <a:t> invers</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Acesta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este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modul</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corect</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conectare</a:t>
            </a:r>
            <a:r>
              <a:rPr lang="en-US" altLang="en-US" sz="2400" dirty="0">
                <a:latin typeface="Times New Roman" panose="02020603050405020304" pitchFamily="18" charset="0"/>
                <a:cs typeface="Times New Roman" panose="02020603050405020304" pitchFamily="18" charset="0"/>
              </a:rPr>
              <a:t> a DZ </a:t>
            </a:r>
            <a:r>
              <a:rPr lang="en-US" altLang="en-US" sz="2400" dirty="0" err="1">
                <a:latin typeface="Times New Roman" panose="02020603050405020304" pitchFamily="18" charset="0"/>
                <a:cs typeface="Times New Roman" panose="02020603050405020304" pitchFamily="18" charset="0"/>
              </a:rPr>
              <a:t>în</a:t>
            </a:r>
            <a:r>
              <a:rPr lang="en-US" altLang="en-US" sz="2400" dirty="0">
                <a:latin typeface="Times New Roman" panose="02020603050405020304" pitchFamily="18" charset="0"/>
                <a:cs typeface="Times New Roman" panose="02020603050405020304" pitchFamily="18" charset="0"/>
              </a:rPr>
              <a:t> circuit! </a:t>
            </a:r>
            <a:endParaRPr lang="ro-RO" altLang="en-US" sz="2400" dirty="0">
              <a:latin typeface="Times New Roman" panose="02020603050405020304" pitchFamily="18" charset="0"/>
              <a:cs typeface="Times New Roman" panose="02020603050405020304" pitchFamily="18" charset="0"/>
            </a:endParaRPr>
          </a:p>
          <a:p>
            <a:pPr>
              <a:lnSpc>
                <a:spcPct val="110000"/>
              </a:lnSpc>
            </a:pPr>
            <a:r>
              <a:rPr lang="en-US" altLang="en-US" sz="2400" dirty="0" err="1">
                <a:latin typeface="Times New Roman" panose="02020603050405020304" pitchFamily="18" charset="0"/>
                <a:cs typeface="Times New Roman" panose="02020603050405020304" pitchFamily="18" charset="0"/>
              </a:rPr>
              <a:t>Dacă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conectăm</a:t>
            </a:r>
            <a:r>
              <a:rPr lang="en-US" altLang="en-US" sz="2400" dirty="0">
                <a:latin typeface="Times New Roman" panose="02020603050405020304" pitchFamily="18" charset="0"/>
                <a:cs typeface="Times New Roman" panose="02020603050405020304" pitchFamily="18" charset="0"/>
              </a:rPr>
              <a:t> DZ </a:t>
            </a:r>
            <a:r>
              <a:rPr lang="ro-RO" altLang="en-US" sz="2400" dirty="0">
                <a:latin typeface="Times New Roman" panose="02020603050405020304" pitchFamily="18" charset="0"/>
                <a:cs typeface="Times New Roman" panose="02020603050405020304" pitchFamily="18" charset="0"/>
              </a:rPr>
              <a:t>la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polariza</a:t>
            </a:r>
            <a:r>
              <a:rPr lang="ro-RO" altLang="en-US" sz="2400" dirty="0">
                <a:latin typeface="Times New Roman" panose="02020603050405020304" pitchFamily="18" charset="0"/>
                <a:cs typeface="Times New Roman" panose="02020603050405020304" pitchFamily="18" charset="0"/>
              </a:rPr>
              <a:t>re</a:t>
            </a:r>
            <a:r>
              <a:rPr lang="en-US" altLang="en-US" sz="2400" dirty="0">
                <a:latin typeface="Times New Roman" panose="02020603050405020304" pitchFamily="18" charset="0"/>
                <a:cs typeface="Times New Roman" panose="02020603050405020304" pitchFamily="18" charset="0"/>
              </a:rPr>
              <a:t> direct</a:t>
            </a:r>
            <a:r>
              <a:rPr lang="ro-RO" altLang="en-US" sz="2400" dirty="0">
                <a:latin typeface="Times New Roman" panose="02020603050405020304" pitchFamily="18" charset="0"/>
                <a:cs typeface="Times New Roman" panose="02020603050405020304" pitchFamily="18" charset="0"/>
              </a:rPr>
              <a:t>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aceasta</a:t>
            </a:r>
            <a:r>
              <a:rPr lang="en-US" altLang="en-US" sz="2400" dirty="0">
                <a:latin typeface="Times New Roman" panose="02020603050405020304" pitchFamily="18" charset="0"/>
                <a:cs typeface="Times New Roman" panose="02020603050405020304" pitchFamily="18" charset="0"/>
              </a:rPr>
              <a:t> s-</a:t>
            </a:r>
            <a:r>
              <a:rPr lang="en-US" altLang="en-US" sz="2400" dirty="0" err="1">
                <a:latin typeface="Times New Roman" panose="02020603050405020304" pitchFamily="18" charset="0"/>
                <a:cs typeface="Times New Roman" panose="02020603050405020304" pitchFamily="18" charset="0"/>
              </a:rPr>
              <a:t>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comporta</a:t>
            </a:r>
            <a:r>
              <a:rPr lang="en-US" altLang="en-US" sz="2400" dirty="0">
                <a:latin typeface="Times New Roman" panose="02020603050405020304" pitchFamily="18" charset="0"/>
                <a:cs typeface="Times New Roman" panose="02020603050405020304" pitchFamily="18" charset="0"/>
              </a:rPr>
              <a:t> precum o </a:t>
            </a:r>
            <a:r>
              <a:rPr lang="en-US" altLang="en-US" sz="2400" dirty="0" err="1">
                <a:latin typeface="Times New Roman" panose="02020603050405020304" pitchFamily="18" charset="0"/>
                <a:cs typeface="Times New Roman" panose="02020603050405020304" pitchFamily="18" charset="0"/>
              </a:rPr>
              <a:t>diodă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normală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tensiunea</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polarizare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directă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avea</a:t>
            </a:r>
            <a:r>
              <a:rPr lang="en-US" altLang="en-US" sz="2400" dirty="0">
                <a:latin typeface="Times New Roman" panose="02020603050405020304" pitchFamily="18" charset="0"/>
                <a:cs typeface="Times New Roman" panose="02020603050405020304" pitchFamily="18" charset="0"/>
              </a:rPr>
              <a:t> o </a:t>
            </a:r>
            <a:r>
              <a:rPr lang="en-US" altLang="en-US" sz="2400" dirty="0" err="1">
                <a:latin typeface="Times New Roman" panose="02020603050405020304" pitchFamily="18" charset="0"/>
                <a:cs typeface="Times New Roman" panose="02020603050405020304" pitchFamily="18" charset="0"/>
              </a:rPr>
              <a:t>valoare</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doar</a:t>
            </a:r>
            <a:r>
              <a:rPr lang="en-US" altLang="en-US" sz="2400" dirty="0">
                <a:latin typeface="Times New Roman" panose="02020603050405020304" pitchFamily="18" charset="0"/>
                <a:cs typeface="Times New Roman" panose="02020603050405020304" pitchFamily="18" charset="0"/>
              </a:rPr>
              <a:t> 0,7 V.</a:t>
            </a:r>
          </a:p>
        </p:txBody>
      </p:sp>
    </p:spTree>
    <p:extLst>
      <p:ext uri="{BB962C8B-B14F-4D97-AF65-F5344CB8AC3E}">
        <p14:creationId xmlns:p14="http://schemas.microsoft.com/office/powerpoint/2010/main" val="15152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a:off x="1090613" y="2243138"/>
            <a:ext cx="313213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17500" y="107950"/>
            <a:ext cx="8140700" cy="787400"/>
          </a:xfrm>
        </p:spPr>
        <p:txBody>
          <a:bodyPr/>
          <a:lstStyle/>
          <a:p>
            <a:pPr>
              <a:defRPr/>
            </a:pPr>
            <a:r>
              <a:rPr lang="ro-MD" dirty="0"/>
              <a:t>Regiunea de operare a diodei zener</a:t>
            </a:r>
            <a:endParaRPr lang="en-US" dirty="0"/>
          </a:p>
        </p:txBody>
      </p:sp>
      <p:sp>
        <p:nvSpPr>
          <p:cNvPr id="27657" name="Content Placeholder 2"/>
          <p:cNvSpPr>
            <a:spLocks noGrp="1"/>
          </p:cNvSpPr>
          <p:nvPr>
            <p:ph idx="1"/>
          </p:nvPr>
        </p:nvSpPr>
        <p:spPr>
          <a:xfrm>
            <a:off x="228600" y="780664"/>
            <a:ext cx="3886200" cy="2587625"/>
          </a:xfrm>
        </p:spPr>
        <p:txBody>
          <a:bodyPr/>
          <a:lstStyle/>
          <a:p>
            <a:r>
              <a:rPr lang="ro-MD" altLang="en-US" sz="2400" dirty="0">
                <a:latin typeface="Times New Roman" panose="02020603050405020304" pitchFamily="18" charset="0"/>
                <a:cs typeface="Times New Roman" panose="02020603050405020304" pitchFamily="18" charset="0"/>
              </a:rPr>
              <a:t>Stabilizatoare de tensiune, regulare de tensiune (șunt), siguranță (protecția dispozitivelor electronice), elemente de referință, </a:t>
            </a:r>
          </a:p>
          <a:p>
            <a:r>
              <a:rPr lang="ro-MD" altLang="en-US" sz="2400" dirty="0">
                <a:latin typeface="Times New Roman" panose="02020603050405020304" pitchFamily="18" charset="0"/>
                <a:cs typeface="Times New Roman" panose="02020603050405020304" pitchFamily="18" charset="0"/>
              </a:rPr>
              <a:t>operațiuni de comutare, protecția aparatelor de măsură</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857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5950</TotalTime>
  <Words>9598</Words>
  <Application>Microsoft Office PowerPoint</Application>
  <PresentationFormat>On-screen Show (4:3)</PresentationFormat>
  <Paragraphs>605</Paragraphs>
  <Slides>77</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77</vt:i4>
      </vt:variant>
    </vt:vector>
  </HeadingPairs>
  <TitlesOfParts>
    <vt:vector size="92" baseType="lpstr">
      <vt:lpstr>Arial</vt:lpstr>
      <vt:lpstr>Bitter</vt:lpstr>
      <vt:lpstr>Calibri</vt:lpstr>
      <vt:lpstr>CMMI12</vt:lpstr>
      <vt:lpstr>CMR12</vt:lpstr>
      <vt:lpstr>Droid Sans</vt:lpstr>
      <vt:lpstr>Gill Sans MT</vt:lpstr>
      <vt:lpstr>Helvetica</vt:lpstr>
      <vt:lpstr>SFRM1200</vt:lpstr>
      <vt:lpstr>Tahoma</vt:lpstr>
      <vt:lpstr>Times New Roman</vt:lpstr>
      <vt:lpstr>TimesNewRomanPS-ItalicMT</vt:lpstr>
      <vt:lpstr>Verdana</vt:lpstr>
      <vt:lpstr>Wingdings</vt:lpstr>
      <vt:lpstr>Gallery</vt:lpstr>
      <vt:lpstr>DIODE:  VARISTOR, STABILITROANE, STABISTORE, DE CURENT CONTINUU, DE IMPULS,   SCHOTTKY,  VARICAP (VARACTOR)  TUNEL (ESAKI), INVERSĂ </vt:lpstr>
      <vt:lpstr>VARISTOR - Voltaj Dependent Rezistor</vt:lpstr>
      <vt:lpstr>PowerPoint Presentation</vt:lpstr>
      <vt:lpstr>Compararea varistor - dioda</vt:lpstr>
      <vt:lpstr>Tipuri de străpungere electrică</vt:lpstr>
      <vt:lpstr>Dioda Zener</vt:lpstr>
      <vt:lpstr>PowerPoint Presentation</vt:lpstr>
      <vt:lpstr>POLARIZAREA CORECTĂ A DIODELOR ZENER </vt:lpstr>
      <vt:lpstr>Regiunea de operare a diodei zener</vt:lpstr>
      <vt:lpstr>PowerPoint Presentation</vt:lpstr>
      <vt:lpstr>Zener Diode – Breakdown Characteristics</vt:lpstr>
      <vt:lpstr>Zener Diode – Equivalent Circuit</vt:lpstr>
      <vt:lpstr>Zener Diode</vt:lpstr>
      <vt:lpstr>MATEMATICA MECANISMULUI STABILIZĂRII</vt:lpstr>
      <vt:lpstr>Factorul (coeficientul) de stabilizare</vt:lpstr>
      <vt:lpstr>PowerPoint Presentation</vt:lpstr>
      <vt:lpstr>Aplicații diode Zener</vt:lpstr>
      <vt:lpstr>PowerPoint Presentation</vt:lpstr>
      <vt:lpstr>Zener Diode - Applications</vt:lpstr>
      <vt:lpstr>LIMITA TERMICĂ ŞI DISTRUGEREA D. ZENER </vt:lpstr>
      <vt:lpstr>CLASIFICAREA DIODELOR ZENER DUPĂ                                   ATRIBUTE PRIMARE </vt:lpstr>
      <vt:lpstr>Diferențe dintre străpungerea zener și prin avalanșă</vt:lpstr>
      <vt:lpstr>stabilitroane de impuls și de precizie înaltă</vt:lpstr>
      <vt:lpstr>Stabistorul  / НОРМИСТОР</vt:lpstr>
      <vt:lpstr>PowerPoint Presentation</vt:lpstr>
      <vt:lpstr>Dioda de curent conSTANT/ Constant current diodes</vt:lpstr>
      <vt:lpstr>Parametrii Diodei Regulatoare de Curent</vt:lpstr>
      <vt:lpstr>Diode universale  și        de impuls</vt:lpstr>
      <vt:lpstr>Diode de impuls</vt:lpstr>
      <vt:lpstr>Diode universale și de impuls</vt:lpstr>
      <vt:lpstr>PowerPoint Presentation</vt:lpstr>
      <vt:lpstr>PowerPoint Presentation</vt:lpstr>
      <vt:lpstr>CLASIFICAREA TEHNOLOGICĂ A DIODELOR DE IMPULS</vt:lpstr>
      <vt:lpstr>Dioda Schottky / Hot Carrier Diodes </vt:lpstr>
      <vt:lpstr>Componentele curentului în p-n și Schottky diode</vt:lpstr>
      <vt:lpstr>Înălțimea barierei Schottky</vt:lpstr>
      <vt:lpstr>Benzile energetice ale barierei Schottky</vt:lpstr>
      <vt:lpstr>Lucrul diodei Schottky nepolarizată</vt:lpstr>
      <vt:lpstr>Lucrul diodei schottky polarizate direct</vt:lpstr>
      <vt:lpstr>Dioda schottky polarizată invers</vt:lpstr>
      <vt:lpstr>Caracteristica I-V a diodei schottky</vt:lpstr>
      <vt:lpstr>PowerPoint Presentation</vt:lpstr>
      <vt:lpstr>Avantajele / dezavantajele diodei schottky</vt:lpstr>
      <vt:lpstr>Bazele fizice ale varicapului. Capacitatea p-n joncțiunii</vt:lpstr>
      <vt:lpstr>Capacitatea de barieră,</vt:lpstr>
      <vt:lpstr>PowerPoint Presentation</vt:lpstr>
      <vt:lpstr>Capacitatea de barieră</vt:lpstr>
      <vt:lpstr>Capacitatea de difuzie</vt:lpstr>
      <vt:lpstr>PowerPoint Presentation</vt:lpstr>
      <vt:lpstr>PowerPoint Presentation</vt:lpstr>
      <vt:lpstr>Dioda varicap,  VARACTOR,  </vt:lpstr>
      <vt:lpstr>Varicap (Varactor, tuning diode...)</vt:lpstr>
      <vt:lpstr>Frecventa de lucru a varicapului</vt:lpstr>
      <vt:lpstr>PowerPoint Presentation</vt:lpstr>
      <vt:lpstr>Varactor abrupt</vt:lpstr>
      <vt:lpstr>Parametrii varactorului</vt:lpstr>
      <vt:lpstr>VARACTORUL DE BARIERĂ A HETEROSTRUCTURII (HBV) </vt:lpstr>
      <vt:lpstr>Designul HBV</vt:lpstr>
      <vt:lpstr>Avantaje – dezavantaje, aplicații varactor</vt:lpstr>
      <vt:lpstr>Dioda tunel (dioda Esaki)</vt:lpstr>
      <vt:lpstr>PowerPoint Presentation</vt:lpstr>
      <vt:lpstr>PowerPoint Presentation</vt:lpstr>
      <vt:lpstr>PowerPoint Presentation</vt:lpstr>
      <vt:lpstr>PowerPoint Presentation</vt:lpstr>
      <vt:lpstr>PowerPoint Presentation</vt:lpstr>
      <vt:lpstr>PowerPoint Presentation</vt:lpstr>
      <vt:lpstr>Parametrii caracteristicii diodei tunel</vt:lpstr>
      <vt:lpstr>DEPENDENȚA CARACTERISTICILOR DIODEI TUNEL DE TEMPERATURĂ ȘI FRECVENȚĂ</vt:lpstr>
      <vt:lpstr>Circuit echivalent</vt:lpstr>
      <vt:lpstr>Conditii de operare si stabilitate a circuitului diodei tunel</vt:lpstr>
      <vt:lpstr>Aplicații ale diodei tunel</vt:lpstr>
      <vt:lpstr>Amplificarea cu dioda tunel</vt:lpstr>
      <vt:lpstr>Dioda tunel - generator</vt:lpstr>
      <vt:lpstr>DIODA INVERSĂ</vt:lpstr>
      <vt:lpstr>PowerPoint Presentation</vt:lpstr>
      <vt:lpstr>Dioda inversă – variantă constructivă</vt:lpstr>
      <vt:lpstr>Avantajele diodei înverse</vt:lpstr>
    </vt:vector>
  </TitlesOfParts>
  <Company>MATEC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MATEC41</dc:creator>
  <cp:lastModifiedBy>User</cp:lastModifiedBy>
  <cp:revision>421</cp:revision>
  <dcterms:created xsi:type="dcterms:W3CDTF">2008-07-21T15:30:37Z</dcterms:created>
  <dcterms:modified xsi:type="dcterms:W3CDTF">2026-04-03T18:55:10Z</dcterms:modified>
</cp:coreProperties>
</file>