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6"/>
  </p:notesMasterIdLst>
  <p:sldIdLst>
    <p:sldId id="256" r:id="rId2"/>
    <p:sldId id="295" r:id="rId3"/>
    <p:sldId id="296" r:id="rId4"/>
    <p:sldId id="297" r:id="rId5"/>
    <p:sldId id="298" r:id="rId6"/>
    <p:sldId id="299" r:id="rId7"/>
    <p:sldId id="300" r:id="rId8"/>
    <p:sldId id="301" r:id="rId9"/>
    <p:sldId id="302" r:id="rId10"/>
    <p:sldId id="303" r:id="rId11"/>
    <p:sldId id="304" r:id="rId12"/>
    <p:sldId id="305" r:id="rId13"/>
    <p:sldId id="306" r:id="rId14"/>
    <p:sldId id="307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150" autoAdjust="0"/>
    <p:restoredTop sz="95253" autoAdjust="0"/>
  </p:normalViewPr>
  <p:slideViewPr>
    <p:cSldViewPr snapToGrid="0">
      <p:cViewPr varScale="1">
        <p:scale>
          <a:sx n="107" d="100"/>
          <a:sy n="107" d="100"/>
        </p:scale>
        <p:origin x="1062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527F67-3A50-4297-B8B6-693DA88AA5E4}" type="datetimeFigureOut">
              <a:rPr lang="en-US" smtClean="0"/>
              <a:t>12/11/2024</a:t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58DB0D-707A-4B4F-9F6C-74B60B20FB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6558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t>12/11/2024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0149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t>12/11/2024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42071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t>12/11/2024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7679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t>12/11/2024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1965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t>12/11/2024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63510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t>12/11/2024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11665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t>12/11/2024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29724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t>12/11/2024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04833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t>12/11/2024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44779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t>12/11/2024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88277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t>12/11/2024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0697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7CAE28-B5DB-416C-BBE2-FF443ED9C5B5}" type="datetimeFigureOut">
              <a:rPr lang="en-US" smtClean="0"/>
              <a:t>12/11/2024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BC0902-DFCD-4542-83AB-0F1E2C26E2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15823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434565" y="280656"/>
            <a:ext cx="11633703" cy="3648547"/>
          </a:xfrm>
        </p:spPr>
        <p:txBody>
          <a:bodyPr anchor="t">
            <a:normAutofit/>
          </a:bodyPr>
          <a:lstStyle/>
          <a:p>
            <a:r>
              <a:rPr lang="x-none" sz="5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Circuite și Dispozitive Electronice </a:t>
            </a:r>
            <a:br>
              <a:rPr lang="x-none" sz="5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Tema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 </a:t>
            </a:r>
            <a:r>
              <a:rPr lang="x-none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pt-B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Tranzistoare cu efect de câmp. Clasificare. Caracteristici.</a:t>
            </a:r>
            <a:endParaRPr lang="en-US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406305" y="6047715"/>
            <a:ext cx="9144000" cy="495678"/>
          </a:xfrm>
        </p:spPr>
        <p:txBody>
          <a:bodyPr/>
          <a:lstStyle/>
          <a:p>
            <a:r>
              <a:rPr lang="en-US" dirty="0" err="1"/>
              <a:t>Lect</a:t>
            </a:r>
            <a:r>
              <a:rPr lang="x-none" dirty="0"/>
              <a:t>. Univ. </a:t>
            </a:r>
            <a:r>
              <a:rPr lang="ru-RU" dirty="0" err="1" smtClean="0"/>
              <a:t>Dr</a:t>
            </a:r>
            <a:r>
              <a:rPr lang="ru-RU" smtClean="0"/>
              <a:t>., </a:t>
            </a:r>
            <a:r>
              <a:rPr lang="ru-RU" dirty="0" err="1" smtClean="0"/>
              <a:t>Magariu</a:t>
            </a:r>
            <a:r>
              <a:rPr lang="ru-RU" dirty="0" smtClean="0"/>
              <a:t> </a:t>
            </a:r>
            <a:r>
              <a:rPr lang="ru-RU" dirty="0" err="1" smtClean="0"/>
              <a:t>Nicolae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873658" y="2519487"/>
            <a:ext cx="104295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x-none" b="1">
                <a:latin typeface="Times New Roman" panose="02020603050405020304" pitchFamily="18" charset="0"/>
                <a:cs typeface="Times New Roman" panose="02020603050405020304" pitchFamily="18" charset="0"/>
              </a:rPr>
              <a:t>Scopul:</a:t>
            </a:r>
            <a:r>
              <a:rPr lang="en-GB" dirty="0" smtClean="0"/>
              <a:t> 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a face </a:t>
            </a:r>
            <a:r>
              <a:rPr lang="x-none">
                <a:latin typeface="Times New Roman" panose="02020603050405020304" pitchFamily="18" charset="0"/>
                <a:cs typeface="Times New Roman" panose="02020603050405020304" pitchFamily="18" charset="0"/>
              </a:rPr>
              <a:t>cunoștință </a:t>
            </a:r>
            <a:r>
              <a:rPr lang="ro-MD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 tranzistoarele </a:t>
            </a:r>
            <a:r>
              <a:rPr lang="vi-V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TEC-J 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și TEC-MOS: Generalităţi. Principiu de funcţionare. Simboluri. Caracteristicile statice ale TEC-J. Circuite de polarizare. Tranzistorul MOS cu canal iniţial. Tranzistorul MOS cu canal indus. Polarizarea tranzistoarelor MOS.</a:t>
            </a:r>
            <a:endParaRPr lang="en-US" strike="sngStrike" dirty="0"/>
          </a:p>
        </p:txBody>
      </p:sp>
    </p:spTree>
    <p:extLst>
      <p:ext uri="{BB962C8B-B14F-4D97-AF65-F5344CB8AC3E}">
        <p14:creationId xmlns:p14="http://schemas.microsoft.com/office/powerpoint/2010/main" val="26999531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66039577"/>
              </p:ext>
            </p:extLst>
          </p:nvPr>
        </p:nvGraphicFramePr>
        <p:xfrm>
          <a:off x="2045275" y="102742"/>
          <a:ext cx="8855097" cy="6482271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750094">
                  <a:extLst>
                    <a:ext uri="{9D8B030D-6E8A-4147-A177-3AD203B41FA5}">
                      <a16:colId xmlns="" xmlns:a16="http://schemas.microsoft.com/office/drawing/2014/main" val="359778943"/>
                    </a:ext>
                  </a:extLst>
                </a:gridCol>
                <a:gridCol w="3900487">
                  <a:extLst>
                    <a:ext uri="{9D8B030D-6E8A-4147-A177-3AD203B41FA5}">
                      <a16:colId xmlns="" xmlns:a16="http://schemas.microsoft.com/office/drawing/2014/main" val="2176909484"/>
                    </a:ext>
                  </a:extLst>
                </a:gridCol>
                <a:gridCol w="4204516">
                  <a:extLst>
                    <a:ext uri="{9D8B030D-6E8A-4147-A177-3AD203B41FA5}">
                      <a16:colId xmlns="" xmlns:a16="http://schemas.microsoft.com/office/drawing/2014/main" val="1769801474"/>
                    </a:ext>
                  </a:extLst>
                </a:gridCol>
              </a:tblGrid>
              <a:tr h="490485">
                <a:tc>
                  <a:txBody>
                    <a:bodyPr/>
                    <a:lstStyle/>
                    <a:p>
                      <a:pPr algn="ctr" fontAlgn="t"/>
                      <a:endParaRPr lang="en-US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567" marR="21567" marT="43134" marB="43134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Tranzistor cu efect de câmp (FET)</a:t>
                      </a:r>
                    </a:p>
                  </a:txBody>
                  <a:tcPr marL="21567" marR="21567" marT="43134" marB="43134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Transistor cu joncțiune bipolar (BJT)</a:t>
                      </a:r>
                    </a:p>
                  </a:txBody>
                  <a:tcPr marL="21567" marR="21567" marT="43134" marB="43134"/>
                </a:tc>
                <a:extLst>
                  <a:ext uri="{0D108BD9-81ED-4DB2-BD59-A6C34878D82A}">
                    <a16:rowId xmlns="" xmlns:a16="http://schemas.microsoft.com/office/drawing/2014/main" val="84432659"/>
                  </a:ext>
                </a:extLst>
              </a:tr>
              <a:tr h="490485">
                <a:tc>
                  <a:txBody>
                    <a:bodyPr/>
                    <a:lstStyle/>
                    <a:p>
                      <a:pPr algn="ctr" fontAlgn="t"/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21567" marR="21567" marT="43134" marB="43134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Câștig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de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tensiune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mic</a:t>
                      </a:r>
                    </a:p>
                  </a:txBody>
                  <a:tcPr marL="21567" marR="21567" marT="43134" marB="43134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Câștig de tensiune mare</a:t>
                      </a:r>
                    </a:p>
                  </a:txBody>
                  <a:tcPr marL="21567" marR="21567" marT="43134" marB="43134"/>
                </a:tc>
                <a:extLst>
                  <a:ext uri="{0D108BD9-81ED-4DB2-BD59-A6C34878D82A}">
                    <a16:rowId xmlns="" xmlns:a16="http://schemas.microsoft.com/office/drawing/2014/main" val="368097903"/>
                  </a:ext>
                </a:extLst>
              </a:tr>
              <a:tr h="490485">
                <a:tc>
                  <a:txBody>
                    <a:bodyPr/>
                    <a:lstStyle/>
                    <a:p>
                      <a:pPr algn="ctr" fontAlgn="t"/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21567" marR="21567" marT="43134" marB="43134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Câștig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de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curent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mare</a:t>
                      </a:r>
                    </a:p>
                  </a:txBody>
                  <a:tcPr marL="21567" marR="21567" marT="43134" marB="43134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Câștig de curent scăzut</a:t>
                      </a:r>
                    </a:p>
                  </a:txBody>
                  <a:tcPr marL="21567" marR="21567" marT="43134" marB="43134"/>
                </a:tc>
                <a:extLst>
                  <a:ext uri="{0D108BD9-81ED-4DB2-BD59-A6C34878D82A}">
                    <a16:rowId xmlns="" xmlns:a16="http://schemas.microsoft.com/office/drawing/2014/main" val="2678149493"/>
                  </a:ext>
                </a:extLst>
              </a:tr>
              <a:tr h="490485">
                <a:tc>
                  <a:txBody>
                    <a:bodyPr/>
                    <a:lstStyle/>
                    <a:p>
                      <a:pPr algn="ctr" fontAlgn="t"/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21567" marR="21567" marT="43134" marB="43134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Impedanță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de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intrare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foarte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ridicată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567" marR="21567" marT="43134" marB="43134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Impedanță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de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intrare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redusă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1567" marR="21567" marT="43134" marB="43134"/>
                </a:tc>
                <a:extLst>
                  <a:ext uri="{0D108BD9-81ED-4DB2-BD59-A6C34878D82A}">
                    <a16:rowId xmlns="" xmlns:a16="http://schemas.microsoft.com/office/drawing/2014/main" val="1426874144"/>
                  </a:ext>
                </a:extLst>
              </a:tr>
              <a:tr h="490485">
                <a:tc>
                  <a:txBody>
                    <a:bodyPr/>
                    <a:lstStyle/>
                    <a:p>
                      <a:pPr algn="ctr" fontAlgn="t"/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21567" marR="21567" marT="43134" marB="43134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Impedanță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înaltă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de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ieșire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567" marR="21567" marT="43134" marB="43134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Impedanță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scăzută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de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ieșire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567" marR="21567" marT="43134" marB="43134"/>
                </a:tc>
                <a:extLst>
                  <a:ext uri="{0D108BD9-81ED-4DB2-BD59-A6C34878D82A}">
                    <a16:rowId xmlns="" xmlns:a16="http://schemas.microsoft.com/office/drawing/2014/main" val="1867112923"/>
                  </a:ext>
                </a:extLst>
              </a:tr>
              <a:tr h="490485">
                <a:tc>
                  <a:txBody>
                    <a:bodyPr/>
                    <a:lstStyle/>
                    <a:p>
                      <a:pPr algn="ctr" fontAlgn="t"/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21567" marR="21567" marT="43134" marB="43134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Generare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de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zgomot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scăzut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567" marR="21567" marT="43134" marB="43134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Generare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de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zgomot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mediu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567" marR="21567" marT="43134" marB="43134"/>
                </a:tc>
                <a:extLst>
                  <a:ext uri="{0D108BD9-81ED-4DB2-BD59-A6C34878D82A}">
                    <a16:rowId xmlns="" xmlns:a16="http://schemas.microsoft.com/office/drawing/2014/main" val="201296291"/>
                  </a:ext>
                </a:extLst>
              </a:tr>
              <a:tr h="490485">
                <a:tc>
                  <a:txBody>
                    <a:bodyPr/>
                    <a:lstStyle/>
                    <a:p>
                      <a:pPr algn="ctr" fontAlgn="t"/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21567" marR="21567" marT="43134" marB="43134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Timp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rapid de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comutare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567" marR="21567" marT="43134" marB="43134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Timp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medie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de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comutare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567" marR="21567" marT="43134" marB="43134"/>
                </a:tc>
                <a:extLst>
                  <a:ext uri="{0D108BD9-81ED-4DB2-BD59-A6C34878D82A}">
                    <a16:rowId xmlns="" xmlns:a16="http://schemas.microsoft.com/office/drawing/2014/main" val="1193996836"/>
                  </a:ext>
                </a:extLst>
              </a:tr>
              <a:tr h="490485">
                <a:tc>
                  <a:txBody>
                    <a:bodyPr/>
                    <a:lstStyle/>
                    <a:p>
                      <a:pPr algn="ctr" fontAlgn="t"/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21567" marR="21567" marT="43134" marB="43134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Ușor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de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deteriorat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static</a:t>
                      </a:r>
                    </a:p>
                  </a:txBody>
                  <a:tcPr marL="21567" marR="21567" marT="43134" marB="43134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Robust</a:t>
                      </a:r>
                    </a:p>
                  </a:txBody>
                  <a:tcPr marL="21567" marR="21567" marT="43134" marB="43134"/>
                </a:tc>
                <a:extLst>
                  <a:ext uri="{0D108BD9-81ED-4DB2-BD59-A6C34878D82A}">
                    <a16:rowId xmlns="" xmlns:a16="http://schemas.microsoft.com/office/drawing/2014/main" val="3781738693"/>
                  </a:ext>
                </a:extLst>
              </a:tr>
              <a:tr h="672522">
                <a:tc>
                  <a:txBody>
                    <a:bodyPr/>
                    <a:lstStyle/>
                    <a:p>
                      <a:pPr algn="ctr" fontAlgn="t"/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21567" marR="21567" marT="43134" marB="43134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Unele au nevoie de o intrare pentru a comuta "OFF"</a:t>
                      </a:r>
                    </a:p>
                  </a:txBody>
                  <a:tcPr marL="21567" marR="21567" marT="43134" marB="43134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Necesită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intrare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zero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pentru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comuta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"OFF"</a:t>
                      </a:r>
                    </a:p>
                  </a:txBody>
                  <a:tcPr marL="21567" marR="21567" marT="43134" marB="43134"/>
                </a:tc>
                <a:extLst>
                  <a:ext uri="{0D108BD9-81ED-4DB2-BD59-A6C34878D82A}">
                    <a16:rowId xmlns="" xmlns:a16="http://schemas.microsoft.com/office/drawing/2014/main" val="2318045107"/>
                  </a:ext>
                </a:extLst>
              </a:tr>
              <a:tr h="490485">
                <a:tc>
                  <a:txBody>
                    <a:bodyPr/>
                    <a:lstStyle/>
                    <a:p>
                      <a:pPr algn="ctr" fontAlgn="t"/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21567" marR="21567" marT="43134" marB="43134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Dispozitiv controlat cu tensiune</a:t>
                      </a:r>
                    </a:p>
                  </a:txBody>
                  <a:tcPr marL="21567" marR="21567" marT="43134" marB="43134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Dispozitiv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controlat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cu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curent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567" marR="21567" marT="43134" marB="43134"/>
                </a:tc>
                <a:extLst>
                  <a:ext uri="{0D108BD9-81ED-4DB2-BD59-A6C34878D82A}">
                    <a16:rowId xmlns="" xmlns:a16="http://schemas.microsoft.com/office/drawing/2014/main" val="3052217110"/>
                  </a:ext>
                </a:extLst>
              </a:tr>
              <a:tr h="490485">
                <a:tc>
                  <a:txBody>
                    <a:bodyPr/>
                    <a:lstStyle/>
                    <a:p>
                      <a:pPr algn="ctr" fontAlgn="t"/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21567" marR="21567" marT="43134" marB="43134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Prezintă proprietățile unui rezistor</a:t>
                      </a:r>
                    </a:p>
                  </a:txBody>
                  <a:tcPr marL="21567" marR="21567" marT="43134" marB="43134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1567" marR="21567" marT="43134" marB="43134"/>
                </a:tc>
                <a:extLst>
                  <a:ext uri="{0D108BD9-81ED-4DB2-BD59-A6C34878D82A}">
                    <a16:rowId xmlns="" xmlns:a16="http://schemas.microsoft.com/office/drawing/2014/main" val="1063142991"/>
                  </a:ext>
                </a:extLst>
              </a:tr>
              <a:tr h="490485">
                <a:tc>
                  <a:txBody>
                    <a:bodyPr/>
                    <a:lstStyle/>
                    <a:p>
                      <a:pPr algn="ctr" fontAlgn="t"/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 marL="21567" marR="21567" marT="43134" marB="43134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Mai scump decât bipolar</a:t>
                      </a:r>
                    </a:p>
                  </a:txBody>
                  <a:tcPr marL="21567" marR="21567" marT="43134" marB="43134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Ieftin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567" marR="21567" marT="43134" marB="43134"/>
                </a:tc>
                <a:extLst>
                  <a:ext uri="{0D108BD9-81ED-4DB2-BD59-A6C34878D82A}">
                    <a16:rowId xmlns="" xmlns:a16="http://schemas.microsoft.com/office/drawing/2014/main" val="1317118427"/>
                  </a:ext>
                </a:extLst>
              </a:tr>
              <a:tr h="308450">
                <a:tc>
                  <a:txBody>
                    <a:bodyPr/>
                    <a:lstStyle/>
                    <a:p>
                      <a:pPr algn="ctr" fontAlgn="t"/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21567" marR="21567" marT="43134" marB="43134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Dificil de polarizat</a:t>
                      </a:r>
                    </a:p>
                  </a:txBody>
                  <a:tcPr marL="21567" marR="21567" marT="43134" marB="43134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Ușor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de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polarizat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567" marR="21567" marT="43134" marB="43134"/>
                </a:tc>
                <a:extLst>
                  <a:ext uri="{0D108BD9-81ED-4DB2-BD59-A6C34878D82A}">
                    <a16:rowId xmlns="" xmlns:a16="http://schemas.microsoft.com/office/drawing/2014/main" val="22816238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89611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253497"/>
            <a:ext cx="12192000" cy="56169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Bipolar Junction Transistor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(BJT)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dispozitiv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 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trei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straturi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construit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sub forma a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două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joncțiuni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diode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semiconductoare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unite,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polarizată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direct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polarizată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invers.</a:t>
            </a:r>
          </a:p>
          <a:p>
            <a:pPr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Există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două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tipuri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principale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tranzistoare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joncțiune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bipolare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(BJT) NPN 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PNP.</a:t>
            </a:r>
          </a:p>
          <a:p>
            <a:pPr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Tranzistoarele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 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joncțiune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bipolare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sunt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„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Dispozitive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operate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curent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“,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unde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un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mult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mic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curent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Bază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determină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circule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curent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mare de la 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Emitor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Colector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Săgeata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din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simbolul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tranzistor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reprezintă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fluxul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convențional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curent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comună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conexiune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tranzistor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configurația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Emitor-comun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(CE),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sunt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disponibile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Bază-comună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(CB)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Colector-comun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(CC).</a:t>
            </a:r>
          </a:p>
          <a:p>
            <a:pPr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Necesită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tensiune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polarizare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funcționarea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amplificatorului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AC.</a:t>
            </a:r>
          </a:p>
          <a:p>
            <a:pPr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Joncțiunea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Bază-Emitor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întotdeauna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polarizată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direct,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iar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joncțiunea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Colector-Bază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întotdeauna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polarizată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invers.</a:t>
            </a:r>
          </a:p>
          <a:p>
            <a:pPr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Ecuația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standard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curenții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circulă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într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-un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tranzistor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dată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de: IE = IB + IC</a:t>
            </a:r>
          </a:p>
          <a:p>
            <a:pPr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Curbele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caracteristice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ieșire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Colector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pot fi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utilizate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găsi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fie 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Ib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l-G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β 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 o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linie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 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sarcină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poate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construită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determina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punct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 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funcționare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adecvat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Q, cu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variații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ale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curentului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 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bază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determinând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intervalul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 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funcționare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tranzistor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poate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fi, de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asemenea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folosit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 un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comutator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electronic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între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regiunile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sale de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saturație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tăiere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(cut-off)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controla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dispozitive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precum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lămpi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motoare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solenoizi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etc.</a:t>
            </a:r>
          </a:p>
          <a:p>
            <a:pPr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Sarcinile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inductive, cum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motoarele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DC,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releele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solenoizii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necesită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diodă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"Flywheel"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polarizată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invers,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poziționată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peste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sarcină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 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Acest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lucru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ajută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prevenirea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generării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tensiuni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inverse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induse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emf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 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atunci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când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sarcina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deconectată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care pot conduce la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deteriorarea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tranzistorului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Tranzistor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NPN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necesită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 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Baza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fie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pozitivă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decât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Emitorul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timp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tipul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PNP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necesită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Emitorul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fie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pozitiv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decât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Baza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11299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92456"/>
            <a:ext cx="12032055" cy="66633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Tranzistorul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efect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câmp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ield </a:t>
            </a:r>
            <a:r>
              <a:rPr lang="en-US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ffect </a:t>
            </a:r>
            <a:r>
              <a:rPr lang="en-US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ransistor)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Tranzistoarele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efect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câmp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FET-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uri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sunt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Dispozitive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operare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tensiune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pot fi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împărțite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două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tipuri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principale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  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Dispozitive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poartă-joncțiune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denumite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JFET,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dispozitive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poartă-izolată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numite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IGFET, 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cunoscute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sub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denumirea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 MOSFET.</a:t>
            </a:r>
          </a:p>
          <a:p>
            <a:pPr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Dispozitivele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cu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poartă-izolatăe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pot fi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subdivizate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tip de 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îmbunătățire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tip de 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epuizare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Toate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formele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sunt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disponibile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atât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​​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versiunile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canal-N,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cât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canal-P.</a:t>
            </a:r>
          </a:p>
          <a:p>
            <a:pPr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FET-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urile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au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rezistențe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intrare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foarte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astfel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că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foarte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puțin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deloc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curent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tipurile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MOSFET)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circulă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terminalul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intrare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făcându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-le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ideale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fi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utilizate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comutatoare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electronice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Impedanța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intrare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MOSFET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chiar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mare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decât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JFET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datorită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stratului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oxid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izolant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urmare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electricitatea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statică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poate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deteriora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ușurință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dispozitivele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MOSFET,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astfel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încât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trebuie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acordată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atenție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atunci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când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manevrați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Atunci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când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nu se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aplică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tensiune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poarta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unui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FET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îmbunătățit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tranzistorul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starea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"OFF" similar cu un "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comutator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deschis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".</a:t>
            </a:r>
          </a:p>
          <a:p>
            <a:pPr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FET de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epuizare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inerent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conductiv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stare "ON"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când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nu se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aplică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tensiune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poartă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similar cu un "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comutator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închis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".</a:t>
            </a:r>
          </a:p>
          <a:p>
            <a:pPr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FET-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urile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au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câștiguri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curent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mult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comparativ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tranzistoarele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joncțiune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bipolare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obișnuită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conexiune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FET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configurarea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Sursă-comună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(CS),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sunt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disponibile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configurații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Poartă-comună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(CG)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Drenă-comună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(CD).</a:t>
            </a:r>
          </a:p>
          <a:p>
            <a:pPr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MOSFET-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urile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pot fi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folosite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întrerupătoare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ideale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datorită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rezistenței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foarte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înalte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canalului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"OFF"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rezistenței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joase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"ON".</a:t>
            </a:r>
          </a:p>
          <a:p>
            <a:pPr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comuta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"OFF"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tranzistorul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JFET cu canal-N,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trebuie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aplicată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tensiune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negativă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poartă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comuta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"OFF"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tranzistorul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JFET cu canal-P,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trebuie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aplicată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tensiune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pozitivă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poartă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MOSFET-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urile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epuizare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canal-N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sunt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starea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"OFF"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când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aplică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tensiune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negativă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poartă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crea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regiunea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epuizare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MOSFET-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urile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epuizare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canal-P, se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află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starea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"OFF"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când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aplică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tensiune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pozitivă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poartă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crea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regiunea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epuizare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MOSFET-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urile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îmbunătățire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canal-N se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află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starea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"ON"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când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aplică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tensiune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"+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 (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pozitivă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poartă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MOSFET-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urile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îmbunătățire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canal-P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sunt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stare "ON"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când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aplică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tensiune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"-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 (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negativă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poartă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872435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96159" y="-89078"/>
            <a:ext cx="11995841" cy="701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Tranzistoarele</a:t>
            </a:r>
            <a:r>
              <a:rPr lang="en-US" dirty="0"/>
              <a:t> cu </a:t>
            </a:r>
            <a:r>
              <a:rPr lang="en-US" dirty="0" err="1"/>
              <a:t>efect</a:t>
            </a:r>
            <a:r>
              <a:rPr lang="en-US" dirty="0"/>
              <a:t> de </a:t>
            </a:r>
            <a:r>
              <a:rPr lang="en-US" dirty="0" err="1"/>
              <a:t>câmp</a:t>
            </a:r>
            <a:r>
              <a:rPr lang="en-US" dirty="0"/>
              <a:t> au </a:t>
            </a:r>
            <a:r>
              <a:rPr lang="en-US" dirty="0" err="1"/>
              <a:t>următoarele</a:t>
            </a:r>
            <a:r>
              <a:rPr lang="en-US" dirty="0"/>
              <a:t> </a:t>
            </a:r>
            <a:r>
              <a:rPr lang="en-US" dirty="0" err="1"/>
              <a:t>avantaje</a:t>
            </a:r>
            <a:r>
              <a:rPr lang="en-US" dirty="0"/>
              <a:t> </a:t>
            </a:r>
            <a:r>
              <a:rPr lang="en-US" dirty="0" err="1"/>
              <a:t>faţă</a:t>
            </a:r>
            <a:r>
              <a:rPr lang="en-US" dirty="0"/>
              <a:t> de </a:t>
            </a:r>
            <a:r>
              <a:rPr lang="en-US" dirty="0" err="1"/>
              <a:t>tranzistoarele</a:t>
            </a:r>
            <a:r>
              <a:rPr lang="en-US" dirty="0"/>
              <a:t> </a:t>
            </a:r>
            <a:r>
              <a:rPr lang="en-US" dirty="0" err="1"/>
              <a:t>bipolare</a:t>
            </a:r>
            <a:r>
              <a:rPr lang="en-US" dirty="0"/>
              <a:t> : 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 </a:t>
            </a:r>
            <a:r>
              <a:rPr lang="en-US" dirty="0" err="1"/>
              <a:t>prezintă</a:t>
            </a:r>
            <a:r>
              <a:rPr lang="en-US" dirty="0"/>
              <a:t> </a:t>
            </a:r>
            <a:r>
              <a:rPr lang="en-US" dirty="0" err="1"/>
              <a:t>impedanţă</a:t>
            </a:r>
            <a:r>
              <a:rPr lang="en-US" dirty="0"/>
              <a:t> de </a:t>
            </a:r>
            <a:r>
              <a:rPr lang="en-US" dirty="0" err="1"/>
              <a:t>intrare</a:t>
            </a:r>
            <a:r>
              <a:rPr lang="en-US" dirty="0"/>
              <a:t> </a:t>
            </a:r>
            <a:r>
              <a:rPr lang="en-US" dirty="0" err="1"/>
              <a:t>foarte</a:t>
            </a:r>
            <a:r>
              <a:rPr lang="en-US" dirty="0"/>
              <a:t> mare (</a:t>
            </a:r>
            <a:r>
              <a:rPr lang="en-US" dirty="0" err="1"/>
              <a:t>deoarece</a:t>
            </a:r>
            <a:r>
              <a:rPr lang="en-US" dirty="0"/>
              <a:t> </a:t>
            </a:r>
            <a:r>
              <a:rPr lang="en-US" dirty="0" err="1"/>
              <a:t>sunt</a:t>
            </a:r>
            <a:r>
              <a:rPr lang="en-US" dirty="0"/>
              <a:t> </a:t>
            </a:r>
            <a:r>
              <a:rPr lang="en-US" dirty="0" err="1"/>
              <a:t>comandate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tensiune</a:t>
            </a:r>
            <a:r>
              <a:rPr lang="en-US" dirty="0"/>
              <a:t>); 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 </a:t>
            </a:r>
            <a:r>
              <a:rPr lang="en-US" dirty="0"/>
              <a:t>pot fi </a:t>
            </a:r>
            <a:r>
              <a:rPr lang="en-US" dirty="0" err="1"/>
              <a:t>utilizate</a:t>
            </a:r>
            <a:r>
              <a:rPr lang="en-US" dirty="0"/>
              <a:t> ca </a:t>
            </a:r>
            <a:r>
              <a:rPr lang="en-US" dirty="0" err="1"/>
              <a:t>rezistenţe</a:t>
            </a:r>
            <a:r>
              <a:rPr lang="en-US" dirty="0"/>
              <a:t> </a:t>
            </a:r>
            <a:r>
              <a:rPr lang="en-US" dirty="0" err="1"/>
              <a:t>comandate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tensiune</a:t>
            </a:r>
            <a:r>
              <a:rPr lang="en-US" dirty="0"/>
              <a:t>; 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 </a:t>
            </a:r>
            <a:r>
              <a:rPr lang="en-US" dirty="0" err="1"/>
              <a:t>liniaritate</a:t>
            </a:r>
            <a:r>
              <a:rPr lang="en-US" dirty="0"/>
              <a:t> </a:t>
            </a:r>
            <a:r>
              <a:rPr lang="en-US" dirty="0" err="1"/>
              <a:t>bună</a:t>
            </a:r>
            <a:r>
              <a:rPr lang="en-US" dirty="0"/>
              <a:t> a </a:t>
            </a:r>
            <a:r>
              <a:rPr lang="en-US" dirty="0" err="1"/>
              <a:t>circuitului</a:t>
            </a:r>
            <a:r>
              <a:rPr lang="en-US" dirty="0" smtClean="0"/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 </a:t>
            </a:r>
            <a:r>
              <a:rPr lang="en-US" dirty="0" err="1"/>
              <a:t>zgomot</a:t>
            </a:r>
            <a:r>
              <a:rPr lang="en-US" dirty="0"/>
              <a:t> </a:t>
            </a:r>
            <a:r>
              <a:rPr lang="en-US" dirty="0" err="1"/>
              <a:t>redus</a:t>
            </a:r>
            <a:r>
              <a:rPr lang="en-US" dirty="0"/>
              <a:t>; 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 </a:t>
            </a:r>
            <a:r>
              <a:rPr lang="en-US" dirty="0" err="1"/>
              <a:t>gabarit</a:t>
            </a:r>
            <a:r>
              <a:rPr lang="en-US" dirty="0"/>
              <a:t> </a:t>
            </a:r>
            <a:r>
              <a:rPr lang="en-US" dirty="0" err="1"/>
              <a:t>redus</a:t>
            </a:r>
            <a:r>
              <a:rPr lang="en-US" dirty="0"/>
              <a:t> </a:t>
            </a:r>
            <a:r>
              <a:rPr lang="en-US" dirty="0" smtClean="0"/>
              <a:t>.</a:t>
            </a:r>
          </a:p>
          <a:p>
            <a:r>
              <a:rPr lang="en-US" dirty="0" err="1"/>
              <a:t>Zgomotul</a:t>
            </a:r>
            <a:r>
              <a:rPr lang="en-US" dirty="0"/>
              <a:t> </a:t>
            </a:r>
            <a:r>
              <a:rPr lang="en-US" dirty="0" err="1"/>
              <a:t>tranzistoarelor</a:t>
            </a:r>
            <a:r>
              <a:rPr lang="en-US" dirty="0"/>
              <a:t> TEC-MOS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destul</a:t>
            </a:r>
            <a:r>
              <a:rPr lang="en-US" dirty="0"/>
              <a:t> de mare </a:t>
            </a:r>
            <a:r>
              <a:rPr lang="en-US" dirty="0" err="1"/>
              <a:t>şi</a:t>
            </a:r>
            <a:r>
              <a:rPr lang="en-US" dirty="0"/>
              <a:t> ca </a:t>
            </a:r>
            <a:r>
              <a:rPr lang="en-US" dirty="0" err="1"/>
              <a:t>urmare</a:t>
            </a:r>
            <a:r>
              <a:rPr lang="en-US" dirty="0"/>
              <a:t> nu </a:t>
            </a:r>
            <a:r>
              <a:rPr lang="en-US" dirty="0" err="1"/>
              <a:t>sunt</a:t>
            </a:r>
            <a:r>
              <a:rPr lang="en-US" dirty="0"/>
              <a:t> </a:t>
            </a:r>
            <a:r>
              <a:rPr lang="en-US" dirty="0" err="1"/>
              <a:t>adecvate</a:t>
            </a:r>
            <a:r>
              <a:rPr lang="en-US" dirty="0"/>
              <a:t> </a:t>
            </a:r>
            <a:r>
              <a:rPr lang="en-US" dirty="0" err="1"/>
              <a:t>aplicaţiilor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nivelul</a:t>
            </a:r>
            <a:r>
              <a:rPr lang="en-US" dirty="0"/>
              <a:t> </a:t>
            </a:r>
            <a:r>
              <a:rPr lang="en-US" dirty="0" err="1"/>
              <a:t>semnalului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mic.TB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general </a:t>
            </a:r>
            <a:r>
              <a:rPr lang="en-US" dirty="0" err="1"/>
              <a:t>sunt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performante</a:t>
            </a:r>
            <a:r>
              <a:rPr lang="en-US" dirty="0"/>
              <a:t> </a:t>
            </a:r>
            <a:r>
              <a:rPr lang="en-US" dirty="0" err="1"/>
              <a:t>decât</a:t>
            </a:r>
            <a:r>
              <a:rPr lang="en-US" dirty="0"/>
              <a:t> TEC, au </a:t>
            </a:r>
            <a:r>
              <a:rPr lang="en-US" dirty="0" err="1"/>
              <a:t>transconductanţa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mare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comportarea</a:t>
            </a:r>
            <a:r>
              <a:rPr lang="en-US" dirty="0"/>
              <a:t> cu </a:t>
            </a:r>
            <a:r>
              <a:rPr lang="en-US" dirty="0" err="1"/>
              <a:t>frcvenţa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bună</a:t>
            </a:r>
            <a:r>
              <a:rPr lang="en-US" dirty="0"/>
              <a:t> de </a:t>
            </a:r>
            <a:r>
              <a:rPr lang="en-US" dirty="0" err="1"/>
              <a:t>aceea</a:t>
            </a:r>
            <a:r>
              <a:rPr lang="en-US" dirty="0"/>
              <a:t> </a:t>
            </a:r>
            <a:r>
              <a:rPr lang="en-US" dirty="0" err="1"/>
              <a:t>sunt</a:t>
            </a:r>
            <a:r>
              <a:rPr lang="en-US" dirty="0"/>
              <a:t> </a:t>
            </a:r>
            <a:r>
              <a:rPr lang="en-US" dirty="0" err="1"/>
              <a:t>preferate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multe</a:t>
            </a:r>
            <a:r>
              <a:rPr lang="en-US" dirty="0"/>
              <a:t> </a:t>
            </a:r>
            <a:r>
              <a:rPr lang="en-US" dirty="0" err="1"/>
              <a:t>aplicaţii.La</a:t>
            </a:r>
            <a:r>
              <a:rPr lang="en-US" dirty="0"/>
              <a:t> </a:t>
            </a:r>
            <a:r>
              <a:rPr lang="en-US" dirty="0" err="1"/>
              <a:t>puteri</a:t>
            </a:r>
            <a:r>
              <a:rPr lang="en-US" dirty="0"/>
              <a:t> </a:t>
            </a:r>
            <a:r>
              <a:rPr lang="en-US" dirty="0" err="1"/>
              <a:t>mari</a:t>
            </a:r>
            <a:r>
              <a:rPr lang="en-US" dirty="0"/>
              <a:t> </a:t>
            </a:r>
            <a:r>
              <a:rPr lang="en-US" dirty="0" err="1"/>
              <a:t>însă</a:t>
            </a:r>
            <a:r>
              <a:rPr lang="en-US" dirty="0"/>
              <a:t> , TEC-MOS are o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bună</a:t>
            </a:r>
            <a:r>
              <a:rPr lang="en-US" dirty="0"/>
              <a:t> </a:t>
            </a:r>
            <a:r>
              <a:rPr lang="en-US" dirty="0" err="1"/>
              <a:t>liniaritate</a:t>
            </a:r>
            <a:r>
              <a:rPr lang="en-US" dirty="0"/>
              <a:t> </a:t>
            </a:r>
            <a:r>
              <a:rPr lang="en-US" dirty="0" err="1"/>
              <a:t>decât</a:t>
            </a:r>
            <a:r>
              <a:rPr lang="en-US" dirty="0"/>
              <a:t> TB. De </a:t>
            </a:r>
            <a:r>
              <a:rPr lang="en-US" dirty="0" err="1"/>
              <a:t>asemenea</a:t>
            </a:r>
            <a:r>
              <a:rPr lang="en-US" dirty="0"/>
              <a:t> , </a:t>
            </a:r>
            <a:r>
              <a:rPr lang="en-US" dirty="0" err="1"/>
              <a:t>comutatoarele</a:t>
            </a:r>
            <a:r>
              <a:rPr lang="en-US" dirty="0"/>
              <a:t> cu TEC-MOS au o </a:t>
            </a:r>
            <a:r>
              <a:rPr lang="en-US" dirty="0" err="1"/>
              <a:t>comutaţie</a:t>
            </a:r>
            <a:r>
              <a:rPr lang="en-US" dirty="0"/>
              <a:t> </a:t>
            </a:r>
            <a:r>
              <a:rPr lang="en-US" dirty="0" err="1"/>
              <a:t>rapidă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comparaţie</a:t>
            </a:r>
            <a:r>
              <a:rPr lang="en-US" dirty="0"/>
              <a:t> cu TB, care are o </a:t>
            </a:r>
            <a:r>
              <a:rPr lang="en-US" dirty="0" err="1"/>
              <a:t>semnificativă</a:t>
            </a:r>
            <a:r>
              <a:rPr lang="en-US" dirty="0"/>
              <a:t> </a:t>
            </a:r>
            <a:r>
              <a:rPr lang="en-US" dirty="0" err="1"/>
              <a:t>întârziere</a:t>
            </a:r>
            <a:r>
              <a:rPr lang="en-US" dirty="0"/>
              <a:t> </a:t>
            </a:r>
            <a:r>
              <a:rPr lang="en-US" dirty="0" err="1"/>
              <a:t>datorită</a:t>
            </a:r>
            <a:r>
              <a:rPr lang="en-US" dirty="0"/>
              <a:t> </a:t>
            </a:r>
            <a:r>
              <a:rPr lang="en-US" dirty="0" err="1"/>
              <a:t>intrării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 smtClean="0"/>
              <a:t>saturaţie</a:t>
            </a:r>
            <a:endParaRPr lang="en-US" dirty="0" smtClean="0"/>
          </a:p>
          <a:p>
            <a:endParaRPr lang="en-GB" dirty="0"/>
          </a:p>
          <a:p>
            <a:r>
              <a:rPr lang="en-US" dirty="0" err="1"/>
              <a:t>Astfel</a:t>
            </a:r>
            <a:r>
              <a:rPr lang="en-US" dirty="0"/>
              <a:t> </a:t>
            </a:r>
            <a:r>
              <a:rPr lang="en-US" dirty="0" err="1"/>
              <a:t>tranzistorul</a:t>
            </a:r>
            <a:r>
              <a:rPr lang="en-US" dirty="0"/>
              <a:t> bipolar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raport</a:t>
            </a:r>
            <a:r>
              <a:rPr lang="en-US" dirty="0"/>
              <a:t> are </a:t>
            </a:r>
            <a:r>
              <a:rPr lang="en-US" dirty="0" err="1"/>
              <a:t>avantajele</a:t>
            </a:r>
            <a:r>
              <a:rPr lang="en-US" dirty="0"/>
              <a:t>: </a:t>
            </a:r>
            <a:endParaRPr lang="en-US" dirty="0" smtClean="0"/>
          </a:p>
          <a:p>
            <a:r>
              <a:rPr lang="en-US" dirty="0" smtClean="0"/>
              <a:t>• </a:t>
            </a:r>
            <a:r>
              <a:rPr lang="en-US" dirty="0"/>
              <a:t>capacitate </a:t>
            </a:r>
            <a:r>
              <a:rPr lang="en-US" dirty="0" err="1"/>
              <a:t>mai</a:t>
            </a:r>
            <a:r>
              <a:rPr lang="en-US" dirty="0"/>
              <a:t> mare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curent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tensiune</a:t>
            </a:r>
            <a:r>
              <a:rPr lang="en-US" dirty="0"/>
              <a:t>; </a:t>
            </a:r>
            <a:endParaRPr lang="en-US" dirty="0" smtClean="0"/>
          </a:p>
          <a:p>
            <a:r>
              <a:rPr lang="en-US" dirty="0" smtClean="0"/>
              <a:t>• </a:t>
            </a:r>
            <a:r>
              <a:rPr lang="en-US" dirty="0" err="1"/>
              <a:t>cădere</a:t>
            </a:r>
            <a:r>
              <a:rPr lang="en-US" dirty="0"/>
              <a:t> </a:t>
            </a:r>
            <a:r>
              <a:rPr lang="en-US" dirty="0" err="1"/>
              <a:t>mică</a:t>
            </a:r>
            <a:r>
              <a:rPr lang="en-US" dirty="0"/>
              <a:t> de </a:t>
            </a:r>
            <a:r>
              <a:rPr lang="en-US" dirty="0" err="1"/>
              <a:t>tensiune</a:t>
            </a:r>
            <a:r>
              <a:rPr lang="en-US" dirty="0"/>
              <a:t> in </a:t>
            </a:r>
            <a:r>
              <a:rPr lang="en-US" dirty="0" err="1"/>
              <a:t>conducţie</a:t>
            </a:r>
            <a:r>
              <a:rPr lang="en-US" dirty="0"/>
              <a:t>, V</a:t>
            </a:r>
            <a:r>
              <a:rPr lang="en-US" baseline="-25000" dirty="0"/>
              <a:t>CEON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err="1" smtClean="0"/>
              <a:t>Pe</a:t>
            </a:r>
            <a:r>
              <a:rPr lang="en-US" dirty="0" smtClean="0"/>
              <a:t> </a:t>
            </a:r>
            <a:r>
              <a:rPr lang="en-US" dirty="0"/>
              <a:t>de </a:t>
            </a:r>
            <a:r>
              <a:rPr lang="en-US" dirty="0" err="1"/>
              <a:t>altă</a:t>
            </a:r>
            <a:r>
              <a:rPr lang="en-US" dirty="0"/>
              <a:t> parte </a:t>
            </a:r>
            <a:r>
              <a:rPr lang="en-US" dirty="0" err="1"/>
              <a:t>dezavantajele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importante</a:t>
            </a:r>
            <a:r>
              <a:rPr lang="en-US" dirty="0"/>
              <a:t> </a:t>
            </a:r>
            <a:r>
              <a:rPr lang="en-US" dirty="0" err="1"/>
              <a:t>sunt</a:t>
            </a:r>
            <a:r>
              <a:rPr lang="en-US" dirty="0"/>
              <a:t>: </a:t>
            </a:r>
            <a:endParaRPr lang="en-US" dirty="0" smtClean="0"/>
          </a:p>
          <a:p>
            <a:r>
              <a:rPr lang="en-US" dirty="0" smtClean="0"/>
              <a:t>• </a:t>
            </a:r>
            <a:r>
              <a:rPr lang="en-US" dirty="0" err="1"/>
              <a:t>timpi</a:t>
            </a:r>
            <a:r>
              <a:rPr lang="en-US" dirty="0"/>
              <a:t> </a:t>
            </a:r>
            <a:r>
              <a:rPr lang="en-US" dirty="0" err="1"/>
              <a:t>relativ</a:t>
            </a:r>
            <a:r>
              <a:rPr lang="en-US" dirty="0"/>
              <a:t> </a:t>
            </a:r>
            <a:r>
              <a:rPr lang="en-US" dirty="0" err="1"/>
              <a:t>mari</a:t>
            </a:r>
            <a:r>
              <a:rPr lang="en-US" dirty="0"/>
              <a:t> de </a:t>
            </a:r>
            <a:r>
              <a:rPr lang="en-US" dirty="0" err="1"/>
              <a:t>comutaţie</a:t>
            </a:r>
            <a:r>
              <a:rPr lang="en-US" dirty="0"/>
              <a:t>; </a:t>
            </a:r>
            <a:endParaRPr lang="en-US" dirty="0" smtClean="0"/>
          </a:p>
          <a:p>
            <a:r>
              <a:rPr lang="en-US" dirty="0" smtClean="0"/>
              <a:t>• </a:t>
            </a:r>
            <a:r>
              <a:rPr lang="en-US" dirty="0" err="1"/>
              <a:t>curent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putere</a:t>
            </a:r>
            <a:r>
              <a:rPr lang="en-US" dirty="0"/>
              <a:t> de </a:t>
            </a:r>
            <a:r>
              <a:rPr lang="en-US" dirty="0" err="1"/>
              <a:t>comandă</a:t>
            </a:r>
            <a:r>
              <a:rPr lang="en-US" dirty="0"/>
              <a:t> mare; </a:t>
            </a:r>
            <a:endParaRPr lang="en-US" dirty="0" smtClean="0"/>
          </a:p>
          <a:p>
            <a:r>
              <a:rPr lang="en-US" dirty="0" smtClean="0"/>
              <a:t>• </a:t>
            </a:r>
            <a:r>
              <a:rPr lang="en-US" dirty="0" err="1"/>
              <a:t>prezenţa</a:t>
            </a:r>
            <a:r>
              <a:rPr lang="en-US" dirty="0"/>
              <a:t> </a:t>
            </a:r>
            <a:r>
              <a:rPr lang="en-US" dirty="0" err="1"/>
              <a:t>saturaţiei</a:t>
            </a:r>
            <a:r>
              <a:rPr lang="en-US" dirty="0"/>
              <a:t>; </a:t>
            </a:r>
            <a:endParaRPr lang="en-US" dirty="0" smtClean="0"/>
          </a:p>
          <a:p>
            <a:r>
              <a:rPr lang="en-US" dirty="0" smtClean="0"/>
              <a:t>• </a:t>
            </a:r>
            <a:r>
              <a:rPr lang="en-US" dirty="0" err="1"/>
              <a:t>pericolul</a:t>
            </a:r>
            <a:r>
              <a:rPr lang="en-US" dirty="0"/>
              <a:t> de </a:t>
            </a:r>
            <a:r>
              <a:rPr lang="en-US" dirty="0" err="1"/>
              <a:t>distrugere</a:t>
            </a:r>
            <a:r>
              <a:rPr lang="en-US" dirty="0"/>
              <a:t>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cea</a:t>
            </a:r>
            <a:r>
              <a:rPr lang="en-US" dirty="0"/>
              <a:t> de a </a:t>
            </a:r>
            <a:r>
              <a:rPr lang="en-US" dirty="0" err="1"/>
              <a:t>doua</a:t>
            </a:r>
            <a:r>
              <a:rPr lang="en-US" dirty="0"/>
              <a:t> </a:t>
            </a:r>
            <a:r>
              <a:rPr lang="en-US" dirty="0" err="1"/>
              <a:t>străpungere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err="1" smtClean="0"/>
              <a:t>Tranzistorul</a:t>
            </a:r>
            <a:r>
              <a:rPr lang="en-US" dirty="0" smtClean="0"/>
              <a:t> </a:t>
            </a:r>
            <a:r>
              <a:rPr lang="en-US" dirty="0"/>
              <a:t>MOSFET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avantajos</a:t>
            </a:r>
            <a:r>
              <a:rPr lang="en-US" dirty="0"/>
              <a:t> din </a:t>
            </a:r>
            <a:r>
              <a:rPr lang="en-US" dirty="0" err="1"/>
              <a:t>motivele</a:t>
            </a:r>
            <a:r>
              <a:rPr lang="en-US" dirty="0"/>
              <a:t>: </a:t>
            </a:r>
            <a:endParaRPr lang="en-US" dirty="0" smtClean="0"/>
          </a:p>
          <a:p>
            <a:r>
              <a:rPr lang="en-US" dirty="0" smtClean="0"/>
              <a:t>• </a:t>
            </a:r>
            <a:r>
              <a:rPr lang="en-US" dirty="0" err="1"/>
              <a:t>timpi</a:t>
            </a:r>
            <a:r>
              <a:rPr lang="en-US" dirty="0"/>
              <a:t> </a:t>
            </a:r>
            <a:r>
              <a:rPr lang="en-US" dirty="0" err="1"/>
              <a:t>mici</a:t>
            </a:r>
            <a:r>
              <a:rPr lang="en-US" dirty="0"/>
              <a:t> de </a:t>
            </a:r>
            <a:r>
              <a:rPr lang="en-US" dirty="0" err="1"/>
              <a:t>comutaţie</a:t>
            </a:r>
            <a:r>
              <a:rPr lang="en-US" dirty="0"/>
              <a:t>; </a:t>
            </a:r>
            <a:endParaRPr lang="en-US" dirty="0" smtClean="0"/>
          </a:p>
          <a:p>
            <a:r>
              <a:rPr lang="en-US" dirty="0" smtClean="0"/>
              <a:t>• </a:t>
            </a:r>
            <a:r>
              <a:rPr lang="en-US" dirty="0" err="1"/>
              <a:t>comandă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tensiune</a:t>
            </a:r>
            <a:r>
              <a:rPr lang="en-US" dirty="0" smtClean="0"/>
              <a:t>;</a:t>
            </a:r>
          </a:p>
          <a:p>
            <a:r>
              <a:rPr lang="en-US" dirty="0" smtClean="0"/>
              <a:t> </a:t>
            </a:r>
            <a:r>
              <a:rPr lang="en-US" dirty="0"/>
              <a:t>• </a:t>
            </a:r>
            <a:r>
              <a:rPr lang="en-US" dirty="0" err="1"/>
              <a:t>inexistenţa</a:t>
            </a:r>
            <a:r>
              <a:rPr lang="en-US" dirty="0"/>
              <a:t> </a:t>
            </a:r>
            <a:r>
              <a:rPr lang="en-US" dirty="0" err="1"/>
              <a:t>saturaţiei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a </a:t>
            </a:r>
            <a:r>
              <a:rPr lang="en-US" dirty="0" err="1"/>
              <a:t>celei</a:t>
            </a:r>
            <a:r>
              <a:rPr lang="en-US" dirty="0"/>
              <a:t> de a </a:t>
            </a:r>
            <a:r>
              <a:rPr lang="en-US" dirty="0" err="1"/>
              <a:t>doua</a:t>
            </a:r>
            <a:r>
              <a:rPr lang="en-US" dirty="0"/>
              <a:t> </a:t>
            </a:r>
            <a:r>
              <a:rPr lang="en-US" dirty="0" err="1"/>
              <a:t>străpungeri</a:t>
            </a:r>
            <a:r>
              <a:rPr lang="en-US" dirty="0"/>
              <a:t> ; </a:t>
            </a:r>
            <a:endParaRPr lang="en-US" dirty="0" smtClean="0"/>
          </a:p>
          <a:p>
            <a:r>
              <a:rPr lang="en-US" dirty="0" smtClean="0"/>
              <a:t>• </a:t>
            </a:r>
            <a:r>
              <a:rPr lang="en-US" dirty="0"/>
              <a:t>capacitate </a:t>
            </a:r>
            <a:r>
              <a:rPr lang="en-US" dirty="0" err="1"/>
              <a:t>relativ</a:t>
            </a:r>
            <a:r>
              <a:rPr lang="en-US" dirty="0"/>
              <a:t> </a:t>
            </a:r>
            <a:r>
              <a:rPr lang="en-US" dirty="0" err="1"/>
              <a:t>mică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tensiune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curent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0786617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tructura celulă memorie flash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60" y="227224"/>
            <a:ext cx="6653874" cy="4092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26760" y="4519007"/>
            <a:ext cx="1196524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i="1" dirty="0" err="1">
                <a:solidFill>
                  <a:srgbClr val="333333"/>
                </a:solidFill>
                <a:latin typeface="Helvetica Neue"/>
              </a:rPr>
              <a:t>Poarta</a:t>
            </a:r>
            <a:r>
              <a:rPr lang="en-US" sz="1600" i="1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en-US" sz="1600" i="1" dirty="0" err="1">
                <a:solidFill>
                  <a:srgbClr val="333333"/>
                </a:solidFill>
                <a:latin typeface="Helvetica Neue"/>
              </a:rPr>
              <a:t>flotantă</a:t>
            </a:r>
            <a:r>
              <a:rPr lang="en-US" sz="1600" i="1" dirty="0">
                <a:solidFill>
                  <a:srgbClr val="333333"/>
                </a:solidFill>
                <a:latin typeface="Helvetica Neue"/>
              </a:rPr>
              <a:t> </a:t>
            </a:r>
            <a:r>
              <a:rPr lang="en-US" sz="1600" dirty="0">
                <a:solidFill>
                  <a:srgbClr val="333333"/>
                </a:solidFill>
                <a:latin typeface="Helvetica Neue"/>
              </a:rPr>
              <a:t>se </a:t>
            </a:r>
            <a:r>
              <a:rPr lang="en-US" sz="1600" dirty="0" err="1">
                <a:solidFill>
                  <a:srgbClr val="333333"/>
                </a:solidFill>
                <a:latin typeface="Helvetica Neue"/>
              </a:rPr>
              <a:t>poate</a:t>
            </a:r>
            <a:r>
              <a:rPr lang="en-US" sz="16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en-US" sz="1600" dirty="0" err="1">
                <a:solidFill>
                  <a:srgbClr val="333333"/>
                </a:solidFill>
                <a:latin typeface="Helvetica Neue"/>
              </a:rPr>
              <a:t>conecta</a:t>
            </a:r>
            <a:r>
              <a:rPr lang="en-US" sz="1600" dirty="0">
                <a:solidFill>
                  <a:srgbClr val="333333"/>
                </a:solidFill>
                <a:latin typeface="Helvetica Neue"/>
              </a:rPr>
              <a:t> la un </a:t>
            </a:r>
            <a:r>
              <a:rPr lang="en-US" sz="1600" i="1" dirty="0" err="1">
                <a:solidFill>
                  <a:srgbClr val="333333"/>
                </a:solidFill>
                <a:latin typeface="Helvetica Neue"/>
              </a:rPr>
              <a:t>rând</a:t>
            </a:r>
            <a:r>
              <a:rPr lang="en-US" sz="1600" i="1" dirty="0">
                <a:solidFill>
                  <a:srgbClr val="333333"/>
                </a:solidFill>
                <a:latin typeface="Helvetica Neue"/>
              </a:rPr>
              <a:t> </a:t>
            </a:r>
            <a:r>
              <a:rPr lang="en-US" sz="1600" dirty="0" err="1">
                <a:solidFill>
                  <a:srgbClr val="333333"/>
                </a:solidFill>
                <a:latin typeface="Helvetica Neue"/>
              </a:rPr>
              <a:t>doar</a:t>
            </a:r>
            <a:r>
              <a:rPr lang="en-US" sz="16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en-US" sz="1600" dirty="0" err="1">
                <a:solidFill>
                  <a:srgbClr val="333333"/>
                </a:solidFill>
                <a:latin typeface="Helvetica Neue"/>
              </a:rPr>
              <a:t>prin</a:t>
            </a:r>
            <a:r>
              <a:rPr lang="en-US" sz="1600" dirty="0">
                <a:solidFill>
                  <a:srgbClr val="333333"/>
                </a:solidFill>
                <a:latin typeface="Helvetica Neue"/>
              </a:rPr>
              <a:t> </a:t>
            </a:r>
            <a:r>
              <a:rPr lang="en-US" sz="1600" i="1" dirty="0" err="1">
                <a:solidFill>
                  <a:srgbClr val="333333"/>
                </a:solidFill>
                <a:latin typeface="Helvetica Neue"/>
              </a:rPr>
              <a:t>poarta</a:t>
            </a:r>
            <a:r>
              <a:rPr lang="en-US" sz="1600" i="1" dirty="0">
                <a:solidFill>
                  <a:srgbClr val="333333"/>
                </a:solidFill>
                <a:latin typeface="Helvetica Neue"/>
              </a:rPr>
              <a:t> de control</a:t>
            </a:r>
            <a:r>
              <a:rPr lang="en-US" sz="1600" dirty="0">
                <a:solidFill>
                  <a:srgbClr val="333333"/>
                </a:solidFill>
                <a:latin typeface="Helvetica Neue"/>
              </a:rPr>
              <a:t>. </a:t>
            </a:r>
            <a:r>
              <a:rPr lang="en-US" sz="1600" dirty="0" err="1">
                <a:solidFill>
                  <a:srgbClr val="333333"/>
                </a:solidFill>
                <a:latin typeface="Helvetica Neue"/>
              </a:rPr>
              <a:t>Atunci</a:t>
            </a:r>
            <a:r>
              <a:rPr lang="en-US" sz="16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en-US" sz="1600" dirty="0" err="1">
                <a:solidFill>
                  <a:srgbClr val="333333"/>
                </a:solidFill>
                <a:latin typeface="Helvetica Neue"/>
              </a:rPr>
              <a:t>când</a:t>
            </a:r>
            <a:r>
              <a:rPr lang="en-US" sz="16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en-US" sz="1600" dirty="0" err="1">
                <a:solidFill>
                  <a:srgbClr val="333333"/>
                </a:solidFill>
                <a:latin typeface="Helvetica Neue"/>
              </a:rPr>
              <a:t>este</a:t>
            </a:r>
            <a:r>
              <a:rPr lang="en-US" sz="16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en-US" sz="1600" dirty="0" err="1">
                <a:solidFill>
                  <a:srgbClr val="333333"/>
                </a:solidFill>
                <a:latin typeface="Helvetica Neue"/>
              </a:rPr>
              <a:t>stabilită</a:t>
            </a:r>
            <a:r>
              <a:rPr lang="en-US" sz="1600" dirty="0">
                <a:solidFill>
                  <a:srgbClr val="333333"/>
                </a:solidFill>
                <a:latin typeface="Helvetica Neue"/>
              </a:rPr>
              <a:t> o </a:t>
            </a:r>
            <a:r>
              <a:rPr lang="en-US" sz="1600" dirty="0" err="1">
                <a:solidFill>
                  <a:srgbClr val="333333"/>
                </a:solidFill>
                <a:latin typeface="Helvetica Neue"/>
              </a:rPr>
              <a:t>legătură</a:t>
            </a:r>
            <a:r>
              <a:rPr lang="en-US" sz="16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en-US" sz="1600" dirty="0" err="1">
                <a:solidFill>
                  <a:srgbClr val="333333"/>
                </a:solidFill>
                <a:latin typeface="Helvetica Neue"/>
              </a:rPr>
              <a:t>între</a:t>
            </a:r>
            <a:r>
              <a:rPr lang="en-US" sz="16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en-US" sz="1600" dirty="0" err="1">
                <a:solidFill>
                  <a:srgbClr val="333333"/>
                </a:solidFill>
                <a:latin typeface="Helvetica Neue"/>
              </a:rPr>
              <a:t>cele</a:t>
            </a:r>
            <a:r>
              <a:rPr lang="en-US" sz="16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en-US" sz="1600" dirty="0" err="1">
                <a:solidFill>
                  <a:srgbClr val="333333"/>
                </a:solidFill>
                <a:latin typeface="Helvetica Neue"/>
              </a:rPr>
              <a:t>două</a:t>
            </a:r>
            <a:r>
              <a:rPr lang="en-US" sz="16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en-US" sz="1600" dirty="0" err="1">
                <a:solidFill>
                  <a:srgbClr val="333333"/>
                </a:solidFill>
                <a:latin typeface="Helvetica Neue"/>
              </a:rPr>
              <a:t>porţi</a:t>
            </a:r>
            <a:r>
              <a:rPr lang="en-US" sz="1600" dirty="0">
                <a:solidFill>
                  <a:srgbClr val="333333"/>
                </a:solidFill>
                <a:latin typeface="Helvetica Neue"/>
              </a:rPr>
              <a:t>, </a:t>
            </a:r>
            <a:r>
              <a:rPr lang="en-US" sz="1600" dirty="0" err="1">
                <a:solidFill>
                  <a:srgbClr val="333333"/>
                </a:solidFill>
                <a:latin typeface="Helvetica Neue"/>
              </a:rPr>
              <a:t>celula</a:t>
            </a:r>
            <a:r>
              <a:rPr lang="en-US" sz="1600" dirty="0">
                <a:solidFill>
                  <a:srgbClr val="333333"/>
                </a:solidFill>
                <a:latin typeface="Helvetica Neue"/>
              </a:rPr>
              <a:t> de </a:t>
            </a:r>
            <a:r>
              <a:rPr lang="en-US" sz="1600" dirty="0" err="1">
                <a:solidFill>
                  <a:srgbClr val="333333"/>
                </a:solidFill>
                <a:latin typeface="Helvetica Neue"/>
              </a:rPr>
              <a:t>memorie</a:t>
            </a:r>
            <a:r>
              <a:rPr lang="en-US" sz="1600" dirty="0">
                <a:solidFill>
                  <a:srgbClr val="333333"/>
                </a:solidFill>
                <a:latin typeface="Helvetica Neue"/>
              </a:rPr>
              <a:t> are </a:t>
            </a:r>
            <a:r>
              <a:rPr lang="en-US" sz="1600" dirty="0" err="1">
                <a:solidFill>
                  <a:srgbClr val="333333"/>
                </a:solidFill>
                <a:latin typeface="Helvetica Neue"/>
              </a:rPr>
              <a:t>valoarea</a:t>
            </a:r>
            <a:r>
              <a:rPr lang="en-US" sz="1600" dirty="0">
                <a:solidFill>
                  <a:srgbClr val="333333"/>
                </a:solidFill>
                <a:latin typeface="Helvetica Neue"/>
              </a:rPr>
              <a:t> </a:t>
            </a:r>
            <a:r>
              <a:rPr lang="en-US" sz="1600" b="1" dirty="0">
                <a:solidFill>
                  <a:srgbClr val="333333"/>
                </a:solidFill>
                <a:latin typeface="Helvetica Neue"/>
              </a:rPr>
              <a:t>1</a:t>
            </a:r>
            <a:r>
              <a:rPr lang="en-US" sz="1600" dirty="0">
                <a:solidFill>
                  <a:srgbClr val="333333"/>
                </a:solidFill>
                <a:latin typeface="Helvetica Neue"/>
              </a:rPr>
              <a:t>. </a:t>
            </a:r>
            <a:r>
              <a:rPr lang="en-US" sz="1600" dirty="0" err="1">
                <a:solidFill>
                  <a:srgbClr val="333333"/>
                </a:solidFill>
                <a:latin typeface="Helvetica Neue"/>
              </a:rPr>
              <a:t>Schimbarea</a:t>
            </a:r>
            <a:r>
              <a:rPr lang="en-US" sz="16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en-US" sz="1600" dirty="0" err="1">
                <a:solidFill>
                  <a:srgbClr val="333333"/>
                </a:solidFill>
                <a:latin typeface="Helvetica Neue"/>
              </a:rPr>
              <a:t>valorii</a:t>
            </a:r>
            <a:r>
              <a:rPr lang="en-US" sz="16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en-US" sz="1600" dirty="0" err="1">
                <a:solidFill>
                  <a:srgbClr val="333333"/>
                </a:solidFill>
                <a:latin typeface="Helvetica Neue"/>
              </a:rPr>
              <a:t>în</a:t>
            </a:r>
            <a:r>
              <a:rPr lang="en-US" sz="1600" dirty="0">
                <a:solidFill>
                  <a:srgbClr val="333333"/>
                </a:solidFill>
                <a:latin typeface="Helvetica Neue"/>
              </a:rPr>
              <a:t> </a:t>
            </a:r>
            <a:r>
              <a:rPr lang="en-US" sz="1600" b="1" dirty="0">
                <a:solidFill>
                  <a:srgbClr val="333333"/>
                </a:solidFill>
                <a:latin typeface="Helvetica Neue"/>
              </a:rPr>
              <a:t>0</a:t>
            </a:r>
            <a:r>
              <a:rPr lang="en-US" sz="1600" dirty="0">
                <a:solidFill>
                  <a:srgbClr val="333333"/>
                </a:solidFill>
                <a:latin typeface="Helvetica Neue"/>
              </a:rPr>
              <a:t> se face </a:t>
            </a:r>
            <a:r>
              <a:rPr lang="en-US" sz="1600" dirty="0" err="1">
                <a:solidFill>
                  <a:srgbClr val="333333"/>
                </a:solidFill>
                <a:latin typeface="Helvetica Neue"/>
              </a:rPr>
              <a:t>prin</a:t>
            </a:r>
            <a:r>
              <a:rPr lang="en-US" sz="16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en-US" sz="1600" dirty="0" err="1">
                <a:solidFill>
                  <a:srgbClr val="333333"/>
                </a:solidFill>
                <a:latin typeface="Helvetica Neue"/>
              </a:rPr>
              <a:t>intermediul</a:t>
            </a:r>
            <a:r>
              <a:rPr lang="en-US" sz="16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en-US" sz="1600" dirty="0" err="1">
                <a:solidFill>
                  <a:srgbClr val="333333"/>
                </a:solidFill>
                <a:latin typeface="Helvetica Neue"/>
              </a:rPr>
              <a:t>unui</a:t>
            </a:r>
            <a:r>
              <a:rPr lang="en-US" sz="16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en-US" sz="1600" dirty="0" err="1">
                <a:solidFill>
                  <a:srgbClr val="333333"/>
                </a:solidFill>
                <a:latin typeface="Helvetica Neue"/>
              </a:rPr>
              <a:t>proces</a:t>
            </a:r>
            <a:r>
              <a:rPr lang="en-US" sz="16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en-US" sz="1600" dirty="0" err="1">
                <a:solidFill>
                  <a:srgbClr val="333333"/>
                </a:solidFill>
                <a:latin typeface="Helvetica Neue"/>
              </a:rPr>
              <a:t>numit</a:t>
            </a:r>
            <a:r>
              <a:rPr lang="en-US" sz="1600" dirty="0">
                <a:solidFill>
                  <a:srgbClr val="333333"/>
                </a:solidFill>
                <a:latin typeface="Helvetica Neue"/>
              </a:rPr>
              <a:t> </a:t>
            </a:r>
            <a:r>
              <a:rPr lang="en-US" sz="1600" i="1" dirty="0">
                <a:solidFill>
                  <a:srgbClr val="333333"/>
                </a:solidFill>
                <a:latin typeface="Helvetica Neue"/>
              </a:rPr>
              <a:t>Fowler-</a:t>
            </a:r>
            <a:r>
              <a:rPr lang="en-US" sz="1600" i="1" dirty="0" err="1">
                <a:solidFill>
                  <a:srgbClr val="333333"/>
                </a:solidFill>
                <a:latin typeface="Helvetica Neue"/>
              </a:rPr>
              <a:t>Nordheim</a:t>
            </a:r>
            <a:r>
              <a:rPr lang="en-US" sz="1600" i="1" dirty="0">
                <a:solidFill>
                  <a:srgbClr val="333333"/>
                </a:solidFill>
                <a:latin typeface="Helvetica Neue"/>
              </a:rPr>
              <a:t> tunneling</a:t>
            </a:r>
            <a:r>
              <a:rPr lang="en-US" sz="1600" dirty="0">
                <a:solidFill>
                  <a:srgbClr val="333333"/>
                </a:solidFill>
                <a:latin typeface="Helvetica Neue"/>
              </a:rPr>
              <a:t>.</a:t>
            </a:r>
          </a:p>
          <a:p>
            <a:pPr algn="just"/>
            <a:r>
              <a:rPr lang="en-US" sz="1600" dirty="0" err="1">
                <a:solidFill>
                  <a:srgbClr val="333333"/>
                </a:solidFill>
                <a:latin typeface="Helvetica Neue"/>
              </a:rPr>
              <a:t>Procesul</a:t>
            </a:r>
            <a:r>
              <a:rPr lang="en-US" sz="1600" dirty="0">
                <a:solidFill>
                  <a:srgbClr val="333333"/>
                </a:solidFill>
                <a:latin typeface="Helvetica Neue"/>
              </a:rPr>
              <a:t> de </a:t>
            </a:r>
            <a:r>
              <a:rPr lang="en-US" sz="1600" i="1" dirty="0">
                <a:solidFill>
                  <a:srgbClr val="333333"/>
                </a:solidFill>
                <a:latin typeface="Helvetica Neue"/>
              </a:rPr>
              <a:t>tunneling </a:t>
            </a:r>
            <a:r>
              <a:rPr lang="en-US" sz="1600" dirty="0" err="1">
                <a:solidFill>
                  <a:srgbClr val="333333"/>
                </a:solidFill>
                <a:latin typeface="Helvetica Neue"/>
              </a:rPr>
              <a:t>este</a:t>
            </a:r>
            <a:r>
              <a:rPr lang="en-US" sz="16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en-US" sz="1600" dirty="0" err="1">
                <a:solidFill>
                  <a:srgbClr val="333333"/>
                </a:solidFill>
                <a:latin typeface="Helvetica Neue"/>
              </a:rPr>
              <a:t>folosit</a:t>
            </a:r>
            <a:r>
              <a:rPr lang="en-US" sz="16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en-US" sz="1600" dirty="0" err="1">
                <a:solidFill>
                  <a:srgbClr val="333333"/>
                </a:solidFill>
                <a:latin typeface="Helvetica Neue"/>
              </a:rPr>
              <a:t>pentru</a:t>
            </a:r>
            <a:r>
              <a:rPr lang="en-US" sz="1600" dirty="0">
                <a:solidFill>
                  <a:srgbClr val="333333"/>
                </a:solidFill>
                <a:latin typeface="Helvetica Neue"/>
              </a:rPr>
              <a:t> a </a:t>
            </a:r>
            <a:r>
              <a:rPr lang="en-US" sz="1600" dirty="0" err="1">
                <a:solidFill>
                  <a:srgbClr val="333333"/>
                </a:solidFill>
                <a:latin typeface="Helvetica Neue"/>
              </a:rPr>
              <a:t>modifica</a:t>
            </a:r>
            <a:r>
              <a:rPr lang="en-US" sz="16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en-US" sz="1600" dirty="0" err="1">
                <a:solidFill>
                  <a:srgbClr val="333333"/>
                </a:solidFill>
                <a:latin typeface="Helvetica Neue"/>
              </a:rPr>
              <a:t>starea</a:t>
            </a:r>
            <a:r>
              <a:rPr lang="en-US" sz="16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en-US" sz="1600" dirty="0" err="1">
                <a:solidFill>
                  <a:srgbClr val="333333"/>
                </a:solidFill>
                <a:latin typeface="Helvetica Neue"/>
              </a:rPr>
              <a:t>porţii</a:t>
            </a:r>
            <a:r>
              <a:rPr lang="en-US" sz="16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en-US" sz="1600" dirty="0" err="1">
                <a:solidFill>
                  <a:srgbClr val="333333"/>
                </a:solidFill>
                <a:latin typeface="Helvetica Neue"/>
              </a:rPr>
              <a:t>flotante</a:t>
            </a:r>
            <a:r>
              <a:rPr lang="en-US" sz="1600" dirty="0">
                <a:solidFill>
                  <a:srgbClr val="333333"/>
                </a:solidFill>
                <a:latin typeface="Helvetica Neue"/>
              </a:rPr>
              <a:t>. La </a:t>
            </a:r>
            <a:r>
              <a:rPr lang="en-US" sz="1600" dirty="0" err="1">
                <a:solidFill>
                  <a:srgbClr val="333333"/>
                </a:solidFill>
                <a:latin typeface="Helvetica Neue"/>
              </a:rPr>
              <a:t>aplicarea</a:t>
            </a:r>
            <a:r>
              <a:rPr lang="en-US" sz="16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en-US" sz="1600" dirty="0" err="1">
                <a:solidFill>
                  <a:srgbClr val="333333"/>
                </a:solidFill>
                <a:latin typeface="Helvetica Neue"/>
              </a:rPr>
              <a:t>unei</a:t>
            </a:r>
            <a:r>
              <a:rPr lang="en-US" sz="16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en-US" sz="1600" dirty="0" err="1">
                <a:solidFill>
                  <a:srgbClr val="333333"/>
                </a:solidFill>
                <a:latin typeface="Helvetica Neue"/>
              </a:rPr>
              <a:t>tensiuni</a:t>
            </a:r>
            <a:r>
              <a:rPr lang="en-US" sz="1600" dirty="0">
                <a:solidFill>
                  <a:srgbClr val="333333"/>
                </a:solidFill>
                <a:latin typeface="Helvetica Neue"/>
              </a:rPr>
              <a:t> de 10-13 </a:t>
            </a:r>
            <a:r>
              <a:rPr lang="en-US" sz="1600" dirty="0" err="1">
                <a:solidFill>
                  <a:srgbClr val="333333"/>
                </a:solidFill>
                <a:latin typeface="Helvetica Neue"/>
              </a:rPr>
              <a:t>volţi</a:t>
            </a:r>
            <a:r>
              <a:rPr lang="en-US" sz="16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en-US" sz="1600" dirty="0" err="1">
                <a:solidFill>
                  <a:srgbClr val="333333"/>
                </a:solidFill>
                <a:latin typeface="Helvetica Neue"/>
              </a:rPr>
              <a:t>porţii</a:t>
            </a:r>
            <a:r>
              <a:rPr lang="en-US" sz="16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en-US" sz="1600" dirty="0" err="1">
                <a:solidFill>
                  <a:srgbClr val="333333"/>
                </a:solidFill>
                <a:latin typeface="Helvetica Neue"/>
              </a:rPr>
              <a:t>flotante</a:t>
            </a:r>
            <a:r>
              <a:rPr lang="en-US" sz="1600" dirty="0">
                <a:solidFill>
                  <a:srgbClr val="333333"/>
                </a:solidFill>
                <a:latin typeface="Helvetica Neue"/>
              </a:rPr>
              <a:t>, </a:t>
            </a:r>
            <a:r>
              <a:rPr lang="en-US" sz="1600" dirty="0" err="1">
                <a:solidFill>
                  <a:srgbClr val="333333"/>
                </a:solidFill>
                <a:latin typeface="Helvetica Neue"/>
              </a:rPr>
              <a:t>electroni</a:t>
            </a:r>
            <a:r>
              <a:rPr lang="en-US" sz="16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en-US" sz="1600" dirty="0" err="1">
                <a:solidFill>
                  <a:srgbClr val="333333"/>
                </a:solidFill>
                <a:latin typeface="Helvetica Neue"/>
              </a:rPr>
              <a:t>excitaţi</a:t>
            </a:r>
            <a:r>
              <a:rPr lang="en-US" sz="16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en-US" sz="1600" dirty="0" err="1">
                <a:solidFill>
                  <a:srgbClr val="333333"/>
                </a:solidFill>
                <a:latin typeface="Helvetica Neue"/>
              </a:rPr>
              <a:t>sunt</a:t>
            </a:r>
            <a:r>
              <a:rPr lang="en-US" sz="16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en-US" sz="1600" dirty="0" err="1">
                <a:solidFill>
                  <a:srgbClr val="333333"/>
                </a:solidFill>
                <a:latin typeface="Helvetica Neue"/>
              </a:rPr>
              <a:t>împinşi</a:t>
            </a:r>
            <a:r>
              <a:rPr lang="en-US" sz="16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en-US" sz="1600" dirty="0" err="1">
                <a:solidFill>
                  <a:srgbClr val="333333"/>
                </a:solidFill>
                <a:latin typeface="Helvetica Neue"/>
              </a:rPr>
              <a:t>în</a:t>
            </a:r>
            <a:r>
              <a:rPr lang="en-US" sz="16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en-US" sz="1600" dirty="0" err="1">
                <a:solidFill>
                  <a:srgbClr val="333333"/>
                </a:solidFill>
                <a:latin typeface="Helvetica Neue"/>
              </a:rPr>
              <a:t>stratul</a:t>
            </a:r>
            <a:r>
              <a:rPr lang="en-US" sz="1600" dirty="0">
                <a:solidFill>
                  <a:srgbClr val="333333"/>
                </a:solidFill>
                <a:latin typeface="Helvetica Neue"/>
              </a:rPr>
              <a:t> de dielectric, care </a:t>
            </a:r>
            <a:r>
              <a:rPr lang="en-US" sz="1600" dirty="0" err="1">
                <a:solidFill>
                  <a:srgbClr val="333333"/>
                </a:solidFill>
                <a:latin typeface="Helvetica Neue"/>
              </a:rPr>
              <a:t>acţionează</a:t>
            </a:r>
            <a:r>
              <a:rPr lang="en-US" sz="1600" dirty="0">
                <a:solidFill>
                  <a:srgbClr val="333333"/>
                </a:solidFill>
                <a:latin typeface="Helvetica Neue"/>
              </a:rPr>
              <a:t> ca o </a:t>
            </a:r>
            <a:r>
              <a:rPr lang="en-US" sz="1600" dirty="0" err="1">
                <a:solidFill>
                  <a:srgbClr val="333333"/>
                </a:solidFill>
                <a:latin typeface="Helvetica Neue"/>
              </a:rPr>
              <a:t>barieră</a:t>
            </a:r>
            <a:r>
              <a:rPr lang="en-US" sz="16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en-US" sz="1600" dirty="0" err="1">
                <a:solidFill>
                  <a:srgbClr val="333333"/>
                </a:solidFill>
                <a:latin typeface="Helvetica Neue"/>
              </a:rPr>
              <a:t>între</a:t>
            </a:r>
            <a:r>
              <a:rPr lang="en-US" sz="16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en-US" sz="1600" dirty="0" err="1">
                <a:solidFill>
                  <a:srgbClr val="333333"/>
                </a:solidFill>
                <a:latin typeface="Helvetica Neue"/>
              </a:rPr>
              <a:t>poarta</a:t>
            </a:r>
            <a:r>
              <a:rPr lang="en-US" sz="16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en-US" sz="1600" dirty="0" err="1">
                <a:solidFill>
                  <a:srgbClr val="333333"/>
                </a:solidFill>
                <a:latin typeface="Helvetica Neue"/>
              </a:rPr>
              <a:t>flotantă</a:t>
            </a:r>
            <a:r>
              <a:rPr lang="en-US" sz="16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en-US" sz="1600" dirty="0" err="1">
                <a:solidFill>
                  <a:srgbClr val="333333"/>
                </a:solidFill>
                <a:latin typeface="Helvetica Neue"/>
              </a:rPr>
              <a:t>şi</a:t>
            </a:r>
            <a:r>
              <a:rPr lang="en-US" sz="16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en-US" sz="1600" dirty="0" err="1">
                <a:solidFill>
                  <a:srgbClr val="333333"/>
                </a:solidFill>
                <a:latin typeface="Helvetica Neue"/>
              </a:rPr>
              <a:t>poarta</a:t>
            </a:r>
            <a:r>
              <a:rPr lang="en-US" sz="1600" dirty="0">
                <a:solidFill>
                  <a:srgbClr val="333333"/>
                </a:solidFill>
                <a:latin typeface="Helvetica Neue"/>
              </a:rPr>
              <a:t> de control. O </a:t>
            </a:r>
            <a:r>
              <a:rPr lang="en-US" sz="1600" i="1" dirty="0" err="1">
                <a:solidFill>
                  <a:srgbClr val="333333"/>
                </a:solidFill>
                <a:latin typeface="Helvetica Neue"/>
              </a:rPr>
              <a:t>celulă</a:t>
            </a:r>
            <a:r>
              <a:rPr lang="en-US" sz="1600" i="1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en-US" sz="1600" i="1" dirty="0" err="1">
                <a:solidFill>
                  <a:srgbClr val="333333"/>
                </a:solidFill>
                <a:latin typeface="Helvetica Neue"/>
              </a:rPr>
              <a:t>senzor</a:t>
            </a:r>
            <a:r>
              <a:rPr lang="en-US" sz="1600" i="1" dirty="0">
                <a:solidFill>
                  <a:srgbClr val="333333"/>
                </a:solidFill>
                <a:latin typeface="Helvetica Neue"/>
              </a:rPr>
              <a:t> </a:t>
            </a:r>
            <a:r>
              <a:rPr lang="en-US" sz="1600" dirty="0" err="1">
                <a:solidFill>
                  <a:srgbClr val="333333"/>
                </a:solidFill>
                <a:latin typeface="Helvetica Neue"/>
              </a:rPr>
              <a:t>monitorizează</a:t>
            </a:r>
            <a:r>
              <a:rPr lang="en-US" sz="16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en-US" sz="1600" dirty="0" err="1">
                <a:solidFill>
                  <a:srgbClr val="333333"/>
                </a:solidFill>
                <a:latin typeface="Helvetica Neue"/>
              </a:rPr>
              <a:t>nivelul</a:t>
            </a:r>
            <a:r>
              <a:rPr lang="en-US" sz="16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en-US" sz="1600" dirty="0" err="1">
                <a:solidFill>
                  <a:srgbClr val="333333"/>
                </a:solidFill>
                <a:latin typeface="Helvetica Neue"/>
              </a:rPr>
              <a:t>sarcinii</a:t>
            </a:r>
            <a:r>
              <a:rPr lang="en-US" sz="16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en-US" sz="1600" dirty="0" err="1">
                <a:solidFill>
                  <a:srgbClr val="333333"/>
                </a:solidFill>
                <a:latin typeface="Helvetica Neue"/>
              </a:rPr>
              <a:t>ce</a:t>
            </a:r>
            <a:r>
              <a:rPr lang="en-US" sz="16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en-US" sz="1600" dirty="0" err="1">
                <a:solidFill>
                  <a:srgbClr val="333333"/>
                </a:solidFill>
                <a:latin typeface="Helvetica Neue"/>
              </a:rPr>
              <a:t>trece</a:t>
            </a:r>
            <a:r>
              <a:rPr lang="en-US" sz="16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en-US" sz="1600" dirty="0" err="1">
                <a:solidFill>
                  <a:srgbClr val="333333"/>
                </a:solidFill>
                <a:latin typeface="Helvetica Neue"/>
              </a:rPr>
              <a:t>prin</a:t>
            </a:r>
            <a:r>
              <a:rPr lang="en-US" sz="16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en-US" sz="1600" dirty="0" err="1">
                <a:solidFill>
                  <a:srgbClr val="333333"/>
                </a:solidFill>
                <a:latin typeface="Helvetica Neue"/>
              </a:rPr>
              <a:t>poarta</a:t>
            </a:r>
            <a:r>
              <a:rPr lang="en-US" sz="16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en-US" sz="1600" dirty="0" err="1">
                <a:solidFill>
                  <a:srgbClr val="333333"/>
                </a:solidFill>
                <a:latin typeface="Helvetica Neue"/>
              </a:rPr>
              <a:t>flotantă</a:t>
            </a:r>
            <a:r>
              <a:rPr lang="en-US" sz="1600" dirty="0">
                <a:solidFill>
                  <a:srgbClr val="333333"/>
                </a:solidFill>
                <a:latin typeface="Helvetica Neue"/>
              </a:rPr>
              <a:t>; </a:t>
            </a:r>
            <a:r>
              <a:rPr lang="en-US" sz="1600" dirty="0" err="1">
                <a:solidFill>
                  <a:srgbClr val="333333"/>
                </a:solidFill>
                <a:latin typeface="Helvetica Neue"/>
              </a:rPr>
              <a:t>atunci</a:t>
            </a:r>
            <a:r>
              <a:rPr lang="en-US" sz="16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en-US" sz="1600" dirty="0" err="1">
                <a:solidFill>
                  <a:srgbClr val="333333"/>
                </a:solidFill>
                <a:latin typeface="Helvetica Neue"/>
              </a:rPr>
              <a:t>când</a:t>
            </a:r>
            <a:r>
              <a:rPr lang="en-US" sz="16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en-US" sz="1600" dirty="0" err="1">
                <a:solidFill>
                  <a:srgbClr val="333333"/>
                </a:solidFill>
                <a:latin typeface="Helvetica Neue"/>
              </a:rPr>
              <a:t>acest</a:t>
            </a:r>
            <a:r>
              <a:rPr lang="en-US" sz="16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en-US" sz="1600" dirty="0" err="1">
                <a:solidFill>
                  <a:srgbClr val="333333"/>
                </a:solidFill>
                <a:latin typeface="Helvetica Neue"/>
              </a:rPr>
              <a:t>nivel</a:t>
            </a:r>
            <a:r>
              <a:rPr lang="en-US" sz="1600" dirty="0">
                <a:solidFill>
                  <a:srgbClr val="333333"/>
                </a:solidFill>
                <a:latin typeface="Helvetica Neue"/>
              </a:rPr>
              <a:t> al </a:t>
            </a:r>
            <a:r>
              <a:rPr lang="en-US" sz="1600" dirty="0" err="1">
                <a:solidFill>
                  <a:srgbClr val="333333"/>
                </a:solidFill>
                <a:latin typeface="Helvetica Neue"/>
              </a:rPr>
              <a:t>mişcării</a:t>
            </a:r>
            <a:r>
              <a:rPr lang="en-US" sz="1600" dirty="0">
                <a:solidFill>
                  <a:srgbClr val="333333"/>
                </a:solidFill>
                <a:latin typeface="Helvetica Neue"/>
              </a:rPr>
              <a:t> de </a:t>
            </a:r>
            <a:r>
              <a:rPr lang="en-US" sz="1600" dirty="0" err="1">
                <a:solidFill>
                  <a:srgbClr val="333333"/>
                </a:solidFill>
                <a:latin typeface="Helvetica Neue"/>
              </a:rPr>
              <a:t>sarcini</a:t>
            </a:r>
            <a:r>
              <a:rPr lang="en-US" sz="16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en-US" sz="1600" dirty="0" err="1">
                <a:solidFill>
                  <a:srgbClr val="333333"/>
                </a:solidFill>
                <a:latin typeface="Helvetica Neue"/>
              </a:rPr>
              <a:t>electrice</a:t>
            </a:r>
            <a:r>
              <a:rPr lang="en-US" sz="16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en-US" sz="1600" dirty="0" err="1">
                <a:solidFill>
                  <a:srgbClr val="333333"/>
                </a:solidFill>
                <a:latin typeface="Helvetica Neue"/>
              </a:rPr>
              <a:t>ce</a:t>
            </a:r>
            <a:r>
              <a:rPr lang="en-US" sz="16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en-US" sz="1600" dirty="0" err="1">
                <a:solidFill>
                  <a:srgbClr val="333333"/>
                </a:solidFill>
                <a:latin typeface="Helvetica Neue"/>
              </a:rPr>
              <a:t>trece</a:t>
            </a:r>
            <a:r>
              <a:rPr lang="en-US" sz="16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en-US" sz="1600" dirty="0" err="1">
                <a:solidFill>
                  <a:srgbClr val="333333"/>
                </a:solidFill>
                <a:latin typeface="Helvetica Neue"/>
              </a:rPr>
              <a:t>în</a:t>
            </a:r>
            <a:r>
              <a:rPr lang="en-US" sz="1600" dirty="0">
                <a:solidFill>
                  <a:srgbClr val="333333"/>
                </a:solidFill>
                <a:latin typeface="Helvetica Neue"/>
              </a:rPr>
              <a:t> dielectric </a:t>
            </a:r>
            <a:r>
              <a:rPr lang="en-US" sz="1600" dirty="0" err="1">
                <a:solidFill>
                  <a:srgbClr val="333333"/>
                </a:solidFill>
                <a:latin typeface="Helvetica Neue"/>
              </a:rPr>
              <a:t>depăşeşte</a:t>
            </a:r>
            <a:r>
              <a:rPr lang="en-US" sz="1600" dirty="0">
                <a:solidFill>
                  <a:srgbClr val="333333"/>
                </a:solidFill>
                <a:latin typeface="Helvetica Neue"/>
              </a:rPr>
              <a:t> 50 de </a:t>
            </a:r>
            <a:r>
              <a:rPr lang="en-US" sz="1600" dirty="0" err="1">
                <a:solidFill>
                  <a:srgbClr val="333333"/>
                </a:solidFill>
                <a:latin typeface="Helvetica Neue"/>
              </a:rPr>
              <a:t>procente</a:t>
            </a:r>
            <a:r>
              <a:rPr lang="en-US" sz="1600" dirty="0">
                <a:solidFill>
                  <a:srgbClr val="333333"/>
                </a:solidFill>
                <a:latin typeface="Helvetica Neue"/>
              </a:rPr>
              <a:t>, </a:t>
            </a:r>
            <a:r>
              <a:rPr lang="en-US" sz="1600" dirty="0" err="1">
                <a:solidFill>
                  <a:srgbClr val="333333"/>
                </a:solidFill>
                <a:latin typeface="Helvetica Neue"/>
              </a:rPr>
              <a:t>valoarea</a:t>
            </a:r>
            <a:r>
              <a:rPr lang="en-US" sz="16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en-US" sz="1600" dirty="0" err="1">
                <a:solidFill>
                  <a:srgbClr val="333333"/>
                </a:solidFill>
                <a:latin typeface="Helvetica Neue"/>
              </a:rPr>
              <a:t>celulei</a:t>
            </a:r>
            <a:r>
              <a:rPr lang="en-US" sz="1600" dirty="0">
                <a:solidFill>
                  <a:srgbClr val="333333"/>
                </a:solidFill>
                <a:latin typeface="Helvetica Neue"/>
              </a:rPr>
              <a:t> de </a:t>
            </a:r>
            <a:r>
              <a:rPr lang="en-US" sz="1600" dirty="0" err="1">
                <a:solidFill>
                  <a:srgbClr val="333333"/>
                </a:solidFill>
                <a:latin typeface="Helvetica Neue"/>
              </a:rPr>
              <a:t>memorie</a:t>
            </a:r>
            <a:r>
              <a:rPr lang="en-US" sz="16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en-US" sz="1600" dirty="0" err="1">
                <a:solidFill>
                  <a:srgbClr val="333333"/>
                </a:solidFill>
                <a:latin typeface="Helvetica Neue"/>
              </a:rPr>
              <a:t>devine</a:t>
            </a:r>
            <a:r>
              <a:rPr lang="en-US" sz="1600" dirty="0">
                <a:solidFill>
                  <a:srgbClr val="333333"/>
                </a:solidFill>
                <a:latin typeface="Helvetica Neue"/>
              </a:rPr>
              <a:t> 0.</a:t>
            </a:r>
            <a:r>
              <a:rPr lang="x-none" sz="16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en-US" sz="1600" dirty="0" err="1">
                <a:solidFill>
                  <a:srgbClr val="333333"/>
                </a:solidFill>
                <a:latin typeface="Helvetica Neue"/>
              </a:rPr>
              <a:t>Întoarcerea</a:t>
            </a:r>
            <a:r>
              <a:rPr lang="en-US" sz="1600" dirty="0">
                <a:solidFill>
                  <a:srgbClr val="333333"/>
                </a:solidFill>
                <a:latin typeface="Helvetica Neue"/>
              </a:rPr>
              <a:t> la </a:t>
            </a:r>
            <a:r>
              <a:rPr lang="en-US" sz="1600" dirty="0" err="1">
                <a:solidFill>
                  <a:srgbClr val="333333"/>
                </a:solidFill>
                <a:latin typeface="Helvetica Neue"/>
              </a:rPr>
              <a:t>valoarea</a:t>
            </a:r>
            <a:r>
              <a:rPr lang="en-US" sz="1600" dirty="0">
                <a:solidFill>
                  <a:srgbClr val="333333"/>
                </a:solidFill>
                <a:latin typeface="Helvetica Neue"/>
              </a:rPr>
              <a:t> 1 a </a:t>
            </a:r>
            <a:r>
              <a:rPr lang="en-US" sz="1600" dirty="0" err="1">
                <a:solidFill>
                  <a:srgbClr val="333333"/>
                </a:solidFill>
                <a:latin typeface="Helvetica Neue"/>
              </a:rPr>
              <a:t>celulei</a:t>
            </a:r>
            <a:r>
              <a:rPr lang="en-US" sz="1600" dirty="0">
                <a:solidFill>
                  <a:srgbClr val="333333"/>
                </a:solidFill>
                <a:latin typeface="Helvetica Neue"/>
              </a:rPr>
              <a:t> de </a:t>
            </a:r>
            <a:r>
              <a:rPr lang="en-US" sz="1600" dirty="0" err="1">
                <a:solidFill>
                  <a:srgbClr val="333333"/>
                </a:solidFill>
                <a:latin typeface="Helvetica Neue"/>
              </a:rPr>
              <a:t>memorie</a:t>
            </a:r>
            <a:r>
              <a:rPr lang="en-US" sz="1600" dirty="0">
                <a:solidFill>
                  <a:srgbClr val="333333"/>
                </a:solidFill>
                <a:latin typeface="Helvetica Neue"/>
              </a:rPr>
              <a:t> se face </a:t>
            </a:r>
            <a:r>
              <a:rPr lang="en-US" sz="1600" dirty="0" err="1">
                <a:solidFill>
                  <a:srgbClr val="333333"/>
                </a:solidFill>
                <a:latin typeface="Helvetica Neue"/>
              </a:rPr>
              <a:t>prin</a:t>
            </a:r>
            <a:r>
              <a:rPr lang="en-US" sz="16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en-US" sz="1600" dirty="0" err="1">
                <a:solidFill>
                  <a:srgbClr val="333333"/>
                </a:solidFill>
                <a:latin typeface="Helvetica Neue"/>
              </a:rPr>
              <a:t>aplicarea</a:t>
            </a:r>
            <a:r>
              <a:rPr lang="en-US" sz="16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en-US" sz="1600" dirty="0" err="1">
                <a:solidFill>
                  <a:srgbClr val="333333"/>
                </a:solidFill>
                <a:latin typeface="Helvetica Neue"/>
              </a:rPr>
              <a:t>unei</a:t>
            </a:r>
            <a:r>
              <a:rPr lang="en-US" sz="16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en-US" sz="1600" dirty="0" err="1">
                <a:solidFill>
                  <a:srgbClr val="333333"/>
                </a:solidFill>
                <a:latin typeface="Helvetica Neue"/>
              </a:rPr>
              <a:t>tensiuni</a:t>
            </a:r>
            <a:r>
              <a:rPr lang="en-US" sz="16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en-US" sz="1600" dirty="0" err="1">
                <a:solidFill>
                  <a:srgbClr val="333333"/>
                </a:solidFill>
                <a:latin typeface="Helvetica Neue"/>
              </a:rPr>
              <a:t>mai</a:t>
            </a:r>
            <a:r>
              <a:rPr lang="en-US" sz="16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en-US" sz="1600" dirty="0" err="1">
                <a:solidFill>
                  <a:srgbClr val="333333"/>
                </a:solidFill>
                <a:latin typeface="Helvetica Neue"/>
              </a:rPr>
              <a:t>mari</a:t>
            </a:r>
            <a:r>
              <a:rPr lang="en-US" sz="16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en-US" sz="1600" dirty="0" err="1">
                <a:solidFill>
                  <a:srgbClr val="333333"/>
                </a:solidFill>
                <a:latin typeface="Helvetica Neue"/>
              </a:rPr>
              <a:t>către</a:t>
            </a:r>
            <a:r>
              <a:rPr lang="en-US" sz="16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en-US" sz="1600" dirty="0" err="1">
                <a:solidFill>
                  <a:srgbClr val="333333"/>
                </a:solidFill>
                <a:latin typeface="Helvetica Neue"/>
              </a:rPr>
              <a:t>toată</a:t>
            </a:r>
            <a:r>
              <a:rPr lang="en-US" sz="16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en-US" sz="1600" dirty="0" err="1">
                <a:solidFill>
                  <a:srgbClr val="333333"/>
                </a:solidFill>
                <a:latin typeface="Helvetica Neue"/>
              </a:rPr>
              <a:t>memoria</a:t>
            </a:r>
            <a:r>
              <a:rPr lang="en-US" sz="16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en-US" sz="1600" dirty="0" err="1">
                <a:solidFill>
                  <a:srgbClr val="333333"/>
                </a:solidFill>
                <a:latin typeface="Helvetica Neue"/>
              </a:rPr>
              <a:t>ori</a:t>
            </a:r>
            <a:r>
              <a:rPr lang="en-US" sz="16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en-US" sz="1600" dirty="0" err="1">
                <a:solidFill>
                  <a:srgbClr val="333333"/>
                </a:solidFill>
                <a:latin typeface="Helvetica Neue"/>
              </a:rPr>
              <a:t>către</a:t>
            </a:r>
            <a:r>
              <a:rPr lang="en-US" sz="16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en-US" sz="1600" dirty="0" err="1">
                <a:solidFill>
                  <a:srgbClr val="333333"/>
                </a:solidFill>
                <a:latin typeface="Helvetica Neue"/>
              </a:rPr>
              <a:t>blocuri</a:t>
            </a:r>
            <a:r>
              <a:rPr lang="en-US" sz="1600" dirty="0">
                <a:solidFill>
                  <a:srgbClr val="333333"/>
                </a:solidFill>
                <a:latin typeface="Helvetica Neue"/>
              </a:rPr>
              <a:t> de </a:t>
            </a:r>
            <a:r>
              <a:rPr lang="en-US" sz="1600" dirty="0" err="1">
                <a:solidFill>
                  <a:srgbClr val="333333"/>
                </a:solidFill>
                <a:latin typeface="Helvetica Neue"/>
              </a:rPr>
              <a:t>memorie</a:t>
            </a:r>
            <a:r>
              <a:rPr lang="en-US" sz="1600" dirty="0">
                <a:solidFill>
                  <a:srgbClr val="333333"/>
                </a:solidFill>
                <a:latin typeface="Helvetica Neue"/>
              </a:rPr>
              <a:t>, </a:t>
            </a:r>
            <a:r>
              <a:rPr lang="en-US" sz="1600" dirty="0" err="1">
                <a:solidFill>
                  <a:srgbClr val="333333"/>
                </a:solidFill>
                <a:latin typeface="Helvetica Neue"/>
              </a:rPr>
              <a:t>în</a:t>
            </a:r>
            <a:r>
              <a:rPr lang="en-US" sz="16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en-US" sz="1600" dirty="0" err="1">
                <a:solidFill>
                  <a:srgbClr val="333333"/>
                </a:solidFill>
                <a:latin typeface="Helvetica Neue"/>
              </a:rPr>
              <a:t>cazul</a:t>
            </a:r>
            <a:r>
              <a:rPr lang="en-US" sz="16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en-US" sz="1600" dirty="0" err="1">
                <a:solidFill>
                  <a:srgbClr val="333333"/>
                </a:solidFill>
                <a:latin typeface="Helvetica Neue"/>
              </a:rPr>
              <a:t>în</a:t>
            </a:r>
            <a:r>
              <a:rPr lang="en-US" sz="1600" dirty="0">
                <a:solidFill>
                  <a:srgbClr val="333333"/>
                </a:solidFill>
                <a:latin typeface="Helvetica Neue"/>
              </a:rPr>
              <a:t> care nu se face </a:t>
            </a:r>
            <a:r>
              <a:rPr lang="en-US" sz="1600" dirty="0" err="1">
                <a:solidFill>
                  <a:srgbClr val="333333"/>
                </a:solidFill>
                <a:latin typeface="Helvetica Neue"/>
              </a:rPr>
              <a:t>ştergerea</a:t>
            </a:r>
            <a:r>
              <a:rPr lang="en-US" sz="16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en-US" sz="1600" dirty="0" err="1">
                <a:solidFill>
                  <a:srgbClr val="333333"/>
                </a:solidFill>
                <a:latin typeface="Helvetica Neue"/>
              </a:rPr>
              <a:t>completă</a:t>
            </a:r>
            <a:r>
              <a:rPr lang="en-US" sz="1600" dirty="0">
                <a:solidFill>
                  <a:srgbClr val="333333"/>
                </a:solidFill>
                <a:latin typeface="Helvetica Neue"/>
              </a:rPr>
              <a:t>.</a:t>
            </a:r>
          </a:p>
        </p:txBody>
      </p:sp>
      <p:pic>
        <p:nvPicPr>
          <p:cNvPr id="1028" name="Picture 4" descr="A NAND Flash memory cell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0634" y="227224"/>
            <a:ext cx="5286960" cy="3647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24305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" y="91440"/>
            <a:ext cx="12128269" cy="6708371"/>
          </a:xfrm>
        </p:spPr>
        <p:txBody>
          <a:bodyPr/>
          <a:lstStyle/>
          <a:p>
            <a:pPr marL="0" indent="0">
              <a:buNone/>
            </a:pPr>
            <a:r>
              <a:rPr lang="en-US" sz="2000" b="1" u="sng" dirty="0" err="1"/>
              <a:t>Tranzistorul</a:t>
            </a:r>
            <a:r>
              <a:rPr lang="en-US" sz="2000" b="1" u="sng" dirty="0"/>
              <a:t> cu </a:t>
            </a:r>
            <a:r>
              <a:rPr lang="en-US" sz="2000" b="1" u="sng" dirty="0" err="1"/>
              <a:t>efect</a:t>
            </a:r>
            <a:r>
              <a:rPr lang="en-US" sz="2000" b="1" u="sng" dirty="0"/>
              <a:t> de </a:t>
            </a:r>
            <a:r>
              <a:rPr lang="en-US" sz="2000" b="1" u="sng" dirty="0" err="1"/>
              <a:t>câmp</a:t>
            </a:r>
            <a:r>
              <a:rPr lang="en-US" sz="2000" b="1" u="sng" dirty="0"/>
              <a:t> </a:t>
            </a:r>
            <a:r>
              <a:rPr lang="en-US" sz="1800" dirty="0"/>
              <a:t>(TEC) </a:t>
            </a:r>
            <a:r>
              <a:rPr lang="en-US" sz="1800" dirty="0" err="1"/>
              <a:t>este</a:t>
            </a:r>
            <a:r>
              <a:rPr lang="en-US" sz="1800" dirty="0"/>
              <a:t> un </a:t>
            </a:r>
            <a:r>
              <a:rPr lang="en-US" sz="1800" b="1" i="1" dirty="0" err="1"/>
              <a:t>tranzistor</a:t>
            </a:r>
            <a:r>
              <a:rPr lang="en-US" sz="1800" b="1" i="1" dirty="0"/>
              <a:t> unipolar </a:t>
            </a:r>
            <a:r>
              <a:rPr lang="en-US" sz="1800" dirty="0" err="1"/>
              <a:t>pentru</a:t>
            </a:r>
            <a:r>
              <a:rPr lang="en-US" sz="1800" dirty="0"/>
              <a:t> </a:t>
            </a:r>
            <a:r>
              <a:rPr lang="en-US" sz="1800" dirty="0" err="1" smtClean="0"/>
              <a:t>că</a:t>
            </a:r>
            <a:r>
              <a:rPr lang="en-US" sz="1800" dirty="0" smtClean="0"/>
              <a:t> </a:t>
            </a:r>
            <a:r>
              <a:rPr lang="en-US" sz="1800" dirty="0" err="1" smtClean="0"/>
              <a:t>în</a:t>
            </a:r>
            <a:r>
              <a:rPr lang="en-US" sz="1800" dirty="0" smtClean="0"/>
              <a:t> </a:t>
            </a:r>
            <a:r>
              <a:rPr lang="en-US" sz="1800" dirty="0" err="1"/>
              <a:t>interiorul</a:t>
            </a:r>
            <a:r>
              <a:rPr lang="en-US" sz="1800" dirty="0"/>
              <a:t> </a:t>
            </a:r>
            <a:r>
              <a:rPr lang="en-US" sz="1800" dirty="0" err="1"/>
              <a:t>lui</a:t>
            </a:r>
            <a:r>
              <a:rPr lang="en-US" sz="1800" dirty="0"/>
              <a:t> </a:t>
            </a:r>
            <a:r>
              <a:rPr lang="en-US" sz="1800" b="1" i="1" dirty="0" err="1"/>
              <a:t>conducţia</a:t>
            </a:r>
            <a:r>
              <a:rPr lang="en-US" sz="1800" b="1" i="1" dirty="0"/>
              <a:t> </a:t>
            </a:r>
            <a:r>
              <a:rPr lang="en-US" sz="1800" b="1" i="1" dirty="0" err="1"/>
              <a:t>electrică</a:t>
            </a:r>
            <a:r>
              <a:rPr lang="en-US" sz="1800" b="1" i="1" dirty="0"/>
              <a:t> </a:t>
            </a:r>
            <a:r>
              <a:rPr lang="en-US" sz="1800" b="1" i="1" dirty="0" err="1"/>
              <a:t>este</a:t>
            </a:r>
            <a:r>
              <a:rPr lang="en-US" sz="1800" b="1" i="1" dirty="0"/>
              <a:t> </a:t>
            </a:r>
            <a:r>
              <a:rPr lang="en-US" sz="1800" b="1" i="1" dirty="0" err="1"/>
              <a:t>asigurată</a:t>
            </a:r>
            <a:r>
              <a:rPr lang="en-US" sz="1800" b="1" i="1" dirty="0"/>
              <a:t> de un </a:t>
            </a:r>
            <a:r>
              <a:rPr lang="en-US" sz="1800" b="1" i="1" dirty="0" smtClean="0"/>
              <a:t>canal semiconductor </a:t>
            </a:r>
            <a:r>
              <a:rPr lang="en-US" sz="1800" b="1" i="1" dirty="0"/>
              <a:t>cu un </a:t>
            </a:r>
            <a:r>
              <a:rPr lang="en-US" sz="1800" b="1" i="1" dirty="0" err="1"/>
              <a:t>singur</a:t>
            </a:r>
            <a:r>
              <a:rPr lang="en-US" sz="1800" b="1" i="1" dirty="0"/>
              <a:t> tip de </a:t>
            </a:r>
            <a:r>
              <a:rPr lang="en-US" sz="1800" b="1" i="1" dirty="0" err="1"/>
              <a:t>purtători</a:t>
            </a:r>
            <a:r>
              <a:rPr lang="en-US" sz="1800" b="1" i="1" dirty="0"/>
              <a:t> de </a:t>
            </a:r>
            <a:r>
              <a:rPr lang="en-US" sz="1800" b="1" i="1" dirty="0" err="1"/>
              <a:t>sarcină</a:t>
            </a:r>
            <a:r>
              <a:rPr lang="en-US" sz="1800" dirty="0"/>
              <a:t>: fie </a:t>
            </a:r>
            <a:r>
              <a:rPr lang="en-US" sz="1800" dirty="0" err="1"/>
              <a:t>electronii</a:t>
            </a:r>
            <a:r>
              <a:rPr lang="en-US" sz="1800" dirty="0"/>
              <a:t>, </a:t>
            </a:r>
            <a:r>
              <a:rPr lang="en-US" sz="1800" dirty="0" smtClean="0"/>
              <a:t>fie </a:t>
            </a:r>
            <a:r>
              <a:rPr lang="en-US" sz="1800" dirty="0" err="1" smtClean="0"/>
              <a:t>golurile</a:t>
            </a:r>
            <a:r>
              <a:rPr lang="en-US" sz="1800" dirty="0"/>
              <a:t>. Se </a:t>
            </a:r>
            <a:r>
              <a:rPr lang="en-US" sz="1800" dirty="0" err="1"/>
              <a:t>numesc</a:t>
            </a:r>
            <a:r>
              <a:rPr lang="en-US" sz="1800" dirty="0"/>
              <a:t> “cu </a:t>
            </a:r>
            <a:r>
              <a:rPr lang="en-US" sz="1800" dirty="0" err="1"/>
              <a:t>efect</a:t>
            </a:r>
            <a:r>
              <a:rPr lang="en-US" sz="1800" dirty="0"/>
              <a:t> de </a:t>
            </a:r>
            <a:r>
              <a:rPr lang="en-US" sz="1800" dirty="0" err="1"/>
              <a:t>câmp</a:t>
            </a:r>
            <a:r>
              <a:rPr lang="en-US" sz="1800" dirty="0"/>
              <a:t>” </a:t>
            </a:r>
            <a:r>
              <a:rPr lang="en-US" sz="1800" dirty="0" err="1"/>
              <a:t>deoarece</a:t>
            </a:r>
            <a:r>
              <a:rPr lang="en-US" sz="1800" dirty="0"/>
              <a:t> </a:t>
            </a:r>
            <a:r>
              <a:rPr lang="en-US" sz="1800" dirty="0" err="1"/>
              <a:t>intensitatea</a:t>
            </a:r>
            <a:r>
              <a:rPr lang="en-US" sz="1800" dirty="0"/>
              <a:t> </a:t>
            </a:r>
            <a:r>
              <a:rPr lang="en-US" sz="1800" dirty="0" err="1" smtClean="0"/>
              <a:t>curentului</a:t>
            </a:r>
            <a:r>
              <a:rPr lang="en-US" sz="1800" dirty="0" smtClean="0"/>
              <a:t> </a:t>
            </a:r>
            <a:r>
              <a:rPr lang="en-US" sz="1800" dirty="0" err="1" smtClean="0"/>
              <a:t>între</a:t>
            </a:r>
            <a:r>
              <a:rPr lang="en-US" sz="1800" dirty="0" smtClean="0"/>
              <a:t> </a:t>
            </a:r>
            <a:r>
              <a:rPr lang="en-US" sz="1800" dirty="0" err="1"/>
              <a:t>două</a:t>
            </a:r>
            <a:r>
              <a:rPr lang="en-US" sz="1800" dirty="0"/>
              <a:t> </a:t>
            </a:r>
            <a:r>
              <a:rPr lang="en-US" sz="1800" dirty="0" err="1"/>
              <a:t>terminale</a:t>
            </a:r>
            <a:r>
              <a:rPr lang="en-US" sz="1800" dirty="0"/>
              <a:t> </a:t>
            </a:r>
            <a:r>
              <a:rPr lang="en-US" sz="1800" dirty="0" err="1"/>
              <a:t>este</a:t>
            </a:r>
            <a:r>
              <a:rPr lang="en-US" sz="1800" dirty="0"/>
              <a:t> </a:t>
            </a:r>
            <a:r>
              <a:rPr lang="en-US" sz="1800" dirty="0" err="1"/>
              <a:t>controlată</a:t>
            </a:r>
            <a:r>
              <a:rPr lang="en-US" sz="1800" dirty="0"/>
              <a:t> de </a:t>
            </a:r>
            <a:r>
              <a:rPr lang="en-US" sz="1800" dirty="0" err="1"/>
              <a:t>potenţialul</a:t>
            </a:r>
            <a:r>
              <a:rPr lang="en-US" sz="1800" dirty="0"/>
              <a:t> </a:t>
            </a:r>
            <a:r>
              <a:rPr lang="en-US" sz="1800" dirty="0" err="1"/>
              <a:t>câmpului</a:t>
            </a:r>
            <a:r>
              <a:rPr lang="en-US" sz="1800" dirty="0"/>
              <a:t> electric </a:t>
            </a:r>
            <a:r>
              <a:rPr lang="en-US" sz="1800" dirty="0" err="1"/>
              <a:t>generat</a:t>
            </a:r>
            <a:r>
              <a:rPr lang="en-US" sz="1800" dirty="0"/>
              <a:t/>
            </a:r>
            <a:br>
              <a:rPr lang="en-US" sz="1800" dirty="0"/>
            </a:br>
            <a:r>
              <a:rPr lang="en-US" sz="1800" dirty="0"/>
              <a:t>de un al </a:t>
            </a:r>
            <a:r>
              <a:rPr lang="en-US" sz="1800" dirty="0" err="1"/>
              <a:t>treilea</a:t>
            </a:r>
            <a:r>
              <a:rPr lang="en-US" sz="1800" dirty="0"/>
              <a:t> terminal. De </a:t>
            </a:r>
            <a:r>
              <a:rPr lang="en-US" sz="1800" dirty="0" err="1"/>
              <a:t>aceea</a:t>
            </a:r>
            <a:r>
              <a:rPr lang="en-US" sz="1800" dirty="0"/>
              <a:t> </a:t>
            </a:r>
            <a:r>
              <a:rPr lang="en-US" sz="1800" dirty="0" err="1"/>
              <a:t>tranzistorul</a:t>
            </a:r>
            <a:r>
              <a:rPr lang="en-US" sz="1800" dirty="0"/>
              <a:t> cu </a:t>
            </a:r>
            <a:r>
              <a:rPr lang="en-US" sz="1800" dirty="0" err="1"/>
              <a:t>efect</a:t>
            </a:r>
            <a:r>
              <a:rPr lang="en-US" sz="1800" dirty="0"/>
              <a:t> de </a:t>
            </a:r>
            <a:r>
              <a:rPr lang="en-US" sz="1800" dirty="0" err="1"/>
              <a:t>câmp</a:t>
            </a:r>
            <a:r>
              <a:rPr lang="en-US" sz="1800" dirty="0"/>
              <a:t> </a:t>
            </a:r>
            <a:r>
              <a:rPr lang="en-US" sz="1800" dirty="0" err="1"/>
              <a:t>este</a:t>
            </a:r>
            <a:r>
              <a:rPr lang="en-US" sz="1800" dirty="0"/>
              <a:t> </a:t>
            </a:r>
            <a:r>
              <a:rPr lang="en-US" sz="1800" dirty="0" smtClean="0"/>
              <a:t>un </a:t>
            </a:r>
            <a:r>
              <a:rPr lang="en-US" sz="1800" b="1" i="1" dirty="0" smtClean="0"/>
              <a:t>element </a:t>
            </a:r>
            <a:r>
              <a:rPr lang="en-US" sz="1800" b="1" i="1" dirty="0" err="1"/>
              <a:t>activ</a:t>
            </a:r>
            <a:r>
              <a:rPr lang="en-US" sz="1800" b="1" i="1" dirty="0"/>
              <a:t> </a:t>
            </a:r>
            <a:r>
              <a:rPr lang="en-US" sz="1800" b="1" i="1" dirty="0" err="1"/>
              <a:t>comandat</a:t>
            </a:r>
            <a:r>
              <a:rPr lang="en-US" sz="1800" b="1" i="1" dirty="0"/>
              <a:t> </a:t>
            </a:r>
            <a:r>
              <a:rPr lang="en-US" sz="1800" b="1" i="1" dirty="0" err="1"/>
              <a:t>în</a:t>
            </a:r>
            <a:r>
              <a:rPr lang="en-US" sz="1800" b="1" i="1" dirty="0"/>
              <a:t> </a:t>
            </a:r>
            <a:r>
              <a:rPr lang="en-US" sz="1800" b="1" i="1" dirty="0" err="1"/>
              <a:t>tensiune</a:t>
            </a:r>
            <a:r>
              <a:rPr lang="en-US" sz="1800" dirty="0"/>
              <a:t>.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2344" y="1143117"/>
            <a:ext cx="9056630" cy="417936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0" y="5599482"/>
            <a:ext cx="121282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TimesNewRomanPSMT"/>
              </a:rPr>
              <a:t>Tranzistorii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cu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efect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câmp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sunt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două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tipuri</a:t>
            </a:r>
            <a:r>
              <a:rPr lang="en-US" b="1" dirty="0">
                <a:solidFill>
                  <a:srgbClr val="000000"/>
                </a:solidFill>
                <a:latin typeface="TimesNewRomanPS-BoldMT"/>
              </a:rPr>
              <a:t>: </a:t>
            </a:r>
            <a:r>
              <a:rPr lang="en-US" b="1" dirty="0" err="1">
                <a:solidFill>
                  <a:srgbClr val="000000"/>
                </a:solidFill>
                <a:latin typeface="TimesNewRomanPS-BoldMT"/>
              </a:rPr>
              <a:t>tranzistori</a:t>
            </a:r>
            <a:r>
              <a:rPr lang="en-US" b="1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b="1" dirty="0" smtClean="0">
                <a:solidFill>
                  <a:srgbClr val="000000"/>
                </a:solidFill>
                <a:latin typeface="TimesNewRomanPS-BoldMT"/>
              </a:rPr>
              <a:t>cu </a:t>
            </a:r>
            <a:r>
              <a:rPr lang="en-US" b="1" dirty="0" err="1" smtClean="0">
                <a:solidFill>
                  <a:srgbClr val="000000"/>
                </a:solidFill>
                <a:latin typeface="TimesNewRomanPS-BoldMT"/>
              </a:rPr>
              <a:t>efect</a:t>
            </a:r>
            <a:r>
              <a:rPr lang="en-US" b="1" dirty="0" smtClean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b="1" dirty="0">
                <a:solidFill>
                  <a:srgbClr val="000000"/>
                </a:solidFill>
                <a:latin typeface="TimesNewRomanPS-BoldMT"/>
              </a:rPr>
              <a:t>de </a:t>
            </a:r>
            <a:r>
              <a:rPr lang="en-US" b="1" dirty="0" err="1">
                <a:solidFill>
                  <a:srgbClr val="000000"/>
                </a:solidFill>
                <a:latin typeface="TimesNewRomanPS-BoldMT"/>
              </a:rPr>
              <a:t>câmp</a:t>
            </a:r>
            <a:r>
              <a:rPr lang="en-US" b="1" dirty="0">
                <a:solidFill>
                  <a:srgbClr val="000000"/>
                </a:solidFill>
                <a:latin typeface="TimesNewRomanPS-BoldMT"/>
              </a:rPr>
              <a:t> cu </a:t>
            </a:r>
            <a:r>
              <a:rPr lang="en-US" b="1" dirty="0" err="1">
                <a:solidFill>
                  <a:srgbClr val="000000"/>
                </a:solidFill>
                <a:latin typeface="TimesNewRomanPS-BoldMT"/>
              </a:rPr>
              <a:t>joncţiune</a:t>
            </a:r>
            <a:r>
              <a:rPr lang="en-US" b="1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(</a:t>
            </a:r>
            <a:r>
              <a:rPr lang="en-US" b="1" dirty="0">
                <a:solidFill>
                  <a:srgbClr val="000000"/>
                </a:solidFill>
                <a:latin typeface="TimesNewRomanPS-BoldMT"/>
              </a:rPr>
              <a:t>TECJ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)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NewRomanPS-BoldMT"/>
              </a:rPr>
              <a:t>tranzistori</a:t>
            </a:r>
            <a:r>
              <a:rPr lang="en-US" b="1" dirty="0">
                <a:solidFill>
                  <a:srgbClr val="000000"/>
                </a:solidFill>
                <a:latin typeface="TimesNewRomanPS-BoldMT"/>
              </a:rPr>
              <a:t> cu </a:t>
            </a:r>
            <a:r>
              <a:rPr lang="en-US" b="1" dirty="0" err="1">
                <a:solidFill>
                  <a:srgbClr val="000000"/>
                </a:solidFill>
                <a:latin typeface="TimesNewRomanPS-BoldMT"/>
              </a:rPr>
              <a:t>efect</a:t>
            </a:r>
            <a:r>
              <a:rPr lang="en-US" b="1" dirty="0">
                <a:solidFill>
                  <a:srgbClr val="000000"/>
                </a:solidFill>
                <a:latin typeface="TimesNewRomanPS-BoldMT"/>
              </a:rPr>
              <a:t> de </a:t>
            </a:r>
            <a:r>
              <a:rPr lang="en-US" b="1" dirty="0" smtClean="0">
                <a:solidFill>
                  <a:srgbClr val="000000"/>
                </a:solidFill>
                <a:latin typeface="TimesNewRomanPS-BoldMT"/>
              </a:rPr>
              <a:t>camp metal-</a:t>
            </a:r>
            <a:r>
              <a:rPr lang="en-US" b="1" dirty="0" err="1" smtClean="0">
                <a:solidFill>
                  <a:srgbClr val="000000"/>
                </a:solidFill>
                <a:latin typeface="TimesNewRomanPS-BoldMT"/>
              </a:rPr>
              <a:t>oxid</a:t>
            </a:r>
            <a:r>
              <a:rPr lang="en-US" b="1" dirty="0" smtClean="0">
                <a:solidFill>
                  <a:srgbClr val="000000"/>
                </a:solidFill>
                <a:latin typeface="TimesNewRomanPS-BoldMT"/>
              </a:rPr>
              <a:t>-semiconductor 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(</a:t>
            </a:r>
            <a:r>
              <a:rPr lang="en-US" b="1" dirty="0">
                <a:solidFill>
                  <a:srgbClr val="000000"/>
                </a:solidFill>
                <a:latin typeface="TimesNewRomanPS-BoldMT"/>
              </a:rPr>
              <a:t>TECMOS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).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Uneori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TECMOS-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ul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mai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este</a:t>
            </a:r>
            <a:r>
              <a:rPr lang="x-none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denumit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tranzistor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cu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efect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câmp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cu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poartă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izolată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Fiecare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dintre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cele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două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categorii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poate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fi cu </a:t>
            </a:r>
            <a:r>
              <a:rPr lang="en-US" i="1" dirty="0">
                <a:solidFill>
                  <a:srgbClr val="000000"/>
                </a:solidFill>
                <a:latin typeface="TimesNewRomanPS-ItalicMT"/>
              </a:rPr>
              <a:t>canal 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de tip </a:t>
            </a:r>
            <a:r>
              <a:rPr lang="en-US" i="1" dirty="0">
                <a:solidFill>
                  <a:srgbClr val="000000"/>
                </a:solidFill>
                <a:latin typeface="TimesNewRomanPS-ItalicMT"/>
              </a:rPr>
              <a:t>n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sau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tip </a:t>
            </a:r>
            <a:r>
              <a:rPr lang="en-US" i="1" dirty="0">
                <a:solidFill>
                  <a:srgbClr val="000000"/>
                </a:solidFill>
                <a:latin typeface="TimesNewRomanPS-ItalicMT"/>
              </a:rPr>
              <a:t>p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cele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două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tipuri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fiind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complementare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atât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ca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structură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internă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cât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ca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funcţionare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.</a:t>
            </a:r>
            <a:r>
              <a:rPr lang="en-US" dirty="0"/>
              <a:t>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623557" y="1288473"/>
            <a:ext cx="35869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FET </a:t>
            </a:r>
            <a:r>
              <a:rPr lang="en-US" b="1" dirty="0"/>
              <a:t>field-effect transistor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11041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4043" y="346857"/>
            <a:ext cx="7644493" cy="290363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48" y="3603852"/>
            <a:ext cx="8077881" cy="297415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8580663" y="310839"/>
            <a:ext cx="3518807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Tranzistorul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cu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efect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câmp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un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dispozitiv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electronic cu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trei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terminale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unele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tipuri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au 4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terminale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) care se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numesc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</a:rPr>
              <a:t>Drenă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</a:rPr>
              <a:t>Sursă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</a:rPr>
              <a:t>Grilă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</a:rPr>
              <a:t>sau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</a:rPr>
              <a:t>Poartă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</a:rPr>
              <a:t>, (</a:t>
            </a: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</a:rPr>
              <a:t>Substrat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</a:rPr>
              <a:t>).</a:t>
            </a:r>
            <a:br>
              <a:rPr lang="en-US" b="1" dirty="0">
                <a:solidFill>
                  <a:srgbClr val="000000"/>
                </a:solidFill>
                <a:latin typeface="Arial" panose="020B0604020202020204" pitchFamily="34" charset="0"/>
              </a:rPr>
            </a:b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Sursa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drena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sunt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conectate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la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capetele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canalului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</a:rPr>
              <a:t>Sursa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furnizează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purtătorii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de</a:t>
            </a:r>
            <a:b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</a:b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sarcină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iar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</a:rPr>
              <a:t>drena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colectează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purtătorii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sarcină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Curentul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care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circulă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între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sursă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/>
            </a:r>
            <a:b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</a:b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drenă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se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numeşte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</a:rPr>
              <a:t>curent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</a:rPr>
              <a:t> de </a:t>
            </a: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</a:rPr>
              <a:t>drenă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se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notează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cu 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</a:rPr>
              <a:t>I</a:t>
            </a:r>
            <a:r>
              <a:rPr lang="en-US" sz="1050" b="1" dirty="0">
                <a:solidFill>
                  <a:srgbClr val="000000"/>
                </a:solidFill>
                <a:latin typeface="Arial" panose="020B0604020202020204" pitchFamily="34" charset="0"/>
              </a:rPr>
              <a:t>D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</a:rPr>
              <a:t>Grila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controlează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curentul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drenă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funcţie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tensiunea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care se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aplică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între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grilă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sursă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</a:rPr>
              <a:t>V</a:t>
            </a:r>
            <a:r>
              <a:rPr lang="en-US" sz="1050" b="1" dirty="0">
                <a:solidFill>
                  <a:srgbClr val="000000"/>
                </a:solidFill>
                <a:latin typeface="Arial" panose="020B0604020202020204" pitchFamily="34" charset="0"/>
              </a:rPr>
              <a:t>GS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  <a:r>
              <a:rPr lang="en-US" dirty="0"/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76200" y="-12327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i="1" dirty="0">
                <a:solidFill>
                  <a:srgbClr val="000000"/>
                </a:solidFill>
                <a:latin typeface="Cambria" panose="02040503050406030204" pitchFamily="18" charset="0"/>
              </a:rPr>
              <a:t>TRANZISTOARE CU GRILĂ JONCȚIUNE (TEC-J)</a:t>
            </a:r>
            <a:r>
              <a:rPr lang="en-US" dirty="0"/>
              <a:t> 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14129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50423" y="0"/>
            <a:ext cx="3562350" cy="12480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134" y="3583063"/>
            <a:ext cx="9337902" cy="320885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0" y="1037503"/>
            <a:ext cx="1217295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</a:rPr>
              <a:t>V</a:t>
            </a:r>
            <a:r>
              <a:rPr lang="en-US" sz="1050" b="1" dirty="0">
                <a:solidFill>
                  <a:srgbClr val="000000"/>
                </a:solidFill>
                <a:latin typeface="Arial" panose="020B0604020202020204" pitchFamily="34" charset="0"/>
              </a:rPr>
              <a:t>GG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tensiunea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comandă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cu care se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polarizează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</a:rPr>
              <a:t>invers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joncţiunea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pn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grilă-sursă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Polarizarea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inversă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a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joncţiunii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grilă-sursă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cu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tensiune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negativă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pe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grilă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generează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jurul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joncţiunii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pn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o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regiune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golită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care se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extinde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semiconductorul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mai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slab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dopat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zona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canalului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mărindu-i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rezistenţa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prin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îngustarea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lui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Astfel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tranzistorul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prezintă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între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grilă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sursă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o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rezistenţă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intrare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foarte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mare. Din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acest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considerent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curentul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grilă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foarte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mic (de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ordinul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zecilor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nanoamperi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</a:rPr>
              <a:t>)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Lăţimea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canalului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, implicit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rezistenţa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lui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, pot fi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comandate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prin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modificarea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tensiunii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grilă-sursă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  <a:b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</a:b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</a:rPr>
              <a:t>V</a:t>
            </a:r>
            <a:r>
              <a:rPr lang="en-US" sz="1050" b="1" dirty="0">
                <a:solidFill>
                  <a:srgbClr val="000000"/>
                </a:solidFill>
                <a:latin typeface="Arial" panose="020B0604020202020204" pitchFamily="34" charset="0"/>
              </a:rPr>
              <a:t>DD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tensiunea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dintre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drenă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sursă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care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furnizează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curentul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drenă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</a:rPr>
              <a:t>I</a:t>
            </a:r>
            <a:r>
              <a:rPr lang="en-US" sz="1050" b="1" dirty="0">
                <a:solidFill>
                  <a:srgbClr val="000000"/>
                </a:solidFill>
                <a:latin typeface="Arial" panose="020B0604020202020204" pitchFamily="34" charset="0"/>
              </a:rPr>
              <a:t>D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</a:rPr>
              <a:t>care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circulă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dinspre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drenă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spre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sursă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Acest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curent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comandat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tensiunea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grilă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</a:rPr>
              <a:t>-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sursă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  <a:b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</a:b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Cu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cât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tensiunea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grilă-sursă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</a:rPr>
              <a:t>U</a:t>
            </a:r>
            <a:r>
              <a:rPr lang="en-US" sz="1050" b="1" dirty="0">
                <a:solidFill>
                  <a:srgbClr val="000000"/>
                </a:solidFill>
                <a:latin typeface="Arial" panose="020B0604020202020204" pitchFamily="34" charset="0"/>
              </a:rPr>
              <a:t>GG </a:t>
            </a: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</a:rPr>
              <a:t>este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</a:rPr>
              <a:t>mai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</a:rPr>
              <a:t> mare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cu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atât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canalul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se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îngustează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şi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valoarea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curentului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drenă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</a:rPr>
              <a:t>I</a:t>
            </a:r>
            <a:r>
              <a:rPr lang="en-US" sz="1050" b="1" dirty="0">
                <a:solidFill>
                  <a:srgbClr val="000000"/>
                </a:solidFill>
                <a:latin typeface="Arial" panose="020B0604020202020204" pitchFamily="34" charset="0"/>
              </a:rPr>
              <a:t>D </a:t>
            </a: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</a:rPr>
              <a:t>scade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089099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" y="0"/>
            <a:ext cx="12192000" cy="6711043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 err="1"/>
              <a:t>Deoarece</a:t>
            </a:r>
            <a:r>
              <a:rPr lang="en-US" sz="2400" dirty="0"/>
              <a:t> </a:t>
            </a:r>
            <a:r>
              <a:rPr lang="en-US" sz="2400" dirty="0" err="1"/>
              <a:t>joncţiunea</a:t>
            </a:r>
            <a:r>
              <a:rPr lang="en-US" sz="2400" dirty="0"/>
              <a:t> </a:t>
            </a:r>
            <a:r>
              <a:rPr lang="en-US" sz="2400" dirty="0" err="1"/>
              <a:t>grilă-sursă</a:t>
            </a:r>
            <a:r>
              <a:rPr lang="en-US" sz="2400" dirty="0"/>
              <a:t> </a:t>
            </a:r>
            <a:r>
              <a:rPr lang="en-US" sz="2400" dirty="0" err="1"/>
              <a:t>este</a:t>
            </a:r>
            <a:r>
              <a:rPr lang="en-US" sz="2400" dirty="0"/>
              <a:t> </a:t>
            </a:r>
            <a:r>
              <a:rPr lang="en-US" sz="2400" dirty="0" err="1"/>
              <a:t>polarizată</a:t>
            </a:r>
            <a:r>
              <a:rPr lang="en-US" sz="2400" dirty="0"/>
              <a:t> invers, </a:t>
            </a:r>
            <a:r>
              <a:rPr lang="en-US" sz="2400" dirty="0" err="1"/>
              <a:t>aceste</a:t>
            </a:r>
            <a:r>
              <a:rPr lang="en-US" sz="2400" dirty="0"/>
              <a:t> </a:t>
            </a:r>
            <a:r>
              <a:rPr lang="en-US" sz="2400" dirty="0" err="1"/>
              <a:t>tranzistoare</a:t>
            </a:r>
            <a:r>
              <a:rPr lang="en-US" sz="2400" dirty="0"/>
              <a:t> nu au</a:t>
            </a:r>
            <a:br>
              <a:rPr lang="en-US" sz="2400" dirty="0"/>
            </a:br>
            <a:r>
              <a:rPr lang="en-US" sz="2400" dirty="0" err="1"/>
              <a:t>caracteristică</a:t>
            </a:r>
            <a:r>
              <a:rPr lang="en-US" sz="2400" dirty="0"/>
              <a:t> de </a:t>
            </a:r>
            <a:r>
              <a:rPr lang="en-US" sz="2400" dirty="0" err="1"/>
              <a:t>intrare</a:t>
            </a:r>
            <a:r>
              <a:rPr lang="en-US" sz="2400" dirty="0"/>
              <a:t>.</a:t>
            </a:r>
            <a:br>
              <a:rPr lang="en-US" sz="2400" dirty="0"/>
            </a:br>
            <a:r>
              <a:rPr lang="en-US" sz="2400" dirty="0" err="1"/>
              <a:t>În</a:t>
            </a:r>
            <a:r>
              <a:rPr lang="en-US" sz="2400" dirty="0"/>
              <a:t> </a:t>
            </a:r>
            <a:r>
              <a:rPr lang="en-US" sz="2400" dirty="0" err="1"/>
              <a:t>cele</a:t>
            </a:r>
            <a:r>
              <a:rPr lang="en-US" sz="2400" dirty="0"/>
              <a:t> </a:t>
            </a:r>
            <a:r>
              <a:rPr lang="en-US" sz="2400" dirty="0" err="1"/>
              <a:t>ce</a:t>
            </a:r>
            <a:r>
              <a:rPr lang="en-US" sz="2400" dirty="0"/>
              <a:t> </a:t>
            </a:r>
            <a:r>
              <a:rPr lang="en-US" sz="2400" dirty="0" err="1"/>
              <a:t>urmează</a:t>
            </a:r>
            <a:r>
              <a:rPr lang="en-US" sz="2400" dirty="0"/>
              <a:t> se </a:t>
            </a:r>
            <a:r>
              <a:rPr lang="en-US" sz="2400" dirty="0" err="1"/>
              <a:t>vor</a:t>
            </a:r>
            <a:r>
              <a:rPr lang="en-US" sz="2400" dirty="0"/>
              <a:t> </a:t>
            </a:r>
            <a:r>
              <a:rPr lang="en-US" sz="2400" dirty="0" err="1"/>
              <a:t>prezenta</a:t>
            </a:r>
            <a:r>
              <a:rPr lang="en-US" sz="2400" dirty="0"/>
              <a:t> </a:t>
            </a:r>
            <a:r>
              <a:rPr lang="en-US" sz="2400" b="1" dirty="0" err="1"/>
              <a:t>caracteristica</a:t>
            </a:r>
            <a:r>
              <a:rPr lang="en-US" sz="2400" b="1" dirty="0"/>
              <a:t> de </a:t>
            </a:r>
            <a:r>
              <a:rPr lang="en-US" sz="2400" b="1" dirty="0" err="1"/>
              <a:t>ieşire</a:t>
            </a:r>
            <a:r>
              <a:rPr lang="en-US" sz="2400" b="1" dirty="0"/>
              <a:t> I</a:t>
            </a:r>
            <a:r>
              <a:rPr lang="en-US" sz="2400" b="1" baseline="-25000" dirty="0"/>
              <a:t>D</a:t>
            </a:r>
            <a:r>
              <a:rPr lang="en-US" sz="2400" b="1" dirty="0"/>
              <a:t> = f(V</a:t>
            </a:r>
            <a:r>
              <a:rPr lang="en-US" sz="2400" b="1" baseline="-25000" dirty="0"/>
              <a:t>DS</a:t>
            </a:r>
            <a:r>
              <a:rPr lang="en-US" sz="2400" b="1" dirty="0"/>
              <a:t>) </a:t>
            </a:r>
            <a:r>
              <a:rPr lang="en-US" sz="2400" dirty="0" err="1" smtClean="0"/>
              <a:t>şi</a:t>
            </a:r>
            <a:r>
              <a:rPr lang="en-US" sz="2400" dirty="0" smtClean="0"/>
              <a:t> </a:t>
            </a:r>
            <a:r>
              <a:rPr lang="en-US" sz="2400" b="1" dirty="0" err="1" smtClean="0"/>
              <a:t>caracteristica</a:t>
            </a:r>
            <a:r>
              <a:rPr lang="en-US" sz="2400" b="1" dirty="0" smtClean="0"/>
              <a:t> </a:t>
            </a:r>
            <a:r>
              <a:rPr lang="en-US" sz="2400" b="1" dirty="0"/>
              <a:t>de transfer I</a:t>
            </a:r>
            <a:r>
              <a:rPr lang="en-US" sz="2400" b="1" baseline="-25000" dirty="0"/>
              <a:t>D</a:t>
            </a:r>
            <a:r>
              <a:rPr lang="en-US" sz="2400" b="1" dirty="0"/>
              <a:t> = f(V</a:t>
            </a:r>
            <a:r>
              <a:rPr lang="en-US" sz="2400" b="1" baseline="-25000" dirty="0"/>
              <a:t>GS</a:t>
            </a:r>
            <a:r>
              <a:rPr lang="en-US" sz="2400" b="1" dirty="0"/>
              <a:t>)</a:t>
            </a:r>
            <a:r>
              <a:rPr lang="en-US" sz="2400" dirty="0"/>
              <a:t>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2112" y="1524000"/>
            <a:ext cx="8753475" cy="533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5498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4299" y="212271"/>
            <a:ext cx="12077701" cy="6515100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 err="1"/>
              <a:t>pentru</a:t>
            </a:r>
            <a:r>
              <a:rPr lang="en-US" sz="2400" dirty="0"/>
              <a:t> </a:t>
            </a:r>
            <a:r>
              <a:rPr lang="en-US" sz="2400" dirty="0" err="1"/>
              <a:t>tranzistorul</a:t>
            </a:r>
            <a:r>
              <a:rPr lang="en-US" sz="2400" dirty="0"/>
              <a:t> </a:t>
            </a:r>
            <a:r>
              <a:rPr lang="en-US" sz="2400" b="1" dirty="0"/>
              <a:t>BC264 </a:t>
            </a:r>
            <a:r>
              <a:rPr lang="en-US" sz="2400" dirty="0"/>
              <a:t>care </a:t>
            </a:r>
            <a:r>
              <a:rPr lang="en-US" sz="2400" dirty="0" smtClean="0"/>
              <a:t>are </a:t>
            </a:r>
            <a:r>
              <a:rPr lang="en-US" sz="2400" dirty="0" err="1" smtClean="0"/>
              <a:t>următoarele</a:t>
            </a:r>
            <a:r>
              <a:rPr lang="en-US" sz="2400" dirty="0" smtClean="0"/>
              <a:t> </a:t>
            </a:r>
            <a:r>
              <a:rPr lang="en-US" sz="2400" dirty="0"/>
              <a:t>date de catalog:</a:t>
            </a:r>
            <a:br>
              <a:rPr lang="en-US" sz="2400" dirty="0"/>
            </a:br>
            <a:r>
              <a:rPr lang="en-US" sz="2400" dirty="0" smtClean="0"/>
              <a:t>- </a:t>
            </a:r>
            <a:r>
              <a:rPr lang="en-US" sz="2400" dirty="0" err="1"/>
              <a:t>tensiunea</a:t>
            </a:r>
            <a:r>
              <a:rPr lang="en-US" sz="2400" dirty="0"/>
              <a:t> </a:t>
            </a:r>
            <a:r>
              <a:rPr lang="en-US" sz="2400" dirty="0" err="1"/>
              <a:t>drenă-sursă</a:t>
            </a:r>
            <a:r>
              <a:rPr lang="en-US" sz="2400" dirty="0"/>
              <a:t> </a:t>
            </a:r>
            <a:r>
              <a:rPr lang="en-US" sz="2400" b="1" dirty="0"/>
              <a:t>V</a:t>
            </a:r>
            <a:r>
              <a:rPr lang="en-US" sz="2400" b="1" baseline="-25000" dirty="0"/>
              <a:t>DS</a:t>
            </a:r>
            <a:r>
              <a:rPr lang="en-US" sz="2400" b="1" dirty="0"/>
              <a:t> = 15V</a:t>
            </a:r>
            <a:r>
              <a:rPr lang="en-US" sz="2400" dirty="0"/>
              <a:t>;</a:t>
            </a:r>
            <a:br>
              <a:rPr lang="en-US" sz="2400" dirty="0"/>
            </a:br>
            <a:r>
              <a:rPr lang="en-US" sz="2400" dirty="0" smtClean="0"/>
              <a:t>- </a:t>
            </a:r>
            <a:r>
              <a:rPr lang="en-US" sz="2400" dirty="0" err="1"/>
              <a:t>tensiunea</a:t>
            </a:r>
            <a:r>
              <a:rPr lang="en-US" sz="2400" dirty="0"/>
              <a:t> de </a:t>
            </a:r>
            <a:r>
              <a:rPr lang="en-US" sz="2400" dirty="0" err="1"/>
              <a:t>blocare</a:t>
            </a:r>
            <a:r>
              <a:rPr lang="en-US" sz="2400" dirty="0"/>
              <a:t> </a:t>
            </a:r>
            <a:r>
              <a:rPr lang="en-US" sz="2400" dirty="0" err="1"/>
              <a:t>grilă-sursă</a:t>
            </a:r>
            <a:r>
              <a:rPr lang="en-US" sz="2400" dirty="0"/>
              <a:t> </a:t>
            </a:r>
            <a:r>
              <a:rPr lang="en-US" sz="2400" b="1" dirty="0"/>
              <a:t>V</a:t>
            </a:r>
            <a:r>
              <a:rPr lang="en-US" sz="2400" b="1" baseline="-25000" dirty="0"/>
              <a:t>GS</a:t>
            </a:r>
            <a:r>
              <a:rPr lang="en-US" sz="2400" dirty="0"/>
              <a:t>(</a:t>
            </a:r>
            <a:r>
              <a:rPr lang="en-US" sz="2400" dirty="0" err="1"/>
              <a:t>blocare</a:t>
            </a:r>
            <a:r>
              <a:rPr lang="en-US" sz="2400" dirty="0"/>
              <a:t>) </a:t>
            </a:r>
            <a:r>
              <a:rPr lang="en-US" sz="2400" b="1" dirty="0"/>
              <a:t>= – 5V</a:t>
            </a:r>
            <a:r>
              <a:rPr lang="en-US" sz="2400" dirty="0"/>
              <a:t>;</a:t>
            </a:r>
            <a:br>
              <a:rPr lang="en-US" sz="2400" dirty="0"/>
            </a:br>
            <a:r>
              <a:rPr lang="en-US" sz="2400" dirty="0" smtClean="0"/>
              <a:t>- </a:t>
            </a:r>
            <a:r>
              <a:rPr lang="en-US" sz="2400" b="1" dirty="0" err="1"/>
              <a:t>Tensiunea</a:t>
            </a:r>
            <a:r>
              <a:rPr lang="en-US" sz="2400" b="1" dirty="0"/>
              <a:t> de </a:t>
            </a:r>
            <a:r>
              <a:rPr lang="en-US" sz="2400" b="1" dirty="0" err="1"/>
              <a:t>blocare</a:t>
            </a:r>
            <a:r>
              <a:rPr lang="en-US" sz="2400" b="1" dirty="0"/>
              <a:t> </a:t>
            </a:r>
            <a:r>
              <a:rPr lang="en-US" sz="2400" dirty="0"/>
              <a:t>- </a:t>
            </a:r>
            <a:r>
              <a:rPr lang="en-US" sz="2400" dirty="0" err="1"/>
              <a:t>reprezintă</a:t>
            </a:r>
            <a:r>
              <a:rPr lang="en-US" sz="2400" dirty="0"/>
              <a:t> </a:t>
            </a:r>
            <a:r>
              <a:rPr lang="en-US" sz="2400" dirty="0" err="1"/>
              <a:t>valoarea</a:t>
            </a:r>
            <a:r>
              <a:rPr lang="en-US" sz="2400" dirty="0"/>
              <a:t> </a:t>
            </a:r>
            <a:r>
              <a:rPr lang="en-US" sz="2400" dirty="0" err="1"/>
              <a:t>tensiunii</a:t>
            </a:r>
            <a:r>
              <a:rPr lang="en-US" sz="2400" dirty="0"/>
              <a:t> </a:t>
            </a:r>
            <a:r>
              <a:rPr lang="en-US" sz="2400" b="1" dirty="0"/>
              <a:t>V</a:t>
            </a:r>
            <a:r>
              <a:rPr lang="en-US" sz="2400" b="1" baseline="-25000" dirty="0"/>
              <a:t>GS</a:t>
            </a:r>
            <a:r>
              <a:rPr lang="en-US" sz="2400" b="1" dirty="0"/>
              <a:t> </a:t>
            </a:r>
            <a:r>
              <a:rPr lang="en-US" sz="2400" dirty="0" err="1"/>
              <a:t>pentru</a:t>
            </a:r>
            <a:r>
              <a:rPr lang="en-US" sz="2400" dirty="0"/>
              <a:t> </a:t>
            </a:r>
            <a:r>
              <a:rPr lang="en-US" sz="2400" dirty="0" smtClean="0"/>
              <a:t>care </a:t>
            </a:r>
            <a:r>
              <a:rPr lang="en-US" sz="2400" dirty="0" err="1" smtClean="0"/>
              <a:t>curentul</a:t>
            </a:r>
            <a:r>
              <a:rPr lang="en-US" sz="2400" dirty="0" smtClean="0"/>
              <a:t> </a:t>
            </a:r>
            <a:r>
              <a:rPr lang="en-US" sz="2400" b="1" dirty="0"/>
              <a:t>I</a:t>
            </a:r>
            <a:r>
              <a:rPr lang="en-US" sz="2400" b="1" baseline="-25000" dirty="0"/>
              <a:t>D</a:t>
            </a:r>
            <a:r>
              <a:rPr lang="en-US" sz="2400" b="1" dirty="0"/>
              <a:t> </a:t>
            </a:r>
            <a:r>
              <a:rPr lang="en-US" sz="2400" dirty="0" smtClean="0"/>
              <a:t>= </a:t>
            </a:r>
            <a:r>
              <a:rPr lang="en-US" sz="2400" b="1" dirty="0"/>
              <a:t>0</a:t>
            </a:r>
            <a:r>
              <a:rPr lang="en-US" sz="2400" dirty="0"/>
              <a:t>;</a:t>
            </a:r>
            <a:br>
              <a:rPr lang="en-US" sz="2400" dirty="0"/>
            </a:br>
            <a:r>
              <a:rPr lang="en-US" sz="2400" dirty="0" smtClean="0"/>
              <a:t>- </a:t>
            </a:r>
            <a:r>
              <a:rPr lang="en-US" sz="2400" dirty="0" err="1"/>
              <a:t>curentul</a:t>
            </a:r>
            <a:r>
              <a:rPr lang="en-US" sz="2400" dirty="0"/>
              <a:t> de </a:t>
            </a:r>
            <a:r>
              <a:rPr lang="en-US" sz="2400" dirty="0" err="1"/>
              <a:t>drenă</a:t>
            </a:r>
            <a:r>
              <a:rPr lang="en-US" sz="2400" dirty="0"/>
              <a:t> maxim </a:t>
            </a:r>
            <a:r>
              <a:rPr lang="en-US" sz="2400" b="1" dirty="0"/>
              <a:t>I</a:t>
            </a:r>
            <a:r>
              <a:rPr lang="en-US" sz="2400" b="1" baseline="-25000" dirty="0"/>
              <a:t>DSS</a:t>
            </a:r>
            <a:r>
              <a:rPr lang="en-US" sz="2400" b="1" dirty="0"/>
              <a:t> = 12 mA</a:t>
            </a:r>
            <a:r>
              <a:rPr lang="en-US" sz="2400" dirty="0"/>
              <a:t> </a:t>
            </a:r>
            <a:r>
              <a:rPr lang="en-US" dirty="0"/>
              <a:t/>
            </a:r>
            <a:br>
              <a:rPr lang="en-US" dirty="0"/>
            </a:br>
            <a:r>
              <a:rPr lang="en-US" sz="2400" dirty="0" err="1"/>
              <a:t>Pentru</a:t>
            </a:r>
            <a:r>
              <a:rPr lang="en-US" sz="2400" dirty="0"/>
              <a:t> a </a:t>
            </a:r>
            <a:r>
              <a:rPr lang="en-US" sz="2400" dirty="0" err="1"/>
              <a:t>trasa</a:t>
            </a:r>
            <a:r>
              <a:rPr lang="en-US" sz="2400" dirty="0"/>
              <a:t> </a:t>
            </a:r>
            <a:r>
              <a:rPr lang="en-US" sz="2400" b="1" dirty="0" err="1"/>
              <a:t>graficul</a:t>
            </a:r>
            <a:r>
              <a:rPr lang="en-US" sz="2400" b="1" dirty="0"/>
              <a:t> </a:t>
            </a:r>
            <a:r>
              <a:rPr lang="en-US" sz="2400" b="1" dirty="0" err="1"/>
              <a:t>caracteristicii</a:t>
            </a:r>
            <a:r>
              <a:rPr lang="en-US" sz="2400" b="1" dirty="0"/>
              <a:t> de transfer </a:t>
            </a:r>
            <a:r>
              <a:rPr lang="en-US" sz="2400" dirty="0" err="1"/>
              <a:t>trebuie</a:t>
            </a:r>
            <a:r>
              <a:rPr lang="en-US" sz="2400" dirty="0"/>
              <a:t> determinate </a:t>
            </a:r>
            <a:r>
              <a:rPr lang="en-US" sz="2400" dirty="0" err="1" smtClean="0"/>
              <a:t>coordonatele</a:t>
            </a:r>
            <a:r>
              <a:rPr lang="en-US" sz="2400" dirty="0" smtClean="0"/>
              <a:t> </a:t>
            </a:r>
            <a:r>
              <a:rPr lang="en-US" sz="2400" b="1" dirty="0" smtClean="0"/>
              <a:t>I</a:t>
            </a:r>
            <a:r>
              <a:rPr lang="en-US" sz="2400" b="1" baseline="-25000" dirty="0" smtClean="0"/>
              <a:t>D</a:t>
            </a:r>
            <a:r>
              <a:rPr lang="en-US" sz="2400" b="1" dirty="0" smtClean="0"/>
              <a:t> </a:t>
            </a:r>
            <a:r>
              <a:rPr lang="en-US" sz="2400" dirty="0" err="1"/>
              <a:t>în</a:t>
            </a:r>
            <a:r>
              <a:rPr lang="en-US" sz="2400" dirty="0"/>
              <a:t> </a:t>
            </a:r>
            <a:r>
              <a:rPr lang="en-US" sz="2400" dirty="0" err="1"/>
              <a:t>funcţie</a:t>
            </a:r>
            <a:r>
              <a:rPr lang="en-US" sz="2400" dirty="0"/>
              <a:t> de </a:t>
            </a:r>
            <a:r>
              <a:rPr lang="en-US" sz="2400" dirty="0" err="1"/>
              <a:t>valorile</a:t>
            </a:r>
            <a:r>
              <a:rPr lang="en-US" sz="2400" dirty="0"/>
              <a:t> </a:t>
            </a:r>
            <a:r>
              <a:rPr lang="en-US" sz="2400" b="1" dirty="0"/>
              <a:t>–V</a:t>
            </a:r>
            <a:r>
              <a:rPr lang="en-US" sz="2400" b="1" baseline="-25000" dirty="0"/>
              <a:t>GS</a:t>
            </a:r>
            <a:r>
              <a:rPr lang="en-US" sz="2400" b="1" dirty="0"/>
              <a:t>. </a:t>
            </a:r>
            <a:r>
              <a:rPr lang="en-US" sz="2400" dirty="0" err="1"/>
              <a:t>Pentru</a:t>
            </a:r>
            <a:r>
              <a:rPr lang="en-US" sz="2400" dirty="0"/>
              <a:t> </a:t>
            </a:r>
            <a:r>
              <a:rPr lang="en-US" sz="2400" dirty="0" err="1"/>
              <a:t>determinarea</a:t>
            </a:r>
            <a:r>
              <a:rPr lang="en-US" sz="2400" dirty="0"/>
              <a:t> </a:t>
            </a:r>
            <a:r>
              <a:rPr lang="en-US" sz="2400" dirty="0" err="1"/>
              <a:t>lor</a:t>
            </a:r>
            <a:r>
              <a:rPr lang="en-US" sz="2400" dirty="0"/>
              <a:t> se </a:t>
            </a:r>
            <a:r>
              <a:rPr lang="en-US" sz="2400" dirty="0" err="1"/>
              <a:t>utilizează</a:t>
            </a:r>
            <a:r>
              <a:rPr lang="en-US" sz="2400" dirty="0"/>
              <a:t> formula: </a:t>
            </a:r>
            <a:br>
              <a:rPr lang="en-US" sz="2400" dirty="0"/>
            </a:br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79570" y="2603046"/>
            <a:ext cx="3429000" cy="8667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697" y="3742644"/>
            <a:ext cx="8372475" cy="1266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13033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i="1" dirty="0">
                <a:solidFill>
                  <a:srgbClr val="000000"/>
                </a:solidFill>
                <a:latin typeface="Cambria" panose="02040503050406030204" pitchFamily="18" charset="0"/>
              </a:rPr>
              <a:t>TRANZISTOARE CU GRILĂ IZOLATĂ (TEC-MOS)</a:t>
            </a:r>
            <a:r>
              <a:rPr lang="en-US" i="1" dirty="0"/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1232" y="262457"/>
            <a:ext cx="1206953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Structura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TEC-MOS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diferă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structura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TEC-J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prin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faptul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că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</a:rPr>
              <a:t>poarta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</a:rPr>
              <a:t>grila</a:t>
            </a:r>
            <a:r>
              <a:rPr lang="en-US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)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tranzistorului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izolată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faţă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de canal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printr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-un stat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subţire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dioxid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de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siliciu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SiO</a:t>
            </a:r>
            <a:r>
              <a:rPr lang="en-US" sz="1050" dirty="0">
                <a:solidFill>
                  <a:srgbClr val="000000"/>
                </a:solidFill>
                <a:latin typeface="Arial" panose="020B0604020202020204" pitchFamily="34" charset="0"/>
              </a:rPr>
              <a:t>2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).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Datorită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izolaţiei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realizată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stratul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oxid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aceste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tranzistoare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au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rezistenţa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intrare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foarte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mare (de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ordinul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10</a:t>
            </a:r>
            <a:r>
              <a:rPr lang="en-US" baseline="30000" dirty="0">
                <a:solidFill>
                  <a:srgbClr val="000000"/>
                </a:solidFill>
                <a:latin typeface="Arial" panose="020B0604020202020204" pitchFamily="34" charset="0"/>
              </a:rPr>
              <a:t>15</a:t>
            </a:r>
            <a:r>
              <a:rPr lang="en-US" sz="105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l-GR" dirty="0">
                <a:solidFill>
                  <a:srgbClr val="000000"/>
                </a:solidFill>
                <a:latin typeface="Arial" panose="020B0604020202020204" pitchFamily="34" charset="0"/>
              </a:rPr>
              <a:t>Ω)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curentul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grilă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extrem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de mic (de</a:t>
            </a:r>
            <a:b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</a:b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ordinul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10</a:t>
            </a:r>
            <a:r>
              <a:rPr lang="en-US" baseline="30000" dirty="0">
                <a:solidFill>
                  <a:srgbClr val="000000"/>
                </a:solidFill>
                <a:latin typeface="Arial" panose="020B0604020202020204" pitchFamily="34" charset="0"/>
              </a:rPr>
              <a:t>-15</a:t>
            </a:r>
            <a:r>
              <a:rPr lang="en-US" sz="105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A).</a:t>
            </a:r>
            <a:b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</a:b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funcţie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modul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funcţionare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sunt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două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categorii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de TEC-MOS:</a:t>
            </a:r>
            <a:b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</a:br>
            <a:r>
              <a:rPr lang="en-US" dirty="0">
                <a:solidFill>
                  <a:srgbClr val="000000"/>
                </a:solidFill>
                <a:latin typeface="Symbol" panose="05050102010706020507" pitchFamily="18" charset="2"/>
              </a:rPr>
              <a:t> 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</a:rPr>
              <a:t>TEC-MOS cu canal </a:t>
            </a: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</a:rPr>
              <a:t>iniţial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– la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acest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tip de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tranzistoare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canalul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este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întotdeauna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prezent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fiind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realizat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prin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mijloace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tehnologice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;</a:t>
            </a:r>
            <a:b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</a:br>
            <a:r>
              <a:rPr lang="en-US" dirty="0">
                <a:solidFill>
                  <a:srgbClr val="000000"/>
                </a:solidFill>
                <a:latin typeface="Symbol" panose="05050102010706020507" pitchFamily="18" charset="2"/>
              </a:rPr>
              <a:t> 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</a:rPr>
              <a:t>TEC-MOS cu canal </a:t>
            </a: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</a:rPr>
              <a:t>indus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– la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acest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tip de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tranzistoare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canalul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apare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în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condiţiile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care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tranzistorul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polarizat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corespunzător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  <a:r>
              <a:rPr lang="en-US" dirty="0"/>
              <a:t>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32" y="2847780"/>
            <a:ext cx="7235699" cy="180474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3911" y="4652527"/>
            <a:ext cx="6759685" cy="156655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58406" y="2773284"/>
            <a:ext cx="2795937" cy="161925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58407" y="4563269"/>
            <a:ext cx="2959222" cy="1590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9070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50891" y="126470"/>
            <a:ext cx="1148281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Un TEC-MOS,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funcţie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modul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polarizare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al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grilei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poate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lucra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regim</a:t>
            </a:r>
            <a:r>
              <a:rPr lang="en-US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 de </a:t>
            </a: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</a:rPr>
              <a:t>sărăcire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sau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</a:rPr>
              <a:t>regim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</a:rPr>
              <a:t> de </a:t>
            </a: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</a:rPr>
              <a:t>îmbogăţire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Dacă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</a:rPr>
              <a:t>tensiunea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aplicată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</a:rPr>
              <a:t>pe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</a:rPr>
              <a:t>grilă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este</a:t>
            </a:r>
            <a:r>
              <a:rPr lang="en-US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negativă</a:t>
            </a:r>
            <a:r>
              <a:rPr lang="en-US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tranzistorul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lucrează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</a:rPr>
              <a:t>regim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</a:rPr>
              <a:t> de </a:t>
            </a:r>
            <a:r>
              <a:rPr lang="en-US" b="1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sărăcire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iar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dacă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tensiunea</a:t>
            </a:r>
            <a:r>
              <a:rPr lang="en-US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aplicată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</a:rPr>
              <a:t>pe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</a:rPr>
              <a:t>grilă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</a:rPr>
              <a:t>este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</a:rPr>
              <a:t>pozitivă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tranzistorul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lucrează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</a:rPr>
              <a:t>regim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</a:rPr>
              <a:t> de </a:t>
            </a: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</a:rPr>
              <a:t>îmbogăţire</a:t>
            </a:r>
            <a:r>
              <a:rPr lang="en-US" dirty="0"/>
              <a:t>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49800"/>
            <a:ext cx="8296275" cy="443865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8447166" y="1049800"/>
            <a:ext cx="3621386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Dacă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pe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grilă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se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aplică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o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tensiune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negativă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sarcinile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negative de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pe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grilă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îndepărtează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electronii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conducţie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din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canalul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n, care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vor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lăsa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urma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lor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goluri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  <a:b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</a:b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Deoarece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canalul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rămâne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sărăcit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electroni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conductivitatea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lui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scade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ceea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ce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</a:rPr>
              <a:t> duce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la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scăderea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intensităţii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curentului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drenă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</a:rPr>
              <a:t>I</a:t>
            </a:r>
            <a:r>
              <a:rPr lang="en-US" sz="1050" b="1" dirty="0">
                <a:solidFill>
                  <a:srgbClr val="000000"/>
                </a:solidFill>
                <a:latin typeface="Arial" panose="020B0604020202020204" pitchFamily="34" charset="0"/>
              </a:rPr>
              <a:t>D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. Cu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cât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creşte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tensiunea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</a:rPr>
              <a:t>V</a:t>
            </a:r>
            <a:r>
              <a:rPr lang="en-US" sz="1050" b="1" dirty="0">
                <a:solidFill>
                  <a:srgbClr val="000000"/>
                </a:solidFill>
                <a:latin typeface="Arial" panose="020B0604020202020204" pitchFamily="34" charset="0"/>
              </a:rPr>
              <a:t>GG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cu</a:t>
            </a:r>
            <a:b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</a:b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atât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scade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curentul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</a:rPr>
              <a:t>I</a:t>
            </a:r>
            <a:r>
              <a:rPr lang="en-US" sz="1050" b="1" dirty="0">
                <a:solidFill>
                  <a:srgbClr val="000000"/>
                </a:solidFill>
                <a:latin typeface="Arial" panose="020B0604020202020204" pitchFamily="34" charset="0"/>
              </a:rPr>
              <a:t>D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până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ce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canalul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se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goleşte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complet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curentul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</a:rPr>
              <a:t>I</a:t>
            </a:r>
            <a:r>
              <a:rPr lang="en-US" sz="1050" b="1" dirty="0">
                <a:solidFill>
                  <a:srgbClr val="000000"/>
                </a:solidFill>
                <a:latin typeface="Arial" panose="020B0604020202020204" pitchFamily="34" charset="0"/>
              </a:rPr>
              <a:t>D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devine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nul</a:t>
            </a:r>
            <a:r>
              <a:rPr lang="en-US" dirty="0"/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0" y="5380672"/>
            <a:ext cx="1214399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Dacă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pe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grilă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se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aplică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o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tensiune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pozitivă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sarcinile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pozitive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pe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grilă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atrag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electronii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de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conducţie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din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canalul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n.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Deoarece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canalul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se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îmbogăţeşte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electroni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conductivitatea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lui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creşte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ceea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ce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duce la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creşterea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intensităţii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curentului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de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drenă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I</a:t>
            </a:r>
            <a:r>
              <a:rPr lang="en-US" sz="105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D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. Cu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cât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creşte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tensiunea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</a:rPr>
              <a:t>V</a:t>
            </a:r>
            <a:r>
              <a:rPr lang="en-US" sz="1050" b="1" dirty="0">
                <a:solidFill>
                  <a:srgbClr val="000000"/>
                </a:solidFill>
                <a:latin typeface="Arial" panose="020B0604020202020204" pitchFamily="34" charset="0"/>
              </a:rPr>
              <a:t>GG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cu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atât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creşte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curentul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</a:rPr>
              <a:t>I</a:t>
            </a:r>
            <a:r>
              <a:rPr lang="en-US" sz="1050" b="1" dirty="0">
                <a:solidFill>
                  <a:srgbClr val="000000"/>
                </a:solidFill>
                <a:latin typeface="Arial" panose="020B0604020202020204" pitchFamily="34" charset="0"/>
              </a:rPr>
              <a:t>D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cazul</a:t>
            </a:r>
            <a:r>
              <a:rPr lang="en-US" dirty="0"/>
              <a:t> TEC-MOS cu canal </a:t>
            </a:r>
            <a:r>
              <a:rPr lang="en-US" dirty="0" err="1"/>
              <a:t>iniţial</a:t>
            </a:r>
            <a:r>
              <a:rPr lang="en-US" dirty="0"/>
              <a:t> P, </a:t>
            </a:r>
            <a:r>
              <a:rPr lang="en-US" dirty="0" err="1"/>
              <a:t>tranzistoarele</a:t>
            </a:r>
            <a:r>
              <a:rPr lang="en-US" dirty="0"/>
              <a:t> </a:t>
            </a:r>
            <a:r>
              <a:rPr lang="en-US" dirty="0" err="1"/>
              <a:t>funcţionează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mod similar, </a:t>
            </a:r>
            <a:r>
              <a:rPr lang="en-US" dirty="0" smtClean="0"/>
              <a:t>cu </a:t>
            </a:r>
            <a:r>
              <a:rPr lang="en-US" dirty="0" err="1" smtClean="0"/>
              <a:t>excepţia</a:t>
            </a:r>
            <a:r>
              <a:rPr lang="en-US" dirty="0" smtClean="0"/>
              <a:t> </a:t>
            </a:r>
            <a:r>
              <a:rPr lang="en-US" dirty="0" err="1"/>
              <a:t>faptului</a:t>
            </a:r>
            <a:r>
              <a:rPr lang="en-US" dirty="0"/>
              <a:t> </a:t>
            </a:r>
            <a:r>
              <a:rPr lang="en-US" dirty="0" err="1"/>
              <a:t>că</a:t>
            </a:r>
            <a:r>
              <a:rPr lang="en-US" dirty="0"/>
              <a:t> </a:t>
            </a:r>
            <a:r>
              <a:rPr lang="en-US" dirty="0" err="1"/>
              <a:t>polarităţile</a:t>
            </a:r>
            <a:r>
              <a:rPr lang="en-US" dirty="0"/>
              <a:t> </a:t>
            </a:r>
            <a:r>
              <a:rPr lang="en-US" dirty="0" err="1"/>
              <a:t>tensiunilor</a:t>
            </a:r>
            <a:r>
              <a:rPr lang="en-US" dirty="0"/>
              <a:t> </a:t>
            </a:r>
            <a:r>
              <a:rPr lang="en-US" dirty="0" err="1"/>
              <a:t>sunt</a:t>
            </a:r>
            <a:r>
              <a:rPr lang="en-US" dirty="0"/>
              <a:t> </a:t>
            </a:r>
            <a:r>
              <a:rPr lang="en-US" dirty="0" err="1"/>
              <a:t>inversate</a:t>
            </a:r>
            <a:r>
              <a:rPr lang="en-US" dirty="0"/>
              <a:t>.</a:t>
            </a:r>
            <a:br>
              <a:rPr lang="en-US" dirty="0"/>
            </a:b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cele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multe</a:t>
            </a:r>
            <a:r>
              <a:rPr lang="en-US" dirty="0"/>
              <a:t> </a:t>
            </a:r>
            <a:r>
              <a:rPr lang="en-US" dirty="0" err="1"/>
              <a:t>cazuri</a:t>
            </a:r>
            <a:r>
              <a:rPr lang="en-US" dirty="0"/>
              <a:t>, </a:t>
            </a:r>
            <a:r>
              <a:rPr lang="en-US" dirty="0" err="1"/>
              <a:t>aceste</a:t>
            </a:r>
            <a:r>
              <a:rPr lang="en-US" dirty="0"/>
              <a:t> </a:t>
            </a:r>
            <a:r>
              <a:rPr lang="en-US" dirty="0" err="1"/>
              <a:t>tranzistoare</a:t>
            </a:r>
            <a:r>
              <a:rPr lang="en-US" dirty="0"/>
              <a:t> </a:t>
            </a:r>
            <a:r>
              <a:rPr lang="en-US" dirty="0" err="1"/>
              <a:t>sunt</a:t>
            </a:r>
            <a:r>
              <a:rPr lang="en-US" dirty="0"/>
              <a:t> </a:t>
            </a:r>
            <a:r>
              <a:rPr lang="en-US" dirty="0" err="1"/>
              <a:t>utilizate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b="1" dirty="0" err="1"/>
              <a:t>regim</a:t>
            </a:r>
            <a:r>
              <a:rPr lang="en-US" b="1" dirty="0"/>
              <a:t> de </a:t>
            </a:r>
            <a:r>
              <a:rPr lang="en-US" b="1" dirty="0" err="1"/>
              <a:t>sărăcire</a:t>
            </a:r>
            <a:r>
              <a:rPr lang="en-US" dirty="0"/>
              <a:t>.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50891" y="980967"/>
            <a:ext cx="29674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</a:rPr>
              <a:t>TEC-MOS cu canal </a:t>
            </a: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</a:rPr>
              <a:t>iniţial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5655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4786" y="751193"/>
            <a:ext cx="6610350" cy="401955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0" y="-79742"/>
            <a:ext cx="114888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La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aceste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tranzistoare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canalul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conducţie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nu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realizat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constructiv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Canalul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conducţie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indus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dacă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tranzistorul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polarizat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corect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cu 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</a:rPr>
              <a:t>o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tensiune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grilă-sursă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mai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mare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decât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tensiunea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de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prag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</a:rPr>
              <a:t>. TEC-MOS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cu canal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indus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lucrează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numai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regim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îmbogăţire</a:t>
            </a:r>
            <a:r>
              <a:rPr lang="en-US" dirty="0"/>
              <a:t> </a:t>
            </a:r>
            <a:br>
              <a:rPr lang="en-US" dirty="0"/>
            </a:br>
            <a:endParaRPr lang="en-US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0" y="797421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</a:rPr>
              <a:t>TEC-MOS cu canal </a:t>
            </a: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</a:rPr>
              <a:t>indus</a:t>
            </a:r>
            <a:r>
              <a:rPr lang="en-US" dirty="0"/>
              <a:t> </a:t>
            </a:r>
            <a:br>
              <a:rPr lang="en-US" dirty="0"/>
            </a:br>
            <a:endParaRPr lang="en-US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685136" y="520422"/>
            <a:ext cx="5437454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Dacă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pe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grila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tranzistorului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se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aplică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o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tensiune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pozitivă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mai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mare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decât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tensiunea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prag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aceasta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generează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pe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suprafaţa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substratului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un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strat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subţire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de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sarcini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</a:rPr>
              <a:t> negative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regiunea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substrat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din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vecinătatea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grilei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Astfel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se induce un canal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între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/>
            </a:r>
            <a:b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</a:b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drenă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sursă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a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cărui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conductivitate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creşte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odată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cu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creşterea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tensiunii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grilă-sursă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  <a:b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</a:b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Cu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cât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creşte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tensiunea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</a:rPr>
              <a:t>V</a:t>
            </a:r>
            <a:r>
              <a:rPr lang="en-US" sz="1050" b="1" dirty="0">
                <a:solidFill>
                  <a:srgbClr val="000000"/>
                </a:solidFill>
                <a:latin typeface="Arial" panose="020B0604020202020204" pitchFamily="34" charset="0"/>
              </a:rPr>
              <a:t>GG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cu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atât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creşte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curentul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I</a:t>
            </a:r>
            <a:r>
              <a:rPr lang="en-US" sz="105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D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/>
            </a:r>
            <a:b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</a:b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Un TEC-MOS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obişnuit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are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canalul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conducţie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îngust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lung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ceea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ce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duce la 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</a:rPr>
              <a:t>o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rezistenţă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drenă-sursă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mare.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Acest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lucru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limitează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utilizarea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tranzistoarelor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circuite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curenţi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mici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Pentru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utilizarea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tranzistoarelor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circuite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putere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trebuie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modificate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din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construcţie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dimensiunile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forma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canalului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Prin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lărgirea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scurtarea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/>
            </a:r>
            <a:b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</a:b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canalului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rezistenţa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lui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scade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permiţând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obţinerea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unor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tensiuni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curenţi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mai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mari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  <a:r>
              <a:rPr lang="en-US" dirty="0"/>
              <a:t>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0" y="5475624"/>
            <a:ext cx="1212259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</a:rPr>
              <a:t>Dispozitivele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</a:rPr>
              <a:t> TEC-MOS se pot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</a:rPr>
              <a:t>distruge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</a:rPr>
              <a:t>foarte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</a:rPr>
              <a:t>uşor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</a:rPr>
              <a:t>datorită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descărcărilor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electrostatice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</a:rPr>
              <a:t>Pentru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</a:rPr>
              <a:t> a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</a:rPr>
              <a:t>prevenii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</a:rPr>
              <a:t>această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</a:rPr>
              <a:t>situaţie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</a:rPr>
              <a:t>trebuie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</a:rPr>
              <a:t>luate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</a:rPr>
              <a:t>următoarele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</a:rPr>
              <a:t>măsuri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</a:rPr>
              <a:t>de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precauţie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</a:rPr>
              <a:t>:</a:t>
            </a:r>
            <a:b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</a:rPr>
            </a:br>
            <a:r>
              <a:rPr lang="en-US" sz="1400" dirty="0">
                <a:solidFill>
                  <a:srgbClr val="000000"/>
                </a:solidFill>
                <a:latin typeface="Symbol" panose="05050102010706020507" pitchFamily="18" charset="2"/>
              </a:rPr>
              <a:t>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</a:rPr>
              <a:t>dispozitivele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</a:rPr>
              <a:t> TEC-MOS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</a:rPr>
              <a:t>trebuie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</a:rPr>
              <a:t>păstrate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</a:rPr>
              <a:t>în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</a:rPr>
              <a:t>ambalaj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</a:rPr>
              <a:t> din material antistatic 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</a:rPr>
              <a:t>cu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terminalele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</a:rPr>
              <a:t>scurtcircuitate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</a:rPr>
              <a:t> cu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</a:rPr>
              <a:t>staniol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</a:rPr>
              <a:t>sau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</a:rPr>
              <a:t> un conductor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</a:rPr>
              <a:t>metalic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</a:rPr>
              <a:t>subţire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</a:rPr>
              <a:t>;</a:t>
            </a:r>
            <a:b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</a:rPr>
            </a:br>
            <a:r>
              <a:rPr lang="en-US" sz="1400" dirty="0">
                <a:solidFill>
                  <a:srgbClr val="000000"/>
                </a:solidFill>
                <a:latin typeface="Symbol" panose="05050102010706020507" pitchFamily="18" charset="2"/>
              </a:rPr>
              <a:t>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</a:rPr>
              <a:t>scurtcircuitul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</a:rPr>
              <a:t>dintre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</a:rPr>
              <a:t>terminale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</a:rPr>
              <a:t> se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</a:rPr>
              <a:t>îndepărtează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</a:rPr>
              <a:t>numai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</a:rPr>
              <a:t>după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</a:rPr>
              <a:t>ce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</a:rPr>
              <a:t>tranzistorul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</a:rPr>
              <a:t>a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fost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</a:rPr>
              <a:t>lipit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</a:rPr>
              <a:t>;</a:t>
            </a:r>
            <a:b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</a:rPr>
            </a:br>
            <a:r>
              <a:rPr lang="en-US" sz="1400" dirty="0">
                <a:solidFill>
                  <a:srgbClr val="000000"/>
                </a:solidFill>
                <a:latin typeface="Symbol" panose="05050102010706020507" pitchFamily="18" charset="2"/>
              </a:rPr>
              <a:t> 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</a:rPr>
              <a:t>nu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</a:rPr>
              <a:t>este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</a:rPr>
              <a:t>permisă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</a:rPr>
              <a:t>aplicarea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</a:rPr>
              <a:t>unui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</a:rPr>
              <a:t>semnal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</a:rPr>
              <a:t> de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</a:rPr>
              <a:t>intrare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</a:rPr>
              <a:t>pe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</a:rPr>
              <a:t>grila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</a:rPr>
              <a:t>tranzistorului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dacă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circuitul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</a:rPr>
              <a:t>în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</a:rPr>
              <a:t> care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</a:rPr>
              <a:t>este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</a:rPr>
              <a:t>acesta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</a:rPr>
              <a:t> nu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</a:rPr>
              <a:t>este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</a:rPr>
              <a:t>alimentat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</a:rPr>
              <a:t>în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</a:rPr>
              <a:t>curent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</a:rPr>
              <a:t>continuu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  <a:r>
              <a:rPr lang="en-US" sz="1400" dirty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20162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6867</TotalTime>
  <Words>934</Words>
  <Application>Microsoft Office PowerPoint</Application>
  <PresentationFormat>Широкоэкранный</PresentationFormat>
  <Paragraphs>110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5" baseType="lpstr">
      <vt:lpstr>Arial</vt:lpstr>
      <vt:lpstr>Calibri</vt:lpstr>
      <vt:lpstr>Calibri Light</vt:lpstr>
      <vt:lpstr>Cambria</vt:lpstr>
      <vt:lpstr>Helvetica Neue</vt:lpstr>
      <vt:lpstr>Symbol</vt:lpstr>
      <vt:lpstr>Times New Roman</vt:lpstr>
      <vt:lpstr>TimesNewRomanPS-BoldMT</vt:lpstr>
      <vt:lpstr>TimesNewRomanPS-ItalicMT</vt:lpstr>
      <vt:lpstr>TimesNewRomanPSMT</vt:lpstr>
      <vt:lpstr>Office Theme</vt:lpstr>
      <vt:lpstr>Circuite și Dispozitive Electronice  Tema 6 – Tranzistoare cu efect de câmp. Clasificare. Caracteristici.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Circuite și Dispozitive Electronice  L.1 – Introducere</dc:title>
  <dc:creator>Пользователь Windows</dc:creator>
  <cp:lastModifiedBy>Пользователь Windows</cp:lastModifiedBy>
  <cp:revision>255</cp:revision>
  <dcterms:created xsi:type="dcterms:W3CDTF">2020-08-28T11:28:42Z</dcterms:created>
  <dcterms:modified xsi:type="dcterms:W3CDTF">2024-12-11T13:55:43Z</dcterms:modified>
</cp:coreProperties>
</file>