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EB Garamond"/>
      <p:regular r:id="rId15"/>
      <p:bold r:id="rId16"/>
      <p:italic r:id="rId17"/>
      <p:boldItalic r:id="rId18"/>
    </p:embeddedFont>
    <p:embeddedFont>
      <p:font typeface="PT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TSans-bold.fntdata"/><Relationship Id="rId11" Type="http://schemas.openxmlformats.org/officeDocument/2006/relationships/slide" Target="slides/slide6.xml"/><Relationship Id="rId22" Type="http://schemas.openxmlformats.org/officeDocument/2006/relationships/font" Target="fonts/PTSans-boldItalic.fntdata"/><Relationship Id="rId10" Type="http://schemas.openxmlformats.org/officeDocument/2006/relationships/slide" Target="slides/slide5.xml"/><Relationship Id="rId21" Type="http://schemas.openxmlformats.org/officeDocument/2006/relationships/font" Target="fonts/PT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BGaramond-regular.fntdata"/><Relationship Id="rId14" Type="http://schemas.openxmlformats.org/officeDocument/2006/relationships/slide" Target="slides/slide9.xml"/><Relationship Id="rId17" Type="http://schemas.openxmlformats.org/officeDocument/2006/relationships/font" Target="fonts/EBGaramond-italic.fntdata"/><Relationship Id="rId16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TSans-regular.fntdata"/><Relationship Id="rId6" Type="http://schemas.openxmlformats.org/officeDocument/2006/relationships/slide" Target="slides/slide1.xml"/><Relationship Id="rId18" Type="http://schemas.openxmlformats.org/officeDocument/2006/relationships/font" Target="fonts/EBGaramon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7715664b1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" name="Google Shape;22;g7715664b1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951ef5365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g951ef5365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7715664b19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7715664b1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94550636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9455063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945506367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945506367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945506367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945506367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45506367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45506367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51ef5365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51ef5365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51ef53652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51ef53652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Page" type="title">
  <p:cSld name="TITLE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/>
        </p:nvSpPr>
        <p:spPr>
          <a:xfrm>
            <a:off x="0" y="0"/>
            <a:ext cx="9144000" cy="2362800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FFFF"/>
              </a:solidFill>
            </a:endParaRPr>
          </a:p>
        </p:txBody>
      </p:sp>
      <p:sp>
        <p:nvSpPr>
          <p:cNvPr id="8" name="Google Shape;8;p2"/>
          <p:cNvSpPr txBox="1"/>
          <p:nvPr/>
        </p:nvSpPr>
        <p:spPr>
          <a:xfrm>
            <a:off x="0" y="3012000"/>
            <a:ext cx="9144000" cy="17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65200" y="3204438"/>
            <a:ext cx="1413600" cy="14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/>
        </p:nvSpPr>
        <p:spPr>
          <a:xfrm>
            <a:off x="0" y="4810475"/>
            <a:ext cx="9144000" cy="3333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</a:endParaRPr>
          </a:p>
        </p:txBody>
      </p:sp>
      <p:sp>
        <p:nvSpPr>
          <p:cNvPr id="11" name="Google Shape;11;p2"/>
          <p:cNvSpPr txBox="1"/>
          <p:nvPr/>
        </p:nvSpPr>
        <p:spPr>
          <a:xfrm>
            <a:off x="0" y="2362875"/>
            <a:ext cx="9144000" cy="649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B539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/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 sz="1200">
                <a:solidFill>
                  <a:srgbClr val="0B5394"/>
                </a:solidFill>
              </a:defRPr>
            </a:lvl1pPr>
            <a:lvl2pPr lvl="1" rtl="0" algn="ctr">
              <a:buNone/>
              <a:defRPr b="1" sz="1200">
                <a:solidFill>
                  <a:srgbClr val="0B5394"/>
                </a:solidFill>
              </a:defRPr>
            </a:lvl2pPr>
            <a:lvl3pPr lvl="2" rtl="0" algn="ctr">
              <a:buNone/>
              <a:defRPr b="1" sz="1200">
                <a:solidFill>
                  <a:srgbClr val="0B5394"/>
                </a:solidFill>
              </a:defRPr>
            </a:lvl3pPr>
            <a:lvl4pPr lvl="3" rtl="0" algn="ctr">
              <a:buNone/>
              <a:defRPr b="1" sz="1200">
                <a:solidFill>
                  <a:srgbClr val="0B5394"/>
                </a:solidFill>
              </a:defRPr>
            </a:lvl4pPr>
            <a:lvl5pPr lvl="4" rtl="0" algn="ctr">
              <a:buNone/>
              <a:defRPr b="1" sz="1200">
                <a:solidFill>
                  <a:srgbClr val="0B5394"/>
                </a:solidFill>
              </a:defRPr>
            </a:lvl5pPr>
            <a:lvl6pPr lvl="5" rtl="0" algn="ctr">
              <a:buNone/>
              <a:defRPr b="1" sz="1200">
                <a:solidFill>
                  <a:srgbClr val="0B5394"/>
                </a:solidFill>
              </a:defRPr>
            </a:lvl6pPr>
            <a:lvl7pPr lvl="6" rtl="0" algn="ctr">
              <a:buNone/>
              <a:defRPr b="1" sz="1200">
                <a:solidFill>
                  <a:srgbClr val="0B5394"/>
                </a:solidFill>
              </a:defRPr>
            </a:lvl7pPr>
            <a:lvl8pPr lvl="7" rtl="0" algn="ctr">
              <a:buNone/>
              <a:defRPr b="1" sz="1200">
                <a:solidFill>
                  <a:srgbClr val="0B5394"/>
                </a:solidFill>
              </a:defRPr>
            </a:lvl8pPr>
            <a:lvl9pPr lvl="8" rtl="0" algn="ctr">
              <a:buNone/>
              <a:defRPr b="1" sz="1200">
                <a:solidFill>
                  <a:srgbClr val="0B5394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" name="Google Shape;18;p3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SECTION_HEADER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tnext.io/solid-principles-explanation-and-examples-715b975dcad4" TargetMode="External"/><Relationship Id="rId4" Type="http://schemas.openxmlformats.org/officeDocument/2006/relationships/hyperlink" Target="https://scotch.io/bar-talk/s-o-l-i-d-the-first-five-principles-of-object-oriented-design" TargetMode="External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ctrTitle"/>
          </p:nvPr>
        </p:nvSpPr>
        <p:spPr>
          <a:xfrm>
            <a:off x="0" y="0"/>
            <a:ext cx="9144000" cy="2571900"/>
          </a:xfrm>
          <a:prstGeom prst="rect">
            <a:avLst/>
          </a:prstGeom>
          <a:solidFill>
            <a:srgbClr val="0B5394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Software Design Techniques and Mechanisms</a:t>
            </a:r>
            <a:endParaRPr b="1" sz="30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Topic: SOLID Principles</a:t>
            </a:r>
            <a:endParaRPr b="1" sz="30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5" name="Google Shape;25;p5"/>
          <p:cNvSpPr txBox="1"/>
          <p:nvPr/>
        </p:nvSpPr>
        <p:spPr>
          <a:xfrm>
            <a:off x="0" y="3153450"/>
            <a:ext cx="9144000" cy="1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0" y="4733975"/>
            <a:ext cx="9144000" cy="4095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Chișinău 2021</a:t>
            </a:r>
            <a:endParaRPr b="1" sz="16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" name="Google Shape;27;p5"/>
          <p:cNvSpPr txBox="1"/>
          <p:nvPr/>
        </p:nvSpPr>
        <p:spPr>
          <a:xfrm>
            <a:off x="0" y="2571750"/>
            <a:ext cx="9144000" cy="58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Presenter: Drumea Vasile</a:t>
            </a:r>
            <a:endParaRPr b="1" sz="16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Overview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-5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SOLID is an acronym for 5 OOP design principles. [1]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●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The intent is to make software: 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○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m</a:t>
            </a: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ore understandable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○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e</a:t>
            </a: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asier to maintain/test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1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PT Sans"/>
              <a:buChar char="○"/>
            </a:pPr>
            <a:r>
              <a:rPr b="1" lang="en" sz="20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extendable</a:t>
            </a:r>
            <a:endParaRPr b="1" sz="20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4" name="Google Shape;34;p6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" name="Google Shape;36;p6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Single Responsibility Principle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Char char="●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Every piece of software (i.e. module, class or function) should be responsible over a single part of functionality provided by the software.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Char char="●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Being responsible only for one thing, it will have only one reason to change.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" name="Google Shape;46;p7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Open Closed Principle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Char char="●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Each piece of software should be open for extension and closed for modification.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Char char="●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The behavior should be extended without needing to modify the internals.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4" name="Google Shape;54;p8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Google Shape;56;p8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Liskov Substitution Principle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Char char="●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Objects of a class should be substitutable with instances of the existing subclasses, without altering the functionalities of the software.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4" name="Google Shape;64;p9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Google Shape;66;p9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" name="Google Shape;67;p9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Interface Segregation Principle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Char char="●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A client shouldn’t be forced to implement an interface, or methods from an interface, that it doesn’t use.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Char char="●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It is recommended to split larger interfaces into multiple smaller ones.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4" name="Google Shape;74;p10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0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Dependency Inversion Principle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Char char="●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Software entities must depend on abstractions, not on concrete things. 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Char char="●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Separate modules, that are located on different levels must not depend directly on each other, but should rely on abstractions.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4" name="Google Shape;84;p11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1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" name="Google Shape;87;p11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>
            <p:ph type="title"/>
          </p:nvPr>
        </p:nvSpPr>
        <p:spPr>
          <a:xfrm>
            <a:off x="0" y="0"/>
            <a:ext cx="9144000" cy="10176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   References</a:t>
            </a:r>
            <a:endParaRPr b="1" sz="240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0" y="1017600"/>
            <a:ext cx="9144000" cy="36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 u="sng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https://itnext.io/solid-principles-explanation-and-examples-715b975dcad4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 u="sng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4"/>
              </a:rPr>
              <a:t>https://scotch.io/bar-talk/s-o-l-i-d-the-first-five-principles-of-object-oriented-design</a:t>
            </a: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Robert C. Martin, 2000,</a:t>
            </a:r>
            <a:r>
              <a:rPr b="1" i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 Design Principles and Design Patterns</a:t>
            </a:r>
            <a:endParaRPr b="1" i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T Sans"/>
              <a:buAutoNum type="arabicPeriod"/>
            </a:pPr>
            <a:r>
              <a:rPr b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Robert C. Martin, 2008, </a:t>
            </a:r>
            <a:r>
              <a:rPr b="1" i="1" lang="en" sz="18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Clean Code</a:t>
            </a:r>
            <a:endParaRPr b="1" sz="18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0" y="4632900"/>
            <a:ext cx="91440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6363" y="4632900"/>
            <a:ext cx="1496087" cy="458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2"/>
          <p:cNvCxnSpPr/>
          <p:nvPr/>
        </p:nvCxnSpPr>
        <p:spPr>
          <a:xfrm flipH="1" rot="10800000">
            <a:off x="91440" y="4636008"/>
            <a:ext cx="8961000" cy="9000"/>
          </a:xfrm>
          <a:prstGeom prst="straightConnector1">
            <a:avLst/>
          </a:prstGeom>
          <a:noFill/>
          <a:ln cap="flat" cmpd="sng" w="19050">
            <a:solidFill>
              <a:srgbClr val="0B539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0" y="4632975"/>
            <a:ext cx="547800" cy="51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EB Garamond"/>
                <a:ea typeface="EB Garamond"/>
                <a:cs typeface="EB Garamond"/>
                <a:sym typeface="EB Garamond"/>
              </a:rPr>
              <a:t>‹#›</a:t>
            </a:fld>
            <a:endParaRPr sz="2000"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/>
        </p:nvSpPr>
        <p:spPr>
          <a:xfrm>
            <a:off x="904200" y="2143800"/>
            <a:ext cx="73356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Thanks for your attention!</a:t>
            </a:r>
            <a:endParaRPr b="1" sz="24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B5394"/>
                </a:solidFill>
                <a:latin typeface="PT Sans"/>
                <a:ea typeface="PT Sans"/>
                <a:cs typeface="PT Sans"/>
                <a:sym typeface="PT Sans"/>
              </a:rPr>
              <a:t>Questions?</a:t>
            </a:r>
            <a:endParaRPr b="1" sz="2400">
              <a:solidFill>
                <a:srgbClr val="0B539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UM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