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8" r:id="rId9"/>
    <p:sldId id="263" r:id="rId10"/>
    <p:sldId id="264" r:id="rId11"/>
    <p:sldId id="265" r:id="rId12"/>
    <p:sldId id="266" r:id="rId13"/>
    <p:sldId id="267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70" autoAdjust="0"/>
    <p:restoredTop sz="94937" autoAdjust="0"/>
  </p:normalViewPr>
  <p:slideViewPr>
    <p:cSldViewPr snapToGrid="0">
      <p:cViewPr varScale="1">
        <p:scale>
          <a:sx n="111" d="100"/>
          <a:sy n="111" d="100"/>
        </p:scale>
        <p:origin x="-852" y="-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527F67-3A50-4297-B8B6-693DA88AA5E4}" type="datetimeFigureOut">
              <a:rPr lang="en-US" smtClean="0"/>
              <a:t>5/1/2022</a:t>
            </a:fld>
            <a:endParaRPr lang="en-US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58DB0D-707A-4B4F-9F6C-74B60B20FB9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06558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5/1/2022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8014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5/1/2022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4207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5/1/2022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97679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5/1/2022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6196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5/1/2022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63510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5/1/2022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1166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5/1/2022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2972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5/1/2022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0483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5/1/2022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44779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5/1/2022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882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5/1/2022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60697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7CAE28-B5DB-416C-BBE2-FF443ED9C5B5}" type="datetimeFigureOut">
              <a:rPr lang="en-US" smtClean="0"/>
              <a:t>5/1/2022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BC0902-DFCD-4542-83AB-0F1E2C26E2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1582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434564" y="422567"/>
            <a:ext cx="11633703" cy="1426913"/>
          </a:xfrm>
        </p:spPr>
        <p:txBody>
          <a:bodyPr anchor="t">
            <a:normAutofit fontScale="90000"/>
          </a:bodyPr>
          <a:lstStyle/>
          <a:p>
            <a:r>
              <a:rPr lang="x-none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REȚELE DE CALCULATOARE</a:t>
            </a:r>
            <a:br>
              <a:rPr lang="x-none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x-none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x-none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ro-MO" sz="4000" b="1" smtClean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Legături de Date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o-RO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406305" y="6047715"/>
            <a:ext cx="9144000" cy="495678"/>
          </a:xfrm>
        </p:spPr>
        <p:txBody>
          <a:bodyPr/>
          <a:lstStyle/>
          <a:p>
            <a:r>
              <a:rPr lang="x-none" dirty="0" smtClean="0"/>
              <a:t>Conf. Univ. Dr. Crețu Vasilii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366662" y="3302529"/>
            <a:ext cx="104295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x-none" b="1" dirty="0" smtClean="0"/>
              <a:t>Scopul Lecției: </a:t>
            </a:r>
            <a:r>
              <a:rPr lang="en-US" b="1" dirty="0" smtClean="0"/>
              <a:t>De a face </a:t>
            </a:r>
            <a:r>
              <a:rPr lang="en-US" b="1" err="1" smtClean="0"/>
              <a:t>cunoștință</a:t>
            </a:r>
            <a:r>
              <a:rPr lang="en-US" b="1" smtClean="0"/>
              <a:t> </a:t>
            </a:r>
            <a:r>
              <a:rPr lang="en-US" b="1" smtClean="0"/>
              <a:t>cu</a:t>
            </a:r>
            <a:r>
              <a:rPr lang="ro-MO" b="1" smtClean="0"/>
              <a:t> funcșiile și utilizarea Nivelului Legături de Date. De a cunoaște funcțiile Subnivelurilor LLC și MAC.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0" y="1748559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b="1" smtClean="0"/>
              <a:t>Func</a:t>
            </a:r>
            <a:r>
              <a:rPr lang="ro-MO" b="1" smtClean="0"/>
              <a:t>ț</a:t>
            </a:r>
            <a:r>
              <a:rPr lang="en-US" b="1" smtClean="0"/>
              <a:t>iile </a:t>
            </a:r>
            <a:r>
              <a:rPr lang="ro-MO" b="1" smtClean="0"/>
              <a:t>și utilizarea Nivelului Legături de Date</a:t>
            </a:r>
            <a:r>
              <a:rPr lang="ro-RO" b="1"/>
              <a:t>. Subnivelul LLC. Subnivelul MAC. Antetul Nivelului Legături de Date. Protocoale de acces </a:t>
            </a:r>
            <a:r>
              <a:rPr lang="ro-RO" b="1"/>
              <a:t>la </a:t>
            </a:r>
            <a:r>
              <a:rPr lang="ro-RO" b="1" smtClean="0"/>
              <a:t>mediu</a:t>
            </a:r>
            <a:r>
              <a:rPr lang="ro-RO" b="1"/>
              <a:t>. </a:t>
            </a:r>
            <a:r>
              <a:rPr lang="en-US" b="1"/>
              <a:t>Protocolul </a:t>
            </a:r>
            <a:r>
              <a:rPr lang="en-US" b="1" smtClean="0"/>
              <a:t>CSMA/CD</a:t>
            </a:r>
            <a:r>
              <a:rPr lang="ro-MO" b="1" smtClean="0"/>
              <a:t>. </a:t>
            </a:r>
            <a:r>
              <a:rPr lang="ro-RO" b="1"/>
              <a:t>Protocolul </a:t>
            </a:r>
            <a:r>
              <a:rPr lang="ro-RO" b="1"/>
              <a:t>CSMA/CA </a:t>
            </a:r>
            <a:r>
              <a:rPr lang="ro-RO" b="1"/>
              <a:t>. Domeniul de coliziune şi </a:t>
            </a:r>
            <a:r>
              <a:rPr lang="ro-RO" b="1"/>
              <a:t>de </a:t>
            </a:r>
            <a:r>
              <a:rPr lang="ro-RO" b="1" smtClean="0"/>
              <a:t>broadcast.</a:t>
            </a:r>
            <a:endParaRPr lang="en-US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63985" y="4503812"/>
            <a:ext cx="10234945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o-RO" b="1" dirty="0"/>
              <a:t>Studentul trebuie </a:t>
            </a:r>
            <a:r>
              <a:rPr lang="ro-RO" b="1" i="1" dirty="0"/>
              <a:t>să cunoască:</a:t>
            </a:r>
            <a:endParaRPr lang="ro-RO" b="1" dirty="0"/>
          </a:p>
          <a:p>
            <a:r>
              <a:rPr lang="ro-RO" b="1" i="1" dirty="0"/>
              <a:t>§ </a:t>
            </a:r>
            <a:r>
              <a:rPr lang="ro-RO" b="1" i="1"/>
              <a:t> </a:t>
            </a:r>
            <a:r>
              <a:rPr lang="ro-RO" b="1" i="1" smtClean="0"/>
              <a:t>Funcțiile și utilizarea nivelului Legături de Date</a:t>
            </a:r>
            <a:endParaRPr lang="ro-RO" b="1" dirty="0"/>
          </a:p>
          <a:p>
            <a:r>
              <a:rPr lang="ro-RO" b="1" i="1" dirty="0"/>
              <a:t>§ </a:t>
            </a:r>
            <a:r>
              <a:rPr lang="ro-RO" b="1" i="1"/>
              <a:t> </a:t>
            </a:r>
            <a:r>
              <a:rPr lang="ro-RO" b="1" i="1" smtClean="0"/>
              <a:t>Funcționarea subnivelurilor LLC și MAC.</a:t>
            </a:r>
            <a:endParaRPr lang="ro-RO" b="1" dirty="0"/>
          </a:p>
          <a:p>
            <a:r>
              <a:rPr lang="ro-RO" b="1" i="1" dirty="0"/>
              <a:t>§ </a:t>
            </a:r>
            <a:r>
              <a:rPr lang="ro-RO" b="1" i="1"/>
              <a:t> </a:t>
            </a:r>
            <a:r>
              <a:rPr lang="ro-RO" b="1" i="1" smtClean="0"/>
              <a:t>Protocoalele CSMA/CD și CSMA/CA</a:t>
            </a:r>
            <a:endParaRPr lang="ro-RO" b="1" i="1" dirty="0" smtClean="0"/>
          </a:p>
          <a:p>
            <a:r>
              <a:rPr lang="ro-RO" b="1" i="1" dirty="0"/>
              <a:t>§ </a:t>
            </a:r>
            <a:r>
              <a:rPr lang="ro-RO" b="1" i="1"/>
              <a:t> </a:t>
            </a:r>
            <a:r>
              <a:rPr lang="ro-RO" b="1" i="1" smtClean="0"/>
              <a:t>Noțiunea de domeniu de coliziune și brodcast. </a:t>
            </a:r>
            <a:endParaRPr lang="ro-RO" b="1" dirty="0"/>
          </a:p>
        </p:txBody>
      </p:sp>
    </p:spTree>
    <p:extLst>
      <p:ext uri="{BB962C8B-B14F-4D97-AF65-F5344CB8AC3E}">
        <p14:creationId xmlns:p14="http://schemas.microsoft.com/office/powerpoint/2010/main" val="26999531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536918"/>
          </a:xfrm>
        </p:spPr>
        <p:txBody>
          <a:bodyPr>
            <a:normAutofit fontScale="90000"/>
          </a:bodyPr>
          <a:lstStyle/>
          <a:p>
            <a:r>
              <a:rPr lang="en-US" i="1" dirty="0" err="1"/>
              <a:t>Protocolul</a:t>
            </a:r>
            <a:r>
              <a:rPr lang="en-US" i="1" dirty="0"/>
              <a:t> </a:t>
            </a:r>
            <a:r>
              <a:rPr lang="en-US" i="1" dirty="0" smtClean="0"/>
              <a:t>CSMA/CD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0065" y="679622"/>
            <a:ext cx="11837773" cy="606716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Când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staţie</a:t>
            </a:r>
            <a:r>
              <a:rPr lang="en-US" dirty="0"/>
              <a:t> </a:t>
            </a:r>
            <a:r>
              <a:rPr lang="en-US" dirty="0" err="1"/>
              <a:t>doreşte</a:t>
            </a:r>
            <a:r>
              <a:rPr lang="en-US" dirty="0"/>
              <a:t> </a:t>
            </a:r>
            <a:r>
              <a:rPr lang="en-US" dirty="0" err="1"/>
              <a:t>să</a:t>
            </a:r>
            <a:r>
              <a:rPr lang="en-US" dirty="0"/>
              <a:t> </a:t>
            </a:r>
            <a:r>
              <a:rPr lang="en-US" dirty="0" err="1"/>
              <a:t>transmită</a:t>
            </a:r>
            <a:r>
              <a:rPr lang="en-US" dirty="0"/>
              <a:t>,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urmează</a:t>
            </a:r>
            <a:r>
              <a:rPr lang="en-US" dirty="0"/>
              <a:t> </a:t>
            </a:r>
            <a:r>
              <a:rPr lang="en-US" dirty="0" err="1"/>
              <a:t>umătorul</a:t>
            </a:r>
            <a:r>
              <a:rPr lang="en-US" dirty="0"/>
              <a:t> </a:t>
            </a:r>
            <a:r>
              <a:rPr lang="en-US" dirty="0" err="1"/>
              <a:t>procedeu</a:t>
            </a:r>
            <a:r>
              <a:rPr lang="en-US" dirty="0"/>
              <a:t>: </a:t>
            </a:r>
          </a:p>
          <a:p>
            <a:r>
              <a:rPr lang="en-US" dirty="0" smtClean="0"/>
              <a:t> </a:t>
            </a:r>
            <a:r>
              <a:rPr lang="en-US" dirty="0" err="1"/>
              <a:t>Ascultă</a:t>
            </a:r>
            <a:r>
              <a:rPr lang="en-US" dirty="0"/>
              <a:t> </a:t>
            </a:r>
            <a:r>
              <a:rPr lang="en-US" dirty="0" err="1"/>
              <a:t>mediul</a:t>
            </a:r>
            <a:r>
              <a:rPr lang="en-US" dirty="0"/>
              <a:t> </a:t>
            </a:r>
            <a:r>
              <a:rPr lang="en-US" dirty="0" err="1"/>
              <a:t>până</a:t>
            </a:r>
            <a:r>
              <a:rPr lang="en-US" dirty="0"/>
              <a:t> </a:t>
            </a:r>
            <a:r>
              <a:rPr lang="en-US" dirty="0" err="1"/>
              <a:t>când</a:t>
            </a:r>
            <a:r>
              <a:rPr lang="en-US" dirty="0"/>
              <a:t> nu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transmite</a:t>
            </a:r>
            <a:r>
              <a:rPr lang="en-US" dirty="0"/>
              <a:t> </a:t>
            </a:r>
            <a:r>
              <a:rPr lang="en-US" dirty="0" err="1"/>
              <a:t>nimeni</a:t>
            </a:r>
            <a:r>
              <a:rPr lang="en-US" dirty="0"/>
              <a:t> (</a:t>
            </a:r>
            <a:r>
              <a:rPr lang="en-US" dirty="0" err="1"/>
              <a:t>exista</a:t>
            </a:r>
            <a:r>
              <a:rPr lang="en-US" dirty="0"/>
              <a:t> </a:t>
            </a:r>
            <a:r>
              <a:rPr lang="en-US" dirty="0" err="1"/>
              <a:t>mijloace</a:t>
            </a:r>
            <a:r>
              <a:rPr lang="en-US" dirty="0"/>
              <a:t> hardware de </a:t>
            </a:r>
            <a:r>
              <a:rPr lang="en-US" dirty="0" err="1"/>
              <a:t>detecţie</a:t>
            </a:r>
            <a:r>
              <a:rPr lang="en-US" dirty="0"/>
              <a:t> a </a:t>
            </a:r>
            <a:r>
              <a:rPr lang="en-US" dirty="0" err="1"/>
              <a:t>faptului</a:t>
            </a:r>
            <a:r>
              <a:rPr lang="en-US" dirty="0"/>
              <a:t> </a:t>
            </a:r>
            <a:r>
              <a:rPr lang="en-US" dirty="0" err="1"/>
              <a:t>că</a:t>
            </a:r>
            <a:r>
              <a:rPr lang="en-US" dirty="0"/>
              <a:t> o </a:t>
            </a:r>
            <a:r>
              <a:rPr lang="en-US" dirty="0" err="1"/>
              <a:t>altă</a:t>
            </a:r>
            <a:r>
              <a:rPr lang="en-US" dirty="0"/>
              <a:t> </a:t>
            </a:r>
            <a:r>
              <a:rPr lang="en-US" dirty="0" err="1"/>
              <a:t>staţie</a:t>
            </a:r>
            <a:r>
              <a:rPr lang="en-US" dirty="0"/>
              <a:t> </a:t>
            </a:r>
            <a:r>
              <a:rPr lang="en-US" dirty="0" err="1"/>
              <a:t>foloseşte</a:t>
            </a:r>
            <a:r>
              <a:rPr lang="en-US" dirty="0"/>
              <a:t> </a:t>
            </a:r>
            <a:r>
              <a:rPr lang="en-US" dirty="0" err="1"/>
              <a:t>mediul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a </a:t>
            </a:r>
            <a:r>
              <a:rPr lang="en-US" dirty="0" err="1"/>
              <a:t>transmite</a:t>
            </a:r>
            <a:r>
              <a:rPr lang="en-US" dirty="0"/>
              <a:t>); </a:t>
            </a:r>
          </a:p>
          <a:p>
            <a:r>
              <a:rPr lang="en-US" dirty="0" smtClean="0"/>
              <a:t> </a:t>
            </a:r>
            <a:r>
              <a:rPr lang="en-US" dirty="0" err="1"/>
              <a:t>Când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sesizat</a:t>
            </a:r>
            <a:r>
              <a:rPr lang="en-US" dirty="0"/>
              <a:t> </a:t>
            </a:r>
            <a:r>
              <a:rPr lang="en-US" dirty="0" err="1"/>
              <a:t>faptul</a:t>
            </a:r>
            <a:r>
              <a:rPr lang="en-US" dirty="0"/>
              <a:t> </a:t>
            </a:r>
            <a:r>
              <a:rPr lang="en-US" dirty="0" err="1"/>
              <a:t>că</a:t>
            </a:r>
            <a:r>
              <a:rPr lang="en-US" dirty="0"/>
              <a:t> </a:t>
            </a:r>
            <a:r>
              <a:rPr lang="en-US" dirty="0" err="1"/>
              <a:t>nimeni</a:t>
            </a:r>
            <a:r>
              <a:rPr lang="en-US" dirty="0"/>
              <a:t> </a:t>
            </a:r>
            <a:r>
              <a:rPr lang="en-US" dirty="0" err="1"/>
              <a:t>altcineva</a:t>
            </a:r>
            <a:r>
              <a:rPr lang="en-US" dirty="0"/>
              <a:t> nu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transmite</a:t>
            </a:r>
            <a:r>
              <a:rPr lang="en-US" dirty="0"/>
              <a:t>, se </a:t>
            </a:r>
            <a:r>
              <a:rPr lang="en-US" dirty="0" err="1"/>
              <a:t>aşteaptă</a:t>
            </a:r>
            <a:r>
              <a:rPr lang="en-US" dirty="0"/>
              <a:t> un </a:t>
            </a:r>
            <a:r>
              <a:rPr lang="en-US" dirty="0" err="1"/>
              <a:t>timp</a:t>
            </a:r>
            <a:r>
              <a:rPr lang="en-US" dirty="0"/>
              <a:t> </a:t>
            </a:r>
            <a:r>
              <a:rPr lang="en-US" dirty="0" err="1"/>
              <a:t>aleator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apoi</a:t>
            </a:r>
            <a:r>
              <a:rPr lang="en-US" dirty="0"/>
              <a:t> se </a:t>
            </a:r>
            <a:r>
              <a:rPr lang="en-US" dirty="0" err="1"/>
              <a:t>începe</a:t>
            </a:r>
            <a:r>
              <a:rPr lang="en-US" dirty="0"/>
              <a:t> </a:t>
            </a:r>
            <a:r>
              <a:rPr lang="en-US" dirty="0" err="1"/>
              <a:t>transmisia</a:t>
            </a:r>
            <a:r>
              <a:rPr lang="en-US" dirty="0"/>
              <a:t>. Este </a:t>
            </a:r>
            <a:r>
              <a:rPr lang="en-US" dirty="0" err="1"/>
              <a:t>posibil</a:t>
            </a:r>
            <a:r>
              <a:rPr lang="en-US" dirty="0"/>
              <a:t> </a:t>
            </a:r>
            <a:r>
              <a:rPr lang="en-US" dirty="0" err="1"/>
              <a:t>însă</a:t>
            </a:r>
            <a:r>
              <a:rPr lang="en-US" dirty="0"/>
              <a:t> ca la </a:t>
            </a:r>
            <a:r>
              <a:rPr lang="en-US" dirty="0" err="1"/>
              <a:t>acelaşi</a:t>
            </a:r>
            <a:r>
              <a:rPr lang="en-US" dirty="0"/>
              <a:t> moment o </a:t>
            </a:r>
            <a:r>
              <a:rPr lang="en-US" dirty="0" err="1"/>
              <a:t>altă</a:t>
            </a:r>
            <a:r>
              <a:rPr lang="en-US" dirty="0"/>
              <a:t> </a:t>
            </a:r>
            <a:r>
              <a:rPr lang="en-US" dirty="0" err="1"/>
              <a:t>staţie</a:t>
            </a:r>
            <a:r>
              <a:rPr lang="en-US" dirty="0"/>
              <a:t> </a:t>
            </a:r>
            <a:r>
              <a:rPr lang="en-US" dirty="0" err="1"/>
              <a:t>să</a:t>
            </a:r>
            <a:r>
              <a:rPr lang="en-US" dirty="0"/>
              <a:t> fi </a:t>
            </a:r>
            <a:r>
              <a:rPr lang="en-US" dirty="0" err="1"/>
              <a:t>început</a:t>
            </a:r>
            <a:r>
              <a:rPr lang="en-US" dirty="0"/>
              <a:t> </a:t>
            </a:r>
            <a:r>
              <a:rPr lang="en-US" dirty="0" err="1"/>
              <a:t>să</a:t>
            </a:r>
            <a:r>
              <a:rPr lang="en-US" dirty="0"/>
              <a:t> </a:t>
            </a:r>
            <a:r>
              <a:rPr lang="en-US" dirty="0" err="1"/>
              <a:t>transmită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acelaşi</a:t>
            </a:r>
            <a:r>
              <a:rPr lang="en-US" dirty="0"/>
              <a:t> </a:t>
            </a:r>
            <a:r>
              <a:rPr lang="en-US" dirty="0" err="1"/>
              <a:t>timp</a:t>
            </a:r>
            <a:r>
              <a:rPr lang="en-US" dirty="0"/>
              <a:t>, </a:t>
            </a:r>
            <a:r>
              <a:rPr lang="en-US" dirty="0" err="1"/>
              <a:t>caz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care </a:t>
            </a:r>
            <a:r>
              <a:rPr lang="en-US" dirty="0" err="1"/>
              <a:t>apare</a:t>
            </a:r>
            <a:r>
              <a:rPr lang="en-US" dirty="0"/>
              <a:t> o </a:t>
            </a:r>
            <a:r>
              <a:rPr lang="en-US" dirty="0" err="1"/>
              <a:t>coliziune</a:t>
            </a:r>
            <a:r>
              <a:rPr lang="en-US" dirty="0"/>
              <a:t>; </a:t>
            </a:r>
          </a:p>
          <a:p>
            <a:r>
              <a:rPr lang="en-US" dirty="0" smtClean="0"/>
              <a:t> </a:t>
            </a:r>
            <a:r>
              <a:rPr lang="en-US" dirty="0"/>
              <a:t>La </a:t>
            </a:r>
            <a:r>
              <a:rPr lang="en-US" dirty="0" err="1"/>
              <a:t>detectarea</a:t>
            </a:r>
            <a:r>
              <a:rPr lang="en-US" dirty="0"/>
              <a:t> </a:t>
            </a:r>
            <a:r>
              <a:rPr lang="en-US" dirty="0" err="1"/>
              <a:t>unei</a:t>
            </a:r>
            <a:r>
              <a:rPr lang="en-US" dirty="0"/>
              <a:t> </a:t>
            </a:r>
            <a:r>
              <a:rPr lang="en-US" dirty="0" err="1"/>
              <a:t>coliziuni</a:t>
            </a:r>
            <a:r>
              <a:rPr lang="en-US" dirty="0"/>
              <a:t>,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transmis</a:t>
            </a:r>
            <a:r>
              <a:rPr lang="en-US" dirty="0"/>
              <a:t> un </a:t>
            </a:r>
            <a:r>
              <a:rPr lang="en-US" dirty="0" err="1"/>
              <a:t>semnal</a:t>
            </a:r>
            <a:r>
              <a:rPr lang="en-US" dirty="0"/>
              <a:t> de </a:t>
            </a:r>
            <a:r>
              <a:rPr lang="en-US" dirty="0" err="1"/>
              <a:t>bruiaj</a:t>
            </a:r>
            <a:r>
              <a:rPr lang="en-US" dirty="0"/>
              <a:t> (</a:t>
            </a:r>
            <a:r>
              <a:rPr lang="en-US" dirty="0" err="1"/>
              <a:t>semnalul</a:t>
            </a:r>
            <a:r>
              <a:rPr lang="en-US" dirty="0"/>
              <a:t> de jam) o </a:t>
            </a:r>
            <a:r>
              <a:rPr lang="en-US" dirty="0" err="1"/>
              <a:t>perioada</a:t>
            </a:r>
            <a:r>
              <a:rPr lang="en-US" dirty="0"/>
              <a:t> </a:t>
            </a:r>
            <a:r>
              <a:rPr lang="en-US" dirty="0" err="1"/>
              <a:t>foarte</a:t>
            </a:r>
            <a:r>
              <a:rPr lang="en-US" dirty="0"/>
              <a:t> </a:t>
            </a:r>
            <a:r>
              <a:rPr lang="en-US" dirty="0" err="1"/>
              <a:t>scurtă</a:t>
            </a:r>
            <a:r>
              <a:rPr lang="en-US" dirty="0"/>
              <a:t> de </a:t>
            </a:r>
            <a:r>
              <a:rPr lang="en-US" dirty="0" err="1"/>
              <a:t>timp</a:t>
            </a:r>
            <a:r>
              <a:rPr lang="en-US" dirty="0"/>
              <a:t>, </a:t>
            </a:r>
            <a:r>
              <a:rPr lang="en-US" dirty="0" err="1"/>
              <a:t>pentru</a:t>
            </a:r>
            <a:r>
              <a:rPr lang="en-US" dirty="0"/>
              <a:t> a </a:t>
            </a:r>
            <a:r>
              <a:rPr lang="en-US" dirty="0" err="1"/>
              <a:t>avertiza</a:t>
            </a:r>
            <a:r>
              <a:rPr lang="en-US" dirty="0"/>
              <a:t> </a:t>
            </a:r>
            <a:r>
              <a:rPr lang="en-US" dirty="0" err="1"/>
              <a:t>toate</a:t>
            </a:r>
            <a:r>
              <a:rPr lang="en-US" dirty="0"/>
              <a:t> </a:t>
            </a:r>
            <a:r>
              <a:rPr lang="en-US" dirty="0" err="1"/>
              <a:t>staţiile</a:t>
            </a:r>
            <a:r>
              <a:rPr lang="en-US" dirty="0"/>
              <a:t> din </a:t>
            </a:r>
            <a:r>
              <a:rPr lang="en-US" dirty="0" err="1"/>
              <a:t>reţea</a:t>
            </a:r>
            <a:r>
              <a:rPr lang="en-US" dirty="0"/>
              <a:t> </a:t>
            </a:r>
            <a:r>
              <a:rPr lang="en-US" dirty="0" err="1"/>
              <a:t>asupra</a:t>
            </a:r>
            <a:r>
              <a:rPr lang="en-US" dirty="0"/>
              <a:t> </a:t>
            </a:r>
            <a:r>
              <a:rPr lang="en-US" dirty="0" err="1"/>
              <a:t>producerii</a:t>
            </a:r>
            <a:r>
              <a:rPr lang="en-US" dirty="0"/>
              <a:t> </a:t>
            </a:r>
            <a:r>
              <a:rPr lang="en-US" dirty="0" err="1"/>
              <a:t>unei</a:t>
            </a:r>
            <a:r>
              <a:rPr lang="en-US" dirty="0"/>
              <a:t> </a:t>
            </a:r>
            <a:r>
              <a:rPr lang="en-US" dirty="0" err="1"/>
              <a:t>coliziuni</a:t>
            </a:r>
            <a:r>
              <a:rPr lang="en-US" dirty="0"/>
              <a:t>. </a:t>
            </a:r>
          </a:p>
          <a:p>
            <a:r>
              <a:rPr lang="en-US" dirty="0" smtClean="0"/>
              <a:t> </a:t>
            </a:r>
            <a:r>
              <a:rPr lang="en-US" dirty="0" err="1"/>
              <a:t>După</a:t>
            </a:r>
            <a:r>
              <a:rPr lang="en-US" dirty="0"/>
              <a:t> </a:t>
            </a:r>
            <a:r>
              <a:rPr lang="en-US" dirty="0" err="1"/>
              <a:t>ce</a:t>
            </a:r>
            <a:r>
              <a:rPr lang="en-US" dirty="0"/>
              <a:t> </a:t>
            </a:r>
            <a:r>
              <a:rPr lang="en-US" dirty="0" err="1"/>
              <a:t>această</a:t>
            </a:r>
            <a:r>
              <a:rPr lang="en-US" dirty="0"/>
              <a:t> </a:t>
            </a:r>
            <a:r>
              <a:rPr lang="en-US" dirty="0" err="1"/>
              <a:t>coliziune</a:t>
            </a:r>
            <a:r>
              <a:rPr lang="en-US" dirty="0"/>
              <a:t> a </a:t>
            </a:r>
            <a:r>
              <a:rPr lang="en-US" dirty="0" err="1"/>
              <a:t>fost</a:t>
            </a:r>
            <a:r>
              <a:rPr lang="en-US" dirty="0"/>
              <a:t> </a:t>
            </a:r>
            <a:r>
              <a:rPr lang="en-US" dirty="0" err="1"/>
              <a:t>remarcată</a:t>
            </a:r>
            <a:r>
              <a:rPr lang="en-US" dirty="0"/>
              <a:t> de </a:t>
            </a:r>
            <a:r>
              <a:rPr lang="en-US" dirty="0" err="1"/>
              <a:t>toate</a:t>
            </a:r>
            <a:r>
              <a:rPr lang="en-US" dirty="0"/>
              <a:t> </a:t>
            </a:r>
            <a:r>
              <a:rPr lang="en-US" dirty="0" err="1"/>
              <a:t>staţiile</a:t>
            </a:r>
            <a:r>
              <a:rPr lang="en-US" dirty="0"/>
              <a:t> din </a:t>
            </a:r>
            <a:r>
              <a:rPr lang="en-US" dirty="0" err="1"/>
              <a:t>reţea</a:t>
            </a:r>
            <a:r>
              <a:rPr lang="en-US" dirty="0"/>
              <a:t> (din </a:t>
            </a:r>
            <a:r>
              <a:rPr lang="en-US" dirty="0" err="1"/>
              <a:t>domeniul</a:t>
            </a:r>
            <a:r>
              <a:rPr lang="en-US" dirty="0"/>
              <a:t> de </a:t>
            </a:r>
            <a:r>
              <a:rPr lang="en-US" dirty="0" err="1"/>
              <a:t>coliziune</a:t>
            </a:r>
            <a:r>
              <a:rPr lang="en-US" dirty="0"/>
              <a:t> </a:t>
            </a:r>
            <a:r>
              <a:rPr lang="en-US" dirty="0" err="1"/>
              <a:t>mai</a:t>
            </a:r>
            <a:r>
              <a:rPr lang="en-US" dirty="0"/>
              <a:t> exact),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apelat</a:t>
            </a:r>
            <a:r>
              <a:rPr lang="en-US" dirty="0"/>
              <a:t> un </a:t>
            </a:r>
            <a:r>
              <a:rPr lang="en-US" dirty="0" err="1"/>
              <a:t>algoritm</a:t>
            </a:r>
            <a:r>
              <a:rPr lang="en-US" dirty="0"/>
              <a:t> de </a:t>
            </a:r>
            <a:r>
              <a:rPr lang="en-US" dirty="0" err="1"/>
              <a:t>backoff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transmisia</a:t>
            </a:r>
            <a:r>
              <a:rPr lang="en-US" dirty="0"/>
              <a:t> </a:t>
            </a:r>
            <a:r>
              <a:rPr lang="en-US" dirty="0" err="1"/>
              <a:t>încetează</a:t>
            </a:r>
            <a:r>
              <a:rPr lang="en-US" dirty="0"/>
              <a:t>. </a:t>
            </a:r>
            <a:r>
              <a:rPr lang="en-US" dirty="0" err="1"/>
              <a:t>Toate</a:t>
            </a:r>
            <a:r>
              <a:rPr lang="en-US" dirty="0"/>
              <a:t> </a:t>
            </a:r>
            <a:r>
              <a:rPr lang="en-US" dirty="0" err="1"/>
              <a:t>staţiile</a:t>
            </a:r>
            <a:r>
              <a:rPr lang="en-US" dirty="0"/>
              <a:t> se </a:t>
            </a:r>
            <a:r>
              <a:rPr lang="en-US" dirty="0" err="1"/>
              <a:t>opresc</a:t>
            </a:r>
            <a:r>
              <a:rPr lang="en-US" dirty="0"/>
              <a:t> din </a:t>
            </a:r>
            <a:r>
              <a:rPr lang="en-US" dirty="0" err="1"/>
              <a:t>transmis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o </a:t>
            </a:r>
            <a:r>
              <a:rPr lang="en-US" dirty="0" err="1"/>
              <a:t>perioadă</a:t>
            </a:r>
            <a:r>
              <a:rPr lang="en-US" dirty="0"/>
              <a:t> </a:t>
            </a:r>
            <a:r>
              <a:rPr lang="en-US" dirty="0" err="1"/>
              <a:t>aleatoare</a:t>
            </a:r>
            <a:r>
              <a:rPr lang="en-US" dirty="0"/>
              <a:t> de </a:t>
            </a:r>
            <a:r>
              <a:rPr lang="en-US" dirty="0" err="1"/>
              <a:t>timp</a:t>
            </a:r>
            <a:r>
              <a:rPr lang="en-US" dirty="0"/>
              <a:t>, </a:t>
            </a:r>
            <a:r>
              <a:rPr lang="en-US" dirty="0" err="1"/>
              <a:t>după</a:t>
            </a:r>
            <a:r>
              <a:rPr lang="en-US" dirty="0"/>
              <a:t> care </a:t>
            </a:r>
            <a:r>
              <a:rPr lang="en-US" dirty="0" err="1"/>
              <a:t>reîncearcă</a:t>
            </a:r>
            <a:r>
              <a:rPr lang="en-US" dirty="0"/>
              <a:t> </a:t>
            </a:r>
            <a:r>
              <a:rPr lang="en-US" dirty="0" err="1"/>
              <a:t>să</a:t>
            </a:r>
            <a:r>
              <a:rPr lang="en-US" dirty="0"/>
              <a:t> </a:t>
            </a:r>
            <a:r>
              <a:rPr lang="en-US" dirty="0" err="1"/>
              <a:t>transmită</a:t>
            </a:r>
            <a:r>
              <a:rPr lang="en-US" dirty="0"/>
              <a:t>. </a:t>
            </a:r>
            <a:r>
              <a:rPr lang="en-US" dirty="0" err="1"/>
              <a:t>Procedurile</a:t>
            </a:r>
            <a:r>
              <a:rPr lang="en-US" dirty="0"/>
              <a:t> </a:t>
            </a:r>
            <a:r>
              <a:rPr lang="en-US" dirty="0" err="1"/>
              <a:t>anterioare</a:t>
            </a:r>
            <a:r>
              <a:rPr lang="en-US" dirty="0"/>
              <a:t> </a:t>
            </a:r>
            <a:r>
              <a:rPr lang="en-US" dirty="0" err="1"/>
              <a:t>ridică</a:t>
            </a:r>
            <a:r>
              <a:rPr lang="en-US" dirty="0"/>
              <a:t>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multe</a:t>
            </a:r>
            <a:r>
              <a:rPr lang="en-US" dirty="0"/>
              <a:t> </a:t>
            </a:r>
            <a:r>
              <a:rPr lang="en-US" dirty="0" err="1"/>
              <a:t>probleme</a:t>
            </a:r>
            <a:r>
              <a:rPr lang="en-US" dirty="0"/>
              <a:t> de </a:t>
            </a:r>
            <a:r>
              <a:rPr lang="en-US" dirty="0" err="1"/>
              <a:t>timp</a:t>
            </a:r>
            <a:r>
              <a:rPr lang="en-US" dirty="0"/>
              <a:t> (</a:t>
            </a:r>
            <a:r>
              <a:rPr lang="en-US" dirty="0" err="1"/>
              <a:t>temporizare</a:t>
            </a:r>
            <a:r>
              <a:rPr lang="en-US" dirty="0"/>
              <a:t>), </a:t>
            </a:r>
            <a:r>
              <a:rPr lang="en-US" dirty="0" err="1"/>
              <a:t>toate</a:t>
            </a:r>
            <a:r>
              <a:rPr lang="en-US" dirty="0"/>
              <a:t> </a:t>
            </a:r>
            <a:r>
              <a:rPr lang="en-US" dirty="0" err="1"/>
              <a:t>depinzind</a:t>
            </a:r>
            <a:r>
              <a:rPr lang="en-US" dirty="0"/>
              <a:t> de </a:t>
            </a:r>
            <a:r>
              <a:rPr lang="en-US" dirty="0" err="1"/>
              <a:t>Perioada</a:t>
            </a:r>
            <a:r>
              <a:rPr lang="en-US" dirty="0"/>
              <a:t> </a:t>
            </a:r>
            <a:r>
              <a:rPr lang="en-US" dirty="0" err="1"/>
              <a:t>Critică</a:t>
            </a:r>
            <a:r>
              <a:rPr lang="en-US" dirty="0"/>
              <a:t> ( Slot Time).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77376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" y="162370"/>
            <a:ext cx="12192000" cy="6516016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	Slot </a:t>
            </a:r>
            <a:r>
              <a:rPr lang="en-US" dirty="0"/>
              <a:t>Time are </a:t>
            </a:r>
            <a:r>
              <a:rPr lang="en-US" dirty="0" err="1"/>
              <a:t>următoarele</a:t>
            </a:r>
            <a:r>
              <a:rPr lang="en-US" dirty="0"/>
              <a:t> </a:t>
            </a:r>
            <a:r>
              <a:rPr lang="en-US" dirty="0" err="1"/>
              <a:t>semnificaţii</a:t>
            </a:r>
            <a:r>
              <a:rPr lang="en-US" dirty="0"/>
              <a:t>: </a:t>
            </a:r>
          </a:p>
          <a:p>
            <a:r>
              <a:rPr lang="en-US" dirty="0" err="1" smtClean="0"/>
              <a:t>este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limită</a:t>
            </a:r>
            <a:r>
              <a:rPr lang="en-US" dirty="0"/>
              <a:t> </a:t>
            </a:r>
            <a:r>
              <a:rPr lang="en-US" dirty="0" err="1"/>
              <a:t>superioară</a:t>
            </a:r>
            <a:r>
              <a:rPr lang="en-US" dirty="0"/>
              <a:t> a </a:t>
            </a:r>
            <a:r>
              <a:rPr lang="en-US" dirty="0" err="1"/>
              <a:t>timpului</a:t>
            </a:r>
            <a:r>
              <a:rPr lang="en-US" dirty="0"/>
              <a:t> </a:t>
            </a:r>
            <a:r>
              <a:rPr lang="en-US" dirty="0" err="1"/>
              <a:t>necesar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a </a:t>
            </a:r>
            <a:r>
              <a:rPr lang="en-US" dirty="0" err="1"/>
              <a:t>detecta</a:t>
            </a:r>
            <a:r>
              <a:rPr lang="en-US" dirty="0"/>
              <a:t> o </a:t>
            </a:r>
            <a:r>
              <a:rPr lang="en-US" dirty="0" err="1"/>
              <a:t>coliziune</a:t>
            </a:r>
            <a:r>
              <a:rPr lang="en-US" dirty="0"/>
              <a:t>, </a:t>
            </a:r>
            <a:r>
              <a:rPr lang="en-US" dirty="0" err="1"/>
              <a:t>deci</a:t>
            </a:r>
            <a:r>
              <a:rPr lang="en-US" dirty="0"/>
              <a:t> a </a:t>
            </a:r>
            <a:r>
              <a:rPr lang="en-US" dirty="0" err="1"/>
              <a:t>pierderii</a:t>
            </a:r>
            <a:r>
              <a:rPr lang="en-US" dirty="0"/>
              <a:t> de </a:t>
            </a:r>
            <a:r>
              <a:rPr lang="en-US" dirty="0" err="1"/>
              <a:t>banda</a:t>
            </a:r>
            <a:r>
              <a:rPr lang="en-US" dirty="0"/>
              <a:t> de </a:t>
            </a:r>
            <a:r>
              <a:rPr lang="en-US" dirty="0" err="1"/>
              <a:t>transmisie</a:t>
            </a:r>
            <a:r>
              <a:rPr lang="en-US" dirty="0"/>
              <a:t>; </a:t>
            </a:r>
          </a:p>
          <a:p>
            <a:r>
              <a:rPr lang="en-US" dirty="0" err="1" smtClean="0"/>
              <a:t>este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limită</a:t>
            </a:r>
            <a:r>
              <a:rPr lang="en-US" dirty="0"/>
              <a:t> </a:t>
            </a:r>
            <a:r>
              <a:rPr lang="en-US" dirty="0" err="1"/>
              <a:t>superioară</a:t>
            </a:r>
            <a:r>
              <a:rPr lang="en-US" dirty="0"/>
              <a:t> a </a:t>
            </a:r>
            <a:r>
              <a:rPr lang="en-US" dirty="0" err="1"/>
              <a:t>timpului</a:t>
            </a:r>
            <a:r>
              <a:rPr lang="en-US" dirty="0"/>
              <a:t> de </a:t>
            </a:r>
            <a:r>
              <a:rPr lang="en-US" dirty="0" err="1"/>
              <a:t>ocupare</a:t>
            </a:r>
            <a:r>
              <a:rPr lang="en-US" dirty="0"/>
              <a:t> </a:t>
            </a:r>
            <a:r>
              <a:rPr lang="en-US" dirty="0" err="1"/>
              <a:t>efectivă</a:t>
            </a:r>
            <a:r>
              <a:rPr lang="en-US" dirty="0"/>
              <a:t> a </a:t>
            </a:r>
            <a:r>
              <a:rPr lang="en-US" dirty="0" err="1"/>
              <a:t>mediului</a:t>
            </a:r>
            <a:r>
              <a:rPr lang="en-US" dirty="0"/>
              <a:t> (acquisition time of the o medium), </a:t>
            </a:r>
            <a:r>
              <a:rPr lang="en-US" dirty="0" err="1"/>
              <a:t>adică</a:t>
            </a:r>
            <a:r>
              <a:rPr lang="en-US" dirty="0"/>
              <a:t> </a:t>
            </a:r>
            <a:r>
              <a:rPr lang="en-US" dirty="0" err="1"/>
              <a:t>perioada</a:t>
            </a:r>
            <a:r>
              <a:rPr lang="en-US" dirty="0"/>
              <a:t> </a:t>
            </a:r>
            <a:r>
              <a:rPr lang="en-US" dirty="0" err="1"/>
              <a:t>după</a:t>
            </a:r>
            <a:r>
              <a:rPr lang="en-US" dirty="0"/>
              <a:t> care </a:t>
            </a:r>
            <a:r>
              <a:rPr lang="en-US" dirty="0" err="1"/>
              <a:t>transmisia</a:t>
            </a:r>
            <a:r>
              <a:rPr lang="en-US" dirty="0"/>
              <a:t> nu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sufera</a:t>
            </a:r>
            <a:r>
              <a:rPr lang="en-US" dirty="0"/>
              <a:t> </a:t>
            </a:r>
            <a:r>
              <a:rPr lang="en-US" dirty="0" err="1"/>
              <a:t>coliziuni</a:t>
            </a:r>
            <a:r>
              <a:rPr lang="en-US" dirty="0"/>
              <a:t>; </a:t>
            </a:r>
          </a:p>
          <a:p>
            <a:r>
              <a:rPr lang="en-US" dirty="0" err="1" smtClean="0"/>
              <a:t>este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limită</a:t>
            </a:r>
            <a:r>
              <a:rPr lang="en-US" dirty="0"/>
              <a:t> </a:t>
            </a:r>
            <a:r>
              <a:rPr lang="en-US" dirty="0" err="1"/>
              <a:t>superioară</a:t>
            </a:r>
            <a:r>
              <a:rPr lang="en-US" dirty="0"/>
              <a:t> a </a:t>
            </a:r>
            <a:r>
              <a:rPr lang="en-US" dirty="0" err="1"/>
              <a:t>lungimii</a:t>
            </a:r>
            <a:r>
              <a:rPr lang="en-US" dirty="0"/>
              <a:t> </a:t>
            </a:r>
            <a:r>
              <a:rPr lang="en-US" dirty="0" err="1"/>
              <a:t>fragmentului</a:t>
            </a:r>
            <a:r>
              <a:rPr lang="en-US" dirty="0"/>
              <a:t> de </a:t>
            </a:r>
            <a:r>
              <a:rPr lang="en-US" dirty="0" err="1"/>
              <a:t>cadru</a:t>
            </a:r>
            <a:r>
              <a:rPr lang="en-US" dirty="0"/>
              <a:t> </a:t>
            </a:r>
            <a:r>
              <a:rPr lang="en-US" dirty="0" err="1"/>
              <a:t>transmis</a:t>
            </a:r>
            <a:r>
              <a:rPr lang="en-US" dirty="0"/>
              <a:t> la </a:t>
            </a:r>
            <a:r>
              <a:rPr lang="en-US" dirty="0" err="1"/>
              <a:t>apariţia</a:t>
            </a:r>
            <a:r>
              <a:rPr lang="en-US" dirty="0"/>
              <a:t> </a:t>
            </a:r>
            <a:r>
              <a:rPr lang="en-US" dirty="0" err="1"/>
              <a:t>unei</a:t>
            </a:r>
            <a:r>
              <a:rPr lang="en-US" dirty="0"/>
              <a:t> </a:t>
            </a:r>
            <a:r>
              <a:rPr lang="en-US" dirty="0" err="1"/>
              <a:t>coliziuni</a:t>
            </a:r>
            <a:r>
              <a:rPr lang="en-US" dirty="0"/>
              <a:t>; </a:t>
            </a:r>
          </a:p>
          <a:p>
            <a:r>
              <a:rPr lang="en-US" dirty="0" err="1" smtClean="0"/>
              <a:t>este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cuantă</a:t>
            </a:r>
            <a:r>
              <a:rPr lang="en-US" dirty="0"/>
              <a:t> de </a:t>
            </a:r>
            <a:r>
              <a:rPr lang="en-US" dirty="0" err="1"/>
              <a:t>planificare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retransmisie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6210878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51480"/>
            <a:ext cx="4672693" cy="532183"/>
          </a:xfrm>
        </p:spPr>
        <p:txBody>
          <a:bodyPr>
            <a:normAutofit fontScale="90000"/>
          </a:bodyPr>
          <a:lstStyle/>
          <a:p>
            <a:r>
              <a:rPr lang="en-US" i="1" dirty="0" err="1"/>
              <a:t>Protocolul</a:t>
            </a:r>
            <a:r>
              <a:rPr lang="en-US" i="1" dirty="0"/>
              <a:t> CSMA/CA 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837488"/>
            <a:ext cx="12191999" cy="591369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CSMA/CA (Carrier Sense Multiple Access with Collision Avoidance) </a:t>
            </a:r>
            <a:r>
              <a:rPr lang="en-US" dirty="0" err="1"/>
              <a:t>este</a:t>
            </a:r>
            <a:r>
              <a:rPr lang="en-US" dirty="0"/>
              <a:t> un protocol de </a:t>
            </a:r>
            <a:r>
              <a:rPr lang="en-US" dirty="0" err="1"/>
              <a:t>acces</a:t>
            </a:r>
            <a:r>
              <a:rPr lang="en-US" dirty="0"/>
              <a:t> la </a:t>
            </a:r>
            <a:r>
              <a:rPr lang="en-US" dirty="0" err="1"/>
              <a:t>mediu</a:t>
            </a:r>
            <a:r>
              <a:rPr lang="en-US" dirty="0"/>
              <a:t> care </a:t>
            </a:r>
            <a:r>
              <a:rPr lang="en-US" dirty="0" err="1"/>
              <a:t>ascultă</a:t>
            </a:r>
            <a:r>
              <a:rPr lang="en-US" dirty="0"/>
              <a:t> </a:t>
            </a:r>
            <a:r>
              <a:rPr lang="en-US" dirty="0" err="1"/>
              <a:t>mediul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a </a:t>
            </a:r>
            <a:r>
              <a:rPr lang="en-US" dirty="0" err="1"/>
              <a:t>evita</a:t>
            </a:r>
            <a:r>
              <a:rPr lang="en-US" dirty="0"/>
              <a:t> </a:t>
            </a:r>
            <a:r>
              <a:rPr lang="en-US" dirty="0" err="1"/>
              <a:t>coliziunile</a:t>
            </a:r>
            <a:r>
              <a:rPr lang="en-US" dirty="0"/>
              <a:t>, </a:t>
            </a:r>
            <a:r>
              <a:rPr lang="en-US" dirty="0" err="1"/>
              <a:t>spre</a:t>
            </a:r>
            <a:r>
              <a:rPr lang="en-US" dirty="0"/>
              <a:t> </a:t>
            </a:r>
            <a:r>
              <a:rPr lang="en-US" dirty="0" err="1"/>
              <a:t>deosebire</a:t>
            </a:r>
            <a:r>
              <a:rPr lang="en-US" dirty="0"/>
              <a:t> de CSMA/CD, care </a:t>
            </a:r>
            <a:r>
              <a:rPr lang="en-US" dirty="0" err="1"/>
              <a:t>îşi</a:t>
            </a:r>
            <a:r>
              <a:rPr lang="en-US" dirty="0"/>
              <a:t> </a:t>
            </a:r>
            <a:r>
              <a:rPr lang="en-US" dirty="0" err="1"/>
              <a:t>reglează</a:t>
            </a:r>
            <a:r>
              <a:rPr lang="en-US" dirty="0"/>
              <a:t> </a:t>
            </a:r>
            <a:r>
              <a:rPr lang="en-US" dirty="0" err="1"/>
              <a:t>transmisia</a:t>
            </a:r>
            <a:r>
              <a:rPr lang="en-US" dirty="0"/>
              <a:t> de date </a:t>
            </a:r>
            <a:r>
              <a:rPr lang="en-US" dirty="0" err="1"/>
              <a:t>odată</a:t>
            </a:r>
            <a:r>
              <a:rPr lang="en-US" dirty="0"/>
              <a:t> </a:t>
            </a:r>
            <a:r>
              <a:rPr lang="en-US" dirty="0" err="1"/>
              <a:t>ce</a:t>
            </a:r>
            <a:r>
              <a:rPr lang="en-US" dirty="0"/>
              <a:t> </a:t>
            </a:r>
            <a:r>
              <a:rPr lang="en-US" dirty="0" err="1"/>
              <a:t>coliziunile</a:t>
            </a:r>
            <a:r>
              <a:rPr lang="en-US" dirty="0"/>
              <a:t> s-au </a:t>
            </a:r>
            <a:r>
              <a:rPr lang="en-US" dirty="0" err="1"/>
              <a:t>produs</a:t>
            </a:r>
            <a:r>
              <a:rPr lang="en-US" dirty="0"/>
              <a:t>. </a:t>
            </a:r>
            <a:endParaRPr lang="en-US" dirty="0" smtClean="0"/>
          </a:p>
          <a:p>
            <a:pPr marL="0" indent="0">
              <a:buNone/>
            </a:pPr>
            <a:r>
              <a:rPr lang="en-US" dirty="0" err="1"/>
              <a:t>Tehnica</a:t>
            </a:r>
            <a:r>
              <a:rPr lang="en-US" dirty="0"/>
              <a:t> de </a:t>
            </a:r>
            <a:r>
              <a:rPr lang="en-US" dirty="0" err="1"/>
              <a:t>acces</a:t>
            </a:r>
            <a:r>
              <a:rPr lang="en-US" dirty="0"/>
              <a:t> la </a:t>
            </a:r>
            <a:r>
              <a:rPr lang="en-US" dirty="0" err="1"/>
              <a:t>mediu</a:t>
            </a:r>
            <a:r>
              <a:rPr lang="en-US" dirty="0"/>
              <a:t> </a:t>
            </a:r>
            <a:r>
              <a:rPr lang="en-US" dirty="0" err="1"/>
              <a:t>folosită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prezent</a:t>
            </a:r>
            <a:r>
              <a:rPr lang="en-US" dirty="0"/>
              <a:t> de </a:t>
            </a:r>
            <a:r>
              <a:rPr lang="en-US" dirty="0" err="1"/>
              <a:t>reţelele</a:t>
            </a:r>
            <a:r>
              <a:rPr lang="en-US" dirty="0"/>
              <a:t> locale </a:t>
            </a:r>
            <a:r>
              <a:rPr lang="en-US" dirty="0" err="1"/>
              <a:t>este</a:t>
            </a:r>
            <a:r>
              <a:rPr lang="en-US" dirty="0"/>
              <a:t> CSMA/CA, un protocol de </a:t>
            </a:r>
            <a:r>
              <a:rPr lang="en-US" dirty="0" err="1"/>
              <a:t>acces</a:t>
            </a:r>
            <a:r>
              <a:rPr lang="en-US" dirty="0"/>
              <a:t> care are </a:t>
            </a:r>
            <a:r>
              <a:rPr lang="en-US" dirty="0" err="1"/>
              <a:t>câteva</a:t>
            </a:r>
            <a:r>
              <a:rPr lang="en-US" dirty="0"/>
              <a:t> </a:t>
            </a:r>
            <a:r>
              <a:rPr lang="en-US" dirty="0" err="1"/>
              <a:t>asemănări</a:t>
            </a:r>
            <a:r>
              <a:rPr lang="en-US" dirty="0"/>
              <a:t> cu CSMA/CD </a:t>
            </a:r>
            <a:r>
              <a:rPr lang="en-US" dirty="0" err="1"/>
              <a:t>pe</a:t>
            </a:r>
            <a:r>
              <a:rPr lang="en-US" dirty="0"/>
              <a:t> Ethernet. CSMA/CA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proiectat</a:t>
            </a:r>
            <a:r>
              <a:rPr lang="en-US" dirty="0"/>
              <a:t> </a:t>
            </a:r>
            <a:r>
              <a:rPr lang="en-US" dirty="0" err="1"/>
              <a:t>astfel</a:t>
            </a:r>
            <a:r>
              <a:rPr lang="en-US" dirty="0"/>
              <a:t> </a:t>
            </a:r>
            <a:r>
              <a:rPr lang="en-US" dirty="0" err="1"/>
              <a:t>încât</a:t>
            </a:r>
            <a:r>
              <a:rPr lang="en-US" dirty="0"/>
              <a:t> </a:t>
            </a:r>
            <a:r>
              <a:rPr lang="en-US" dirty="0" err="1"/>
              <a:t>să</a:t>
            </a:r>
            <a:r>
              <a:rPr lang="en-US" dirty="0"/>
              <a:t> </a:t>
            </a:r>
            <a:r>
              <a:rPr lang="en-US" dirty="0" err="1"/>
              <a:t>reducă</a:t>
            </a:r>
            <a:r>
              <a:rPr lang="en-US" dirty="0"/>
              <a:t> </a:t>
            </a:r>
            <a:r>
              <a:rPr lang="en-US" dirty="0" err="1"/>
              <a:t>probabilitatea</a:t>
            </a:r>
            <a:r>
              <a:rPr lang="en-US" dirty="0"/>
              <a:t> de </a:t>
            </a:r>
            <a:r>
              <a:rPr lang="en-US" dirty="0" err="1"/>
              <a:t>coliziune</a:t>
            </a:r>
            <a:r>
              <a:rPr lang="en-US" dirty="0"/>
              <a:t> la </a:t>
            </a:r>
            <a:r>
              <a:rPr lang="en-US" dirty="0" err="1"/>
              <a:t>accesarea</a:t>
            </a:r>
            <a:r>
              <a:rPr lang="en-US" dirty="0"/>
              <a:t> </a:t>
            </a:r>
            <a:r>
              <a:rPr lang="en-US" dirty="0" err="1"/>
              <a:t>multiplă</a:t>
            </a:r>
            <a:r>
              <a:rPr lang="en-US" dirty="0"/>
              <a:t> a </a:t>
            </a:r>
            <a:r>
              <a:rPr lang="en-US" dirty="0" err="1"/>
              <a:t>mediului</a:t>
            </a:r>
            <a:r>
              <a:rPr lang="en-US" dirty="0"/>
              <a:t>,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punctele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care e </a:t>
            </a:r>
            <a:r>
              <a:rPr lang="en-US" dirty="0" err="1"/>
              <a:t>cel</a:t>
            </a:r>
            <a:r>
              <a:rPr lang="en-US" dirty="0"/>
              <a:t>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probabil</a:t>
            </a:r>
            <a:r>
              <a:rPr lang="en-US" dirty="0"/>
              <a:t> </a:t>
            </a:r>
            <a:r>
              <a:rPr lang="en-US" dirty="0" err="1"/>
              <a:t>să</a:t>
            </a:r>
            <a:r>
              <a:rPr lang="en-US" dirty="0"/>
              <a:t> </a:t>
            </a:r>
            <a:r>
              <a:rPr lang="en-US" dirty="0" err="1"/>
              <a:t>apară</a:t>
            </a:r>
            <a:r>
              <a:rPr lang="en-US" dirty="0"/>
              <a:t> </a:t>
            </a:r>
            <a:r>
              <a:rPr lang="en-US" dirty="0" err="1"/>
              <a:t>coliziuni</a:t>
            </a:r>
            <a:r>
              <a:rPr lang="en-US" dirty="0"/>
              <a:t>, </a:t>
            </a:r>
            <a:r>
              <a:rPr lang="en-US" dirty="0" err="1"/>
              <a:t>adică</a:t>
            </a:r>
            <a:r>
              <a:rPr lang="en-US" dirty="0"/>
              <a:t> </a:t>
            </a:r>
            <a:r>
              <a:rPr lang="en-US" dirty="0" err="1"/>
              <a:t>imediat</a:t>
            </a:r>
            <a:r>
              <a:rPr lang="en-US" dirty="0"/>
              <a:t> </a:t>
            </a:r>
            <a:r>
              <a:rPr lang="en-US" dirty="0" err="1"/>
              <a:t>ce</a:t>
            </a:r>
            <a:r>
              <a:rPr lang="en-US" dirty="0"/>
              <a:t> </a:t>
            </a:r>
            <a:r>
              <a:rPr lang="en-US" dirty="0" err="1"/>
              <a:t>mediul</a:t>
            </a:r>
            <a:r>
              <a:rPr lang="en-US" dirty="0"/>
              <a:t> de </a:t>
            </a:r>
            <a:r>
              <a:rPr lang="en-US" dirty="0" err="1"/>
              <a:t>transmisie</a:t>
            </a:r>
            <a:r>
              <a:rPr lang="en-US" dirty="0"/>
              <a:t> </a:t>
            </a:r>
            <a:r>
              <a:rPr lang="en-US" dirty="0" err="1"/>
              <a:t>devine</a:t>
            </a:r>
            <a:r>
              <a:rPr lang="en-US" dirty="0"/>
              <a:t> liber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urma</a:t>
            </a:r>
            <a:r>
              <a:rPr lang="en-US" dirty="0"/>
              <a:t> </a:t>
            </a:r>
            <a:r>
              <a:rPr lang="en-US" dirty="0" err="1"/>
              <a:t>unei</a:t>
            </a:r>
            <a:r>
              <a:rPr lang="en-US" dirty="0"/>
              <a:t> </a:t>
            </a:r>
            <a:r>
              <a:rPr lang="en-US" dirty="0" err="1"/>
              <a:t>transmisii</a:t>
            </a:r>
            <a:r>
              <a:rPr lang="en-US" dirty="0"/>
              <a:t>, </a:t>
            </a:r>
            <a:r>
              <a:rPr lang="en-US" dirty="0" err="1"/>
              <a:t>când</a:t>
            </a:r>
            <a:r>
              <a:rPr lang="en-US" dirty="0"/>
              <a:t>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multe</a:t>
            </a:r>
            <a:r>
              <a:rPr lang="en-US" dirty="0"/>
              <a:t> </a:t>
            </a:r>
            <a:r>
              <a:rPr lang="en-US" dirty="0" err="1"/>
              <a:t>staţii</a:t>
            </a:r>
            <a:r>
              <a:rPr lang="en-US" dirty="0"/>
              <a:t> care </a:t>
            </a:r>
            <a:r>
              <a:rPr lang="en-US" dirty="0" err="1"/>
              <a:t>îşi</a:t>
            </a:r>
            <a:r>
              <a:rPr lang="en-US" dirty="0"/>
              <a:t> </a:t>
            </a:r>
            <a:r>
              <a:rPr lang="en-US" dirty="0" err="1"/>
              <a:t>aşteptau</a:t>
            </a:r>
            <a:r>
              <a:rPr lang="en-US" dirty="0"/>
              <a:t> </a:t>
            </a:r>
            <a:r>
              <a:rPr lang="en-US" dirty="0" err="1"/>
              <a:t>rândul</a:t>
            </a:r>
            <a:r>
              <a:rPr lang="en-US" dirty="0"/>
              <a:t> </a:t>
            </a:r>
            <a:r>
              <a:rPr lang="en-US" dirty="0" err="1"/>
              <a:t>ar</a:t>
            </a:r>
            <a:r>
              <a:rPr lang="en-US" dirty="0"/>
              <a:t> </a:t>
            </a:r>
            <a:r>
              <a:rPr lang="en-US" dirty="0" err="1"/>
              <a:t>putea</a:t>
            </a:r>
            <a:r>
              <a:rPr lang="en-US" dirty="0"/>
              <a:t> </a:t>
            </a:r>
            <a:r>
              <a:rPr lang="en-US" dirty="0" err="1"/>
              <a:t>începe</a:t>
            </a:r>
            <a:r>
              <a:rPr lang="en-US" dirty="0"/>
              <a:t> </a:t>
            </a:r>
            <a:r>
              <a:rPr lang="en-US" dirty="0" err="1"/>
              <a:t>să</a:t>
            </a:r>
            <a:r>
              <a:rPr lang="en-US" dirty="0"/>
              <a:t> </a:t>
            </a:r>
            <a:r>
              <a:rPr lang="en-US" dirty="0" err="1"/>
              <a:t>transmită</a:t>
            </a:r>
            <a:r>
              <a:rPr lang="en-US" dirty="0"/>
              <a:t>. </a:t>
            </a:r>
            <a:endParaRPr lang="en-US" dirty="0" smtClean="0"/>
          </a:p>
          <a:p>
            <a:pPr marL="0" indent="0">
              <a:buNone/>
            </a:pPr>
            <a:r>
              <a:rPr lang="en-US" dirty="0" err="1"/>
              <a:t>Distribuirea</a:t>
            </a:r>
            <a:r>
              <a:rPr lang="en-US" dirty="0"/>
              <a:t> </a:t>
            </a:r>
            <a:r>
              <a:rPr lang="en-US" dirty="0" err="1"/>
              <a:t>informaţiilor</a:t>
            </a:r>
            <a:r>
              <a:rPr lang="en-US" dirty="0"/>
              <a:t> de </a:t>
            </a:r>
            <a:r>
              <a:rPr lang="en-US" dirty="0" err="1"/>
              <a:t>rezervare</a:t>
            </a:r>
            <a:r>
              <a:rPr lang="en-US" dirty="0"/>
              <a:t> a </a:t>
            </a:r>
            <a:r>
              <a:rPr lang="en-US" dirty="0" err="1"/>
              <a:t>mediului</a:t>
            </a:r>
            <a:r>
              <a:rPr lang="en-US" dirty="0"/>
              <a:t> se face </a:t>
            </a:r>
            <a:r>
              <a:rPr lang="en-US" dirty="0" err="1"/>
              <a:t>prin</a:t>
            </a:r>
            <a:r>
              <a:rPr lang="en-US" dirty="0"/>
              <a:t> </a:t>
            </a:r>
            <a:r>
              <a:rPr lang="en-US" dirty="0" err="1"/>
              <a:t>interschimbarea</a:t>
            </a:r>
            <a:r>
              <a:rPr lang="en-US" dirty="0"/>
              <a:t> de </a:t>
            </a:r>
            <a:r>
              <a:rPr lang="en-US" dirty="0" err="1"/>
              <a:t>către</a:t>
            </a:r>
            <a:r>
              <a:rPr lang="en-US" dirty="0"/>
              <a:t> </a:t>
            </a:r>
            <a:r>
              <a:rPr lang="en-US" dirty="0" err="1"/>
              <a:t>staţiile</a:t>
            </a:r>
            <a:r>
              <a:rPr lang="en-US" dirty="0"/>
              <a:t> care </a:t>
            </a:r>
            <a:r>
              <a:rPr lang="en-US" dirty="0" err="1"/>
              <a:t>vor</a:t>
            </a:r>
            <a:r>
              <a:rPr lang="en-US" dirty="0"/>
              <a:t> </a:t>
            </a:r>
            <a:r>
              <a:rPr lang="en-US" dirty="0" err="1"/>
              <a:t>să</a:t>
            </a:r>
            <a:r>
              <a:rPr lang="en-US" dirty="0"/>
              <a:t> </a:t>
            </a:r>
            <a:r>
              <a:rPr lang="en-US" dirty="0" err="1"/>
              <a:t>converseze</a:t>
            </a:r>
            <a:r>
              <a:rPr lang="en-US" dirty="0"/>
              <a:t> a </a:t>
            </a:r>
            <a:r>
              <a:rPr lang="en-US" dirty="0" err="1"/>
              <a:t>unor</a:t>
            </a:r>
            <a:r>
              <a:rPr lang="en-US" dirty="0"/>
              <a:t> cadre de tip RTS (Request to Send) </a:t>
            </a:r>
            <a:r>
              <a:rPr lang="en-US" dirty="0" err="1"/>
              <a:t>şi</a:t>
            </a:r>
            <a:r>
              <a:rPr lang="en-US" dirty="0"/>
              <a:t> CTS (Clear to Send). </a:t>
            </a:r>
            <a:r>
              <a:rPr lang="en-US" dirty="0" err="1"/>
              <a:t>Aceste</a:t>
            </a:r>
            <a:r>
              <a:rPr lang="en-US" dirty="0"/>
              <a:t> </a:t>
            </a:r>
            <a:r>
              <a:rPr lang="en-US" dirty="0" err="1"/>
              <a:t>două</a:t>
            </a:r>
            <a:r>
              <a:rPr lang="en-US" dirty="0"/>
              <a:t> </a:t>
            </a:r>
            <a:r>
              <a:rPr lang="en-US" dirty="0" err="1"/>
              <a:t>tipuri</a:t>
            </a:r>
            <a:r>
              <a:rPr lang="en-US" dirty="0"/>
              <a:t> de cadre </a:t>
            </a:r>
            <a:r>
              <a:rPr lang="en-US" dirty="0" err="1"/>
              <a:t>conţin</a:t>
            </a:r>
            <a:r>
              <a:rPr lang="en-US" dirty="0"/>
              <a:t> un </a:t>
            </a:r>
            <a:r>
              <a:rPr lang="en-US" dirty="0" err="1"/>
              <a:t>câmp</a:t>
            </a:r>
            <a:r>
              <a:rPr lang="en-US" dirty="0"/>
              <a:t> de </a:t>
            </a:r>
            <a:r>
              <a:rPr lang="en-US" dirty="0" err="1"/>
              <a:t>durată</a:t>
            </a:r>
            <a:r>
              <a:rPr lang="en-US" dirty="0"/>
              <a:t>, care </a:t>
            </a:r>
            <a:r>
              <a:rPr lang="en-US" dirty="0" err="1"/>
              <a:t>specifică</a:t>
            </a:r>
            <a:r>
              <a:rPr lang="en-US" dirty="0"/>
              <a:t> </a:t>
            </a:r>
            <a:r>
              <a:rPr lang="en-US" dirty="0" err="1"/>
              <a:t>perioada</a:t>
            </a:r>
            <a:r>
              <a:rPr lang="en-US" dirty="0"/>
              <a:t> de </a:t>
            </a:r>
            <a:r>
              <a:rPr lang="en-US" dirty="0" err="1"/>
              <a:t>timp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care se </a:t>
            </a:r>
            <a:r>
              <a:rPr lang="en-US" dirty="0" err="1"/>
              <a:t>doreşte</a:t>
            </a:r>
            <a:r>
              <a:rPr lang="en-US" dirty="0"/>
              <a:t> </a:t>
            </a:r>
            <a:r>
              <a:rPr lang="en-US" dirty="0" err="1"/>
              <a:t>ocuparea</a:t>
            </a:r>
            <a:r>
              <a:rPr lang="en-US" dirty="0"/>
              <a:t> </a:t>
            </a:r>
            <a:r>
              <a:rPr lang="en-US" dirty="0" err="1"/>
              <a:t>mediului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transmisia</a:t>
            </a:r>
            <a:r>
              <a:rPr lang="en-US" dirty="0"/>
              <a:t> </a:t>
            </a:r>
            <a:r>
              <a:rPr lang="en-US" dirty="0" err="1"/>
              <a:t>datelor</a:t>
            </a:r>
            <a:r>
              <a:rPr lang="en-US" dirty="0"/>
              <a:t>, a </a:t>
            </a:r>
            <a:r>
              <a:rPr lang="en-US" dirty="0" err="1"/>
              <a:t>cadrului</a:t>
            </a:r>
            <a:r>
              <a:rPr lang="en-US" dirty="0"/>
              <a:t> ACK de la </a:t>
            </a:r>
            <a:r>
              <a:rPr lang="en-US" dirty="0" err="1"/>
              <a:t>terminarea</a:t>
            </a:r>
            <a:r>
              <a:rPr lang="en-US" dirty="0"/>
              <a:t> </a:t>
            </a:r>
            <a:r>
              <a:rPr lang="en-US" dirty="0" err="1"/>
              <a:t>conversaţiei</a:t>
            </a:r>
            <a:r>
              <a:rPr lang="en-US" dirty="0"/>
              <a:t>, </a:t>
            </a:r>
            <a:r>
              <a:rPr lang="en-US" dirty="0" err="1"/>
              <a:t>şi</a:t>
            </a:r>
            <a:r>
              <a:rPr lang="en-US" dirty="0"/>
              <a:t> a </a:t>
            </a:r>
            <a:r>
              <a:rPr lang="en-US" dirty="0" err="1"/>
              <a:t>tuturor</a:t>
            </a:r>
            <a:r>
              <a:rPr lang="en-US" dirty="0"/>
              <a:t> </a:t>
            </a:r>
            <a:r>
              <a:rPr lang="en-US" dirty="0" err="1"/>
              <a:t>intervalelor</a:t>
            </a:r>
            <a:r>
              <a:rPr lang="en-US" dirty="0"/>
              <a:t> de </a:t>
            </a:r>
            <a:r>
              <a:rPr lang="en-US" dirty="0" err="1"/>
              <a:t>timp</a:t>
            </a:r>
            <a:r>
              <a:rPr lang="en-US" dirty="0"/>
              <a:t> </a:t>
            </a:r>
            <a:r>
              <a:rPr lang="en-US" dirty="0" err="1"/>
              <a:t>dintre</a:t>
            </a:r>
            <a:r>
              <a:rPr lang="en-US" dirty="0"/>
              <a:t> </a:t>
            </a:r>
            <a:r>
              <a:rPr lang="en-US" dirty="0" err="1"/>
              <a:t>cadrele</a:t>
            </a:r>
            <a:r>
              <a:rPr lang="en-US" dirty="0"/>
              <a:t> </a:t>
            </a:r>
            <a:r>
              <a:rPr lang="en-US" dirty="0" err="1"/>
              <a:t>trimise</a:t>
            </a:r>
            <a:r>
              <a:rPr lang="en-US" dirty="0"/>
              <a:t>. </a:t>
            </a:r>
            <a:r>
              <a:rPr lang="en-US" dirty="0" err="1"/>
              <a:t>routerele</a:t>
            </a:r>
            <a:r>
              <a:rPr lang="en-US" dirty="0"/>
              <a:t>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71598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7897586" cy="498000"/>
          </a:xfrm>
        </p:spPr>
        <p:txBody>
          <a:bodyPr>
            <a:normAutofit fontScale="90000"/>
          </a:bodyPr>
          <a:lstStyle/>
          <a:p>
            <a:r>
              <a:rPr lang="en-US" i="1" dirty="0" err="1"/>
              <a:t>Domeniul</a:t>
            </a:r>
            <a:r>
              <a:rPr lang="en-US" i="1" dirty="0"/>
              <a:t> de </a:t>
            </a:r>
            <a:r>
              <a:rPr lang="en-US" i="1" dirty="0" err="1"/>
              <a:t>coliziune</a:t>
            </a:r>
            <a:r>
              <a:rPr lang="en-US" i="1" dirty="0"/>
              <a:t> </a:t>
            </a:r>
            <a:r>
              <a:rPr lang="en-US" i="1" dirty="0" err="1"/>
              <a:t>şi</a:t>
            </a:r>
            <a:r>
              <a:rPr lang="en-US" i="1" dirty="0"/>
              <a:t> de broadcast 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1064" y="1053193"/>
            <a:ext cx="11715750" cy="5666014"/>
          </a:xfrm>
        </p:spPr>
        <p:txBody>
          <a:bodyPr/>
          <a:lstStyle/>
          <a:p>
            <a:r>
              <a:rPr lang="en-US" dirty="0" err="1"/>
              <a:t>Domeniul</a:t>
            </a:r>
            <a:r>
              <a:rPr lang="en-US" dirty="0"/>
              <a:t> de </a:t>
            </a:r>
            <a:r>
              <a:rPr lang="en-US" dirty="0" err="1"/>
              <a:t>coliziune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acea</a:t>
            </a:r>
            <a:r>
              <a:rPr lang="en-US" dirty="0"/>
              <a:t> zona </a:t>
            </a:r>
            <a:r>
              <a:rPr lang="en-US" dirty="0" err="1"/>
              <a:t>dintr</a:t>
            </a:r>
            <a:r>
              <a:rPr lang="en-US" dirty="0"/>
              <a:t>-o </a:t>
            </a:r>
            <a:r>
              <a:rPr lang="en-US" dirty="0" err="1"/>
              <a:t>retea</a:t>
            </a:r>
            <a:r>
              <a:rPr lang="en-US" dirty="0"/>
              <a:t> care </a:t>
            </a:r>
            <a:r>
              <a:rPr lang="en-US" dirty="0" err="1"/>
              <a:t>va</a:t>
            </a:r>
            <a:r>
              <a:rPr lang="en-US" dirty="0"/>
              <a:t> fi </a:t>
            </a:r>
            <a:r>
              <a:rPr lang="en-US" dirty="0" err="1"/>
              <a:t>afectată</a:t>
            </a:r>
            <a:r>
              <a:rPr lang="en-US" dirty="0"/>
              <a:t> de </a:t>
            </a:r>
            <a:r>
              <a:rPr lang="en-US" dirty="0" err="1"/>
              <a:t>apariţia</a:t>
            </a:r>
            <a:r>
              <a:rPr lang="en-US" dirty="0"/>
              <a:t> </a:t>
            </a:r>
            <a:r>
              <a:rPr lang="en-US" dirty="0" err="1"/>
              <a:t>unei</a:t>
            </a:r>
            <a:r>
              <a:rPr lang="en-US" dirty="0"/>
              <a:t> </a:t>
            </a:r>
            <a:r>
              <a:rPr lang="en-US" dirty="0" err="1"/>
              <a:t>coliziuni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interiorul</a:t>
            </a:r>
            <a:r>
              <a:rPr lang="en-US" dirty="0"/>
              <a:t> </a:t>
            </a:r>
            <a:r>
              <a:rPr lang="en-US" dirty="0" err="1"/>
              <a:t>ei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/>
              <a:t>Creşterea</a:t>
            </a:r>
            <a:r>
              <a:rPr lang="en-US" dirty="0"/>
              <a:t> </a:t>
            </a:r>
            <a:r>
              <a:rPr lang="en-US" dirty="0" err="1"/>
              <a:t>numărului</a:t>
            </a:r>
            <a:r>
              <a:rPr lang="en-US" dirty="0"/>
              <a:t> broadcast-</a:t>
            </a:r>
            <a:r>
              <a:rPr lang="en-US" dirty="0" err="1"/>
              <a:t>urilor</a:t>
            </a:r>
            <a:r>
              <a:rPr lang="en-US" dirty="0"/>
              <a:t> duce la </a:t>
            </a:r>
            <a:r>
              <a:rPr lang="en-US" dirty="0" err="1"/>
              <a:t>scăderea</a:t>
            </a:r>
            <a:r>
              <a:rPr lang="en-US" dirty="0"/>
              <a:t> </a:t>
            </a:r>
            <a:r>
              <a:rPr lang="en-US" dirty="0" err="1"/>
              <a:t>performanţelor</a:t>
            </a:r>
            <a:r>
              <a:rPr lang="en-US" dirty="0"/>
              <a:t> </a:t>
            </a:r>
            <a:r>
              <a:rPr lang="en-US" dirty="0" err="1"/>
              <a:t>reţelei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/>
              <a:t>Singurele</a:t>
            </a:r>
            <a:r>
              <a:rPr lang="en-US" dirty="0"/>
              <a:t> </a:t>
            </a:r>
            <a:r>
              <a:rPr lang="en-US" dirty="0" err="1"/>
              <a:t>dispozitive</a:t>
            </a:r>
            <a:r>
              <a:rPr lang="en-US" dirty="0"/>
              <a:t> care pot </a:t>
            </a:r>
            <a:r>
              <a:rPr lang="en-US" dirty="0" err="1"/>
              <a:t>separa</a:t>
            </a:r>
            <a:r>
              <a:rPr lang="en-US" dirty="0"/>
              <a:t> </a:t>
            </a:r>
            <a:r>
              <a:rPr lang="en-US" dirty="0" err="1"/>
              <a:t>domeniile</a:t>
            </a:r>
            <a:r>
              <a:rPr lang="en-US" dirty="0"/>
              <a:t> de broadcast </a:t>
            </a:r>
            <a:r>
              <a:rPr lang="en-US" dirty="0" err="1"/>
              <a:t>sunt</a:t>
            </a:r>
            <a:r>
              <a:rPr lang="en-US" dirty="0"/>
              <a:t> </a:t>
            </a:r>
            <a:r>
              <a:rPr lang="en-US" dirty="0" err="1"/>
              <a:t>routerele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43106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499848"/>
          </a:xfrm>
        </p:spPr>
        <p:txBody>
          <a:bodyPr>
            <a:normAutofit fontScale="90000"/>
          </a:bodyPr>
          <a:lstStyle/>
          <a:p>
            <a:r>
              <a:rPr lang="en-US" dirty="0"/>
              <a:t>NIVELUL LEGĂTURII DE </a:t>
            </a:r>
            <a:r>
              <a:rPr lang="en-US" dirty="0" smtClean="0"/>
              <a:t>DATE</a:t>
            </a:r>
            <a:endParaRPr lang="en-US" dirty="0"/>
          </a:p>
        </p:txBody>
      </p:sp>
      <p:pic>
        <p:nvPicPr>
          <p:cNvPr id="4" name="Объект 3"/>
          <p:cNvPicPr>
            <a:picLocks noGrp="1"/>
          </p:cNvPicPr>
          <p:nvPr>
            <p:ph idx="1"/>
          </p:nvPr>
        </p:nvPicPr>
        <p:blipFill rotWithShape="1">
          <a:blip r:embed="rId2"/>
          <a:srcRect l="1544" t="1583" r="1159" b="15656"/>
          <a:stretch/>
        </p:blipFill>
        <p:spPr bwMode="auto">
          <a:xfrm>
            <a:off x="73920" y="614941"/>
            <a:ext cx="11748528" cy="6094778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106553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3568" y="172995"/>
            <a:ext cx="11862486" cy="6003968"/>
          </a:xfrm>
        </p:spPr>
        <p:txBody>
          <a:bodyPr/>
          <a:lstStyle/>
          <a:p>
            <a:r>
              <a:rPr lang="en-US" dirty="0" err="1"/>
              <a:t>Nivelul</a:t>
            </a:r>
            <a:r>
              <a:rPr lang="en-US" dirty="0"/>
              <a:t> </a:t>
            </a:r>
            <a:r>
              <a:rPr lang="en-US" dirty="0" err="1"/>
              <a:t>Legăturii</a:t>
            </a:r>
            <a:r>
              <a:rPr lang="en-US" dirty="0"/>
              <a:t> de date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nivelul</a:t>
            </a:r>
            <a:r>
              <a:rPr lang="en-US" dirty="0"/>
              <a:t> care face </a:t>
            </a:r>
            <a:r>
              <a:rPr lang="en-US" dirty="0" err="1"/>
              <a:t>trecerea</a:t>
            </a:r>
            <a:r>
              <a:rPr lang="en-US" dirty="0"/>
              <a:t> </a:t>
            </a:r>
            <a:r>
              <a:rPr lang="en-US" dirty="0" err="1"/>
              <a:t>datelor</a:t>
            </a:r>
            <a:r>
              <a:rPr lang="en-US" dirty="0"/>
              <a:t> din calculator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mediul</a:t>
            </a:r>
            <a:r>
              <a:rPr lang="en-US" dirty="0"/>
              <a:t> </a:t>
            </a:r>
            <a:r>
              <a:rPr lang="en-US" dirty="0" err="1"/>
              <a:t>prin</a:t>
            </a:r>
            <a:r>
              <a:rPr lang="en-US" dirty="0"/>
              <a:t> care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trimisă</a:t>
            </a:r>
            <a:r>
              <a:rPr lang="en-US" dirty="0"/>
              <a:t> </a:t>
            </a:r>
            <a:r>
              <a:rPr lang="en-US" dirty="0" err="1"/>
              <a:t>informaţia</a:t>
            </a:r>
            <a:r>
              <a:rPr lang="en-US" dirty="0"/>
              <a:t> (</a:t>
            </a:r>
            <a:r>
              <a:rPr lang="en-US" dirty="0" err="1"/>
              <a:t>cablu</a:t>
            </a:r>
            <a:r>
              <a:rPr lang="en-US" dirty="0"/>
              <a:t>, </a:t>
            </a:r>
            <a:r>
              <a:rPr lang="en-US" dirty="0" err="1"/>
              <a:t>fibra</a:t>
            </a:r>
            <a:r>
              <a:rPr lang="en-US" dirty="0"/>
              <a:t> </a:t>
            </a:r>
            <a:r>
              <a:rPr lang="en-US" dirty="0" err="1"/>
              <a:t>optică</a:t>
            </a:r>
            <a:r>
              <a:rPr lang="en-US" dirty="0"/>
              <a:t> </a:t>
            </a:r>
            <a:r>
              <a:rPr lang="en-US" dirty="0" err="1"/>
              <a:t>sau</a:t>
            </a:r>
            <a:r>
              <a:rPr lang="en-US" dirty="0"/>
              <a:t> </a:t>
            </a:r>
            <a:r>
              <a:rPr lang="en-US" dirty="0" err="1"/>
              <a:t>unde</a:t>
            </a:r>
            <a:r>
              <a:rPr lang="en-US" dirty="0"/>
              <a:t> radio). </a:t>
            </a:r>
            <a:r>
              <a:rPr lang="en-US" dirty="0" err="1"/>
              <a:t>Acest</a:t>
            </a:r>
            <a:r>
              <a:rPr lang="en-US" dirty="0"/>
              <a:t> </a:t>
            </a:r>
            <a:r>
              <a:rPr lang="en-US" dirty="0" err="1"/>
              <a:t>nivel</a:t>
            </a:r>
            <a:r>
              <a:rPr lang="en-US" dirty="0"/>
              <a:t> </a:t>
            </a:r>
            <a:r>
              <a:rPr lang="en-US" dirty="0" err="1"/>
              <a:t>controlează</a:t>
            </a:r>
            <a:r>
              <a:rPr lang="en-US" dirty="0"/>
              <a:t> </a:t>
            </a:r>
            <a:r>
              <a:rPr lang="en-US" dirty="0" err="1"/>
              <a:t>fluxul</a:t>
            </a:r>
            <a:r>
              <a:rPr lang="en-US" dirty="0"/>
              <a:t> de date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mediul</a:t>
            </a:r>
            <a:r>
              <a:rPr lang="en-US" dirty="0"/>
              <a:t> de transport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oferă</a:t>
            </a:r>
            <a:r>
              <a:rPr lang="en-US" dirty="0"/>
              <a:t> </a:t>
            </a:r>
            <a:r>
              <a:rPr lang="en-US" dirty="0" err="1"/>
              <a:t>adresarea</a:t>
            </a:r>
            <a:r>
              <a:rPr lang="en-US" dirty="0"/>
              <a:t> </a:t>
            </a:r>
            <a:r>
              <a:rPr lang="en-US" dirty="0" err="1"/>
              <a:t>fizică</a:t>
            </a:r>
            <a:r>
              <a:rPr lang="en-US" dirty="0"/>
              <a:t> (</a:t>
            </a:r>
            <a:r>
              <a:rPr lang="en-US" dirty="0" err="1"/>
              <a:t>adresele</a:t>
            </a:r>
            <a:r>
              <a:rPr lang="en-US" dirty="0"/>
              <a:t> MAC). </a:t>
            </a:r>
            <a:endParaRPr lang="en-US" dirty="0" smtClean="0"/>
          </a:p>
          <a:p>
            <a:r>
              <a:rPr lang="en-US" dirty="0" err="1"/>
              <a:t>Pe</a:t>
            </a:r>
            <a:r>
              <a:rPr lang="en-US" dirty="0"/>
              <a:t> </a:t>
            </a:r>
            <a:r>
              <a:rPr lang="en-US" dirty="0" err="1"/>
              <a:t>scurt</a:t>
            </a:r>
            <a:r>
              <a:rPr lang="en-US" dirty="0"/>
              <a:t>, se </a:t>
            </a:r>
            <a:r>
              <a:rPr lang="en-US" dirty="0" err="1"/>
              <a:t>poate</a:t>
            </a:r>
            <a:r>
              <a:rPr lang="en-US" dirty="0"/>
              <a:t> </a:t>
            </a:r>
            <a:r>
              <a:rPr lang="en-US" dirty="0" err="1"/>
              <a:t>afirma</a:t>
            </a:r>
            <a:r>
              <a:rPr lang="en-US" dirty="0"/>
              <a:t> </a:t>
            </a:r>
            <a:r>
              <a:rPr lang="en-US" dirty="0" err="1"/>
              <a:t>că</a:t>
            </a:r>
            <a:r>
              <a:rPr lang="en-US" dirty="0"/>
              <a:t> </a:t>
            </a:r>
            <a:r>
              <a:rPr lang="en-US" dirty="0" err="1"/>
              <a:t>nivelul</a:t>
            </a:r>
            <a:r>
              <a:rPr lang="en-US" dirty="0"/>
              <a:t> </a:t>
            </a:r>
            <a:r>
              <a:rPr lang="en-US" dirty="0" err="1"/>
              <a:t>Legătură</a:t>
            </a:r>
            <a:r>
              <a:rPr lang="en-US" dirty="0"/>
              <a:t> de date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responsabil</a:t>
            </a:r>
            <a:r>
              <a:rPr lang="en-US" dirty="0"/>
              <a:t> cu </a:t>
            </a:r>
            <a:r>
              <a:rPr lang="en-US" dirty="0" err="1" smtClean="0"/>
              <a:t>adresarea</a:t>
            </a:r>
            <a:r>
              <a:rPr lang="en-US" dirty="0" smtClean="0"/>
              <a:t> </a:t>
            </a:r>
            <a:r>
              <a:rPr lang="en-US" dirty="0" err="1"/>
              <a:t>fizică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cu </a:t>
            </a:r>
            <a:r>
              <a:rPr lang="en-US" dirty="0" err="1"/>
              <a:t>accesul</a:t>
            </a:r>
            <a:r>
              <a:rPr lang="en-US" dirty="0"/>
              <a:t> la </a:t>
            </a:r>
            <a:r>
              <a:rPr lang="en-US" dirty="0" err="1"/>
              <a:t>mediu</a:t>
            </a:r>
            <a:r>
              <a:rPr lang="en-US" dirty="0"/>
              <a:t> (canal de </a:t>
            </a:r>
            <a:r>
              <a:rPr lang="en-US" dirty="0" err="1"/>
              <a:t>comunicare</a:t>
            </a:r>
            <a:r>
              <a:rPr lang="en-US" dirty="0"/>
              <a:t>). </a:t>
            </a:r>
            <a:endParaRPr lang="en-US" dirty="0" smtClean="0"/>
          </a:p>
          <a:p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cadrul</a:t>
            </a:r>
            <a:r>
              <a:rPr lang="en-US" dirty="0"/>
              <a:t> </a:t>
            </a:r>
            <a:r>
              <a:rPr lang="en-US" dirty="0" err="1"/>
              <a:t>nivelului</a:t>
            </a:r>
            <a:r>
              <a:rPr lang="en-US" dirty="0"/>
              <a:t> </a:t>
            </a:r>
            <a:r>
              <a:rPr lang="en-US" dirty="0" err="1"/>
              <a:t>Legăturii</a:t>
            </a:r>
            <a:r>
              <a:rPr lang="en-US" dirty="0"/>
              <a:t> de date are </a:t>
            </a:r>
            <a:r>
              <a:rPr lang="en-US" dirty="0" err="1"/>
              <a:t>loc</a:t>
            </a:r>
            <a:r>
              <a:rPr lang="en-US" dirty="0"/>
              <a:t> un </a:t>
            </a:r>
            <a:r>
              <a:rPr lang="en-US" dirty="0" err="1"/>
              <a:t>nou</a:t>
            </a:r>
            <a:r>
              <a:rPr lang="en-US" dirty="0"/>
              <a:t> </a:t>
            </a:r>
            <a:r>
              <a:rPr lang="en-US" dirty="0" err="1"/>
              <a:t>proces</a:t>
            </a:r>
            <a:r>
              <a:rPr lang="en-US" dirty="0"/>
              <a:t> de </a:t>
            </a:r>
            <a:r>
              <a:rPr lang="en-US" dirty="0" err="1"/>
              <a:t>încapsulare</a:t>
            </a:r>
            <a:r>
              <a:rPr lang="en-US" dirty="0"/>
              <a:t> </a:t>
            </a:r>
            <a:r>
              <a:rPr lang="en-US" dirty="0" err="1"/>
              <a:t>prin</a:t>
            </a:r>
            <a:r>
              <a:rPr lang="en-US" dirty="0"/>
              <a:t> </a:t>
            </a:r>
            <a:r>
              <a:rPr lang="en-US" dirty="0" err="1"/>
              <a:t>adaugarea</a:t>
            </a:r>
            <a:r>
              <a:rPr lang="en-US" dirty="0"/>
              <a:t>: </a:t>
            </a:r>
          </a:p>
          <a:p>
            <a:pPr lvl="1"/>
            <a:r>
              <a:rPr lang="en-US" dirty="0" smtClean="0"/>
              <a:t> </a:t>
            </a:r>
            <a:r>
              <a:rPr lang="en-US" dirty="0" err="1"/>
              <a:t>unui</a:t>
            </a:r>
            <a:r>
              <a:rPr lang="en-US" dirty="0"/>
              <a:t> </a:t>
            </a:r>
            <a:r>
              <a:rPr lang="en-US" dirty="0" err="1"/>
              <a:t>antet</a:t>
            </a:r>
            <a:r>
              <a:rPr lang="en-US" dirty="0"/>
              <a:t>, </a:t>
            </a:r>
            <a:r>
              <a:rPr lang="en-US" dirty="0" err="1"/>
              <a:t>în</a:t>
            </a:r>
            <a:r>
              <a:rPr lang="en-US" dirty="0"/>
              <a:t> care </a:t>
            </a:r>
            <a:r>
              <a:rPr lang="en-US" dirty="0" err="1"/>
              <a:t>principala</a:t>
            </a:r>
            <a:r>
              <a:rPr lang="en-US" dirty="0"/>
              <a:t> </a:t>
            </a:r>
            <a:r>
              <a:rPr lang="en-US" dirty="0" err="1"/>
              <a:t>informaţie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adresa</a:t>
            </a:r>
            <a:r>
              <a:rPr lang="en-US" dirty="0"/>
              <a:t> </a:t>
            </a:r>
            <a:r>
              <a:rPr lang="en-US" dirty="0" err="1"/>
              <a:t>fizică</a:t>
            </a:r>
            <a:r>
              <a:rPr lang="en-US" dirty="0"/>
              <a:t> (MAC address); </a:t>
            </a:r>
          </a:p>
          <a:p>
            <a:pPr lvl="1"/>
            <a:r>
              <a:rPr lang="en-US" dirty="0" smtClean="0"/>
              <a:t> </a:t>
            </a:r>
            <a:r>
              <a:rPr lang="en-US" dirty="0" err="1"/>
              <a:t>unei</a:t>
            </a:r>
            <a:r>
              <a:rPr lang="en-US" dirty="0"/>
              <a:t> </a:t>
            </a:r>
            <a:r>
              <a:rPr lang="en-US" dirty="0" err="1"/>
              <a:t>cozi</a:t>
            </a:r>
            <a:r>
              <a:rPr lang="en-US" dirty="0"/>
              <a:t> (trailer) </a:t>
            </a:r>
            <a:r>
              <a:rPr lang="en-US" dirty="0" err="1"/>
              <a:t>ce</a:t>
            </a:r>
            <a:r>
              <a:rPr lang="en-US" dirty="0"/>
              <a:t> </a:t>
            </a:r>
            <a:r>
              <a:rPr lang="en-US" dirty="0" err="1"/>
              <a:t>conţine</a:t>
            </a:r>
            <a:r>
              <a:rPr lang="en-US" dirty="0"/>
              <a:t> </a:t>
            </a:r>
            <a:r>
              <a:rPr lang="en-US" dirty="0" err="1"/>
              <a:t>informaţii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corectarea</a:t>
            </a:r>
            <a:r>
              <a:rPr lang="en-US" dirty="0"/>
              <a:t> de </a:t>
            </a:r>
            <a:r>
              <a:rPr lang="en-US" dirty="0" err="1"/>
              <a:t>erori</a:t>
            </a:r>
            <a:r>
              <a:rPr lang="en-US" dirty="0"/>
              <a:t>. </a:t>
            </a:r>
          </a:p>
          <a:p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urma</a:t>
            </a:r>
            <a:r>
              <a:rPr lang="en-US" dirty="0"/>
              <a:t> </a:t>
            </a:r>
            <a:r>
              <a:rPr lang="en-US" dirty="0" err="1"/>
              <a:t>acestui</a:t>
            </a:r>
            <a:r>
              <a:rPr lang="en-US" dirty="0"/>
              <a:t> </a:t>
            </a:r>
            <a:r>
              <a:rPr lang="en-US" dirty="0" err="1"/>
              <a:t>proces</a:t>
            </a:r>
            <a:r>
              <a:rPr lang="en-US" dirty="0"/>
              <a:t> PDU </a:t>
            </a:r>
            <a:r>
              <a:rPr lang="en-US" dirty="0" err="1"/>
              <a:t>poartă</a:t>
            </a:r>
            <a:r>
              <a:rPr lang="en-US" dirty="0"/>
              <a:t> </a:t>
            </a:r>
            <a:r>
              <a:rPr lang="en-US" dirty="0" err="1"/>
              <a:t>numele</a:t>
            </a:r>
            <a:r>
              <a:rPr lang="en-US" dirty="0"/>
              <a:t> de </a:t>
            </a:r>
            <a:r>
              <a:rPr lang="en-US" dirty="0" err="1"/>
              <a:t>cadru</a:t>
            </a:r>
            <a:r>
              <a:rPr lang="en-US" dirty="0"/>
              <a:t> (frame). </a:t>
            </a:r>
          </a:p>
          <a:p>
            <a:r>
              <a:rPr lang="en-US" dirty="0" err="1"/>
              <a:t>Nivelul</a:t>
            </a:r>
            <a:r>
              <a:rPr lang="en-US" dirty="0"/>
              <a:t> </a:t>
            </a:r>
            <a:r>
              <a:rPr lang="en-US" dirty="0" err="1"/>
              <a:t>legătură</a:t>
            </a:r>
            <a:r>
              <a:rPr lang="en-US" dirty="0"/>
              <a:t> de date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deci</a:t>
            </a:r>
            <a:r>
              <a:rPr lang="en-US" dirty="0"/>
              <a:t> </a:t>
            </a:r>
            <a:r>
              <a:rPr lang="en-US" dirty="0" err="1"/>
              <a:t>responsabil</a:t>
            </a:r>
            <a:r>
              <a:rPr lang="en-US" dirty="0"/>
              <a:t> cu </a:t>
            </a:r>
            <a:r>
              <a:rPr lang="en-US" dirty="0" err="1"/>
              <a:t>transmiterea</a:t>
            </a:r>
            <a:r>
              <a:rPr lang="en-US" dirty="0"/>
              <a:t> </a:t>
            </a:r>
            <a:r>
              <a:rPr lang="en-US" dirty="0" err="1"/>
              <a:t>corectă</a:t>
            </a:r>
            <a:r>
              <a:rPr lang="en-US" dirty="0"/>
              <a:t> a </a:t>
            </a:r>
            <a:r>
              <a:rPr lang="en-US" dirty="0" err="1"/>
              <a:t>datelor</a:t>
            </a:r>
            <a:r>
              <a:rPr lang="en-US" dirty="0"/>
              <a:t> </a:t>
            </a:r>
            <a:r>
              <a:rPr lang="en-US" dirty="0" err="1"/>
              <a:t>printr</a:t>
            </a:r>
            <a:r>
              <a:rPr lang="en-US" dirty="0"/>
              <a:t>-o </a:t>
            </a:r>
            <a:r>
              <a:rPr lang="en-US" dirty="0" err="1"/>
              <a:t>legătură</a:t>
            </a:r>
            <a:r>
              <a:rPr lang="en-US" dirty="0"/>
              <a:t> </a:t>
            </a:r>
            <a:r>
              <a:rPr lang="en-US" dirty="0" err="1"/>
              <a:t>fizică</a:t>
            </a:r>
            <a:r>
              <a:rPr lang="en-US" dirty="0"/>
              <a:t> </a:t>
            </a:r>
            <a:r>
              <a:rPr lang="en-US" dirty="0" err="1"/>
              <a:t>existentă</a:t>
            </a:r>
            <a:r>
              <a:rPr lang="en-US" dirty="0"/>
              <a:t>, </a:t>
            </a:r>
            <a:r>
              <a:rPr lang="en-US" dirty="0" err="1"/>
              <a:t>între</a:t>
            </a:r>
            <a:r>
              <a:rPr lang="en-US" dirty="0"/>
              <a:t> </a:t>
            </a:r>
            <a:r>
              <a:rPr lang="en-US" dirty="0" err="1"/>
              <a:t>două</a:t>
            </a:r>
            <a:r>
              <a:rPr lang="en-US" dirty="0"/>
              <a:t> </a:t>
            </a:r>
            <a:r>
              <a:rPr lang="en-US" dirty="0" err="1"/>
              <a:t>puncte</a:t>
            </a:r>
            <a:r>
              <a:rPr lang="en-US" dirty="0"/>
              <a:t> </a:t>
            </a:r>
            <a:r>
              <a:rPr lang="en-US" dirty="0" err="1"/>
              <a:t>conectate</a:t>
            </a:r>
            <a:r>
              <a:rPr lang="en-US" dirty="0"/>
              <a:t> direct </a:t>
            </a:r>
            <a:r>
              <a:rPr lang="en-US" dirty="0" err="1"/>
              <a:t>prin</a:t>
            </a:r>
            <a:r>
              <a:rPr lang="en-US" dirty="0"/>
              <a:t> </a:t>
            </a:r>
            <a:r>
              <a:rPr lang="en-US" dirty="0" err="1"/>
              <a:t>această</a:t>
            </a:r>
            <a:r>
              <a:rPr lang="en-US" dirty="0"/>
              <a:t> </a:t>
            </a:r>
            <a:r>
              <a:rPr lang="en-US" dirty="0" err="1"/>
              <a:t>legătură</a:t>
            </a:r>
            <a:r>
              <a:rPr lang="en-US" dirty="0"/>
              <a:t> </a:t>
            </a:r>
            <a:r>
              <a:rPr lang="en-US" dirty="0" err="1"/>
              <a:t>fizică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54813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234778"/>
            <a:ext cx="12192000" cy="6363730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Nivelul</a:t>
            </a:r>
            <a:r>
              <a:rPr lang="en-US" dirty="0"/>
              <a:t> </a:t>
            </a:r>
            <a:r>
              <a:rPr lang="en-US" dirty="0" err="1"/>
              <a:t>legătură</a:t>
            </a:r>
            <a:r>
              <a:rPr lang="en-US" dirty="0"/>
              <a:t> de date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împărţit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două</a:t>
            </a:r>
            <a:r>
              <a:rPr lang="en-US" dirty="0"/>
              <a:t> </a:t>
            </a:r>
            <a:r>
              <a:rPr lang="en-US" dirty="0" err="1"/>
              <a:t>subniveluri</a:t>
            </a:r>
            <a:r>
              <a:rPr lang="en-US" dirty="0"/>
              <a:t>, cu </a:t>
            </a:r>
            <a:r>
              <a:rPr lang="en-US" dirty="0" err="1"/>
              <a:t>roluri</a:t>
            </a:r>
            <a:r>
              <a:rPr lang="en-US" dirty="0"/>
              <a:t> </a:t>
            </a:r>
            <a:r>
              <a:rPr lang="en-US" dirty="0" err="1"/>
              <a:t>diferite</a:t>
            </a:r>
            <a:r>
              <a:rPr lang="en-US" dirty="0"/>
              <a:t>: </a:t>
            </a:r>
          </a:p>
          <a:p>
            <a:r>
              <a:rPr lang="en-US" dirty="0" err="1" smtClean="0"/>
              <a:t>Subnivelul</a:t>
            </a:r>
            <a:r>
              <a:rPr lang="en-US" dirty="0" smtClean="0"/>
              <a:t> </a:t>
            </a:r>
            <a:r>
              <a:rPr lang="en-US" dirty="0"/>
              <a:t>de control al </a:t>
            </a:r>
            <a:r>
              <a:rPr lang="en-US" dirty="0" err="1"/>
              <a:t>legăturii</a:t>
            </a:r>
            <a:r>
              <a:rPr lang="en-US" dirty="0"/>
              <a:t> </a:t>
            </a:r>
            <a:r>
              <a:rPr lang="en-US" dirty="0" err="1"/>
              <a:t>logice</a:t>
            </a:r>
            <a:r>
              <a:rPr lang="en-US" dirty="0"/>
              <a:t>, LLC (Logical Link Control); </a:t>
            </a:r>
            <a:endParaRPr lang="en-US" dirty="0" smtClean="0"/>
          </a:p>
          <a:p>
            <a:pPr lvl="1"/>
            <a:r>
              <a:rPr lang="en-US" dirty="0" err="1" smtClean="0"/>
              <a:t>Acest</a:t>
            </a:r>
            <a:r>
              <a:rPr lang="en-US" dirty="0" smtClean="0"/>
              <a:t> </a:t>
            </a:r>
            <a:r>
              <a:rPr lang="en-US" dirty="0" err="1"/>
              <a:t>subnivel</a:t>
            </a:r>
            <a:r>
              <a:rPr lang="en-US" dirty="0"/>
              <a:t> are </a:t>
            </a:r>
            <a:r>
              <a:rPr lang="en-US" dirty="0" err="1"/>
              <a:t>scopul</a:t>
            </a:r>
            <a:r>
              <a:rPr lang="en-US" dirty="0"/>
              <a:t> de a </a:t>
            </a:r>
            <a:r>
              <a:rPr lang="en-US" dirty="0" err="1"/>
              <a:t>asigura</a:t>
            </a:r>
            <a:r>
              <a:rPr lang="en-US" dirty="0"/>
              <a:t> </a:t>
            </a:r>
            <a:r>
              <a:rPr lang="en-US" dirty="0" err="1"/>
              <a:t>comunicarea</a:t>
            </a:r>
            <a:r>
              <a:rPr lang="en-US" dirty="0"/>
              <a:t> </a:t>
            </a:r>
            <a:r>
              <a:rPr lang="en-US" dirty="0" err="1"/>
              <a:t>între</a:t>
            </a:r>
            <a:r>
              <a:rPr lang="en-US" dirty="0"/>
              <a:t> </a:t>
            </a:r>
            <a:r>
              <a:rPr lang="en-US" dirty="0" err="1"/>
              <a:t>nivelul</a:t>
            </a:r>
            <a:r>
              <a:rPr lang="en-US" dirty="0"/>
              <a:t> </a:t>
            </a:r>
            <a:r>
              <a:rPr lang="en-US" dirty="0" err="1"/>
              <a:t>Legăturii</a:t>
            </a:r>
            <a:r>
              <a:rPr lang="en-US" dirty="0"/>
              <a:t> de date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nivelul</a:t>
            </a:r>
            <a:r>
              <a:rPr lang="en-US" dirty="0"/>
              <a:t> superior, </a:t>
            </a:r>
            <a:r>
              <a:rPr lang="en-US" dirty="0" err="1"/>
              <a:t>nivelul</a:t>
            </a:r>
            <a:r>
              <a:rPr lang="en-US" dirty="0"/>
              <a:t> </a:t>
            </a:r>
            <a:r>
              <a:rPr lang="en-US" dirty="0" err="1"/>
              <a:t>Reţea</a:t>
            </a:r>
            <a:r>
              <a:rPr lang="en-US" dirty="0"/>
              <a:t>. </a:t>
            </a:r>
            <a:r>
              <a:rPr lang="en-US" dirty="0" err="1"/>
              <a:t>Acest</a:t>
            </a:r>
            <a:r>
              <a:rPr lang="en-US" dirty="0"/>
              <a:t> </a:t>
            </a:r>
            <a:r>
              <a:rPr lang="en-US" dirty="0" err="1"/>
              <a:t>subnivel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independent de </a:t>
            </a:r>
            <a:r>
              <a:rPr lang="en-US" dirty="0" err="1"/>
              <a:t>tehnologie</a:t>
            </a:r>
            <a:r>
              <a:rPr lang="en-US" dirty="0"/>
              <a:t>, </a:t>
            </a:r>
            <a:r>
              <a:rPr lang="en-US" dirty="0" err="1"/>
              <a:t>adică</a:t>
            </a:r>
            <a:r>
              <a:rPr lang="en-US" dirty="0"/>
              <a:t> el </a:t>
            </a:r>
            <a:r>
              <a:rPr lang="en-US" dirty="0" err="1"/>
              <a:t>oferă</a:t>
            </a:r>
            <a:r>
              <a:rPr lang="en-US" dirty="0"/>
              <a:t> </a:t>
            </a:r>
            <a:r>
              <a:rPr lang="en-US" dirty="0" err="1"/>
              <a:t>nivelurilor</a:t>
            </a:r>
            <a:r>
              <a:rPr lang="en-US" dirty="0"/>
              <a:t> </a:t>
            </a:r>
            <a:r>
              <a:rPr lang="en-US" dirty="0" err="1"/>
              <a:t>superioare</a:t>
            </a:r>
            <a:r>
              <a:rPr lang="en-US" dirty="0"/>
              <a:t> </a:t>
            </a:r>
            <a:r>
              <a:rPr lang="en-US" dirty="0" err="1"/>
              <a:t>funcţii</a:t>
            </a:r>
            <a:r>
              <a:rPr lang="en-US" dirty="0"/>
              <a:t> </a:t>
            </a:r>
            <a:r>
              <a:rPr lang="en-US" dirty="0" err="1"/>
              <a:t>ce</a:t>
            </a:r>
            <a:r>
              <a:rPr lang="en-US" dirty="0"/>
              <a:t> </a:t>
            </a:r>
            <a:r>
              <a:rPr lang="en-US" dirty="0" err="1"/>
              <a:t>sunt</a:t>
            </a:r>
            <a:r>
              <a:rPr lang="en-US" dirty="0"/>
              <a:t> </a:t>
            </a:r>
            <a:r>
              <a:rPr lang="en-US" dirty="0" err="1"/>
              <a:t>aceleaşi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orice</a:t>
            </a:r>
            <a:r>
              <a:rPr lang="en-US" dirty="0"/>
              <a:t> </a:t>
            </a:r>
            <a:r>
              <a:rPr lang="en-US" dirty="0" err="1"/>
              <a:t>variaţii</a:t>
            </a:r>
            <a:r>
              <a:rPr lang="en-US" dirty="0"/>
              <a:t> ale </a:t>
            </a:r>
            <a:r>
              <a:rPr lang="en-US" dirty="0" err="1"/>
              <a:t>nivelului</a:t>
            </a:r>
            <a:r>
              <a:rPr lang="en-US" dirty="0"/>
              <a:t> </a:t>
            </a:r>
            <a:r>
              <a:rPr lang="en-US" dirty="0" err="1"/>
              <a:t>fizic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ale </a:t>
            </a:r>
            <a:r>
              <a:rPr lang="en-US" dirty="0" err="1"/>
              <a:t>subnivelului</a:t>
            </a:r>
            <a:r>
              <a:rPr lang="en-US" dirty="0"/>
              <a:t> MAC. </a:t>
            </a:r>
            <a:endParaRPr lang="en-US" dirty="0" smtClean="0"/>
          </a:p>
          <a:p>
            <a:pPr marL="185738" lvl="1" indent="-185738"/>
            <a:r>
              <a:rPr lang="en-US" sz="2800" dirty="0" err="1"/>
              <a:t>Subnivelul</a:t>
            </a:r>
            <a:r>
              <a:rPr lang="en-US" sz="2800" dirty="0"/>
              <a:t> de control al </a:t>
            </a:r>
            <a:r>
              <a:rPr lang="en-US" sz="2800" dirty="0" err="1"/>
              <a:t>accesului</a:t>
            </a:r>
            <a:r>
              <a:rPr lang="en-US" sz="2800" dirty="0"/>
              <a:t> la </a:t>
            </a:r>
            <a:r>
              <a:rPr lang="en-US" sz="2800" dirty="0" err="1"/>
              <a:t>mediu</a:t>
            </a:r>
            <a:r>
              <a:rPr lang="en-US" sz="2800" dirty="0"/>
              <a:t>, MAC (Media </a:t>
            </a:r>
            <a:r>
              <a:rPr lang="en-US" sz="2800" dirty="0" err="1"/>
              <a:t>Acces</a:t>
            </a:r>
            <a:r>
              <a:rPr lang="en-US" sz="2800" dirty="0"/>
              <a:t> Control) </a:t>
            </a:r>
          </a:p>
          <a:p>
            <a:pPr marL="0" indent="0">
              <a:buNone/>
            </a:pPr>
            <a:r>
              <a:rPr lang="en-US" dirty="0" smtClean="0"/>
              <a:t>		Al </a:t>
            </a:r>
            <a:r>
              <a:rPr lang="en-US" dirty="0" err="1"/>
              <a:t>doilea</a:t>
            </a:r>
            <a:r>
              <a:rPr lang="en-US" dirty="0"/>
              <a:t> </a:t>
            </a:r>
            <a:r>
              <a:rPr lang="en-US" dirty="0" err="1"/>
              <a:t>subnivel</a:t>
            </a:r>
            <a:r>
              <a:rPr lang="en-US" dirty="0"/>
              <a:t> are </a:t>
            </a:r>
            <a:r>
              <a:rPr lang="en-US" dirty="0" err="1"/>
              <a:t>două</a:t>
            </a:r>
            <a:r>
              <a:rPr lang="en-US" dirty="0"/>
              <a:t> </a:t>
            </a:r>
            <a:r>
              <a:rPr lang="en-US" dirty="0" err="1"/>
              <a:t>roluri</a:t>
            </a:r>
            <a:r>
              <a:rPr lang="en-US" dirty="0"/>
              <a:t> </a:t>
            </a:r>
            <a:r>
              <a:rPr lang="en-US" dirty="0" err="1"/>
              <a:t>majore</a:t>
            </a:r>
            <a:r>
              <a:rPr lang="en-US" dirty="0"/>
              <a:t>: </a:t>
            </a:r>
            <a:endParaRPr lang="en-US" sz="2400" dirty="0"/>
          </a:p>
          <a:p>
            <a:pPr lvl="1"/>
            <a:r>
              <a:rPr lang="en-US" dirty="0" smtClean="0"/>
              <a:t> </a:t>
            </a:r>
            <a:r>
              <a:rPr lang="en-US" dirty="0" err="1"/>
              <a:t>stabilirea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respectarea</a:t>
            </a:r>
            <a:r>
              <a:rPr lang="en-US" dirty="0"/>
              <a:t> </a:t>
            </a:r>
            <a:r>
              <a:rPr lang="en-US" dirty="0" err="1"/>
              <a:t>regulilor</a:t>
            </a:r>
            <a:r>
              <a:rPr lang="en-US" dirty="0"/>
              <a:t> de </a:t>
            </a:r>
            <a:r>
              <a:rPr lang="en-US" dirty="0" err="1"/>
              <a:t>acces</a:t>
            </a:r>
            <a:r>
              <a:rPr lang="en-US" dirty="0"/>
              <a:t> la </a:t>
            </a:r>
            <a:r>
              <a:rPr lang="en-US" dirty="0" err="1"/>
              <a:t>mediu</a:t>
            </a:r>
            <a:r>
              <a:rPr lang="en-US" dirty="0"/>
              <a:t> </a:t>
            </a:r>
            <a:r>
              <a:rPr lang="en-US" dirty="0" err="1"/>
              <a:t>comun</a:t>
            </a:r>
            <a:r>
              <a:rPr lang="en-US" dirty="0"/>
              <a:t> de </a:t>
            </a:r>
            <a:r>
              <a:rPr lang="en-US" dirty="0" err="1"/>
              <a:t>transmisie</a:t>
            </a:r>
            <a:r>
              <a:rPr lang="en-US" dirty="0"/>
              <a:t> a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multor</a:t>
            </a:r>
            <a:r>
              <a:rPr lang="en-US" dirty="0"/>
              <a:t> </a:t>
            </a:r>
            <a:r>
              <a:rPr lang="en-US" dirty="0" err="1"/>
              <a:t>utilizatori</a:t>
            </a:r>
            <a:r>
              <a:rPr lang="en-US" dirty="0"/>
              <a:t>; </a:t>
            </a:r>
            <a:endParaRPr lang="en-US" sz="2000" dirty="0"/>
          </a:p>
          <a:p>
            <a:pPr lvl="1"/>
            <a:r>
              <a:rPr lang="en-US" dirty="0" smtClean="0"/>
              <a:t> </a:t>
            </a:r>
            <a:r>
              <a:rPr lang="en-US" dirty="0" err="1"/>
              <a:t>adaptarea</a:t>
            </a:r>
            <a:r>
              <a:rPr lang="en-US" dirty="0"/>
              <a:t> la </a:t>
            </a:r>
            <a:r>
              <a:rPr lang="en-US" dirty="0" err="1"/>
              <a:t>mediul</a:t>
            </a:r>
            <a:r>
              <a:rPr lang="en-US" dirty="0"/>
              <a:t> </a:t>
            </a:r>
            <a:r>
              <a:rPr lang="en-US" dirty="0" err="1"/>
              <a:t>fizic</a:t>
            </a:r>
            <a:r>
              <a:rPr lang="en-US" dirty="0"/>
              <a:t>, </a:t>
            </a:r>
            <a:r>
              <a:rPr lang="en-US" dirty="0" err="1"/>
              <a:t>astfel</a:t>
            </a:r>
            <a:r>
              <a:rPr lang="en-US" dirty="0"/>
              <a:t> </a:t>
            </a:r>
            <a:r>
              <a:rPr lang="en-US" dirty="0" err="1"/>
              <a:t>încât</a:t>
            </a:r>
            <a:r>
              <a:rPr lang="en-US" dirty="0"/>
              <a:t>, </a:t>
            </a:r>
            <a:r>
              <a:rPr lang="en-US" dirty="0" err="1"/>
              <a:t>să</a:t>
            </a:r>
            <a:r>
              <a:rPr lang="en-US" dirty="0"/>
              <a:t> </a:t>
            </a:r>
            <a:r>
              <a:rPr lang="en-US" dirty="0" err="1"/>
              <a:t>ascundă</a:t>
            </a:r>
            <a:r>
              <a:rPr lang="en-US" dirty="0"/>
              <a:t> </a:t>
            </a:r>
            <a:r>
              <a:rPr lang="en-US" dirty="0" err="1"/>
              <a:t>diferenţele</a:t>
            </a:r>
            <a:r>
              <a:rPr lang="en-US" dirty="0"/>
              <a:t> legate de </a:t>
            </a:r>
            <a:r>
              <a:rPr lang="en-US" dirty="0" err="1"/>
              <a:t>diferite</a:t>
            </a:r>
            <a:r>
              <a:rPr lang="en-US" dirty="0"/>
              <a:t> </a:t>
            </a:r>
            <a:r>
              <a:rPr lang="en-US" dirty="0" err="1"/>
              <a:t>medii</a:t>
            </a:r>
            <a:r>
              <a:rPr lang="en-US" dirty="0"/>
              <a:t> de </a:t>
            </a:r>
            <a:r>
              <a:rPr lang="en-US" dirty="0" err="1"/>
              <a:t>transmitere</a:t>
            </a:r>
            <a:r>
              <a:rPr lang="en-US" dirty="0"/>
              <a:t>, </a:t>
            </a:r>
            <a:r>
              <a:rPr lang="en-US" dirty="0" err="1"/>
              <a:t>forme</a:t>
            </a:r>
            <a:r>
              <a:rPr lang="en-US" dirty="0"/>
              <a:t> de </a:t>
            </a:r>
            <a:r>
              <a:rPr lang="en-US" dirty="0" err="1"/>
              <a:t>semnal</a:t>
            </a:r>
            <a:r>
              <a:rPr lang="en-US" dirty="0"/>
              <a:t>, </a:t>
            </a:r>
            <a:r>
              <a:rPr lang="en-US" dirty="0" err="1"/>
              <a:t>coduri</a:t>
            </a:r>
            <a:r>
              <a:rPr lang="en-US" dirty="0"/>
              <a:t> de </a:t>
            </a:r>
            <a:r>
              <a:rPr lang="en-US" dirty="0" err="1"/>
              <a:t>linie</a:t>
            </a:r>
            <a:r>
              <a:rPr lang="en-US" dirty="0"/>
              <a:t> etc. </a:t>
            </a:r>
            <a:endParaRPr lang="en-US" sz="2000" dirty="0"/>
          </a:p>
          <a:p>
            <a:pPr marL="457200" lvl="1" indent="0">
              <a:buNone/>
            </a:pPr>
            <a:r>
              <a:rPr lang="en-US" dirty="0" err="1" smtClean="0"/>
              <a:t>Acest</a:t>
            </a:r>
            <a:r>
              <a:rPr lang="en-US" dirty="0" smtClean="0"/>
              <a:t> </a:t>
            </a:r>
            <a:r>
              <a:rPr lang="en-US" dirty="0" err="1"/>
              <a:t>subnivel</a:t>
            </a:r>
            <a:r>
              <a:rPr lang="en-US" dirty="0"/>
              <a:t> </a:t>
            </a:r>
            <a:r>
              <a:rPr lang="en-US" dirty="0" err="1"/>
              <a:t>asigură</a:t>
            </a:r>
            <a:r>
              <a:rPr lang="en-US" dirty="0"/>
              <a:t> </a:t>
            </a:r>
            <a:r>
              <a:rPr lang="en-US" dirty="0" err="1"/>
              <a:t>accesul</a:t>
            </a:r>
            <a:r>
              <a:rPr lang="en-US" dirty="0"/>
              <a:t> </a:t>
            </a:r>
            <a:r>
              <a:rPr lang="en-US" dirty="0" err="1"/>
              <a:t>ordonat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controlat</a:t>
            </a:r>
            <a:r>
              <a:rPr lang="en-US" dirty="0"/>
              <a:t> la </a:t>
            </a:r>
            <a:r>
              <a:rPr lang="en-US" dirty="0" err="1"/>
              <a:t>mediu</a:t>
            </a:r>
            <a:r>
              <a:rPr lang="en-US" dirty="0"/>
              <a:t>. </a:t>
            </a:r>
            <a:r>
              <a:rPr lang="en-US" dirty="0" err="1"/>
              <a:t>Aceasta</a:t>
            </a:r>
            <a:r>
              <a:rPr lang="en-US" dirty="0"/>
              <a:t> </a:t>
            </a:r>
            <a:r>
              <a:rPr lang="en-US" dirty="0" err="1"/>
              <a:t>înseamnă</a:t>
            </a:r>
            <a:r>
              <a:rPr lang="en-US" dirty="0"/>
              <a:t>, </a:t>
            </a:r>
            <a:r>
              <a:rPr lang="en-US" dirty="0" err="1"/>
              <a:t>spre</a:t>
            </a:r>
            <a:r>
              <a:rPr lang="en-US" dirty="0"/>
              <a:t> </a:t>
            </a:r>
            <a:r>
              <a:rPr lang="en-US" dirty="0" err="1"/>
              <a:t>exemplu</a:t>
            </a:r>
            <a:r>
              <a:rPr lang="en-US" dirty="0"/>
              <a:t>, </a:t>
            </a:r>
            <a:r>
              <a:rPr lang="en-US" dirty="0" err="1"/>
              <a:t>că</a:t>
            </a:r>
            <a:r>
              <a:rPr lang="en-US" dirty="0"/>
              <a:t> </a:t>
            </a:r>
            <a:r>
              <a:rPr lang="en-US" dirty="0" err="1"/>
              <a:t>două</a:t>
            </a:r>
            <a:r>
              <a:rPr lang="en-US" dirty="0"/>
              <a:t> </a:t>
            </a:r>
            <a:r>
              <a:rPr lang="en-US" dirty="0" err="1"/>
              <a:t>staţii</a:t>
            </a:r>
            <a:r>
              <a:rPr lang="en-US" dirty="0"/>
              <a:t> nu pot </a:t>
            </a:r>
            <a:r>
              <a:rPr lang="en-US" dirty="0" err="1"/>
              <a:t>transmite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acelaşi</a:t>
            </a:r>
            <a:r>
              <a:rPr lang="en-US" dirty="0"/>
              <a:t> </a:t>
            </a:r>
            <a:r>
              <a:rPr lang="en-US" dirty="0" err="1"/>
              <a:t>timp</a:t>
            </a:r>
            <a:r>
              <a:rPr lang="en-US" dirty="0"/>
              <a:t>, </a:t>
            </a:r>
            <a:r>
              <a:rPr lang="en-US" dirty="0" err="1"/>
              <a:t>iar</a:t>
            </a:r>
            <a:r>
              <a:rPr lang="en-US" dirty="0"/>
              <a:t> </a:t>
            </a:r>
            <a:r>
              <a:rPr lang="en-US" dirty="0" err="1"/>
              <a:t>erorile</a:t>
            </a:r>
            <a:r>
              <a:rPr lang="en-US" dirty="0"/>
              <a:t> </a:t>
            </a:r>
            <a:r>
              <a:rPr lang="en-US" dirty="0" err="1"/>
              <a:t>cauzate</a:t>
            </a:r>
            <a:r>
              <a:rPr lang="en-US" dirty="0"/>
              <a:t> de </a:t>
            </a:r>
            <a:r>
              <a:rPr lang="en-US" dirty="0" err="1"/>
              <a:t>încercările</a:t>
            </a:r>
            <a:r>
              <a:rPr lang="en-US" dirty="0"/>
              <a:t> de a </a:t>
            </a:r>
            <a:r>
              <a:rPr lang="en-US" dirty="0" err="1"/>
              <a:t>transmite</a:t>
            </a:r>
            <a:r>
              <a:rPr lang="en-US" dirty="0"/>
              <a:t> </a:t>
            </a:r>
            <a:r>
              <a:rPr lang="en-US" dirty="0" err="1"/>
              <a:t>simultan</a:t>
            </a:r>
            <a:r>
              <a:rPr lang="en-US" dirty="0"/>
              <a:t> </a:t>
            </a:r>
            <a:r>
              <a:rPr lang="en-US" dirty="0" err="1"/>
              <a:t>sunt</a:t>
            </a:r>
            <a:r>
              <a:rPr lang="en-US" dirty="0"/>
              <a:t> </a:t>
            </a:r>
            <a:r>
              <a:rPr lang="en-US" dirty="0" err="1"/>
              <a:t>detectate</a:t>
            </a:r>
            <a:r>
              <a:rPr lang="en-US" dirty="0"/>
              <a:t>. </a:t>
            </a:r>
            <a:r>
              <a:rPr lang="en-US" dirty="0" err="1"/>
              <a:t>Acest</a:t>
            </a:r>
            <a:r>
              <a:rPr lang="en-US" dirty="0"/>
              <a:t> </a:t>
            </a:r>
            <a:r>
              <a:rPr lang="en-US" dirty="0" err="1"/>
              <a:t>subnivel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dependent de </a:t>
            </a:r>
            <a:r>
              <a:rPr lang="en-US" dirty="0" err="1"/>
              <a:t>tehnologia</a:t>
            </a:r>
            <a:r>
              <a:rPr lang="en-US" dirty="0"/>
              <a:t> LAN care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implementată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4894249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7707" y="1136822"/>
            <a:ext cx="11837773" cy="554818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Semnificaţia</a:t>
            </a:r>
            <a:r>
              <a:rPr lang="en-US" dirty="0" smtClean="0"/>
              <a:t> </a:t>
            </a:r>
            <a:r>
              <a:rPr lang="en-US" dirty="0" err="1"/>
              <a:t>câmpurilor</a:t>
            </a:r>
            <a:r>
              <a:rPr lang="en-US" dirty="0"/>
              <a:t> din </a:t>
            </a:r>
            <a:r>
              <a:rPr lang="en-US" dirty="0" err="1"/>
              <a:t>figura</a:t>
            </a:r>
            <a:r>
              <a:rPr lang="en-US" dirty="0"/>
              <a:t> 2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următoarea</a:t>
            </a:r>
            <a:r>
              <a:rPr lang="en-US" dirty="0"/>
              <a:t>: </a:t>
            </a:r>
          </a:p>
          <a:p>
            <a:r>
              <a:rPr lang="en-US" dirty="0" err="1" smtClean="0"/>
              <a:t>Câmpurile</a:t>
            </a:r>
            <a:r>
              <a:rPr lang="en-US" dirty="0" smtClean="0"/>
              <a:t> </a:t>
            </a:r>
            <a:r>
              <a:rPr lang="en-US" dirty="0"/>
              <a:t>Start </a:t>
            </a:r>
            <a:r>
              <a:rPr lang="en-US" dirty="0" err="1"/>
              <a:t>şi</a:t>
            </a:r>
            <a:r>
              <a:rPr lang="en-US" dirty="0"/>
              <a:t> Stop au </a:t>
            </a:r>
            <a:r>
              <a:rPr lang="en-US" dirty="0" err="1"/>
              <a:t>structură</a:t>
            </a:r>
            <a:r>
              <a:rPr lang="en-US" dirty="0"/>
              <a:t> </a:t>
            </a:r>
            <a:r>
              <a:rPr lang="en-US" dirty="0" err="1"/>
              <a:t>fixă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reprezintă</a:t>
            </a:r>
            <a:r>
              <a:rPr lang="en-US" dirty="0"/>
              <a:t> </a:t>
            </a:r>
            <a:r>
              <a:rPr lang="en-US" dirty="0" err="1"/>
              <a:t>delimitatori</a:t>
            </a:r>
            <a:r>
              <a:rPr lang="en-US" dirty="0"/>
              <a:t> de </a:t>
            </a:r>
            <a:r>
              <a:rPr lang="en-US" dirty="0" err="1"/>
              <a:t>cadru</a:t>
            </a:r>
            <a:r>
              <a:rPr lang="en-US" dirty="0"/>
              <a:t>; </a:t>
            </a:r>
          </a:p>
          <a:p>
            <a:r>
              <a:rPr lang="en-US" dirty="0" err="1" smtClean="0"/>
              <a:t>Câmpul</a:t>
            </a:r>
            <a:r>
              <a:rPr lang="en-US" dirty="0" smtClean="0"/>
              <a:t> </a:t>
            </a:r>
            <a:r>
              <a:rPr lang="en-US" dirty="0" err="1"/>
              <a:t>Adresă</a:t>
            </a:r>
            <a:r>
              <a:rPr lang="en-US" dirty="0"/>
              <a:t> </a:t>
            </a:r>
            <a:r>
              <a:rPr lang="en-US" dirty="0" err="1"/>
              <a:t>conţine</a:t>
            </a:r>
            <a:r>
              <a:rPr lang="en-US" dirty="0"/>
              <a:t> </a:t>
            </a:r>
            <a:r>
              <a:rPr lang="en-US" dirty="0" err="1"/>
              <a:t>adresele</a:t>
            </a:r>
            <a:r>
              <a:rPr lang="en-US" dirty="0"/>
              <a:t> de </a:t>
            </a:r>
            <a:r>
              <a:rPr lang="en-US" dirty="0" err="1"/>
              <a:t>nivel</a:t>
            </a:r>
            <a:r>
              <a:rPr lang="en-US" dirty="0"/>
              <a:t> </a:t>
            </a:r>
            <a:r>
              <a:rPr lang="en-US" dirty="0" err="1"/>
              <a:t>fizic</a:t>
            </a:r>
            <a:r>
              <a:rPr lang="en-US" dirty="0"/>
              <a:t> (</a:t>
            </a:r>
            <a:r>
              <a:rPr lang="en-US" dirty="0" err="1"/>
              <a:t>sau</a:t>
            </a:r>
            <a:r>
              <a:rPr lang="en-US" dirty="0"/>
              <a:t> MAC) ale </a:t>
            </a:r>
            <a:r>
              <a:rPr lang="en-US" dirty="0" err="1"/>
              <a:t>sursei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ale </a:t>
            </a:r>
            <a:r>
              <a:rPr lang="en-US" dirty="0" err="1"/>
              <a:t>destinaţiei</a:t>
            </a:r>
            <a:r>
              <a:rPr lang="en-US" dirty="0"/>
              <a:t>;</a:t>
            </a:r>
          </a:p>
          <a:p>
            <a:r>
              <a:rPr lang="en-US" dirty="0" err="1" smtClean="0"/>
              <a:t>Câmpul</a:t>
            </a:r>
            <a:r>
              <a:rPr lang="en-US" dirty="0" smtClean="0"/>
              <a:t> </a:t>
            </a:r>
            <a:r>
              <a:rPr lang="en-US" dirty="0"/>
              <a:t>Control are </a:t>
            </a:r>
            <a:r>
              <a:rPr lang="en-US" dirty="0" err="1"/>
              <a:t>rolul</a:t>
            </a:r>
            <a:r>
              <a:rPr lang="en-US" dirty="0"/>
              <a:t> de a </a:t>
            </a:r>
            <a:r>
              <a:rPr lang="en-US" dirty="0" err="1"/>
              <a:t>permite</a:t>
            </a:r>
            <a:r>
              <a:rPr lang="en-US" dirty="0"/>
              <a:t> </a:t>
            </a:r>
            <a:r>
              <a:rPr lang="en-US" dirty="0" err="1"/>
              <a:t>controlul</a:t>
            </a:r>
            <a:r>
              <a:rPr lang="en-US" dirty="0"/>
              <a:t> </a:t>
            </a:r>
            <a:r>
              <a:rPr lang="en-US" dirty="0" err="1"/>
              <a:t>transmisiei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funcţie</a:t>
            </a:r>
            <a:r>
              <a:rPr lang="en-US" dirty="0"/>
              <a:t> de </a:t>
            </a:r>
            <a:r>
              <a:rPr lang="en-US" dirty="0" err="1"/>
              <a:t>timpul</a:t>
            </a:r>
            <a:r>
              <a:rPr lang="en-US" dirty="0"/>
              <a:t> de </a:t>
            </a:r>
            <a:r>
              <a:rPr lang="en-US" dirty="0" err="1"/>
              <a:t>recepţie</a:t>
            </a:r>
            <a:r>
              <a:rPr lang="en-US" dirty="0"/>
              <a:t>, </a:t>
            </a:r>
            <a:r>
              <a:rPr lang="en-US" dirty="0" err="1"/>
              <a:t>inclusiv</a:t>
            </a:r>
            <a:r>
              <a:rPr lang="en-US" dirty="0"/>
              <a:t> </a:t>
            </a:r>
            <a:r>
              <a:rPr lang="en-US" dirty="0" err="1"/>
              <a:t>prelucrare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retransmisie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caz</a:t>
            </a:r>
            <a:r>
              <a:rPr lang="en-US" dirty="0"/>
              <a:t> de </a:t>
            </a:r>
            <a:r>
              <a:rPr lang="en-US" dirty="0" err="1"/>
              <a:t>erori</a:t>
            </a:r>
            <a:r>
              <a:rPr lang="en-US" dirty="0"/>
              <a:t>; </a:t>
            </a:r>
          </a:p>
          <a:p>
            <a:r>
              <a:rPr lang="en-US" dirty="0" err="1" smtClean="0"/>
              <a:t>Câmpul</a:t>
            </a:r>
            <a:r>
              <a:rPr lang="en-US" dirty="0" smtClean="0"/>
              <a:t> </a:t>
            </a:r>
            <a:r>
              <a:rPr lang="en-US" dirty="0" err="1"/>
              <a:t>Verificare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destinat</a:t>
            </a:r>
            <a:r>
              <a:rPr lang="en-US" dirty="0"/>
              <a:t> </a:t>
            </a:r>
            <a:r>
              <a:rPr lang="en-US" dirty="0" err="1"/>
              <a:t>monitorizării</a:t>
            </a:r>
            <a:r>
              <a:rPr lang="en-US" dirty="0"/>
              <a:t> </a:t>
            </a:r>
            <a:r>
              <a:rPr lang="en-US" dirty="0" err="1"/>
              <a:t>erorilor</a:t>
            </a:r>
            <a:r>
              <a:rPr lang="en-US" dirty="0"/>
              <a:t> de </a:t>
            </a:r>
            <a:r>
              <a:rPr lang="en-US" dirty="0" err="1"/>
              <a:t>transmisie</a:t>
            </a:r>
            <a:r>
              <a:rPr lang="en-US" dirty="0"/>
              <a:t>; </a:t>
            </a:r>
          </a:p>
          <a:p>
            <a:endParaRPr lang="en-US" dirty="0"/>
          </a:p>
        </p:txBody>
      </p:sp>
      <p:pic>
        <p:nvPicPr>
          <p:cNvPr id="4" name="Рисунок 3"/>
          <p:cNvPicPr/>
          <p:nvPr/>
        </p:nvPicPr>
        <p:blipFill rotWithShape="1">
          <a:blip r:embed="rId2"/>
          <a:srcRect b="29049"/>
          <a:stretch/>
        </p:blipFill>
        <p:spPr bwMode="auto">
          <a:xfrm>
            <a:off x="838200" y="89381"/>
            <a:ext cx="10226084" cy="93623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389296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632" y="130347"/>
            <a:ext cx="10515600" cy="549275"/>
          </a:xfrm>
        </p:spPr>
        <p:txBody>
          <a:bodyPr>
            <a:normAutofit fontScale="90000"/>
          </a:bodyPr>
          <a:lstStyle/>
          <a:p>
            <a:r>
              <a:rPr lang="en-US" b="1" dirty="0" err="1"/>
              <a:t>Funcţiile</a:t>
            </a:r>
            <a:r>
              <a:rPr lang="en-US" b="1" dirty="0"/>
              <a:t> </a:t>
            </a:r>
            <a:r>
              <a:rPr lang="en-US" b="1" dirty="0" err="1"/>
              <a:t>nivelului</a:t>
            </a:r>
            <a:r>
              <a:rPr lang="en-US" b="1" dirty="0"/>
              <a:t> </a:t>
            </a:r>
            <a:r>
              <a:rPr lang="en-US" b="1" dirty="0" err="1"/>
              <a:t>Legăturii</a:t>
            </a:r>
            <a:r>
              <a:rPr lang="en-US" b="1" dirty="0"/>
              <a:t> de </a:t>
            </a:r>
            <a:r>
              <a:rPr lang="en-US" b="1" dirty="0" smtClean="0"/>
              <a:t>date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7707" y="679622"/>
            <a:ext cx="11800703" cy="606716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err="1"/>
              <a:t>Rolul</a:t>
            </a:r>
            <a:r>
              <a:rPr lang="en-US" dirty="0"/>
              <a:t> </a:t>
            </a:r>
            <a:r>
              <a:rPr lang="en-US" dirty="0" err="1"/>
              <a:t>său</a:t>
            </a:r>
            <a:r>
              <a:rPr lang="en-US" dirty="0"/>
              <a:t> de </a:t>
            </a:r>
            <a:r>
              <a:rPr lang="en-US" dirty="0" err="1"/>
              <a:t>bază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transmiterea</a:t>
            </a:r>
            <a:r>
              <a:rPr lang="en-US" dirty="0"/>
              <a:t> </a:t>
            </a:r>
            <a:r>
              <a:rPr lang="en-US" dirty="0" err="1"/>
              <a:t>corectă</a:t>
            </a:r>
            <a:r>
              <a:rPr lang="en-US" dirty="0"/>
              <a:t> a </a:t>
            </a:r>
            <a:r>
              <a:rPr lang="en-US" dirty="0" err="1"/>
              <a:t>blocurilor</a:t>
            </a:r>
            <a:r>
              <a:rPr lang="en-US" dirty="0"/>
              <a:t> de date </a:t>
            </a:r>
            <a:r>
              <a:rPr lang="en-US" dirty="0" err="1"/>
              <a:t>între</a:t>
            </a:r>
            <a:r>
              <a:rPr lang="en-US" dirty="0"/>
              <a:t> </a:t>
            </a:r>
            <a:r>
              <a:rPr lang="en-US" dirty="0" err="1"/>
              <a:t>două</a:t>
            </a:r>
            <a:r>
              <a:rPr lang="en-US" dirty="0"/>
              <a:t> </a:t>
            </a:r>
            <a:r>
              <a:rPr lang="en-US" dirty="0" err="1"/>
              <a:t>noduri</a:t>
            </a:r>
            <a:r>
              <a:rPr lang="en-US" dirty="0"/>
              <a:t> </a:t>
            </a:r>
            <a:r>
              <a:rPr lang="en-US" dirty="0" err="1"/>
              <a:t>vecine</a:t>
            </a:r>
            <a:r>
              <a:rPr lang="en-US" dirty="0"/>
              <a:t> din </a:t>
            </a:r>
            <a:r>
              <a:rPr lang="en-US" dirty="0" err="1"/>
              <a:t>reţea</a:t>
            </a:r>
            <a:r>
              <a:rPr lang="en-US" dirty="0"/>
              <a:t>. </a:t>
            </a:r>
            <a:r>
              <a:rPr lang="en-US" dirty="0" err="1"/>
              <a:t>Nivelul</a:t>
            </a:r>
            <a:r>
              <a:rPr lang="en-US" dirty="0"/>
              <a:t> </a:t>
            </a:r>
            <a:r>
              <a:rPr lang="en-US" dirty="0" err="1"/>
              <a:t>legătură</a:t>
            </a:r>
            <a:r>
              <a:rPr lang="en-US" dirty="0"/>
              <a:t> de date </a:t>
            </a:r>
            <a:r>
              <a:rPr lang="en-US" dirty="0" err="1"/>
              <a:t>oferă</a:t>
            </a:r>
            <a:r>
              <a:rPr lang="en-US" dirty="0"/>
              <a:t> </a:t>
            </a:r>
            <a:r>
              <a:rPr lang="en-US" dirty="0" err="1"/>
              <a:t>transportul</a:t>
            </a:r>
            <a:r>
              <a:rPr lang="en-US" dirty="0"/>
              <a:t> </a:t>
            </a:r>
            <a:r>
              <a:rPr lang="en-US" dirty="0" err="1"/>
              <a:t>sigur</a:t>
            </a:r>
            <a:r>
              <a:rPr lang="en-US" dirty="0"/>
              <a:t> al </a:t>
            </a:r>
            <a:r>
              <a:rPr lang="en-US" dirty="0" err="1"/>
              <a:t>informaţiei</a:t>
            </a:r>
            <a:r>
              <a:rPr lang="en-US" dirty="0"/>
              <a:t> </a:t>
            </a:r>
            <a:r>
              <a:rPr lang="en-US" dirty="0" err="1"/>
              <a:t>printr</a:t>
            </a:r>
            <a:r>
              <a:rPr lang="en-US" dirty="0"/>
              <a:t>-o </a:t>
            </a:r>
            <a:r>
              <a:rPr lang="en-US" dirty="0" err="1"/>
              <a:t>legătură</a:t>
            </a:r>
            <a:r>
              <a:rPr lang="en-US" dirty="0"/>
              <a:t> </a:t>
            </a:r>
            <a:r>
              <a:rPr lang="en-US" dirty="0" err="1"/>
              <a:t>fizică</a:t>
            </a:r>
            <a:r>
              <a:rPr lang="en-US" dirty="0"/>
              <a:t> </a:t>
            </a:r>
            <a:r>
              <a:rPr lang="en-US" dirty="0" err="1"/>
              <a:t>directă</a:t>
            </a:r>
            <a:r>
              <a:rPr lang="en-US" dirty="0"/>
              <a:t>. </a:t>
            </a:r>
            <a:r>
              <a:rPr lang="en-US" dirty="0" err="1"/>
              <a:t>Pentru</a:t>
            </a:r>
            <a:r>
              <a:rPr lang="en-US" dirty="0"/>
              <a:t> a </a:t>
            </a:r>
            <a:r>
              <a:rPr lang="en-US" dirty="0" err="1"/>
              <a:t>realiza</a:t>
            </a:r>
            <a:r>
              <a:rPr lang="en-US" dirty="0"/>
              <a:t> </a:t>
            </a:r>
            <a:r>
              <a:rPr lang="en-US" dirty="0" err="1"/>
              <a:t>acest</a:t>
            </a:r>
            <a:r>
              <a:rPr lang="en-US" dirty="0"/>
              <a:t> </a:t>
            </a:r>
            <a:r>
              <a:rPr lang="en-US" dirty="0" err="1"/>
              <a:t>lucru</a:t>
            </a:r>
            <a:r>
              <a:rPr lang="en-US" dirty="0"/>
              <a:t>, </a:t>
            </a:r>
            <a:r>
              <a:rPr lang="en-US" dirty="0" err="1"/>
              <a:t>nivelul</a:t>
            </a:r>
            <a:r>
              <a:rPr lang="en-US" dirty="0"/>
              <a:t> </a:t>
            </a:r>
            <a:r>
              <a:rPr lang="en-US" dirty="0" err="1"/>
              <a:t>legătură</a:t>
            </a:r>
            <a:r>
              <a:rPr lang="en-US" dirty="0"/>
              <a:t> de date se </a:t>
            </a:r>
            <a:r>
              <a:rPr lang="en-US" dirty="0" err="1"/>
              <a:t>ocupă</a:t>
            </a:r>
            <a:r>
              <a:rPr lang="en-US" dirty="0"/>
              <a:t> cu </a:t>
            </a:r>
            <a:r>
              <a:rPr lang="en-US" dirty="0" err="1"/>
              <a:t>adresarea</a:t>
            </a:r>
            <a:r>
              <a:rPr lang="en-US" dirty="0"/>
              <a:t> </a:t>
            </a:r>
            <a:r>
              <a:rPr lang="en-US" dirty="0" err="1"/>
              <a:t>fizică</a:t>
            </a:r>
            <a:r>
              <a:rPr lang="en-US" dirty="0"/>
              <a:t>, </a:t>
            </a:r>
            <a:r>
              <a:rPr lang="en-US" dirty="0" err="1"/>
              <a:t>topologia</a:t>
            </a:r>
            <a:r>
              <a:rPr lang="en-US" dirty="0"/>
              <a:t> </a:t>
            </a:r>
            <a:r>
              <a:rPr lang="en-US" dirty="0" err="1"/>
              <a:t>reţelei</a:t>
            </a:r>
            <a:r>
              <a:rPr lang="en-US" dirty="0"/>
              <a:t>, </a:t>
            </a:r>
            <a:r>
              <a:rPr lang="en-US" dirty="0" err="1"/>
              <a:t>accesul</a:t>
            </a:r>
            <a:r>
              <a:rPr lang="en-US" dirty="0"/>
              <a:t> la </a:t>
            </a:r>
            <a:r>
              <a:rPr lang="en-US" dirty="0" err="1"/>
              <a:t>reţea</a:t>
            </a:r>
            <a:r>
              <a:rPr lang="en-US" dirty="0"/>
              <a:t>, </a:t>
            </a:r>
            <a:r>
              <a:rPr lang="en-US" dirty="0" err="1"/>
              <a:t>detecţia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anunţarea</a:t>
            </a:r>
            <a:r>
              <a:rPr lang="en-US" dirty="0"/>
              <a:t> </a:t>
            </a:r>
            <a:r>
              <a:rPr lang="en-US" dirty="0" err="1"/>
              <a:t>erorilor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controlul</a:t>
            </a:r>
            <a:r>
              <a:rPr lang="en-US" dirty="0"/>
              <a:t> </a:t>
            </a:r>
            <a:r>
              <a:rPr lang="en-US" dirty="0" err="1"/>
              <a:t>fluxului</a:t>
            </a:r>
            <a:r>
              <a:rPr lang="en-US" dirty="0"/>
              <a:t> </a:t>
            </a:r>
            <a:r>
              <a:rPr lang="en-US" dirty="0" err="1"/>
              <a:t>fizic</a:t>
            </a:r>
            <a:r>
              <a:rPr lang="en-US" dirty="0"/>
              <a:t> (flow control).</a:t>
            </a:r>
          </a:p>
          <a:p>
            <a:pPr marL="0" indent="0">
              <a:buNone/>
            </a:pPr>
            <a:r>
              <a:rPr lang="en-US" dirty="0" err="1"/>
              <a:t>Problemele</a:t>
            </a:r>
            <a:r>
              <a:rPr lang="en-US" dirty="0"/>
              <a:t> </a:t>
            </a:r>
            <a:r>
              <a:rPr lang="en-US" dirty="0" err="1"/>
              <a:t>principale</a:t>
            </a:r>
            <a:r>
              <a:rPr lang="en-US" dirty="0"/>
              <a:t> </a:t>
            </a:r>
            <a:r>
              <a:rPr lang="en-US" dirty="0" err="1"/>
              <a:t>rezolvate</a:t>
            </a:r>
            <a:r>
              <a:rPr lang="en-US" dirty="0"/>
              <a:t> de </a:t>
            </a:r>
            <a:r>
              <a:rPr lang="en-US" dirty="0" err="1"/>
              <a:t>nivelul</a:t>
            </a:r>
            <a:r>
              <a:rPr lang="en-US" dirty="0"/>
              <a:t> </a:t>
            </a:r>
            <a:r>
              <a:rPr lang="en-US" dirty="0" err="1"/>
              <a:t>legatura</a:t>
            </a:r>
            <a:r>
              <a:rPr lang="en-US" dirty="0"/>
              <a:t> de date se </a:t>
            </a:r>
            <a:r>
              <a:rPr lang="en-US" dirty="0" err="1"/>
              <a:t>refera</a:t>
            </a:r>
            <a:r>
              <a:rPr lang="en-US" dirty="0"/>
              <a:t> la: </a:t>
            </a:r>
          </a:p>
          <a:p>
            <a:r>
              <a:rPr lang="en-US" dirty="0" err="1" smtClean="0"/>
              <a:t>Oferirea</a:t>
            </a:r>
            <a:r>
              <a:rPr lang="en-US" dirty="0" smtClean="0"/>
              <a:t> </a:t>
            </a:r>
            <a:r>
              <a:rPr lang="en-US" dirty="0" err="1"/>
              <a:t>unor</a:t>
            </a:r>
            <a:r>
              <a:rPr lang="en-US" dirty="0"/>
              <a:t> </a:t>
            </a:r>
            <a:r>
              <a:rPr lang="en-US" dirty="0" err="1"/>
              <a:t>funcţii</a:t>
            </a:r>
            <a:r>
              <a:rPr lang="en-US" dirty="0"/>
              <a:t> de </a:t>
            </a:r>
            <a:r>
              <a:rPr lang="en-US" dirty="0" err="1"/>
              <a:t>comunicare</a:t>
            </a:r>
            <a:r>
              <a:rPr lang="en-US" dirty="0"/>
              <a:t> </a:t>
            </a:r>
            <a:r>
              <a:rPr lang="en-US" dirty="0" err="1"/>
              <a:t>generice</a:t>
            </a:r>
            <a:r>
              <a:rPr lang="en-US" dirty="0"/>
              <a:t> </a:t>
            </a:r>
            <a:r>
              <a:rPr lang="en-US" dirty="0" err="1"/>
              <a:t>către</a:t>
            </a:r>
            <a:r>
              <a:rPr lang="en-US" dirty="0"/>
              <a:t> </a:t>
            </a:r>
            <a:r>
              <a:rPr lang="en-US" dirty="0" err="1"/>
              <a:t>nivelurile</a:t>
            </a:r>
            <a:r>
              <a:rPr lang="en-US" dirty="0"/>
              <a:t> </a:t>
            </a:r>
            <a:r>
              <a:rPr lang="en-US" dirty="0" err="1"/>
              <a:t>superioare</a:t>
            </a:r>
            <a:r>
              <a:rPr lang="en-US" dirty="0"/>
              <a:t>, </a:t>
            </a:r>
            <a:r>
              <a:rPr lang="en-US" dirty="0" err="1"/>
              <a:t>ascunzând</a:t>
            </a:r>
            <a:r>
              <a:rPr lang="en-US" dirty="0"/>
              <a:t> </a:t>
            </a:r>
            <a:r>
              <a:rPr lang="en-US" dirty="0" err="1"/>
              <a:t>tehnologia</a:t>
            </a:r>
            <a:r>
              <a:rPr lang="en-US" dirty="0"/>
              <a:t> </a:t>
            </a:r>
            <a:r>
              <a:rPr lang="en-US" dirty="0" err="1"/>
              <a:t>pe</a:t>
            </a:r>
            <a:r>
              <a:rPr lang="en-US" dirty="0"/>
              <a:t> care se </a:t>
            </a:r>
            <a:r>
              <a:rPr lang="en-US" dirty="0" err="1"/>
              <a:t>bazează</a:t>
            </a:r>
            <a:r>
              <a:rPr lang="en-US" dirty="0"/>
              <a:t> </a:t>
            </a:r>
            <a:r>
              <a:rPr lang="en-US" dirty="0" err="1"/>
              <a:t>reţeaua</a:t>
            </a:r>
            <a:r>
              <a:rPr lang="en-US" dirty="0"/>
              <a:t>. </a:t>
            </a:r>
          </a:p>
          <a:p>
            <a:r>
              <a:rPr lang="en-US" dirty="0" err="1"/>
              <a:t>Oferirea</a:t>
            </a:r>
            <a:r>
              <a:rPr lang="en-US" dirty="0"/>
              <a:t> </a:t>
            </a:r>
            <a:r>
              <a:rPr lang="en-US" dirty="0" err="1"/>
              <a:t>unei</a:t>
            </a:r>
            <a:r>
              <a:rPr lang="en-US" dirty="0"/>
              <a:t> </a:t>
            </a:r>
            <a:r>
              <a:rPr lang="en-US" dirty="0" err="1"/>
              <a:t>modalităţi</a:t>
            </a:r>
            <a:r>
              <a:rPr lang="en-US" dirty="0"/>
              <a:t> de </a:t>
            </a:r>
            <a:r>
              <a:rPr lang="en-US" dirty="0" err="1"/>
              <a:t>indetificare</a:t>
            </a:r>
            <a:r>
              <a:rPr lang="en-US" dirty="0"/>
              <a:t> </a:t>
            </a:r>
            <a:r>
              <a:rPr lang="en-US" dirty="0" err="1"/>
              <a:t>fizică</a:t>
            </a:r>
            <a:r>
              <a:rPr lang="en-US" dirty="0"/>
              <a:t> a </a:t>
            </a:r>
            <a:r>
              <a:rPr lang="en-US" dirty="0" err="1"/>
              <a:t>nodurilor</a:t>
            </a:r>
            <a:r>
              <a:rPr lang="en-US" dirty="0"/>
              <a:t> care </a:t>
            </a:r>
            <a:r>
              <a:rPr lang="en-US" dirty="0" err="1"/>
              <a:t>comunică</a:t>
            </a:r>
            <a:r>
              <a:rPr lang="en-US" dirty="0"/>
              <a:t> (</a:t>
            </a:r>
            <a:r>
              <a:rPr lang="en-US" dirty="0" err="1"/>
              <a:t>identificarea</a:t>
            </a:r>
            <a:r>
              <a:rPr lang="en-US" dirty="0"/>
              <a:t> </a:t>
            </a:r>
            <a:r>
              <a:rPr lang="en-US" dirty="0" err="1"/>
              <a:t>sursei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destinatiei</a:t>
            </a:r>
            <a:r>
              <a:rPr lang="en-US" dirty="0"/>
              <a:t> </a:t>
            </a:r>
            <a:r>
              <a:rPr lang="en-US" dirty="0" err="1"/>
              <a:t>datelor</a:t>
            </a:r>
            <a:r>
              <a:rPr lang="en-US" dirty="0"/>
              <a:t>). </a:t>
            </a:r>
            <a:r>
              <a:rPr lang="en-US" dirty="0" err="1"/>
              <a:t>Acest</a:t>
            </a:r>
            <a:r>
              <a:rPr lang="en-US" dirty="0"/>
              <a:t> </a:t>
            </a:r>
            <a:r>
              <a:rPr lang="en-US" dirty="0" err="1"/>
              <a:t>lucru</a:t>
            </a:r>
            <a:r>
              <a:rPr lang="en-US" dirty="0"/>
              <a:t> se </a:t>
            </a:r>
            <a:r>
              <a:rPr lang="en-US" dirty="0" err="1"/>
              <a:t>realizează</a:t>
            </a:r>
            <a:r>
              <a:rPr lang="en-US" dirty="0"/>
              <a:t> </a:t>
            </a:r>
            <a:r>
              <a:rPr lang="en-US" dirty="0" err="1"/>
              <a:t>printr</a:t>
            </a:r>
            <a:r>
              <a:rPr lang="en-US" dirty="0"/>
              <a:t>-o </a:t>
            </a:r>
            <a:r>
              <a:rPr lang="en-US" dirty="0" err="1"/>
              <a:t>schemă</a:t>
            </a:r>
            <a:r>
              <a:rPr lang="en-US" dirty="0"/>
              <a:t> de </a:t>
            </a:r>
            <a:r>
              <a:rPr lang="en-US" dirty="0" err="1"/>
              <a:t>adresare</a:t>
            </a:r>
            <a:r>
              <a:rPr lang="en-US" dirty="0"/>
              <a:t> </a:t>
            </a:r>
            <a:r>
              <a:rPr lang="en-US" dirty="0" err="1"/>
              <a:t>fizică</a:t>
            </a:r>
            <a:r>
              <a:rPr lang="en-US" dirty="0"/>
              <a:t> </a:t>
            </a:r>
            <a:r>
              <a:rPr lang="en-US" dirty="0" err="1"/>
              <a:t>bazată</a:t>
            </a:r>
            <a:r>
              <a:rPr lang="en-US" dirty="0"/>
              <a:t> </a:t>
            </a:r>
            <a:r>
              <a:rPr lang="en-US" dirty="0" err="1"/>
              <a:t>pe</a:t>
            </a:r>
            <a:r>
              <a:rPr lang="en-US" dirty="0"/>
              <a:t> </a:t>
            </a:r>
            <a:r>
              <a:rPr lang="en-US" dirty="0" err="1"/>
              <a:t>adrese</a:t>
            </a:r>
            <a:r>
              <a:rPr lang="en-US" dirty="0"/>
              <a:t> MAC. </a:t>
            </a:r>
          </a:p>
          <a:p>
            <a:r>
              <a:rPr lang="en-US" dirty="0" err="1"/>
              <a:t>Gruparea</a:t>
            </a:r>
            <a:r>
              <a:rPr lang="en-US" dirty="0"/>
              <a:t> </a:t>
            </a:r>
            <a:r>
              <a:rPr lang="en-US" dirty="0" err="1"/>
              <a:t>şirurilor</a:t>
            </a:r>
            <a:r>
              <a:rPr lang="en-US" dirty="0"/>
              <a:t> de </a:t>
            </a:r>
            <a:r>
              <a:rPr lang="en-US" dirty="0" err="1"/>
              <a:t>biţi</a:t>
            </a:r>
            <a:r>
              <a:rPr lang="en-US" dirty="0"/>
              <a:t> </a:t>
            </a:r>
            <a:r>
              <a:rPr lang="en-US" dirty="0" err="1"/>
              <a:t>transmise</a:t>
            </a:r>
            <a:r>
              <a:rPr lang="en-US" dirty="0"/>
              <a:t> de </a:t>
            </a:r>
            <a:r>
              <a:rPr lang="en-US" dirty="0" err="1"/>
              <a:t>nivelul</a:t>
            </a:r>
            <a:r>
              <a:rPr lang="en-US" dirty="0"/>
              <a:t> </a:t>
            </a:r>
            <a:r>
              <a:rPr lang="en-US" dirty="0" err="1"/>
              <a:t>fizic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cadre. </a:t>
            </a:r>
            <a:r>
              <a:rPr lang="en-US" dirty="0" err="1"/>
              <a:t>Aceasta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prima forma de </a:t>
            </a:r>
            <a:r>
              <a:rPr lang="en-US" dirty="0" err="1"/>
              <a:t>interpretare</a:t>
            </a:r>
            <a:r>
              <a:rPr lang="en-US" dirty="0"/>
              <a:t> a </a:t>
            </a:r>
            <a:r>
              <a:rPr lang="en-US" dirty="0" err="1"/>
              <a:t>biţilor</a:t>
            </a:r>
            <a:r>
              <a:rPr lang="en-US" dirty="0"/>
              <a:t>, care </a:t>
            </a:r>
            <a:r>
              <a:rPr lang="en-US" dirty="0" err="1"/>
              <a:t>fără</a:t>
            </a:r>
            <a:r>
              <a:rPr lang="en-US" dirty="0"/>
              <a:t> </a:t>
            </a:r>
            <a:r>
              <a:rPr lang="en-US" dirty="0" err="1"/>
              <a:t>această</a:t>
            </a:r>
            <a:r>
              <a:rPr lang="en-US" dirty="0"/>
              <a:t> </a:t>
            </a:r>
            <a:r>
              <a:rPr lang="en-US" dirty="0" err="1"/>
              <a:t>grupare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cadre </a:t>
            </a:r>
            <a:r>
              <a:rPr lang="en-US" dirty="0" err="1"/>
              <a:t>sunt</a:t>
            </a:r>
            <a:r>
              <a:rPr lang="en-US" dirty="0"/>
              <a:t> </a:t>
            </a:r>
            <a:r>
              <a:rPr lang="en-US" dirty="0" err="1"/>
              <a:t>lipsiţi</a:t>
            </a:r>
            <a:r>
              <a:rPr lang="en-US" dirty="0"/>
              <a:t> de </a:t>
            </a:r>
            <a:r>
              <a:rPr lang="en-US" dirty="0" err="1"/>
              <a:t>semnificaţie</a:t>
            </a:r>
            <a:r>
              <a:rPr lang="en-US" dirty="0"/>
              <a:t>; </a:t>
            </a:r>
          </a:p>
          <a:p>
            <a:r>
              <a:rPr lang="en-US" dirty="0" err="1" smtClean="0"/>
              <a:t>Asigurarea</a:t>
            </a:r>
            <a:r>
              <a:rPr lang="en-US" dirty="0" smtClean="0"/>
              <a:t> </a:t>
            </a:r>
            <a:r>
              <a:rPr lang="en-US" dirty="0" err="1"/>
              <a:t>accesului</a:t>
            </a:r>
            <a:r>
              <a:rPr lang="en-US" dirty="0"/>
              <a:t> </a:t>
            </a:r>
            <a:r>
              <a:rPr lang="en-US" dirty="0" err="1"/>
              <a:t>ordonat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controlat</a:t>
            </a:r>
            <a:r>
              <a:rPr lang="en-US" dirty="0"/>
              <a:t> la </a:t>
            </a:r>
            <a:r>
              <a:rPr lang="en-US" dirty="0" err="1"/>
              <a:t>mediu</a:t>
            </a:r>
            <a:r>
              <a:rPr lang="en-US" dirty="0"/>
              <a:t> </a:t>
            </a:r>
            <a:r>
              <a:rPr lang="en-US" dirty="0" err="1"/>
              <a:t>prin</a:t>
            </a:r>
            <a:r>
              <a:rPr lang="en-US" dirty="0"/>
              <a:t> </a:t>
            </a:r>
            <a:r>
              <a:rPr lang="en-US" dirty="0" err="1"/>
              <a:t>subnivelul</a:t>
            </a:r>
            <a:r>
              <a:rPr lang="en-US" dirty="0"/>
              <a:t> MAC; </a:t>
            </a:r>
          </a:p>
          <a:p>
            <a:r>
              <a:rPr lang="en-US" dirty="0" err="1" smtClean="0"/>
              <a:t>Detecţia</a:t>
            </a:r>
            <a:r>
              <a:rPr lang="en-US" dirty="0" smtClean="0"/>
              <a:t> </a:t>
            </a:r>
            <a:r>
              <a:rPr lang="en-US" dirty="0" err="1"/>
              <a:t>erorilor</a:t>
            </a:r>
            <a:r>
              <a:rPr lang="en-US" dirty="0"/>
              <a:t> de </a:t>
            </a:r>
            <a:r>
              <a:rPr lang="en-US" dirty="0" err="1"/>
              <a:t>transmisie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86984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425707"/>
          </a:xfrm>
        </p:spPr>
        <p:txBody>
          <a:bodyPr>
            <a:normAutofit fontScale="90000"/>
          </a:bodyPr>
          <a:lstStyle/>
          <a:p>
            <a:r>
              <a:rPr lang="en-US" b="1" dirty="0" err="1"/>
              <a:t>Protocoale</a:t>
            </a:r>
            <a:r>
              <a:rPr lang="en-US" b="1" dirty="0"/>
              <a:t> de </a:t>
            </a:r>
            <a:r>
              <a:rPr lang="en-US" b="1" dirty="0" err="1"/>
              <a:t>acces</a:t>
            </a:r>
            <a:r>
              <a:rPr lang="en-US" b="1" dirty="0"/>
              <a:t> la </a:t>
            </a:r>
            <a:r>
              <a:rPr lang="en-US" b="1" dirty="0" err="1"/>
              <a:t>mediu</a:t>
            </a:r>
            <a:r>
              <a:rPr lang="en-US" b="1" dirty="0"/>
              <a:t> 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" y="518984"/>
            <a:ext cx="12192000" cy="6339016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/>
              <a:t>Subnivelul</a:t>
            </a:r>
            <a:r>
              <a:rPr lang="en-US" dirty="0"/>
              <a:t> MAC </a:t>
            </a:r>
            <a:r>
              <a:rPr lang="en-US" dirty="0" err="1"/>
              <a:t>conţine</a:t>
            </a:r>
            <a:r>
              <a:rPr lang="en-US" dirty="0"/>
              <a:t> </a:t>
            </a:r>
            <a:r>
              <a:rPr lang="en-US" dirty="0" err="1"/>
              <a:t>protocoalele</a:t>
            </a:r>
            <a:r>
              <a:rPr lang="en-US" dirty="0"/>
              <a:t> care </a:t>
            </a:r>
            <a:r>
              <a:rPr lang="en-US" dirty="0" err="1"/>
              <a:t>determină</a:t>
            </a:r>
            <a:r>
              <a:rPr lang="en-US" dirty="0"/>
              <a:t> </a:t>
            </a:r>
            <a:r>
              <a:rPr lang="en-US" dirty="0" err="1"/>
              <a:t>într</a:t>
            </a:r>
            <a:r>
              <a:rPr lang="en-US" dirty="0"/>
              <a:t>-o </a:t>
            </a:r>
            <a:r>
              <a:rPr lang="en-US" dirty="0" err="1"/>
              <a:t>reţea</a:t>
            </a:r>
            <a:r>
              <a:rPr lang="en-US" dirty="0"/>
              <a:t> </a:t>
            </a:r>
            <a:r>
              <a:rPr lang="en-US" dirty="0" err="1"/>
              <a:t>locală</a:t>
            </a:r>
            <a:r>
              <a:rPr lang="en-US" dirty="0"/>
              <a:t> care </a:t>
            </a:r>
            <a:r>
              <a:rPr lang="en-US" dirty="0" err="1"/>
              <a:t>staţie</a:t>
            </a:r>
            <a:r>
              <a:rPr lang="en-US" dirty="0"/>
              <a:t> are </a:t>
            </a:r>
            <a:r>
              <a:rPr lang="en-US" dirty="0" err="1"/>
              <a:t>dreptul</a:t>
            </a:r>
            <a:r>
              <a:rPr lang="en-US" dirty="0"/>
              <a:t> </a:t>
            </a:r>
            <a:r>
              <a:rPr lang="en-US" dirty="0" err="1"/>
              <a:t>să</a:t>
            </a:r>
            <a:r>
              <a:rPr lang="en-US" dirty="0"/>
              <a:t> </a:t>
            </a:r>
            <a:r>
              <a:rPr lang="en-US" dirty="0" err="1"/>
              <a:t>transmită</a:t>
            </a:r>
            <a:r>
              <a:rPr lang="en-US" dirty="0"/>
              <a:t> la un moment dat. </a:t>
            </a:r>
            <a:r>
              <a:rPr lang="en-US" dirty="0" err="1"/>
              <a:t>Aceste</a:t>
            </a:r>
            <a:r>
              <a:rPr lang="en-US" dirty="0"/>
              <a:t> </a:t>
            </a:r>
            <a:r>
              <a:rPr lang="en-US" dirty="0" err="1"/>
              <a:t>protocoale</a:t>
            </a:r>
            <a:r>
              <a:rPr lang="en-US" dirty="0"/>
              <a:t> </a:t>
            </a:r>
            <a:r>
              <a:rPr lang="en-US" dirty="0" err="1"/>
              <a:t>organizează</a:t>
            </a:r>
            <a:r>
              <a:rPr lang="en-US" dirty="0"/>
              <a:t> </a:t>
            </a:r>
            <a:r>
              <a:rPr lang="en-US" dirty="0" err="1"/>
              <a:t>comunicarea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gestionează</a:t>
            </a:r>
            <a:r>
              <a:rPr lang="en-US" dirty="0"/>
              <a:t> </a:t>
            </a:r>
            <a:r>
              <a:rPr lang="en-US" dirty="0" err="1"/>
              <a:t>modul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momentul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care </a:t>
            </a:r>
            <a:r>
              <a:rPr lang="en-US" dirty="0" err="1"/>
              <a:t>fiecare</a:t>
            </a:r>
            <a:r>
              <a:rPr lang="en-US" dirty="0"/>
              <a:t> </a:t>
            </a:r>
            <a:r>
              <a:rPr lang="en-US" dirty="0" err="1"/>
              <a:t>staţie</a:t>
            </a:r>
            <a:r>
              <a:rPr lang="en-US" dirty="0"/>
              <a:t> are </a:t>
            </a:r>
            <a:r>
              <a:rPr lang="en-US" dirty="0" err="1"/>
              <a:t>acces</a:t>
            </a:r>
            <a:r>
              <a:rPr lang="en-US" dirty="0"/>
              <a:t> la </a:t>
            </a:r>
            <a:r>
              <a:rPr lang="en-US" dirty="0" err="1"/>
              <a:t>mediul</a:t>
            </a:r>
            <a:r>
              <a:rPr lang="en-US" dirty="0"/>
              <a:t> de </a:t>
            </a:r>
            <a:r>
              <a:rPr lang="en-US" dirty="0" err="1"/>
              <a:t>transmisie</a:t>
            </a:r>
            <a:r>
              <a:rPr lang="en-US" dirty="0"/>
              <a:t>. </a:t>
            </a:r>
          </a:p>
          <a:p>
            <a:pPr marL="0" indent="0">
              <a:buNone/>
            </a:pPr>
            <a:r>
              <a:rPr lang="en-US" dirty="0" err="1"/>
              <a:t>Exista</a:t>
            </a:r>
            <a:r>
              <a:rPr lang="en-US" dirty="0"/>
              <a:t> </a:t>
            </a:r>
            <a:r>
              <a:rPr lang="en-US" dirty="0" err="1"/>
              <a:t>doua</a:t>
            </a:r>
            <a:r>
              <a:rPr lang="en-US" dirty="0"/>
              <a:t> </a:t>
            </a:r>
            <a:r>
              <a:rPr lang="en-US" dirty="0" err="1"/>
              <a:t>mari</a:t>
            </a:r>
            <a:r>
              <a:rPr lang="en-US" dirty="0"/>
              <a:t> </a:t>
            </a:r>
            <a:r>
              <a:rPr lang="en-US" dirty="0" err="1"/>
              <a:t>categorii</a:t>
            </a:r>
            <a:r>
              <a:rPr lang="en-US" dirty="0"/>
              <a:t> de </a:t>
            </a:r>
            <a:r>
              <a:rPr lang="en-US" dirty="0" err="1"/>
              <a:t>acces</a:t>
            </a:r>
            <a:r>
              <a:rPr lang="en-US" dirty="0"/>
              <a:t> la </a:t>
            </a:r>
            <a:r>
              <a:rPr lang="en-US" dirty="0" err="1"/>
              <a:t>mediu</a:t>
            </a:r>
            <a:r>
              <a:rPr lang="en-US" dirty="0"/>
              <a:t> de </a:t>
            </a:r>
            <a:r>
              <a:rPr lang="en-US" dirty="0" err="1"/>
              <a:t>transmisie</a:t>
            </a:r>
            <a:r>
              <a:rPr lang="en-US" dirty="0"/>
              <a:t>: </a:t>
            </a:r>
          </a:p>
          <a:p>
            <a:r>
              <a:rPr lang="en-US" dirty="0" smtClean="0"/>
              <a:t>Determinist </a:t>
            </a:r>
            <a:r>
              <a:rPr lang="en-US" dirty="0"/>
              <a:t>(</a:t>
            </a:r>
            <a:r>
              <a:rPr lang="en-US" dirty="0" err="1"/>
              <a:t>asigurarea</a:t>
            </a:r>
            <a:r>
              <a:rPr lang="en-US" dirty="0"/>
              <a:t> </a:t>
            </a:r>
            <a:r>
              <a:rPr lang="en-US" dirty="0" err="1"/>
              <a:t>unui</a:t>
            </a:r>
            <a:r>
              <a:rPr lang="en-US" dirty="0"/>
              <a:t> interval </a:t>
            </a:r>
            <a:r>
              <a:rPr lang="en-US" dirty="0" err="1"/>
              <a:t>exclusiv</a:t>
            </a:r>
            <a:r>
              <a:rPr lang="en-US" dirty="0"/>
              <a:t> de </a:t>
            </a:r>
            <a:r>
              <a:rPr lang="en-US" dirty="0" err="1"/>
              <a:t>emisie</a:t>
            </a:r>
            <a:r>
              <a:rPr lang="en-US" dirty="0"/>
              <a:t>, </a:t>
            </a:r>
            <a:r>
              <a:rPr lang="en-US" dirty="0" err="1"/>
              <a:t>pe</a:t>
            </a:r>
            <a:r>
              <a:rPr lang="en-US" dirty="0"/>
              <a:t> </a:t>
            </a:r>
            <a:r>
              <a:rPr lang="en-US" dirty="0" err="1"/>
              <a:t>rând</a:t>
            </a:r>
            <a:r>
              <a:rPr lang="en-US" dirty="0"/>
              <a:t>,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fiecare</a:t>
            </a:r>
            <a:r>
              <a:rPr lang="en-US" dirty="0"/>
              <a:t> </a:t>
            </a:r>
            <a:r>
              <a:rPr lang="en-US" dirty="0" err="1"/>
              <a:t>staţie</a:t>
            </a:r>
            <a:r>
              <a:rPr lang="en-US" dirty="0" smtClean="0"/>
              <a:t>), </a:t>
            </a:r>
            <a:r>
              <a:rPr lang="en-US" dirty="0" err="1">
                <a:solidFill>
                  <a:srgbClr val="FF0000"/>
                </a:solidFill>
              </a:rPr>
              <a:t>jeton</a:t>
            </a:r>
            <a:r>
              <a:rPr lang="en-US" dirty="0">
                <a:solidFill>
                  <a:srgbClr val="FF0000"/>
                </a:solidFill>
              </a:rPr>
              <a:t> (token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  <a:r>
              <a:rPr lang="en-US" dirty="0"/>
              <a:t> </a:t>
            </a:r>
            <a:r>
              <a:rPr lang="en-US" dirty="0" err="1" smtClean="0"/>
              <a:t>magistrală</a:t>
            </a:r>
            <a:r>
              <a:rPr lang="en-US" dirty="0" smtClean="0"/>
              <a:t> (IEEE </a:t>
            </a:r>
            <a:r>
              <a:rPr lang="en-US" dirty="0"/>
              <a:t>802.4 - Token bus) </a:t>
            </a:r>
            <a:r>
              <a:rPr lang="en-US" dirty="0" err="1"/>
              <a:t>sau</a:t>
            </a:r>
            <a:r>
              <a:rPr lang="en-US" dirty="0"/>
              <a:t> </a:t>
            </a:r>
            <a:r>
              <a:rPr lang="en-US" dirty="0" err="1" smtClean="0"/>
              <a:t>inel</a:t>
            </a:r>
            <a:r>
              <a:rPr lang="en-US" dirty="0" smtClean="0"/>
              <a:t> </a:t>
            </a:r>
            <a:r>
              <a:rPr lang="en-US" dirty="0"/>
              <a:t>(IEEE 802.5 - Token ring)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err="1"/>
              <a:t>Nedeterminist</a:t>
            </a:r>
            <a:r>
              <a:rPr lang="en-US" dirty="0"/>
              <a:t> (</a:t>
            </a:r>
            <a:r>
              <a:rPr lang="en-US" dirty="0" err="1"/>
              <a:t>acceptarea</a:t>
            </a:r>
            <a:r>
              <a:rPr lang="en-US" dirty="0"/>
              <a:t> </a:t>
            </a:r>
            <a:r>
              <a:rPr lang="en-US" dirty="0" err="1"/>
              <a:t>posibilităţii</a:t>
            </a:r>
            <a:r>
              <a:rPr lang="en-US" dirty="0"/>
              <a:t> </a:t>
            </a:r>
            <a:r>
              <a:rPr lang="en-US" dirty="0" err="1"/>
              <a:t>coliziunilor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retransmisia</a:t>
            </a:r>
            <a:r>
              <a:rPr lang="en-US" dirty="0"/>
              <a:t> </a:t>
            </a:r>
            <a:r>
              <a:rPr lang="en-US" dirty="0" err="1"/>
              <a:t>pachetelor</a:t>
            </a:r>
            <a:r>
              <a:rPr lang="en-US" dirty="0"/>
              <a:t> </a:t>
            </a:r>
            <a:r>
              <a:rPr lang="en-US" dirty="0" err="1"/>
              <a:t>distruse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coliziuni</a:t>
            </a:r>
            <a:r>
              <a:rPr lang="en-US" dirty="0"/>
              <a:t>)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		</a:t>
            </a:r>
            <a:r>
              <a:rPr lang="en-US" dirty="0" err="1" smtClean="0"/>
              <a:t>Alocarea</a:t>
            </a:r>
            <a:r>
              <a:rPr lang="en-US" dirty="0" smtClean="0"/>
              <a:t> </a:t>
            </a:r>
            <a:r>
              <a:rPr lang="en-US" dirty="0" err="1"/>
              <a:t>dinamică</a:t>
            </a:r>
            <a:r>
              <a:rPr lang="en-US" dirty="0"/>
              <a:t> are la </a:t>
            </a:r>
            <a:r>
              <a:rPr lang="en-US" dirty="0" err="1"/>
              <a:t>bază</a:t>
            </a:r>
            <a:r>
              <a:rPr lang="en-US" dirty="0"/>
              <a:t> </a:t>
            </a:r>
            <a:r>
              <a:rPr lang="en-US" dirty="0" err="1"/>
              <a:t>câteva</a:t>
            </a:r>
            <a:r>
              <a:rPr lang="en-US" dirty="0"/>
              <a:t> </a:t>
            </a:r>
            <a:r>
              <a:rPr lang="en-US" dirty="0" err="1"/>
              <a:t>ipoteze</a:t>
            </a:r>
            <a:r>
              <a:rPr lang="en-US" dirty="0"/>
              <a:t>: </a:t>
            </a:r>
          </a:p>
          <a:p>
            <a:r>
              <a:rPr lang="en-US" dirty="0" err="1"/>
              <a:t>Există</a:t>
            </a:r>
            <a:r>
              <a:rPr lang="en-US" dirty="0"/>
              <a:t> N </a:t>
            </a:r>
            <a:r>
              <a:rPr lang="en-US" dirty="0" err="1"/>
              <a:t>staţii</a:t>
            </a:r>
            <a:r>
              <a:rPr lang="en-US" dirty="0"/>
              <a:t> (</a:t>
            </a:r>
            <a:r>
              <a:rPr lang="en-US" dirty="0" err="1"/>
              <a:t>terminale</a:t>
            </a:r>
            <a:r>
              <a:rPr lang="en-US" dirty="0"/>
              <a:t>) </a:t>
            </a:r>
            <a:r>
              <a:rPr lang="en-US" dirty="0" err="1"/>
              <a:t>independente</a:t>
            </a:r>
            <a:r>
              <a:rPr lang="en-US" dirty="0"/>
              <a:t> care </a:t>
            </a:r>
            <a:r>
              <a:rPr lang="en-US" dirty="0" err="1"/>
              <a:t>generează</a:t>
            </a:r>
            <a:r>
              <a:rPr lang="en-US" dirty="0"/>
              <a:t> cadre de </a:t>
            </a:r>
            <a:r>
              <a:rPr lang="en-US" dirty="0" err="1"/>
              <a:t>transmis</a:t>
            </a:r>
            <a:r>
              <a:rPr lang="en-US" dirty="0" smtClean="0"/>
              <a:t>. </a:t>
            </a:r>
            <a:r>
              <a:rPr lang="en-US" dirty="0"/>
              <a:t>Rata </a:t>
            </a:r>
            <a:r>
              <a:rPr lang="en-US" dirty="0" err="1"/>
              <a:t>generării</a:t>
            </a:r>
            <a:r>
              <a:rPr lang="en-US" dirty="0"/>
              <a:t> </a:t>
            </a:r>
            <a:r>
              <a:rPr lang="en-US" dirty="0" err="1"/>
              <a:t>cadrelor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constantă</a:t>
            </a:r>
            <a:r>
              <a:rPr lang="en-US" dirty="0"/>
              <a:t> </a:t>
            </a:r>
            <a:r>
              <a:rPr lang="en-US" dirty="0" err="1"/>
              <a:t>iar</a:t>
            </a:r>
            <a:r>
              <a:rPr lang="en-US" dirty="0"/>
              <a:t> </a:t>
            </a:r>
            <a:r>
              <a:rPr lang="en-US" dirty="0" err="1"/>
              <a:t>probabilitatea</a:t>
            </a:r>
            <a:r>
              <a:rPr lang="en-US" dirty="0"/>
              <a:t> de a genera un </a:t>
            </a:r>
            <a:r>
              <a:rPr lang="en-US" dirty="0" err="1"/>
              <a:t>cadru</a:t>
            </a:r>
            <a:r>
              <a:rPr lang="en-US" dirty="0"/>
              <a:t> </a:t>
            </a:r>
            <a:r>
              <a:rPr lang="en-US" dirty="0" err="1"/>
              <a:t>într</a:t>
            </a:r>
            <a:r>
              <a:rPr lang="en-US" dirty="0"/>
              <a:t>-un interval de </a:t>
            </a:r>
            <a:r>
              <a:rPr lang="en-US" dirty="0" err="1"/>
              <a:t>timp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proporţională</a:t>
            </a:r>
            <a:r>
              <a:rPr lang="en-US" dirty="0"/>
              <a:t> cu </a:t>
            </a:r>
            <a:r>
              <a:rPr lang="en-US" dirty="0" err="1"/>
              <a:t>acest</a:t>
            </a:r>
            <a:r>
              <a:rPr lang="en-US" dirty="0"/>
              <a:t> interval. </a:t>
            </a:r>
            <a:r>
              <a:rPr lang="en-US" dirty="0" err="1"/>
              <a:t>Odată</a:t>
            </a:r>
            <a:r>
              <a:rPr lang="en-US" dirty="0"/>
              <a:t> </a:t>
            </a:r>
            <a:r>
              <a:rPr lang="en-US" dirty="0" err="1"/>
              <a:t>ce</a:t>
            </a:r>
            <a:r>
              <a:rPr lang="en-US" dirty="0"/>
              <a:t> a </a:t>
            </a:r>
            <a:r>
              <a:rPr lang="en-US" dirty="0" err="1"/>
              <a:t>fost</a:t>
            </a:r>
            <a:r>
              <a:rPr lang="en-US" dirty="0"/>
              <a:t> </a:t>
            </a:r>
            <a:r>
              <a:rPr lang="en-US" dirty="0" err="1"/>
              <a:t>generat</a:t>
            </a:r>
            <a:r>
              <a:rPr lang="en-US" dirty="0"/>
              <a:t> un </a:t>
            </a:r>
            <a:r>
              <a:rPr lang="en-US" dirty="0" err="1"/>
              <a:t>cadru</a:t>
            </a:r>
            <a:r>
              <a:rPr lang="en-US" dirty="0"/>
              <a:t>, </a:t>
            </a:r>
            <a:r>
              <a:rPr lang="en-US" dirty="0" err="1"/>
              <a:t>staţia</a:t>
            </a:r>
            <a:r>
              <a:rPr lang="en-US" dirty="0"/>
              <a:t> nu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generează</a:t>
            </a:r>
            <a:r>
              <a:rPr lang="en-US" dirty="0"/>
              <a:t> </a:t>
            </a:r>
            <a:r>
              <a:rPr lang="en-US" dirty="0" err="1"/>
              <a:t>altul</a:t>
            </a:r>
            <a:r>
              <a:rPr lang="en-US" dirty="0"/>
              <a:t> </a:t>
            </a:r>
            <a:r>
              <a:rPr lang="en-US" dirty="0" err="1"/>
              <a:t>până</a:t>
            </a:r>
            <a:r>
              <a:rPr lang="en-US" dirty="0"/>
              <a:t> nu s-a </a:t>
            </a:r>
            <a:r>
              <a:rPr lang="en-US" dirty="0" err="1"/>
              <a:t>transmis</a:t>
            </a:r>
            <a:r>
              <a:rPr lang="en-US" dirty="0"/>
              <a:t> </a:t>
            </a:r>
            <a:r>
              <a:rPr lang="en-US" dirty="0" err="1"/>
              <a:t>acesta</a:t>
            </a:r>
            <a:r>
              <a:rPr lang="en-US" dirty="0"/>
              <a:t>. </a:t>
            </a:r>
          </a:p>
          <a:p>
            <a:r>
              <a:rPr lang="en-US" dirty="0" err="1" smtClean="0"/>
              <a:t>Canalul</a:t>
            </a:r>
            <a:r>
              <a:rPr lang="en-US" dirty="0" smtClean="0"/>
              <a:t> </a:t>
            </a:r>
            <a:r>
              <a:rPr lang="en-US" dirty="0" err="1"/>
              <a:t>unic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accesibil</a:t>
            </a:r>
            <a:r>
              <a:rPr lang="en-US" dirty="0"/>
              <a:t> </a:t>
            </a:r>
            <a:r>
              <a:rPr lang="en-US" dirty="0" err="1"/>
              <a:t>tuturor</a:t>
            </a:r>
            <a:r>
              <a:rPr lang="en-US" dirty="0"/>
              <a:t> </a:t>
            </a:r>
            <a:r>
              <a:rPr lang="en-US" dirty="0" err="1"/>
              <a:t>staţiilor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a </a:t>
            </a:r>
            <a:r>
              <a:rPr lang="en-US" dirty="0" err="1"/>
              <a:t>transmite</a:t>
            </a:r>
            <a:r>
              <a:rPr lang="en-US" dirty="0"/>
              <a:t> </a:t>
            </a:r>
            <a:r>
              <a:rPr lang="en-US" dirty="0" err="1" smtClean="0"/>
              <a:t>sau</a:t>
            </a:r>
            <a:r>
              <a:rPr lang="en-US" dirty="0" smtClean="0"/>
              <a:t> </a:t>
            </a:r>
            <a:r>
              <a:rPr lang="en-US" dirty="0" err="1" smtClean="0"/>
              <a:t>recepţiona</a:t>
            </a:r>
            <a:r>
              <a:rPr lang="en-US" dirty="0" smtClean="0"/>
              <a:t> din </a:t>
            </a:r>
            <a:r>
              <a:rPr lang="en-US" dirty="0" err="1" smtClean="0"/>
              <a:t>linie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Când</a:t>
            </a:r>
            <a:r>
              <a:rPr lang="en-US" dirty="0" smtClean="0"/>
              <a:t> </a:t>
            </a:r>
            <a:r>
              <a:rPr lang="en-US" dirty="0" err="1"/>
              <a:t>două</a:t>
            </a:r>
            <a:r>
              <a:rPr lang="en-US" dirty="0"/>
              <a:t> </a:t>
            </a:r>
            <a:r>
              <a:rPr lang="en-US" dirty="0" err="1"/>
              <a:t>sau</a:t>
            </a:r>
            <a:r>
              <a:rPr lang="en-US" dirty="0"/>
              <a:t>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multe</a:t>
            </a:r>
            <a:r>
              <a:rPr lang="en-US" dirty="0"/>
              <a:t> cadre se </a:t>
            </a:r>
            <a:r>
              <a:rPr lang="en-US" dirty="0" err="1"/>
              <a:t>suparpun</a:t>
            </a:r>
            <a:r>
              <a:rPr lang="en-US" dirty="0"/>
              <a:t> </a:t>
            </a:r>
            <a:r>
              <a:rPr lang="en-US" dirty="0" err="1"/>
              <a:t>chiar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parţial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canal, </a:t>
            </a:r>
            <a:r>
              <a:rPr lang="en-US" dirty="0" err="1"/>
              <a:t>apare</a:t>
            </a:r>
            <a:r>
              <a:rPr lang="en-US" dirty="0"/>
              <a:t> o </a:t>
            </a:r>
            <a:r>
              <a:rPr lang="en-US" dirty="0" err="1"/>
              <a:t>coliziune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transmisia</a:t>
            </a:r>
            <a:r>
              <a:rPr lang="en-US" dirty="0"/>
              <a:t> </a:t>
            </a:r>
            <a:r>
              <a:rPr lang="en-US" dirty="0" err="1"/>
              <a:t>trebuie</a:t>
            </a:r>
            <a:r>
              <a:rPr lang="en-US" dirty="0"/>
              <a:t> </a:t>
            </a:r>
            <a:r>
              <a:rPr lang="en-US" dirty="0" err="1"/>
              <a:t>să</a:t>
            </a:r>
            <a:r>
              <a:rPr lang="en-US" dirty="0"/>
              <a:t> </a:t>
            </a:r>
            <a:r>
              <a:rPr lang="en-US" dirty="0" err="1"/>
              <a:t>înceteze</a:t>
            </a:r>
            <a:r>
              <a:rPr lang="en-US" dirty="0"/>
              <a:t> </a:t>
            </a:r>
            <a:r>
              <a:rPr lang="en-US" dirty="0" err="1"/>
              <a:t>deoarece</a:t>
            </a:r>
            <a:r>
              <a:rPr lang="en-US" dirty="0"/>
              <a:t> </a:t>
            </a:r>
            <a:r>
              <a:rPr lang="en-US" dirty="0" err="1"/>
              <a:t>semnalele</a:t>
            </a:r>
            <a:r>
              <a:rPr lang="en-US" dirty="0"/>
              <a:t> </a:t>
            </a:r>
            <a:r>
              <a:rPr lang="en-US" dirty="0" err="1"/>
              <a:t>electrice</a:t>
            </a:r>
            <a:r>
              <a:rPr lang="en-US" dirty="0"/>
              <a:t> </a:t>
            </a:r>
            <a:r>
              <a:rPr lang="en-US" dirty="0" err="1"/>
              <a:t>interferează</a:t>
            </a:r>
            <a:r>
              <a:rPr lang="en-US" dirty="0"/>
              <a:t>. </a:t>
            </a:r>
          </a:p>
          <a:p>
            <a:r>
              <a:rPr lang="en-US" dirty="0" err="1" smtClean="0"/>
              <a:t>Timpul</a:t>
            </a:r>
            <a:r>
              <a:rPr lang="en-US" dirty="0" smtClean="0"/>
              <a:t> </a:t>
            </a:r>
            <a:r>
              <a:rPr lang="en-US" dirty="0" err="1"/>
              <a:t>apariţiei</a:t>
            </a:r>
            <a:r>
              <a:rPr lang="en-US" dirty="0"/>
              <a:t> </a:t>
            </a:r>
            <a:r>
              <a:rPr lang="en-US" dirty="0" err="1"/>
              <a:t>cadrelor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o </a:t>
            </a:r>
            <a:r>
              <a:rPr lang="en-US" dirty="0" err="1"/>
              <a:t>varibilă</a:t>
            </a:r>
            <a:r>
              <a:rPr lang="en-US" dirty="0"/>
              <a:t> </a:t>
            </a:r>
            <a:r>
              <a:rPr lang="en-US" dirty="0" err="1"/>
              <a:t>continuă</a:t>
            </a:r>
            <a:r>
              <a:rPr lang="en-US" dirty="0"/>
              <a:t>. Nu </a:t>
            </a:r>
            <a:r>
              <a:rPr lang="en-US" dirty="0" err="1"/>
              <a:t>există</a:t>
            </a:r>
            <a:r>
              <a:rPr lang="en-US" dirty="0"/>
              <a:t> un </a:t>
            </a:r>
            <a:r>
              <a:rPr lang="en-US" dirty="0" err="1"/>
              <a:t>ceas</a:t>
            </a:r>
            <a:r>
              <a:rPr lang="en-US" dirty="0"/>
              <a:t> care </a:t>
            </a:r>
            <a:r>
              <a:rPr lang="en-US" dirty="0" err="1"/>
              <a:t>să</a:t>
            </a:r>
            <a:r>
              <a:rPr lang="en-US" dirty="0"/>
              <a:t> </a:t>
            </a:r>
            <a:r>
              <a:rPr lang="en-US" dirty="0" err="1"/>
              <a:t>împartă</a:t>
            </a:r>
            <a:r>
              <a:rPr lang="en-US" dirty="0"/>
              <a:t> </a:t>
            </a:r>
            <a:r>
              <a:rPr lang="en-US" dirty="0" err="1"/>
              <a:t>timpul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momente</a:t>
            </a:r>
            <a:r>
              <a:rPr lang="en-US" dirty="0"/>
              <a:t> discrete. </a:t>
            </a:r>
            <a:r>
              <a:rPr lang="en-US" dirty="0" err="1"/>
              <a:t>Într</a:t>
            </a:r>
            <a:r>
              <a:rPr lang="en-US" dirty="0"/>
              <a:t>-o </a:t>
            </a:r>
            <a:r>
              <a:rPr lang="en-US" dirty="0" err="1"/>
              <a:t>altă</a:t>
            </a:r>
            <a:r>
              <a:rPr lang="en-US" dirty="0"/>
              <a:t> </a:t>
            </a:r>
            <a:r>
              <a:rPr lang="en-US" dirty="0" err="1"/>
              <a:t>variantă</a:t>
            </a:r>
            <a:r>
              <a:rPr lang="en-US" dirty="0"/>
              <a:t> se </a:t>
            </a:r>
            <a:r>
              <a:rPr lang="en-US" dirty="0" err="1"/>
              <a:t>poate</a:t>
            </a:r>
            <a:r>
              <a:rPr lang="en-US" dirty="0"/>
              <a:t> </a:t>
            </a:r>
            <a:r>
              <a:rPr lang="en-US" dirty="0" err="1"/>
              <a:t>lua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considerare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ipoteza</a:t>
            </a:r>
            <a:r>
              <a:rPr lang="en-US" dirty="0"/>
              <a:t> </a:t>
            </a:r>
            <a:r>
              <a:rPr lang="en-US" dirty="0" err="1"/>
              <a:t>unui</a:t>
            </a:r>
            <a:r>
              <a:rPr lang="en-US" dirty="0"/>
              <a:t> </a:t>
            </a:r>
            <a:r>
              <a:rPr lang="en-US" dirty="0" err="1"/>
              <a:t>timp</a:t>
            </a:r>
            <a:r>
              <a:rPr lang="en-US" dirty="0"/>
              <a:t> </a:t>
            </a:r>
            <a:r>
              <a:rPr lang="en-US" dirty="0" err="1"/>
              <a:t>discret</a:t>
            </a:r>
            <a:r>
              <a:rPr lang="en-US" dirty="0"/>
              <a:t>. </a:t>
            </a:r>
          </a:p>
          <a:p>
            <a:r>
              <a:rPr lang="en-US" dirty="0" err="1" smtClean="0"/>
              <a:t>Detecţia</a:t>
            </a:r>
            <a:r>
              <a:rPr lang="en-US" dirty="0" smtClean="0"/>
              <a:t> </a:t>
            </a:r>
            <a:r>
              <a:rPr lang="en-US" dirty="0" err="1"/>
              <a:t>purtătoarei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metoda</a:t>
            </a:r>
            <a:r>
              <a:rPr lang="en-US" dirty="0"/>
              <a:t> </a:t>
            </a:r>
            <a:r>
              <a:rPr lang="en-US" dirty="0" err="1"/>
              <a:t>curentă</a:t>
            </a:r>
            <a:r>
              <a:rPr lang="en-US" dirty="0"/>
              <a:t> </a:t>
            </a:r>
            <a:r>
              <a:rPr lang="en-US" dirty="0" err="1"/>
              <a:t>prin</a:t>
            </a:r>
            <a:r>
              <a:rPr lang="en-US" dirty="0"/>
              <a:t> care se </a:t>
            </a:r>
            <a:r>
              <a:rPr lang="en-US" dirty="0" err="1"/>
              <a:t>poate</a:t>
            </a:r>
            <a:r>
              <a:rPr lang="en-US" dirty="0"/>
              <a:t> </a:t>
            </a:r>
            <a:r>
              <a:rPr lang="en-US" dirty="0" err="1"/>
              <a:t>afla</a:t>
            </a:r>
            <a:r>
              <a:rPr lang="en-US" dirty="0"/>
              <a:t> </a:t>
            </a:r>
            <a:r>
              <a:rPr lang="en-US" dirty="0" err="1"/>
              <a:t>dacă</a:t>
            </a:r>
            <a:r>
              <a:rPr lang="en-US" dirty="0"/>
              <a:t> un canal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ocupat</a:t>
            </a:r>
            <a:r>
              <a:rPr lang="en-US" dirty="0"/>
              <a:t> </a:t>
            </a:r>
            <a:r>
              <a:rPr lang="en-US" dirty="0" err="1"/>
              <a:t>sau</a:t>
            </a:r>
            <a:r>
              <a:rPr lang="en-US" dirty="0"/>
              <a:t> liber. </a:t>
            </a:r>
          </a:p>
        </p:txBody>
      </p:sp>
    </p:spTree>
    <p:extLst>
      <p:ext uri="{BB962C8B-B14F-4D97-AF65-F5344CB8AC3E}">
        <p14:creationId xmlns:p14="http://schemas.microsoft.com/office/powerpoint/2010/main" val="3898094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/>
          <p:nvPr/>
        </p:nvPicPr>
        <p:blipFill rotWithShape="1">
          <a:blip r:embed="rId2"/>
          <a:srcRect b="10644"/>
          <a:stretch/>
        </p:blipFill>
        <p:spPr bwMode="auto">
          <a:xfrm>
            <a:off x="1210354" y="580344"/>
            <a:ext cx="10350275" cy="479446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3421041" y="5963041"/>
            <a:ext cx="51539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IEEE (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Institutul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Inginerilor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Electicieni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şi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Electronişti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81458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8919" y="296562"/>
            <a:ext cx="11627708" cy="5880401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scopul</a:t>
            </a:r>
            <a:r>
              <a:rPr lang="en-US" dirty="0"/>
              <a:t> </a:t>
            </a:r>
            <a:r>
              <a:rPr lang="en-US" dirty="0" err="1"/>
              <a:t>reducerii</a:t>
            </a:r>
            <a:r>
              <a:rPr lang="en-US" dirty="0"/>
              <a:t> </a:t>
            </a:r>
            <a:r>
              <a:rPr lang="en-US" dirty="0" err="1"/>
              <a:t>riscului</a:t>
            </a:r>
            <a:r>
              <a:rPr lang="en-US" dirty="0"/>
              <a:t> </a:t>
            </a:r>
            <a:r>
              <a:rPr lang="en-US" dirty="0" err="1"/>
              <a:t>coliziunilor</a:t>
            </a:r>
            <a:r>
              <a:rPr lang="en-US" dirty="0"/>
              <a:t>, </a:t>
            </a:r>
            <a:r>
              <a:rPr lang="en-US" dirty="0" err="1"/>
              <a:t>înainte</a:t>
            </a:r>
            <a:r>
              <a:rPr lang="en-US" dirty="0"/>
              <a:t> de a </a:t>
            </a:r>
            <a:r>
              <a:rPr lang="en-US" dirty="0" err="1"/>
              <a:t>transmite</a:t>
            </a:r>
            <a:r>
              <a:rPr lang="en-US" dirty="0"/>
              <a:t>, o </a:t>
            </a:r>
            <a:r>
              <a:rPr lang="en-US" dirty="0" err="1"/>
              <a:t>staţei</a:t>
            </a:r>
            <a:r>
              <a:rPr lang="en-US" dirty="0"/>
              <a:t> </a:t>
            </a:r>
            <a:r>
              <a:rPr lang="en-US" dirty="0" err="1"/>
              <a:t>ascultă</a:t>
            </a:r>
            <a:r>
              <a:rPr lang="en-US" dirty="0"/>
              <a:t> </a:t>
            </a:r>
            <a:r>
              <a:rPr lang="en-US" dirty="0" err="1"/>
              <a:t>mediul</a:t>
            </a:r>
            <a:r>
              <a:rPr lang="en-US" dirty="0"/>
              <a:t> de </a:t>
            </a:r>
            <a:r>
              <a:rPr lang="en-US" dirty="0" err="1"/>
              <a:t>transmisie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a </a:t>
            </a:r>
            <a:r>
              <a:rPr lang="en-US" dirty="0" err="1"/>
              <a:t>vedea</a:t>
            </a:r>
            <a:r>
              <a:rPr lang="en-US" dirty="0"/>
              <a:t> </a:t>
            </a:r>
            <a:r>
              <a:rPr lang="en-US" dirty="0" err="1"/>
              <a:t>dacă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libel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apoi</a:t>
            </a:r>
            <a:r>
              <a:rPr lang="en-US" dirty="0"/>
              <a:t> </a:t>
            </a:r>
            <a:r>
              <a:rPr lang="en-US" dirty="0" err="1"/>
              <a:t>transmite</a:t>
            </a:r>
            <a:r>
              <a:rPr lang="en-US" dirty="0"/>
              <a:t>.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acest</a:t>
            </a:r>
            <a:r>
              <a:rPr lang="en-US" dirty="0"/>
              <a:t> </a:t>
            </a:r>
            <a:r>
              <a:rPr lang="en-US" dirty="0" err="1"/>
              <a:t>caz</a:t>
            </a:r>
            <a:r>
              <a:rPr lang="en-US" dirty="0"/>
              <a:t> </a:t>
            </a:r>
            <a:r>
              <a:rPr lang="en-US" dirty="0" err="1"/>
              <a:t>există</a:t>
            </a:r>
            <a:r>
              <a:rPr lang="en-US" dirty="0"/>
              <a:t>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multe</a:t>
            </a:r>
            <a:r>
              <a:rPr lang="en-US" dirty="0"/>
              <a:t> </a:t>
            </a:r>
            <a:r>
              <a:rPr lang="en-US" dirty="0" err="1"/>
              <a:t>reguli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CSMA </a:t>
            </a:r>
            <a:r>
              <a:rPr lang="en-US" dirty="0"/>
              <a:t>(Carrier Sense Multiple Access) persistent. </a:t>
            </a:r>
            <a:endParaRPr lang="en-US" dirty="0" smtClean="0"/>
          </a:p>
          <a:p>
            <a:r>
              <a:rPr lang="en-US" dirty="0"/>
              <a:t>CSMA </a:t>
            </a:r>
            <a:r>
              <a:rPr lang="en-US" dirty="0" err="1" smtClean="0"/>
              <a:t>nepersistent</a:t>
            </a:r>
            <a:r>
              <a:rPr lang="en-US" dirty="0" smtClean="0"/>
              <a:t> </a:t>
            </a:r>
          </a:p>
          <a:p>
            <a:r>
              <a:rPr lang="en-US" dirty="0"/>
              <a:t>CSMA cu </a:t>
            </a:r>
            <a:r>
              <a:rPr lang="en-US" dirty="0" err="1"/>
              <a:t>detecţia</a:t>
            </a:r>
            <a:r>
              <a:rPr lang="en-US" dirty="0"/>
              <a:t> </a:t>
            </a:r>
            <a:r>
              <a:rPr lang="en-US" dirty="0" err="1"/>
              <a:t>coliziunii</a:t>
            </a:r>
            <a:r>
              <a:rPr lang="en-US" dirty="0"/>
              <a:t> (CSMA/CD). </a:t>
            </a:r>
            <a:r>
              <a:rPr lang="en-US" dirty="0" smtClean="0"/>
              <a:t>Ethernet</a:t>
            </a:r>
          </a:p>
          <a:p>
            <a:r>
              <a:rPr lang="en-US" dirty="0"/>
              <a:t>CSMA cu </a:t>
            </a:r>
            <a:r>
              <a:rPr lang="en-US" dirty="0" err="1"/>
              <a:t>evitarea</a:t>
            </a:r>
            <a:r>
              <a:rPr lang="en-US" dirty="0"/>
              <a:t> </a:t>
            </a:r>
            <a:r>
              <a:rPr lang="en-US" dirty="0" err="1"/>
              <a:t>coliziunii</a:t>
            </a:r>
            <a:r>
              <a:rPr lang="en-US" dirty="0"/>
              <a:t> CSMA/CA</a:t>
            </a:r>
            <a:r>
              <a:rPr lang="en-US" dirty="0" smtClean="0"/>
              <a:t>). Wireless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71527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12648</TotalTime>
  <Words>936</Words>
  <Application>Microsoft Office PowerPoint</Application>
  <PresentationFormat>Произвольный</PresentationFormat>
  <Paragraphs>74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Office Theme</vt:lpstr>
      <vt:lpstr>REȚELE DE CALCULATOARE T.6 –Legături de Date    </vt:lpstr>
      <vt:lpstr>NIVELUL LEGĂTURII DE DATE</vt:lpstr>
      <vt:lpstr>Презентация PowerPoint</vt:lpstr>
      <vt:lpstr>Презентация PowerPoint</vt:lpstr>
      <vt:lpstr>Презентация PowerPoint</vt:lpstr>
      <vt:lpstr>Funcţiile nivelului Legăturii de date</vt:lpstr>
      <vt:lpstr>Protocoale de acces la mediu </vt:lpstr>
      <vt:lpstr>Презентация PowerPoint</vt:lpstr>
      <vt:lpstr>Презентация PowerPoint</vt:lpstr>
      <vt:lpstr>Protocolul CSMA/CD</vt:lpstr>
      <vt:lpstr>Презентация PowerPoint</vt:lpstr>
      <vt:lpstr>Protocolul CSMA/CA </vt:lpstr>
      <vt:lpstr>Domeniul de coliziune şi de broadcast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Circuite și Dispozitive Electronice  L.1 – Introducere </dc:title>
  <dc:creator>Пользователь Windows</dc:creator>
  <cp:lastModifiedBy>Asus</cp:lastModifiedBy>
  <cp:revision>560</cp:revision>
  <dcterms:created xsi:type="dcterms:W3CDTF">2020-08-28T11:28:42Z</dcterms:created>
  <dcterms:modified xsi:type="dcterms:W3CDTF">2022-05-01T12:06:38Z</dcterms:modified>
</cp:coreProperties>
</file>