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98" r:id="rId6"/>
    <p:sldId id="299" r:id="rId7"/>
    <p:sldId id="300" r:id="rId8"/>
    <p:sldId id="301" r:id="rId9"/>
    <p:sldId id="302" r:id="rId10"/>
    <p:sldId id="303" r:id="rId11"/>
    <p:sldId id="304" r:id="rId12"/>
    <p:sldId id="305" r:id="rId13"/>
    <p:sldId id="306" r:id="rId14"/>
    <p:sldId id="308" r:id="rId15"/>
    <p:sldId id="307"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47" d="100"/>
          <a:sy n="47" d="100"/>
        </p:scale>
        <p:origin x="58" y="8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C0A1C19A-714E-4687-9148-EFD2F78C49EC}"/>
    <pc:docChg chg="undo custSel addSld modSld">
      <pc:chgData name="buzdugan artur" userId="1770a38c255ab84c" providerId="LiveId" clId="{C0A1C19A-714E-4687-9148-EFD2F78C49EC}" dt="2024-01-24T08:25:37.789" v="1696" actId="14100"/>
      <pc:docMkLst>
        <pc:docMk/>
      </pc:docMkLst>
      <pc:sldChg chg="modSp mod">
        <pc:chgData name="buzdugan artur" userId="1770a38c255ab84c" providerId="LiveId" clId="{C0A1C19A-714E-4687-9148-EFD2F78C49EC}" dt="2024-01-22T09:43:44.973" v="55" actId="14100"/>
        <pc:sldMkLst>
          <pc:docMk/>
          <pc:sldMk cId="2570353720" sldId="298"/>
        </pc:sldMkLst>
        <pc:spChg chg="mod">
          <ac:chgData name="buzdugan artur" userId="1770a38c255ab84c" providerId="LiveId" clId="{C0A1C19A-714E-4687-9148-EFD2F78C49EC}" dt="2024-01-22T09:43:44.973" v="55" actId="14100"/>
          <ac:spMkLst>
            <pc:docMk/>
            <pc:sldMk cId="2570353720" sldId="298"/>
            <ac:spMk id="2" creationId="{1C83906E-C9CE-F315-481E-99A1F1217A95}"/>
          </ac:spMkLst>
        </pc:spChg>
      </pc:sldChg>
      <pc:sldChg chg="modSp new mod">
        <pc:chgData name="buzdugan artur" userId="1770a38c255ab84c" providerId="LiveId" clId="{C0A1C19A-714E-4687-9148-EFD2F78C49EC}" dt="2024-01-22T09:54:30.120" v="352" actId="14100"/>
        <pc:sldMkLst>
          <pc:docMk/>
          <pc:sldMk cId="3358402094" sldId="299"/>
        </pc:sldMkLst>
        <pc:spChg chg="mod">
          <ac:chgData name="buzdugan artur" userId="1770a38c255ab84c" providerId="LiveId" clId="{C0A1C19A-714E-4687-9148-EFD2F78C49EC}" dt="2024-01-22T09:44:59.629" v="62" actId="14100"/>
          <ac:spMkLst>
            <pc:docMk/>
            <pc:sldMk cId="3358402094" sldId="299"/>
            <ac:spMk id="2" creationId="{917EF735-C5E8-2E11-2302-B71BC29FBD28}"/>
          </ac:spMkLst>
        </pc:spChg>
        <pc:spChg chg="mod">
          <ac:chgData name="buzdugan artur" userId="1770a38c255ab84c" providerId="LiveId" clId="{C0A1C19A-714E-4687-9148-EFD2F78C49EC}" dt="2024-01-22T09:54:30.120" v="352" actId="14100"/>
          <ac:spMkLst>
            <pc:docMk/>
            <pc:sldMk cId="3358402094" sldId="299"/>
            <ac:spMk id="3" creationId="{E83A5066-7271-1CC0-04A3-0CF20E93AB2A}"/>
          </ac:spMkLst>
        </pc:spChg>
      </pc:sldChg>
      <pc:sldChg chg="addSp delSp modSp new mod">
        <pc:chgData name="buzdugan artur" userId="1770a38c255ab84c" providerId="LiveId" clId="{C0A1C19A-714E-4687-9148-EFD2F78C49EC}" dt="2024-01-22T10:05:52.720" v="567" actId="6549"/>
        <pc:sldMkLst>
          <pc:docMk/>
          <pc:sldMk cId="1075539264" sldId="300"/>
        </pc:sldMkLst>
        <pc:spChg chg="mod">
          <ac:chgData name="buzdugan artur" userId="1770a38c255ab84c" providerId="LiveId" clId="{C0A1C19A-714E-4687-9148-EFD2F78C49EC}" dt="2024-01-22T09:55:45.162" v="357" actId="14100"/>
          <ac:spMkLst>
            <pc:docMk/>
            <pc:sldMk cId="1075539264" sldId="300"/>
            <ac:spMk id="2" creationId="{8BFA0FAF-3551-3839-D3AB-0DC579E20772}"/>
          </ac:spMkLst>
        </pc:spChg>
        <pc:spChg chg="mod">
          <ac:chgData name="buzdugan artur" userId="1770a38c255ab84c" providerId="LiveId" clId="{C0A1C19A-714E-4687-9148-EFD2F78C49EC}" dt="2024-01-22T10:05:52.720" v="567" actId="6549"/>
          <ac:spMkLst>
            <pc:docMk/>
            <pc:sldMk cId="1075539264" sldId="300"/>
            <ac:spMk id="3" creationId="{AEB1F0AB-FA6A-EFD8-D231-520DB72366A7}"/>
          </ac:spMkLst>
        </pc:spChg>
        <pc:spChg chg="add mod">
          <ac:chgData name="buzdugan artur" userId="1770a38c255ab84c" providerId="LiveId" clId="{C0A1C19A-714E-4687-9148-EFD2F78C49EC}" dt="2024-01-22T10:05:19.441" v="565" actId="1076"/>
          <ac:spMkLst>
            <pc:docMk/>
            <pc:sldMk cId="1075539264" sldId="300"/>
            <ac:spMk id="7" creationId="{CCC65A5C-B52F-3F71-A408-D30258EAA527}"/>
          </ac:spMkLst>
        </pc:spChg>
        <pc:picChg chg="add del mod">
          <ac:chgData name="buzdugan artur" userId="1770a38c255ab84c" providerId="LiveId" clId="{C0A1C19A-714E-4687-9148-EFD2F78C49EC}" dt="2024-01-22T10:05:06.666" v="562" actId="478"/>
          <ac:picMkLst>
            <pc:docMk/>
            <pc:sldMk cId="1075539264" sldId="300"/>
            <ac:picMk id="5" creationId="{7EB30577-04D0-2FF3-3219-29F125A3E88C}"/>
          </ac:picMkLst>
        </pc:picChg>
      </pc:sldChg>
      <pc:sldChg chg="addSp delSp modSp new mod">
        <pc:chgData name="buzdugan artur" userId="1770a38c255ab84c" providerId="LiveId" clId="{C0A1C19A-714E-4687-9148-EFD2F78C49EC}" dt="2024-01-22T10:09:25.563" v="597" actId="14100"/>
        <pc:sldMkLst>
          <pc:docMk/>
          <pc:sldMk cId="1661401379" sldId="301"/>
        </pc:sldMkLst>
        <pc:spChg chg="del">
          <ac:chgData name="buzdugan artur" userId="1770a38c255ab84c" providerId="LiveId" clId="{C0A1C19A-714E-4687-9148-EFD2F78C49EC}" dt="2024-01-22T10:06:07.706" v="572" actId="478"/>
          <ac:spMkLst>
            <pc:docMk/>
            <pc:sldMk cId="1661401379" sldId="301"/>
            <ac:spMk id="2" creationId="{812785DD-7C9C-8922-C0F3-907B9F1628B9}"/>
          </ac:spMkLst>
        </pc:spChg>
        <pc:spChg chg="del">
          <ac:chgData name="buzdugan artur" userId="1770a38c255ab84c" providerId="LiveId" clId="{C0A1C19A-714E-4687-9148-EFD2F78C49EC}" dt="2024-01-22T10:06:10.666" v="573" actId="478"/>
          <ac:spMkLst>
            <pc:docMk/>
            <pc:sldMk cId="1661401379" sldId="301"/>
            <ac:spMk id="3" creationId="{0F3D2F5C-D33E-C202-3746-3E8E14A739BE}"/>
          </ac:spMkLst>
        </pc:spChg>
        <pc:spChg chg="add mod">
          <ac:chgData name="buzdugan artur" userId="1770a38c255ab84c" providerId="LiveId" clId="{C0A1C19A-714E-4687-9148-EFD2F78C49EC}" dt="2024-01-22T10:08:42.823" v="593" actId="1076"/>
          <ac:spMkLst>
            <pc:docMk/>
            <pc:sldMk cId="1661401379" sldId="301"/>
            <ac:spMk id="7" creationId="{E6251E53-11BB-C918-F622-601EDEB8B852}"/>
          </ac:spMkLst>
        </pc:spChg>
        <pc:spChg chg="add mod">
          <ac:chgData name="buzdugan artur" userId="1770a38c255ab84c" providerId="LiveId" clId="{C0A1C19A-714E-4687-9148-EFD2F78C49EC}" dt="2024-01-22T10:08:41.847" v="592" actId="1076"/>
          <ac:spMkLst>
            <pc:docMk/>
            <pc:sldMk cId="1661401379" sldId="301"/>
            <ac:spMk id="11" creationId="{9D3560C8-6469-B625-8465-44256A63DAFD}"/>
          </ac:spMkLst>
        </pc:spChg>
        <pc:picChg chg="add del mod">
          <ac:chgData name="buzdugan artur" userId="1770a38c255ab84c" providerId="LiveId" clId="{C0A1C19A-714E-4687-9148-EFD2F78C49EC}" dt="2024-01-22T10:09:18.673" v="595" actId="478"/>
          <ac:picMkLst>
            <pc:docMk/>
            <pc:sldMk cId="1661401379" sldId="301"/>
            <ac:picMk id="5" creationId="{BC7771DA-876D-04F7-17C6-7104C9C8D9AB}"/>
          </ac:picMkLst>
        </pc:picChg>
        <pc:picChg chg="add mod">
          <ac:chgData name="buzdugan artur" userId="1770a38c255ab84c" providerId="LiveId" clId="{C0A1C19A-714E-4687-9148-EFD2F78C49EC}" dt="2024-01-22T10:08:05.101" v="583" actId="1076"/>
          <ac:picMkLst>
            <pc:docMk/>
            <pc:sldMk cId="1661401379" sldId="301"/>
            <ac:picMk id="9" creationId="{F4111ACD-7CC9-0874-CB89-502AE7836E76}"/>
          </ac:picMkLst>
        </pc:picChg>
        <pc:picChg chg="add mod">
          <ac:chgData name="buzdugan artur" userId="1770a38c255ab84c" providerId="LiveId" clId="{C0A1C19A-714E-4687-9148-EFD2F78C49EC}" dt="2024-01-22T10:09:25.563" v="597" actId="14100"/>
          <ac:picMkLst>
            <pc:docMk/>
            <pc:sldMk cId="1661401379" sldId="301"/>
            <ac:picMk id="13" creationId="{146419E2-1F96-DC39-EDFC-AF405911750B}"/>
          </ac:picMkLst>
        </pc:picChg>
      </pc:sldChg>
      <pc:sldChg chg="addSp delSp modSp new mod">
        <pc:chgData name="buzdugan artur" userId="1770a38c255ab84c" providerId="LiveId" clId="{C0A1C19A-714E-4687-9148-EFD2F78C49EC}" dt="2024-01-22T10:13:19.223" v="661" actId="1076"/>
        <pc:sldMkLst>
          <pc:docMk/>
          <pc:sldMk cId="4203117563" sldId="302"/>
        </pc:sldMkLst>
        <pc:spChg chg="del">
          <ac:chgData name="buzdugan artur" userId="1770a38c255ab84c" providerId="LiveId" clId="{C0A1C19A-714E-4687-9148-EFD2F78C49EC}" dt="2024-01-22T10:09:59.386" v="601" actId="478"/>
          <ac:spMkLst>
            <pc:docMk/>
            <pc:sldMk cId="4203117563" sldId="302"/>
            <ac:spMk id="2" creationId="{C8DF1211-0554-18AD-973B-00152918C963}"/>
          </ac:spMkLst>
        </pc:spChg>
        <pc:spChg chg="del">
          <ac:chgData name="buzdugan artur" userId="1770a38c255ab84c" providerId="LiveId" clId="{C0A1C19A-714E-4687-9148-EFD2F78C49EC}" dt="2024-01-22T10:09:57.162" v="600" actId="478"/>
          <ac:spMkLst>
            <pc:docMk/>
            <pc:sldMk cId="4203117563" sldId="302"/>
            <ac:spMk id="3" creationId="{11EE2E09-BB53-7770-0DB3-94455EB3E06D}"/>
          </ac:spMkLst>
        </pc:spChg>
        <pc:spChg chg="add mod">
          <ac:chgData name="buzdugan artur" userId="1770a38c255ab84c" providerId="LiveId" clId="{C0A1C19A-714E-4687-9148-EFD2F78C49EC}" dt="2024-01-22T10:12:56.800" v="656" actId="1076"/>
          <ac:spMkLst>
            <pc:docMk/>
            <pc:sldMk cId="4203117563" sldId="302"/>
            <ac:spMk id="9" creationId="{FD5130D2-EC3F-FF4D-3A50-05E920D45706}"/>
          </ac:spMkLst>
        </pc:spChg>
        <pc:spChg chg="add mod">
          <ac:chgData name="buzdugan artur" userId="1770a38c255ab84c" providerId="LiveId" clId="{C0A1C19A-714E-4687-9148-EFD2F78C49EC}" dt="2024-01-22T10:13:19.223" v="661" actId="1076"/>
          <ac:spMkLst>
            <pc:docMk/>
            <pc:sldMk cId="4203117563" sldId="302"/>
            <ac:spMk id="13" creationId="{7D53161A-98DD-4CB2-621D-B811FF829853}"/>
          </ac:spMkLst>
        </pc:spChg>
        <pc:picChg chg="add mod">
          <ac:chgData name="buzdugan artur" userId="1770a38c255ab84c" providerId="LiveId" clId="{C0A1C19A-714E-4687-9148-EFD2F78C49EC}" dt="2024-01-22T10:12:53.820" v="655" actId="14100"/>
          <ac:picMkLst>
            <pc:docMk/>
            <pc:sldMk cId="4203117563" sldId="302"/>
            <ac:picMk id="5" creationId="{72E4948F-51D8-AD0E-386F-35A638378A16}"/>
          </ac:picMkLst>
        </pc:picChg>
        <pc:picChg chg="add del">
          <ac:chgData name="buzdugan artur" userId="1770a38c255ab84c" providerId="LiveId" clId="{C0A1C19A-714E-4687-9148-EFD2F78C49EC}" dt="2024-01-22T10:11:41.586" v="605" actId="478"/>
          <ac:picMkLst>
            <pc:docMk/>
            <pc:sldMk cId="4203117563" sldId="302"/>
            <ac:picMk id="7" creationId="{BDFAEEA8-2800-5922-4DC9-27289252EFA8}"/>
          </ac:picMkLst>
        </pc:picChg>
        <pc:picChg chg="add mod">
          <ac:chgData name="buzdugan artur" userId="1770a38c255ab84c" providerId="LiveId" clId="{C0A1C19A-714E-4687-9148-EFD2F78C49EC}" dt="2024-01-22T10:12:47.979" v="653" actId="1076"/>
          <ac:picMkLst>
            <pc:docMk/>
            <pc:sldMk cId="4203117563" sldId="302"/>
            <ac:picMk id="11" creationId="{814C96A6-3DD2-75AA-2F0F-89372916BC04}"/>
          </ac:picMkLst>
        </pc:picChg>
      </pc:sldChg>
      <pc:sldChg chg="addSp delSp modSp new mod">
        <pc:chgData name="buzdugan artur" userId="1770a38c255ab84c" providerId="LiveId" clId="{C0A1C19A-714E-4687-9148-EFD2F78C49EC}" dt="2024-01-22T10:20:09.359" v="875" actId="113"/>
        <pc:sldMkLst>
          <pc:docMk/>
          <pc:sldMk cId="3290133805" sldId="303"/>
        </pc:sldMkLst>
        <pc:spChg chg="mod">
          <ac:chgData name="buzdugan artur" userId="1770a38c255ab84c" providerId="LiveId" clId="{C0A1C19A-714E-4687-9148-EFD2F78C49EC}" dt="2024-01-22T10:19:49.570" v="871" actId="1076"/>
          <ac:spMkLst>
            <pc:docMk/>
            <pc:sldMk cId="3290133805" sldId="303"/>
            <ac:spMk id="2" creationId="{E86798C3-0571-C43C-5F62-9F723DCC09AD}"/>
          </ac:spMkLst>
        </pc:spChg>
        <pc:spChg chg="add del mod">
          <ac:chgData name="buzdugan artur" userId="1770a38c255ab84c" providerId="LiveId" clId="{C0A1C19A-714E-4687-9148-EFD2F78C49EC}" dt="2024-01-22T10:15:17.290" v="673" actId="3680"/>
          <ac:spMkLst>
            <pc:docMk/>
            <pc:sldMk cId="3290133805" sldId="303"/>
            <ac:spMk id="3" creationId="{012E56CB-7E3F-A295-255B-2B76F07007CB}"/>
          </ac:spMkLst>
        </pc:spChg>
        <pc:spChg chg="add del">
          <ac:chgData name="buzdugan artur" userId="1770a38c255ab84c" providerId="LiveId" clId="{C0A1C19A-714E-4687-9148-EFD2F78C49EC}" dt="2024-01-22T10:14:29.883" v="668" actId="478"/>
          <ac:spMkLst>
            <pc:docMk/>
            <pc:sldMk cId="3290133805" sldId="303"/>
            <ac:spMk id="5" creationId="{5D9D2570-459C-032A-8099-A25EED371E94}"/>
          </ac:spMkLst>
        </pc:spChg>
        <pc:graphicFrameChg chg="add del mod ord modGraphic">
          <ac:chgData name="buzdugan artur" userId="1770a38c255ab84c" providerId="LiveId" clId="{C0A1C19A-714E-4687-9148-EFD2F78C49EC}" dt="2024-01-22T10:15:09.330" v="672" actId="3680"/>
          <ac:graphicFrameMkLst>
            <pc:docMk/>
            <pc:sldMk cId="3290133805" sldId="303"/>
            <ac:graphicFrameMk id="6" creationId="{58F2DCC2-66DA-6020-A545-8AAA9F12CFE3}"/>
          </ac:graphicFrameMkLst>
        </pc:graphicFrameChg>
        <pc:graphicFrameChg chg="add mod ord modGraphic">
          <ac:chgData name="buzdugan artur" userId="1770a38c255ab84c" providerId="LiveId" clId="{C0A1C19A-714E-4687-9148-EFD2F78C49EC}" dt="2024-01-22T10:20:09.359" v="875" actId="113"/>
          <ac:graphicFrameMkLst>
            <pc:docMk/>
            <pc:sldMk cId="3290133805" sldId="303"/>
            <ac:graphicFrameMk id="7" creationId="{BC2BD47D-347F-0227-27B8-9E37C930CB23}"/>
          </ac:graphicFrameMkLst>
        </pc:graphicFrameChg>
      </pc:sldChg>
      <pc:sldChg chg="addSp delSp modSp new mod">
        <pc:chgData name="buzdugan artur" userId="1770a38c255ab84c" providerId="LiveId" clId="{C0A1C19A-714E-4687-9148-EFD2F78C49EC}" dt="2024-01-22T10:25:06.376" v="928" actId="14100"/>
        <pc:sldMkLst>
          <pc:docMk/>
          <pc:sldMk cId="4127368968" sldId="304"/>
        </pc:sldMkLst>
        <pc:spChg chg="del">
          <ac:chgData name="buzdugan artur" userId="1770a38c255ab84c" providerId="LiveId" clId="{C0A1C19A-714E-4687-9148-EFD2F78C49EC}" dt="2024-01-22T10:22:03.545" v="878" actId="478"/>
          <ac:spMkLst>
            <pc:docMk/>
            <pc:sldMk cId="4127368968" sldId="304"/>
            <ac:spMk id="2" creationId="{AF773326-5D02-D094-F2F8-01E4E9A1B8AC}"/>
          </ac:spMkLst>
        </pc:spChg>
        <pc:spChg chg="del mod">
          <ac:chgData name="buzdugan artur" userId="1770a38c255ab84c" providerId="LiveId" clId="{C0A1C19A-714E-4687-9148-EFD2F78C49EC}" dt="2024-01-22T10:22:33.473" v="883" actId="22"/>
          <ac:spMkLst>
            <pc:docMk/>
            <pc:sldMk cId="4127368968" sldId="304"/>
            <ac:spMk id="3" creationId="{061B1541-F50B-2F4F-9629-2EF462D9A336}"/>
          </ac:spMkLst>
        </pc:spChg>
        <pc:spChg chg="add mod">
          <ac:chgData name="buzdugan artur" userId="1770a38c255ab84c" providerId="LiveId" clId="{C0A1C19A-714E-4687-9148-EFD2F78C49EC}" dt="2024-01-22T10:25:03.668" v="927" actId="14100"/>
          <ac:spMkLst>
            <pc:docMk/>
            <pc:sldMk cId="4127368968" sldId="304"/>
            <ac:spMk id="8" creationId="{94CC2993-C902-A64F-EB9B-8C3A6FEEAA50}"/>
          </ac:spMkLst>
        </pc:spChg>
        <pc:picChg chg="add del mod">
          <ac:chgData name="buzdugan artur" userId="1770a38c255ab84c" providerId="LiveId" clId="{C0A1C19A-714E-4687-9148-EFD2F78C49EC}" dt="2024-01-22T10:24:15.809" v="917" actId="478"/>
          <ac:picMkLst>
            <pc:docMk/>
            <pc:sldMk cId="4127368968" sldId="304"/>
            <ac:picMk id="5" creationId="{61F310A4-EF4F-44CE-9395-111DF94CA963}"/>
          </ac:picMkLst>
        </pc:picChg>
        <pc:picChg chg="add mod ord">
          <ac:chgData name="buzdugan artur" userId="1770a38c255ab84c" providerId="LiveId" clId="{C0A1C19A-714E-4687-9148-EFD2F78C49EC}" dt="2024-01-22T10:25:06.376" v="928" actId="14100"/>
          <ac:picMkLst>
            <pc:docMk/>
            <pc:sldMk cId="4127368968" sldId="304"/>
            <ac:picMk id="7" creationId="{93122985-5911-E2AD-C64D-635246BC6FCE}"/>
          </ac:picMkLst>
        </pc:picChg>
      </pc:sldChg>
      <pc:sldChg chg="addSp delSp modSp new mod">
        <pc:chgData name="buzdugan artur" userId="1770a38c255ab84c" providerId="LiveId" clId="{C0A1C19A-714E-4687-9148-EFD2F78C49EC}" dt="2024-01-22T10:23:25.668" v="916" actId="1076"/>
        <pc:sldMkLst>
          <pc:docMk/>
          <pc:sldMk cId="2500939568" sldId="305"/>
        </pc:sldMkLst>
        <pc:spChg chg="mod">
          <ac:chgData name="buzdugan artur" userId="1770a38c255ab84c" providerId="LiveId" clId="{C0A1C19A-714E-4687-9148-EFD2F78C49EC}" dt="2024-01-22T10:23:17.890" v="912" actId="14100"/>
          <ac:spMkLst>
            <pc:docMk/>
            <pc:sldMk cId="2500939568" sldId="305"/>
            <ac:spMk id="2" creationId="{A796B4FD-C35A-3938-501F-D50A0AB73EFD}"/>
          </ac:spMkLst>
        </pc:spChg>
        <pc:spChg chg="del">
          <ac:chgData name="buzdugan artur" userId="1770a38c255ab84c" providerId="LiveId" clId="{C0A1C19A-714E-4687-9148-EFD2F78C49EC}" dt="2024-01-22T10:22:58.851" v="887" actId="22"/>
          <ac:spMkLst>
            <pc:docMk/>
            <pc:sldMk cId="2500939568" sldId="305"/>
            <ac:spMk id="3" creationId="{0418FA3B-372C-CFBC-FADE-7B85975AA449}"/>
          </ac:spMkLst>
        </pc:spChg>
        <pc:picChg chg="add mod ord">
          <ac:chgData name="buzdugan artur" userId="1770a38c255ab84c" providerId="LiveId" clId="{C0A1C19A-714E-4687-9148-EFD2F78C49EC}" dt="2024-01-22T10:23:25.668" v="916" actId="1076"/>
          <ac:picMkLst>
            <pc:docMk/>
            <pc:sldMk cId="2500939568" sldId="305"/>
            <ac:picMk id="5" creationId="{8394DC1E-AFE5-35B3-D899-2CC5A0B6FD40}"/>
          </ac:picMkLst>
        </pc:picChg>
      </pc:sldChg>
      <pc:sldChg chg="addSp delSp modSp new mod">
        <pc:chgData name="buzdugan artur" userId="1770a38c255ab84c" providerId="LiveId" clId="{C0A1C19A-714E-4687-9148-EFD2F78C49EC}" dt="2024-01-22T10:26:34.693" v="939" actId="1076"/>
        <pc:sldMkLst>
          <pc:docMk/>
          <pc:sldMk cId="3330259826" sldId="306"/>
        </pc:sldMkLst>
        <pc:spChg chg="mod">
          <ac:chgData name="buzdugan artur" userId="1770a38c255ab84c" providerId="LiveId" clId="{C0A1C19A-714E-4687-9148-EFD2F78C49EC}" dt="2024-01-22T10:25:33.884" v="931" actId="14100"/>
          <ac:spMkLst>
            <pc:docMk/>
            <pc:sldMk cId="3330259826" sldId="306"/>
            <ac:spMk id="2" creationId="{B7267F74-F5BB-FCDB-F2FA-3D4562E05367}"/>
          </ac:spMkLst>
        </pc:spChg>
        <pc:spChg chg="del">
          <ac:chgData name="buzdugan artur" userId="1770a38c255ab84c" providerId="LiveId" clId="{C0A1C19A-714E-4687-9148-EFD2F78C49EC}" dt="2024-01-22T10:25:53.883" v="932" actId="22"/>
          <ac:spMkLst>
            <pc:docMk/>
            <pc:sldMk cId="3330259826" sldId="306"/>
            <ac:spMk id="3" creationId="{8FF328A7-A6BA-811F-2656-7CAD27823AA5}"/>
          </ac:spMkLst>
        </pc:spChg>
        <pc:spChg chg="add del mod">
          <ac:chgData name="buzdugan artur" userId="1770a38c255ab84c" providerId="LiveId" clId="{C0A1C19A-714E-4687-9148-EFD2F78C49EC}" dt="2024-01-22T10:26:29.598" v="937" actId="22"/>
          <ac:spMkLst>
            <pc:docMk/>
            <pc:sldMk cId="3330259826" sldId="306"/>
            <ac:spMk id="7" creationId="{42E2917F-05D4-7322-BF55-6BCFD552252C}"/>
          </ac:spMkLst>
        </pc:spChg>
        <pc:picChg chg="add del mod ord">
          <ac:chgData name="buzdugan artur" userId="1770a38c255ab84c" providerId="LiveId" clId="{C0A1C19A-714E-4687-9148-EFD2F78C49EC}" dt="2024-01-22T10:26:14.771" v="936" actId="478"/>
          <ac:picMkLst>
            <pc:docMk/>
            <pc:sldMk cId="3330259826" sldId="306"/>
            <ac:picMk id="5" creationId="{C20915B4-97D1-5CC8-96D2-207FF1F1EEED}"/>
          </ac:picMkLst>
        </pc:picChg>
        <pc:picChg chg="add mod ord">
          <ac:chgData name="buzdugan artur" userId="1770a38c255ab84c" providerId="LiveId" clId="{C0A1C19A-714E-4687-9148-EFD2F78C49EC}" dt="2024-01-22T10:26:34.693" v="939" actId="1076"/>
          <ac:picMkLst>
            <pc:docMk/>
            <pc:sldMk cId="3330259826" sldId="306"/>
            <ac:picMk id="9" creationId="{08F6A2DB-5973-4270-6777-0F75988D792B}"/>
          </ac:picMkLst>
        </pc:picChg>
      </pc:sldChg>
      <pc:sldChg chg="addSp delSp modSp new mod">
        <pc:chgData name="buzdugan artur" userId="1770a38c255ab84c" providerId="LiveId" clId="{C0A1C19A-714E-4687-9148-EFD2F78C49EC}" dt="2024-01-22T10:27:59.719" v="957" actId="14100"/>
        <pc:sldMkLst>
          <pc:docMk/>
          <pc:sldMk cId="142712824" sldId="307"/>
        </pc:sldMkLst>
        <pc:spChg chg="mod">
          <ac:chgData name="buzdugan artur" userId="1770a38c255ab84c" providerId="LiveId" clId="{C0A1C19A-714E-4687-9148-EFD2F78C49EC}" dt="2024-01-22T10:27:38.190" v="953" actId="27636"/>
          <ac:spMkLst>
            <pc:docMk/>
            <pc:sldMk cId="142712824" sldId="307"/>
            <ac:spMk id="2" creationId="{F2B9766C-FD56-5063-EA90-8C2B99158678}"/>
          </ac:spMkLst>
        </pc:spChg>
        <pc:spChg chg="del">
          <ac:chgData name="buzdugan artur" userId="1770a38c255ab84c" providerId="LiveId" clId="{C0A1C19A-714E-4687-9148-EFD2F78C49EC}" dt="2024-01-22T10:27:53.905" v="954" actId="22"/>
          <ac:spMkLst>
            <pc:docMk/>
            <pc:sldMk cId="142712824" sldId="307"/>
            <ac:spMk id="3" creationId="{EE38BE41-3256-2362-C1CC-1B5E6BB1B9FF}"/>
          </ac:spMkLst>
        </pc:spChg>
        <pc:picChg chg="add mod ord">
          <ac:chgData name="buzdugan artur" userId="1770a38c255ab84c" providerId="LiveId" clId="{C0A1C19A-714E-4687-9148-EFD2F78C49EC}" dt="2024-01-22T10:27:59.719" v="957" actId="14100"/>
          <ac:picMkLst>
            <pc:docMk/>
            <pc:sldMk cId="142712824" sldId="307"/>
            <ac:picMk id="5" creationId="{1A4B4DE5-84B6-9B6F-DF1C-957D65E5426E}"/>
          </ac:picMkLst>
        </pc:picChg>
      </pc:sldChg>
      <pc:sldChg chg="addSp delSp modSp new mod">
        <pc:chgData name="buzdugan artur" userId="1770a38c255ab84c" providerId="LiveId" clId="{C0A1C19A-714E-4687-9148-EFD2F78C49EC}" dt="2024-01-22T10:27:14.099" v="949" actId="14100"/>
        <pc:sldMkLst>
          <pc:docMk/>
          <pc:sldMk cId="1654981700" sldId="308"/>
        </pc:sldMkLst>
        <pc:spChg chg="mod">
          <ac:chgData name="buzdugan artur" userId="1770a38c255ab84c" providerId="LiveId" clId="{C0A1C19A-714E-4687-9148-EFD2F78C49EC}" dt="2024-01-22T10:27:10.969" v="948" actId="20577"/>
          <ac:spMkLst>
            <pc:docMk/>
            <pc:sldMk cId="1654981700" sldId="308"/>
            <ac:spMk id="2" creationId="{26B0AA54-CF48-5D40-96C1-137850B7D142}"/>
          </ac:spMkLst>
        </pc:spChg>
        <pc:spChg chg="del">
          <ac:chgData name="buzdugan artur" userId="1770a38c255ab84c" providerId="LiveId" clId="{C0A1C19A-714E-4687-9148-EFD2F78C49EC}" dt="2024-01-22T10:26:54.785" v="941" actId="22"/>
          <ac:spMkLst>
            <pc:docMk/>
            <pc:sldMk cId="1654981700" sldId="308"/>
            <ac:spMk id="3" creationId="{0DC9CF4E-BB58-EC7B-A785-06B2C5701849}"/>
          </ac:spMkLst>
        </pc:spChg>
        <pc:picChg chg="add mod ord">
          <ac:chgData name="buzdugan artur" userId="1770a38c255ab84c" providerId="LiveId" clId="{C0A1C19A-714E-4687-9148-EFD2F78C49EC}" dt="2024-01-22T10:27:14.099" v="949" actId="14100"/>
          <ac:picMkLst>
            <pc:docMk/>
            <pc:sldMk cId="1654981700" sldId="308"/>
            <ac:picMk id="5" creationId="{00E5F308-0689-972A-C5A5-F23BE1B94740}"/>
          </ac:picMkLst>
        </pc:picChg>
      </pc:sldChg>
      <pc:sldChg chg="addSp delSp modSp new mod">
        <pc:chgData name="buzdugan artur" userId="1770a38c255ab84c" providerId="LiveId" clId="{C0A1C19A-714E-4687-9148-EFD2F78C49EC}" dt="2024-01-22T10:28:32.470" v="964" actId="14100"/>
        <pc:sldMkLst>
          <pc:docMk/>
          <pc:sldMk cId="4117612927" sldId="309"/>
        </pc:sldMkLst>
        <pc:spChg chg="mod">
          <ac:chgData name="buzdugan artur" userId="1770a38c255ab84c" providerId="LiveId" clId="{C0A1C19A-714E-4687-9148-EFD2F78C49EC}" dt="2024-01-22T10:28:25.222" v="961" actId="27636"/>
          <ac:spMkLst>
            <pc:docMk/>
            <pc:sldMk cId="4117612927" sldId="309"/>
            <ac:spMk id="2" creationId="{631842D8-C041-5E01-4A5D-8FAD741D4368}"/>
          </ac:spMkLst>
        </pc:spChg>
        <pc:spChg chg="del">
          <ac:chgData name="buzdugan artur" userId="1770a38c255ab84c" providerId="LiveId" clId="{C0A1C19A-714E-4687-9148-EFD2F78C49EC}" dt="2024-01-22T10:28:19.550" v="959" actId="22"/>
          <ac:spMkLst>
            <pc:docMk/>
            <pc:sldMk cId="4117612927" sldId="309"/>
            <ac:spMk id="3" creationId="{3C9E46CD-311A-AD17-1F97-8812E1643518}"/>
          </ac:spMkLst>
        </pc:spChg>
        <pc:picChg chg="add mod ord">
          <ac:chgData name="buzdugan artur" userId="1770a38c255ab84c" providerId="LiveId" clId="{C0A1C19A-714E-4687-9148-EFD2F78C49EC}" dt="2024-01-22T10:28:32.470" v="964" actId="14100"/>
          <ac:picMkLst>
            <pc:docMk/>
            <pc:sldMk cId="4117612927" sldId="309"/>
            <ac:picMk id="5" creationId="{77D3B150-981E-18B6-9535-1F6CE0327C89}"/>
          </ac:picMkLst>
        </pc:picChg>
      </pc:sldChg>
      <pc:sldChg chg="addSp delSp modSp new mod">
        <pc:chgData name="buzdugan artur" userId="1770a38c255ab84c" providerId="LiveId" clId="{C0A1C19A-714E-4687-9148-EFD2F78C49EC}" dt="2024-01-22T10:29:28.535" v="973" actId="14100"/>
        <pc:sldMkLst>
          <pc:docMk/>
          <pc:sldMk cId="2435392642" sldId="310"/>
        </pc:sldMkLst>
        <pc:spChg chg="mod">
          <ac:chgData name="buzdugan artur" userId="1770a38c255ab84c" providerId="LiveId" clId="{C0A1C19A-714E-4687-9148-EFD2F78C49EC}" dt="2024-01-22T10:29:06.331" v="969" actId="27636"/>
          <ac:spMkLst>
            <pc:docMk/>
            <pc:sldMk cId="2435392642" sldId="310"/>
            <ac:spMk id="2" creationId="{4795C4DB-DB98-256D-F577-963E3EF38389}"/>
          </ac:spMkLst>
        </pc:spChg>
        <pc:spChg chg="del">
          <ac:chgData name="buzdugan artur" userId="1770a38c255ab84c" providerId="LiveId" clId="{C0A1C19A-714E-4687-9148-EFD2F78C49EC}" dt="2024-01-22T10:29:21.453" v="970" actId="22"/>
          <ac:spMkLst>
            <pc:docMk/>
            <pc:sldMk cId="2435392642" sldId="310"/>
            <ac:spMk id="3" creationId="{31204A09-C8EC-7D5C-45F6-80FCB5015D61}"/>
          </ac:spMkLst>
        </pc:spChg>
        <pc:picChg chg="add mod ord">
          <ac:chgData name="buzdugan artur" userId="1770a38c255ab84c" providerId="LiveId" clId="{C0A1C19A-714E-4687-9148-EFD2F78C49EC}" dt="2024-01-22T10:29:28.535" v="973" actId="14100"/>
          <ac:picMkLst>
            <pc:docMk/>
            <pc:sldMk cId="2435392642" sldId="310"/>
            <ac:picMk id="5" creationId="{9259675C-AB35-1B66-4F68-BE2D0AEFD92C}"/>
          </ac:picMkLst>
        </pc:picChg>
      </pc:sldChg>
      <pc:sldChg chg="addSp delSp modSp new mod">
        <pc:chgData name="buzdugan artur" userId="1770a38c255ab84c" providerId="LiveId" clId="{C0A1C19A-714E-4687-9148-EFD2F78C49EC}" dt="2024-01-22T10:29:54.193" v="977" actId="14100"/>
        <pc:sldMkLst>
          <pc:docMk/>
          <pc:sldMk cId="1157380350" sldId="311"/>
        </pc:sldMkLst>
        <pc:spChg chg="del">
          <ac:chgData name="buzdugan artur" userId="1770a38c255ab84c" providerId="LiveId" clId="{C0A1C19A-714E-4687-9148-EFD2F78C49EC}" dt="2024-01-22T10:29:47.802" v="975" actId="22"/>
          <ac:spMkLst>
            <pc:docMk/>
            <pc:sldMk cId="1157380350" sldId="311"/>
            <ac:spMk id="3" creationId="{213F6A9A-9C77-283C-E0AA-431E42F915A6}"/>
          </ac:spMkLst>
        </pc:spChg>
        <pc:picChg chg="add mod ord">
          <ac:chgData name="buzdugan artur" userId="1770a38c255ab84c" providerId="LiveId" clId="{C0A1C19A-714E-4687-9148-EFD2F78C49EC}" dt="2024-01-22T10:29:54.193" v="977" actId="14100"/>
          <ac:picMkLst>
            <pc:docMk/>
            <pc:sldMk cId="1157380350" sldId="311"/>
            <ac:picMk id="5" creationId="{91184C60-BEA9-FDCD-C799-8643D34B0716}"/>
          </ac:picMkLst>
        </pc:picChg>
      </pc:sldChg>
      <pc:sldChg chg="addSp delSp modSp new mod">
        <pc:chgData name="buzdugan artur" userId="1770a38c255ab84c" providerId="LiveId" clId="{C0A1C19A-714E-4687-9148-EFD2F78C49EC}" dt="2024-01-22T10:31:02.071" v="987" actId="1076"/>
        <pc:sldMkLst>
          <pc:docMk/>
          <pc:sldMk cId="3688339042" sldId="312"/>
        </pc:sldMkLst>
        <pc:spChg chg="mod">
          <ac:chgData name="buzdugan artur" userId="1770a38c255ab84c" providerId="LiveId" clId="{C0A1C19A-714E-4687-9148-EFD2F78C49EC}" dt="2024-01-22T10:30:39.353" v="984" actId="14100"/>
          <ac:spMkLst>
            <pc:docMk/>
            <pc:sldMk cId="3688339042" sldId="312"/>
            <ac:spMk id="2" creationId="{6B236DA3-2A4C-C31E-89C0-8447CE5B1CA8}"/>
          </ac:spMkLst>
        </pc:spChg>
        <pc:spChg chg="del">
          <ac:chgData name="buzdugan artur" userId="1770a38c255ab84c" providerId="LiveId" clId="{C0A1C19A-714E-4687-9148-EFD2F78C49EC}" dt="2024-01-22T10:30:58.256" v="985" actId="22"/>
          <ac:spMkLst>
            <pc:docMk/>
            <pc:sldMk cId="3688339042" sldId="312"/>
            <ac:spMk id="3" creationId="{B2619208-AEA3-05B9-8AF9-D95155169930}"/>
          </ac:spMkLst>
        </pc:spChg>
        <pc:picChg chg="add mod ord">
          <ac:chgData name="buzdugan artur" userId="1770a38c255ab84c" providerId="LiveId" clId="{C0A1C19A-714E-4687-9148-EFD2F78C49EC}" dt="2024-01-22T10:31:02.071" v="987" actId="1076"/>
          <ac:picMkLst>
            <pc:docMk/>
            <pc:sldMk cId="3688339042" sldId="312"/>
            <ac:picMk id="5" creationId="{0DE106CA-995E-D3BE-C2AA-7588EC182D6C}"/>
          </ac:picMkLst>
        </pc:picChg>
      </pc:sldChg>
      <pc:sldChg chg="addSp delSp modSp new mod">
        <pc:chgData name="buzdugan artur" userId="1770a38c255ab84c" providerId="LiveId" clId="{C0A1C19A-714E-4687-9148-EFD2F78C49EC}" dt="2024-01-22T10:31:49.943" v="994" actId="14100"/>
        <pc:sldMkLst>
          <pc:docMk/>
          <pc:sldMk cId="362404529" sldId="313"/>
        </pc:sldMkLst>
        <pc:spChg chg="mod">
          <ac:chgData name="buzdugan artur" userId="1770a38c255ab84c" providerId="LiveId" clId="{C0A1C19A-714E-4687-9148-EFD2F78C49EC}" dt="2024-01-22T10:31:42.360" v="991" actId="27636"/>
          <ac:spMkLst>
            <pc:docMk/>
            <pc:sldMk cId="362404529" sldId="313"/>
            <ac:spMk id="2" creationId="{55082268-924E-9ADE-909C-FEDEC2641317}"/>
          </ac:spMkLst>
        </pc:spChg>
        <pc:spChg chg="del">
          <ac:chgData name="buzdugan artur" userId="1770a38c255ab84c" providerId="LiveId" clId="{C0A1C19A-714E-4687-9148-EFD2F78C49EC}" dt="2024-01-22T10:31:39.620" v="989" actId="22"/>
          <ac:spMkLst>
            <pc:docMk/>
            <pc:sldMk cId="362404529" sldId="313"/>
            <ac:spMk id="3" creationId="{0E407AB1-2CD3-FD3F-CDCB-32C4CD3865E8}"/>
          </ac:spMkLst>
        </pc:spChg>
        <pc:picChg chg="add mod ord">
          <ac:chgData name="buzdugan artur" userId="1770a38c255ab84c" providerId="LiveId" clId="{C0A1C19A-714E-4687-9148-EFD2F78C49EC}" dt="2024-01-22T10:31:49.943" v="994" actId="14100"/>
          <ac:picMkLst>
            <pc:docMk/>
            <pc:sldMk cId="362404529" sldId="313"/>
            <ac:picMk id="5" creationId="{60E0078E-BDC5-6EF1-4F2F-AF50B0B2E221}"/>
          </ac:picMkLst>
        </pc:picChg>
      </pc:sldChg>
      <pc:sldChg chg="addSp delSp modSp new mod">
        <pc:chgData name="buzdugan artur" userId="1770a38c255ab84c" providerId="LiveId" clId="{C0A1C19A-714E-4687-9148-EFD2F78C49EC}" dt="2024-01-22T10:33:04.941" v="1006" actId="14100"/>
        <pc:sldMkLst>
          <pc:docMk/>
          <pc:sldMk cId="3606476544" sldId="314"/>
        </pc:sldMkLst>
        <pc:spChg chg="mod">
          <ac:chgData name="buzdugan artur" userId="1770a38c255ab84c" providerId="LiveId" clId="{C0A1C19A-714E-4687-9148-EFD2F78C49EC}" dt="2024-01-22T10:32:33.105" v="1002" actId="14100"/>
          <ac:spMkLst>
            <pc:docMk/>
            <pc:sldMk cId="3606476544" sldId="314"/>
            <ac:spMk id="2" creationId="{12A45FF3-DEB5-E2EA-EBA6-869B5F5F72DD}"/>
          </ac:spMkLst>
        </pc:spChg>
        <pc:spChg chg="del">
          <ac:chgData name="buzdugan artur" userId="1770a38c255ab84c" providerId="LiveId" clId="{C0A1C19A-714E-4687-9148-EFD2F78C49EC}" dt="2024-01-22T10:32:58.218" v="1003" actId="22"/>
          <ac:spMkLst>
            <pc:docMk/>
            <pc:sldMk cId="3606476544" sldId="314"/>
            <ac:spMk id="3" creationId="{9642A829-8188-ADF2-A1B6-C5A522D37817}"/>
          </ac:spMkLst>
        </pc:spChg>
        <pc:picChg chg="add mod ord">
          <ac:chgData name="buzdugan artur" userId="1770a38c255ab84c" providerId="LiveId" clId="{C0A1C19A-714E-4687-9148-EFD2F78C49EC}" dt="2024-01-22T10:33:04.941" v="1006" actId="14100"/>
          <ac:picMkLst>
            <pc:docMk/>
            <pc:sldMk cId="3606476544" sldId="314"/>
            <ac:picMk id="5" creationId="{4BA32921-E35B-932A-78DF-A86FCB98F763}"/>
          </ac:picMkLst>
        </pc:picChg>
      </pc:sldChg>
      <pc:sldChg chg="addSp delSp modSp new mod">
        <pc:chgData name="buzdugan artur" userId="1770a38c255ab84c" providerId="LiveId" clId="{C0A1C19A-714E-4687-9148-EFD2F78C49EC}" dt="2024-01-22T10:33:29.365" v="1011" actId="14100"/>
        <pc:sldMkLst>
          <pc:docMk/>
          <pc:sldMk cId="1862113602" sldId="315"/>
        </pc:sldMkLst>
        <pc:spChg chg="del">
          <ac:chgData name="buzdugan artur" userId="1770a38c255ab84c" providerId="LiveId" clId="{C0A1C19A-714E-4687-9148-EFD2F78C49EC}" dt="2024-01-22T10:33:22.733" v="1008" actId="22"/>
          <ac:spMkLst>
            <pc:docMk/>
            <pc:sldMk cId="1862113602" sldId="315"/>
            <ac:spMk id="3" creationId="{3498944D-D432-1E1A-76FA-70F3AE9290B1}"/>
          </ac:spMkLst>
        </pc:spChg>
        <pc:picChg chg="add mod ord">
          <ac:chgData name="buzdugan artur" userId="1770a38c255ab84c" providerId="LiveId" clId="{C0A1C19A-714E-4687-9148-EFD2F78C49EC}" dt="2024-01-22T10:33:29.365" v="1011" actId="14100"/>
          <ac:picMkLst>
            <pc:docMk/>
            <pc:sldMk cId="1862113602" sldId="315"/>
            <ac:picMk id="5" creationId="{79E45350-14BF-3596-AEF1-1153C3C5D219}"/>
          </ac:picMkLst>
        </pc:picChg>
      </pc:sldChg>
      <pc:sldChg chg="modSp new mod">
        <pc:chgData name="buzdugan artur" userId="1770a38c255ab84c" providerId="LiveId" clId="{C0A1C19A-714E-4687-9148-EFD2F78C49EC}" dt="2024-01-23T10:01:10.901" v="1235" actId="20577"/>
        <pc:sldMkLst>
          <pc:docMk/>
          <pc:sldMk cId="2361364800" sldId="316"/>
        </pc:sldMkLst>
        <pc:spChg chg="mod">
          <ac:chgData name="buzdugan artur" userId="1770a38c255ab84c" providerId="LiveId" clId="{C0A1C19A-714E-4687-9148-EFD2F78C49EC}" dt="2024-01-23T09:53:36.621" v="1014" actId="14100"/>
          <ac:spMkLst>
            <pc:docMk/>
            <pc:sldMk cId="2361364800" sldId="316"/>
            <ac:spMk id="2" creationId="{22D2DB4F-5EC3-042B-DB19-8CD9E310FB21}"/>
          </ac:spMkLst>
        </pc:spChg>
        <pc:spChg chg="mod">
          <ac:chgData name="buzdugan artur" userId="1770a38c255ab84c" providerId="LiveId" clId="{C0A1C19A-714E-4687-9148-EFD2F78C49EC}" dt="2024-01-23T10:01:10.901" v="1235" actId="20577"/>
          <ac:spMkLst>
            <pc:docMk/>
            <pc:sldMk cId="2361364800" sldId="316"/>
            <ac:spMk id="3" creationId="{86374F83-175A-E020-6B76-48F7AA32F348}"/>
          </ac:spMkLst>
        </pc:spChg>
      </pc:sldChg>
      <pc:sldChg chg="addSp modSp new mod">
        <pc:chgData name="buzdugan artur" userId="1770a38c255ab84c" providerId="LiveId" clId="{C0A1C19A-714E-4687-9148-EFD2F78C49EC}" dt="2024-01-24T08:15:33.630" v="1581" actId="6549"/>
        <pc:sldMkLst>
          <pc:docMk/>
          <pc:sldMk cId="4057197506" sldId="317"/>
        </pc:sldMkLst>
        <pc:spChg chg="mod">
          <ac:chgData name="buzdugan artur" userId="1770a38c255ab84c" providerId="LiveId" clId="{C0A1C19A-714E-4687-9148-EFD2F78C49EC}" dt="2024-01-24T08:14:08.498" v="1540" actId="27636"/>
          <ac:spMkLst>
            <pc:docMk/>
            <pc:sldMk cId="4057197506" sldId="317"/>
            <ac:spMk id="2" creationId="{41B42181-DBE1-4528-DA82-20D08BFCCB24}"/>
          </ac:spMkLst>
        </pc:spChg>
        <pc:spChg chg="mod">
          <ac:chgData name="buzdugan artur" userId="1770a38c255ab84c" providerId="LiveId" clId="{C0A1C19A-714E-4687-9148-EFD2F78C49EC}" dt="2024-01-24T08:14:31.625" v="1550" actId="5793"/>
          <ac:spMkLst>
            <pc:docMk/>
            <pc:sldMk cId="4057197506" sldId="317"/>
            <ac:spMk id="3" creationId="{7D1A4DFC-68DA-C365-0406-3C85D8ECC148}"/>
          </ac:spMkLst>
        </pc:spChg>
        <pc:spChg chg="add mod">
          <ac:chgData name="buzdugan artur" userId="1770a38c255ab84c" providerId="LiveId" clId="{C0A1C19A-714E-4687-9148-EFD2F78C49EC}" dt="2024-01-24T08:15:33.630" v="1581" actId="6549"/>
          <ac:spMkLst>
            <pc:docMk/>
            <pc:sldMk cId="4057197506" sldId="317"/>
            <ac:spMk id="7" creationId="{1F6EE298-6E06-DEAC-4ED4-14F75F45920E}"/>
          </ac:spMkLst>
        </pc:spChg>
        <pc:picChg chg="add mod">
          <ac:chgData name="buzdugan artur" userId="1770a38c255ab84c" providerId="LiveId" clId="{C0A1C19A-714E-4687-9148-EFD2F78C49EC}" dt="2024-01-24T08:14:01.620" v="1536" actId="1076"/>
          <ac:picMkLst>
            <pc:docMk/>
            <pc:sldMk cId="4057197506" sldId="317"/>
            <ac:picMk id="5" creationId="{09E72B47-FBAD-692A-F6BE-DEA034490B62}"/>
          </ac:picMkLst>
        </pc:picChg>
      </pc:sldChg>
      <pc:sldChg chg="addSp delSp modSp new mod">
        <pc:chgData name="buzdugan artur" userId="1770a38c255ab84c" providerId="LiveId" clId="{C0A1C19A-714E-4687-9148-EFD2F78C49EC}" dt="2024-01-23T10:17:53.289" v="1533" actId="6549"/>
        <pc:sldMkLst>
          <pc:docMk/>
          <pc:sldMk cId="2226402743" sldId="318"/>
        </pc:sldMkLst>
        <pc:spChg chg="mod">
          <ac:chgData name="buzdugan artur" userId="1770a38c255ab84c" providerId="LiveId" clId="{C0A1C19A-714E-4687-9148-EFD2F78C49EC}" dt="2024-01-23T10:06:52.343" v="1315" actId="14100"/>
          <ac:spMkLst>
            <pc:docMk/>
            <pc:sldMk cId="2226402743" sldId="318"/>
            <ac:spMk id="2" creationId="{D875295D-1E3C-DBE1-E2E9-0220043F15E5}"/>
          </ac:spMkLst>
        </pc:spChg>
        <pc:spChg chg="del mod">
          <ac:chgData name="buzdugan artur" userId="1770a38c255ab84c" providerId="LiveId" clId="{C0A1C19A-714E-4687-9148-EFD2F78C49EC}" dt="2024-01-23T10:07:18.695" v="1317" actId="3680"/>
          <ac:spMkLst>
            <pc:docMk/>
            <pc:sldMk cId="2226402743" sldId="318"/>
            <ac:spMk id="3" creationId="{AC48C433-85F7-B30A-9FD0-F0CFC91AB77E}"/>
          </ac:spMkLst>
        </pc:spChg>
        <pc:graphicFrameChg chg="add mod ord modGraphic">
          <ac:chgData name="buzdugan artur" userId="1770a38c255ab84c" providerId="LiveId" clId="{C0A1C19A-714E-4687-9148-EFD2F78C49EC}" dt="2024-01-23T10:17:53.289" v="1533" actId="6549"/>
          <ac:graphicFrameMkLst>
            <pc:docMk/>
            <pc:sldMk cId="2226402743" sldId="318"/>
            <ac:graphicFrameMk id="4" creationId="{05495831-34B1-B542-9BD8-79BA880CEEB6}"/>
          </ac:graphicFrameMkLst>
        </pc:graphicFrameChg>
      </pc:sldChg>
      <pc:sldChg chg="addSp delSp modSp new mod">
        <pc:chgData name="buzdugan artur" userId="1770a38c255ab84c" providerId="LiveId" clId="{C0A1C19A-714E-4687-9148-EFD2F78C49EC}" dt="2024-01-24T08:23:00.150" v="1668" actId="1076"/>
        <pc:sldMkLst>
          <pc:docMk/>
          <pc:sldMk cId="3976934602" sldId="319"/>
        </pc:sldMkLst>
        <pc:spChg chg="mod">
          <ac:chgData name="buzdugan artur" userId="1770a38c255ab84c" providerId="LiveId" clId="{C0A1C19A-714E-4687-9148-EFD2F78C49EC}" dt="2024-01-24T08:22:55.839" v="1667" actId="1076"/>
          <ac:spMkLst>
            <pc:docMk/>
            <pc:sldMk cId="3976934602" sldId="319"/>
            <ac:spMk id="2" creationId="{C7A05018-3028-5938-2B05-8E1201E45D94}"/>
          </ac:spMkLst>
        </pc:spChg>
        <pc:spChg chg="del">
          <ac:chgData name="buzdugan artur" userId="1770a38c255ab84c" providerId="LiveId" clId="{C0A1C19A-714E-4687-9148-EFD2F78C49EC}" dt="2024-01-24T08:16:44.802" v="1584" actId="3680"/>
          <ac:spMkLst>
            <pc:docMk/>
            <pc:sldMk cId="3976934602" sldId="319"/>
            <ac:spMk id="3" creationId="{2FBB110E-75DE-8CEC-D949-6D97F4B63495}"/>
          </ac:spMkLst>
        </pc:spChg>
        <pc:graphicFrameChg chg="add mod ord modGraphic">
          <ac:chgData name="buzdugan artur" userId="1770a38c255ab84c" providerId="LiveId" clId="{C0A1C19A-714E-4687-9148-EFD2F78C49EC}" dt="2024-01-24T08:23:00.150" v="1668" actId="1076"/>
          <ac:graphicFrameMkLst>
            <pc:docMk/>
            <pc:sldMk cId="3976934602" sldId="319"/>
            <ac:graphicFrameMk id="4" creationId="{E5378678-E264-1DFC-8DE7-327AD6C7F191}"/>
          </ac:graphicFrameMkLst>
        </pc:graphicFrameChg>
      </pc:sldChg>
      <pc:sldChg chg="addSp delSp modSp new mod">
        <pc:chgData name="buzdugan artur" userId="1770a38c255ab84c" providerId="LiveId" clId="{C0A1C19A-714E-4687-9148-EFD2F78C49EC}" dt="2024-01-24T08:24:20.517" v="1678" actId="1076"/>
        <pc:sldMkLst>
          <pc:docMk/>
          <pc:sldMk cId="4119363296" sldId="320"/>
        </pc:sldMkLst>
        <pc:spChg chg="mod">
          <ac:chgData name="buzdugan artur" userId="1770a38c255ab84c" providerId="LiveId" clId="{C0A1C19A-714E-4687-9148-EFD2F78C49EC}" dt="2024-01-24T08:23:57.416" v="1674" actId="14100"/>
          <ac:spMkLst>
            <pc:docMk/>
            <pc:sldMk cId="4119363296" sldId="320"/>
            <ac:spMk id="2" creationId="{6AF6D250-53DB-B1BF-3BAD-02034445F9F3}"/>
          </ac:spMkLst>
        </pc:spChg>
        <pc:spChg chg="del mod">
          <ac:chgData name="buzdugan artur" userId="1770a38c255ab84c" providerId="LiveId" clId="{C0A1C19A-714E-4687-9148-EFD2F78C49EC}" dt="2024-01-24T08:24:14.974" v="1676" actId="22"/>
          <ac:spMkLst>
            <pc:docMk/>
            <pc:sldMk cId="4119363296" sldId="320"/>
            <ac:spMk id="3" creationId="{D63943EC-C56B-125D-F024-4A1787AEDB4E}"/>
          </ac:spMkLst>
        </pc:spChg>
        <pc:picChg chg="add mod ord">
          <ac:chgData name="buzdugan artur" userId="1770a38c255ab84c" providerId="LiveId" clId="{C0A1C19A-714E-4687-9148-EFD2F78C49EC}" dt="2024-01-24T08:24:20.517" v="1678" actId="1076"/>
          <ac:picMkLst>
            <pc:docMk/>
            <pc:sldMk cId="4119363296" sldId="320"/>
            <ac:picMk id="5" creationId="{14B6EA86-061C-F557-1F4D-0C6285F3C13A}"/>
          </ac:picMkLst>
        </pc:picChg>
      </pc:sldChg>
      <pc:sldChg chg="addSp delSp modSp new mod">
        <pc:chgData name="buzdugan artur" userId="1770a38c255ab84c" providerId="LiveId" clId="{C0A1C19A-714E-4687-9148-EFD2F78C49EC}" dt="2024-01-24T08:24:45.126" v="1684" actId="14100"/>
        <pc:sldMkLst>
          <pc:docMk/>
          <pc:sldMk cId="1046278712" sldId="321"/>
        </pc:sldMkLst>
        <pc:spChg chg="mod">
          <ac:chgData name="buzdugan artur" userId="1770a38c255ab84c" providerId="LiveId" clId="{C0A1C19A-714E-4687-9148-EFD2F78C49EC}" dt="2024-01-24T08:24:38.518" v="1681" actId="14100"/>
          <ac:spMkLst>
            <pc:docMk/>
            <pc:sldMk cId="1046278712" sldId="321"/>
            <ac:spMk id="2" creationId="{2A15ECDD-49A0-DB7A-BB41-67A96C21D884}"/>
          </ac:spMkLst>
        </pc:spChg>
        <pc:spChg chg="del">
          <ac:chgData name="buzdugan artur" userId="1770a38c255ab84c" providerId="LiveId" clId="{C0A1C19A-714E-4687-9148-EFD2F78C49EC}" dt="2024-01-24T08:24:34.812" v="1680" actId="22"/>
          <ac:spMkLst>
            <pc:docMk/>
            <pc:sldMk cId="1046278712" sldId="321"/>
            <ac:spMk id="3" creationId="{34588A90-52A2-C77D-3855-7EBE0852610C}"/>
          </ac:spMkLst>
        </pc:spChg>
        <pc:picChg chg="add mod ord">
          <ac:chgData name="buzdugan artur" userId="1770a38c255ab84c" providerId="LiveId" clId="{C0A1C19A-714E-4687-9148-EFD2F78C49EC}" dt="2024-01-24T08:24:45.126" v="1684" actId="14100"/>
          <ac:picMkLst>
            <pc:docMk/>
            <pc:sldMk cId="1046278712" sldId="321"/>
            <ac:picMk id="5" creationId="{F669B275-2B2C-9FC9-2CC0-D85BBED4CDC7}"/>
          </ac:picMkLst>
        </pc:picChg>
      </pc:sldChg>
      <pc:sldChg chg="addSp delSp modSp new mod">
        <pc:chgData name="buzdugan artur" userId="1770a38c255ab84c" providerId="LiveId" clId="{C0A1C19A-714E-4687-9148-EFD2F78C49EC}" dt="2024-01-24T08:25:37.789" v="1696" actId="14100"/>
        <pc:sldMkLst>
          <pc:docMk/>
          <pc:sldMk cId="1719512518" sldId="322"/>
        </pc:sldMkLst>
        <pc:spChg chg="mod">
          <ac:chgData name="buzdugan artur" userId="1770a38c255ab84c" providerId="LiveId" clId="{C0A1C19A-714E-4687-9148-EFD2F78C49EC}" dt="2024-01-24T08:25:17.538" v="1693" actId="27636"/>
          <ac:spMkLst>
            <pc:docMk/>
            <pc:sldMk cId="1719512518" sldId="322"/>
            <ac:spMk id="2" creationId="{B7FC9C66-BE02-061A-DF62-F29CCE806CB7}"/>
          </ac:spMkLst>
        </pc:spChg>
        <pc:spChg chg="del">
          <ac:chgData name="buzdugan artur" userId="1770a38c255ab84c" providerId="LiveId" clId="{C0A1C19A-714E-4687-9148-EFD2F78C49EC}" dt="2024-01-24T08:25:31.879" v="1694" actId="22"/>
          <ac:spMkLst>
            <pc:docMk/>
            <pc:sldMk cId="1719512518" sldId="322"/>
            <ac:spMk id="3" creationId="{828C1EB8-F04F-6264-C2A8-5427A1C74135}"/>
          </ac:spMkLst>
        </pc:spChg>
        <pc:picChg chg="add mod ord">
          <ac:chgData name="buzdugan artur" userId="1770a38c255ab84c" providerId="LiveId" clId="{C0A1C19A-714E-4687-9148-EFD2F78C49EC}" dt="2024-01-24T08:25:37.789" v="1696" actId="14100"/>
          <ac:picMkLst>
            <pc:docMk/>
            <pc:sldMk cId="1719512518" sldId="322"/>
            <ac:picMk id="5" creationId="{27D3C9BE-0FFE-D6CC-FFD0-A8FB0A1E5A2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1/24/2024</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lu vertical și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t>1/24/2024</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ro-RO"/>
              <a:t>Faceți clic pentru a edita stilul de titlu coordonator</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1/24/2024</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1/24/2024</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ție">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ro-RO"/>
              <a:t>Faceţi clic pentru a edita Master stiluri text</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ro-RO"/>
              <a:t>Faceți clic pentru a edita stilul de titlu coordonator</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1/24/2024</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7E18DB4A-8810-4A10-AD5C-D5E2C667F5B3}" type="datetime1">
              <a:rPr lang="en-US" smtClean="0"/>
              <a:t>1/24/2024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1/24/2024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D6D7A0BC-0046-4CAA-8E7F-DCAFE511E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C21E816-31F5-48BB-BD02-D15F2F18B48A}"/>
              </a:ext>
            </a:extLst>
          </p:cNvPr>
          <p:cNvSpPr>
            <a:spLocks noGrp="1"/>
          </p:cNvSpPr>
          <p:nvPr>
            <p:ph type="ctrTitle"/>
          </p:nvPr>
        </p:nvSpPr>
        <p:spPr>
          <a:xfrm>
            <a:off x="581191" y="1020431"/>
            <a:ext cx="10993549" cy="1475013"/>
          </a:xfrm>
        </p:spPr>
        <p:txBody>
          <a:bodyPr>
            <a:normAutofit fontScale="90000"/>
          </a:bodyPr>
          <a:lstStyle/>
          <a:p>
            <a:pPr algn="ctr"/>
            <a:r>
              <a:rPr lang="en-US" dirty="0"/>
              <a:t>T</a:t>
            </a:r>
            <a:r>
              <a:rPr lang="ro-RO" sz="3600" dirty="0" err="1"/>
              <a:t>ema</a:t>
            </a:r>
            <a:r>
              <a:rPr lang="ro-RO" sz="3600" dirty="0"/>
              <a:t> </a:t>
            </a:r>
            <a:r>
              <a:rPr lang="en-US" sz="3600" dirty="0"/>
              <a:t>26 </a:t>
            </a:r>
            <a:r>
              <a:rPr lang="en-US" sz="3600" dirty="0" err="1"/>
              <a:t>Instrumentatie</a:t>
            </a:r>
            <a:r>
              <a:rPr lang="en-US" sz="3600" dirty="0"/>
              <a:t> </a:t>
            </a:r>
            <a:r>
              <a:rPr lang="en-US" sz="3600" dirty="0" err="1"/>
              <a:t>si</a:t>
            </a:r>
            <a:r>
              <a:rPr lang="en-US" sz="3600" dirty="0"/>
              <a:t> </a:t>
            </a:r>
            <a:r>
              <a:rPr lang="en-US" sz="3600" dirty="0" err="1"/>
              <a:t>metrologie</a:t>
            </a:r>
            <a:r>
              <a:rPr lang="en-US" sz="3600" dirty="0"/>
              <a:t> </a:t>
            </a:r>
            <a:r>
              <a:rPr lang="en-US" sz="3600" dirty="0" err="1"/>
              <a:t>pentru</a:t>
            </a:r>
            <a:r>
              <a:rPr lang="en-US" sz="3600" dirty="0"/>
              <a:t> </a:t>
            </a:r>
            <a:r>
              <a:rPr lang="en-US" sz="3600" dirty="0" err="1"/>
              <a:t>nanotehnologii</a:t>
            </a:r>
            <a:r>
              <a:rPr lang="en-US" sz="3600" dirty="0"/>
              <a:t/>
            </a:r>
            <a:br>
              <a:rPr lang="en-US" sz="3600" dirty="0"/>
            </a:br>
            <a:endParaRPr lang="en-US" dirty="0"/>
          </a:p>
        </p:txBody>
      </p:sp>
      <p:sp>
        <p:nvSpPr>
          <p:cNvPr id="3" name="Subtitle 2">
            <a:extLst>
              <a:ext uri="{FF2B5EF4-FFF2-40B4-BE49-F238E27FC236}">
                <a16:creationId xmlns:a16="http://schemas.microsoft.com/office/drawing/2014/main" xmlns="" id="{835D6E6B-3353-491C-A3C6-F278D6CED8B3}"/>
              </a:ext>
            </a:extLst>
          </p:cNvPr>
          <p:cNvSpPr>
            <a:spLocks noGrp="1"/>
          </p:cNvSpPr>
          <p:nvPr>
            <p:ph type="subTitle" idx="1"/>
          </p:nvPr>
        </p:nvSpPr>
        <p:spPr>
          <a:xfrm>
            <a:off x="581194" y="2495445"/>
            <a:ext cx="10993546" cy="468233"/>
          </a:xfrm>
        </p:spPr>
        <p:txBody>
          <a:bodyPr>
            <a:normAutofit/>
          </a:bodyPr>
          <a:lstStyle/>
          <a:p>
            <a:r>
              <a:rPr lang="en-US" dirty="0"/>
              <a:t>Precision DC Current, Voltage</a:t>
            </a:r>
            <a:r>
              <a:rPr lang="ro-RO" dirty="0"/>
              <a:t> </a:t>
            </a:r>
            <a:r>
              <a:rPr lang="en-US" dirty="0"/>
              <a:t>and Resistance Measurements</a:t>
            </a:r>
          </a:p>
        </p:txBody>
      </p:sp>
      <p:sp>
        <p:nvSpPr>
          <p:cNvPr id="20" name="Rectangle 19">
            <a:extLst>
              <a:ext uri="{FF2B5EF4-FFF2-40B4-BE49-F238E27FC236}">
                <a16:creationId xmlns:a16="http://schemas.microsoft.com/office/drawing/2014/main" xmlns="" id="{E7C6334F-6411-41EC-AD7D-179EDD8B5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xmlns="" id="{E6B02CEE-3AF8-4349-9B3E-8970E6DF62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xmlns="" id="{AAA01CF0-3FB5-44EB-B7DE-F2E86374C2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xmlns=""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84800" y="3090334"/>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B7267F74-F5BB-FCDB-F2FA-3D4562E05367}"/>
              </a:ext>
            </a:extLst>
          </p:cNvPr>
          <p:cNvSpPr>
            <a:spLocks noGrp="1"/>
          </p:cNvSpPr>
          <p:nvPr>
            <p:ph type="title"/>
          </p:nvPr>
        </p:nvSpPr>
        <p:spPr>
          <a:xfrm>
            <a:off x="581192" y="702156"/>
            <a:ext cx="11029616" cy="947030"/>
          </a:xfrm>
        </p:spPr>
        <p:txBody>
          <a:bodyPr/>
          <a:lstStyle/>
          <a:p>
            <a:pPr algn="ctr"/>
            <a:r>
              <a:rPr lang="en-US" dirty="0" err="1"/>
              <a:t>Nanocharacterization</a:t>
            </a:r>
            <a:r>
              <a:rPr lang="en-US" dirty="0"/>
              <a:t> Grand Challenge</a:t>
            </a:r>
            <a:br>
              <a:rPr lang="en-US" dirty="0"/>
            </a:br>
            <a:r>
              <a:rPr lang="en-US" dirty="0"/>
              <a:t>Speed of Characterization</a:t>
            </a:r>
          </a:p>
        </p:txBody>
      </p:sp>
      <p:pic>
        <p:nvPicPr>
          <p:cNvPr id="9" name="Substituent conținut 8">
            <a:extLst>
              <a:ext uri="{FF2B5EF4-FFF2-40B4-BE49-F238E27FC236}">
                <a16:creationId xmlns:a16="http://schemas.microsoft.com/office/drawing/2014/main" xmlns="" id="{08F6A2DB-5973-4270-6777-0F75988D792B}"/>
              </a:ext>
            </a:extLst>
          </p:cNvPr>
          <p:cNvPicPr>
            <a:picLocks noGrp="1" noChangeAspect="1"/>
          </p:cNvPicPr>
          <p:nvPr>
            <p:ph idx="1"/>
          </p:nvPr>
        </p:nvPicPr>
        <p:blipFill>
          <a:blip r:embed="rId2"/>
          <a:stretch>
            <a:fillRect/>
          </a:stretch>
        </p:blipFill>
        <p:spPr>
          <a:xfrm>
            <a:off x="581192" y="2141994"/>
            <a:ext cx="11351234" cy="2574012"/>
          </a:xfrm>
        </p:spPr>
      </p:pic>
    </p:spTree>
    <p:extLst>
      <p:ext uri="{BB962C8B-B14F-4D97-AF65-F5344CB8AC3E}">
        <p14:creationId xmlns:p14="http://schemas.microsoft.com/office/powerpoint/2010/main" val="333025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26B0AA54-CF48-5D40-96C1-137850B7D142}"/>
              </a:ext>
            </a:extLst>
          </p:cNvPr>
          <p:cNvSpPr>
            <a:spLocks noGrp="1"/>
          </p:cNvSpPr>
          <p:nvPr>
            <p:ph type="title"/>
          </p:nvPr>
        </p:nvSpPr>
        <p:spPr>
          <a:xfrm>
            <a:off x="581192" y="702156"/>
            <a:ext cx="11029616" cy="522486"/>
          </a:xfrm>
        </p:spPr>
        <p:txBody>
          <a:bodyPr/>
          <a:lstStyle/>
          <a:p>
            <a:r>
              <a:rPr lang="ro-RO" dirty="0"/>
              <a:t>Cont</a:t>
            </a:r>
            <a:endParaRPr lang="en-US" dirty="0"/>
          </a:p>
        </p:txBody>
      </p:sp>
      <p:pic>
        <p:nvPicPr>
          <p:cNvPr id="5" name="Substituent conținut 4">
            <a:extLst>
              <a:ext uri="{FF2B5EF4-FFF2-40B4-BE49-F238E27FC236}">
                <a16:creationId xmlns:a16="http://schemas.microsoft.com/office/drawing/2014/main" xmlns="" id="{00E5F308-0689-972A-C5A5-F23BE1B94740}"/>
              </a:ext>
            </a:extLst>
          </p:cNvPr>
          <p:cNvPicPr>
            <a:picLocks noGrp="1" noChangeAspect="1"/>
          </p:cNvPicPr>
          <p:nvPr>
            <p:ph idx="1"/>
          </p:nvPr>
        </p:nvPicPr>
        <p:blipFill>
          <a:blip r:embed="rId2"/>
          <a:stretch>
            <a:fillRect/>
          </a:stretch>
        </p:blipFill>
        <p:spPr>
          <a:xfrm>
            <a:off x="403034" y="1812471"/>
            <a:ext cx="11103965" cy="3820887"/>
          </a:xfrm>
        </p:spPr>
      </p:pic>
    </p:spTree>
    <p:extLst>
      <p:ext uri="{BB962C8B-B14F-4D97-AF65-F5344CB8AC3E}">
        <p14:creationId xmlns:p14="http://schemas.microsoft.com/office/powerpoint/2010/main" val="1654981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F2B9766C-FD56-5063-EA90-8C2B99158678}"/>
              </a:ext>
            </a:extLst>
          </p:cNvPr>
          <p:cNvSpPr>
            <a:spLocks noGrp="1"/>
          </p:cNvSpPr>
          <p:nvPr>
            <p:ph type="title"/>
          </p:nvPr>
        </p:nvSpPr>
        <p:spPr>
          <a:xfrm>
            <a:off x="581192" y="702156"/>
            <a:ext cx="11029616" cy="800073"/>
          </a:xfrm>
        </p:spPr>
        <p:txBody>
          <a:bodyPr>
            <a:normAutofit fontScale="90000"/>
          </a:bodyPr>
          <a:lstStyle/>
          <a:p>
            <a:pPr algn="ctr"/>
            <a:r>
              <a:rPr lang="en-US" dirty="0"/>
              <a:t> </a:t>
            </a:r>
            <a:r>
              <a:rPr lang="en-US" dirty="0" err="1"/>
              <a:t>Nanocharacterization</a:t>
            </a:r>
            <a:r>
              <a:rPr lang="en-US" dirty="0"/>
              <a:t> Grand Challenge</a:t>
            </a:r>
            <a:br>
              <a:rPr lang="en-US" dirty="0"/>
            </a:br>
            <a:r>
              <a:rPr lang="en-US" dirty="0"/>
              <a:t>Interface Characterization</a:t>
            </a:r>
          </a:p>
        </p:txBody>
      </p:sp>
      <p:pic>
        <p:nvPicPr>
          <p:cNvPr id="5" name="Substituent conținut 4">
            <a:extLst>
              <a:ext uri="{FF2B5EF4-FFF2-40B4-BE49-F238E27FC236}">
                <a16:creationId xmlns:a16="http://schemas.microsoft.com/office/drawing/2014/main" xmlns="" id="{1A4B4DE5-84B6-9B6F-DF1C-957D65E5426E}"/>
              </a:ext>
            </a:extLst>
          </p:cNvPr>
          <p:cNvPicPr>
            <a:picLocks noGrp="1" noChangeAspect="1"/>
          </p:cNvPicPr>
          <p:nvPr>
            <p:ph idx="1"/>
          </p:nvPr>
        </p:nvPicPr>
        <p:blipFill>
          <a:blip r:embed="rId2"/>
          <a:stretch>
            <a:fillRect/>
          </a:stretch>
        </p:blipFill>
        <p:spPr>
          <a:xfrm>
            <a:off x="462055" y="1665514"/>
            <a:ext cx="11326683" cy="3641272"/>
          </a:xfrm>
        </p:spPr>
      </p:pic>
    </p:spTree>
    <p:extLst>
      <p:ext uri="{BB962C8B-B14F-4D97-AF65-F5344CB8AC3E}">
        <p14:creationId xmlns:p14="http://schemas.microsoft.com/office/powerpoint/2010/main" val="142712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631842D8-C041-5E01-4A5D-8FAD741D4368}"/>
              </a:ext>
            </a:extLst>
          </p:cNvPr>
          <p:cNvSpPr>
            <a:spLocks noGrp="1"/>
          </p:cNvSpPr>
          <p:nvPr>
            <p:ph type="title"/>
          </p:nvPr>
        </p:nvSpPr>
        <p:spPr>
          <a:xfrm>
            <a:off x="581192" y="702156"/>
            <a:ext cx="11029616" cy="424515"/>
          </a:xfrm>
        </p:spPr>
        <p:txBody>
          <a:bodyPr>
            <a:normAutofit fontScale="90000"/>
          </a:bodyPr>
          <a:lstStyle/>
          <a:p>
            <a:endParaRPr lang="en-US" dirty="0"/>
          </a:p>
        </p:txBody>
      </p:sp>
      <p:pic>
        <p:nvPicPr>
          <p:cNvPr id="5" name="Substituent conținut 4">
            <a:extLst>
              <a:ext uri="{FF2B5EF4-FFF2-40B4-BE49-F238E27FC236}">
                <a16:creationId xmlns:a16="http://schemas.microsoft.com/office/drawing/2014/main" xmlns="" id="{77D3B150-981E-18B6-9535-1F6CE0327C89}"/>
              </a:ext>
            </a:extLst>
          </p:cNvPr>
          <p:cNvPicPr>
            <a:picLocks noGrp="1" noChangeAspect="1"/>
          </p:cNvPicPr>
          <p:nvPr>
            <p:ph idx="1"/>
          </p:nvPr>
        </p:nvPicPr>
        <p:blipFill>
          <a:blip r:embed="rId2"/>
          <a:stretch>
            <a:fillRect/>
          </a:stretch>
        </p:blipFill>
        <p:spPr>
          <a:xfrm>
            <a:off x="581191" y="1534886"/>
            <a:ext cx="11019921" cy="3265714"/>
          </a:xfrm>
        </p:spPr>
      </p:pic>
    </p:spTree>
    <p:extLst>
      <p:ext uri="{BB962C8B-B14F-4D97-AF65-F5344CB8AC3E}">
        <p14:creationId xmlns:p14="http://schemas.microsoft.com/office/powerpoint/2010/main" val="4117612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4795C4DB-DB98-256D-F577-963E3EF38389}"/>
              </a:ext>
            </a:extLst>
          </p:cNvPr>
          <p:cNvSpPr>
            <a:spLocks noGrp="1"/>
          </p:cNvSpPr>
          <p:nvPr>
            <p:ph type="title"/>
          </p:nvPr>
        </p:nvSpPr>
        <p:spPr>
          <a:xfrm>
            <a:off x="581192" y="702156"/>
            <a:ext cx="11029616" cy="881715"/>
          </a:xfrm>
        </p:spPr>
        <p:txBody>
          <a:bodyPr>
            <a:normAutofit fontScale="90000"/>
          </a:bodyPr>
          <a:lstStyle/>
          <a:p>
            <a:pPr algn="ctr"/>
            <a:r>
              <a:rPr lang="en-US" dirty="0" err="1"/>
              <a:t>Nanocharacterization</a:t>
            </a:r>
            <a:r>
              <a:rPr lang="en-US" dirty="0"/>
              <a:t> Grand Challenge</a:t>
            </a:r>
            <a:br>
              <a:rPr lang="en-US" dirty="0"/>
            </a:br>
            <a:r>
              <a:rPr lang="en-US" dirty="0"/>
              <a:t>In situ Characterization of Interface Phenomena</a:t>
            </a:r>
          </a:p>
        </p:txBody>
      </p:sp>
      <p:pic>
        <p:nvPicPr>
          <p:cNvPr id="5" name="Substituent conținut 4">
            <a:extLst>
              <a:ext uri="{FF2B5EF4-FFF2-40B4-BE49-F238E27FC236}">
                <a16:creationId xmlns:a16="http://schemas.microsoft.com/office/drawing/2014/main" xmlns="" id="{9259675C-AB35-1B66-4F68-BE2D0AEFD92C}"/>
              </a:ext>
            </a:extLst>
          </p:cNvPr>
          <p:cNvPicPr>
            <a:picLocks noGrp="1" noChangeAspect="1"/>
          </p:cNvPicPr>
          <p:nvPr>
            <p:ph idx="1"/>
          </p:nvPr>
        </p:nvPicPr>
        <p:blipFill>
          <a:blip r:embed="rId2"/>
          <a:stretch>
            <a:fillRect/>
          </a:stretch>
        </p:blipFill>
        <p:spPr>
          <a:xfrm>
            <a:off x="581192" y="1649185"/>
            <a:ext cx="11310004" cy="3331029"/>
          </a:xfrm>
        </p:spPr>
      </p:pic>
    </p:spTree>
    <p:extLst>
      <p:ext uri="{BB962C8B-B14F-4D97-AF65-F5344CB8AC3E}">
        <p14:creationId xmlns:p14="http://schemas.microsoft.com/office/powerpoint/2010/main" val="2435392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B8E7B775-CADC-89ED-3628-C139306695B7}"/>
              </a:ext>
            </a:extLst>
          </p:cNvPr>
          <p:cNvSpPr>
            <a:spLocks noGrp="1"/>
          </p:cNvSpPr>
          <p:nvPr>
            <p:ph type="title"/>
          </p:nvPr>
        </p:nvSpPr>
        <p:spPr/>
        <p:txBody>
          <a:bodyPr/>
          <a:lstStyle/>
          <a:p>
            <a:endParaRPr lang="en-US"/>
          </a:p>
        </p:txBody>
      </p:sp>
      <p:pic>
        <p:nvPicPr>
          <p:cNvPr id="5" name="Substituent conținut 4">
            <a:extLst>
              <a:ext uri="{FF2B5EF4-FFF2-40B4-BE49-F238E27FC236}">
                <a16:creationId xmlns:a16="http://schemas.microsoft.com/office/drawing/2014/main" xmlns="" id="{91184C60-BEA9-FDCD-C799-8643D34B0716}"/>
              </a:ext>
            </a:extLst>
          </p:cNvPr>
          <p:cNvPicPr>
            <a:picLocks noGrp="1" noChangeAspect="1"/>
          </p:cNvPicPr>
          <p:nvPr>
            <p:ph idx="1"/>
          </p:nvPr>
        </p:nvPicPr>
        <p:blipFill>
          <a:blip r:embed="rId2"/>
          <a:stretch>
            <a:fillRect/>
          </a:stretch>
        </p:blipFill>
        <p:spPr>
          <a:xfrm>
            <a:off x="423539" y="2514599"/>
            <a:ext cx="11719776" cy="3396343"/>
          </a:xfrm>
        </p:spPr>
      </p:pic>
    </p:spTree>
    <p:extLst>
      <p:ext uri="{BB962C8B-B14F-4D97-AF65-F5344CB8AC3E}">
        <p14:creationId xmlns:p14="http://schemas.microsoft.com/office/powerpoint/2010/main" val="1157380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6B236DA3-2A4C-C31E-89C0-8447CE5B1CA8}"/>
              </a:ext>
            </a:extLst>
          </p:cNvPr>
          <p:cNvSpPr>
            <a:spLocks noGrp="1"/>
          </p:cNvSpPr>
          <p:nvPr>
            <p:ph type="title"/>
          </p:nvPr>
        </p:nvSpPr>
        <p:spPr>
          <a:xfrm>
            <a:off x="391886" y="702156"/>
            <a:ext cx="11218922" cy="816401"/>
          </a:xfrm>
        </p:spPr>
        <p:txBody>
          <a:bodyPr>
            <a:normAutofit fontScale="90000"/>
          </a:bodyPr>
          <a:lstStyle/>
          <a:p>
            <a:pPr algn="ctr"/>
            <a:r>
              <a:rPr lang="en-US" dirty="0" err="1"/>
              <a:t>Nanocharacterization</a:t>
            </a:r>
            <a:r>
              <a:rPr lang="en-US" dirty="0"/>
              <a:t> Grand Challenge</a:t>
            </a:r>
            <a:br>
              <a:rPr lang="en-US" dirty="0"/>
            </a:br>
            <a:r>
              <a:rPr lang="en-US" sz="2400" dirty="0"/>
              <a:t>Quantitative Measurement of Dispersion of Nanoscale Materials in a Matrix</a:t>
            </a:r>
          </a:p>
        </p:txBody>
      </p:sp>
      <p:pic>
        <p:nvPicPr>
          <p:cNvPr id="5" name="Substituent conținut 4">
            <a:extLst>
              <a:ext uri="{FF2B5EF4-FFF2-40B4-BE49-F238E27FC236}">
                <a16:creationId xmlns:a16="http://schemas.microsoft.com/office/drawing/2014/main" xmlns="" id="{0DE106CA-995E-D3BE-C2AA-7588EC182D6C}"/>
              </a:ext>
            </a:extLst>
          </p:cNvPr>
          <p:cNvPicPr>
            <a:picLocks noGrp="1" noChangeAspect="1"/>
          </p:cNvPicPr>
          <p:nvPr>
            <p:ph idx="1"/>
          </p:nvPr>
        </p:nvPicPr>
        <p:blipFill>
          <a:blip r:embed="rId2"/>
          <a:stretch>
            <a:fillRect/>
          </a:stretch>
        </p:blipFill>
        <p:spPr>
          <a:xfrm>
            <a:off x="379684" y="1959430"/>
            <a:ext cx="11432632" cy="2675392"/>
          </a:xfrm>
        </p:spPr>
      </p:pic>
    </p:spTree>
    <p:extLst>
      <p:ext uri="{BB962C8B-B14F-4D97-AF65-F5344CB8AC3E}">
        <p14:creationId xmlns:p14="http://schemas.microsoft.com/office/powerpoint/2010/main" val="3688339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55082268-924E-9ADE-909C-FEDEC2641317}"/>
              </a:ext>
            </a:extLst>
          </p:cNvPr>
          <p:cNvSpPr>
            <a:spLocks noGrp="1"/>
          </p:cNvSpPr>
          <p:nvPr>
            <p:ph type="title"/>
          </p:nvPr>
        </p:nvSpPr>
        <p:spPr>
          <a:xfrm>
            <a:off x="581192" y="702156"/>
            <a:ext cx="11029616" cy="501754"/>
          </a:xfrm>
        </p:spPr>
        <p:txBody>
          <a:bodyPr>
            <a:normAutofit fontScale="90000"/>
          </a:bodyPr>
          <a:lstStyle/>
          <a:p>
            <a:endParaRPr lang="en-US" dirty="0"/>
          </a:p>
        </p:txBody>
      </p:sp>
      <p:pic>
        <p:nvPicPr>
          <p:cNvPr id="5" name="Substituent conținut 4">
            <a:extLst>
              <a:ext uri="{FF2B5EF4-FFF2-40B4-BE49-F238E27FC236}">
                <a16:creationId xmlns:a16="http://schemas.microsoft.com/office/drawing/2014/main" xmlns="" id="{60E0078E-BDC5-6EF1-4F2F-AF50B0B2E221}"/>
              </a:ext>
            </a:extLst>
          </p:cNvPr>
          <p:cNvPicPr>
            <a:picLocks noGrp="1" noChangeAspect="1"/>
          </p:cNvPicPr>
          <p:nvPr>
            <p:ph idx="1"/>
          </p:nvPr>
        </p:nvPicPr>
        <p:blipFill>
          <a:blip r:embed="rId2"/>
          <a:stretch>
            <a:fillRect/>
          </a:stretch>
        </p:blipFill>
        <p:spPr>
          <a:xfrm>
            <a:off x="458771" y="1402055"/>
            <a:ext cx="11379610" cy="4868116"/>
          </a:xfrm>
        </p:spPr>
      </p:pic>
    </p:spTree>
    <p:extLst>
      <p:ext uri="{BB962C8B-B14F-4D97-AF65-F5344CB8AC3E}">
        <p14:creationId xmlns:p14="http://schemas.microsoft.com/office/powerpoint/2010/main" val="36240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2A45FF3-DEB5-E2EA-EBA6-869B5F5F72DD}"/>
              </a:ext>
            </a:extLst>
          </p:cNvPr>
          <p:cNvSpPr>
            <a:spLocks noGrp="1"/>
          </p:cNvSpPr>
          <p:nvPr>
            <p:ph type="title"/>
          </p:nvPr>
        </p:nvSpPr>
        <p:spPr>
          <a:xfrm>
            <a:off x="179613" y="702156"/>
            <a:ext cx="11691257" cy="751087"/>
          </a:xfrm>
        </p:spPr>
        <p:txBody>
          <a:bodyPr>
            <a:normAutofit fontScale="90000"/>
          </a:bodyPr>
          <a:lstStyle/>
          <a:p>
            <a:pPr algn="ctr"/>
            <a:r>
              <a:rPr lang="en-US" dirty="0" err="1"/>
              <a:t>Nanocharacterization</a:t>
            </a:r>
            <a:r>
              <a:rPr lang="en-US" dirty="0"/>
              <a:t> Grand Challenge</a:t>
            </a:r>
            <a:br>
              <a:rPr lang="en-US" dirty="0"/>
            </a:br>
            <a:r>
              <a:rPr lang="en-US" sz="2700" dirty="0"/>
              <a:t>Measuring Processes Inside Cells and Tracking Particles in Living Tissue</a:t>
            </a:r>
          </a:p>
        </p:txBody>
      </p:sp>
      <p:pic>
        <p:nvPicPr>
          <p:cNvPr id="5" name="Substituent conținut 4">
            <a:extLst>
              <a:ext uri="{FF2B5EF4-FFF2-40B4-BE49-F238E27FC236}">
                <a16:creationId xmlns:a16="http://schemas.microsoft.com/office/drawing/2014/main" xmlns="" id="{4BA32921-E35B-932A-78DF-A86FCB98F763}"/>
              </a:ext>
            </a:extLst>
          </p:cNvPr>
          <p:cNvPicPr>
            <a:picLocks noGrp="1" noChangeAspect="1"/>
          </p:cNvPicPr>
          <p:nvPr>
            <p:ph idx="1"/>
          </p:nvPr>
        </p:nvPicPr>
        <p:blipFill>
          <a:blip r:embed="rId2"/>
          <a:stretch>
            <a:fillRect/>
          </a:stretch>
        </p:blipFill>
        <p:spPr>
          <a:xfrm>
            <a:off x="179613" y="1872880"/>
            <a:ext cx="11875405" cy="2829749"/>
          </a:xfrm>
        </p:spPr>
      </p:pic>
    </p:spTree>
    <p:extLst>
      <p:ext uri="{BB962C8B-B14F-4D97-AF65-F5344CB8AC3E}">
        <p14:creationId xmlns:p14="http://schemas.microsoft.com/office/powerpoint/2010/main" val="3606476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3E8BACD8-297C-6F6E-BCB8-E38974461AD5}"/>
              </a:ext>
            </a:extLst>
          </p:cNvPr>
          <p:cNvSpPr>
            <a:spLocks noGrp="1"/>
          </p:cNvSpPr>
          <p:nvPr>
            <p:ph type="title"/>
          </p:nvPr>
        </p:nvSpPr>
        <p:spPr/>
        <p:txBody>
          <a:bodyPr/>
          <a:lstStyle/>
          <a:p>
            <a:endParaRPr lang="en-US"/>
          </a:p>
        </p:txBody>
      </p:sp>
      <p:pic>
        <p:nvPicPr>
          <p:cNvPr id="5" name="Substituent conținut 4">
            <a:extLst>
              <a:ext uri="{FF2B5EF4-FFF2-40B4-BE49-F238E27FC236}">
                <a16:creationId xmlns:a16="http://schemas.microsoft.com/office/drawing/2014/main" xmlns="" id="{79E45350-14BF-3596-AEF1-1153C3C5D219}"/>
              </a:ext>
            </a:extLst>
          </p:cNvPr>
          <p:cNvPicPr>
            <a:picLocks noGrp="1" noChangeAspect="1"/>
          </p:cNvPicPr>
          <p:nvPr>
            <p:ph idx="1"/>
          </p:nvPr>
        </p:nvPicPr>
        <p:blipFill>
          <a:blip r:embed="rId2"/>
          <a:stretch>
            <a:fillRect/>
          </a:stretch>
        </p:blipFill>
        <p:spPr>
          <a:xfrm>
            <a:off x="581191" y="2286000"/>
            <a:ext cx="11297647" cy="2873829"/>
          </a:xfrm>
        </p:spPr>
      </p:pic>
    </p:spTree>
    <p:extLst>
      <p:ext uri="{BB962C8B-B14F-4D97-AF65-F5344CB8AC3E}">
        <p14:creationId xmlns:p14="http://schemas.microsoft.com/office/powerpoint/2010/main" val="1862113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C83906E-C9CE-F315-481E-99A1F1217A95}"/>
              </a:ext>
            </a:extLst>
          </p:cNvPr>
          <p:cNvSpPr>
            <a:spLocks noGrp="1"/>
          </p:cNvSpPr>
          <p:nvPr>
            <p:ph type="title"/>
          </p:nvPr>
        </p:nvSpPr>
        <p:spPr>
          <a:xfrm>
            <a:off x="751114" y="2612599"/>
            <a:ext cx="10809515" cy="620458"/>
          </a:xfrm>
        </p:spPr>
        <p:txBody>
          <a:bodyPr/>
          <a:lstStyle/>
          <a:p>
            <a:r>
              <a:rPr lang="en-US" dirty="0" err="1"/>
              <a:t>Instrumentatie</a:t>
            </a:r>
            <a:r>
              <a:rPr lang="en-US" dirty="0"/>
              <a:t> </a:t>
            </a:r>
            <a:r>
              <a:rPr lang="en-US" dirty="0" err="1"/>
              <a:t>si</a:t>
            </a:r>
            <a:r>
              <a:rPr lang="en-US" dirty="0"/>
              <a:t> </a:t>
            </a:r>
            <a:r>
              <a:rPr lang="en-US" dirty="0" err="1"/>
              <a:t>Metrologie</a:t>
            </a:r>
            <a:r>
              <a:rPr lang="en-US" dirty="0"/>
              <a:t> </a:t>
            </a:r>
            <a:r>
              <a:rPr lang="en-US" dirty="0" err="1"/>
              <a:t>pentru</a:t>
            </a:r>
            <a:r>
              <a:rPr lang="en-US" dirty="0"/>
              <a:t> </a:t>
            </a:r>
            <a:r>
              <a:rPr lang="en-US" dirty="0" err="1"/>
              <a:t>Nanocaracterizare</a:t>
            </a:r>
            <a:endParaRPr lang="en-US" dirty="0"/>
          </a:p>
        </p:txBody>
      </p:sp>
    </p:spTree>
    <p:extLst>
      <p:ext uri="{BB962C8B-B14F-4D97-AF65-F5344CB8AC3E}">
        <p14:creationId xmlns:p14="http://schemas.microsoft.com/office/powerpoint/2010/main" val="2570353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22D2DB4F-5EC3-042B-DB19-8CD9E310FB21}"/>
              </a:ext>
            </a:extLst>
          </p:cNvPr>
          <p:cNvSpPr>
            <a:spLocks noGrp="1"/>
          </p:cNvSpPr>
          <p:nvPr>
            <p:ph type="title"/>
          </p:nvPr>
        </p:nvSpPr>
        <p:spPr>
          <a:xfrm>
            <a:off x="581192" y="702156"/>
            <a:ext cx="11029616" cy="587801"/>
          </a:xfrm>
        </p:spPr>
        <p:txBody>
          <a:bodyPr/>
          <a:lstStyle/>
          <a:p>
            <a:r>
              <a:rPr lang="en-US" dirty="0"/>
              <a:t>INSTRUMENTATION AND METROLOGY FOR NANOMECHANICS</a:t>
            </a:r>
          </a:p>
        </p:txBody>
      </p:sp>
      <p:sp>
        <p:nvSpPr>
          <p:cNvPr id="3" name="Substituent conținut 2">
            <a:extLst>
              <a:ext uri="{FF2B5EF4-FFF2-40B4-BE49-F238E27FC236}">
                <a16:creationId xmlns:a16="http://schemas.microsoft.com/office/drawing/2014/main" xmlns="" id="{86374F83-175A-E020-6B76-48F7AA32F348}"/>
              </a:ext>
            </a:extLst>
          </p:cNvPr>
          <p:cNvSpPr>
            <a:spLocks noGrp="1"/>
          </p:cNvSpPr>
          <p:nvPr>
            <p:ph idx="1"/>
          </p:nvPr>
        </p:nvSpPr>
        <p:spPr>
          <a:xfrm>
            <a:off x="581192" y="1534886"/>
            <a:ext cx="11029615" cy="4440464"/>
          </a:xfrm>
        </p:spPr>
        <p:txBody>
          <a:bodyPr>
            <a:normAutofit fontScale="92500" lnSpcReduction="20000"/>
          </a:bodyPr>
          <a:lstStyle/>
          <a:p>
            <a:r>
              <a:rPr lang="en-US" b="1" dirty="0"/>
              <a:t>DOMENIUL DE APLICARE</a:t>
            </a:r>
            <a:endParaRPr lang="ro-RO" b="1" dirty="0"/>
          </a:p>
          <a:p>
            <a:r>
              <a:rPr lang="en-US" dirty="0" err="1"/>
              <a:t>Provocările</a:t>
            </a:r>
            <a:r>
              <a:rPr lang="en-US" dirty="0"/>
              <a:t> </a:t>
            </a:r>
            <a:r>
              <a:rPr lang="en-US" dirty="0" err="1"/>
              <a:t>științifice</a:t>
            </a:r>
            <a:r>
              <a:rPr lang="en-US" dirty="0"/>
              <a:t> </a:t>
            </a:r>
            <a:r>
              <a:rPr lang="en-US" dirty="0" err="1"/>
              <a:t>și</a:t>
            </a:r>
            <a:r>
              <a:rPr lang="en-US" dirty="0"/>
              <a:t> </a:t>
            </a:r>
            <a:r>
              <a:rPr lang="en-US" dirty="0" err="1"/>
              <a:t>tehnice</a:t>
            </a:r>
            <a:r>
              <a:rPr lang="en-US" dirty="0"/>
              <a:t> din </a:t>
            </a:r>
            <a:r>
              <a:rPr lang="en-US" dirty="0" err="1"/>
              <a:t>nanomecanică</a:t>
            </a:r>
            <a:r>
              <a:rPr lang="en-US" dirty="0"/>
              <a:t> </a:t>
            </a:r>
            <a:r>
              <a:rPr lang="en-US" dirty="0" err="1"/>
              <a:t>acoperă</a:t>
            </a:r>
            <a:r>
              <a:rPr lang="en-US" dirty="0"/>
              <a:t> un </a:t>
            </a:r>
            <a:r>
              <a:rPr lang="en-US" dirty="0" err="1"/>
              <a:t>spectru</a:t>
            </a:r>
            <a:r>
              <a:rPr lang="en-US" dirty="0"/>
              <a:t> de </a:t>
            </a:r>
            <a:r>
              <a:rPr lang="en-US" dirty="0" err="1"/>
              <a:t>domenii</a:t>
            </a:r>
            <a:r>
              <a:rPr lang="en-US" dirty="0"/>
              <a:t> de </a:t>
            </a:r>
            <a:r>
              <a:rPr lang="en-US" dirty="0" err="1"/>
              <a:t>cercetare</a:t>
            </a:r>
            <a:r>
              <a:rPr lang="en-US" dirty="0"/>
              <a:t> </a:t>
            </a:r>
            <a:r>
              <a:rPr lang="en-US" dirty="0" err="1"/>
              <a:t>interdisciplinare</a:t>
            </a:r>
            <a:r>
              <a:rPr lang="en-US" dirty="0"/>
              <a:t> </a:t>
            </a:r>
            <a:r>
              <a:rPr lang="ro-RO" dirty="0" err="1"/>
              <a:t>transfersale</a:t>
            </a:r>
            <a:r>
              <a:rPr lang="ro-RO" dirty="0"/>
              <a:t> </a:t>
            </a:r>
            <a:r>
              <a:rPr lang="en-US" dirty="0" err="1"/>
              <a:t>și</a:t>
            </a:r>
            <a:r>
              <a:rPr lang="en-US" dirty="0"/>
              <a:t> de </a:t>
            </a:r>
            <a:r>
              <a:rPr lang="en-US" dirty="0" err="1"/>
              <a:t>aceea</a:t>
            </a:r>
            <a:r>
              <a:rPr lang="en-US" dirty="0"/>
              <a:t> </a:t>
            </a:r>
            <a:r>
              <a:rPr lang="en-US" dirty="0" err="1"/>
              <a:t>necesită</a:t>
            </a:r>
            <a:r>
              <a:rPr lang="en-US" dirty="0"/>
              <a:t> o </a:t>
            </a:r>
            <a:r>
              <a:rPr lang="en-US" dirty="0" err="1"/>
              <a:t>gamă</a:t>
            </a:r>
            <a:r>
              <a:rPr lang="en-US" dirty="0"/>
              <a:t> </a:t>
            </a:r>
            <a:r>
              <a:rPr lang="en-US" dirty="0" err="1"/>
              <a:t>largă</a:t>
            </a:r>
            <a:r>
              <a:rPr lang="en-US" dirty="0"/>
              <a:t> de </a:t>
            </a:r>
            <a:r>
              <a:rPr lang="en-US" dirty="0" err="1"/>
              <a:t>instrumente</a:t>
            </a:r>
            <a:r>
              <a:rPr lang="en-US" dirty="0"/>
              <a:t> </a:t>
            </a:r>
            <a:r>
              <a:rPr lang="en-US" dirty="0" err="1"/>
              <a:t>și</a:t>
            </a:r>
            <a:r>
              <a:rPr lang="ro-RO" dirty="0"/>
              <a:t> </a:t>
            </a:r>
            <a:r>
              <a:rPr lang="en-US" dirty="0" err="1"/>
              <a:t>metrologie</a:t>
            </a:r>
            <a:r>
              <a:rPr lang="en-US" dirty="0"/>
              <a:t>. </a:t>
            </a:r>
            <a:r>
              <a:rPr lang="en-US" dirty="0" err="1"/>
              <a:t>Provocările</a:t>
            </a:r>
            <a:r>
              <a:rPr lang="en-US" dirty="0"/>
              <a:t> </a:t>
            </a:r>
            <a:r>
              <a:rPr lang="en-US" dirty="0" err="1"/>
              <a:t>științifice</a:t>
            </a:r>
            <a:r>
              <a:rPr lang="en-US" dirty="0"/>
              <a:t> </a:t>
            </a:r>
            <a:r>
              <a:rPr lang="en-US" dirty="0" err="1"/>
              <a:t>în</a:t>
            </a:r>
            <a:r>
              <a:rPr lang="en-US" dirty="0"/>
              <a:t> </a:t>
            </a:r>
            <a:r>
              <a:rPr lang="en-US" dirty="0" err="1"/>
              <a:t>nanomecanica</a:t>
            </a:r>
            <a:r>
              <a:rPr lang="en-US" dirty="0"/>
              <a:t> pot include, de </a:t>
            </a:r>
            <a:r>
              <a:rPr lang="en-US" dirty="0" err="1"/>
              <a:t>exemplu</a:t>
            </a:r>
            <a:r>
              <a:rPr lang="en-US" dirty="0"/>
              <a:t>, </a:t>
            </a:r>
            <a:r>
              <a:rPr lang="en-US" dirty="0" err="1"/>
              <a:t>proiectarea</a:t>
            </a:r>
            <a:r>
              <a:rPr lang="en-US" dirty="0"/>
              <a:t> de </a:t>
            </a:r>
            <a:r>
              <a:rPr lang="en-US" dirty="0" err="1"/>
              <a:t>noimateriale</a:t>
            </a:r>
            <a:r>
              <a:rPr lang="en-US" dirty="0"/>
              <a:t> cu </a:t>
            </a:r>
            <a:r>
              <a:rPr lang="en-US" dirty="0" err="1"/>
              <a:t>proprietăți</a:t>
            </a:r>
            <a:r>
              <a:rPr lang="en-US" dirty="0"/>
              <a:t> </a:t>
            </a:r>
            <a:r>
              <a:rPr lang="en-US" dirty="0" err="1"/>
              <a:t>mecanice</a:t>
            </a:r>
            <a:r>
              <a:rPr lang="en-US" dirty="0"/>
              <a:t> </a:t>
            </a:r>
            <a:r>
              <a:rPr lang="en-US" dirty="0" err="1"/>
              <a:t>noi</a:t>
            </a:r>
            <a:r>
              <a:rPr lang="en-US" dirty="0"/>
              <a:t> </a:t>
            </a:r>
            <a:r>
              <a:rPr lang="en-US" dirty="0" err="1"/>
              <a:t>bazate</a:t>
            </a:r>
            <a:r>
              <a:rPr lang="en-US" dirty="0"/>
              <a:t> pe </a:t>
            </a:r>
            <a:r>
              <a:rPr lang="en-US" dirty="0" err="1"/>
              <a:t>nanostructuri</a:t>
            </a:r>
            <a:r>
              <a:rPr lang="en-US" dirty="0"/>
              <a:t> </a:t>
            </a:r>
            <a:r>
              <a:rPr lang="en-US" dirty="0" err="1"/>
              <a:t>adaptate</a:t>
            </a:r>
            <a:r>
              <a:rPr lang="en-US" dirty="0"/>
              <a:t> </a:t>
            </a:r>
            <a:r>
              <a:rPr lang="en-US" dirty="0" err="1"/>
              <a:t>sau</a:t>
            </a:r>
            <a:r>
              <a:rPr lang="en-US" dirty="0"/>
              <a:t> </a:t>
            </a:r>
            <a:r>
              <a:rPr lang="en-US" dirty="0" err="1"/>
              <a:t>înțelegerea</a:t>
            </a:r>
            <a:r>
              <a:rPr lang="en-US" dirty="0"/>
              <a:t> </a:t>
            </a:r>
            <a:r>
              <a:rPr lang="en-US" dirty="0" err="1"/>
              <a:t>proprietățile</a:t>
            </a:r>
            <a:r>
              <a:rPr lang="en-US" dirty="0"/>
              <a:t> </a:t>
            </a:r>
            <a:r>
              <a:rPr lang="en-US" dirty="0" err="1"/>
              <a:t>mecanice</a:t>
            </a:r>
            <a:r>
              <a:rPr lang="en-US" dirty="0"/>
              <a:t> </a:t>
            </a:r>
            <a:r>
              <a:rPr lang="en-US" dirty="0" err="1"/>
              <a:t>și</a:t>
            </a:r>
            <a:r>
              <a:rPr lang="en-US" dirty="0"/>
              <a:t> </a:t>
            </a:r>
            <a:r>
              <a:rPr lang="ro-RO" dirty="0"/>
              <a:t>modului </a:t>
            </a:r>
            <a:r>
              <a:rPr lang="en-US" dirty="0" err="1"/>
              <a:t>răspunsuril</a:t>
            </a:r>
            <a:r>
              <a:rPr lang="ro-RO" dirty="0"/>
              <a:t>or</a:t>
            </a:r>
            <a:r>
              <a:rPr lang="en-US" dirty="0"/>
              <a:t> precum </a:t>
            </a:r>
            <a:r>
              <a:rPr lang="en-US" dirty="0" err="1"/>
              <a:t>rigiditatea</a:t>
            </a:r>
            <a:r>
              <a:rPr lang="en-US" dirty="0"/>
              <a:t>, </a:t>
            </a:r>
            <a:r>
              <a:rPr lang="en-US" dirty="0" err="1"/>
              <a:t>duritatea</a:t>
            </a:r>
            <a:r>
              <a:rPr lang="en-US" dirty="0"/>
              <a:t> </a:t>
            </a:r>
            <a:r>
              <a:rPr lang="en-US" dirty="0" err="1"/>
              <a:t>și</a:t>
            </a:r>
            <a:r>
              <a:rPr lang="en-US" dirty="0"/>
              <a:t> </a:t>
            </a:r>
            <a:r>
              <a:rPr lang="en-US" dirty="0" err="1"/>
              <a:t>duritatea</a:t>
            </a:r>
            <a:r>
              <a:rPr lang="en-US" dirty="0"/>
              <a:t> la </a:t>
            </a:r>
            <a:r>
              <a:rPr lang="en-US" dirty="0" err="1"/>
              <a:t>rupere</a:t>
            </a:r>
            <a:r>
              <a:rPr lang="en-US" dirty="0"/>
              <a:t> </a:t>
            </a:r>
            <a:r>
              <a:rPr lang="ro-RO" dirty="0"/>
              <a:t>care </a:t>
            </a:r>
            <a:r>
              <a:rPr lang="en-US" dirty="0" err="1"/>
              <a:t>evoluează</a:t>
            </a:r>
            <a:r>
              <a:rPr lang="ro-RO" dirty="0"/>
              <a:t> </a:t>
            </a:r>
            <a:r>
              <a:rPr lang="en-US" dirty="0" err="1"/>
              <a:t>neliniar</a:t>
            </a:r>
            <a:r>
              <a:rPr lang="en-US" dirty="0"/>
              <a:t> </a:t>
            </a:r>
            <a:r>
              <a:rPr lang="en-US" dirty="0" err="1"/>
              <a:t>în</a:t>
            </a:r>
            <a:r>
              <a:rPr lang="en-US" dirty="0"/>
              <a:t> </a:t>
            </a:r>
            <a:r>
              <a:rPr lang="en-US" dirty="0" err="1"/>
              <a:t>cadrul</a:t>
            </a:r>
            <a:r>
              <a:rPr lang="en-US" dirty="0"/>
              <a:t> </a:t>
            </a:r>
            <a:r>
              <a:rPr lang="en-US" dirty="0" err="1"/>
              <a:t>unor</a:t>
            </a:r>
            <a:r>
              <a:rPr lang="en-US" dirty="0"/>
              <a:t> </a:t>
            </a:r>
            <a:r>
              <a:rPr lang="en-US" dirty="0" err="1"/>
              <a:t>rețele</a:t>
            </a:r>
            <a:r>
              <a:rPr lang="en-US" dirty="0"/>
              <a:t> de </a:t>
            </a:r>
            <a:r>
              <a:rPr lang="en-US" dirty="0" err="1"/>
              <a:t>nanosisteme</a:t>
            </a:r>
            <a:r>
              <a:rPr lang="en-US" dirty="0"/>
              <a:t> </a:t>
            </a:r>
            <a:r>
              <a:rPr lang="en-US" dirty="0" err="1"/>
              <a:t>sau</a:t>
            </a:r>
            <a:r>
              <a:rPr lang="en-US" dirty="0"/>
              <a:t> </a:t>
            </a:r>
            <a:r>
              <a:rPr lang="en-US" dirty="0" err="1"/>
              <a:t>componente</a:t>
            </a:r>
            <a:r>
              <a:rPr lang="en-US" dirty="0"/>
              <a:t>. </a:t>
            </a:r>
            <a:endParaRPr lang="ro-RO" dirty="0"/>
          </a:p>
          <a:p>
            <a:r>
              <a:rPr lang="en-US" dirty="0" err="1"/>
              <a:t>Instrumentatia</a:t>
            </a:r>
            <a:r>
              <a:rPr lang="en-US" dirty="0"/>
              <a:t> </a:t>
            </a:r>
            <a:r>
              <a:rPr lang="en-US" dirty="0" err="1"/>
              <a:t>pentru</a:t>
            </a:r>
            <a:r>
              <a:rPr lang="en-US" dirty="0"/>
              <a:t> </a:t>
            </a:r>
            <a:r>
              <a:rPr lang="en-US" dirty="0" err="1"/>
              <a:t>nanomecanica</a:t>
            </a:r>
            <a:r>
              <a:rPr lang="en-US" dirty="0"/>
              <a:t> </a:t>
            </a:r>
            <a:r>
              <a:rPr lang="en-US" dirty="0" err="1"/>
              <a:t>poate</a:t>
            </a:r>
            <a:r>
              <a:rPr lang="ro-RO" dirty="0"/>
              <a:t> </a:t>
            </a:r>
            <a:r>
              <a:rPr lang="en-US" dirty="0" err="1"/>
              <a:t>trebuie</a:t>
            </a:r>
            <a:r>
              <a:rPr lang="en-US" dirty="0"/>
              <a:t> </a:t>
            </a:r>
            <a:r>
              <a:rPr lang="en-US" dirty="0" err="1"/>
              <a:t>să</a:t>
            </a:r>
            <a:r>
              <a:rPr lang="en-US" dirty="0"/>
              <a:t> </a:t>
            </a:r>
            <a:r>
              <a:rPr lang="en-US" dirty="0" err="1"/>
              <a:t>caracterizeze</a:t>
            </a:r>
            <a:r>
              <a:rPr lang="en-US" dirty="0"/>
              <a:t> </a:t>
            </a:r>
            <a:r>
              <a:rPr lang="en-US" dirty="0" err="1"/>
              <a:t>atomii</a:t>
            </a:r>
            <a:r>
              <a:rPr lang="en-US" dirty="0"/>
              <a:t> de la </a:t>
            </a:r>
            <a:r>
              <a:rPr lang="en-US" dirty="0" err="1"/>
              <a:t>interfețe</a:t>
            </a:r>
            <a:r>
              <a:rPr lang="en-US" dirty="0"/>
              <a:t> </a:t>
            </a:r>
            <a:r>
              <a:rPr lang="en-US" dirty="0" err="1"/>
              <a:t>și</a:t>
            </a:r>
            <a:r>
              <a:rPr lang="en-US" dirty="0"/>
              <a:t> </a:t>
            </a:r>
            <a:r>
              <a:rPr lang="en-US" dirty="0" err="1"/>
              <a:t>suprafețe</a:t>
            </a:r>
            <a:r>
              <a:rPr lang="en-US" dirty="0"/>
              <a:t> din </a:t>
            </a:r>
            <a:r>
              <a:rPr lang="en-US" dirty="0" err="1"/>
              <a:t>materialele</a:t>
            </a:r>
            <a:r>
              <a:rPr lang="en-US" dirty="0"/>
              <a:t> la </a:t>
            </a:r>
            <a:r>
              <a:rPr lang="en-US" dirty="0" err="1"/>
              <a:t>scară</a:t>
            </a:r>
            <a:r>
              <a:rPr lang="en-US" dirty="0"/>
              <a:t> </a:t>
            </a:r>
            <a:r>
              <a:rPr lang="en-US" dirty="0" err="1"/>
              <a:t>nanometrică</a:t>
            </a:r>
            <a:r>
              <a:rPr lang="en-US" dirty="0"/>
              <a:t> </a:t>
            </a:r>
            <a:r>
              <a:rPr lang="en-US" dirty="0" err="1"/>
              <a:t>aplicate</a:t>
            </a:r>
            <a:r>
              <a:rPr lang="ro-RO" dirty="0"/>
              <a:t> </a:t>
            </a:r>
            <a:r>
              <a:rPr lang="en-US" dirty="0" err="1"/>
              <a:t>solicitări</a:t>
            </a:r>
            <a:r>
              <a:rPr lang="en-US" dirty="0"/>
              <a:t> </a:t>
            </a:r>
            <a:r>
              <a:rPr lang="en-US" dirty="0" err="1"/>
              <a:t>sau</a:t>
            </a:r>
            <a:r>
              <a:rPr lang="en-US" dirty="0"/>
              <a:t> </a:t>
            </a:r>
            <a:r>
              <a:rPr lang="en-US" dirty="0" err="1"/>
              <a:t>pentru</a:t>
            </a:r>
            <a:r>
              <a:rPr lang="en-US" dirty="0"/>
              <a:t> a </a:t>
            </a:r>
            <a:r>
              <a:rPr lang="en-US" dirty="0" err="1"/>
              <a:t>explora</a:t>
            </a:r>
            <a:r>
              <a:rPr lang="en-US" dirty="0"/>
              <a:t> </a:t>
            </a:r>
            <a:r>
              <a:rPr lang="en-US" dirty="0" err="1"/>
              <a:t>comportamentul</a:t>
            </a:r>
            <a:r>
              <a:rPr lang="en-US" dirty="0"/>
              <a:t> </a:t>
            </a:r>
            <a:r>
              <a:rPr lang="en-US" dirty="0" err="1"/>
              <a:t>mecanic</a:t>
            </a:r>
            <a:r>
              <a:rPr lang="en-US" dirty="0"/>
              <a:t> al </a:t>
            </a:r>
            <a:r>
              <a:rPr lang="en-US" dirty="0" err="1"/>
              <a:t>sistemelor</a:t>
            </a:r>
            <a:r>
              <a:rPr lang="en-US" dirty="0"/>
              <a:t> </a:t>
            </a:r>
            <a:r>
              <a:rPr lang="en-US" dirty="0" err="1"/>
              <a:t>funcționale</a:t>
            </a:r>
            <a:r>
              <a:rPr lang="en-US" dirty="0"/>
              <a:t> la </a:t>
            </a:r>
            <a:r>
              <a:rPr lang="en-US" dirty="0" err="1"/>
              <a:t>scară</a:t>
            </a:r>
            <a:r>
              <a:rPr lang="en-US" dirty="0"/>
              <a:t> </a:t>
            </a:r>
            <a:r>
              <a:rPr lang="en-US" dirty="0" err="1"/>
              <a:t>nanometrică</a:t>
            </a:r>
            <a:r>
              <a:rPr lang="en-US" dirty="0"/>
              <a:t>, cum </a:t>
            </a:r>
            <a:r>
              <a:rPr lang="en-US" dirty="0" err="1"/>
              <a:t>ar</a:t>
            </a:r>
            <a:r>
              <a:rPr lang="en-US" dirty="0"/>
              <a:t> fi </a:t>
            </a:r>
            <a:r>
              <a:rPr lang="en-US" dirty="0" err="1"/>
              <a:t>cele</a:t>
            </a:r>
            <a:r>
              <a:rPr lang="en-US" dirty="0"/>
              <a:t> </a:t>
            </a:r>
            <a:r>
              <a:rPr lang="en-US" dirty="0" err="1"/>
              <a:t>biologice</a:t>
            </a:r>
            <a:r>
              <a:rPr lang="ro-RO" dirty="0"/>
              <a:t> </a:t>
            </a:r>
            <a:r>
              <a:rPr lang="en-US" dirty="0" err="1"/>
              <a:t>și</a:t>
            </a:r>
            <a:r>
              <a:rPr lang="en-US" dirty="0"/>
              <a:t> </a:t>
            </a:r>
            <a:r>
              <a:rPr lang="en-US" dirty="0" err="1"/>
              <a:t>obiecte</a:t>
            </a:r>
            <a:r>
              <a:rPr lang="en-US" dirty="0"/>
              <a:t> </a:t>
            </a:r>
            <a:r>
              <a:rPr lang="en-US" dirty="0" err="1"/>
              <a:t>biomoleculare</a:t>
            </a:r>
            <a:r>
              <a:rPr lang="en-US" dirty="0"/>
              <a:t>. </a:t>
            </a:r>
            <a:endParaRPr lang="ro-RO" dirty="0"/>
          </a:p>
          <a:p>
            <a:r>
              <a:rPr lang="en-US" dirty="0" err="1"/>
              <a:t>Metrologia</a:t>
            </a:r>
            <a:r>
              <a:rPr lang="en-US" dirty="0"/>
              <a:t> </a:t>
            </a:r>
            <a:r>
              <a:rPr lang="en-US" dirty="0" err="1"/>
              <a:t>avansată</a:t>
            </a:r>
            <a:r>
              <a:rPr lang="en-US" dirty="0"/>
              <a:t> </a:t>
            </a:r>
            <a:r>
              <a:rPr lang="en-US" dirty="0" err="1"/>
              <a:t>poate</a:t>
            </a:r>
            <a:r>
              <a:rPr lang="en-US" dirty="0"/>
              <a:t> fi </a:t>
            </a:r>
            <a:r>
              <a:rPr lang="en-US" dirty="0" err="1"/>
              <a:t>utilizată</a:t>
            </a:r>
            <a:r>
              <a:rPr lang="en-US" dirty="0"/>
              <a:t> </a:t>
            </a:r>
            <a:r>
              <a:rPr lang="en-US" dirty="0" err="1"/>
              <a:t>pentru</a:t>
            </a:r>
            <a:r>
              <a:rPr lang="en-US" dirty="0"/>
              <a:t> </a:t>
            </a:r>
            <a:r>
              <a:rPr lang="en-US" dirty="0" err="1"/>
              <a:t>interpretarea</a:t>
            </a:r>
            <a:r>
              <a:rPr lang="en-US" dirty="0"/>
              <a:t> </a:t>
            </a:r>
            <a:r>
              <a:rPr lang="en-US" dirty="0" err="1"/>
              <a:t>mecanică</a:t>
            </a:r>
            <a:r>
              <a:rPr lang="en-US" dirty="0"/>
              <a:t> </a:t>
            </a:r>
            <a:r>
              <a:rPr lang="ro-RO" dirty="0"/>
              <a:t>a </a:t>
            </a:r>
            <a:r>
              <a:rPr lang="en-US" dirty="0" err="1"/>
              <a:t>comportament</a:t>
            </a:r>
            <a:r>
              <a:rPr lang="ro-RO" dirty="0"/>
              <a:t>ului neobișnuit</a:t>
            </a:r>
            <a:r>
              <a:rPr lang="en-US" dirty="0"/>
              <a:t> (</a:t>
            </a:r>
            <a:r>
              <a:rPr lang="en-US" dirty="0" err="1"/>
              <a:t>tărie</a:t>
            </a:r>
            <a:r>
              <a:rPr lang="en-US" dirty="0"/>
              <a:t> care se </a:t>
            </a:r>
            <a:r>
              <a:rPr lang="en-US" dirty="0" err="1"/>
              <a:t>apropie</a:t>
            </a:r>
            <a:r>
              <a:rPr lang="en-US" dirty="0"/>
              <a:t> de </a:t>
            </a:r>
            <a:r>
              <a:rPr lang="en-US" dirty="0" err="1"/>
              <a:t>limitele</a:t>
            </a:r>
            <a:r>
              <a:rPr lang="en-US" dirty="0"/>
              <a:t> </a:t>
            </a:r>
            <a:r>
              <a:rPr lang="en-US" dirty="0" err="1"/>
              <a:t>teoretice</a:t>
            </a:r>
            <a:r>
              <a:rPr lang="en-US" dirty="0"/>
              <a:t>, </a:t>
            </a:r>
            <a:r>
              <a:rPr lang="en-US" dirty="0" err="1"/>
              <a:t>coeficienți</a:t>
            </a:r>
            <a:r>
              <a:rPr lang="en-US" dirty="0"/>
              <a:t> de </a:t>
            </a:r>
            <a:r>
              <a:rPr lang="en-US" dirty="0" err="1"/>
              <a:t>aderență</a:t>
            </a:r>
            <a:r>
              <a:rPr lang="en-US" dirty="0"/>
              <a:t> </a:t>
            </a:r>
            <a:r>
              <a:rPr lang="en-US" dirty="0" err="1"/>
              <a:t>inversați</a:t>
            </a:r>
            <a:r>
              <a:rPr lang="en-US" dirty="0"/>
              <a:t> cu </a:t>
            </a:r>
            <a:r>
              <a:rPr lang="en-US" dirty="0" err="1"/>
              <a:t>sarcina</a:t>
            </a:r>
            <a:r>
              <a:rPr lang="en-US" dirty="0"/>
              <a:t>) la</a:t>
            </a:r>
            <a:r>
              <a:rPr lang="ro-RO" dirty="0"/>
              <a:t> </a:t>
            </a:r>
            <a:r>
              <a:rPr lang="en-US" dirty="0"/>
              <a:t>scale de </a:t>
            </a:r>
            <a:r>
              <a:rPr lang="en-US" dirty="0" err="1"/>
              <a:t>lungime</a:t>
            </a:r>
            <a:r>
              <a:rPr lang="en-US" dirty="0"/>
              <a:t> </a:t>
            </a:r>
            <a:r>
              <a:rPr lang="en-US" dirty="0" err="1"/>
              <a:t>nanometrică</a:t>
            </a:r>
            <a:r>
              <a:rPr lang="en-US" dirty="0"/>
              <a:t>.</a:t>
            </a:r>
            <a:endParaRPr lang="ro-RO" dirty="0"/>
          </a:p>
          <a:p>
            <a:r>
              <a:rPr lang="en-US" dirty="0" err="1"/>
              <a:t>Prin</a:t>
            </a:r>
            <a:r>
              <a:rPr lang="en-US" dirty="0"/>
              <a:t> </a:t>
            </a:r>
            <a:r>
              <a:rPr lang="en-US" dirty="0" err="1"/>
              <a:t>urmare</a:t>
            </a:r>
            <a:r>
              <a:rPr lang="en-US" dirty="0"/>
              <a:t>, </a:t>
            </a:r>
            <a:r>
              <a:rPr lang="en-US" dirty="0" err="1"/>
              <a:t>acest</a:t>
            </a:r>
            <a:r>
              <a:rPr lang="en-US" dirty="0"/>
              <a:t> </a:t>
            </a:r>
            <a:r>
              <a:rPr lang="en-US" dirty="0" err="1"/>
              <a:t>subiect</a:t>
            </a:r>
            <a:r>
              <a:rPr lang="en-US" dirty="0"/>
              <a:t> </a:t>
            </a:r>
            <a:r>
              <a:rPr lang="en-US" dirty="0" err="1"/>
              <a:t>acoperă</a:t>
            </a:r>
            <a:r>
              <a:rPr lang="ro-RO" dirty="0"/>
              <a:t> </a:t>
            </a:r>
            <a:r>
              <a:rPr lang="en-US" dirty="0" err="1"/>
              <a:t>probleme</a:t>
            </a:r>
            <a:r>
              <a:rPr lang="en-US" dirty="0"/>
              <a:t> </a:t>
            </a:r>
            <a:r>
              <a:rPr lang="en-US" dirty="0" err="1"/>
              <a:t>tehnice</a:t>
            </a:r>
            <a:r>
              <a:rPr lang="en-US" dirty="0"/>
              <a:t> </a:t>
            </a:r>
            <a:r>
              <a:rPr lang="en-US" dirty="0" err="1"/>
              <a:t>specifice</a:t>
            </a:r>
            <a:r>
              <a:rPr lang="en-US" dirty="0"/>
              <a:t> </a:t>
            </a:r>
            <a:r>
              <a:rPr lang="en-US" dirty="0" err="1"/>
              <a:t>asociate</a:t>
            </a:r>
            <a:r>
              <a:rPr lang="en-US" dirty="0"/>
              <a:t> cu </a:t>
            </a:r>
            <a:r>
              <a:rPr lang="en-US" dirty="0" err="1"/>
              <a:t>cele</a:t>
            </a:r>
            <a:r>
              <a:rPr lang="en-US" dirty="0"/>
              <a:t> </a:t>
            </a:r>
            <a:r>
              <a:rPr lang="en-US" dirty="0" err="1"/>
              <a:t>mai</a:t>
            </a:r>
            <a:r>
              <a:rPr lang="en-US" dirty="0"/>
              <a:t> </a:t>
            </a:r>
            <a:r>
              <a:rPr lang="en-US" dirty="0" err="1"/>
              <a:t>frecvente</a:t>
            </a:r>
            <a:r>
              <a:rPr lang="en-US" dirty="0"/>
              <a:t> </a:t>
            </a:r>
            <a:r>
              <a:rPr lang="en-US" dirty="0" err="1"/>
              <a:t>trei</a:t>
            </a:r>
            <a:r>
              <a:rPr lang="en-US" dirty="0"/>
              <a:t> </a:t>
            </a:r>
            <a:r>
              <a:rPr lang="en-US" dirty="0" err="1"/>
              <a:t>metode</a:t>
            </a:r>
            <a:r>
              <a:rPr lang="en-US" dirty="0"/>
              <a:t> </a:t>
            </a:r>
            <a:r>
              <a:rPr lang="en-US" dirty="0" err="1"/>
              <a:t>utilizate</a:t>
            </a:r>
            <a:r>
              <a:rPr lang="en-US" dirty="0"/>
              <a:t> </a:t>
            </a:r>
            <a:r>
              <a:rPr lang="en-US" dirty="0" err="1"/>
              <a:t>în</a:t>
            </a:r>
            <a:r>
              <a:rPr lang="en-US" dirty="0"/>
              <a:t> </a:t>
            </a:r>
            <a:r>
              <a:rPr lang="en-US" dirty="0" err="1"/>
              <a:t>prezent</a:t>
            </a:r>
            <a:r>
              <a:rPr lang="en-US" dirty="0"/>
              <a:t> </a:t>
            </a:r>
            <a:r>
              <a:rPr lang="en-US" dirty="0" err="1"/>
              <a:t>pentru</a:t>
            </a:r>
            <a:r>
              <a:rPr lang="ro-RO" dirty="0"/>
              <a:t> </a:t>
            </a:r>
            <a:r>
              <a:rPr lang="en-US" dirty="0" err="1"/>
              <a:t>obținerea</a:t>
            </a:r>
            <a:r>
              <a:rPr lang="en-US" dirty="0"/>
              <a:t> </a:t>
            </a:r>
            <a:r>
              <a:rPr lang="en-US" dirty="0" err="1"/>
              <a:t>datelor</a:t>
            </a:r>
            <a:r>
              <a:rPr lang="en-US" dirty="0"/>
              <a:t> de </a:t>
            </a:r>
            <a:r>
              <a:rPr lang="en-US" dirty="0" err="1"/>
              <a:t>proprietăți</a:t>
            </a:r>
            <a:r>
              <a:rPr lang="en-US" dirty="0"/>
              <a:t> </a:t>
            </a:r>
            <a:r>
              <a:rPr lang="en-US" dirty="0" err="1"/>
              <a:t>mecanice</a:t>
            </a:r>
            <a:r>
              <a:rPr lang="en-US" dirty="0"/>
              <a:t> la </a:t>
            </a:r>
            <a:r>
              <a:rPr lang="en-US" dirty="0" err="1"/>
              <a:t>scară</a:t>
            </a:r>
            <a:r>
              <a:rPr lang="en-US" dirty="0"/>
              <a:t> </a:t>
            </a:r>
            <a:r>
              <a:rPr lang="en-US" dirty="0" err="1"/>
              <a:t>nanometrică</a:t>
            </a:r>
            <a:r>
              <a:rPr lang="en-US" dirty="0"/>
              <a:t> - </a:t>
            </a:r>
            <a:r>
              <a:rPr lang="en-US" i="1" dirty="0" err="1"/>
              <a:t>microscopie</a:t>
            </a:r>
            <a:r>
              <a:rPr lang="en-US" i="1" dirty="0"/>
              <a:t> cu </a:t>
            </a:r>
            <a:r>
              <a:rPr lang="en-US" i="1" dirty="0" err="1"/>
              <a:t>sondă</a:t>
            </a:r>
            <a:r>
              <a:rPr lang="en-US" i="1" dirty="0"/>
              <a:t> de </a:t>
            </a:r>
            <a:r>
              <a:rPr lang="en-US" i="1" dirty="0" err="1"/>
              <a:t>scanare</a:t>
            </a:r>
            <a:r>
              <a:rPr lang="en-US" i="1" dirty="0"/>
              <a:t> </a:t>
            </a:r>
            <a:r>
              <a:rPr lang="en-US" dirty="0"/>
              <a:t>(SPM),</a:t>
            </a:r>
            <a:r>
              <a:rPr lang="ro-RO" dirty="0"/>
              <a:t> </a:t>
            </a:r>
            <a:r>
              <a:rPr lang="en-US" i="1" dirty="0" err="1"/>
              <a:t>nanodentație</a:t>
            </a:r>
            <a:r>
              <a:rPr lang="en-US" dirty="0"/>
              <a:t> </a:t>
            </a:r>
            <a:r>
              <a:rPr lang="en-US" dirty="0" err="1"/>
              <a:t>și</a:t>
            </a:r>
            <a:r>
              <a:rPr lang="en-US" dirty="0"/>
              <a:t> </a:t>
            </a:r>
            <a:r>
              <a:rPr lang="en-US" i="1" dirty="0" err="1"/>
              <a:t>nanotribologie</a:t>
            </a:r>
            <a:r>
              <a:rPr lang="en-US" dirty="0"/>
              <a:t>, </a:t>
            </a:r>
            <a:r>
              <a:rPr lang="en-US" dirty="0" err="1"/>
              <a:t>dar</a:t>
            </a:r>
            <a:r>
              <a:rPr lang="en-US" dirty="0"/>
              <a:t> </a:t>
            </a:r>
            <a:r>
              <a:rPr lang="en-US" dirty="0" err="1"/>
              <a:t>abordează</a:t>
            </a:r>
            <a:r>
              <a:rPr lang="en-US" dirty="0"/>
              <a:t> </a:t>
            </a:r>
            <a:r>
              <a:rPr lang="en-US" dirty="0" err="1"/>
              <a:t>și</a:t>
            </a:r>
            <a:r>
              <a:rPr lang="en-US" dirty="0"/>
              <a:t> </a:t>
            </a:r>
            <a:r>
              <a:rPr lang="en-US" dirty="0" err="1"/>
              <a:t>problema</a:t>
            </a:r>
            <a:r>
              <a:rPr lang="en-US" dirty="0"/>
              <a:t> </a:t>
            </a:r>
            <a:r>
              <a:rPr lang="ro-RO" dirty="0"/>
              <a:t>de</a:t>
            </a:r>
            <a:r>
              <a:rPr lang="en-US" dirty="0"/>
              <a:t> </a:t>
            </a:r>
            <a:r>
              <a:rPr lang="en-US" dirty="0" err="1"/>
              <a:t>viitoare</a:t>
            </a:r>
            <a:r>
              <a:rPr lang="en-US" dirty="0"/>
              <a:t> </a:t>
            </a:r>
            <a:r>
              <a:rPr lang="en-US" dirty="0" err="1"/>
              <a:t>instrumentare</a:t>
            </a:r>
            <a:r>
              <a:rPr lang="en-US" dirty="0"/>
              <a:t>.</a:t>
            </a:r>
            <a:r>
              <a:rPr lang="ro-RO" dirty="0"/>
              <a:t> </a:t>
            </a:r>
            <a:r>
              <a:rPr lang="en-US" dirty="0" err="1"/>
              <a:t>Tehnici</a:t>
            </a:r>
            <a:r>
              <a:rPr lang="en-US" dirty="0"/>
              <a:t> precum </a:t>
            </a:r>
            <a:r>
              <a:rPr lang="en-US" i="1" dirty="0" err="1"/>
              <a:t>difracția</a:t>
            </a:r>
            <a:r>
              <a:rPr lang="en-US" i="1" dirty="0"/>
              <a:t>, </a:t>
            </a:r>
            <a:r>
              <a:rPr lang="en-US" dirty="0" err="1"/>
              <a:t>împrăștierea</a:t>
            </a:r>
            <a:r>
              <a:rPr lang="en-US" dirty="0"/>
              <a:t> cu </a:t>
            </a:r>
            <a:r>
              <a:rPr lang="en-US" dirty="0" err="1"/>
              <a:t>unghi</a:t>
            </a:r>
            <a:r>
              <a:rPr lang="en-US" dirty="0"/>
              <a:t> mic, </a:t>
            </a:r>
            <a:r>
              <a:rPr lang="en-US" dirty="0" err="1"/>
              <a:t>transmisia</a:t>
            </a:r>
            <a:r>
              <a:rPr lang="ro-RO" dirty="0"/>
              <a:t>,</a:t>
            </a:r>
            <a:r>
              <a:rPr lang="en-US" dirty="0"/>
              <a:t> </a:t>
            </a:r>
            <a:r>
              <a:rPr lang="en-US" dirty="0" err="1"/>
              <a:t>reflectometrie</a:t>
            </a:r>
            <a:r>
              <a:rPr lang="en-US" dirty="0"/>
              <a:t>, </a:t>
            </a:r>
            <a:r>
              <a:rPr lang="en-US" dirty="0" err="1"/>
              <a:t>împreună</a:t>
            </a:r>
            <a:r>
              <a:rPr lang="en-US" dirty="0"/>
              <a:t> cu </a:t>
            </a:r>
            <a:r>
              <a:rPr lang="en-US" dirty="0" err="1"/>
              <a:t>instrumente</a:t>
            </a:r>
            <a:r>
              <a:rPr lang="en-US" dirty="0"/>
              <a:t> de </a:t>
            </a:r>
            <a:r>
              <a:rPr lang="en-US" dirty="0" err="1"/>
              <a:t>mediu</a:t>
            </a:r>
            <a:r>
              <a:rPr lang="ro-RO" dirty="0"/>
              <a:t>, </a:t>
            </a:r>
            <a:r>
              <a:rPr lang="en-US" dirty="0"/>
              <a:t>r</a:t>
            </a:r>
            <a:r>
              <a:rPr lang="ro-RO" dirty="0"/>
              <a:t>h</a:t>
            </a:r>
            <a:r>
              <a:rPr lang="en-US" dirty="0" err="1"/>
              <a:t>eometrele</a:t>
            </a:r>
            <a:r>
              <a:rPr lang="en-US" dirty="0"/>
              <a:t> </a:t>
            </a:r>
            <a:r>
              <a:rPr lang="en-US" dirty="0" err="1"/>
              <a:t>și</a:t>
            </a:r>
            <a:r>
              <a:rPr lang="en-US" dirty="0"/>
              <a:t> </a:t>
            </a:r>
            <a:r>
              <a:rPr lang="en-US" dirty="0" err="1"/>
              <a:t>echipamentele</a:t>
            </a:r>
            <a:r>
              <a:rPr lang="en-US" dirty="0"/>
              <a:t> de </a:t>
            </a:r>
            <a:r>
              <a:rPr lang="en-US" dirty="0" err="1"/>
              <a:t>stres</a:t>
            </a:r>
            <a:r>
              <a:rPr lang="en-US" dirty="0"/>
              <a:t> </a:t>
            </a:r>
            <a:r>
              <a:rPr lang="en-US" dirty="0" err="1"/>
              <a:t>aplicate</a:t>
            </a:r>
            <a:r>
              <a:rPr lang="en-US" dirty="0"/>
              <a:t> (</a:t>
            </a:r>
            <a:r>
              <a:rPr lang="en-US" dirty="0" err="1"/>
              <a:t>tensiune</a:t>
            </a:r>
            <a:r>
              <a:rPr lang="en-US" dirty="0"/>
              <a:t>, </a:t>
            </a:r>
            <a:r>
              <a:rPr lang="en-US" dirty="0" err="1"/>
              <a:t>compresie</a:t>
            </a:r>
            <a:r>
              <a:rPr lang="en-US" dirty="0"/>
              <a:t> </a:t>
            </a:r>
            <a:r>
              <a:rPr lang="en-US" dirty="0" err="1"/>
              <a:t>și</a:t>
            </a:r>
            <a:r>
              <a:rPr lang="en-US" dirty="0"/>
              <a:t> </a:t>
            </a:r>
            <a:r>
              <a:rPr lang="en-US" dirty="0" err="1"/>
              <a:t>torsiune</a:t>
            </a:r>
            <a:r>
              <a:rPr lang="en-US" dirty="0"/>
              <a:t>)</a:t>
            </a:r>
            <a:r>
              <a:rPr lang="ro-RO" dirty="0"/>
              <a:t> etc</a:t>
            </a:r>
            <a:endParaRPr lang="en-US" dirty="0"/>
          </a:p>
        </p:txBody>
      </p:sp>
    </p:spTree>
    <p:extLst>
      <p:ext uri="{BB962C8B-B14F-4D97-AF65-F5344CB8AC3E}">
        <p14:creationId xmlns:p14="http://schemas.microsoft.com/office/powerpoint/2010/main" val="2361364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41B42181-DBE1-4528-DA82-20D08BFCCB24}"/>
              </a:ext>
            </a:extLst>
          </p:cNvPr>
          <p:cNvSpPr>
            <a:spLocks noGrp="1"/>
          </p:cNvSpPr>
          <p:nvPr>
            <p:ph type="title"/>
          </p:nvPr>
        </p:nvSpPr>
        <p:spPr>
          <a:xfrm>
            <a:off x="581192" y="702157"/>
            <a:ext cx="11029616" cy="391858"/>
          </a:xfrm>
        </p:spPr>
        <p:txBody>
          <a:bodyPr>
            <a:normAutofit fontScale="90000"/>
          </a:bodyPr>
          <a:lstStyle/>
          <a:p>
            <a:r>
              <a:rPr lang="en-US" dirty="0" err="1"/>
              <a:t>Realizarea</a:t>
            </a:r>
            <a:r>
              <a:rPr lang="en-US" dirty="0"/>
              <a:t> </a:t>
            </a:r>
            <a:r>
              <a:rPr lang="en-US" dirty="0" err="1"/>
              <a:t>viziunii</a:t>
            </a:r>
            <a:r>
              <a:rPr lang="en-US" dirty="0"/>
              <a:t> </a:t>
            </a:r>
            <a:r>
              <a:rPr lang="en-US" dirty="0" err="1"/>
              <a:t>pentru</a:t>
            </a:r>
            <a:r>
              <a:rPr lang="en-US" dirty="0"/>
              <a:t> </a:t>
            </a:r>
            <a:r>
              <a:rPr lang="en-US" dirty="0" err="1"/>
              <a:t>nanomecanica</a:t>
            </a:r>
            <a:r>
              <a:rPr lang="en-US" dirty="0"/>
              <a:t> </a:t>
            </a:r>
            <a:r>
              <a:rPr lang="en-US" dirty="0" err="1"/>
              <a:t>va</a:t>
            </a:r>
            <a:r>
              <a:rPr lang="en-US" dirty="0"/>
              <a:t> </a:t>
            </a:r>
            <a:r>
              <a:rPr lang="en-US" dirty="0" err="1"/>
              <a:t>necesita</a:t>
            </a:r>
            <a:endParaRPr lang="en-US" dirty="0"/>
          </a:p>
        </p:txBody>
      </p:sp>
      <p:sp>
        <p:nvSpPr>
          <p:cNvPr id="3" name="Substituent conținut 2">
            <a:extLst>
              <a:ext uri="{FF2B5EF4-FFF2-40B4-BE49-F238E27FC236}">
                <a16:creationId xmlns:a16="http://schemas.microsoft.com/office/drawing/2014/main" xmlns="" id="{7D1A4DFC-68DA-C365-0406-3C85D8ECC148}"/>
              </a:ext>
            </a:extLst>
          </p:cNvPr>
          <p:cNvSpPr>
            <a:spLocks noGrp="1"/>
          </p:cNvSpPr>
          <p:nvPr>
            <p:ph idx="1"/>
          </p:nvPr>
        </p:nvSpPr>
        <p:spPr>
          <a:xfrm>
            <a:off x="146957" y="1094015"/>
            <a:ext cx="7536706" cy="5584371"/>
          </a:xfrm>
        </p:spPr>
        <p:txBody>
          <a:bodyPr>
            <a:normAutofit/>
          </a:bodyPr>
          <a:lstStyle/>
          <a:p>
            <a:pPr marL="0" indent="0">
              <a:buNone/>
            </a:pPr>
            <a:r>
              <a:rPr lang="en-US" dirty="0"/>
              <a:t>•</a:t>
            </a:r>
            <a:r>
              <a:rPr lang="en-US" dirty="0" err="1"/>
              <a:t>Standarde</a:t>
            </a:r>
            <a:r>
              <a:rPr lang="en-US" dirty="0"/>
              <a:t> </a:t>
            </a:r>
            <a:r>
              <a:rPr lang="en-US" dirty="0" err="1"/>
              <a:t>globale</a:t>
            </a:r>
            <a:r>
              <a:rPr lang="en-US" dirty="0"/>
              <a:t> care </a:t>
            </a:r>
            <a:r>
              <a:rPr lang="en-US" dirty="0" err="1"/>
              <a:t>includ</a:t>
            </a:r>
            <a:r>
              <a:rPr lang="en-US" dirty="0"/>
              <a:t> </a:t>
            </a:r>
            <a:r>
              <a:rPr lang="en-US" dirty="0" err="1"/>
              <a:t>calibrarea</a:t>
            </a:r>
            <a:r>
              <a:rPr lang="en-US" dirty="0"/>
              <a:t> </a:t>
            </a:r>
            <a:r>
              <a:rPr lang="en-US" dirty="0" err="1"/>
              <a:t>primară</a:t>
            </a:r>
            <a:r>
              <a:rPr lang="en-US" dirty="0"/>
              <a:t>, </a:t>
            </a:r>
            <a:r>
              <a:rPr lang="en-US" dirty="0" err="1"/>
              <a:t>utilizarea</a:t>
            </a:r>
            <a:r>
              <a:rPr lang="en-US" dirty="0"/>
              <a:t> </a:t>
            </a:r>
            <a:r>
              <a:rPr lang="en-US" dirty="0" err="1"/>
              <a:t>artefactelor</a:t>
            </a:r>
            <a:r>
              <a:rPr lang="en-US" dirty="0"/>
              <a:t> de </a:t>
            </a:r>
            <a:r>
              <a:rPr lang="en-US" dirty="0" err="1"/>
              <a:t>calibrare</a:t>
            </a:r>
            <a:r>
              <a:rPr lang="en-US" dirty="0"/>
              <a:t>, </a:t>
            </a:r>
            <a:r>
              <a:rPr lang="ro-RO" dirty="0"/>
              <a:t>metode de </a:t>
            </a:r>
            <a:r>
              <a:rPr lang="en-US" dirty="0"/>
              <a:t>test</a:t>
            </a:r>
            <a:r>
              <a:rPr lang="ro-RO" dirty="0"/>
              <a:t>e</a:t>
            </a:r>
            <a:r>
              <a:rPr lang="en-US" dirty="0"/>
              <a:t> standard</a:t>
            </a:r>
            <a:r>
              <a:rPr lang="ro-RO" dirty="0"/>
              <a:t>e </a:t>
            </a:r>
            <a:r>
              <a:rPr lang="en-US" dirty="0" err="1"/>
              <a:t>metode</a:t>
            </a:r>
            <a:r>
              <a:rPr lang="en-US" dirty="0"/>
              <a:t> </a:t>
            </a:r>
            <a:r>
              <a:rPr lang="en-US" dirty="0" err="1"/>
              <a:t>standardizate</a:t>
            </a:r>
            <a:r>
              <a:rPr lang="en-US" dirty="0"/>
              <a:t> de </a:t>
            </a:r>
            <a:r>
              <a:rPr lang="en-US" dirty="0" err="1"/>
              <a:t>analiză</a:t>
            </a:r>
            <a:r>
              <a:rPr lang="en-US" dirty="0"/>
              <a:t> a </a:t>
            </a:r>
            <a:r>
              <a:rPr lang="en-US" dirty="0" err="1"/>
              <a:t>datelor</a:t>
            </a:r>
            <a:endParaRPr lang="ro-RO" dirty="0"/>
          </a:p>
          <a:p>
            <a:pPr marL="0" indent="0">
              <a:buNone/>
            </a:pPr>
            <a:r>
              <a:rPr lang="en-US" dirty="0"/>
              <a:t>•</a:t>
            </a:r>
            <a:r>
              <a:rPr lang="en-US" dirty="0" err="1"/>
              <a:t>Eșantioane</a:t>
            </a:r>
            <a:r>
              <a:rPr lang="en-US" dirty="0"/>
              <a:t> de </a:t>
            </a:r>
            <a:r>
              <a:rPr lang="en-US" dirty="0" err="1"/>
              <a:t>testare</a:t>
            </a:r>
            <a:r>
              <a:rPr lang="en-US" dirty="0"/>
              <a:t>, </a:t>
            </a:r>
            <a:r>
              <a:rPr lang="en-US" dirty="0" err="1"/>
              <a:t>platforme</a:t>
            </a:r>
            <a:r>
              <a:rPr lang="en-US" dirty="0"/>
              <a:t> </a:t>
            </a:r>
            <a:r>
              <a:rPr lang="en-US" dirty="0" err="1"/>
              <a:t>și</a:t>
            </a:r>
            <a:r>
              <a:rPr lang="en-US" dirty="0"/>
              <a:t> </a:t>
            </a:r>
            <a:r>
              <a:rPr lang="en-US" dirty="0" err="1"/>
              <a:t>tehnici</a:t>
            </a:r>
            <a:r>
              <a:rPr lang="en-US" dirty="0"/>
              <a:t> de </a:t>
            </a:r>
            <a:r>
              <a:rPr lang="en-US" dirty="0" err="1"/>
              <a:t>testare</a:t>
            </a:r>
            <a:r>
              <a:rPr lang="en-US" dirty="0"/>
              <a:t> care permit </a:t>
            </a:r>
            <a:r>
              <a:rPr lang="en-US" dirty="0" err="1"/>
              <a:t>măsurarea</a:t>
            </a:r>
            <a:r>
              <a:rPr lang="en-US" dirty="0"/>
              <a:t> </a:t>
            </a:r>
            <a:r>
              <a:rPr lang="en-US" dirty="0" err="1"/>
              <a:t>mecanică</a:t>
            </a:r>
            <a:r>
              <a:rPr lang="ro-RO" dirty="0"/>
              <a:t> a </a:t>
            </a:r>
            <a:r>
              <a:rPr lang="en-US" dirty="0" err="1"/>
              <a:t>proprietăți</a:t>
            </a:r>
            <a:r>
              <a:rPr lang="en-US" dirty="0"/>
              <a:t> </a:t>
            </a:r>
            <a:r>
              <a:rPr lang="en-US" dirty="0" err="1"/>
              <a:t>în</a:t>
            </a:r>
            <a:r>
              <a:rPr lang="en-US" dirty="0"/>
              <a:t> </a:t>
            </a:r>
            <a:r>
              <a:rPr lang="en-US" dirty="0" err="1"/>
              <a:t>medii</a:t>
            </a:r>
            <a:r>
              <a:rPr lang="en-US" dirty="0"/>
              <a:t> </a:t>
            </a:r>
            <a:r>
              <a:rPr lang="en-US" dirty="0" err="1"/>
              <a:t>reale</a:t>
            </a:r>
            <a:r>
              <a:rPr lang="en-US" dirty="0"/>
              <a:t> de </a:t>
            </a:r>
            <a:r>
              <a:rPr lang="en-US" dirty="0" err="1"/>
              <a:t>aplicare</a:t>
            </a:r>
            <a:r>
              <a:rPr lang="en-US" dirty="0"/>
              <a:t> </a:t>
            </a:r>
            <a:r>
              <a:rPr lang="en-US" dirty="0" err="1"/>
              <a:t>și</a:t>
            </a:r>
            <a:r>
              <a:rPr lang="en-US" dirty="0"/>
              <a:t> la </a:t>
            </a:r>
            <a:r>
              <a:rPr lang="en-US" dirty="0" err="1"/>
              <a:t>scări</a:t>
            </a:r>
            <a:r>
              <a:rPr lang="en-US" dirty="0"/>
              <a:t> de </a:t>
            </a:r>
            <a:r>
              <a:rPr lang="en-US" dirty="0" err="1"/>
              <a:t>lungime</a:t>
            </a:r>
            <a:r>
              <a:rPr lang="en-US" dirty="0"/>
              <a:t> </a:t>
            </a:r>
            <a:r>
              <a:rPr lang="en-US" dirty="0" err="1"/>
              <a:t>adecvate</a:t>
            </a:r>
            <a:endParaRPr lang="ro-RO" dirty="0"/>
          </a:p>
          <a:p>
            <a:pPr marL="0" indent="0">
              <a:buNone/>
            </a:pPr>
            <a:r>
              <a:rPr lang="en-US" dirty="0"/>
              <a:t>•</a:t>
            </a:r>
            <a:r>
              <a:rPr lang="en-US" dirty="0" err="1"/>
              <a:t>Modele</a:t>
            </a:r>
            <a:r>
              <a:rPr lang="en-US" dirty="0"/>
              <a:t> care permit o </a:t>
            </a:r>
            <a:r>
              <a:rPr lang="en-US" dirty="0" err="1"/>
              <a:t>conexiune</a:t>
            </a:r>
            <a:r>
              <a:rPr lang="en-US" dirty="0"/>
              <a:t> </a:t>
            </a:r>
            <a:r>
              <a:rPr lang="en-US" dirty="0" err="1"/>
              <a:t>cantitativă</a:t>
            </a:r>
            <a:r>
              <a:rPr lang="en-US" dirty="0"/>
              <a:t> </a:t>
            </a:r>
            <a:r>
              <a:rPr lang="en-US" dirty="0" err="1"/>
              <a:t>între</a:t>
            </a:r>
            <a:r>
              <a:rPr lang="en-US" dirty="0"/>
              <a:t> </a:t>
            </a:r>
            <a:r>
              <a:rPr lang="en-US" dirty="0" err="1"/>
              <a:t>măsurătorile</a:t>
            </a:r>
            <a:r>
              <a:rPr lang="en-US" dirty="0"/>
              <a:t> </a:t>
            </a:r>
            <a:r>
              <a:rPr lang="en-US" dirty="0" err="1"/>
              <a:t>mecanice</a:t>
            </a:r>
            <a:r>
              <a:rPr lang="en-US" dirty="0"/>
              <a:t> la </a:t>
            </a:r>
            <a:r>
              <a:rPr lang="en-US" dirty="0" err="1"/>
              <a:t>scară</a:t>
            </a:r>
            <a:r>
              <a:rPr lang="en-US" dirty="0"/>
              <a:t> </a:t>
            </a:r>
            <a:r>
              <a:rPr lang="en-US" dirty="0" err="1"/>
              <a:t>nanometrică</a:t>
            </a:r>
            <a:r>
              <a:rPr lang="en-US" dirty="0"/>
              <a:t> </a:t>
            </a:r>
            <a:r>
              <a:rPr lang="en-US" dirty="0" err="1"/>
              <a:t>și</a:t>
            </a:r>
            <a:r>
              <a:rPr lang="en-US" dirty="0"/>
              <a:t> </a:t>
            </a:r>
            <a:r>
              <a:rPr lang="en-US" dirty="0" err="1"/>
              <a:t>proprietățile</a:t>
            </a:r>
            <a:r>
              <a:rPr lang="en-US" dirty="0"/>
              <a:t> </a:t>
            </a:r>
            <a:r>
              <a:rPr lang="en-US" dirty="0" err="1"/>
              <a:t>materiale</a:t>
            </a:r>
            <a:r>
              <a:rPr lang="en-US" dirty="0"/>
              <a:t> </a:t>
            </a:r>
            <a:r>
              <a:rPr lang="en-US" dirty="0" err="1"/>
              <a:t>relevante</a:t>
            </a:r>
            <a:endParaRPr lang="ro-RO" dirty="0"/>
          </a:p>
          <a:p>
            <a:pPr marL="0" indent="0">
              <a:buNone/>
            </a:pPr>
            <a:r>
              <a:rPr lang="en-US" dirty="0"/>
              <a:t>•</a:t>
            </a:r>
            <a:r>
              <a:rPr lang="en-US" dirty="0" err="1"/>
              <a:t>Instrumentare</a:t>
            </a:r>
            <a:r>
              <a:rPr lang="en-US" dirty="0"/>
              <a:t> multi</a:t>
            </a:r>
            <a:r>
              <a:rPr lang="ro-RO" dirty="0"/>
              <a:t> </a:t>
            </a:r>
            <a:r>
              <a:rPr lang="en-US" dirty="0" err="1"/>
              <a:t>sondă</a:t>
            </a:r>
            <a:r>
              <a:rPr lang="en-US" dirty="0"/>
              <a:t> care </a:t>
            </a:r>
            <a:r>
              <a:rPr lang="en-US" dirty="0" err="1"/>
              <a:t>oferă</a:t>
            </a:r>
            <a:r>
              <a:rPr lang="en-US" dirty="0"/>
              <a:t> </a:t>
            </a:r>
            <a:r>
              <a:rPr lang="en-US" dirty="0" err="1"/>
              <a:t>informații</a:t>
            </a:r>
            <a:r>
              <a:rPr lang="en-US" dirty="0"/>
              <a:t> </a:t>
            </a:r>
            <a:r>
              <a:rPr lang="en-US" dirty="0" err="1"/>
              <a:t>mecanice</a:t>
            </a:r>
            <a:r>
              <a:rPr lang="en-US" dirty="0"/>
              <a:t> </a:t>
            </a:r>
            <a:r>
              <a:rPr lang="en-US" dirty="0" err="1"/>
              <a:t>detaliate</a:t>
            </a:r>
            <a:r>
              <a:rPr lang="en-US" dirty="0"/>
              <a:t> </a:t>
            </a:r>
            <a:r>
              <a:rPr lang="en-US" dirty="0" err="1"/>
              <a:t>în</a:t>
            </a:r>
            <a:r>
              <a:rPr lang="en-US" dirty="0"/>
              <a:t> </a:t>
            </a:r>
            <a:r>
              <a:rPr lang="en-US" dirty="0" err="1"/>
              <a:t>timpul</a:t>
            </a:r>
            <a:r>
              <a:rPr lang="en-US" dirty="0"/>
              <a:t> </a:t>
            </a:r>
            <a:r>
              <a:rPr lang="en-US" dirty="0" err="1"/>
              <a:t>și</a:t>
            </a:r>
            <a:r>
              <a:rPr lang="en-US" dirty="0"/>
              <a:t> </a:t>
            </a:r>
            <a:r>
              <a:rPr lang="en-US" dirty="0" err="1"/>
              <a:t>după</a:t>
            </a:r>
            <a:r>
              <a:rPr lang="ro-RO" dirty="0"/>
              <a:t> </a:t>
            </a:r>
            <a:r>
              <a:rPr lang="en-US" dirty="0" err="1"/>
              <a:t>măsurători</a:t>
            </a:r>
            <a:r>
              <a:rPr lang="en-US" dirty="0"/>
              <a:t> de </a:t>
            </a:r>
            <a:r>
              <a:rPr lang="en-US" dirty="0" err="1"/>
              <a:t>proprietăți</a:t>
            </a:r>
            <a:r>
              <a:rPr lang="en-US" dirty="0"/>
              <a:t> </a:t>
            </a:r>
            <a:r>
              <a:rPr lang="en-US" dirty="0" err="1"/>
              <a:t>nanomecanice</a:t>
            </a:r>
            <a:r>
              <a:rPr lang="en-US" dirty="0"/>
              <a:t> </a:t>
            </a:r>
            <a:r>
              <a:rPr lang="en-US" dirty="0" err="1"/>
              <a:t>pentru</a:t>
            </a:r>
            <a:r>
              <a:rPr lang="en-US" dirty="0"/>
              <a:t> </a:t>
            </a:r>
            <a:r>
              <a:rPr lang="en-US" dirty="0" err="1"/>
              <a:t>interpretarea</a:t>
            </a:r>
            <a:r>
              <a:rPr lang="en-US" dirty="0"/>
              <a:t> </a:t>
            </a:r>
            <a:r>
              <a:rPr lang="en-US" dirty="0" err="1"/>
              <a:t>corectă</a:t>
            </a:r>
            <a:r>
              <a:rPr lang="en-US" dirty="0"/>
              <a:t> a </a:t>
            </a:r>
            <a:r>
              <a:rPr lang="en-US" dirty="0" err="1"/>
              <a:t>datelor</a:t>
            </a:r>
            <a:r>
              <a:rPr lang="en-US" dirty="0"/>
              <a:t>; de </a:t>
            </a:r>
            <a:r>
              <a:rPr lang="en-US" dirty="0" err="1"/>
              <a:t>exemplu</a:t>
            </a:r>
            <a:r>
              <a:rPr lang="en-US" dirty="0"/>
              <a:t>,</a:t>
            </a:r>
            <a:r>
              <a:rPr lang="ro-RO" dirty="0"/>
              <a:t> </a:t>
            </a:r>
            <a:r>
              <a:rPr lang="en-US" dirty="0" err="1"/>
              <a:t>modificările</a:t>
            </a:r>
            <a:r>
              <a:rPr lang="en-US" dirty="0"/>
              <a:t> </a:t>
            </a:r>
            <a:r>
              <a:rPr lang="en-US" dirty="0" err="1"/>
              <a:t>microstructurale</a:t>
            </a:r>
            <a:r>
              <a:rPr lang="en-US" dirty="0"/>
              <a:t> </a:t>
            </a:r>
            <a:r>
              <a:rPr lang="en-US" dirty="0" err="1"/>
              <a:t>și</a:t>
            </a:r>
            <a:r>
              <a:rPr lang="en-US" dirty="0"/>
              <a:t> </a:t>
            </a:r>
            <a:r>
              <a:rPr lang="en-US" dirty="0" err="1"/>
              <a:t>modificările</a:t>
            </a:r>
            <a:r>
              <a:rPr lang="en-US" dirty="0"/>
              <a:t> </a:t>
            </a:r>
            <a:r>
              <a:rPr lang="en-US" dirty="0" err="1"/>
              <a:t>chimice</a:t>
            </a:r>
            <a:r>
              <a:rPr lang="en-US" dirty="0"/>
              <a:t> ca </a:t>
            </a:r>
            <a:r>
              <a:rPr lang="en-US" dirty="0" err="1"/>
              <a:t>urmare</a:t>
            </a:r>
            <a:r>
              <a:rPr lang="en-US" dirty="0"/>
              <a:t> a </a:t>
            </a:r>
            <a:r>
              <a:rPr lang="en-US" dirty="0" err="1"/>
              <a:t>sond</a:t>
            </a:r>
            <a:r>
              <a:rPr lang="ro-RO" dirty="0"/>
              <a:t>ei</a:t>
            </a:r>
            <a:r>
              <a:rPr lang="en-US" dirty="0"/>
              <a:t> </a:t>
            </a:r>
            <a:r>
              <a:rPr lang="en-US" dirty="0" err="1"/>
              <a:t>mecanic</a:t>
            </a:r>
            <a:r>
              <a:rPr lang="ro-RO" dirty="0"/>
              <a:t>e</a:t>
            </a:r>
            <a:r>
              <a:rPr lang="en-US" dirty="0"/>
              <a:t> </a:t>
            </a:r>
            <a:r>
              <a:rPr lang="en-US" dirty="0" err="1"/>
              <a:t>trebuie</a:t>
            </a:r>
            <a:r>
              <a:rPr lang="en-US" dirty="0"/>
              <a:t> </a:t>
            </a:r>
            <a:r>
              <a:rPr lang="en-US" dirty="0" err="1"/>
              <a:t>să</a:t>
            </a:r>
            <a:r>
              <a:rPr lang="en-US" dirty="0"/>
              <a:t> fie</a:t>
            </a:r>
            <a:r>
              <a:rPr lang="ro-RO" dirty="0"/>
              <a:t> </a:t>
            </a:r>
            <a:r>
              <a:rPr lang="en-US" dirty="0" err="1"/>
              <a:t>monitorizate</a:t>
            </a:r>
            <a:r>
              <a:rPr lang="en-US" dirty="0"/>
              <a:t> </a:t>
            </a:r>
            <a:r>
              <a:rPr lang="en-US" dirty="0" err="1"/>
              <a:t>și</a:t>
            </a:r>
            <a:r>
              <a:rPr lang="en-US" dirty="0"/>
              <a:t> </a:t>
            </a:r>
            <a:r>
              <a:rPr lang="en-US" dirty="0" err="1"/>
              <a:t>înțelese</a:t>
            </a:r>
            <a:r>
              <a:rPr lang="en-US" dirty="0"/>
              <a:t> </a:t>
            </a:r>
            <a:r>
              <a:rPr lang="en-US" dirty="0" err="1"/>
              <a:t>pentru</a:t>
            </a:r>
            <a:r>
              <a:rPr lang="en-US" dirty="0"/>
              <a:t> a </a:t>
            </a:r>
            <a:r>
              <a:rPr lang="en-US" dirty="0" err="1"/>
              <a:t>evita</a:t>
            </a:r>
            <a:r>
              <a:rPr lang="en-US" dirty="0"/>
              <a:t> </a:t>
            </a:r>
            <a:r>
              <a:rPr lang="en-US" dirty="0" err="1"/>
              <a:t>interpretarea</a:t>
            </a:r>
            <a:r>
              <a:rPr lang="en-US" dirty="0"/>
              <a:t> </a:t>
            </a:r>
            <a:r>
              <a:rPr lang="en-US" dirty="0" err="1"/>
              <a:t>greșită</a:t>
            </a:r>
            <a:r>
              <a:rPr lang="en-US" dirty="0"/>
              <a:t> a </a:t>
            </a:r>
            <a:r>
              <a:rPr lang="en-US" dirty="0" err="1"/>
              <a:t>rezultatelor</a:t>
            </a:r>
            <a:endParaRPr lang="ro-RO" dirty="0"/>
          </a:p>
          <a:p>
            <a:pPr marL="0" indent="0">
              <a:buNone/>
            </a:pPr>
            <a:r>
              <a:rPr lang="en-US" dirty="0"/>
              <a:t>•</a:t>
            </a:r>
            <a:r>
              <a:rPr lang="en-US" dirty="0" err="1"/>
              <a:t>Platforme</a:t>
            </a:r>
            <a:r>
              <a:rPr lang="en-US" dirty="0"/>
              <a:t> de </a:t>
            </a:r>
            <a:r>
              <a:rPr lang="en-US" dirty="0" err="1"/>
              <a:t>metrologie</a:t>
            </a:r>
            <a:r>
              <a:rPr lang="en-US" dirty="0"/>
              <a:t> automate care permit o </a:t>
            </a:r>
            <a:r>
              <a:rPr lang="en-US" dirty="0" err="1"/>
              <a:t>rezoluție</a:t>
            </a:r>
            <a:r>
              <a:rPr lang="en-US" dirty="0"/>
              <a:t> </a:t>
            </a:r>
            <a:r>
              <a:rPr lang="en-US" dirty="0" err="1"/>
              <a:t>integrată</a:t>
            </a:r>
            <a:r>
              <a:rPr lang="en-US" dirty="0"/>
              <a:t>, </a:t>
            </a:r>
            <a:r>
              <a:rPr lang="en-US" dirty="0" err="1"/>
              <a:t>multifuncțională</a:t>
            </a:r>
            <a:r>
              <a:rPr lang="en-US" dirty="0"/>
              <a:t> </a:t>
            </a:r>
            <a:r>
              <a:rPr lang="en-US" dirty="0" err="1"/>
              <a:t>și</a:t>
            </a:r>
            <a:r>
              <a:rPr lang="en-US" dirty="0"/>
              <a:t> </a:t>
            </a:r>
            <a:r>
              <a:rPr lang="en-US" dirty="0" err="1"/>
              <a:t>spațială</a:t>
            </a:r>
            <a:r>
              <a:rPr lang="ro-RO" dirty="0"/>
              <a:t> rapidă, </a:t>
            </a:r>
            <a:r>
              <a:rPr lang="en-US" dirty="0" err="1"/>
              <a:t>măsurători</a:t>
            </a:r>
            <a:r>
              <a:rPr lang="en-US" dirty="0"/>
              <a:t> </a:t>
            </a:r>
            <a:r>
              <a:rPr lang="en-US" dirty="0" err="1"/>
              <a:t>și</a:t>
            </a:r>
            <a:r>
              <a:rPr lang="en-US" dirty="0"/>
              <a:t> </a:t>
            </a:r>
            <a:r>
              <a:rPr lang="en-US" dirty="0" err="1"/>
              <a:t>analize</a:t>
            </a:r>
            <a:r>
              <a:rPr lang="en-US" dirty="0"/>
              <a:t> </a:t>
            </a:r>
            <a:r>
              <a:rPr lang="en-US" dirty="0" err="1"/>
              <a:t>nanomecanice</a:t>
            </a:r>
            <a:r>
              <a:rPr lang="en-US" dirty="0"/>
              <a:t> </a:t>
            </a:r>
            <a:r>
              <a:rPr lang="en-US" dirty="0" err="1"/>
              <a:t>rapide</a:t>
            </a:r>
            <a:endParaRPr lang="en-US" dirty="0"/>
          </a:p>
        </p:txBody>
      </p:sp>
      <p:pic>
        <p:nvPicPr>
          <p:cNvPr id="5" name="Imagine 4">
            <a:extLst>
              <a:ext uri="{FF2B5EF4-FFF2-40B4-BE49-F238E27FC236}">
                <a16:creationId xmlns:a16="http://schemas.microsoft.com/office/drawing/2014/main" xmlns="" id="{09E72B47-FBAD-692A-F6BE-DEA034490B62}"/>
              </a:ext>
            </a:extLst>
          </p:cNvPr>
          <p:cNvPicPr>
            <a:picLocks noChangeAspect="1"/>
          </p:cNvPicPr>
          <p:nvPr/>
        </p:nvPicPr>
        <p:blipFill>
          <a:blip r:embed="rId2"/>
          <a:stretch>
            <a:fillRect/>
          </a:stretch>
        </p:blipFill>
        <p:spPr>
          <a:xfrm>
            <a:off x="7683662" y="1387929"/>
            <a:ext cx="4172532" cy="2248214"/>
          </a:xfrm>
          <a:prstGeom prst="rect">
            <a:avLst/>
          </a:prstGeom>
        </p:spPr>
      </p:pic>
      <p:sp>
        <p:nvSpPr>
          <p:cNvPr id="7" name="CasetăText 6">
            <a:extLst>
              <a:ext uri="{FF2B5EF4-FFF2-40B4-BE49-F238E27FC236}">
                <a16:creationId xmlns:a16="http://schemas.microsoft.com/office/drawing/2014/main" xmlns="" id="{1F6EE298-6E06-DEAC-4ED4-14F75F45920E}"/>
              </a:ext>
            </a:extLst>
          </p:cNvPr>
          <p:cNvSpPr txBox="1"/>
          <p:nvPr/>
        </p:nvSpPr>
        <p:spPr>
          <a:xfrm>
            <a:off x="7872510" y="4140847"/>
            <a:ext cx="4172533" cy="1477328"/>
          </a:xfrm>
          <a:prstGeom prst="rect">
            <a:avLst/>
          </a:prstGeom>
          <a:noFill/>
        </p:spPr>
        <p:txBody>
          <a:bodyPr wrap="square">
            <a:spAutoFit/>
          </a:bodyPr>
          <a:lstStyle/>
          <a:p>
            <a:pPr algn="just"/>
            <a:r>
              <a:rPr lang="en-US" dirty="0"/>
              <a:t>Direct measurements of atomic bonding forces often involve consideration of different possible crystalline structures at contacts, as illustrated by these three configurations of a Au nanowire</a:t>
            </a:r>
          </a:p>
        </p:txBody>
      </p:sp>
    </p:spTree>
    <p:extLst>
      <p:ext uri="{BB962C8B-B14F-4D97-AF65-F5344CB8AC3E}">
        <p14:creationId xmlns:p14="http://schemas.microsoft.com/office/powerpoint/2010/main" val="4057197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D875295D-1E3C-DBE1-E2E9-0220043F15E5}"/>
              </a:ext>
            </a:extLst>
          </p:cNvPr>
          <p:cNvSpPr>
            <a:spLocks noGrp="1"/>
          </p:cNvSpPr>
          <p:nvPr>
            <p:ph type="title"/>
          </p:nvPr>
        </p:nvSpPr>
        <p:spPr>
          <a:xfrm>
            <a:off x="581192" y="702156"/>
            <a:ext cx="11610808" cy="718430"/>
          </a:xfrm>
        </p:spPr>
        <p:txBody>
          <a:bodyPr/>
          <a:lstStyle/>
          <a:p>
            <a:r>
              <a:rPr lang="en-US" dirty="0"/>
              <a:t>Current State of the Art of Nanomechanical Instrumentation</a:t>
            </a:r>
          </a:p>
        </p:txBody>
      </p:sp>
      <p:graphicFrame>
        <p:nvGraphicFramePr>
          <p:cNvPr id="4" name="Substituent conținut 3">
            <a:extLst>
              <a:ext uri="{FF2B5EF4-FFF2-40B4-BE49-F238E27FC236}">
                <a16:creationId xmlns:a16="http://schemas.microsoft.com/office/drawing/2014/main" xmlns="" id="{05495831-34B1-B542-9BD8-79BA880CEEB6}"/>
              </a:ext>
            </a:extLst>
          </p:cNvPr>
          <p:cNvGraphicFramePr>
            <a:graphicFrameLocks noGrp="1"/>
          </p:cNvGraphicFramePr>
          <p:nvPr>
            <p:ph idx="1"/>
            <p:extLst>
              <p:ext uri="{D42A27DB-BD31-4B8C-83A1-F6EECF244321}">
                <p14:modId xmlns:p14="http://schemas.microsoft.com/office/powerpoint/2010/main" val="491142264"/>
              </p:ext>
            </p:extLst>
          </p:nvPr>
        </p:nvGraphicFramePr>
        <p:xfrm>
          <a:off x="581192" y="1420586"/>
          <a:ext cx="11029950" cy="4937760"/>
        </p:xfrm>
        <a:graphic>
          <a:graphicData uri="http://schemas.openxmlformats.org/drawingml/2006/table">
            <a:tbl>
              <a:tblPr firstRow="1" bandRow="1">
                <a:tableStyleId>{5C22544A-7EE6-4342-B048-85BDC9FD1C3A}</a:tableStyleId>
              </a:tblPr>
              <a:tblGrid>
                <a:gridCol w="1838325">
                  <a:extLst>
                    <a:ext uri="{9D8B030D-6E8A-4147-A177-3AD203B41FA5}">
                      <a16:colId xmlns:a16="http://schemas.microsoft.com/office/drawing/2014/main" xmlns="" val="3990704360"/>
                    </a:ext>
                  </a:extLst>
                </a:gridCol>
                <a:gridCol w="2134554">
                  <a:extLst>
                    <a:ext uri="{9D8B030D-6E8A-4147-A177-3AD203B41FA5}">
                      <a16:colId xmlns:a16="http://schemas.microsoft.com/office/drawing/2014/main" xmlns="" val="2455554853"/>
                    </a:ext>
                  </a:extLst>
                </a:gridCol>
                <a:gridCol w="1783976">
                  <a:extLst>
                    <a:ext uri="{9D8B030D-6E8A-4147-A177-3AD203B41FA5}">
                      <a16:colId xmlns:a16="http://schemas.microsoft.com/office/drawing/2014/main" xmlns="" val="2685424602"/>
                    </a:ext>
                  </a:extLst>
                </a:gridCol>
                <a:gridCol w="1837765">
                  <a:extLst>
                    <a:ext uri="{9D8B030D-6E8A-4147-A177-3AD203B41FA5}">
                      <a16:colId xmlns:a16="http://schemas.microsoft.com/office/drawing/2014/main" xmlns="" val="2032727577"/>
                    </a:ext>
                  </a:extLst>
                </a:gridCol>
                <a:gridCol w="1597005">
                  <a:extLst>
                    <a:ext uri="{9D8B030D-6E8A-4147-A177-3AD203B41FA5}">
                      <a16:colId xmlns:a16="http://schemas.microsoft.com/office/drawing/2014/main" xmlns="" val="1854811896"/>
                    </a:ext>
                  </a:extLst>
                </a:gridCol>
                <a:gridCol w="1838325">
                  <a:extLst>
                    <a:ext uri="{9D8B030D-6E8A-4147-A177-3AD203B41FA5}">
                      <a16:colId xmlns:a16="http://schemas.microsoft.com/office/drawing/2014/main" xmlns="" val="632781437"/>
                    </a:ext>
                  </a:extLst>
                </a:gridCol>
              </a:tblGrid>
              <a:tr h="370840">
                <a:tc>
                  <a:txBody>
                    <a:bodyPr/>
                    <a:lstStyle/>
                    <a:p>
                      <a:r>
                        <a:rPr lang="ro-RO" dirty="0" err="1"/>
                        <a:t>Instrumentation</a:t>
                      </a:r>
                      <a:endParaRPr lang="en-US" dirty="0"/>
                    </a:p>
                  </a:txBody>
                  <a:tcPr/>
                </a:tc>
                <a:tc>
                  <a:txBody>
                    <a:bodyPr/>
                    <a:lstStyle/>
                    <a:p>
                      <a:r>
                        <a:rPr lang="ro-RO" dirty="0" err="1"/>
                        <a:t>Accuracy</a:t>
                      </a:r>
                      <a:endParaRPr lang="en-US" dirty="0"/>
                    </a:p>
                  </a:txBody>
                  <a:tcPr/>
                </a:tc>
                <a:tc>
                  <a:txBody>
                    <a:bodyPr/>
                    <a:lstStyle/>
                    <a:p>
                      <a:r>
                        <a:rPr lang="ro-RO" dirty="0" err="1"/>
                        <a:t>Sensitivity</a:t>
                      </a:r>
                      <a:endParaRPr lang="en-US" dirty="0"/>
                    </a:p>
                  </a:txBody>
                  <a:tcPr/>
                </a:tc>
                <a:tc>
                  <a:txBody>
                    <a:bodyPr/>
                    <a:lstStyle/>
                    <a:p>
                      <a:r>
                        <a:rPr lang="ro-RO" dirty="0" err="1"/>
                        <a:t>Resolution</a:t>
                      </a:r>
                      <a:endParaRPr lang="en-US" dirty="0"/>
                    </a:p>
                  </a:txBody>
                  <a:tcPr/>
                </a:tc>
                <a:tc>
                  <a:txBody>
                    <a:bodyPr/>
                    <a:lstStyle/>
                    <a:p>
                      <a:r>
                        <a:rPr lang="ro-RO" dirty="0" err="1"/>
                        <a:t>Precission</a:t>
                      </a:r>
                      <a:endParaRPr lang="en-US" dirty="0"/>
                    </a:p>
                  </a:txBody>
                  <a:tcPr/>
                </a:tc>
                <a:tc>
                  <a:txBody>
                    <a:bodyPr/>
                    <a:lstStyle/>
                    <a:p>
                      <a:r>
                        <a:rPr lang="en-US" sz="1600" dirty="0"/>
                        <a:t>Compatibility</a:t>
                      </a:r>
                      <a:r>
                        <a:rPr lang="ro-RO" sz="1600" dirty="0"/>
                        <a:t> </a:t>
                      </a:r>
                      <a:r>
                        <a:rPr lang="en-US" sz="1600" dirty="0"/>
                        <a:t>with</a:t>
                      </a:r>
                    </a:p>
                    <a:p>
                      <a:r>
                        <a:rPr lang="en-US" sz="1600" dirty="0"/>
                        <a:t>Different</a:t>
                      </a:r>
                      <a:r>
                        <a:rPr lang="ro-RO" sz="1600" dirty="0"/>
                        <a:t> </a:t>
                      </a:r>
                      <a:r>
                        <a:rPr lang="en-US" sz="1600" dirty="0"/>
                        <a:t>Material</a:t>
                      </a:r>
                    </a:p>
                    <a:p>
                      <a:r>
                        <a:rPr lang="en-US" sz="1600" dirty="0"/>
                        <a:t>System</a:t>
                      </a:r>
                    </a:p>
                  </a:txBody>
                  <a:tcPr/>
                </a:tc>
                <a:extLst>
                  <a:ext uri="{0D108BD9-81ED-4DB2-BD59-A6C34878D82A}">
                    <a16:rowId xmlns:a16="http://schemas.microsoft.com/office/drawing/2014/main" xmlns="" val="1039478343"/>
                  </a:ext>
                </a:extLst>
              </a:tr>
              <a:tr h="370840">
                <a:tc>
                  <a:txBody>
                    <a:bodyPr/>
                    <a:lstStyle/>
                    <a:p>
                      <a:r>
                        <a:rPr lang="en-US" dirty="0"/>
                        <a:t>Scanning Probe</a:t>
                      </a:r>
                    </a:p>
                    <a:p>
                      <a:r>
                        <a:rPr lang="en-US" dirty="0"/>
                        <a:t>Microscopes</a:t>
                      </a:r>
                    </a:p>
                  </a:txBody>
                  <a:tcPr/>
                </a:tc>
                <a:tc>
                  <a:txBody>
                    <a:bodyPr/>
                    <a:lstStyle/>
                    <a:p>
                      <a:r>
                        <a:rPr lang="en-US" sz="1200" dirty="0"/>
                        <a:t>• Greatest challenge</a:t>
                      </a:r>
                    </a:p>
                    <a:p>
                      <a:r>
                        <a:rPr lang="en-US" sz="1200" dirty="0"/>
                        <a:t>• Calibration-dependent</a:t>
                      </a:r>
                    </a:p>
                    <a:p>
                      <a:r>
                        <a:rPr lang="en-US" sz="1200" dirty="0"/>
                        <a:t>• Tip and surface</a:t>
                      </a:r>
                      <a:r>
                        <a:rPr lang="ro-RO" sz="1200" dirty="0"/>
                        <a:t> </a:t>
                      </a:r>
                      <a:r>
                        <a:rPr lang="en-US" sz="1200" dirty="0"/>
                        <a:t>damage contributes to</a:t>
                      </a:r>
                    </a:p>
                    <a:p>
                      <a:r>
                        <a:rPr lang="en-US" sz="1200" dirty="0"/>
                        <a:t>poor accuracy</a:t>
                      </a:r>
                    </a:p>
                  </a:txBody>
                  <a:tcPr/>
                </a:tc>
                <a:tc>
                  <a:txBody>
                    <a:bodyPr/>
                    <a:lstStyle/>
                    <a:p>
                      <a:r>
                        <a:rPr lang="en-US" sz="1200" dirty="0"/>
                        <a:t>• Piconewton to</a:t>
                      </a:r>
                      <a:r>
                        <a:rPr lang="ro-RO" sz="1200" dirty="0"/>
                        <a:t> </a:t>
                      </a:r>
                      <a:r>
                        <a:rPr lang="en-US" sz="1200" dirty="0"/>
                        <a:t>nanonewton</a:t>
                      </a:r>
                      <a:r>
                        <a:rPr lang="ro-RO" sz="1200" dirty="0"/>
                        <a:t> </a:t>
                      </a:r>
                      <a:r>
                        <a:rPr lang="en-US" sz="1200" dirty="0"/>
                        <a:t>range</a:t>
                      </a:r>
                    </a:p>
                    <a:p>
                      <a:r>
                        <a:rPr lang="en-US" sz="1200" dirty="0"/>
                        <a:t>• Can be</a:t>
                      </a:r>
                      <a:r>
                        <a:rPr lang="ro-RO" sz="1200" dirty="0"/>
                        <a:t> </a:t>
                      </a:r>
                      <a:r>
                        <a:rPr lang="en-US" sz="1200" dirty="0"/>
                        <a:t>enhanced</a:t>
                      </a:r>
                    </a:p>
                    <a:p>
                      <a:r>
                        <a:rPr lang="en-US" sz="1200" dirty="0"/>
                        <a:t>Through</a:t>
                      </a:r>
                      <a:r>
                        <a:rPr lang="ro-RO" sz="1200" dirty="0"/>
                        <a:t> </a:t>
                      </a:r>
                      <a:r>
                        <a:rPr lang="en-US" sz="1200" dirty="0"/>
                        <a:t>chemical</a:t>
                      </a:r>
                    </a:p>
                    <a:p>
                      <a:r>
                        <a:rPr lang="en-US" sz="1200" dirty="0"/>
                        <a:t>Modification</a:t>
                      </a:r>
                      <a:r>
                        <a:rPr lang="ro-RO" sz="1200" dirty="0"/>
                        <a:t> </a:t>
                      </a:r>
                      <a:r>
                        <a:rPr lang="en-US" sz="1200" dirty="0"/>
                        <a:t>of the </a:t>
                      </a:r>
                      <a:r>
                        <a:rPr lang="en-US" sz="1200" dirty="0" err="1"/>
                        <a:t>ti</a:t>
                      </a:r>
                      <a:r>
                        <a:rPr lang="ro-RO" sz="1200" dirty="0"/>
                        <a:t>p</a:t>
                      </a:r>
                      <a:endParaRPr lang="en-US" sz="1200" dirty="0"/>
                    </a:p>
                  </a:txBody>
                  <a:tcPr/>
                </a:tc>
                <a:tc>
                  <a:txBody>
                    <a:bodyPr/>
                    <a:lstStyle/>
                    <a:p>
                      <a:r>
                        <a:rPr lang="en-US" sz="1200" dirty="0"/>
                        <a:t>• </a:t>
                      </a:r>
                      <a:r>
                        <a:rPr lang="en-US" sz="1200" dirty="0" err="1"/>
                        <a:t>Subnanometer</a:t>
                      </a:r>
                      <a:endParaRPr lang="en-US" sz="1200" dirty="0"/>
                    </a:p>
                    <a:p>
                      <a:r>
                        <a:rPr lang="en-US" sz="1200" dirty="0"/>
                        <a:t>• Dependent on</a:t>
                      </a:r>
                      <a:r>
                        <a:rPr lang="ro-RO" sz="1200" dirty="0"/>
                        <a:t> </a:t>
                      </a:r>
                      <a:r>
                        <a:rPr lang="en-US" sz="1200" dirty="0"/>
                        <a:t>scanning mode</a:t>
                      </a:r>
                      <a:r>
                        <a:rPr lang="ro-RO" sz="1200" dirty="0"/>
                        <a:t> </a:t>
                      </a:r>
                      <a:r>
                        <a:rPr lang="en-US" sz="1200" dirty="0"/>
                        <a:t>and sharpness</a:t>
                      </a:r>
                      <a:r>
                        <a:rPr lang="ro-RO" sz="1200" dirty="0"/>
                        <a:t> </a:t>
                      </a:r>
                      <a:r>
                        <a:rPr lang="en-US" sz="1200" dirty="0"/>
                        <a:t>of tip</a:t>
                      </a:r>
                    </a:p>
                  </a:txBody>
                  <a:tcPr/>
                </a:tc>
                <a:tc>
                  <a:txBody>
                    <a:bodyPr/>
                    <a:lstStyle/>
                    <a:p>
                      <a:r>
                        <a:rPr lang="en-US" sz="1200" dirty="0"/>
                        <a:t>• Dependent on</a:t>
                      </a:r>
                    </a:p>
                    <a:p>
                      <a:r>
                        <a:rPr lang="en-US" sz="1200" dirty="0"/>
                        <a:t>cantilever,</a:t>
                      </a:r>
                      <a:r>
                        <a:rPr lang="ro-RO" sz="1200" dirty="0"/>
                        <a:t> </a:t>
                      </a:r>
                      <a:r>
                        <a:rPr lang="en-US" sz="1200" dirty="0"/>
                        <a:t>environment,</a:t>
                      </a:r>
                    </a:p>
                    <a:p>
                      <a:r>
                        <a:rPr lang="en-US" sz="1200" dirty="0"/>
                        <a:t>and scanner</a:t>
                      </a:r>
                      <a:r>
                        <a:rPr lang="ro-RO" sz="1200" dirty="0"/>
                        <a:t> p</a:t>
                      </a:r>
                      <a:r>
                        <a:rPr lang="en-US" sz="1200" dirty="0" err="1"/>
                        <a:t>erformanc</a:t>
                      </a:r>
                      <a:r>
                        <a:rPr lang="ro-RO" sz="1200" dirty="0"/>
                        <a:t>e</a:t>
                      </a:r>
                      <a:endParaRPr lang="en-US" sz="1200" dirty="0"/>
                    </a:p>
                  </a:txBody>
                  <a:tcPr/>
                </a:tc>
                <a:tc>
                  <a:txBody>
                    <a:bodyPr/>
                    <a:lstStyle/>
                    <a:p>
                      <a:r>
                        <a:rPr lang="en-US" sz="1200" dirty="0"/>
                        <a:t>• Limited to</a:t>
                      </a:r>
                      <a:r>
                        <a:rPr lang="ro-RO" sz="1200" dirty="0"/>
                        <a:t> </a:t>
                      </a:r>
                      <a:r>
                        <a:rPr lang="en-US" sz="1200" dirty="0"/>
                        <a:t>materials with</a:t>
                      </a:r>
                      <a:r>
                        <a:rPr lang="ro-RO" sz="1200" dirty="0"/>
                        <a:t> </a:t>
                      </a:r>
                      <a:r>
                        <a:rPr lang="en-US" sz="1200" dirty="0"/>
                        <a:t>E &gt; 109 Pa</a:t>
                      </a:r>
                    </a:p>
                  </a:txBody>
                  <a:tcPr/>
                </a:tc>
                <a:extLst>
                  <a:ext uri="{0D108BD9-81ED-4DB2-BD59-A6C34878D82A}">
                    <a16:rowId xmlns:a16="http://schemas.microsoft.com/office/drawing/2014/main" xmlns="" val="4289657784"/>
                  </a:ext>
                </a:extLst>
              </a:tr>
              <a:tr h="370840">
                <a:tc>
                  <a:txBody>
                    <a:bodyPr/>
                    <a:lstStyle/>
                    <a:p>
                      <a:r>
                        <a:rPr lang="en-US" dirty="0"/>
                        <a:t>Instrumented</a:t>
                      </a:r>
                    </a:p>
                    <a:p>
                      <a:r>
                        <a:rPr lang="en-US" dirty="0"/>
                        <a:t>Indentation Testing</a:t>
                      </a:r>
                    </a:p>
                  </a:txBody>
                  <a:tcPr/>
                </a:tc>
                <a:tc>
                  <a:txBody>
                    <a:bodyPr/>
                    <a:lstStyle/>
                    <a:p>
                      <a:r>
                        <a:rPr lang="en-US" sz="1200" dirty="0"/>
                        <a:t>• Large uncertainties at</a:t>
                      </a:r>
                    </a:p>
                    <a:p>
                      <a:r>
                        <a:rPr lang="en-US" sz="1200" dirty="0"/>
                        <a:t>small forces and</a:t>
                      </a:r>
                    </a:p>
                    <a:p>
                      <a:r>
                        <a:rPr lang="en-US" sz="1200" dirty="0"/>
                        <a:t>displacements</a:t>
                      </a:r>
                    </a:p>
                    <a:p>
                      <a:r>
                        <a:rPr lang="en-US" sz="1200" dirty="0"/>
                        <a:t>• Model-dependent</a:t>
                      </a:r>
                    </a:p>
                    <a:p>
                      <a:r>
                        <a:rPr lang="en-US" sz="1200" dirty="0"/>
                        <a:t>results</a:t>
                      </a:r>
                    </a:p>
                  </a:txBody>
                  <a:tcPr/>
                </a:tc>
                <a:tc>
                  <a:txBody>
                    <a:bodyPr/>
                    <a:lstStyle/>
                    <a:p>
                      <a:r>
                        <a:rPr lang="en-US" sz="1200" dirty="0"/>
                        <a:t>• Nanonewton to</a:t>
                      </a:r>
                    </a:p>
                    <a:p>
                      <a:r>
                        <a:rPr lang="en-US" sz="1200" dirty="0"/>
                        <a:t>Millinewton</a:t>
                      </a:r>
                      <a:r>
                        <a:rPr lang="ro-RO" sz="1200" dirty="0"/>
                        <a:t> </a:t>
                      </a:r>
                      <a:r>
                        <a:rPr lang="en-US" sz="1200" dirty="0"/>
                        <a:t>range</a:t>
                      </a:r>
                    </a:p>
                    <a:p>
                      <a:r>
                        <a:rPr lang="en-US" sz="1200" dirty="0"/>
                        <a:t>• Can be</a:t>
                      </a:r>
                      <a:r>
                        <a:rPr lang="ro-RO" sz="1200" dirty="0"/>
                        <a:t> </a:t>
                      </a:r>
                      <a:r>
                        <a:rPr lang="en-US" sz="1200" dirty="0"/>
                        <a:t>enhanced by</a:t>
                      </a:r>
                    </a:p>
                    <a:p>
                      <a:r>
                        <a:rPr lang="en-US" sz="1200" dirty="0"/>
                        <a:t>Harmonic</a:t>
                      </a:r>
                      <a:r>
                        <a:rPr lang="ro-RO" sz="1200" dirty="0"/>
                        <a:t> </a:t>
                      </a:r>
                      <a:r>
                        <a:rPr lang="en-US" sz="1200" dirty="0"/>
                        <a:t>Oscillation</a:t>
                      </a:r>
                    </a:p>
                  </a:txBody>
                  <a:tcPr/>
                </a:tc>
                <a:tc>
                  <a:txBody>
                    <a:bodyPr/>
                    <a:lstStyle/>
                    <a:p>
                      <a:r>
                        <a:rPr lang="en-US" sz="1200" dirty="0"/>
                        <a:t>• Large tips not</a:t>
                      </a:r>
                    </a:p>
                    <a:p>
                      <a:r>
                        <a:rPr lang="en-US" sz="1200" dirty="0"/>
                        <a:t>conducive to</a:t>
                      </a:r>
                      <a:r>
                        <a:rPr lang="ro-RO" sz="1200" dirty="0"/>
                        <a:t> </a:t>
                      </a:r>
                      <a:r>
                        <a:rPr lang="en-US" sz="1200" dirty="0"/>
                        <a:t>nanoscale</a:t>
                      </a:r>
                    </a:p>
                    <a:p>
                      <a:r>
                        <a:rPr lang="en-US" sz="1200" dirty="0"/>
                        <a:t>measurement</a:t>
                      </a:r>
                    </a:p>
                  </a:txBody>
                  <a:tcPr/>
                </a:tc>
                <a:tc>
                  <a:txBody>
                    <a:bodyPr/>
                    <a:lstStyle/>
                    <a:p>
                      <a:r>
                        <a:rPr lang="en-US" sz="1200" dirty="0"/>
                        <a:t>• Highly</a:t>
                      </a:r>
                      <a:r>
                        <a:rPr lang="ro-RO" sz="1200" dirty="0"/>
                        <a:t> </a:t>
                      </a:r>
                      <a:r>
                        <a:rPr lang="en-US" sz="1200" dirty="0"/>
                        <a:t>dependent on tip</a:t>
                      </a:r>
                      <a:r>
                        <a:rPr lang="ro-RO" sz="1200" dirty="0"/>
                        <a:t> </a:t>
                      </a:r>
                      <a:r>
                        <a:rPr lang="en-US" sz="1200" dirty="0"/>
                        <a:t>shape</a:t>
                      </a:r>
                      <a:r>
                        <a:rPr lang="ro-RO" sz="1200" dirty="0"/>
                        <a:t> </a:t>
                      </a:r>
                      <a:r>
                        <a:rPr lang="en-US" sz="1200" dirty="0"/>
                        <a:t>Knowledge</a:t>
                      </a:r>
                    </a:p>
                  </a:txBody>
                  <a:tcPr/>
                </a:tc>
                <a:tc>
                  <a:txBody>
                    <a:bodyPr/>
                    <a:lstStyle/>
                    <a:p>
                      <a:r>
                        <a:rPr lang="en-US" sz="1200" dirty="0"/>
                        <a:t>• Limited to</a:t>
                      </a:r>
                      <a:r>
                        <a:rPr lang="ro-RO" sz="1200" dirty="0"/>
                        <a:t> </a:t>
                      </a:r>
                      <a:r>
                        <a:rPr lang="en-US" sz="1200" dirty="0"/>
                        <a:t>materials with</a:t>
                      </a:r>
                      <a:r>
                        <a:rPr lang="ro-RO" sz="1200" dirty="0"/>
                        <a:t> </a:t>
                      </a:r>
                      <a:r>
                        <a:rPr lang="en-US" sz="1200" dirty="0"/>
                        <a:t>E &gt; 106 Pa</a:t>
                      </a:r>
                    </a:p>
                  </a:txBody>
                  <a:tcPr/>
                </a:tc>
                <a:extLst>
                  <a:ext uri="{0D108BD9-81ED-4DB2-BD59-A6C34878D82A}">
                    <a16:rowId xmlns:a16="http://schemas.microsoft.com/office/drawing/2014/main" xmlns="" val="2873312317"/>
                  </a:ext>
                </a:extLst>
              </a:tr>
              <a:tr h="370840">
                <a:tc>
                  <a:txBody>
                    <a:bodyPr/>
                    <a:lstStyle/>
                    <a:p>
                      <a:r>
                        <a:rPr lang="en-US" dirty="0"/>
                        <a:t>Tribometers and</a:t>
                      </a:r>
                    </a:p>
                    <a:p>
                      <a:r>
                        <a:rPr lang="en-US" dirty="0" err="1"/>
                        <a:t>Nanoscratch</a:t>
                      </a:r>
                      <a:r>
                        <a:rPr lang="en-US" dirty="0"/>
                        <a:t> Testers</a:t>
                      </a:r>
                    </a:p>
                  </a:txBody>
                  <a:tcPr/>
                </a:tc>
                <a:tc>
                  <a:txBody>
                    <a:bodyPr/>
                    <a:lstStyle/>
                    <a:p>
                      <a:r>
                        <a:rPr lang="en-US" sz="1200" dirty="0"/>
                        <a:t>• Real area of contact</a:t>
                      </a:r>
                    </a:p>
                    <a:p>
                      <a:r>
                        <a:rPr lang="en-US" sz="1200" dirty="0"/>
                        <a:t>determination is the</a:t>
                      </a:r>
                      <a:r>
                        <a:rPr lang="ro-RO" sz="1200" dirty="0"/>
                        <a:t> </a:t>
                      </a:r>
                      <a:r>
                        <a:rPr lang="en-US" sz="1200" dirty="0"/>
                        <a:t>major limitation</a:t>
                      </a:r>
                    </a:p>
                    <a:p>
                      <a:r>
                        <a:rPr lang="en-US" sz="1200" dirty="0"/>
                        <a:t>• Higher requirements</a:t>
                      </a:r>
                      <a:r>
                        <a:rPr lang="ro-RO" sz="1200" dirty="0"/>
                        <a:t> </a:t>
                      </a:r>
                      <a:r>
                        <a:rPr lang="en-US" sz="1200" dirty="0"/>
                        <a:t>in rigidity because</a:t>
                      </a:r>
                      <a:r>
                        <a:rPr lang="ro-RO" sz="1200" dirty="0"/>
                        <a:t> </a:t>
                      </a:r>
                      <a:r>
                        <a:rPr lang="en-US" sz="1200" dirty="0"/>
                        <a:t>lateral resistance can</a:t>
                      </a:r>
                      <a:r>
                        <a:rPr lang="ro-RO" sz="1200" dirty="0"/>
                        <a:t> </a:t>
                      </a:r>
                      <a:r>
                        <a:rPr lang="en-US" sz="1200" dirty="0"/>
                        <a:t>be large</a:t>
                      </a:r>
                    </a:p>
                    <a:p>
                      <a:r>
                        <a:rPr lang="en-US" sz="1200" dirty="0"/>
                        <a:t>• Force sensors are</a:t>
                      </a:r>
                      <a:r>
                        <a:rPr lang="ro-RO" sz="1200" dirty="0"/>
                        <a:t> </a:t>
                      </a:r>
                      <a:r>
                        <a:rPr lang="en-US" sz="1200" dirty="0"/>
                        <a:t>more sensitive than</a:t>
                      </a:r>
                      <a:r>
                        <a:rPr lang="ro-RO" sz="1200" dirty="0"/>
                        <a:t> </a:t>
                      </a:r>
                      <a:r>
                        <a:rPr lang="en-US" sz="1200" dirty="0"/>
                        <a:t>instrumented</a:t>
                      </a:r>
                    </a:p>
                    <a:p>
                      <a:r>
                        <a:rPr lang="en-US" sz="1200" dirty="0"/>
                        <a:t>indentation testing</a:t>
                      </a:r>
                      <a:r>
                        <a:rPr lang="ro-RO" sz="1200" dirty="0"/>
                        <a:t> </a:t>
                      </a:r>
                      <a:r>
                        <a:rPr lang="en-US" sz="1200" dirty="0"/>
                        <a:t>but less than scanning</a:t>
                      </a:r>
                      <a:r>
                        <a:rPr lang="ro-RO" sz="1200"/>
                        <a:t> </a:t>
                      </a:r>
                      <a:r>
                        <a:rPr lang="en-US" sz="1200"/>
                        <a:t>probe </a:t>
                      </a:r>
                      <a:r>
                        <a:rPr lang="en-US" sz="1200" dirty="0"/>
                        <a:t>microscope</a:t>
                      </a:r>
                    </a:p>
                  </a:txBody>
                  <a:tcPr/>
                </a:tc>
                <a:tc>
                  <a:txBody>
                    <a:bodyPr/>
                    <a:lstStyle/>
                    <a:p>
                      <a:r>
                        <a:rPr lang="en-US" sz="1200" dirty="0"/>
                        <a:t>• Nanonewton to</a:t>
                      </a:r>
                    </a:p>
                    <a:p>
                      <a:r>
                        <a:rPr lang="en-US" sz="1200" dirty="0"/>
                        <a:t>Millinewton</a:t>
                      </a:r>
                      <a:r>
                        <a:rPr lang="ro-RO" sz="1200" dirty="0"/>
                        <a:t> </a:t>
                      </a:r>
                      <a:r>
                        <a:rPr lang="en-US" sz="1200" dirty="0"/>
                        <a:t>range</a:t>
                      </a:r>
                    </a:p>
                    <a:p>
                      <a:r>
                        <a:rPr lang="en-US" sz="1200" dirty="0"/>
                        <a:t>• Vibration and</a:t>
                      </a:r>
                    </a:p>
                    <a:p>
                      <a:r>
                        <a:rPr lang="en-US" sz="1200" dirty="0"/>
                        <a:t>Environmental</a:t>
                      </a:r>
                      <a:r>
                        <a:rPr lang="ro-RO" sz="1200" dirty="0"/>
                        <a:t> </a:t>
                      </a:r>
                      <a:r>
                        <a:rPr lang="en-US" sz="1200" dirty="0"/>
                        <a:t>factors affect</a:t>
                      </a:r>
                      <a:r>
                        <a:rPr lang="ro-RO" sz="1200" dirty="0"/>
                        <a:t> </a:t>
                      </a:r>
                      <a:r>
                        <a:rPr lang="en-US" sz="1200" dirty="0"/>
                        <a:t>results</a:t>
                      </a:r>
                    </a:p>
                    <a:p>
                      <a:r>
                        <a:rPr lang="en-US" sz="1200" dirty="0"/>
                        <a:t>significantly</a:t>
                      </a:r>
                    </a:p>
                    <a:p>
                      <a:r>
                        <a:rPr lang="en-US" sz="1200" dirty="0"/>
                        <a:t>• Large variety</a:t>
                      </a:r>
                      <a:r>
                        <a:rPr lang="ro-RO" sz="1200" dirty="0"/>
                        <a:t> </a:t>
                      </a:r>
                      <a:r>
                        <a:rPr lang="en-US" sz="1200" dirty="0"/>
                        <a:t>of tips and</a:t>
                      </a:r>
                      <a:r>
                        <a:rPr lang="ro-RO" sz="1200" dirty="0"/>
                        <a:t> </a:t>
                      </a:r>
                      <a:r>
                        <a:rPr lang="en-US" sz="1200" dirty="0"/>
                        <a:t>cantilever</a:t>
                      </a:r>
                      <a:r>
                        <a:rPr lang="ro-RO" sz="1200" dirty="0"/>
                        <a:t> </a:t>
                      </a:r>
                      <a:r>
                        <a:rPr lang="en-US" sz="1200" dirty="0"/>
                        <a:t>Designs</a:t>
                      </a:r>
                    </a:p>
                  </a:txBody>
                  <a:tcPr/>
                </a:tc>
                <a:tc>
                  <a:txBody>
                    <a:bodyPr/>
                    <a:lstStyle/>
                    <a:p>
                      <a:r>
                        <a:rPr lang="en-US" sz="1200" dirty="0"/>
                        <a:t>• Depends on tip</a:t>
                      </a:r>
                      <a:r>
                        <a:rPr lang="ro-RO" sz="1200" dirty="0"/>
                        <a:t> </a:t>
                      </a:r>
                      <a:r>
                        <a:rPr lang="en-US" sz="1200" dirty="0"/>
                        <a:t>sizes</a:t>
                      </a:r>
                    </a:p>
                    <a:p>
                      <a:r>
                        <a:rPr lang="en-US" sz="1200" dirty="0"/>
                        <a:t>• Most tips are</a:t>
                      </a:r>
                      <a:r>
                        <a:rPr lang="ro-RO" sz="1200" dirty="0"/>
                        <a:t> </a:t>
                      </a:r>
                      <a:r>
                        <a:rPr lang="en-US" sz="1200" dirty="0"/>
                        <a:t>suitable for</a:t>
                      </a:r>
                      <a:r>
                        <a:rPr lang="ro-RO" sz="1200" dirty="0"/>
                        <a:t> </a:t>
                      </a:r>
                      <a:r>
                        <a:rPr lang="en-US" sz="1200" dirty="0"/>
                        <a:t>microscale</a:t>
                      </a:r>
                    </a:p>
                    <a:p>
                      <a:r>
                        <a:rPr lang="en-US" sz="1200" dirty="0"/>
                        <a:t>measurements</a:t>
                      </a:r>
                    </a:p>
                    <a:p>
                      <a:r>
                        <a:rPr lang="en-US" sz="1200" dirty="0"/>
                        <a:t>• Advanced</a:t>
                      </a:r>
                      <a:r>
                        <a:rPr lang="ro-RO" sz="1200" dirty="0"/>
                        <a:t> </a:t>
                      </a:r>
                      <a:r>
                        <a:rPr lang="en-US" sz="1200" dirty="0"/>
                        <a:t>diamond tips</a:t>
                      </a:r>
                    </a:p>
                    <a:p>
                      <a:r>
                        <a:rPr lang="en-US" sz="1200" dirty="0"/>
                        <a:t>can get below</a:t>
                      </a:r>
                      <a:r>
                        <a:rPr lang="ro-RO" sz="1200" dirty="0"/>
                        <a:t> </a:t>
                      </a:r>
                      <a:r>
                        <a:rPr lang="en-US" sz="1200" dirty="0"/>
                        <a:t>50 nm radius</a:t>
                      </a:r>
                    </a:p>
                  </a:txBody>
                  <a:tcPr/>
                </a:tc>
                <a:tc>
                  <a:txBody>
                    <a:bodyPr/>
                    <a:lstStyle/>
                    <a:p>
                      <a:r>
                        <a:rPr lang="en-US" sz="1200" dirty="0"/>
                        <a:t>• Depth of</a:t>
                      </a:r>
                      <a:r>
                        <a:rPr lang="ro-RO" sz="1200" dirty="0"/>
                        <a:t> </a:t>
                      </a:r>
                      <a:r>
                        <a:rPr lang="en-US" sz="1200" dirty="0"/>
                        <a:t>penetration</a:t>
                      </a:r>
                    </a:p>
                    <a:p>
                      <a:r>
                        <a:rPr lang="en-US" sz="1200" dirty="0"/>
                        <a:t>during sliding</a:t>
                      </a:r>
                      <a:r>
                        <a:rPr lang="ro-RO" sz="1200" dirty="0"/>
                        <a:t> </a:t>
                      </a:r>
                      <a:r>
                        <a:rPr lang="en-US" sz="1200" dirty="0"/>
                        <a:t>can be</a:t>
                      </a:r>
                    </a:p>
                    <a:p>
                      <a:r>
                        <a:rPr lang="en-US" sz="1200" dirty="0"/>
                        <a:t>controlled only</a:t>
                      </a:r>
                      <a:r>
                        <a:rPr lang="ro-RO" sz="1200" dirty="0"/>
                        <a:t> </a:t>
                      </a:r>
                      <a:r>
                        <a:rPr lang="en-US" sz="1200" dirty="0"/>
                        <a:t>to several</a:t>
                      </a:r>
                    </a:p>
                    <a:p>
                      <a:r>
                        <a:rPr lang="en-US" sz="1200" dirty="0"/>
                        <a:t>nanometers</a:t>
                      </a:r>
                    </a:p>
                    <a:p>
                      <a:r>
                        <a:rPr lang="en-US" sz="1200" dirty="0"/>
                        <a:t>• Dependent on</a:t>
                      </a:r>
                    </a:p>
                    <a:p>
                      <a:r>
                        <a:rPr lang="en-US" sz="1200" dirty="0"/>
                        <a:t>Environmental</a:t>
                      </a:r>
                      <a:r>
                        <a:rPr lang="ro-RO" sz="1200" dirty="0"/>
                        <a:t> </a:t>
                      </a:r>
                      <a:r>
                        <a:rPr lang="en-US" sz="1200" dirty="0"/>
                        <a:t>control and</a:t>
                      </a:r>
                      <a:r>
                        <a:rPr lang="ro-RO" sz="1200" dirty="0"/>
                        <a:t> </a:t>
                      </a:r>
                      <a:r>
                        <a:rPr lang="en-US" sz="1200" dirty="0"/>
                        <a:t>vibration</a:t>
                      </a:r>
                      <a:r>
                        <a:rPr lang="ro-RO" sz="1200" dirty="0"/>
                        <a:t> </a:t>
                      </a:r>
                      <a:r>
                        <a:rPr lang="en-US" sz="1200" dirty="0"/>
                        <a:t>Isolation</a:t>
                      </a:r>
                    </a:p>
                  </a:txBody>
                  <a:tcPr/>
                </a:tc>
                <a:tc>
                  <a:txBody>
                    <a:bodyPr/>
                    <a:lstStyle/>
                    <a:p>
                      <a:r>
                        <a:rPr lang="en-US" sz="1200" dirty="0"/>
                        <a:t>• Limited by</a:t>
                      </a:r>
                      <a:r>
                        <a:rPr lang="ro-RO" sz="1200" dirty="0"/>
                        <a:t> </a:t>
                      </a:r>
                      <a:r>
                        <a:rPr lang="en-US" sz="1200" dirty="0"/>
                        <a:t>surface</a:t>
                      </a:r>
                    </a:p>
                    <a:p>
                      <a:r>
                        <a:rPr lang="en-US" sz="1200" dirty="0"/>
                        <a:t>roughness at</a:t>
                      </a:r>
                      <a:r>
                        <a:rPr lang="ro-RO" sz="1200" dirty="0"/>
                        <a:t> </a:t>
                      </a:r>
                      <a:r>
                        <a:rPr lang="en-US" sz="1200" dirty="0"/>
                        <a:t>nanometer</a:t>
                      </a:r>
                    </a:p>
                    <a:p>
                      <a:r>
                        <a:rPr lang="en-US" sz="1200" dirty="0"/>
                        <a:t>Scale</a:t>
                      </a:r>
                      <a:r>
                        <a:rPr lang="ro-RO" sz="1200" dirty="0"/>
                        <a:t> </a:t>
                      </a:r>
                    </a:p>
                    <a:p>
                      <a:r>
                        <a:rPr lang="en-US" sz="1200" dirty="0"/>
                        <a:t>• Materials</a:t>
                      </a:r>
                      <a:r>
                        <a:rPr lang="ro-RO" sz="1200" dirty="0"/>
                        <a:t> </a:t>
                      </a:r>
                      <a:r>
                        <a:rPr lang="en-US" sz="1200" dirty="0"/>
                        <a:t>limited by tip</a:t>
                      </a:r>
                    </a:p>
                    <a:p>
                      <a:r>
                        <a:rPr lang="en-US" sz="1200" dirty="0"/>
                        <a:t>hardness and</a:t>
                      </a:r>
                      <a:r>
                        <a:rPr lang="ro-RO" sz="1200" dirty="0"/>
                        <a:t> </a:t>
                      </a:r>
                      <a:r>
                        <a:rPr lang="en-US" sz="1200" dirty="0"/>
                        <a:t>system</a:t>
                      </a:r>
                    </a:p>
                    <a:p>
                      <a:r>
                        <a:rPr lang="en-US" sz="1200" dirty="0" err="1"/>
                        <a:t>Stiffnes</a:t>
                      </a:r>
                      <a:r>
                        <a:rPr lang="ro-RO" sz="1200" dirty="0"/>
                        <a:t>s</a:t>
                      </a:r>
                      <a:endParaRPr lang="en-US" sz="1200" dirty="0"/>
                    </a:p>
                  </a:txBody>
                  <a:tcPr/>
                </a:tc>
                <a:extLst>
                  <a:ext uri="{0D108BD9-81ED-4DB2-BD59-A6C34878D82A}">
                    <a16:rowId xmlns:a16="http://schemas.microsoft.com/office/drawing/2014/main" xmlns="" val="3059385037"/>
                  </a:ext>
                </a:extLst>
              </a:tr>
            </a:tbl>
          </a:graphicData>
        </a:graphic>
      </p:graphicFrame>
    </p:spTree>
    <p:extLst>
      <p:ext uri="{BB962C8B-B14F-4D97-AF65-F5344CB8AC3E}">
        <p14:creationId xmlns:p14="http://schemas.microsoft.com/office/powerpoint/2010/main" val="2226402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C7A05018-3028-5938-2B05-8E1201E45D94}"/>
              </a:ext>
            </a:extLst>
          </p:cNvPr>
          <p:cNvSpPr>
            <a:spLocks noGrp="1"/>
          </p:cNvSpPr>
          <p:nvPr>
            <p:ph type="title"/>
          </p:nvPr>
        </p:nvSpPr>
        <p:spPr>
          <a:xfrm>
            <a:off x="581192" y="630438"/>
            <a:ext cx="11029616" cy="400503"/>
          </a:xfrm>
        </p:spPr>
        <p:txBody>
          <a:bodyPr>
            <a:normAutofit fontScale="90000"/>
          </a:bodyPr>
          <a:lstStyle/>
          <a:p>
            <a:r>
              <a:rPr lang="en-US" dirty="0"/>
              <a:t>Key Challenges and Barriers for </a:t>
            </a:r>
            <a:r>
              <a:rPr lang="en-US" dirty="0" err="1"/>
              <a:t>Nanomechanics</a:t>
            </a:r>
            <a:endParaRPr lang="en-US" dirty="0"/>
          </a:p>
        </p:txBody>
      </p:sp>
      <p:graphicFrame>
        <p:nvGraphicFramePr>
          <p:cNvPr id="4" name="Substituent conținut 3">
            <a:extLst>
              <a:ext uri="{FF2B5EF4-FFF2-40B4-BE49-F238E27FC236}">
                <a16:creationId xmlns:a16="http://schemas.microsoft.com/office/drawing/2014/main" xmlns="" id="{E5378678-E264-1DFC-8DE7-327AD6C7F191}"/>
              </a:ext>
            </a:extLst>
          </p:cNvPr>
          <p:cNvGraphicFramePr>
            <a:graphicFrameLocks noGrp="1"/>
          </p:cNvGraphicFramePr>
          <p:nvPr>
            <p:ph idx="1"/>
            <p:extLst>
              <p:ext uri="{D42A27DB-BD31-4B8C-83A1-F6EECF244321}">
                <p14:modId xmlns:p14="http://schemas.microsoft.com/office/powerpoint/2010/main" val="1519571329"/>
              </p:ext>
            </p:extLst>
          </p:nvPr>
        </p:nvGraphicFramePr>
        <p:xfrm>
          <a:off x="222604" y="983428"/>
          <a:ext cx="11530126" cy="5874572"/>
        </p:xfrm>
        <a:graphic>
          <a:graphicData uri="http://schemas.openxmlformats.org/drawingml/2006/table">
            <a:tbl>
              <a:tblPr firstRow="1" bandRow="1">
                <a:tableStyleId>{5C22544A-7EE6-4342-B048-85BDC9FD1C3A}</a:tableStyleId>
              </a:tblPr>
              <a:tblGrid>
                <a:gridCol w="1696771">
                  <a:extLst>
                    <a:ext uri="{9D8B030D-6E8A-4147-A177-3AD203B41FA5}">
                      <a16:colId xmlns:a16="http://schemas.microsoft.com/office/drawing/2014/main" xmlns="" val="4039692866"/>
                    </a:ext>
                  </a:extLst>
                </a:gridCol>
                <a:gridCol w="9833355">
                  <a:extLst>
                    <a:ext uri="{9D8B030D-6E8A-4147-A177-3AD203B41FA5}">
                      <a16:colId xmlns:a16="http://schemas.microsoft.com/office/drawing/2014/main" xmlns="" val="2326704533"/>
                    </a:ext>
                  </a:extLst>
                </a:gridCol>
              </a:tblGrid>
              <a:tr h="259977">
                <a:tc>
                  <a:txBody>
                    <a:bodyPr/>
                    <a:lstStyle/>
                    <a:p>
                      <a:pPr algn="ctr"/>
                      <a:r>
                        <a:rPr lang="en-US" sz="1200" dirty="0"/>
                        <a:t>Metrology</a:t>
                      </a:r>
                    </a:p>
                  </a:txBody>
                  <a:tcPr/>
                </a:tc>
                <a:tc>
                  <a:txBody>
                    <a:bodyPr/>
                    <a:lstStyle/>
                    <a:p>
                      <a:pPr algn="ctr"/>
                      <a:r>
                        <a:rPr lang="en-US" sz="1200" dirty="0" err="1"/>
                        <a:t>Chalenges</a:t>
                      </a:r>
                      <a:r>
                        <a:rPr lang="en-US" sz="1200" dirty="0"/>
                        <a:t> / Barriers</a:t>
                      </a:r>
                    </a:p>
                  </a:txBody>
                  <a:tcPr/>
                </a:tc>
                <a:extLst>
                  <a:ext uri="{0D108BD9-81ED-4DB2-BD59-A6C34878D82A}">
                    <a16:rowId xmlns:a16="http://schemas.microsoft.com/office/drawing/2014/main" xmlns="" val="3027918321"/>
                  </a:ext>
                </a:extLst>
              </a:tr>
              <a:tr h="711459">
                <a:tc>
                  <a:txBody>
                    <a:bodyPr/>
                    <a:lstStyle/>
                    <a:p>
                      <a:r>
                        <a:rPr lang="en-US" sz="1100" dirty="0"/>
                        <a:t>Standards and</a:t>
                      </a:r>
                    </a:p>
                    <a:p>
                      <a:r>
                        <a:rPr lang="en-US" sz="1100" dirty="0"/>
                        <a:t>Calibration</a:t>
                      </a:r>
                    </a:p>
                  </a:txBody>
                  <a:tcPr/>
                </a:tc>
                <a:tc>
                  <a:txBody>
                    <a:bodyPr/>
                    <a:lstStyle/>
                    <a:p>
                      <a:r>
                        <a:rPr lang="en-US" sz="1100" dirty="0"/>
                        <a:t>• Traceable force and displacement calibration</a:t>
                      </a:r>
                    </a:p>
                    <a:p>
                      <a:r>
                        <a:rPr lang="en-US" sz="1100" dirty="0"/>
                        <a:t>• International collaboration to establish common standards</a:t>
                      </a:r>
                    </a:p>
                    <a:p>
                      <a:r>
                        <a:rPr lang="en-US" sz="1100" dirty="0"/>
                        <a:t>• Methodologies based on reliable data and models</a:t>
                      </a:r>
                    </a:p>
                    <a:p>
                      <a:r>
                        <a:rPr lang="en-US" sz="1100" dirty="0"/>
                        <a:t>• Machine-independent standards</a:t>
                      </a:r>
                    </a:p>
                    <a:p>
                      <a:r>
                        <a:rPr lang="en-US" sz="1100" dirty="0"/>
                        <a:t>• Understanding of nanometer scale surface forces and contact mechanics</a:t>
                      </a:r>
                    </a:p>
                    <a:p>
                      <a:r>
                        <a:rPr lang="en-US" sz="1100" dirty="0"/>
                        <a:t>• Wide experimental dynamic range</a:t>
                      </a:r>
                    </a:p>
                  </a:txBody>
                  <a:tcPr/>
                </a:tc>
                <a:extLst>
                  <a:ext uri="{0D108BD9-81ED-4DB2-BD59-A6C34878D82A}">
                    <a16:rowId xmlns:a16="http://schemas.microsoft.com/office/drawing/2014/main" xmlns="" val="755323266"/>
                  </a:ext>
                </a:extLst>
              </a:tr>
              <a:tr h="616772">
                <a:tc>
                  <a:txBody>
                    <a:bodyPr/>
                    <a:lstStyle/>
                    <a:p>
                      <a:r>
                        <a:rPr lang="en-US" sz="1100" dirty="0"/>
                        <a:t>Nano-mechanical</a:t>
                      </a:r>
                    </a:p>
                    <a:p>
                      <a:r>
                        <a:rPr lang="en-US" sz="1100" dirty="0"/>
                        <a:t>Modeling of Experiments </a:t>
                      </a:r>
                    </a:p>
                  </a:txBody>
                  <a:tcPr/>
                </a:tc>
                <a:tc>
                  <a:txBody>
                    <a:bodyPr/>
                    <a:lstStyle/>
                    <a:p>
                      <a:r>
                        <a:rPr lang="en-US" sz="1100" dirty="0"/>
                        <a:t>• Modeling—computational power, intelligent data storage and mining, length of model development time, capturing physics</a:t>
                      </a:r>
                    </a:p>
                    <a:p>
                      <a:r>
                        <a:rPr lang="en-US" sz="1100" dirty="0"/>
                        <a:t>• Experiment—ability to fabricate and characterize testing fixtures, manufacture and characterize samples; accuracy and traceability for experiments; ability to position/manipulate samples</a:t>
                      </a:r>
                    </a:p>
                  </a:txBody>
                  <a:tcPr/>
                </a:tc>
                <a:extLst>
                  <a:ext uri="{0D108BD9-81ED-4DB2-BD59-A6C34878D82A}">
                    <a16:rowId xmlns:a16="http://schemas.microsoft.com/office/drawing/2014/main" xmlns="" val="608299320"/>
                  </a:ext>
                </a:extLst>
              </a:tr>
              <a:tr h="711459">
                <a:tc>
                  <a:txBody>
                    <a:bodyPr/>
                    <a:lstStyle/>
                    <a:p>
                      <a:r>
                        <a:rPr lang="en-US" sz="1100" dirty="0"/>
                        <a:t>Integration of</a:t>
                      </a:r>
                    </a:p>
                    <a:p>
                      <a:r>
                        <a:rPr lang="en-US" sz="1100" dirty="0"/>
                        <a:t>Multiple</a:t>
                      </a:r>
                    </a:p>
                    <a:p>
                      <a:r>
                        <a:rPr lang="en-US" sz="1100" dirty="0"/>
                        <a:t>Technique</a:t>
                      </a:r>
                    </a:p>
                  </a:txBody>
                  <a:tcPr/>
                </a:tc>
                <a:tc>
                  <a:txBody>
                    <a:bodyPr/>
                    <a:lstStyle/>
                    <a:p>
                      <a:r>
                        <a:rPr lang="en-US" sz="1100" dirty="0"/>
                        <a:t>• In situ probes for imaging, manipulation, chemical bonding and orientation detection at atomic/molecular resolution</a:t>
                      </a:r>
                    </a:p>
                    <a:p>
                      <a:r>
                        <a:rPr lang="en-US" sz="1100" dirty="0"/>
                        <a:t>• Spatial resolution when focusing on a single event</a:t>
                      </a:r>
                    </a:p>
                    <a:p>
                      <a:r>
                        <a:rPr lang="en-US" sz="1100" dirty="0"/>
                        <a:t>• Integration of software, input/output compatibility, control languages</a:t>
                      </a:r>
                    </a:p>
                    <a:p>
                      <a:r>
                        <a:rPr lang="en-US" sz="1100" dirty="0"/>
                        <a:t>• Synchronization of time and position information</a:t>
                      </a:r>
                    </a:p>
                  </a:txBody>
                  <a:tcPr/>
                </a:tc>
                <a:extLst>
                  <a:ext uri="{0D108BD9-81ED-4DB2-BD59-A6C34878D82A}">
                    <a16:rowId xmlns:a16="http://schemas.microsoft.com/office/drawing/2014/main" xmlns="" val="984896433"/>
                  </a:ext>
                </a:extLst>
              </a:tr>
              <a:tr h="711459">
                <a:tc>
                  <a:txBody>
                    <a:bodyPr/>
                    <a:lstStyle/>
                    <a:p>
                      <a:r>
                        <a:rPr lang="en-US" sz="1100" dirty="0"/>
                        <a:t>High- Throughput</a:t>
                      </a:r>
                    </a:p>
                    <a:p>
                      <a:r>
                        <a:rPr lang="en-US" sz="1100" dirty="0"/>
                        <a:t>Automated</a:t>
                      </a:r>
                    </a:p>
                    <a:p>
                      <a:r>
                        <a:rPr lang="en-US" sz="1100" dirty="0"/>
                        <a:t>Measurements</a:t>
                      </a:r>
                    </a:p>
                  </a:txBody>
                  <a:tcPr/>
                </a:tc>
                <a:tc>
                  <a:txBody>
                    <a:bodyPr/>
                    <a:lstStyle/>
                    <a:p>
                      <a:r>
                        <a:rPr lang="en-US" sz="1100" dirty="0"/>
                        <a:t>• Sample preparation—speed, automation, yield, quality, size, conditioning, and material specific issues (polymers, metals, ceramics, glasses, electronics)</a:t>
                      </a:r>
                    </a:p>
                    <a:p>
                      <a:r>
                        <a:rPr lang="en-US" sz="1100" dirty="0"/>
                        <a:t>• Calibration—robust probes, periodic reference specimens or characterizations</a:t>
                      </a:r>
                    </a:p>
                    <a:p>
                      <a:r>
                        <a:rPr lang="en-US" sz="1100" dirty="0"/>
                        <a:t>• Analysis/testing schemes—lack of wide range of testing environments (temperature, frequency); lack of models to describe complex nanoscale mechanical behavior; lack of high-speed methodologies; lack of well-characterized nanoscale probes</a:t>
                      </a:r>
                    </a:p>
                  </a:txBody>
                  <a:tcPr/>
                </a:tc>
                <a:extLst>
                  <a:ext uri="{0D108BD9-81ED-4DB2-BD59-A6C34878D82A}">
                    <a16:rowId xmlns:a16="http://schemas.microsoft.com/office/drawing/2014/main" xmlns="" val="2453863618"/>
                  </a:ext>
                </a:extLst>
              </a:tr>
              <a:tr h="711459">
                <a:tc>
                  <a:txBody>
                    <a:bodyPr/>
                    <a:lstStyle/>
                    <a:p>
                      <a:r>
                        <a:rPr lang="en-US" sz="1100" dirty="0"/>
                        <a:t>Instrument</a:t>
                      </a:r>
                    </a:p>
                    <a:p>
                      <a:r>
                        <a:rPr lang="en-US" sz="1100" dirty="0"/>
                        <a:t>Development</a:t>
                      </a:r>
                    </a:p>
                  </a:txBody>
                  <a:tcPr/>
                </a:tc>
                <a:tc>
                  <a:txBody>
                    <a:bodyPr/>
                    <a:lstStyle/>
                    <a:p>
                      <a:r>
                        <a:rPr lang="en-US" sz="1100" dirty="0"/>
                        <a:t>• Tip wear, control, cm to nm positioning</a:t>
                      </a:r>
                    </a:p>
                    <a:p>
                      <a:r>
                        <a:rPr lang="en-US" sz="1100" dirty="0"/>
                        <a:t>• Decoupled lateral and vertical force sensors</a:t>
                      </a:r>
                    </a:p>
                    <a:p>
                      <a:r>
                        <a:rPr lang="en-US" sz="1100" dirty="0"/>
                        <a:t>• Lack of lateral or vertical force calibration standards</a:t>
                      </a:r>
                    </a:p>
                    <a:p>
                      <a:r>
                        <a:rPr lang="en-US" sz="1100" dirty="0"/>
                        <a:t>• Multiple operating mechanisms and environments required for mechanical property measurements</a:t>
                      </a:r>
                    </a:p>
                    <a:p>
                      <a:r>
                        <a:rPr lang="en-US" sz="1100" dirty="0"/>
                        <a:t>• Non-linearity of actuators/sensors</a:t>
                      </a:r>
                    </a:p>
                    <a:p>
                      <a:r>
                        <a:rPr lang="en-US" sz="1100" dirty="0"/>
                        <a:t>• Thermal drift</a:t>
                      </a:r>
                    </a:p>
                    <a:p>
                      <a:r>
                        <a:rPr lang="en-US" sz="1100" dirty="0"/>
                        <a:t>• Quantitative mechanical property mapping is typically a slow, point-by-point process</a:t>
                      </a:r>
                    </a:p>
                  </a:txBody>
                  <a:tcPr/>
                </a:tc>
                <a:extLst>
                  <a:ext uri="{0D108BD9-81ED-4DB2-BD59-A6C34878D82A}">
                    <a16:rowId xmlns:a16="http://schemas.microsoft.com/office/drawing/2014/main" xmlns="" val="4009826355"/>
                  </a:ext>
                </a:extLst>
              </a:tr>
              <a:tr h="711459">
                <a:tc>
                  <a:txBody>
                    <a:bodyPr/>
                    <a:lstStyle/>
                    <a:p>
                      <a:r>
                        <a:rPr lang="en-US" sz="1100" dirty="0"/>
                        <a:t>Measurement Under Real Application</a:t>
                      </a:r>
                    </a:p>
                    <a:p>
                      <a:r>
                        <a:rPr lang="en-US" sz="1100" dirty="0"/>
                        <a:t>Conditions</a:t>
                      </a:r>
                    </a:p>
                  </a:txBody>
                  <a:tcPr/>
                </a:tc>
                <a:tc>
                  <a:txBody>
                    <a:bodyPr/>
                    <a:lstStyle/>
                    <a:p>
                      <a:r>
                        <a:rPr lang="en-US" sz="1100" dirty="0"/>
                        <a:t>• Real area of contact</a:t>
                      </a:r>
                    </a:p>
                    <a:p>
                      <a:r>
                        <a:rPr lang="en-US" sz="1100" dirty="0"/>
                        <a:t>• Surface treatments</a:t>
                      </a:r>
                    </a:p>
                    <a:p>
                      <a:r>
                        <a:rPr lang="en-US" sz="1100" dirty="0"/>
                        <a:t>• Robustness</a:t>
                      </a:r>
                    </a:p>
                    <a:p>
                      <a:r>
                        <a:rPr lang="en-US" sz="1100" dirty="0"/>
                        <a:t>• Application-compatible materials</a:t>
                      </a:r>
                    </a:p>
                    <a:p>
                      <a:r>
                        <a:rPr lang="en-US" sz="1100" dirty="0"/>
                        <a:t>• Real-time measurement capabilities</a:t>
                      </a:r>
                    </a:p>
                    <a:p>
                      <a:r>
                        <a:rPr lang="en-US" sz="1100" dirty="0"/>
                        <a:t>• Sub-element specific testing (e.g., interfaces)</a:t>
                      </a:r>
                    </a:p>
                  </a:txBody>
                  <a:tcPr/>
                </a:tc>
                <a:extLst>
                  <a:ext uri="{0D108BD9-81ED-4DB2-BD59-A6C34878D82A}">
                    <a16:rowId xmlns:a16="http://schemas.microsoft.com/office/drawing/2014/main" xmlns="" val="3603926537"/>
                  </a:ext>
                </a:extLst>
              </a:tr>
            </a:tbl>
          </a:graphicData>
        </a:graphic>
      </p:graphicFrame>
    </p:spTree>
    <p:extLst>
      <p:ext uri="{BB962C8B-B14F-4D97-AF65-F5344CB8AC3E}">
        <p14:creationId xmlns:p14="http://schemas.microsoft.com/office/powerpoint/2010/main" val="3976934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6AF6D250-53DB-B1BF-3BAD-02034445F9F3}"/>
              </a:ext>
            </a:extLst>
          </p:cNvPr>
          <p:cNvSpPr>
            <a:spLocks noGrp="1"/>
          </p:cNvSpPr>
          <p:nvPr>
            <p:ph type="title"/>
          </p:nvPr>
        </p:nvSpPr>
        <p:spPr>
          <a:xfrm>
            <a:off x="277586" y="702156"/>
            <a:ext cx="11333222" cy="636787"/>
          </a:xfrm>
        </p:spPr>
        <p:txBody>
          <a:bodyPr/>
          <a:lstStyle/>
          <a:p>
            <a:r>
              <a:rPr lang="en-US" dirty="0"/>
              <a:t> </a:t>
            </a:r>
            <a:r>
              <a:rPr lang="en-US" dirty="0" err="1"/>
              <a:t>Nanomechanics</a:t>
            </a:r>
            <a:r>
              <a:rPr lang="en-US" dirty="0"/>
              <a:t> Grand Challenge Standards and Calibration</a:t>
            </a:r>
          </a:p>
        </p:txBody>
      </p:sp>
      <p:pic>
        <p:nvPicPr>
          <p:cNvPr id="5" name="Substituent conținut 4">
            <a:extLst>
              <a:ext uri="{FF2B5EF4-FFF2-40B4-BE49-F238E27FC236}">
                <a16:creationId xmlns:a16="http://schemas.microsoft.com/office/drawing/2014/main" xmlns="" id="{14B6EA86-061C-F557-1F4D-0C6285F3C13A}"/>
              </a:ext>
            </a:extLst>
          </p:cNvPr>
          <p:cNvPicPr>
            <a:picLocks noGrp="1" noChangeAspect="1"/>
          </p:cNvPicPr>
          <p:nvPr>
            <p:ph idx="1"/>
          </p:nvPr>
        </p:nvPicPr>
        <p:blipFill>
          <a:blip r:embed="rId2"/>
          <a:stretch>
            <a:fillRect/>
          </a:stretch>
        </p:blipFill>
        <p:spPr>
          <a:xfrm>
            <a:off x="619163" y="1828800"/>
            <a:ext cx="10953674" cy="2673126"/>
          </a:xfrm>
        </p:spPr>
      </p:pic>
    </p:spTree>
    <p:extLst>
      <p:ext uri="{BB962C8B-B14F-4D97-AF65-F5344CB8AC3E}">
        <p14:creationId xmlns:p14="http://schemas.microsoft.com/office/powerpoint/2010/main" val="4119363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2A15ECDD-49A0-DB7A-BB41-67A96C21D884}"/>
              </a:ext>
            </a:extLst>
          </p:cNvPr>
          <p:cNvSpPr>
            <a:spLocks noGrp="1"/>
          </p:cNvSpPr>
          <p:nvPr>
            <p:ph type="title"/>
          </p:nvPr>
        </p:nvSpPr>
        <p:spPr>
          <a:xfrm>
            <a:off x="581192" y="702156"/>
            <a:ext cx="11029616" cy="611307"/>
          </a:xfrm>
        </p:spPr>
        <p:txBody>
          <a:bodyPr/>
          <a:lstStyle/>
          <a:p>
            <a:endParaRPr lang="en-US" dirty="0"/>
          </a:p>
        </p:txBody>
      </p:sp>
      <p:pic>
        <p:nvPicPr>
          <p:cNvPr id="5" name="Substituent conținut 4">
            <a:extLst>
              <a:ext uri="{FF2B5EF4-FFF2-40B4-BE49-F238E27FC236}">
                <a16:creationId xmlns:a16="http://schemas.microsoft.com/office/drawing/2014/main" xmlns="" id="{F669B275-2B2C-9FC9-2CC0-D85BBED4CDC7}"/>
              </a:ext>
            </a:extLst>
          </p:cNvPr>
          <p:cNvPicPr>
            <a:picLocks noGrp="1" noChangeAspect="1"/>
          </p:cNvPicPr>
          <p:nvPr>
            <p:ph idx="1"/>
          </p:nvPr>
        </p:nvPicPr>
        <p:blipFill>
          <a:blip r:embed="rId2"/>
          <a:stretch>
            <a:fillRect/>
          </a:stretch>
        </p:blipFill>
        <p:spPr>
          <a:xfrm>
            <a:off x="421915" y="1620116"/>
            <a:ext cx="11565324" cy="4535727"/>
          </a:xfrm>
        </p:spPr>
      </p:pic>
    </p:spTree>
    <p:extLst>
      <p:ext uri="{BB962C8B-B14F-4D97-AF65-F5344CB8AC3E}">
        <p14:creationId xmlns:p14="http://schemas.microsoft.com/office/powerpoint/2010/main" val="1046278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B7FC9C66-BE02-061A-DF62-F29CCE806CB7}"/>
              </a:ext>
            </a:extLst>
          </p:cNvPr>
          <p:cNvSpPr>
            <a:spLocks noGrp="1"/>
          </p:cNvSpPr>
          <p:nvPr>
            <p:ph type="title"/>
          </p:nvPr>
        </p:nvSpPr>
        <p:spPr>
          <a:xfrm>
            <a:off x="581192" y="702156"/>
            <a:ext cx="11029616" cy="1045001"/>
          </a:xfrm>
        </p:spPr>
        <p:txBody>
          <a:bodyPr>
            <a:normAutofit/>
          </a:bodyPr>
          <a:lstStyle/>
          <a:p>
            <a:r>
              <a:rPr lang="en-US" dirty="0" err="1"/>
              <a:t>Nanomechanics</a:t>
            </a:r>
            <a:r>
              <a:rPr lang="en-US" dirty="0"/>
              <a:t> Grand Challenge Nanomechanical Modeling of Experiments</a:t>
            </a:r>
          </a:p>
        </p:txBody>
      </p:sp>
      <p:pic>
        <p:nvPicPr>
          <p:cNvPr id="5" name="Substituent conținut 4">
            <a:extLst>
              <a:ext uri="{FF2B5EF4-FFF2-40B4-BE49-F238E27FC236}">
                <a16:creationId xmlns:a16="http://schemas.microsoft.com/office/drawing/2014/main" xmlns="" id="{27D3C9BE-0FFE-D6CC-FFD0-A8FB0A1E5A2E}"/>
              </a:ext>
            </a:extLst>
          </p:cNvPr>
          <p:cNvPicPr>
            <a:picLocks noGrp="1" noChangeAspect="1"/>
          </p:cNvPicPr>
          <p:nvPr>
            <p:ph idx="1"/>
          </p:nvPr>
        </p:nvPicPr>
        <p:blipFill>
          <a:blip r:embed="rId2"/>
          <a:stretch>
            <a:fillRect/>
          </a:stretch>
        </p:blipFill>
        <p:spPr>
          <a:xfrm>
            <a:off x="145065" y="1926770"/>
            <a:ext cx="11901869" cy="3837215"/>
          </a:xfrm>
        </p:spPr>
      </p:pic>
    </p:spTree>
    <p:extLst>
      <p:ext uri="{BB962C8B-B14F-4D97-AF65-F5344CB8AC3E}">
        <p14:creationId xmlns:p14="http://schemas.microsoft.com/office/powerpoint/2010/main" val="1719512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60150" y="2055223"/>
            <a:ext cx="11250658" cy="4381193"/>
          </a:xfrm>
          <a:prstGeom prst="rect">
            <a:avLst/>
          </a:prstGeom>
        </p:spPr>
      </p:pic>
    </p:spTree>
    <p:extLst>
      <p:ext uri="{BB962C8B-B14F-4D97-AF65-F5344CB8AC3E}">
        <p14:creationId xmlns:p14="http://schemas.microsoft.com/office/powerpoint/2010/main" val="3181110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Nanomechanics</a:t>
            </a:r>
            <a:r>
              <a:rPr lang="en-US" dirty="0" smtClean="0"/>
              <a:t> Grand Challenge Integration of Multiple Techniques</a:t>
            </a:r>
            <a:endParaRPr lang="en-US" dirty="0"/>
          </a:p>
        </p:txBody>
      </p:sp>
      <p:pic>
        <p:nvPicPr>
          <p:cNvPr id="6" name="Content Placeholder 5"/>
          <p:cNvPicPr>
            <a:picLocks noGrp="1" noChangeAspect="1"/>
          </p:cNvPicPr>
          <p:nvPr>
            <p:ph idx="1"/>
          </p:nvPr>
        </p:nvPicPr>
        <p:blipFill>
          <a:blip r:embed="rId2"/>
          <a:stretch>
            <a:fillRect/>
          </a:stretch>
        </p:blipFill>
        <p:spPr>
          <a:xfrm>
            <a:off x="386474" y="2226738"/>
            <a:ext cx="11692115" cy="2410576"/>
          </a:xfrm>
          <a:prstGeom prst="rect">
            <a:avLst/>
          </a:prstGeom>
        </p:spPr>
      </p:pic>
    </p:spTree>
    <p:extLst>
      <p:ext uri="{BB962C8B-B14F-4D97-AF65-F5344CB8AC3E}">
        <p14:creationId xmlns:p14="http://schemas.microsoft.com/office/powerpoint/2010/main" val="2463292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90471" y="2171700"/>
            <a:ext cx="11427387" cy="3967843"/>
          </a:xfrm>
          <a:prstGeom prst="rect">
            <a:avLst/>
          </a:prstGeom>
        </p:spPr>
      </p:pic>
    </p:spTree>
    <p:extLst>
      <p:ext uri="{BB962C8B-B14F-4D97-AF65-F5344CB8AC3E}">
        <p14:creationId xmlns:p14="http://schemas.microsoft.com/office/powerpoint/2010/main" val="163098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917EF735-C5E8-2E11-2302-B71BC29FBD28}"/>
              </a:ext>
            </a:extLst>
          </p:cNvPr>
          <p:cNvSpPr>
            <a:spLocks noGrp="1"/>
          </p:cNvSpPr>
          <p:nvPr>
            <p:ph type="title"/>
          </p:nvPr>
        </p:nvSpPr>
        <p:spPr>
          <a:xfrm>
            <a:off x="581192" y="702156"/>
            <a:ext cx="11029616" cy="522487"/>
          </a:xfrm>
        </p:spPr>
        <p:txBody>
          <a:bodyPr/>
          <a:lstStyle/>
          <a:p>
            <a:r>
              <a:rPr lang="en-US" dirty="0"/>
              <a:t>SCOP</a:t>
            </a:r>
          </a:p>
        </p:txBody>
      </p:sp>
      <p:sp>
        <p:nvSpPr>
          <p:cNvPr id="3" name="Substituent conținut 2">
            <a:extLst>
              <a:ext uri="{FF2B5EF4-FFF2-40B4-BE49-F238E27FC236}">
                <a16:creationId xmlns:a16="http://schemas.microsoft.com/office/drawing/2014/main" xmlns="" id="{E83A5066-7271-1CC0-04A3-0CF20E93AB2A}"/>
              </a:ext>
            </a:extLst>
          </p:cNvPr>
          <p:cNvSpPr>
            <a:spLocks noGrp="1"/>
          </p:cNvSpPr>
          <p:nvPr>
            <p:ph idx="1"/>
          </p:nvPr>
        </p:nvSpPr>
        <p:spPr>
          <a:xfrm>
            <a:off x="581192" y="1094014"/>
            <a:ext cx="11029615" cy="5551716"/>
          </a:xfrm>
        </p:spPr>
        <p:txBody>
          <a:bodyPr/>
          <a:lstStyle/>
          <a:p>
            <a:r>
              <a:rPr lang="en-US" dirty="0" err="1"/>
              <a:t>Nanocaracterizarea</a:t>
            </a:r>
            <a:r>
              <a:rPr lang="en-US" dirty="0"/>
              <a:t> </a:t>
            </a:r>
            <a:r>
              <a:rPr lang="en-US" dirty="0" err="1"/>
              <a:t>acoperă</a:t>
            </a:r>
            <a:r>
              <a:rPr lang="en-US" dirty="0"/>
              <a:t> </a:t>
            </a:r>
            <a:r>
              <a:rPr lang="en-US" dirty="0" err="1"/>
              <a:t>probleme</a:t>
            </a:r>
            <a:r>
              <a:rPr lang="en-US" dirty="0"/>
              <a:t> din </a:t>
            </a:r>
            <a:r>
              <a:rPr lang="en-US" dirty="0" err="1"/>
              <a:t>metrologia</a:t>
            </a:r>
            <a:r>
              <a:rPr lang="en-US" dirty="0"/>
              <a:t> </a:t>
            </a:r>
            <a:r>
              <a:rPr lang="en-US" dirty="0" err="1"/>
              <a:t>fizică</a:t>
            </a:r>
            <a:r>
              <a:rPr lang="en-US" dirty="0"/>
              <a:t> </a:t>
            </a:r>
            <a:r>
              <a:rPr lang="en-US" dirty="0" err="1"/>
              <a:t>și</a:t>
            </a:r>
            <a:r>
              <a:rPr lang="en-US" dirty="0"/>
              <a:t> </a:t>
            </a:r>
            <a:r>
              <a:rPr lang="en-US" dirty="0" err="1"/>
              <a:t>chimică</a:t>
            </a:r>
            <a:r>
              <a:rPr lang="en-US" dirty="0"/>
              <a:t>, </a:t>
            </a:r>
            <a:r>
              <a:rPr lang="en-US" dirty="0" err="1"/>
              <a:t>inclusiv</a:t>
            </a:r>
            <a:r>
              <a:rPr lang="en-US" dirty="0"/>
              <a:t> m</a:t>
            </a:r>
            <a:r>
              <a:rPr lang="ro-RO" dirty="0"/>
              <a:t>ă</a:t>
            </a:r>
            <a:r>
              <a:rPr lang="en-US" dirty="0"/>
              <a:t>sur</a:t>
            </a:r>
            <a:r>
              <a:rPr lang="ro-RO" dirty="0"/>
              <a:t>ă</a:t>
            </a:r>
            <a:r>
              <a:rPr lang="en-US" dirty="0"/>
              <a:t>tori ale for</a:t>
            </a:r>
            <a:r>
              <a:rPr lang="ro-RO" dirty="0"/>
              <a:t>ț</a:t>
            </a:r>
            <a:r>
              <a:rPr lang="en-US" dirty="0" err="1"/>
              <a:t>ei</a:t>
            </a:r>
            <a:r>
              <a:rPr lang="en-US" dirty="0"/>
              <a:t> </a:t>
            </a:r>
            <a:r>
              <a:rPr lang="ro-RO" dirty="0"/>
              <a:t>ș</a:t>
            </a:r>
            <a:r>
              <a:rPr lang="en-US" dirty="0" err="1"/>
              <a:t>i</a:t>
            </a:r>
            <a:r>
              <a:rPr lang="en-US" dirty="0"/>
              <a:t> </a:t>
            </a:r>
            <a:r>
              <a:rPr lang="en-US" dirty="0" err="1"/>
              <a:t>lungimii</a:t>
            </a:r>
            <a:r>
              <a:rPr lang="en-US" dirty="0"/>
              <a:t>, </a:t>
            </a:r>
            <a:r>
              <a:rPr lang="en-US" dirty="0" err="1"/>
              <a:t>determinarea</a:t>
            </a:r>
            <a:r>
              <a:rPr lang="en-US" dirty="0"/>
              <a:t> </a:t>
            </a:r>
            <a:r>
              <a:rPr lang="en-US" dirty="0" err="1"/>
              <a:t>compoziției</a:t>
            </a:r>
            <a:r>
              <a:rPr lang="en-US" dirty="0"/>
              <a:t> </a:t>
            </a:r>
            <a:r>
              <a:rPr lang="en-US" dirty="0" err="1"/>
              <a:t>chimice</a:t>
            </a:r>
            <a:r>
              <a:rPr lang="en-US" dirty="0"/>
              <a:t>, </a:t>
            </a:r>
            <a:r>
              <a:rPr lang="en-US" dirty="0" err="1"/>
              <a:t>formel</a:t>
            </a:r>
            <a:r>
              <a:rPr lang="ro-RO" dirty="0"/>
              <a:t>or</a:t>
            </a:r>
            <a:r>
              <a:rPr lang="en-US" dirty="0"/>
              <a:t> </a:t>
            </a:r>
            <a:r>
              <a:rPr lang="en-US" dirty="0" err="1"/>
              <a:t>porilor</a:t>
            </a:r>
            <a:r>
              <a:rPr lang="en-US" dirty="0"/>
              <a:t> </a:t>
            </a:r>
            <a:r>
              <a:rPr lang="en-US" dirty="0" err="1"/>
              <a:t>și</a:t>
            </a:r>
            <a:r>
              <a:rPr lang="en-US" dirty="0"/>
              <a:t> </a:t>
            </a:r>
            <a:r>
              <a:rPr lang="en-US" dirty="0" err="1"/>
              <a:t>particulelor</a:t>
            </a:r>
            <a:r>
              <a:rPr lang="en-US" dirty="0"/>
              <a:t> </a:t>
            </a:r>
            <a:r>
              <a:rPr lang="en-US" dirty="0" err="1"/>
              <a:t>și</a:t>
            </a:r>
            <a:r>
              <a:rPr lang="en-US" dirty="0"/>
              <a:t> 3D</a:t>
            </a:r>
            <a:r>
              <a:rPr lang="ro-RO" dirty="0"/>
              <a:t> </a:t>
            </a:r>
            <a:r>
              <a:rPr lang="en-US" dirty="0" err="1"/>
              <a:t>relații</a:t>
            </a:r>
            <a:r>
              <a:rPr lang="en-US" dirty="0"/>
              <a:t> ale </a:t>
            </a:r>
            <a:r>
              <a:rPr lang="en-US" dirty="0" err="1"/>
              <a:t>componentelor</a:t>
            </a:r>
            <a:r>
              <a:rPr lang="en-US" dirty="0"/>
              <a:t> </a:t>
            </a:r>
            <a:r>
              <a:rPr lang="en-US" dirty="0" err="1"/>
              <a:t>complexe</a:t>
            </a:r>
            <a:r>
              <a:rPr lang="en-US" dirty="0"/>
              <a:t> la </a:t>
            </a:r>
            <a:r>
              <a:rPr lang="en-US" dirty="0" err="1"/>
              <a:t>scară</a:t>
            </a:r>
            <a:r>
              <a:rPr lang="en-US" dirty="0"/>
              <a:t> </a:t>
            </a:r>
            <a:r>
              <a:rPr lang="en-US" dirty="0" err="1"/>
              <a:t>nanometrică</a:t>
            </a:r>
            <a:r>
              <a:rPr lang="en-US" dirty="0"/>
              <a:t>. </a:t>
            </a:r>
          </a:p>
          <a:p>
            <a:r>
              <a:rPr lang="en-US" dirty="0" err="1"/>
              <a:t>Pentru</a:t>
            </a:r>
            <a:r>
              <a:rPr lang="en-US" dirty="0"/>
              <a:t> a </a:t>
            </a:r>
            <a:r>
              <a:rPr lang="en-US" dirty="0" err="1"/>
              <a:t>sprijini</a:t>
            </a:r>
            <a:r>
              <a:rPr lang="en-US" dirty="0"/>
              <a:t> </a:t>
            </a:r>
            <a:r>
              <a:rPr lang="ro-RO" dirty="0"/>
              <a:t>promovarea </a:t>
            </a:r>
            <a:r>
              <a:rPr lang="en-US" dirty="0" err="1"/>
              <a:t>nanotehnologi</a:t>
            </a:r>
            <a:r>
              <a:rPr lang="ro-RO" dirty="0"/>
              <a:t>ei</a:t>
            </a:r>
            <a:r>
              <a:rPr lang="en-US" dirty="0"/>
              <a:t> </a:t>
            </a:r>
            <a:r>
              <a:rPr lang="ro-RO" dirty="0"/>
              <a:t>în </a:t>
            </a:r>
            <a:r>
              <a:rPr lang="en-US" dirty="0" err="1"/>
              <a:t>industrie</a:t>
            </a:r>
            <a:r>
              <a:rPr lang="en-US" dirty="0"/>
              <a:t>, </a:t>
            </a:r>
            <a:r>
              <a:rPr lang="ro-RO" dirty="0"/>
              <a:t>sunt</a:t>
            </a:r>
            <a:r>
              <a:rPr lang="en-US" dirty="0"/>
              <a:t> </a:t>
            </a:r>
            <a:r>
              <a:rPr lang="en-US" dirty="0" err="1"/>
              <a:t>necesare</a:t>
            </a:r>
            <a:r>
              <a:rPr lang="en-US" dirty="0"/>
              <a:t> </a:t>
            </a:r>
            <a:r>
              <a:rPr lang="en-US" dirty="0" err="1"/>
              <a:t>progrese</a:t>
            </a:r>
            <a:r>
              <a:rPr lang="en-US" dirty="0"/>
              <a:t> </a:t>
            </a:r>
            <a:r>
              <a:rPr lang="en-US" dirty="0" err="1"/>
              <a:t>în</a:t>
            </a:r>
            <a:r>
              <a:rPr lang="en-US" dirty="0"/>
              <a:t> </a:t>
            </a:r>
            <a:r>
              <a:rPr lang="en-US" dirty="0" err="1"/>
              <a:t>nanocaracterizare</a:t>
            </a:r>
            <a:r>
              <a:rPr lang="en-US" dirty="0"/>
              <a:t>, </a:t>
            </a:r>
            <a:r>
              <a:rPr lang="en-US" dirty="0" err="1"/>
              <a:t>inclusiv</a:t>
            </a:r>
            <a:r>
              <a:rPr lang="en-US" dirty="0"/>
              <a:t>:</a:t>
            </a:r>
          </a:p>
          <a:p>
            <a:pPr marL="342900" indent="0">
              <a:buNone/>
            </a:pPr>
            <a:r>
              <a:rPr lang="en-US" dirty="0"/>
              <a:t>•</a:t>
            </a:r>
            <a:r>
              <a:rPr lang="en-US" dirty="0" err="1"/>
              <a:t>Dezvoltarea</a:t>
            </a:r>
            <a:r>
              <a:rPr lang="en-US" dirty="0"/>
              <a:t> </a:t>
            </a:r>
            <a:r>
              <a:rPr lang="en-US" dirty="0" err="1"/>
              <a:t>expertizei</a:t>
            </a:r>
            <a:r>
              <a:rPr lang="en-US" dirty="0"/>
              <a:t> de </a:t>
            </a:r>
            <a:r>
              <a:rPr lang="en-US" dirty="0" err="1"/>
              <a:t>măsurare</a:t>
            </a:r>
            <a:r>
              <a:rPr lang="en-US" dirty="0"/>
              <a:t> </a:t>
            </a:r>
            <a:r>
              <a:rPr lang="en-US" dirty="0" err="1"/>
              <a:t>adecvate</a:t>
            </a:r>
            <a:endParaRPr lang="en-US" dirty="0"/>
          </a:p>
          <a:p>
            <a:pPr marL="342900" indent="0">
              <a:buNone/>
            </a:pPr>
            <a:r>
              <a:rPr lang="en-US" dirty="0"/>
              <a:t>•</a:t>
            </a:r>
            <a:r>
              <a:rPr lang="en-US" dirty="0" err="1"/>
              <a:t>Realizarea</a:t>
            </a:r>
            <a:r>
              <a:rPr lang="en-US" dirty="0"/>
              <a:t> </a:t>
            </a:r>
            <a:r>
              <a:rPr lang="en-US" dirty="0" err="1"/>
              <a:t>capacităților</a:t>
            </a:r>
            <a:r>
              <a:rPr lang="en-US" dirty="0"/>
              <a:t> de </a:t>
            </a:r>
            <a:r>
              <a:rPr lang="en-US" dirty="0" err="1"/>
              <a:t>imagistică</a:t>
            </a:r>
            <a:r>
              <a:rPr lang="en-US" dirty="0"/>
              <a:t> 3D la </a:t>
            </a:r>
            <a:r>
              <a:rPr lang="en-US" dirty="0" err="1"/>
              <a:t>scară</a:t>
            </a:r>
            <a:r>
              <a:rPr lang="en-US" dirty="0"/>
              <a:t> </a:t>
            </a:r>
            <a:r>
              <a:rPr lang="en-US" dirty="0" err="1"/>
              <a:t>nanometrică</a:t>
            </a:r>
            <a:endParaRPr lang="en-US" dirty="0"/>
          </a:p>
          <a:p>
            <a:pPr marL="342900" indent="0">
              <a:buNone/>
            </a:pPr>
            <a:r>
              <a:rPr lang="en-US" dirty="0"/>
              <a:t>•</a:t>
            </a:r>
            <a:r>
              <a:rPr lang="en-US" dirty="0" err="1"/>
              <a:t>Achiziția</a:t>
            </a:r>
            <a:r>
              <a:rPr lang="en-US" dirty="0"/>
              <a:t> de </a:t>
            </a:r>
            <a:r>
              <a:rPr lang="en-US" dirty="0" err="1"/>
              <a:t>metode</a:t>
            </a:r>
            <a:r>
              <a:rPr lang="en-US" dirty="0"/>
              <a:t> de </a:t>
            </a:r>
            <a:r>
              <a:rPr lang="en-US" dirty="0" err="1"/>
              <a:t>măsurare</a:t>
            </a:r>
            <a:r>
              <a:rPr lang="en-US" dirty="0"/>
              <a:t> care sunt </a:t>
            </a:r>
            <a:r>
              <a:rPr lang="ro-RO" dirty="0"/>
              <a:t>acceptate</a:t>
            </a:r>
            <a:r>
              <a:rPr lang="en-US" dirty="0"/>
              <a:t> </a:t>
            </a:r>
            <a:r>
              <a:rPr lang="en-US" dirty="0" err="1"/>
              <a:t>științific</a:t>
            </a:r>
            <a:r>
              <a:rPr lang="en-US" dirty="0"/>
              <a:t> </a:t>
            </a:r>
            <a:r>
              <a:rPr lang="en-US" dirty="0" err="1"/>
              <a:t>și</a:t>
            </a:r>
            <a:r>
              <a:rPr lang="en-US" dirty="0"/>
              <a:t> </a:t>
            </a:r>
            <a:r>
              <a:rPr lang="en-US" dirty="0" err="1"/>
              <a:t>fără</a:t>
            </a:r>
            <a:r>
              <a:rPr lang="en-US" dirty="0"/>
              <a:t> </a:t>
            </a:r>
            <a:r>
              <a:rPr lang="en-US" dirty="0" err="1"/>
              <a:t>artefacte</a:t>
            </a:r>
            <a:endParaRPr lang="en-US" dirty="0"/>
          </a:p>
          <a:p>
            <a:pPr marL="342900" indent="0">
              <a:buNone/>
            </a:pPr>
            <a:r>
              <a:rPr lang="en-US" dirty="0"/>
              <a:t>•</a:t>
            </a:r>
            <a:r>
              <a:rPr lang="en-US" dirty="0" err="1"/>
              <a:t>Disponibilitatea</a:t>
            </a:r>
            <a:r>
              <a:rPr lang="en-US" dirty="0"/>
              <a:t> </a:t>
            </a:r>
            <a:r>
              <a:rPr lang="en-US" dirty="0" err="1"/>
              <a:t>metrologiei</a:t>
            </a:r>
            <a:r>
              <a:rPr lang="en-US" dirty="0"/>
              <a:t> </a:t>
            </a:r>
            <a:r>
              <a:rPr lang="en-US" dirty="0" err="1"/>
              <a:t>cantitative</a:t>
            </a:r>
            <a:r>
              <a:rPr lang="en-US" dirty="0"/>
              <a:t> cu </a:t>
            </a:r>
            <a:r>
              <a:rPr lang="en-US" dirty="0" err="1"/>
              <a:t>capacități</a:t>
            </a:r>
            <a:r>
              <a:rPr lang="en-US" dirty="0"/>
              <a:t> </a:t>
            </a:r>
            <a:r>
              <a:rPr lang="en-US" dirty="0" err="1"/>
              <a:t>analitice</a:t>
            </a:r>
            <a:r>
              <a:rPr lang="en-US" dirty="0"/>
              <a:t> care sunt </a:t>
            </a:r>
            <a:r>
              <a:rPr lang="ro-RO" dirty="0"/>
              <a:t>complementare</a:t>
            </a:r>
            <a:r>
              <a:rPr lang="en-US" dirty="0"/>
              <a:t> </a:t>
            </a:r>
            <a:r>
              <a:rPr lang="ro-RO" dirty="0"/>
              <a:t>privind prezentarea la  </a:t>
            </a:r>
            <a:r>
              <a:rPr lang="en-US" dirty="0" err="1"/>
              <a:t>microscara</a:t>
            </a:r>
            <a:endParaRPr lang="en-US" dirty="0"/>
          </a:p>
          <a:p>
            <a:r>
              <a:rPr lang="en-US" dirty="0"/>
              <a:t>Va fi </a:t>
            </a:r>
            <a:r>
              <a:rPr lang="en-US" dirty="0" err="1"/>
              <a:t>necesară</a:t>
            </a:r>
            <a:r>
              <a:rPr lang="en-US" dirty="0"/>
              <a:t> o </a:t>
            </a:r>
            <a:r>
              <a:rPr lang="en-US" dirty="0" err="1"/>
              <a:t>combinație</a:t>
            </a:r>
            <a:r>
              <a:rPr lang="en-US" dirty="0"/>
              <a:t> de </a:t>
            </a:r>
            <a:r>
              <a:rPr lang="en-US" dirty="0" err="1"/>
              <a:t>capabilități</a:t>
            </a:r>
            <a:r>
              <a:rPr lang="en-US" dirty="0"/>
              <a:t> de </a:t>
            </a:r>
            <a:r>
              <a:rPr lang="en-US" dirty="0" err="1"/>
              <a:t>măsurare</a:t>
            </a:r>
            <a:r>
              <a:rPr lang="en-US" dirty="0"/>
              <a:t> </a:t>
            </a:r>
            <a:r>
              <a:rPr lang="en-US" dirty="0" err="1"/>
              <a:t>pentru</a:t>
            </a:r>
            <a:r>
              <a:rPr lang="en-US" dirty="0"/>
              <a:t> a </a:t>
            </a:r>
            <a:r>
              <a:rPr lang="en-US" dirty="0" err="1"/>
              <a:t>aborda</a:t>
            </a:r>
            <a:r>
              <a:rPr lang="ro-RO" dirty="0"/>
              <a:t> provocările n</a:t>
            </a:r>
            <a:r>
              <a:rPr lang="en-US" dirty="0" err="1"/>
              <a:t>anocaracteriz</a:t>
            </a:r>
            <a:r>
              <a:rPr lang="ro-RO" dirty="0" err="1"/>
              <a:t>ării</a:t>
            </a:r>
            <a:r>
              <a:rPr lang="en-US" dirty="0"/>
              <a:t>. </a:t>
            </a:r>
            <a:endParaRPr lang="ro-RO" dirty="0"/>
          </a:p>
          <a:p>
            <a:r>
              <a:rPr lang="en-US" dirty="0" err="1"/>
              <a:t>Acestea</a:t>
            </a:r>
            <a:r>
              <a:rPr lang="en-US" dirty="0"/>
              <a:t> fie </a:t>
            </a:r>
            <a:r>
              <a:rPr lang="en-US" dirty="0" err="1"/>
              <a:t>vor</a:t>
            </a:r>
            <a:r>
              <a:rPr lang="en-US" dirty="0"/>
              <a:t> </a:t>
            </a:r>
            <a:r>
              <a:rPr lang="en-US" dirty="0" err="1"/>
              <a:t>extinde</a:t>
            </a:r>
            <a:r>
              <a:rPr lang="en-US" dirty="0"/>
              <a:t> </a:t>
            </a:r>
            <a:r>
              <a:rPr lang="en-US" dirty="0" err="1"/>
              <a:t>tehnicile</a:t>
            </a:r>
            <a:r>
              <a:rPr lang="en-US" dirty="0"/>
              <a:t> de </a:t>
            </a:r>
            <a:r>
              <a:rPr lang="en-US" dirty="0" err="1"/>
              <a:t>măsurare</a:t>
            </a:r>
            <a:r>
              <a:rPr lang="en-US" dirty="0"/>
              <a:t> </a:t>
            </a:r>
            <a:r>
              <a:rPr lang="en-US" dirty="0" err="1"/>
              <a:t>existente</a:t>
            </a:r>
            <a:r>
              <a:rPr lang="en-US" dirty="0"/>
              <a:t>, cum </a:t>
            </a:r>
            <a:r>
              <a:rPr lang="en-US" dirty="0" err="1"/>
              <a:t>ar</a:t>
            </a:r>
            <a:r>
              <a:rPr lang="en-US" dirty="0"/>
              <a:t> fi </a:t>
            </a:r>
            <a:r>
              <a:rPr lang="en-US" dirty="0" err="1"/>
              <a:t>cele</a:t>
            </a:r>
            <a:r>
              <a:rPr lang="en-US" dirty="0"/>
              <a:t> </a:t>
            </a:r>
            <a:r>
              <a:rPr lang="en-US" dirty="0" err="1"/>
              <a:t>utilizate</a:t>
            </a:r>
            <a:r>
              <a:rPr lang="en-US" dirty="0"/>
              <a:t> de</a:t>
            </a:r>
            <a:r>
              <a:rPr lang="ro-RO" dirty="0"/>
              <a:t> </a:t>
            </a:r>
            <a:r>
              <a:rPr lang="en-US" dirty="0" err="1"/>
              <a:t>microscopiști</a:t>
            </a:r>
            <a:r>
              <a:rPr lang="en-US" dirty="0"/>
              <a:t> </a:t>
            </a:r>
            <a:r>
              <a:rPr lang="en-US" dirty="0" err="1"/>
              <a:t>și</a:t>
            </a:r>
            <a:r>
              <a:rPr lang="en-US" dirty="0"/>
              <a:t> </a:t>
            </a:r>
            <a:r>
              <a:rPr lang="en-US" dirty="0" err="1"/>
              <a:t>spectroscopiști</a:t>
            </a:r>
            <a:r>
              <a:rPr lang="en-US" dirty="0"/>
              <a:t>, </a:t>
            </a:r>
            <a:r>
              <a:rPr lang="en-US" dirty="0" err="1"/>
              <a:t>sau</a:t>
            </a:r>
            <a:r>
              <a:rPr lang="en-US" dirty="0"/>
              <a:t> </a:t>
            </a:r>
            <a:r>
              <a:rPr lang="en-US" dirty="0" err="1"/>
              <a:t>vor</a:t>
            </a:r>
            <a:r>
              <a:rPr lang="en-US" dirty="0"/>
              <a:t> </a:t>
            </a:r>
            <a:r>
              <a:rPr lang="en-US" dirty="0" err="1"/>
              <a:t>apărea</a:t>
            </a:r>
            <a:r>
              <a:rPr lang="en-US" dirty="0"/>
              <a:t> </a:t>
            </a:r>
            <a:r>
              <a:rPr lang="en-US" dirty="0" err="1"/>
              <a:t>noi</a:t>
            </a:r>
            <a:r>
              <a:rPr lang="en-US" dirty="0"/>
              <a:t> </a:t>
            </a:r>
            <a:r>
              <a:rPr lang="en-US" dirty="0" err="1"/>
              <a:t>metode</a:t>
            </a:r>
            <a:r>
              <a:rPr lang="en-US" dirty="0"/>
              <a:t> de </a:t>
            </a:r>
            <a:r>
              <a:rPr lang="en-US" dirty="0" err="1"/>
              <a:t>măsurare</a:t>
            </a:r>
            <a:r>
              <a:rPr lang="ro-RO" dirty="0"/>
              <a:t> </a:t>
            </a:r>
            <a:r>
              <a:rPr lang="en-US" dirty="0"/>
              <a:t>care permit </a:t>
            </a:r>
            <a:r>
              <a:rPr lang="en-US" dirty="0" err="1"/>
              <a:t>factorilor</a:t>
            </a:r>
            <a:r>
              <a:rPr lang="en-US" dirty="0"/>
              <a:t> de </a:t>
            </a:r>
            <a:r>
              <a:rPr lang="en-US" dirty="0" err="1"/>
              <a:t>compoziție</a:t>
            </a:r>
            <a:r>
              <a:rPr lang="en-US" dirty="0"/>
              <a:t> </a:t>
            </a:r>
            <a:r>
              <a:rPr lang="en-US" dirty="0" err="1"/>
              <a:t>și</a:t>
            </a:r>
            <a:r>
              <a:rPr lang="en-US" dirty="0"/>
              <a:t> de </a:t>
            </a:r>
            <a:r>
              <a:rPr lang="en-US" dirty="0" err="1"/>
              <a:t>performanță</a:t>
            </a:r>
            <a:r>
              <a:rPr lang="en-US" dirty="0"/>
              <a:t> </a:t>
            </a:r>
            <a:r>
              <a:rPr lang="en-US" dirty="0" err="1"/>
              <a:t>să</a:t>
            </a:r>
            <a:r>
              <a:rPr lang="en-US" dirty="0"/>
              <a:t> fie </a:t>
            </a:r>
            <a:r>
              <a:rPr lang="en-US" dirty="0" err="1"/>
              <a:t>cantitativ</a:t>
            </a:r>
            <a:r>
              <a:rPr lang="ro-RO" dirty="0"/>
              <a:t>i</a:t>
            </a:r>
            <a:r>
              <a:rPr lang="en-US" dirty="0"/>
              <a:t> </a:t>
            </a:r>
            <a:r>
              <a:rPr lang="en-US" dirty="0" err="1"/>
              <a:t>și</a:t>
            </a:r>
            <a:r>
              <a:rPr lang="en-US" dirty="0"/>
              <a:t> </a:t>
            </a:r>
            <a:r>
              <a:rPr lang="en-US" dirty="0" err="1"/>
              <a:t>reproductibil</a:t>
            </a:r>
            <a:r>
              <a:rPr lang="ro-RO" dirty="0"/>
              <a:t>i la </a:t>
            </a:r>
            <a:r>
              <a:rPr lang="en-US" dirty="0" err="1"/>
              <a:t>măsur</a:t>
            </a:r>
            <a:r>
              <a:rPr lang="ro-RO" dirty="0" err="1"/>
              <a:t>ători</a:t>
            </a:r>
            <a:r>
              <a:rPr lang="en-US" dirty="0"/>
              <a:t> la </a:t>
            </a:r>
            <a:r>
              <a:rPr lang="en-US" dirty="0" err="1"/>
              <a:t>scară</a:t>
            </a:r>
            <a:r>
              <a:rPr lang="en-US" dirty="0"/>
              <a:t> </a:t>
            </a:r>
            <a:r>
              <a:rPr lang="en-US" dirty="0" err="1"/>
              <a:t>nanometrică</a:t>
            </a:r>
            <a:r>
              <a:rPr lang="en-US" dirty="0"/>
              <a:t>.</a:t>
            </a:r>
          </a:p>
        </p:txBody>
      </p:sp>
    </p:spTree>
    <p:extLst>
      <p:ext uri="{BB962C8B-B14F-4D97-AF65-F5344CB8AC3E}">
        <p14:creationId xmlns:p14="http://schemas.microsoft.com/office/powerpoint/2010/main" val="3358402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63358"/>
          </a:xfrm>
        </p:spPr>
        <p:txBody>
          <a:bodyPr/>
          <a:lstStyle/>
          <a:p>
            <a:r>
              <a:rPr lang="en-US" dirty="0" err="1" smtClean="0"/>
              <a:t>Nanomechanics</a:t>
            </a:r>
            <a:r>
              <a:rPr lang="en-US" dirty="0" smtClean="0"/>
              <a:t> Grand Challenge High-Throughput Automated </a:t>
            </a:r>
            <a:r>
              <a:rPr lang="en-US" dirty="0" err="1" smtClean="0"/>
              <a:t>Nanomechanical</a:t>
            </a:r>
            <a:r>
              <a:rPr lang="en-US" dirty="0" smtClean="0"/>
              <a:t> Measurements</a:t>
            </a:r>
            <a:endParaRPr lang="en-US" dirty="0"/>
          </a:p>
        </p:txBody>
      </p:sp>
      <p:pic>
        <p:nvPicPr>
          <p:cNvPr id="4" name="Content Placeholder 3"/>
          <p:cNvPicPr>
            <a:picLocks noGrp="1" noChangeAspect="1"/>
          </p:cNvPicPr>
          <p:nvPr>
            <p:ph idx="1"/>
          </p:nvPr>
        </p:nvPicPr>
        <p:blipFill>
          <a:blip r:embed="rId2"/>
          <a:stretch>
            <a:fillRect/>
          </a:stretch>
        </p:blipFill>
        <p:spPr>
          <a:xfrm>
            <a:off x="187652" y="2645230"/>
            <a:ext cx="11652270" cy="3069770"/>
          </a:xfrm>
          <a:prstGeom prst="rect">
            <a:avLst/>
          </a:prstGeom>
        </p:spPr>
      </p:pic>
    </p:spTree>
    <p:extLst>
      <p:ext uri="{BB962C8B-B14F-4D97-AF65-F5344CB8AC3E}">
        <p14:creationId xmlns:p14="http://schemas.microsoft.com/office/powerpoint/2010/main" val="3414283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8495" y="2171700"/>
            <a:ext cx="11763540" cy="3984171"/>
          </a:xfrm>
          <a:prstGeom prst="rect">
            <a:avLst/>
          </a:prstGeom>
        </p:spPr>
      </p:pic>
    </p:spTree>
    <p:extLst>
      <p:ext uri="{BB962C8B-B14F-4D97-AF65-F5344CB8AC3E}">
        <p14:creationId xmlns:p14="http://schemas.microsoft.com/office/powerpoint/2010/main" val="1761887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Nanomechanics</a:t>
            </a:r>
            <a:r>
              <a:rPr lang="en-US" dirty="0" smtClean="0"/>
              <a:t> Grand Challenge</a:t>
            </a:r>
            <a:br>
              <a:rPr lang="en-US" dirty="0" smtClean="0"/>
            </a:br>
            <a:r>
              <a:rPr lang="en-US" dirty="0" smtClean="0"/>
              <a:t>Instrument Development for </a:t>
            </a:r>
            <a:r>
              <a:rPr lang="en-US" dirty="0" err="1" smtClean="0"/>
              <a:t>Nanomechanics</a:t>
            </a:r>
            <a:endParaRPr lang="en-US" dirty="0"/>
          </a:p>
        </p:txBody>
      </p:sp>
      <p:pic>
        <p:nvPicPr>
          <p:cNvPr id="4" name="Content Placeholder 3"/>
          <p:cNvPicPr>
            <a:picLocks noGrp="1" noChangeAspect="1"/>
          </p:cNvPicPr>
          <p:nvPr>
            <p:ph idx="1"/>
          </p:nvPr>
        </p:nvPicPr>
        <p:blipFill>
          <a:blip r:embed="rId2"/>
          <a:stretch>
            <a:fillRect/>
          </a:stretch>
        </p:blipFill>
        <p:spPr>
          <a:xfrm>
            <a:off x="423000" y="2237014"/>
            <a:ext cx="11362790" cy="3837215"/>
          </a:xfrm>
          <a:prstGeom prst="rect">
            <a:avLst/>
          </a:prstGeom>
        </p:spPr>
      </p:pic>
    </p:spTree>
    <p:extLst>
      <p:ext uri="{BB962C8B-B14F-4D97-AF65-F5344CB8AC3E}">
        <p14:creationId xmlns:p14="http://schemas.microsoft.com/office/powerpoint/2010/main" val="395856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79237" y="2041071"/>
            <a:ext cx="11493541" cy="4212772"/>
          </a:xfrm>
          <a:prstGeom prst="rect">
            <a:avLst/>
          </a:prstGeom>
        </p:spPr>
      </p:pic>
    </p:spTree>
    <p:extLst>
      <p:ext uri="{BB962C8B-B14F-4D97-AF65-F5344CB8AC3E}">
        <p14:creationId xmlns:p14="http://schemas.microsoft.com/office/powerpoint/2010/main" val="4001036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Nanomechanics</a:t>
            </a:r>
            <a:r>
              <a:rPr lang="en-US" dirty="0" smtClean="0"/>
              <a:t> Grand Challenge</a:t>
            </a:r>
            <a:br>
              <a:rPr lang="en-US" dirty="0" smtClean="0"/>
            </a:br>
            <a:r>
              <a:rPr lang="en-US" dirty="0" err="1" smtClean="0"/>
              <a:t>Mesurement</a:t>
            </a:r>
            <a:r>
              <a:rPr lang="en-US" dirty="0" smtClean="0"/>
              <a:t> under Real Application Conditions</a:t>
            </a:r>
            <a:endParaRPr lang="en-US" dirty="0"/>
          </a:p>
        </p:txBody>
      </p:sp>
      <p:pic>
        <p:nvPicPr>
          <p:cNvPr id="4" name="Content Placeholder 3"/>
          <p:cNvPicPr>
            <a:picLocks noGrp="1" noChangeAspect="1"/>
          </p:cNvPicPr>
          <p:nvPr>
            <p:ph idx="1"/>
          </p:nvPr>
        </p:nvPicPr>
        <p:blipFill>
          <a:blip r:embed="rId2"/>
          <a:stretch>
            <a:fillRect/>
          </a:stretch>
        </p:blipFill>
        <p:spPr>
          <a:xfrm>
            <a:off x="333528" y="2198401"/>
            <a:ext cx="11623417" cy="3990128"/>
          </a:xfrm>
          <a:prstGeom prst="rect">
            <a:avLst/>
          </a:prstGeom>
        </p:spPr>
      </p:pic>
    </p:spTree>
    <p:extLst>
      <p:ext uri="{BB962C8B-B14F-4D97-AF65-F5344CB8AC3E}">
        <p14:creationId xmlns:p14="http://schemas.microsoft.com/office/powerpoint/2010/main" val="2971019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8140" y="2100987"/>
            <a:ext cx="11979518" cy="3418070"/>
          </a:xfrm>
          <a:prstGeom prst="rect">
            <a:avLst/>
          </a:prstGeom>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593827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p:txBody>
          <a:bodyPr/>
          <a:lstStyle/>
          <a:p>
            <a:r>
              <a:rPr lang="en-US" dirty="0" smtClean="0"/>
              <a:t>Instrumentation and Metrology for </a:t>
            </a:r>
            <a:r>
              <a:rPr lang="en-US" dirty="0" err="1" smtClean="0"/>
              <a:t>Nanoelectronics</a:t>
            </a:r>
            <a:r>
              <a:rPr lang="en-US" dirty="0" smtClean="0"/>
              <a:t>, </a:t>
            </a:r>
            <a:r>
              <a:rPr lang="en-US" dirty="0" err="1" smtClean="0"/>
              <a:t>Nanophtonics</a:t>
            </a:r>
            <a:r>
              <a:rPr lang="en-US" dirty="0" smtClean="0"/>
              <a:t>, and </a:t>
            </a:r>
            <a:r>
              <a:rPr lang="en-US" dirty="0" err="1" smtClean="0"/>
              <a:t>Nanomagnetics</a:t>
            </a:r>
            <a:endParaRPr lang="en-US" dirty="0"/>
          </a:p>
        </p:txBody>
      </p:sp>
    </p:spTree>
    <p:extLst>
      <p:ext uri="{BB962C8B-B14F-4D97-AF65-F5344CB8AC3E}">
        <p14:creationId xmlns:p14="http://schemas.microsoft.com/office/powerpoint/2010/main" val="3667631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6986558"/>
              </p:ext>
            </p:extLst>
          </p:nvPr>
        </p:nvGraphicFramePr>
        <p:xfrm>
          <a:off x="581025" y="2341563"/>
          <a:ext cx="11029950" cy="2494280"/>
        </p:xfrm>
        <a:graphic>
          <a:graphicData uri="http://schemas.openxmlformats.org/drawingml/2006/table">
            <a:tbl>
              <a:tblPr firstRow="1" bandRow="1">
                <a:tableStyleId>{5C22544A-7EE6-4342-B048-85BDC9FD1C3A}</a:tableStyleId>
              </a:tblPr>
              <a:tblGrid>
                <a:gridCol w="3676650"/>
                <a:gridCol w="3676650"/>
                <a:gridCol w="3676650"/>
              </a:tblGrid>
              <a:tr h="370840">
                <a:tc>
                  <a:txBody>
                    <a:bodyPr/>
                    <a:lstStyle/>
                    <a:p>
                      <a:endParaRPr lang="en-US" dirty="0" smtClean="0"/>
                    </a:p>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bl>
          </a:graphicData>
        </a:graphic>
      </p:graphicFrame>
    </p:spTree>
    <p:extLst>
      <p:ext uri="{BB962C8B-B14F-4D97-AF65-F5344CB8AC3E}">
        <p14:creationId xmlns:p14="http://schemas.microsoft.com/office/powerpoint/2010/main" val="2087394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653115"/>
          </a:xfrm>
        </p:spPr>
        <p:txBody>
          <a:bodyPr/>
          <a:lstStyle/>
          <a:p>
            <a:pPr algn="ctr"/>
            <a:r>
              <a:rPr lang="en-US" dirty="0" err="1" smtClean="0"/>
              <a:t>Nanophotonics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2639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8BFA0FAF-3551-3839-D3AB-0DC579E20772}"/>
              </a:ext>
            </a:extLst>
          </p:cNvPr>
          <p:cNvSpPr>
            <a:spLocks noGrp="1"/>
          </p:cNvSpPr>
          <p:nvPr>
            <p:ph type="title"/>
          </p:nvPr>
        </p:nvSpPr>
        <p:spPr>
          <a:xfrm>
            <a:off x="581192" y="702156"/>
            <a:ext cx="11029616" cy="636787"/>
          </a:xfrm>
        </p:spPr>
        <p:txBody>
          <a:bodyPr/>
          <a:lstStyle/>
          <a:p>
            <a:r>
              <a:rPr lang="en-US" dirty="0"/>
              <a:t>CURRENT SCIENTIFIC AND</a:t>
            </a:r>
            <a:r>
              <a:rPr lang="ro-RO" dirty="0"/>
              <a:t> </a:t>
            </a:r>
            <a:r>
              <a:rPr lang="en-US" dirty="0"/>
              <a:t>TECHNOLOGICAL ADVANCEMENTS</a:t>
            </a:r>
          </a:p>
        </p:txBody>
      </p:sp>
      <p:sp>
        <p:nvSpPr>
          <p:cNvPr id="3" name="Substituent conținut 2">
            <a:extLst>
              <a:ext uri="{FF2B5EF4-FFF2-40B4-BE49-F238E27FC236}">
                <a16:creationId xmlns:a16="http://schemas.microsoft.com/office/drawing/2014/main" xmlns="" id="{AEB1F0AB-FA6A-EFD8-D231-520DB72366A7}"/>
              </a:ext>
            </a:extLst>
          </p:cNvPr>
          <p:cNvSpPr>
            <a:spLocks noGrp="1"/>
          </p:cNvSpPr>
          <p:nvPr>
            <p:ph idx="1"/>
          </p:nvPr>
        </p:nvSpPr>
        <p:spPr>
          <a:xfrm>
            <a:off x="581192" y="1307165"/>
            <a:ext cx="7517779" cy="5338564"/>
          </a:xfrm>
        </p:spPr>
        <p:txBody>
          <a:bodyPr>
            <a:normAutofit/>
          </a:bodyPr>
          <a:lstStyle/>
          <a:p>
            <a:pPr marL="0" indent="0">
              <a:buNone/>
            </a:pPr>
            <a:r>
              <a:rPr lang="en-US" dirty="0"/>
              <a:t>•</a:t>
            </a:r>
            <a:r>
              <a:rPr lang="en-US" dirty="0" err="1"/>
              <a:t>Demonstrarea</a:t>
            </a:r>
            <a:r>
              <a:rPr lang="en-US" dirty="0"/>
              <a:t> </a:t>
            </a:r>
            <a:r>
              <a:rPr lang="en-US" dirty="0" err="1"/>
              <a:t>sensibilității</a:t>
            </a:r>
            <a:r>
              <a:rPr lang="en-US" dirty="0"/>
              <a:t> </a:t>
            </a:r>
            <a:r>
              <a:rPr lang="en-US" dirty="0" err="1"/>
              <a:t>chimice</a:t>
            </a:r>
            <a:r>
              <a:rPr lang="en-US" dirty="0"/>
              <a:t> </a:t>
            </a:r>
            <a:r>
              <a:rPr lang="ro-RO" dirty="0"/>
              <a:t>și cartografierii </a:t>
            </a:r>
            <a:r>
              <a:rPr lang="en-US" dirty="0"/>
              <a:t>la </a:t>
            </a:r>
            <a:r>
              <a:rPr lang="en-US" dirty="0" err="1"/>
              <a:t>scară</a:t>
            </a:r>
            <a:r>
              <a:rPr lang="en-US" dirty="0"/>
              <a:t> </a:t>
            </a:r>
            <a:r>
              <a:rPr lang="en-US" dirty="0" err="1"/>
              <a:t>atomică</a:t>
            </a:r>
            <a:r>
              <a:rPr lang="en-US" dirty="0"/>
              <a:t>.</a:t>
            </a:r>
            <a:endParaRPr lang="ro-RO" dirty="0"/>
          </a:p>
          <a:p>
            <a:pPr marL="0" indent="0">
              <a:buNone/>
            </a:pPr>
            <a:r>
              <a:rPr lang="en-US" dirty="0"/>
              <a:t>•</a:t>
            </a:r>
            <a:r>
              <a:rPr lang="en-US" dirty="0" err="1"/>
              <a:t>Tomografie</a:t>
            </a:r>
            <a:r>
              <a:rPr lang="en-US" dirty="0"/>
              <a:t> </a:t>
            </a:r>
            <a:r>
              <a:rPr lang="en-US" dirty="0" err="1"/>
              <a:t>pentru</a:t>
            </a:r>
            <a:r>
              <a:rPr lang="en-US" dirty="0"/>
              <a:t> </a:t>
            </a:r>
            <a:r>
              <a:rPr lang="en-US" dirty="0" err="1"/>
              <a:t>determinarea</a:t>
            </a:r>
            <a:r>
              <a:rPr lang="en-US" dirty="0"/>
              <a:t> </a:t>
            </a:r>
            <a:r>
              <a:rPr lang="en-US" dirty="0" err="1"/>
              <a:t>morfologiei</a:t>
            </a:r>
            <a:r>
              <a:rPr lang="en-US" dirty="0"/>
              <a:t> </a:t>
            </a:r>
            <a:r>
              <a:rPr lang="en-US" dirty="0" err="1"/>
              <a:t>și</a:t>
            </a:r>
            <a:r>
              <a:rPr lang="en-US" dirty="0"/>
              <a:t> </a:t>
            </a:r>
            <a:r>
              <a:rPr lang="en-US" dirty="0" err="1"/>
              <a:t>structurii</a:t>
            </a:r>
            <a:r>
              <a:rPr lang="ro-RO" dirty="0"/>
              <a:t>foarte mici</a:t>
            </a:r>
            <a:r>
              <a:rPr lang="en-US" dirty="0"/>
              <a:t> </a:t>
            </a:r>
            <a:r>
              <a:rPr lang="en-US" dirty="0" err="1"/>
              <a:t>organice</a:t>
            </a:r>
            <a:r>
              <a:rPr lang="en-US" dirty="0"/>
              <a:t> </a:t>
            </a:r>
            <a:r>
              <a:rPr lang="en-US" dirty="0" err="1"/>
              <a:t>și</a:t>
            </a:r>
            <a:r>
              <a:rPr lang="ro-RO" dirty="0"/>
              <a:t> </a:t>
            </a:r>
            <a:r>
              <a:rPr lang="en-US" dirty="0" err="1"/>
              <a:t>biostructuri</a:t>
            </a:r>
            <a:r>
              <a:rPr lang="ro-RO" dirty="0"/>
              <a:t>lor</a:t>
            </a:r>
            <a:r>
              <a:rPr lang="en-US" dirty="0"/>
              <a:t> precum </a:t>
            </a:r>
            <a:r>
              <a:rPr lang="en-US" dirty="0" err="1"/>
              <a:t>și</a:t>
            </a:r>
            <a:r>
              <a:rPr lang="ro-RO" dirty="0"/>
              <a:t> pentru</a:t>
            </a:r>
            <a:r>
              <a:rPr lang="en-US" dirty="0"/>
              <a:t> </a:t>
            </a:r>
            <a:r>
              <a:rPr lang="en-US" dirty="0" err="1"/>
              <a:t>materiale</a:t>
            </a:r>
            <a:r>
              <a:rPr lang="en-US" dirty="0"/>
              <a:t> </a:t>
            </a:r>
            <a:r>
              <a:rPr lang="en-US" dirty="0" err="1"/>
              <a:t>și</a:t>
            </a:r>
            <a:r>
              <a:rPr lang="en-US" dirty="0"/>
              <a:t> </a:t>
            </a:r>
            <a:r>
              <a:rPr lang="en-US" dirty="0" err="1"/>
              <a:t>dispozitive</a:t>
            </a:r>
            <a:r>
              <a:rPr lang="en-US" dirty="0"/>
              <a:t> </a:t>
            </a:r>
            <a:r>
              <a:rPr lang="ro-RO" dirty="0"/>
              <a:t>neo</a:t>
            </a:r>
            <a:r>
              <a:rPr lang="en-US" dirty="0" err="1"/>
              <a:t>rganice</a:t>
            </a:r>
            <a:r>
              <a:rPr lang="en-US" dirty="0"/>
              <a:t>.</a:t>
            </a:r>
            <a:endParaRPr lang="ro-RO" dirty="0"/>
          </a:p>
          <a:p>
            <a:pPr marL="0" indent="0">
              <a:buNone/>
            </a:pPr>
            <a:r>
              <a:rPr lang="en-US" dirty="0"/>
              <a:t>•</a:t>
            </a:r>
            <a:r>
              <a:rPr lang="en-US" dirty="0" err="1"/>
              <a:t>Holografie</a:t>
            </a:r>
            <a:r>
              <a:rPr lang="en-US" dirty="0"/>
              <a:t> </a:t>
            </a:r>
            <a:r>
              <a:rPr lang="en-US" dirty="0" err="1"/>
              <a:t>electronică</a:t>
            </a:r>
            <a:r>
              <a:rPr lang="en-US" dirty="0"/>
              <a:t> </a:t>
            </a:r>
            <a:r>
              <a:rPr lang="en-US" dirty="0" err="1"/>
              <a:t>pentru</a:t>
            </a:r>
            <a:r>
              <a:rPr lang="en-US" dirty="0"/>
              <a:t> </a:t>
            </a:r>
            <a:r>
              <a:rPr lang="en-US" dirty="0" err="1"/>
              <a:t>imaginea</a:t>
            </a:r>
            <a:r>
              <a:rPr lang="en-US" dirty="0"/>
              <a:t> </a:t>
            </a:r>
            <a:r>
              <a:rPr lang="en-US" dirty="0" err="1"/>
              <a:t>și</a:t>
            </a:r>
            <a:r>
              <a:rPr lang="en-US" dirty="0"/>
              <a:t> </a:t>
            </a:r>
            <a:r>
              <a:rPr lang="en-US" dirty="0" err="1"/>
              <a:t>măsurarea</a:t>
            </a:r>
            <a:r>
              <a:rPr lang="en-US" dirty="0"/>
              <a:t> </a:t>
            </a:r>
            <a:r>
              <a:rPr lang="en-US" dirty="0" err="1"/>
              <a:t>proprietăților</a:t>
            </a:r>
            <a:r>
              <a:rPr lang="en-US" dirty="0"/>
              <a:t> </a:t>
            </a:r>
            <a:r>
              <a:rPr lang="en-US" dirty="0" err="1"/>
              <a:t>electrice</a:t>
            </a:r>
            <a:r>
              <a:rPr lang="en-US" dirty="0"/>
              <a:t>, </a:t>
            </a:r>
            <a:r>
              <a:rPr lang="en-US" dirty="0" err="1"/>
              <a:t>magnetice</a:t>
            </a:r>
            <a:r>
              <a:rPr lang="en-US" dirty="0"/>
              <a:t> </a:t>
            </a:r>
            <a:r>
              <a:rPr lang="en-US" dirty="0" err="1"/>
              <a:t>și</a:t>
            </a:r>
            <a:r>
              <a:rPr lang="en-US" dirty="0"/>
              <a:t> de </a:t>
            </a:r>
            <a:r>
              <a:rPr lang="en-US" dirty="0" err="1"/>
              <a:t>grosime</a:t>
            </a:r>
            <a:r>
              <a:rPr lang="en-US" dirty="0"/>
              <a:t> la</a:t>
            </a:r>
            <a:r>
              <a:rPr lang="ro-RO" dirty="0"/>
              <a:t> r</a:t>
            </a:r>
            <a:r>
              <a:rPr lang="en-US" dirty="0" err="1"/>
              <a:t>ezoluție</a:t>
            </a:r>
            <a:r>
              <a:rPr lang="en-US" dirty="0"/>
              <a:t> </a:t>
            </a:r>
            <a:r>
              <a:rPr lang="en-US" dirty="0" err="1"/>
              <a:t>înaltă</a:t>
            </a:r>
            <a:r>
              <a:rPr lang="en-US" dirty="0"/>
              <a:t>.</a:t>
            </a:r>
            <a:endParaRPr lang="ro-RO" dirty="0"/>
          </a:p>
          <a:p>
            <a:pPr marL="0" indent="0">
              <a:buNone/>
            </a:pPr>
            <a:r>
              <a:rPr lang="en-US" dirty="0"/>
              <a:t>•</a:t>
            </a:r>
            <a:r>
              <a:rPr lang="en-US" dirty="0" err="1"/>
              <a:t>Instrumente</a:t>
            </a:r>
            <a:r>
              <a:rPr lang="en-US" dirty="0"/>
              <a:t> de </a:t>
            </a:r>
            <a:r>
              <a:rPr lang="en-US" dirty="0" err="1"/>
              <a:t>caracterizare</a:t>
            </a:r>
            <a:r>
              <a:rPr lang="en-US" dirty="0"/>
              <a:t> </a:t>
            </a:r>
            <a:r>
              <a:rPr lang="en-US" dirty="0" err="1"/>
              <a:t>și</a:t>
            </a:r>
            <a:r>
              <a:rPr lang="en-US" dirty="0"/>
              <a:t> </a:t>
            </a:r>
            <a:r>
              <a:rPr lang="en-US" dirty="0" err="1"/>
              <a:t>fabricare</a:t>
            </a:r>
            <a:r>
              <a:rPr lang="en-US" dirty="0"/>
              <a:t> cu </a:t>
            </a:r>
            <a:r>
              <a:rPr lang="en-US" dirty="0" err="1"/>
              <a:t>dublă</a:t>
            </a:r>
            <a:r>
              <a:rPr lang="en-US" dirty="0"/>
              <a:t> </a:t>
            </a:r>
            <a:r>
              <a:rPr lang="en-US" dirty="0" err="1"/>
              <a:t>utilizare</a:t>
            </a:r>
            <a:r>
              <a:rPr lang="en-US" dirty="0"/>
              <a:t>, cum </a:t>
            </a:r>
            <a:r>
              <a:rPr lang="en-US" dirty="0" err="1"/>
              <a:t>ar</a:t>
            </a:r>
            <a:r>
              <a:rPr lang="en-US" dirty="0"/>
              <a:t> fi </a:t>
            </a:r>
            <a:r>
              <a:rPr lang="en-US" dirty="0" err="1"/>
              <a:t>fascicul</a:t>
            </a:r>
            <a:r>
              <a:rPr lang="en-US" dirty="0"/>
              <a:t> de </a:t>
            </a:r>
            <a:r>
              <a:rPr lang="en-US" dirty="0" err="1"/>
              <a:t>ioni</a:t>
            </a:r>
            <a:r>
              <a:rPr lang="en-US" dirty="0"/>
              <a:t> </a:t>
            </a:r>
            <a:r>
              <a:rPr lang="en-US" dirty="0" err="1"/>
              <a:t>focalizat</a:t>
            </a:r>
            <a:r>
              <a:rPr lang="en-US" dirty="0"/>
              <a:t> cu </a:t>
            </a:r>
            <a:r>
              <a:rPr lang="en-US" dirty="0" err="1"/>
              <a:t>fascicul</a:t>
            </a:r>
            <a:r>
              <a:rPr lang="en-US" dirty="0"/>
              <a:t> </a:t>
            </a:r>
            <a:r>
              <a:rPr lang="en-US" dirty="0" err="1"/>
              <a:t>dublu</a:t>
            </a:r>
            <a:r>
              <a:rPr lang="en-US" dirty="0"/>
              <a:t> (FIB) </a:t>
            </a:r>
            <a:r>
              <a:rPr lang="en-US" dirty="0" err="1"/>
              <a:t>și</a:t>
            </a:r>
            <a:r>
              <a:rPr lang="ro-RO" dirty="0"/>
              <a:t> scanarea cu </a:t>
            </a:r>
            <a:r>
              <a:rPr lang="en-US" dirty="0"/>
              <a:t>sonde ne permit </a:t>
            </a:r>
            <a:r>
              <a:rPr lang="en-US" dirty="0" err="1"/>
              <a:t>să</a:t>
            </a:r>
            <a:r>
              <a:rPr lang="en-US" dirty="0"/>
              <a:t> </a:t>
            </a:r>
            <a:r>
              <a:rPr lang="en-US" dirty="0" err="1"/>
              <a:t>tăiem</a:t>
            </a:r>
            <a:r>
              <a:rPr lang="en-US" dirty="0"/>
              <a:t>, </a:t>
            </a:r>
            <a:r>
              <a:rPr lang="en-US" dirty="0" err="1"/>
              <a:t>să</a:t>
            </a:r>
            <a:r>
              <a:rPr lang="en-US" dirty="0"/>
              <a:t> </a:t>
            </a:r>
            <a:r>
              <a:rPr lang="en-US" dirty="0" err="1"/>
              <a:t>frezăm</a:t>
            </a:r>
            <a:r>
              <a:rPr lang="en-US" dirty="0"/>
              <a:t>, </a:t>
            </a:r>
            <a:r>
              <a:rPr lang="en-US" dirty="0" err="1"/>
              <a:t>să</a:t>
            </a:r>
            <a:r>
              <a:rPr lang="en-US" dirty="0"/>
              <a:t> </a:t>
            </a:r>
            <a:r>
              <a:rPr lang="en-US" dirty="0" err="1"/>
              <a:t>mutăm</a:t>
            </a:r>
            <a:r>
              <a:rPr lang="en-US" dirty="0"/>
              <a:t>, </a:t>
            </a:r>
            <a:r>
              <a:rPr lang="en-US" dirty="0" err="1"/>
              <a:t>să</a:t>
            </a:r>
            <a:r>
              <a:rPr lang="en-US" dirty="0"/>
              <a:t> </a:t>
            </a:r>
            <a:r>
              <a:rPr lang="en-US" dirty="0" err="1"/>
              <a:t>lipim</a:t>
            </a:r>
            <a:r>
              <a:rPr lang="en-US" dirty="0"/>
              <a:t> </a:t>
            </a:r>
            <a:r>
              <a:rPr lang="en-US" dirty="0" err="1"/>
              <a:t>și</a:t>
            </a:r>
            <a:r>
              <a:rPr lang="en-US" dirty="0"/>
              <a:t> </a:t>
            </a:r>
            <a:r>
              <a:rPr lang="en-US" dirty="0" err="1"/>
              <a:t>să</a:t>
            </a:r>
            <a:r>
              <a:rPr lang="en-US" dirty="0"/>
              <a:t> </a:t>
            </a:r>
            <a:r>
              <a:rPr lang="en-US" dirty="0" err="1"/>
              <a:t>plasăm</a:t>
            </a:r>
            <a:r>
              <a:rPr lang="en-US" dirty="0"/>
              <a:t> </a:t>
            </a:r>
            <a:r>
              <a:rPr lang="en-US" dirty="0" err="1"/>
              <a:t>bucăți</a:t>
            </a:r>
            <a:r>
              <a:rPr lang="en-US" dirty="0"/>
              <a:t>, </a:t>
            </a:r>
            <a:r>
              <a:rPr lang="en-US" dirty="0" err="1"/>
              <a:t>linii</a:t>
            </a:r>
            <a:r>
              <a:rPr lang="en-US" dirty="0"/>
              <a:t> </a:t>
            </a:r>
            <a:r>
              <a:rPr lang="en-US" dirty="0" err="1"/>
              <a:t>și</a:t>
            </a:r>
            <a:r>
              <a:rPr lang="en-US" dirty="0"/>
              <a:t> </a:t>
            </a:r>
            <a:r>
              <a:rPr lang="en-US" dirty="0" err="1"/>
              <a:t>chiar</a:t>
            </a:r>
            <a:r>
              <a:rPr lang="en-US" dirty="0"/>
              <a:t> la </a:t>
            </a:r>
            <a:r>
              <a:rPr lang="en-US" dirty="0" err="1"/>
              <a:t>scară</a:t>
            </a:r>
            <a:r>
              <a:rPr lang="en-US" dirty="0"/>
              <a:t> </a:t>
            </a:r>
            <a:r>
              <a:rPr lang="en-US" dirty="0" err="1"/>
              <a:t>nanometrică</a:t>
            </a:r>
            <a:r>
              <a:rPr lang="ro-RO" dirty="0"/>
              <a:t> </a:t>
            </a:r>
            <a:r>
              <a:rPr lang="en-US" dirty="0" err="1"/>
              <a:t>atomi</a:t>
            </a:r>
            <a:r>
              <a:rPr lang="en-US" dirty="0"/>
              <a:t> </a:t>
            </a:r>
            <a:r>
              <a:rPr lang="en-US" dirty="0" err="1"/>
              <a:t>pentru</a:t>
            </a:r>
            <a:r>
              <a:rPr lang="en-US" dirty="0"/>
              <a:t> </a:t>
            </a:r>
            <a:r>
              <a:rPr lang="en-US" dirty="0" err="1"/>
              <a:t>construirea</a:t>
            </a:r>
            <a:r>
              <a:rPr lang="en-US" dirty="0"/>
              <a:t> </a:t>
            </a:r>
            <a:r>
              <a:rPr lang="en-US" dirty="0" err="1"/>
              <a:t>și</a:t>
            </a:r>
            <a:r>
              <a:rPr lang="en-US" dirty="0"/>
              <a:t> </a:t>
            </a:r>
            <a:r>
              <a:rPr lang="en-US" dirty="0" err="1"/>
              <a:t>modelarea</a:t>
            </a:r>
            <a:r>
              <a:rPr lang="en-US" dirty="0"/>
              <a:t> </a:t>
            </a:r>
            <a:r>
              <a:rPr lang="en-US" dirty="0" err="1"/>
              <a:t>nanodispozitivelor</a:t>
            </a:r>
            <a:r>
              <a:rPr lang="en-US" dirty="0"/>
              <a:t> </a:t>
            </a:r>
            <a:r>
              <a:rPr lang="en-US" dirty="0" err="1"/>
              <a:t>și</a:t>
            </a:r>
            <a:r>
              <a:rPr lang="en-US" dirty="0"/>
              <a:t> </a:t>
            </a:r>
            <a:r>
              <a:rPr lang="en-US" dirty="0" err="1"/>
              <a:t>artefactelor</a:t>
            </a:r>
            <a:r>
              <a:rPr lang="en-US" dirty="0"/>
              <a:t> simple </a:t>
            </a:r>
            <a:r>
              <a:rPr lang="en-US" dirty="0" err="1"/>
              <a:t>în</a:t>
            </a:r>
            <a:r>
              <a:rPr lang="en-US" dirty="0"/>
              <a:t> </a:t>
            </a:r>
            <a:r>
              <a:rPr lang="en-US" dirty="0" err="1"/>
              <a:t>același</a:t>
            </a:r>
            <a:r>
              <a:rPr lang="en-US" dirty="0"/>
              <a:t> </a:t>
            </a:r>
            <a:r>
              <a:rPr lang="en-US" dirty="0" err="1"/>
              <a:t>timp</a:t>
            </a:r>
            <a:r>
              <a:rPr lang="en-US" dirty="0"/>
              <a:t> cu </a:t>
            </a:r>
            <a:r>
              <a:rPr lang="en-US" dirty="0" err="1"/>
              <a:t>imaginea</a:t>
            </a:r>
            <a:r>
              <a:rPr lang="ro-RO" dirty="0"/>
              <a:t> </a:t>
            </a:r>
            <a:r>
              <a:rPr lang="en-US" dirty="0" err="1"/>
              <a:t>și</a:t>
            </a:r>
            <a:r>
              <a:rPr lang="ro-RO" dirty="0"/>
              <a:t> </a:t>
            </a:r>
            <a:r>
              <a:rPr lang="en-US" dirty="0" err="1"/>
              <a:t>caracteriz</a:t>
            </a:r>
            <a:r>
              <a:rPr lang="ro-RO" dirty="0" err="1"/>
              <a:t>area</a:t>
            </a:r>
            <a:r>
              <a:rPr lang="ro-RO" dirty="0"/>
              <a:t> lor</a:t>
            </a:r>
            <a:r>
              <a:rPr lang="en-US" dirty="0"/>
              <a:t>.</a:t>
            </a:r>
            <a:endParaRPr lang="ro-RO" dirty="0"/>
          </a:p>
          <a:p>
            <a:pPr marL="0" indent="0">
              <a:buNone/>
            </a:pPr>
            <a:r>
              <a:rPr lang="en-US" dirty="0"/>
              <a:t>•</a:t>
            </a:r>
            <a:r>
              <a:rPr lang="en-US" dirty="0" err="1"/>
              <a:t>Debitul</a:t>
            </a:r>
            <a:r>
              <a:rPr lang="en-US" dirty="0"/>
              <a:t> de </a:t>
            </a:r>
            <a:r>
              <a:rPr lang="en-US" dirty="0" err="1"/>
              <a:t>mostre</a:t>
            </a:r>
            <a:r>
              <a:rPr lang="en-US" dirty="0"/>
              <a:t>, </a:t>
            </a:r>
            <a:r>
              <a:rPr lang="en-US" dirty="0" err="1"/>
              <a:t>inclusiv</a:t>
            </a:r>
            <a:r>
              <a:rPr lang="en-US" dirty="0"/>
              <a:t> </a:t>
            </a:r>
            <a:r>
              <a:rPr lang="en-US" dirty="0" err="1"/>
              <a:t>colectarea</a:t>
            </a:r>
            <a:r>
              <a:rPr lang="en-US" dirty="0"/>
              <a:t> </a:t>
            </a:r>
            <a:r>
              <a:rPr lang="en-US" dirty="0" err="1"/>
              <a:t>și</a:t>
            </a:r>
            <a:r>
              <a:rPr lang="en-US" dirty="0"/>
              <a:t> </a:t>
            </a:r>
            <a:r>
              <a:rPr lang="en-US" dirty="0" err="1"/>
              <a:t>interpretarea</a:t>
            </a:r>
            <a:r>
              <a:rPr lang="en-US" dirty="0"/>
              <a:t> </a:t>
            </a:r>
            <a:r>
              <a:rPr lang="en-US" dirty="0" err="1"/>
              <a:t>datelor</a:t>
            </a:r>
            <a:r>
              <a:rPr lang="en-US" dirty="0"/>
              <a:t>, a </a:t>
            </a:r>
            <a:r>
              <a:rPr lang="en-US" dirty="0" err="1"/>
              <a:t>crescut</a:t>
            </a:r>
            <a:r>
              <a:rPr lang="en-US" dirty="0"/>
              <a:t> dramatic. La </a:t>
            </a:r>
            <a:r>
              <a:rPr lang="en-US" dirty="0" err="1"/>
              <a:t>fel</a:t>
            </a:r>
            <a:r>
              <a:rPr lang="en-US" dirty="0"/>
              <a:t> un </a:t>
            </a:r>
            <a:r>
              <a:rPr lang="en-US" dirty="0" err="1"/>
              <a:t>exemplu</a:t>
            </a:r>
            <a:r>
              <a:rPr lang="en-US" dirty="0"/>
              <a:t>, TEM a </a:t>
            </a:r>
            <a:r>
              <a:rPr lang="en-US" dirty="0" err="1"/>
              <a:t>trecut</a:t>
            </a:r>
            <a:r>
              <a:rPr lang="en-US" dirty="0"/>
              <a:t> de la </a:t>
            </a:r>
            <a:r>
              <a:rPr lang="en-US" dirty="0" err="1"/>
              <a:t>aproximativ</a:t>
            </a:r>
            <a:r>
              <a:rPr lang="en-US" dirty="0"/>
              <a:t> </a:t>
            </a:r>
            <a:r>
              <a:rPr lang="ro-RO" dirty="0"/>
              <a:t>studierea unui </a:t>
            </a:r>
            <a:r>
              <a:rPr lang="ro-RO" dirty="0" err="1"/>
              <a:t>speciment</a:t>
            </a:r>
            <a:r>
              <a:rPr lang="ro-RO" dirty="0"/>
              <a:t> </a:t>
            </a:r>
            <a:r>
              <a:rPr lang="en-US" dirty="0"/>
              <a:t>la </a:t>
            </a:r>
            <a:r>
              <a:rPr lang="en-US" dirty="0" err="1"/>
              <a:t>câteva</a:t>
            </a:r>
            <a:r>
              <a:rPr lang="en-US" dirty="0"/>
              <a:t> </a:t>
            </a:r>
            <a:r>
              <a:rPr lang="en-US" dirty="0" err="1"/>
              <a:t>zile</a:t>
            </a:r>
            <a:r>
              <a:rPr lang="en-US" dirty="0"/>
              <a:t> la, </a:t>
            </a:r>
            <a:r>
              <a:rPr lang="en-US" dirty="0" err="1"/>
              <a:t>uneori</a:t>
            </a:r>
            <a:r>
              <a:rPr lang="ro-RO" dirty="0"/>
              <a:t> la </a:t>
            </a:r>
            <a:r>
              <a:rPr lang="en-US" dirty="0" err="1"/>
              <a:t>peste</a:t>
            </a:r>
            <a:r>
              <a:rPr lang="en-US" dirty="0"/>
              <a:t> 10 </a:t>
            </a:r>
            <a:r>
              <a:rPr lang="en-US" dirty="0" err="1"/>
              <a:t>exemplare</a:t>
            </a:r>
            <a:r>
              <a:rPr lang="en-US" dirty="0"/>
              <a:t> pe zi </a:t>
            </a:r>
            <a:r>
              <a:rPr lang="en-US" dirty="0" err="1"/>
              <a:t>în</a:t>
            </a:r>
            <a:r>
              <a:rPr lang="en-US" dirty="0"/>
              <a:t> </a:t>
            </a:r>
            <a:r>
              <a:rPr lang="en-US" dirty="0" err="1"/>
              <a:t>fabricile</a:t>
            </a:r>
            <a:r>
              <a:rPr lang="en-US" dirty="0"/>
              <a:t> de </a:t>
            </a:r>
            <a:r>
              <a:rPr lang="en-US" dirty="0" err="1"/>
              <a:t>semiconductori</a:t>
            </a:r>
            <a:r>
              <a:rPr lang="en-US" dirty="0"/>
              <a:t>.</a:t>
            </a:r>
          </a:p>
        </p:txBody>
      </p:sp>
      <p:sp>
        <p:nvSpPr>
          <p:cNvPr id="7" name="CasetăText 6">
            <a:extLst>
              <a:ext uri="{FF2B5EF4-FFF2-40B4-BE49-F238E27FC236}">
                <a16:creationId xmlns:a16="http://schemas.microsoft.com/office/drawing/2014/main" xmlns="" id="{CCC65A5C-B52F-3F71-A408-D30258EAA527}"/>
              </a:ext>
            </a:extLst>
          </p:cNvPr>
          <p:cNvSpPr txBox="1"/>
          <p:nvPr/>
        </p:nvSpPr>
        <p:spPr>
          <a:xfrm>
            <a:off x="8425542" y="1290417"/>
            <a:ext cx="3511837" cy="5355312"/>
          </a:xfrm>
          <a:prstGeom prst="rect">
            <a:avLst/>
          </a:prstGeom>
          <a:noFill/>
        </p:spPr>
        <p:txBody>
          <a:bodyPr wrap="square">
            <a:spAutoFit/>
          </a:bodyPr>
          <a:lstStyle/>
          <a:p>
            <a:r>
              <a:rPr lang="en-US" b="0" i="0" dirty="0">
                <a:solidFill>
                  <a:srgbClr val="333333"/>
                </a:solidFill>
                <a:effectLst/>
                <a:latin typeface="Arial" panose="020B0604020202020204" pitchFamily="34" charset="0"/>
              </a:rPr>
              <a:t>As a sample preparation tool, the Dual Beam FIB-SEM has revolutionized sample preparation for SEM and TEM samples by making more precise cross sections, expanded the use of FIB by allowing for simultaneous preparation, imaging, and elemental analysis, and has allowed for more accurate cross sectioning for previously hard-to-section materials and products.</a:t>
            </a:r>
            <a:r>
              <a:rPr lang="en-US" dirty="0"/>
              <a:t/>
            </a:r>
            <a:br>
              <a:rPr lang="en-US" dirty="0"/>
            </a:br>
            <a:r>
              <a:rPr lang="en-US" b="0" i="0" dirty="0">
                <a:solidFill>
                  <a:srgbClr val="333333"/>
                </a:solidFill>
                <a:effectLst/>
                <a:latin typeface="Arial" panose="020B0604020202020204" pitchFamily="34" charset="0"/>
              </a:rPr>
              <a:t>Dual Beam FIB can essentially be used for any type of materials analysis, including but not limited to semiconductors, batteries, medical devices, aerospace, and more.</a:t>
            </a:r>
            <a:endParaRPr lang="en-US" dirty="0"/>
          </a:p>
        </p:txBody>
      </p:sp>
    </p:spTree>
    <p:extLst>
      <p:ext uri="{BB962C8B-B14F-4D97-AF65-F5344CB8AC3E}">
        <p14:creationId xmlns:p14="http://schemas.microsoft.com/office/powerpoint/2010/main" val="1075539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tăText 6">
            <a:extLst>
              <a:ext uri="{FF2B5EF4-FFF2-40B4-BE49-F238E27FC236}">
                <a16:creationId xmlns:a16="http://schemas.microsoft.com/office/drawing/2014/main" xmlns="" id="{E6251E53-11BB-C918-F622-601EDEB8B852}"/>
              </a:ext>
            </a:extLst>
          </p:cNvPr>
          <p:cNvSpPr txBox="1"/>
          <p:nvPr/>
        </p:nvSpPr>
        <p:spPr>
          <a:xfrm>
            <a:off x="884919" y="5943601"/>
            <a:ext cx="4762932" cy="646331"/>
          </a:xfrm>
          <a:prstGeom prst="rect">
            <a:avLst/>
          </a:prstGeom>
          <a:noFill/>
        </p:spPr>
        <p:txBody>
          <a:bodyPr wrap="square">
            <a:spAutoFit/>
          </a:bodyPr>
          <a:lstStyle/>
          <a:p>
            <a:r>
              <a:rPr lang="en-US" dirty="0"/>
              <a:t>Trade-off of trace species detection with</a:t>
            </a:r>
          </a:p>
          <a:p>
            <a:r>
              <a:rPr lang="en-US" dirty="0"/>
              <a:t>spatial resolution </a:t>
            </a:r>
          </a:p>
        </p:txBody>
      </p:sp>
      <p:pic>
        <p:nvPicPr>
          <p:cNvPr id="9" name="Imagine 8">
            <a:extLst>
              <a:ext uri="{FF2B5EF4-FFF2-40B4-BE49-F238E27FC236}">
                <a16:creationId xmlns:a16="http://schemas.microsoft.com/office/drawing/2014/main" xmlns="" id="{F4111ACD-7CC9-0874-CB89-502AE7836E76}"/>
              </a:ext>
            </a:extLst>
          </p:cNvPr>
          <p:cNvPicPr>
            <a:picLocks noChangeAspect="1"/>
          </p:cNvPicPr>
          <p:nvPr/>
        </p:nvPicPr>
        <p:blipFill>
          <a:blip r:embed="rId2"/>
          <a:stretch>
            <a:fillRect/>
          </a:stretch>
        </p:blipFill>
        <p:spPr>
          <a:xfrm>
            <a:off x="6255582" y="394643"/>
            <a:ext cx="5678814" cy="5199528"/>
          </a:xfrm>
          <a:prstGeom prst="rect">
            <a:avLst/>
          </a:prstGeom>
        </p:spPr>
      </p:pic>
      <p:sp>
        <p:nvSpPr>
          <p:cNvPr id="11" name="CasetăText 10">
            <a:extLst>
              <a:ext uri="{FF2B5EF4-FFF2-40B4-BE49-F238E27FC236}">
                <a16:creationId xmlns:a16="http://schemas.microsoft.com/office/drawing/2014/main" xmlns="" id="{9D3560C8-6469-B625-8465-44256A63DAFD}"/>
              </a:ext>
            </a:extLst>
          </p:cNvPr>
          <p:cNvSpPr txBox="1"/>
          <p:nvPr/>
        </p:nvSpPr>
        <p:spPr>
          <a:xfrm>
            <a:off x="6633029" y="6071167"/>
            <a:ext cx="5301367" cy="369332"/>
          </a:xfrm>
          <a:prstGeom prst="rect">
            <a:avLst/>
          </a:prstGeom>
          <a:noFill/>
        </p:spPr>
        <p:txBody>
          <a:bodyPr wrap="square">
            <a:spAutoFit/>
          </a:bodyPr>
          <a:lstStyle/>
          <a:p>
            <a:r>
              <a:rPr lang="en-US" dirty="0"/>
              <a:t>Trade-off of depth resolution versus</a:t>
            </a:r>
            <a:r>
              <a:rPr lang="ro-RO" dirty="0"/>
              <a:t> </a:t>
            </a:r>
            <a:r>
              <a:rPr lang="en-US" dirty="0"/>
              <a:t>lateral resolution</a:t>
            </a:r>
          </a:p>
        </p:txBody>
      </p:sp>
      <p:pic>
        <p:nvPicPr>
          <p:cNvPr id="13" name="Imagine 12">
            <a:extLst>
              <a:ext uri="{FF2B5EF4-FFF2-40B4-BE49-F238E27FC236}">
                <a16:creationId xmlns:a16="http://schemas.microsoft.com/office/drawing/2014/main" xmlns="" id="{146419E2-1F96-DC39-EDFC-AF405911750B}"/>
              </a:ext>
            </a:extLst>
          </p:cNvPr>
          <p:cNvPicPr>
            <a:picLocks noChangeAspect="1"/>
          </p:cNvPicPr>
          <p:nvPr/>
        </p:nvPicPr>
        <p:blipFill>
          <a:blip r:embed="rId3"/>
          <a:stretch>
            <a:fillRect/>
          </a:stretch>
        </p:blipFill>
        <p:spPr>
          <a:xfrm>
            <a:off x="257604" y="268067"/>
            <a:ext cx="5228796" cy="5567961"/>
          </a:xfrm>
          <a:prstGeom prst="rect">
            <a:avLst/>
          </a:prstGeom>
        </p:spPr>
      </p:pic>
    </p:spTree>
    <p:extLst>
      <p:ext uri="{BB962C8B-B14F-4D97-AF65-F5344CB8AC3E}">
        <p14:creationId xmlns:p14="http://schemas.microsoft.com/office/powerpoint/2010/main" val="166140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xmlns="" id="{72E4948F-51D8-AD0E-386F-35A638378A16}"/>
              </a:ext>
            </a:extLst>
          </p:cNvPr>
          <p:cNvPicPr>
            <a:picLocks noChangeAspect="1"/>
          </p:cNvPicPr>
          <p:nvPr/>
        </p:nvPicPr>
        <p:blipFill>
          <a:blip r:embed="rId2"/>
          <a:stretch>
            <a:fillRect/>
          </a:stretch>
        </p:blipFill>
        <p:spPr>
          <a:xfrm>
            <a:off x="183910" y="163077"/>
            <a:ext cx="5197218" cy="4686509"/>
          </a:xfrm>
          <a:prstGeom prst="rect">
            <a:avLst/>
          </a:prstGeom>
        </p:spPr>
      </p:pic>
      <p:sp>
        <p:nvSpPr>
          <p:cNvPr id="9" name="CasetăText 8">
            <a:extLst>
              <a:ext uri="{FF2B5EF4-FFF2-40B4-BE49-F238E27FC236}">
                <a16:creationId xmlns:a16="http://schemas.microsoft.com/office/drawing/2014/main" xmlns="" id="{FD5130D2-EC3F-FF4D-3A50-05E920D45706}"/>
              </a:ext>
            </a:extLst>
          </p:cNvPr>
          <p:cNvSpPr txBox="1"/>
          <p:nvPr/>
        </p:nvSpPr>
        <p:spPr>
          <a:xfrm>
            <a:off x="183910" y="5192695"/>
            <a:ext cx="5572124" cy="369332"/>
          </a:xfrm>
          <a:prstGeom prst="rect">
            <a:avLst/>
          </a:prstGeom>
          <a:noFill/>
        </p:spPr>
        <p:txBody>
          <a:bodyPr wrap="square">
            <a:spAutoFit/>
          </a:bodyPr>
          <a:lstStyle/>
          <a:p>
            <a:r>
              <a:rPr lang="en-US" dirty="0"/>
              <a:t>Trade-off of chemical specificity</a:t>
            </a:r>
            <a:r>
              <a:rPr lang="ro-RO" dirty="0"/>
              <a:t> </a:t>
            </a:r>
            <a:r>
              <a:rPr lang="en-US" dirty="0"/>
              <a:t>with spatial resolution</a:t>
            </a:r>
          </a:p>
        </p:txBody>
      </p:sp>
      <p:pic>
        <p:nvPicPr>
          <p:cNvPr id="11" name="Imagine 10">
            <a:extLst>
              <a:ext uri="{FF2B5EF4-FFF2-40B4-BE49-F238E27FC236}">
                <a16:creationId xmlns:a16="http://schemas.microsoft.com/office/drawing/2014/main" xmlns="" id="{814C96A6-3DD2-75AA-2F0F-89372916BC04}"/>
              </a:ext>
            </a:extLst>
          </p:cNvPr>
          <p:cNvPicPr>
            <a:picLocks noChangeAspect="1"/>
          </p:cNvPicPr>
          <p:nvPr/>
        </p:nvPicPr>
        <p:blipFill>
          <a:blip r:embed="rId3"/>
          <a:stretch>
            <a:fillRect/>
          </a:stretch>
        </p:blipFill>
        <p:spPr>
          <a:xfrm>
            <a:off x="5311081" y="1034594"/>
            <a:ext cx="6697010" cy="3286584"/>
          </a:xfrm>
          <a:prstGeom prst="rect">
            <a:avLst/>
          </a:prstGeom>
        </p:spPr>
      </p:pic>
      <p:sp>
        <p:nvSpPr>
          <p:cNvPr id="13" name="CasetăText 12">
            <a:extLst>
              <a:ext uri="{FF2B5EF4-FFF2-40B4-BE49-F238E27FC236}">
                <a16:creationId xmlns:a16="http://schemas.microsoft.com/office/drawing/2014/main" xmlns="" id="{7D53161A-98DD-4CB2-621D-B811FF829853}"/>
              </a:ext>
            </a:extLst>
          </p:cNvPr>
          <p:cNvSpPr txBox="1"/>
          <p:nvPr/>
        </p:nvSpPr>
        <p:spPr>
          <a:xfrm>
            <a:off x="6093280" y="5238861"/>
            <a:ext cx="6098720" cy="646331"/>
          </a:xfrm>
          <a:prstGeom prst="rect">
            <a:avLst/>
          </a:prstGeom>
          <a:noFill/>
        </p:spPr>
        <p:txBody>
          <a:bodyPr wrap="square">
            <a:spAutoFit/>
          </a:bodyPr>
          <a:lstStyle/>
          <a:p>
            <a:r>
              <a:rPr lang="en-US" dirty="0"/>
              <a:t>Near-field Raman image of a single-walled carbon nanotube (SWNT) and associated Raman scattering</a:t>
            </a:r>
            <a:r>
              <a:rPr lang="ro-RO" dirty="0"/>
              <a:t> </a:t>
            </a:r>
            <a:r>
              <a:rPr lang="en-US" dirty="0"/>
              <a:t>spectrum. </a:t>
            </a:r>
          </a:p>
        </p:txBody>
      </p:sp>
    </p:spTree>
    <p:extLst>
      <p:ext uri="{BB962C8B-B14F-4D97-AF65-F5344CB8AC3E}">
        <p14:creationId xmlns:p14="http://schemas.microsoft.com/office/powerpoint/2010/main" val="420311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E86798C3-0571-C43C-5F62-9F723DCC09AD}"/>
              </a:ext>
            </a:extLst>
          </p:cNvPr>
          <p:cNvSpPr>
            <a:spLocks noGrp="1"/>
          </p:cNvSpPr>
          <p:nvPr>
            <p:ph type="title"/>
          </p:nvPr>
        </p:nvSpPr>
        <p:spPr>
          <a:xfrm>
            <a:off x="581526" y="522862"/>
            <a:ext cx="11029616" cy="506158"/>
          </a:xfrm>
        </p:spPr>
        <p:txBody>
          <a:bodyPr>
            <a:normAutofit fontScale="90000"/>
          </a:bodyPr>
          <a:lstStyle/>
          <a:p>
            <a:r>
              <a:rPr lang="en-US" dirty="0"/>
              <a:t>Key Challenges and Barriers for </a:t>
            </a:r>
            <a:r>
              <a:rPr lang="en-US" dirty="0" err="1"/>
              <a:t>Nanocharacterization</a:t>
            </a:r>
            <a:endParaRPr lang="en-US" dirty="0"/>
          </a:p>
        </p:txBody>
      </p:sp>
      <p:graphicFrame>
        <p:nvGraphicFramePr>
          <p:cNvPr id="7" name="Substituent conținut 6">
            <a:extLst>
              <a:ext uri="{FF2B5EF4-FFF2-40B4-BE49-F238E27FC236}">
                <a16:creationId xmlns:a16="http://schemas.microsoft.com/office/drawing/2014/main" xmlns="" id="{BC2BD47D-347F-0227-27B8-9E37C930CB23}"/>
              </a:ext>
            </a:extLst>
          </p:cNvPr>
          <p:cNvGraphicFramePr>
            <a:graphicFrameLocks noGrp="1"/>
          </p:cNvGraphicFramePr>
          <p:nvPr>
            <p:ph idx="1"/>
            <p:extLst>
              <p:ext uri="{D42A27DB-BD31-4B8C-83A1-F6EECF244321}">
                <p14:modId xmlns:p14="http://schemas.microsoft.com/office/powerpoint/2010/main" val="1559969102"/>
              </p:ext>
            </p:extLst>
          </p:nvPr>
        </p:nvGraphicFramePr>
        <p:xfrm>
          <a:off x="580524" y="957302"/>
          <a:ext cx="11029950" cy="5826760"/>
        </p:xfrm>
        <a:graphic>
          <a:graphicData uri="http://schemas.openxmlformats.org/drawingml/2006/table">
            <a:tbl>
              <a:tblPr firstRow="1" bandRow="1">
                <a:tableStyleId>{5C22544A-7EE6-4342-B048-85BDC9FD1C3A}</a:tableStyleId>
              </a:tblPr>
              <a:tblGrid>
                <a:gridCol w="3713389">
                  <a:extLst>
                    <a:ext uri="{9D8B030D-6E8A-4147-A177-3AD203B41FA5}">
                      <a16:colId xmlns:a16="http://schemas.microsoft.com/office/drawing/2014/main" xmlns="" val="1354170126"/>
                    </a:ext>
                  </a:extLst>
                </a:gridCol>
                <a:gridCol w="7316561">
                  <a:extLst>
                    <a:ext uri="{9D8B030D-6E8A-4147-A177-3AD203B41FA5}">
                      <a16:colId xmlns:a16="http://schemas.microsoft.com/office/drawing/2014/main" xmlns="" val="77634336"/>
                    </a:ext>
                  </a:extLst>
                </a:gridCol>
              </a:tblGrid>
              <a:tr h="370840">
                <a:tc>
                  <a:txBody>
                    <a:bodyPr/>
                    <a:lstStyle/>
                    <a:p>
                      <a:pPr algn="ctr"/>
                      <a:r>
                        <a:rPr lang="en-US" dirty="0"/>
                        <a:t>Metrology</a:t>
                      </a:r>
                    </a:p>
                  </a:txBody>
                  <a:tcPr/>
                </a:tc>
                <a:tc>
                  <a:txBody>
                    <a:bodyPr/>
                    <a:lstStyle/>
                    <a:p>
                      <a:pPr algn="ctr"/>
                      <a:r>
                        <a:rPr lang="en-US" dirty="0"/>
                        <a:t>Challenges/Barriers</a:t>
                      </a:r>
                    </a:p>
                  </a:txBody>
                  <a:tcPr/>
                </a:tc>
                <a:extLst>
                  <a:ext uri="{0D108BD9-81ED-4DB2-BD59-A6C34878D82A}">
                    <a16:rowId xmlns:a16="http://schemas.microsoft.com/office/drawing/2014/main" xmlns="" val="4276346355"/>
                  </a:ext>
                </a:extLst>
              </a:tr>
              <a:tr h="370840">
                <a:tc>
                  <a:txBody>
                    <a:bodyPr/>
                    <a:lstStyle/>
                    <a:p>
                      <a:r>
                        <a:rPr lang="ro-RO" b="1" dirty="0" err="1"/>
                        <a:t>Chemical</a:t>
                      </a:r>
                      <a:r>
                        <a:rPr lang="ro-RO" b="1" dirty="0"/>
                        <a:t> </a:t>
                      </a:r>
                      <a:r>
                        <a:rPr lang="ro-RO" b="1" dirty="0" err="1"/>
                        <a:t>Compozition</a:t>
                      </a:r>
                      <a:endParaRPr lang="en-US" b="1" dirty="0"/>
                    </a:p>
                  </a:txBody>
                  <a:tcPr/>
                </a:tc>
                <a:tc>
                  <a:txBody>
                    <a:bodyPr/>
                    <a:lstStyle/>
                    <a:p>
                      <a:r>
                        <a:rPr lang="ro-RO" sz="1400" dirty="0"/>
                        <a:t>    </a:t>
                      </a:r>
                      <a:r>
                        <a:rPr lang="en-US" sz="1400" dirty="0"/>
                        <a:t>Multiphase capability</a:t>
                      </a:r>
                    </a:p>
                    <a:p>
                      <a:r>
                        <a:rPr lang="en-US" sz="1400" dirty="0"/>
                        <a:t>• Merging of data from multiple measurements</a:t>
                      </a:r>
                    </a:p>
                    <a:p>
                      <a:r>
                        <a:rPr lang="en-US" sz="1400" dirty="0"/>
                        <a:t>• Standards and calibration</a:t>
                      </a:r>
                    </a:p>
                    <a:p>
                      <a:r>
                        <a:rPr lang="en-US" sz="1400" dirty="0"/>
                        <a:t>• Resolution, sensitivity, and speed</a:t>
                      </a:r>
                    </a:p>
                  </a:txBody>
                  <a:tcPr/>
                </a:tc>
                <a:extLst>
                  <a:ext uri="{0D108BD9-81ED-4DB2-BD59-A6C34878D82A}">
                    <a16:rowId xmlns:a16="http://schemas.microsoft.com/office/drawing/2014/main" xmlns="" val="442291890"/>
                  </a:ext>
                </a:extLst>
              </a:tr>
              <a:tr h="370840">
                <a:tc>
                  <a:txBody>
                    <a:bodyPr/>
                    <a:lstStyle/>
                    <a:p>
                      <a:r>
                        <a:rPr lang="ro-RO" b="1" dirty="0"/>
                        <a:t>3D </a:t>
                      </a:r>
                      <a:r>
                        <a:rPr lang="ro-RO" b="1" dirty="0" err="1"/>
                        <a:t>characterization</a:t>
                      </a:r>
                      <a:r>
                        <a:rPr lang="ro-RO" b="1" dirty="0"/>
                        <a:t> of </a:t>
                      </a:r>
                      <a:r>
                        <a:rPr lang="ro-RO" b="1" dirty="0" err="1"/>
                        <a:t>Structures</a:t>
                      </a:r>
                      <a:endParaRPr lang="en-US" b="1" dirty="0"/>
                    </a:p>
                  </a:txBody>
                  <a:tcPr/>
                </a:tc>
                <a:tc>
                  <a:txBody>
                    <a:bodyPr/>
                    <a:lstStyle/>
                    <a:p>
                      <a:r>
                        <a:rPr lang="ro-RO" sz="1400" dirty="0"/>
                        <a:t>    </a:t>
                      </a:r>
                      <a:r>
                        <a:rPr lang="en-US" sz="1400" dirty="0"/>
                        <a:t>Spatial and spectral resolution and specificity</a:t>
                      </a:r>
                    </a:p>
                    <a:p>
                      <a:r>
                        <a:rPr lang="en-US" sz="1400" dirty="0"/>
                        <a:t>• Data acquisition speed and throughput limitations</a:t>
                      </a:r>
                    </a:p>
                    <a:p>
                      <a:r>
                        <a:rPr lang="en-US" sz="1400" dirty="0"/>
                        <a:t>• Synthesis of 3D information from 2D datasets</a:t>
                      </a:r>
                    </a:p>
                    <a:p>
                      <a:r>
                        <a:rPr lang="en-US" sz="1400" dirty="0"/>
                        <a:t>• Merging of data from different metrology tools</a:t>
                      </a:r>
                    </a:p>
                    <a:p>
                      <a:r>
                        <a:rPr lang="en-US" sz="1400" dirty="0"/>
                        <a:t>• Measurement artifacts</a:t>
                      </a:r>
                    </a:p>
                  </a:txBody>
                  <a:tcPr/>
                </a:tc>
                <a:extLst>
                  <a:ext uri="{0D108BD9-81ED-4DB2-BD59-A6C34878D82A}">
                    <a16:rowId xmlns:a16="http://schemas.microsoft.com/office/drawing/2014/main" xmlns="" val="1148625913"/>
                  </a:ext>
                </a:extLst>
              </a:tr>
              <a:tr h="370840">
                <a:tc>
                  <a:txBody>
                    <a:bodyPr/>
                    <a:lstStyle/>
                    <a:p>
                      <a:r>
                        <a:rPr lang="ro-RO" b="1" dirty="0" err="1"/>
                        <a:t>Dispersion</a:t>
                      </a:r>
                      <a:r>
                        <a:rPr lang="ro-RO" b="1" dirty="0"/>
                        <a:t> of </a:t>
                      </a:r>
                      <a:r>
                        <a:rPr lang="ro-RO" b="1" dirty="0" err="1"/>
                        <a:t>Materials</a:t>
                      </a:r>
                      <a:r>
                        <a:rPr lang="ro-RO" b="1" dirty="0"/>
                        <a:t> in a </a:t>
                      </a:r>
                      <a:r>
                        <a:rPr lang="ro-RO" b="1" dirty="0" err="1"/>
                        <a:t>Matrix</a:t>
                      </a:r>
                      <a:endParaRPr lang="en-US" b="1" dirty="0"/>
                    </a:p>
                  </a:txBody>
                  <a:tcPr/>
                </a:tc>
                <a:tc>
                  <a:txBody>
                    <a:bodyPr/>
                    <a:lstStyle/>
                    <a:p>
                      <a:r>
                        <a:rPr lang="en-US" sz="1400" dirty="0"/>
                        <a:t>• Non-existent techniques for examining dispersibility of nanomaterials in a</a:t>
                      </a:r>
                      <a:r>
                        <a:rPr lang="ro-RO" sz="1400" dirty="0"/>
                        <a:t> </a:t>
                      </a:r>
                      <a:r>
                        <a:rPr lang="en-US" sz="1400" dirty="0"/>
                        <a:t>matrix</a:t>
                      </a:r>
                    </a:p>
                    <a:p>
                      <a:r>
                        <a:rPr lang="en-US" sz="1400" dirty="0"/>
                        <a:t>• Poor sensitivity, slow, non-scalable methods</a:t>
                      </a:r>
                    </a:p>
                  </a:txBody>
                  <a:tcPr/>
                </a:tc>
                <a:extLst>
                  <a:ext uri="{0D108BD9-81ED-4DB2-BD59-A6C34878D82A}">
                    <a16:rowId xmlns:a16="http://schemas.microsoft.com/office/drawing/2014/main" xmlns="" val="1977577672"/>
                  </a:ext>
                </a:extLst>
              </a:tr>
              <a:tr h="370840">
                <a:tc>
                  <a:txBody>
                    <a:bodyPr/>
                    <a:lstStyle/>
                    <a:p>
                      <a:r>
                        <a:rPr lang="ro-RO" b="1" dirty="0" err="1"/>
                        <a:t>Interface</a:t>
                      </a:r>
                      <a:r>
                        <a:rPr lang="ro-RO" b="1" dirty="0"/>
                        <a:t> </a:t>
                      </a:r>
                      <a:r>
                        <a:rPr lang="ro-RO" b="1" dirty="0" err="1"/>
                        <a:t>Characterization</a:t>
                      </a:r>
                      <a:endParaRPr lang="en-US" b="1" dirty="0"/>
                    </a:p>
                  </a:txBody>
                  <a:tcPr/>
                </a:tc>
                <a:tc>
                  <a:txBody>
                    <a:bodyPr/>
                    <a:lstStyle/>
                    <a:p>
                      <a:r>
                        <a:rPr lang="ro-RO" sz="1400" dirty="0"/>
                        <a:t>    </a:t>
                      </a:r>
                      <a:r>
                        <a:rPr lang="en-US" sz="1400" dirty="0"/>
                        <a:t>Non-destructive characterization</a:t>
                      </a:r>
                    </a:p>
                    <a:p>
                      <a:r>
                        <a:rPr lang="en-US" sz="1400" dirty="0"/>
                        <a:t>• Buried or embedded interfaces</a:t>
                      </a:r>
                    </a:p>
                    <a:p>
                      <a:r>
                        <a:rPr lang="en-US" sz="1400" dirty="0"/>
                        <a:t>• Interface stability</a:t>
                      </a:r>
                    </a:p>
                    <a:p>
                      <a:r>
                        <a:rPr lang="en-US" sz="1400" dirty="0"/>
                        <a:t>• Probe robustness</a:t>
                      </a:r>
                    </a:p>
                    <a:p>
                      <a:r>
                        <a:rPr lang="en-US" sz="1400" dirty="0"/>
                        <a:t>• Preserving process/sample in situ</a:t>
                      </a:r>
                    </a:p>
                  </a:txBody>
                  <a:tcPr/>
                </a:tc>
                <a:extLst>
                  <a:ext uri="{0D108BD9-81ED-4DB2-BD59-A6C34878D82A}">
                    <a16:rowId xmlns:a16="http://schemas.microsoft.com/office/drawing/2014/main" xmlns="" val="1241845534"/>
                  </a:ext>
                </a:extLst>
              </a:tr>
              <a:tr h="370840">
                <a:tc>
                  <a:txBody>
                    <a:bodyPr/>
                    <a:lstStyle/>
                    <a:p>
                      <a:r>
                        <a:rPr lang="ro-RO" b="1" dirty="0" err="1"/>
                        <a:t>Speed</a:t>
                      </a:r>
                      <a:r>
                        <a:rPr lang="ro-RO" b="1" dirty="0"/>
                        <a:t> of </a:t>
                      </a:r>
                      <a:r>
                        <a:rPr lang="ro-RO" b="1" dirty="0" err="1"/>
                        <a:t>Characterization</a:t>
                      </a:r>
                      <a:endParaRPr lang="en-US" b="1" dirty="0"/>
                    </a:p>
                  </a:txBody>
                  <a:tcPr/>
                </a:tc>
                <a:tc>
                  <a:txBody>
                    <a:bodyPr/>
                    <a:lstStyle/>
                    <a:p>
                      <a:r>
                        <a:rPr lang="en-US" sz="1400" dirty="0"/>
                        <a:t>• Detector speed, efficiency and sensitivity</a:t>
                      </a:r>
                    </a:p>
                    <a:p>
                      <a:r>
                        <a:rPr lang="en-US" sz="1400" dirty="0"/>
                        <a:t>• Source brightness</a:t>
                      </a:r>
                    </a:p>
                    <a:p>
                      <a:r>
                        <a:rPr lang="en-US" sz="1400" dirty="0"/>
                        <a:t>• Software for smart analysis, fast data collection and processing</a:t>
                      </a:r>
                    </a:p>
                    <a:p>
                      <a:r>
                        <a:rPr lang="en-US" sz="1400" dirty="0"/>
                        <a:t>• Fast automated sample preparation</a:t>
                      </a:r>
                    </a:p>
                  </a:txBody>
                  <a:tcPr/>
                </a:tc>
                <a:extLst>
                  <a:ext uri="{0D108BD9-81ED-4DB2-BD59-A6C34878D82A}">
                    <a16:rowId xmlns:a16="http://schemas.microsoft.com/office/drawing/2014/main" xmlns="" val="3686386693"/>
                  </a:ext>
                </a:extLst>
              </a:tr>
              <a:tr h="370840">
                <a:tc>
                  <a:txBody>
                    <a:bodyPr/>
                    <a:lstStyle/>
                    <a:p>
                      <a:r>
                        <a:rPr lang="en-US" b="1" dirty="0"/>
                        <a:t>Sample Preparation and</a:t>
                      </a:r>
                      <a:r>
                        <a:rPr lang="ro-RO" b="1" dirty="0"/>
                        <a:t> </a:t>
                      </a:r>
                      <a:r>
                        <a:rPr lang="en-US" b="1" dirty="0"/>
                        <a:t>Handling</a:t>
                      </a:r>
                    </a:p>
                  </a:txBody>
                  <a:tcPr/>
                </a:tc>
                <a:tc>
                  <a:txBody>
                    <a:bodyPr/>
                    <a:lstStyle/>
                    <a:p>
                      <a:r>
                        <a:rPr lang="en-US" sz="1400" dirty="0"/>
                        <a:t>• Inability to extract information about 3D arrangement of atoms</a:t>
                      </a:r>
                    </a:p>
                    <a:p>
                      <a:r>
                        <a:rPr lang="en-US" sz="1400" dirty="0"/>
                        <a:t>• Manipulation of particles</a:t>
                      </a:r>
                    </a:p>
                    <a:p>
                      <a:r>
                        <a:rPr lang="en-US" sz="1400" dirty="0"/>
                        <a:t>• Non-destructive sample sectioning</a:t>
                      </a:r>
                    </a:p>
                  </a:txBody>
                  <a:tcPr/>
                </a:tc>
                <a:extLst>
                  <a:ext uri="{0D108BD9-81ED-4DB2-BD59-A6C34878D82A}">
                    <a16:rowId xmlns:a16="http://schemas.microsoft.com/office/drawing/2014/main" xmlns="" val="3880990410"/>
                  </a:ext>
                </a:extLst>
              </a:tr>
            </a:tbl>
          </a:graphicData>
        </a:graphic>
      </p:graphicFrame>
    </p:spTree>
    <p:extLst>
      <p:ext uri="{BB962C8B-B14F-4D97-AF65-F5344CB8AC3E}">
        <p14:creationId xmlns:p14="http://schemas.microsoft.com/office/powerpoint/2010/main" val="3290133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ubstituent conținut 6">
            <a:extLst>
              <a:ext uri="{FF2B5EF4-FFF2-40B4-BE49-F238E27FC236}">
                <a16:creationId xmlns:a16="http://schemas.microsoft.com/office/drawing/2014/main" xmlns="" id="{93122985-5911-E2AD-C64D-635246BC6FCE}"/>
              </a:ext>
            </a:extLst>
          </p:cNvPr>
          <p:cNvPicPr>
            <a:picLocks noGrp="1" noChangeAspect="1"/>
          </p:cNvPicPr>
          <p:nvPr>
            <p:ph idx="1"/>
          </p:nvPr>
        </p:nvPicPr>
        <p:blipFill>
          <a:blip r:embed="rId2"/>
          <a:stretch>
            <a:fillRect/>
          </a:stretch>
        </p:blipFill>
        <p:spPr>
          <a:xfrm>
            <a:off x="823578" y="1747157"/>
            <a:ext cx="10724803" cy="4033157"/>
          </a:xfrm>
        </p:spPr>
      </p:pic>
      <p:sp>
        <p:nvSpPr>
          <p:cNvPr id="8" name="Titlu 1">
            <a:extLst>
              <a:ext uri="{FF2B5EF4-FFF2-40B4-BE49-F238E27FC236}">
                <a16:creationId xmlns:a16="http://schemas.microsoft.com/office/drawing/2014/main" xmlns="" id="{94CC2993-C902-A64F-EB9B-8C3A6FEEAA50}"/>
              </a:ext>
            </a:extLst>
          </p:cNvPr>
          <p:cNvSpPr>
            <a:spLocks noGrp="1"/>
          </p:cNvSpPr>
          <p:nvPr>
            <p:ph type="title"/>
          </p:nvPr>
        </p:nvSpPr>
        <p:spPr>
          <a:xfrm>
            <a:off x="581191" y="702156"/>
            <a:ext cx="11289679" cy="849058"/>
          </a:xfrm>
        </p:spPr>
        <p:txBody>
          <a:bodyPr>
            <a:normAutofit fontScale="90000"/>
          </a:bodyPr>
          <a:lstStyle/>
          <a:p>
            <a:pPr algn="ctr"/>
            <a:r>
              <a:rPr lang="en-US" dirty="0" err="1"/>
              <a:t>Nanocharacterization</a:t>
            </a:r>
            <a:r>
              <a:rPr lang="en-US" dirty="0"/>
              <a:t> Grand Challenge</a:t>
            </a:r>
            <a:br>
              <a:rPr lang="en-US" dirty="0"/>
            </a:br>
            <a:r>
              <a:rPr lang="en-US" dirty="0"/>
              <a:t>Three-Dimensional Characterization of </a:t>
            </a:r>
            <a:r>
              <a:rPr lang="en-US" u="sng" dirty="0"/>
              <a:t>Individual</a:t>
            </a:r>
            <a:r>
              <a:rPr lang="ro-RO" u="sng" dirty="0"/>
              <a:t> </a:t>
            </a:r>
            <a:r>
              <a:rPr lang="en-US" u="sng" dirty="0"/>
              <a:t>Nanostructures</a:t>
            </a:r>
          </a:p>
        </p:txBody>
      </p:sp>
    </p:spTree>
    <p:extLst>
      <p:ext uri="{BB962C8B-B14F-4D97-AF65-F5344CB8AC3E}">
        <p14:creationId xmlns:p14="http://schemas.microsoft.com/office/powerpoint/2010/main" val="4127368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A796B4FD-C35A-3938-501F-D50A0AB73EFD}"/>
              </a:ext>
            </a:extLst>
          </p:cNvPr>
          <p:cNvSpPr>
            <a:spLocks noGrp="1"/>
          </p:cNvSpPr>
          <p:nvPr>
            <p:ph type="title"/>
          </p:nvPr>
        </p:nvSpPr>
        <p:spPr>
          <a:xfrm>
            <a:off x="581192" y="702156"/>
            <a:ext cx="11029616" cy="720860"/>
          </a:xfrm>
        </p:spPr>
        <p:txBody>
          <a:bodyPr/>
          <a:lstStyle/>
          <a:p>
            <a:r>
              <a:rPr lang="ro-RO" dirty="0"/>
              <a:t>Vision </a:t>
            </a:r>
            <a:r>
              <a:rPr lang="ro-RO" dirty="0" err="1"/>
              <a:t>and</a:t>
            </a:r>
            <a:r>
              <a:rPr lang="ro-RO" dirty="0"/>
              <a:t> </a:t>
            </a:r>
            <a:r>
              <a:rPr lang="ro-RO" dirty="0" err="1"/>
              <a:t>Goals</a:t>
            </a:r>
            <a:r>
              <a:rPr lang="ro-RO" dirty="0"/>
              <a:t> (Cont.)</a:t>
            </a:r>
            <a:endParaRPr lang="en-US" dirty="0"/>
          </a:p>
        </p:txBody>
      </p:sp>
      <p:pic>
        <p:nvPicPr>
          <p:cNvPr id="5" name="Substituent conținut 4">
            <a:extLst>
              <a:ext uri="{FF2B5EF4-FFF2-40B4-BE49-F238E27FC236}">
                <a16:creationId xmlns:a16="http://schemas.microsoft.com/office/drawing/2014/main" xmlns="" id="{8394DC1E-AFE5-35B3-D899-2CC5A0B6FD40}"/>
              </a:ext>
            </a:extLst>
          </p:cNvPr>
          <p:cNvPicPr>
            <a:picLocks noGrp="1" noChangeAspect="1"/>
          </p:cNvPicPr>
          <p:nvPr>
            <p:ph idx="1"/>
          </p:nvPr>
        </p:nvPicPr>
        <p:blipFill>
          <a:blip r:embed="rId2"/>
          <a:stretch>
            <a:fillRect/>
          </a:stretch>
        </p:blipFill>
        <p:spPr>
          <a:xfrm>
            <a:off x="581192" y="1903493"/>
            <a:ext cx="11365570" cy="4121749"/>
          </a:xfrm>
        </p:spPr>
      </p:pic>
    </p:spTree>
    <p:extLst>
      <p:ext uri="{BB962C8B-B14F-4D97-AF65-F5344CB8AC3E}">
        <p14:creationId xmlns:p14="http://schemas.microsoft.com/office/powerpoint/2010/main" val="2500939568"/>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2.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{79CE038A-ED7A-4107-A424-3F15C23FE796}tf33552983_win32</Template>
  <TotalTime>1210</TotalTime>
  <Words>1678</Words>
  <Application>Microsoft Office PowerPoint</Application>
  <PresentationFormat>Widescreen</PresentationFormat>
  <Paragraphs>201</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Franklin Gothic Book</vt:lpstr>
      <vt:lpstr>Franklin Gothic Demi</vt:lpstr>
      <vt:lpstr>Wingdings 2</vt:lpstr>
      <vt:lpstr>DividendVTI</vt:lpstr>
      <vt:lpstr>Tema 26 Instrumentatie si metrologie pentru nanotehnologii </vt:lpstr>
      <vt:lpstr>Instrumentatie si Metrologie pentru Nanocaracterizare</vt:lpstr>
      <vt:lpstr>SCOP</vt:lpstr>
      <vt:lpstr>CURRENT SCIENTIFIC AND TECHNOLOGICAL ADVANCEMENTS</vt:lpstr>
      <vt:lpstr>PowerPoint Presentation</vt:lpstr>
      <vt:lpstr>PowerPoint Presentation</vt:lpstr>
      <vt:lpstr>Key Challenges and Barriers for Nanocharacterization</vt:lpstr>
      <vt:lpstr>Nanocharacterization Grand Challenge Three-Dimensional Characterization of Individual Nanostructures</vt:lpstr>
      <vt:lpstr>Vision and Goals (Cont.)</vt:lpstr>
      <vt:lpstr>Nanocharacterization Grand Challenge Speed of Characterization</vt:lpstr>
      <vt:lpstr>Cont</vt:lpstr>
      <vt:lpstr> Nanocharacterization Grand Challenge Interface Characterization</vt:lpstr>
      <vt:lpstr>PowerPoint Presentation</vt:lpstr>
      <vt:lpstr>Nanocharacterization Grand Challenge In situ Characterization of Interface Phenomena</vt:lpstr>
      <vt:lpstr>PowerPoint Presentation</vt:lpstr>
      <vt:lpstr>Nanocharacterization Grand Challenge Quantitative Measurement of Dispersion of Nanoscale Materials in a Matrix</vt:lpstr>
      <vt:lpstr>PowerPoint Presentation</vt:lpstr>
      <vt:lpstr>Nanocharacterization Grand Challenge Measuring Processes Inside Cells and Tracking Particles in Living Tissue</vt:lpstr>
      <vt:lpstr>PowerPoint Presentation</vt:lpstr>
      <vt:lpstr>INSTRUMENTATION AND METROLOGY FOR NANOMECHANICS</vt:lpstr>
      <vt:lpstr>Realizarea viziunii pentru nanomecanica va necesita</vt:lpstr>
      <vt:lpstr>Current State of the Art of Nanomechanical Instrumentation</vt:lpstr>
      <vt:lpstr>Key Challenges and Barriers for Nanomechanics</vt:lpstr>
      <vt:lpstr> Nanomechanics Grand Challenge Standards and Calibration</vt:lpstr>
      <vt:lpstr>PowerPoint Presentation</vt:lpstr>
      <vt:lpstr>Nanomechanics Grand Challenge Nanomechanical Modeling of Experiments</vt:lpstr>
      <vt:lpstr>PowerPoint Presentation</vt:lpstr>
      <vt:lpstr>Nanomechanics Grand Challenge Integration of Multiple Techniques</vt:lpstr>
      <vt:lpstr>PowerPoint Presentation</vt:lpstr>
      <vt:lpstr>Nanomechanics Grand Challenge High-Throughput Automated Nanomechanical Measurements</vt:lpstr>
      <vt:lpstr>PowerPoint Presentation</vt:lpstr>
      <vt:lpstr>Nanomechanics Grand Challenge Instrument Development for Nanomechanics</vt:lpstr>
      <vt:lpstr>PowerPoint Presentation</vt:lpstr>
      <vt:lpstr>Nanomechanics Grand Challenge Mesurement under Real Application Conditions</vt:lpstr>
      <vt:lpstr>PowerPoint Presentation</vt:lpstr>
      <vt:lpstr>Instrumentation and Metrology for Nanoelectronics, Nanophtonics, and Nanomagnetics</vt:lpstr>
      <vt:lpstr>PowerPoint Presentation</vt:lpstr>
      <vt:lpstr>Nanophotonics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buzdugan artur</dc:creator>
  <cp:lastModifiedBy>User</cp:lastModifiedBy>
  <cp:revision>4</cp:revision>
  <dcterms:created xsi:type="dcterms:W3CDTF">2024-01-14T17:45:30Z</dcterms:created>
  <dcterms:modified xsi:type="dcterms:W3CDTF">2024-01-24T13:05:29Z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