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sldIdLst>
    <p:sldId id="256" r:id="rId5"/>
    <p:sldId id="277" r:id="rId6"/>
    <p:sldId id="284" r:id="rId7"/>
    <p:sldId id="283" r:id="rId8"/>
    <p:sldId id="282" r:id="rId9"/>
    <p:sldId id="279" r:id="rId10"/>
    <p:sldId id="276" r:id="rId11"/>
    <p:sldId id="286" r:id="rId12"/>
    <p:sldId id="285" r:id="rId13"/>
    <p:sldId id="311" r:id="rId14"/>
    <p:sldId id="312" r:id="rId15"/>
    <p:sldId id="288" r:id="rId16"/>
    <p:sldId id="287" r:id="rId17"/>
    <p:sldId id="290" r:id="rId18"/>
    <p:sldId id="291" r:id="rId19"/>
    <p:sldId id="293" r:id="rId20"/>
    <p:sldId id="292" r:id="rId21"/>
    <p:sldId id="295" r:id="rId22"/>
    <p:sldId id="296" r:id="rId23"/>
    <p:sldId id="298" r:id="rId24"/>
    <p:sldId id="297" r:id="rId25"/>
    <p:sldId id="299" r:id="rId26"/>
    <p:sldId id="300" r:id="rId27"/>
    <p:sldId id="302" r:id="rId28"/>
    <p:sldId id="304" r:id="rId29"/>
    <p:sldId id="305" r:id="rId30"/>
    <p:sldId id="306" r:id="rId31"/>
    <p:sldId id="307" r:id="rId32"/>
    <p:sldId id="308" r:id="rId33"/>
    <p:sldId id="274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87" autoAdjust="0"/>
  </p:normalViewPr>
  <p:slideViewPr>
    <p:cSldViewPr snapToGrid="0">
      <p:cViewPr varScale="1">
        <p:scale>
          <a:sx n="92" d="100"/>
          <a:sy n="92" d="100"/>
        </p:scale>
        <p:origin x="6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73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662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4137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36122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9338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9952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3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589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188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81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62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558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65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297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99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906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01757-E667-4613-BE4B-3E73638EF00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3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BE01757-E667-4613-BE4B-3E73638EF006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5DF09-7617-4F07-81D5-1F0152CAB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9131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96883"/>
            <a:ext cx="11932919" cy="1282535"/>
          </a:xfrm>
        </p:spPr>
        <p:txBody>
          <a:bodyPr/>
          <a:lstStyle/>
          <a:p>
            <a:pPr algn="ctr"/>
            <a:r>
              <a:rPr lang="ro-R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 ОТ ВОЗДЕЙСТВИЯ ПРОИЗВОДСТВЕННЫХ ШУМА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</a:t>
            </a:r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ВИБРАЦИЙ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715" y="2303814"/>
            <a:ext cx="11778342" cy="3813958"/>
          </a:xfrm>
        </p:spPr>
        <p:txBody>
          <a:bodyPr>
            <a:noAutofit/>
          </a:bodyPr>
          <a:lstStyle/>
          <a:p>
            <a:pPr algn="just"/>
            <a:r>
              <a:rPr lang="ro-RO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Физические и физиологические характеристики шума и вибраций.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шума и вибрации</a:t>
            </a:r>
            <a:r>
              <a:rPr lang="ro-RO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Воздействие шума и вибрации на организм человека.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Нормирование и контроль шума и вибраций на производстве.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o-RO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Защита от шума и вибрации.</a:t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190668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031227" cy="746495"/>
          </a:xfrm>
        </p:spPr>
        <p:txBody>
          <a:bodyPr/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происхождению</a:t>
            </a:r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 степени вредности на ОЧ</a:t>
            </a:r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9548" y="1304144"/>
            <a:ext cx="11137691" cy="49442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происхождению</a:t>
            </a:r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Собственный шум на холостом ходу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Шум машины возникающий при работе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степени вредности</a:t>
            </a:r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Повторяющие малые 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 часов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капли воды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Кратковременные сигналы опасности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Острый шум 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резка тонких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материаллов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465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66138" cy="446692"/>
          </a:xfrm>
        </p:spPr>
        <p:txBody>
          <a:bodyPr/>
          <a:lstStyle/>
          <a:p>
            <a:endParaRPr lang="ro-RO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666" y="1094282"/>
            <a:ext cx="11347554" cy="51541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o-RO" b="1" dirty="0"/>
              <a:t>	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частоте спектра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Инфразвуки до 16Гц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Низкочастотные от 16 – 350Гц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Среднечистотные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350 – 1000 Гц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Высокочистотные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1000 – 20000Гц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Ультразвуки выше 20000 Гц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 источника возникновения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Механический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Электрический и электромагнитный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Аэрогидравлический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Природный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3624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241089" cy="33105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112" y="997528"/>
            <a:ext cx="11122336" cy="5250872"/>
          </a:xfrm>
        </p:spPr>
        <p:txBody>
          <a:bodyPr/>
          <a:lstStyle/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Объективный уровень звукового давления не дает представления о его </a:t>
            </a:r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физиологическом восприятии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Ухо человека неодинаково чувствует различные частоты, поэтому звуки одной и той же интенсивности, но различной частоты субъективно оцениваются как неодинаково громкие. И, наоборот, звуки различной интенсивности и частоты могут восприниматься органом слуха при разном уровне их интенсивности как одинаково громкие. 	</a:t>
            </a:r>
          </a:p>
          <a:p>
            <a:pPr marL="0" indent="0" algn="just">
              <a:buNone/>
            </a:pP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Субъективное ощущение интенсивности звука оценивается </a:t>
            </a:r>
            <a:r>
              <a:rPr lang="ro-RO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уровнем его громкости</a:t>
            </a:r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682985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34211" cy="24792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2455" y="914400"/>
            <a:ext cx="11596254" cy="53339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За единицу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уровня громкости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принимается разность уровней интенсивности в 1 дБ эталонного звука частотой 1000 Гц. На частоте 1000 Гц уровни громкости приняты равными уровням звукового давления.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Вибрация –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механические колебания и волны в твердых телах, воспринимаемые организмом человека как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сотрясения. 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иапазон колебаний, воспринимаемый человеком как вибрации при непосредственном контакте с колеблющейся поверхностью, лежит в пределах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12–8000 Гц.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Колебания с частотой до 12 Гц воспринимаются всем телом как отдельные толчки.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49934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098585" cy="2123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4019" y="665017"/>
            <a:ext cx="11610108" cy="597823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По способу передачи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человека вибрация подразделяется  на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локальную и общую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вибрация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вибрация, передающаяся через опорные поверхности на тело стоящего или сидящего человека. 	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Локальная вибрация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вибрация, передающаяся через руки человека, воздействующая на ноги сидящего человека или предплечья, контактирующие с вибрирующими поверхностями. 	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Основные параметры, характеризующие вибрацию: </a:t>
            </a:r>
          </a:p>
          <a:p>
            <a:pPr marL="0" indent="0" algn="just">
              <a:buNone/>
            </a:pP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частота </a:t>
            </a:r>
            <a:r>
              <a:rPr lang="ro-RO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(Гц);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амплитуда </a:t>
            </a:r>
            <a:r>
              <a:rPr lang="ro-RO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(м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-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 наибольшего отклонения колеблющейся точки от положения равновесия; </a:t>
            </a:r>
          </a:p>
          <a:p>
            <a:pPr marL="0" indent="0" algn="just">
              <a:buNone/>
            </a:pP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виброскорость </a:t>
            </a:r>
            <a:r>
              <a:rPr lang="ro-RO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(м/с);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виброускорение а </a:t>
            </a:r>
            <a:r>
              <a:rPr lang="ro-RO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(м/с</a:t>
            </a:r>
            <a:r>
              <a:rPr lang="ro-RO" sz="28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o-RO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2450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0957" y="500219"/>
            <a:ext cx="11203116" cy="14104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6364" y="838200"/>
            <a:ext cx="11338956" cy="568036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Логарифмически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уров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ень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виброускорения,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ro-RO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ai,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дБ, определяе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тся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формуле: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o-RO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=20lga</a:t>
            </a:r>
            <a:r>
              <a:rPr lang="ro-RO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/a</a:t>
            </a:r>
            <a:r>
              <a:rPr lang="ro-RO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а</a:t>
            </a:r>
            <a:r>
              <a:rPr lang="ro-RO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средние квадратические значения виброускорения в октавных или третьоктавных полосах частот, м/с</a:t>
            </a:r>
            <a:r>
              <a:rPr lang="ro-RO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а</a:t>
            </a:r>
            <a:r>
              <a:rPr lang="ro-RO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исходное значение виброускорения, а</a:t>
            </a:r>
            <a:r>
              <a:rPr lang="ro-RO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3 ⋅ 10</a:t>
            </a:r>
            <a:r>
              <a:rPr lang="ro-RO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–4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м/с</a:t>
            </a:r>
            <a:r>
              <a:rPr lang="ro-RO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Логарифмически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й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уров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ень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виброскорости ,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ro-RO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дБ, определяе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тся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формуле: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Lv</a:t>
            </a:r>
            <a:r>
              <a:rPr lang="ro-RO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=20lgv</a:t>
            </a:r>
            <a:r>
              <a:rPr lang="ro-RO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/v</a:t>
            </a:r>
            <a:r>
              <a:rPr lang="ro-RO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v</a:t>
            </a:r>
            <a:r>
              <a:rPr lang="ro-RO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средние квадратические значения виброскорости в октавных или третьоктавных полосах частот, м/с; v</a:t>
            </a:r>
            <a:r>
              <a:rPr lang="ro-RO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исходное значение виброскорости, v</a:t>
            </a:r>
            <a:r>
              <a:rPr lang="ro-RO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5 ⋅ 10</a:t>
            </a:r>
            <a:r>
              <a:rPr lang="ro-RO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–8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м/с.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4887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241089" cy="31917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3236" y="866900"/>
            <a:ext cx="11623963" cy="55695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Общая вибрация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зависимости от источника ее возникновения подразделяется: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общую вибрацию 1-й категории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транспортная вибрация, воздействующая на человека на рабочих местах самоходных машин, машин с прицепами и навесными приспособлениями, транспортных средств при движении по местности и дорогам  (в т. ч. при их строительстве).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источникам транспортной вибрации относятся: тракторы сельскохозяйственные и промышленные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грузовые автомобили  землеройное, подъемное и другое подвижное погрузочно-разгрузочное оборудование;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70556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69837" cy="18855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7819" y="1033154"/>
            <a:ext cx="11608130" cy="540327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общую вибрацию 2-й категории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транспортно-технологическая вибрация, воздействующая на человека на рабочих местах машин, перемещающихся по специально подготовленным поверхностям производственных помещений, промышленных площадок. К источникам транспортно-технологической вибрации относятся: экскаваторы, краны промышленные и строительные, путевые машины, бетоноукладчики, напольный производственный транспорт, легковые автомобили;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общую вибрацию 3-й категории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технологическая вибрация, воздействующая на человека на рабочих местах стационарных машин или передающаяся на рабочие места, не имеющие источников вибрации. К источникам технологической вибрации относятся: станки металло- и деревообрабатывающие, электрические машины, стационарные электрические установки, насосные агрегаты и вентиляторы и др. 	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21120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9"/>
            <a:ext cx="11181712" cy="1529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1886" y="1187532"/>
            <a:ext cx="11578441" cy="519149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Общую вибрацию категории 3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месту действия подразделяют на следующие типы: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постоянных рабочих местах производственных помещений предприятий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местах на складах, в бытовых, дежурных и других производственных помещениях, где нет машин, генерирующих вибрацию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рабочих местах в административных и служебных помещениях, конструкторских бюро, лабораторий, учебных пунктов, вычислительных центров, здравпунктов,  рабочих комнатах и других помещениях для работников умственного труда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	</a:t>
            </a:r>
          </a:p>
          <a:p>
            <a:pPr marL="0" indent="0" algn="just"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Локальная вибрация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зависимости от источника возникновения подразделяется на передающуюся от ручных машин с двигателем или ручного механизированного инструмента; органов управления машин и оборудования; ручных инструментов без двигателей и обрабатываемых деталей. 	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17485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57962" cy="36667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56903"/>
            <a:ext cx="11499273" cy="546264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По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характеру спектра вибрация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подразделяется: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на узкополосную, для которой уровень контролируемого параметра в одной  полосе частот превышает уровень в соседних полосах более чем на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дБ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широкополосную с непрерывным спектром шириной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одной октавы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частотному составу вибрация подразделяется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на низкочастотную (с преобладанием максимальных уровней в октавных полосах частот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1–4 Гц – для общей вибрации, 8– 16 Гц – для локальной вибрации);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среднечастотную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(8–16 Гц – для общей вибрации, 31,5– 63 Гц – для локальной вибрации);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высокочастотную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(31,5–63 Гц – для общей вибрации, 125– 1000 Гц – для локальной вибрации).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4793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4220" y="194872"/>
            <a:ext cx="10941728" cy="1064302"/>
          </a:xfrm>
        </p:spPr>
        <p:txBody>
          <a:bodyPr/>
          <a:lstStyle/>
          <a:p>
            <a:pPr algn="ctr"/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Физические и физиологические характеристики шума и вибраций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7819" y="1543987"/>
            <a:ext cx="11493584" cy="502306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o-RO" dirty="0"/>
              <a:t>	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вук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упругие колебания среды – газа, жидкости и твердого тела, распространяющиеся волнообразно в воздухе. 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Сочетание звуков различной частоты и интенсивности представляет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собой шум.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Звуки, распространяющиеся в воздухе, вызывают </a:t>
            </a:r>
            <a:r>
              <a:rPr lang="ro-RO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воздушный шум</a:t>
            </a:r>
            <a:r>
              <a:rPr lang="ro-RO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колебаниях, распространяющихся в твердых телах, возникает </a:t>
            </a:r>
            <a:r>
              <a:rPr lang="ro-RO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структурный шум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Скорость распространения звука в воздухе при температуре 20°С и нормальном  атмосферном давлении равна 340 м/с. Достигнув барабанной перепонки уха, звуковая волна вызывает ее колебания. Далее эти колебания воспринимаются слуховыми органами, передаются в слуховые центры головного мозга и создают ощущение звука.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086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9"/>
            <a:ext cx="11146086" cy="10542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3236" y="843148"/>
            <a:ext cx="11679382" cy="540525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По временным характеристикам выделяют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постоянную вибрацию, для которой величина нормируемых параметров изменяется не более чем в </a:t>
            </a: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раза (6 дБ) за время наблюдения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 с);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• непостоянную вибрацию, для которой величина нормируемых параметров изменяется </a:t>
            </a: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чем в 2 раза (6 дБ) за время наблюдения (1):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а) колеблющуюся во времени вибрацию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которой величина нормируемых параметров непрерывно изменяется во времени;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прерывистую вибрацию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которой контакт человека с вибрацией прерывается, причем длительность интервалов, в течение которых имеет место контакт, составляет более 1 с;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импульсную вибрацию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состоящую из одного или нескольких вибрационных воздействий, каждый длительностью менее 1 с при частоте менее 5,6 Гц.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64558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039208" cy="1400530"/>
          </a:xfrm>
        </p:spPr>
        <p:txBody>
          <a:bodyPr/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Воздействие шума и вибрации на организм человека.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260" y="1674421"/>
            <a:ext cx="11542815" cy="4738253"/>
          </a:xfrm>
        </p:spPr>
        <p:txBody>
          <a:bodyPr/>
          <a:lstStyle/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Производственный шум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отрицательно действует не только на людей, работающих на шумных производственных участках, но и на весь контингент лиц, обслуживающих данное производство, и на население, проживающее вблизи территории предприятия. Установлено, что производственный шум, превышающий предельно допустимый уровень звукового давления, при длительном воздействии приводит к:</a:t>
            </a:r>
          </a:p>
          <a:p>
            <a:pPr algn="just">
              <a:buFontTx/>
              <a:buChar char="-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профессиональным заболеваниям органов слуха, вызывая частичную или полную глухоту; </a:t>
            </a:r>
          </a:p>
          <a:p>
            <a:pPr algn="just">
              <a:buFontTx/>
              <a:buChar char="-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болезням нервной, сердечно-сосудистой систем и кишечно-желудочного тракта. Oбщее заболевание организма под воздействием шума называют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шумовой болезнью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80971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57962" cy="24792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382" y="973778"/>
            <a:ext cx="11554692" cy="5533900"/>
          </a:xfrm>
        </p:spPr>
        <p:txBody>
          <a:bodyPr>
            <a:normAutofit fontScale="92500"/>
          </a:bodyPr>
          <a:lstStyle/>
          <a:p>
            <a:pPr algn="just">
              <a:buFontTx/>
              <a:buChar char="-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нервно-психического равновесия, повыш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ает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утомляемость, головную боль, головокружение, бессонницу, раздражительность, вялость и др. 	. </a:t>
            </a:r>
          </a:p>
          <a:p>
            <a:pPr algn="just">
              <a:buFontTx/>
              <a:buChar char="-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или понижение артериального давления.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Появление утомляемости следует рассматривать как ранний симптом развития </a:t>
            </a: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шумовой болезни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Рабочие профессий, связанных с шумом, страдают </a:t>
            </a: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тугоухостью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особенности, если общий уровень интенсивности шума достигает 90 дБ и более. Люди, работающие в условиях большого шума, быстро утомляются – следствием чего является значительное понижение производительности труда и увеличение брака. Нередко шум является косвенной причиной увеличения травматизма на предприятии вследствие притупления внимания и реакции работающих. </a:t>
            </a:r>
          </a:p>
          <a:p>
            <a:pPr marL="0" indent="0" algn="just">
              <a:buNone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Некоторые виды вибрации оказывают неблагоприятное воздействие на </a:t>
            </a: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нервную систему, вестибулярный аппарат и сердечнососудистую систему организма человека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 увеличением мощности двигателей и скоростей движения агрегатов параметры вибрации увеличиваются и гигиеническое значение их возрастает.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89465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81712" cy="53293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9382" y="1187532"/>
            <a:ext cx="11578442" cy="51420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Наиболее вредное воздействие на организм человека оказывает </a:t>
            </a:r>
            <a:r>
              <a:rPr lang="ro-RO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вибрация, частота которой совпадает с частотой резонанса  отдельных частей тела человека (частота резонанса человека).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При этом особенно неприятны колебания в области низких звуковых и инфразвуковых частот. И общая, и местная вибрации могут привести к развитию </a:t>
            </a:r>
            <a:r>
              <a:rPr lang="ro-RO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вибрационной болезни.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Эта болезнь характеризуется нарушением деятельности различных функций организма и, в первую очередь центральной нервной системы. Больные жалуются на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головные боли, бессонницу, повышенную утомляемость, раздражительность.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59036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7"/>
            <a:ext cx="11252964" cy="23605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527" y="1045030"/>
            <a:ext cx="11449791" cy="520337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 числу характерных симптомов вибрационной болезни следует отнести также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нервно-сосудистые нарушения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проявляющиеся в побелении кожи на руках. Кроме того, возникают изменения в мышцах и костно-суставные нарушения в кистях, реже в области локтевых и плечевых суставов.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У больных вибрационной болезнью отмечаются функциональные нарушения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пищеварительного тракта, вызывающие гастриты и тому  подобные заболевания.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Восстановление физиологических функций после одновременного воздействия шума и вибраций протекает более длительно, чем после раздельного их воздействия.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16350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57962" cy="1400530"/>
          </a:xfrm>
        </p:spPr>
        <p:txBody>
          <a:bodyPr/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Нормирование и контроль шума и вибраций на производстве</a:t>
            </a:r>
            <a:r>
              <a:rPr lang="ro-RO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5636" y="1674421"/>
            <a:ext cx="11388437" cy="4928259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Условия труда по шуму нормируются в соответствии с Санитарными нормами, правилами и гигиеническими нормативами «Шум на рабочих местах, в транспортных средствах, в помещениях жилых, общественных зданий и на территории жилой застройки»,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Нормируемыми параметрами постоянного шума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рабочих местах и в транспортных средствах являются: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уровни звукового давления в дБ в октавных полосах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 среднегеометрическими частотами 31,5; 63; 125; 250; 500; 1000; 2000; 4000; 8000 Гц;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• </a:t>
            </a:r>
            <a:r>
              <a:rPr lang="ro-RO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уровни звука в дБА.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Оценка постоянного шума на рабочих местах на соответствие ПДУ должна проводиться как по уровням звукового давления, так и по уровню звука.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Превышение хотя бы одного из указанных показателей должно квалифицироваться как несоответствие санитарным нормам.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Предельно допустимый уровень (ПДУ) шума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уровень шума, который при ежедневной (кроме выходных дней) работе, но не более 40 ч в неделю в течение всей трудовой деятельности, не должен вызывать заболеваний или отклонений в состоянии здоровья человека. Соблюдение ПДУ шума не исключает нарушения здоровья у сверхчувствительных лиц.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10311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205463" cy="1400530"/>
          </a:xfrm>
        </p:spPr>
        <p:txBody>
          <a:bodyPr/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Защита от шума и вибрации.</a:t>
            </a:r>
            <a:b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0945" y="1306286"/>
            <a:ext cx="11560629" cy="494211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выборе способов и средств защиты следует использовать возможность замены шумного оборудования менее шумными, выносить шумное оборудование за пределы рабочего помещения, более широко использовать средства подавления шума на путях его распространения.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Рационально также применять дистанционное управление, ограничивать время работы шумного оборудования, предупреждать опасное маскирующее воздействие интенсивных источников, затрудняющих эффективную борьбу с шумом в отдельных производственных помещениях.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В последние годы разработано и внедрено на практике много весьма эффективных звукоизолирующих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материалов,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специальных конструкций и звукоизолирующих преград.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Широкое использование их для изоляции, 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локализации, снижения уровня шума должно быть одним из важных профилактических направлений. 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39234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217338" cy="27167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0010" y="1021278"/>
            <a:ext cx="11483439" cy="522712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высоким уровням шума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работе технологического оборудования часто приводят: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конструктивные особенности машин (удары и трение узлов и деталей); недостаточная жесткость крепления отдельных частей машины, создающая вибрацию; изготовление механизмов из звенящих металлов и др.;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технические недостатки из-за низкого качества изготовления оборудования: плохая динамическая балансировка вращающихся деталей и узлов, неточное выполнение шага зацепления и формы профиля зуба. 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некачественный монтаж оборудования на производственных площадках, приводящий к перекосам при работе деталей и узлов машин, а также к вибрациям несущих конструкций;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4) нарушение правил технической эксплуатации машин и агрегатов: отклонение в режиме работы оборудования по сравнению с паспортным, плохой уход за ним и др.;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8689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5130" y="357715"/>
            <a:ext cx="11253945" cy="28355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545" y="819398"/>
            <a:ext cx="11760530" cy="542900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Комплекс мер по борьбе с шумом и вибрациями включает: 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жесткое крепление вибрирующих деталей и узлов;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амортизацию, виброизоляцию с помощью рессор, упругих материалов (резина, войлок и др.), при которых невозможна передача собственных колебаний вибрирующих узлов и механизмов (за счет высокого внутреннего трения) основанию, другим частям оборудования. 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снижение уровня шума от вентиляционных и нагревательных установок путем уменьшения скорости движения воздуха (газа) в установках и воздуховодах (увеличения площади их поперечного сечения), а также уменьшения числа поворотов, разделения воздушных (газовых) потоков, устранения вибрации трубопроводов от пульсирующих потоков и др.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236092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324216" cy="22417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1262" y="926275"/>
            <a:ext cx="11424063" cy="567541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Борьба с шумом должна быть направлена на устранение наиболее мощных высокочастотных источников, которые определяют условия труда по шуму на рабочих местах и маскируют большое количество других источников с более низким уровнем шума.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Если комплекс технических, организационных, архитектурно-планировочных и других мер не обеспечивает нормальных условий труда по шуму и вибрациям, используются различные средства индивидуальной защиты (антифоны, беруши, шумозащитные наушники и шлемы). 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Применение антифонов снижает уровень шума средней частоты на 15–30 дБ. Противошумные наушники – на 10–40 дБ. Антифоны эффективнее защищают от наиболее вредного высокочастотного шума. 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Для защиты от вибраций широкое применение находят виброизолирующие перчатки и обувь. Устранение отмеченных недостатков в технологии, технике, организации производства, комплексное использование современных методов борьбы с шумом позволят значительно снизить уровни шума и вибрации и улучшить условия труда на производстве.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16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46086" cy="47355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7091" y="1223158"/>
            <a:ext cx="11515107" cy="502524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dirty="0"/>
              <a:t>	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шума зависит от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 источника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Шум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можно подразделить: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механический -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возникающий в результате движения отдельных деталей и узлов машины;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ударный -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возникающий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технологических процессах: ковке, штамповке, клепке;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•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аэро(гидро)динамический -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возникающий при больших скоростях движения газов, паров, жидкости, например шум газовых струй реактивных двигателей, шум, возникающий при всасывании воздуха компрессорными установками и др. 	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17830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669589" cy="1124622"/>
          </a:xfrm>
        </p:spPr>
        <p:txBody>
          <a:bodyPr/>
          <a:lstStyle/>
          <a:p>
            <a:pPr algn="ctr"/>
            <a:r>
              <a:rPr lang="x-none" sz="4400" b="1" dirty="0">
                <a:latin typeface="Andalus" panose="02020603050405020304" pitchFamily="18" charset="-78"/>
                <a:cs typeface="Andalus" panose="02020603050405020304" pitchFamily="18" charset="-78"/>
              </a:rPr>
              <a:t>Vă mulțumesc pentru atenție</a:t>
            </a:r>
            <a:endParaRPr lang="en-US" sz="4400" b="1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9691" y="1577340"/>
            <a:ext cx="7467600" cy="4170317"/>
          </a:xfrm>
        </p:spPr>
      </p:pic>
    </p:spTree>
    <p:extLst>
      <p:ext uri="{BB962C8B-B14F-4D97-AF65-F5344CB8AC3E}">
        <p14:creationId xmlns:p14="http://schemas.microsoft.com/office/powerpoint/2010/main" val="522825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169837" cy="1400530"/>
          </a:xfrm>
        </p:spPr>
        <p:txBody>
          <a:bodyPr/>
          <a:lstStyle/>
          <a:p>
            <a:pPr algn="ctr"/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физические характеристики звука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1727" y="1258784"/>
            <a:ext cx="11504221" cy="5301343"/>
          </a:xfrm>
        </p:spPr>
        <p:txBody>
          <a:bodyPr>
            <a:normAutofit/>
          </a:bodyPr>
          <a:lstStyle/>
          <a:p>
            <a:r>
              <a:rPr lang="ro-RO" dirty="0"/>
              <a:t>-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частота f (Гц);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звуковое давление Р (Па);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интенсивность или сила звука I (Вт/м2);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Частота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одна из основных характеристик, по которой мы различаем звук.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Частота колебаний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число полных колебаний за одну секунду. Частота колебаний, вызывающих слуховое ощущение звука, находится в пределах от 16 до 20 000 Гц. Ухо человека наиболее чувствительно от 1000 до 3000 Гц. Наибольшая острота слуха наблюдается в возрасте 15–20 лет. С возрастом слух ухудшается.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Колебания с частотой ниже 16 Гц называются </a:t>
            </a: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инфразвуком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свыше 20 000 Гц – </a:t>
            </a: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ультразвуком.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Инфразвук и ультразвук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вызывают слуховых ощущений, но оказывают биологическое действие на организм человека.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757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276715" cy="30730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527" y="1080656"/>
            <a:ext cx="11687299" cy="55487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Звуковым давлением Р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давление при прохождении в какой-либо среде звуковой волны. Распространение звуковой волны сопровождается и переносом энергии.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Интенсивностью звука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количество звуковой энергии, проходящее в единицу времени через единицу поверхности, перпендикулярную к направлению распространения звуковой волны.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Минимальная интенсивность звука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которая воспринимается ухом, называется порогом слышимости. В качестве стандартной частоты сравнения принята частота 1000 Гц. При этой частоте порог слышимости I</a:t>
            </a:r>
            <a:r>
              <a:rPr lang="ro-RO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10</a:t>
            </a:r>
            <a:r>
              <a:rPr lang="ro-RO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–12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Вт/м</a:t>
            </a:r>
            <a:r>
              <a:rPr lang="ro-RO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4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	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Максимальная интенсивность звука,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которой орган слуха начинает испытывать болевое ощущение, называется порогом болевого ощущения, равным 10</a:t>
            </a:r>
            <a:r>
              <a:rPr lang="ro-RO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Вт/м</a:t>
            </a:r>
            <a:r>
              <a:rPr lang="ro-RO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210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252964" cy="19185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0218" y="768927"/>
            <a:ext cx="11538858" cy="573680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звука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отношение среднего квадратического значения звукового давления, к стандартизованному исходному значению звукового давления; измеряется в дБА и определяется по формуле: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L=20lgP</a:t>
            </a:r>
            <a:r>
              <a:rPr lang="ro-RO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Р</a:t>
            </a:r>
            <a:r>
              <a:rPr lang="ro-RO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Где: L – уровень звука, дБА; Р</a:t>
            </a:r>
            <a:r>
              <a:rPr lang="ro-RO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среднее квадратическое значение звукового давления, Па; Р</a:t>
            </a:r>
            <a:r>
              <a:rPr lang="ro-RO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 ⋅ 10</a:t>
            </a:r>
            <a:r>
              <a:rPr lang="ro-RO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–5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исходное значение звукового давления в воздухе, Па.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При исследовании шумов весь диапазон частот разбивают на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полосы частот.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ширину полосы принята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октава -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интервал частот, в котором высшая частота </a:t>
            </a:r>
            <a:r>
              <a:rPr lang="ro-RO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o-RO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o-RO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два раза больше низшей </a:t>
            </a:r>
            <a:r>
              <a:rPr lang="ro-RO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o-RO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o-RO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практике используют октавные и третьоктавные полосы частот. В качестве частоты, характеризующей полосу берется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среднегеометрическая частота </a:t>
            </a:r>
            <a:r>
              <a:rPr lang="ro-RO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f=⋅f</a:t>
            </a:r>
            <a:r>
              <a:rPr lang="ro-RO" sz="28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o-RO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</a:t>
            </a:r>
            <a:r>
              <a:rPr lang="ro-RO" sz="2800" b="1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43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39388"/>
            <a:ext cx="11312341" cy="684874"/>
          </a:xfrm>
        </p:spPr>
        <p:txBody>
          <a:bodyPr/>
          <a:lstStyle/>
          <a:p>
            <a:pPr algn="ctr"/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шума</a:t>
            </a:r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вибрации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548" y="985652"/>
            <a:ext cx="11523024" cy="55398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Графическое изображение состава шума называется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спектром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и является его важнейшей характеристикой. 	Спектр шума показывает распределение колебательной энергии по звуковому диапазону частот.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 характеру спектра шум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подразделять на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широкополосный и тональный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Широкополосный шум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шум с непрерывным спектром шириной более одной октавы.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Тональный шум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шум, в спектре которого имеются выраженные тональные составляющие.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Тональный характер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шума для практических целей устанавливается измерением уровня звукового давления в одной полосе не менее чем на 10 дБ.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423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239844"/>
            <a:ext cx="11134211" cy="794478"/>
          </a:xfrm>
        </p:spPr>
        <p:txBody>
          <a:bodyPr/>
          <a:lstStyle/>
          <a:p>
            <a:pPr algn="ctr"/>
            <a:r>
              <a:rPr lang="ro-RO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временным характеристикам: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4019" y="1049311"/>
            <a:ext cx="11617036" cy="553137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временным характеристикам шума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выделяют: </a:t>
            </a:r>
          </a:p>
          <a:p>
            <a:pPr algn="just">
              <a:buFontTx/>
              <a:buChar char="-"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постоянный;</a:t>
            </a:r>
          </a:p>
          <a:p>
            <a:pPr algn="just">
              <a:buFontTx/>
              <a:buChar char="-"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непостоянный шум.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Постоянный шум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шум, уровень звука которого за рабочую смену изменяется не более чем на 5 дБА.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Непостоянный шум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шум, уровень звука которого за рабочую смену изменяется более чем на 5. 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Непостоянный шум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подразделяют на: 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колеблющийся; </a:t>
            </a:r>
          </a:p>
          <a:p>
            <a:pPr marL="0" indent="0" algn="just">
              <a:buNone/>
            </a:pP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прерывистый;  - импульсный.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422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1252964" cy="27167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0945" y="1021278"/>
            <a:ext cx="11358749" cy="52271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Колеблющийся шум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шум, уровень звука которого непрерывно изменяется во времени. </a:t>
            </a:r>
          </a:p>
          <a:p>
            <a:pPr marL="0" indent="0" algn="just">
              <a:buNone/>
            </a:pPr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Прерывистый шум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шум, уровень звука которого изменяется во времени (на 5 дБА и более), причем длительность интервалов, в течение которых уровень остается постоянным,  составляет 1 с и более. 	</a:t>
            </a:r>
          </a:p>
          <a:p>
            <a:pPr marL="0" indent="0" algn="just">
              <a:buNone/>
            </a:pPr>
            <a:r>
              <a:rPr lang="ro-RO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Импульсный шум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шум, состоящий из одного или нескольких звуковых сигналов, каждый длительностью менее 1 с, при этом уровни звука,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меняется</a:t>
            </a: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7 дБА и более.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455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BDFC7803903E46A573DFC0282BAD93" ma:contentTypeVersion="4" ma:contentTypeDescription="Create a new document." ma:contentTypeScope="" ma:versionID="0b33c87b7fdecb34913740d592397145">
  <xsd:schema xmlns:xsd="http://www.w3.org/2001/XMLSchema" xmlns:xs="http://www.w3.org/2001/XMLSchema" xmlns:p="http://schemas.microsoft.com/office/2006/metadata/properties" xmlns:ns2="22e97a55-9c25-4e73-a220-5aec9d9574dd" targetNamespace="http://schemas.microsoft.com/office/2006/metadata/properties" ma:root="true" ma:fieldsID="063c79acc3480931c6b2858f12a717c7" ns2:_="">
    <xsd:import namespace="22e97a55-9c25-4e73-a220-5aec9d9574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e97a55-9c25-4e73-a220-5aec9d9574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A89A7E9-BD4F-4F1A-9DB4-591FA5D774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F93FB5-A49E-49B6-A62E-CBD583078B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2e97a55-9c25-4e73-a220-5aec9d9574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2B93E59-C89B-4010-AE59-B4CCBFF4292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1469</TotalTime>
  <Words>2948</Words>
  <Application>Microsoft Office PowerPoint</Application>
  <PresentationFormat>Widescreen</PresentationFormat>
  <Paragraphs>144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Andalus</vt:lpstr>
      <vt:lpstr>Century Gothic</vt:lpstr>
      <vt:lpstr>Times New Roman</vt:lpstr>
      <vt:lpstr>Wingdings 3</vt:lpstr>
      <vt:lpstr>Ion</vt:lpstr>
      <vt:lpstr>Tema: ЗАЩИТА  ОТ ВОЗДЕЙСТВИЯ ПРОИЗВОДСТВЕННЫХ ШУМА И ВИБРАЦИЙ</vt:lpstr>
      <vt:lpstr>1. Физические и физиологические характеристики шума и вибраций</vt:lpstr>
      <vt:lpstr>PowerPoint Presentation</vt:lpstr>
      <vt:lpstr>Основные физические характеристики звука</vt:lpstr>
      <vt:lpstr>PowerPoint Presentation</vt:lpstr>
      <vt:lpstr>PowerPoint Presentation</vt:lpstr>
      <vt:lpstr>2. Классификация шума и вибрации</vt:lpstr>
      <vt:lpstr>По временным характеристикам:</vt:lpstr>
      <vt:lpstr>PowerPoint Presentation</vt:lpstr>
      <vt:lpstr>По происхождению и по степени вредности на ОЧ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Воздействие шума и вибрации на организм человека. </vt:lpstr>
      <vt:lpstr>PowerPoint Presentation</vt:lpstr>
      <vt:lpstr>PowerPoint Presentation</vt:lpstr>
      <vt:lpstr>PowerPoint Presentation</vt:lpstr>
      <vt:lpstr>4. Нормирование и контроль шума и вибраций на производстве. </vt:lpstr>
      <vt:lpstr>5. Защита от шума и вибрации. </vt:lpstr>
      <vt:lpstr>PowerPoint Presentation</vt:lpstr>
      <vt:lpstr>PowerPoint Presentation</vt:lpstr>
      <vt:lpstr>PowerPoint Presentation</vt:lpstr>
      <vt:lpstr>Vă mulțumesc pentru atenție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Amplasarea construcților și conformarea acestora la foc</dc:title>
  <dc:creator>Tatiana Butuc</dc:creator>
  <cp:lastModifiedBy>Mihaibencheci@outlook.com</cp:lastModifiedBy>
  <cp:revision>108</cp:revision>
  <dcterms:created xsi:type="dcterms:W3CDTF">2016-06-03T11:42:11Z</dcterms:created>
  <dcterms:modified xsi:type="dcterms:W3CDTF">2025-11-23T20:25:10Z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0x010100E2BDFC7803903E46A573DFC0282BAD93</vt:lpwstr>
  </property>
</Properties>
</file>