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48" r:id="rId2"/>
    <p:sldId id="528" r:id="rId3"/>
    <p:sldId id="508" r:id="rId4"/>
    <p:sldId id="434" r:id="rId5"/>
    <p:sldId id="457" r:id="rId6"/>
    <p:sldId id="509" r:id="rId7"/>
    <p:sldId id="379" r:id="rId8"/>
    <p:sldId id="435" r:id="rId9"/>
    <p:sldId id="527" r:id="rId10"/>
    <p:sldId id="479" r:id="rId11"/>
    <p:sldId id="436" r:id="rId12"/>
    <p:sldId id="533" r:id="rId13"/>
    <p:sldId id="382" r:id="rId14"/>
    <p:sldId id="532" r:id="rId15"/>
    <p:sldId id="480" r:id="rId16"/>
    <p:sldId id="438" r:id="rId17"/>
    <p:sldId id="461" r:id="rId18"/>
    <p:sldId id="462" r:id="rId19"/>
    <p:sldId id="463" r:id="rId20"/>
    <p:sldId id="464" r:id="rId21"/>
    <p:sldId id="428" r:id="rId22"/>
    <p:sldId id="467" r:id="rId23"/>
    <p:sldId id="506" r:id="rId24"/>
    <p:sldId id="507" r:id="rId25"/>
    <p:sldId id="304" r:id="rId26"/>
    <p:sldId id="307" r:id="rId27"/>
    <p:sldId id="308" r:id="rId28"/>
    <p:sldId id="444" r:id="rId29"/>
    <p:sldId id="336" r:id="rId30"/>
    <p:sldId id="334" r:id="rId31"/>
    <p:sldId id="335" r:id="rId32"/>
    <p:sldId id="337" r:id="rId33"/>
    <p:sldId id="338" r:id="rId34"/>
    <p:sldId id="339" r:id="rId35"/>
    <p:sldId id="340" r:id="rId36"/>
    <p:sldId id="341" r:id="rId37"/>
    <p:sldId id="342" r:id="rId38"/>
    <p:sldId id="347" r:id="rId39"/>
    <p:sldId id="484" r:id="rId40"/>
    <p:sldId id="535" r:id="rId41"/>
    <p:sldId id="536" r:id="rId42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90E1-0498-41A7-87BD-3E3889DF6F9F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8EFCD-45B2-495D-B294-EBC26467C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0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45038-89DE-60E3-1551-18FE1363F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8A7337-21CF-EEBB-40BF-A58853078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78F5F-1948-CEFA-8763-FDFB65C7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13.11.2025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642AD-3D3F-47B2-D3E8-A1714A0B9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78291-753A-5BB3-65DF-EE6214C7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959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F1E37-CAFF-1B75-E1BB-37EF52B73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524A4-08F7-4656-F99C-652E61449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D24B3-E52A-3BE8-94DB-7AE61CDF4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13.11.2025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47666-8F68-EA99-E72B-7E5AC6F85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FA813-2694-B526-930A-E12D84DF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3954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15DD56-C3F4-7555-7B10-7AC3727602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915A76-3CEE-A385-995C-4C533EDBF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E1A92-2FF8-28E8-ACF9-64FB8BF3B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13.11.2025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4B79C-A307-0E6C-B2DC-102209D53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3A4BA-F78F-255F-7387-31491FB60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367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D493F-BDAA-C3D4-2082-C546870C6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5AC6B-08B9-BDE3-59F2-EAD5A6B3A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0D1BD-A5A8-6E76-F13E-6F117F0AF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13.11.2025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87668-228C-4A45-0C07-BEBED8FCF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7394E-68EF-B682-86A3-87340208B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6869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84434-9B55-516B-3826-6672F56D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F90CA-8CDF-F1A3-0827-69FAD95D5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966C-EDC4-E802-D5D8-466C4C7B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13.11.2025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1F957-C821-FA5E-E802-B633D0085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D8766-04D7-DC03-3A54-15F08225B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6568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320DD-DDD3-7339-345C-51AC001FF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79D50-58CA-DFC8-892C-7961431066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9736DA-E5EB-6DD4-3300-A7631DB63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864B4-BFCA-010C-1BF8-0CBF28C4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13.11.2025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88570-08E4-E453-061F-A7CC7DEC1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C80E5-1720-BA72-14FE-655891A3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8875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ED133-33CE-4D62-18AE-ADBEDEC92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BDB82-B085-DE67-9EF6-5D8FDAA81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3FC166-134E-363E-D4B6-9CDAF2336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915CEE-9ECE-E689-4DA5-A42328051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4FCE89-1E68-2FB8-99DC-AAAC9488BA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FF12BD-84E0-EA7C-715B-EDC1A90F9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13.11.2025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F6485F-E061-DDC3-B468-9740A457F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DA9DDF-CCF2-605C-B19E-F445BEB3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21529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2800D-6610-7ADE-9477-8B67AE9EB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C1ADAC-9291-4F55-0009-4CB7C1F35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13.11.2025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50AEF8-3A2E-1328-1BE6-B45C04174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A7F5D-6F2E-E723-29CF-ABF6A6CA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567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A1F0A-9427-D3F0-BDA8-662ECA529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13.11.2025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CC01D2-E4D9-947E-A0FD-066BB857B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EF56B-C56A-D13C-006F-0B94EEFBD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2639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F24BB-4A44-EA3D-611C-0E0228FF0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A2357-A512-9541-FB7F-8EA45E90F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AAF5E-B154-9795-2E73-2C568AB89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7DBB7-2C84-B191-18A5-72350022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13.11.2025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711F6-F636-4760-EA98-3E9E2A96A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4F640-467A-70CE-1E7C-ACF0C0D5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6428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90945-D53E-4079-5B29-72208E0BE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8265B4-E898-DED1-1237-96BA050D46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1B8891-008C-F223-16A9-DEBC9C57A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CCE5F-CCF0-F59F-23F3-86F5BA145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13.11.2025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D42B6-43D1-9DB2-D942-C88263009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71E56-A0D9-A453-2AA3-925DFA8D2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0684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4EDF33-E5A5-FF4D-CE22-F6D71738B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E0428-041B-9757-5AB4-F2DFDCD9F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E3622-1203-EEE5-CF21-047E498F6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F15ED-8275-4CE9-9E61-3356A7C858F5}" type="datetimeFigureOut">
              <a:rPr lang="ro-RO" smtClean="0"/>
              <a:t>13.11.2025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51DD1-0E48-1D74-1BF2-690F4EA09B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A71E2-2D96-9B5C-78AB-E0742775D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0730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gradientului+de+concentra%C8%9Bie&amp;oq=ce+este+transport+activ+in+membrana&amp;gs_lcrp=EgZjaHJvbWUyBggAEEUYOTIHCAEQIRifBTIHCAIQIRifBTIHCAMQIRifBTIHCAQQIRifBTIHCAUQIRifBTIHCAYQIRifBdIBCjEzMTU1ajBqMTWoAgiwAgE&amp;sourceid=chrome&amp;ie=UTF-8&amp;mstk=AUtExfBYfNFVect__RKGwktD4JOMDJ4NRETZYdUEYcUp3aUIFcHY0wuy1HJCUB24KiKGqGZ5Bpw41IvGXhY9--AoP9AgjjZy3lllA2yuyF8IlX8-2SMrIvYrizyp-gfGnf-IYPo&amp;csui=3&amp;ved=2ahUKEwiYn4CaguqQAxUzR_EDHXlFIWYQgK4QegQIARA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/search?q=ATP&amp;oq=ce+este+transport+activ+in+membrana&amp;gs_lcrp=EgZjaHJvbWUyBggAEEUYOTIHCAEQIRifBTIHCAIQIRifBTIHCAMQIRifBTIHCAQQIRifBTIHCAUQIRifBTIHCAYQIRifBdIBCjEzMTU1ajBqMTWoAgiwAgE&amp;sourceid=chrome&amp;ie=UTF-8&amp;mstk=AUtExfBYfNFVect__RKGwktD4JOMDJ4NRETZYdUEYcUp3aUIFcHY0wuy1HJCUB24KiKGqGZ5Bpw41IvGXhY9--AoP9AgjjZy3lllA2yuyF8IlX8-2SMrIvYrizyp-gfGnf-IYPo&amp;csui=3&amp;ved=2ahUKEwiYn4CaguqQAxUzR_EDHXlFIWYQgK4QegQIARAE" TargetMode="External"/><Relationship Id="rId4" Type="http://schemas.openxmlformats.org/officeDocument/2006/relationships/hyperlink" Target="https://www.google.com/search?q=energie&amp;oq=ce+este+transport+activ+in+membrana&amp;gs_lcrp=EgZjaHJvbWUyBggAEEUYOTIHCAEQIRifBTIHCAIQIRifBTIHCAMQIRifBTIHCAQQIRifBTIHCAUQIRifBTIHCAYQIRifBdIBCjEzMTU1ajBqMTWoAgiwAgE&amp;sourceid=chrome&amp;ie=UTF-8&amp;mstk=AUtExfBYfNFVect__RKGwktD4JOMDJ4NRETZYdUEYcUp3aUIFcHY0wuy1HJCUB24KiKGqGZ5Bpw41IvGXhY9--AoP9AgjjZy3lllA2yuyF8IlX8-2SMrIvYrizyp-gfGnf-IYPo&amp;csui=3&amp;ved=2ahUKEwiYn4CaguqQAxUzR_EDHXlFIWYQgK4QegQIARAD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A4656-ADAB-1427-B9E8-85E91820C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19CC5-5A19-ACB2-31C8-C08E738106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b="1" dirty="0" err="1"/>
              <a:t>Concepte</a:t>
            </a:r>
            <a:r>
              <a:rPr lang="fr-FR" b="1" dirty="0"/>
              <a:t> de </a:t>
            </a:r>
            <a:r>
              <a:rPr lang="fr-FR" b="1" dirty="0" err="1"/>
              <a:t>bază</a:t>
            </a:r>
            <a:r>
              <a:rPr lang="fr-FR" b="1" dirty="0"/>
              <a:t> </a:t>
            </a:r>
            <a:r>
              <a:rPr lang="fr-FR" b="1" dirty="0" err="1"/>
              <a:t>în</a:t>
            </a:r>
            <a:r>
              <a:rPr lang="fr-FR" b="1" dirty="0"/>
              <a:t> membrane</a:t>
            </a:r>
            <a:r>
              <a:rPr lang="ro-RO" b="1" dirty="0"/>
              <a:t>, II Transport activ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19D185-4330-E490-67E8-6FE82F5BF5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/>
              <a:t>Tema 6, Tema 7</a:t>
            </a:r>
          </a:p>
        </p:txBody>
      </p:sp>
    </p:spTree>
    <p:extLst>
      <p:ext uri="{BB962C8B-B14F-4D97-AF65-F5344CB8AC3E}">
        <p14:creationId xmlns:p14="http://schemas.microsoft.com/office/powerpoint/2010/main" val="2911208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3C209-D8FC-396D-C62D-2188C31E7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/>
              <a:t>Tipuri transport primar activ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0BE17-5B92-8D5C-DB25-EA7BC1B12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 dirty="0" err="1"/>
              <a:t>Tipu</a:t>
            </a:r>
            <a:r>
              <a:rPr lang="en-US" b="1" dirty="0"/>
              <a:t>l</a:t>
            </a:r>
            <a:r>
              <a:rPr lang="ro-RO" b="1" dirty="0"/>
              <a:t> P</a:t>
            </a:r>
            <a:r>
              <a:rPr lang="ro-RO" dirty="0"/>
              <a:t> – transportă ioni de Na, K, Ca. Se cunosc cca 300 de membri.</a:t>
            </a:r>
          </a:p>
          <a:p>
            <a:r>
              <a:rPr lang="ro-RO" b="1" dirty="0"/>
              <a:t>Tipul V</a:t>
            </a:r>
            <a:r>
              <a:rPr lang="ro-RO" dirty="0"/>
              <a:t> (</a:t>
            </a:r>
            <a:r>
              <a:rPr lang="ro-RO" i="1" dirty="0"/>
              <a:t>V</a:t>
            </a:r>
            <a:r>
              <a:rPr lang="ro-RO" dirty="0"/>
              <a:t> – de la vacuolă) – prezintă pompe de H+ responsabili de acidificarea conținutului </a:t>
            </a:r>
            <a:r>
              <a:rPr lang="ro-RO" dirty="0" err="1"/>
              <a:t>linzomal</a:t>
            </a:r>
            <a:r>
              <a:rPr lang="ro-RO" dirty="0"/>
              <a:t>, </a:t>
            </a:r>
            <a:r>
              <a:rPr lang="ro-RO" dirty="0" err="1"/>
              <a:t>endozomal</a:t>
            </a:r>
            <a:r>
              <a:rPr lang="ro-RO" dirty="0"/>
              <a:t>, veziculelor </a:t>
            </a:r>
            <a:r>
              <a:rPr lang="ro-RO" dirty="0" err="1"/>
              <a:t>Golgi</a:t>
            </a:r>
            <a:r>
              <a:rPr lang="ro-RO" dirty="0"/>
              <a:t>, secretorii.</a:t>
            </a:r>
          </a:p>
          <a:p>
            <a:r>
              <a:rPr lang="ro-RO" b="1" dirty="0"/>
              <a:t>Tipul F </a:t>
            </a:r>
            <a:r>
              <a:rPr lang="ro-RO" dirty="0"/>
              <a:t>– prezenți în membranele </a:t>
            </a:r>
            <a:r>
              <a:rPr lang="ro-RO" dirty="0" err="1"/>
              <a:t>mitocondrei</a:t>
            </a:r>
            <a:r>
              <a:rPr lang="ro-RO" dirty="0"/>
              <a:t>, cloroplastelor, bacteriilor. Participă în translocarea H+ cu consum de ATP.</a:t>
            </a:r>
          </a:p>
          <a:p>
            <a:r>
              <a:rPr lang="ro-RO" b="1" dirty="0" err="1"/>
              <a:t>ABCt</a:t>
            </a:r>
            <a:r>
              <a:rPr lang="ro-RO" dirty="0"/>
              <a:t> transportatori (ATP -  </a:t>
            </a:r>
            <a:r>
              <a:rPr lang="ro-RO" dirty="0" err="1"/>
              <a:t>binding</a:t>
            </a:r>
            <a:r>
              <a:rPr lang="ro-RO" dirty="0"/>
              <a:t> </a:t>
            </a:r>
            <a:r>
              <a:rPr lang="ro-RO" dirty="0" err="1"/>
              <a:t>cassette</a:t>
            </a:r>
            <a:r>
              <a:rPr lang="ro-RO" dirty="0"/>
              <a:t>)  - care scindează ATP pentru a asigura transportul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106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7D392B9-1822-A71E-3A05-29F20FC7C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339569"/>
            <a:ext cx="2804567" cy="1906195"/>
          </a:xfrm>
        </p:spPr>
        <p:txBody>
          <a:bodyPr/>
          <a:lstStyle/>
          <a:p>
            <a:pPr marL="0" indent="0">
              <a:buNone/>
            </a:pPr>
            <a:r>
              <a:rPr lang="ro-RO" sz="2400" b="1" dirty="0">
                <a:solidFill>
                  <a:srgbClr val="FF0000"/>
                </a:solidFill>
              </a:rPr>
              <a:t>a)</a:t>
            </a:r>
            <a:r>
              <a:rPr lang="ro-RO" sz="2400" dirty="0"/>
              <a:t> </a:t>
            </a:r>
            <a:r>
              <a:rPr lang="pt-BR" sz="2400" dirty="0"/>
              <a:t>Na+/K+ ATPaza (</a:t>
            </a:r>
            <a:r>
              <a:rPr lang="pt-BR" sz="2400" b="1" dirty="0"/>
              <a:t>pompa de Na+ şi K+</a:t>
            </a:r>
            <a:r>
              <a:rPr lang="pt-BR" sz="2400" dirty="0"/>
              <a:t>) exemplu  transport activ primar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D56AE5-4063-FB3D-4813-912C81040761}"/>
              </a:ext>
            </a:extLst>
          </p:cNvPr>
          <p:cNvSpPr txBox="1"/>
          <p:nvPr/>
        </p:nvSpPr>
        <p:spPr>
          <a:xfrm>
            <a:off x="317392" y="2352852"/>
            <a:ext cx="368934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 err="1"/>
              <a:t>Fosforilarea</a:t>
            </a:r>
            <a:r>
              <a:rPr lang="en-US" i="1" dirty="0"/>
              <a:t> </a:t>
            </a:r>
            <a:r>
              <a:rPr lang="ro-RO" i="1" dirty="0"/>
              <a:t>-</a:t>
            </a:r>
            <a:r>
              <a:rPr lang="en-US" i="1" dirty="0"/>
              <a:t> </a:t>
            </a:r>
            <a:r>
              <a:rPr lang="en-US" i="1" dirty="0" err="1"/>
              <a:t>proces</a:t>
            </a:r>
            <a:r>
              <a:rPr lang="en-US" i="1" dirty="0"/>
              <a:t> </a:t>
            </a:r>
            <a:r>
              <a:rPr lang="en-US" i="1" dirty="0" err="1"/>
              <a:t>prin</a:t>
            </a:r>
            <a:r>
              <a:rPr lang="en-US" i="1" dirty="0"/>
              <a:t> care o </a:t>
            </a:r>
            <a:r>
              <a:rPr lang="en-US" i="1" dirty="0" err="1"/>
              <a:t>moleculă</a:t>
            </a:r>
            <a:r>
              <a:rPr lang="en-US" i="1" dirty="0"/>
              <a:t> de </a:t>
            </a:r>
            <a:r>
              <a:rPr lang="en-US" i="1" dirty="0" err="1"/>
              <a:t>fosfat</a:t>
            </a:r>
            <a:r>
              <a:rPr lang="en-US" i="1" dirty="0"/>
              <a:t> </a:t>
            </a:r>
            <a:r>
              <a:rPr lang="en-US" i="1" dirty="0" err="1"/>
              <a:t>este</a:t>
            </a:r>
            <a:r>
              <a:rPr lang="en-US" i="1" dirty="0"/>
              <a:t> </a:t>
            </a:r>
            <a:r>
              <a:rPr lang="en-US" i="1" dirty="0" err="1"/>
              <a:t>adăugată</a:t>
            </a:r>
            <a:r>
              <a:rPr lang="en-US" i="1" dirty="0"/>
              <a:t> la o </a:t>
            </a:r>
            <a:r>
              <a:rPr lang="en-US" i="1" dirty="0" err="1"/>
              <a:t>proteină</a:t>
            </a:r>
            <a:r>
              <a:rPr lang="en-US" i="1" dirty="0"/>
              <a:t> </a:t>
            </a:r>
            <a:r>
              <a:rPr lang="en-US" i="1" dirty="0" err="1"/>
              <a:t>transportoare</a:t>
            </a:r>
            <a:r>
              <a:rPr lang="en-US" i="1" dirty="0"/>
              <a:t>, </a:t>
            </a:r>
            <a:r>
              <a:rPr lang="en-US" i="1" dirty="0" err="1"/>
              <a:t>cauzând</a:t>
            </a:r>
            <a:r>
              <a:rPr lang="en-US" i="1" dirty="0"/>
              <a:t> o </a:t>
            </a:r>
            <a:r>
              <a:rPr lang="en-US" i="1" dirty="0" err="1"/>
              <a:t>schimbare</a:t>
            </a:r>
            <a:r>
              <a:rPr lang="en-US" i="1" dirty="0"/>
              <a:t> </a:t>
            </a:r>
            <a:r>
              <a:rPr lang="en-US" i="1" dirty="0" err="1"/>
              <a:t>conformațională</a:t>
            </a:r>
            <a:r>
              <a:rPr lang="en-US" i="1" dirty="0"/>
              <a:t> care </a:t>
            </a:r>
            <a:r>
              <a:rPr lang="en-US" i="1" dirty="0" err="1"/>
              <a:t>permite</a:t>
            </a:r>
            <a:r>
              <a:rPr lang="en-US" i="1" dirty="0"/>
              <a:t> </a:t>
            </a:r>
            <a:r>
              <a:rPr lang="en-US" i="1" dirty="0" err="1"/>
              <a:t>transportul</a:t>
            </a:r>
            <a:r>
              <a:rPr lang="en-US" i="1" dirty="0"/>
              <a:t> </a:t>
            </a:r>
            <a:r>
              <a:rPr lang="en-US" i="1" dirty="0" err="1"/>
              <a:t>ionilor</a:t>
            </a:r>
            <a:r>
              <a:rPr lang="en-US" i="1" dirty="0"/>
              <a:t> </a:t>
            </a:r>
            <a:r>
              <a:rPr lang="en-US" i="1" dirty="0" err="1"/>
              <a:t>prin</a:t>
            </a:r>
            <a:r>
              <a:rPr lang="en-US" i="1" dirty="0"/>
              <a:t> </a:t>
            </a:r>
            <a:r>
              <a:rPr lang="en-US" i="1" dirty="0" err="1"/>
              <a:t>membrană</a:t>
            </a:r>
            <a:r>
              <a:rPr lang="en-US" i="1" dirty="0"/>
              <a:t>. </a:t>
            </a:r>
            <a:endParaRPr lang="ro-RO" i="1" dirty="0"/>
          </a:p>
          <a:p>
            <a:endParaRPr lang="ro-RO" i="1" dirty="0"/>
          </a:p>
          <a:p>
            <a:r>
              <a:rPr lang="en-US" i="1" dirty="0" err="1"/>
              <a:t>Această</a:t>
            </a:r>
            <a:r>
              <a:rPr lang="en-US" i="1" dirty="0"/>
              <a:t> </a:t>
            </a:r>
            <a:r>
              <a:rPr lang="en-US" i="1" dirty="0" err="1"/>
              <a:t>adăugare</a:t>
            </a:r>
            <a:r>
              <a:rPr lang="en-US" i="1" dirty="0"/>
              <a:t> de </a:t>
            </a:r>
            <a:r>
              <a:rPr lang="en-US" i="1" dirty="0" err="1"/>
              <a:t>fosfat</a:t>
            </a:r>
            <a:r>
              <a:rPr lang="en-US" i="1" dirty="0"/>
              <a:t> </a:t>
            </a:r>
            <a:r>
              <a:rPr lang="en-US" i="1" dirty="0" err="1"/>
              <a:t>modifică</a:t>
            </a:r>
            <a:r>
              <a:rPr lang="en-US" i="1" dirty="0"/>
              <a:t> forma </a:t>
            </a:r>
            <a:r>
              <a:rPr lang="en-US" i="1" dirty="0" err="1"/>
              <a:t>pompei</a:t>
            </a:r>
            <a:r>
              <a:rPr lang="en-US" i="1" dirty="0"/>
              <a:t> </a:t>
            </a:r>
            <a:r>
              <a:rPr lang="en-US" i="1" dirty="0" err="1"/>
              <a:t>proteice</a:t>
            </a:r>
            <a:r>
              <a:rPr lang="en-US" i="1" dirty="0"/>
              <a:t>, </a:t>
            </a:r>
            <a:r>
              <a:rPr lang="en-US" i="1" dirty="0" err="1"/>
              <a:t>determinând</a:t>
            </a:r>
            <a:r>
              <a:rPr lang="en-US" i="1" dirty="0"/>
              <a:t> </a:t>
            </a:r>
            <a:r>
              <a:rPr lang="en-US" i="1" dirty="0" err="1"/>
              <a:t>eliberarea</a:t>
            </a:r>
            <a:r>
              <a:rPr lang="en-US" i="1" dirty="0"/>
              <a:t> </a:t>
            </a:r>
            <a:r>
              <a:rPr lang="en-US" i="1" dirty="0" err="1"/>
              <a:t>ionilor</a:t>
            </a:r>
            <a:r>
              <a:rPr lang="en-US" i="1" dirty="0"/>
              <a:t> din </a:t>
            </a:r>
            <a:r>
              <a:rPr lang="en-US" i="1" dirty="0" err="1"/>
              <a:t>celulă</a:t>
            </a:r>
            <a:r>
              <a:rPr lang="en-US" i="1" dirty="0"/>
              <a:t>. 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FD492EE8-C121-E629-1C70-3C34D19977C9}"/>
              </a:ext>
            </a:extLst>
          </p:cNvPr>
          <p:cNvSpPr/>
          <p:nvPr/>
        </p:nvSpPr>
        <p:spPr>
          <a:xfrm>
            <a:off x="10372165" y="3352800"/>
            <a:ext cx="206188" cy="58270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1BCC3AB1-0E6C-40AE-D78C-5123F2E62966}"/>
              </a:ext>
            </a:extLst>
          </p:cNvPr>
          <p:cNvSpPr/>
          <p:nvPr/>
        </p:nvSpPr>
        <p:spPr>
          <a:xfrm>
            <a:off x="4545106" y="3352800"/>
            <a:ext cx="206188" cy="708212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9DCF37-902C-7419-4594-8619AA02B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755" y="890258"/>
            <a:ext cx="7544853" cy="471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57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A19269-D6BC-1FF2-128F-B8B6DEB87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6473" y="510988"/>
            <a:ext cx="6274617" cy="44796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6E7CE2-EFAF-A3EA-A599-C764863A417A}"/>
              </a:ext>
            </a:extLst>
          </p:cNvPr>
          <p:cNvSpPr txBox="1"/>
          <p:nvPr/>
        </p:nvSpPr>
        <p:spPr>
          <a:xfrm>
            <a:off x="6377250" y="5250566"/>
            <a:ext cx="56110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Ciclul</a:t>
            </a:r>
            <a:r>
              <a:rPr lang="en-US" dirty="0"/>
              <a:t> </a:t>
            </a:r>
            <a:r>
              <a:rPr lang="en-US" dirty="0" err="1"/>
              <a:t>catalitic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mecanismul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ATP-</a:t>
            </a:r>
            <a:r>
              <a:rPr lang="en-US" dirty="0" err="1"/>
              <a:t>aze</a:t>
            </a:r>
            <a:r>
              <a:rPr lang="en-US" dirty="0"/>
              <a:t> de tip P, </a:t>
            </a:r>
            <a:r>
              <a:rPr lang="en-US" dirty="0" err="1"/>
              <a:t>folosind</a:t>
            </a:r>
            <a:r>
              <a:rPr lang="en-US" dirty="0"/>
              <a:t> ca </a:t>
            </a:r>
            <a:r>
              <a:rPr lang="en-US" dirty="0" err="1"/>
              <a:t>exemplu</a:t>
            </a:r>
            <a:r>
              <a:rPr lang="en-US" dirty="0"/>
              <a:t> </a:t>
            </a:r>
            <a:r>
              <a:rPr lang="en-US" b="1" dirty="0"/>
              <a:t>Na+/K+-ATP-</a:t>
            </a:r>
            <a:r>
              <a:rPr lang="en-US" b="1" dirty="0" err="1"/>
              <a:t>aza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B6927B-4863-920E-617B-2189F39025F8}"/>
              </a:ext>
            </a:extLst>
          </p:cNvPr>
          <p:cNvSpPr txBox="1"/>
          <p:nvPr/>
        </p:nvSpPr>
        <p:spPr>
          <a:xfrm>
            <a:off x="304800" y="422990"/>
            <a:ext cx="5289176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ATP-</a:t>
            </a:r>
            <a:r>
              <a:rPr lang="en-US" sz="1600" b="1" dirty="0" err="1">
                <a:solidFill>
                  <a:srgbClr val="FF0000"/>
                </a:solidFill>
              </a:rPr>
              <a:t>azele</a:t>
            </a:r>
            <a:r>
              <a:rPr lang="en-US" sz="1600" b="1" dirty="0">
                <a:solidFill>
                  <a:srgbClr val="FF0000"/>
                </a:solidFill>
              </a:rPr>
              <a:t> de tip P </a:t>
            </a:r>
            <a:r>
              <a:rPr lang="en-US" sz="1600" dirty="0" err="1"/>
              <a:t>alternează</a:t>
            </a:r>
            <a:r>
              <a:rPr lang="en-US" sz="1600" dirty="0"/>
              <a:t> </a:t>
            </a:r>
            <a:r>
              <a:rPr lang="en-US" sz="1600" dirty="0" err="1"/>
              <a:t>între</a:t>
            </a:r>
            <a:r>
              <a:rPr lang="en-US" sz="1600" dirty="0"/>
              <a:t> </a:t>
            </a:r>
            <a:r>
              <a:rPr lang="en-US" sz="1600" dirty="0" err="1"/>
              <a:t>două</a:t>
            </a:r>
            <a:r>
              <a:rPr lang="en-US" sz="1600" dirty="0"/>
              <a:t> </a:t>
            </a:r>
            <a:r>
              <a:rPr lang="en-US" sz="1600" dirty="0" err="1"/>
              <a:t>conformații</a:t>
            </a:r>
            <a:r>
              <a:rPr lang="en-US" sz="1600" dirty="0"/>
              <a:t> </a:t>
            </a:r>
            <a:r>
              <a:rPr lang="en-US" sz="1600" dirty="0" err="1"/>
              <a:t>majore</a:t>
            </a:r>
            <a:r>
              <a:rPr lang="en-US" sz="1600" dirty="0"/>
              <a:t> </a:t>
            </a:r>
            <a:r>
              <a:rPr lang="en-US" sz="1600" dirty="0" err="1"/>
              <a:t>denumite</a:t>
            </a:r>
            <a:r>
              <a:rPr lang="en-US" sz="1600" dirty="0"/>
              <a:t> E1 </a:t>
            </a:r>
            <a:r>
              <a:rPr lang="en-US" sz="1600" dirty="0" err="1"/>
              <a:t>și</a:t>
            </a:r>
            <a:r>
              <a:rPr lang="en-US" sz="1600" dirty="0"/>
              <a:t> E2. </a:t>
            </a:r>
            <a:endParaRPr lang="ro-RO" sz="1600" dirty="0"/>
          </a:p>
          <a:p>
            <a:r>
              <a:rPr lang="en-US" sz="1600" dirty="0" err="1"/>
              <a:t>Conformația</a:t>
            </a:r>
            <a:r>
              <a:rPr lang="en-US" sz="1600" dirty="0"/>
              <a:t> E1 are </a:t>
            </a:r>
            <a:r>
              <a:rPr lang="en-US" sz="1600" dirty="0" err="1"/>
              <a:t>unul</a:t>
            </a:r>
            <a:r>
              <a:rPr lang="en-US" sz="1600" dirty="0"/>
              <a:t> </a:t>
            </a:r>
            <a:r>
              <a:rPr lang="en-US" sz="1600" dirty="0" err="1"/>
              <a:t>sau</a:t>
            </a:r>
            <a:r>
              <a:rPr lang="en-US" sz="1600" dirty="0"/>
              <a:t> </a:t>
            </a:r>
            <a:r>
              <a:rPr lang="en-US" sz="1600" dirty="0" err="1"/>
              <a:t>mai</a:t>
            </a:r>
            <a:r>
              <a:rPr lang="en-US" sz="1600" dirty="0"/>
              <a:t> </a:t>
            </a:r>
            <a:r>
              <a:rPr lang="en-US" sz="1600" dirty="0" err="1"/>
              <a:t>multe</a:t>
            </a:r>
            <a:r>
              <a:rPr lang="en-US" sz="1600" dirty="0"/>
              <a:t> </a:t>
            </a:r>
            <a:r>
              <a:rPr lang="en-US" sz="1600" dirty="0" err="1"/>
              <a:t>situsuri</a:t>
            </a:r>
            <a:r>
              <a:rPr lang="en-US" sz="1600" dirty="0"/>
              <a:t> de </a:t>
            </a:r>
            <a:r>
              <a:rPr lang="en-US" sz="1600" dirty="0" err="1"/>
              <a:t>legare</a:t>
            </a:r>
            <a:r>
              <a:rPr lang="en-US" sz="1600" dirty="0"/>
              <a:t> a </a:t>
            </a:r>
            <a:r>
              <a:rPr lang="en-US" sz="1600" dirty="0" err="1"/>
              <a:t>ionilor</a:t>
            </a:r>
            <a:r>
              <a:rPr lang="en-US" sz="1600" dirty="0"/>
              <a:t> cu </a:t>
            </a:r>
            <a:r>
              <a:rPr lang="en-US" sz="1600" dirty="0" err="1"/>
              <a:t>afinitate</a:t>
            </a:r>
            <a:r>
              <a:rPr lang="en-US" sz="1600" dirty="0"/>
              <a:t> mare, situate în </a:t>
            </a:r>
            <a:r>
              <a:rPr lang="en-US" sz="1600" dirty="0" err="1"/>
              <a:t>membrană</a:t>
            </a:r>
            <a:r>
              <a:rPr lang="en-US" sz="1600" dirty="0"/>
              <a:t>, </a:t>
            </a:r>
            <a:r>
              <a:rPr lang="en-US" sz="1600" dirty="0" err="1"/>
              <a:t>expuse</a:t>
            </a:r>
            <a:r>
              <a:rPr lang="en-US" sz="1600" dirty="0"/>
              <a:t> la </a:t>
            </a:r>
            <a:r>
              <a:rPr lang="en-US" sz="1600" dirty="0" err="1"/>
              <a:t>partea</a:t>
            </a:r>
            <a:r>
              <a:rPr lang="en-US" sz="1600" dirty="0"/>
              <a:t> </a:t>
            </a:r>
            <a:r>
              <a:rPr lang="en-US" sz="1600" dirty="0" err="1"/>
              <a:t>citosolică</a:t>
            </a:r>
            <a:r>
              <a:rPr lang="en-US" sz="1600" dirty="0"/>
              <a:t> a </a:t>
            </a:r>
            <a:r>
              <a:rPr lang="en-US" sz="1600" dirty="0" err="1"/>
              <a:t>membranei</a:t>
            </a:r>
            <a:r>
              <a:rPr lang="en-US" sz="1600" dirty="0"/>
              <a:t> (în </a:t>
            </a:r>
            <a:r>
              <a:rPr lang="en-US" sz="1600" dirty="0" err="1"/>
              <a:t>acest</a:t>
            </a:r>
            <a:r>
              <a:rPr lang="en-US" sz="1600" dirty="0"/>
              <a:t> </a:t>
            </a:r>
            <a:r>
              <a:rPr lang="en-US" sz="1600" dirty="0" err="1"/>
              <a:t>caz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Na+; </a:t>
            </a:r>
            <a:r>
              <a:rPr lang="en-US" sz="1200" i="1" dirty="0" err="1"/>
              <a:t>dimensiunea</a:t>
            </a:r>
            <a:r>
              <a:rPr lang="en-US" sz="1200" i="1" dirty="0"/>
              <a:t> </a:t>
            </a:r>
            <a:r>
              <a:rPr lang="en-US" sz="1200" i="1" dirty="0" err="1"/>
              <a:t>ionilor</a:t>
            </a:r>
            <a:r>
              <a:rPr lang="en-US" sz="1200" i="1" dirty="0"/>
              <a:t> </a:t>
            </a:r>
            <a:r>
              <a:rPr lang="en-US" sz="1200" i="1" dirty="0" err="1"/>
              <a:t>este</a:t>
            </a:r>
            <a:r>
              <a:rPr lang="en-US" sz="1200" i="1" dirty="0"/>
              <a:t> </a:t>
            </a:r>
            <a:r>
              <a:rPr lang="en-US" sz="1200" i="1" dirty="0" err="1"/>
              <a:t>mărită</a:t>
            </a:r>
            <a:r>
              <a:rPr lang="en-US" sz="1200" i="1" dirty="0"/>
              <a:t> </a:t>
            </a:r>
            <a:r>
              <a:rPr lang="en-US" sz="1200" i="1" dirty="0" err="1"/>
              <a:t>pentru</a:t>
            </a:r>
            <a:r>
              <a:rPr lang="en-US" sz="1200" i="1" dirty="0"/>
              <a:t> </a:t>
            </a:r>
            <a:r>
              <a:rPr lang="en-US" sz="1200" i="1" dirty="0" err="1"/>
              <a:t>claritate</a:t>
            </a:r>
            <a:r>
              <a:rPr lang="en-US" sz="1600" dirty="0"/>
              <a:t>). </a:t>
            </a:r>
            <a:endParaRPr lang="ro-RO" sz="1600" dirty="0"/>
          </a:p>
          <a:p>
            <a:r>
              <a:rPr lang="en-US" sz="1600" dirty="0" err="1"/>
              <a:t>Situsul</a:t>
            </a:r>
            <a:r>
              <a:rPr lang="en-US" sz="1600" dirty="0"/>
              <a:t> (</a:t>
            </a:r>
            <a:r>
              <a:rPr lang="en-US" sz="1600" dirty="0" err="1"/>
              <a:t>situsurile</a:t>
            </a:r>
            <a:r>
              <a:rPr lang="en-US" sz="1600" dirty="0"/>
              <a:t>) au o </a:t>
            </a:r>
            <a:r>
              <a:rPr lang="en-US" sz="1600" dirty="0" err="1"/>
              <a:t>afinitate</a:t>
            </a:r>
            <a:r>
              <a:rPr lang="en-US" sz="1600" dirty="0"/>
              <a:t> </a:t>
            </a:r>
            <a:r>
              <a:rPr lang="en-US" sz="1600" dirty="0" err="1"/>
              <a:t>scăzută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err="1"/>
              <a:t>ligandul</a:t>
            </a:r>
            <a:r>
              <a:rPr lang="en-US" sz="1600" dirty="0"/>
              <a:t> contra-</a:t>
            </a:r>
            <a:r>
              <a:rPr lang="en-US" sz="1600" dirty="0" err="1"/>
              <a:t>transportat</a:t>
            </a:r>
            <a:r>
              <a:rPr lang="en-US" sz="1600" dirty="0"/>
              <a:t> (</a:t>
            </a:r>
            <a:r>
              <a:rPr lang="en-US" sz="1600" dirty="0" err="1"/>
              <a:t>aici</a:t>
            </a:r>
            <a:r>
              <a:rPr lang="en-US" sz="1600" dirty="0"/>
              <a:t> K+). </a:t>
            </a:r>
            <a:endParaRPr lang="ro-RO" sz="1600" dirty="0"/>
          </a:p>
          <a:p>
            <a:r>
              <a:rPr lang="en-US" sz="1600" dirty="0" err="1"/>
              <a:t>Fosforilarea</a:t>
            </a:r>
            <a:r>
              <a:rPr lang="en-US" sz="1600" dirty="0"/>
              <a:t> </a:t>
            </a:r>
            <a:r>
              <a:rPr lang="en-US" sz="1600" dirty="0" err="1"/>
              <a:t>pompei</a:t>
            </a:r>
            <a:r>
              <a:rPr lang="en-US" sz="1600" dirty="0"/>
              <a:t> de </a:t>
            </a:r>
            <a:r>
              <a:rPr lang="en-US" sz="1600" dirty="0" err="1"/>
              <a:t>către</a:t>
            </a:r>
            <a:r>
              <a:rPr lang="en-US" sz="1600" dirty="0"/>
              <a:t> ATP </a:t>
            </a:r>
            <a:r>
              <a:rPr lang="en-US" sz="1600" dirty="0" err="1"/>
              <a:t>provoacă</a:t>
            </a:r>
            <a:r>
              <a:rPr lang="en-US" sz="1600" dirty="0"/>
              <a:t> o </a:t>
            </a:r>
            <a:r>
              <a:rPr lang="en-US" sz="1600" dirty="0" err="1"/>
              <a:t>tranziție</a:t>
            </a:r>
            <a:r>
              <a:rPr lang="en-US" sz="1600" dirty="0"/>
              <a:t> la </a:t>
            </a:r>
            <a:r>
              <a:rPr lang="en-US" sz="1600" dirty="0" err="1"/>
              <a:t>conformația</a:t>
            </a:r>
            <a:r>
              <a:rPr lang="en-US" sz="1600" dirty="0"/>
              <a:t> E2, care are </a:t>
            </a:r>
            <a:r>
              <a:rPr lang="en-US" sz="1600" dirty="0" err="1"/>
              <a:t>situsul</a:t>
            </a:r>
            <a:r>
              <a:rPr lang="en-US" sz="1600" dirty="0"/>
              <a:t> (</a:t>
            </a:r>
            <a:r>
              <a:rPr lang="en-US" sz="1600" dirty="0" err="1"/>
              <a:t>situsurile</a:t>
            </a:r>
            <a:r>
              <a:rPr lang="en-US" sz="1600" dirty="0"/>
              <a:t>) de </a:t>
            </a:r>
            <a:r>
              <a:rPr lang="en-US" sz="1600" dirty="0" err="1"/>
              <a:t>legare</a:t>
            </a:r>
            <a:r>
              <a:rPr lang="en-US" sz="1600" dirty="0"/>
              <a:t> a </a:t>
            </a:r>
            <a:r>
              <a:rPr lang="en-US" sz="1600" dirty="0" err="1"/>
              <a:t>ionilor</a:t>
            </a:r>
            <a:r>
              <a:rPr lang="en-US" sz="1600" dirty="0"/>
              <a:t> </a:t>
            </a:r>
            <a:r>
              <a:rPr lang="en-US" sz="1600" dirty="0" err="1"/>
              <a:t>expuse</a:t>
            </a:r>
            <a:r>
              <a:rPr lang="en-US" sz="1600" dirty="0"/>
              <a:t> la </a:t>
            </a:r>
            <a:r>
              <a:rPr lang="en-US" sz="1600" dirty="0" err="1"/>
              <a:t>partea</a:t>
            </a:r>
            <a:r>
              <a:rPr lang="en-US" sz="1600" dirty="0"/>
              <a:t> extra-</a:t>
            </a:r>
            <a:r>
              <a:rPr lang="en-US" sz="1600" dirty="0" err="1"/>
              <a:t>citosolică</a:t>
            </a:r>
            <a:r>
              <a:rPr lang="en-US" sz="1600" dirty="0"/>
              <a:t> a </a:t>
            </a:r>
            <a:r>
              <a:rPr lang="en-US" sz="1600" dirty="0" err="1"/>
              <a:t>membranei</a:t>
            </a:r>
            <a:r>
              <a:rPr lang="en-US" sz="1600" dirty="0"/>
              <a:t>. </a:t>
            </a:r>
            <a:endParaRPr lang="ro-RO" sz="1600" dirty="0"/>
          </a:p>
          <a:p>
            <a:r>
              <a:rPr lang="en-US" sz="1600" dirty="0" err="1"/>
              <a:t>Acum</a:t>
            </a:r>
            <a:r>
              <a:rPr lang="en-US" sz="1600" dirty="0"/>
              <a:t>, </a:t>
            </a:r>
            <a:r>
              <a:rPr lang="en-US" sz="1600" dirty="0" err="1"/>
              <a:t>situsul</a:t>
            </a:r>
            <a:r>
              <a:rPr lang="en-US" sz="1600" dirty="0"/>
              <a:t> (</a:t>
            </a:r>
            <a:r>
              <a:rPr lang="en-US" sz="1600" dirty="0" err="1"/>
              <a:t>situsurile</a:t>
            </a:r>
            <a:r>
              <a:rPr lang="en-US" sz="1600" dirty="0"/>
              <a:t>) au o </a:t>
            </a:r>
            <a:r>
              <a:rPr lang="en-US" sz="1600" dirty="0" err="1"/>
              <a:t>afinitate</a:t>
            </a:r>
            <a:r>
              <a:rPr lang="en-US" sz="1600" dirty="0"/>
              <a:t> </a:t>
            </a:r>
            <a:r>
              <a:rPr lang="en-US" sz="1600" dirty="0" err="1"/>
              <a:t>scăzută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err="1"/>
              <a:t>ligandul</a:t>
            </a:r>
            <a:r>
              <a:rPr lang="en-US" sz="1600" dirty="0"/>
              <a:t> care </a:t>
            </a:r>
            <a:r>
              <a:rPr lang="en-US" sz="1600" dirty="0" err="1"/>
              <a:t>urmează</a:t>
            </a:r>
            <a:r>
              <a:rPr lang="en-US" sz="1600" dirty="0"/>
              <a:t> </a:t>
            </a:r>
            <a:r>
              <a:rPr lang="en-US" sz="1600" dirty="0" err="1"/>
              <a:t>să</a:t>
            </a:r>
            <a:r>
              <a:rPr lang="en-US" sz="1600" dirty="0"/>
              <a:t> fie </a:t>
            </a:r>
            <a:r>
              <a:rPr lang="en-US" sz="1600" dirty="0" err="1"/>
              <a:t>exportat</a:t>
            </a:r>
            <a:r>
              <a:rPr lang="en-US" sz="1600" dirty="0"/>
              <a:t> (Na+) </a:t>
            </a:r>
            <a:r>
              <a:rPr lang="en-US" sz="1600" dirty="0" err="1"/>
              <a:t>și</a:t>
            </a:r>
            <a:r>
              <a:rPr lang="en-US" sz="1600" dirty="0"/>
              <a:t> o </a:t>
            </a:r>
            <a:r>
              <a:rPr lang="en-US" sz="1600" dirty="0" err="1"/>
              <a:t>afinitate</a:t>
            </a:r>
            <a:r>
              <a:rPr lang="en-US" sz="1600" dirty="0"/>
              <a:t> mare </a:t>
            </a:r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err="1"/>
              <a:t>ligandul</a:t>
            </a:r>
            <a:r>
              <a:rPr lang="en-US" sz="1600" dirty="0"/>
              <a:t> contra-</a:t>
            </a:r>
            <a:r>
              <a:rPr lang="en-US" sz="1600" dirty="0" err="1"/>
              <a:t>transportat</a:t>
            </a:r>
            <a:r>
              <a:rPr lang="en-US" sz="1600" dirty="0"/>
              <a:t> (K+), </a:t>
            </a:r>
            <a:r>
              <a:rPr lang="en-US" sz="1600" dirty="0" err="1"/>
              <a:t>având</a:t>
            </a:r>
            <a:r>
              <a:rPr lang="en-US" sz="1600" dirty="0"/>
              <a:t> loc o </a:t>
            </a:r>
            <a:r>
              <a:rPr lang="en-US" sz="1600" dirty="0" err="1"/>
              <a:t>reacție</a:t>
            </a:r>
            <a:r>
              <a:rPr lang="en-US" sz="1600" dirty="0"/>
              <a:t> de </a:t>
            </a:r>
            <a:r>
              <a:rPr lang="en-US" sz="1600" dirty="0" err="1"/>
              <a:t>schimb</a:t>
            </a:r>
            <a:r>
              <a:rPr lang="en-US" sz="1600" dirty="0"/>
              <a:t>. </a:t>
            </a:r>
            <a:endParaRPr lang="ro-RO" sz="1600" dirty="0"/>
          </a:p>
          <a:p>
            <a:r>
              <a:rPr lang="en-US" sz="1600" dirty="0" err="1"/>
              <a:t>Fosforilarea</a:t>
            </a:r>
            <a:r>
              <a:rPr lang="en-US" sz="1600" dirty="0"/>
              <a:t> </a:t>
            </a:r>
            <a:r>
              <a:rPr lang="en-US" sz="1600" dirty="0" err="1"/>
              <a:t>pompei</a:t>
            </a:r>
            <a:r>
              <a:rPr lang="en-US" sz="1600" dirty="0"/>
              <a:t>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declanșată</a:t>
            </a:r>
            <a:r>
              <a:rPr lang="en-US" sz="1600" dirty="0"/>
              <a:t> de </a:t>
            </a:r>
            <a:r>
              <a:rPr lang="en-US" sz="1600" dirty="0" err="1"/>
              <a:t>legarea</a:t>
            </a:r>
            <a:r>
              <a:rPr lang="en-US" sz="1600" dirty="0"/>
              <a:t> </a:t>
            </a:r>
            <a:r>
              <a:rPr lang="en-US" sz="1600" dirty="0" err="1"/>
              <a:t>ultimului</a:t>
            </a:r>
            <a:r>
              <a:rPr lang="en-US" sz="1600" dirty="0"/>
              <a:t> ligand care </a:t>
            </a:r>
            <a:r>
              <a:rPr lang="en-US" sz="1600" dirty="0" err="1"/>
              <a:t>urmează</a:t>
            </a:r>
            <a:r>
              <a:rPr lang="en-US" sz="1600" dirty="0"/>
              <a:t> </a:t>
            </a:r>
            <a:r>
              <a:rPr lang="en-US" sz="1600" dirty="0" err="1"/>
              <a:t>să</a:t>
            </a:r>
            <a:r>
              <a:rPr lang="en-US" sz="1600" dirty="0"/>
              <a:t> fie </a:t>
            </a:r>
            <a:r>
              <a:rPr lang="en-US" sz="1600" dirty="0" err="1"/>
              <a:t>transportat</a:t>
            </a:r>
            <a:r>
              <a:rPr lang="en-US" sz="1600" dirty="0"/>
              <a:t> (în </a:t>
            </a:r>
            <a:r>
              <a:rPr lang="en-US" sz="1600" dirty="0" err="1"/>
              <a:t>cazul</a:t>
            </a:r>
            <a:r>
              <a:rPr lang="en-US" sz="1600" dirty="0"/>
              <a:t> în care </a:t>
            </a:r>
            <a:r>
              <a:rPr lang="en-US" sz="1600" dirty="0" err="1"/>
              <a:t>există</a:t>
            </a:r>
            <a:r>
              <a:rPr lang="en-US" sz="1600" dirty="0"/>
              <a:t> </a:t>
            </a:r>
            <a:r>
              <a:rPr lang="en-US" sz="1600" dirty="0" err="1"/>
              <a:t>mai</a:t>
            </a:r>
            <a:r>
              <a:rPr lang="en-US" sz="1600" dirty="0"/>
              <a:t> </a:t>
            </a:r>
            <a:r>
              <a:rPr lang="en-US" sz="1600" dirty="0" err="1"/>
              <a:t>mulți</a:t>
            </a:r>
            <a:r>
              <a:rPr lang="en-US" sz="1600" dirty="0"/>
              <a:t>). </a:t>
            </a:r>
            <a:endParaRPr lang="ro-RO" sz="1600" dirty="0"/>
          </a:p>
          <a:p>
            <a:endParaRPr lang="ro-RO" sz="1600" dirty="0"/>
          </a:p>
          <a:p>
            <a:r>
              <a:rPr lang="en-US" sz="1600" dirty="0" err="1"/>
              <a:t>Defosforilarea</a:t>
            </a:r>
            <a:r>
              <a:rPr lang="en-US" sz="1600" dirty="0"/>
              <a:t>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declanșată</a:t>
            </a:r>
            <a:r>
              <a:rPr lang="en-US" sz="1600" dirty="0"/>
              <a:t> de </a:t>
            </a:r>
            <a:r>
              <a:rPr lang="en-US" sz="1600" dirty="0" err="1"/>
              <a:t>ultimul</a:t>
            </a:r>
            <a:r>
              <a:rPr lang="en-US" sz="1600" dirty="0"/>
              <a:t> ligand care </a:t>
            </a:r>
            <a:r>
              <a:rPr lang="en-US" sz="1600" dirty="0" err="1"/>
              <a:t>urmează</a:t>
            </a:r>
            <a:r>
              <a:rPr lang="en-US" sz="1600" dirty="0"/>
              <a:t> </a:t>
            </a:r>
            <a:r>
              <a:rPr lang="en-US" sz="1600" dirty="0" err="1"/>
              <a:t>să</a:t>
            </a:r>
            <a:r>
              <a:rPr lang="en-US" sz="1600" dirty="0"/>
              <a:t> fie </a:t>
            </a:r>
            <a:r>
              <a:rPr lang="en-US" sz="1600" dirty="0" err="1"/>
              <a:t>contratransportat</a:t>
            </a:r>
            <a:r>
              <a:rPr lang="en-US" sz="1600" dirty="0"/>
              <a:t>. </a:t>
            </a:r>
            <a:endParaRPr lang="ro-RO" sz="1600" dirty="0"/>
          </a:p>
          <a:p>
            <a:endParaRPr lang="ro-RO" sz="1600" dirty="0"/>
          </a:p>
          <a:p>
            <a:pPr algn="just"/>
            <a:r>
              <a:rPr lang="en-US" sz="1600" dirty="0"/>
              <a:t>În </a:t>
            </a:r>
            <a:r>
              <a:rPr lang="en-US" sz="1600" dirty="0" err="1"/>
              <a:t>acest</a:t>
            </a:r>
            <a:r>
              <a:rPr lang="en-US" sz="1600" dirty="0"/>
              <a:t> </a:t>
            </a:r>
            <a:r>
              <a:rPr lang="en-US" sz="1600" dirty="0" err="1"/>
              <a:t>fel</a:t>
            </a:r>
            <a:r>
              <a:rPr lang="en-US" sz="1600" dirty="0"/>
              <a:t>, se </a:t>
            </a:r>
            <a:r>
              <a:rPr lang="en-US" sz="1600" dirty="0" err="1"/>
              <a:t>asigură</a:t>
            </a:r>
            <a:r>
              <a:rPr lang="en-US" sz="1600" dirty="0"/>
              <a:t> </a:t>
            </a:r>
            <a:r>
              <a:rPr lang="en-US" sz="1600" dirty="0" err="1"/>
              <a:t>cuplarea</a:t>
            </a:r>
            <a:r>
              <a:rPr lang="en-US" sz="1600" dirty="0"/>
              <a:t> </a:t>
            </a:r>
            <a:r>
              <a:rPr lang="en-US" sz="1600" dirty="0" err="1"/>
              <a:t>dintre</a:t>
            </a:r>
            <a:r>
              <a:rPr lang="en-US" sz="1600" dirty="0"/>
              <a:t> </a:t>
            </a:r>
            <a:r>
              <a:rPr lang="en-US" sz="1600" dirty="0" err="1"/>
              <a:t>hidroliza</a:t>
            </a:r>
            <a:r>
              <a:rPr lang="en-US" sz="1600" dirty="0"/>
              <a:t> ATP </a:t>
            </a:r>
            <a:r>
              <a:rPr lang="en-US" sz="1600" dirty="0" err="1"/>
              <a:t>și</a:t>
            </a:r>
            <a:r>
              <a:rPr lang="en-US" sz="1600" dirty="0"/>
              <a:t> transport. În </a:t>
            </a:r>
            <a:r>
              <a:rPr lang="en-US" sz="1600" dirty="0" err="1"/>
              <a:t>timpul</a:t>
            </a:r>
            <a:r>
              <a:rPr lang="en-US" sz="1600" dirty="0"/>
              <a:t> </a:t>
            </a:r>
            <a:r>
              <a:rPr lang="en-US" sz="1600" dirty="0" err="1"/>
              <a:t>ciclului</a:t>
            </a:r>
            <a:r>
              <a:rPr lang="en-US" sz="1600" dirty="0"/>
              <a:t> de </a:t>
            </a:r>
            <a:r>
              <a:rPr lang="en-US" sz="1600" dirty="0" err="1"/>
              <a:t>reacție</a:t>
            </a:r>
            <a:r>
              <a:rPr lang="en-US" sz="1600" dirty="0"/>
              <a:t>, </a:t>
            </a:r>
            <a:r>
              <a:rPr lang="en-US" sz="1600" dirty="0" err="1"/>
              <a:t>domeniul</a:t>
            </a:r>
            <a:r>
              <a:rPr lang="en-US" sz="1600" dirty="0"/>
              <a:t> de </a:t>
            </a:r>
            <a:r>
              <a:rPr lang="en-US" sz="1600" dirty="0" err="1"/>
              <a:t>fosforilare</a:t>
            </a:r>
            <a:r>
              <a:rPr lang="en-US" sz="1600" dirty="0"/>
              <a:t> </a:t>
            </a:r>
            <a:r>
              <a:rPr lang="en-US" sz="1600" dirty="0" err="1"/>
              <a:t>citosolică</a:t>
            </a:r>
            <a:r>
              <a:rPr lang="en-US" sz="1600" dirty="0"/>
              <a:t> (P) </a:t>
            </a:r>
            <a:r>
              <a:rPr lang="en-US" sz="1600" dirty="0" err="1"/>
              <a:t>este</a:t>
            </a:r>
            <a:r>
              <a:rPr lang="en-US" sz="1600" dirty="0"/>
              <a:t> cel </a:t>
            </a:r>
            <a:r>
              <a:rPr lang="en-US" sz="1600" dirty="0" err="1"/>
              <a:t>fosforilat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2686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31CAE-6D03-EB8B-1FEB-8C985637B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588" y="307910"/>
            <a:ext cx="11049000" cy="624218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o-RO" sz="2600" b="1" dirty="0">
                <a:solidFill>
                  <a:srgbClr val="FF0000"/>
                </a:solidFill>
                <a:latin typeface="Arial" panose="020B0604020202020204" pitchFamily="34" charset="0"/>
              </a:rPr>
              <a:t>b)</a:t>
            </a:r>
            <a:r>
              <a:rPr lang="ro-RO" sz="2600" b="1" dirty="0">
                <a:solidFill>
                  <a:srgbClr val="000000"/>
                </a:solidFill>
                <a:latin typeface="Arial" panose="020B0604020202020204" pitchFamily="34" charset="0"/>
              </a:rPr>
              <a:t> Pompa H</a:t>
            </a:r>
            <a:r>
              <a:rPr lang="ro-RO" sz="26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+</a:t>
            </a:r>
            <a:r>
              <a:rPr lang="ro-RO" sz="2600" b="1" dirty="0">
                <a:solidFill>
                  <a:srgbClr val="000000"/>
                </a:solidFill>
                <a:latin typeface="Arial" panose="020B0604020202020204" pitchFamily="34" charset="0"/>
              </a:rPr>
              <a:t>/K</a:t>
            </a:r>
            <a:r>
              <a:rPr lang="ro-RO" sz="26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+</a:t>
            </a:r>
            <a:endParaRPr lang="ro-RO" sz="2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buNone/>
            </a:pPr>
            <a:r>
              <a:rPr lang="ro-RO" sz="2600" dirty="0">
                <a:solidFill>
                  <a:srgbClr val="000000"/>
                </a:solidFill>
                <a:latin typeface="Arial" panose="020B0604020202020204" pitchFamily="34" charset="0"/>
              </a:rPr>
              <a:t>- este prezentă în celula parietală gastrică unde are rol în formarea </a:t>
            </a:r>
            <a:r>
              <a:rPr lang="ro-RO" sz="2600" dirty="0" err="1">
                <a:solidFill>
                  <a:srgbClr val="000000"/>
                </a:solidFill>
                <a:latin typeface="Arial" panose="020B0604020202020204" pitchFamily="34" charset="0"/>
              </a:rPr>
              <a:t>HCl</a:t>
            </a:r>
            <a:r>
              <a:rPr lang="ro-RO" sz="26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>
              <a:buNone/>
            </a:pPr>
            <a:r>
              <a:rPr lang="ro-RO" sz="2600" dirty="0">
                <a:solidFill>
                  <a:srgbClr val="000000"/>
                </a:solidFill>
                <a:latin typeface="Arial" panose="020B0604020202020204" pitchFamily="34" charset="0"/>
              </a:rPr>
              <a:t>- scoate din celula 1H</a:t>
            </a:r>
            <a:r>
              <a:rPr lang="ro-RO" sz="26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+</a:t>
            </a:r>
            <a:r>
              <a:rPr lang="ro-RO" sz="2600" dirty="0">
                <a:solidFill>
                  <a:srgbClr val="000000"/>
                </a:solidFill>
                <a:latin typeface="Arial" panose="020B0604020202020204" pitchFamily="34" charset="0"/>
              </a:rPr>
              <a:t> și introduce 1K</a:t>
            </a:r>
            <a:r>
              <a:rPr lang="ro-RO" sz="26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+</a:t>
            </a:r>
            <a:r>
              <a:rPr lang="ro-RO" sz="2600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  <a:p>
            <a:pPr algn="just">
              <a:buNone/>
            </a:pPr>
            <a:r>
              <a:rPr lang="ro-RO" sz="2600" b="1" dirty="0">
                <a:solidFill>
                  <a:srgbClr val="FF0000"/>
                </a:solidFill>
                <a:latin typeface="Arial" panose="020B0604020202020204" pitchFamily="34" charset="0"/>
              </a:rPr>
              <a:t>c) </a:t>
            </a:r>
            <a:r>
              <a:rPr lang="ro-RO" sz="2600" b="1" dirty="0">
                <a:solidFill>
                  <a:srgbClr val="000000"/>
                </a:solidFill>
                <a:latin typeface="Arial" panose="020B0604020202020204" pitchFamily="34" charset="0"/>
              </a:rPr>
              <a:t>Pompa de Ca</a:t>
            </a:r>
            <a:r>
              <a:rPr lang="ro-RO" sz="26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2+</a:t>
            </a:r>
            <a:endParaRPr lang="ro-RO" sz="2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buNone/>
            </a:pPr>
            <a:r>
              <a:rPr lang="ro-RO" sz="2600" dirty="0">
                <a:solidFill>
                  <a:srgbClr val="000000"/>
                </a:solidFill>
                <a:latin typeface="Arial" panose="020B0604020202020204" pitchFamily="34" charset="0"/>
              </a:rPr>
              <a:t>- este caracteristică fibrei musculare:</a:t>
            </a:r>
          </a:p>
          <a:p>
            <a:pPr marL="683895" indent="-226695" algn="just">
              <a:buNone/>
            </a:pPr>
            <a:r>
              <a:rPr lang="ro-RO" sz="2600" dirty="0">
                <a:solidFill>
                  <a:srgbClr val="000000"/>
                </a:solidFill>
                <a:latin typeface="Arial" panose="020B0604020202020204" pitchFamily="34" charset="0"/>
              </a:rPr>
              <a:t>la nivelul sarcolemei; rol: expulzează Ca</a:t>
            </a:r>
            <a:r>
              <a:rPr lang="ro-RO" sz="26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2+</a:t>
            </a:r>
            <a:r>
              <a:rPr lang="ro-RO" sz="2600" dirty="0">
                <a:solidFill>
                  <a:srgbClr val="000000"/>
                </a:solidFill>
                <a:latin typeface="Arial" panose="020B0604020202020204" pitchFamily="34" charset="0"/>
              </a:rPr>
              <a:t> în mediul extracelular</a:t>
            </a:r>
          </a:p>
          <a:p>
            <a:pPr marL="683895" indent="-226695" algn="just">
              <a:buNone/>
            </a:pPr>
            <a:r>
              <a:rPr lang="ro-RO" sz="2600" dirty="0">
                <a:solidFill>
                  <a:srgbClr val="000000"/>
                </a:solidFill>
                <a:latin typeface="Arial" panose="020B0604020202020204" pitchFamily="34" charset="0"/>
              </a:rPr>
              <a:t>la nivelul membranei reticulului </a:t>
            </a:r>
            <a:r>
              <a:rPr lang="ro-RO" sz="2600" dirty="0" err="1">
                <a:solidFill>
                  <a:srgbClr val="000000"/>
                </a:solidFill>
                <a:latin typeface="Arial" panose="020B0604020202020204" pitchFamily="34" charset="0"/>
              </a:rPr>
              <a:t>sarcoplasmatic</a:t>
            </a:r>
            <a:r>
              <a:rPr lang="ro-RO" sz="2600" dirty="0">
                <a:solidFill>
                  <a:srgbClr val="000000"/>
                </a:solidFill>
                <a:latin typeface="Arial" panose="020B0604020202020204" pitchFamily="34" charset="0"/>
              </a:rPr>
              <a:t>: asigură recaptarea Ca</a:t>
            </a:r>
            <a:r>
              <a:rPr lang="ro-RO" sz="26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2+</a:t>
            </a:r>
            <a:r>
              <a:rPr lang="ro-RO" sz="2600" dirty="0">
                <a:solidFill>
                  <a:srgbClr val="000000"/>
                </a:solidFill>
                <a:latin typeface="Arial" panose="020B0604020202020204" pitchFamily="34" charset="0"/>
              </a:rPr>
              <a:t> în principalul depozit de Ca</a:t>
            </a:r>
            <a:r>
              <a:rPr lang="ro-RO" sz="26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2+</a:t>
            </a:r>
            <a:r>
              <a:rPr lang="ro-RO" sz="2600" dirty="0">
                <a:solidFill>
                  <a:srgbClr val="000000"/>
                </a:solidFill>
                <a:latin typeface="Arial" panose="020B0604020202020204" pitchFamily="34" charset="0"/>
              </a:rPr>
              <a:t> intracelular.</a:t>
            </a:r>
          </a:p>
          <a:p>
            <a:pPr algn="just">
              <a:buNone/>
            </a:pPr>
            <a:r>
              <a:rPr lang="ro-RO" sz="2600" dirty="0">
                <a:solidFill>
                  <a:srgbClr val="000000"/>
                </a:solidFill>
                <a:latin typeface="Arial" panose="020B0604020202020204" pitchFamily="34" charset="0"/>
              </a:rPr>
              <a:t>- Rolul pompelor de Ca</a:t>
            </a:r>
            <a:r>
              <a:rPr lang="ro-RO" sz="26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2+</a:t>
            </a:r>
            <a:r>
              <a:rPr lang="ro-RO" sz="2600" dirty="0">
                <a:solidFill>
                  <a:srgbClr val="000000"/>
                </a:solidFill>
                <a:latin typeface="Arial" panose="020B0604020202020204" pitchFamily="34" charset="0"/>
              </a:rPr>
              <a:t> este cel de scădere a concentrației Ca</a:t>
            </a:r>
            <a:r>
              <a:rPr lang="ro-RO" sz="26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2+</a:t>
            </a:r>
            <a:r>
              <a:rPr lang="ro-RO" sz="26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ro-RO" sz="2600" dirty="0" err="1">
                <a:solidFill>
                  <a:srgbClr val="000000"/>
                </a:solidFill>
                <a:latin typeface="Arial" panose="020B0604020202020204" pitchFamily="34" charset="0"/>
              </a:rPr>
              <a:t>citosolic</a:t>
            </a:r>
            <a:r>
              <a:rPr lang="ro-RO" sz="2600" dirty="0">
                <a:solidFill>
                  <a:srgbClr val="000000"/>
                </a:solidFill>
                <a:latin typeface="Arial" panose="020B0604020202020204" pitchFamily="34" charset="0"/>
              </a:rPr>
              <a:t> de la 10</a:t>
            </a:r>
            <a:r>
              <a:rPr lang="ro-RO" sz="26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-5</a:t>
            </a:r>
            <a:r>
              <a:rPr lang="ro-RO" sz="2600" dirty="0">
                <a:solidFill>
                  <a:srgbClr val="000000"/>
                </a:solidFill>
                <a:latin typeface="Arial" panose="020B0604020202020204" pitchFamily="34" charset="0"/>
              </a:rPr>
              <a:t> M la 10</a:t>
            </a:r>
            <a:r>
              <a:rPr lang="ro-RO" sz="26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-7</a:t>
            </a:r>
            <a:r>
              <a:rPr lang="ro-RO" sz="2600" dirty="0">
                <a:solidFill>
                  <a:srgbClr val="000000"/>
                </a:solidFill>
                <a:latin typeface="Arial" panose="020B0604020202020204" pitchFamily="34" charset="0"/>
              </a:rPr>
              <a:t> M, necesară relaxării musculare.</a:t>
            </a:r>
          </a:p>
          <a:p>
            <a:pPr algn="just">
              <a:buNone/>
            </a:pPr>
            <a:r>
              <a:rPr lang="ro-RO" sz="2600" b="1" dirty="0">
                <a:solidFill>
                  <a:srgbClr val="FF0000"/>
                </a:solidFill>
                <a:latin typeface="Arial" panose="020B0604020202020204" pitchFamily="34" charset="0"/>
              </a:rPr>
              <a:t>d) </a:t>
            </a:r>
            <a:r>
              <a:rPr lang="ro-RO" sz="2600" b="1" dirty="0">
                <a:solidFill>
                  <a:srgbClr val="000000"/>
                </a:solidFill>
                <a:latin typeface="Arial" panose="020B0604020202020204" pitchFamily="34" charset="0"/>
              </a:rPr>
              <a:t>Pompele de H</a:t>
            </a:r>
            <a:r>
              <a:rPr lang="ro-RO" sz="26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+ </a:t>
            </a:r>
            <a:r>
              <a:rPr lang="ro-RO" sz="2600" dirty="0">
                <a:solidFill>
                  <a:srgbClr val="000000"/>
                </a:solidFill>
                <a:latin typeface="Arial" panose="020B0604020202020204" pitchFamily="34" charset="0"/>
              </a:rPr>
              <a:t>- se întâlnesc:</a:t>
            </a:r>
          </a:p>
          <a:p>
            <a:pPr algn="just">
              <a:buNone/>
            </a:pPr>
            <a:r>
              <a:rPr lang="ro-RO" sz="2600" dirty="0">
                <a:solidFill>
                  <a:srgbClr val="000000"/>
                </a:solidFill>
                <a:latin typeface="Arial" panose="020B0604020202020204" pitchFamily="34" charset="0"/>
              </a:rPr>
              <a:t>la nivelul membranelor mitocondriale, fiind implicate în transportul electronilor în timpul </a:t>
            </a:r>
            <a:r>
              <a:rPr lang="ro-RO" sz="2600" dirty="0" err="1">
                <a:solidFill>
                  <a:srgbClr val="000000"/>
                </a:solidFill>
                <a:latin typeface="Arial" panose="020B0604020202020204" pitchFamily="34" charset="0"/>
              </a:rPr>
              <a:t>fosforilării</a:t>
            </a:r>
            <a:r>
              <a:rPr lang="ro-RO" sz="2600" dirty="0">
                <a:solidFill>
                  <a:srgbClr val="000000"/>
                </a:solidFill>
                <a:latin typeface="Arial" panose="020B0604020202020204" pitchFamily="34" charset="0"/>
              </a:rPr>
              <a:t> oxidative.</a:t>
            </a:r>
          </a:p>
          <a:p>
            <a:pPr algn="just">
              <a:buNone/>
            </a:pPr>
            <a:r>
              <a:rPr lang="ro-RO" sz="2600" dirty="0">
                <a:solidFill>
                  <a:srgbClr val="000000"/>
                </a:solidFill>
                <a:latin typeface="Arial" panose="020B0604020202020204" pitchFamily="34" charset="0"/>
              </a:rPr>
              <a:t>la nivelul polului apical al </a:t>
            </a:r>
            <a:r>
              <a:rPr lang="ro-RO" sz="2600" dirty="0" err="1">
                <a:solidFill>
                  <a:srgbClr val="000000"/>
                </a:solidFill>
                <a:latin typeface="Arial" panose="020B0604020202020204" pitchFamily="34" charset="0"/>
              </a:rPr>
              <a:t>nefrocitului</a:t>
            </a:r>
            <a:r>
              <a:rPr lang="ro-RO" sz="2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o-RO" sz="2600" dirty="0" err="1">
                <a:solidFill>
                  <a:srgbClr val="000000"/>
                </a:solidFill>
                <a:latin typeface="Arial" panose="020B0604020202020204" pitchFamily="34" charset="0"/>
              </a:rPr>
              <a:t>distal</a:t>
            </a:r>
            <a:r>
              <a:rPr lang="ro-RO" sz="2600" dirty="0">
                <a:solidFill>
                  <a:srgbClr val="000000"/>
                </a:solidFill>
                <a:latin typeface="Arial" panose="020B0604020202020204" pitchFamily="34" charset="0"/>
              </a:rPr>
              <a:t>, asigurând eliminarea renală a H</a:t>
            </a:r>
            <a:r>
              <a:rPr lang="ro-RO" sz="26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+</a:t>
            </a:r>
            <a:r>
              <a:rPr lang="ro-RO" sz="2600" dirty="0">
                <a:solidFill>
                  <a:srgbClr val="000000"/>
                </a:solidFill>
                <a:latin typeface="Arial" panose="020B0604020202020204" pitchFamily="34" charset="0"/>
              </a:rPr>
              <a:t>, cu rol în menținerea echilibrului </a:t>
            </a:r>
            <a:r>
              <a:rPr lang="ro-RO" sz="2600" dirty="0" err="1">
                <a:solidFill>
                  <a:srgbClr val="000000"/>
                </a:solidFill>
                <a:latin typeface="Arial" panose="020B0604020202020204" pitchFamily="34" charset="0"/>
              </a:rPr>
              <a:t>acido</a:t>
            </a:r>
            <a:r>
              <a:rPr lang="ro-RO" sz="2600" dirty="0">
                <a:solidFill>
                  <a:srgbClr val="000000"/>
                </a:solidFill>
                <a:latin typeface="Arial" panose="020B0604020202020204" pitchFamily="34" charset="0"/>
              </a:rPr>
              <a:t>-bazic.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130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8335-F43B-776A-DB4F-E2698E13E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33" y="365124"/>
            <a:ext cx="4448695" cy="970617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Structura</a:t>
            </a:r>
            <a:r>
              <a:rPr lang="en-US" b="1" dirty="0"/>
              <a:t> </a:t>
            </a:r>
            <a:r>
              <a:rPr lang="en-US" b="1" dirty="0" err="1"/>
              <a:t>pompelor</a:t>
            </a:r>
            <a:r>
              <a:rPr lang="en-US" b="1" dirty="0"/>
              <a:t> de </a:t>
            </a:r>
            <a:r>
              <a:rPr lang="en-US" b="1" dirty="0" err="1"/>
              <a:t>protoni</a:t>
            </a:r>
            <a:r>
              <a:rPr lang="en-US" b="1" dirty="0"/>
              <a:t> V-</a:t>
            </a:r>
            <a:r>
              <a:rPr lang="en-US" b="1" dirty="0" err="1"/>
              <a:t>ATPaze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230403-66CD-1723-49A6-4AFF1C1AA828}"/>
              </a:ext>
            </a:extLst>
          </p:cNvPr>
          <p:cNvSpPr txBox="1"/>
          <p:nvPr/>
        </p:nvSpPr>
        <p:spPr>
          <a:xfrm>
            <a:off x="304800" y="1550428"/>
            <a:ext cx="6409765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Dezasamblarea</a:t>
            </a:r>
            <a:r>
              <a:rPr lang="en-US" sz="2400" b="1" dirty="0"/>
              <a:t> </a:t>
            </a:r>
            <a:r>
              <a:rPr lang="en-US" sz="2400" b="1" dirty="0" err="1"/>
              <a:t>reversibilă</a:t>
            </a:r>
            <a:r>
              <a:rPr lang="en-US" sz="2400" b="1" dirty="0"/>
              <a:t> a V-</a:t>
            </a:r>
            <a:r>
              <a:rPr lang="en-US" sz="2400" b="1" dirty="0" err="1"/>
              <a:t>ATPazei</a:t>
            </a:r>
            <a:r>
              <a:rPr lang="en-US" sz="2400" b="1" dirty="0"/>
              <a:t>: stimuli </a:t>
            </a:r>
            <a:r>
              <a:rPr lang="en-US" sz="2400" b="1" dirty="0" err="1"/>
              <a:t>extracelulari</a:t>
            </a:r>
            <a:r>
              <a:rPr lang="en-US" sz="2400" b="1" dirty="0"/>
              <a:t> </a:t>
            </a:r>
            <a:r>
              <a:rPr lang="en-US" sz="2400" b="1" dirty="0" err="1"/>
              <a:t>și</a:t>
            </a:r>
            <a:r>
              <a:rPr lang="en-US" sz="2400" b="1" dirty="0"/>
              <a:t> </a:t>
            </a:r>
            <a:r>
              <a:rPr lang="en-US" sz="2400" b="1" dirty="0" err="1"/>
              <a:t>semnale</a:t>
            </a:r>
            <a:r>
              <a:rPr lang="en-US" sz="2400" b="1" dirty="0"/>
              <a:t> </a:t>
            </a:r>
            <a:r>
              <a:rPr lang="en-US" sz="2400" b="1" dirty="0" err="1"/>
              <a:t>intracelulare</a:t>
            </a:r>
            <a:r>
              <a:rPr lang="en-US" sz="2400" b="1" dirty="0"/>
              <a:t>. </a:t>
            </a:r>
            <a:endParaRPr lang="ro-RO" sz="2400" b="1" dirty="0"/>
          </a:p>
          <a:p>
            <a:pPr algn="just"/>
            <a:endParaRPr lang="en-US" sz="2000" dirty="0"/>
          </a:p>
          <a:p>
            <a:pPr algn="just"/>
            <a:r>
              <a:rPr lang="en-US" sz="2000" dirty="0" err="1"/>
              <a:t>Dezasamblarea</a:t>
            </a:r>
            <a:r>
              <a:rPr lang="en-US" sz="2000" dirty="0"/>
              <a:t> V-</a:t>
            </a:r>
            <a:r>
              <a:rPr lang="en-US" sz="2000" dirty="0" err="1"/>
              <a:t>ATPazei</a:t>
            </a:r>
            <a:r>
              <a:rPr lang="en-US" sz="2000" dirty="0"/>
              <a:t> </a:t>
            </a:r>
            <a:r>
              <a:rPr lang="en-US" sz="2000" dirty="0" err="1"/>
              <a:t>descompune</a:t>
            </a:r>
            <a:r>
              <a:rPr lang="en-US" sz="2000" dirty="0"/>
              <a:t> </a:t>
            </a:r>
            <a:r>
              <a:rPr lang="en-US" sz="2000" dirty="0" err="1"/>
              <a:t>complexul</a:t>
            </a:r>
            <a:r>
              <a:rPr lang="en-US" sz="2000" dirty="0"/>
              <a:t>, pe </a:t>
            </a:r>
            <a:r>
              <a:rPr lang="en-US" sz="2000" dirty="0" err="1"/>
              <a:t>măsură</a:t>
            </a:r>
            <a:r>
              <a:rPr lang="en-US" sz="2000" dirty="0"/>
              <a:t> </a:t>
            </a:r>
            <a:r>
              <a:rPr lang="en-US" sz="2000" dirty="0" err="1"/>
              <a:t>ce</a:t>
            </a:r>
            <a:r>
              <a:rPr lang="en-US" sz="2000" dirty="0"/>
              <a:t> V1, Vo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subunitatea</a:t>
            </a:r>
            <a:r>
              <a:rPr lang="en-US" sz="2000" dirty="0"/>
              <a:t> C a V1 se </a:t>
            </a:r>
            <a:r>
              <a:rPr lang="en-US" sz="2000" dirty="0" err="1"/>
              <a:t>separă</a:t>
            </a:r>
            <a:r>
              <a:rPr lang="en-US" sz="2000" dirty="0"/>
              <a:t>. </a:t>
            </a:r>
            <a:r>
              <a:rPr lang="en-US" sz="2000" dirty="0" err="1"/>
              <a:t>Dezasamblarea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reversibilă</a:t>
            </a:r>
            <a:r>
              <a:rPr lang="en-US" sz="2000" dirty="0"/>
              <a:t>, </a:t>
            </a:r>
            <a:r>
              <a:rPr lang="en-US" sz="2000" dirty="0" err="1"/>
              <a:t>iar</a:t>
            </a:r>
            <a:r>
              <a:rPr lang="en-US" sz="2000" dirty="0"/>
              <a:t> </a:t>
            </a:r>
            <a:r>
              <a:rPr lang="en-US" sz="2000" dirty="0" err="1"/>
              <a:t>reasamblarea</a:t>
            </a:r>
            <a:r>
              <a:rPr lang="en-US" sz="2000" dirty="0"/>
              <a:t> </a:t>
            </a:r>
            <a:r>
              <a:rPr lang="en-US" sz="2000" dirty="0" err="1"/>
              <a:t>celor</a:t>
            </a:r>
            <a:r>
              <a:rPr lang="en-US" sz="2000" dirty="0"/>
              <a:t> </a:t>
            </a:r>
            <a:r>
              <a:rPr lang="en-US" sz="2000" dirty="0" err="1"/>
              <a:t>trei</a:t>
            </a:r>
            <a:r>
              <a:rPr lang="en-US" sz="2000" dirty="0"/>
              <a:t> </a:t>
            </a:r>
            <a:r>
              <a:rPr lang="en-US" sz="2000" dirty="0" err="1"/>
              <a:t>componente</a:t>
            </a:r>
            <a:r>
              <a:rPr lang="en-US" sz="2000" dirty="0"/>
              <a:t> </a:t>
            </a:r>
            <a:r>
              <a:rPr lang="en-US" sz="2000" dirty="0" err="1"/>
              <a:t>restabilește</a:t>
            </a:r>
            <a:r>
              <a:rPr lang="en-US" sz="2000" dirty="0"/>
              <a:t> </a:t>
            </a:r>
            <a:r>
              <a:rPr lang="en-US" sz="2000" dirty="0" err="1"/>
              <a:t>hidroliza</a:t>
            </a:r>
            <a:r>
              <a:rPr lang="en-US" sz="2000" dirty="0"/>
              <a:t> ATP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transportul</a:t>
            </a:r>
            <a:r>
              <a:rPr lang="en-US" sz="2000" dirty="0"/>
              <a:t> de </a:t>
            </a:r>
            <a:r>
              <a:rPr lang="en-US" sz="2000" dirty="0" err="1"/>
              <a:t>protoni</a:t>
            </a:r>
            <a:r>
              <a:rPr lang="en-US" sz="2000" dirty="0"/>
              <a:t>. </a:t>
            </a:r>
            <a:endParaRPr lang="ro-RO" sz="2000" dirty="0"/>
          </a:p>
          <a:p>
            <a:pPr algn="just"/>
            <a:r>
              <a:rPr lang="ro-RO" sz="2000" dirty="0"/>
              <a:t>N</a:t>
            </a:r>
            <a:r>
              <a:rPr lang="en-US" sz="2000" dirty="0" err="1"/>
              <a:t>umărul</a:t>
            </a:r>
            <a:r>
              <a:rPr lang="en-US" sz="2000" dirty="0"/>
              <a:t> de V-</a:t>
            </a:r>
            <a:r>
              <a:rPr lang="en-US" sz="2000" dirty="0" err="1"/>
              <a:t>ATPaze</a:t>
            </a:r>
            <a:r>
              <a:rPr lang="en-US" sz="2000" dirty="0"/>
              <a:t> </a:t>
            </a:r>
            <a:r>
              <a:rPr lang="en-US" sz="2000" dirty="0" err="1"/>
              <a:t>asamblate</a:t>
            </a:r>
            <a:r>
              <a:rPr lang="en-US" sz="2000" dirty="0"/>
              <a:t> </a:t>
            </a:r>
            <a:r>
              <a:rPr lang="ro-RO" sz="2000" dirty="0"/>
              <a:t>se </a:t>
            </a:r>
            <a:r>
              <a:rPr lang="en-US" sz="2000" dirty="0" err="1"/>
              <a:t>ajustează</a:t>
            </a:r>
            <a:r>
              <a:rPr lang="en-US" sz="2000" dirty="0"/>
              <a:t> ca </a:t>
            </a:r>
            <a:r>
              <a:rPr lang="en-US" sz="2000" dirty="0" err="1"/>
              <a:t>răspuns</a:t>
            </a:r>
            <a:r>
              <a:rPr lang="en-US" sz="2000" dirty="0"/>
              <a:t> la </a:t>
            </a:r>
            <a:r>
              <a:rPr lang="en-US" sz="2000" dirty="0" err="1"/>
              <a:t>factorii</a:t>
            </a:r>
            <a:r>
              <a:rPr lang="en-US" sz="2000" dirty="0"/>
              <a:t> de </a:t>
            </a:r>
            <a:r>
              <a:rPr lang="en-US" sz="2000" dirty="0" err="1"/>
              <a:t>stres</a:t>
            </a:r>
            <a:r>
              <a:rPr lang="en-US" sz="2000" dirty="0"/>
              <a:t> din </a:t>
            </a:r>
            <a:r>
              <a:rPr lang="en-US" sz="2000" dirty="0" err="1"/>
              <a:t>mediu</a:t>
            </a:r>
            <a:r>
              <a:rPr lang="en-US" sz="2000" dirty="0"/>
              <a:t>, </a:t>
            </a:r>
            <a:r>
              <a:rPr lang="en-US" sz="2000" dirty="0" err="1"/>
              <a:t>inclusiv</a:t>
            </a:r>
            <a:r>
              <a:rPr lang="en-US" sz="2000" dirty="0"/>
              <a:t> </a:t>
            </a:r>
            <a:r>
              <a:rPr lang="en-US" sz="2000" dirty="0" err="1"/>
              <a:t>modificările</a:t>
            </a:r>
            <a:r>
              <a:rPr lang="en-US" sz="2000" dirty="0"/>
              <a:t> </a:t>
            </a:r>
            <a:r>
              <a:rPr lang="en-US" sz="2000" dirty="0" err="1"/>
              <a:t>glucozei</a:t>
            </a:r>
            <a:r>
              <a:rPr lang="en-US" sz="2000" dirty="0"/>
              <a:t>, pH-</a:t>
            </a:r>
            <a:r>
              <a:rPr lang="en-US" sz="2000" dirty="0" err="1"/>
              <a:t>ului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sărurilor</a:t>
            </a:r>
            <a:r>
              <a:rPr lang="en-US" sz="2000" dirty="0"/>
              <a:t>. </a:t>
            </a:r>
            <a:r>
              <a:rPr lang="en-US" sz="2000" dirty="0" err="1"/>
              <a:t>Aceste</a:t>
            </a:r>
            <a:r>
              <a:rPr lang="en-US" sz="2000" dirty="0"/>
              <a:t> </a:t>
            </a:r>
            <a:r>
              <a:rPr lang="en-US" sz="2000" dirty="0" err="1"/>
              <a:t>semnale</a:t>
            </a:r>
            <a:r>
              <a:rPr lang="en-US" sz="2000" dirty="0"/>
              <a:t> </a:t>
            </a:r>
            <a:r>
              <a:rPr lang="en-US" sz="2000" dirty="0" err="1"/>
              <a:t>extracelulare</a:t>
            </a:r>
            <a:r>
              <a:rPr lang="en-US" sz="2000" dirty="0"/>
              <a:t> sunt </a:t>
            </a:r>
            <a:r>
              <a:rPr lang="en-US" sz="2000" dirty="0" err="1"/>
              <a:t>comunicate</a:t>
            </a:r>
            <a:r>
              <a:rPr lang="en-US" sz="2000" dirty="0"/>
              <a:t> V-</a:t>
            </a:r>
            <a:r>
              <a:rPr lang="en-US" sz="2000" dirty="0" err="1"/>
              <a:t>ATPazelor</a:t>
            </a:r>
            <a:r>
              <a:rPr lang="en-US" sz="2000" dirty="0"/>
              <a:t>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multe</a:t>
            </a:r>
            <a:r>
              <a:rPr lang="en-US" sz="2000" dirty="0"/>
              <a:t> </a:t>
            </a:r>
            <a:r>
              <a:rPr lang="en-US" sz="2000" dirty="0" err="1"/>
              <a:t>semnale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mecanisme</a:t>
            </a:r>
            <a:r>
              <a:rPr lang="en-US" sz="2000" dirty="0"/>
              <a:t> </a:t>
            </a:r>
            <a:r>
              <a:rPr lang="en-US" sz="2000" dirty="0" err="1"/>
              <a:t>necunoscute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B6983-DFAE-09BF-7B4A-EEF1069E2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122" y="1550428"/>
            <a:ext cx="3889671" cy="375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39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732C-FC58-4AEF-3E99-6A2AF3BA1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002022"/>
            <a:ext cx="5952931" cy="829193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Structura</a:t>
            </a:r>
            <a:r>
              <a:rPr lang="en-US" b="1" dirty="0"/>
              <a:t> </a:t>
            </a:r>
            <a:r>
              <a:rPr lang="en-US" b="1" dirty="0" err="1"/>
              <a:t>ABCt</a:t>
            </a:r>
            <a:r>
              <a:rPr lang="en-US" b="1" dirty="0"/>
              <a:t> </a:t>
            </a:r>
            <a:r>
              <a:rPr lang="ro-RO" b="1" dirty="0"/>
              <a:t>&amp;</a:t>
            </a:r>
            <a:br>
              <a:rPr lang="ro-RO" b="1" dirty="0"/>
            </a:br>
            <a:r>
              <a:rPr lang="en-US" b="1" dirty="0" err="1"/>
              <a:t>mecanismul</a:t>
            </a:r>
            <a:r>
              <a:rPr lang="en-US" b="1" dirty="0"/>
              <a:t> de</a:t>
            </a:r>
            <a:r>
              <a:rPr lang="ro-RO" b="1" dirty="0"/>
              <a:t> funcționare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DC315C-6784-C57D-5059-A45C9CA1E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828" y="2775509"/>
            <a:ext cx="9786329" cy="308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3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040A3-73ED-D063-B0EB-90716499E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987" y="346076"/>
            <a:ext cx="9344025" cy="692150"/>
          </a:xfrm>
        </p:spPr>
        <p:txBody>
          <a:bodyPr>
            <a:normAutofit fontScale="90000"/>
          </a:bodyPr>
          <a:lstStyle/>
          <a:p>
            <a:r>
              <a:rPr lang="ro-RO" b="1" dirty="0">
                <a:solidFill>
                  <a:srgbClr val="000000"/>
                </a:solidFill>
                <a:latin typeface="Arial" panose="020B0604020202020204" pitchFamily="34" charset="0"/>
              </a:rPr>
              <a:t>B. Transportul activ secundar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/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</a:rPr>
              <a:t>cuplat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05E25-AD79-C65D-8BD3-1AC478550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64" y="1618322"/>
            <a:ext cx="8203888" cy="5048810"/>
          </a:xfrm>
        </p:spPr>
        <p:txBody>
          <a:bodyPr>
            <a:normAutofit fontScale="47500" lnSpcReduction="20000"/>
          </a:bodyPr>
          <a:lstStyle/>
          <a:p>
            <a:pPr indent="0" algn="just">
              <a:buNone/>
            </a:pPr>
            <a:r>
              <a:rPr lang="ro-RO" sz="5100" dirty="0">
                <a:solidFill>
                  <a:srgbClr val="000000"/>
                </a:solidFill>
              </a:rPr>
              <a:t>- tip de transport celular </a:t>
            </a:r>
            <a:r>
              <a:rPr lang="ro-RO" sz="5100" b="1" i="1" dirty="0">
                <a:solidFill>
                  <a:srgbClr val="000000"/>
                </a:solidFill>
              </a:rPr>
              <a:t>prin care mai multe substanțe sunt transportate simultan peste o membrană și folosesc ca sursă de energie gradientul electrochimic creat de Na+. </a:t>
            </a:r>
          </a:p>
          <a:p>
            <a:pPr indent="0" algn="just">
              <a:buNone/>
            </a:pPr>
            <a:r>
              <a:rPr lang="ro-RO" sz="5100" b="1" i="1" dirty="0">
                <a:solidFill>
                  <a:srgbClr val="000000"/>
                </a:solidFill>
              </a:rPr>
              <a:t>Astfel, ATP este folosit indirect, deoarece ATP este folosit doar pentru menținerea grad Na+. </a:t>
            </a:r>
            <a:endParaRPr lang="ro-RO" sz="5100" i="1" dirty="0">
              <a:solidFill>
                <a:srgbClr val="FF0000"/>
              </a:solidFill>
            </a:endParaRPr>
          </a:p>
          <a:p>
            <a:pPr indent="0" algn="just">
              <a:buNone/>
            </a:pPr>
            <a:r>
              <a:rPr lang="ro-RO" sz="5100" dirty="0">
                <a:solidFill>
                  <a:srgbClr val="000000"/>
                </a:solidFill>
              </a:rPr>
              <a:t>Funcțiile îndeplinite de acest mod de transport includ: </a:t>
            </a:r>
            <a:r>
              <a:rPr lang="ro-RO" sz="5100" i="1" dirty="0">
                <a:solidFill>
                  <a:srgbClr val="000000"/>
                </a:solidFill>
              </a:rPr>
              <a:t>generarea unui gradient electrochimic datorită mișcării ionilor în detrimentul energiei prin membrană. </a:t>
            </a:r>
          </a:p>
          <a:p>
            <a:pPr indent="0" algn="just">
              <a:buNone/>
            </a:pPr>
            <a:r>
              <a:rPr lang="ro-RO" sz="5100" dirty="0">
                <a:solidFill>
                  <a:srgbClr val="000000"/>
                </a:solidFill>
              </a:rPr>
              <a:t>Diferența de gradient ionic duce la o mișcare a substanței dizolvate în direcția opusă, denumită </a:t>
            </a:r>
            <a:r>
              <a:rPr lang="ro-RO" sz="5100" dirty="0" err="1">
                <a:solidFill>
                  <a:srgbClr val="FF0000"/>
                </a:solidFill>
              </a:rPr>
              <a:t>Antiport</a:t>
            </a:r>
            <a:r>
              <a:rPr lang="ro-RO" sz="5100" dirty="0">
                <a:solidFill>
                  <a:srgbClr val="000000"/>
                </a:solidFill>
              </a:rPr>
              <a:t>, sau în aceeași direcție - </a:t>
            </a:r>
            <a:r>
              <a:rPr lang="ro-RO" sz="5100" dirty="0" err="1">
                <a:solidFill>
                  <a:srgbClr val="FF0000"/>
                </a:solidFill>
              </a:rPr>
              <a:t>Symport</a:t>
            </a:r>
            <a:r>
              <a:rPr lang="ro-RO" sz="5100" dirty="0">
                <a:solidFill>
                  <a:srgbClr val="000000"/>
                </a:solidFill>
              </a:rPr>
              <a:t>.</a:t>
            </a:r>
          </a:p>
          <a:p>
            <a:pPr indent="0" algn="just">
              <a:buNone/>
            </a:pPr>
            <a:r>
              <a:rPr lang="ro-RO" sz="5100" b="1" dirty="0" err="1">
                <a:solidFill>
                  <a:srgbClr val="000000"/>
                </a:solidFill>
              </a:rPr>
              <a:t>Antiport</a:t>
            </a:r>
            <a:r>
              <a:rPr lang="ro-RO" sz="5100" dirty="0">
                <a:solidFill>
                  <a:srgbClr val="000000"/>
                </a:solidFill>
              </a:rPr>
              <a:t> (</a:t>
            </a:r>
            <a:r>
              <a:rPr lang="ro-RO" sz="5100" dirty="0" err="1">
                <a:solidFill>
                  <a:srgbClr val="000000"/>
                </a:solidFill>
              </a:rPr>
              <a:t>contratransport</a:t>
            </a:r>
            <a:r>
              <a:rPr lang="ro-RO" sz="5100" dirty="0">
                <a:solidFill>
                  <a:srgbClr val="000000"/>
                </a:solidFill>
              </a:rPr>
              <a:t>, schimbător ionic) – în care cel puțin o substanță se mișcă în direcția opusă (</a:t>
            </a:r>
            <a:r>
              <a:rPr lang="ro-RO" sz="5100" i="1" dirty="0">
                <a:solidFill>
                  <a:srgbClr val="000000"/>
                </a:solidFill>
              </a:rPr>
              <a:t>pompa de sodiu – calciu, unde Na+ intră în celulă</a:t>
            </a:r>
            <a:r>
              <a:rPr lang="ro-RO" sz="5100" dirty="0">
                <a:solidFill>
                  <a:srgbClr val="000000"/>
                </a:solidFill>
              </a:rPr>
              <a:t> (în sensul gradientului său) </a:t>
            </a:r>
            <a:r>
              <a:rPr lang="ro-RO" sz="5100" i="1" dirty="0">
                <a:solidFill>
                  <a:srgbClr val="000000"/>
                </a:solidFill>
              </a:rPr>
              <a:t>pentru a expulza Ca2+ din celulă </a:t>
            </a:r>
            <a:r>
              <a:rPr lang="ro-RO" sz="5100" dirty="0">
                <a:solidFill>
                  <a:srgbClr val="000000"/>
                </a:solidFill>
              </a:rPr>
              <a:t>(împotriva sensului gradientului său). </a:t>
            </a:r>
          </a:p>
          <a:p>
            <a:pPr indent="0" algn="just">
              <a:buNone/>
            </a:pPr>
            <a:endParaRPr lang="ro-RO" sz="5100" dirty="0">
              <a:solidFill>
                <a:srgbClr val="000000"/>
              </a:solidFill>
            </a:endParaRPr>
          </a:p>
          <a:p>
            <a:pPr indent="0" algn="just">
              <a:buNone/>
            </a:pPr>
            <a:endParaRPr lang="ro-RO" sz="4400" dirty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5F74CE-7698-5155-61EE-8D800268C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950" y="1311840"/>
            <a:ext cx="3359587" cy="318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78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CD5920-685C-5307-AB82-EBF92C4A8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3" y="1485414"/>
            <a:ext cx="11328516" cy="52483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534B0F3-0466-C9B5-F922-61598DF5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ro-RO" dirty="0"/>
              <a:t>Exemple de transport activ secundar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287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C2BBF-9466-402A-F2E4-D7377EB63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Translocarea în grup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C5975-A1D8-9A42-D18F-7E3B6ED6F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1" y="1825625"/>
            <a:ext cx="11306174" cy="4351338"/>
          </a:xfrm>
        </p:spPr>
        <p:txBody>
          <a:bodyPr>
            <a:normAutofit/>
          </a:bodyPr>
          <a:lstStyle/>
          <a:p>
            <a:pPr algn="just"/>
            <a:r>
              <a:rPr lang="ro-RO" dirty="0"/>
              <a:t>Transportul de grup </a:t>
            </a:r>
            <a:r>
              <a:rPr lang="ro-RO" i="1" dirty="0"/>
              <a:t>implică enzime care </a:t>
            </a:r>
            <a:r>
              <a:rPr lang="ro-RO" b="1" i="1" dirty="0">
                <a:solidFill>
                  <a:srgbClr val="FF0000"/>
                </a:solidFill>
              </a:rPr>
              <a:t>modifică chimic un substrat pe măsură ce este transportat în celulă</a:t>
            </a:r>
            <a:r>
              <a:rPr lang="ro-RO" dirty="0"/>
              <a:t>. Energia sub formă de </a:t>
            </a:r>
            <a:r>
              <a:rPr lang="ro-RO" dirty="0" err="1"/>
              <a:t>fosfoenolpiruvat</a:t>
            </a:r>
            <a:r>
              <a:rPr lang="ro-RO" dirty="0"/>
              <a:t> (PEP) furnizează o grupare fosfat care este transferată la zaharurile primite, cum ar fi glucoza.</a:t>
            </a:r>
          </a:p>
          <a:p>
            <a:pPr algn="just"/>
            <a:r>
              <a:rPr lang="en-US" b="1" dirty="0" err="1"/>
              <a:t>Translocarea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grup</a:t>
            </a:r>
            <a:r>
              <a:rPr lang="en-US" b="1" dirty="0"/>
              <a:t> </a:t>
            </a:r>
            <a:r>
              <a:rPr lang="en-US" b="1" dirty="0" err="1"/>
              <a:t>este</a:t>
            </a:r>
            <a:r>
              <a:rPr lang="en-US" b="1" dirty="0"/>
              <a:t> un tip distinct de transport </a:t>
            </a:r>
            <a:r>
              <a:rPr lang="en-US" b="1" dirty="0" err="1"/>
              <a:t>activ</a:t>
            </a:r>
            <a:r>
              <a:rPr lang="en-US" b="1" dirty="0"/>
              <a:t>, </a:t>
            </a:r>
            <a:r>
              <a:rPr lang="en-US" dirty="0"/>
              <a:t>care </a:t>
            </a:r>
            <a:r>
              <a:rPr lang="en-US" b="1" dirty="0" err="1"/>
              <a:t>folosește</a:t>
            </a:r>
            <a:r>
              <a:rPr lang="en-US" b="1" dirty="0"/>
              <a:t> </a:t>
            </a:r>
            <a:r>
              <a:rPr lang="en-US" b="1" dirty="0" err="1"/>
              <a:t>energie</a:t>
            </a:r>
            <a:r>
              <a:rPr lang="en-US" b="1" dirty="0"/>
              <a:t> </a:t>
            </a:r>
            <a:r>
              <a:rPr lang="en-US" b="1" dirty="0" err="1"/>
              <a:t>dintr</a:t>
            </a:r>
            <a:r>
              <a:rPr lang="en-US" b="1" dirty="0"/>
              <a:t>-un </a:t>
            </a:r>
            <a:r>
              <a:rPr lang="en-US" b="1" dirty="0" err="1"/>
              <a:t>compus</a:t>
            </a:r>
            <a:r>
              <a:rPr lang="en-US" b="1" dirty="0"/>
              <a:t> organic </a:t>
            </a:r>
            <a:r>
              <a:rPr lang="en-US" b="1" dirty="0" err="1"/>
              <a:t>bogat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energie</a:t>
            </a:r>
            <a:r>
              <a:rPr lang="en-US" b="1" dirty="0">
                <a:solidFill>
                  <a:srgbClr val="FF0000"/>
                </a:solidFill>
              </a:rPr>
              <a:t> care nu </a:t>
            </a:r>
            <a:r>
              <a:rPr lang="en-US" b="1" dirty="0" err="1">
                <a:solidFill>
                  <a:srgbClr val="FF0000"/>
                </a:solidFill>
              </a:rPr>
              <a:t>este</a:t>
            </a:r>
            <a:r>
              <a:rPr lang="en-US" b="1" dirty="0">
                <a:solidFill>
                  <a:srgbClr val="FF0000"/>
                </a:solidFill>
              </a:rPr>
              <a:t> ATP. </a:t>
            </a:r>
            <a:endParaRPr lang="ro-RO" b="1" dirty="0">
              <a:solidFill>
                <a:srgbClr val="FF0000"/>
              </a:solidFill>
            </a:endParaRPr>
          </a:p>
          <a:p>
            <a:pPr algn="just"/>
            <a:r>
              <a:rPr lang="en-US" dirty="0" err="1"/>
              <a:t>Translocarea</a:t>
            </a:r>
            <a:r>
              <a:rPr lang="en-US" dirty="0"/>
              <a:t> de </a:t>
            </a:r>
            <a:r>
              <a:rPr lang="en-US" dirty="0" err="1"/>
              <a:t>grup</a:t>
            </a:r>
            <a:r>
              <a:rPr lang="en-US" dirty="0"/>
              <a:t> </a:t>
            </a:r>
            <a:r>
              <a:rPr lang="en-US" dirty="0" err="1"/>
              <a:t>diferă</a:t>
            </a:r>
            <a:r>
              <a:rPr lang="en-US" dirty="0"/>
              <a:t>, de </a:t>
            </a:r>
            <a:r>
              <a:rPr lang="en-US" dirty="0" err="1"/>
              <a:t>asemenea</a:t>
            </a:r>
            <a:r>
              <a:rPr lang="en-US" dirty="0"/>
              <a:t>, </a:t>
            </a:r>
            <a:r>
              <a:rPr lang="en-US" dirty="0" err="1"/>
              <a:t>atât</a:t>
            </a:r>
            <a:r>
              <a:rPr lang="en-US" dirty="0"/>
              <a:t> de </a:t>
            </a:r>
            <a:r>
              <a:rPr lang="en-US" dirty="0" err="1"/>
              <a:t>transportul</a:t>
            </a:r>
            <a:r>
              <a:rPr lang="en-US" dirty="0"/>
              <a:t> </a:t>
            </a:r>
            <a:r>
              <a:rPr lang="en-US" dirty="0" err="1"/>
              <a:t>simplu</a:t>
            </a:r>
            <a:r>
              <a:rPr lang="en-US" dirty="0"/>
              <a:t>,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de </a:t>
            </a:r>
            <a:r>
              <a:rPr lang="en-US" dirty="0" err="1"/>
              <a:t>transportatorii</a:t>
            </a:r>
            <a:r>
              <a:rPr lang="en-US" dirty="0"/>
              <a:t> ABC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faptul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b="1" dirty="0" err="1"/>
              <a:t>substanța</a:t>
            </a:r>
            <a:r>
              <a:rPr lang="en-US" b="1" dirty="0"/>
              <a:t> </a:t>
            </a:r>
            <a:r>
              <a:rPr lang="en-US" b="1" dirty="0" err="1"/>
              <a:t>transportată</a:t>
            </a:r>
            <a:r>
              <a:rPr lang="en-US" b="1" dirty="0"/>
              <a:t> </a:t>
            </a:r>
            <a:r>
              <a:rPr lang="en-US" b="1" dirty="0" err="1"/>
              <a:t>este</a:t>
            </a:r>
            <a:r>
              <a:rPr lang="en-US" b="1" dirty="0"/>
              <a:t> </a:t>
            </a:r>
            <a:r>
              <a:rPr lang="en-US" b="1" dirty="0" err="1"/>
              <a:t>modificată</a:t>
            </a:r>
            <a:r>
              <a:rPr lang="en-US" b="1" dirty="0"/>
              <a:t> </a:t>
            </a:r>
            <a:r>
              <a:rPr lang="en-US" b="1" dirty="0" err="1"/>
              <a:t>chimic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proces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6816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5544D-65AC-A68A-7B01-EB111E628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65087"/>
            <a:ext cx="5257800" cy="615950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/>
              <a:t>Tipuri de transport activ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C3682-919C-58DB-231C-9A9E8206B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12" y="1362074"/>
            <a:ext cx="11086976" cy="4889097"/>
          </a:xfrm>
        </p:spPr>
        <p:txBody>
          <a:bodyPr>
            <a:normAutofit/>
          </a:bodyPr>
          <a:lstStyle/>
          <a:p>
            <a:pPr marL="514350" indent="-514350" algn="just">
              <a:buAutoNum type="arabicParenR"/>
            </a:pPr>
            <a:r>
              <a:rPr lang="ro-RO" dirty="0">
                <a:solidFill>
                  <a:srgbClr val="FF0000"/>
                </a:solidFill>
              </a:rPr>
              <a:t>REC: </a:t>
            </a:r>
            <a:r>
              <a:rPr lang="en-US" dirty="0" err="1">
                <a:solidFill>
                  <a:srgbClr val="FF0000"/>
                </a:solidFill>
              </a:rPr>
              <a:t>pompa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sodiu-potasiu</a:t>
            </a:r>
            <a:r>
              <a:rPr lang="ro-RO" dirty="0">
                <a:solidFill>
                  <a:srgbClr val="FF0000"/>
                </a:solidFill>
              </a:rPr>
              <a:t> </a:t>
            </a:r>
            <a:r>
              <a:rPr lang="ro-RO" dirty="0"/>
              <a:t>=</a:t>
            </a:r>
            <a:r>
              <a:rPr lang="en-US" dirty="0"/>
              <a:t> </a:t>
            </a:r>
            <a:r>
              <a:rPr lang="en-US" dirty="0" err="1"/>
              <a:t>proteine</a:t>
            </a:r>
            <a:r>
              <a:rPr lang="en-US" dirty="0"/>
              <a:t> ​​de transport active </a:t>
            </a:r>
            <a:r>
              <a:rPr lang="en-US" dirty="0" err="1"/>
              <a:t>în</a:t>
            </a:r>
            <a:r>
              <a:rPr lang="en-US" dirty="0"/>
              <a:t> membrana </a:t>
            </a:r>
            <a:r>
              <a:rPr lang="en-US" dirty="0" err="1"/>
              <a:t>plasmatică</a:t>
            </a:r>
            <a:r>
              <a:rPr lang="en-US" dirty="0"/>
              <a:t> a </a:t>
            </a:r>
            <a:r>
              <a:rPr lang="en-US" dirty="0" err="1"/>
              <a:t>celulelor</a:t>
            </a:r>
            <a:r>
              <a:rPr lang="en-US" dirty="0"/>
              <a:t> </a:t>
            </a:r>
            <a:r>
              <a:rPr lang="en-US" dirty="0" err="1"/>
              <a:t>animale</a:t>
            </a:r>
            <a:r>
              <a:rPr lang="en-US" dirty="0"/>
              <a:t> care </a:t>
            </a:r>
            <a:r>
              <a:rPr lang="en-US" dirty="0" err="1"/>
              <a:t>mențin</a:t>
            </a:r>
            <a:r>
              <a:rPr lang="en-US" dirty="0"/>
              <a:t> </a:t>
            </a:r>
            <a:r>
              <a:rPr lang="en-US" dirty="0" err="1"/>
              <a:t>gradienții</a:t>
            </a:r>
            <a:r>
              <a:rPr lang="en-US" dirty="0"/>
              <a:t> </a:t>
            </a:r>
            <a:r>
              <a:rPr lang="en-US" dirty="0" err="1"/>
              <a:t>ionici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pomparea</a:t>
            </a:r>
            <a:r>
              <a:rPr lang="en-US" dirty="0"/>
              <a:t> a </a:t>
            </a:r>
            <a:r>
              <a:rPr lang="en-US" dirty="0" err="1"/>
              <a:t>trei</a:t>
            </a:r>
            <a:r>
              <a:rPr lang="en-US" dirty="0"/>
              <a:t> </a:t>
            </a:r>
            <a:r>
              <a:rPr lang="en-US" dirty="0" err="1"/>
              <a:t>ioni</a:t>
            </a:r>
            <a:r>
              <a:rPr lang="en-US" dirty="0"/>
              <a:t> de </a:t>
            </a:r>
            <a:r>
              <a:rPr lang="en-US" dirty="0" err="1"/>
              <a:t>sodiu</a:t>
            </a:r>
            <a:r>
              <a:rPr lang="en-US" dirty="0"/>
              <a:t> (3Na+)) din </a:t>
            </a:r>
            <a:r>
              <a:rPr lang="en-US" dirty="0" err="1"/>
              <a:t>celulă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fiecare</a:t>
            </a:r>
            <a:r>
              <a:rPr lang="en-US" dirty="0"/>
              <a:t> </a:t>
            </a:r>
            <a:r>
              <a:rPr lang="en-US" dirty="0" err="1"/>
              <a:t>doi</a:t>
            </a:r>
            <a:r>
              <a:rPr lang="en-US" dirty="0"/>
              <a:t> </a:t>
            </a:r>
            <a:r>
              <a:rPr lang="en-US" dirty="0" err="1"/>
              <a:t>ioni</a:t>
            </a:r>
            <a:r>
              <a:rPr lang="en-US" dirty="0"/>
              <a:t> de </a:t>
            </a:r>
            <a:r>
              <a:rPr lang="en-US" dirty="0" err="1"/>
              <a:t>potasiu</a:t>
            </a:r>
            <a:r>
              <a:rPr lang="en-US" dirty="0"/>
              <a:t> (2K+)) </a:t>
            </a:r>
            <a:r>
              <a:rPr lang="en-US" dirty="0" err="1"/>
              <a:t>pompați</a:t>
            </a:r>
            <a:r>
              <a:rPr lang="en-US" dirty="0"/>
              <a:t>, un </a:t>
            </a:r>
            <a:r>
              <a:rPr lang="en-US" dirty="0" err="1"/>
              <a:t>proces</a:t>
            </a:r>
            <a:r>
              <a:rPr lang="en-US" dirty="0"/>
              <a:t> care </a:t>
            </a:r>
            <a:r>
              <a:rPr lang="en-US" dirty="0" err="1"/>
              <a:t>necesită</a:t>
            </a:r>
            <a:r>
              <a:rPr lang="en-US" dirty="0"/>
              <a:t> ATP. </a:t>
            </a:r>
            <a:endParaRPr lang="ro-RO" dirty="0"/>
          </a:p>
          <a:p>
            <a:pPr marL="0" indent="0" algn="just">
              <a:buNone/>
            </a:pPr>
            <a:r>
              <a:rPr lang="en-US" dirty="0"/>
              <a:t>Aceste </a:t>
            </a:r>
            <a:r>
              <a:rPr lang="en-US" dirty="0" err="1"/>
              <a:t>pompe</a:t>
            </a:r>
            <a:r>
              <a:rPr lang="en-US" dirty="0"/>
              <a:t> sunt </a:t>
            </a:r>
            <a:r>
              <a:rPr lang="en-US" dirty="0" err="1"/>
              <a:t>cruciale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b="1" dirty="0" err="1"/>
              <a:t>stabilirea</a:t>
            </a:r>
            <a:r>
              <a:rPr lang="en-US" b="1" dirty="0"/>
              <a:t> </a:t>
            </a:r>
            <a:r>
              <a:rPr lang="en-US" b="1" dirty="0" err="1"/>
              <a:t>potențialului</a:t>
            </a:r>
            <a:r>
              <a:rPr lang="en-US" b="1" dirty="0"/>
              <a:t> </a:t>
            </a:r>
            <a:r>
              <a:rPr lang="ro-RO" b="1" dirty="0"/>
              <a:t>de repaus </a:t>
            </a:r>
            <a:r>
              <a:rPr lang="ro-RO" dirty="0"/>
              <a:t>al </a:t>
            </a:r>
            <a:r>
              <a:rPr lang="en-US" dirty="0" err="1"/>
              <a:t>membranei</a:t>
            </a:r>
            <a:r>
              <a:rPr lang="en-US" dirty="0"/>
              <a:t> al </a:t>
            </a:r>
            <a:r>
              <a:rPr lang="en-US" dirty="0" err="1"/>
              <a:t>celulei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sunt implicate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i="1" dirty="0" err="1"/>
              <a:t>reglarea</a:t>
            </a:r>
            <a:r>
              <a:rPr lang="en-US" i="1" dirty="0"/>
              <a:t> </a:t>
            </a:r>
            <a:r>
              <a:rPr lang="en-US" i="1" dirty="0" err="1"/>
              <a:t>volumului</a:t>
            </a:r>
            <a:r>
              <a:rPr lang="en-US" i="1" dirty="0"/>
              <a:t> </a:t>
            </a:r>
            <a:r>
              <a:rPr lang="en-US" i="1" dirty="0" err="1"/>
              <a:t>celular</a:t>
            </a:r>
            <a:r>
              <a:rPr lang="en-US" dirty="0"/>
              <a:t>, a </a:t>
            </a:r>
            <a:r>
              <a:rPr lang="en-US" i="1" dirty="0"/>
              <a:t>pH-</a:t>
            </a:r>
            <a:r>
              <a:rPr lang="en-US" i="1" dirty="0" err="1"/>
              <a:t>ului</a:t>
            </a:r>
            <a:r>
              <a:rPr lang="en-US" i="1" dirty="0"/>
              <a:t> </a:t>
            </a:r>
            <a:r>
              <a:rPr lang="en-US" i="1" dirty="0" err="1"/>
              <a:t>citoplasmatic</a:t>
            </a:r>
            <a:r>
              <a:rPr lang="en-US" i="1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i="1" dirty="0" err="1"/>
              <a:t>în</a:t>
            </a:r>
            <a:r>
              <a:rPr lang="en-US" i="1" dirty="0"/>
              <a:t> </a:t>
            </a:r>
            <a:r>
              <a:rPr lang="en-US" i="1" dirty="0" err="1"/>
              <a:t>declanșarea</a:t>
            </a:r>
            <a:r>
              <a:rPr lang="en-US" i="1" dirty="0"/>
              <a:t> </a:t>
            </a:r>
            <a:r>
              <a:rPr lang="en-US" i="1" dirty="0" err="1"/>
              <a:t>proceselor</a:t>
            </a:r>
            <a:r>
              <a:rPr lang="en-US" i="1" dirty="0"/>
              <a:t> de transport </a:t>
            </a:r>
            <a:r>
              <a:rPr lang="en-US" i="1" dirty="0" err="1"/>
              <a:t>secundar</a:t>
            </a:r>
            <a:r>
              <a:rPr lang="ro-RO" i="1" dirty="0"/>
              <a:t>                   (</a:t>
            </a:r>
            <a:r>
              <a:rPr lang="en-US" dirty="0" err="1"/>
              <a:t>absorbția</a:t>
            </a:r>
            <a:r>
              <a:rPr lang="en-US" dirty="0"/>
              <a:t> </a:t>
            </a:r>
            <a:r>
              <a:rPr lang="en-US" dirty="0" err="1"/>
              <a:t>glucozei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aminoacizilor</a:t>
            </a:r>
            <a:r>
              <a:rPr lang="ro-RO" dirty="0"/>
              <a:t>)</a:t>
            </a:r>
            <a:r>
              <a:rPr lang="en-US" dirty="0"/>
              <a:t>.</a:t>
            </a:r>
            <a:endParaRPr lang="ro-RO" dirty="0"/>
          </a:p>
          <a:p>
            <a:endParaRPr lang="ro-RO" dirty="0"/>
          </a:p>
          <a:p>
            <a:pPr marL="0" indent="0">
              <a:buNone/>
            </a:pPr>
            <a:r>
              <a:rPr lang="ro-RO" dirty="0"/>
              <a:t> 2)    </a:t>
            </a:r>
            <a:r>
              <a:rPr lang="en-US" dirty="0" err="1">
                <a:solidFill>
                  <a:srgbClr val="FF0000"/>
                </a:solidFill>
              </a:rPr>
              <a:t>exocitoză</a:t>
            </a:r>
            <a:r>
              <a:rPr lang="ro-RO" dirty="0">
                <a:solidFill>
                  <a:srgbClr val="FF0000"/>
                </a:solidFill>
              </a:rPr>
              <a:t>,</a:t>
            </a:r>
            <a:r>
              <a:rPr lang="ro-RO" dirty="0"/>
              <a:t> 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endParaRPr lang="ro-RO" dirty="0"/>
          </a:p>
          <a:p>
            <a:pPr marL="0" indent="0">
              <a:buNone/>
            </a:pPr>
            <a:r>
              <a:rPr lang="ro-RO" dirty="0"/>
              <a:t> 3)    </a:t>
            </a:r>
            <a:r>
              <a:rPr lang="en-US" dirty="0" err="1">
                <a:solidFill>
                  <a:srgbClr val="FF0000"/>
                </a:solidFill>
              </a:rPr>
              <a:t>endocitoză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5992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291E-CD23-9604-8F9F-80C9F5FA6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Cuprins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3AC03-5D8D-74D2-7FF2-EC3AB58CF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7.1 Transport pasiv. </a:t>
            </a:r>
          </a:p>
          <a:p>
            <a:r>
              <a:rPr lang="ro-RO" dirty="0">
                <a:solidFill>
                  <a:srgbClr val="FF0000"/>
                </a:solidFill>
              </a:rPr>
              <a:t>7.2 Transport activ</a:t>
            </a:r>
          </a:p>
          <a:p>
            <a:r>
              <a:rPr lang="ro-RO" dirty="0"/>
              <a:t>7.3 Potențial de repaus, local, de acțiune.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90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34FEE-3A9C-E19E-989B-3F722D219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/>
          <a:lstStyle/>
          <a:p>
            <a:pPr algn="ctr"/>
            <a:r>
              <a:rPr lang="ro-RO" dirty="0"/>
              <a:t>Concluzii la transportul activ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501B3-0714-67E9-F3BD-5EADE569B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76" y="1175658"/>
            <a:ext cx="11252718" cy="546773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o-RO" dirty="0"/>
              <a:t>M</a:t>
            </a:r>
            <a:r>
              <a:rPr lang="en-US" dirty="0" err="1"/>
              <a:t>ecanism</a:t>
            </a:r>
            <a:r>
              <a:rPr lang="en-US" dirty="0"/>
              <a:t> crucial de transport ales de </a:t>
            </a:r>
            <a:r>
              <a:rPr lang="en-US" dirty="0" err="1"/>
              <a:t>celule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menține</a:t>
            </a:r>
            <a:r>
              <a:rPr lang="en-US" dirty="0"/>
              <a:t> </a:t>
            </a:r>
            <a:r>
              <a:rPr lang="en-US" dirty="0" err="1"/>
              <a:t>homeostazia</a:t>
            </a:r>
            <a:r>
              <a:rPr lang="en-US" dirty="0"/>
              <a:t> </a:t>
            </a:r>
            <a:r>
              <a:rPr lang="en-US" dirty="0" err="1"/>
              <a:t>ionică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citoplasmă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regla</a:t>
            </a:r>
            <a:r>
              <a:rPr lang="en-US" dirty="0"/>
              <a:t> </a:t>
            </a:r>
            <a:r>
              <a:rPr lang="en-US" dirty="0" err="1"/>
              <a:t>absorbția</a:t>
            </a:r>
            <a:r>
              <a:rPr lang="en-US" dirty="0"/>
              <a:t>/</a:t>
            </a:r>
            <a:r>
              <a:rPr lang="en-US" dirty="0" err="1"/>
              <a:t>eliminarea</a:t>
            </a:r>
            <a:r>
              <a:rPr lang="en-US" dirty="0"/>
              <a:t> </a:t>
            </a:r>
            <a:r>
              <a:rPr lang="en-US" dirty="0" err="1"/>
              <a:t>medicamentelor</a:t>
            </a:r>
            <a:r>
              <a:rPr lang="en-US" dirty="0"/>
              <a:t>, </a:t>
            </a:r>
            <a:r>
              <a:rPr lang="en-US" dirty="0" err="1"/>
              <a:t>nutrienților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produselor</a:t>
            </a:r>
            <a:r>
              <a:rPr lang="en-US" dirty="0"/>
              <a:t> </a:t>
            </a:r>
            <a:r>
              <a:rPr lang="en-US" dirty="0" err="1"/>
              <a:t>reziduale</a:t>
            </a:r>
            <a:r>
              <a:rPr lang="en-US" dirty="0"/>
              <a:t>.</a:t>
            </a:r>
            <a:endParaRPr lang="ro-RO" dirty="0"/>
          </a:p>
          <a:p>
            <a:pPr>
              <a:buFont typeface="Wingdings" panose="05000000000000000000" pitchFamily="2" charset="2"/>
              <a:buChar char="v"/>
            </a:pPr>
            <a:r>
              <a:rPr lang="ro-RO" dirty="0"/>
              <a:t>P</a:t>
            </a:r>
            <a:r>
              <a:rPr lang="en-US" dirty="0" err="1"/>
              <a:t>roces</a:t>
            </a:r>
            <a:r>
              <a:rPr lang="en-US" dirty="0"/>
              <a:t> </a:t>
            </a:r>
            <a:r>
              <a:rPr lang="en-US" dirty="0" err="1"/>
              <a:t>bazat</a:t>
            </a:r>
            <a:r>
              <a:rPr lang="en-US" dirty="0"/>
              <a:t> pe </a:t>
            </a:r>
            <a:r>
              <a:rPr lang="en-US" dirty="0" err="1"/>
              <a:t>energie</a:t>
            </a:r>
            <a:r>
              <a:rPr lang="en-US" dirty="0"/>
              <a:t>, </a:t>
            </a:r>
            <a:r>
              <a:rPr lang="en-US" dirty="0" err="1"/>
              <a:t>prin</a:t>
            </a:r>
            <a:r>
              <a:rPr lang="en-US" dirty="0"/>
              <a:t> care </a:t>
            </a:r>
            <a:r>
              <a:rPr lang="en-US" dirty="0" err="1"/>
              <a:t>substanțele</a:t>
            </a:r>
            <a:r>
              <a:rPr lang="en-US" dirty="0"/>
              <a:t> sunt translocate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membrană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ro-RO" dirty="0"/>
              <a:t>sensul/</a:t>
            </a:r>
            <a:r>
              <a:rPr lang="en-US" dirty="0" err="1"/>
              <a:t>împotriva</a:t>
            </a:r>
            <a:r>
              <a:rPr lang="en-US" dirty="0"/>
              <a:t> </a:t>
            </a:r>
            <a:r>
              <a:rPr lang="en-US" dirty="0" err="1"/>
              <a:t>gradientului</a:t>
            </a:r>
            <a:r>
              <a:rPr lang="en-US" dirty="0"/>
              <a:t> lor </a:t>
            </a:r>
            <a:r>
              <a:rPr lang="en-US" dirty="0" err="1"/>
              <a:t>electrochimic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de </a:t>
            </a:r>
            <a:r>
              <a:rPr lang="en-US" dirty="0" err="1"/>
              <a:t>concentrație</a:t>
            </a:r>
            <a:r>
              <a:rPr lang="en-US" dirty="0"/>
              <a:t>.</a:t>
            </a:r>
            <a:endParaRPr lang="ro-RO" dirty="0"/>
          </a:p>
          <a:p>
            <a:pPr>
              <a:buFont typeface="Wingdings" panose="05000000000000000000" pitchFamily="2" charset="2"/>
              <a:buChar char="v"/>
            </a:pPr>
            <a:r>
              <a:rPr lang="ro-RO" dirty="0"/>
              <a:t>C</a:t>
            </a:r>
            <a:r>
              <a:rPr lang="en-US" dirty="0" err="1"/>
              <a:t>lasificat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moduri</a:t>
            </a:r>
            <a:r>
              <a:rPr lang="en-US" dirty="0"/>
              <a:t>, care </a:t>
            </a:r>
            <a:r>
              <a:rPr lang="en-US" dirty="0" err="1"/>
              <a:t>includ</a:t>
            </a:r>
            <a:r>
              <a:rPr lang="en-US" dirty="0"/>
              <a:t> </a:t>
            </a:r>
            <a:r>
              <a:rPr lang="en-US" i="1" dirty="0" err="1"/>
              <a:t>transportul</a:t>
            </a:r>
            <a:r>
              <a:rPr lang="en-US" i="1" dirty="0"/>
              <a:t> </a:t>
            </a:r>
            <a:r>
              <a:rPr lang="en-US" i="1" dirty="0" err="1"/>
              <a:t>activ</a:t>
            </a:r>
            <a:r>
              <a:rPr lang="en-US" i="1" dirty="0"/>
              <a:t> </a:t>
            </a:r>
            <a:r>
              <a:rPr lang="en-US" i="1" dirty="0" err="1"/>
              <a:t>primar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 err="1"/>
              <a:t>folosește</a:t>
            </a:r>
            <a:r>
              <a:rPr lang="en-US" dirty="0"/>
              <a:t> direct </a:t>
            </a:r>
            <a:r>
              <a:rPr lang="en-US" dirty="0" err="1"/>
              <a:t>energia</a:t>
            </a:r>
            <a:r>
              <a:rPr lang="en-US" dirty="0"/>
              <a:t> ATP-</a:t>
            </a:r>
            <a:r>
              <a:rPr lang="en-US" dirty="0" err="1"/>
              <a:t>ului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conduce </a:t>
            </a:r>
            <a:r>
              <a:rPr lang="en-US" dirty="0" err="1"/>
              <a:t>ionii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membrană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i="1" dirty="0" err="1"/>
              <a:t>transportul</a:t>
            </a:r>
            <a:r>
              <a:rPr lang="en-US" i="1" dirty="0"/>
              <a:t> </a:t>
            </a:r>
            <a:r>
              <a:rPr lang="en-US" i="1" dirty="0" err="1"/>
              <a:t>activ</a:t>
            </a:r>
            <a:r>
              <a:rPr lang="en-US" i="1" dirty="0"/>
              <a:t> </a:t>
            </a:r>
            <a:r>
              <a:rPr lang="en-US" i="1" dirty="0" err="1"/>
              <a:t>secundar</a:t>
            </a:r>
            <a:r>
              <a:rPr lang="en-US" dirty="0"/>
              <a:t> (</a:t>
            </a:r>
            <a:r>
              <a:rPr lang="en-US" dirty="0" err="1"/>
              <a:t>folosește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 din </a:t>
            </a:r>
            <a:r>
              <a:rPr lang="en-US" dirty="0" err="1"/>
              <a:t>gradientul</a:t>
            </a:r>
            <a:r>
              <a:rPr lang="en-US" dirty="0"/>
              <a:t> </a:t>
            </a:r>
            <a:r>
              <a:rPr lang="en-US" dirty="0" err="1"/>
              <a:t>electrochimic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cupla</a:t>
            </a:r>
            <a:r>
              <a:rPr lang="en-US" dirty="0"/>
              <a:t> </a:t>
            </a:r>
            <a:r>
              <a:rPr lang="en-US" dirty="0" err="1"/>
              <a:t>mișcarea</a:t>
            </a:r>
            <a:r>
              <a:rPr lang="en-US" dirty="0"/>
              <a:t> </a:t>
            </a:r>
            <a:r>
              <a:rPr lang="en-US" dirty="0" err="1"/>
              <a:t>substanțelor</a:t>
            </a:r>
            <a:r>
              <a:rPr lang="en-US" dirty="0"/>
              <a:t> </a:t>
            </a:r>
            <a:r>
              <a:rPr lang="en-US" dirty="0" err="1"/>
              <a:t>dizolvate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ionilor</a:t>
            </a:r>
            <a:r>
              <a:rPr lang="en-US" dirty="0"/>
              <a:t>). </a:t>
            </a:r>
            <a:endParaRPr lang="ro-RO" dirty="0"/>
          </a:p>
          <a:p>
            <a:pPr>
              <a:buFont typeface="Wingdings" panose="05000000000000000000" pitchFamily="2" charset="2"/>
              <a:buChar char="v"/>
            </a:pPr>
            <a:r>
              <a:rPr lang="ro-RO" dirty="0"/>
              <a:t>P</a:t>
            </a:r>
            <a:r>
              <a:rPr lang="en-US" dirty="0" err="1"/>
              <a:t>roces</a:t>
            </a:r>
            <a:r>
              <a:rPr lang="en-US" dirty="0"/>
              <a:t> </a:t>
            </a:r>
            <a:r>
              <a:rPr lang="en-US" dirty="0" err="1"/>
              <a:t>extrem</a:t>
            </a:r>
            <a:r>
              <a:rPr lang="en-US" dirty="0"/>
              <a:t> de specific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reglementat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proteine</a:t>
            </a:r>
            <a:r>
              <a:rPr lang="en-US" dirty="0"/>
              <a:t> ​​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transportori</a:t>
            </a:r>
            <a:r>
              <a:rPr lang="en-US" dirty="0"/>
              <a:t> </a:t>
            </a:r>
            <a:r>
              <a:rPr lang="en-US" dirty="0" err="1"/>
              <a:t>lucrează</a:t>
            </a:r>
            <a:r>
              <a:rPr lang="en-US" dirty="0"/>
              <a:t> </a:t>
            </a:r>
            <a:r>
              <a:rPr lang="en-US" dirty="0" err="1"/>
              <a:t>împreună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trecerea</a:t>
            </a:r>
            <a:r>
              <a:rPr lang="en-US" dirty="0"/>
              <a:t> </a:t>
            </a:r>
            <a:r>
              <a:rPr lang="en-US" dirty="0" err="1"/>
              <a:t>eficientă</a:t>
            </a:r>
            <a:r>
              <a:rPr lang="en-US" dirty="0"/>
              <a:t> a </a:t>
            </a:r>
            <a:r>
              <a:rPr lang="en-US" dirty="0" err="1"/>
              <a:t>moleculelor</a:t>
            </a:r>
            <a:r>
              <a:rPr lang="en-US" dirty="0"/>
              <a:t>.</a:t>
            </a:r>
            <a:endParaRPr lang="ro-RO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Orice </a:t>
            </a:r>
            <a:r>
              <a:rPr lang="en-US" dirty="0" err="1"/>
              <a:t>anomalii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structura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transportor</a:t>
            </a:r>
            <a:r>
              <a:rPr lang="en-US" dirty="0"/>
              <a:t> </a:t>
            </a:r>
            <a:r>
              <a:rPr lang="en-US" dirty="0" err="1"/>
              <a:t>afectează</a:t>
            </a:r>
            <a:r>
              <a:rPr lang="en-US" dirty="0"/>
              <a:t> </a:t>
            </a:r>
            <a:r>
              <a:rPr lang="en-US" dirty="0" err="1"/>
              <a:t>eficacitatea</a:t>
            </a:r>
            <a:r>
              <a:rPr lang="en-US" dirty="0"/>
              <a:t> </a:t>
            </a:r>
            <a:r>
              <a:rPr lang="en-US" dirty="0" err="1"/>
              <a:t>acestuia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transportul</a:t>
            </a:r>
            <a:r>
              <a:rPr lang="en-US" dirty="0"/>
              <a:t> </a:t>
            </a:r>
            <a:r>
              <a:rPr lang="en-US" dirty="0" err="1"/>
              <a:t>moleculelor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membrană</a:t>
            </a:r>
            <a:r>
              <a:rPr lang="en-US" dirty="0"/>
              <a:t>, </a:t>
            </a:r>
            <a:r>
              <a:rPr lang="en-US" dirty="0" err="1"/>
              <a:t>ceea</a:t>
            </a:r>
            <a:r>
              <a:rPr lang="en-US" dirty="0"/>
              <a:t> ce duce la </a:t>
            </a:r>
            <a:r>
              <a:rPr lang="en-US" dirty="0" err="1"/>
              <a:t>boli</a:t>
            </a:r>
            <a:r>
              <a:rPr lang="en-US" dirty="0"/>
              <a:t> precum </a:t>
            </a:r>
            <a:r>
              <a:rPr lang="en-US" dirty="0" err="1"/>
              <a:t>cancerul</a:t>
            </a:r>
            <a:r>
              <a:rPr lang="en-US" dirty="0"/>
              <a:t>, </a:t>
            </a:r>
            <a:r>
              <a:rPr lang="en-US" dirty="0" err="1"/>
              <a:t>fibroza</a:t>
            </a:r>
            <a:r>
              <a:rPr lang="en-US" dirty="0"/>
              <a:t> </a:t>
            </a:r>
            <a:r>
              <a:rPr lang="en-US" dirty="0" err="1"/>
              <a:t>chistică</a:t>
            </a:r>
            <a:r>
              <a:rPr lang="en-US" dirty="0"/>
              <a:t>, </a:t>
            </a:r>
            <a:r>
              <a:rPr lang="en-US" dirty="0" err="1"/>
              <a:t>acidoza</a:t>
            </a:r>
            <a:r>
              <a:rPr lang="en-US" dirty="0"/>
              <a:t> </a:t>
            </a:r>
            <a:r>
              <a:rPr lang="en-US" dirty="0" err="1"/>
              <a:t>tubulară</a:t>
            </a:r>
            <a:r>
              <a:rPr lang="en-US" dirty="0"/>
              <a:t> </a:t>
            </a:r>
            <a:r>
              <a:rPr lang="en-US" dirty="0" err="1"/>
              <a:t>renală</a:t>
            </a:r>
            <a:r>
              <a:rPr lang="en-US" dirty="0"/>
              <a:t>, </a:t>
            </a:r>
            <a:r>
              <a:rPr lang="en-US" dirty="0" err="1"/>
              <a:t>sindromul</a:t>
            </a:r>
            <a:r>
              <a:rPr lang="en-US" dirty="0"/>
              <a:t> Barter </a:t>
            </a:r>
            <a:r>
              <a:rPr lang="ro-RO" dirty="0" err="1"/>
              <a:t>ș.m.a</a:t>
            </a:r>
            <a:r>
              <a:rPr lang="ro-RO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3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2AC56-637A-37E7-D431-3111D5F47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7855"/>
          </a:xfrm>
        </p:spPr>
        <p:txBody>
          <a:bodyPr>
            <a:normAutofit/>
          </a:bodyPr>
          <a:lstStyle/>
          <a:p>
            <a:r>
              <a:rPr lang="ro-RO" sz="3200" b="1" dirty="0" err="1"/>
              <a:t>Macrotransferul</a:t>
            </a:r>
            <a:r>
              <a:rPr lang="ro-RO" sz="3200" b="1" dirty="0"/>
              <a:t> </a:t>
            </a:r>
            <a:r>
              <a:rPr lang="en-US" sz="3200" b="1" dirty="0" err="1"/>
              <a:t>prin</a:t>
            </a:r>
            <a:r>
              <a:rPr lang="en-US" sz="3200" b="1" dirty="0"/>
              <a:t> membrane </a:t>
            </a:r>
            <a:r>
              <a:rPr lang="en-US" sz="3200" b="1" dirty="0" err="1"/>
              <a:t>celulare</a:t>
            </a:r>
            <a:r>
              <a:rPr lang="en-US" sz="3200" b="1" dirty="0"/>
              <a:t> </a:t>
            </a:r>
            <a:r>
              <a:rPr lang="ro-RO" sz="3200" b="1" dirty="0"/>
              <a:t>se realizează prin: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1E08F-6BC6-E4F7-DF13-87B7176B4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50" y="2538543"/>
            <a:ext cx="10515600" cy="1443037"/>
          </a:xfrm>
        </p:spPr>
        <p:txBody>
          <a:bodyPr>
            <a:normAutofit/>
          </a:bodyPr>
          <a:lstStyle/>
          <a:p>
            <a:r>
              <a:rPr lang="ro-RO" dirty="0"/>
              <a:t>T</a:t>
            </a:r>
            <a:r>
              <a:rPr lang="en-US" dirty="0" err="1"/>
              <a:t>ransport</a:t>
            </a:r>
            <a:r>
              <a:rPr lang="en-US" dirty="0"/>
              <a:t> direct al </a:t>
            </a:r>
            <a:r>
              <a:rPr lang="en-US" dirty="0" err="1"/>
              <a:t>macromoleculelor</a:t>
            </a:r>
            <a:r>
              <a:rPr lang="en-US" dirty="0"/>
              <a:t> </a:t>
            </a:r>
            <a:endParaRPr lang="ro-RO" dirty="0"/>
          </a:p>
          <a:p>
            <a:r>
              <a:rPr lang="ro-RO" dirty="0"/>
              <a:t>T</a:t>
            </a:r>
            <a:r>
              <a:rPr lang="en-US" dirty="0" err="1"/>
              <a:t>ransport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vezicule</a:t>
            </a:r>
            <a:r>
              <a:rPr lang="en-US" dirty="0"/>
              <a:t> 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643330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1AFD4-A33D-ABD0-651C-31D66793E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10" y="1265238"/>
            <a:ext cx="5819190" cy="854075"/>
          </a:xfrm>
        </p:spPr>
        <p:txBody>
          <a:bodyPr>
            <a:normAutofit/>
          </a:bodyPr>
          <a:lstStyle/>
          <a:p>
            <a:pPr algn="ctr"/>
            <a:r>
              <a:rPr lang="ro-RO" b="1" dirty="0"/>
              <a:t>REC. Transport vezicular</a:t>
            </a: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AFF552-A674-25F2-8D76-0CA6A14EAE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896" y="3053793"/>
            <a:ext cx="4529153" cy="26980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9F6416-20FF-A15A-987B-EDDDF43FEE94}"/>
              </a:ext>
            </a:extLst>
          </p:cNvPr>
          <p:cNvSpPr txBox="1"/>
          <p:nvPr/>
        </p:nvSpPr>
        <p:spPr>
          <a:xfrm>
            <a:off x="6615952" y="520931"/>
            <a:ext cx="548779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ER – </a:t>
            </a:r>
            <a:r>
              <a:rPr lang="ro-RO" b="1" i="1" dirty="0" err="1"/>
              <a:t>endoplasmic</a:t>
            </a:r>
            <a:r>
              <a:rPr lang="ro-RO" b="1" i="1" dirty="0"/>
              <a:t> </a:t>
            </a:r>
            <a:r>
              <a:rPr lang="ro-RO" b="1" i="1" dirty="0" err="1"/>
              <a:t>reticulum</a:t>
            </a:r>
            <a:r>
              <a:rPr lang="ro-RO" b="1" i="1" dirty="0"/>
              <a:t> </a:t>
            </a:r>
            <a:r>
              <a:rPr lang="ro-RO" dirty="0"/>
              <a:t>– </a:t>
            </a:r>
            <a:r>
              <a:rPr lang="ro-RO" dirty="0" err="1"/>
              <a:t>rețeua</a:t>
            </a:r>
            <a:r>
              <a:rPr lang="ro-RO" dirty="0"/>
              <a:t> membranoasă responsabilă pentru </a:t>
            </a:r>
            <a:r>
              <a:rPr lang="ro-RO" dirty="0" err="1"/>
              <a:t>sintezarea</a:t>
            </a:r>
            <a:r>
              <a:rPr lang="ro-RO" dirty="0"/>
              <a:t> materialelor de secreție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Materialele</a:t>
            </a:r>
            <a:r>
              <a:rPr lang="en-US" dirty="0"/>
              <a:t> sunt </a:t>
            </a:r>
            <a:r>
              <a:rPr lang="en-US" dirty="0" err="1"/>
              <a:t>transportate</a:t>
            </a:r>
            <a:r>
              <a:rPr lang="en-US" dirty="0"/>
              <a:t> din RE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i="1" dirty="0">
                <a:highlight>
                  <a:srgbClr val="FFFF00"/>
                </a:highlight>
              </a:rPr>
              <a:t>membrana se </a:t>
            </a:r>
            <a:r>
              <a:rPr lang="en-US" i="1" dirty="0" err="1">
                <a:highlight>
                  <a:srgbClr val="FFFF00"/>
                </a:highlight>
              </a:rPr>
              <a:t>umflă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și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apoi</a:t>
            </a:r>
            <a:r>
              <a:rPr lang="en-US" i="1" dirty="0">
                <a:highlight>
                  <a:srgbClr val="FFFF00"/>
                </a:highlight>
              </a:rPr>
              <a:t> “</a:t>
            </a:r>
            <a:r>
              <a:rPr lang="en-US" i="1" dirty="0" err="1">
                <a:highlight>
                  <a:srgbClr val="FFFF00"/>
                </a:highlight>
              </a:rPr>
              <a:t>înmugurește</a:t>
            </a:r>
            <a:r>
              <a:rPr lang="en-US" i="1" dirty="0">
                <a:highlight>
                  <a:srgbClr val="FFFF00"/>
                </a:highlight>
              </a:rPr>
              <a:t>” </a:t>
            </a:r>
            <a:r>
              <a:rPr lang="en-US" i="1" dirty="0" err="1">
                <a:highlight>
                  <a:srgbClr val="FFFF00"/>
                </a:highlight>
              </a:rPr>
              <a:t>pentru</a:t>
            </a:r>
            <a:r>
              <a:rPr lang="en-US" i="1" dirty="0">
                <a:highlight>
                  <a:srgbClr val="FFFF00"/>
                </a:highlight>
              </a:rPr>
              <a:t> a </a:t>
            </a:r>
            <a:r>
              <a:rPr lang="en-US" i="1" dirty="0" err="1">
                <a:highlight>
                  <a:srgbClr val="FFFF00"/>
                </a:highlight>
              </a:rPr>
              <a:t>crea</a:t>
            </a:r>
            <a:r>
              <a:rPr lang="en-US" i="1" dirty="0">
                <a:highlight>
                  <a:srgbClr val="FFFF00"/>
                </a:highlight>
              </a:rPr>
              <a:t> o </a:t>
            </a:r>
            <a:r>
              <a:rPr lang="en-US" i="1" dirty="0" err="1">
                <a:highlight>
                  <a:srgbClr val="FFFF00"/>
                </a:highlight>
              </a:rPr>
              <a:t>veziculă</a:t>
            </a:r>
            <a:r>
              <a:rPr lang="en-US" i="1" dirty="0">
                <a:highlight>
                  <a:srgbClr val="FFFF00"/>
                </a:highlight>
              </a:rPr>
              <a:t> care </a:t>
            </a:r>
            <a:r>
              <a:rPr lang="en-US" i="1" dirty="0" err="1">
                <a:highlight>
                  <a:srgbClr val="FFFF00"/>
                </a:highlight>
              </a:rPr>
              <a:t>înconjoară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materialul</a:t>
            </a:r>
            <a:r>
              <a:rPr lang="en-US" i="1" dirty="0">
                <a:highlight>
                  <a:srgbClr val="FFFF00"/>
                </a:highlight>
              </a:rPr>
              <a:t>.</a:t>
            </a:r>
            <a:endParaRPr lang="ro-RO" i="1" dirty="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Vezicula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apoi</a:t>
            </a:r>
            <a:r>
              <a:rPr lang="en-US" dirty="0"/>
              <a:t> </a:t>
            </a:r>
            <a:r>
              <a:rPr lang="en-US" dirty="0" err="1"/>
              <a:t>transportată</a:t>
            </a:r>
            <a:r>
              <a:rPr lang="en-US" dirty="0"/>
              <a:t> la </a:t>
            </a:r>
            <a:r>
              <a:rPr lang="en-US" dirty="0" err="1"/>
              <a:t>aparatul</a:t>
            </a:r>
            <a:r>
              <a:rPr lang="en-US" dirty="0"/>
              <a:t> Golgi </a:t>
            </a:r>
            <a:r>
              <a:rPr lang="en-US" dirty="0" err="1"/>
              <a:t>și</a:t>
            </a:r>
            <a:r>
              <a:rPr lang="en-US" dirty="0"/>
              <a:t> se </a:t>
            </a:r>
            <a:r>
              <a:rPr lang="en-US" dirty="0" err="1"/>
              <a:t>unește</a:t>
            </a:r>
            <a:r>
              <a:rPr lang="en-US" dirty="0"/>
              <a:t> cu </a:t>
            </a:r>
            <a:r>
              <a:rPr lang="en-US" dirty="0" err="1"/>
              <a:t>fața</a:t>
            </a:r>
            <a:r>
              <a:rPr lang="en-US" dirty="0"/>
              <a:t> </a:t>
            </a:r>
            <a:r>
              <a:rPr lang="en-US" dirty="0" err="1"/>
              <a:t>internă</a:t>
            </a:r>
            <a:r>
              <a:rPr lang="en-US" dirty="0"/>
              <a:t> a </a:t>
            </a:r>
            <a:r>
              <a:rPr lang="en-US" dirty="0" err="1"/>
              <a:t>complexului</a:t>
            </a:r>
            <a:r>
              <a:rPr lang="en-US" dirty="0"/>
              <a:t>.</a:t>
            </a:r>
            <a:endParaRPr lang="ro-R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Materialul</a:t>
            </a:r>
            <a:r>
              <a:rPr lang="en-US" dirty="0"/>
              <a:t> </a:t>
            </a:r>
            <a:r>
              <a:rPr lang="en-US" dirty="0" err="1"/>
              <a:t>sortat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aparatul</a:t>
            </a:r>
            <a:r>
              <a:rPr lang="en-US" dirty="0"/>
              <a:t> Golgi </a:t>
            </a:r>
            <a:r>
              <a:rPr lang="en-US" dirty="0" err="1"/>
              <a:t>va</a:t>
            </a:r>
            <a:r>
              <a:rPr lang="en-US" dirty="0"/>
              <a:t> fi fie </a:t>
            </a:r>
            <a:r>
              <a:rPr lang="en-US" dirty="0" err="1"/>
              <a:t>secretat</a:t>
            </a:r>
            <a:r>
              <a:rPr lang="en-US" dirty="0"/>
              <a:t> extern, fie </a:t>
            </a:r>
            <a:r>
              <a:rPr lang="en-US" dirty="0" err="1"/>
              <a:t>transportat</a:t>
            </a:r>
            <a:r>
              <a:rPr lang="en-US" dirty="0"/>
              <a:t> la </a:t>
            </a:r>
            <a:r>
              <a:rPr lang="en-US" dirty="0" err="1"/>
              <a:t>lizozom</a:t>
            </a:r>
            <a:r>
              <a:rPr lang="en-US" dirty="0"/>
              <a:t>.</a:t>
            </a:r>
            <a:endParaRPr lang="ro-R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Veziculele</a:t>
            </a:r>
            <a:r>
              <a:rPr lang="en-US" dirty="0"/>
              <a:t> care </a:t>
            </a:r>
            <a:r>
              <a:rPr lang="en-US" dirty="0" err="1"/>
              <a:t>conțin</a:t>
            </a:r>
            <a:r>
              <a:rPr lang="en-US" dirty="0"/>
              <a:t> </a:t>
            </a:r>
            <a:r>
              <a:rPr lang="en-US" dirty="0" err="1"/>
              <a:t>materiale</a:t>
            </a:r>
            <a:r>
              <a:rPr lang="en-US" dirty="0"/>
              <a:t> destinate </a:t>
            </a:r>
            <a:r>
              <a:rPr lang="en-US" dirty="0" err="1"/>
              <a:t>utilizării</a:t>
            </a:r>
            <a:r>
              <a:rPr lang="en-US" dirty="0"/>
              <a:t> </a:t>
            </a:r>
            <a:r>
              <a:rPr lang="en-US" dirty="0" err="1"/>
              <a:t>extracelulare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fi </a:t>
            </a:r>
            <a:r>
              <a:rPr lang="en-US" dirty="0" err="1"/>
              <a:t>transportate</a:t>
            </a:r>
            <a:r>
              <a:rPr lang="en-US" dirty="0"/>
              <a:t> la membrana </a:t>
            </a:r>
            <a:r>
              <a:rPr lang="en-US" dirty="0" err="1"/>
              <a:t>plasmatică</a:t>
            </a:r>
            <a:endParaRPr lang="ro-R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.</a:t>
            </a:r>
            <a:r>
              <a:rPr lang="en-US" dirty="0" err="1"/>
              <a:t>Vezicula</a:t>
            </a:r>
            <a:r>
              <a:rPr lang="en-US" dirty="0"/>
              <a:t> se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contopi</a:t>
            </a:r>
            <a:r>
              <a:rPr lang="en-US" dirty="0"/>
              <a:t> cu membrana </a:t>
            </a:r>
            <a:r>
              <a:rPr lang="en-US" dirty="0" err="1"/>
              <a:t>celulară</a:t>
            </a:r>
            <a:r>
              <a:rPr lang="en-US" dirty="0"/>
              <a:t>, iar </a:t>
            </a:r>
            <a:r>
              <a:rPr lang="en-US" dirty="0" err="1"/>
              <a:t>materialele</a:t>
            </a:r>
            <a:r>
              <a:rPr lang="en-US" dirty="0"/>
              <a:t> sale </a:t>
            </a:r>
            <a:r>
              <a:rPr lang="en-US" dirty="0" err="1"/>
              <a:t>vor</a:t>
            </a:r>
            <a:r>
              <a:rPr lang="en-US" dirty="0"/>
              <a:t> fi </a:t>
            </a:r>
            <a:r>
              <a:rPr lang="en-US" dirty="0" err="1"/>
              <a:t>expulzate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fluidul</a:t>
            </a:r>
            <a:r>
              <a:rPr lang="en-US" dirty="0"/>
              <a:t> </a:t>
            </a:r>
            <a:r>
              <a:rPr lang="en-US" dirty="0" err="1"/>
              <a:t>extracelular</a:t>
            </a:r>
            <a:r>
              <a:rPr lang="en-US" dirty="0"/>
              <a:t>.</a:t>
            </a:r>
            <a:endParaRPr lang="ro-R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err="1"/>
              <a:t>Materialele</a:t>
            </a:r>
            <a:r>
              <a:rPr lang="en-US" b="1" dirty="0"/>
              <a:t> </a:t>
            </a:r>
            <a:r>
              <a:rPr lang="en-US" b="1" dirty="0" err="1"/>
              <a:t>sortate</a:t>
            </a:r>
            <a:r>
              <a:rPr lang="en-US" b="1" dirty="0"/>
              <a:t> de </a:t>
            </a:r>
            <a:r>
              <a:rPr lang="en-US" b="1" dirty="0" err="1"/>
              <a:t>aparatul</a:t>
            </a:r>
            <a:r>
              <a:rPr lang="en-US" b="1" dirty="0"/>
              <a:t> Golgi pot fi:</a:t>
            </a:r>
          </a:p>
          <a:p>
            <a:r>
              <a:rPr lang="en-US" dirty="0" err="1"/>
              <a:t>Eliberate</a:t>
            </a:r>
            <a:r>
              <a:rPr lang="en-US" dirty="0"/>
              <a:t> </a:t>
            </a:r>
            <a:r>
              <a:rPr lang="en-US" dirty="0" err="1"/>
              <a:t>imediat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fluidul</a:t>
            </a:r>
            <a:r>
              <a:rPr lang="en-US" dirty="0"/>
              <a:t> </a:t>
            </a:r>
            <a:r>
              <a:rPr lang="en-US" dirty="0" err="1"/>
              <a:t>extracelular</a:t>
            </a:r>
            <a:r>
              <a:rPr lang="en-US" dirty="0"/>
              <a:t> (</a:t>
            </a:r>
            <a:r>
              <a:rPr lang="en-US" dirty="0" err="1"/>
              <a:t>secreție</a:t>
            </a:r>
            <a:r>
              <a:rPr lang="en-US" dirty="0"/>
              <a:t> constitutive</a:t>
            </a:r>
          </a:p>
          <a:p>
            <a:r>
              <a:rPr lang="en-US" dirty="0"/>
              <a:t>)</a:t>
            </a:r>
            <a:r>
              <a:rPr lang="en-US" dirty="0" err="1"/>
              <a:t>Stocate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veziculă</a:t>
            </a:r>
            <a:r>
              <a:rPr lang="en-US" dirty="0"/>
              <a:t> </a:t>
            </a:r>
            <a:r>
              <a:rPr lang="en-US" dirty="0" err="1"/>
              <a:t>intracelulară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o </a:t>
            </a:r>
            <a:r>
              <a:rPr lang="en-US" dirty="0" err="1"/>
              <a:t>eliberare</a:t>
            </a:r>
            <a:r>
              <a:rPr lang="en-US" dirty="0"/>
              <a:t> </a:t>
            </a:r>
            <a:r>
              <a:rPr lang="en-US" dirty="0" err="1"/>
              <a:t>întârziată</a:t>
            </a:r>
            <a:r>
              <a:rPr lang="en-US" dirty="0"/>
              <a:t> ca </a:t>
            </a:r>
            <a:r>
              <a:rPr lang="en-US" dirty="0" err="1"/>
              <a:t>răspuns</a:t>
            </a:r>
            <a:r>
              <a:rPr lang="en-US" dirty="0"/>
              <a:t> la un </a:t>
            </a:r>
            <a:r>
              <a:rPr lang="en-US" dirty="0" err="1"/>
              <a:t>semnal</a:t>
            </a:r>
            <a:r>
              <a:rPr lang="en-US" dirty="0"/>
              <a:t> </a:t>
            </a:r>
            <a:r>
              <a:rPr lang="en-US" dirty="0" err="1"/>
              <a:t>celular</a:t>
            </a:r>
            <a:r>
              <a:rPr lang="en-US" dirty="0"/>
              <a:t> (</a:t>
            </a:r>
            <a:r>
              <a:rPr lang="en-US" dirty="0" err="1"/>
              <a:t>secreție</a:t>
            </a:r>
            <a:r>
              <a:rPr lang="en-US" dirty="0"/>
              <a:t> </a:t>
            </a:r>
            <a:r>
              <a:rPr lang="en-US" dirty="0" err="1"/>
              <a:t>reglatoare</a:t>
            </a:r>
            <a:r>
              <a:rPr lang="en-US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48EC7A-7462-E01A-50C8-C531240C4A0F}"/>
              </a:ext>
            </a:extLst>
          </p:cNvPr>
          <p:cNvSpPr txBox="1"/>
          <p:nvPr/>
        </p:nvSpPr>
        <p:spPr>
          <a:xfrm>
            <a:off x="657809" y="387131"/>
            <a:ext cx="6092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Substanțele destinate </a:t>
            </a:r>
            <a:r>
              <a:rPr lang="en-US" b="1" dirty="0" err="1"/>
              <a:t>secreției</a:t>
            </a:r>
            <a:r>
              <a:rPr lang="en-US" b="1" dirty="0"/>
              <a:t> sunt </a:t>
            </a:r>
            <a:r>
              <a:rPr lang="en-US" b="1" dirty="0" err="1"/>
              <a:t>transportate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interiorul</a:t>
            </a:r>
            <a:r>
              <a:rPr lang="en-US" b="1" dirty="0"/>
              <a:t> </a:t>
            </a:r>
            <a:r>
              <a:rPr lang="en-US" b="1" dirty="0" err="1"/>
              <a:t>celulei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recipiente</a:t>
            </a:r>
            <a:r>
              <a:rPr lang="en-US" b="1" dirty="0"/>
              <a:t> </a:t>
            </a:r>
            <a:r>
              <a:rPr lang="en-US" b="1" dirty="0" err="1"/>
              <a:t>membranoase</a:t>
            </a:r>
            <a:r>
              <a:rPr lang="en-US" b="1" dirty="0"/>
              <a:t> </a:t>
            </a:r>
            <a:r>
              <a:rPr lang="en-US" b="1" dirty="0" err="1"/>
              <a:t>numite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VEZICULE.</a:t>
            </a:r>
          </a:p>
        </p:txBody>
      </p:sp>
    </p:spTree>
    <p:extLst>
      <p:ext uri="{BB962C8B-B14F-4D97-AF65-F5344CB8AC3E}">
        <p14:creationId xmlns:p14="http://schemas.microsoft.com/office/powerpoint/2010/main" val="2403033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14DDE-3C56-02DD-1029-38807BA37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0040" y="431626"/>
            <a:ext cx="3151909" cy="915035"/>
          </a:xfrm>
        </p:spPr>
        <p:txBody>
          <a:bodyPr/>
          <a:lstStyle/>
          <a:p>
            <a:r>
              <a:rPr lang="ro-RO" b="1" dirty="0" err="1"/>
              <a:t>Endocitoza</a:t>
            </a:r>
            <a:r>
              <a:rPr lang="ro-RO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D7A69-16A6-92C1-E772-FE4C6DB3F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93" y="1346660"/>
            <a:ext cx="11239501" cy="5179645"/>
          </a:xfrm>
        </p:spPr>
        <p:txBody>
          <a:bodyPr>
            <a:normAutofit fontScale="92500" lnSpcReduction="20000"/>
          </a:bodyPr>
          <a:lstStyle/>
          <a:p>
            <a:r>
              <a:rPr lang="ro-RO" sz="2400" dirty="0"/>
              <a:t>U</a:t>
            </a:r>
            <a:r>
              <a:rPr lang="en-US" sz="2400" dirty="0"/>
              <a:t>n tip de transport </a:t>
            </a:r>
            <a:r>
              <a:rPr lang="en-US" sz="2400" dirty="0" err="1"/>
              <a:t>activ</a:t>
            </a:r>
            <a:r>
              <a:rPr lang="en-US" sz="2400" dirty="0"/>
              <a:t> care </a:t>
            </a:r>
            <a:r>
              <a:rPr lang="en-US" sz="2400" b="1" dirty="0" err="1"/>
              <a:t>deplasează</a:t>
            </a:r>
            <a:r>
              <a:rPr lang="en-US" sz="2400" b="1" dirty="0"/>
              <a:t> </a:t>
            </a:r>
            <a:r>
              <a:rPr lang="en-US" sz="2400" b="1" dirty="0" err="1"/>
              <a:t>particule</a:t>
            </a:r>
            <a:r>
              <a:rPr lang="ro-RO" sz="2400" dirty="0"/>
              <a:t> (</a:t>
            </a:r>
            <a:r>
              <a:rPr lang="en-US" sz="2400" i="1" dirty="0"/>
              <a:t>molecule </a:t>
            </a:r>
            <a:r>
              <a:rPr lang="en-US" sz="2400" i="1" dirty="0" err="1"/>
              <a:t>mari</a:t>
            </a:r>
            <a:r>
              <a:rPr lang="en-US" sz="2400" i="1" dirty="0"/>
              <a:t>, </a:t>
            </a:r>
            <a:r>
              <a:rPr lang="en-US" sz="2400" i="1" dirty="0" err="1"/>
              <a:t>părți</a:t>
            </a:r>
            <a:r>
              <a:rPr lang="en-US" sz="2400" i="1" dirty="0"/>
              <a:t> de </a:t>
            </a:r>
            <a:r>
              <a:rPr lang="en-US" sz="2400" i="1" dirty="0" err="1"/>
              <a:t>celule</a:t>
            </a:r>
            <a:r>
              <a:rPr lang="en-US" sz="2400" i="1" dirty="0"/>
              <a:t> </a:t>
            </a:r>
            <a:r>
              <a:rPr lang="en-US" sz="2400" i="1" dirty="0" err="1"/>
              <a:t>și</a:t>
            </a:r>
            <a:r>
              <a:rPr lang="en-US" sz="2400" i="1" dirty="0"/>
              <a:t> </a:t>
            </a:r>
            <a:r>
              <a:rPr lang="en-US" sz="2400" i="1" dirty="0" err="1"/>
              <a:t>chiar</a:t>
            </a:r>
            <a:r>
              <a:rPr lang="en-US" sz="2400" i="1" dirty="0"/>
              <a:t> </a:t>
            </a:r>
            <a:r>
              <a:rPr lang="en-US" sz="2400" i="1" dirty="0" err="1"/>
              <a:t>celule</a:t>
            </a:r>
            <a:r>
              <a:rPr lang="en-US" sz="2400" i="1" dirty="0"/>
              <a:t> </a:t>
            </a:r>
            <a:r>
              <a:rPr lang="en-US" sz="2400" i="1" dirty="0" err="1"/>
              <a:t>întregi</a:t>
            </a:r>
            <a:r>
              <a:rPr lang="ro-RO" sz="2400" dirty="0"/>
              <a:t>)</a:t>
            </a:r>
            <a:r>
              <a:rPr lang="en-US" sz="2400" dirty="0"/>
              <a:t> </a:t>
            </a:r>
            <a:r>
              <a:rPr lang="en-US" sz="2400" b="1" dirty="0" err="1"/>
              <a:t>într</a:t>
            </a:r>
            <a:r>
              <a:rPr lang="en-US" sz="2400" b="1" dirty="0"/>
              <a:t>-o </a:t>
            </a:r>
            <a:r>
              <a:rPr lang="en-US" sz="2400" b="1" dirty="0" err="1"/>
              <a:t>celulă</a:t>
            </a:r>
            <a:r>
              <a:rPr lang="en-US" sz="2400" dirty="0"/>
              <a:t>. </a:t>
            </a:r>
            <a:endParaRPr lang="ro-RO" sz="2400" dirty="0"/>
          </a:p>
          <a:p>
            <a:pPr algn="just"/>
            <a:r>
              <a:rPr lang="en-US" sz="2400" dirty="0" err="1"/>
              <a:t>Există</a:t>
            </a:r>
            <a:r>
              <a:rPr lang="en-US" sz="2400" dirty="0"/>
              <a:t> </a:t>
            </a:r>
            <a:r>
              <a:rPr lang="en-US" sz="2400" dirty="0" err="1"/>
              <a:t>diferite</a:t>
            </a:r>
            <a:r>
              <a:rPr lang="en-US" sz="2400" dirty="0"/>
              <a:t> </a:t>
            </a:r>
            <a:r>
              <a:rPr lang="en-US" sz="2400" dirty="0" err="1"/>
              <a:t>variante</a:t>
            </a:r>
            <a:r>
              <a:rPr lang="en-US" sz="2400" dirty="0"/>
              <a:t> de </a:t>
            </a:r>
            <a:r>
              <a:rPr lang="en-US" sz="2400" dirty="0" err="1"/>
              <a:t>endocitoză</a:t>
            </a:r>
            <a:r>
              <a:rPr lang="en-US" sz="2400" dirty="0"/>
              <a:t>, </a:t>
            </a:r>
            <a:r>
              <a:rPr lang="en-US" sz="2400" dirty="0" err="1"/>
              <a:t>dar</a:t>
            </a:r>
            <a:r>
              <a:rPr lang="en-US" sz="2400" dirty="0"/>
              <a:t> toate au o </a:t>
            </a:r>
            <a:r>
              <a:rPr lang="en-US" sz="2400" dirty="0" err="1"/>
              <a:t>caracteristică</a:t>
            </a:r>
            <a:r>
              <a:rPr lang="en-US" sz="2400" dirty="0"/>
              <a:t> </a:t>
            </a:r>
            <a:r>
              <a:rPr lang="en-US" sz="2400" dirty="0" err="1"/>
              <a:t>comună</a:t>
            </a:r>
            <a:r>
              <a:rPr lang="en-US" sz="2400" dirty="0"/>
              <a:t>: </a:t>
            </a:r>
            <a:r>
              <a:rPr lang="en-US" sz="2400" i="1" dirty="0"/>
              <a:t>membrana </a:t>
            </a:r>
            <a:r>
              <a:rPr lang="en-US" sz="2400" i="1" dirty="0" err="1"/>
              <a:t>plasmatică</a:t>
            </a:r>
            <a:r>
              <a:rPr lang="en-US" sz="2400" i="1" dirty="0"/>
              <a:t> a </a:t>
            </a:r>
            <a:r>
              <a:rPr lang="en-US" sz="2400" i="1" dirty="0" err="1"/>
              <a:t>celulei</a:t>
            </a:r>
            <a:r>
              <a:rPr lang="en-US" sz="2400" i="1" dirty="0"/>
              <a:t> se </a:t>
            </a:r>
            <a:r>
              <a:rPr lang="en-US" sz="2400" i="1" dirty="0" err="1"/>
              <a:t>invaginează</a:t>
            </a:r>
            <a:r>
              <a:rPr lang="en-US" sz="2400" i="1" dirty="0"/>
              <a:t>, </a:t>
            </a:r>
            <a:r>
              <a:rPr lang="en-US" sz="2400" i="1" dirty="0" err="1"/>
              <a:t>formând</a:t>
            </a:r>
            <a:r>
              <a:rPr lang="en-US" sz="2400" i="1" dirty="0"/>
              <a:t> un </a:t>
            </a:r>
            <a:r>
              <a:rPr lang="en-US" sz="2400" i="1" dirty="0" err="1"/>
              <a:t>buzunar</a:t>
            </a:r>
            <a:r>
              <a:rPr lang="en-US" sz="2400" i="1" dirty="0"/>
              <a:t> </a:t>
            </a:r>
            <a:r>
              <a:rPr lang="en-US" sz="2400" i="1" dirty="0" err="1"/>
              <a:t>în</a:t>
            </a:r>
            <a:r>
              <a:rPr lang="en-US" sz="2400" i="1" dirty="0"/>
              <a:t> </a:t>
            </a:r>
            <a:r>
              <a:rPr lang="en-US" sz="2400" i="1" dirty="0" err="1"/>
              <a:t>jurul</a:t>
            </a:r>
            <a:r>
              <a:rPr lang="en-US" sz="2400" i="1" dirty="0"/>
              <a:t> </a:t>
            </a:r>
            <a:r>
              <a:rPr lang="en-US" sz="2400" i="1" dirty="0" err="1"/>
              <a:t>particulei</a:t>
            </a:r>
            <a:r>
              <a:rPr lang="en-US" sz="2400" i="1" dirty="0"/>
              <a:t> </a:t>
            </a:r>
            <a:r>
              <a:rPr lang="en-US" sz="2400" i="1" dirty="0" err="1"/>
              <a:t>țintă</a:t>
            </a:r>
            <a:r>
              <a:rPr lang="en-US" sz="2400" dirty="0"/>
              <a:t>. </a:t>
            </a:r>
            <a:r>
              <a:rPr lang="en-US" sz="2400" dirty="0" err="1"/>
              <a:t>Buzunarul</a:t>
            </a:r>
            <a:r>
              <a:rPr lang="en-US" sz="2400" dirty="0"/>
              <a:t> se </a:t>
            </a:r>
            <a:r>
              <a:rPr lang="en-US" sz="2400" dirty="0" err="1"/>
              <a:t>ciupește</a:t>
            </a:r>
            <a:r>
              <a:rPr lang="en-US" sz="2400" dirty="0"/>
              <a:t>, </a:t>
            </a:r>
            <a:r>
              <a:rPr lang="en-US" sz="2400" dirty="0" err="1"/>
              <a:t>rezultând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conținutul</a:t>
            </a:r>
            <a:r>
              <a:rPr lang="en-US" sz="2400" dirty="0"/>
              <a:t> </a:t>
            </a:r>
            <a:r>
              <a:rPr lang="en-US" sz="2400" dirty="0" err="1"/>
              <a:t>particulei</a:t>
            </a:r>
            <a:r>
              <a:rPr lang="en-US" sz="2400" dirty="0"/>
              <a:t> </a:t>
            </a:r>
            <a:r>
              <a:rPr lang="en-US" sz="2400" dirty="0" err="1"/>
              <a:t>într</a:t>
            </a:r>
            <a:r>
              <a:rPr lang="en-US" sz="2400" dirty="0"/>
              <a:t>-o </a:t>
            </a:r>
            <a:r>
              <a:rPr lang="en-US" sz="2400" dirty="0" err="1"/>
              <a:t>vacuolă</a:t>
            </a:r>
            <a:r>
              <a:rPr lang="en-US" sz="2400" dirty="0"/>
              <a:t> nou </a:t>
            </a:r>
            <a:r>
              <a:rPr lang="en-US" sz="2400" dirty="0" err="1"/>
              <a:t>creată</a:t>
            </a:r>
            <a:r>
              <a:rPr lang="en-US" sz="2400" dirty="0"/>
              <a:t>, </a:t>
            </a:r>
            <a:r>
              <a:rPr lang="en-US" sz="2400" dirty="0" err="1"/>
              <a:t>formată</a:t>
            </a:r>
            <a:r>
              <a:rPr lang="en-US" sz="2400" dirty="0"/>
              <a:t> din membrana </a:t>
            </a:r>
            <a:r>
              <a:rPr lang="en-US" sz="2400" dirty="0" err="1"/>
              <a:t>plasmatică</a:t>
            </a:r>
            <a:r>
              <a:rPr lang="en-US" sz="2400" dirty="0"/>
              <a:t>.</a:t>
            </a:r>
            <a:endParaRPr lang="ro-RO" sz="2400" dirty="0"/>
          </a:p>
          <a:p>
            <a:pPr marL="0" indent="0">
              <a:buNone/>
            </a:pPr>
            <a:r>
              <a:rPr lang="ro-RO" sz="2400" b="1" dirty="0"/>
              <a:t>Sunt 3 tipuri de </a:t>
            </a:r>
            <a:r>
              <a:rPr lang="ro-RO" sz="2400" b="1" dirty="0" err="1"/>
              <a:t>endocitoză</a:t>
            </a:r>
            <a:r>
              <a:rPr lang="ro-RO" sz="2400" b="1" dirty="0"/>
              <a:t>:</a:t>
            </a:r>
          </a:p>
          <a:p>
            <a:r>
              <a:rPr lang="ro-RO" sz="2400" dirty="0"/>
              <a:t>Fagocitoza</a:t>
            </a:r>
          </a:p>
          <a:p>
            <a:r>
              <a:rPr lang="ro-RO" sz="2400" dirty="0" err="1"/>
              <a:t>Pinocitoza</a:t>
            </a:r>
            <a:endParaRPr lang="ro-RO" sz="2400" dirty="0"/>
          </a:p>
          <a:p>
            <a:r>
              <a:rPr lang="ro-RO" sz="2400" dirty="0" err="1"/>
              <a:t>Endocitoza</a:t>
            </a:r>
            <a:r>
              <a:rPr lang="ro-RO" sz="2400" dirty="0"/>
              <a:t> mediată de receptori</a:t>
            </a:r>
          </a:p>
          <a:p>
            <a:pPr marL="0" indent="0" algn="ctr">
              <a:buNone/>
            </a:pPr>
            <a:r>
              <a:rPr lang="en-US" sz="2400" b="1" dirty="0"/>
              <a:t>Rolul </a:t>
            </a:r>
            <a:r>
              <a:rPr lang="en-US" sz="2400" b="1" dirty="0" err="1"/>
              <a:t>endocitozei</a:t>
            </a:r>
            <a:r>
              <a:rPr lang="en-US" sz="2400" b="1" dirty="0"/>
              <a:t>:</a:t>
            </a:r>
          </a:p>
          <a:p>
            <a:pPr marL="0" indent="0">
              <a:buNone/>
            </a:pPr>
            <a:r>
              <a:rPr lang="en-US" sz="2400" dirty="0"/>
              <a:t>• </a:t>
            </a:r>
            <a:r>
              <a:rPr lang="en-US" sz="2400" dirty="0" err="1"/>
              <a:t>Alimentarea</a:t>
            </a:r>
            <a:r>
              <a:rPr lang="en-US" sz="2400" dirty="0"/>
              <a:t> </a:t>
            </a:r>
            <a:r>
              <a:rPr lang="en-US" sz="2400" dirty="0" err="1"/>
              <a:t>celulei</a:t>
            </a:r>
            <a:r>
              <a:rPr lang="en-US" sz="2400" dirty="0"/>
              <a:t> cu </a:t>
            </a:r>
            <a:r>
              <a:rPr lang="en-US" sz="2400" dirty="0" err="1"/>
              <a:t>nutrienți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• </a:t>
            </a:r>
            <a:r>
              <a:rPr lang="en-US" sz="2400" dirty="0" err="1"/>
              <a:t>Eliminarea</a:t>
            </a:r>
            <a:r>
              <a:rPr lang="en-US" sz="2400" dirty="0"/>
              <a:t> </a:t>
            </a:r>
            <a:r>
              <a:rPr lang="en-US" sz="2400" dirty="0" err="1"/>
              <a:t>invadatorilor</a:t>
            </a:r>
            <a:r>
              <a:rPr lang="en-US" sz="2400" dirty="0"/>
              <a:t> (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cazul</a:t>
            </a:r>
            <a:r>
              <a:rPr lang="en-US" sz="2400" dirty="0"/>
              <a:t> </a:t>
            </a:r>
            <a:r>
              <a:rPr lang="en-US" sz="2400" dirty="0" err="1"/>
              <a:t>fagocitozei</a:t>
            </a:r>
            <a:r>
              <a:rPr lang="en-US" sz="2400" dirty="0"/>
              <a:t>).</a:t>
            </a:r>
          </a:p>
          <a:p>
            <a:pPr marL="0" indent="0">
              <a:buNone/>
            </a:pPr>
            <a:r>
              <a:rPr lang="en-US" sz="2400" dirty="0"/>
              <a:t>• </a:t>
            </a:r>
            <a:r>
              <a:rPr lang="en-US" sz="2400" dirty="0" err="1"/>
              <a:t>Reglarea</a:t>
            </a:r>
            <a:r>
              <a:rPr lang="en-US" sz="2400" dirty="0"/>
              <a:t> </a:t>
            </a:r>
            <a:r>
              <a:rPr lang="en-US" sz="2400" dirty="0" err="1"/>
              <a:t>semnalizării</a:t>
            </a:r>
            <a:r>
              <a:rPr lang="en-US" sz="2400" dirty="0"/>
              <a:t> </a:t>
            </a:r>
            <a:r>
              <a:rPr lang="en-US" sz="2400" dirty="0" err="1"/>
              <a:t>celulare</a:t>
            </a:r>
            <a:r>
              <a:rPr lang="en-US" sz="2400" dirty="0"/>
              <a:t> (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endocitoză</a:t>
            </a:r>
            <a:r>
              <a:rPr lang="en-US" sz="2400" dirty="0"/>
              <a:t> </a:t>
            </a:r>
            <a:r>
              <a:rPr lang="en-US" sz="2400" dirty="0" err="1"/>
              <a:t>mediată</a:t>
            </a:r>
            <a:r>
              <a:rPr lang="en-US" sz="2400" dirty="0"/>
              <a:t> de </a:t>
            </a:r>
            <a:r>
              <a:rPr lang="en-US" sz="2400" dirty="0" err="1"/>
              <a:t>receptori</a:t>
            </a:r>
            <a:r>
              <a:rPr lang="en-US" sz="2400" dirty="0"/>
              <a:t>).</a:t>
            </a:r>
          </a:p>
          <a:p>
            <a:pPr marL="0" indent="0">
              <a:buNone/>
            </a:pPr>
            <a:r>
              <a:rPr lang="en-US" sz="2400" dirty="0"/>
              <a:t>• </a:t>
            </a:r>
            <a:r>
              <a:rPr lang="en-US" sz="2400" dirty="0" err="1"/>
              <a:t>Menținerea</a:t>
            </a:r>
            <a:r>
              <a:rPr lang="en-US" sz="2400" dirty="0"/>
              <a:t> </a:t>
            </a:r>
            <a:r>
              <a:rPr lang="en-US" sz="2400" dirty="0" err="1"/>
              <a:t>homeostaziei</a:t>
            </a:r>
            <a:r>
              <a:rPr lang="en-US" sz="2400" dirty="0"/>
              <a:t> </a:t>
            </a:r>
            <a:r>
              <a:rPr lang="en-US" sz="2400" dirty="0" err="1"/>
              <a:t>celulare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1984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D724B-A6E2-C2A3-93E5-C6CFE211D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1" y="3973484"/>
            <a:ext cx="11585008" cy="2676699"/>
          </a:xfrm>
        </p:spPr>
        <p:txBody>
          <a:bodyPr>
            <a:normAutofit fontScale="85000" lnSpcReduction="10000"/>
          </a:bodyPr>
          <a:lstStyle/>
          <a:p>
            <a:pPr marL="457200" indent="-457200" algn="just">
              <a:buAutoNum type="alphaLcParenBoth"/>
            </a:pP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fagocitoza</a:t>
            </a:r>
            <a:r>
              <a:rPr lang="ro-RO" sz="2400" dirty="0"/>
              <a:t> (</a:t>
            </a:r>
            <a:r>
              <a:rPr lang="ro-RO" sz="2400" dirty="0">
                <a:highlight>
                  <a:srgbClr val="FFFF00"/>
                </a:highlight>
              </a:rPr>
              <a:t>celula mănâncă</a:t>
            </a:r>
            <a:r>
              <a:rPr lang="ro-RO" sz="2400" dirty="0"/>
              <a:t>)</a:t>
            </a:r>
            <a:r>
              <a:rPr lang="en-US" sz="2400" dirty="0"/>
              <a:t>, membrana </a:t>
            </a:r>
            <a:r>
              <a:rPr lang="en-US" sz="2400" dirty="0" err="1"/>
              <a:t>celulară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înconjoară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particul</a:t>
            </a:r>
            <a:r>
              <a:rPr lang="ro-RO" sz="2400" dirty="0">
                <a:solidFill>
                  <a:srgbClr val="FF0000"/>
                </a:solidFill>
              </a:rPr>
              <a:t>ele mari (celule)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și</a:t>
            </a:r>
            <a:r>
              <a:rPr lang="en-US" sz="2400" dirty="0">
                <a:solidFill>
                  <a:srgbClr val="FF0000"/>
                </a:solidFill>
              </a:rPr>
              <a:t> se </a:t>
            </a:r>
            <a:r>
              <a:rPr lang="en-US" sz="2400" dirty="0" err="1">
                <a:solidFill>
                  <a:srgbClr val="FF0000"/>
                </a:solidFill>
              </a:rPr>
              <a:t>desprinde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pentru</a:t>
            </a:r>
            <a:r>
              <a:rPr lang="en-US" sz="2400" dirty="0">
                <a:solidFill>
                  <a:srgbClr val="FF0000"/>
                </a:solidFill>
              </a:rPr>
              <a:t> a forma o </a:t>
            </a:r>
            <a:r>
              <a:rPr lang="en-US" sz="2400" dirty="0" err="1">
                <a:solidFill>
                  <a:srgbClr val="FF0000"/>
                </a:solidFill>
              </a:rPr>
              <a:t>vacuolă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intracelulară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  <a:r>
              <a:rPr lang="ro-RO" sz="2400" dirty="0">
                <a:solidFill>
                  <a:srgbClr val="FF0000"/>
                </a:solidFill>
              </a:rPr>
              <a:t>(</a:t>
            </a:r>
            <a:r>
              <a:rPr lang="ro-RO" sz="1700" dirty="0"/>
              <a:t>e.g.,</a:t>
            </a:r>
            <a:r>
              <a:rPr lang="en-US" sz="1700" dirty="0"/>
              <a:t> </a:t>
            </a:r>
            <a:r>
              <a:rPr lang="en-US" sz="1700" dirty="0" err="1"/>
              <a:t>când</a:t>
            </a:r>
            <a:r>
              <a:rPr lang="en-US" sz="1700" dirty="0"/>
              <a:t> </a:t>
            </a:r>
            <a:r>
              <a:rPr lang="en-US" sz="1700" dirty="0" err="1"/>
              <a:t>microorganismele</a:t>
            </a:r>
            <a:r>
              <a:rPr lang="en-US" sz="1700" dirty="0"/>
              <a:t> </a:t>
            </a:r>
            <a:r>
              <a:rPr lang="en-US" sz="1700" dirty="0" err="1"/>
              <a:t>invadează</a:t>
            </a:r>
            <a:r>
              <a:rPr lang="en-US" sz="1700" dirty="0"/>
              <a:t> </a:t>
            </a:r>
            <a:r>
              <a:rPr lang="en-US" sz="1700" dirty="0" err="1"/>
              <a:t>corpul</a:t>
            </a:r>
            <a:r>
              <a:rPr lang="en-US" sz="1700" dirty="0"/>
              <a:t> </a:t>
            </a:r>
            <a:r>
              <a:rPr lang="en-US" sz="1700" dirty="0" err="1"/>
              <a:t>uman</a:t>
            </a:r>
            <a:r>
              <a:rPr lang="en-US" sz="1700" dirty="0"/>
              <a:t>, un tip de </a:t>
            </a:r>
            <a:r>
              <a:rPr lang="en-US" sz="1700" dirty="0" err="1"/>
              <a:t>leucocite</a:t>
            </a:r>
            <a:r>
              <a:rPr lang="en-US" sz="1700" dirty="0"/>
              <a:t> </a:t>
            </a:r>
            <a:r>
              <a:rPr lang="en-US" sz="1700" dirty="0" err="1"/>
              <a:t>numit</a:t>
            </a:r>
            <a:r>
              <a:rPr lang="en-US" sz="1700" dirty="0"/>
              <a:t> </a:t>
            </a:r>
            <a:r>
              <a:rPr lang="en-US" sz="1700" dirty="0" err="1"/>
              <a:t>neutrofil</a:t>
            </a:r>
            <a:r>
              <a:rPr lang="en-US" sz="1700" dirty="0"/>
              <a:t> </a:t>
            </a:r>
            <a:r>
              <a:rPr lang="en-US" sz="1700" dirty="0" err="1"/>
              <a:t>elimină</a:t>
            </a:r>
            <a:r>
              <a:rPr lang="en-US" sz="1700" dirty="0"/>
              <a:t> </a:t>
            </a:r>
            <a:r>
              <a:rPr lang="en-US" sz="1700" dirty="0" err="1"/>
              <a:t>invadatorul</a:t>
            </a:r>
            <a:r>
              <a:rPr lang="en-US" sz="1700" dirty="0"/>
              <a:t> </a:t>
            </a:r>
            <a:r>
              <a:rPr lang="en-US" sz="1700" dirty="0" err="1"/>
              <a:t>prin</a:t>
            </a:r>
            <a:r>
              <a:rPr lang="en-US" sz="1700" dirty="0"/>
              <a:t> </a:t>
            </a:r>
            <a:r>
              <a:rPr lang="en-US" sz="1700" dirty="0" err="1"/>
              <a:t>acest</a:t>
            </a:r>
            <a:r>
              <a:rPr lang="en-US" sz="1700" dirty="0"/>
              <a:t> </a:t>
            </a:r>
            <a:r>
              <a:rPr lang="en-US" sz="1700" dirty="0" err="1"/>
              <a:t>proces</a:t>
            </a:r>
            <a:r>
              <a:rPr lang="en-US" sz="1700" dirty="0"/>
              <a:t>, </a:t>
            </a:r>
            <a:r>
              <a:rPr lang="en-US" sz="1700" dirty="0" err="1"/>
              <a:t>înconjurând</a:t>
            </a:r>
            <a:r>
              <a:rPr lang="en-US" sz="1700" dirty="0"/>
              <a:t> </a:t>
            </a:r>
            <a:r>
              <a:rPr lang="en-US" sz="1700" dirty="0" err="1"/>
              <a:t>și</a:t>
            </a:r>
            <a:r>
              <a:rPr lang="en-US" sz="1700" dirty="0"/>
              <a:t> </a:t>
            </a:r>
            <a:r>
              <a:rPr lang="en-US" sz="1700" dirty="0" err="1"/>
              <a:t>înghițind</a:t>
            </a:r>
            <a:r>
              <a:rPr lang="en-US" sz="1700" dirty="0"/>
              <a:t> </a:t>
            </a:r>
            <a:r>
              <a:rPr lang="en-US" sz="1700" dirty="0" err="1"/>
              <a:t>microorganismul</a:t>
            </a:r>
            <a:r>
              <a:rPr lang="en-US" sz="1700" dirty="0"/>
              <a:t>, care </a:t>
            </a:r>
            <a:r>
              <a:rPr lang="en-US" sz="1700" dirty="0" err="1"/>
              <a:t>este</a:t>
            </a:r>
            <a:r>
              <a:rPr lang="en-US" sz="1700" dirty="0"/>
              <a:t> </a:t>
            </a:r>
            <a:r>
              <a:rPr lang="en-US" sz="1700" dirty="0" err="1"/>
              <a:t>apoi</a:t>
            </a:r>
            <a:r>
              <a:rPr lang="en-US" sz="1700" dirty="0"/>
              <a:t> </a:t>
            </a:r>
            <a:r>
              <a:rPr lang="en-US" sz="1700" dirty="0" err="1"/>
              <a:t>distrus</a:t>
            </a:r>
            <a:r>
              <a:rPr lang="en-US" sz="1700" dirty="0"/>
              <a:t> de </a:t>
            </a:r>
            <a:r>
              <a:rPr lang="en-US" sz="1700" dirty="0" err="1"/>
              <a:t>neutrofil</a:t>
            </a:r>
            <a:r>
              <a:rPr lang="ro-RO" sz="2400" dirty="0">
                <a:solidFill>
                  <a:srgbClr val="FF0000"/>
                </a:solidFill>
              </a:rPr>
              <a:t>)</a:t>
            </a:r>
          </a:p>
          <a:p>
            <a:pPr marL="457200" indent="-457200" algn="just">
              <a:buAutoNum type="alphaLcParenBoth"/>
            </a:pP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pinocitoza</a:t>
            </a:r>
            <a:r>
              <a:rPr lang="ro-RO" sz="2400" dirty="0"/>
              <a:t> (</a:t>
            </a:r>
            <a:r>
              <a:rPr lang="ro-RO" sz="2400" dirty="0">
                <a:highlight>
                  <a:srgbClr val="FFFF00"/>
                </a:highlight>
              </a:rPr>
              <a:t>celula bea</a:t>
            </a:r>
            <a:r>
              <a:rPr lang="ro-RO" sz="2400" dirty="0"/>
              <a:t>)</a:t>
            </a:r>
            <a:r>
              <a:rPr lang="en-US" sz="2400" dirty="0"/>
              <a:t>, membrana </a:t>
            </a:r>
            <a:r>
              <a:rPr lang="en-US" sz="2400" dirty="0" err="1"/>
              <a:t>celulară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înconjoară</a:t>
            </a:r>
            <a:r>
              <a:rPr lang="en-US" sz="2400" dirty="0">
                <a:solidFill>
                  <a:srgbClr val="FF0000"/>
                </a:solidFill>
              </a:rPr>
              <a:t> un </a:t>
            </a:r>
            <a:r>
              <a:rPr lang="en-US" sz="2400" dirty="0" err="1">
                <a:solidFill>
                  <a:srgbClr val="FF0000"/>
                </a:solidFill>
              </a:rPr>
              <a:t>volum</a:t>
            </a:r>
            <a:r>
              <a:rPr lang="en-US" sz="2400" dirty="0">
                <a:solidFill>
                  <a:srgbClr val="FF0000"/>
                </a:solidFill>
              </a:rPr>
              <a:t> mic de fluid</a:t>
            </a:r>
            <a:r>
              <a:rPr lang="ro-RO" sz="2400" dirty="0">
                <a:solidFill>
                  <a:srgbClr val="FF0000"/>
                </a:solidFill>
              </a:rPr>
              <a:t>, inclusiv molecule dizolvate,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și</a:t>
            </a:r>
            <a:r>
              <a:rPr lang="en-US" sz="2400" dirty="0">
                <a:solidFill>
                  <a:srgbClr val="FF0000"/>
                </a:solidFill>
              </a:rPr>
              <a:t> se </a:t>
            </a:r>
            <a:r>
              <a:rPr lang="en-US" sz="2400" dirty="0" err="1">
                <a:solidFill>
                  <a:srgbClr val="FF0000"/>
                </a:solidFill>
              </a:rPr>
              <a:t>desprinde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formând</a:t>
            </a:r>
            <a:r>
              <a:rPr lang="en-US" sz="2400" dirty="0">
                <a:solidFill>
                  <a:srgbClr val="FF0000"/>
                </a:solidFill>
              </a:rPr>
              <a:t> o </a:t>
            </a:r>
            <a:r>
              <a:rPr lang="en-US" sz="2400" dirty="0" err="1">
                <a:solidFill>
                  <a:srgbClr val="FF0000"/>
                </a:solidFill>
              </a:rPr>
              <a:t>veziculă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  <a:r>
              <a:rPr lang="ro-RO" sz="1500" dirty="0"/>
              <a:t>A</a:t>
            </a:r>
            <a:r>
              <a:rPr lang="en-US" sz="1500" dirty="0" err="1"/>
              <a:t>cest</a:t>
            </a:r>
            <a:r>
              <a:rPr lang="en-US" sz="1500" dirty="0"/>
              <a:t> </a:t>
            </a:r>
            <a:r>
              <a:rPr lang="en-US" sz="1500" dirty="0" err="1"/>
              <a:t>proces</a:t>
            </a:r>
            <a:r>
              <a:rPr lang="en-US" sz="1500" dirty="0"/>
              <a:t> </a:t>
            </a:r>
            <a:r>
              <a:rPr lang="en-US" sz="1500" dirty="0" err="1"/>
              <a:t>absorbe</a:t>
            </a:r>
            <a:r>
              <a:rPr lang="en-US" sz="1500" dirty="0"/>
              <a:t> </a:t>
            </a:r>
            <a:r>
              <a:rPr lang="en-US" sz="1500" dirty="0" err="1"/>
              <a:t>substanțele</a:t>
            </a:r>
            <a:r>
              <a:rPr lang="en-US" sz="1500" dirty="0"/>
              <a:t> </a:t>
            </a:r>
            <a:r>
              <a:rPr lang="en-US" sz="1500" dirty="0" err="1"/>
              <a:t>dizolvate</a:t>
            </a:r>
            <a:r>
              <a:rPr lang="en-US" sz="1500" dirty="0"/>
              <a:t> de care </a:t>
            </a:r>
            <a:r>
              <a:rPr lang="en-US" sz="1500" dirty="0" err="1"/>
              <a:t>celula</a:t>
            </a:r>
            <a:r>
              <a:rPr lang="en-US" sz="1500" dirty="0"/>
              <a:t> are </a:t>
            </a:r>
            <a:r>
              <a:rPr lang="en-US" sz="1500" dirty="0" err="1"/>
              <a:t>nevoie</a:t>
            </a:r>
            <a:r>
              <a:rPr lang="en-US" sz="1500" dirty="0"/>
              <a:t> din </a:t>
            </a:r>
            <a:r>
              <a:rPr lang="en-US" sz="1500" dirty="0" err="1"/>
              <a:t>fluidul</a:t>
            </a:r>
            <a:r>
              <a:rPr lang="en-US" sz="1500" dirty="0"/>
              <a:t> </a:t>
            </a:r>
            <a:r>
              <a:rPr lang="en-US" sz="1500" dirty="0" err="1"/>
              <a:t>extracelular</a:t>
            </a:r>
            <a:endParaRPr lang="ro-RO" sz="1500" dirty="0"/>
          </a:p>
          <a:p>
            <a:pPr marL="457200" indent="-457200" algn="just">
              <a:buAutoNum type="alphaLcParenBoth"/>
            </a:pP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endocitoza</a:t>
            </a:r>
            <a:r>
              <a:rPr lang="en-US" sz="2400" dirty="0"/>
              <a:t> </a:t>
            </a:r>
            <a:r>
              <a:rPr lang="en-US" sz="2400" dirty="0" err="1"/>
              <a:t>mediată</a:t>
            </a:r>
            <a:r>
              <a:rPr lang="en-US" sz="2400" dirty="0"/>
              <a:t> de </a:t>
            </a:r>
            <a:r>
              <a:rPr lang="en-US" sz="2400" dirty="0" err="1"/>
              <a:t>receptori</a:t>
            </a:r>
            <a:r>
              <a:rPr lang="ro-RO" sz="2400" dirty="0"/>
              <a:t> (</a:t>
            </a:r>
            <a:r>
              <a:rPr lang="ro-RO" sz="2400" dirty="0">
                <a:highlight>
                  <a:srgbClr val="FFFF00"/>
                </a:highlight>
              </a:rPr>
              <a:t>f. selectivă</a:t>
            </a:r>
            <a:r>
              <a:rPr lang="ro-RO" sz="2400" dirty="0"/>
              <a:t>)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rgbClr val="FF0000"/>
                </a:solidFill>
              </a:rPr>
              <a:t>absorbția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substanțelor</a:t>
            </a:r>
            <a:r>
              <a:rPr lang="en-US" sz="2400" dirty="0">
                <a:solidFill>
                  <a:srgbClr val="FF0000"/>
                </a:solidFill>
              </a:rPr>
              <a:t> de </a:t>
            </a:r>
            <a:r>
              <a:rPr lang="en-US" sz="2400" dirty="0" err="1">
                <a:solidFill>
                  <a:srgbClr val="FF0000"/>
                </a:solidFill>
              </a:rPr>
              <a:t>către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celulă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este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direcționată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către</a:t>
            </a:r>
            <a:r>
              <a:rPr lang="en-US" sz="2400" dirty="0">
                <a:solidFill>
                  <a:srgbClr val="FF0000"/>
                </a:solidFill>
              </a:rPr>
              <a:t> un </a:t>
            </a:r>
            <a:r>
              <a:rPr lang="en-US" sz="2400" dirty="0" err="1">
                <a:solidFill>
                  <a:srgbClr val="FF0000"/>
                </a:solidFill>
              </a:rPr>
              <a:t>singur</a:t>
            </a:r>
            <a:r>
              <a:rPr lang="en-US" sz="2400" dirty="0">
                <a:solidFill>
                  <a:srgbClr val="FF0000"/>
                </a:solidFill>
              </a:rPr>
              <a:t> tip de </a:t>
            </a:r>
            <a:r>
              <a:rPr lang="en-US" sz="2400" dirty="0" err="1">
                <a:solidFill>
                  <a:srgbClr val="FF0000"/>
                </a:solidFill>
              </a:rPr>
              <a:t>substanță</a:t>
            </a:r>
            <a:r>
              <a:rPr lang="en-US" sz="2400" dirty="0">
                <a:solidFill>
                  <a:srgbClr val="FF0000"/>
                </a:solidFill>
              </a:rPr>
              <a:t> care se </a:t>
            </a:r>
            <a:r>
              <a:rPr lang="en-US" sz="2400" dirty="0" err="1">
                <a:solidFill>
                  <a:srgbClr val="FF0000"/>
                </a:solidFill>
              </a:rPr>
              <a:t>leagă</a:t>
            </a:r>
            <a:r>
              <a:rPr lang="en-US" sz="2400" dirty="0">
                <a:solidFill>
                  <a:srgbClr val="FF0000"/>
                </a:solidFill>
              </a:rPr>
              <a:t> de </a:t>
            </a:r>
            <a:r>
              <a:rPr lang="en-US" sz="2400" dirty="0" err="1">
                <a:solidFill>
                  <a:srgbClr val="FF0000"/>
                </a:solidFill>
              </a:rPr>
              <a:t>receptorul</a:t>
            </a:r>
            <a:r>
              <a:rPr lang="en-US" sz="2400" dirty="0">
                <a:solidFill>
                  <a:srgbClr val="FF0000"/>
                </a:solidFill>
              </a:rPr>
              <a:t> de pe membrana </a:t>
            </a:r>
            <a:r>
              <a:rPr lang="en-US" sz="2400" dirty="0" err="1">
                <a:solidFill>
                  <a:srgbClr val="FF0000"/>
                </a:solidFill>
              </a:rPr>
              <a:t>celulară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externă</a:t>
            </a:r>
            <a:r>
              <a:rPr lang="en-US" sz="2400" dirty="0"/>
              <a:t>. </a:t>
            </a:r>
            <a:r>
              <a:rPr lang="en-US" sz="1700" dirty="0" err="1"/>
              <a:t>Particulele</a:t>
            </a:r>
            <a:r>
              <a:rPr lang="en-US" sz="1700" dirty="0"/>
              <a:t> se </a:t>
            </a:r>
            <a:r>
              <a:rPr lang="en-US" sz="1700" dirty="0" err="1"/>
              <a:t>leagă</a:t>
            </a:r>
            <a:r>
              <a:rPr lang="en-US" sz="1700" dirty="0"/>
              <a:t> de </a:t>
            </a:r>
            <a:r>
              <a:rPr lang="en-US" sz="1700" dirty="0" err="1"/>
              <a:t>proteine</a:t>
            </a:r>
            <a:r>
              <a:rPr lang="en-US" sz="1700" dirty="0"/>
              <a:t>, iar membrana </a:t>
            </a:r>
            <a:r>
              <a:rPr lang="en-US" sz="1700" dirty="0" err="1"/>
              <a:t>plasmatică</a:t>
            </a:r>
            <a:r>
              <a:rPr lang="en-US" sz="1700" dirty="0"/>
              <a:t> se </a:t>
            </a:r>
            <a:r>
              <a:rPr lang="en-US" sz="1700" dirty="0" err="1"/>
              <a:t>invaginează</a:t>
            </a:r>
            <a:r>
              <a:rPr lang="en-US" sz="1700" dirty="0"/>
              <a:t>, </a:t>
            </a:r>
            <a:r>
              <a:rPr lang="en-US" sz="1700" dirty="0" err="1"/>
              <a:t>aducând</a:t>
            </a:r>
            <a:r>
              <a:rPr lang="en-US" sz="1700" dirty="0"/>
              <a:t> </a:t>
            </a:r>
            <a:r>
              <a:rPr lang="en-US" sz="1700" dirty="0" err="1"/>
              <a:t>substanța</a:t>
            </a:r>
            <a:r>
              <a:rPr lang="en-US" sz="1700" dirty="0"/>
              <a:t> </a:t>
            </a:r>
            <a:r>
              <a:rPr lang="en-US" sz="1700" dirty="0" err="1"/>
              <a:t>și</a:t>
            </a:r>
            <a:r>
              <a:rPr lang="en-US" sz="1700" dirty="0"/>
              <a:t> </a:t>
            </a:r>
            <a:r>
              <a:rPr lang="en-US" sz="1700" dirty="0" err="1"/>
              <a:t>proteinele</a:t>
            </a:r>
            <a:r>
              <a:rPr lang="en-US" sz="1700" dirty="0"/>
              <a:t> </a:t>
            </a:r>
            <a:r>
              <a:rPr lang="en-US" sz="1700" dirty="0" err="1"/>
              <a:t>în</a:t>
            </a:r>
            <a:r>
              <a:rPr lang="en-US" sz="1700" dirty="0"/>
              <a:t> </a:t>
            </a:r>
            <a:r>
              <a:rPr lang="en-US" sz="1700" dirty="0" err="1"/>
              <a:t>celulă</a:t>
            </a:r>
            <a:r>
              <a:rPr lang="en-US" sz="1700" dirty="0"/>
              <a:t>. </a:t>
            </a:r>
            <a:r>
              <a:rPr lang="en-US" sz="1700" dirty="0" err="1"/>
              <a:t>Dacă</a:t>
            </a:r>
            <a:r>
              <a:rPr lang="en-US" sz="1700" dirty="0"/>
              <a:t> </a:t>
            </a:r>
            <a:r>
              <a:rPr lang="en-US" sz="1700" dirty="0" err="1"/>
              <a:t>trecerea</a:t>
            </a:r>
            <a:r>
              <a:rPr lang="en-US" sz="1700" dirty="0"/>
              <a:t> </a:t>
            </a:r>
            <a:r>
              <a:rPr lang="en-US" sz="1700" dirty="0" err="1"/>
              <a:t>prin</a:t>
            </a:r>
            <a:r>
              <a:rPr lang="en-US" sz="1700" dirty="0"/>
              <a:t> membrana </a:t>
            </a:r>
            <a:r>
              <a:rPr lang="en-US" sz="1700" dirty="0" err="1"/>
              <a:t>țintei</a:t>
            </a:r>
            <a:r>
              <a:rPr lang="en-US" sz="1700" dirty="0"/>
              <a:t> </a:t>
            </a:r>
            <a:r>
              <a:rPr lang="en-US" sz="1700" dirty="0" err="1"/>
              <a:t>endocitozei</a:t>
            </a:r>
            <a:r>
              <a:rPr lang="en-US" sz="1700" dirty="0"/>
              <a:t> mediate de </a:t>
            </a:r>
            <a:r>
              <a:rPr lang="en-US" sz="1700" dirty="0" err="1"/>
              <a:t>receptori</a:t>
            </a:r>
            <a:r>
              <a:rPr lang="en-US" sz="1700" dirty="0"/>
              <a:t> </a:t>
            </a:r>
            <a:r>
              <a:rPr lang="en-US" sz="1700" dirty="0" err="1"/>
              <a:t>este</a:t>
            </a:r>
            <a:r>
              <a:rPr lang="en-US" sz="1700" dirty="0"/>
              <a:t> </a:t>
            </a:r>
            <a:r>
              <a:rPr lang="en-US" sz="1700" dirty="0" err="1"/>
              <a:t>ineficientă</a:t>
            </a:r>
            <a:r>
              <a:rPr lang="en-US" sz="1700" dirty="0"/>
              <a:t>, </a:t>
            </a:r>
            <a:r>
              <a:rPr lang="en-US" sz="1700" dirty="0" err="1"/>
              <a:t>aceasta</a:t>
            </a:r>
            <a:r>
              <a:rPr lang="en-US" sz="1700" dirty="0"/>
              <a:t> nu </a:t>
            </a:r>
            <a:r>
              <a:rPr lang="en-US" sz="1700" dirty="0" err="1"/>
              <a:t>va</a:t>
            </a:r>
            <a:r>
              <a:rPr lang="en-US" sz="1700" dirty="0"/>
              <a:t> fi </a:t>
            </a:r>
            <a:r>
              <a:rPr lang="en-US" sz="1700" dirty="0" err="1"/>
              <a:t>eliminată</a:t>
            </a:r>
            <a:r>
              <a:rPr lang="en-US" sz="1700" dirty="0"/>
              <a:t> din </a:t>
            </a:r>
            <a:r>
              <a:rPr lang="en-US" sz="1700" dirty="0" err="1"/>
              <a:t>fluidele</a:t>
            </a:r>
            <a:r>
              <a:rPr lang="en-US" sz="1700" dirty="0"/>
              <a:t> </a:t>
            </a:r>
            <a:r>
              <a:rPr lang="en-US" sz="1700" dirty="0" err="1"/>
              <a:t>tisulare</a:t>
            </a:r>
            <a:r>
              <a:rPr lang="en-US" sz="1700" dirty="0"/>
              <a:t> </a:t>
            </a:r>
            <a:r>
              <a:rPr lang="en-US" sz="1700" dirty="0" err="1"/>
              <a:t>sau</a:t>
            </a:r>
            <a:r>
              <a:rPr lang="en-US" sz="1700" dirty="0"/>
              <a:t> din </a:t>
            </a:r>
            <a:r>
              <a:rPr lang="en-US" sz="1700" dirty="0" err="1"/>
              <a:t>sânge</a:t>
            </a:r>
            <a:r>
              <a:rPr lang="en-US" sz="1700" dirty="0"/>
              <a:t>. </a:t>
            </a:r>
            <a:r>
              <a:rPr lang="en-US" sz="1700" dirty="0" err="1"/>
              <a:t>În</a:t>
            </a:r>
            <a:r>
              <a:rPr lang="en-US" sz="1700" dirty="0"/>
              <a:t> </a:t>
            </a:r>
            <a:r>
              <a:rPr lang="en-US" sz="1700" dirty="0" err="1"/>
              <a:t>schimb</a:t>
            </a:r>
            <a:r>
              <a:rPr lang="en-US" sz="1700" dirty="0"/>
              <a:t>, </a:t>
            </a:r>
            <a:r>
              <a:rPr lang="en-US" sz="1700" dirty="0" err="1"/>
              <a:t>va</a:t>
            </a:r>
            <a:r>
              <a:rPr lang="en-US" sz="1700" dirty="0"/>
              <a:t> </a:t>
            </a:r>
            <a:r>
              <a:rPr lang="en-US" sz="1700" dirty="0" err="1"/>
              <a:t>rămâne</a:t>
            </a:r>
            <a:r>
              <a:rPr lang="en-US" sz="1700" dirty="0"/>
              <a:t> </a:t>
            </a:r>
            <a:r>
              <a:rPr lang="en-US" sz="1700" dirty="0" err="1"/>
              <a:t>în</a:t>
            </a:r>
            <a:r>
              <a:rPr lang="en-US" sz="1700" dirty="0"/>
              <a:t> </a:t>
            </a:r>
            <a:r>
              <a:rPr lang="en-US" sz="1700" dirty="0" err="1"/>
              <a:t>aceste</a:t>
            </a:r>
            <a:r>
              <a:rPr lang="en-US" sz="1700" dirty="0"/>
              <a:t> </a:t>
            </a:r>
            <a:r>
              <a:rPr lang="en-US" sz="1700" dirty="0" err="1"/>
              <a:t>fluide</a:t>
            </a:r>
            <a:r>
              <a:rPr lang="en-US" sz="1700" dirty="0"/>
              <a:t> </a:t>
            </a:r>
            <a:r>
              <a:rPr lang="en-US" sz="1700" dirty="0" err="1"/>
              <a:t>și</a:t>
            </a:r>
            <a:r>
              <a:rPr lang="en-US" sz="1700" dirty="0"/>
              <a:t> </a:t>
            </a:r>
            <a:r>
              <a:rPr lang="en-US" sz="1700" dirty="0" err="1"/>
              <a:t>va</a:t>
            </a:r>
            <a:r>
              <a:rPr lang="en-US" sz="1700" dirty="0"/>
              <a:t> </a:t>
            </a:r>
            <a:r>
              <a:rPr lang="en-US" sz="1700" dirty="0" err="1"/>
              <a:t>crește</a:t>
            </a:r>
            <a:r>
              <a:rPr lang="en-US" sz="1700" dirty="0"/>
              <a:t> </a:t>
            </a:r>
            <a:r>
              <a:rPr lang="en-US" sz="1700" dirty="0" err="1"/>
              <a:t>în</a:t>
            </a:r>
            <a:r>
              <a:rPr lang="en-US" sz="1700" dirty="0"/>
              <a:t> </a:t>
            </a:r>
            <a:r>
              <a:rPr lang="en-US" sz="1700" dirty="0" err="1"/>
              <a:t>concentrație</a:t>
            </a:r>
            <a:r>
              <a:rPr lang="ro-RO" sz="1700" dirty="0"/>
              <a:t> – cauzează boli grave</a:t>
            </a:r>
            <a:endParaRPr lang="en-U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5FFBC9-3EEA-C2FC-574F-D3382B41C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443" y="207817"/>
            <a:ext cx="8695113" cy="361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56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DD503-A43B-DE5F-C98F-C2DBFE410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494" y="100244"/>
            <a:ext cx="5257800" cy="769332"/>
          </a:xfrm>
        </p:spPr>
        <p:txBody>
          <a:bodyPr/>
          <a:lstStyle/>
          <a:p>
            <a:r>
              <a:rPr lang="ro-RO" b="1" dirty="0" err="1"/>
              <a:t>Exocitoza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9D157-1744-6390-6B97-4A43577E6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03" y="1097280"/>
            <a:ext cx="11583671" cy="5660476"/>
          </a:xfrm>
        </p:spPr>
        <p:txBody>
          <a:bodyPr>
            <a:normAutofit lnSpcReduction="10000"/>
          </a:bodyPr>
          <a:lstStyle/>
          <a:p>
            <a:r>
              <a:rPr lang="ro-RO" sz="2400" dirty="0"/>
              <a:t>E</a:t>
            </a:r>
            <a:r>
              <a:rPr lang="en-US" sz="2400" dirty="0" err="1"/>
              <a:t>xocitoza</a:t>
            </a:r>
            <a:r>
              <a:rPr lang="en-US" sz="2400" dirty="0"/>
              <a:t> - un </a:t>
            </a:r>
            <a:r>
              <a:rPr lang="en-US" sz="2400" dirty="0" err="1"/>
              <a:t>mecanism</a:t>
            </a:r>
            <a:r>
              <a:rPr lang="en-US" sz="2400" dirty="0"/>
              <a:t> care </a:t>
            </a:r>
            <a:r>
              <a:rPr lang="en-US" sz="2400" b="1" dirty="0" err="1"/>
              <a:t>transporta</a:t>
            </a:r>
            <a:r>
              <a:rPr lang="ro-RO" sz="2400" b="1" dirty="0"/>
              <a:t> (particule mari,                                       macromolecule) </a:t>
            </a:r>
            <a:r>
              <a:rPr lang="en-US" sz="2400" b="1" dirty="0" err="1"/>
              <a:t>substan</a:t>
            </a:r>
            <a:r>
              <a:rPr lang="ro-RO" sz="2400" b="1" dirty="0"/>
              <a:t>ț</a:t>
            </a:r>
            <a:r>
              <a:rPr lang="en-US" sz="2400" b="1" dirty="0" err="1"/>
              <a:t>ele</a:t>
            </a:r>
            <a:r>
              <a:rPr lang="en-US" sz="2400" b="1" dirty="0"/>
              <a:t> din </a:t>
            </a:r>
            <a:r>
              <a:rPr lang="en-US" sz="2400" b="1" dirty="0" err="1"/>
              <a:t>celul</a:t>
            </a:r>
            <a:r>
              <a:rPr lang="ro-RO" sz="2400" b="1" dirty="0"/>
              <a:t>ă</a:t>
            </a:r>
            <a:r>
              <a:rPr lang="en-US" sz="2400" b="1" dirty="0"/>
              <a:t> </a:t>
            </a:r>
            <a:r>
              <a:rPr lang="ro-RO" sz="2400" b="1" dirty="0"/>
              <a:t>î</a:t>
            </a:r>
            <a:r>
              <a:rPr lang="en-US" sz="2400" b="1" dirty="0"/>
              <a:t>n exterior</a:t>
            </a:r>
            <a:r>
              <a:rPr lang="ro-RO" sz="2400" b="1" dirty="0"/>
              <a:t> – transportarea                           proteinelor nou-sintetizate către membrana celulară</a:t>
            </a:r>
            <a:endParaRPr lang="ro-RO" sz="2400" dirty="0"/>
          </a:p>
          <a:p>
            <a:r>
              <a:rPr lang="en-US" sz="2400" dirty="0" err="1"/>
              <a:t>Procesul</a:t>
            </a:r>
            <a:r>
              <a:rPr lang="en-US" sz="2400" dirty="0"/>
              <a:t> </a:t>
            </a:r>
            <a:r>
              <a:rPr lang="en-US" sz="2400" dirty="0" err="1"/>
              <a:t>presupune</a:t>
            </a:r>
            <a:r>
              <a:rPr lang="en-US" sz="2400" dirty="0"/>
              <a:t> o </a:t>
            </a:r>
            <a:r>
              <a:rPr lang="en-US" sz="2400" dirty="0" err="1"/>
              <a:t>etap</a:t>
            </a:r>
            <a:r>
              <a:rPr lang="ro-RO" sz="2400" dirty="0"/>
              <a:t>ă</a:t>
            </a:r>
            <a:r>
              <a:rPr lang="en-US" sz="2400" dirty="0"/>
              <a:t> de ,,</a:t>
            </a:r>
            <a:r>
              <a:rPr lang="en-US" sz="2400" dirty="0" err="1"/>
              <a:t>docare</a:t>
            </a:r>
            <a:r>
              <a:rPr lang="en-US" sz="2400" dirty="0"/>
              <a:t>” </a:t>
            </a:r>
            <a:r>
              <a:rPr lang="ro-RO" sz="2400" dirty="0"/>
              <a:t>î</a:t>
            </a:r>
            <a:r>
              <a:rPr lang="en-US" sz="2400" dirty="0"/>
              <a:t>n care </a:t>
            </a:r>
            <a:r>
              <a:rPr lang="en-US" sz="2400" dirty="0" err="1"/>
              <a:t>proteinele</a:t>
            </a:r>
            <a:r>
              <a:rPr lang="en-US" sz="2400" dirty="0"/>
              <a:t> din</a:t>
            </a:r>
            <a:r>
              <a:rPr lang="ro-RO" sz="2400" dirty="0"/>
              <a:t>                                       </a:t>
            </a:r>
            <a:r>
              <a:rPr lang="en-US" sz="2400" dirty="0"/>
              <a:t> </a:t>
            </a:r>
            <a:r>
              <a:rPr lang="ro-RO" sz="2400" dirty="0"/>
              <a:t>membrana </a:t>
            </a:r>
            <a:r>
              <a:rPr lang="en-US" sz="2400" dirty="0" err="1"/>
              <a:t>veziculei</a:t>
            </a:r>
            <a:r>
              <a:rPr lang="en-US" sz="2400" dirty="0"/>
              <a:t> </a:t>
            </a:r>
            <a:r>
              <a:rPr lang="en-US" sz="2400" dirty="0" err="1"/>
              <a:t>recunosc</a:t>
            </a:r>
            <a:r>
              <a:rPr lang="en-US" sz="2400" dirty="0"/>
              <a:t> </a:t>
            </a:r>
            <a:r>
              <a:rPr lang="en-US" sz="2400" dirty="0" err="1"/>
              <a:t>anumite</a:t>
            </a:r>
            <a:r>
              <a:rPr lang="en-US" sz="2400" dirty="0"/>
              <a:t> </a:t>
            </a:r>
            <a:r>
              <a:rPr lang="en-US" sz="2400" dirty="0" err="1"/>
              <a:t>proteine</a:t>
            </a:r>
            <a:r>
              <a:rPr lang="en-US" sz="2400" dirty="0"/>
              <a:t> din membrana </a:t>
            </a:r>
            <a:r>
              <a:rPr lang="ro-RO" sz="2400" dirty="0"/>
              <a:t>                                        </a:t>
            </a:r>
            <a:r>
              <a:rPr lang="en-US" sz="2400" dirty="0" err="1"/>
              <a:t>citoplasmatic</a:t>
            </a:r>
            <a:r>
              <a:rPr lang="ro-RO" sz="2400" dirty="0"/>
              <a:t>ă</a:t>
            </a:r>
            <a:r>
              <a:rPr lang="en-US" sz="2400" dirty="0"/>
              <a:t>, se </a:t>
            </a:r>
            <a:r>
              <a:rPr lang="en-US" sz="2400" dirty="0" err="1"/>
              <a:t>leag</a:t>
            </a:r>
            <a:r>
              <a:rPr lang="ro-RO" sz="2400" dirty="0"/>
              <a:t>ă</a:t>
            </a:r>
            <a:r>
              <a:rPr lang="en-US" sz="2400" dirty="0"/>
              <a:t> de </a:t>
            </a:r>
            <a:r>
              <a:rPr lang="en-US" sz="2400" dirty="0" err="1"/>
              <a:t>ele</a:t>
            </a:r>
            <a:r>
              <a:rPr lang="en-US" sz="2400" dirty="0"/>
              <a:t> </a:t>
            </a:r>
            <a:r>
              <a:rPr lang="ro-RO" sz="2400" dirty="0"/>
              <a:t>ș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aduc</a:t>
            </a:r>
            <a:r>
              <a:rPr lang="en-US" sz="2400" dirty="0"/>
              <a:t> </a:t>
            </a:r>
            <a:r>
              <a:rPr lang="en-US" sz="2400" dirty="0" err="1"/>
              <a:t>cele</a:t>
            </a:r>
            <a:r>
              <a:rPr lang="en-US" sz="2400" dirty="0"/>
              <a:t> </a:t>
            </a:r>
            <a:r>
              <a:rPr lang="en-US" sz="2400" dirty="0" err="1"/>
              <a:t>dou</a:t>
            </a:r>
            <a:r>
              <a:rPr lang="ro-RO" sz="2400" dirty="0"/>
              <a:t>ă</a:t>
            </a:r>
            <a:r>
              <a:rPr lang="en-US" sz="2400" dirty="0"/>
              <a:t> membrane </a:t>
            </a:r>
            <a:r>
              <a:rPr lang="ro-RO" sz="2400" dirty="0"/>
              <a:t>                                </a:t>
            </a:r>
            <a:r>
              <a:rPr lang="en-US" sz="2400" dirty="0" err="1"/>
              <a:t>suficient</a:t>
            </a:r>
            <a:r>
              <a:rPr lang="en-US" sz="2400" dirty="0"/>
              <a:t> de </a:t>
            </a:r>
            <a:r>
              <a:rPr lang="en-US" sz="2400" dirty="0" err="1"/>
              <a:t>aproape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a </a:t>
            </a:r>
            <a:r>
              <a:rPr lang="en-US" sz="2400" dirty="0" err="1"/>
              <a:t>fuziona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Bucata</a:t>
            </a:r>
            <a:r>
              <a:rPr lang="en-US" sz="2400" dirty="0"/>
              <a:t> de </a:t>
            </a:r>
            <a:r>
              <a:rPr lang="en-US" sz="2400" dirty="0" err="1"/>
              <a:t>membran</a:t>
            </a:r>
            <a:r>
              <a:rPr lang="ro-RO" sz="2400" dirty="0"/>
              <a:t>ă</a:t>
            </a:r>
            <a:r>
              <a:rPr lang="en-US" sz="2400" dirty="0"/>
              <a:t> </a:t>
            </a:r>
            <a:r>
              <a:rPr lang="en-US" sz="2400" dirty="0" err="1"/>
              <a:t>adaugat</a:t>
            </a:r>
            <a:r>
              <a:rPr lang="ro-RO" sz="2400" dirty="0"/>
              <a:t>ă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exocitoz</a:t>
            </a:r>
            <a:r>
              <a:rPr lang="ro-RO" sz="2400" dirty="0"/>
              <a:t>ă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fi </a:t>
            </a:r>
            <a:r>
              <a:rPr lang="ro-RO" sz="2400" dirty="0"/>
              <a:t>î</a:t>
            </a:r>
            <a:r>
              <a:rPr lang="en-US" sz="2400" dirty="0" err="1"/>
              <a:t>ndepartat</a:t>
            </a:r>
            <a:r>
              <a:rPr lang="ro-RO" sz="2400" dirty="0"/>
              <a:t>ă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endocitoz</a:t>
            </a:r>
            <a:r>
              <a:rPr lang="ro-RO" sz="2400" dirty="0"/>
              <a:t>ă</a:t>
            </a:r>
            <a:r>
              <a:rPr lang="en-US" sz="2400" dirty="0"/>
              <a:t>.</a:t>
            </a:r>
            <a:endParaRPr lang="ro-RO" sz="2400" dirty="0"/>
          </a:p>
          <a:p>
            <a:pPr marL="0" indent="0">
              <a:buNone/>
            </a:pPr>
            <a:r>
              <a:rPr lang="ro-RO" sz="2400" dirty="0"/>
              <a:t>SCOP</a:t>
            </a:r>
            <a:r>
              <a:rPr lang="en-US" sz="2400" dirty="0"/>
              <a:t>: </a:t>
            </a:r>
            <a:r>
              <a:rPr lang="en-US" sz="2400" b="1" dirty="0" err="1"/>
              <a:t>eliminarea</a:t>
            </a:r>
            <a:r>
              <a:rPr lang="en-US" sz="2400" b="1" dirty="0"/>
              <a:t> </a:t>
            </a:r>
            <a:r>
              <a:rPr lang="en-US" sz="2400" b="1" dirty="0" err="1"/>
              <a:t>substanțelor</a:t>
            </a:r>
            <a:r>
              <a:rPr lang="en-US" sz="2400" b="1" dirty="0"/>
              <a:t> </a:t>
            </a:r>
            <a:r>
              <a:rPr lang="en-US" sz="2400" b="1" dirty="0" err="1"/>
              <a:t>acumulate</a:t>
            </a:r>
            <a:r>
              <a:rPr lang="en-US" sz="2400" b="1" dirty="0"/>
              <a:t> </a:t>
            </a:r>
            <a:r>
              <a:rPr lang="en-US" sz="2400" b="1" dirty="0" err="1"/>
              <a:t>în</a:t>
            </a:r>
            <a:r>
              <a:rPr lang="en-US" sz="2400" b="1" dirty="0"/>
              <a:t> </a:t>
            </a:r>
            <a:r>
              <a:rPr lang="en-US" sz="2400" b="1" dirty="0" err="1"/>
              <a:t>vezicule</a:t>
            </a:r>
            <a:r>
              <a:rPr lang="en-US" sz="2400" b="1" dirty="0"/>
              <a:t> de </a:t>
            </a:r>
            <a:r>
              <a:rPr lang="en-US" sz="2400" b="1" dirty="0" err="1"/>
              <a:t>secreție</a:t>
            </a:r>
            <a:r>
              <a:rPr lang="en-US" sz="2400" b="1" dirty="0"/>
              <a:t>; </a:t>
            </a:r>
            <a:r>
              <a:rPr lang="en-US" sz="2400" b="1" dirty="0" err="1"/>
              <a:t>constitutivă</a:t>
            </a:r>
            <a:r>
              <a:rPr lang="en-US" sz="2400" b="1" dirty="0"/>
              <a:t>/ </a:t>
            </a:r>
            <a:r>
              <a:rPr lang="en-US" sz="2400" b="1" dirty="0" err="1"/>
              <a:t>semnalizată</a:t>
            </a:r>
            <a:endParaRPr lang="en-US" sz="2400" b="1" dirty="0"/>
          </a:p>
          <a:p>
            <a:r>
              <a:rPr lang="en-US" sz="2400" dirty="0"/>
              <a:t>1. </a:t>
            </a:r>
            <a:r>
              <a:rPr lang="en-US" sz="2400" dirty="0" err="1"/>
              <a:t>Transportul</a:t>
            </a:r>
            <a:r>
              <a:rPr lang="en-US" sz="2400" dirty="0"/>
              <a:t> </a:t>
            </a:r>
            <a:r>
              <a:rPr lang="en-US" sz="2400" dirty="0" err="1"/>
              <a:t>veziculelor</a:t>
            </a:r>
            <a:endParaRPr lang="en-US" sz="2400" dirty="0"/>
          </a:p>
          <a:p>
            <a:r>
              <a:rPr lang="en-US" sz="2400" dirty="0"/>
              <a:t>2. </a:t>
            </a:r>
            <a:r>
              <a:rPr lang="en-US" sz="2400" dirty="0" err="1"/>
              <a:t>Ancorarea</a:t>
            </a:r>
            <a:r>
              <a:rPr lang="en-US" sz="2400" dirty="0"/>
              <a:t> </a:t>
            </a:r>
            <a:r>
              <a:rPr lang="en-US" sz="2400" dirty="0" err="1"/>
              <a:t>acestora</a:t>
            </a:r>
            <a:endParaRPr lang="en-US" sz="2400" dirty="0"/>
          </a:p>
          <a:p>
            <a:r>
              <a:rPr lang="en-US" sz="2400" dirty="0"/>
              <a:t>3. </a:t>
            </a:r>
            <a:r>
              <a:rPr lang="en-US" sz="2400" dirty="0" err="1"/>
              <a:t>Acostarea</a:t>
            </a:r>
            <a:endParaRPr lang="en-US" sz="2400" dirty="0"/>
          </a:p>
          <a:p>
            <a:r>
              <a:rPr lang="en-US" sz="2400" dirty="0"/>
              <a:t>4. </a:t>
            </a:r>
            <a:r>
              <a:rPr lang="en-US" sz="2400" dirty="0" err="1"/>
              <a:t>Capacitarea</a:t>
            </a:r>
            <a:endParaRPr lang="en-US" sz="2400" dirty="0"/>
          </a:p>
          <a:p>
            <a:r>
              <a:rPr lang="en-US" sz="2400" dirty="0"/>
              <a:t>5. </a:t>
            </a:r>
            <a:r>
              <a:rPr lang="en-US" sz="2400" dirty="0" err="1"/>
              <a:t>Fuzionarea</a:t>
            </a:r>
            <a:r>
              <a:rPr lang="en-US" sz="2400" dirty="0"/>
              <a:t>: la </a:t>
            </a:r>
            <a:r>
              <a:rPr lang="en-US" sz="2400" dirty="0" err="1"/>
              <a:t>nivelul</a:t>
            </a:r>
            <a:r>
              <a:rPr lang="en-US" sz="2400" dirty="0"/>
              <a:t> </a:t>
            </a:r>
            <a:r>
              <a:rPr lang="en-US" sz="2400" dirty="0" err="1"/>
              <a:t>unor</a:t>
            </a:r>
            <a:r>
              <a:rPr lang="en-US" sz="2400" dirty="0"/>
              <a:t> </a:t>
            </a:r>
            <a:r>
              <a:rPr lang="en-US" sz="2400" dirty="0" err="1"/>
              <a:t>structuri</a:t>
            </a:r>
            <a:r>
              <a:rPr lang="en-US" sz="2400" dirty="0"/>
              <a:t> </a:t>
            </a:r>
            <a:r>
              <a:rPr lang="en-US" sz="2400" dirty="0" err="1"/>
              <a:t>preformate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43EFFC-2E97-4590-1A71-E1886CC28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824" y="0"/>
            <a:ext cx="2755350" cy="312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79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4B3A4-C178-DC6D-5586-389FC54AE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76505" cy="798657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/>
              <a:t>Transcitoza</a:t>
            </a:r>
            <a:r>
              <a:rPr lang="ro-RO" b="1" dirty="0"/>
              <a:t> /</a:t>
            </a:r>
            <a:r>
              <a:rPr lang="en-US" dirty="0" err="1"/>
              <a:t>citopempsis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4BF37-785C-F312-3FEE-30F7235D4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407" y="1928552"/>
            <a:ext cx="7031418" cy="4272742"/>
          </a:xfrm>
        </p:spPr>
        <p:txBody>
          <a:bodyPr>
            <a:normAutofit/>
          </a:bodyPr>
          <a:lstStyle/>
          <a:p>
            <a:pPr algn="just"/>
            <a:r>
              <a:rPr lang="ro-RO" sz="2400" dirty="0"/>
              <a:t>- u</a:t>
            </a:r>
            <a:r>
              <a:rPr lang="en-US" sz="2400" dirty="0"/>
              <a:t>n tip de</a:t>
            </a:r>
            <a:r>
              <a:rPr lang="ro-RO" sz="2400" dirty="0"/>
              <a:t> </a:t>
            </a:r>
            <a:r>
              <a:rPr lang="en-US" sz="2400" dirty="0"/>
              <a:t> transport</a:t>
            </a:r>
            <a:r>
              <a:rPr lang="ro-RO" sz="2400" dirty="0"/>
              <a:t> </a:t>
            </a:r>
            <a:r>
              <a:rPr lang="en-US" sz="2400" dirty="0" err="1"/>
              <a:t>transcelular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care diverse macromolecule sunt </a:t>
            </a:r>
            <a:r>
              <a:rPr lang="en-US" sz="2400" dirty="0" err="1"/>
              <a:t>transportate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interiorul</a:t>
            </a:r>
            <a:r>
              <a:rPr lang="en-US" sz="2400" dirty="0"/>
              <a:t> </a:t>
            </a:r>
            <a:r>
              <a:rPr lang="en-US" sz="2400" dirty="0" err="1"/>
              <a:t>unei</a:t>
            </a:r>
            <a:r>
              <a:rPr lang="en-US" sz="2400" dirty="0"/>
              <a:t> </a:t>
            </a:r>
            <a:r>
              <a:rPr lang="en-US" sz="2400" dirty="0" err="1"/>
              <a:t>celule</a:t>
            </a:r>
            <a:r>
              <a:rPr lang="en-US" sz="2400" dirty="0"/>
              <a:t>. </a:t>
            </a:r>
            <a:endParaRPr lang="ro-RO" sz="2400" dirty="0"/>
          </a:p>
          <a:p>
            <a:pPr algn="just"/>
            <a:r>
              <a:rPr lang="ro-RO" sz="2400" b="1" dirty="0" err="1"/>
              <a:t>Transcitoza</a:t>
            </a:r>
            <a:r>
              <a:rPr lang="ro-RO" sz="2400" b="1" dirty="0"/>
              <a:t> cuplează </a:t>
            </a:r>
            <a:r>
              <a:rPr lang="ro-RO" sz="2400" b="1" dirty="0" err="1"/>
              <a:t>întrun</a:t>
            </a:r>
            <a:r>
              <a:rPr lang="ro-RO" sz="2400" b="1" dirty="0"/>
              <a:t> singur ciclu </a:t>
            </a:r>
            <a:r>
              <a:rPr lang="en-US" sz="2400" b="1" dirty="0" err="1"/>
              <a:t>cele</a:t>
            </a:r>
            <a:r>
              <a:rPr lang="en-US" sz="2400" b="1" dirty="0"/>
              <a:t> </a:t>
            </a:r>
            <a:r>
              <a:rPr lang="ro-RO" sz="2400" b="1" dirty="0"/>
              <a:t>2 mecanisme </a:t>
            </a:r>
            <a:r>
              <a:rPr lang="ro-RO" sz="2400" dirty="0" err="1"/>
              <a:t>membranare</a:t>
            </a:r>
            <a:r>
              <a:rPr lang="ro-RO" sz="2400" dirty="0"/>
              <a:t> fiziologice (</a:t>
            </a:r>
            <a:r>
              <a:rPr lang="ro-RO" sz="2400" b="1" i="1" dirty="0" err="1"/>
              <a:t>endocitoza</a:t>
            </a:r>
            <a:r>
              <a:rPr lang="ro-RO" sz="2400" b="1" i="1" dirty="0"/>
              <a:t> și </a:t>
            </a:r>
            <a:r>
              <a:rPr lang="ro-RO" sz="2400" b="1" i="1" dirty="0" err="1"/>
              <a:t>exocitoza</a:t>
            </a:r>
            <a:r>
              <a:rPr lang="ro-RO" sz="2400" dirty="0"/>
              <a:t>) și constituie un </a:t>
            </a:r>
            <a:r>
              <a:rPr lang="ro-RO" sz="2400" dirty="0" err="1"/>
              <a:t>mechanism</a:t>
            </a:r>
            <a:r>
              <a:rPr lang="ro-RO" sz="2400" dirty="0"/>
              <a:t> de transport specific </a:t>
            </a:r>
            <a:r>
              <a:rPr lang="ro-RO" sz="2400" dirty="0" err="1"/>
              <a:t>transcelular</a:t>
            </a:r>
            <a:r>
              <a:rPr lang="ro-RO" sz="2400" dirty="0"/>
              <a:t>, limitat în mod normal, pentru unele </a:t>
            </a:r>
            <a:r>
              <a:rPr lang="ro-RO" sz="2400" dirty="0" err="1"/>
              <a:t>macromeolecule</a:t>
            </a:r>
            <a:r>
              <a:rPr lang="ro-RO" sz="2400" dirty="0"/>
              <a:t>, (</a:t>
            </a:r>
            <a:r>
              <a:rPr lang="ro-RO" sz="2400" i="1" dirty="0" err="1"/>
              <a:t>transitoza</a:t>
            </a:r>
            <a:r>
              <a:rPr lang="ro-RO" sz="2400" i="1" dirty="0"/>
              <a:t> anticorpilor la nou-născuți, </a:t>
            </a:r>
            <a:r>
              <a:rPr lang="ro-RO" sz="2400" i="1" dirty="0" err="1"/>
              <a:t>transcitoza</a:t>
            </a:r>
            <a:r>
              <a:rPr lang="ro-RO" sz="2400" i="1" dirty="0"/>
              <a:t> hepatică</a:t>
            </a:r>
            <a:r>
              <a:rPr lang="ro-RO" sz="2400" dirty="0"/>
              <a:t>).</a:t>
            </a:r>
          </a:p>
          <a:p>
            <a:pPr algn="just"/>
            <a:r>
              <a:rPr lang="ro-RO" sz="2400" dirty="0"/>
              <a:t>Apariția acestui mecanism la nivelul endoteliului capilar cerebral este patologică.</a:t>
            </a:r>
          </a:p>
          <a:p>
            <a:pPr algn="just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1559F9-D1A7-D662-5D53-B9D42EBDF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844" y="1147157"/>
            <a:ext cx="3663142" cy="400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83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FF703-4BEB-0C63-4960-F17AFD40F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150" y="336550"/>
            <a:ext cx="9992071" cy="782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</a:rPr>
              <a:t>Tabel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</a:rPr>
              <a:t>comparativ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</a:rPr>
              <a:t>între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</a:rPr>
              <a:t>endocitoză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</a:rPr>
              <a:t>și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</a:rPr>
              <a:t>exocitoză</a:t>
            </a:r>
            <a:endParaRPr lang="en-US" sz="3600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5D67254-E413-7465-1F03-50A7F0775D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227311"/>
              </p:ext>
            </p:extLst>
          </p:nvPr>
        </p:nvGraphicFramePr>
        <p:xfrm>
          <a:off x="881150" y="1396537"/>
          <a:ext cx="9875520" cy="5044032"/>
        </p:xfrm>
        <a:graphic>
          <a:graphicData uri="http://schemas.openxmlformats.org/drawingml/2006/table">
            <a:tbl>
              <a:tblPr/>
              <a:tblGrid>
                <a:gridCol w="2527068">
                  <a:extLst>
                    <a:ext uri="{9D8B030D-6E8A-4147-A177-3AD203B41FA5}">
                      <a16:colId xmlns:a16="http://schemas.microsoft.com/office/drawing/2014/main" val="658614017"/>
                    </a:ext>
                  </a:extLst>
                </a:gridCol>
                <a:gridCol w="4056612">
                  <a:extLst>
                    <a:ext uri="{9D8B030D-6E8A-4147-A177-3AD203B41FA5}">
                      <a16:colId xmlns:a16="http://schemas.microsoft.com/office/drawing/2014/main" val="3034813176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3305558588"/>
                    </a:ext>
                  </a:extLst>
                </a:gridCol>
              </a:tblGrid>
              <a:tr h="39658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n-US" sz="1800" b="1" dirty="0">
                        <a:effectLst/>
                      </a:endParaRPr>
                    </a:p>
                  </a:txBody>
                  <a:tcPr marL="60841" marR="60841" marT="60841" marB="608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effectLst/>
                        </a:rPr>
                        <a:t>Endocitoza</a:t>
                      </a:r>
                      <a:endParaRPr lang="en-US" sz="1800" b="1" dirty="0">
                        <a:effectLst/>
                      </a:endParaRPr>
                    </a:p>
                  </a:txBody>
                  <a:tcPr marL="60841" marR="60841" marT="60841" marB="608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</a:rPr>
                        <a:t>Exocitoza</a:t>
                      </a:r>
                      <a:endParaRPr lang="en-US" sz="1800" dirty="0"/>
                    </a:p>
                  </a:txBody>
                  <a:tcPr marL="38938" marR="38938" marT="19469" marB="1946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3801279"/>
                  </a:ext>
                </a:extLst>
              </a:tr>
              <a:tr h="105798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</a:rPr>
                        <a:t>Definiție</a:t>
                      </a:r>
                    </a:p>
                  </a:txBody>
                  <a:tcPr marL="60841" marR="60841" marT="60841" marB="608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</a:rPr>
                        <a:t>Mecanism celular pentru a prinde substanțe din mediul extracelular.</a:t>
                      </a:r>
                    </a:p>
                  </a:txBody>
                  <a:tcPr marL="60841" marR="60841" marT="60841" marB="608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</a:rPr>
                        <a:t>Mecanism celular pentru a elibera sau exporta conținut către mediul extracelular.</a:t>
                      </a:r>
                    </a:p>
                  </a:txBody>
                  <a:tcPr marL="60841" marR="60841" marT="60841" marB="608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404085"/>
                  </a:ext>
                </a:extLst>
              </a:tr>
              <a:tr h="79342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Proces</a:t>
                      </a:r>
                    </a:p>
                  </a:txBody>
                  <a:tcPr marL="60841" marR="60841" marT="60841" marB="608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Membrana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</a:rPr>
                        <a:t>plasmatică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</a:rPr>
                        <a:t>învelește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</a:rPr>
                        <a:t>și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</a:rPr>
                        <a:t>înconjoară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</a:rPr>
                        <a:t>substanța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</a:p>
                  </a:txBody>
                  <a:tcPr marL="60841" marR="60841" marT="60841" marB="608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</a:rPr>
                        <a:t>Veziculele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</a:rPr>
                        <a:t>intracelulare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 se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</a:rPr>
                        <a:t>fuzionează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 cu membrana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</a:rPr>
                        <a:t>plasmatică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</a:p>
                  </a:txBody>
                  <a:tcPr marL="60841" marR="60841" marT="60841" marB="608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204948"/>
                  </a:ext>
                </a:extLst>
              </a:tr>
              <a:tr h="92570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</a:rPr>
                        <a:t>Tipuri</a:t>
                      </a:r>
                    </a:p>
                  </a:txBody>
                  <a:tcPr marL="60841" marR="60841" marT="60841" marB="608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s-ES" sz="1800" b="1">
                          <a:solidFill>
                            <a:srgbClr val="002060"/>
                          </a:solidFill>
                          <a:effectLst/>
                        </a:rPr>
                        <a:t>Fagocitoza (material solid) și pinocitoza (material lichid).</a:t>
                      </a:r>
                    </a:p>
                  </a:txBody>
                  <a:tcPr marL="60841" marR="60841" marT="60841" marB="608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Calea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</a:rPr>
                        <a:t>secretorie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</a:rPr>
                        <a:t>constitutivă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</a:rPr>
                        <a:t>și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</a:rPr>
                        <a:t>calea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</a:rPr>
                        <a:t>secretorie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</a:rPr>
                        <a:t>reglementată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</a:p>
                  </a:txBody>
                  <a:tcPr marL="60841" marR="60841" marT="60841" marB="608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6033"/>
                  </a:ext>
                </a:extLst>
              </a:tr>
              <a:tr h="92570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</a:rPr>
                        <a:t>Formarea veziculelor</a:t>
                      </a:r>
                    </a:p>
                  </a:txBody>
                  <a:tcPr marL="60841" marR="60841" marT="60841" marB="608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Se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</a:rPr>
                        <a:t>formează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</a:rPr>
                        <a:t>vezicule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</a:rPr>
                        <a:t>endocitice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 interne,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</a:rPr>
                        <a:t>numite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</a:rPr>
                        <a:t>fagozomi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0841" marR="60841" marT="60841" marB="608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</a:rPr>
                        <a:t>În aparatul Golgi se formează vezicule secretoare.</a:t>
                      </a:r>
                    </a:p>
                  </a:txBody>
                  <a:tcPr marL="60841" marR="60841" marT="60841" marB="608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097345"/>
                  </a:ext>
                </a:extLst>
              </a:tr>
              <a:tr h="79342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</a:rPr>
                        <a:t>Exemplu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0841" marR="60841" marT="60841" marB="608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</a:rPr>
                        <a:t>O celulă albă din sânge care ingeră o bacterie.</a:t>
                      </a:r>
                    </a:p>
                  </a:txBody>
                  <a:tcPr marL="60841" marR="60841" marT="60841" marB="608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</a:rPr>
                        <a:t>Celulele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 endocrine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</a:rPr>
                        <a:t>eliberează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</a:rPr>
                        <a:t>hormonii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</a:rPr>
                        <a:t>prin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</a:rPr>
                        <a:t>exocitoză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</a:p>
                  </a:txBody>
                  <a:tcPr marL="60841" marR="60841" marT="60841" marB="608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383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269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D18DAEE-FDAE-1FCA-EADA-DD98DE44B8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358041"/>
              </p:ext>
            </p:extLst>
          </p:nvPr>
        </p:nvGraphicFramePr>
        <p:xfrm>
          <a:off x="175807" y="472439"/>
          <a:ext cx="6358344" cy="5731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448">
                  <a:extLst>
                    <a:ext uri="{9D8B030D-6E8A-4147-A177-3AD203B41FA5}">
                      <a16:colId xmlns:a16="http://schemas.microsoft.com/office/drawing/2014/main" val="3051793767"/>
                    </a:ext>
                  </a:extLst>
                </a:gridCol>
                <a:gridCol w="2119448">
                  <a:extLst>
                    <a:ext uri="{9D8B030D-6E8A-4147-A177-3AD203B41FA5}">
                      <a16:colId xmlns:a16="http://schemas.microsoft.com/office/drawing/2014/main" val="475815491"/>
                    </a:ext>
                  </a:extLst>
                </a:gridCol>
                <a:gridCol w="2119448">
                  <a:extLst>
                    <a:ext uri="{9D8B030D-6E8A-4147-A177-3AD203B41FA5}">
                      <a16:colId xmlns:a16="http://schemas.microsoft.com/office/drawing/2014/main" val="851671496"/>
                    </a:ext>
                  </a:extLst>
                </a:gridCol>
              </a:tblGrid>
              <a:tr h="325376">
                <a:tc>
                  <a:txBody>
                    <a:bodyPr/>
                    <a:lstStyle/>
                    <a:p>
                      <a:pPr algn="ctr"/>
                      <a:r>
                        <a:rPr lang="ro-RO" sz="1600" dirty="0"/>
                        <a:t>Parametru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/>
                        <a:t>Transport Activ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/>
                        <a:t>Transport Pasiv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561519"/>
                  </a:ext>
                </a:extLst>
              </a:tr>
              <a:tr h="382906">
                <a:tc>
                  <a:txBody>
                    <a:bodyPr/>
                    <a:lstStyle/>
                    <a:p>
                      <a:r>
                        <a:rPr lang="ro-RO" sz="1600" dirty="0"/>
                        <a:t>Necesitate de energie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/>
                        <a:t>Da (ATP)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/>
                        <a:t>Nu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506814"/>
                  </a:ext>
                </a:extLst>
              </a:tr>
              <a:tr h="562013">
                <a:tc>
                  <a:txBody>
                    <a:bodyPr/>
                    <a:lstStyle/>
                    <a:p>
                      <a:r>
                        <a:rPr lang="ro-RO" sz="1600" dirty="0"/>
                        <a:t>Necesită gradient concentrație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/>
                        <a:t>Deplasare de la mică la înaltă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/>
                        <a:t>Deplasare de la înaltă la joasă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529333"/>
                  </a:ext>
                </a:extLst>
              </a:tr>
              <a:tr h="892269">
                <a:tc>
                  <a:txBody>
                    <a:bodyPr/>
                    <a:lstStyle/>
                    <a:p>
                      <a:endParaRPr lang="ro-RO" sz="1600" dirty="0"/>
                    </a:p>
                    <a:p>
                      <a:r>
                        <a:rPr lang="ro-RO" sz="1600" dirty="0"/>
                        <a:t>Purtător de proteine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/>
                        <a:t>Include pompe specifice sau purtători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/>
                        <a:t>Canale/purtători de proteine pot ajuta, sau deplasare liberă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725150"/>
                  </a:ext>
                </a:extLst>
              </a:tr>
              <a:tr h="872665">
                <a:tc>
                  <a:txBody>
                    <a:bodyPr/>
                    <a:lstStyle/>
                    <a:p>
                      <a:endParaRPr lang="ro-RO" sz="1600" dirty="0"/>
                    </a:p>
                    <a:p>
                      <a:r>
                        <a:rPr lang="ro-RO" sz="1600" dirty="0"/>
                        <a:t>Exemple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/>
                        <a:t>Pompe de </a:t>
                      </a:r>
                      <a:r>
                        <a:rPr lang="ro-RO" sz="1600" dirty="0" err="1"/>
                        <a:t>sodium-potassium</a:t>
                      </a:r>
                      <a:r>
                        <a:rPr lang="ro-RO" sz="1600" dirty="0"/>
                        <a:t>. </a:t>
                      </a:r>
                    </a:p>
                    <a:p>
                      <a:r>
                        <a:rPr lang="ro-RO" sz="1600" dirty="0" err="1"/>
                        <a:t>Endocitose</a:t>
                      </a:r>
                      <a:r>
                        <a:rPr lang="ro-RO" sz="1600" dirty="0"/>
                        <a:t>, ioni de minerale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sz="1600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o-RO" sz="1600" b="1" dirty="0">
                          <a:solidFill>
                            <a:srgbClr val="FF0000"/>
                          </a:solidFill>
                        </a:rPr>
                        <a:t>Difuzia, osmoza, difuzia facilitată 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978359"/>
                  </a:ext>
                </a:extLst>
              </a:tr>
              <a:tr h="637271">
                <a:tc>
                  <a:txBody>
                    <a:bodyPr/>
                    <a:lstStyle/>
                    <a:p>
                      <a:r>
                        <a:rPr lang="ro-RO" sz="1600" dirty="0"/>
                        <a:t>Direcționalitatea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/>
                        <a:t>Predominant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/>
                        <a:t>Bidirecțional (funcție de gradient)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942718"/>
                  </a:ext>
                </a:extLst>
              </a:tr>
              <a:tr h="799060">
                <a:tc>
                  <a:txBody>
                    <a:bodyPr/>
                    <a:lstStyle/>
                    <a:p>
                      <a:endParaRPr lang="ro-RO" sz="1600" dirty="0"/>
                    </a:p>
                    <a:p>
                      <a:r>
                        <a:rPr lang="ro-RO" sz="1600" dirty="0"/>
                        <a:t>Viteza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/>
                        <a:t>Rapid, cu input de energie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/>
                        <a:t>Bazat pe mișcarea moleculelor, poate fi încet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979219"/>
                  </a:ext>
                </a:extLst>
              </a:tr>
              <a:tr h="634365">
                <a:tc>
                  <a:txBody>
                    <a:bodyPr/>
                    <a:lstStyle/>
                    <a:p>
                      <a:r>
                        <a:rPr lang="ro-RO" sz="1600" dirty="0"/>
                        <a:t>Efect inhibare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/>
                        <a:t>Afectat de inhibitori metabolici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/>
                        <a:t>De loc, sau puțin afectat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935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ro-RO" sz="1600" dirty="0"/>
                        <a:t>Influența temperaturii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/>
                        <a:t>Puternic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/>
                        <a:t>Puțin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742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411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79CD2-7532-3788-6113-9DD2A37BA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365125"/>
            <a:ext cx="10938164" cy="1325563"/>
          </a:xfrm>
        </p:spPr>
        <p:txBody>
          <a:bodyPr/>
          <a:lstStyle/>
          <a:p>
            <a:r>
              <a:rPr lang="it-IT" b="1" dirty="0"/>
              <a:t>Diferențele între canale ionice și pompe ionice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C746A-324E-417B-28DA-6A6D33492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6" y="1446414"/>
            <a:ext cx="11587942" cy="5187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Comportamentele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 ale </a:t>
            </a:r>
            <a:r>
              <a:rPr lang="en-US" dirty="0" err="1"/>
              <a:t>canalelor</a:t>
            </a:r>
            <a:r>
              <a:rPr lang="en-US" dirty="0"/>
              <a:t> </a:t>
            </a:r>
            <a:r>
              <a:rPr lang="en-US" dirty="0" err="1"/>
              <a:t>ionice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ale </a:t>
            </a:r>
            <a:r>
              <a:rPr lang="en-US" dirty="0" err="1"/>
              <a:t>pompelor</a:t>
            </a:r>
            <a:r>
              <a:rPr lang="en-US" dirty="0"/>
              <a:t> </a:t>
            </a:r>
            <a:r>
              <a:rPr lang="en-US" dirty="0" err="1"/>
              <a:t>ionice</a:t>
            </a:r>
            <a:r>
              <a:rPr lang="ro-RO" dirty="0"/>
              <a:t>:</a:t>
            </a:r>
            <a:r>
              <a:rPr lang="en-US" dirty="0"/>
              <a:t> </a:t>
            </a:r>
            <a:endParaRPr lang="ro-RO" dirty="0"/>
          </a:p>
          <a:p>
            <a:r>
              <a:rPr lang="ro-RO" dirty="0"/>
              <a:t>avem transport</a:t>
            </a:r>
            <a:r>
              <a:rPr lang="en-US" dirty="0"/>
              <a:t> </a:t>
            </a:r>
            <a:r>
              <a:rPr lang="en-US" dirty="0" err="1"/>
              <a:t>pasiv</a:t>
            </a:r>
            <a:r>
              <a:rPr lang="en-US" dirty="0"/>
              <a:t>, </a:t>
            </a:r>
            <a:r>
              <a:rPr lang="en-US" dirty="0" err="1"/>
              <a:t>termodinamic</a:t>
            </a:r>
            <a:r>
              <a:rPr lang="en-US" dirty="0"/>
              <a:t> descendent </a:t>
            </a:r>
            <a:r>
              <a:rPr lang="en-US" dirty="0" err="1"/>
              <a:t>și</a:t>
            </a:r>
            <a:r>
              <a:rPr lang="en-US" dirty="0"/>
              <a:t> cu </a:t>
            </a:r>
            <a:r>
              <a:rPr lang="en-US" dirty="0" err="1"/>
              <a:t>viteză</a:t>
            </a:r>
            <a:r>
              <a:rPr lang="en-US" dirty="0"/>
              <a:t> mare a </a:t>
            </a:r>
            <a:r>
              <a:rPr lang="en-US" dirty="0" err="1"/>
              <a:t>ionilor</a:t>
            </a:r>
            <a:r>
              <a:rPr lang="en-US" dirty="0"/>
              <a:t> </a:t>
            </a:r>
            <a:r>
              <a:rPr lang="en-US" b="1" dirty="0" err="1"/>
              <a:t>prin</a:t>
            </a:r>
            <a:r>
              <a:rPr lang="en-US" b="1" dirty="0"/>
              <a:t> </a:t>
            </a:r>
            <a:r>
              <a:rPr lang="en-US" b="1" dirty="0" err="1"/>
              <a:t>canale</a:t>
            </a:r>
            <a:r>
              <a:rPr lang="ro-RO" dirty="0"/>
              <a:t>;</a:t>
            </a:r>
          </a:p>
          <a:p>
            <a:r>
              <a:rPr lang="ro-RO" dirty="0"/>
              <a:t>avem </a:t>
            </a:r>
            <a:r>
              <a:rPr lang="en-US" dirty="0" err="1"/>
              <a:t>transportul</a:t>
            </a:r>
            <a:r>
              <a:rPr lang="en-US" dirty="0"/>
              <a:t> </a:t>
            </a:r>
            <a:r>
              <a:rPr lang="en-US" dirty="0" err="1"/>
              <a:t>activ</a:t>
            </a:r>
            <a:r>
              <a:rPr lang="en-US" dirty="0"/>
              <a:t>, </a:t>
            </a:r>
            <a:r>
              <a:rPr lang="en-US" dirty="0" err="1"/>
              <a:t>termodinamic</a:t>
            </a:r>
            <a:r>
              <a:rPr lang="en-US" dirty="0"/>
              <a:t> ascendent, </a:t>
            </a:r>
            <a:r>
              <a:rPr lang="en-US" dirty="0" err="1"/>
              <a:t>încorporarea</a:t>
            </a:r>
            <a:r>
              <a:rPr lang="en-US" dirty="0"/>
              <a:t> </a:t>
            </a:r>
            <a:r>
              <a:rPr lang="en-US" dirty="0" err="1"/>
              <a:t>frecventă</a:t>
            </a:r>
            <a:r>
              <a:rPr lang="en-US" dirty="0"/>
              <a:t> a </a:t>
            </a:r>
            <a:r>
              <a:rPr lang="en-US" dirty="0" err="1"/>
              <a:t>mecanismelor</a:t>
            </a:r>
            <a:r>
              <a:rPr lang="en-US" dirty="0"/>
              <a:t> de </a:t>
            </a:r>
            <a:r>
              <a:rPr lang="en-US" dirty="0" err="1"/>
              <a:t>reacție</a:t>
            </a:r>
            <a:r>
              <a:rPr lang="en-US" dirty="0"/>
              <a:t> </a:t>
            </a:r>
            <a:r>
              <a:rPr lang="en-US" dirty="0" err="1"/>
              <a:t>asemănătoare</a:t>
            </a:r>
            <a:r>
              <a:rPr lang="en-US" dirty="0"/>
              <a:t> </a:t>
            </a:r>
            <a:r>
              <a:rPr lang="en-US" dirty="0" err="1"/>
              <a:t>enzimelor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viteza</a:t>
            </a:r>
            <a:r>
              <a:rPr lang="en-US" dirty="0"/>
              <a:t> </a:t>
            </a:r>
            <a:r>
              <a:rPr lang="en-US" dirty="0" err="1"/>
              <a:t>redusă</a:t>
            </a:r>
            <a:r>
              <a:rPr lang="en-US" dirty="0"/>
              <a:t> de </a:t>
            </a:r>
            <a:r>
              <a:rPr lang="en-US" dirty="0" err="1"/>
              <a:t>mișcare</a:t>
            </a:r>
            <a:r>
              <a:rPr lang="en-US" dirty="0"/>
              <a:t> a </a:t>
            </a:r>
            <a:r>
              <a:rPr lang="en-US" dirty="0" err="1"/>
              <a:t>ionilor</a:t>
            </a:r>
            <a:r>
              <a:rPr lang="en-US" dirty="0"/>
              <a:t> </a:t>
            </a:r>
            <a:r>
              <a:rPr lang="en-US" b="1" dirty="0" err="1"/>
              <a:t>prin</a:t>
            </a:r>
            <a:r>
              <a:rPr lang="en-US" b="1" dirty="0"/>
              <a:t> </a:t>
            </a:r>
            <a:r>
              <a:rPr lang="en-US" b="1" dirty="0" err="1"/>
              <a:t>pompe</a:t>
            </a:r>
            <a:r>
              <a:rPr lang="ro-RO" dirty="0"/>
              <a:t>;</a:t>
            </a:r>
            <a:r>
              <a:rPr lang="en-US" dirty="0"/>
              <a:t> 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au </a:t>
            </a:r>
            <a:r>
              <a:rPr lang="ro-RO" dirty="0"/>
              <a:t>con</a:t>
            </a:r>
            <a:r>
              <a:rPr lang="en-US" dirty="0" err="1"/>
              <a:t>dus</a:t>
            </a:r>
            <a:r>
              <a:rPr lang="en-US" dirty="0"/>
              <a:t> la o </a:t>
            </a:r>
            <a:r>
              <a:rPr lang="en-US" dirty="0" err="1"/>
              <a:t>separare</a:t>
            </a:r>
            <a:r>
              <a:rPr lang="en-US" dirty="0"/>
              <a:t> a </a:t>
            </a:r>
            <a:r>
              <a:rPr lang="en-US" dirty="0" err="1"/>
              <a:t>eforturilor</a:t>
            </a:r>
            <a:r>
              <a:rPr lang="en-US" dirty="0"/>
              <a:t> de </a:t>
            </a:r>
            <a:r>
              <a:rPr lang="en-US" dirty="0" err="1"/>
              <a:t>înțelegere</a:t>
            </a:r>
            <a:r>
              <a:rPr lang="en-US" dirty="0"/>
              <a:t> a </a:t>
            </a:r>
            <a:r>
              <a:rPr lang="en-US" dirty="0" err="1"/>
              <a:t>acestora</a:t>
            </a:r>
            <a:r>
              <a:rPr lang="en-US" dirty="0"/>
              <a:t>. </a:t>
            </a:r>
            <a:endParaRPr lang="ro-RO" dirty="0"/>
          </a:p>
          <a:p>
            <a:pPr marL="0" indent="0">
              <a:buNone/>
            </a:pPr>
            <a:r>
              <a:rPr lang="ro-RO" dirty="0"/>
              <a:t>Dar, </a:t>
            </a:r>
            <a:r>
              <a:rPr lang="en-US" dirty="0"/>
              <a:t>recent</a:t>
            </a:r>
            <a:r>
              <a:rPr lang="ro-RO" dirty="0"/>
              <a:t>,</a:t>
            </a:r>
            <a:r>
              <a:rPr lang="en-US" dirty="0"/>
              <a:t> </a:t>
            </a:r>
            <a:r>
              <a:rPr lang="en-US" dirty="0" err="1"/>
              <a:t>măsurătorile</a:t>
            </a:r>
            <a:r>
              <a:rPr lang="ro-RO" dirty="0"/>
              <a:t> de înaltă rezoluție</a:t>
            </a:r>
            <a:r>
              <a:rPr lang="en-US" dirty="0"/>
              <a:t> ale </a:t>
            </a:r>
            <a:r>
              <a:rPr lang="en-US" dirty="0" err="1"/>
              <a:t>exemplelor</a:t>
            </a:r>
            <a:r>
              <a:rPr lang="en-US" dirty="0"/>
              <a:t> din </a:t>
            </a:r>
            <a:r>
              <a:rPr lang="en-US" dirty="0" err="1"/>
              <a:t>ambele</a:t>
            </a:r>
            <a:r>
              <a:rPr lang="en-US" dirty="0"/>
              <a:t> </a:t>
            </a:r>
            <a:r>
              <a:rPr lang="en-US" dirty="0" err="1"/>
              <a:t>clase</a:t>
            </a:r>
            <a:r>
              <a:rPr lang="en-US" dirty="0"/>
              <a:t> </a:t>
            </a:r>
            <a:r>
              <a:rPr lang="ro-RO" dirty="0"/>
              <a:t>sugerează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canalele</a:t>
            </a:r>
            <a:r>
              <a:rPr lang="en-US" dirty="0"/>
              <a:t> </a:t>
            </a:r>
            <a:r>
              <a:rPr lang="en-US" dirty="0" err="1"/>
              <a:t>ionice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pompele</a:t>
            </a:r>
            <a:r>
              <a:rPr lang="en-US" dirty="0"/>
              <a:t> </a:t>
            </a:r>
            <a:r>
              <a:rPr lang="en-US" dirty="0" err="1"/>
              <a:t>ionice</a:t>
            </a:r>
            <a:r>
              <a:rPr lang="en-US" dirty="0"/>
              <a:t> nu sunt </a:t>
            </a:r>
            <a:r>
              <a:rPr lang="en-US" dirty="0" err="1"/>
              <a:t>atât</a:t>
            </a:r>
            <a:r>
              <a:rPr lang="en-US" dirty="0"/>
              <a:t> de </a:t>
            </a:r>
            <a:r>
              <a:rPr lang="en-US" dirty="0" err="1"/>
              <a:t>diferite</a:t>
            </a:r>
            <a:r>
              <a:rPr lang="ro-RO" dirty="0"/>
              <a:t> </a:t>
            </a:r>
            <a:r>
              <a:rPr lang="en-US" dirty="0" err="1"/>
              <a:t>și</a:t>
            </a:r>
            <a:r>
              <a:rPr lang="en-US" dirty="0"/>
              <a:t>, de </a:t>
            </a:r>
            <a:r>
              <a:rPr lang="en-US" dirty="0" err="1"/>
              <a:t>fapt</a:t>
            </a:r>
            <a:r>
              <a:rPr lang="en-US" dirty="0"/>
              <a:t>, au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comun</a:t>
            </a:r>
            <a:r>
              <a:rPr lang="en-US" dirty="0"/>
              <a:t>. </a:t>
            </a:r>
            <a:endParaRPr lang="ro-RO" dirty="0"/>
          </a:p>
          <a:p>
            <a:pPr marL="0" indent="0">
              <a:buNone/>
            </a:pPr>
            <a:r>
              <a:rPr lang="en-US" dirty="0" err="1">
                <a:solidFill>
                  <a:srgbClr val="0070C0"/>
                </a:solidFill>
              </a:rPr>
              <a:t>doi</a:t>
            </a:r>
            <a:r>
              <a:rPr lang="en-US" dirty="0">
                <a:solidFill>
                  <a:srgbClr val="0070C0"/>
                </a:solidFill>
              </a:rPr>
              <a:t>: 10.1038/nrm2668</a:t>
            </a:r>
            <a:endParaRPr lang="ro-RO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094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DDCE8-262A-D606-7F82-EB954FD8C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814" y="194791"/>
            <a:ext cx="4566446" cy="1325563"/>
          </a:xfrm>
        </p:spPr>
        <p:txBody>
          <a:bodyPr/>
          <a:lstStyle/>
          <a:p>
            <a:pPr algn="ctr"/>
            <a:r>
              <a:rPr lang="ro-RO" b="1" dirty="0"/>
              <a:t>Transportul activ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D5FCE6-E44B-BA58-02AD-6B74C43CE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849" y="974388"/>
            <a:ext cx="5061914" cy="49092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A10419-12CE-E0FA-EC3A-EF7BB697E664}"/>
              </a:ext>
            </a:extLst>
          </p:cNvPr>
          <p:cNvSpPr txBox="1"/>
          <p:nvPr/>
        </p:nvSpPr>
        <p:spPr>
          <a:xfrm>
            <a:off x="358588" y="1677052"/>
            <a:ext cx="519056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Transportul</a:t>
            </a:r>
            <a:r>
              <a:rPr lang="en-US" sz="2400" dirty="0"/>
              <a:t> </a:t>
            </a:r>
            <a:r>
              <a:rPr lang="en-US" sz="2400" dirty="0" err="1"/>
              <a:t>activ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membrană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mișcarea</a:t>
            </a:r>
            <a:r>
              <a:rPr lang="en-US" sz="2400" dirty="0"/>
              <a:t> </a:t>
            </a:r>
            <a:r>
              <a:rPr lang="en-US" sz="2400" dirty="0" err="1"/>
              <a:t>moleculelor</a:t>
            </a:r>
            <a:r>
              <a:rPr lang="ro-RO" sz="2400" dirty="0"/>
              <a:t> contra</a:t>
            </a:r>
            <a:r>
              <a:rPr lang="en-US" sz="2400" dirty="0"/>
              <a:t> </a:t>
            </a:r>
            <a:r>
              <a:rPr lang="en-US" sz="2400" dirty="0" err="1">
                <a:hlinkClick r:id="rId3"/>
              </a:rPr>
              <a:t>gradientului</a:t>
            </a:r>
            <a:r>
              <a:rPr lang="en-US" sz="2400" dirty="0">
                <a:hlinkClick r:id="rId3"/>
              </a:rPr>
              <a:t> de </a:t>
            </a:r>
            <a:r>
              <a:rPr lang="en-US" sz="2400" dirty="0" err="1">
                <a:hlinkClick r:id="rId3"/>
              </a:rPr>
              <a:t>concentrație</a:t>
            </a:r>
            <a:r>
              <a:rPr lang="en-US" sz="2400" dirty="0"/>
              <a:t>), </a:t>
            </a:r>
            <a:r>
              <a:rPr lang="en-US" sz="2400" dirty="0" err="1"/>
              <a:t>necesitând</a:t>
            </a:r>
            <a:r>
              <a:rPr lang="en-US" sz="2400" dirty="0"/>
              <a:t> </a:t>
            </a:r>
            <a:r>
              <a:rPr lang="en-US" sz="2400" b="1" dirty="0" err="1">
                <a:hlinkClick r:id="rId4"/>
              </a:rPr>
              <a:t>energie</a:t>
            </a:r>
            <a:r>
              <a:rPr lang="en-US" sz="2400" dirty="0"/>
              <a:t> </a:t>
            </a:r>
            <a:r>
              <a:rPr lang="en-US" sz="2400" dirty="0" err="1"/>
              <a:t>celulară</a:t>
            </a:r>
            <a:r>
              <a:rPr lang="en-US" sz="2400" dirty="0"/>
              <a:t> (de </a:t>
            </a:r>
            <a:r>
              <a:rPr lang="en-US" sz="2400" dirty="0" err="1"/>
              <a:t>obicei</a:t>
            </a:r>
            <a:r>
              <a:rPr lang="en-US" sz="2400" dirty="0"/>
              <a:t> sub </a:t>
            </a:r>
            <a:r>
              <a:rPr lang="en-US" sz="2400" dirty="0" err="1"/>
              <a:t>formă</a:t>
            </a:r>
            <a:r>
              <a:rPr lang="en-US" sz="2400" dirty="0"/>
              <a:t> de </a:t>
            </a:r>
            <a:r>
              <a:rPr lang="en-US" sz="2400" dirty="0">
                <a:hlinkClick r:id="rId5"/>
              </a:rPr>
              <a:t>ATP</a:t>
            </a:r>
            <a:r>
              <a:rPr lang="en-US" sz="2400" dirty="0"/>
              <a:t>). </a:t>
            </a:r>
            <a:endParaRPr lang="ro-R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/>
              <a:t>P</a:t>
            </a:r>
            <a:r>
              <a:rPr lang="en-US" sz="2400" dirty="0" err="1"/>
              <a:t>roces</a:t>
            </a:r>
            <a:r>
              <a:rPr lang="ro-RO" sz="2400" dirty="0" err="1"/>
              <a:t>ul</a:t>
            </a:r>
            <a:r>
              <a:rPr lang="en-US" sz="2400" dirty="0"/>
              <a:t> se </a:t>
            </a:r>
            <a:r>
              <a:rPr lang="en-US" sz="2400" dirty="0" err="1"/>
              <a:t>realizează</a:t>
            </a:r>
            <a:r>
              <a:rPr lang="en-US" sz="2400" dirty="0"/>
              <a:t> cu </a:t>
            </a:r>
            <a:r>
              <a:rPr lang="en-US" sz="2400" dirty="0" err="1"/>
              <a:t>ajutorul</a:t>
            </a:r>
            <a:r>
              <a:rPr lang="en-US" sz="2400" dirty="0"/>
              <a:t> </a:t>
            </a:r>
            <a:r>
              <a:rPr lang="en-US" sz="2400" u="sng" dirty="0" err="1">
                <a:solidFill>
                  <a:srgbClr val="0070C0"/>
                </a:solidFill>
              </a:rPr>
              <a:t>proteinelor</a:t>
            </a:r>
            <a:r>
              <a:rPr lang="en-US" sz="2400" u="sng" dirty="0">
                <a:solidFill>
                  <a:srgbClr val="0070C0"/>
                </a:solidFill>
              </a:rPr>
              <a:t> de transport </a:t>
            </a:r>
            <a:r>
              <a:rPr lang="en-US" sz="2400" u="sng" dirty="0" err="1">
                <a:solidFill>
                  <a:srgbClr val="0070C0"/>
                </a:solidFill>
              </a:rPr>
              <a:t>specializate</a:t>
            </a:r>
            <a:r>
              <a:rPr lang="en-US" sz="2400" dirty="0"/>
              <a:t>, precum </a:t>
            </a:r>
            <a:r>
              <a:rPr lang="en-US" sz="2400" dirty="0" err="1"/>
              <a:t>pompele</a:t>
            </a:r>
            <a:r>
              <a:rPr lang="en-US" sz="2400" dirty="0"/>
              <a:t> </a:t>
            </a:r>
            <a:r>
              <a:rPr lang="en-US" sz="2400" dirty="0" err="1"/>
              <a:t>ionice</a:t>
            </a:r>
            <a:r>
              <a:rPr lang="en-US" sz="2400" dirty="0"/>
              <a:t>,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permite</a:t>
            </a:r>
            <a:r>
              <a:rPr lang="en-US" sz="2400" dirty="0"/>
              <a:t> </a:t>
            </a:r>
            <a:r>
              <a:rPr lang="en-US" sz="2400" dirty="0" err="1"/>
              <a:t>celulelor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acumuleze</a:t>
            </a:r>
            <a:r>
              <a:rPr lang="en-US" sz="2400" dirty="0"/>
              <a:t> </a:t>
            </a:r>
            <a:r>
              <a:rPr lang="en-US" sz="2400" dirty="0" err="1"/>
              <a:t>nutrienți</a:t>
            </a:r>
            <a:r>
              <a:rPr lang="en-US" sz="2400" dirty="0"/>
              <a:t> </a:t>
            </a:r>
            <a:r>
              <a:rPr lang="en-US" sz="2400" dirty="0" err="1"/>
              <a:t>esențiali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elimine</a:t>
            </a:r>
            <a:r>
              <a:rPr lang="en-US" sz="2400" dirty="0"/>
              <a:t> </a:t>
            </a:r>
            <a:r>
              <a:rPr lang="en-US" sz="2400" dirty="0" err="1"/>
              <a:t>substanțe</a:t>
            </a:r>
            <a:r>
              <a:rPr lang="en-US" sz="2400" dirty="0"/>
              <a:t> </a:t>
            </a:r>
            <a:r>
              <a:rPr lang="en-US" sz="2400" dirty="0" err="1"/>
              <a:t>deșeuri</a:t>
            </a:r>
            <a:r>
              <a:rPr lang="en-US" sz="24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625832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7C2C3-956D-F69E-EA5C-A0F9FE5B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/>
              <a:t>Pompe de ioni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6E94B-EB4F-2BCA-3931-D69723617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3555"/>
            <a:ext cx="10744200" cy="4351338"/>
          </a:xfrm>
        </p:spPr>
        <p:txBody>
          <a:bodyPr/>
          <a:lstStyle/>
          <a:p>
            <a:r>
              <a:rPr lang="en-US" dirty="0" err="1"/>
              <a:t>Pompele</a:t>
            </a:r>
            <a:r>
              <a:rPr lang="en-US" dirty="0"/>
              <a:t> </a:t>
            </a:r>
            <a:r>
              <a:rPr lang="en-US" dirty="0" err="1"/>
              <a:t>ionice</a:t>
            </a:r>
            <a:r>
              <a:rPr lang="en-US" dirty="0"/>
              <a:t> sunt </a:t>
            </a:r>
            <a:r>
              <a:rPr lang="en-US" dirty="0" err="1"/>
              <a:t>proteine</a:t>
            </a:r>
            <a:r>
              <a:rPr lang="en-US" dirty="0"/>
              <a:t> ​​din </a:t>
            </a:r>
            <a:r>
              <a:rPr lang="en-US" dirty="0" err="1"/>
              <a:t>membranele</a:t>
            </a:r>
            <a:r>
              <a:rPr lang="en-US" dirty="0"/>
              <a:t> </a:t>
            </a:r>
            <a:r>
              <a:rPr lang="en-US" dirty="0" err="1"/>
              <a:t>celulare</a:t>
            </a:r>
            <a:r>
              <a:rPr lang="en-US" dirty="0"/>
              <a:t> care </a:t>
            </a:r>
            <a:r>
              <a:rPr lang="en-US" dirty="0" err="1"/>
              <a:t>transportă</a:t>
            </a:r>
            <a:r>
              <a:rPr lang="en-US" dirty="0"/>
              <a:t> </a:t>
            </a:r>
            <a:r>
              <a:rPr lang="en-US" dirty="0" err="1"/>
              <a:t>activ</a:t>
            </a:r>
            <a:r>
              <a:rPr lang="en-US" dirty="0"/>
              <a:t> </a:t>
            </a:r>
            <a:r>
              <a:rPr lang="en-US" dirty="0" err="1"/>
              <a:t>ionii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membrană</a:t>
            </a:r>
            <a:r>
              <a:rPr lang="en-US" dirty="0"/>
              <a:t> </a:t>
            </a:r>
            <a:r>
              <a:rPr lang="en-US" dirty="0" err="1"/>
              <a:t>împotriva</a:t>
            </a:r>
            <a:r>
              <a:rPr lang="en-US" dirty="0"/>
              <a:t> </a:t>
            </a:r>
            <a:r>
              <a:rPr lang="en-US" dirty="0" err="1"/>
              <a:t>gradientului</a:t>
            </a:r>
            <a:r>
              <a:rPr lang="en-US" dirty="0"/>
              <a:t> lor de </a:t>
            </a:r>
            <a:r>
              <a:rPr lang="en-US" dirty="0" err="1"/>
              <a:t>concentrație</a:t>
            </a:r>
            <a:r>
              <a:rPr lang="en-US" dirty="0"/>
              <a:t>, </a:t>
            </a:r>
            <a:r>
              <a:rPr lang="en-US" dirty="0" err="1"/>
              <a:t>utilizând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 din </a:t>
            </a:r>
            <a:r>
              <a:rPr lang="en-US" dirty="0" err="1"/>
              <a:t>surse</a:t>
            </a:r>
            <a:r>
              <a:rPr lang="en-US" dirty="0"/>
              <a:t> precum </a:t>
            </a:r>
            <a:r>
              <a:rPr lang="en-US" dirty="0" err="1"/>
              <a:t>hidroliza</a:t>
            </a:r>
            <a:r>
              <a:rPr lang="en-US" dirty="0"/>
              <a:t> ATP-</a:t>
            </a:r>
            <a:r>
              <a:rPr lang="en-US" dirty="0" err="1"/>
              <a:t>ului</a:t>
            </a:r>
            <a:r>
              <a:rPr lang="en-US" dirty="0"/>
              <a:t>.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Acestea</a:t>
            </a:r>
            <a:r>
              <a:rPr lang="en-US" dirty="0"/>
              <a:t> sunt </a:t>
            </a:r>
            <a:r>
              <a:rPr lang="en-US" dirty="0" err="1"/>
              <a:t>cruciale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ro-RO" dirty="0"/>
              <a:t>:</a:t>
            </a:r>
          </a:p>
          <a:p>
            <a:r>
              <a:rPr lang="en-US" dirty="0"/>
              <a:t> </a:t>
            </a:r>
            <a:r>
              <a:rPr lang="en-US" dirty="0" err="1"/>
              <a:t>menținerea</a:t>
            </a:r>
            <a:r>
              <a:rPr lang="en-US" dirty="0"/>
              <a:t> </a:t>
            </a:r>
            <a:r>
              <a:rPr lang="en-US" dirty="0" err="1"/>
              <a:t>homeostaziei</a:t>
            </a:r>
            <a:r>
              <a:rPr lang="en-US" dirty="0"/>
              <a:t> </a:t>
            </a:r>
            <a:r>
              <a:rPr lang="en-US" dirty="0" err="1"/>
              <a:t>celulare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reglarea</a:t>
            </a:r>
            <a:r>
              <a:rPr lang="en-US" dirty="0"/>
              <a:t> </a:t>
            </a:r>
            <a:r>
              <a:rPr lang="en-US" dirty="0" err="1"/>
              <a:t>concentrațiilor</a:t>
            </a:r>
            <a:r>
              <a:rPr lang="en-US" dirty="0"/>
              <a:t> de </a:t>
            </a:r>
            <a:r>
              <a:rPr lang="en-US" dirty="0" err="1"/>
              <a:t>ioni</a:t>
            </a:r>
            <a:r>
              <a:rPr lang="en-US" dirty="0"/>
              <a:t>, </a:t>
            </a:r>
            <a:endParaRPr lang="ro-RO" dirty="0"/>
          </a:p>
          <a:p>
            <a:r>
              <a:rPr lang="en-US" dirty="0" err="1"/>
              <a:t>stabilirea</a:t>
            </a:r>
            <a:r>
              <a:rPr lang="en-US" dirty="0"/>
              <a:t> </a:t>
            </a:r>
            <a:r>
              <a:rPr lang="en-US" dirty="0" err="1"/>
              <a:t>potențialelor</a:t>
            </a:r>
            <a:r>
              <a:rPr lang="en-US" dirty="0"/>
              <a:t> de </a:t>
            </a:r>
            <a:r>
              <a:rPr lang="en-US" dirty="0" err="1"/>
              <a:t>membrană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endParaRPr lang="ro-RO" dirty="0"/>
          </a:p>
          <a:p>
            <a:r>
              <a:rPr lang="en-US" dirty="0" err="1"/>
              <a:t>facilitarea</a:t>
            </a:r>
            <a:r>
              <a:rPr lang="en-US" dirty="0"/>
              <a:t> </a:t>
            </a:r>
            <a:r>
              <a:rPr lang="en-US" dirty="0" err="1"/>
              <a:t>proceselor</a:t>
            </a:r>
            <a:r>
              <a:rPr lang="en-US" dirty="0"/>
              <a:t> precum </a:t>
            </a:r>
            <a:r>
              <a:rPr lang="en-US" dirty="0" err="1"/>
              <a:t>transmiterea</a:t>
            </a:r>
            <a:r>
              <a:rPr lang="en-US" dirty="0"/>
              <a:t> </a:t>
            </a:r>
            <a:r>
              <a:rPr lang="en-US" dirty="0" err="1"/>
              <a:t>semnalelor</a:t>
            </a:r>
            <a:r>
              <a:rPr lang="en-US" dirty="0"/>
              <a:t> </a:t>
            </a:r>
            <a:r>
              <a:rPr lang="en-US" dirty="0" err="1"/>
              <a:t>nervoase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contracția</a:t>
            </a:r>
            <a:r>
              <a:rPr lang="en-US" dirty="0"/>
              <a:t> </a:t>
            </a:r>
            <a:r>
              <a:rPr lang="en-US" dirty="0" err="1"/>
              <a:t>musculară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408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FA694-F86B-C1B0-8883-C345AC2A7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807" y="315249"/>
            <a:ext cx="10782993" cy="1325563"/>
          </a:xfrm>
        </p:spPr>
        <p:txBody>
          <a:bodyPr/>
          <a:lstStyle/>
          <a:p>
            <a:r>
              <a:rPr lang="ro-RO" b="1" dirty="0"/>
              <a:t>Diferențele între canale ionice și pompe ionice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05BDC-8378-A969-0A7D-E68B7DE86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07" y="1825625"/>
            <a:ext cx="1105038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/>
              <a:t>Fluxul</a:t>
            </a:r>
            <a:r>
              <a:rPr lang="en-US" b="1" dirty="0"/>
              <a:t> de </a:t>
            </a:r>
            <a:r>
              <a:rPr lang="en-US" b="1" dirty="0" err="1"/>
              <a:t>ioni</a:t>
            </a:r>
            <a:r>
              <a:rPr lang="en-US" b="1" dirty="0"/>
              <a:t> </a:t>
            </a:r>
            <a:r>
              <a:rPr lang="en-US" b="1" dirty="0" err="1"/>
              <a:t>prin</a:t>
            </a:r>
            <a:r>
              <a:rPr lang="en-US" b="1" dirty="0"/>
              <a:t> </a:t>
            </a:r>
            <a:r>
              <a:rPr lang="en-US" b="1" dirty="0" err="1"/>
              <a:t>canale</a:t>
            </a:r>
            <a:r>
              <a:rPr lang="en-US" b="1" dirty="0"/>
              <a:t> </a:t>
            </a:r>
            <a:r>
              <a:rPr lang="en-US" dirty="0" err="1"/>
              <a:t>generează</a:t>
            </a:r>
            <a:r>
              <a:rPr lang="en-US" dirty="0"/>
              <a:t> </a:t>
            </a:r>
            <a:r>
              <a:rPr lang="en-US" dirty="0" err="1"/>
              <a:t>curenți</a:t>
            </a:r>
            <a:r>
              <a:rPr lang="en-US" dirty="0"/>
              <a:t> </a:t>
            </a:r>
            <a:r>
              <a:rPr lang="en-US" dirty="0" err="1"/>
              <a:t>electrici</a:t>
            </a:r>
            <a:r>
              <a:rPr lang="en-US" dirty="0"/>
              <a:t> </a:t>
            </a:r>
            <a:r>
              <a:rPr lang="en-US" dirty="0" err="1"/>
              <a:t>transmembranari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Curenții</a:t>
            </a:r>
            <a:r>
              <a:rPr lang="en-US" dirty="0"/>
              <a:t> de </a:t>
            </a:r>
            <a:r>
              <a:rPr lang="en-US" dirty="0" err="1"/>
              <a:t>ioni</a:t>
            </a:r>
            <a:r>
              <a:rPr lang="en-US" dirty="0"/>
              <a:t> de Na </a:t>
            </a:r>
            <a:r>
              <a:rPr lang="en-US" dirty="0" err="1"/>
              <a:t>sau</a:t>
            </a:r>
            <a:r>
              <a:rPr lang="en-US" dirty="0"/>
              <a:t> K </a:t>
            </a:r>
            <a:r>
              <a:rPr lang="en-US" dirty="0" err="1"/>
              <a:t>provoacă</a:t>
            </a:r>
            <a:r>
              <a:rPr lang="en-US" dirty="0"/>
              <a:t> </a:t>
            </a:r>
            <a:r>
              <a:rPr lang="en-US" i="1" dirty="0" err="1"/>
              <a:t>modificări</a:t>
            </a:r>
            <a:r>
              <a:rPr lang="en-US" i="1" dirty="0"/>
              <a:t> ale </a:t>
            </a:r>
            <a:r>
              <a:rPr lang="en-US" i="1" dirty="0" err="1"/>
              <a:t>potențialului</a:t>
            </a:r>
            <a:r>
              <a:rPr lang="en-US" i="1" dirty="0"/>
              <a:t> </a:t>
            </a:r>
            <a:r>
              <a:rPr lang="en-US" i="1" dirty="0" err="1"/>
              <a:t>membranei</a:t>
            </a:r>
            <a:r>
              <a:rPr lang="en-US" i="1" dirty="0"/>
              <a:t> </a:t>
            </a:r>
            <a:r>
              <a:rPr lang="en-US" dirty="0"/>
              <a:t>care </a:t>
            </a:r>
            <a:r>
              <a:rPr lang="en-US" dirty="0" err="1"/>
              <a:t>acționează</a:t>
            </a:r>
            <a:r>
              <a:rPr lang="en-US" dirty="0"/>
              <a:t> ca </a:t>
            </a:r>
            <a:r>
              <a:rPr lang="en-US" dirty="0" err="1"/>
              <a:t>semnale</a:t>
            </a:r>
            <a:r>
              <a:rPr lang="en-US" dirty="0"/>
              <a:t> </a:t>
            </a:r>
            <a:r>
              <a:rPr lang="en-US" dirty="0" err="1"/>
              <a:t>fizice</a:t>
            </a:r>
            <a:r>
              <a:rPr lang="en-US" dirty="0"/>
              <a:t>, </a:t>
            </a:r>
            <a:endParaRPr lang="ro-RO" dirty="0"/>
          </a:p>
          <a:p>
            <a:r>
              <a:rPr lang="ro-RO" dirty="0"/>
              <a:t>C</a:t>
            </a:r>
            <a:r>
              <a:rPr lang="en-US" dirty="0" err="1"/>
              <a:t>urenții</a:t>
            </a:r>
            <a:r>
              <a:rPr lang="en-US" dirty="0"/>
              <a:t> de Ca, </a:t>
            </a:r>
            <a:r>
              <a:rPr lang="en-US" dirty="0" err="1"/>
              <a:t>ionii</a:t>
            </a:r>
            <a:r>
              <a:rPr lang="en-US" dirty="0"/>
              <a:t> de Ca </a:t>
            </a:r>
            <a:r>
              <a:rPr lang="en-US" dirty="0" err="1"/>
              <a:t>înșiși</a:t>
            </a:r>
            <a:r>
              <a:rPr lang="en-US" dirty="0"/>
              <a:t> </a:t>
            </a:r>
            <a:r>
              <a:rPr lang="en-US" i="1" dirty="0" err="1"/>
              <a:t>reprezintă</a:t>
            </a:r>
            <a:r>
              <a:rPr lang="en-US" i="1" dirty="0"/>
              <a:t> de </a:t>
            </a:r>
            <a:r>
              <a:rPr lang="en-US" i="1" dirty="0" err="1"/>
              <a:t>obicei</a:t>
            </a:r>
            <a:r>
              <a:rPr lang="en-US" i="1" dirty="0"/>
              <a:t> </a:t>
            </a:r>
            <a:r>
              <a:rPr lang="en-US" i="1" dirty="0" err="1"/>
              <a:t>semnalul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caz</a:t>
            </a:r>
            <a:r>
              <a:rPr lang="en-US" dirty="0"/>
              <a:t> </a:t>
            </a:r>
            <a:r>
              <a:rPr lang="en-US" dirty="0" err="1"/>
              <a:t>chimic</a:t>
            </a:r>
            <a:r>
              <a:rPr lang="en-US" dirty="0"/>
              <a:t>. </a:t>
            </a:r>
            <a:endParaRPr lang="ro-RO" dirty="0"/>
          </a:p>
          <a:p>
            <a:r>
              <a:rPr lang="ro-RO" dirty="0"/>
              <a:t>C</a:t>
            </a:r>
            <a:r>
              <a:rPr lang="en-US" dirty="0" err="1"/>
              <a:t>urenții</a:t>
            </a:r>
            <a:r>
              <a:rPr lang="en-US" dirty="0"/>
              <a:t> de </a:t>
            </a:r>
            <a:r>
              <a:rPr lang="en-US" dirty="0" err="1"/>
              <a:t>ioni</a:t>
            </a:r>
            <a:r>
              <a:rPr lang="en-US" dirty="0"/>
              <a:t> de Cl </a:t>
            </a:r>
            <a:r>
              <a:rPr lang="en-US" dirty="0" err="1"/>
              <a:t>tind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i="1" dirty="0" err="1"/>
              <a:t>stabilizeze</a:t>
            </a:r>
            <a:r>
              <a:rPr lang="en-US" i="1" dirty="0"/>
              <a:t> </a:t>
            </a:r>
            <a:r>
              <a:rPr lang="en-US" i="1" dirty="0" err="1"/>
              <a:t>potențialele</a:t>
            </a:r>
            <a:r>
              <a:rPr lang="en-US" i="1" dirty="0"/>
              <a:t> </a:t>
            </a:r>
            <a:r>
              <a:rPr lang="en-US" i="1" dirty="0" err="1"/>
              <a:t>membranei</a:t>
            </a:r>
            <a:r>
              <a:rPr lang="en-US" dirty="0"/>
              <a:t>, de </a:t>
            </a:r>
            <a:r>
              <a:rPr lang="en-US" dirty="0" err="1"/>
              <a:t>exemplu</a:t>
            </a:r>
            <a:r>
              <a:rPr lang="en-US" dirty="0"/>
              <a:t>, la </a:t>
            </a:r>
            <a:r>
              <a:rPr lang="en-US" dirty="0" err="1"/>
              <a:t>sinapsele</a:t>
            </a:r>
            <a:r>
              <a:rPr lang="en-US" dirty="0"/>
              <a:t> </a:t>
            </a:r>
            <a:r>
              <a:rPr lang="en-US" dirty="0" err="1"/>
              <a:t>inhibitorii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fibrele</a:t>
            </a:r>
            <a:r>
              <a:rPr lang="en-US" dirty="0"/>
              <a:t> </a:t>
            </a:r>
            <a:r>
              <a:rPr lang="en-US" dirty="0" err="1"/>
              <a:t>musculare</a:t>
            </a:r>
            <a:r>
              <a:rPr lang="en-US" dirty="0"/>
              <a:t> </a:t>
            </a:r>
            <a:r>
              <a:rPr lang="en-US" dirty="0" err="1"/>
              <a:t>scheletice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faciliteze</a:t>
            </a:r>
            <a:r>
              <a:rPr lang="en-US" dirty="0"/>
              <a:t> </a:t>
            </a:r>
            <a:r>
              <a:rPr lang="en-US" dirty="0" err="1"/>
              <a:t>mișcarea</a:t>
            </a:r>
            <a:r>
              <a:rPr lang="en-US" dirty="0"/>
              <a:t> </a:t>
            </a:r>
            <a:r>
              <a:rPr lang="en-US" dirty="0" err="1"/>
              <a:t>transmembranară</a:t>
            </a:r>
            <a:r>
              <a:rPr lang="en-US" dirty="0"/>
              <a:t> a </a:t>
            </a:r>
            <a:r>
              <a:rPr lang="en-US" dirty="0" err="1"/>
              <a:t>sării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apei</a:t>
            </a:r>
            <a:r>
              <a:rPr lang="en-US" dirty="0"/>
              <a:t>. </a:t>
            </a:r>
            <a:endParaRPr lang="ro-RO" dirty="0"/>
          </a:p>
          <a:p>
            <a:pPr marL="0" indent="0">
              <a:buNone/>
            </a:pP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fluxul</a:t>
            </a:r>
            <a:r>
              <a:rPr lang="en-US" dirty="0"/>
              <a:t> de </a:t>
            </a:r>
            <a:r>
              <a:rPr lang="en-US" dirty="0" err="1"/>
              <a:t>ioni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canale</a:t>
            </a:r>
            <a:r>
              <a:rPr lang="en-US" dirty="0"/>
              <a:t> </a:t>
            </a:r>
            <a:r>
              <a:rPr lang="en-US" dirty="0" err="1"/>
              <a:t>disipă</a:t>
            </a:r>
            <a:r>
              <a:rPr lang="en-US" dirty="0"/>
              <a:t> </a:t>
            </a:r>
            <a:r>
              <a:rPr lang="en-US" dirty="0" err="1"/>
              <a:t>chiar</a:t>
            </a:r>
            <a:r>
              <a:rPr lang="en-US" dirty="0"/>
              <a:t> </a:t>
            </a:r>
            <a:r>
              <a:rPr lang="en-US" dirty="0" err="1"/>
              <a:t>gradienții</a:t>
            </a:r>
            <a:r>
              <a:rPr lang="en-US" dirty="0"/>
              <a:t> care </a:t>
            </a:r>
            <a:r>
              <a:rPr lang="en-US" dirty="0" err="1"/>
              <a:t>îl</a:t>
            </a:r>
            <a:r>
              <a:rPr lang="en-US" dirty="0"/>
              <a:t> </a:t>
            </a:r>
            <a:r>
              <a:rPr lang="en-US" dirty="0" err="1"/>
              <a:t>determină</a:t>
            </a:r>
            <a:r>
              <a:rPr lang="en-US" dirty="0"/>
              <a:t>, </a:t>
            </a:r>
            <a:r>
              <a:rPr lang="en-US" dirty="0" err="1"/>
              <a:t>canalele</a:t>
            </a:r>
            <a:r>
              <a:rPr lang="en-US" dirty="0"/>
              <a:t> </a:t>
            </a:r>
            <a:r>
              <a:rPr lang="en-US" dirty="0" err="1"/>
              <a:t>conțin</a:t>
            </a:r>
            <a:r>
              <a:rPr lang="en-US" dirty="0"/>
              <a:t> </a:t>
            </a:r>
            <a:r>
              <a:rPr lang="en-US" dirty="0" err="1"/>
              <a:t>porți</a:t>
            </a:r>
            <a:r>
              <a:rPr lang="en-US" dirty="0"/>
              <a:t> </a:t>
            </a:r>
            <a:r>
              <a:rPr lang="en-US" dirty="0" err="1"/>
              <a:t>reglate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activa</a:t>
            </a:r>
            <a:r>
              <a:rPr lang="en-US" dirty="0"/>
              <a:t> </a:t>
            </a:r>
            <a:r>
              <a:rPr lang="en-US" dirty="0" err="1"/>
              <a:t>fluxul</a:t>
            </a:r>
            <a:r>
              <a:rPr lang="en-US" dirty="0"/>
              <a:t> de </a:t>
            </a:r>
            <a:r>
              <a:rPr lang="en-US" dirty="0" err="1"/>
              <a:t>ioni</a:t>
            </a:r>
            <a:r>
              <a:rPr lang="en-US" dirty="0"/>
              <a:t> </a:t>
            </a:r>
            <a:r>
              <a:rPr lang="en-US" dirty="0" err="1"/>
              <a:t>doar</a:t>
            </a:r>
            <a:r>
              <a:rPr lang="en-US" dirty="0"/>
              <a:t>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nevoie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8846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9843A-B937-7705-B066-9AB6FE07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9618" cy="1325563"/>
          </a:xfrm>
        </p:spPr>
        <p:txBody>
          <a:bodyPr/>
          <a:lstStyle/>
          <a:p>
            <a:r>
              <a:rPr lang="it-IT" b="1" dirty="0"/>
              <a:t>Diferențele între canale ionice și pompe ionice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A04E9-7FEB-9215-338F-57AFEC6DE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„</a:t>
            </a:r>
            <a:r>
              <a:rPr lang="en-US" dirty="0" err="1"/>
              <a:t>Pompele</a:t>
            </a:r>
            <a:r>
              <a:rPr lang="en-US" dirty="0"/>
              <a:t>” </a:t>
            </a:r>
            <a:r>
              <a:rPr lang="en-US" dirty="0" err="1"/>
              <a:t>cuprind</a:t>
            </a:r>
            <a:r>
              <a:rPr lang="en-US" dirty="0"/>
              <a:t> </a:t>
            </a:r>
            <a:r>
              <a:rPr lang="en-US" dirty="0" err="1"/>
              <a:t>toți</a:t>
            </a:r>
            <a:r>
              <a:rPr lang="en-US" dirty="0"/>
              <a:t> </a:t>
            </a:r>
            <a:r>
              <a:rPr lang="en-US" dirty="0" err="1"/>
              <a:t>transportorii</a:t>
            </a:r>
            <a:r>
              <a:rPr lang="en-US" dirty="0"/>
              <a:t> </a:t>
            </a:r>
            <a:r>
              <a:rPr lang="en-US" dirty="0" err="1"/>
              <a:t>capabili</a:t>
            </a:r>
            <a:r>
              <a:rPr lang="en-US" dirty="0"/>
              <a:t> de transport </a:t>
            </a:r>
            <a:r>
              <a:rPr lang="en-US" dirty="0" err="1"/>
              <a:t>termodinamic</a:t>
            </a:r>
            <a:r>
              <a:rPr lang="en-US" dirty="0"/>
              <a:t> ascendent (</a:t>
            </a:r>
            <a:r>
              <a:rPr lang="en-US" dirty="0" err="1"/>
              <a:t>așa-numitul</a:t>
            </a:r>
            <a:r>
              <a:rPr lang="en-US" dirty="0"/>
              <a:t> transport </a:t>
            </a:r>
            <a:r>
              <a:rPr lang="en-US" dirty="0" err="1"/>
              <a:t>activ</a:t>
            </a:r>
            <a:r>
              <a:rPr lang="en-US" dirty="0"/>
              <a:t>). </a:t>
            </a:r>
            <a:endParaRPr lang="ro-RO" dirty="0"/>
          </a:p>
          <a:p>
            <a:r>
              <a:rPr lang="en-US" dirty="0" err="1"/>
              <a:t>Pompele</a:t>
            </a:r>
            <a:r>
              <a:rPr lang="en-US" dirty="0"/>
              <a:t> de </a:t>
            </a:r>
            <a:r>
              <a:rPr lang="en-US" dirty="0" err="1"/>
              <a:t>ioni</a:t>
            </a:r>
            <a:r>
              <a:rPr lang="en-US" dirty="0"/>
              <a:t> care </a:t>
            </a:r>
            <a:r>
              <a:rPr lang="en-US" dirty="0" err="1"/>
              <a:t>hidrolizează</a:t>
            </a:r>
            <a:r>
              <a:rPr lang="en-US" dirty="0"/>
              <a:t> ATP, </a:t>
            </a:r>
            <a:r>
              <a:rPr lang="en-US" dirty="0" err="1"/>
              <a:t>ATPazele</a:t>
            </a:r>
            <a:r>
              <a:rPr lang="en-US" dirty="0"/>
              <a:t>, sunt </a:t>
            </a:r>
            <a:r>
              <a:rPr lang="en-US" dirty="0" err="1"/>
              <a:t>uneori</a:t>
            </a:r>
            <a:r>
              <a:rPr lang="en-US" dirty="0"/>
              <a:t> </a:t>
            </a:r>
            <a:r>
              <a:rPr lang="en-US" i="1" dirty="0" err="1"/>
              <a:t>numite</a:t>
            </a:r>
            <a:r>
              <a:rPr lang="en-US" i="1" dirty="0"/>
              <a:t> </a:t>
            </a:r>
            <a:r>
              <a:rPr lang="en-US" i="1" dirty="0" err="1"/>
              <a:t>pompe</a:t>
            </a:r>
            <a:r>
              <a:rPr lang="en-US" i="1" dirty="0"/>
              <a:t> </a:t>
            </a:r>
            <a:r>
              <a:rPr lang="en-US" i="1" dirty="0" err="1"/>
              <a:t>primare</a:t>
            </a:r>
            <a:r>
              <a:rPr lang="en-US" i="1" dirty="0"/>
              <a:t> </a:t>
            </a:r>
            <a:r>
              <a:rPr lang="en-US" dirty="0" err="1"/>
              <a:t>pentru</a:t>
            </a:r>
            <a:r>
              <a:rPr lang="en-US" dirty="0"/>
              <a:t> a le </a:t>
            </a:r>
            <a:r>
              <a:rPr lang="en-US" dirty="0" err="1"/>
              <a:t>distinge</a:t>
            </a:r>
            <a:r>
              <a:rPr lang="en-US" dirty="0"/>
              <a:t> de </a:t>
            </a:r>
            <a:r>
              <a:rPr lang="en-US" dirty="0" err="1"/>
              <a:t>pompele</a:t>
            </a:r>
            <a:r>
              <a:rPr lang="en-US" dirty="0"/>
              <a:t> </a:t>
            </a:r>
            <a:r>
              <a:rPr lang="en-US" dirty="0" err="1"/>
              <a:t>secundare</a:t>
            </a:r>
            <a:r>
              <a:rPr lang="en-US" dirty="0"/>
              <a:t>. </a:t>
            </a:r>
            <a:endParaRPr lang="ro-RO" dirty="0"/>
          </a:p>
          <a:p>
            <a:r>
              <a:rPr lang="ro-RO" i="1" dirty="0"/>
              <a:t>Pompele secundare </a:t>
            </a:r>
            <a:r>
              <a:rPr lang="en-US" dirty="0" err="1"/>
              <a:t>exploatează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stocată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gradienții</a:t>
            </a:r>
            <a:r>
              <a:rPr lang="en-US" dirty="0"/>
              <a:t> </a:t>
            </a:r>
            <a:r>
              <a:rPr lang="en-US" dirty="0" err="1"/>
              <a:t>electrochimici</a:t>
            </a:r>
            <a:r>
              <a:rPr lang="en-US" dirty="0"/>
              <a:t> de </a:t>
            </a:r>
            <a:r>
              <a:rPr lang="en-US" dirty="0" err="1"/>
              <a:t>ioni</a:t>
            </a:r>
            <a:r>
              <a:rPr lang="en-US" dirty="0"/>
              <a:t> (</a:t>
            </a:r>
            <a:r>
              <a:rPr lang="en-US" dirty="0" err="1"/>
              <a:t>adesea</a:t>
            </a:r>
            <a:r>
              <a:rPr lang="en-US" dirty="0"/>
              <a:t> Na)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cuplarea</a:t>
            </a:r>
            <a:r>
              <a:rPr lang="en-US" dirty="0"/>
              <a:t> </a:t>
            </a:r>
            <a:r>
              <a:rPr lang="en-US" dirty="0" err="1"/>
              <a:t>termodinamică</a:t>
            </a:r>
            <a:r>
              <a:rPr lang="en-US" dirty="0"/>
              <a:t> a </a:t>
            </a:r>
            <a:r>
              <a:rPr lang="en-US" dirty="0" err="1"/>
              <a:t>mișcărilor</a:t>
            </a:r>
            <a:r>
              <a:rPr lang="en-US" dirty="0"/>
              <a:t> </a:t>
            </a:r>
            <a:r>
              <a:rPr lang="en-US" dirty="0" err="1"/>
              <a:t>descendente</a:t>
            </a:r>
            <a:r>
              <a:rPr lang="en-US" dirty="0"/>
              <a:t> ale </a:t>
            </a:r>
            <a:r>
              <a:rPr lang="en-US" dirty="0" err="1"/>
              <a:t>acelor</a:t>
            </a:r>
            <a:r>
              <a:rPr lang="en-US" dirty="0"/>
              <a:t> </a:t>
            </a:r>
            <a:r>
              <a:rPr lang="en-US" dirty="0" err="1"/>
              <a:t>ioni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declanșa</a:t>
            </a:r>
            <a:r>
              <a:rPr lang="en-US" dirty="0"/>
              <a:t> </a:t>
            </a:r>
            <a:r>
              <a:rPr lang="en-US" dirty="0" err="1"/>
              <a:t>transportul</a:t>
            </a:r>
            <a:r>
              <a:rPr lang="en-US" dirty="0"/>
              <a:t> ascendent al </a:t>
            </a:r>
            <a:r>
              <a:rPr lang="en-US" dirty="0" err="1"/>
              <a:t>unui</a:t>
            </a:r>
            <a:r>
              <a:rPr lang="en-US" dirty="0"/>
              <a:t> alt </a:t>
            </a:r>
            <a:r>
              <a:rPr lang="en-US" dirty="0" err="1"/>
              <a:t>substrat</a:t>
            </a:r>
            <a:r>
              <a:rPr lang="en-US" dirty="0"/>
              <a:t>; </a:t>
            </a:r>
            <a:endParaRPr lang="ro-RO" dirty="0"/>
          </a:p>
          <a:p>
            <a:r>
              <a:rPr lang="en-US" i="1" dirty="0" err="1"/>
              <a:t>Pompele</a:t>
            </a:r>
            <a:r>
              <a:rPr lang="en-US" i="1" dirty="0"/>
              <a:t> </a:t>
            </a:r>
            <a:r>
              <a:rPr lang="en-US" i="1" dirty="0" err="1"/>
              <a:t>secundare</a:t>
            </a:r>
            <a:r>
              <a:rPr lang="en-US" i="1" dirty="0"/>
              <a:t> sunt </a:t>
            </a:r>
            <a:r>
              <a:rPr lang="en-US" i="1" dirty="0" err="1"/>
              <a:t>uneori</a:t>
            </a:r>
            <a:r>
              <a:rPr lang="en-US" i="1" dirty="0"/>
              <a:t> </a:t>
            </a:r>
            <a:r>
              <a:rPr lang="en-US" i="1" dirty="0" err="1"/>
              <a:t>numite</a:t>
            </a:r>
            <a:r>
              <a:rPr lang="en-US" i="1" dirty="0"/>
              <a:t> co-</a:t>
            </a:r>
            <a:r>
              <a:rPr lang="en-US" i="1" dirty="0" err="1"/>
              <a:t>transportori</a:t>
            </a:r>
            <a:r>
              <a:rPr lang="en-US" dirty="0"/>
              <a:t>, contra-</a:t>
            </a:r>
            <a:r>
              <a:rPr lang="en-US" dirty="0" err="1"/>
              <a:t>transportori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schimbătoare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funcție</a:t>
            </a:r>
            <a:r>
              <a:rPr lang="en-US" dirty="0"/>
              <a:t> de </a:t>
            </a:r>
            <a:r>
              <a:rPr lang="en-US" dirty="0" err="1"/>
              <a:t>direcțiile</a:t>
            </a:r>
            <a:r>
              <a:rPr lang="en-US" dirty="0"/>
              <a:t> relative ale </a:t>
            </a:r>
            <a:r>
              <a:rPr lang="en-US" dirty="0" err="1"/>
              <a:t>fluxurilor</a:t>
            </a:r>
            <a:r>
              <a:rPr lang="en-US" dirty="0"/>
              <a:t> de </a:t>
            </a:r>
            <a:r>
              <a:rPr lang="en-US" dirty="0" err="1"/>
              <a:t>ioni</a:t>
            </a:r>
            <a:r>
              <a:rPr lang="en-US" dirty="0"/>
              <a:t> </a:t>
            </a:r>
            <a:r>
              <a:rPr lang="en-US" dirty="0" err="1"/>
              <a:t>cuplate</a:t>
            </a:r>
            <a:r>
              <a:rPr lang="en-US" dirty="0"/>
              <a:t>, </a:t>
            </a:r>
            <a:r>
              <a:rPr lang="en-US" dirty="0" err="1"/>
              <a:t>atât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​​</a:t>
            </a:r>
            <a:r>
              <a:rPr lang="en-US" dirty="0" err="1"/>
              <a:t>jos</a:t>
            </a:r>
            <a:r>
              <a:rPr lang="en-US" dirty="0"/>
              <a:t>,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sus.</a:t>
            </a:r>
          </a:p>
        </p:txBody>
      </p:sp>
    </p:spTree>
    <p:extLst>
      <p:ext uri="{BB962C8B-B14F-4D97-AF65-F5344CB8AC3E}">
        <p14:creationId xmlns:p14="http://schemas.microsoft.com/office/powerpoint/2010/main" val="13190431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25F93-3075-3594-E2F2-273D27554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3C4043"/>
                </a:solidFill>
                <a:latin typeface="+mn-lt"/>
              </a:rPr>
              <a:t>O singură poartă versus două porți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4860E-45AB-A894-9C5E-7C53C2410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>
                <a:highlight>
                  <a:srgbClr val="FFFF00"/>
                </a:highlight>
              </a:rPr>
              <a:t>Principala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diferență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între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canale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și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pompe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este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că</a:t>
            </a:r>
            <a:r>
              <a:rPr lang="en-US" dirty="0">
                <a:highlight>
                  <a:srgbClr val="FFFF00"/>
                </a:highlight>
              </a:rPr>
              <a:t> un canal nu are </a:t>
            </a:r>
            <a:r>
              <a:rPr lang="en-US" dirty="0" err="1">
                <a:highlight>
                  <a:srgbClr val="FFFF00"/>
                </a:highlight>
              </a:rPr>
              <a:t>nevoie</a:t>
            </a:r>
            <a:r>
              <a:rPr lang="en-US" dirty="0">
                <a:highlight>
                  <a:srgbClr val="FFFF00"/>
                </a:highlight>
              </a:rPr>
              <a:t> de </a:t>
            </a:r>
            <a:r>
              <a:rPr lang="en-US" dirty="0" err="1">
                <a:highlight>
                  <a:srgbClr val="FFFF00"/>
                </a:highlight>
              </a:rPr>
              <a:t>mai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mult</a:t>
            </a:r>
            <a:r>
              <a:rPr lang="en-US" dirty="0">
                <a:highlight>
                  <a:srgbClr val="FFFF00"/>
                </a:highlight>
              </a:rPr>
              <a:t> de o </a:t>
            </a:r>
            <a:r>
              <a:rPr lang="en-US" dirty="0" err="1">
                <a:highlight>
                  <a:srgbClr val="FFFF00"/>
                </a:highlight>
              </a:rPr>
              <a:t>singură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poartă</a:t>
            </a:r>
            <a:r>
              <a:rPr lang="en-US" dirty="0">
                <a:highlight>
                  <a:srgbClr val="FFFF00"/>
                </a:highlight>
              </a:rPr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ce o </a:t>
            </a:r>
            <a:r>
              <a:rPr lang="en-US" dirty="0" err="1"/>
              <a:t>pompă</a:t>
            </a:r>
            <a:r>
              <a:rPr lang="en-US" dirty="0"/>
              <a:t> are </a:t>
            </a:r>
            <a:r>
              <a:rPr lang="en-US" dirty="0" err="1"/>
              <a:t>nevoie</a:t>
            </a:r>
            <a:r>
              <a:rPr lang="en-US" dirty="0"/>
              <a:t> de cel </a:t>
            </a:r>
            <a:r>
              <a:rPr lang="en-US" dirty="0" err="1"/>
              <a:t>puțin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porți</a:t>
            </a:r>
            <a:r>
              <a:rPr lang="en-US" dirty="0"/>
              <a:t> care nu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trebui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niciodată</a:t>
            </a:r>
            <a:r>
              <a:rPr lang="en-US" dirty="0"/>
              <a:t> </a:t>
            </a:r>
            <a:r>
              <a:rPr lang="en-US" dirty="0" err="1"/>
              <a:t>deschise</a:t>
            </a:r>
            <a:r>
              <a:rPr lang="en-US" dirty="0"/>
              <a:t> </a:t>
            </a:r>
            <a:r>
              <a:rPr lang="en-US" dirty="0" err="1"/>
              <a:t>simultan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/>
              <a:t>Deci, ce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poartă</a:t>
            </a:r>
            <a:r>
              <a:rPr lang="en-US" dirty="0"/>
              <a:t>? O </a:t>
            </a:r>
            <a:r>
              <a:rPr lang="en-US" dirty="0" err="1"/>
              <a:t>poartă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considerată</a:t>
            </a:r>
            <a:r>
              <a:rPr lang="en-US" dirty="0"/>
              <a:t> a fi </a:t>
            </a:r>
            <a:r>
              <a:rPr lang="en-US" dirty="0" err="1"/>
              <a:t>partea</a:t>
            </a:r>
            <a:r>
              <a:rPr lang="en-US" dirty="0"/>
              <a:t> </a:t>
            </a:r>
            <a:r>
              <a:rPr lang="en-US" dirty="0" err="1"/>
              <a:t>proteinei</a:t>
            </a:r>
            <a:r>
              <a:rPr lang="en-US" dirty="0"/>
              <a:t> care </a:t>
            </a:r>
            <a:r>
              <a:rPr lang="en-US" dirty="0" err="1"/>
              <a:t>împiedică</a:t>
            </a:r>
            <a:r>
              <a:rPr lang="en-US" dirty="0"/>
              <a:t> </a:t>
            </a:r>
            <a:r>
              <a:rPr lang="en-US" dirty="0" err="1"/>
              <a:t>mișcarea</a:t>
            </a:r>
            <a:r>
              <a:rPr lang="en-US" dirty="0"/>
              <a:t> </a:t>
            </a:r>
            <a:r>
              <a:rPr lang="en-US" dirty="0" err="1"/>
              <a:t>ionilor</a:t>
            </a:r>
            <a:r>
              <a:rPr lang="en-US" dirty="0"/>
              <a:t> de-a </a:t>
            </a:r>
            <a:r>
              <a:rPr lang="en-US" dirty="0" err="1"/>
              <a:t>lungul</a:t>
            </a:r>
            <a:r>
              <a:rPr lang="en-US" dirty="0"/>
              <a:t> </a:t>
            </a:r>
            <a:r>
              <a:rPr lang="en-US" dirty="0" err="1"/>
              <a:t>căii</a:t>
            </a:r>
            <a:r>
              <a:rPr lang="en-US" dirty="0"/>
              <a:t> de </a:t>
            </a:r>
            <a:r>
              <a:rPr lang="en-US" dirty="0" err="1"/>
              <a:t>translocație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conformația</a:t>
            </a:r>
            <a:r>
              <a:rPr lang="en-US" dirty="0"/>
              <a:t> </a:t>
            </a:r>
            <a:r>
              <a:rPr lang="en-US" dirty="0" err="1"/>
              <a:t>prohibitivă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nu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conformația</a:t>
            </a:r>
            <a:r>
              <a:rPr lang="en-US" dirty="0"/>
              <a:t> </a:t>
            </a:r>
            <a:r>
              <a:rPr lang="en-US" dirty="0" err="1"/>
              <a:t>permisivă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Progresul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determinarea</a:t>
            </a:r>
            <a:r>
              <a:rPr lang="en-US" dirty="0"/>
              <a:t> </a:t>
            </a:r>
            <a:r>
              <a:rPr lang="en-US" dirty="0" err="1"/>
              <a:t>locațiilor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structurilor</a:t>
            </a:r>
            <a:r>
              <a:rPr lang="en-US" dirty="0"/>
              <a:t> </a:t>
            </a:r>
            <a:r>
              <a:rPr lang="ro-RO" dirty="0"/>
              <a:t>reale ale </a:t>
            </a:r>
            <a:r>
              <a:rPr lang="en-US" dirty="0" err="1"/>
              <a:t>porților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mecanismelor</a:t>
            </a:r>
            <a:r>
              <a:rPr lang="en-US" dirty="0"/>
              <a:t> de </a:t>
            </a:r>
            <a:r>
              <a:rPr lang="en-US" dirty="0" err="1"/>
              <a:t>închidere</a:t>
            </a:r>
            <a:r>
              <a:rPr lang="en-US" dirty="0"/>
              <a:t> </a:t>
            </a:r>
            <a:r>
              <a:rPr lang="ro-RO" dirty="0"/>
              <a:t>este </a:t>
            </a:r>
            <a:r>
              <a:rPr lang="en-US" dirty="0"/>
              <a:t>o </a:t>
            </a:r>
            <a:r>
              <a:rPr lang="en-US" dirty="0" err="1"/>
              <a:t>problemă</a:t>
            </a:r>
            <a:r>
              <a:rPr lang="en-US" dirty="0"/>
              <a:t> </a:t>
            </a:r>
            <a:r>
              <a:rPr lang="en-US" dirty="0" err="1"/>
              <a:t>majoră</a:t>
            </a:r>
            <a:r>
              <a:rPr lang="en-US" dirty="0"/>
              <a:t> </a:t>
            </a:r>
            <a:r>
              <a:rPr lang="en-US" dirty="0" err="1"/>
              <a:t>nerezolvată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domeniul</a:t>
            </a:r>
            <a:r>
              <a:rPr lang="en-US" dirty="0"/>
              <a:t> </a:t>
            </a:r>
            <a:r>
              <a:rPr lang="en-US" dirty="0" err="1"/>
              <a:t>transportului</a:t>
            </a:r>
            <a:r>
              <a:rPr lang="en-US" dirty="0"/>
              <a:t> de </a:t>
            </a:r>
            <a:r>
              <a:rPr lang="en-US" dirty="0" err="1"/>
              <a:t>ioni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/>
              <a:t>Cu toate </a:t>
            </a:r>
            <a:r>
              <a:rPr lang="en-US" dirty="0" err="1"/>
              <a:t>acestea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puțin</a:t>
            </a:r>
            <a:r>
              <a:rPr lang="en-US" dirty="0"/>
              <a:t> </a:t>
            </a:r>
            <a:r>
              <a:rPr lang="en-US" dirty="0" err="1"/>
              <a:t>probabil</a:t>
            </a:r>
            <a:r>
              <a:rPr lang="en-US" dirty="0"/>
              <a:t> ca o </a:t>
            </a:r>
            <a:r>
              <a:rPr lang="en-US" dirty="0" err="1"/>
              <a:t>poartă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formă</a:t>
            </a:r>
            <a:r>
              <a:rPr lang="en-US" dirty="0"/>
              <a:t> de </a:t>
            </a:r>
            <a:r>
              <a:rPr lang="en-US" dirty="0" err="1"/>
              <a:t>ușă</a:t>
            </a:r>
            <a:r>
              <a:rPr lang="en-US" dirty="0"/>
              <a:t>, precum </a:t>
            </a:r>
            <a:r>
              <a:rPr lang="en-US" dirty="0" err="1"/>
              <a:t>cele</a:t>
            </a:r>
            <a:r>
              <a:rPr lang="en-US" dirty="0"/>
              <a:t> din </a:t>
            </a:r>
            <a:r>
              <a:rPr lang="en-US" dirty="0" err="1"/>
              <a:t>diagramele</a:t>
            </a:r>
            <a:r>
              <a:rPr lang="en-US" dirty="0"/>
              <a:t> din Fig. 1,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găsită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natură</a:t>
            </a:r>
            <a:r>
              <a:rPr lang="en-US" dirty="0"/>
              <a:t>. </a:t>
            </a:r>
            <a:r>
              <a:rPr lang="en-US" dirty="0" err="1"/>
              <a:t>După</a:t>
            </a:r>
            <a:r>
              <a:rPr lang="en-US" dirty="0"/>
              <a:t> cum </a:t>
            </a:r>
            <a:r>
              <a:rPr lang="en-US" dirty="0" err="1"/>
              <a:t>vom</a:t>
            </a:r>
            <a:r>
              <a:rPr lang="en-US" dirty="0"/>
              <a:t> </a:t>
            </a:r>
            <a:r>
              <a:rPr lang="en-US" dirty="0" err="1"/>
              <a:t>vedea</a:t>
            </a:r>
            <a:r>
              <a:rPr lang="en-US" dirty="0"/>
              <a:t>, </a:t>
            </a:r>
            <a:r>
              <a:rPr lang="en-US" dirty="0" err="1"/>
              <a:t>exemple</a:t>
            </a:r>
            <a:r>
              <a:rPr lang="en-US" dirty="0"/>
              <a:t> de </a:t>
            </a:r>
            <a:r>
              <a:rPr lang="en-US" i="1" dirty="0" err="1"/>
              <a:t>porți</a:t>
            </a:r>
            <a:r>
              <a:rPr lang="en-US" i="1" dirty="0"/>
              <a:t> </a:t>
            </a:r>
            <a:r>
              <a:rPr lang="en-US" i="1" dirty="0" err="1"/>
              <a:t>identificate</a:t>
            </a:r>
            <a:r>
              <a:rPr lang="en-US" i="1" dirty="0"/>
              <a:t> </a:t>
            </a:r>
            <a:r>
              <a:rPr lang="en-US" dirty="0" err="1"/>
              <a:t>până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prezent</a:t>
            </a:r>
            <a:r>
              <a:rPr lang="en-US" dirty="0"/>
              <a:t> </a:t>
            </a:r>
            <a:r>
              <a:rPr lang="en-US" i="1" dirty="0" err="1"/>
              <a:t>includ</a:t>
            </a:r>
            <a:r>
              <a:rPr lang="en-US" i="1" dirty="0"/>
              <a:t> un </a:t>
            </a:r>
            <a:r>
              <a:rPr lang="en-US" i="1" dirty="0" err="1"/>
              <a:t>lanț</a:t>
            </a:r>
            <a:r>
              <a:rPr lang="en-US" i="1" dirty="0"/>
              <a:t> lateral cu un </a:t>
            </a:r>
            <a:r>
              <a:rPr lang="en-US" i="1" dirty="0" err="1"/>
              <a:t>singur</a:t>
            </a:r>
            <a:r>
              <a:rPr lang="en-US" i="1" dirty="0"/>
              <a:t> </a:t>
            </a:r>
            <a:r>
              <a:rPr lang="en-US" i="1" dirty="0" err="1"/>
              <a:t>aminoacid</a:t>
            </a:r>
            <a:r>
              <a:rPr lang="en-US" i="1" dirty="0"/>
              <a:t> </a:t>
            </a:r>
            <a:r>
              <a:rPr lang="en-US" i="1" dirty="0" err="1"/>
              <a:t>în</a:t>
            </a:r>
            <a:r>
              <a:rPr lang="en-US" i="1" dirty="0"/>
              <a:t> </a:t>
            </a:r>
            <a:r>
              <a:rPr lang="en-US" i="1" dirty="0" err="1"/>
              <a:t>proteinele</a:t>
            </a:r>
            <a:r>
              <a:rPr lang="en-US" i="1" dirty="0"/>
              <a:t> de transport ale </a:t>
            </a:r>
            <a:r>
              <a:rPr lang="en-US" i="1" dirty="0" err="1"/>
              <a:t>ionilor</a:t>
            </a:r>
            <a:r>
              <a:rPr lang="en-US" i="1" dirty="0"/>
              <a:t> de </a:t>
            </a:r>
            <a:r>
              <a:rPr lang="en-US" i="1" dirty="0" err="1"/>
              <a:t>clorură</a:t>
            </a:r>
            <a:r>
              <a:rPr lang="en-US" i="1" dirty="0"/>
              <a:t> din familia </a:t>
            </a:r>
            <a:r>
              <a:rPr lang="en-US" i="1" dirty="0" err="1"/>
              <a:t>ClC</a:t>
            </a:r>
            <a:r>
              <a:rPr lang="en-US" i="1" dirty="0"/>
              <a:t> </a:t>
            </a:r>
            <a:r>
              <a:rPr lang="en-US" i="1" dirty="0" err="1"/>
              <a:t>și</a:t>
            </a:r>
            <a:r>
              <a:rPr lang="en-US" i="1" dirty="0"/>
              <a:t> o </a:t>
            </a:r>
            <a:r>
              <a:rPr lang="en-US" i="1" dirty="0" err="1"/>
              <a:t>traversare</a:t>
            </a:r>
            <a:r>
              <a:rPr lang="en-US" i="1" dirty="0"/>
              <a:t> de tip iris a </a:t>
            </a:r>
            <a:r>
              <a:rPr lang="en-US" i="1" dirty="0" err="1"/>
              <a:t>patru</a:t>
            </a:r>
            <a:r>
              <a:rPr lang="en-US" i="1" dirty="0"/>
              <a:t> </a:t>
            </a:r>
            <a:r>
              <a:rPr lang="en-US" i="1" dirty="0" err="1"/>
              <a:t>helixuri</a:t>
            </a:r>
            <a:r>
              <a:rPr lang="en-US" i="1" dirty="0"/>
              <a:t> </a:t>
            </a:r>
            <a:r>
              <a:rPr lang="en-US" i="1" dirty="0" err="1"/>
              <a:t>transmembranare</a:t>
            </a:r>
            <a:r>
              <a:rPr lang="en-US" i="1" dirty="0"/>
              <a:t> </a:t>
            </a:r>
            <a:r>
              <a:rPr lang="en-US" i="1" dirty="0" err="1"/>
              <a:t>în</a:t>
            </a:r>
            <a:r>
              <a:rPr lang="en-US" i="1" dirty="0"/>
              <a:t> </a:t>
            </a:r>
            <a:r>
              <a:rPr lang="en-US" i="1" dirty="0" err="1"/>
              <a:t>canalele</a:t>
            </a:r>
            <a:r>
              <a:rPr lang="en-US" i="1" dirty="0"/>
              <a:t> de </a:t>
            </a:r>
            <a:r>
              <a:rPr lang="en-US" i="1" dirty="0" err="1"/>
              <a:t>ioni</a:t>
            </a:r>
            <a:r>
              <a:rPr lang="en-US" i="1" dirty="0"/>
              <a:t> de </a:t>
            </a:r>
            <a:r>
              <a:rPr lang="en-US" i="1" dirty="0" err="1"/>
              <a:t>potasiu</a:t>
            </a:r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3760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93ED01-3E60-CAD3-15E5-D2DA425A2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69" y="225226"/>
            <a:ext cx="4220164" cy="51537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F9234B-3E8B-A766-697F-D07C82A1A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649" y="3161784"/>
            <a:ext cx="6363588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183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AB166-2682-7475-995F-EA5EA30A9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5" y="161118"/>
            <a:ext cx="7956665" cy="1798117"/>
          </a:xfrm>
        </p:spPr>
        <p:txBody>
          <a:bodyPr>
            <a:normAutofit/>
          </a:bodyPr>
          <a:lstStyle/>
          <a:p>
            <a:r>
              <a:rPr lang="en-US" sz="2400" b="1" dirty="0"/>
              <a:t>Cum </a:t>
            </a:r>
            <a:r>
              <a:rPr lang="en-US" sz="2400" b="1" dirty="0" err="1"/>
              <a:t>funcționează</a:t>
            </a:r>
            <a:r>
              <a:rPr lang="en-US" sz="2400" b="1" dirty="0"/>
              <a:t> </a:t>
            </a:r>
            <a:r>
              <a:rPr lang="en-US" sz="2400" b="1" dirty="0" err="1"/>
              <a:t>principiul</a:t>
            </a:r>
            <a:r>
              <a:rPr lang="en-US" sz="2400" b="1" dirty="0"/>
              <a:t> </a:t>
            </a:r>
            <a:r>
              <a:rPr lang="en-US" sz="2400" b="1" dirty="0" err="1"/>
              <a:t>unei</a:t>
            </a:r>
            <a:r>
              <a:rPr lang="en-US" sz="2400" b="1" dirty="0"/>
              <a:t> </a:t>
            </a:r>
            <a:r>
              <a:rPr lang="en-US" sz="2400" b="1" dirty="0" err="1"/>
              <a:t>porți</a:t>
            </a:r>
            <a:r>
              <a:rPr lang="en-US" sz="2400" b="1" dirty="0"/>
              <a:t> versus </a:t>
            </a:r>
            <a:r>
              <a:rPr lang="en-US" sz="2400" b="1" dirty="0" err="1"/>
              <a:t>două</a:t>
            </a:r>
            <a:r>
              <a:rPr lang="en-US" sz="2400" b="1" dirty="0"/>
              <a:t> </a:t>
            </a:r>
            <a:r>
              <a:rPr lang="en-US" sz="2400" b="1" dirty="0" err="1"/>
              <a:t>porți</a:t>
            </a:r>
            <a:r>
              <a:rPr lang="en-US" sz="2400" b="1" dirty="0"/>
              <a:t>? </a:t>
            </a:r>
            <a:r>
              <a:rPr lang="ro-RO" sz="2400" b="1" dirty="0"/>
              <a:t>În </a:t>
            </a:r>
            <a:r>
              <a:rPr lang="en-US" sz="2400" dirty="0"/>
              <a:t>Fig. 1a, un canal ionic </a:t>
            </a:r>
            <a:r>
              <a:rPr lang="en-US" sz="2400" dirty="0" err="1"/>
              <a:t>poate</a:t>
            </a:r>
            <a:r>
              <a:rPr lang="en-US" sz="2400" dirty="0"/>
              <a:t> fi </a:t>
            </a:r>
            <a:r>
              <a:rPr lang="en-US" sz="2400" dirty="0" err="1"/>
              <a:t>considerat</a:t>
            </a:r>
            <a:r>
              <a:rPr lang="en-US" sz="2400" dirty="0"/>
              <a:t> o cale </a:t>
            </a:r>
            <a:r>
              <a:rPr lang="en-US" sz="2400" dirty="0" err="1"/>
              <a:t>selectivă</a:t>
            </a:r>
            <a:r>
              <a:rPr lang="en-US" sz="2400" dirty="0"/>
              <a:t>, </a:t>
            </a:r>
            <a:r>
              <a:rPr lang="en-US" sz="2400" dirty="0" err="1"/>
              <a:t>hidrofilă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,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urmare</a:t>
            </a:r>
            <a:r>
              <a:rPr lang="en-US" sz="2400" dirty="0"/>
              <a:t>, energetic </a:t>
            </a:r>
            <a:r>
              <a:rPr lang="en-US" sz="2400" dirty="0" err="1"/>
              <a:t>favorabilă</a:t>
            </a:r>
            <a:r>
              <a:rPr lang="en-US" sz="2400" dirty="0"/>
              <a:t>,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conducerea</a:t>
            </a:r>
            <a:r>
              <a:rPr lang="en-US" sz="2400" dirty="0"/>
              <a:t> </a:t>
            </a:r>
            <a:r>
              <a:rPr lang="en-US" sz="2400" dirty="0" err="1"/>
              <a:t>ionilor</a:t>
            </a:r>
            <a:r>
              <a:rPr lang="en-US" sz="2400" dirty="0"/>
              <a:t> </a:t>
            </a:r>
            <a:r>
              <a:rPr lang="en-US" sz="2400" dirty="0" err="1"/>
              <a:t>aleși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interiorul</a:t>
            </a:r>
            <a:r>
              <a:rPr lang="en-US" sz="2400" dirty="0"/>
              <a:t> </a:t>
            </a:r>
            <a:r>
              <a:rPr lang="en-US" sz="2400" dirty="0" err="1"/>
              <a:t>hidrofob</a:t>
            </a:r>
            <a:r>
              <a:rPr lang="en-US" sz="2400" dirty="0"/>
              <a:t> </a:t>
            </a:r>
            <a:r>
              <a:rPr lang="en-US" sz="2400" dirty="0" err="1"/>
              <a:t>ostil</a:t>
            </a:r>
            <a:r>
              <a:rPr lang="en-US" sz="2400" dirty="0"/>
              <a:t> al </a:t>
            </a:r>
            <a:r>
              <a:rPr lang="en-US" sz="2400" dirty="0" err="1"/>
              <a:t>bistratului</a:t>
            </a:r>
            <a:r>
              <a:rPr lang="en-US" sz="2400" dirty="0"/>
              <a:t> </a:t>
            </a:r>
            <a:r>
              <a:rPr lang="en-US" sz="2400" dirty="0" err="1"/>
              <a:t>fosfolipidic</a:t>
            </a:r>
            <a:r>
              <a:rPr lang="en-US" sz="2400" dirty="0"/>
              <a:t> al </a:t>
            </a:r>
            <a:r>
              <a:rPr lang="en-US" sz="2400" dirty="0" err="1"/>
              <a:t>membranei</a:t>
            </a:r>
            <a:r>
              <a:rPr lang="en-US" sz="2400" dirty="0"/>
              <a:t>. </a:t>
            </a:r>
            <a:endParaRPr lang="ro-RO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8D5D33-57F3-D806-BE16-CDC570DF7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720" y="230188"/>
            <a:ext cx="3569985" cy="17981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EEEF36-B9E7-4045-42C8-5DF316848055}"/>
              </a:ext>
            </a:extLst>
          </p:cNvPr>
          <p:cNvSpPr txBox="1"/>
          <p:nvPr/>
        </p:nvSpPr>
        <p:spPr>
          <a:xfrm>
            <a:off x="-1" y="1752525"/>
            <a:ext cx="1202246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Trecerea </a:t>
            </a:r>
            <a:r>
              <a:rPr lang="en-US" sz="2400" dirty="0" err="1"/>
              <a:t>ionilor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 canal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controlată</a:t>
            </a:r>
            <a:r>
              <a:rPr lang="en-US" sz="2400" dirty="0"/>
              <a:t> de o </a:t>
            </a:r>
            <a:r>
              <a:rPr lang="en-US" sz="2400" dirty="0" err="1"/>
              <a:t>poartă</a:t>
            </a:r>
            <a:r>
              <a:rPr lang="en-US" sz="2400" dirty="0"/>
              <a:t>, a </a:t>
            </a:r>
            <a:r>
              <a:rPr lang="en-US" sz="2400" dirty="0" err="1"/>
              <a:t>cărei</a:t>
            </a:r>
            <a:r>
              <a:rPr lang="en-US" sz="2400" dirty="0"/>
              <a:t> </a:t>
            </a:r>
            <a:r>
              <a:rPr lang="en-US" sz="2400" dirty="0" err="1"/>
              <a:t>deschidere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închidere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modulată</a:t>
            </a:r>
            <a:r>
              <a:rPr lang="en-US" sz="2400" dirty="0"/>
              <a:t> de </a:t>
            </a:r>
            <a:r>
              <a:rPr lang="en-US" sz="2400" dirty="0" err="1"/>
              <a:t>semnale</a:t>
            </a:r>
            <a:r>
              <a:rPr lang="en-US" sz="2400" dirty="0"/>
              <a:t> </a:t>
            </a:r>
            <a:r>
              <a:rPr lang="en-US" sz="2400" dirty="0" err="1"/>
              <a:t>adecvate</a:t>
            </a:r>
            <a:r>
              <a:rPr lang="en-US" sz="2400" dirty="0"/>
              <a:t>. </a:t>
            </a:r>
            <a:r>
              <a:rPr lang="en-US" sz="2400" i="1" dirty="0" err="1"/>
              <a:t>Direcția</a:t>
            </a:r>
            <a:r>
              <a:rPr lang="en-US" sz="2400" i="1" dirty="0"/>
              <a:t> de </a:t>
            </a:r>
            <a:r>
              <a:rPr lang="en-US" sz="2400" i="1" dirty="0" err="1"/>
              <a:t>mișcare</a:t>
            </a:r>
            <a:r>
              <a:rPr lang="en-US" sz="2400" i="1" dirty="0"/>
              <a:t> a </a:t>
            </a:r>
            <a:r>
              <a:rPr lang="en-US" sz="2400" i="1" dirty="0" err="1"/>
              <a:t>ionilor</a:t>
            </a:r>
            <a:r>
              <a:rPr lang="en-US" sz="2400" i="1" dirty="0"/>
              <a:t> </a:t>
            </a:r>
            <a:r>
              <a:rPr lang="en-US" sz="2400" i="1" dirty="0" err="1"/>
              <a:t>depinde</a:t>
            </a:r>
            <a:r>
              <a:rPr lang="en-US" sz="2400" i="1" dirty="0"/>
              <a:t> de </a:t>
            </a:r>
            <a:r>
              <a:rPr lang="en-US" sz="2400" i="1" dirty="0" err="1"/>
              <a:t>semnul</a:t>
            </a:r>
            <a:r>
              <a:rPr lang="en-US" sz="2400" i="1" dirty="0"/>
              <a:t> </a:t>
            </a:r>
            <a:r>
              <a:rPr lang="en-US" sz="2400" i="1" dirty="0" err="1"/>
              <a:t>sarcinii</a:t>
            </a:r>
            <a:r>
              <a:rPr lang="en-US" sz="2400" i="1" dirty="0"/>
              <a:t> lor, de </a:t>
            </a:r>
            <a:r>
              <a:rPr lang="en-US" sz="2400" i="1" dirty="0" err="1"/>
              <a:t>magnitudinea</a:t>
            </a:r>
            <a:r>
              <a:rPr lang="en-US" sz="2400" i="1" dirty="0"/>
              <a:t> </a:t>
            </a:r>
            <a:r>
              <a:rPr lang="en-US" sz="2400" i="1" dirty="0" err="1"/>
              <a:t>și</a:t>
            </a:r>
            <a:r>
              <a:rPr lang="en-US" sz="2400" i="1" dirty="0"/>
              <a:t> </a:t>
            </a:r>
            <a:r>
              <a:rPr lang="en-US" sz="2400" i="1" dirty="0" err="1"/>
              <a:t>direcția</a:t>
            </a:r>
            <a:r>
              <a:rPr lang="en-US" sz="2400" i="1" dirty="0"/>
              <a:t> </a:t>
            </a:r>
            <a:r>
              <a:rPr lang="en-US" sz="2400" i="1" dirty="0" err="1"/>
              <a:t>gradientului</a:t>
            </a:r>
            <a:r>
              <a:rPr lang="en-US" sz="2400" i="1" dirty="0"/>
              <a:t> lor de </a:t>
            </a:r>
            <a:r>
              <a:rPr lang="en-US" sz="2400" i="1" dirty="0" err="1"/>
              <a:t>concentrație</a:t>
            </a:r>
            <a:r>
              <a:rPr lang="en-US" sz="2400" i="1" dirty="0"/>
              <a:t> </a:t>
            </a:r>
            <a:r>
              <a:rPr lang="en-US" sz="2400" i="1" dirty="0" err="1"/>
              <a:t>transmembranară</a:t>
            </a:r>
            <a:r>
              <a:rPr lang="en-US" sz="2400" i="1" dirty="0"/>
              <a:t> </a:t>
            </a:r>
            <a:r>
              <a:rPr lang="en-US" sz="2400" i="1" dirty="0" err="1"/>
              <a:t>și</a:t>
            </a:r>
            <a:r>
              <a:rPr lang="en-US" sz="2400" i="1" dirty="0"/>
              <a:t> de </a:t>
            </a:r>
            <a:r>
              <a:rPr lang="en-US" sz="2400" i="1" dirty="0" err="1"/>
              <a:t>mărimea</a:t>
            </a:r>
            <a:r>
              <a:rPr lang="en-US" sz="2400" i="1" dirty="0"/>
              <a:t> </a:t>
            </a:r>
            <a:r>
              <a:rPr lang="en-US" sz="2400" i="1" dirty="0" err="1"/>
              <a:t>și</a:t>
            </a:r>
            <a:r>
              <a:rPr lang="en-US" sz="2400" i="1" dirty="0"/>
              <a:t> </a:t>
            </a:r>
            <a:r>
              <a:rPr lang="en-US" sz="2400" i="1" dirty="0" err="1"/>
              <a:t>semnul</a:t>
            </a:r>
            <a:r>
              <a:rPr lang="en-US" sz="2400" i="1" dirty="0"/>
              <a:t> </a:t>
            </a:r>
            <a:r>
              <a:rPr lang="en-US" sz="2400" i="1" dirty="0" err="1"/>
              <a:t>diferenței</a:t>
            </a:r>
            <a:r>
              <a:rPr lang="en-US" sz="2400" i="1" dirty="0"/>
              <a:t> de </a:t>
            </a:r>
            <a:r>
              <a:rPr lang="en-US" sz="2400" i="1" dirty="0" err="1"/>
              <a:t>potențial</a:t>
            </a:r>
            <a:r>
              <a:rPr lang="en-US" sz="2400" i="1" dirty="0"/>
              <a:t> electric </a:t>
            </a:r>
            <a:r>
              <a:rPr lang="en-US" sz="2400" i="1" dirty="0" err="1"/>
              <a:t>transmembranar</a:t>
            </a:r>
            <a:r>
              <a:rPr lang="en-US" sz="2400" dirty="0"/>
              <a:t>. </a:t>
            </a:r>
            <a:r>
              <a:rPr lang="en-US" sz="2400" i="1" dirty="0" err="1"/>
              <a:t>Fluxul</a:t>
            </a:r>
            <a:r>
              <a:rPr lang="en-US" sz="2400" i="1" dirty="0"/>
              <a:t> net al </a:t>
            </a:r>
            <a:r>
              <a:rPr lang="en-US" sz="2400" i="1" dirty="0" err="1"/>
              <a:t>unui</a:t>
            </a:r>
            <a:r>
              <a:rPr lang="en-US" sz="2400" i="1" dirty="0"/>
              <a:t> ion </a:t>
            </a:r>
            <a:r>
              <a:rPr lang="en-US" sz="2400" i="1" dirty="0" err="1"/>
              <a:t>printr</a:t>
            </a:r>
            <a:r>
              <a:rPr lang="en-US" sz="2400" i="1" dirty="0"/>
              <a:t>-un canal </a:t>
            </a:r>
            <a:r>
              <a:rPr lang="en-US" sz="2400" i="1" dirty="0" err="1"/>
              <a:t>este</a:t>
            </a:r>
            <a:r>
              <a:rPr lang="en-US" sz="2400" i="1" dirty="0"/>
              <a:t> </a:t>
            </a:r>
            <a:r>
              <a:rPr lang="en-US" sz="2400" i="1" dirty="0" err="1"/>
              <a:t>întotdeauna</a:t>
            </a:r>
            <a:r>
              <a:rPr lang="en-US" sz="2400" i="1" dirty="0"/>
              <a:t> </a:t>
            </a:r>
            <a:r>
              <a:rPr lang="en-US" sz="2400" i="1" dirty="0" err="1"/>
              <a:t>în</a:t>
            </a:r>
            <a:r>
              <a:rPr lang="en-US" sz="2400" i="1" dirty="0"/>
              <a:t> </a:t>
            </a:r>
            <a:r>
              <a:rPr lang="en-US" sz="2400" i="1" dirty="0" err="1"/>
              <a:t>josul</a:t>
            </a:r>
            <a:r>
              <a:rPr lang="en-US" sz="2400" i="1" dirty="0"/>
              <a:t> </a:t>
            </a:r>
            <a:r>
              <a:rPr lang="en-US" sz="2400" i="1" dirty="0" err="1"/>
              <a:t>gradientului</a:t>
            </a:r>
            <a:r>
              <a:rPr lang="en-US" sz="2400" i="1" dirty="0"/>
              <a:t> </a:t>
            </a:r>
            <a:r>
              <a:rPr lang="en-US" sz="2400" i="1" dirty="0" err="1"/>
              <a:t>său</a:t>
            </a:r>
            <a:r>
              <a:rPr lang="en-US" sz="2400" i="1" dirty="0"/>
              <a:t> de </a:t>
            </a:r>
            <a:r>
              <a:rPr lang="en-US" sz="2400" i="1" dirty="0" err="1"/>
              <a:t>potențial</a:t>
            </a:r>
            <a:r>
              <a:rPr lang="en-US" sz="2400" i="1" dirty="0"/>
              <a:t> </a:t>
            </a:r>
            <a:r>
              <a:rPr lang="en-US" sz="2400" i="1" dirty="0" err="1"/>
              <a:t>electrochimic</a:t>
            </a:r>
            <a:r>
              <a:rPr lang="en-US" sz="2400" i="1" dirty="0"/>
              <a:t>. </a:t>
            </a:r>
          </a:p>
          <a:p>
            <a:r>
              <a:rPr lang="en-US" sz="2400" dirty="0" err="1"/>
              <a:t>Zeci</a:t>
            </a:r>
            <a:r>
              <a:rPr lang="en-US" sz="2400" dirty="0"/>
              <a:t> de </a:t>
            </a:r>
            <a:r>
              <a:rPr lang="en-US" sz="2400" dirty="0" err="1"/>
              <a:t>milioane</a:t>
            </a:r>
            <a:r>
              <a:rPr lang="en-US" sz="2400" dirty="0"/>
              <a:t> de </a:t>
            </a:r>
            <a:r>
              <a:rPr lang="en-US" sz="2400" dirty="0" err="1"/>
              <a:t>ioni</a:t>
            </a:r>
            <a:r>
              <a:rPr lang="ro-RO" sz="2400" dirty="0"/>
              <a:t>/sec</a:t>
            </a:r>
            <a:r>
              <a:rPr lang="en-US" sz="2400" dirty="0"/>
              <a:t> pot </a:t>
            </a:r>
            <a:r>
              <a:rPr lang="en-US" sz="2400" dirty="0" err="1"/>
              <a:t>traversa</a:t>
            </a:r>
            <a:r>
              <a:rPr lang="en-US" sz="2400" dirty="0"/>
              <a:t> membrana </a:t>
            </a:r>
            <a:r>
              <a:rPr lang="en-US" sz="2400" dirty="0" err="1"/>
              <a:t>printr</a:t>
            </a:r>
            <a:r>
              <a:rPr lang="en-US" sz="2400" dirty="0"/>
              <a:t>-un </a:t>
            </a:r>
            <a:r>
              <a:rPr lang="en-US" sz="2400" dirty="0" err="1"/>
              <a:t>singur</a:t>
            </a:r>
            <a:r>
              <a:rPr lang="en-US" sz="2400" dirty="0"/>
              <a:t> canal ionic </a:t>
            </a:r>
            <a:r>
              <a:rPr lang="en-US" sz="2400" dirty="0" err="1"/>
              <a:t>deschis</a:t>
            </a:r>
            <a:r>
              <a:rPr lang="ro-RO" sz="2400" dirty="0"/>
              <a:t> - </a:t>
            </a:r>
            <a:r>
              <a:rPr lang="en-US" sz="2400" dirty="0"/>
              <a:t> o </a:t>
            </a:r>
            <a:r>
              <a:rPr lang="en-US" sz="2400" dirty="0" err="1"/>
              <a:t>rată</a:t>
            </a:r>
            <a:r>
              <a:rPr lang="en-US" sz="2400" dirty="0"/>
              <a:t> </a:t>
            </a:r>
            <a:r>
              <a:rPr lang="en-US" sz="2400" dirty="0" err="1"/>
              <a:t>suficient</a:t>
            </a:r>
            <a:r>
              <a:rPr lang="en-US" sz="2400" dirty="0"/>
              <a:t> de mare </a:t>
            </a:r>
            <a:r>
              <a:rPr lang="en-US" sz="2400" dirty="0" err="1"/>
              <a:t>pentru</a:t>
            </a:r>
            <a:r>
              <a:rPr lang="en-US" sz="2400" dirty="0"/>
              <a:t> ca </a:t>
            </a:r>
            <a:r>
              <a:rPr lang="en-US" sz="2400" dirty="0" err="1"/>
              <a:t>amplificatoarele</a:t>
            </a:r>
            <a:r>
              <a:rPr lang="en-US" sz="2400" dirty="0"/>
              <a:t> </a:t>
            </a:r>
            <a:r>
              <a:rPr lang="en-US" sz="2400" dirty="0" err="1"/>
              <a:t>sensibile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înregistreze</a:t>
            </a:r>
            <a:r>
              <a:rPr lang="en-US" sz="2400" dirty="0"/>
              <a:t> </a:t>
            </a:r>
            <a:r>
              <a:rPr lang="en-US" sz="2400" dirty="0" err="1"/>
              <a:t>curentul</a:t>
            </a:r>
            <a:r>
              <a:rPr lang="en-US" sz="2400" dirty="0"/>
              <a:t> electric </a:t>
            </a:r>
            <a:r>
              <a:rPr lang="en-US" sz="2400" dirty="0" err="1"/>
              <a:t>rezultat</a:t>
            </a:r>
            <a:r>
              <a:rPr lang="en-US" sz="2400" dirty="0"/>
              <a:t> </a:t>
            </a:r>
            <a:r>
              <a:rPr lang="en-US" sz="2400" dirty="0" err="1"/>
              <a:t>într</a:t>
            </a:r>
            <a:r>
              <a:rPr lang="en-US" sz="2400" dirty="0"/>
              <a:t>-un </a:t>
            </a:r>
            <a:r>
              <a:rPr lang="en-US" sz="2400" dirty="0" err="1"/>
              <a:t>singur</a:t>
            </a:r>
            <a:r>
              <a:rPr lang="en-US" sz="2400" dirty="0"/>
              <a:t> canal. </a:t>
            </a:r>
            <a:endParaRPr lang="ro-RO" sz="2400" dirty="0"/>
          </a:p>
          <a:p>
            <a:r>
              <a:rPr lang="en-US" sz="2400" dirty="0" err="1"/>
              <a:t>Pornirea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oprirea</a:t>
            </a:r>
            <a:r>
              <a:rPr lang="en-US" sz="2400" dirty="0"/>
              <a:t> </a:t>
            </a:r>
            <a:r>
              <a:rPr lang="en-US" sz="2400" dirty="0" err="1"/>
              <a:t>bruscă</a:t>
            </a:r>
            <a:r>
              <a:rPr lang="en-US" sz="2400" dirty="0"/>
              <a:t> a </a:t>
            </a:r>
            <a:r>
              <a:rPr lang="en-US" sz="2400" dirty="0" err="1"/>
              <a:t>acestui</a:t>
            </a:r>
            <a:r>
              <a:rPr lang="en-US" sz="2400" dirty="0"/>
              <a:t> </a:t>
            </a:r>
            <a:r>
              <a:rPr lang="en-US" sz="2400" dirty="0" err="1"/>
              <a:t>curent</a:t>
            </a:r>
            <a:r>
              <a:rPr lang="en-US" sz="2400" dirty="0"/>
              <a:t> </a:t>
            </a:r>
            <a:r>
              <a:rPr lang="en-US" sz="2400" dirty="0" err="1"/>
              <a:t>dezvăluie</a:t>
            </a:r>
            <a:r>
              <a:rPr lang="en-US" sz="2400" dirty="0"/>
              <a:t> </a:t>
            </a:r>
            <a:r>
              <a:rPr lang="en-US" sz="2400" dirty="0" err="1"/>
              <a:t>momentul</a:t>
            </a:r>
            <a:r>
              <a:rPr lang="en-US" sz="2400" dirty="0"/>
              <a:t> </a:t>
            </a:r>
            <a:r>
              <a:rPr lang="en-US" sz="2400" dirty="0" err="1"/>
              <a:t>evenimentelor</a:t>
            </a:r>
            <a:r>
              <a:rPr lang="en-US" sz="2400" dirty="0"/>
              <a:t> </a:t>
            </a:r>
            <a:r>
              <a:rPr lang="en-US" sz="2400" dirty="0" err="1"/>
              <a:t>individuale</a:t>
            </a:r>
            <a:r>
              <a:rPr lang="en-US" sz="2400" dirty="0"/>
              <a:t> de </a:t>
            </a:r>
            <a:r>
              <a:rPr lang="en-US" sz="2400" dirty="0" err="1"/>
              <a:t>deschidere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închidere</a:t>
            </a:r>
            <a:r>
              <a:rPr lang="en-US" sz="2400" dirty="0"/>
              <a:t> a </a:t>
            </a:r>
            <a:r>
              <a:rPr lang="en-US" sz="2400" dirty="0" err="1"/>
              <a:t>canalelor</a:t>
            </a:r>
            <a:r>
              <a:rPr lang="en-US" sz="2400" dirty="0"/>
              <a:t>, care apar </a:t>
            </a:r>
            <a:r>
              <a:rPr lang="en-US" sz="2400" dirty="0" err="1"/>
              <a:t>relativ</a:t>
            </a:r>
            <a:r>
              <a:rPr lang="en-US" sz="2400" dirty="0"/>
              <a:t> </a:t>
            </a:r>
            <a:r>
              <a:rPr lang="en-US" sz="2400" dirty="0" err="1"/>
              <a:t>rar</a:t>
            </a:r>
            <a:r>
              <a:rPr lang="ro-RO" sz="2400" dirty="0"/>
              <a:t> (</a:t>
            </a:r>
            <a:r>
              <a:rPr lang="en-US" sz="2400" i="1" dirty="0" err="1"/>
              <a:t>după</a:t>
            </a:r>
            <a:r>
              <a:rPr lang="en-US" sz="2400" i="1" dirty="0"/>
              <a:t> intervale de </a:t>
            </a:r>
            <a:r>
              <a:rPr lang="en-US" sz="2400" i="1" dirty="0" err="1"/>
              <a:t>timp</a:t>
            </a:r>
            <a:r>
              <a:rPr lang="en-US" sz="2400" i="1" dirty="0"/>
              <a:t> </a:t>
            </a:r>
            <a:r>
              <a:rPr lang="ro-RO" sz="2400" i="1" dirty="0" err="1"/>
              <a:t>msec</a:t>
            </a:r>
            <a:r>
              <a:rPr lang="ro-RO" sz="2400" dirty="0"/>
              <a:t>)</a:t>
            </a:r>
            <a:r>
              <a:rPr lang="en-US" sz="2400" dirty="0"/>
              <a:t>. A</a:t>
            </a:r>
            <a:r>
              <a:rPr lang="ro-RO" sz="2400" dirty="0" err="1"/>
              <a:t>stfel</a:t>
            </a:r>
            <a:r>
              <a:rPr lang="ro-RO" sz="2400" dirty="0"/>
              <a:t>, </a:t>
            </a:r>
            <a:r>
              <a:rPr lang="en-US" sz="2400" dirty="0" err="1"/>
              <a:t>modificările</a:t>
            </a:r>
            <a:r>
              <a:rPr lang="en-US" sz="2400" dirty="0"/>
              <a:t> </a:t>
            </a:r>
            <a:r>
              <a:rPr lang="en-US" sz="2400" dirty="0" err="1"/>
              <a:t>conformaționale</a:t>
            </a:r>
            <a:r>
              <a:rPr lang="en-US" sz="2400" dirty="0"/>
              <a:t> ale </a:t>
            </a:r>
            <a:r>
              <a:rPr lang="en-US" sz="2400" dirty="0" err="1"/>
              <a:t>proteinelor</a:t>
            </a:r>
            <a:r>
              <a:rPr lang="en-US" sz="2400" dirty="0"/>
              <a:t> care </a:t>
            </a:r>
            <a:r>
              <a:rPr lang="en-US" sz="2400" dirty="0" err="1"/>
              <a:t>deschid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închid</a:t>
            </a:r>
            <a:r>
              <a:rPr lang="en-US" sz="2400" dirty="0"/>
              <a:t> </a:t>
            </a:r>
            <a:r>
              <a:rPr lang="en-US" sz="2400" dirty="0" err="1"/>
              <a:t>poarta</a:t>
            </a:r>
            <a:r>
              <a:rPr lang="en-US" sz="2400" dirty="0"/>
              <a:t> </a:t>
            </a:r>
            <a:r>
              <a:rPr lang="en-US" sz="2400" dirty="0" err="1"/>
              <a:t>canalului</a:t>
            </a:r>
            <a:r>
              <a:rPr lang="en-US" sz="2400" dirty="0"/>
              <a:t> au loc de </a:t>
            </a:r>
            <a:r>
              <a:rPr lang="en-US" sz="2400" dirty="0" err="1"/>
              <a:t>ordinul</a:t>
            </a:r>
            <a:r>
              <a:rPr lang="en-US" sz="2400" dirty="0"/>
              <a:t> a o </a:t>
            </a:r>
            <a:r>
              <a:rPr lang="en-US" sz="2400" dirty="0" err="1"/>
              <a:t>sută</a:t>
            </a:r>
            <a:r>
              <a:rPr lang="en-US" sz="2400" dirty="0"/>
              <a:t> de </a:t>
            </a:r>
            <a:r>
              <a:rPr lang="en-US" sz="2400" dirty="0" err="1"/>
              <a:t>ori</a:t>
            </a:r>
            <a:r>
              <a:rPr lang="en-US" sz="2400" dirty="0"/>
              <a:t> pe </a:t>
            </a:r>
            <a:r>
              <a:rPr lang="en-US" sz="2400" dirty="0" err="1"/>
              <a:t>secundă</a:t>
            </a:r>
            <a:r>
              <a:rPr lang="en-US" sz="2400" dirty="0"/>
              <a:t>.</a:t>
            </a:r>
            <a:endParaRPr lang="ro-RO" sz="2400" dirty="0"/>
          </a:p>
          <a:p>
            <a:r>
              <a:rPr lang="en-US" sz="2400" dirty="0"/>
              <a:t>Deși o </a:t>
            </a:r>
            <a:r>
              <a:rPr lang="en-US" sz="2400" dirty="0" err="1"/>
              <a:t>singură</a:t>
            </a:r>
            <a:r>
              <a:rPr lang="en-US" sz="2400" dirty="0"/>
              <a:t> </a:t>
            </a:r>
            <a:r>
              <a:rPr lang="en-US" sz="2400" dirty="0" err="1"/>
              <a:t>poartă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suficientă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a </a:t>
            </a:r>
            <a:r>
              <a:rPr lang="en-US" sz="2400" dirty="0" err="1"/>
              <a:t>controla</a:t>
            </a:r>
            <a:r>
              <a:rPr lang="en-US" sz="2400" dirty="0"/>
              <a:t> </a:t>
            </a:r>
            <a:r>
              <a:rPr lang="en-US" sz="2400" dirty="0" err="1"/>
              <a:t>fluxul</a:t>
            </a:r>
            <a:r>
              <a:rPr lang="en-US" sz="2400" dirty="0"/>
              <a:t> de </a:t>
            </a:r>
            <a:r>
              <a:rPr lang="en-US" sz="2400" dirty="0" err="1"/>
              <a:t>ioni</a:t>
            </a:r>
            <a:r>
              <a:rPr lang="en-US" sz="2400" dirty="0"/>
              <a:t> </a:t>
            </a:r>
            <a:r>
              <a:rPr lang="en-US" sz="2400" dirty="0" err="1"/>
              <a:t>printr</a:t>
            </a:r>
            <a:r>
              <a:rPr lang="en-US" sz="2400" dirty="0"/>
              <a:t>-un canal, </a:t>
            </a:r>
            <a:r>
              <a:rPr lang="en-US" sz="2400" dirty="0" err="1"/>
              <a:t>multe</a:t>
            </a:r>
            <a:r>
              <a:rPr lang="en-US" sz="2400" dirty="0"/>
              <a:t> au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mult</a:t>
            </a:r>
            <a:r>
              <a:rPr lang="en-US" sz="2400" dirty="0"/>
              <a:t> de </a:t>
            </a:r>
            <a:r>
              <a:rPr lang="en-US" sz="2400" dirty="0" err="1"/>
              <a:t>una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836631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DB76F-F7C9-5E15-AC0A-AD48C95A6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64" y="1841812"/>
            <a:ext cx="11281756" cy="47211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schimb</a:t>
            </a:r>
            <a:r>
              <a:rPr lang="en-US" dirty="0"/>
              <a:t>, </a:t>
            </a:r>
            <a:r>
              <a:rPr lang="en-US" dirty="0" err="1"/>
              <a:t>porțile</a:t>
            </a:r>
            <a:r>
              <a:rPr lang="en-US" dirty="0"/>
              <a:t> se </a:t>
            </a:r>
            <a:r>
              <a:rPr lang="en-US" dirty="0" err="1"/>
              <a:t>deschid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se </a:t>
            </a:r>
            <a:r>
              <a:rPr lang="en-US" dirty="0" err="1"/>
              <a:t>închid</a:t>
            </a:r>
            <a:r>
              <a:rPr lang="en-US" dirty="0"/>
              <a:t> </a:t>
            </a:r>
            <a:r>
              <a:rPr lang="en-US" dirty="0" err="1"/>
              <a:t>alternativ</a:t>
            </a:r>
            <a:r>
              <a:rPr lang="en-US" dirty="0"/>
              <a:t>, </a:t>
            </a:r>
            <a:r>
              <a:rPr lang="en-US" dirty="0" err="1"/>
              <a:t>permițând</a:t>
            </a:r>
            <a:r>
              <a:rPr lang="en-US" dirty="0"/>
              <a:t> </a:t>
            </a:r>
            <a:r>
              <a:rPr lang="en-US" dirty="0" err="1"/>
              <a:t>ionilor</a:t>
            </a:r>
            <a:r>
              <a:rPr lang="en-US" dirty="0"/>
              <a:t> </a:t>
            </a:r>
            <a:r>
              <a:rPr lang="en-US" dirty="0" err="1"/>
              <a:t>aleși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intre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calea</a:t>
            </a:r>
            <a:r>
              <a:rPr lang="en-US" dirty="0"/>
              <a:t> de </a:t>
            </a:r>
            <a:r>
              <a:rPr lang="en-US" dirty="0" err="1"/>
              <a:t>filtrare</a:t>
            </a:r>
            <a:r>
              <a:rPr lang="en-US" dirty="0"/>
              <a:t> </a:t>
            </a:r>
            <a:r>
              <a:rPr lang="en-US" dirty="0" err="1"/>
              <a:t>dintr</a:t>
            </a:r>
            <a:r>
              <a:rPr lang="en-US" dirty="0"/>
              <a:t>-o </a:t>
            </a:r>
            <a:r>
              <a:rPr lang="en-US" dirty="0" err="1"/>
              <a:t>parte</a:t>
            </a:r>
            <a:r>
              <a:rPr lang="en-US" dirty="0"/>
              <a:t> a </a:t>
            </a:r>
            <a:r>
              <a:rPr lang="en-US" dirty="0" err="1"/>
              <a:t>membranei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ce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porți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deschisă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apoi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iasă</a:t>
            </a:r>
            <a:r>
              <a:rPr lang="en-US" dirty="0"/>
              <a:t> pe </a:t>
            </a:r>
            <a:r>
              <a:rPr lang="en-US" dirty="0" err="1"/>
              <a:t>cealaltă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 a </a:t>
            </a:r>
            <a:r>
              <a:rPr lang="en-US" dirty="0" err="1"/>
              <a:t>membranei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ce </a:t>
            </a:r>
            <a:r>
              <a:rPr lang="en-US" dirty="0" err="1"/>
              <a:t>cealaltă</a:t>
            </a:r>
            <a:r>
              <a:rPr lang="en-US" dirty="0"/>
              <a:t> </a:t>
            </a:r>
            <a:r>
              <a:rPr lang="en-US" dirty="0" err="1"/>
              <a:t>poartă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deschisă</a:t>
            </a:r>
            <a:r>
              <a:rPr lang="en-US" dirty="0"/>
              <a:t>, </a:t>
            </a:r>
            <a:r>
              <a:rPr lang="en-US" dirty="0" err="1"/>
              <a:t>după</a:t>
            </a:r>
            <a:r>
              <a:rPr lang="en-US" dirty="0"/>
              <a:t> ce prima </a:t>
            </a:r>
            <a:r>
              <a:rPr lang="en-US" dirty="0" err="1"/>
              <a:t>poartă</a:t>
            </a:r>
            <a:r>
              <a:rPr lang="en-US" dirty="0"/>
              <a:t> s-a </a:t>
            </a:r>
            <a:r>
              <a:rPr lang="en-US" dirty="0" err="1"/>
              <a:t>închis</a:t>
            </a:r>
            <a:r>
              <a:rPr lang="en-US" dirty="0"/>
              <a:t>. </a:t>
            </a:r>
            <a:r>
              <a:rPr lang="en-US" i="1" dirty="0" err="1"/>
              <a:t>Viteza</a:t>
            </a:r>
            <a:r>
              <a:rPr lang="en-US" i="1" dirty="0"/>
              <a:t> de </a:t>
            </a:r>
            <a:r>
              <a:rPr lang="en-US" i="1" dirty="0" err="1"/>
              <a:t>mișcare</a:t>
            </a:r>
            <a:r>
              <a:rPr lang="en-US" i="1" dirty="0"/>
              <a:t> a </a:t>
            </a:r>
            <a:r>
              <a:rPr lang="en-US" i="1" dirty="0" err="1"/>
              <a:t>ionilor</a:t>
            </a:r>
            <a:r>
              <a:rPr lang="en-US" i="1" dirty="0"/>
              <a:t> </a:t>
            </a:r>
            <a:r>
              <a:rPr lang="en-US" i="1" dirty="0" err="1"/>
              <a:t>prin</a:t>
            </a:r>
            <a:r>
              <a:rPr lang="en-US" i="1" dirty="0"/>
              <a:t> </a:t>
            </a:r>
            <a:r>
              <a:rPr lang="en-US" i="1" dirty="0" err="1"/>
              <a:t>pompe</a:t>
            </a:r>
            <a:r>
              <a:rPr lang="en-US" i="1" dirty="0"/>
              <a:t> </a:t>
            </a:r>
            <a:r>
              <a:rPr lang="en-US" i="1" dirty="0" err="1"/>
              <a:t>este</a:t>
            </a:r>
            <a:r>
              <a:rPr lang="en-US" i="1" dirty="0"/>
              <a:t> </a:t>
            </a:r>
            <a:r>
              <a:rPr lang="en-US" i="1" dirty="0" err="1"/>
              <a:t>astfel</a:t>
            </a:r>
            <a:r>
              <a:rPr lang="en-US" i="1" dirty="0"/>
              <a:t> </a:t>
            </a:r>
            <a:r>
              <a:rPr lang="en-US" i="1" dirty="0" err="1"/>
              <a:t>limitată</a:t>
            </a:r>
            <a:r>
              <a:rPr lang="en-US" i="1" dirty="0"/>
              <a:t> de </a:t>
            </a:r>
            <a:r>
              <a:rPr lang="en-US" i="1" dirty="0" err="1"/>
              <a:t>reacțiile</a:t>
            </a:r>
            <a:r>
              <a:rPr lang="en-US" i="1" dirty="0"/>
              <a:t> de </a:t>
            </a:r>
            <a:r>
              <a:rPr lang="en-US" i="1" dirty="0" err="1"/>
              <a:t>filtrare</a:t>
            </a:r>
            <a:r>
              <a:rPr lang="en-US" dirty="0"/>
              <a:t>, care, la </a:t>
            </a:r>
            <a:r>
              <a:rPr lang="en-US" dirty="0" err="1"/>
              <a:t>fel</a:t>
            </a:r>
            <a:r>
              <a:rPr lang="en-US" dirty="0"/>
              <a:t> ca </a:t>
            </a:r>
            <a:r>
              <a:rPr lang="en-US" dirty="0" err="1"/>
              <a:t>cele</a:t>
            </a:r>
            <a:r>
              <a:rPr lang="en-US" dirty="0"/>
              <a:t> ale </a:t>
            </a:r>
            <a:r>
              <a:rPr lang="en-US" dirty="0" err="1"/>
              <a:t>canalelor</a:t>
            </a:r>
            <a:r>
              <a:rPr lang="en-US" dirty="0"/>
              <a:t> </a:t>
            </a:r>
            <a:r>
              <a:rPr lang="en-US" dirty="0" err="1"/>
              <a:t>ionice</a:t>
            </a:r>
            <a:r>
              <a:rPr lang="en-US" dirty="0"/>
              <a:t>, au loc cu </a:t>
            </a:r>
            <a:r>
              <a:rPr lang="ro-RO" b="1" dirty="0"/>
              <a:t>f= 100 sec-1</a:t>
            </a:r>
            <a:r>
              <a:rPr lang="en-US" dirty="0"/>
              <a:t>. </a:t>
            </a:r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explică</a:t>
            </a:r>
            <a:r>
              <a:rPr lang="en-US" dirty="0"/>
              <a:t> </a:t>
            </a:r>
            <a:r>
              <a:rPr lang="en-US" dirty="0" err="1"/>
              <a:t>transportul</a:t>
            </a:r>
            <a:r>
              <a:rPr lang="en-US" dirty="0"/>
              <a:t> </a:t>
            </a:r>
            <a:r>
              <a:rPr lang="en-US" dirty="0" err="1"/>
              <a:t>ionilor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pompe</a:t>
            </a:r>
            <a:r>
              <a:rPr lang="en-US" dirty="0"/>
              <a:t>, care </a:t>
            </a:r>
            <a:r>
              <a:rPr lang="en-US" dirty="0" err="1"/>
              <a:t>este</a:t>
            </a:r>
            <a:r>
              <a:rPr lang="en-US" dirty="0"/>
              <a:t> de </a:t>
            </a:r>
            <a:r>
              <a:rPr lang="en-US" dirty="0" err="1"/>
              <a:t>câteva</a:t>
            </a:r>
            <a:r>
              <a:rPr lang="en-US" dirty="0"/>
              <a:t> </a:t>
            </a:r>
            <a:r>
              <a:rPr lang="en-US" dirty="0" err="1"/>
              <a:t>ordine</a:t>
            </a:r>
            <a:r>
              <a:rPr lang="en-US" dirty="0"/>
              <a:t> de </a:t>
            </a:r>
            <a:r>
              <a:rPr lang="en-US" dirty="0" err="1"/>
              <a:t>mărime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lent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canale</a:t>
            </a:r>
            <a:r>
              <a:rPr lang="en-US" dirty="0"/>
              <a:t> </a:t>
            </a:r>
            <a:r>
              <a:rPr lang="en-US" dirty="0" err="1"/>
              <a:t>deschise</a:t>
            </a:r>
            <a:r>
              <a:rPr lang="en-US" dirty="0"/>
              <a:t>. 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O </a:t>
            </a:r>
            <a:r>
              <a:rPr lang="en-US" dirty="0" err="1"/>
              <a:t>consecință</a:t>
            </a:r>
            <a:r>
              <a:rPr lang="en-US" dirty="0"/>
              <a:t> </a:t>
            </a:r>
            <a:r>
              <a:rPr lang="en-US" dirty="0" err="1"/>
              <a:t>practică</a:t>
            </a:r>
            <a:r>
              <a:rPr lang="en-US" dirty="0"/>
              <a:t> a </a:t>
            </a:r>
            <a:r>
              <a:rPr lang="en-US" dirty="0" err="1"/>
              <a:t>acestei</a:t>
            </a:r>
            <a:r>
              <a:rPr lang="en-US" dirty="0"/>
              <a:t> </a:t>
            </a:r>
            <a:r>
              <a:rPr lang="en-US" dirty="0" err="1"/>
              <a:t>viteze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, </a:t>
            </a:r>
            <a:r>
              <a:rPr lang="en-US" dirty="0" err="1"/>
              <a:t>chiar</a:t>
            </a:r>
            <a:r>
              <a:rPr lang="en-US" dirty="0"/>
              <a:t> </a:t>
            </a:r>
            <a:r>
              <a:rPr lang="en-US" dirty="0" err="1"/>
              <a:t>dacă</a:t>
            </a:r>
            <a:r>
              <a:rPr lang="en-US" dirty="0"/>
              <a:t> o </a:t>
            </a:r>
            <a:r>
              <a:rPr lang="en-US" dirty="0" err="1"/>
              <a:t>pompă</a:t>
            </a:r>
            <a:r>
              <a:rPr lang="en-US" dirty="0"/>
              <a:t> </a:t>
            </a:r>
            <a:r>
              <a:rPr lang="en-US" dirty="0" err="1"/>
              <a:t>deplasează</a:t>
            </a:r>
            <a:r>
              <a:rPr lang="en-US" dirty="0"/>
              <a:t> sarcina </a:t>
            </a:r>
            <a:r>
              <a:rPr lang="en-US" dirty="0" err="1"/>
              <a:t>netă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membrană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generează</a:t>
            </a:r>
            <a:r>
              <a:rPr lang="en-US" dirty="0"/>
              <a:t> un </a:t>
            </a:r>
            <a:r>
              <a:rPr lang="en-US" dirty="0" err="1"/>
              <a:t>curent</a:t>
            </a:r>
            <a:r>
              <a:rPr lang="en-US" dirty="0"/>
              <a:t> electric, </a:t>
            </a:r>
            <a:r>
              <a:rPr lang="en-US" dirty="0" err="1"/>
              <a:t>acel</a:t>
            </a:r>
            <a:r>
              <a:rPr lang="en-US" dirty="0"/>
              <a:t> </a:t>
            </a:r>
            <a:r>
              <a:rPr lang="en-US" dirty="0" err="1"/>
              <a:t>curent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fi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prea</a:t>
            </a:r>
            <a:r>
              <a:rPr lang="en-US" dirty="0"/>
              <a:t> mic </a:t>
            </a:r>
            <a:r>
              <a:rPr lang="en-US" dirty="0" err="1"/>
              <a:t>pentru</a:t>
            </a:r>
            <a:r>
              <a:rPr lang="en-US" dirty="0"/>
              <a:t> a fi </a:t>
            </a:r>
            <a:r>
              <a:rPr lang="en-US" dirty="0" err="1"/>
              <a:t>detectabil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o </a:t>
            </a:r>
            <a:r>
              <a:rPr lang="en-US" dirty="0" err="1"/>
              <a:t>singură</a:t>
            </a:r>
            <a:r>
              <a:rPr lang="en-US" dirty="0"/>
              <a:t> </a:t>
            </a:r>
            <a:r>
              <a:rPr lang="en-US" dirty="0" err="1"/>
              <a:t>moleculă</a:t>
            </a:r>
            <a:r>
              <a:rPr lang="en-US" dirty="0"/>
              <a:t> de </a:t>
            </a:r>
            <a:r>
              <a:rPr lang="en-US" dirty="0" err="1"/>
              <a:t>pompă</a:t>
            </a:r>
            <a:r>
              <a:rPr lang="en-US" dirty="0"/>
              <a:t>. </a:t>
            </a:r>
            <a:endParaRPr lang="ro-RO" dirty="0"/>
          </a:p>
          <a:p>
            <a:pPr marL="0" indent="0">
              <a:buNone/>
            </a:pPr>
            <a:r>
              <a:rPr lang="ro-RO" dirty="0"/>
              <a:t>Marile diferențe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ro-RO" dirty="0"/>
              <a:t>vitezele</a:t>
            </a:r>
            <a:r>
              <a:rPr lang="en-US" dirty="0"/>
              <a:t> de </a:t>
            </a:r>
            <a:r>
              <a:rPr lang="en-US" dirty="0" err="1"/>
              <a:t>mișcare</a:t>
            </a:r>
            <a:r>
              <a:rPr lang="en-US" dirty="0"/>
              <a:t> a </a:t>
            </a:r>
            <a:r>
              <a:rPr lang="en-US" dirty="0" err="1"/>
              <a:t>ionilor</a:t>
            </a:r>
            <a:r>
              <a:rPr lang="en-US" dirty="0"/>
              <a:t> </a:t>
            </a:r>
            <a:r>
              <a:rPr lang="ro-RO" dirty="0"/>
              <a:t>în</a:t>
            </a:r>
            <a:r>
              <a:rPr lang="en-US" dirty="0"/>
              <a:t> </a:t>
            </a:r>
            <a:r>
              <a:rPr lang="en-US" dirty="0" err="1"/>
              <a:t>canale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pompe</a:t>
            </a:r>
            <a:r>
              <a:rPr lang="en-US" dirty="0"/>
              <a:t>, </a:t>
            </a:r>
            <a:r>
              <a:rPr lang="en-US" dirty="0" err="1"/>
              <a:t>împreună</a:t>
            </a:r>
            <a:r>
              <a:rPr lang="en-US" dirty="0"/>
              <a:t> cu </a:t>
            </a:r>
            <a:r>
              <a:rPr lang="en-US" dirty="0" err="1"/>
              <a:t>direcțiile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 ale </a:t>
            </a:r>
            <a:r>
              <a:rPr lang="en-US" dirty="0" err="1"/>
              <a:t>acestor</a:t>
            </a:r>
            <a:r>
              <a:rPr lang="en-US" dirty="0"/>
              <a:t> </a:t>
            </a:r>
            <a:r>
              <a:rPr lang="en-US" dirty="0" err="1"/>
              <a:t>mișcări</a:t>
            </a:r>
            <a:r>
              <a:rPr lang="en-US" dirty="0"/>
              <a:t> ale </a:t>
            </a:r>
            <a:r>
              <a:rPr lang="en-US" dirty="0" err="1"/>
              <a:t>ionilor</a:t>
            </a:r>
            <a:r>
              <a:rPr lang="en-US" dirty="0"/>
              <a:t> -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jos</a:t>
            </a:r>
            <a:r>
              <a:rPr lang="en-US" dirty="0"/>
              <a:t>, </a:t>
            </a:r>
            <a:r>
              <a:rPr lang="en-US" dirty="0" err="1"/>
              <a:t>disipând</a:t>
            </a:r>
            <a:r>
              <a:rPr lang="en-US" dirty="0"/>
              <a:t> </a:t>
            </a:r>
            <a:r>
              <a:rPr lang="en-US" dirty="0" err="1"/>
              <a:t>gradienții</a:t>
            </a:r>
            <a:r>
              <a:rPr lang="en-US" dirty="0"/>
              <a:t>,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canale</a:t>
            </a:r>
            <a:r>
              <a:rPr lang="en-US" dirty="0"/>
              <a:t>,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sus, </a:t>
            </a:r>
            <a:r>
              <a:rPr lang="en-US" dirty="0" err="1"/>
              <a:t>generând</a:t>
            </a:r>
            <a:r>
              <a:rPr lang="en-US" dirty="0"/>
              <a:t> </a:t>
            </a:r>
            <a:r>
              <a:rPr lang="en-US" dirty="0" err="1"/>
              <a:t>gradienții</a:t>
            </a:r>
            <a:r>
              <a:rPr lang="en-US" dirty="0"/>
              <a:t>,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pompe</a:t>
            </a:r>
            <a:r>
              <a:rPr lang="en-US" dirty="0"/>
              <a:t> - sunt </a:t>
            </a:r>
            <a:r>
              <a:rPr lang="en-US" dirty="0" err="1"/>
              <a:t>principalele</a:t>
            </a:r>
            <a:r>
              <a:rPr lang="en-US" dirty="0"/>
              <a:t> motive </a:t>
            </a:r>
            <a:r>
              <a:rPr lang="en-US" dirty="0" err="1"/>
              <a:t>pentru</a:t>
            </a:r>
            <a:r>
              <a:rPr lang="en-US" dirty="0"/>
              <a:t> care </a:t>
            </a:r>
            <a:r>
              <a:rPr lang="en-US" dirty="0" err="1"/>
              <a:t>canalele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pompele</a:t>
            </a:r>
            <a:r>
              <a:rPr lang="en-US" dirty="0"/>
              <a:t> au </a:t>
            </a:r>
            <a:r>
              <a:rPr lang="en-US" dirty="0" err="1"/>
              <a:t>fost</a:t>
            </a:r>
            <a:r>
              <a:rPr lang="en-US" dirty="0"/>
              <a:t> considerate </a:t>
            </a:r>
            <a:r>
              <a:rPr lang="en-US" dirty="0" err="1"/>
              <a:t>neînrudite</a:t>
            </a:r>
            <a:r>
              <a:rPr lang="en-US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46A128-2CC8-AFBA-A2B5-5B666353D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661" y="59900"/>
            <a:ext cx="2752896" cy="1781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A54082-A988-B022-16BD-F0E45A5B5F26}"/>
              </a:ext>
            </a:extLst>
          </p:cNvPr>
          <p:cNvSpPr txBox="1"/>
          <p:nvPr/>
        </p:nvSpPr>
        <p:spPr>
          <a:xfrm>
            <a:off x="605443" y="295074"/>
            <a:ext cx="760753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/>
              <a:t>O </a:t>
            </a:r>
            <a:r>
              <a:rPr lang="en-US" sz="2200" b="1" dirty="0" err="1"/>
              <a:t>pompă</a:t>
            </a:r>
            <a:r>
              <a:rPr lang="en-US" sz="2200" b="1" dirty="0"/>
              <a:t> de </a:t>
            </a:r>
            <a:r>
              <a:rPr lang="en-US" sz="2200" b="1" dirty="0" err="1"/>
              <a:t>ioni</a:t>
            </a:r>
            <a:r>
              <a:rPr lang="en-US" sz="2200" b="1" dirty="0"/>
              <a:t> </a:t>
            </a:r>
            <a:r>
              <a:rPr lang="en-US" sz="2200" dirty="0" err="1"/>
              <a:t>poate</a:t>
            </a:r>
            <a:r>
              <a:rPr lang="en-US" sz="2200" dirty="0"/>
              <a:t> fi </a:t>
            </a:r>
            <a:r>
              <a:rPr lang="en-US" sz="2200" dirty="0" err="1"/>
              <a:t>privită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mod similar ca o cale </a:t>
            </a:r>
            <a:r>
              <a:rPr lang="en-US" sz="2200" dirty="0" err="1"/>
              <a:t>selectivă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</a:t>
            </a:r>
            <a:r>
              <a:rPr lang="en-US" sz="2200" dirty="0" err="1"/>
              <a:t>ioni</a:t>
            </a:r>
            <a:r>
              <a:rPr lang="en-US" sz="2200" dirty="0"/>
              <a:t>, </a:t>
            </a:r>
            <a:r>
              <a:rPr lang="en-US" sz="2200" b="1" dirty="0" err="1"/>
              <a:t>dar</a:t>
            </a:r>
            <a:r>
              <a:rPr lang="en-US" sz="2200" b="1" dirty="0"/>
              <a:t> </a:t>
            </a:r>
            <a:r>
              <a:rPr lang="en-US" sz="2200" b="1" dirty="0" err="1"/>
              <a:t>una</a:t>
            </a:r>
            <a:r>
              <a:rPr lang="en-US" sz="2200" b="1" dirty="0"/>
              <a:t> la care </a:t>
            </a:r>
            <a:r>
              <a:rPr lang="en-US" sz="2200" b="1" dirty="0" err="1"/>
              <a:t>accesul</a:t>
            </a:r>
            <a:r>
              <a:rPr lang="en-US" sz="2200" b="1" dirty="0"/>
              <a:t> </a:t>
            </a:r>
            <a:r>
              <a:rPr lang="en-US" sz="2200" b="1" dirty="0" err="1"/>
              <a:t>este</a:t>
            </a:r>
            <a:r>
              <a:rPr lang="en-US" sz="2200" b="1" dirty="0"/>
              <a:t> </a:t>
            </a:r>
            <a:r>
              <a:rPr lang="en-US" sz="2200" b="1" dirty="0" err="1"/>
              <a:t>controlat</a:t>
            </a:r>
            <a:r>
              <a:rPr lang="en-US" sz="2200" b="1" dirty="0"/>
              <a:t> de </a:t>
            </a:r>
            <a:r>
              <a:rPr lang="en-US" sz="2200" b="1" dirty="0" err="1"/>
              <a:t>două</a:t>
            </a:r>
            <a:r>
              <a:rPr lang="en-US" sz="2200" b="1" dirty="0"/>
              <a:t> </a:t>
            </a:r>
            <a:r>
              <a:rPr lang="en-US" sz="2200" b="1" dirty="0" err="1"/>
              <a:t>porți</a:t>
            </a:r>
            <a:r>
              <a:rPr lang="en-US" sz="2200" b="1" dirty="0"/>
              <a:t> a </a:t>
            </a:r>
            <a:r>
              <a:rPr lang="en-US" sz="2200" b="1" dirty="0" err="1"/>
              <a:t>căror</a:t>
            </a:r>
            <a:r>
              <a:rPr lang="en-US" sz="2200" b="1" dirty="0"/>
              <a:t> </a:t>
            </a:r>
            <a:r>
              <a:rPr lang="en-US" sz="2200" b="1" dirty="0" err="1"/>
              <a:t>deschidere</a:t>
            </a:r>
            <a:r>
              <a:rPr lang="en-US" sz="2200" b="1" dirty="0"/>
              <a:t> </a:t>
            </a:r>
            <a:r>
              <a:rPr lang="en-US" sz="2200" b="1" dirty="0" err="1"/>
              <a:t>și</a:t>
            </a:r>
            <a:r>
              <a:rPr lang="en-US" sz="2200" b="1" dirty="0"/>
              <a:t> </a:t>
            </a:r>
            <a:r>
              <a:rPr lang="en-US" sz="2200" b="1" dirty="0" err="1"/>
              <a:t>închidere</a:t>
            </a:r>
            <a:r>
              <a:rPr lang="en-US" sz="2200" b="1" dirty="0"/>
              <a:t> </a:t>
            </a:r>
            <a:r>
              <a:rPr lang="en-US" sz="2200" b="1" dirty="0" err="1"/>
              <a:t>este</a:t>
            </a:r>
            <a:r>
              <a:rPr lang="en-US" sz="2200" b="1" dirty="0"/>
              <a:t> </a:t>
            </a:r>
            <a:r>
              <a:rPr lang="en-US" sz="2200" b="1" dirty="0" err="1"/>
              <a:t>temporizată</a:t>
            </a:r>
            <a:r>
              <a:rPr lang="en-US" sz="2200" b="1" dirty="0"/>
              <a:t> </a:t>
            </a:r>
            <a:r>
              <a:rPr lang="en-US" sz="2200" b="1" dirty="0" err="1"/>
              <a:t>astfel</a:t>
            </a:r>
            <a:r>
              <a:rPr lang="en-US" sz="2200" b="1" dirty="0"/>
              <a:t> </a:t>
            </a:r>
            <a:r>
              <a:rPr lang="en-US" sz="2200" b="1" dirty="0" err="1"/>
              <a:t>încât</a:t>
            </a:r>
            <a:r>
              <a:rPr lang="en-US" sz="2200" b="1" dirty="0"/>
              <a:t> </a:t>
            </a:r>
            <a:r>
              <a:rPr lang="en-US" sz="2200" b="1" dirty="0" err="1"/>
              <a:t>să</a:t>
            </a:r>
            <a:r>
              <a:rPr lang="en-US" sz="2200" b="1" dirty="0"/>
              <a:t> nu fie </a:t>
            </a:r>
            <a:r>
              <a:rPr lang="en-US" sz="2200" b="1" dirty="0" err="1"/>
              <a:t>niciodată</a:t>
            </a:r>
            <a:r>
              <a:rPr lang="en-US" sz="2200" b="1" dirty="0"/>
              <a:t> </a:t>
            </a:r>
            <a:r>
              <a:rPr lang="en-US" sz="2200" b="1" dirty="0" err="1"/>
              <a:t>deschise</a:t>
            </a:r>
            <a:r>
              <a:rPr lang="en-US" sz="2200" b="1" dirty="0"/>
              <a:t> </a:t>
            </a:r>
            <a:r>
              <a:rPr lang="en-US" sz="2200" b="1" dirty="0" err="1"/>
              <a:t>simultan</a:t>
            </a:r>
            <a:r>
              <a:rPr lang="en-US" sz="2200" b="1" dirty="0"/>
              <a:t> </a:t>
            </a:r>
            <a:r>
              <a:rPr lang="en-US" sz="2200" dirty="0"/>
              <a:t>(Fig. 1b). </a:t>
            </a:r>
          </a:p>
        </p:txBody>
      </p:sp>
    </p:spTree>
    <p:extLst>
      <p:ext uri="{BB962C8B-B14F-4D97-AF65-F5344CB8AC3E}">
        <p14:creationId xmlns:p14="http://schemas.microsoft.com/office/powerpoint/2010/main" val="17344221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D41C3-256D-CC8C-9BAD-66CB828B9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14" y="3929364"/>
            <a:ext cx="10515600" cy="2489079"/>
          </a:xfrm>
        </p:spPr>
        <p:txBody>
          <a:bodyPr/>
          <a:lstStyle/>
          <a:p>
            <a:r>
              <a:rPr lang="ro-RO" dirty="0"/>
              <a:t>Dacă porțile la intrare și ieșire ar putea fi deschise simultan – ele ar activa  ca canalele ionice, cu consecințe catastrofale. De aceea, pompele au dezvoltat un mecanism de siguranță (Fig. 1c) în care ambele porți se închid mai întâi, </a:t>
            </a:r>
            <a:r>
              <a:rPr lang="ro-RO" dirty="0" err="1"/>
              <a:t>ocluzând</a:t>
            </a:r>
            <a:r>
              <a:rPr lang="ro-RO" dirty="0"/>
              <a:t> ionii legați în interiorul proteinei, </a:t>
            </a:r>
            <a:r>
              <a:rPr lang="ro-RO" i="1" dirty="0"/>
              <a:t>înainte ca a doua poartă să se deschidă pentru a-i elibera.</a:t>
            </a:r>
            <a:endParaRPr lang="en-US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19FE70-E77C-1BBD-1A6E-02F207814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102" y="279180"/>
            <a:ext cx="6420413" cy="365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207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D68A2-35CA-E6E5-692D-B87ECCC03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232756"/>
            <a:ext cx="11021291" cy="6417426"/>
          </a:xfrm>
        </p:spPr>
        <p:txBody>
          <a:bodyPr>
            <a:normAutofit lnSpcReduction="10000"/>
          </a:bodyPr>
          <a:lstStyle/>
          <a:p>
            <a:r>
              <a:rPr lang="en-US" b="1" dirty="0" err="1"/>
              <a:t>Canalele</a:t>
            </a:r>
            <a:r>
              <a:rPr lang="en-US" b="1" dirty="0"/>
              <a:t> </a:t>
            </a:r>
            <a:r>
              <a:rPr lang="en-US" b="1" dirty="0" err="1"/>
              <a:t>ionice</a:t>
            </a:r>
            <a:r>
              <a:rPr lang="en-US" b="1" dirty="0"/>
              <a:t> au </a:t>
            </a:r>
            <a:r>
              <a:rPr lang="en-US" b="1" dirty="0" err="1"/>
              <a:t>evoluat</a:t>
            </a:r>
            <a:r>
              <a:rPr lang="en-US" b="1" dirty="0"/>
              <a:t> din </a:t>
            </a:r>
            <a:r>
              <a:rPr lang="en-US" b="1" dirty="0" err="1"/>
              <a:t>pompe</a:t>
            </a:r>
            <a:r>
              <a:rPr lang="en-US" b="1" dirty="0"/>
              <a:t> perturbate?</a:t>
            </a:r>
            <a:endParaRPr lang="ro-RO" b="1" dirty="0"/>
          </a:p>
          <a:p>
            <a:r>
              <a:rPr lang="en-US" dirty="0"/>
              <a:t>Deci </a:t>
            </a:r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pompe</a:t>
            </a:r>
            <a:r>
              <a:rPr lang="en-US" dirty="0"/>
              <a:t> care </a:t>
            </a:r>
            <a:r>
              <a:rPr lang="en-US" dirty="0" err="1"/>
              <a:t>arată</a:t>
            </a:r>
            <a:r>
              <a:rPr lang="en-US" dirty="0"/>
              <a:t> ca </a:t>
            </a:r>
            <a:r>
              <a:rPr lang="en-US" dirty="0" err="1"/>
              <a:t>niște</a:t>
            </a:r>
            <a:r>
              <a:rPr lang="en-US" dirty="0"/>
              <a:t> </a:t>
            </a:r>
            <a:r>
              <a:rPr lang="en-US" dirty="0" err="1"/>
              <a:t>pompe</a:t>
            </a:r>
            <a:r>
              <a:rPr lang="en-US" dirty="0"/>
              <a:t>, </a:t>
            </a:r>
            <a:r>
              <a:rPr lang="en-US" dirty="0" err="1"/>
              <a:t>canale</a:t>
            </a:r>
            <a:r>
              <a:rPr lang="en-US" dirty="0"/>
              <a:t> care </a:t>
            </a:r>
            <a:r>
              <a:rPr lang="ro-RO" dirty="0"/>
              <a:t>par a fi </a:t>
            </a:r>
            <a:r>
              <a:rPr lang="en-US" dirty="0" err="1"/>
              <a:t>canale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o </a:t>
            </a:r>
            <a:r>
              <a:rPr lang="en-US" dirty="0" err="1"/>
              <a:t>familie</a:t>
            </a:r>
            <a:r>
              <a:rPr lang="en-US" dirty="0"/>
              <a:t> de </a:t>
            </a:r>
            <a:r>
              <a:rPr lang="en-US" dirty="0" err="1"/>
              <a:t>proteine</a:t>
            </a:r>
            <a:r>
              <a:rPr lang="en-US" dirty="0"/>
              <a:t> ​​care include </a:t>
            </a:r>
            <a:r>
              <a:rPr lang="en-US" dirty="0" err="1"/>
              <a:t>unele</a:t>
            </a:r>
            <a:r>
              <a:rPr lang="en-US" dirty="0"/>
              <a:t> </a:t>
            </a:r>
            <a:r>
              <a:rPr lang="en-US" dirty="0" err="1"/>
              <a:t>pompe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unele</a:t>
            </a:r>
            <a:r>
              <a:rPr lang="en-US" dirty="0"/>
              <a:t> </a:t>
            </a:r>
            <a:r>
              <a:rPr lang="en-US" dirty="0" err="1"/>
              <a:t>canale</a:t>
            </a:r>
            <a:r>
              <a:rPr lang="en-US" dirty="0"/>
              <a:t>.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știm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teorie</a:t>
            </a:r>
            <a:r>
              <a:rPr lang="en-US" dirty="0"/>
              <a:t>, </a:t>
            </a:r>
            <a:r>
              <a:rPr lang="en-US" dirty="0" err="1"/>
              <a:t>perturbarea</a:t>
            </a:r>
            <a:r>
              <a:rPr lang="en-US" dirty="0"/>
              <a:t> </a:t>
            </a:r>
            <a:r>
              <a:rPr lang="en-US" dirty="0" err="1"/>
              <a:t>coordonării</a:t>
            </a:r>
            <a:r>
              <a:rPr lang="en-US" dirty="0"/>
              <a:t> </a:t>
            </a:r>
            <a:r>
              <a:rPr lang="en-US" dirty="0" err="1"/>
              <a:t>temporizării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porți</a:t>
            </a:r>
            <a:r>
              <a:rPr lang="en-US" dirty="0"/>
              <a:t> ale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pompe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a </a:t>
            </a:r>
            <a:r>
              <a:rPr lang="en-US" dirty="0" err="1"/>
              <a:t>structurii</a:t>
            </a:r>
            <a:r>
              <a:rPr lang="en-US" dirty="0"/>
              <a:t> </a:t>
            </a:r>
            <a:r>
              <a:rPr lang="en-US" dirty="0" err="1"/>
              <a:t>uneia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putea</a:t>
            </a:r>
            <a:r>
              <a:rPr lang="en-US" dirty="0"/>
              <a:t> </a:t>
            </a:r>
            <a:r>
              <a:rPr lang="en-US" dirty="0" err="1"/>
              <a:t>converti</a:t>
            </a:r>
            <a:r>
              <a:rPr lang="en-US" dirty="0"/>
              <a:t> </a:t>
            </a:r>
            <a:r>
              <a:rPr lang="en-US" dirty="0" err="1"/>
              <a:t>pompa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canal. </a:t>
            </a:r>
            <a:endParaRPr lang="ro-RO" dirty="0"/>
          </a:p>
          <a:p>
            <a:r>
              <a:rPr lang="en-US" b="1" dirty="0"/>
              <a:t>Se </a:t>
            </a:r>
            <a:r>
              <a:rPr lang="en-US" b="1" dirty="0" err="1"/>
              <a:t>cunosc</a:t>
            </a:r>
            <a:r>
              <a:rPr lang="en-US" b="1" dirty="0"/>
              <a:t> </a:t>
            </a:r>
            <a:r>
              <a:rPr lang="en-US" b="1" dirty="0" err="1"/>
              <a:t>exemple</a:t>
            </a:r>
            <a:r>
              <a:rPr lang="en-US" b="1" dirty="0"/>
              <a:t> </a:t>
            </a:r>
            <a:r>
              <a:rPr lang="en-US" b="1" dirty="0" err="1"/>
              <a:t>naturale</a:t>
            </a:r>
            <a:r>
              <a:rPr lang="en-US" b="1" dirty="0"/>
              <a:t> ale </a:t>
            </a:r>
            <a:r>
              <a:rPr lang="en-US" b="1" dirty="0" err="1"/>
              <a:t>unei</a:t>
            </a:r>
            <a:r>
              <a:rPr lang="en-US" b="1" dirty="0"/>
              <a:t> </a:t>
            </a:r>
            <a:r>
              <a:rPr lang="en-US" b="1" dirty="0" err="1"/>
              <a:t>astfel</a:t>
            </a:r>
            <a:r>
              <a:rPr lang="en-US" b="1" dirty="0"/>
              <a:t> de </a:t>
            </a:r>
            <a:r>
              <a:rPr lang="en-US" b="1" dirty="0" err="1"/>
              <a:t>conversii</a:t>
            </a:r>
            <a:r>
              <a:rPr lang="en-US" b="1" dirty="0"/>
              <a:t>? </a:t>
            </a:r>
            <a:r>
              <a:rPr lang="ro-RO" b="1" dirty="0"/>
              <a:t>E</a:t>
            </a:r>
            <a:r>
              <a:rPr lang="en-US" dirty="0" err="1"/>
              <a:t>xistă</a:t>
            </a:r>
            <a:r>
              <a:rPr lang="en-US" dirty="0"/>
              <a:t> </a:t>
            </a:r>
            <a:r>
              <a:rPr lang="en-US" dirty="0" err="1"/>
              <a:t>exemple</a:t>
            </a:r>
            <a:r>
              <a:rPr lang="en-US" dirty="0"/>
              <a:t> de </a:t>
            </a:r>
            <a:r>
              <a:rPr lang="en-US" dirty="0" err="1"/>
              <a:t>canale</a:t>
            </a:r>
            <a:r>
              <a:rPr lang="en-US" dirty="0"/>
              <a:t> </a:t>
            </a:r>
            <a:r>
              <a:rPr lang="en-US" dirty="0" err="1"/>
              <a:t>ionice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de </a:t>
            </a:r>
            <a:r>
              <a:rPr lang="en-US" dirty="0" err="1"/>
              <a:t>proteine</a:t>
            </a:r>
            <a:r>
              <a:rPr lang="en-US" dirty="0"/>
              <a:t> ​​</a:t>
            </a:r>
            <a:r>
              <a:rPr lang="en-US" dirty="0" err="1"/>
              <a:t>asemănătoare</a:t>
            </a:r>
            <a:r>
              <a:rPr lang="en-US" dirty="0"/>
              <a:t> </a:t>
            </a:r>
            <a:r>
              <a:rPr lang="en-US" dirty="0" err="1"/>
              <a:t>canalelor</a:t>
            </a:r>
            <a:r>
              <a:rPr lang="en-US" dirty="0"/>
              <a:t> </a:t>
            </a:r>
            <a:r>
              <a:rPr lang="en-US" dirty="0" err="1"/>
              <a:t>ionice</a:t>
            </a:r>
            <a:r>
              <a:rPr lang="en-US" dirty="0"/>
              <a:t>, care </a:t>
            </a:r>
            <a:r>
              <a:rPr lang="en-US" dirty="0" err="1"/>
              <a:t>aparțin</a:t>
            </a:r>
            <a:r>
              <a:rPr lang="en-US" dirty="0"/>
              <a:t> </a:t>
            </a:r>
            <a:r>
              <a:rPr lang="en-US" dirty="0" err="1"/>
              <a:t>familiilor</a:t>
            </a:r>
            <a:r>
              <a:rPr lang="en-US" dirty="0"/>
              <a:t> de </a:t>
            </a:r>
            <a:r>
              <a:rPr lang="en-US" dirty="0" err="1"/>
              <a:t>transportori</a:t>
            </a:r>
            <a:r>
              <a:rPr lang="en-US" dirty="0"/>
              <a:t>, </a:t>
            </a:r>
            <a:r>
              <a:rPr lang="en-US" dirty="0" err="1"/>
              <a:t>relația</a:t>
            </a:r>
            <a:r>
              <a:rPr lang="en-US" dirty="0"/>
              <a:t> lor </a:t>
            </a:r>
            <a:r>
              <a:rPr lang="en-US" dirty="0" err="1"/>
              <a:t>genetică</a:t>
            </a:r>
            <a:r>
              <a:rPr lang="en-US" dirty="0"/>
              <a:t> </a:t>
            </a:r>
            <a:r>
              <a:rPr lang="en-US" dirty="0" err="1"/>
              <a:t>strânsă</a:t>
            </a:r>
            <a:r>
              <a:rPr lang="en-US" dirty="0"/>
              <a:t> </a:t>
            </a:r>
            <a:r>
              <a:rPr lang="en-US" dirty="0" err="1"/>
              <a:t>implicând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canalele</a:t>
            </a:r>
            <a:r>
              <a:rPr lang="en-US" dirty="0"/>
              <a:t> au </a:t>
            </a:r>
            <a:r>
              <a:rPr lang="en-US" dirty="0" err="1"/>
              <a:t>apărut</a:t>
            </a:r>
            <a:r>
              <a:rPr lang="en-US" dirty="0"/>
              <a:t> din </a:t>
            </a:r>
            <a:r>
              <a:rPr lang="en-US" dirty="0" err="1"/>
              <a:t>pompe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urma</a:t>
            </a:r>
            <a:r>
              <a:rPr lang="en-US" dirty="0"/>
              <a:t> </a:t>
            </a:r>
            <a:r>
              <a:rPr lang="en-US" dirty="0" err="1"/>
              <a:t>degradării</a:t>
            </a:r>
            <a:r>
              <a:rPr lang="en-US" dirty="0"/>
              <a:t> evolutive a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porți</a:t>
            </a:r>
            <a:r>
              <a:rPr lang="en-US" dirty="0"/>
              <a:t>.</a:t>
            </a:r>
            <a:r>
              <a:rPr lang="ro-RO" dirty="0"/>
              <a:t> </a:t>
            </a:r>
          </a:p>
          <a:p>
            <a:r>
              <a:rPr lang="en-US" dirty="0" err="1"/>
              <a:t>Măsurători</a:t>
            </a:r>
            <a:r>
              <a:rPr lang="en-US" dirty="0"/>
              <a:t> </a:t>
            </a:r>
            <a:r>
              <a:rPr lang="en-US" dirty="0" err="1"/>
              <a:t>directe</a:t>
            </a:r>
            <a:r>
              <a:rPr lang="en-US" dirty="0"/>
              <a:t> </a:t>
            </a:r>
            <a:r>
              <a:rPr lang="en-US" dirty="0" err="1"/>
              <a:t>recente</a:t>
            </a:r>
            <a:r>
              <a:rPr lang="en-US" dirty="0"/>
              <a:t> ale </a:t>
            </a:r>
            <a:r>
              <a:rPr lang="en-US" dirty="0" err="1"/>
              <a:t>modificărilor</a:t>
            </a:r>
            <a:r>
              <a:rPr lang="en-US" dirty="0"/>
              <a:t> pH-</a:t>
            </a:r>
            <a:r>
              <a:rPr lang="en-US" dirty="0" err="1"/>
              <a:t>ului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apropierea</a:t>
            </a:r>
            <a:r>
              <a:rPr lang="en-US" dirty="0"/>
              <a:t> </a:t>
            </a:r>
            <a:r>
              <a:rPr lang="en-US" dirty="0" err="1"/>
              <a:t>suprafeței</a:t>
            </a:r>
            <a:r>
              <a:rPr lang="en-US" dirty="0"/>
              <a:t> </a:t>
            </a:r>
            <a:r>
              <a:rPr lang="en-US" dirty="0" err="1"/>
              <a:t>extracelulare</a:t>
            </a:r>
            <a:r>
              <a:rPr lang="en-US" dirty="0"/>
              <a:t> a </a:t>
            </a:r>
            <a:r>
              <a:rPr lang="en-US" dirty="0" err="1"/>
              <a:t>canalelor</a:t>
            </a:r>
            <a:r>
              <a:rPr lang="en-US" dirty="0"/>
              <a:t> ClC-1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închiderii</a:t>
            </a:r>
            <a:r>
              <a:rPr lang="en-US" dirty="0"/>
              <a:t> </a:t>
            </a:r>
            <a:r>
              <a:rPr lang="en-US" dirty="0" err="1"/>
              <a:t>canalelor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demonstrația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închiderea</a:t>
            </a:r>
            <a:r>
              <a:rPr lang="en-US" dirty="0"/>
              <a:t> </a:t>
            </a:r>
            <a:r>
              <a:rPr lang="en-US" dirty="0" err="1"/>
              <a:t>canalelor</a:t>
            </a:r>
            <a:r>
              <a:rPr lang="en-US" dirty="0"/>
              <a:t> ClC-0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condiții</a:t>
            </a:r>
            <a:r>
              <a:rPr lang="en-US" dirty="0"/>
              <a:t> de </a:t>
            </a:r>
            <a:r>
              <a:rPr lang="en-US" dirty="0" err="1"/>
              <a:t>dezechilibru</a:t>
            </a:r>
            <a:r>
              <a:rPr lang="en-US" dirty="0"/>
              <a:t> </a:t>
            </a:r>
            <a:r>
              <a:rPr lang="en-US" dirty="0" err="1"/>
              <a:t>depinde</a:t>
            </a:r>
            <a:r>
              <a:rPr lang="en-US" dirty="0"/>
              <a:t> de </a:t>
            </a:r>
            <a:r>
              <a:rPr lang="en-US" dirty="0" err="1"/>
              <a:t>gradientul</a:t>
            </a:r>
            <a:r>
              <a:rPr lang="en-US" dirty="0"/>
              <a:t> de </a:t>
            </a:r>
            <a:r>
              <a:rPr lang="en-US" dirty="0" err="1"/>
              <a:t>potențial</a:t>
            </a:r>
            <a:r>
              <a:rPr lang="en-US" dirty="0"/>
              <a:t> </a:t>
            </a:r>
            <a:r>
              <a:rPr lang="en-US" dirty="0" err="1"/>
              <a:t>electrochimic</a:t>
            </a:r>
            <a:r>
              <a:rPr lang="en-US" dirty="0"/>
              <a:t> al </a:t>
            </a:r>
            <a:r>
              <a:rPr lang="en-US" dirty="0" err="1"/>
              <a:t>protonilor</a:t>
            </a:r>
            <a:r>
              <a:rPr lang="en-US" dirty="0"/>
              <a:t>, </a:t>
            </a:r>
            <a:r>
              <a:rPr lang="en-US" dirty="0" err="1"/>
              <a:t>implică</a:t>
            </a:r>
            <a:r>
              <a:rPr lang="en-US" dirty="0"/>
              <a:t> </a:t>
            </a:r>
            <a:r>
              <a:rPr lang="en-US" dirty="0" err="1"/>
              <a:t>faptul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, </a:t>
            </a:r>
            <a:r>
              <a:rPr lang="en-US" dirty="0" err="1"/>
              <a:t>chiar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astăzi</a:t>
            </a:r>
            <a:r>
              <a:rPr lang="en-US" dirty="0"/>
              <a:t>, </a:t>
            </a:r>
            <a:r>
              <a:rPr lang="en-US" dirty="0" err="1"/>
              <a:t>închiderea</a:t>
            </a:r>
            <a:r>
              <a:rPr lang="en-US" dirty="0"/>
              <a:t> </a:t>
            </a:r>
            <a:r>
              <a:rPr lang="en-US" dirty="0" err="1"/>
              <a:t>porului</a:t>
            </a:r>
            <a:r>
              <a:rPr lang="en-US" dirty="0"/>
              <a:t> de </a:t>
            </a:r>
            <a:r>
              <a:rPr lang="en-US" dirty="0" err="1"/>
              <a:t>ioni</a:t>
            </a:r>
            <a:r>
              <a:rPr lang="en-US" dirty="0"/>
              <a:t> de Cl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canalele</a:t>
            </a:r>
            <a:r>
              <a:rPr lang="en-US" dirty="0"/>
              <a:t> </a:t>
            </a:r>
            <a:r>
              <a:rPr lang="en-US" dirty="0" err="1"/>
              <a:t>ClC</a:t>
            </a:r>
            <a:r>
              <a:rPr lang="en-US" dirty="0"/>
              <a:t> </a:t>
            </a:r>
            <a:r>
              <a:rPr lang="en-US" dirty="0" err="1"/>
              <a:t>implică</a:t>
            </a:r>
            <a:r>
              <a:rPr lang="en-US" dirty="0"/>
              <a:t> </a:t>
            </a:r>
            <a:r>
              <a:rPr lang="en-US" dirty="0" err="1"/>
              <a:t>transportul</a:t>
            </a:r>
            <a:r>
              <a:rPr lang="en-US" dirty="0"/>
              <a:t> de </a:t>
            </a:r>
            <a:r>
              <a:rPr lang="en-US" dirty="0" err="1"/>
              <a:t>protoni</a:t>
            </a:r>
            <a:r>
              <a:rPr lang="en-US" dirty="0"/>
              <a:t>.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susține</a:t>
            </a:r>
            <a:r>
              <a:rPr lang="en-US" dirty="0"/>
              <a:t> o </a:t>
            </a:r>
            <a:r>
              <a:rPr lang="en-US" b="1" i="1" dirty="0" err="1"/>
              <a:t>opinie</a:t>
            </a:r>
            <a:r>
              <a:rPr lang="en-US" b="1" i="1" dirty="0"/>
              <a:t> </a:t>
            </a:r>
            <a:r>
              <a:rPr lang="en-US" b="1" i="1" dirty="0" err="1"/>
              <a:t>despre</a:t>
            </a:r>
            <a:r>
              <a:rPr lang="en-US" b="1" i="1" dirty="0"/>
              <a:t> </a:t>
            </a:r>
            <a:r>
              <a:rPr lang="en-US" b="1" i="1" dirty="0" err="1"/>
              <a:t>canalele</a:t>
            </a:r>
            <a:r>
              <a:rPr lang="en-US" b="1" i="1" dirty="0"/>
              <a:t> </a:t>
            </a:r>
            <a:r>
              <a:rPr lang="en-US" b="1" i="1" dirty="0" err="1"/>
              <a:t>ClC</a:t>
            </a:r>
            <a:r>
              <a:rPr lang="en-US" b="1" i="1" dirty="0"/>
              <a:t> ca </a:t>
            </a:r>
            <a:r>
              <a:rPr lang="en-US" b="1" i="1" dirty="0" err="1"/>
              <a:t>pompe</a:t>
            </a:r>
            <a:r>
              <a:rPr lang="en-US" b="1" i="1" dirty="0"/>
              <a:t> de </a:t>
            </a:r>
            <a:r>
              <a:rPr lang="en-US" b="1" i="1" dirty="0" err="1"/>
              <a:t>schimb</a:t>
            </a:r>
            <a:r>
              <a:rPr lang="en-US" b="1" i="1" dirty="0"/>
              <a:t> </a:t>
            </a:r>
            <a:r>
              <a:rPr lang="en-US" b="1" i="1" dirty="0" err="1"/>
              <a:t>ClC</a:t>
            </a:r>
            <a:r>
              <a:rPr lang="en-US" b="1" i="1" dirty="0"/>
              <a:t>/H </a:t>
            </a:r>
            <a:r>
              <a:rPr lang="en-US" b="1" i="1" dirty="0" err="1"/>
              <a:t>rupte</a:t>
            </a:r>
            <a:r>
              <a:rPr lang="en-US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02000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D10D6-15D0-AB7A-5C1E-2EB8D9F9B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007" y="179705"/>
            <a:ext cx="11720946" cy="6437226"/>
          </a:xfrm>
        </p:spPr>
        <p:txBody>
          <a:bodyPr>
            <a:normAutofit/>
          </a:bodyPr>
          <a:lstStyle/>
          <a:p>
            <a:r>
              <a:rPr lang="ro-RO" sz="2400" dirty="0"/>
              <a:t>Canale-pompe activate fotonic</a:t>
            </a:r>
          </a:p>
          <a:p>
            <a:r>
              <a:rPr lang="ro-RO" sz="2400" dirty="0"/>
              <a:t>Transformarea farmacologică a pompei în canal ionic</a:t>
            </a:r>
          </a:p>
          <a:p>
            <a:r>
              <a:rPr lang="ro-RO" sz="2400" dirty="0"/>
              <a:t>O pompă formată </a:t>
            </a:r>
            <a:r>
              <a:rPr lang="ro-RO" sz="2400" dirty="0" err="1"/>
              <a:t>dintrun</a:t>
            </a:r>
            <a:r>
              <a:rPr lang="ro-RO" sz="2400" dirty="0"/>
              <a:t> </a:t>
            </a:r>
            <a:r>
              <a:rPr lang="ro-RO" sz="2400"/>
              <a:t>canal deteriorat</a:t>
            </a:r>
            <a:endParaRPr lang="ro-RO" sz="2400" dirty="0"/>
          </a:p>
          <a:p>
            <a:r>
              <a:rPr lang="ro-RO" sz="2400" dirty="0"/>
              <a:t>Pompa-canal cu comportament hibrid</a:t>
            </a:r>
          </a:p>
          <a:p>
            <a:r>
              <a:rPr lang="ro-RO" sz="2400" dirty="0"/>
              <a:t>Astfel, găsim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pompe</a:t>
            </a:r>
            <a:r>
              <a:rPr lang="en-US" sz="2400" dirty="0"/>
              <a:t> </a:t>
            </a:r>
            <a:r>
              <a:rPr lang="en-US" sz="2400" dirty="0" err="1"/>
              <a:t>extrem</a:t>
            </a:r>
            <a:r>
              <a:rPr lang="en-US" sz="2400" dirty="0"/>
              <a:t> de </a:t>
            </a:r>
            <a:r>
              <a:rPr lang="en-US" sz="2400" dirty="0" err="1"/>
              <a:t>rapide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care </a:t>
            </a:r>
            <a:r>
              <a:rPr lang="en-US" sz="2400" dirty="0" err="1"/>
              <a:t>porțile</a:t>
            </a:r>
            <a:r>
              <a:rPr lang="en-US" sz="2400" dirty="0"/>
              <a:t> sunt </a:t>
            </a:r>
            <a:r>
              <a:rPr lang="en-US" sz="2400" dirty="0" err="1"/>
              <a:t>mici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,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urmare</a:t>
            </a:r>
            <a:r>
              <a:rPr lang="en-US" sz="2400" dirty="0"/>
              <a:t>, pot fi </a:t>
            </a:r>
            <a:r>
              <a:rPr lang="en-US" sz="2400" dirty="0" err="1"/>
              <a:t>mișcate</a:t>
            </a:r>
            <a:r>
              <a:rPr lang="en-US" sz="2400" dirty="0"/>
              <a:t> rapid, precum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canale</a:t>
            </a:r>
            <a:r>
              <a:rPr lang="en-US" sz="2400" dirty="0"/>
              <a:t> </a:t>
            </a:r>
            <a:r>
              <a:rPr lang="en-US" sz="2400" dirty="0" err="1"/>
              <a:t>ionice</a:t>
            </a:r>
            <a:r>
              <a:rPr lang="en-US" sz="2400" dirty="0"/>
              <a:t> </a:t>
            </a:r>
            <a:r>
              <a:rPr lang="en-US" sz="2400" dirty="0" err="1"/>
              <a:t>extraordinar</a:t>
            </a:r>
            <a:r>
              <a:rPr lang="en-US" sz="2400" dirty="0"/>
              <a:t> de lente </a:t>
            </a:r>
            <a:r>
              <a:rPr lang="en-US" sz="2400" dirty="0" err="1"/>
              <a:t>în</a:t>
            </a:r>
            <a:r>
              <a:rPr lang="en-US" sz="2400" dirty="0"/>
              <a:t> care </a:t>
            </a:r>
            <a:r>
              <a:rPr lang="en-US" sz="2400" dirty="0" err="1"/>
              <a:t>calea</a:t>
            </a:r>
            <a:r>
              <a:rPr lang="en-US" sz="2400" dirty="0"/>
              <a:t> </a:t>
            </a:r>
            <a:r>
              <a:rPr lang="en-US" sz="2400" dirty="0" err="1"/>
              <a:t>ionică</a:t>
            </a:r>
            <a:r>
              <a:rPr lang="en-US" sz="2400" dirty="0"/>
              <a:t> </a:t>
            </a:r>
            <a:r>
              <a:rPr lang="en-US" sz="2400" dirty="0" err="1"/>
              <a:t>îmbrățișează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deformată</a:t>
            </a:r>
            <a:r>
              <a:rPr lang="en-US" sz="2400" dirty="0"/>
              <a:t> de </a:t>
            </a:r>
            <a:r>
              <a:rPr lang="en-US" sz="2400" dirty="0" err="1"/>
              <a:t>ionii</a:t>
            </a:r>
            <a:r>
              <a:rPr lang="en-US" sz="2400" dirty="0"/>
              <a:t> </a:t>
            </a:r>
            <a:r>
              <a:rPr lang="en-US" sz="2400" dirty="0" err="1"/>
              <a:t>conducuți</a:t>
            </a:r>
            <a:r>
              <a:rPr lang="en-US" sz="2400" dirty="0"/>
              <a:t>, </a:t>
            </a:r>
            <a:r>
              <a:rPr lang="en-US" sz="2400" dirty="0" err="1"/>
              <a:t>încetinind</a:t>
            </a:r>
            <a:r>
              <a:rPr lang="en-US" sz="2400" dirty="0"/>
              <a:t> </a:t>
            </a:r>
            <a:r>
              <a:rPr lang="en-US" sz="2400" dirty="0" err="1"/>
              <a:t>astfel</a:t>
            </a:r>
            <a:r>
              <a:rPr lang="en-US" sz="2400" dirty="0"/>
              <a:t> </a:t>
            </a:r>
            <a:r>
              <a:rPr lang="en-US" sz="2400" dirty="0" err="1"/>
              <a:t>difuzia</a:t>
            </a:r>
            <a:r>
              <a:rPr lang="en-US" sz="2400" dirty="0"/>
              <a:t> lor. De </a:t>
            </a:r>
            <a:r>
              <a:rPr lang="en-US" sz="2400" dirty="0" err="1"/>
              <a:t>fapt</a:t>
            </a:r>
            <a:r>
              <a:rPr lang="en-US" sz="2400" dirty="0"/>
              <a:t>, nu </a:t>
            </a:r>
            <a:r>
              <a:rPr lang="en-US" sz="2400" dirty="0" err="1"/>
              <a:t>ar</a:t>
            </a:r>
            <a:r>
              <a:rPr lang="en-US" sz="2400" dirty="0"/>
              <a:t> </a:t>
            </a:r>
            <a:r>
              <a:rPr lang="en-US" sz="2400" dirty="0" err="1"/>
              <a:t>trebui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fim</a:t>
            </a:r>
            <a:r>
              <a:rPr lang="en-US" sz="2400" dirty="0"/>
              <a:t> </a:t>
            </a:r>
            <a:r>
              <a:rPr lang="en-US" sz="2400" dirty="0" err="1"/>
              <a:t>surprinși</a:t>
            </a:r>
            <a:r>
              <a:rPr lang="en-US" sz="2400" dirty="0"/>
              <a:t> </a:t>
            </a:r>
            <a:r>
              <a:rPr lang="en-US" sz="2400" dirty="0" err="1"/>
              <a:t>dacă</a:t>
            </a:r>
            <a:r>
              <a:rPr lang="en-US" sz="2400" dirty="0"/>
              <a:t> </a:t>
            </a:r>
            <a:r>
              <a:rPr lang="en-US" sz="2400" dirty="0" err="1"/>
              <a:t>cele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rapide</a:t>
            </a:r>
            <a:r>
              <a:rPr lang="en-US" sz="2400" dirty="0"/>
              <a:t> </a:t>
            </a:r>
            <a:r>
              <a:rPr lang="en-US" sz="2400" dirty="0" err="1"/>
              <a:t>pompe</a:t>
            </a:r>
            <a:r>
              <a:rPr lang="en-US" sz="2400" dirty="0"/>
              <a:t> se </a:t>
            </a:r>
            <a:r>
              <a:rPr lang="en-US" sz="2400" dirty="0" err="1"/>
              <a:t>dovedesc</a:t>
            </a:r>
            <a:r>
              <a:rPr lang="en-US" sz="2400" dirty="0"/>
              <a:t> a fi </a:t>
            </a:r>
            <a:r>
              <a:rPr lang="en-US" sz="2400" dirty="0" err="1"/>
              <a:t>capabile</a:t>
            </a:r>
            <a:r>
              <a:rPr lang="en-US" sz="2400" dirty="0"/>
              <a:t> de rate de transport ionic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mari</a:t>
            </a:r>
            <a:r>
              <a:rPr lang="en-US" sz="2400" dirty="0"/>
              <a:t> </a:t>
            </a:r>
            <a:r>
              <a:rPr lang="en-US" sz="2400" dirty="0" err="1"/>
              <a:t>decât</a:t>
            </a:r>
            <a:r>
              <a:rPr lang="en-US" sz="2400" dirty="0"/>
              <a:t> </a:t>
            </a:r>
            <a:r>
              <a:rPr lang="en-US" sz="2400" dirty="0" err="1"/>
              <a:t>cele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lente </a:t>
            </a:r>
            <a:r>
              <a:rPr lang="en-US" sz="2400" dirty="0" err="1"/>
              <a:t>canale</a:t>
            </a:r>
            <a:r>
              <a:rPr lang="en-US" sz="2400" dirty="0"/>
              <a:t> </a:t>
            </a:r>
            <a:r>
              <a:rPr lang="en-US" sz="2400" dirty="0" err="1"/>
              <a:t>ionice</a:t>
            </a:r>
            <a:r>
              <a:rPr lang="en-US" sz="2400" dirty="0"/>
              <a:t> </a:t>
            </a:r>
            <a:r>
              <a:rPr lang="en-US" sz="2400" dirty="0" err="1"/>
              <a:t>deschise</a:t>
            </a:r>
            <a:r>
              <a:rPr lang="en-US" sz="2400" dirty="0"/>
              <a:t>.</a:t>
            </a:r>
            <a:endParaRPr lang="ro-RO" sz="2400" dirty="0"/>
          </a:p>
          <a:p>
            <a:r>
              <a:rPr lang="en-US" sz="2400" b="1" dirty="0"/>
              <a:t>Distincția </a:t>
            </a:r>
            <a:r>
              <a:rPr lang="en-US" sz="2400" b="1" dirty="0" err="1"/>
              <a:t>funcțională</a:t>
            </a:r>
            <a:r>
              <a:rPr lang="en-US" sz="2400" b="1" dirty="0"/>
              <a:t> </a:t>
            </a:r>
            <a:r>
              <a:rPr lang="en-US" sz="2400" b="1" dirty="0" err="1"/>
              <a:t>finală</a:t>
            </a:r>
            <a:r>
              <a:rPr lang="en-US" sz="2400" b="1" dirty="0"/>
              <a:t> </a:t>
            </a:r>
            <a:r>
              <a:rPr lang="en-US" sz="2400" b="1" dirty="0" err="1"/>
              <a:t>dintre</a:t>
            </a:r>
            <a:r>
              <a:rPr lang="en-US" sz="2400" b="1" dirty="0"/>
              <a:t> o </a:t>
            </a:r>
            <a:r>
              <a:rPr lang="en-US" sz="2400" b="1" dirty="0" err="1"/>
              <a:t>pompă</a:t>
            </a:r>
            <a:r>
              <a:rPr lang="en-US" sz="2400" b="1" dirty="0"/>
              <a:t> </a:t>
            </a:r>
            <a:r>
              <a:rPr lang="en-US" sz="2400" b="1" dirty="0" err="1"/>
              <a:t>și</a:t>
            </a:r>
            <a:r>
              <a:rPr lang="en-US" sz="2400" b="1" dirty="0"/>
              <a:t> un canal </a:t>
            </a:r>
            <a:r>
              <a:rPr lang="en-US" sz="2400" b="1" dirty="0" err="1"/>
              <a:t>va</a:t>
            </a:r>
            <a:r>
              <a:rPr lang="en-US" sz="2400" b="1" dirty="0"/>
              <a:t> </a:t>
            </a:r>
            <a:r>
              <a:rPr lang="en-US" sz="2400" b="1" dirty="0" err="1"/>
              <a:t>depinde</a:t>
            </a:r>
            <a:r>
              <a:rPr lang="en-US" sz="2400" b="1" dirty="0"/>
              <a:t> </a:t>
            </a:r>
            <a:r>
              <a:rPr lang="en-US" sz="2400" b="1" dirty="0" err="1"/>
              <a:t>întotdeauna</a:t>
            </a:r>
            <a:r>
              <a:rPr lang="en-US" sz="2400" b="1" dirty="0"/>
              <a:t> de </a:t>
            </a:r>
            <a:r>
              <a:rPr lang="en-US" sz="2400" b="1" dirty="0" err="1"/>
              <a:t>capacitatea</a:t>
            </a:r>
            <a:r>
              <a:rPr lang="en-US" sz="2400" b="1" dirty="0"/>
              <a:t> </a:t>
            </a:r>
            <a:r>
              <a:rPr lang="en-US" sz="2400" b="1" dirty="0" err="1"/>
              <a:t>proteinei</a:t>
            </a:r>
            <a:r>
              <a:rPr lang="en-US" sz="2400" b="1" dirty="0"/>
              <a:t> </a:t>
            </a:r>
            <a:r>
              <a:rPr lang="en-US" sz="2400" b="1" dirty="0" err="1"/>
              <a:t>membranare</a:t>
            </a:r>
            <a:r>
              <a:rPr lang="en-US" sz="2400" b="1" dirty="0"/>
              <a:t> de a </a:t>
            </a:r>
            <a:r>
              <a:rPr lang="en-US" sz="2400" b="1" dirty="0" err="1"/>
              <a:t>efectua</a:t>
            </a:r>
            <a:r>
              <a:rPr lang="en-US" sz="2400" b="1" dirty="0"/>
              <a:t> transport </a:t>
            </a:r>
            <a:r>
              <a:rPr lang="en-US" sz="2400" b="1" dirty="0" err="1"/>
              <a:t>termodinamic</a:t>
            </a:r>
            <a:r>
              <a:rPr lang="en-US" sz="2400" b="1" dirty="0"/>
              <a:t> ascendent, </a:t>
            </a:r>
            <a:r>
              <a:rPr lang="en-US" sz="2400" b="1" dirty="0" err="1"/>
              <a:t>împotriva</a:t>
            </a:r>
            <a:r>
              <a:rPr lang="en-US" sz="2400" b="1" dirty="0"/>
              <a:t> </a:t>
            </a:r>
            <a:r>
              <a:rPr lang="en-US" sz="2400" b="1" dirty="0" err="1"/>
              <a:t>gradientului</a:t>
            </a:r>
            <a:r>
              <a:rPr lang="en-US" sz="2400" b="1" dirty="0"/>
              <a:t> de </a:t>
            </a:r>
            <a:r>
              <a:rPr lang="en-US" sz="2400" b="1" dirty="0" err="1"/>
              <a:t>potențial</a:t>
            </a:r>
            <a:r>
              <a:rPr lang="en-US" sz="2400" b="1" dirty="0"/>
              <a:t> </a:t>
            </a:r>
            <a:r>
              <a:rPr lang="en-US" sz="2400" b="1" dirty="0" err="1"/>
              <a:t>electrochimic</a:t>
            </a:r>
            <a:r>
              <a:rPr lang="en-US" sz="2400" b="1" dirty="0"/>
              <a:t>. </a:t>
            </a:r>
          </a:p>
          <a:p>
            <a:r>
              <a:rPr lang="en-US" sz="2400" b="1" dirty="0"/>
              <a:t>Cei care </a:t>
            </a:r>
            <a:r>
              <a:rPr lang="en-US" sz="2400" b="1" dirty="0" err="1"/>
              <a:t>îndeplinesc</a:t>
            </a:r>
            <a:r>
              <a:rPr lang="en-US" sz="2400" b="1" dirty="0"/>
              <a:t> </a:t>
            </a:r>
            <a:r>
              <a:rPr lang="en-US" sz="2400" b="1" dirty="0" err="1"/>
              <a:t>acest</a:t>
            </a:r>
            <a:r>
              <a:rPr lang="en-US" sz="2400" b="1" dirty="0"/>
              <a:t> test sunt </a:t>
            </a:r>
            <a:r>
              <a:rPr lang="en-US" sz="2400" b="1" dirty="0" err="1"/>
              <a:t>pompe</a:t>
            </a:r>
            <a:r>
              <a:rPr lang="en-US" sz="2400" b="1" dirty="0"/>
              <a:t> </a:t>
            </a:r>
            <a:r>
              <a:rPr lang="en-US" sz="2400" b="1" dirty="0" err="1"/>
              <a:t>și</a:t>
            </a:r>
            <a:r>
              <a:rPr lang="en-US" sz="2400" b="1" dirty="0"/>
              <a:t> pot fi </a:t>
            </a:r>
            <a:r>
              <a:rPr lang="en-US" sz="2400" b="1" dirty="0" err="1"/>
              <a:t>subdivizați</a:t>
            </a:r>
            <a:r>
              <a:rPr lang="en-US" sz="2400" b="1" dirty="0"/>
              <a:t> </a:t>
            </a:r>
            <a:r>
              <a:rPr lang="en-US" sz="2400" b="1" dirty="0" err="1"/>
              <a:t>în</a:t>
            </a:r>
            <a:r>
              <a:rPr lang="en-US" sz="2400" b="1" dirty="0"/>
              <a:t> </a:t>
            </a:r>
            <a:r>
              <a:rPr lang="en-US" sz="2400" b="1" dirty="0" err="1"/>
              <a:t>continuare</a:t>
            </a:r>
            <a:r>
              <a:rPr lang="en-US" sz="2400" b="1" dirty="0"/>
              <a:t> </a:t>
            </a:r>
            <a:r>
              <a:rPr lang="en-US" sz="2400" b="1" dirty="0" err="1"/>
              <a:t>în</a:t>
            </a:r>
            <a:r>
              <a:rPr lang="en-US" sz="2400" b="1" dirty="0"/>
              <a:t> </a:t>
            </a:r>
            <a:r>
              <a:rPr lang="en-US" sz="2400" b="1" dirty="0" err="1"/>
              <a:t>transportori</a:t>
            </a:r>
            <a:r>
              <a:rPr lang="en-US" sz="2400" b="1" dirty="0"/>
              <a:t> </a:t>
            </a:r>
            <a:r>
              <a:rPr lang="en-US" sz="2400" b="1" dirty="0" err="1"/>
              <a:t>activi</a:t>
            </a:r>
            <a:r>
              <a:rPr lang="en-US" sz="2400" b="1" dirty="0"/>
              <a:t> </a:t>
            </a:r>
            <a:r>
              <a:rPr lang="en-US" sz="2400" b="1" dirty="0" err="1"/>
              <a:t>primari</a:t>
            </a:r>
            <a:r>
              <a:rPr lang="en-US" sz="2400" b="1" dirty="0"/>
              <a:t> </a:t>
            </a:r>
            <a:r>
              <a:rPr lang="en-US" sz="2400" b="1" dirty="0" err="1"/>
              <a:t>sau</a:t>
            </a:r>
            <a:r>
              <a:rPr lang="en-US" sz="2400" b="1" dirty="0"/>
              <a:t> </a:t>
            </a:r>
            <a:r>
              <a:rPr lang="en-US" sz="2400" b="1" dirty="0" err="1"/>
              <a:t>secundari</a:t>
            </a:r>
            <a:r>
              <a:rPr lang="en-US" sz="2400" b="1" dirty="0"/>
              <a:t>, </a:t>
            </a:r>
            <a:r>
              <a:rPr lang="en-US" sz="2400" b="1" dirty="0" err="1"/>
              <a:t>în</a:t>
            </a:r>
            <a:r>
              <a:rPr lang="en-US" sz="2400" b="1" dirty="0"/>
              <a:t> </a:t>
            </a:r>
            <a:r>
              <a:rPr lang="en-US" sz="2400" b="1" dirty="0" err="1"/>
              <a:t>funcție</a:t>
            </a:r>
            <a:r>
              <a:rPr lang="en-US" sz="2400" b="1" dirty="0"/>
              <a:t> de </a:t>
            </a:r>
            <a:r>
              <a:rPr lang="en-US" sz="2400" b="1" dirty="0" err="1"/>
              <a:t>sursa</a:t>
            </a:r>
            <a:r>
              <a:rPr lang="en-US" sz="2400" b="1" dirty="0"/>
              <a:t> de </a:t>
            </a:r>
            <a:r>
              <a:rPr lang="en-US" sz="2400" b="1" dirty="0" err="1"/>
              <a:t>energie</a:t>
            </a:r>
            <a:r>
              <a:rPr lang="en-US" sz="2400" b="1" dirty="0"/>
              <a:t> </a:t>
            </a:r>
            <a:r>
              <a:rPr lang="en-US" sz="2400" b="1" dirty="0" err="1"/>
              <a:t>cuplată</a:t>
            </a:r>
            <a:r>
              <a:rPr lang="en-US" sz="2400" b="1" dirty="0"/>
              <a:t>. </a:t>
            </a:r>
          </a:p>
          <a:p>
            <a:r>
              <a:rPr lang="en-US" sz="2400" b="1" dirty="0" err="1"/>
              <a:t>Să</a:t>
            </a:r>
            <a:r>
              <a:rPr lang="en-US" sz="2400" b="1" dirty="0"/>
              <a:t> le </a:t>
            </a:r>
            <a:r>
              <a:rPr lang="en-US" sz="2400" b="1" dirty="0" err="1"/>
              <a:t>numim</a:t>
            </a:r>
            <a:r>
              <a:rPr lang="en-US" sz="2400" b="1" dirty="0"/>
              <a:t> pe toate </a:t>
            </a:r>
            <a:r>
              <a:rPr lang="en-US" sz="2400" b="1" dirty="0" err="1"/>
              <a:t>celelalte</a:t>
            </a:r>
            <a:r>
              <a:rPr lang="en-US" sz="2400" b="1" dirty="0"/>
              <a:t> </a:t>
            </a:r>
            <a:r>
              <a:rPr lang="en-US" sz="2400" b="1" dirty="0" err="1"/>
              <a:t>canale</a:t>
            </a:r>
            <a:r>
              <a:rPr lang="en-US" sz="2400" b="1" dirty="0"/>
              <a:t>, </a:t>
            </a:r>
            <a:r>
              <a:rPr lang="en-US" sz="2400" b="1" dirty="0" err="1"/>
              <a:t>indiferent</a:t>
            </a:r>
            <a:r>
              <a:rPr lang="en-US" sz="2400" b="1" dirty="0"/>
              <a:t> de </a:t>
            </a:r>
            <a:r>
              <a:rPr lang="en-US" sz="2400" b="1" dirty="0" err="1"/>
              <a:t>câte</a:t>
            </a:r>
            <a:r>
              <a:rPr lang="en-US" sz="2400" b="1" dirty="0"/>
              <a:t> </a:t>
            </a:r>
            <a:r>
              <a:rPr lang="en-US" sz="2400" b="1" dirty="0" err="1"/>
              <a:t>porți</a:t>
            </a:r>
            <a:r>
              <a:rPr lang="en-US" sz="2400" b="1" dirty="0"/>
              <a:t> au </a:t>
            </a:r>
            <a:r>
              <a:rPr lang="en-US" sz="2400" b="1" dirty="0" err="1"/>
              <a:t>sau</a:t>
            </a:r>
            <a:r>
              <a:rPr lang="en-US" sz="2400" b="1" dirty="0"/>
              <a:t> de </a:t>
            </a:r>
            <a:r>
              <a:rPr lang="en-US" sz="2400" b="1" dirty="0" err="1"/>
              <a:t>cât</a:t>
            </a:r>
            <a:r>
              <a:rPr lang="en-US" sz="2400" b="1" dirty="0"/>
              <a:t> de </a:t>
            </a:r>
            <a:r>
              <a:rPr lang="en-US" sz="2400" b="1" dirty="0" err="1"/>
              <a:t>strânsă</a:t>
            </a:r>
            <a:r>
              <a:rPr lang="en-US" sz="2400" b="1" dirty="0"/>
              <a:t> </a:t>
            </a:r>
            <a:r>
              <a:rPr lang="en-US" sz="2400" b="1" dirty="0" err="1"/>
              <a:t>este</a:t>
            </a:r>
            <a:r>
              <a:rPr lang="en-US" sz="2400" b="1" dirty="0"/>
              <a:t> </a:t>
            </a:r>
            <a:r>
              <a:rPr lang="en-US" sz="2400" b="1" dirty="0" err="1"/>
              <a:t>aderența</a:t>
            </a:r>
            <a:r>
              <a:rPr lang="en-US" sz="2400" b="1" dirty="0"/>
              <a:t> lor </a:t>
            </a:r>
            <a:r>
              <a:rPr lang="en-US" sz="2400" b="1" dirty="0" err="1"/>
              <a:t>asupra</a:t>
            </a:r>
            <a:r>
              <a:rPr lang="en-US" sz="2400" b="1" dirty="0"/>
              <a:t> </a:t>
            </a:r>
            <a:r>
              <a:rPr lang="en-US" sz="2400" b="1" dirty="0" err="1"/>
              <a:t>ionilor</a:t>
            </a:r>
            <a:r>
              <a:rPr lang="en-US" sz="2400" b="1" dirty="0"/>
              <a:t> pe care </a:t>
            </a:r>
            <a:r>
              <a:rPr lang="en-US" sz="2400" b="1" dirty="0" err="1"/>
              <a:t>îi</a:t>
            </a:r>
            <a:r>
              <a:rPr lang="en-US" sz="2400" b="1" dirty="0"/>
              <a:t> </a:t>
            </a:r>
            <a:r>
              <a:rPr lang="en-US" sz="2400" b="1" dirty="0" err="1"/>
              <a:t>conduc</a:t>
            </a:r>
            <a:r>
              <a:rPr lang="en-US" sz="2400" b="1" dirty="0"/>
              <a:t>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0669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6EB2-310A-C838-4692-94C3B824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657" y="327803"/>
            <a:ext cx="3883090" cy="1015805"/>
          </a:xfrm>
        </p:spPr>
        <p:txBody>
          <a:bodyPr/>
          <a:lstStyle/>
          <a:p>
            <a:r>
              <a:rPr lang="ro-RO" b="1" dirty="0"/>
              <a:t>Transport activ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42B23-43CF-9A1A-05E2-EFECC076F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862052"/>
            <a:ext cx="11109064" cy="4372716"/>
          </a:xfrm>
        </p:spPr>
        <p:txBody>
          <a:bodyPr>
            <a:normAutofit/>
          </a:bodyPr>
          <a:lstStyle/>
          <a:p>
            <a:r>
              <a:rPr lang="en-US" dirty="0"/>
              <a:t>- transport </a:t>
            </a:r>
            <a:r>
              <a:rPr lang="en-US" dirty="0" err="1"/>
              <a:t>activ</a:t>
            </a:r>
            <a:r>
              <a:rPr lang="en-US" dirty="0"/>
              <a:t> </a:t>
            </a:r>
            <a:r>
              <a:rPr lang="en-US" dirty="0" err="1"/>
              <a:t>primar</a:t>
            </a:r>
            <a:r>
              <a:rPr lang="ro-RO" b="1" dirty="0"/>
              <a:t>: e.g. o formă fiind pompele ionice Na+/K+</a:t>
            </a:r>
            <a:r>
              <a:rPr lang="en-US" b="1" dirty="0"/>
              <a:t> </a:t>
            </a:r>
          </a:p>
          <a:p>
            <a:r>
              <a:rPr lang="en-US" dirty="0"/>
              <a:t>- transport </a:t>
            </a:r>
            <a:r>
              <a:rPr lang="en-US" dirty="0" err="1"/>
              <a:t>activ</a:t>
            </a:r>
            <a:r>
              <a:rPr lang="en-US" dirty="0"/>
              <a:t> </a:t>
            </a:r>
            <a:r>
              <a:rPr lang="en-US" dirty="0" err="1"/>
              <a:t>secundar</a:t>
            </a:r>
            <a:r>
              <a:rPr lang="ro-RO" dirty="0"/>
              <a:t>: </a:t>
            </a:r>
            <a:r>
              <a:rPr lang="ro-RO" b="1" dirty="0" err="1"/>
              <a:t>simport</a:t>
            </a:r>
            <a:r>
              <a:rPr lang="ro-RO" b="1" dirty="0"/>
              <a:t>, </a:t>
            </a:r>
            <a:r>
              <a:rPr lang="ro-RO" b="1" dirty="0" err="1"/>
              <a:t>antiport</a:t>
            </a:r>
            <a:r>
              <a:rPr lang="en-US" b="1" dirty="0"/>
              <a:t> </a:t>
            </a:r>
          </a:p>
          <a:p>
            <a:r>
              <a:rPr lang="en-US" dirty="0"/>
              <a:t>- </a:t>
            </a:r>
            <a:r>
              <a:rPr lang="en-US" dirty="0" err="1"/>
              <a:t>translocaţie</a:t>
            </a:r>
            <a:r>
              <a:rPr lang="en-US" dirty="0"/>
              <a:t> de </a:t>
            </a:r>
            <a:r>
              <a:rPr lang="en-US" dirty="0" err="1"/>
              <a:t>grup</a:t>
            </a:r>
            <a:endParaRPr lang="ro-RO" dirty="0"/>
          </a:p>
          <a:p>
            <a:pPr marL="0" indent="0">
              <a:buNone/>
            </a:pPr>
            <a:r>
              <a:rPr lang="ro-RO" i="1" dirty="0">
                <a:solidFill>
                  <a:srgbClr val="FF0000"/>
                </a:solidFill>
              </a:rPr>
              <a:t>Pe lângă mișcarea ionilor și moleculelor mici prin membrană, celulele trebuie să elimine și să absoarbă molecule și particule mai mari, </a:t>
            </a:r>
            <a:r>
              <a:rPr lang="ro-RO" b="1" i="1" dirty="0">
                <a:solidFill>
                  <a:srgbClr val="FF0000"/>
                </a:solidFill>
              </a:rPr>
              <a:t>prin</a:t>
            </a:r>
          </a:p>
          <a:p>
            <a:r>
              <a:rPr lang="ro-RO" b="1" dirty="0" err="1"/>
              <a:t>Endocitoza</a:t>
            </a:r>
            <a:endParaRPr lang="ro-RO" b="1" dirty="0"/>
          </a:p>
          <a:p>
            <a:r>
              <a:rPr lang="ro-RO" b="1" dirty="0" err="1"/>
              <a:t>Exocitoza</a:t>
            </a:r>
            <a:endParaRPr lang="ro-RO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8420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2CF86-8E9A-CABC-7BF5-288569332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714702" cy="1031413"/>
          </a:xfrm>
        </p:spPr>
        <p:txBody>
          <a:bodyPr/>
          <a:lstStyle/>
          <a:p>
            <a:pPr algn="ctr"/>
            <a:r>
              <a:rPr lang="ro-RO" b="1" dirty="0"/>
              <a:t>Transportori ionici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E5C0C-0D8D-C79C-2DB6-BB0030843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102" y="4472246"/>
            <a:ext cx="11621247" cy="2194848"/>
          </a:xfrm>
        </p:spPr>
        <p:txBody>
          <a:bodyPr>
            <a:normAutofit fontScale="77500" lnSpcReduction="20000"/>
          </a:bodyPr>
          <a:lstStyle/>
          <a:p>
            <a:r>
              <a:rPr lang="ro-RO" dirty="0"/>
              <a:t>Din perspectiva </a:t>
            </a:r>
            <a:r>
              <a:rPr lang="ro-RO" dirty="0" err="1"/>
              <a:t>excitabilităţii</a:t>
            </a:r>
            <a:r>
              <a:rPr lang="ro-RO" dirty="0"/>
              <a:t> celulare, sistemul de transportori </a:t>
            </a:r>
            <a:r>
              <a:rPr lang="ro-RO" dirty="0" err="1"/>
              <a:t>membranari</a:t>
            </a:r>
            <a:r>
              <a:rPr lang="ro-RO" dirty="0"/>
              <a:t> poate fi prezentat ca </a:t>
            </a:r>
            <a:r>
              <a:rPr lang="ro-RO" i="1" dirty="0"/>
              <a:t>un sistem care integrează excitabilitatea fiecărei celule în raport cu statusul metabolic propriu </a:t>
            </a:r>
            <a:r>
              <a:rPr lang="ro-RO" i="1" dirty="0" err="1"/>
              <a:t>şi</a:t>
            </a:r>
            <a:r>
              <a:rPr lang="ro-RO" i="1" dirty="0"/>
              <a:t> al organismului.</a:t>
            </a:r>
            <a:r>
              <a:rPr lang="ro-RO" dirty="0"/>
              <a:t> Această integrare se realizează prin </a:t>
            </a:r>
            <a:r>
              <a:rPr lang="ro-RO" dirty="0" err="1"/>
              <a:t>funcţia</a:t>
            </a:r>
            <a:r>
              <a:rPr lang="ro-RO" dirty="0"/>
              <a:t> transportorilor </a:t>
            </a:r>
            <a:r>
              <a:rPr lang="ro-RO" dirty="0" err="1"/>
              <a:t>membranari</a:t>
            </a:r>
            <a:r>
              <a:rPr lang="ro-RO" dirty="0"/>
              <a:t> de conectare a transportului ionic cu metabolismul celular, echilibrul osmotic </a:t>
            </a:r>
            <a:r>
              <a:rPr lang="ro-RO" dirty="0" err="1"/>
              <a:t>şi</a:t>
            </a:r>
            <a:r>
              <a:rPr lang="ro-RO" dirty="0"/>
              <a:t>, mai ales, cu echilibrul </a:t>
            </a:r>
            <a:r>
              <a:rPr lang="ro-RO" dirty="0" err="1"/>
              <a:t>acido</a:t>
            </a:r>
            <a:r>
              <a:rPr lang="ro-RO" dirty="0"/>
              <a:t>-bazic al celulei </a:t>
            </a:r>
            <a:r>
              <a:rPr lang="ro-RO" dirty="0" err="1"/>
              <a:t>şi</a:t>
            </a:r>
            <a:r>
              <a:rPr lang="ro-RO" dirty="0"/>
              <a:t> al mediului extracelular.</a:t>
            </a:r>
          </a:p>
          <a:p>
            <a:r>
              <a:rPr lang="en-US" dirty="0"/>
              <a:t>Transportorii </a:t>
            </a:r>
            <a:r>
              <a:rPr lang="en-US" dirty="0" err="1"/>
              <a:t>ionici</a:t>
            </a:r>
            <a:r>
              <a:rPr lang="en-US" dirty="0"/>
              <a:t> sunt molecule </a:t>
            </a:r>
            <a:r>
              <a:rPr lang="en-US" dirty="0" err="1"/>
              <a:t>proteice</a:t>
            </a:r>
            <a:r>
              <a:rPr lang="en-US" dirty="0"/>
              <a:t> </a:t>
            </a:r>
            <a:r>
              <a:rPr lang="en-US" dirty="0" err="1"/>
              <a:t>transmembranare</a:t>
            </a:r>
            <a:r>
              <a:rPr lang="en-US" dirty="0"/>
              <a:t> care </a:t>
            </a:r>
            <a:r>
              <a:rPr lang="en-US" dirty="0" err="1"/>
              <a:t>leagă</a:t>
            </a:r>
            <a:r>
              <a:rPr lang="en-US" dirty="0"/>
              <a:t> </a:t>
            </a:r>
            <a:r>
              <a:rPr lang="en-US" dirty="0" err="1"/>
              <a:t>ionul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particule</a:t>
            </a:r>
            <a:r>
              <a:rPr lang="en-US" dirty="0"/>
              <a:t> </a:t>
            </a:r>
            <a:r>
              <a:rPr lang="en-US" dirty="0" err="1"/>
              <a:t>dintr</a:t>
            </a:r>
            <a:r>
              <a:rPr lang="en-US" dirty="0"/>
              <a:t>-o </a:t>
            </a:r>
            <a:r>
              <a:rPr lang="en-US" dirty="0" err="1"/>
              <a:t>parte</a:t>
            </a:r>
            <a:r>
              <a:rPr lang="en-US" dirty="0"/>
              <a:t> a </a:t>
            </a:r>
            <a:r>
              <a:rPr lang="en-US" dirty="0" err="1"/>
              <a:t>membranei</a:t>
            </a:r>
            <a:r>
              <a:rPr lang="en-US" dirty="0"/>
              <a:t>, le </a:t>
            </a:r>
            <a:r>
              <a:rPr lang="en-US" dirty="0" err="1"/>
              <a:t>transportă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membrană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le </a:t>
            </a:r>
            <a:r>
              <a:rPr lang="en-US" dirty="0" err="1"/>
              <a:t>eliberează</a:t>
            </a:r>
            <a:r>
              <a:rPr lang="en-US" dirty="0"/>
              <a:t> de </a:t>
            </a:r>
            <a:r>
              <a:rPr lang="en-US" dirty="0" err="1"/>
              <a:t>partea</a:t>
            </a:r>
            <a:r>
              <a:rPr lang="en-US" dirty="0"/>
              <a:t> </a:t>
            </a:r>
            <a:r>
              <a:rPr lang="en-US" dirty="0" err="1"/>
              <a:t>opusă</a:t>
            </a:r>
            <a:r>
              <a:rPr lang="en-US" dirty="0"/>
              <a:t> a </a:t>
            </a:r>
            <a:r>
              <a:rPr lang="en-US" dirty="0" err="1"/>
              <a:t>membranei</a:t>
            </a:r>
            <a:r>
              <a:rPr lang="en-US" dirty="0"/>
              <a:t> </a:t>
            </a:r>
            <a:r>
              <a:rPr lang="en-US" dirty="0" err="1"/>
              <a:t>celulare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6FD9CC-9DE5-3E06-72D4-DD3A703C4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344" y="190906"/>
            <a:ext cx="4525006" cy="41153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DC905F-AD9B-D484-B4C4-0F5634A672F2}"/>
              </a:ext>
            </a:extLst>
          </p:cNvPr>
          <p:cNvSpPr txBox="1"/>
          <p:nvPr/>
        </p:nvSpPr>
        <p:spPr>
          <a:xfrm>
            <a:off x="676275" y="1364732"/>
            <a:ext cx="562477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b="1" dirty="0"/>
              <a:t>Sistemul de transport ionic </a:t>
            </a:r>
            <a:r>
              <a:rPr lang="ro-RO" sz="2400" b="1" dirty="0" err="1"/>
              <a:t>membranar</a:t>
            </a:r>
            <a:r>
              <a:rPr lang="ro-RO" sz="2400" b="1" dirty="0"/>
              <a:t>:</a:t>
            </a:r>
            <a:endParaRPr lang="en-US" sz="2400" b="1" dirty="0"/>
          </a:p>
          <a:p>
            <a:endParaRPr lang="ro-RO" sz="24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o-RO" sz="2400" b="1" dirty="0"/>
              <a:t>Canale ionice,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o-RO" sz="2400" b="1" dirty="0"/>
              <a:t>Pompe ionice,</a:t>
            </a:r>
          </a:p>
          <a:p>
            <a:r>
              <a:rPr lang="ro-RO" sz="2400" b="1" dirty="0"/>
              <a:t>Ambele pot fi susținute de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o-RO" sz="2400" b="1" dirty="0">
                <a:solidFill>
                  <a:srgbClr val="FF0000"/>
                </a:solidFill>
              </a:rPr>
              <a:t>Transportori ionici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987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E0C74-E81B-B163-ECA7-5A62AB14E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7494B-8CC5-CD5B-A24C-FFD2757A0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9B8EBC-E331-86F6-43B4-311A24AE2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232026"/>
            <a:ext cx="6168043" cy="649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65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23AB1-6F08-C91F-6A7D-8305D2654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49" y="213519"/>
            <a:ext cx="9584229" cy="758032"/>
          </a:xfrm>
        </p:spPr>
        <p:txBody>
          <a:bodyPr>
            <a:normAutofit/>
          </a:bodyPr>
          <a:lstStyle/>
          <a:p>
            <a:r>
              <a:rPr lang="ro-RO" b="1" dirty="0"/>
              <a:t>Necesitatea de energie?        </a:t>
            </a:r>
            <a:r>
              <a:rPr lang="en-US" b="1" dirty="0"/>
              <a:t>Rec</a:t>
            </a:r>
            <a:r>
              <a:rPr lang="ro-RO" b="1" dirty="0"/>
              <a:t>:</a:t>
            </a:r>
            <a:r>
              <a:rPr lang="en-US" b="1" dirty="0"/>
              <a:t> APT</a:t>
            </a:r>
            <a:r>
              <a:rPr lang="ro-RO" b="1" dirty="0"/>
              <a:t> ?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03C34-1723-73BD-DD52-F7B5EC5716BA}"/>
              </a:ext>
            </a:extLst>
          </p:cNvPr>
          <p:cNvSpPr txBox="1"/>
          <p:nvPr/>
        </p:nvSpPr>
        <p:spPr>
          <a:xfrm>
            <a:off x="363310" y="1330386"/>
            <a:ext cx="4690828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ATP-ul – (</a:t>
            </a:r>
            <a:r>
              <a:rPr lang="en-US" b="1" dirty="0" err="1">
                <a:solidFill>
                  <a:srgbClr val="FF0000"/>
                </a:solidFill>
              </a:rPr>
              <a:t>adenozintrifosfat</a:t>
            </a:r>
            <a:r>
              <a:rPr lang="en-US" dirty="0"/>
              <a:t>)-  </a:t>
            </a:r>
            <a:endParaRPr lang="ro-RO" dirty="0"/>
          </a:p>
          <a:p>
            <a:r>
              <a:rPr lang="en-US" i="1" dirty="0" err="1"/>
              <a:t>moleculă</a:t>
            </a:r>
            <a:r>
              <a:rPr lang="en-US" i="1" dirty="0"/>
              <a:t> </a:t>
            </a:r>
            <a:r>
              <a:rPr lang="en-US" i="1" dirty="0" err="1"/>
              <a:t>formată</a:t>
            </a:r>
            <a:r>
              <a:rPr lang="en-US" i="1" dirty="0"/>
              <a:t> </a:t>
            </a:r>
            <a:r>
              <a:rPr lang="en-US" i="1" dirty="0" err="1"/>
              <a:t>dintr</a:t>
            </a:r>
            <a:r>
              <a:rPr lang="en-US" i="1" dirty="0"/>
              <a:t>-un </a:t>
            </a:r>
            <a:r>
              <a:rPr lang="en-US" i="1" dirty="0" err="1"/>
              <a:t>nucleotid</a:t>
            </a:r>
            <a:r>
              <a:rPr lang="en-US" i="1" dirty="0"/>
              <a:t> de </a:t>
            </a:r>
            <a:r>
              <a:rPr lang="en-US" i="1" dirty="0" err="1">
                <a:solidFill>
                  <a:srgbClr val="FF0000"/>
                </a:solidFill>
              </a:rPr>
              <a:t>adenozin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legat</a:t>
            </a:r>
            <a:r>
              <a:rPr lang="en-US" i="1" dirty="0">
                <a:solidFill>
                  <a:srgbClr val="FF0000"/>
                </a:solidFill>
              </a:rPr>
              <a:t> de </a:t>
            </a:r>
            <a:r>
              <a:rPr lang="en-US" i="1" dirty="0" err="1">
                <a:solidFill>
                  <a:srgbClr val="FF0000"/>
                </a:solidFill>
              </a:rPr>
              <a:t>trei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grupe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fosfat</a:t>
            </a:r>
            <a:r>
              <a:rPr lang="en-US" dirty="0"/>
              <a:t>. </a:t>
            </a:r>
          </a:p>
          <a:p>
            <a:pPr algn="just"/>
            <a:r>
              <a:rPr lang="ro-RO" dirty="0"/>
              <a:t>La hidroliză ATP, o moleculă de apă descompune legătura de înaltă energie dintre a II-a și a III-ia grupare fosfat a – se eliberează energie, și se formează </a:t>
            </a:r>
            <a:r>
              <a:rPr lang="en-US" dirty="0"/>
              <a:t>o </a:t>
            </a:r>
            <a:r>
              <a:rPr lang="en-US" dirty="0" err="1"/>
              <a:t>moleculă</a:t>
            </a:r>
            <a:r>
              <a:rPr lang="en-US" dirty="0"/>
              <a:t> de </a:t>
            </a:r>
            <a:r>
              <a:rPr lang="en-US" b="1" dirty="0" err="1">
                <a:solidFill>
                  <a:srgbClr val="FF0000"/>
                </a:solidFill>
              </a:rPr>
              <a:t>adenozin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difosfat</a:t>
            </a:r>
            <a:r>
              <a:rPr lang="en-US" b="1" dirty="0"/>
              <a:t> </a:t>
            </a:r>
            <a:r>
              <a:rPr lang="en-US" dirty="0"/>
              <a:t>(ADP)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un </a:t>
            </a:r>
            <a:r>
              <a:rPr lang="en-US" b="1" dirty="0" err="1">
                <a:solidFill>
                  <a:srgbClr val="FF0000"/>
                </a:solidFill>
              </a:rPr>
              <a:t>fosfat</a:t>
            </a:r>
            <a:r>
              <a:rPr lang="en-US" b="1" dirty="0">
                <a:solidFill>
                  <a:srgbClr val="FF0000"/>
                </a:solidFill>
              </a:rPr>
              <a:t> liber (</a:t>
            </a:r>
            <a:r>
              <a:rPr lang="en-US" b="1" i="1" dirty="0">
                <a:solidFill>
                  <a:srgbClr val="FF0000"/>
                </a:solidFill>
              </a:rPr>
              <a:t>P</a:t>
            </a:r>
            <a:r>
              <a:rPr lang="en-US" sz="1400" b="1" i="1" dirty="0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) </a:t>
            </a:r>
          </a:p>
          <a:p>
            <a:pPr algn="just"/>
            <a:endParaRPr lang="ro-RO" dirty="0"/>
          </a:p>
          <a:p>
            <a:pPr algn="just"/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reacție</a:t>
            </a:r>
            <a:r>
              <a:rPr lang="en-US" dirty="0"/>
              <a:t> </a:t>
            </a:r>
            <a:r>
              <a:rPr lang="en-US" dirty="0" err="1"/>
              <a:t>exergonică</a:t>
            </a:r>
            <a:r>
              <a:rPr lang="en-US" dirty="0"/>
              <a:t> </a:t>
            </a:r>
            <a:r>
              <a:rPr lang="en-US" i="1" u="sng" dirty="0" err="1"/>
              <a:t>alimentează</a:t>
            </a:r>
            <a:r>
              <a:rPr lang="en-US" i="1" u="sng" dirty="0"/>
              <a:t> </a:t>
            </a:r>
            <a:r>
              <a:rPr lang="en-US" i="1" u="sng" dirty="0" err="1"/>
              <a:t>procese</a:t>
            </a:r>
            <a:r>
              <a:rPr lang="en-US" i="1" u="sng" dirty="0"/>
              <a:t> </a:t>
            </a:r>
            <a:r>
              <a:rPr lang="en-US" i="1" u="sng" dirty="0" err="1"/>
              <a:t>biologice</a:t>
            </a:r>
            <a:endParaRPr lang="en-US" i="1" u="sng" dirty="0"/>
          </a:p>
          <a:p>
            <a:pPr algn="just"/>
            <a:r>
              <a:rPr lang="en-US" dirty="0"/>
              <a:t>Este </a:t>
            </a:r>
            <a:r>
              <a:rPr lang="en-US" dirty="0" err="1"/>
              <a:t>esențială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menținerea</a:t>
            </a:r>
            <a:r>
              <a:rPr lang="en-US" dirty="0"/>
              <a:t> </a:t>
            </a:r>
            <a:r>
              <a:rPr lang="en-US" dirty="0" err="1"/>
              <a:t>funcțiilor</a:t>
            </a:r>
            <a:r>
              <a:rPr lang="en-US" dirty="0"/>
              <a:t> </a:t>
            </a:r>
            <a:r>
              <a:rPr lang="en-US" dirty="0" err="1"/>
              <a:t>vitale</a:t>
            </a:r>
            <a:r>
              <a:rPr lang="en-US" dirty="0"/>
              <a:t> ale </a:t>
            </a:r>
            <a:r>
              <a:rPr lang="en-US" dirty="0" err="1"/>
              <a:t>organismului</a:t>
            </a:r>
            <a:r>
              <a:rPr lang="en-US" dirty="0"/>
              <a:t>, </a:t>
            </a:r>
            <a:r>
              <a:rPr lang="en-US" dirty="0" err="1"/>
              <a:t>inclusiv</a:t>
            </a:r>
            <a:r>
              <a:rPr lang="en-US" dirty="0"/>
              <a:t> </a:t>
            </a:r>
            <a:r>
              <a:rPr lang="en-US" dirty="0" err="1"/>
              <a:t>procese</a:t>
            </a:r>
            <a:r>
              <a:rPr lang="en-US" dirty="0"/>
              <a:t> precum </a:t>
            </a:r>
            <a:r>
              <a:rPr lang="en-US" dirty="0" err="1"/>
              <a:t>imunitatea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regenerarea</a:t>
            </a:r>
            <a:r>
              <a:rPr lang="en-US" dirty="0"/>
              <a:t> </a:t>
            </a:r>
            <a:r>
              <a:rPr lang="en-US" dirty="0" err="1"/>
              <a:t>celulară</a:t>
            </a:r>
            <a:r>
              <a:rPr lang="en-US" dirty="0"/>
              <a:t>.                                     </a:t>
            </a:r>
            <a:endParaRPr lang="en-US" sz="2800" b="1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sz="1600" b="1" dirty="0">
                <a:solidFill>
                  <a:srgbClr val="FF0000"/>
                </a:solidFill>
              </a:rPr>
              <a:t>ATP +(H</a:t>
            </a:r>
            <a:r>
              <a:rPr lang="en-US" sz="1200" b="1" dirty="0">
                <a:solidFill>
                  <a:srgbClr val="FF0000"/>
                </a:solidFill>
              </a:rPr>
              <a:t>2</a:t>
            </a:r>
            <a:r>
              <a:rPr lang="en-US" sz="1600" b="1" dirty="0">
                <a:solidFill>
                  <a:srgbClr val="FF0000"/>
                </a:solidFill>
              </a:rPr>
              <a:t>O) → ADP + (Pi) + energy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534CA3-BD07-A7CF-EE93-EF7C1FD72624}"/>
              </a:ext>
            </a:extLst>
          </p:cNvPr>
          <p:cNvSpPr txBox="1"/>
          <p:nvPr/>
        </p:nvSpPr>
        <p:spPr>
          <a:xfrm>
            <a:off x="3507972" y="6407809"/>
            <a:ext cx="8516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o-RO" b="1" dirty="0">
                <a:solidFill>
                  <a:srgbClr val="FF0000"/>
                </a:solidFill>
              </a:rPr>
              <a:t>Valoarea celulară a energie E = 50-60 kJ/mol = 12-14 kcal/mol pentru pH = 7, T = 25 </a:t>
            </a:r>
            <a:r>
              <a:rPr lang="ro-RO" b="1" dirty="0" err="1">
                <a:solidFill>
                  <a:srgbClr val="FF0000"/>
                </a:solidFill>
              </a:rPr>
              <a:t>oC</a:t>
            </a:r>
            <a:endParaRPr lang="ro-RO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B116F3-CBA8-C48C-AA24-CC37A5E12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539" y="1330386"/>
            <a:ext cx="5749151" cy="413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74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64BB5-EAEF-90F7-F5C4-31456C0A2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660"/>
          </a:xfrm>
        </p:spPr>
        <p:txBody>
          <a:bodyPr>
            <a:normAutofit/>
          </a:bodyPr>
          <a:lstStyle/>
          <a:p>
            <a:pPr algn="ctr"/>
            <a:r>
              <a:rPr lang="ro-RO" sz="3600" b="1" dirty="0"/>
              <a:t>Proteine transportatoare pentru transportul activ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F6431-A8BD-A23A-6D47-08391F3A7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77" y="1296786"/>
            <a:ext cx="11499274" cy="3001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 </a:t>
            </a:r>
            <a:r>
              <a:rPr lang="en-US" sz="2400" dirty="0" err="1"/>
              <a:t>adaptare</a:t>
            </a:r>
            <a:r>
              <a:rPr lang="en-US" sz="2400" dirty="0"/>
              <a:t> </a:t>
            </a:r>
            <a:r>
              <a:rPr lang="en-US" sz="2400" dirty="0" err="1"/>
              <a:t>importantă</a:t>
            </a:r>
            <a:r>
              <a:rPr lang="en-US" sz="2400" dirty="0"/>
              <a:t> a </a:t>
            </a:r>
            <a:r>
              <a:rPr lang="en-US" sz="2400" dirty="0" err="1"/>
              <a:t>membranei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transportul</a:t>
            </a:r>
            <a:r>
              <a:rPr lang="en-US" sz="2400" dirty="0"/>
              <a:t> </a:t>
            </a:r>
            <a:r>
              <a:rPr lang="en-US" sz="2400" dirty="0" err="1"/>
              <a:t>activ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prezența</a:t>
            </a:r>
            <a:r>
              <a:rPr lang="en-US" sz="2400" dirty="0"/>
              <a:t> </a:t>
            </a:r>
            <a:r>
              <a:rPr lang="en-US" sz="2400" dirty="0" err="1"/>
              <a:t>unor</a:t>
            </a:r>
            <a:r>
              <a:rPr lang="en-US" sz="2400" dirty="0"/>
              <a:t> </a:t>
            </a:r>
            <a:r>
              <a:rPr lang="en-US" sz="2400" b="1" dirty="0"/>
              <a:t>protein/</a:t>
            </a:r>
            <a:r>
              <a:rPr lang="en-US" sz="2400" dirty="0"/>
              <a:t> </a:t>
            </a:r>
            <a:r>
              <a:rPr lang="en-US" sz="2400" b="1" dirty="0" err="1"/>
              <a:t>pompe</a:t>
            </a:r>
            <a:r>
              <a:rPr lang="en-US" sz="2400" b="1" dirty="0"/>
              <a:t> de transport </a:t>
            </a:r>
            <a:r>
              <a:rPr lang="en-US" sz="2400" dirty="0" err="1"/>
              <a:t>specifice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a </a:t>
            </a:r>
            <a:r>
              <a:rPr lang="en-US" sz="2400" dirty="0" err="1"/>
              <a:t>facilita</a:t>
            </a:r>
            <a:r>
              <a:rPr lang="en-US" sz="2400" dirty="0"/>
              <a:t> </a:t>
            </a:r>
            <a:r>
              <a:rPr lang="en-US" sz="2400" dirty="0" err="1"/>
              <a:t>mișcarea</a:t>
            </a:r>
            <a:r>
              <a:rPr lang="ro-RO" sz="2400" dirty="0"/>
              <a:t>.</a:t>
            </a:r>
          </a:p>
          <a:p>
            <a:pPr marL="0" indent="0">
              <a:buNone/>
            </a:pPr>
            <a:r>
              <a:rPr lang="ro-RO" sz="2400" dirty="0"/>
              <a:t>E</a:t>
            </a:r>
            <a:r>
              <a:rPr lang="en-US" sz="2400" dirty="0" err="1"/>
              <a:t>xistă</a:t>
            </a:r>
            <a:r>
              <a:rPr lang="en-US" sz="2400" dirty="0"/>
              <a:t> </a:t>
            </a:r>
            <a:r>
              <a:rPr lang="ro-RO" sz="2400" dirty="0"/>
              <a:t>3</a:t>
            </a:r>
            <a:r>
              <a:rPr lang="en-US" sz="2400" dirty="0"/>
              <a:t> </a:t>
            </a:r>
            <a:r>
              <a:rPr lang="en-US" sz="2400" dirty="0" err="1"/>
              <a:t>tipuri</a:t>
            </a:r>
            <a:r>
              <a:rPr lang="en-US" sz="2400" dirty="0"/>
              <a:t> de </a:t>
            </a:r>
            <a:r>
              <a:rPr lang="en-US" sz="2400" dirty="0" err="1"/>
              <a:t>proteine</a:t>
            </a:r>
            <a:r>
              <a:rPr lang="en-US" sz="2400" dirty="0"/>
              <a:t> ​​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transportori</a:t>
            </a:r>
            <a:r>
              <a:rPr lang="ro-RO" sz="2400" dirty="0"/>
              <a:t>.</a:t>
            </a:r>
            <a:r>
              <a:rPr lang="en-US" sz="2400" dirty="0"/>
              <a:t> </a:t>
            </a:r>
            <a:endParaRPr lang="ro-RO" sz="2400" dirty="0"/>
          </a:p>
          <a:p>
            <a:r>
              <a:rPr lang="ro-RO" sz="2400" b="1" dirty="0"/>
              <a:t>U</a:t>
            </a:r>
            <a:r>
              <a:rPr lang="en-US" sz="2400" b="1" dirty="0" err="1"/>
              <a:t>niporter</a:t>
            </a:r>
            <a:r>
              <a:rPr lang="en-US" sz="2400" b="1" dirty="0"/>
              <a:t> </a:t>
            </a:r>
            <a:r>
              <a:rPr lang="en-US" sz="2400" dirty="0" err="1"/>
              <a:t>transportă</a:t>
            </a:r>
            <a:r>
              <a:rPr lang="en-US" sz="2400" dirty="0"/>
              <a:t> un ion </a:t>
            </a:r>
            <a:r>
              <a:rPr lang="ro-RO" sz="2400" dirty="0"/>
              <a:t>/</a:t>
            </a:r>
            <a:r>
              <a:rPr lang="en-US" sz="2400" dirty="0"/>
              <a:t>o </a:t>
            </a:r>
            <a:r>
              <a:rPr lang="en-US" sz="2400" dirty="0" err="1"/>
              <a:t>moleculă</a:t>
            </a:r>
            <a:r>
              <a:rPr lang="en-US" sz="2400" dirty="0"/>
              <a:t> </a:t>
            </a:r>
            <a:r>
              <a:rPr lang="en-US" sz="2400" dirty="0" err="1"/>
              <a:t>specifică</a:t>
            </a:r>
            <a:r>
              <a:rPr lang="en-US" sz="2400" dirty="0"/>
              <a:t> </a:t>
            </a:r>
            <a:r>
              <a:rPr lang="en-US" sz="2400" dirty="0" err="1">
                <a:highlight>
                  <a:srgbClr val="FFFF00"/>
                </a:highlight>
              </a:rPr>
              <a:t>într</a:t>
            </a:r>
            <a:r>
              <a:rPr lang="en-US" sz="2400" dirty="0">
                <a:highlight>
                  <a:srgbClr val="FFFF00"/>
                </a:highlight>
              </a:rPr>
              <a:t>-o </a:t>
            </a:r>
            <a:r>
              <a:rPr lang="en-US" sz="2400" dirty="0" err="1">
                <a:highlight>
                  <a:srgbClr val="FFFF00"/>
                </a:highlight>
              </a:rPr>
              <a:t>singură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direcție</a:t>
            </a:r>
            <a:r>
              <a:rPr lang="en-US" sz="2400" dirty="0"/>
              <a:t>. </a:t>
            </a:r>
            <a:endParaRPr lang="ro-RO" sz="2400" dirty="0"/>
          </a:p>
          <a:p>
            <a:r>
              <a:rPr lang="ro-RO" sz="2400" b="1" dirty="0"/>
              <a:t>S</a:t>
            </a:r>
            <a:r>
              <a:rPr lang="en-US" sz="2400" b="1" dirty="0"/>
              <a:t>importer </a:t>
            </a:r>
            <a:r>
              <a:rPr lang="en-US" sz="2400" dirty="0" err="1"/>
              <a:t>transportă</a:t>
            </a:r>
            <a:r>
              <a:rPr lang="en-US" sz="2400" dirty="0"/>
              <a:t> </a:t>
            </a:r>
            <a:r>
              <a:rPr lang="ro-RO" sz="2400" dirty="0"/>
              <a:t>2</a:t>
            </a:r>
            <a:r>
              <a:rPr lang="en-US" sz="2400" dirty="0"/>
              <a:t> </a:t>
            </a:r>
            <a:r>
              <a:rPr lang="en-US" sz="2400" dirty="0" err="1"/>
              <a:t>ioni</a:t>
            </a:r>
            <a:r>
              <a:rPr lang="ro-RO" sz="2400" dirty="0"/>
              <a:t> /</a:t>
            </a:r>
            <a:r>
              <a:rPr lang="en-US" sz="2400" dirty="0"/>
              <a:t> molecule </a:t>
            </a:r>
            <a:r>
              <a:rPr lang="en-US" sz="2400" dirty="0" err="1"/>
              <a:t>diferiți</a:t>
            </a:r>
            <a:r>
              <a:rPr lang="en-US" sz="2400" dirty="0"/>
              <a:t>, </a:t>
            </a:r>
            <a:r>
              <a:rPr lang="en-US" sz="2400" dirty="0" err="1"/>
              <a:t>ambii</a:t>
            </a:r>
            <a:r>
              <a:rPr lang="en-US" sz="2400" dirty="0"/>
              <a:t> </a:t>
            </a:r>
            <a:r>
              <a:rPr lang="en-US" sz="2400" dirty="0" err="1">
                <a:highlight>
                  <a:srgbClr val="FFFF00"/>
                </a:highlight>
              </a:rPr>
              <a:t>în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aceeași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direcție</a:t>
            </a:r>
            <a:r>
              <a:rPr lang="en-US" sz="2400" dirty="0">
                <a:highlight>
                  <a:srgbClr val="FFFF00"/>
                </a:highlight>
              </a:rPr>
              <a:t>. </a:t>
            </a:r>
            <a:endParaRPr lang="ro-RO" sz="2400" dirty="0">
              <a:highlight>
                <a:srgbClr val="FFFF00"/>
              </a:highlight>
            </a:endParaRPr>
          </a:p>
          <a:p>
            <a:r>
              <a:rPr lang="ro-RO" sz="2400" b="1" dirty="0"/>
              <a:t>A</a:t>
            </a:r>
            <a:r>
              <a:rPr lang="en-US" sz="2400" b="1" dirty="0" err="1"/>
              <a:t>ntiporter</a:t>
            </a:r>
            <a:r>
              <a:rPr lang="en-US" sz="2400" b="1" dirty="0"/>
              <a:t> </a:t>
            </a:r>
            <a:r>
              <a:rPr lang="en-US" sz="2400" dirty="0" err="1"/>
              <a:t>transportă</a:t>
            </a:r>
            <a:r>
              <a:rPr lang="en-US" sz="2400" dirty="0"/>
              <a:t>, de </a:t>
            </a:r>
            <a:r>
              <a:rPr lang="en-US" sz="2400" dirty="0" err="1"/>
              <a:t>asemenea</a:t>
            </a:r>
            <a:r>
              <a:rPr lang="en-US" sz="2400" dirty="0"/>
              <a:t>, </a:t>
            </a:r>
            <a:r>
              <a:rPr lang="ro-RO" sz="2400" dirty="0"/>
              <a:t>2</a:t>
            </a:r>
            <a:r>
              <a:rPr lang="en-US" sz="2400" dirty="0"/>
              <a:t> </a:t>
            </a:r>
            <a:r>
              <a:rPr lang="en-US" sz="2400" dirty="0" err="1"/>
              <a:t>ioni</a:t>
            </a:r>
            <a:r>
              <a:rPr lang="en-US" sz="2400" dirty="0"/>
              <a:t> </a:t>
            </a:r>
            <a:r>
              <a:rPr lang="ro-RO" sz="2400" dirty="0"/>
              <a:t>/ </a:t>
            </a:r>
            <a:r>
              <a:rPr lang="en-US" sz="2400" dirty="0"/>
              <a:t>molecule </a:t>
            </a:r>
            <a:r>
              <a:rPr lang="en-US" sz="2400" dirty="0" err="1"/>
              <a:t>diferiți</a:t>
            </a:r>
            <a:r>
              <a:rPr lang="en-US" sz="2400" dirty="0"/>
              <a:t>, </a:t>
            </a:r>
            <a:r>
              <a:rPr lang="en-US" sz="2400" dirty="0" err="1"/>
              <a:t>dar</a:t>
            </a:r>
            <a:r>
              <a:rPr lang="en-US" sz="2400" dirty="0"/>
              <a:t> </a:t>
            </a:r>
            <a:r>
              <a:rPr lang="en-US" sz="2400" dirty="0" err="1">
                <a:highlight>
                  <a:srgbClr val="FFFF00"/>
                </a:highlight>
              </a:rPr>
              <a:t>în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direcții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diferite</a:t>
            </a:r>
            <a:r>
              <a:rPr lang="en-US" sz="2400" dirty="0"/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E591DB-A913-64FF-5689-89BFB9C4F0B9}"/>
              </a:ext>
            </a:extLst>
          </p:cNvPr>
          <p:cNvSpPr txBox="1"/>
          <p:nvPr/>
        </p:nvSpPr>
        <p:spPr>
          <a:xfrm>
            <a:off x="1285700" y="4776384"/>
            <a:ext cx="1048512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Toți </a:t>
            </a:r>
            <a:r>
              <a:rPr lang="en-US" sz="2400" dirty="0" err="1"/>
              <a:t>acești</a:t>
            </a:r>
            <a:r>
              <a:rPr lang="en-US" sz="2400" dirty="0"/>
              <a:t> </a:t>
            </a:r>
            <a:r>
              <a:rPr lang="en-US" sz="2400" dirty="0" err="1"/>
              <a:t>transportori</a:t>
            </a:r>
            <a:r>
              <a:rPr lang="en-US" sz="2400" dirty="0"/>
              <a:t> pot </a:t>
            </a:r>
            <a:r>
              <a:rPr lang="en-US" sz="2400" dirty="0" err="1"/>
              <a:t>transporta</a:t>
            </a:r>
            <a:r>
              <a:rPr lang="en-US" sz="2400" dirty="0"/>
              <a:t>, de </a:t>
            </a:r>
            <a:r>
              <a:rPr lang="en-US" sz="2400" dirty="0" err="1"/>
              <a:t>asemenea</a:t>
            </a:r>
            <a:r>
              <a:rPr lang="en-US" sz="2400" dirty="0"/>
              <a:t>, molecule </a:t>
            </a:r>
            <a:r>
              <a:rPr lang="en-US" sz="2400" dirty="0" err="1"/>
              <a:t>organice</a:t>
            </a:r>
            <a:r>
              <a:rPr lang="en-US" sz="2400" dirty="0"/>
              <a:t> </a:t>
            </a:r>
            <a:r>
              <a:rPr lang="en-US" sz="2400" dirty="0" err="1"/>
              <a:t>mici</a:t>
            </a:r>
            <a:r>
              <a:rPr lang="en-US" sz="2400" dirty="0"/>
              <a:t>, </a:t>
            </a:r>
            <a:r>
              <a:rPr lang="en-US" sz="2400" dirty="0" err="1"/>
              <a:t>neîncărcate</a:t>
            </a:r>
            <a:r>
              <a:rPr lang="en-US" sz="2400" dirty="0"/>
              <a:t>, cum </a:t>
            </a:r>
            <a:r>
              <a:rPr lang="en-US" sz="2400" dirty="0" err="1"/>
              <a:t>ar</a:t>
            </a:r>
            <a:r>
              <a:rPr lang="en-US" sz="2400" dirty="0"/>
              <a:t> fi </a:t>
            </a:r>
            <a:r>
              <a:rPr lang="en-US" sz="2400" dirty="0" err="1"/>
              <a:t>glucoza</a:t>
            </a:r>
            <a:r>
              <a:rPr lang="en-US" sz="2400" dirty="0"/>
              <a:t>. </a:t>
            </a:r>
            <a:endParaRPr lang="ro-RO" sz="2400" dirty="0"/>
          </a:p>
          <a:p>
            <a:r>
              <a:rPr lang="en-US" sz="2400" dirty="0">
                <a:highlight>
                  <a:srgbClr val="FFFF00"/>
                </a:highlight>
              </a:rPr>
              <a:t>Nota&gt;</a:t>
            </a:r>
            <a:r>
              <a:rPr lang="en-US" sz="2400" dirty="0"/>
              <a:t> </a:t>
            </a:r>
            <a:r>
              <a:rPr lang="en-US" sz="2400" dirty="0" err="1"/>
              <a:t>Aceste</a:t>
            </a:r>
            <a:r>
              <a:rPr lang="en-US" sz="2400" dirty="0"/>
              <a:t> </a:t>
            </a:r>
            <a:r>
              <a:rPr lang="en-US" sz="2400" dirty="0" err="1"/>
              <a:t>trei</a:t>
            </a:r>
            <a:r>
              <a:rPr lang="en-US" sz="2400" dirty="0"/>
              <a:t> </a:t>
            </a:r>
            <a:r>
              <a:rPr lang="en-US" sz="2400" dirty="0" err="1"/>
              <a:t>tipuri</a:t>
            </a:r>
            <a:r>
              <a:rPr lang="en-US" sz="2400" dirty="0"/>
              <a:t> de </a:t>
            </a:r>
            <a:r>
              <a:rPr lang="en-US" sz="2400" dirty="0" err="1"/>
              <a:t>proteine</a:t>
            </a:r>
            <a:r>
              <a:rPr lang="en-US" sz="2400" dirty="0"/>
              <a:t> ​​de transport </a:t>
            </a:r>
            <a:r>
              <a:rPr lang="en-US" sz="2400" i="1" dirty="0">
                <a:solidFill>
                  <a:srgbClr val="FF0000"/>
                </a:solidFill>
              </a:rPr>
              <a:t>sunt, de </a:t>
            </a:r>
            <a:r>
              <a:rPr lang="en-US" sz="2400" i="1" dirty="0" err="1">
                <a:solidFill>
                  <a:srgbClr val="FF0000"/>
                </a:solidFill>
              </a:rPr>
              <a:t>asemenea</a:t>
            </a:r>
            <a:r>
              <a:rPr lang="en-US" sz="2400" i="1" dirty="0">
                <a:solidFill>
                  <a:srgbClr val="FF0000"/>
                </a:solidFill>
              </a:rPr>
              <a:t>, </a:t>
            </a:r>
            <a:r>
              <a:rPr lang="en-US" sz="2400" i="1" dirty="0" err="1">
                <a:solidFill>
                  <a:srgbClr val="FF0000"/>
                </a:solidFill>
              </a:rPr>
              <a:t>în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difuzie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facilitată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rgbClr val="FF0000"/>
                </a:solidFill>
              </a:rPr>
              <a:t>dar</a:t>
            </a:r>
            <a:r>
              <a:rPr lang="en-US" sz="2400" dirty="0">
                <a:solidFill>
                  <a:srgbClr val="FF0000"/>
                </a:solidFill>
              </a:rPr>
              <a:t> nu </a:t>
            </a:r>
            <a:r>
              <a:rPr lang="en-US" sz="2400" dirty="0" err="1">
                <a:solidFill>
                  <a:srgbClr val="FF0000"/>
                </a:solidFill>
              </a:rPr>
              <a:t>necesită</a:t>
            </a:r>
            <a:r>
              <a:rPr lang="en-US" sz="2400" dirty="0">
                <a:solidFill>
                  <a:srgbClr val="FF0000"/>
                </a:solidFill>
              </a:rPr>
              <a:t> ATP </a:t>
            </a:r>
            <a:r>
              <a:rPr lang="en-US" sz="2400" dirty="0" err="1">
                <a:solidFill>
                  <a:srgbClr val="FF0000"/>
                </a:solidFill>
              </a:rPr>
              <a:t>pentru</a:t>
            </a:r>
            <a:r>
              <a:rPr lang="en-US" sz="2400" dirty="0">
                <a:solidFill>
                  <a:srgbClr val="FF0000"/>
                </a:solidFill>
              </a:rPr>
              <a:t> a </a:t>
            </a:r>
            <a:r>
              <a:rPr lang="en-US" sz="2400" dirty="0" err="1">
                <a:solidFill>
                  <a:srgbClr val="FF0000"/>
                </a:solidFill>
              </a:rPr>
              <a:t>funcționa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în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acest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proces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0081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16F25-F81D-9926-88DE-4ABA1F9F1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298451"/>
            <a:ext cx="4267200" cy="777874"/>
          </a:xfrm>
        </p:spPr>
        <p:txBody>
          <a:bodyPr/>
          <a:lstStyle/>
          <a:p>
            <a:r>
              <a:rPr lang="ro-RO" b="1" dirty="0"/>
              <a:t>Transportul activ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059C6-1B9E-E7A5-0FAC-252D9A7B0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24" y="1076325"/>
            <a:ext cx="11476654" cy="5623055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o-RO" sz="4400" dirty="0"/>
              <a:t>posibil numai </a:t>
            </a:r>
            <a:r>
              <a:rPr lang="ro-RO" sz="4400" dirty="0">
                <a:solidFill>
                  <a:srgbClr val="FF0000"/>
                </a:solidFill>
              </a:rPr>
              <a:t>în prezența unui proteine </a:t>
            </a:r>
            <a:r>
              <a:rPr lang="ro-RO" sz="4400" i="1" dirty="0">
                <a:highlight>
                  <a:srgbClr val="FFFF00"/>
                </a:highlight>
              </a:rPr>
              <a:t>„căruțaș" </a:t>
            </a:r>
            <a:r>
              <a:rPr lang="ro-RO" sz="4400" dirty="0"/>
              <a:t>specifice</a:t>
            </a:r>
            <a:r>
              <a:rPr lang="ro-RO" sz="4400" i="1" dirty="0"/>
              <a:t>, dar mai mulți substanțe înrudiți chimic pot utiliza aceeași proteină transportoare, participând la un transport activ competitiv.</a:t>
            </a:r>
          </a:p>
          <a:p>
            <a:pPr algn="just">
              <a:lnSpc>
                <a:spcPct val="120000"/>
              </a:lnSpc>
            </a:pPr>
            <a:r>
              <a:rPr lang="ro-RO" sz="4400" dirty="0"/>
              <a:t>are </a:t>
            </a:r>
            <a:r>
              <a:rPr lang="ro-RO" sz="4400" i="1" dirty="0">
                <a:solidFill>
                  <a:srgbClr val="FF0000"/>
                </a:solidFill>
              </a:rPr>
              <a:t>caracter limitativ</a:t>
            </a:r>
            <a:r>
              <a:rPr lang="ro-RO" sz="4400" dirty="0">
                <a:solidFill>
                  <a:srgbClr val="FF0000"/>
                </a:solidFill>
              </a:rPr>
              <a:t>,</a:t>
            </a:r>
            <a:r>
              <a:rPr lang="ro-RO" sz="4400" dirty="0"/>
              <a:t> determinat de disponibilitatea transportorului (rata de transfer a substanței este direct proporțională cu concentrația acesteia. </a:t>
            </a:r>
          </a:p>
          <a:p>
            <a:pPr algn="just">
              <a:lnSpc>
                <a:spcPct val="120000"/>
              </a:lnSpc>
            </a:pPr>
            <a:r>
              <a:rPr lang="ro-RO" sz="4400" i="1" dirty="0">
                <a:solidFill>
                  <a:srgbClr val="FF0000"/>
                </a:solidFill>
              </a:rPr>
              <a:t>depinde de energetica celulară</a:t>
            </a:r>
            <a:r>
              <a:rPr lang="ro-RO" sz="4400" dirty="0"/>
              <a:t>, energia necesară fiind proporțională cu logaritmul raportului dintre concentrațiile </a:t>
            </a:r>
            <a:r>
              <a:rPr lang="ro-RO" sz="4400" i="1" dirty="0"/>
              <a:t>de o parte și de alta a membranei</a:t>
            </a:r>
            <a:r>
              <a:rPr lang="ro-RO" sz="4400" dirty="0"/>
              <a:t>: </a:t>
            </a:r>
          </a:p>
          <a:p>
            <a:pPr algn="just">
              <a:lnSpc>
                <a:spcPct val="120000"/>
              </a:lnSpc>
            </a:pPr>
            <a:r>
              <a:rPr lang="ro-RO" sz="4400" dirty="0"/>
              <a:t>este </a:t>
            </a:r>
            <a:r>
              <a:rPr lang="ro-RO" sz="4400" i="1" dirty="0">
                <a:solidFill>
                  <a:srgbClr val="FF0000"/>
                </a:solidFill>
              </a:rPr>
              <a:t>principalul mecanism </a:t>
            </a:r>
            <a:r>
              <a:rPr lang="ro-RO" sz="4400" i="1" dirty="0"/>
              <a:t>prin care se asigură diferența de concentrație a substanțelor între mediul intracelular și extracelular</a:t>
            </a:r>
            <a:r>
              <a:rPr lang="ro-RO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474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D81A7-BD6C-5654-F40F-ACE52ADCB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637" y="159853"/>
            <a:ext cx="6377234" cy="996950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A. Transportul </a:t>
            </a:r>
            <a:r>
              <a:rPr lang="ro-RO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activ primar</a:t>
            </a:r>
            <a:r>
              <a:rPr lang="ro-RO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prin membrană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28E18-2599-24BD-B326-5482FA64A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42" y="1156803"/>
            <a:ext cx="6137015" cy="55413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o-RO" sz="2400" i="1" dirty="0">
                <a:solidFill>
                  <a:srgbClr val="002060"/>
                </a:solidFill>
                <a:latin typeface="Arial" panose="020B0604020202020204" pitchFamily="34" charset="0"/>
              </a:rPr>
              <a:t>se mai numește transport activ direct</a:t>
            </a:r>
          </a:p>
          <a:p>
            <a:pPr algn="just">
              <a:buNone/>
            </a:pPr>
            <a:endParaRPr lang="ro-RO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buNone/>
            </a:pPr>
            <a:r>
              <a:rPr lang="ro-RO" sz="2400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folose</a:t>
            </a:r>
            <a:r>
              <a:rPr lang="ro-RO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ște</a:t>
            </a:r>
            <a:r>
              <a:rPr lang="ro-RO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direct energia eliberată din hidroliza moleculelor de ATP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buNone/>
            </a:pPr>
            <a:r>
              <a:rPr lang="ro-RO" sz="2400" dirty="0">
                <a:solidFill>
                  <a:srgbClr val="000000"/>
                </a:solidFill>
                <a:latin typeface="Arial" panose="020B0604020202020204" pitchFamily="34" charset="0"/>
              </a:rPr>
              <a:t>Acest mod de transport este pentru ioni de  K+, Na+, Cl -, H+, Mg2+, Ca2+</a:t>
            </a:r>
          </a:p>
          <a:p>
            <a:pPr algn="just">
              <a:buNone/>
            </a:pPr>
            <a:endParaRPr lang="ro-RO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buNone/>
            </a:pPr>
            <a:r>
              <a:rPr lang="ro-RO" sz="2400" b="1" dirty="0">
                <a:solidFill>
                  <a:srgbClr val="000000"/>
                </a:solidFill>
                <a:latin typeface="Arial" panose="020B0604020202020204" pitchFamily="34" charset="0"/>
              </a:rPr>
              <a:t>Enzimele utilizate pentru transportul activ primar al ionilor sunt </a:t>
            </a:r>
            <a:r>
              <a:rPr lang="ro-RO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ATPazele</a:t>
            </a:r>
            <a:r>
              <a:rPr lang="ro-RO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care facilitează mișcarea ionilor încărcați prin canalele sau pompele ionice.</a:t>
            </a:r>
          </a:p>
          <a:p>
            <a:pPr algn="just">
              <a:buNone/>
            </a:pPr>
            <a:r>
              <a:rPr lang="ro-RO" sz="2400" b="1" dirty="0">
                <a:solidFill>
                  <a:srgbClr val="000000"/>
                </a:solidFill>
                <a:latin typeface="Arial" panose="020B0604020202020204" pitchFamily="34" charset="0"/>
              </a:rPr>
              <a:t>- folosește și alte surse de energie</a:t>
            </a:r>
          </a:p>
          <a:p>
            <a:pPr algn="just">
              <a:buNone/>
            </a:pPr>
            <a:endParaRPr lang="ro-RO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9312A4-CB87-7338-0242-08CD90701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466" y="1014153"/>
            <a:ext cx="3826046" cy="507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28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C936A-5D7C-DEE3-1BED-87A72731C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581900" cy="749300"/>
          </a:xfrm>
        </p:spPr>
        <p:txBody>
          <a:bodyPr/>
          <a:lstStyle/>
          <a:p>
            <a:pPr algn="ctr"/>
            <a:r>
              <a:rPr lang="ro-RO" b="1" dirty="0"/>
              <a:t>Pompe </a:t>
            </a:r>
            <a:r>
              <a:rPr lang="ro-RO" b="1" dirty="0" err="1"/>
              <a:t>transmembranare</a:t>
            </a:r>
            <a:r>
              <a:rPr lang="ro-RO" b="1" dirty="0"/>
              <a:t> reale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A3FDB7-BA74-155F-7AFE-166909440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353" y="934002"/>
            <a:ext cx="3388783" cy="49429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8C7930-3539-62A5-188A-891D2B4EE9B9}"/>
              </a:ext>
            </a:extLst>
          </p:cNvPr>
          <p:cNvSpPr txBox="1"/>
          <p:nvPr/>
        </p:nvSpPr>
        <p:spPr>
          <a:xfrm>
            <a:off x="284711" y="1114426"/>
            <a:ext cx="737338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b</a:t>
            </a:r>
            <a:r>
              <a:rPr lang="ro-RO" sz="2400" b="1" dirty="0"/>
              <a:t>)</a:t>
            </a:r>
            <a:r>
              <a:rPr lang="en-US" sz="2400" dirty="0"/>
              <a:t> </a:t>
            </a:r>
            <a:r>
              <a:rPr lang="en-US" sz="2400" dirty="0" err="1"/>
              <a:t>Complexul</a:t>
            </a:r>
            <a:r>
              <a:rPr lang="en-US" sz="2400" dirty="0"/>
              <a:t> </a:t>
            </a:r>
            <a:r>
              <a:rPr lang="en-US" sz="2400" dirty="0" err="1"/>
              <a:t>pompei</a:t>
            </a:r>
            <a:r>
              <a:rPr lang="en-US" sz="2400" dirty="0"/>
              <a:t> </a:t>
            </a:r>
            <a:r>
              <a:rPr lang="en-US" sz="2400" dirty="0" err="1"/>
              <a:t>Na,K-ATPază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conformație</a:t>
            </a:r>
            <a:r>
              <a:rPr lang="en-US" sz="2400" dirty="0"/>
              <a:t> </a:t>
            </a:r>
            <a:r>
              <a:rPr lang="en-US" sz="2400" dirty="0" err="1"/>
              <a:t>legată</a:t>
            </a:r>
            <a:r>
              <a:rPr lang="en-US" sz="2400" dirty="0"/>
              <a:t> de E2P (cu MgF42- ca </a:t>
            </a:r>
            <a:r>
              <a:rPr lang="en-US" sz="2400" dirty="0" err="1"/>
              <a:t>mimică</a:t>
            </a:r>
            <a:r>
              <a:rPr lang="en-US" sz="2400" dirty="0"/>
              <a:t> </a:t>
            </a:r>
            <a:r>
              <a:rPr lang="en-US" sz="2400" dirty="0" err="1"/>
              <a:t>stabilă</a:t>
            </a:r>
            <a:r>
              <a:rPr lang="en-US" sz="2400" dirty="0"/>
              <a:t> a </a:t>
            </a:r>
            <a:r>
              <a:rPr lang="en-US" sz="2400" dirty="0" err="1"/>
              <a:t>fosfatului</a:t>
            </a:r>
            <a:r>
              <a:rPr lang="en-US" sz="2400" dirty="0"/>
              <a:t>;</a:t>
            </a:r>
            <a:endParaRPr lang="ro-RO" sz="2400" dirty="0"/>
          </a:p>
          <a:p>
            <a:r>
              <a:rPr lang="en-US" sz="2400" dirty="0" err="1">
                <a:highlight>
                  <a:srgbClr val="FF00FF"/>
                </a:highlight>
              </a:rPr>
              <a:t>sfere</a:t>
            </a:r>
            <a:r>
              <a:rPr lang="en-US" sz="2400" dirty="0">
                <a:highlight>
                  <a:srgbClr val="FF00FF"/>
                </a:highlight>
              </a:rPr>
              <a:t> </a:t>
            </a:r>
            <a:r>
              <a:rPr lang="en-US" sz="2400" dirty="0" err="1">
                <a:highlight>
                  <a:srgbClr val="FF00FF"/>
                </a:highlight>
              </a:rPr>
              <a:t>roz</a:t>
            </a:r>
            <a:r>
              <a:rPr lang="en-US" sz="2400" dirty="0">
                <a:highlight>
                  <a:srgbClr val="FF00FF"/>
                </a:highlight>
              </a:rPr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domeniul</a:t>
            </a:r>
            <a:r>
              <a:rPr lang="en-US" sz="2400" dirty="0"/>
              <a:t> </a:t>
            </a:r>
            <a:r>
              <a:rPr lang="en-US" sz="2400" dirty="0" err="1"/>
              <a:t>fosforilării</a:t>
            </a:r>
            <a:r>
              <a:rPr lang="en-US" sz="2400" dirty="0"/>
              <a:t> </a:t>
            </a:r>
            <a:r>
              <a:rPr lang="en-US" sz="2400" dirty="0" err="1"/>
              <a:t>citoplasmatice</a:t>
            </a:r>
            <a:r>
              <a:rPr lang="en-US" sz="2400" dirty="0"/>
              <a:t>, </a:t>
            </a:r>
            <a:endParaRPr lang="ro-RO" sz="2400" dirty="0"/>
          </a:p>
          <a:p>
            <a:r>
              <a:rPr lang="en-US" sz="2400" dirty="0"/>
              <a:t>P), </a:t>
            </a:r>
            <a:r>
              <a:rPr lang="en-US" sz="2400" dirty="0" err="1"/>
              <a:t>conținând</a:t>
            </a:r>
            <a:r>
              <a:rPr lang="en-US" sz="2400" dirty="0"/>
              <a:t> </a:t>
            </a:r>
            <a:r>
              <a:rPr lang="en-US" sz="2400" dirty="0" err="1"/>
              <a:t>doi</a:t>
            </a:r>
            <a:r>
              <a:rPr lang="en-US" sz="2400" dirty="0"/>
              <a:t> </a:t>
            </a:r>
            <a:r>
              <a:rPr lang="en-US" sz="2400" dirty="0" err="1"/>
              <a:t>ioni</a:t>
            </a:r>
            <a:r>
              <a:rPr lang="en-US" sz="2400" dirty="0"/>
              <a:t> Rb (</a:t>
            </a:r>
            <a:r>
              <a:rPr lang="en-US" sz="2400" dirty="0" err="1">
                <a:solidFill>
                  <a:srgbClr val="7030A0"/>
                </a:solidFill>
              </a:rPr>
              <a:t>sfere</a:t>
            </a:r>
            <a:r>
              <a:rPr lang="en-US" sz="2400" dirty="0">
                <a:solidFill>
                  <a:srgbClr val="7030A0"/>
                </a:solidFill>
              </a:rPr>
              <a:t> violet)</a:t>
            </a:r>
            <a:r>
              <a:rPr lang="en-US" sz="2400" dirty="0"/>
              <a:t> </a:t>
            </a:r>
            <a:r>
              <a:rPr lang="en-US" sz="2400" dirty="0" err="1"/>
              <a:t>ocluzi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domeniul</a:t>
            </a:r>
            <a:r>
              <a:rPr lang="en-US" sz="2400" dirty="0"/>
              <a:t> </a:t>
            </a:r>
            <a:r>
              <a:rPr lang="en-US" sz="2400" dirty="0" err="1"/>
              <a:t>transmembranar</a:t>
            </a:r>
            <a:r>
              <a:rPr lang="en-US" sz="2400" dirty="0"/>
              <a:t>. </a:t>
            </a:r>
            <a:endParaRPr lang="ro-RO" sz="2400" dirty="0"/>
          </a:p>
          <a:p>
            <a:r>
              <a:rPr lang="en-US" sz="2400" dirty="0" err="1"/>
              <a:t>Etichetele</a:t>
            </a:r>
            <a:r>
              <a:rPr lang="en-US" sz="2400" dirty="0"/>
              <a:t> </a:t>
            </a:r>
            <a:r>
              <a:rPr lang="en-US" sz="2400" dirty="0" err="1"/>
              <a:t>indică</a:t>
            </a:r>
            <a:r>
              <a:rPr lang="en-US" sz="2400" dirty="0"/>
              <a:t> </a:t>
            </a:r>
            <a:r>
              <a:rPr lang="en-US" sz="2400" dirty="0" err="1"/>
              <a:t>subunitatea</a:t>
            </a:r>
            <a:r>
              <a:rPr lang="en-US" sz="2400" dirty="0"/>
              <a:t> </a:t>
            </a:r>
            <a:r>
              <a:rPr lang="en-US" sz="2400" dirty="0" err="1"/>
              <a:t>catalitică</a:t>
            </a:r>
            <a:r>
              <a:rPr lang="en-US" sz="2400" dirty="0"/>
              <a:t> </a:t>
            </a:r>
            <a:r>
              <a:rPr lang="el-GR" sz="2400" dirty="0"/>
              <a:t>α (</a:t>
            </a:r>
            <a:r>
              <a:rPr lang="en-US" sz="2400" dirty="0"/>
              <a:t>cu </a:t>
            </a:r>
            <a:r>
              <a:rPr lang="en-US" sz="2400" dirty="0" err="1">
                <a:highlight>
                  <a:srgbClr val="C0C0C0"/>
                </a:highlight>
              </a:rPr>
              <a:t>domenii</a:t>
            </a:r>
            <a:r>
              <a:rPr lang="en-US" sz="2400" dirty="0">
                <a:highlight>
                  <a:srgbClr val="C0C0C0"/>
                </a:highlight>
              </a:rPr>
              <a:t> </a:t>
            </a:r>
            <a:r>
              <a:rPr lang="en-US" sz="2400" dirty="0" err="1">
                <a:highlight>
                  <a:srgbClr val="C0C0C0"/>
                </a:highlight>
              </a:rPr>
              <a:t>gri</a:t>
            </a:r>
            <a:r>
              <a:rPr lang="en-US" sz="2400" dirty="0">
                <a:highlight>
                  <a:srgbClr val="C0C0C0"/>
                </a:highlight>
              </a:rPr>
              <a:t> c</a:t>
            </a:r>
            <a:r>
              <a:rPr lang="en-US" sz="2400" dirty="0"/>
              <a:t>are se </a:t>
            </a:r>
            <a:r>
              <a:rPr lang="en-US" sz="2400" dirty="0" err="1"/>
              <a:t>întind</a:t>
            </a:r>
            <a:r>
              <a:rPr lang="en-US" sz="2400" dirty="0"/>
              <a:t> pe </a:t>
            </a:r>
            <a:r>
              <a:rPr lang="en-US" sz="2400" dirty="0" err="1"/>
              <a:t>membrană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rgbClr val="0070C0"/>
                </a:solidFill>
              </a:rPr>
              <a:t>fosforilare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albastră</a:t>
            </a:r>
            <a:r>
              <a:rPr lang="en-US" sz="2400" dirty="0"/>
              <a:t>, </a:t>
            </a:r>
            <a:r>
              <a:rPr lang="en-US" sz="2400" dirty="0" err="1"/>
              <a:t>legare</a:t>
            </a:r>
            <a:r>
              <a:rPr lang="en-US" sz="2400" dirty="0"/>
              <a:t> de nucleotide </a:t>
            </a:r>
            <a:r>
              <a:rPr lang="en-US" sz="2400" b="1" dirty="0" err="1">
                <a:solidFill>
                  <a:srgbClr val="FF0000"/>
                </a:solidFill>
              </a:rPr>
              <a:t>roșie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actuator </a:t>
            </a:r>
            <a:r>
              <a:rPr lang="en-US" sz="2400" dirty="0" err="1">
                <a:highlight>
                  <a:srgbClr val="FFFF00"/>
                </a:highlight>
              </a:rPr>
              <a:t>galben</a:t>
            </a:r>
            <a:r>
              <a:rPr lang="en-US" sz="2400" dirty="0"/>
              <a:t>), </a:t>
            </a:r>
            <a:r>
              <a:rPr lang="en-US" sz="2400" dirty="0" err="1"/>
              <a:t>subunitatea</a:t>
            </a:r>
            <a:r>
              <a:rPr lang="en-US" sz="2400" dirty="0"/>
              <a:t> </a:t>
            </a:r>
            <a:r>
              <a:rPr lang="el-GR" sz="2400" dirty="0"/>
              <a:t>β </a:t>
            </a:r>
            <a:r>
              <a:rPr lang="en-US" sz="2400" dirty="0" err="1"/>
              <a:t>auxiliară</a:t>
            </a:r>
            <a:r>
              <a:rPr lang="en-US" sz="2400" dirty="0"/>
              <a:t> (</a:t>
            </a:r>
            <a:r>
              <a:rPr lang="en-US" sz="2400" dirty="0" err="1">
                <a:solidFill>
                  <a:srgbClr val="00B050"/>
                </a:solidFill>
              </a:rPr>
              <a:t>verde</a:t>
            </a:r>
            <a:r>
              <a:rPr lang="en-US" sz="2400" dirty="0">
                <a:solidFill>
                  <a:srgbClr val="00B050"/>
                </a:solidFill>
              </a:rPr>
              <a:t>)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subunitatea</a:t>
            </a:r>
            <a:r>
              <a:rPr lang="en-US" sz="2400" dirty="0"/>
              <a:t> </a:t>
            </a:r>
            <a:r>
              <a:rPr lang="el-GR" sz="2400" dirty="0"/>
              <a:t>γ </a:t>
            </a:r>
            <a:r>
              <a:rPr lang="en-US" sz="2400" dirty="0" err="1"/>
              <a:t>reglatoare</a:t>
            </a:r>
            <a:r>
              <a:rPr lang="en-US" sz="2400" dirty="0"/>
              <a:t> (helix </a:t>
            </a:r>
            <a:r>
              <a:rPr lang="en-US" sz="2400" b="1" dirty="0" err="1">
                <a:solidFill>
                  <a:srgbClr val="FF0000"/>
                </a:solidFill>
              </a:rPr>
              <a:t>roșu</a:t>
            </a:r>
            <a:r>
              <a:rPr lang="en-US" sz="2400" dirty="0"/>
              <a:t>). </a:t>
            </a:r>
          </a:p>
          <a:p>
            <a:endParaRPr lang="en-US" sz="2400" dirty="0"/>
          </a:p>
          <a:p>
            <a:r>
              <a:rPr lang="en-US" sz="2400" dirty="0"/>
              <a:t>Din </a:t>
            </a:r>
            <a:r>
              <a:rPr lang="en-US" sz="2400" dirty="0" err="1"/>
              <a:t>punct</a:t>
            </a:r>
            <a:r>
              <a:rPr lang="en-US" sz="2400" dirty="0"/>
              <a:t> de </a:t>
            </a:r>
            <a:r>
              <a:rPr lang="en-US" sz="2400" dirty="0" err="1"/>
              <a:t>vedere</a:t>
            </a:r>
            <a:r>
              <a:rPr lang="en-US" sz="2400" dirty="0"/>
              <a:t> </a:t>
            </a:r>
            <a:r>
              <a:rPr lang="en-US" sz="2400" dirty="0" err="1"/>
              <a:t>chimic</a:t>
            </a:r>
            <a:r>
              <a:rPr lang="en-US" sz="2400" dirty="0"/>
              <a:t>  </a:t>
            </a:r>
            <a:r>
              <a:rPr lang="en-US" sz="2400" dirty="0" err="1"/>
              <a:t>pompele</a:t>
            </a:r>
            <a:r>
              <a:rPr lang="en-US" sz="2400" dirty="0"/>
              <a:t> </a:t>
            </a:r>
            <a:r>
              <a:rPr lang="en-US" sz="2400" dirty="0" err="1"/>
              <a:t>ionice</a:t>
            </a:r>
            <a:r>
              <a:rPr lang="en-US" sz="2400" dirty="0"/>
              <a:t> sunt </a:t>
            </a:r>
            <a:r>
              <a:rPr lang="en-US" sz="2400" dirty="0" err="1"/>
              <a:t>proteine</a:t>
            </a:r>
            <a:r>
              <a:rPr lang="en-US" sz="2400" dirty="0"/>
              <a:t> </a:t>
            </a:r>
            <a:r>
              <a:rPr lang="en-US" sz="2400" dirty="0" err="1"/>
              <a:t>complexe</a:t>
            </a:r>
            <a:r>
              <a:rPr lang="en-US" sz="2400" dirty="0"/>
              <a:t> din </a:t>
            </a:r>
            <a:r>
              <a:rPr lang="en-US" sz="2400" dirty="0" err="1"/>
              <a:t>structura</a:t>
            </a:r>
            <a:r>
              <a:rPr lang="en-US" sz="2400" dirty="0"/>
              <a:t> </a:t>
            </a:r>
            <a:r>
              <a:rPr lang="en-US" sz="2400" dirty="0" err="1"/>
              <a:t>membranelor</a:t>
            </a:r>
            <a:r>
              <a:rPr lang="en-US" sz="2400" dirty="0"/>
              <a:t> </a:t>
            </a:r>
            <a:r>
              <a:rPr lang="en-US" sz="2400" dirty="0" err="1"/>
              <a:t>celulare</a:t>
            </a:r>
            <a:r>
              <a:rPr lang="en-US" sz="2400" dirty="0"/>
              <a:t>, </a:t>
            </a:r>
            <a:r>
              <a:rPr lang="en-US" sz="2400" dirty="0" err="1"/>
              <a:t>incluse</a:t>
            </a:r>
            <a:r>
              <a:rPr lang="en-US" sz="2400" dirty="0"/>
              <a:t> </a:t>
            </a:r>
            <a:r>
              <a:rPr lang="en-US" sz="2400" dirty="0" err="1"/>
              <a:t>întro</a:t>
            </a:r>
            <a:r>
              <a:rPr lang="en-US" sz="2400" dirty="0"/>
              <a:t> </a:t>
            </a:r>
            <a:r>
              <a:rPr lang="en-US" sz="2400" dirty="0" err="1"/>
              <a:t>familie</a:t>
            </a:r>
            <a:r>
              <a:rPr lang="en-US" sz="2400" dirty="0"/>
              <a:t> de </a:t>
            </a:r>
            <a:r>
              <a:rPr lang="en-US" sz="2400" dirty="0" err="1"/>
              <a:t>proteine</a:t>
            </a:r>
            <a:r>
              <a:rPr lang="en-US" sz="2400" dirty="0"/>
              <a:t> ATP-</a:t>
            </a:r>
            <a:r>
              <a:rPr lang="en-US" sz="2400" dirty="0" err="1"/>
              <a:t>aze</a:t>
            </a:r>
            <a:r>
              <a:rPr lang="en-US" sz="2400" dirty="0"/>
              <a:t> de tip </a:t>
            </a:r>
            <a:r>
              <a:rPr lang="en-US" sz="2400" b="1" i="1" dirty="0"/>
              <a:t>P</a:t>
            </a:r>
            <a:r>
              <a:rPr lang="en-US" sz="2400" dirty="0"/>
              <a:t> </a:t>
            </a:r>
            <a:r>
              <a:rPr lang="en-US" sz="2400" dirty="0" err="1"/>
              <a:t>deoarece</a:t>
            </a:r>
            <a:r>
              <a:rPr lang="en-US" sz="2400" dirty="0"/>
              <a:t> </a:t>
            </a:r>
            <a:r>
              <a:rPr lang="en-US" sz="2400" dirty="0" err="1"/>
              <a:t>mecanismul</a:t>
            </a:r>
            <a:r>
              <a:rPr lang="en-US" sz="2400" dirty="0"/>
              <a:t> de transport </a:t>
            </a:r>
            <a:r>
              <a:rPr lang="en-US" sz="2400" dirty="0" err="1"/>
              <a:t>activ</a:t>
            </a:r>
            <a:r>
              <a:rPr lang="en-US" sz="2400" dirty="0"/>
              <a:t> </a:t>
            </a:r>
            <a:r>
              <a:rPr lang="en-US" sz="2400" dirty="0" err="1"/>
              <a:t>implică</a:t>
            </a:r>
            <a:r>
              <a:rPr lang="en-US" sz="2400" dirty="0"/>
              <a:t> </a:t>
            </a:r>
            <a:r>
              <a:rPr lang="en-US" sz="2400" dirty="0" err="1"/>
              <a:t>fosforilarea</a:t>
            </a:r>
            <a:r>
              <a:rPr lang="en-US" sz="2400" dirty="0"/>
              <a:t> </a:t>
            </a:r>
            <a:r>
              <a:rPr lang="en-US" sz="2400" dirty="0" err="1"/>
              <a:t>unui</a:t>
            </a:r>
            <a:r>
              <a:rPr lang="en-US" sz="2400" dirty="0"/>
              <a:t> </a:t>
            </a:r>
            <a:r>
              <a:rPr lang="en-US" sz="2400" dirty="0" err="1"/>
              <a:t>reziduu</a:t>
            </a:r>
            <a:r>
              <a:rPr lang="en-US" sz="2400" dirty="0"/>
              <a:t> </a:t>
            </a:r>
            <a:r>
              <a:rPr lang="en-US" sz="2400" dirty="0" err="1"/>
              <a:t>asapril</a:t>
            </a:r>
            <a:r>
              <a:rPr lang="en-US" sz="2400" dirty="0"/>
              <a:t> din </a:t>
            </a:r>
            <a:r>
              <a:rPr lang="en-US" sz="2400" dirty="0" err="1"/>
              <a:t>structura</a:t>
            </a:r>
            <a:r>
              <a:rPr lang="en-US" sz="2400" dirty="0"/>
              <a:t> lor.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6941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2715</TotalTime>
  <Words>4348</Words>
  <Application>Microsoft Office PowerPoint</Application>
  <PresentationFormat>Widescreen</PresentationFormat>
  <Paragraphs>269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Roboto</vt:lpstr>
      <vt:lpstr>Times New Roman</vt:lpstr>
      <vt:lpstr>Wingdings</vt:lpstr>
      <vt:lpstr>Office Theme</vt:lpstr>
      <vt:lpstr>Concepte de bază în membrane, II Transport activ</vt:lpstr>
      <vt:lpstr>Cuprins</vt:lpstr>
      <vt:lpstr>Transportul activ</vt:lpstr>
      <vt:lpstr>Transport activ</vt:lpstr>
      <vt:lpstr>Necesitatea de energie?        Rec: APT ?</vt:lpstr>
      <vt:lpstr>Proteine transportatoare pentru transportul activ</vt:lpstr>
      <vt:lpstr>Transportul activ</vt:lpstr>
      <vt:lpstr>A. Transportul activ primar prin membrană</vt:lpstr>
      <vt:lpstr>Pompe transmembranare reale</vt:lpstr>
      <vt:lpstr>Tipuri transport primar activ</vt:lpstr>
      <vt:lpstr>PowerPoint Presentation</vt:lpstr>
      <vt:lpstr>PowerPoint Presentation</vt:lpstr>
      <vt:lpstr>PowerPoint Presentation</vt:lpstr>
      <vt:lpstr>Structura pompelor de protoni V-ATPaze</vt:lpstr>
      <vt:lpstr>Structura ABCt &amp; mecanismul de funcționare</vt:lpstr>
      <vt:lpstr>B. Transportul activ secundar /cuplat</vt:lpstr>
      <vt:lpstr>Exemple de transport activ secundar</vt:lpstr>
      <vt:lpstr>Translocarea în grup</vt:lpstr>
      <vt:lpstr>Tipuri de transport activ</vt:lpstr>
      <vt:lpstr>Concluzii la transportul activ</vt:lpstr>
      <vt:lpstr>Macrotransferul prin membrane celulare se realizează prin:</vt:lpstr>
      <vt:lpstr>REC. Transport vezicular</vt:lpstr>
      <vt:lpstr>Endocitoza </vt:lpstr>
      <vt:lpstr>PowerPoint Presentation</vt:lpstr>
      <vt:lpstr>Exocitoza</vt:lpstr>
      <vt:lpstr>Transcitoza /citopempsis</vt:lpstr>
      <vt:lpstr>Tabel comparativ între endocitoză și exocitoză</vt:lpstr>
      <vt:lpstr>PowerPoint Presentation</vt:lpstr>
      <vt:lpstr>Diferențele între canale ionice și pompe ionice</vt:lpstr>
      <vt:lpstr>Pompe de ioni</vt:lpstr>
      <vt:lpstr>Diferențele între canale ionice și pompe ionice</vt:lpstr>
      <vt:lpstr>Diferențele între canale ionice și pompe ionice</vt:lpstr>
      <vt:lpstr>O singură poartă versus două porți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Transportori ionici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COR-RCU</dc:creator>
  <cp:lastModifiedBy>buzdugan artur</cp:lastModifiedBy>
  <cp:revision>92</cp:revision>
  <dcterms:created xsi:type="dcterms:W3CDTF">2025-09-07T09:44:44Z</dcterms:created>
  <dcterms:modified xsi:type="dcterms:W3CDTF">2025-11-13T17:21:28Z</dcterms:modified>
</cp:coreProperties>
</file>