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70" r:id="rId1"/>
  </p:sldMasterIdLst>
  <p:notesMasterIdLst>
    <p:notesMasterId r:id="rId52"/>
  </p:notesMasterIdLst>
  <p:sldIdLst>
    <p:sldId id="257" r:id="rId2"/>
    <p:sldId id="450" r:id="rId3"/>
    <p:sldId id="377" r:id="rId4"/>
    <p:sldId id="379" r:id="rId5"/>
    <p:sldId id="380" r:id="rId6"/>
    <p:sldId id="383" r:id="rId7"/>
    <p:sldId id="385" r:id="rId8"/>
    <p:sldId id="342" r:id="rId9"/>
    <p:sldId id="278" r:id="rId10"/>
    <p:sldId id="396" r:id="rId11"/>
    <p:sldId id="295" r:id="rId12"/>
    <p:sldId id="277" r:id="rId13"/>
    <p:sldId id="341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9" r:id="rId23"/>
    <p:sldId id="356" r:id="rId24"/>
    <p:sldId id="357" r:id="rId25"/>
    <p:sldId id="360" r:id="rId26"/>
    <p:sldId id="422" r:id="rId27"/>
    <p:sldId id="423" r:id="rId28"/>
    <p:sldId id="425" r:id="rId29"/>
    <p:sldId id="426" r:id="rId30"/>
    <p:sldId id="427" r:id="rId31"/>
    <p:sldId id="429" r:id="rId32"/>
    <p:sldId id="430" r:id="rId33"/>
    <p:sldId id="431" r:id="rId34"/>
    <p:sldId id="432" r:id="rId35"/>
    <p:sldId id="433" r:id="rId36"/>
    <p:sldId id="434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9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43" d="100"/>
          <a:sy n="43" d="100"/>
        </p:scale>
        <p:origin x="58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E5687-C958-4923-8E57-A1BA7C4E7D3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F536B-7523-4936-8517-A97EAE2664D8}">
      <dgm:prSet phldrT="[Текст]" custT="1"/>
      <dgm:spPr>
        <a:xfrm>
          <a:off x="947446" y="428003"/>
          <a:ext cx="3591507" cy="668284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Microoptoelectronica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404A3F5-B6B1-4F0F-A3A6-0A44E4FDC57E}" type="parTrans" cxnId="{5E28CCB8-8F94-4BB0-AE2B-86368DDEF253}">
      <dgm:prSet/>
      <dgm:spPr/>
      <dgm:t>
        <a:bodyPr/>
        <a:lstStyle/>
        <a:p>
          <a:endParaRPr lang="ru-RU"/>
        </a:p>
      </dgm:t>
    </dgm:pt>
    <dgm:pt modelId="{3279CA4C-9199-441C-8E34-AB72B38BD77C}" type="sibTrans" cxnId="{5E28CCB8-8F94-4BB0-AE2B-86368DDEF253}">
      <dgm:prSet/>
      <dgm:spPr/>
      <dgm:t>
        <a:bodyPr/>
        <a:lstStyle/>
        <a:p>
          <a:endParaRPr lang="ru-RU"/>
        </a:p>
      </dgm:t>
    </dgm:pt>
    <dgm:pt modelId="{34E3FD9E-65C6-4037-9E65-0F1B8BB60ACB}">
      <dgm:prSet phldrT="[Текст]" custT="1"/>
      <dgm:spPr>
        <a:xfrm>
          <a:off x="0" y="2370191"/>
          <a:ext cx="2225932" cy="368242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Fizică </a:t>
          </a:r>
          <a:endParaRPr lang="ru-RU" sz="14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09A07A2-9590-4158-AC4D-F7827B399E21}" type="parTrans" cxnId="{11A101B0-C1A3-4E92-B92D-266D1BFF9102}">
      <dgm:prSet/>
      <dgm:spPr>
        <a:xfrm>
          <a:off x="1112966" y="1096288"/>
          <a:ext cx="1630233" cy="1273902"/>
        </a:xfrm>
        <a:custGeom>
          <a:avLst/>
          <a:gdLst/>
          <a:ahLst/>
          <a:cxnLst/>
          <a:rect l="0" t="0" r="0" b="0"/>
          <a:pathLst>
            <a:path>
              <a:moveTo>
                <a:pt x="1630233" y="0"/>
              </a:moveTo>
              <a:lnTo>
                <a:pt x="1630233" y="635385"/>
              </a:lnTo>
              <a:lnTo>
                <a:pt x="0" y="635385"/>
              </a:lnTo>
              <a:lnTo>
                <a:pt x="0" y="1273902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ABB409DE-8642-4E7E-8885-051D5510E8FB}" type="sibTrans" cxnId="{11A101B0-C1A3-4E92-B92D-266D1BFF9102}">
      <dgm:prSet/>
      <dgm:spPr/>
      <dgm:t>
        <a:bodyPr/>
        <a:lstStyle/>
        <a:p>
          <a:endParaRPr lang="ru-RU"/>
        </a:p>
      </dgm:t>
    </dgm:pt>
    <dgm:pt modelId="{C7F1D2A9-8F20-4DE4-B80B-DAF892CBB79E}">
      <dgm:prSet phldrT="[Текст]" custT="1"/>
      <dgm:spPr>
        <a:xfrm>
          <a:off x="3508151" y="2331119"/>
          <a:ext cx="1978248" cy="39907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sz="14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Tehnică/Inginerie</a:t>
          </a:r>
          <a:endParaRPr lang="ru-RU" sz="14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683995B-E350-4818-90B2-3C6F1F3138BA}" type="parTrans" cxnId="{413BEF1B-A310-47A7-AAA9-9EEAC11768FB}">
      <dgm:prSet/>
      <dgm:spPr>
        <a:xfrm>
          <a:off x="2743200" y="1096288"/>
          <a:ext cx="1754075" cy="123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6314"/>
              </a:lnTo>
              <a:lnTo>
                <a:pt x="1754075" y="596314"/>
              </a:lnTo>
              <a:lnTo>
                <a:pt x="1754075" y="1234831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7EDA558B-1827-4D70-B7E3-D118D95DC9B2}" type="sibTrans" cxnId="{413BEF1B-A310-47A7-AAA9-9EEAC11768FB}">
      <dgm:prSet/>
      <dgm:spPr/>
      <dgm:t>
        <a:bodyPr/>
        <a:lstStyle/>
        <a:p>
          <a:endParaRPr lang="ru-RU"/>
        </a:p>
      </dgm:t>
    </dgm:pt>
    <dgm:pt modelId="{037B7CA1-0036-44C2-A776-6BFD3DD6C353}" type="pres">
      <dgm:prSet presAssocID="{437E5687-C958-4923-8E57-A1BA7C4E7D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142286C-9353-4A6D-B6A5-F8D6FD039265}" type="pres">
      <dgm:prSet presAssocID="{859F536B-7523-4936-8517-A97EAE2664D8}" presName="hierRoot1" presStyleCnt="0">
        <dgm:presLayoutVars>
          <dgm:hierBranch val="init"/>
        </dgm:presLayoutVars>
      </dgm:prSet>
      <dgm:spPr/>
    </dgm:pt>
    <dgm:pt modelId="{F6406EB3-737E-465F-AB44-AB3A1FA5FECE}" type="pres">
      <dgm:prSet presAssocID="{859F536B-7523-4936-8517-A97EAE2664D8}" presName="rootComposite1" presStyleCnt="0"/>
      <dgm:spPr/>
    </dgm:pt>
    <dgm:pt modelId="{600F80B6-1D7D-4D2A-AB99-1E5829694707}" type="pres">
      <dgm:prSet presAssocID="{859F536B-7523-4936-8517-A97EAE2664D8}" presName="rootText1" presStyleLbl="node0" presStyleIdx="0" presStyleCnt="1" custScaleX="59060" custScaleY="219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0993745-CF5D-44A4-BB57-123D43159A46}" type="pres">
      <dgm:prSet presAssocID="{859F536B-7523-4936-8517-A97EAE2664D8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874D6A4-820D-43AE-8A45-2DB582BC0657}" type="pres">
      <dgm:prSet presAssocID="{859F536B-7523-4936-8517-A97EAE2664D8}" presName="hierChild2" presStyleCnt="0"/>
      <dgm:spPr/>
    </dgm:pt>
    <dgm:pt modelId="{789FF7E9-164E-49EF-A8F6-0568B6339C11}" type="pres">
      <dgm:prSet presAssocID="{F09A07A2-9590-4158-AC4D-F7827B399E21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034C2B5-C07C-4A7D-811B-3895107700C8}" type="pres">
      <dgm:prSet presAssocID="{34E3FD9E-65C6-4037-9E65-0F1B8BB60ACB}" presName="hierRoot2" presStyleCnt="0">
        <dgm:presLayoutVars>
          <dgm:hierBranch val="init"/>
        </dgm:presLayoutVars>
      </dgm:prSet>
      <dgm:spPr/>
    </dgm:pt>
    <dgm:pt modelId="{98FFA329-D73F-4D28-B71C-7EA1AFDEDB5A}" type="pres">
      <dgm:prSet presAssocID="{34E3FD9E-65C6-4037-9E65-0F1B8BB60ACB}" presName="rootComposite" presStyleCnt="0"/>
      <dgm:spPr/>
    </dgm:pt>
    <dgm:pt modelId="{6580A371-5E36-4C05-9426-EB7852D9BEFE}" type="pres">
      <dgm:prSet presAssocID="{34E3FD9E-65C6-4037-9E65-0F1B8BB60ACB}" presName="rootText" presStyleLbl="node2" presStyleIdx="0" presStyleCnt="2" custScaleX="36604" custScaleY="12111" custLinFactNeighborX="-10042" custLinFactNeighborY="-10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7567B7-F967-4D32-BB93-F9D90326E10B}" type="pres">
      <dgm:prSet presAssocID="{34E3FD9E-65C6-4037-9E65-0F1B8BB60ACB}" presName="rootConnector" presStyleLbl="node2" presStyleIdx="0" presStyleCnt="2"/>
      <dgm:spPr/>
      <dgm:t>
        <a:bodyPr/>
        <a:lstStyle/>
        <a:p>
          <a:endParaRPr lang="en-GB"/>
        </a:p>
      </dgm:t>
    </dgm:pt>
    <dgm:pt modelId="{A8BD2708-EFC0-4570-83D6-1A47A4B63847}" type="pres">
      <dgm:prSet presAssocID="{34E3FD9E-65C6-4037-9E65-0F1B8BB60ACB}" presName="hierChild4" presStyleCnt="0"/>
      <dgm:spPr/>
    </dgm:pt>
    <dgm:pt modelId="{5F7EEBA5-7507-40C2-8774-763C75D2640F}" type="pres">
      <dgm:prSet presAssocID="{34E3FD9E-65C6-4037-9E65-0F1B8BB60ACB}" presName="hierChild5" presStyleCnt="0"/>
      <dgm:spPr/>
    </dgm:pt>
    <dgm:pt modelId="{AC2D43DC-A404-40BD-BDEE-E9CB2A633B04}" type="pres">
      <dgm:prSet presAssocID="{2683995B-E350-4818-90B2-3C6F1F3138BA}" presName="Name37" presStyleLbl="parChTrans1D2" presStyleIdx="1" presStyleCnt="2"/>
      <dgm:spPr/>
      <dgm:t>
        <a:bodyPr/>
        <a:lstStyle/>
        <a:p>
          <a:endParaRPr lang="en-GB"/>
        </a:p>
      </dgm:t>
    </dgm:pt>
    <dgm:pt modelId="{38CA1A9D-FCDB-48DD-B430-00F04156F7F9}" type="pres">
      <dgm:prSet presAssocID="{C7F1D2A9-8F20-4DE4-B80B-DAF892CBB79E}" presName="hierRoot2" presStyleCnt="0">
        <dgm:presLayoutVars>
          <dgm:hierBranch val="init"/>
        </dgm:presLayoutVars>
      </dgm:prSet>
      <dgm:spPr/>
    </dgm:pt>
    <dgm:pt modelId="{4F1CEC46-848A-407F-B53A-78DFBF528246}" type="pres">
      <dgm:prSet presAssocID="{C7F1D2A9-8F20-4DE4-B80B-DAF892CBB79E}" presName="rootComposite" presStyleCnt="0"/>
      <dgm:spPr/>
    </dgm:pt>
    <dgm:pt modelId="{33E6BE95-A258-4AC0-AC74-89731B6BCC1E}" type="pres">
      <dgm:prSet presAssocID="{C7F1D2A9-8F20-4DE4-B80B-DAF892CBB79E}" presName="rootText" presStyleLbl="node2" presStyleIdx="1" presStyleCnt="2" custScaleX="32531" custScaleY="13125" custLinFactNeighborX="7959" custLinFactNeighborY="-13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9300B65-D419-4E6D-8702-0A24C5083819}" type="pres">
      <dgm:prSet presAssocID="{C7F1D2A9-8F20-4DE4-B80B-DAF892CBB79E}" presName="rootConnector" presStyleLbl="node2" presStyleIdx="1" presStyleCnt="2"/>
      <dgm:spPr/>
      <dgm:t>
        <a:bodyPr/>
        <a:lstStyle/>
        <a:p>
          <a:endParaRPr lang="en-GB"/>
        </a:p>
      </dgm:t>
    </dgm:pt>
    <dgm:pt modelId="{0C382755-FB13-4B0E-AA85-166937F5524E}" type="pres">
      <dgm:prSet presAssocID="{C7F1D2A9-8F20-4DE4-B80B-DAF892CBB79E}" presName="hierChild4" presStyleCnt="0"/>
      <dgm:spPr/>
    </dgm:pt>
    <dgm:pt modelId="{E918E987-C0F1-462C-AA0E-EE6A72C43816}" type="pres">
      <dgm:prSet presAssocID="{C7F1D2A9-8F20-4DE4-B80B-DAF892CBB79E}" presName="hierChild5" presStyleCnt="0"/>
      <dgm:spPr/>
    </dgm:pt>
    <dgm:pt modelId="{FA41A1FB-8417-42E9-BFE5-E73BCA752615}" type="pres">
      <dgm:prSet presAssocID="{859F536B-7523-4936-8517-A97EAE2664D8}" presName="hierChild3" presStyleCnt="0"/>
      <dgm:spPr/>
    </dgm:pt>
  </dgm:ptLst>
  <dgm:cxnLst>
    <dgm:cxn modelId="{5E28CCB8-8F94-4BB0-AE2B-86368DDEF253}" srcId="{437E5687-C958-4923-8E57-A1BA7C4E7D32}" destId="{859F536B-7523-4936-8517-A97EAE2664D8}" srcOrd="0" destOrd="0" parTransId="{4404A3F5-B6B1-4F0F-A3A6-0A44E4FDC57E}" sibTransId="{3279CA4C-9199-441C-8E34-AB72B38BD77C}"/>
    <dgm:cxn modelId="{E25238B7-C53A-4782-B8C1-75D9C4616739}" type="presOf" srcId="{F09A07A2-9590-4158-AC4D-F7827B399E21}" destId="{789FF7E9-164E-49EF-A8F6-0568B6339C11}" srcOrd="0" destOrd="0" presId="urn:microsoft.com/office/officeart/2005/8/layout/orgChart1"/>
    <dgm:cxn modelId="{523018B8-F1FB-4EFD-BFC5-EAC4214F0F91}" type="presOf" srcId="{437E5687-C958-4923-8E57-A1BA7C4E7D32}" destId="{037B7CA1-0036-44C2-A776-6BFD3DD6C353}" srcOrd="0" destOrd="0" presId="urn:microsoft.com/office/officeart/2005/8/layout/orgChart1"/>
    <dgm:cxn modelId="{33D0BA33-8708-4BA6-8559-50990342C98D}" type="presOf" srcId="{34E3FD9E-65C6-4037-9E65-0F1B8BB60ACB}" destId="{A17567B7-F967-4D32-BB93-F9D90326E10B}" srcOrd="1" destOrd="0" presId="urn:microsoft.com/office/officeart/2005/8/layout/orgChart1"/>
    <dgm:cxn modelId="{4C75F7E0-CA73-4443-B6D9-C747477A3D10}" type="presOf" srcId="{2683995B-E350-4818-90B2-3C6F1F3138BA}" destId="{AC2D43DC-A404-40BD-BDEE-E9CB2A633B04}" srcOrd="0" destOrd="0" presId="urn:microsoft.com/office/officeart/2005/8/layout/orgChart1"/>
    <dgm:cxn modelId="{11CE7324-E8BB-4E2B-966F-5A8C09BF148C}" type="presOf" srcId="{34E3FD9E-65C6-4037-9E65-0F1B8BB60ACB}" destId="{6580A371-5E36-4C05-9426-EB7852D9BEFE}" srcOrd="0" destOrd="0" presId="urn:microsoft.com/office/officeart/2005/8/layout/orgChart1"/>
    <dgm:cxn modelId="{82A454BB-D7A3-445A-A009-76D65943E3BC}" type="presOf" srcId="{859F536B-7523-4936-8517-A97EAE2664D8}" destId="{40993745-CF5D-44A4-BB57-123D43159A46}" srcOrd="1" destOrd="0" presId="urn:microsoft.com/office/officeart/2005/8/layout/orgChart1"/>
    <dgm:cxn modelId="{C67A4EFA-2EBF-47E3-A753-A179EAF6DAD4}" type="presOf" srcId="{859F536B-7523-4936-8517-A97EAE2664D8}" destId="{600F80B6-1D7D-4D2A-AB99-1E5829694707}" srcOrd="0" destOrd="0" presId="urn:microsoft.com/office/officeart/2005/8/layout/orgChart1"/>
    <dgm:cxn modelId="{A568187C-BB1B-4183-A07C-4136374EFD70}" type="presOf" srcId="{C7F1D2A9-8F20-4DE4-B80B-DAF892CBB79E}" destId="{33E6BE95-A258-4AC0-AC74-89731B6BCC1E}" srcOrd="0" destOrd="0" presId="urn:microsoft.com/office/officeart/2005/8/layout/orgChart1"/>
    <dgm:cxn modelId="{9235E26D-4548-4CCC-A1F2-78B47B110D17}" type="presOf" srcId="{C7F1D2A9-8F20-4DE4-B80B-DAF892CBB79E}" destId="{39300B65-D419-4E6D-8702-0A24C5083819}" srcOrd="1" destOrd="0" presId="urn:microsoft.com/office/officeart/2005/8/layout/orgChart1"/>
    <dgm:cxn modelId="{11A101B0-C1A3-4E92-B92D-266D1BFF9102}" srcId="{859F536B-7523-4936-8517-A97EAE2664D8}" destId="{34E3FD9E-65C6-4037-9E65-0F1B8BB60ACB}" srcOrd="0" destOrd="0" parTransId="{F09A07A2-9590-4158-AC4D-F7827B399E21}" sibTransId="{ABB409DE-8642-4E7E-8885-051D5510E8FB}"/>
    <dgm:cxn modelId="{413BEF1B-A310-47A7-AAA9-9EEAC11768FB}" srcId="{859F536B-7523-4936-8517-A97EAE2664D8}" destId="{C7F1D2A9-8F20-4DE4-B80B-DAF892CBB79E}" srcOrd="1" destOrd="0" parTransId="{2683995B-E350-4818-90B2-3C6F1F3138BA}" sibTransId="{7EDA558B-1827-4D70-B7E3-D118D95DC9B2}"/>
    <dgm:cxn modelId="{6607CC68-39D5-44A9-90DD-C4F60549C275}" type="presParOf" srcId="{037B7CA1-0036-44C2-A776-6BFD3DD6C353}" destId="{A142286C-9353-4A6D-B6A5-F8D6FD039265}" srcOrd="0" destOrd="0" presId="urn:microsoft.com/office/officeart/2005/8/layout/orgChart1"/>
    <dgm:cxn modelId="{B26F043D-BF82-42B6-B1D7-B311B28EA354}" type="presParOf" srcId="{A142286C-9353-4A6D-B6A5-F8D6FD039265}" destId="{F6406EB3-737E-465F-AB44-AB3A1FA5FECE}" srcOrd="0" destOrd="0" presId="urn:microsoft.com/office/officeart/2005/8/layout/orgChart1"/>
    <dgm:cxn modelId="{B7192D48-1CE1-453A-BE70-66FA12210E03}" type="presParOf" srcId="{F6406EB3-737E-465F-AB44-AB3A1FA5FECE}" destId="{600F80B6-1D7D-4D2A-AB99-1E5829694707}" srcOrd="0" destOrd="0" presId="urn:microsoft.com/office/officeart/2005/8/layout/orgChart1"/>
    <dgm:cxn modelId="{5B623D4F-F97A-4374-AE7D-52D848F7D485}" type="presParOf" srcId="{F6406EB3-737E-465F-AB44-AB3A1FA5FECE}" destId="{40993745-CF5D-44A4-BB57-123D43159A46}" srcOrd="1" destOrd="0" presId="urn:microsoft.com/office/officeart/2005/8/layout/orgChart1"/>
    <dgm:cxn modelId="{1BFD8DB1-53A6-4937-AE1E-7C55E6C00C68}" type="presParOf" srcId="{A142286C-9353-4A6D-B6A5-F8D6FD039265}" destId="{C874D6A4-820D-43AE-8A45-2DB582BC0657}" srcOrd="1" destOrd="0" presId="urn:microsoft.com/office/officeart/2005/8/layout/orgChart1"/>
    <dgm:cxn modelId="{94247D7F-8E9F-478E-A47C-2D7FE8C9ECDA}" type="presParOf" srcId="{C874D6A4-820D-43AE-8A45-2DB582BC0657}" destId="{789FF7E9-164E-49EF-A8F6-0568B6339C11}" srcOrd="0" destOrd="0" presId="urn:microsoft.com/office/officeart/2005/8/layout/orgChart1"/>
    <dgm:cxn modelId="{D072BCFB-4A0E-4D6E-AD6D-14D5669EB923}" type="presParOf" srcId="{C874D6A4-820D-43AE-8A45-2DB582BC0657}" destId="{E034C2B5-C07C-4A7D-811B-3895107700C8}" srcOrd="1" destOrd="0" presId="urn:microsoft.com/office/officeart/2005/8/layout/orgChart1"/>
    <dgm:cxn modelId="{020F8508-4161-46F7-A8AC-113EA5BA6CF0}" type="presParOf" srcId="{E034C2B5-C07C-4A7D-811B-3895107700C8}" destId="{98FFA329-D73F-4D28-B71C-7EA1AFDEDB5A}" srcOrd="0" destOrd="0" presId="urn:microsoft.com/office/officeart/2005/8/layout/orgChart1"/>
    <dgm:cxn modelId="{EC675213-0347-4168-A723-D9F3A9227AFF}" type="presParOf" srcId="{98FFA329-D73F-4D28-B71C-7EA1AFDEDB5A}" destId="{6580A371-5E36-4C05-9426-EB7852D9BEFE}" srcOrd="0" destOrd="0" presId="urn:microsoft.com/office/officeart/2005/8/layout/orgChart1"/>
    <dgm:cxn modelId="{0B16943E-1DDE-41F2-B8B7-5A710BAA1080}" type="presParOf" srcId="{98FFA329-D73F-4D28-B71C-7EA1AFDEDB5A}" destId="{A17567B7-F967-4D32-BB93-F9D90326E10B}" srcOrd="1" destOrd="0" presId="urn:microsoft.com/office/officeart/2005/8/layout/orgChart1"/>
    <dgm:cxn modelId="{7DACD191-0EE2-46D6-8A09-949B5E65F5FB}" type="presParOf" srcId="{E034C2B5-C07C-4A7D-811B-3895107700C8}" destId="{A8BD2708-EFC0-4570-83D6-1A47A4B63847}" srcOrd="1" destOrd="0" presId="urn:microsoft.com/office/officeart/2005/8/layout/orgChart1"/>
    <dgm:cxn modelId="{0DA9789C-288B-40F1-B994-68E75FE96BA6}" type="presParOf" srcId="{E034C2B5-C07C-4A7D-811B-3895107700C8}" destId="{5F7EEBA5-7507-40C2-8774-763C75D2640F}" srcOrd="2" destOrd="0" presId="urn:microsoft.com/office/officeart/2005/8/layout/orgChart1"/>
    <dgm:cxn modelId="{9C5B0FD1-2198-4AA4-B771-1443E80084C0}" type="presParOf" srcId="{C874D6A4-820D-43AE-8A45-2DB582BC0657}" destId="{AC2D43DC-A404-40BD-BDEE-E9CB2A633B04}" srcOrd="2" destOrd="0" presId="urn:microsoft.com/office/officeart/2005/8/layout/orgChart1"/>
    <dgm:cxn modelId="{61F4EC63-CA09-4230-B41F-F5531BE0893E}" type="presParOf" srcId="{C874D6A4-820D-43AE-8A45-2DB582BC0657}" destId="{38CA1A9D-FCDB-48DD-B430-00F04156F7F9}" srcOrd="3" destOrd="0" presId="urn:microsoft.com/office/officeart/2005/8/layout/orgChart1"/>
    <dgm:cxn modelId="{EC6ECB6F-7AC5-4D95-9A5D-5E78C4386BE6}" type="presParOf" srcId="{38CA1A9D-FCDB-48DD-B430-00F04156F7F9}" destId="{4F1CEC46-848A-407F-B53A-78DFBF528246}" srcOrd="0" destOrd="0" presId="urn:microsoft.com/office/officeart/2005/8/layout/orgChart1"/>
    <dgm:cxn modelId="{C25E2BA9-92D9-4ACD-A259-1FE3B5A8C817}" type="presParOf" srcId="{4F1CEC46-848A-407F-B53A-78DFBF528246}" destId="{33E6BE95-A258-4AC0-AC74-89731B6BCC1E}" srcOrd="0" destOrd="0" presId="urn:microsoft.com/office/officeart/2005/8/layout/orgChart1"/>
    <dgm:cxn modelId="{086E73A3-A325-4C0B-87F9-CF14971518A0}" type="presParOf" srcId="{4F1CEC46-848A-407F-B53A-78DFBF528246}" destId="{39300B65-D419-4E6D-8702-0A24C5083819}" srcOrd="1" destOrd="0" presId="urn:microsoft.com/office/officeart/2005/8/layout/orgChart1"/>
    <dgm:cxn modelId="{3EAC6CF0-CF12-4F30-8154-F2E40913D547}" type="presParOf" srcId="{38CA1A9D-FCDB-48DD-B430-00F04156F7F9}" destId="{0C382755-FB13-4B0E-AA85-166937F5524E}" srcOrd="1" destOrd="0" presId="urn:microsoft.com/office/officeart/2005/8/layout/orgChart1"/>
    <dgm:cxn modelId="{249C30AF-2769-4928-A992-748B002D3FCA}" type="presParOf" srcId="{38CA1A9D-FCDB-48DD-B430-00F04156F7F9}" destId="{E918E987-C0F1-462C-AA0E-EE6A72C43816}" srcOrd="2" destOrd="0" presId="urn:microsoft.com/office/officeart/2005/8/layout/orgChart1"/>
    <dgm:cxn modelId="{67239EAD-C59D-4320-9503-E24E33400431}" type="presParOf" srcId="{A142286C-9353-4A6D-B6A5-F8D6FD039265}" destId="{FA41A1FB-8417-42E9-BFE5-E73BCA752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A50C-B0DE-4F6D-AC6D-8C7DC8959036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C071C-8DBA-4831-B1DC-0CD9D1C7BE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20233-453F-4075-8167-469004DA877D}" type="slidenum">
              <a:rPr lang="en-US" alt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baseline="-25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10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120233-453F-4075-8167-469004DA877D}" type="slidenum">
              <a:rPr lang="en-US" alt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baseline="-25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29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11F66-F6E8-4184-BCDB-E130744D296F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sv-S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20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326363-66EF-481A-AF6E-D185B3FEC50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35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D18E8-DAF5-4BF1-89F2-57AA962B73B3}" type="slidenum">
              <a:rPr lang="en-US" altLang="en-US" baseline="-250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en-US" baseline="-25000" smtClean="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98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15FD37-F94B-49CA-9C7A-9AE81A5A610E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94051" y="3529013"/>
            <a:ext cx="749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5093" y="802300"/>
            <a:ext cx="7491353" cy="2541431"/>
          </a:xfrm>
        </p:spPr>
        <p:txBody>
          <a:bodyPr bIns="0" anchor="b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5093" y="3531206"/>
            <a:ext cx="7491353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4051" y="328613"/>
            <a:ext cx="4116916" cy="309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67" y="798514"/>
            <a:ext cx="1068917" cy="504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F0F6-6C2E-44DD-8FAD-57C3D68E8B39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9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89A63-426A-4B20-8BF5-76375F048CF1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66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224433" y="798513"/>
            <a:ext cx="0" cy="466090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038" y="798975"/>
            <a:ext cx="1470703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655" y="798975"/>
            <a:ext cx="7068127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46E6-FC6A-46D6-8E86-F49239A3AA66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2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B24A-51DC-454B-A539-8A3D86CF8E9B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2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24051" y="3805238"/>
            <a:ext cx="74908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055A-4794-4E75-89CE-652A84EAE6C8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3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891"/>
            <a:ext cx="8761791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654" y="2013936"/>
            <a:ext cx="4167828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8909" y="2013937"/>
            <a:ext cx="4167536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912E-22C8-4406-BF57-F5F4CDAC0C01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7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804165"/>
            <a:ext cx="876179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5" y="2019551"/>
            <a:ext cx="4167688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4655" y="2824271"/>
            <a:ext cx="4167688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8909" y="2023005"/>
            <a:ext cx="416753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8909" y="2821491"/>
            <a:ext cx="416753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6630-FA7D-4F8F-9A7A-D7C0EA7D12ED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7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924051" y="1847850"/>
            <a:ext cx="876300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5441-F596-4198-A350-9524BED7E826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E1A6-4ADD-4E14-ABC3-8727C460F89C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921934" y="3205163"/>
            <a:ext cx="32321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23" y="798973"/>
            <a:ext cx="3234600" cy="2247117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208" y="798974"/>
            <a:ext cx="5104237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8723" y="3205493"/>
            <a:ext cx="3236492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33BB3-50F9-4294-A001-B50144540817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3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661151" y="482601"/>
            <a:ext cx="4682067" cy="5148263"/>
            <a:chOff x="6852919" y="583365"/>
            <a:chExt cx="4681849" cy="5181928"/>
          </a:xfrm>
        </p:grpSpPr>
        <p:sp>
          <p:nvSpPr>
            <p:cNvPr id="6" name="Rectangle 5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cxnSp>
        <p:nvCxnSpPr>
          <p:cNvPr id="8" name="Straight Connector 7"/>
          <p:cNvCxnSpPr/>
          <p:nvPr/>
        </p:nvCxnSpPr>
        <p:spPr>
          <a:xfrm>
            <a:off x="1921934" y="3143250"/>
            <a:ext cx="432223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531" y="1129513"/>
            <a:ext cx="4326580" cy="18305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20171" y="1122544"/>
            <a:ext cx="2979997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656" y="3145992"/>
            <a:ext cx="4320381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1915585" y="5470525"/>
            <a:ext cx="4337049" cy="31908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17700" y="319089"/>
            <a:ext cx="4334933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4A38-869A-4FE9-87B5-0B570A74DE2E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6126"/>
            <a:ext cx="12192000" cy="407987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7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>
            <a:fillRect/>
          </a:stretch>
        </p:blipFill>
        <p:spPr bwMode="auto">
          <a:xfrm>
            <a:off x="0" y="60960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10076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1" y="2016125"/>
            <a:ext cx="8763000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8984" y="330200"/>
            <a:ext cx="3158067" cy="309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4052" y="328613"/>
            <a:ext cx="5378449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9818" y="798514"/>
            <a:ext cx="1060449" cy="5048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83A6ECC3-B66C-49C5-953D-9471B10F6628}" type="slidenum">
              <a:rPr lang="en-US" altLang="en-US">
                <a:solidFill>
                  <a:srgbClr val="B71E4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228600" indent="-228600" algn="l" defTabSz="685800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811" y="1264023"/>
            <a:ext cx="8813023" cy="1155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1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  <a:t/>
            </a:r>
            <a:br>
              <a:rPr lang="ro-MD" altLang="en-US" sz="2400" b="1" dirty="0">
                <a:solidFill>
                  <a:schemeClr val="accent1"/>
                </a:solidFill>
                <a:latin typeface="Arial Black" panose="020B0A04020102020204" pitchFamily="34" charset="0"/>
              </a:rPr>
            </a:br>
            <a:r>
              <a:rPr lang="ro-MD" altLang="en-US" sz="2400" b="1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Tema: </a:t>
            </a:r>
            <a:r>
              <a:rPr lang="ro-MD" altLang="en-US" sz="2400" dirty="0" smtClean="0">
                <a:latin typeface="Arial Black" panose="020B0A04020102020204" pitchFamily="34" charset="0"/>
              </a:rPr>
              <a:t>Întroducere </a:t>
            </a:r>
            <a:r>
              <a:rPr lang="ro-MD" altLang="en-US" sz="2400" dirty="0">
                <a:latin typeface="Arial Black" panose="020B0A04020102020204" pitchFamily="34" charset="0"/>
              </a:rPr>
              <a:t>în </a:t>
            </a:r>
            <a:r>
              <a:rPr lang="ro-MD" altLang="en-US" sz="2400" dirty="0" smtClean="0">
                <a:latin typeface="Arial Black" panose="020B0A04020102020204" pitchFamily="34" charset="0"/>
              </a:rPr>
              <a:t>micro-optoelectronică</a:t>
            </a:r>
            <a:br>
              <a:rPr lang="ro-MD" altLang="en-US" sz="2400" dirty="0" smtClean="0">
                <a:latin typeface="Arial Black" panose="020B0A04020102020204" pitchFamily="34" charset="0"/>
              </a:rPr>
            </a:br>
            <a:r>
              <a:rPr lang="ro-MD" altLang="en-US" sz="2400" dirty="0" smtClean="0">
                <a:latin typeface="Arial Black" panose="020B0A04020102020204" pitchFamily="34" charset="0"/>
              </a:rPr>
              <a:t>        noțiuni din fizica corpului solid</a:t>
            </a:r>
            <a:r>
              <a:rPr lang="en-US" altLang="en-US" sz="2400" dirty="0" smtClean="0">
                <a:latin typeface="Arial Black" panose="020B0A04020102020204" pitchFamily="34" charset="0"/>
              </a:rPr>
              <a:t> </a:t>
            </a:r>
            <a:r>
              <a:rPr lang="ro-RO" altLang="en-US" sz="2400" dirty="0" smtClean="0">
                <a:latin typeface="Arial Black" panose="020B0A04020102020204" pitchFamily="34" charset="0"/>
              </a:rPr>
              <a:t>ȘI</a:t>
            </a:r>
            <a:r>
              <a:rPr lang="ro-MD" altLang="en-US" sz="2400" dirty="0" smtClean="0">
                <a:latin typeface="Arial Black" panose="020B0A04020102020204" pitchFamily="34" charset="0"/>
              </a:rPr>
              <a:t/>
            </a:r>
            <a:br>
              <a:rPr lang="ro-MD" altLang="en-US" sz="2400" dirty="0" smtClean="0">
                <a:latin typeface="Arial Black" panose="020B0A04020102020204" pitchFamily="34" charset="0"/>
              </a:rPr>
            </a:br>
            <a:r>
              <a:rPr lang="ro-MD" altLang="en-US" sz="2400" dirty="0" smtClean="0">
                <a:latin typeface="Arial Black" panose="020B0A04020102020204" pitchFamily="34" charset="0"/>
              </a:rPr>
              <a:t>cristalofizica</a:t>
            </a:r>
            <a:endParaRPr lang="en-US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4460" y="4594290"/>
            <a:ext cx="5619750" cy="889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MD" altLang="en-US" dirty="0" err="1">
                <a:solidFill>
                  <a:srgbClr val="898989"/>
                </a:solidFill>
              </a:rPr>
              <a:t>Dr.h</a:t>
            </a:r>
            <a:r>
              <a:rPr lang="ro-MD" altLang="en-US" dirty="0">
                <a:solidFill>
                  <a:srgbClr val="898989"/>
                </a:solidFill>
              </a:rPr>
              <a:t>., </a:t>
            </a:r>
            <a:r>
              <a:rPr lang="en-US" altLang="en-US" dirty="0">
                <a:solidFill>
                  <a:srgbClr val="898989"/>
                </a:solidFill>
              </a:rPr>
              <a:t>Artur </a:t>
            </a:r>
            <a:r>
              <a:rPr lang="en-US" altLang="en-US" dirty="0" err="1">
                <a:solidFill>
                  <a:srgbClr val="898989"/>
                </a:solidFill>
              </a:rPr>
              <a:t>Buzdugan</a:t>
            </a:r>
            <a:endParaRPr lang="en-US" alt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9263" y="91725"/>
            <a:ext cx="5315385" cy="374233"/>
          </a:xfrm>
          <a:prstGeom prst="rect">
            <a:avLst/>
          </a:prstGeom>
        </p:spPr>
        <p:txBody>
          <a:bodyPr vert="horz" wrap="square" lIns="0" tIns="10950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86"/>
              </a:spcBef>
            </a:pPr>
            <a:r>
              <a:rPr sz="2360" spc="-5" dirty="0"/>
              <a:t>MOS</a:t>
            </a:r>
            <a:r>
              <a:rPr sz="2360" spc="-41" dirty="0"/>
              <a:t> </a:t>
            </a:r>
            <a:r>
              <a:rPr sz="2360" spc="-5" dirty="0"/>
              <a:t>Transistor</a:t>
            </a:r>
            <a:endParaRPr sz="2360" dirty="0"/>
          </a:p>
        </p:txBody>
      </p:sp>
      <p:sp>
        <p:nvSpPr>
          <p:cNvPr id="5" name="object 5"/>
          <p:cNvSpPr txBox="1"/>
          <p:nvPr/>
        </p:nvSpPr>
        <p:spPr>
          <a:xfrm>
            <a:off x="155833" y="599146"/>
            <a:ext cx="11852137" cy="3004766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166" marR="760174" indent="-311216" algn="just">
              <a:lnSpc>
                <a:spcPct val="120400"/>
              </a:lnSpc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743" algn="l"/>
              </a:tabLst>
            </a:pP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Chiar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înainte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ca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Teszner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Franța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să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producă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un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tranzistor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TEC </a:t>
            </a:r>
            <a:r>
              <a:rPr lang="en-GB" sz="2000" spc="-5" dirty="0" smtClean="0">
                <a:solidFill>
                  <a:srgbClr val="3C3C3C"/>
                </a:solidFill>
                <a:latin typeface="Arial"/>
                <a:cs typeface="Arial"/>
              </a:rPr>
              <a:t>de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joncțiune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1958,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multe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studii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au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fost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deja </a:t>
            </a:r>
            <a:r>
              <a:rPr lang="en-GB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în</a:t>
            </a:r>
            <a:r>
              <a:rPr lang="en-GB"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curs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SUA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despre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posibilitățile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unui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astfel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de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dispozitiv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.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1959, RCA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lucra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la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TEC</a:t>
            </a:r>
            <a:r>
              <a:rPr lang="en-GB" sz="2000" spc="-5" dirty="0" smtClean="0">
                <a:solidFill>
                  <a:srgbClr val="3C3C3C"/>
                </a:solidFill>
                <a:latin typeface="Arial"/>
                <a:cs typeface="Arial"/>
              </a:rPr>
              <a:t>-</a:t>
            </a:r>
            <a:r>
              <a:rPr lang="en-GB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uri</a:t>
            </a:r>
            <a:endParaRPr lang="en-GB" sz="2000" spc="-5" dirty="0">
              <a:solidFill>
                <a:srgbClr val="3C3C3C"/>
              </a:solidFill>
              <a:latin typeface="Arial"/>
              <a:cs typeface="Arial"/>
            </a:endParaRPr>
          </a:p>
          <a:p>
            <a:pPr marL="322166" marR="760174" indent="-311216" algn="just">
              <a:lnSpc>
                <a:spcPct val="120400"/>
              </a:lnSpc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743" algn="l"/>
              </a:tabLst>
            </a:pP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1962, RCA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producea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un bloc logic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multifuncțional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cuprinzând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16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TEC</a:t>
            </a:r>
            <a:r>
              <a:rPr lang="en-GB"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MOS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pe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un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singur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cip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, DAR </a:t>
            </a:r>
            <a:r>
              <a:rPr lang="en-GB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sensibil</a:t>
            </a:r>
            <a:r>
              <a:rPr lang="ro-RO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itatea</a:t>
            </a:r>
            <a:r>
              <a:rPr lang="en-GB"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la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încărcarea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statică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tensiunea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de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alimentare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efectele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oxidului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 au condus la </a:t>
            </a:r>
            <a:r>
              <a:rPr lang="ro-RO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cocnluzii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 pripite….</a:t>
            </a:r>
            <a:endParaRPr lang="en-GB" sz="2000" spc="-5" dirty="0">
              <a:solidFill>
                <a:srgbClr val="3C3C3C"/>
              </a:solidFill>
              <a:latin typeface="Arial"/>
              <a:cs typeface="Arial"/>
            </a:endParaRPr>
          </a:p>
          <a:p>
            <a:pPr marL="322166" marR="760174" indent="-311216" algn="just">
              <a:lnSpc>
                <a:spcPct val="120400"/>
              </a:lnSpc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743" algn="l"/>
              </a:tabLst>
            </a:pP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Fairchild 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abandonat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procesul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chiar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RCA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-a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schimbat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accentul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înapoi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la bipolar</a:t>
            </a:r>
          </a:p>
          <a:p>
            <a:pPr marL="322166" marR="760174" indent="-311216" algn="just">
              <a:lnSpc>
                <a:spcPct val="120400"/>
              </a:lnSpc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743" algn="l"/>
              </a:tabLst>
            </a:pP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La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mijlocul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anului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1965,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doar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două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companii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GB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produc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e</a:t>
            </a:r>
            <a:r>
              <a:rPr lang="en-GB" sz="2000" spc="-5" dirty="0" smtClean="0">
                <a:solidFill>
                  <a:srgbClr val="3C3C3C"/>
                </a:solidFill>
                <a:latin typeface="Arial"/>
                <a:cs typeface="Arial"/>
              </a:rPr>
              <a:t>au 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MOS </a:t>
            </a:r>
            <a:r>
              <a:rPr lang="en-GB" sz="2000" spc="-5" dirty="0" err="1">
                <a:solidFill>
                  <a:srgbClr val="3C3C3C"/>
                </a:solidFill>
                <a:latin typeface="Arial"/>
                <a:cs typeface="Arial"/>
              </a:rPr>
              <a:t>Ics</a:t>
            </a:r>
            <a:r>
              <a:rPr lang="en-GB" sz="2000" spc="-5" dirty="0">
                <a:solidFill>
                  <a:srgbClr val="3C3C3C"/>
                </a:solidFill>
                <a:latin typeface="Arial"/>
                <a:cs typeface="Arial"/>
              </a:rPr>
              <a:t>, ---&gt; P-MOS, N- MOS, CMOS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55833" y="3737100"/>
            <a:ext cx="3411722" cy="2316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567555" y="3737100"/>
            <a:ext cx="1545643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spc="-5" smtClean="0"/>
              <a:t>1972</a:t>
            </a:r>
            <a:r>
              <a:rPr lang="ro-RO" sz="2178" spc="-68" smtClean="0"/>
              <a:t> </a:t>
            </a:r>
            <a:r>
              <a:rPr lang="ro-RO" sz="2178" smtClean="0"/>
              <a:t>CMOS</a:t>
            </a:r>
            <a:endParaRPr lang="ro-RO" sz="2178" dirty="0"/>
          </a:p>
        </p:txBody>
      </p:sp>
    </p:spTree>
    <p:extLst>
      <p:ext uri="{BB962C8B-B14F-4D97-AF65-F5344CB8AC3E}">
        <p14:creationId xmlns:p14="http://schemas.microsoft.com/office/powerpoint/2010/main" val="1214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7038" y="804864"/>
            <a:ext cx="7015162" cy="6429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dirty="0"/>
              <a:t>PROLIFERAREA MICROELECTRONICII</a:t>
            </a:r>
            <a:endParaRPr lang="en-US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02433" y="2016126"/>
            <a:ext cx="10655559" cy="4079875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De la invenția circuitelor integrate în 1958:</a:t>
            </a:r>
            <a:endParaRPr lang="en-US" altLang="ru-RU" sz="2400" dirty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Confecționarea tranzistoarelor  cel puțin este dublă anual în ultimii 20 </a:t>
            </a:r>
            <a:r>
              <a:rPr lang="ro-MD" altLang="ru-RU" sz="24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ani </a:t>
            </a:r>
            <a:r>
              <a:rPr lang="en-US" altLang="ru-RU" sz="24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(</a:t>
            </a:r>
            <a:r>
              <a:rPr lang="en-US" altLang="ru-RU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Legea</a:t>
            </a:r>
            <a:r>
              <a:rPr lang="en-US" altLang="ru-RU" sz="24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ru-RU" sz="2400" dirty="0" err="1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lui</a:t>
            </a:r>
            <a:r>
              <a:rPr lang="en-US" altLang="ru-RU" sz="24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Moor)  </a:t>
            </a:r>
            <a:r>
              <a:rPr lang="ro-MD" altLang="ru-RU" sz="24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cu încetinire prezentă de dublare la 2-3 ani</a:t>
            </a:r>
            <a:r>
              <a:rPr lang="en-US" altLang="ru-RU" sz="24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</a:t>
            </a:r>
            <a:endParaRPr lang="en-US" altLang="ru-RU" sz="2400" dirty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Astfel în fiecare an se produc tranzistori mai mulți ca în toți anii precedenți sumar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 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În prezent se produc tranzistori cca </a:t>
            </a:r>
            <a:r>
              <a:rPr lang="en-US" altLang="ru-RU" sz="2400" dirty="0">
                <a:solidFill>
                  <a:srgbClr val="FF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10</a:t>
            </a:r>
            <a:r>
              <a:rPr lang="ro-MD" altLang="ru-RU" sz="2400" baseline="30000" dirty="0">
                <a:solidFill>
                  <a:srgbClr val="FF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22</a:t>
            </a:r>
            <a:r>
              <a:rPr lang="en-US" altLang="ru-RU" sz="2400" baseline="30000" dirty="0">
                <a:solidFill>
                  <a:srgbClr val="FF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transistor</a:t>
            </a: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i anual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.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</a:pPr>
            <a:r>
              <a:rPr lang="ro-MD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Pentru comparație </a:t>
            </a:r>
            <a:r>
              <a:rPr lang="en-US" altLang="ru-RU" sz="24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: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Celule umane în corpul uman 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ro-RO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total </a:t>
            </a:r>
            <a:r>
              <a:rPr lang="en-US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- 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10</a:t>
            </a:r>
            <a:r>
              <a:rPr lang="en-US" altLang="ru-RU" sz="2000" baseline="30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14</a:t>
            </a:r>
            <a:endParaRPr lang="en-US" altLang="ru-RU" sz="2000" dirty="0">
              <a:solidFill>
                <a:srgbClr val="000000"/>
              </a:solidFill>
              <a:latin typeface="Times" panose="02020603050405020304" pitchFamily="18" charset="0"/>
              <a:ea typeface="MS PGothic" panose="020B0600070205080204" pitchFamily="34" charset="-128"/>
            </a:endParaRP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–"/>
            </a:pPr>
            <a:r>
              <a:rPr lang="ro-RO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nr. de</a:t>
            </a:r>
            <a:r>
              <a:rPr lang="en-US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en-US" altLang="ru-RU" sz="2000" dirty="0" err="1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secund</a:t>
            </a: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e de 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c</a:t>
            </a: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ând a fost </a:t>
            </a:r>
            <a:r>
              <a:rPr lang="ro-MD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presupusă nașterea </a:t>
            </a:r>
            <a:r>
              <a:rPr lang="ro-MD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B</a:t>
            </a:r>
            <a:r>
              <a:rPr lang="en-US" altLang="ru-RU" sz="2000" dirty="0" err="1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ig</a:t>
            </a:r>
            <a:r>
              <a:rPr lang="en-US" altLang="ru-RU" sz="2000" dirty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Bang – </a:t>
            </a:r>
            <a:r>
              <a:rPr lang="en-US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10</a:t>
            </a:r>
            <a:r>
              <a:rPr lang="en-US" altLang="ru-RU" sz="2000" baseline="30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17</a:t>
            </a:r>
            <a:r>
              <a:rPr lang="ro-RO" altLang="ru-RU" sz="2000" baseline="30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 </a:t>
            </a:r>
            <a:r>
              <a:rPr lang="ro-RO" altLang="ru-RU" sz="2000" dirty="0" smtClean="0">
                <a:solidFill>
                  <a:srgbClr val="000000"/>
                </a:solidFill>
                <a:latin typeface="Times" panose="02020603050405020304" pitchFamily="18" charset="0"/>
                <a:ea typeface="MS PGothic" panose="020B0600070205080204" pitchFamily="34" charset="-128"/>
              </a:rPr>
              <a:t>s</a:t>
            </a: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458966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 txBox="1">
            <a:spLocks/>
          </p:cNvSpPr>
          <p:nvPr/>
        </p:nvSpPr>
        <p:spPr>
          <a:xfrm>
            <a:off x="2668588" y="1860551"/>
            <a:ext cx="3213100" cy="3808413"/>
          </a:xfrm>
          <a:prstGeom prst="rect">
            <a:avLst/>
          </a:prstGeom>
        </p:spPr>
        <p:txBody>
          <a:bodyPr lIns="88840" tIns="44420" rIns="88840" bIns="4442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lang="ru-RU" sz="1016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3873500" y="2076451"/>
            <a:ext cx="3352800" cy="4086225"/>
          </a:xfrm>
          <a:prstGeom prst="rect">
            <a:avLst/>
          </a:prstGeom>
        </p:spPr>
        <p:txBody>
          <a:bodyPr lIns="88840" tIns="44420" rIns="88840" bIns="4442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sz="1185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Нашивка 4"/>
          <p:cNvSpPr/>
          <p:nvPr/>
        </p:nvSpPr>
        <p:spPr>
          <a:xfrm>
            <a:off x="2386164" y="3765029"/>
            <a:ext cx="1203223" cy="10465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903" tIns="6452" rIns="0" bIns="6452" spcCol="1270" anchor="ctr"/>
          <a:lstStyle/>
          <a:p>
            <a:pPr algn="ctr" defTabSz="4516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016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8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6" y="1103314"/>
            <a:ext cx="7299325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4068" y="61913"/>
            <a:ext cx="11300603" cy="523453"/>
          </a:xfr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ru-RU" sz="3387" dirty="0"/>
              <a:t/>
            </a:r>
            <a:br>
              <a:rPr lang="ru-RU" sz="3387" dirty="0"/>
            </a:br>
            <a:r>
              <a:rPr lang="ro-RO" sz="3387" dirty="0"/>
              <a:t>Direcții de </a:t>
            </a:r>
            <a:r>
              <a:rPr lang="ro-RO" sz="3387" dirty="0" smtClean="0"/>
              <a:t>perspectivă în microelectronică</a:t>
            </a:r>
            <a:endParaRPr lang="ru-RU" sz="2709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6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224" y="730533"/>
            <a:ext cx="8322042" cy="6127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50722" y="4082030"/>
            <a:ext cx="28544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 smtClean="0">
                <a:solidFill>
                  <a:srgbClr val="FF0000"/>
                </a:solidFill>
              </a:rPr>
              <a:t>Dispozitive microelectronice tradiționale discrete și analogice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5056" y="2708259"/>
            <a:ext cx="1850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 smtClean="0">
                <a:solidFill>
                  <a:srgbClr val="FF0000"/>
                </a:solidFill>
              </a:rPr>
              <a:t>Microelectronica cu vid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77941" y="2963269"/>
            <a:ext cx="1776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o-RO" sz="1600" b="1" dirty="0" smtClean="0">
                <a:solidFill>
                  <a:srgbClr val="454545">
                    <a:lumMod val="60000"/>
                    <a:lumOff val="40000"/>
                  </a:srgbClr>
                </a:solidFill>
              </a:rPr>
              <a:t>Electronica tradițională cu vid</a:t>
            </a:r>
            <a:r>
              <a:rPr lang="ru-RU" sz="1600" b="1" dirty="0" smtClean="0">
                <a:solidFill>
                  <a:srgbClr val="454545">
                    <a:lumMod val="60000"/>
                    <a:lumOff val="40000"/>
                  </a:srgbClr>
                </a:solidFill>
              </a:rPr>
              <a:t> </a:t>
            </a:r>
            <a:endParaRPr lang="ru-RU" sz="1600" b="1" dirty="0">
              <a:solidFill>
                <a:srgbClr val="454545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6"/>
          <p:cNvGraphicFramePr/>
          <p:nvPr>
            <p:extLst>
              <p:ext uri="{D42A27DB-BD31-4B8C-83A1-F6EECF244321}">
                <p14:modId xmlns:p14="http://schemas.microsoft.com/office/powerpoint/2010/main" val="3058567914"/>
              </p:ext>
            </p:extLst>
          </p:nvPr>
        </p:nvGraphicFramePr>
        <p:xfrm>
          <a:off x="3408784" y="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12"/>
          <p:cNvSpPr/>
          <p:nvPr/>
        </p:nvSpPr>
        <p:spPr>
          <a:xfrm>
            <a:off x="6006111" y="2466643"/>
            <a:ext cx="525780" cy="118745"/>
          </a:xfrm>
          <a:prstGeom prst="left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Блок-схема: перфолента 11"/>
          <p:cNvSpPr/>
          <p:nvPr/>
        </p:nvSpPr>
        <p:spPr>
          <a:xfrm>
            <a:off x="6769570" y="4181138"/>
            <a:ext cx="3038664" cy="1644567"/>
          </a:xfrm>
          <a:prstGeom prst="flowChartPunchedTap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Studiază metode optime de aplicații a DMOE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Блок-схема: перфолента 10"/>
          <p:cNvSpPr/>
          <p:nvPr/>
        </p:nvSpPr>
        <p:spPr>
          <a:xfrm>
            <a:off x="3367002" y="4181138"/>
            <a:ext cx="2784982" cy="1632502"/>
          </a:xfrm>
          <a:prstGeom prst="flowChartPunchedTap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Studiază procesele fizice în dispozitive MOE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64966" y="3141827"/>
            <a:ext cx="215660" cy="874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7814755" y="3141828"/>
            <a:ext cx="216438" cy="874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5273079" y="2625305"/>
            <a:ext cx="2225932" cy="368242"/>
            <a:chOff x="0" y="2370191"/>
            <a:chExt cx="2225932" cy="368242"/>
          </a:xfrm>
        </p:grpSpPr>
        <p:sp>
          <p:nvSpPr>
            <p:cNvPr id="10" name="Rectangle 9"/>
            <p:cNvSpPr/>
            <p:nvPr/>
          </p:nvSpPr>
          <p:spPr>
            <a:xfrm>
              <a:off x="0" y="2370191"/>
              <a:ext cx="2225932" cy="368242"/>
            </a:xfrm>
            <a:prstGeom prst="rect">
              <a:avLst/>
            </a:pr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0" y="2370191"/>
              <a:ext cx="2225932" cy="368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err="1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Tehnologie</a:t>
              </a:r>
              <a:r>
                <a:rPr lang="ro-RO" sz="1400" kern="1200" dirty="0" smtClean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endParaRPr lang="ru-RU" sz="1400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3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accent1">
              <a:lumMod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Unele</a:t>
            </a:r>
            <a:r>
              <a:rPr lang="en-US" b="1" dirty="0" smtClean="0"/>
              <a:t> </a:t>
            </a:r>
            <a:r>
              <a:rPr lang="en-US" b="1" dirty="0" err="1" smtClean="0"/>
              <a:t>defini</a:t>
            </a:r>
            <a:r>
              <a:rPr lang="ro-RO" b="1" dirty="0" smtClean="0"/>
              <a:t>ții și terminologi</a:t>
            </a:r>
            <a:r>
              <a:rPr lang="en-US" b="1" dirty="0" err="1" smtClean="0"/>
              <a:t>i</a:t>
            </a:r>
            <a:endParaRPr lang="ru-RU" sz="4000" dirty="0"/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97159" y="1066800"/>
            <a:ext cx="11122090" cy="5486400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  <a:prstDash val="lgDashDotDot"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o-RO" sz="2800" i="1" dirty="0">
                <a:solidFill>
                  <a:srgbClr val="FF0000"/>
                </a:solidFill>
              </a:rPr>
              <a:t>Dispozitiv </a:t>
            </a:r>
            <a:r>
              <a:rPr lang="ru-RU" sz="2800" dirty="0"/>
              <a:t>– </a:t>
            </a:r>
            <a:r>
              <a:rPr lang="ro-RO" sz="2800" dirty="0"/>
              <a:t>aparat ce permite operațiuni diverse, cum ar fi transformarea influențelor fizice în semnale electrice</a:t>
            </a:r>
            <a:r>
              <a:rPr lang="ru-RU" sz="2800" dirty="0"/>
              <a:t>, </a:t>
            </a:r>
            <a:r>
              <a:rPr lang="ro-RO" sz="2800" dirty="0"/>
              <a:t>transformarea energiei sau informației, modificarea, reglarea, controlul parametrilor și caracteristicilor obiectelor sau proceselor, ș.a.m.d.</a:t>
            </a:r>
            <a:endParaRPr lang="ru-RU" sz="2800" i="1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o-RO" sz="2800" i="1" dirty="0">
                <a:solidFill>
                  <a:srgbClr val="FF0000"/>
                </a:solidFill>
              </a:rPr>
              <a:t>Dispozitiv electronic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– </a:t>
            </a:r>
            <a:r>
              <a:rPr lang="ro-RO" sz="2800" dirty="0"/>
              <a:t>aparat, principiul lucrului căruia este bazat pe utilizarea fenomenelor ce apar în procesul obținerii fluxului de electroni sau altor purtători de sarcină, dirijarea cu mișcarea acestor fluxuri și transformarea energiei lor.</a:t>
            </a:r>
            <a:r>
              <a:rPr lang="ru-RU" sz="2800" i="1" dirty="0"/>
              <a:t> </a:t>
            </a:r>
            <a:endParaRPr lang="ro-RO" sz="2800" i="1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ro-RO" sz="2800" i="1" dirty="0"/>
              <a:t>Altfel spus, </a:t>
            </a:r>
            <a:r>
              <a:rPr lang="ro-RO" sz="2800" b="1" i="1" dirty="0"/>
              <a:t>termenul de electronic </a:t>
            </a:r>
            <a:r>
              <a:rPr lang="ro-RO" sz="2800" i="1" dirty="0"/>
              <a:t>derivă din utilizarea electronilor (dar și altor particule purtătoare de sarcini electrice) și interacțiunii lor cu câmpuri electrice sau magnetice.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4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85" y="457201"/>
            <a:ext cx="11059064" cy="5668963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800" b="1" dirty="0"/>
              <a:t>		</a:t>
            </a:r>
            <a:r>
              <a:rPr lang="ro-RO" sz="2800" b="1" dirty="0"/>
              <a:t>Principiul funcționării dispozitivelor electronice</a:t>
            </a:r>
            <a:r>
              <a:rPr lang="ru-RU" sz="2800" b="1" dirty="0"/>
              <a:t> </a:t>
            </a:r>
            <a:r>
              <a:rPr lang="ro-RO" sz="2800" b="1" dirty="0"/>
              <a:t>sunt bazate </a:t>
            </a:r>
            <a:r>
              <a:rPr lang="ro-RO" sz="3600" b="1" dirty="0">
                <a:solidFill>
                  <a:srgbClr val="002060"/>
                </a:solidFill>
              </a:rPr>
              <a:t>pe mișcarea purtătorilor de sarcină întrun volum de lucru, gestionarea cu aceste fluxuri și transformări de energii</a:t>
            </a:r>
            <a:r>
              <a:rPr lang="ro-RO" sz="2800" b="1" dirty="0">
                <a:solidFill>
                  <a:srgbClr val="FF0000"/>
                </a:solidFill>
              </a:rPr>
              <a:t> </a:t>
            </a:r>
            <a:endParaRPr lang="ro-RO" sz="2800" b="1" dirty="0" smtClean="0">
              <a:solidFill>
                <a:srgbClr val="FF0000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ro-RO" sz="2800" b="1" dirty="0">
                <a:solidFill>
                  <a:srgbClr val="FF0000"/>
                </a:solidFill>
              </a:rPr>
              <a:t> </a:t>
            </a:r>
            <a:r>
              <a:rPr lang="ro-RO" sz="2800" b="1" dirty="0" smtClean="0">
                <a:solidFill>
                  <a:srgbClr val="FF0000"/>
                </a:solidFill>
              </a:rPr>
              <a:t> </a:t>
            </a:r>
            <a:r>
              <a:rPr lang="ro-RO" sz="2800" b="1" dirty="0" smtClean="0"/>
              <a:t>prin </a:t>
            </a:r>
            <a:r>
              <a:rPr lang="ro-RO" sz="2800" b="1" dirty="0"/>
              <a:t>acțiunea unor:</a:t>
            </a:r>
          </a:p>
          <a:p>
            <a:pPr eaLnBrk="1" hangingPunct="1">
              <a:defRPr/>
            </a:pPr>
            <a:r>
              <a:rPr lang="ro-RO" sz="2800" dirty="0"/>
              <a:t>Câmpuri electrice</a:t>
            </a:r>
            <a:r>
              <a:rPr lang="ru-RU" sz="2800" dirty="0"/>
              <a:t>;</a:t>
            </a:r>
          </a:p>
          <a:p>
            <a:pPr eaLnBrk="1" hangingPunct="1">
              <a:defRPr/>
            </a:pPr>
            <a:r>
              <a:rPr lang="ro-RO" sz="2800" dirty="0"/>
              <a:t>Câmpuri magnetice;</a:t>
            </a:r>
            <a:endParaRPr lang="ru-RU" sz="2800" dirty="0"/>
          </a:p>
          <a:p>
            <a:pPr eaLnBrk="1" hangingPunct="1">
              <a:defRPr/>
            </a:pPr>
            <a:r>
              <a:rPr lang="ro-RO" sz="2800" dirty="0"/>
              <a:t>Câmpuri electromagnetice;</a:t>
            </a:r>
            <a:endParaRPr lang="ru-RU" sz="2800" dirty="0"/>
          </a:p>
          <a:p>
            <a:pPr eaLnBrk="1" hangingPunct="1">
              <a:defRPr/>
            </a:pPr>
            <a:r>
              <a:rPr lang="ro-RO" sz="2800" dirty="0"/>
              <a:t>Oricăror bariere în calea mișcării sarcinilor.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40849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442" y="152400"/>
            <a:ext cx="11395494" cy="6477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o-RO" sz="2800" u="sng" dirty="0"/>
              <a:t>Rezultat al influenței asupra mișcării purtătorilor de sarcină pot fi:</a:t>
            </a:r>
            <a:r>
              <a:rPr lang="ru-RU" sz="2800" dirty="0"/>
              <a:t> </a:t>
            </a:r>
          </a:p>
          <a:p>
            <a:pPr eaLnBrk="1" hangingPunct="1">
              <a:defRPr/>
            </a:pPr>
            <a:r>
              <a:rPr lang="en-US" dirty="0" smtClean="0"/>
              <a:t>A</a:t>
            </a:r>
            <a:r>
              <a:rPr lang="ro-RO" dirty="0" err="1" smtClean="0"/>
              <a:t>ccelerarea</a:t>
            </a:r>
            <a:r>
              <a:rPr lang="ru-RU" dirty="0" smtClean="0"/>
              <a:t>;</a:t>
            </a:r>
          </a:p>
          <a:p>
            <a:pPr eaLnBrk="1" hangingPunct="1">
              <a:defRPr/>
            </a:pPr>
            <a:r>
              <a:rPr lang="en-US" dirty="0" smtClean="0"/>
              <a:t>F</a:t>
            </a:r>
            <a:r>
              <a:rPr lang="ro-RO" dirty="0" err="1" smtClean="0"/>
              <a:t>rânarea</a:t>
            </a:r>
            <a:r>
              <a:rPr lang="ru-RU" dirty="0" smtClean="0"/>
              <a:t>;</a:t>
            </a:r>
          </a:p>
          <a:p>
            <a:pPr eaLnBrk="1" hangingPunct="1">
              <a:defRPr/>
            </a:pPr>
            <a:r>
              <a:rPr lang="ro-RO" dirty="0" smtClean="0"/>
              <a:t>Schimbarea direcției</a:t>
            </a:r>
            <a:r>
              <a:rPr lang="ru-RU" dirty="0" smtClean="0"/>
              <a:t>;</a:t>
            </a:r>
          </a:p>
          <a:p>
            <a:pPr eaLnBrk="1" hangingPunct="1">
              <a:defRPr/>
            </a:pPr>
            <a:r>
              <a:rPr lang="ro-RO" dirty="0" smtClean="0"/>
              <a:t>Modificarea densității fluxului purtătorilor de sarcină</a:t>
            </a:r>
            <a:r>
              <a:rPr lang="ru-RU" dirty="0" smtClean="0"/>
              <a:t>;</a:t>
            </a:r>
          </a:p>
          <a:p>
            <a:pPr eaLnBrk="1" hangingPunct="1">
              <a:defRPr/>
            </a:pPr>
            <a:r>
              <a:rPr lang="ro-RO" dirty="0" smtClean="0"/>
              <a:t>Modificarea secțiunii transversale a fluxului purtătorilor de sarcină</a:t>
            </a:r>
            <a:r>
              <a:rPr lang="ru-RU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dirty="0" smtClean="0"/>
              <a:t>Transformarea energiei cinetice în potențială a sarcinilor</a:t>
            </a:r>
            <a:r>
              <a:rPr lang="ru-RU" u="sng" dirty="0" smtClean="0"/>
              <a:t>.</a:t>
            </a:r>
            <a:r>
              <a:rPr lang="ru-RU" i="1" u="sng" dirty="0" smtClean="0">
                <a:solidFill>
                  <a:srgbClr val="FF0000"/>
                </a:solidFill>
              </a:rPr>
              <a:t> </a:t>
            </a:r>
            <a:endParaRPr lang="ru-RU" i="1" u="sng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                        </a:t>
            </a:r>
            <a:r>
              <a:rPr lang="ro-RO" i="1" dirty="0" smtClean="0">
                <a:solidFill>
                  <a:srgbClr val="FF0000"/>
                </a:solidFill>
              </a:rPr>
              <a:t>Difuzia</a:t>
            </a:r>
            <a:r>
              <a:rPr lang="ru-RU" dirty="0" smtClean="0"/>
              <a:t> – </a:t>
            </a:r>
            <a:r>
              <a:rPr lang="ro-RO" dirty="0" smtClean="0"/>
              <a:t>mișcarea purtătorilor de sarcină în volumul de lucru , ce conduce la transferul și </a:t>
            </a:r>
            <a:endParaRPr lang="en-US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ro-RO" dirty="0" smtClean="0"/>
              <a:t>uniformizarea concentrației purtătorilor de sarcină. Difuzia este cauzată de mișcarea termică.</a:t>
            </a:r>
            <a:endParaRPr lang="ru-RU" i="1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                        </a:t>
            </a:r>
            <a:r>
              <a:rPr lang="ro-RO" i="1" dirty="0" err="1" smtClean="0">
                <a:solidFill>
                  <a:srgbClr val="FF0000"/>
                </a:solidFill>
              </a:rPr>
              <a:t>Driftul</a:t>
            </a:r>
            <a:r>
              <a:rPr lang="ru-RU" dirty="0" smtClean="0"/>
              <a:t> – </a:t>
            </a:r>
            <a:r>
              <a:rPr lang="ro-RO" dirty="0" smtClean="0"/>
              <a:t>mișcarea ordonată a purtătorilor de sarcină în mediul dat sub acțiunea influențelor </a:t>
            </a:r>
            <a:r>
              <a:rPr lang="en-US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ro-RO" dirty="0" smtClean="0"/>
              <a:t>externe</a:t>
            </a:r>
            <a:r>
              <a:rPr lang="ru-RU" dirty="0" smtClean="0"/>
              <a:t> (</a:t>
            </a:r>
            <a:r>
              <a:rPr lang="ro-RO" dirty="0" smtClean="0"/>
              <a:t>diverse câmpuri)</a:t>
            </a:r>
            <a:r>
              <a:rPr lang="ru-RU" dirty="0" smtClean="0"/>
              <a:t>.</a:t>
            </a:r>
          </a:p>
          <a:p>
            <a:pPr marL="0" indent="0" eaLnBrk="1" hangingPunct="1">
              <a:buNone/>
              <a:defRPr/>
            </a:pPr>
            <a:r>
              <a:rPr lang="en-US" i="1" dirty="0" smtClean="0">
                <a:solidFill>
                  <a:srgbClr val="FF0000"/>
                </a:solidFill>
              </a:rPr>
              <a:t>                        </a:t>
            </a:r>
            <a:r>
              <a:rPr lang="ro-RO" i="1" dirty="0" smtClean="0">
                <a:solidFill>
                  <a:srgbClr val="FF0000"/>
                </a:solidFill>
              </a:rPr>
              <a:t>Purtătorii de sarcină</a:t>
            </a:r>
            <a:r>
              <a:rPr lang="ru-RU" dirty="0" smtClean="0"/>
              <a:t> </a:t>
            </a:r>
            <a:r>
              <a:rPr lang="ro-RO" dirty="0" smtClean="0"/>
              <a:t>pot în rezultatul difuziei sau </a:t>
            </a:r>
            <a:r>
              <a:rPr lang="ro-RO" dirty="0" err="1" smtClean="0"/>
              <a:t>driftului</a:t>
            </a:r>
            <a:r>
              <a:rPr lang="ro-RO" dirty="0" smtClean="0"/>
              <a:t> să se miște de la emitor spre alt </a:t>
            </a:r>
            <a:endParaRPr lang="en-US" dirty="0" smtClean="0"/>
          </a:p>
          <a:p>
            <a:pPr marL="0" indent="0" eaLnBrk="1" hangingPunct="1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ro-RO" dirty="0" smtClean="0"/>
              <a:t>electrod, formând astfel un curent electric în circuitul extern.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98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191" y="533400"/>
            <a:ext cx="11271379" cy="6172200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o-RO" sz="2400" dirty="0" smtClean="0"/>
              <a:t>STRUCTURA , CONSTRUCȚIA unui dispozitiv electronic tipic</a:t>
            </a:r>
          </a:p>
          <a:p>
            <a:pPr algn="just" eaLnBrk="1" hangingPunct="1">
              <a:defRPr/>
            </a:pPr>
            <a:r>
              <a:rPr lang="ro-RO" sz="2400" b="1" u="sng" dirty="0" smtClean="0"/>
              <a:t>Corpul</a:t>
            </a:r>
            <a:r>
              <a:rPr lang="ru-RU" sz="2400" b="1" i="1" u="sng" dirty="0"/>
              <a:t> </a:t>
            </a:r>
            <a:r>
              <a:rPr lang="ro-RO" sz="2400" i="1" dirty="0"/>
              <a:t>– element ermetic din metal, masă plastică, metaloceramică, sticlă cu </a:t>
            </a:r>
            <a:r>
              <a:rPr lang="ro-RO" sz="2400" i="1" dirty="0" err="1"/>
              <a:t>electrode</a:t>
            </a:r>
            <a:r>
              <a:rPr lang="ro-RO" sz="2400" i="1" dirty="0"/>
              <a:t> și </a:t>
            </a:r>
            <a:r>
              <a:rPr lang="ro-RO" sz="2400" i="1" dirty="0" smtClean="0"/>
              <a:t>contacte cu funcții de……..</a:t>
            </a:r>
            <a:endParaRPr lang="ru-RU" sz="2400" i="1" dirty="0"/>
          </a:p>
          <a:p>
            <a:pPr algn="just" eaLnBrk="1" hangingPunct="1">
              <a:defRPr/>
            </a:pPr>
            <a:r>
              <a:rPr lang="ro-RO" sz="2400" b="1" i="1" u="sng" dirty="0" smtClean="0"/>
              <a:t>Electrodul </a:t>
            </a:r>
            <a:r>
              <a:rPr lang="ro-RO" sz="2400" b="1" i="1" u="sng" dirty="0"/>
              <a:t>-  </a:t>
            </a:r>
            <a:r>
              <a:rPr lang="ru-RU" sz="2400" dirty="0"/>
              <a:t>(</a:t>
            </a:r>
            <a:r>
              <a:rPr lang="ro-RO" sz="2400" dirty="0"/>
              <a:t>electricitate + </a:t>
            </a:r>
            <a:r>
              <a:rPr lang="ro-RO" sz="2400" dirty="0" err="1"/>
              <a:t>hodos</a:t>
            </a:r>
            <a:r>
              <a:rPr lang="ro-RO" sz="2400" dirty="0"/>
              <a:t> (cale, drum))</a:t>
            </a:r>
            <a:r>
              <a:rPr lang="ru-RU" sz="2400" dirty="0"/>
              <a:t> – </a:t>
            </a:r>
            <a:r>
              <a:rPr lang="ro-RO" sz="2400" dirty="0"/>
              <a:t>element constructiv în interiorul corpului dispozitivului electronic, </a:t>
            </a:r>
            <a:r>
              <a:rPr lang="ro-RO" sz="2400" dirty="0" smtClean="0"/>
              <a:t>cu funcții de </a:t>
            </a:r>
            <a:r>
              <a:rPr lang="ro-RO" sz="2400" dirty="0"/>
              <a:t>contact electric a mediului activ cu circuitul electric extern</a:t>
            </a:r>
          </a:p>
          <a:p>
            <a:pPr algn="just" eaLnBrk="1" hangingPunct="1">
              <a:defRPr/>
            </a:pPr>
            <a:r>
              <a:rPr lang="ro-RO" sz="2400" b="1" i="1" u="sng" dirty="0"/>
              <a:t>Contacte - </a:t>
            </a:r>
            <a:r>
              <a:rPr lang="ru-RU" sz="2400" dirty="0"/>
              <a:t> </a:t>
            </a:r>
            <a:r>
              <a:rPr lang="ro-RO" sz="2400" dirty="0"/>
              <a:t>conductoare metalice pentru conexiunea </a:t>
            </a:r>
            <a:r>
              <a:rPr lang="ro-RO" sz="2400" dirty="0" err="1"/>
              <a:t>electrodelor</a:t>
            </a:r>
            <a:r>
              <a:rPr lang="ro-RO" sz="2400" dirty="0"/>
              <a:t> cu circuitul extern</a:t>
            </a:r>
            <a:r>
              <a:rPr lang="ru-RU" sz="2400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1" i="1" u="sng" dirty="0" smtClean="0"/>
              <a:t>Emitor (catod) 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– </a:t>
            </a:r>
            <a:r>
              <a:rPr lang="ro-RO" sz="2400" dirty="0" smtClean="0"/>
              <a:t>electrod cu funcția de a emite electroni (purtători de sarcină) cauzată de influențe externe</a:t>
            </a:r>
            <a:r>
              <a:rPr lang="ru-RU" sz="2400" dirty="0" smtClean="0"/>
              <a:t>.</a:t>
            </a:r>
            <a:endParaRPr lang="ru-RU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1" i="1" u="sng" dirty="0" smtClean="0"/>
              <a:t>Colector (anod)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– </a:t>
            </a:r>
            <a:r>
              <a:rPr lang="ro-RO" sz="2400" dirty="0" smtClean="0"/>
              <a:t>electrod cu funcția de a colecta fluxul purtătorilor de sarcină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val="19794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04801"/>
            <a:ext cx="8534399" cy="60960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Care este cheia electronicii moderne?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38596" name="Picture 4" descr="https://scontent-otp1-1.xx.fbcdn.net/v/t1.0-1/c0.0.281.281/1779889_673095812751311_381324450_n.jpg?oh=f51ea8526bd2f467a509fdbef7105779&amp;oe=5AFEFD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43" y="1082615"/>
            <a:ext cx="3763705" cy="37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0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311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ro-RO" sz="2800" dirty="0"/>
              <a:t>Clasificarea dispozitivelor electronice</a:t>
            </a:r>
            <a:endParaRPr lang="ru-RU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10547" y="1066800"/>
            <a:ext cx="11420669" cy="5638800"/>
          </a:xfrm>
          <a:solidFill>
            <a:schemeClr val="accent3">
              <a:lumMod val="95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defRPr/>
            </a:pPr>
            <a:r>
              <a:rPr lang="ro-RO" sz="2400" b="1" u="sng" dirty="0"/>
              <a:t>Dispozitivele electronice au menirea să realizeze diverse funcții, ce soluționează două probleme de bază: </a:t>
            </a:r>
            <a:r>
              <a:rPr lang="ro-RO" sz="4000" b="1" u="sng" dirty="0">
                <a:solidFill>
                  <a:srgbClr val="002060"/>
                </a:solidFill>
              </a:rPr>
              <a:t>transformarea energiei și transformarea semnalelor</a:t>
            </a:r>
            <a:r>
              <a:rPr lang="ru-RU" sz="40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defRPr/>
            </a:pPr>
            <a:r>
              <a:rPr lang="ro-RO" sz="2400" dirty="0"/>
              <a:t>În dependență de factorul extern (de energia influenței la intrare) și energia la ieșire, sau de metoda de transformare a semnalului distingem </a:t>
            </a:r>
            <a:endParaRPr lang="ro-RO" sz="2400" dirty="0" smtClean="0"/>
          </a:p>
          <a:p>
            <a:pPr marL="0" indent="0" algn="just" eaLnBrk="1" hangingPunct="1">
              <a:buNone/>
              <a:defRPr/>
            </a:pPr>
            <a:r>
              <a:rPr lang="ro-RO" sz="2400" dirty="0">
                <a:solidFill>
                  <a:srgbClr val="FF0000"/>
                </a:solidFill>
              </a:rPr>
              <a:t> </a:t>
            </a:r>
            <a:r>
              <a:rPr lang="ro-RO" sz="2400" dirty="0" smtClean="0">
                <a:solidFill>
                  <a:srgbClr val="FF0000"/>
                </a:solidFill>
              </a:rPr>
              <a:t>                                 </a:t>
            </a:r>
            <a:r>
              <a:rPr lang="ro-RO" sz="2400" dirty="0" smtClean="0">
                <a:solidFill>
                  <a:srgbClr val="002060"/>
                </a:solidFill>
              </a:rPr>
              <a:t>4 </a:t>
            </a:r>
            <a:r>
              <a:rPr lang="ro-RO" sz="2400" dirty="0">
                <a:solidFill>
                  <a:srgbClr val="002060"/>
                </a:solidFill>
              </a:rPr>
              <a:t>clase de bază de dispozitive electronice: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</a:p>
          <a:p>
            <a:pPr marL="1009650" lvl="1" indent="-609600" eaLnBrk="1" hangingPunct="1">
              <a:buNone/>
              <a:defRPr/>
            </a:pPr>
            <a:r>
              <a:rPr lang="ro-RO" sz="2400" dirty="0" smtClean="0">
                <a:solidFill>
                  <a:srgbClr val="FFFF00"/>
                </a:solidFill>
              </a:rPr>
              <a:t>Electrice</a:t>
            </a:r>
            <a:r>
              <a:rPr lang="ru-RU" sz="2400" dirty="0" smtClean="0"/>
              <a:t> </a:t>
            </a:r>
            <a:r>
              <a:rPr lang="ro-RO" sz="2400" dirty="0"/>
              <a:t>- semnale electrice la intrare și la ieșire</a:t>
            </a:r>
          </a:p>
          <a:p>
            <a:pPr marL="1009650" lvl="1" indent="-609600" eaLnBrk="1" hangingPunct="1">
              <a:buNone/>
              <a:defRPr/>
            </a:pPr>
            <a:r>
              <a:rPr lang="ro-RO" sz="2400" dirty="0" err="1" smtClean="0">
                <a:solidFill>
                  <a:srgbClr val="FFFF00"/>
                </a:solidFill>
              </a:rPr>
              <a:t>Fotoemitoare</a:t>
            </a:r>
            <a:r>
              <a:rPr lang="ro-RO" sz="2400" dirty="0" smtClean="0"/>
              <a:t> </a:t>
            </a:r>
            <a:r>
              <a:rPr lang="ro-RO" sz="2400" dirty="0"/>
              <a:t>- semnale electrice la intrare și optice la ieșire</a:t>
            </a:r>
            <a:r>
              <a:rPr lang="ru-RU" sz="2400" dirty="0"/>
              <a:t>;</a:t>
            </a:r>
          </a:p>
          <a:p>
            <a:pPr marL="1009650" lvl="1" indent="-609600" eaLnBrk="1" hangingPunct="1">
              <a:buNone/>
              <a:defRPr/>
            </a:pPr>
            <a:r>
              <a:rPr lang="ro-RO" sz="2400" dirty="0" smtClean="0">
                <a:solidFill>
                  <a:srgbClr val="FFFF00"/>
                </a:solidFill>
              </a:rPr>
              <a:t>Fotoelectrice</a:t>
            </a:r>
            <a:r>
              <a:rPr lang="ru-RU" sz="2400" dirty="0" smtClean="0"/>
              <a:t> </a:t>
            </a:r>
            <a:r>
              <a:rPr lang="ro-RO" sz="2400" dirty="0"/>
              <a:t>- semnale optice la intrare și semnale electrice la ieșire</a:t>
            </a:r>
            <a:endParaRPr lang="ru-RU" sz="2400" dirty="0"/>
          </a:p>
          <a:p>
            <a:pPr marL="1009650" lvl="1" indent="-609600" eaLnBrk="1" hangingPunct="1">
              <a:buNone/>
              <a:defRPr/>
            </a:pPr>
            <a:r>
              <a:rPr lang="ro-RO" sz="2400" dirty="0" smtClean="0">
                <a:solidFill>
                  <a:srgbClr val="FFFF00"/>
                </a:solidFill>
              </a:rPr>
              <a:t>Termoelectrice</a:t>
            </a:r>
            <a:r>
              <a:rPr lang="ru-RU" sz="2400" dirty="0" smtClean="0"/>
              <a:t> </a:t>
            </a:r>
            <a:r>
              <a:rPr lang="ro-RO" sz="2400" dirty="0"/>
              <a:t>- semnale termice la intrare și electrice la ieșire</a:t>
            </a:r>
            <a:endParaRPr lang="ru-RU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286580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917" y="160339"/>
            <a:ext cx="7772400" cy="1143000"/>
          </a:xfrm>
        </p:spPr>
        <p:txBody>
          <a:bodyPr/>
          <a:lstStyle/>
          <a:p>
            <a:r>
              <a:rPr lang="ro-RO" b="1" dirty="0" smtClean="0">
                <a:solidFill>
                  <a:srgbClr val="FF0000"/>
                </a:solidFill>
              </a:rPr>
              <a:t>Structura cursului DMOE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9C00D-C9B5-4A7D-902B-CBF58E2D6B2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77826" name="Picture 2" descr="http://hyperphysics.phy-astr.gsu.edu/hbase/Solids/imgsol/semico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5" y="550712"/>
            <a:ext cx="9468839" cy="63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992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762000"/>
          </a:xfrm>
          <a:solidFill>
            <a:schemeClr val="accent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o-RO" alt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Clasificarea dispozitivelor electronice</a:t>
            </a:r>
            <a:endParaRPr lang="ru-RU" alt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40" y="838200"/>
            <a:ext cx="11731924" cy="57912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o-RO" sz="2400" b="1" u="sng" dirty="0"/>
              <a:t>După principiul acțiunii:</a:t>
            </a:r>
          </a:p>
          <a:p>
            <a:pPr eaLnBrk="1" hangingPunct="1">
              <a:buFontTx/>
              <a:buNone/>
              <a:defRPr/>
            </a:pPr>
            <a:r>
              <a:rPr lang="ro-RO" sz="2400" b="1" u="sng" dirty="0"/>
              <a:t>Active</a:t>
            </a:r>
            <a:r>
              <a:rPr lang="ru-RU" sz="2400" u="sng" dirty="0"/>
              <a:t>:</a:t>
            </a:r>
          </a:p>
          <a:p>
            <a:pPr eaLnBrk="1" hangingPunct="1">
              <a:defRPr/>
            </a:pPr>
            <a:r>
              <a:rPr lang="ro-RO" sz="2800" dirty="0"/>
              <a:t>Semiconductoare (diode, </a:t>
            </a:r>
            <a:r>
              <a:rPr lang="ro-RO" sz="2800" dirty="0" smtClean="0"/>
              <a:t>tranzistoare</a:t>
            </a:r>
            <a:r>
              <a:rPr lang="ro-RO" sz="2800" dirty="0"/>
              <a:t>, </a:t>
            </a:r>
            <a:r>
              <a:rPr lang="ro-RO" sz="2800" dirty="0" smtClean="0"/>
              <a:t>tiristoare…)</a:t>
            </a:r>
            <a:r>
              <a:rPr lang="ru-RU" sz="2800" dirty="0"/>
              <a:t>;</a:t>
            </a:r>
          </a:p>
          <a:p>
            <a:pPr eaLnBrk="1" hangingPunct="1">
              <a:defRPr/>
            </a:pPr>
            <a:r>
              <a:rPr lang="ro-RO" sz="2800" dirty="0"/>
              <a:t>Cu vid </a:t>
            </a:r>
            <a:r>
              <a:rPr lang="ru-RU" sz="2800" dirty="0"/>
              <a:t>(</a:t>
            </a:r>
            <a:r>
              <a:rPr lang="ro-RO" sz="2800" dirty="0"/>
              <a:t>lămpi electronice, tunuri electronice, magnetroane….</a:t>
            </a:r>
            <a:r>
              <a:rPr lang="ru-RU" sz="2800" dirty="0"/>
              <a:t>);</a:t>
            </a:r>
            <a:endParaRPr lang="en-US" sz="2800" dirty="0"/>
          </a:p>
          <a:p>
            <a:pPr eaLnBrk="1" hangingPunct="1">
              <a:defRPr/>
            </a:pPr>
            <a:r>
              <a:rPr lang="ro-RO" sz="2800" dirty="0"/>
              <a:t>De descărcări electrice</a:t>
            </a:r>
            <a:r>
              <a:rPr lang="ru-RU" sz="2800" dirty="0"/>
              <a:t>;</a:t>
            </a:r>
          </a:p>
          <a:p>
            <a:pPr eaLnBrk="1" hangingPunct="1">
              <a:defRPr/>
            </a:pPr>
            <a:r>
              <a:rPr lang="ro-RO" sz="2800" dirty="0" err="1"/>
              <a:t>Microelelectronice</a:t>
            </a:r>
            <a:r>
              <a:rPr lang="ro-RO" sz="2800" dirty="0"/>
              <a:t>, </a:t>
            </a:r>
            <a:r>
              <a:rPr lang="ro-RO" sz="2800" dirty="0" err="1"/>
              <a:t>nanoelectronice</a:t>
            </a:r>
            <a:r>
              <a:rPr lang="ro-RO" sz="2800" dirty="0"/>
              <a:t> (elemente discrete, circuite </a:t>
            </a:r>
            <a:r>
              <a:rPr lang="ro-RO" sz="2800" dirty="0" smtClean="0"/>
              <a:t>integrate…)</a:t>
            </a:r>
            <a:endParaRPr lang="ru-RU" sz="2800" dirty="0"/>
          </a:p>
          <a:p>
            <a:pPr eaLnBrk="1" hangingPunct="1">
              <a:buFontTx/>
              <a:buNone/>
              <a:defRPr/>
            </a:pPr>
            <a:r>
              <a:rPr lang="ru-RU" sz="2800" dirty="0"/>
              <a:t> </a:t>
            </a:r>
            <a:r>
              <a:rPr lang="ro-RO" sz="2800" b="1" dirty="0"/>
              <a:t>Pasive</a:t>
            </a:r>
            <a:r>
              <a:rPr lang="ru-RU" sz="2400" b="1" u="sng" dirty="0"/>
              <a:t>: </a:t>
            </a:r>
            <a:endParaRPr lang="ro-RO" sz="2400" b="1" u="sng" dirty="0" smtClean="0"/>
          </a:p>
          <a:p>
            <a:pPr eaLnBrk="1" hangingPunct="1">
              <a:buFontTx/>
              <a:buNone/>
              <a:defRPr/>
            </a:pPr>
            <a:r>
              <a:rPr lang="ro-RO" sz="2400" dirty="0" smtClean="0"/>
              <a:t>  Rezistoare</a:t>
            </a:r>
            <a:r>
              <a:rPr lang="ro-RO" sz="2400" dirty="0"/>
              <a:t>, condensatoare, inductanțe, transformatoare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55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азвание 1"/>
          <p:cNvSpPr txBox="1">
            <a:spLocks/>
          </p:cNvSpPr>
          <p:nvPr/>
        </p:nvSpPr>
        <p:spPr>
          <a:xfrm>
            <a:off x="2668588" y="1860551"/>
            <a:ext cx="3213100" cy="3808413"/>
          </a:xfrm>
          <a:prstGeom prst="rect">
            <a:avLst/>
          </a:prstGeom>
        </p:spPr>
        <p:txBody>
          <a:bodyPr lIns="88840" tIns="44420" rIns="88840" bIns="44420" anchor="ctr">
            <a:normAutofit/>
          </a:bodyPr>
          <a:lstStyle>
            <a:lvl1pPr algn="ctr" defTabSz="5246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lang="ru-RU" sz="1016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14"/>
          <p:cNvSpPr txBox="1">
            <a:spLocks/>
          </p:cNvSpPr>
          <p:nvPr/>
        </p:nvSpPr>
        <p:spPr>
          <a:xfrm>
            <a:off x="3873500" y="2076451"/>
            <a:ext cx="3352800" cy="4086225"/>
          </a:xfrm>
          <a:prstGeom prst="rect">
            <a:avLst/>
          </a:prstGeom>
        </p:spPr>
        <p:txBody>
          <a:bodyPr lIns="88840" tIns="44420" rIns="88840" bIns="44420">
            <a:normAutofit/>
          </a:bodyPr>
          <a:lstStyle>
            <a:lvl1pPr marL="393478" indent="-393478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535" indent="-327898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1593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36230" indent="-262319" algn="l" defTabSz="52463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60867" indent="-262319" algn="l" defTabSz="52463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85504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10141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34778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59415" indent="-262319" algn="l" defTabSz="52463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90000"/>
              </a:lnSpc>
              <a:spcAft>
                <a:spcPct val="0"/>
              </a:spcAft>
              <a:buNone/>
              <a:defRPr/>
            </a:pPr>
            <a:endParaRPr lang="ru-RU" sz="1185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Нашивка 4"/>
          <p:cNvSpPr/>
          <p:nvPr/>
        </p:nvSpPr>
        <p:spPr>
          <a:xfrm>
            <a:off x="2386164" y="3765029"/>
            <a:ext cx="1203223" cy="104655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903" tIns="6452" rIns="0" bIns="6452" spcCol="1270" anchor="ctr"/>
          <a:lstStyle/>
          <a:p>
            <a:pPr algn="ctr" defTabSz="45163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ru-RU" sz="1016" b="1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23" name="Picture 2" descr="C:\Users\Natalya.Malhotra\Documents\Новый брендбук\eNano_blanks\border\eNano_bord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6" y="1103314"/>
            <a:ext cx="7299325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88521" y="227013"/>
            <a:ext cx="9727093" cy="8763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o-RO" sz="2709" b="1" dirty="0">
                <a:solidFill>
                  <a:schemeClr val="accent1">
                    <a:lumMod val="75000"/>
                  </a:schemeClr>
                </a:solidFill>
              </a:rPr>
              <a:t>De ce anume electronica semiconductoare</a:t>
            </a:r>
            <a:r>
              <a:rPr lang="ru-RU" sz="2709" b="1" dirty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ru-RU" sz="2709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35902" y="1384301"/>
            <a:ext cx="11551298" cy="4562475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Arial" panose="020B0604020202020204" pitchFamily="34" charset="0"/>
              <a:buAutoNum type="arabicParenR"/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Acțiuni externe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fără contact direct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asupra particulelor cu sarcină </a:t>
            </a:r>
          </a:p>
          <a:p>
            <a:pPr marL="514350" indent="-514350" algn="just">
              <a:buFont typeface="Arial" panose="020B0604020202020204" pitchFamily="34" charset="0"/>
              <a:buAutoNum type="arabicParenR"/>
              <a:defRPr/>
            </a:pP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Viteza </a:t>
            </a:r>
            <a:r>
              <a:rPr lang="ro-RO" sz="3387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mare 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răspândirii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semnalului de dirijare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3 × 10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</a:t>
            </a: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Masa foarte mică a particulelor cu </a:t>
            </a:r>
            <a:r>
              <a:rPr lang="ro-RO" sz="3387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sarcină </a:t>
            </a:r>
            <a:r>
              <a:rPr lang="ro-RO" sz="3387" cap="none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dirigate</a:t>
            </a:r>
            <a:r>
              <a:rPr lang="ro-RO" sz="3387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pentru electroni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3387" cap="none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9 × 10</a:t>
            </a:r>
            <a:r>
              <a:rPr lang="en-US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-28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grame</a:t>
            </a:r>
            <a:endParaRPr lang="ru-RU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Valoarea mică a sarcinii electrice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elementare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3387" cap="none" baseline="-25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1.6 × 10</a:t>
            </a:r>
            <a:r>
              <a:rPr lang="en-US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en-US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mică a mișcării termice a sarcinii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elementare </a:t>
            </a:r>
            <a:endParaRPr lang="ro-RO" sz="3387" cap="non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la</a:t>
            </a:r>
            <a:r>
              <a:rPr lang="ru-RU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 = 300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 1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1.6 × 10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−19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o-RO" sz="3387" cap="none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Energia mică necesară de a înregistra un bit de informații </a:t>
            </a:r>
            <a:r>
              <a:rPr lang="ru-RU" sz="3387" cap="none" baseline="-1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3387" cap="none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o-RO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  <a:r>
              <a:rPr lang="ru-RU" sz="3387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1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ru-RU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1.6 × 10</a:t>
            </a:r>
            <a:r>
              <a:rPr lang="ru-RU" sz="3387" cap="none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−17 </a:t>
            </a:r>
            <a:r>
              <a:rPr lang="ro-RO" sz="3387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3387" cap="non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2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1" y="166015"/>
            <a:ext cx="11757803" cy="4980571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 err="1" smtClean="0"/>
              <a:t>Există</a:t>
            </a:r>
            <a:r>
              <a:rPr lang="en-GB" sz="2800" dirty="0" smtClean="0"/>
              <a:t> </a:t>
            </a:r>
            <a:r>
              <a:rPr lang="en-GB" sz="2800" dirty="0" err="1" smtClean="0"/>
              <a:t>două</a:t>
            </a:r>
            <a:r>
              <a:rPr lang="en-GB" sz="2800" dirty="0" smtClean="0"/>
              <a:t> </a:t>
            </a:r>
            <a:r>
              <a:rPr lang="en-GB" sz="2800" dirty="0" err="1" smtClean="0"/>
              <a:t>clase</a:t>
            </a:r>
            <a:r>
              <a:rPr lang="en-GB" sz="2800" dirty="0" smtClean="0"/>
              <a:t> </a:t>
            </a:r>
            <a:r>
              <a:rPr lang="en-GB" sz="2800" dirty="0" err="1" smtClean="0"/>
              <a:t>mari</a:t>
            </a:r>
            <a:r>
              <a:rPr lang="en-GB" sz="2800" dirty="0" smtClean="0"/>
              <a:t> de </a:t>
            </a:r>
            <a:r>
              <a:rPr lang="en-GB" sz="2800" dirty="0" err="1" smtClean="0"/>
              <a:t>dispozitive</a:t>
            </a:r>
            <a:r>
              <a:rPr lang="en-GB" sz="2800" dirty="0" smtClean="0"/>
              <a:t> </a:t>
            </a:r>
            <a:r>
              <a:rPr lang="en-GB" sz="2800" dirty="0" err="1" smtClean="0"/>
              <a:t>optoelectronice</a:t>
            </a:r>
            <a:r>
              <a:rPr lang="en-GB" sz="2800" dirty="0" smtClean="0"/>
              <a:t>:</a:t>
            </a:r>
            <a:endParaRPr lang="ro-RO" sz="2800" dirty="0" smtClean="0"/>
          </a:p>
          <a:p>
            <a:endParaRPr lang="en-GB" sz="2800" dirty="0" smtClean="0"/>
          </a:p>
          <a:p>
            <a:pPr marL="514350" indent="-514350">
              <a:buAutoNum type="alphaLcParenR"/>
            </a:pPr>
            <a:r>
              <a:rPr lang="en-GB" sz="2800" dirty="0" err="1" smtClean="0"/>
              <a:t>Dispozitive</a:t>
            </a:r>
            <a:r>
              <a:rPr lang="en-GB" sz="2800" dirty="0" smtClean="0"/>
              <a:t> care </a:t>
            </a:r>
            <a:r>
              <a:rPr lang="en-GB" sz="2800" dirty="0" err="1" smtClean="0"/>
              <a:t>transformă</a:t>
            </a:r>
            <a:r>
              <a:rPr lang="en-GB" sz="2800" dirty="0" smtClean="0"/>
              <a:t> </a:t>
            </a:r>
            <a:r>
              <a:rPr lang="en-GB" sz="2800" dirty="0" err="1" smtClean="0"/>
              <a:t>energia</a:t>
            </a:r>
            <a:r>
              <a:rPr lang="en-GB" sz="2800" dirty="0" smtClean="0"/>
              <a:t> </a:t>
            </a:r>
            <a:r>
              <a:rPr lang="en-GB" sz="2800" dirty="0" err="1" smtClean="0"/>
              <a:t>radiaţiei</a:t>
            </a:r>
            <a:r>
              <a:rPr lang="en-GB" sz="2800" dirty="0" smtClean="0"/>
              <a:t> </a:t>
            </a:r>
            <a:r>
              <a:rPr lang="en-GB" sz="2800" dirty="0" err="1" smtClean="0"/>
              <a:t>luminoase</a:t>
            </a:r>
            <a:r>
              <a:rPr lang="en-GB" sz="2800" dirty="0" smtClean="0"/>
              <a:t> </a:t>
            </a:r>
            <a:r>
              <a:rPr lang="en-GB" sz="2800" dirty="0" err="1" smtClean="0"/>
              <a:t>în</a:t>
            </a:r>
            <a:r>
              <a:rPr lang="ro-RO" sz="2800" dirty="0" smtClean="0"/>
              <a:t> </a:t>
            </a:r>
            <a:r>
              <a:rPr lang="en-GB" sz="2800" dirty="0" err="1" smtClean="0"/>
              <a:t>semnale</a:t>
            </a:r>
            <a:r>
              <a:rPr lang="en-GB" sz="2800" dirty="0" smtClean="0"/>
              <a:t> </a:t>
            </a:r>
            <a:r>
              <a:rPr lang="en-GB" sz="2800" dirty="0" err="1" smtClean="0"/>
              <a:t>electrice</a:t>
            </a:r>
            <a:r>
              <a:rPr lang="ro-RO" sz="2800" dirty="0" smtClean="0"/>
              <a:t> </a:t>
            </a:r>
            <a:r>
              <a:rPr lang="en-GB" sz="2800" dirty="0" smtClean="0"/>
              <a:t>- </a:t>
            </a:r>
            <a:r>
              <a:rPr lang="en-GB" sz="2800" dirty="0" err="1" smtClean="0"/>
              <a:t>acestea</a:t>
            </a:r>
            <a:r>
              <a:rPr lang="en-GB" sz="2800" dirty="0" smtClean="0"/>
              <a:t> au ca </a:t>
            </a:r>
            <a:r>
              <a:rPr lang="en-GB" sz="2800" dirty="0" err="1" smtClean="0"/>
              <a:t>scop</a:t>
            </a:r>
            <a:r>
              <a:rPr lang="en-GB" sz="2800" dirty="0" smtClean="0"/>
              <a:t> </a:t>
            </a:r>
            <a:endParaRPr lang="ro-RO" sz="2800" dirty="0" smtClean="0"/>
          </a:p>
          <a:p>
            <a:r>
              <a:rPr lang="en-GB" sz="2800" dirty="0" err="1" smtClean="0"/>
              <a:t>măsurarea</a:t>
            </a:r>
            <a:r>
              <a:rPr lang="en-GB" sz="2800" dirty="0" smtClean="0"/>
              <a:t> </a:t>
            </a:r>
            <a:r>
              <a:rPr lang="en-GB" sz="2800" dirty="0" err="1" smtClean="0"/>
              <a:t>fluxului</a:t>
            </a:r>
            <a:r>
              <a:rPr lang="en-GB" sz="2800" dirty="0" smtClean="0"/>
              <a:t> </a:t>
            </a:r>
            <a:r>
              <a:rPr lang="en-GB" sz="2800" dirty="0" err="1" smtClean="0"/>
              <a:t>luminos</a:t>
            </a:r>
            <a:r>
              <a:rPr lang="ro-RO" sz="2800" dirty="0" smtClean="0"/>
              <a:t> </a:t>
            </a:r>
            <a:r>
              <a:rPr lang="en-GB" sz="2800" dirty="0" err="1" smtClean="0"/>
              <a:t>sau</a:t>
            </a:r>
            <a:r>
              <a:rPr lang="en-GB" sz="2800" dirty="0" smtClean="0"/>
              <a:t> </a:t>
            </a:r>
            <a:r>
              <a:rPr lang="en-GB" sz="2800" dirty="0" err="1" smtClean="0"/>
              <a:t>transmisia</a:t>
            </a:r>
            <a:r>
              <a:rPr lang="en-GB" sz="2800" dirty="0" smtClean="0"/>
              <a:t> de </a:t>
            </a:r>
            <a:r>
              <a:rPr lang="en-GB" sz="2800" dirty="0" err="1" smtClean="0"/>
              <a:t>informaţie</a:t>
            </a:r>
            <a:r>
              <a:rPr lang="en-GB" sz="2800" dirty="0" smtClean="0"/>
              <a:t>, </a:t>
            </a:r>
            <a:r>
              <a:rPr lang="en-GB" sz="2800" dirty="0" err="1" smtClean="0"/>
              <a:t>caz</a:t>
            </a:r>
            <a:r>
              <a:rPr lang="en-GB" sz="2800" dirty="0" smtClean="0"/>
              <a:t> </a:t>
            </a:r>
            <a:r>
              <a:rPr lang="en-GB" sz="2800" dirty="0" err="1" smtClean="0"/>
              <a:t>în</a:t>
            </a:r>
            <a:r>
              <a:rPr lang="en-GB" sz="2800" dirty="0" smtClean="0"/>
              <a:t> care </a:t>
            </a:r>
            <a:r>
              <a:rPr lang="en-GB" sz="2800" dirty="0" err="1" smtClean="0"/>
              <a:t>este</a:t>
            </a:r>
            <a:r>
              <a:rPr lang="en-GB" sz="2800" dirty="0" smtClean="0"/>
              <a:t> </a:t>
            </a:r>
            <a:r>
              <a:rPr lang="en-GB" sz="2800" dirty="0" err="1" smtClean="0"/>
              <a:t>vorba</a:t>
            </a:r>
            <a:r>
              <a:rPr lang="en-GB" sz="2800" dirty="0" smtClean="0"/>
              <a:t> de </a:t>
            </a:r>
            <a:r>
              <a:rPr lang="en-GB" sz="2800" dirty="0" err="1" smtClean="0"/>
              <a:t>fotodetectoare</a:t>
            </a:r>
            <a:r>
              <a:rPr lang="ro-RO" sz="2800" dirty="0" smtClean="0"/>
              <a:t>                  </a:t>
            </a:r>
            <a:r>
              <a:rPr lang="ro-RO" sz="2800" dirty="0" smtClean="0">
                <a:solidFill>
                  <a:schemeClr val="accent1"/>
                </a:solidFill>
              </a:rPr>
              <a:t>sau</a:t>
            </a:r>
            <a:endParaRPr lang="en-GB" sz="2800" dirty="0" smtClean="0">
              <a:solidFill>
                <a:schemeClr val="accent1"/>
              </a:solidFill>
            </a:endParaRPr>
          </a:p>
          <a:p>
            <a:r>
              <a:rPr lang="en-GB" sz="2800" dirty="0" err="1" smtClean="0"/>
              <a:t>conversia</a:t>
            </a:r>
            <a:r>
              <a:rPr lang="en-GB" sz="2800" dirty="0" smtClean="0"/>
              <a:t> </a:t>
            </a:r>
            <a:r>
              <a:rPr lang="en-GB" sz="2800" dirty="0" err="1" smtClean="0"/>
              <a:t>energiei</a:t>
            </a:r>
            <a:r>
              <a:rPr lang="en-GB" sz="2800" dirty="0" smtClean="0"/>
              <a:t> </a:t>
            </a:r>
            <a:r>
              <a:rPr lang="en-GB" sz="2800" dirty="0" err="1" smtClean="0"/>
              <a:t>luminoase</a:t>
            </a:r>
            <a:r>
              <a:rPr lang="en-GB" sz="2800" dirty="0" smtClean="0"/>
              <a:t> </a:t>
            </a:r>
            <a:r>
              <a:rPr lang="en-GB" sz="2800" dirty="0" err="1" smtClean="0"/>
              <a:t>în</a:t>
            </a:r>
            <a:r>
              <a:rPr lang="en-GB" sz="2800" dirty="0" smtClean="0"/>
              <a:t> </a:t>
            </a:r>
            <a:r>
              <a:rPr lang="en-GB" sz="2800" dirty="0" err="1" smtClean="0"/>
              <a:t>energie</a:t>
            </a:r>
            <a:r>
              <a:rPr lang="en-GB" sz="2800" dirty="0" smtClean="0"/>
              <a:t> </a:t>
            </a:r>
            <a:r>
              <a:rPr lang="en-GB" sz="2800" dirty="0" err="1" smtClean="0"/>
              <a:t>electrică</a:t>
            </a:r>
            <a:r>
              <a:rPr lang="en-GB" sz="2800" dirty="0" smtClean="0"/>
              <a:t>, </a:t>
            </a:r>
            <a:r>
              <a:rPr lang="en-GB" sz="2800" dirty="0" err="1" smtClean="0"/>
              <a:t>caz</a:t>
            </a:r>
            <a:r>
              <a:rPr lang="en-GB" sz="2800" dirty="0" smtClean="0"/>
              <a:t> </a:t>
            </a:r>
            <a:r>
              <a:rPr lang="en-GB" sz="2800" dirty="0" err="1" smtClean="0"/>
              <a:t>în</a:t>
            </a:r>
            <a:r>
              <a:rPr lang="en-GB" sz="2800" dirty="0" smtClean="0"/>
              <a:t> care </a:t>
            </a:r>
            <a:r>
              <a:rPr lang="en-GB" sz="2800" dirty="0" err="1" smtClean="0"/>
              <a:t>sunt</a:t>
            </a:r>
            <a:r>
              <a:rPr lang="ro-RO" sz="2800" dirty="0" smtClean="0"/>
              <a:t> </a:t>
            </a:r>
            <a:r>
              <a:rPr lang="en-GB" sz="2800" dirty="0" err="1" smtClean="0"/>
              <a:t>celule</a:t>
            </a:r>
            <a:r>
              <a:rPr lang="en-GB" sz="2800" dirty="0" smtClean="0"/>
              <a:t> </a:t>
            </a:r>
            <a:r>
              <a:rPr lang="en-GB" sz="2800" dirty="0" err="1" smtClean="0"/>
              <a:t>fotovoltaice</a:t>
            </a:r>
            <a:r>
              <a:rPr lang="en-GB" sz="2800" dirty="0" smtClean="0"/>
              <a:t>.</a:t>
            </a:r>
            <a:endParaRPr lang="ro-RO" sz="2800" dirty="0" smtClean="0"/>
          </a:p>
          <a:p>
            <a:pPr marL="0" indent="0"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b) </a:t>
            </a:r>
            <a:r>
              <a:rPr lang="en-GB" sz="2800" dirty="0" err="1" smtClean="0"/>
              <a:t>Dispozitive</a:t>
            </a:r>
            <a:r>
              <a:rPr lang="en-GB" sz="2800" dirty="0" smtClean="0"/>
              <a:t> care </a:t>
            </a:r>
            <a:r>
              <a:rPr lang="en-GB" sz="2800" dirty="0" err="1" smtClean="0"/>
              <a:t>transformă</a:t>
            </a:r>
            <a:r>
              <a:rPr lang="en-GB" sz="2800" dirty="0" smtClean="0"/>
              <a:t> </a:t>
            </a:r>
            <a:r>
              <a:rPr lang="en-GB" sz="2800" dirty="0" err="1" smtClean="0"/>
              <a:t>energia</a:t>
            </a:r>
            <a:r>
              <a:rPr lang="en-GB" sz="2800" dirty="0" smtClean="0"/>
              <a:t> </a:t>
            </a:r>
            <a:r>
              <a:rPr lang="en-GB" sz="2800" dirty="0" err="1" smtClean="0"/>
              <a:t>electrică</a:t>
            </a:r>
            <a:r>
              <a:rPr lang="en-GB" sz="2800" dirty="0" smtClean="0"/>
              <a:t> </a:t>
            </a:r>
            <a:r>
              <a:rPr lang="en-GB" sz="2800" dirty="0" err="1" smtClean="0"/>
              <a:t>în</a:t>
            </a:r>
            <a:r>
              <a:rPr lang="en-GB" sz="2800" dirty="0" smtClean="0"/>
              <a:t> </a:t>
            </a:r>
            <a:r>
              <a:rPr lang="en-GB" sz="2800" dirty="0" err="1" smtClean="0"/>
              <a:t>energie</a:t>
            </a:r>
            <a:r>
              <a:rPr lang="ro-RO" sz="2800" dirty="0" smtClean="0"/>
              <a:t> </a:t>
            </a:r>
            <a:r>
              <a:rPr lang="en-GB" sz="2800" dirty="0" err="1" smtClean="0"/>
              <a:t>luminoasă</a:t>
            </a:r>
            <a:r>
              <a:rPr lang="en-GB" sz="2800" dirty="0" smtClean="0"/>
              <a:t> – </a:t>
            </a:r>
            <a:r>
              <a:rPr lang="en-GB" sz="2800" dirty="0" err="1" smtClean="0"/>
              <a:t>cazul</a:t>
            </a:r>
            <a:r>
              <a:rPr lang="en-GB" sz="2800" dirty="0" smtClean="0"/>
              <a:t> </a:t>
            </a:r>
            <a:r>
              <a:rPr lang="en-GB" sz="2800" dirty="0" err="1" smtClean="0"/>
              <a:t>diodelor</a:t>
            </a:r>
            <a:r>
              <a:rPr lang="en-GB" sz="2800" dirty="0" smtClean="0"/>
              <a:t> </a:t>
            </a:r>
            <a:r>
              <a:rPr lang="en-GB" sz="2800" dirty="0" err="1" smtClean="0"/>
              <a:t>electroluminescente</a:t>
            </a:r>
            <a:r>
              <a:rPr lang="en-GB" sz="2800" dirty="0" smtClean="0"/>
              <a:t> </a:t>
            </a:r>
            <a:r>
              <a:rPr lang="en-GB" sz="2800" dirty="0" err="1" smtClean="0"/>
              <a:t>şi</a:t>
            </a:r>
            <a:r>
              <a:rPr lang="en-GB" sz="2800" dirty="0" smtClean="0"/>
              <a:t> al </a:t>
            </a:r>
            <a:r>
              <a:rPr lang="en-GB" sz="2800" dirty="0" err="1" smtClean="0"/>
              <a:t>laserilor</a:t>
            </a:r>
            <a:r>
              <a:rPr lang="en-GB" sz="2800" dirty="0" smtClean="0"/>
              <a:t> cu</a:t>
            </a:r>
            <a:r>
              <a:rPr lang="ro-RO" sz="2800" dirty="0" smtClean="0"/>
              <a:t> </a:t>
            </a:r>
            <a:r>
              <a:rPr lang="en-GB" sz="2800" dirty="0" err="1" smtClean="0"/>
              <a:t>joncţiuni</a:t>
            </a:r>
            <a:r>
              <a:rPr lang="en-GB" sz="2800" dirty="0" smtClean="0"/>
              <a:t> </a:t>
            </a:r>
            <a:r>
              <a:rPr lang="en-GB" sz="2800" dirty="0" err="1" smtClean="0"/>
              <a:t>semiconductoare</a:t>
            </a:r>
            <a:r>
              <a:rPr lang="en-GB" sz="2800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0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o-RO" altLang="en-US" dirty="0" smtClean="0"/>
              <a:t>De la electronica clasică în vid – spre </a:t>
            </a:r>
            <a:r>
              <a:rPr lang="ro-RO" altLang="en-US" dirty="0" err="1" smtClean="0"/>
              <a:t>nanoelectronica</a:t>
            </a:r>
            <a:r>
              <a:rPr lang="ro-RO" altLang="en-US" dirty="0" smtClean="0"/>
              <a:t> în vid</a:t>
            </a:r>
            <a:endParaRPr lang="en-GB" altLang="en-US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774826"/>
            <a:ext cx="2581275" cy="2833687"/>
          </a:xfrm>
        </p:spPr>
        <p:txBody>
          <a:bodyPr/>
          <a:lstStyle/>
          <a:p>
            <a:pPr eaLnBrk="1" hangingPunct="1"/>
            <a:r>
              <a:rPr lang="ro-RO" altLang="en-US" sz="2100" dirty="0">
                <a:solidFill>
                  <a:srgbClr val="FF0000"/>
                </a:solidFill>
              </a:rPr>
              <a:t>Care mediu este ideal pentru transportul purtătorilor de sarcină ( electronilor de ex.?</a:t>
            </a:r>
            <a:endParaRPr lang="en-GB" altLang="en-US" sz="2100" dirty="0">
              <a:solidFill>
                <a:srgbClr val="FF0000"/>
              </a:solidFill>
            </a:endParaRPr>
          </a:p>
        </p:txBody>
      </p:sp>
      <p:pic>
        <p:nvPicPr>
          <p:cNvPr id="31748" name="Picture 2" descr="http://perst.issp.ras.ru/Control/Inform/perst/2012/12_17/12_1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16" y="731520"/>
            <a:ext cx="9132184" cy="612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9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303" y="309563"/>
            <a:ext cx="9366421" cy="960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Nanocanal</a:t>
            </a:r>
            <a:r>
              <a:rPr lang="ro-RO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în structură MOS. Lungimea canalului = grosimea stratului de oxid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8" y="2198687"/>
            <a:ext cx="11570676" cy="444829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Aceste dispozitive combină prioritățile transportului balistic al electronilor în vid cu nanostructurarea, prețul mic și compatibilitatea cu tehnologia pe Si.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>
                <a:solidFill>
                  <a:srgbClr val="FF0000"/>
                </a:solidFill>
              </a:rPr>
              <a:t>Cum se asigură vidul în astfel de structuri?                    Nicicum!       </a:t>
            </a:r>
            <a:r>
              <a:rPr lang="ro-RO" sz="1800" dirty="0">
                <a:solidFill>
                  <a:srgbClr val="0070C0"/>
                </a:solidFill>
              </a:rPr>
              <a:t>Canalele sunt cu aer!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b="1" dirty="0"/>
              <a:t>Soluția constă în aceea, că lungimea canalului este (150 nm-20 nm) deci comparabilă și chiar mai mică ca parcursul liber în aer a electronilor (100 nm). Astfel electronii în parcursul liber practic nu se disipează (similar comportării lor în vid) 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 err="1"/>
              <a:t>Rezervoar</a:t>
            </a:r>
            <a:r>
              <a:rPr lang="ro-RO" sz="1800" dirty="0"/>
              <a:t> pentru emiterea de electroni este stratul metalic, iar micșorarea barierei de emisie </a:t>
            </a:r>
            <a:r>
              <a:rPr lang="ro-RO" sz="1800" dirty="0" err="1"/>
              <a:t>Me</a:t>
            </a:r>
            <a:r>
              <a:rPr lang="ro-RO" sz="1800" dirty="0"/>
              <a:t>-Sc se asigură de respingerea </a:t>
            </a:r>
            <a:r>
              <a:rPr lang="ro-RO" sz="1800" dirty="0" err="1"/>
              <a:t>Coulonică</a:t>
            </a:r>
            <a:r>
              <a:rPr lang="ro-RO" sz="1800" dirty="0"/>
              <a:t> dintre electroni </a:t>
            </a:r>
            <a:r>
              <a:rPr lang="ro-RO" sz="1800" dirty="0" err="1"/>
              <a:t>întrun</a:t>
            </a:r>
            <a:r>
              <a:rPr lang="ro-RO" sz="1800" dirty="0"/>
              <a:t> sistem 2D electronic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ro-RO" sz="1800" dirty="0"/>
              <a:t>Aceasta asigură o densitate mare a curentului de emisiei (10</a:t>
            </a:r>
            <a:r>
              <a:rPr lang="ro-RO" sz="1800" baseline="30000" dirty="0"/>
              <a:t>5</a:t>
            </a:r>
            <a:r>
              <a:rPr lang="ro-RO" sz="1800" dirty="0"/>
              <a:t> A/cm2) la tensiuni mici (1 V). Raportul curentului la deschidere și închidere este de 5 10</a:t>
            </a:r>
            <a:r>
              <a:rPr lang="ro-RO" sz="1800" baseline="30000" dirty="0"/>
              <a:t>2 </a:t>
            </a:r>
            <a:r>
              <a:rPr lang="ro-RO" sz="1800" dirty="0"/>
              <a:t>ori (depășește deja curenții în tr-re din </a:t>
            </a:r>
            <a:r>
              <a:rPr lang="ro-RO" sz="1800" dirty="0" err="1"/>
              <a:t>grafen</a:t>
            </a:r>
            <a:r>
              <a:rPr lang="ro-RO" sz="1800" dirty="0"/>
              <a:t>, dar încă cedează celor din Si.)………………….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ro-RO" sz="1350" dirty="0"/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sz="1350" i="1" dirty="0">
                <a:solidFill>
                  <a:srgbClr val="FF0000"/>
                </a:solidFill>
              </a:rPr>
              <a:t>1. </a:t>
            </a:r>
            <a:r>
              <a:rPr lang="en-GB" sz="1350" i="1" dirty="0" err="1">
                <a:solidFill>
                  <a:srgbClr val="FF0000"/>
                </a:solidFill>
              </a:rPr>
              <a:t>Jin</a:t>
            </a:r>
            <a:r>
              <a:rPr lang="en-GB" sz="1350" i="1" dirty="0">
                <a:solidFill>
                  <a:srgbClr val="FF0000"/>
                </a:solidFill>
              </a:rPr>
              <a:t>-Woo Han et al., Appl. Phys. Lett. 100, 213505 (2012).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GB" sz="1350" i="1" dirty="0">
                <a:solidFill>
                  <a:srgbClr val="FF0000"/>
                </a:solidFill>
              </a:rPr>
              <a:t>2. D.S </a:t>
            </a:r>
            <a:r>
              <a:rPr lang="en-GB" sz="1350" i="1" dirty="0" err="1">
                <a:solidFill>
                  <a:srgbClr val="FF0000"/>
                </a:solidFill>
              </a:rPr>
              <a:t>Srisonphan</a:t>
            </a:r>
            <a:r>
              <a:rPr lang="en-GB" sz="1350" i="1" dirty="0">
                <a:solidFill>
                  <a:srgbClr val="FF0000"/>
                </a:solidFill>
              </a:rPr>
              <a:t> et al., Nature Nanotech. 7, 504 (2012).</a:t>
            </a:r>
          </a:p>
        </p:txBody>
      </p:sp>
    </p:spTree>
    <p:extLst>
      <p:ext uri="{BB962C8B-B14F-4D97-AF65-F5344CB8AC3E}">
        <p14:creationId xmlns:p14="http://schemas.microsoft.com/office/powerpoint/2010/main" val="321217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 smtClean="0"/>
              <a:t>Introduc</a:t>
            </a:r>
            <a:r>
              <a:rPr lang="ro-RO" altLang="en-US" dirty="0" smtClean="0"/>
              <a:t>ere</a:t>
            </a:r>
            <a:endParaRPr lang="en-US" altLang="en-US" dirty="0" smtClean="0"/>
          </a:p>
        </p:txBody>
      </p:sp>
      <p:sp>
        <p:nvSpPr>
          <p:cNvPr id="35843" name="Rectangle 35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8153400" cy="4419600"/>
          </a:xfrm>
        </p:spPr>
        <p:txBody>
          <a:bodyPr/>
          <a:lstStyle/>
          <a:p>
            <a:pPr eaLnBrk="1" hangingPunct="1"/>
            <a:r>
              <a:rPr lang="ro-RO" altLang="en-US" dirty="0" smtClean="0"/>
              <a:t>Priorități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o-RO" altLang="en-US" dirty="0" smtClean="0"/>
              <a:t>Abilități de manipulare a puterii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o-RO" altLang="en-US" dirty="0" smtClean="0"/>
              <a:t>Transport de sarcină balistic și coherent</a:t>
            </a:r>
            <a:r>
              <a:rPr lang="en-US" altLang="en-US" dirty="0" smtClean="0"/>
              <a:t> </a:t>
            </a:r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en-US" altLang="en-US" dirty="0" smtClean="0"/>
              <a:t>Re</a:t>
            </a:r>
            <a:r>
              <a:rPr lang="ro-RO" altLang="en-US" dirty="0" err="1" smtClean="0"/>
              <a:t>zistența</a:t>
            </a:r>
            <a:r>
              <a:rPr lang="ro-RO" altLang="en-US" dirty="0" smtClean="0"/>
              <a:t> la defecte induse de radiații</a:t>
            </a:r>
            <a:r>
              <a:rPr lang="en-US" altLang="en-US" dirty="0" smtClean="0"/>
              <a:t>	</a:t>
            </a:r>
          </a:p>
          <a:p>
            <a:pPr eaLnBrk="1" hangingPunct="1"/>
            <a:r>
              <a:rPr lang="ro-RO" altLang="en-US" dirty="0" smtClean="0"/>
              <a:t>Neajunsuri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o-RO" altLang="en-US" dirty="0" smtClean="0"/>
              <a:t> Dificultăți tehnologice</a:t>
            </a:r>
            <a:endParaRPr lang="en-US" altLang="en-US" dirty="0" smtClean="0"/>
          </a:p>
          <a:p>
            <a:pPr lvl="1" eaLnBrk="1" hangingPunct="1">
              <a:buFont typeface="Wingdings" panose="05000000000000000000" pitchFamily="2" charset="2"/>
              <a:buChar char="q"/>
            </a:pPr>
            <a:r>
              <a:rPr lang="ro-RO" altLang="en-US" dirty="0" smtClean="0"/>
              <a:t> </a:t>
            </a:r>
            <a:r>
              <a:rPr lang="en-US" altLang="en-US" dirty="0" smtClean="0"/>
              <a:t>P</a:t>
            </a:r>
            <a:r>
              <a:rPr lang="ro-RO" altLang="en-US" dirty="0" err="1" smtClean="0"/>
              <a:t>robleme</a:t>
            </a:r>
            <a:r>
              <a:rPr lang="ro-RO" altLang="en-US" dirty="0" smtClean="0"/>
              <a:t> de ambalare / constructive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132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2890" y="1506943"/>
            <a:ext cx="7772400" cy="1828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MD" altLang="en-US" sz="1400" dirty="0">
                <a:latin typeface="Arial Black" panose="020B0A04020102020204" pitchFamily="34" charset="0"/>
              </a:rPr>
              <a:t/>
            </a:r>
            <a:br>
              <a:rPr lang="ro-MD" altLang="en-US" sz="1400" dirty="0">
                <a:latin typeface="Arial Black" panose="020B0A04020102020204" pitchFamily="34" charset="0"/>
              </a:rPr>
            </a:br>
            <a:r>
              <a:rPr lang="ro-MD" altLang="en-US" sz="2400" dirty="0" smtClean="0">
                <a:latin typeface="Arial Black" panose="020B0A04020102020204" pitchFamily="34" charset="0"/>
              </a:rPr>
              <a:t>noțiuni din fizica corpului solid</a:t>
            </a:r>
            <a:r>
              <a:rPr lang="en-US" altLang="en-US" sz="2400" dirty="0" smtClean="0">
                <a:latin typeface="Arial Black" panose="020B0A04020102020204" pitchFamily="34" charset="0"/>
              </a:rPr>
              <a:t>.</a:t>
            </a:r>
            <a:r>
              <a:rPr lang="ro-RO" altLang="en-US" sz="2400" dirty="0" smtClean="0">
                <a:latin typeface="Arial Black" panose="020B0A04020102020204" pitchFamily="34" charset="0"/>
              </a:rPr>
              <a:t> Clasificarea</a:t>
            </a:r>
            <a:r>
              <a:rPr lang="ro-MD" altLang="en-US" sz="2400" dirty="0" smtClean="0">
                <a:latin typeface="Arial Black" panose="020B0A04020102020204" pitchFamily="34" charset="0"/>
              </a:rPr>
              <a:t/>
            </a:r>
            <a:br>
              <a:rPr lang="ro-MD" altLang="en-US" sz="2400" dirty="0" smtClean="0">
                <a:latin typeface="Arial Black" panose="020B0A04020102020204" pitchFamily="34" charset="0"/>
              </a:rPr>
            </a:br>
            <a:r>
              <a:rPr lang="ro-MD" altLang="en-US" sz="2400" dirty="0">
                <a:latin typeface="Arial Black" panose="020B0A04020102020204" pitchFamily="34" charset="0"/>
              </a:rPr>
              <a:t/>
            </a:r>
            <a:br>
              <a:rPr lang="ro-MD" altLang="en-US" sz="2400" dirty="0">
                <a:latin typeface="Arial Black" panose="020B0A04020102020204" pitchFamily="34" charset="0"/>
              </a:rPr>
            </a:br>
            <a:endParaRPr lang="en-US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25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ine similar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12" y="587457"/>
            <a:ext cx="5970375" cy="22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8211" y="3168269"/>
            <a:ext cx="10614056" cy="215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5000"/>
              <a:buFont typeface="Wingdings" panose="05000000000000000000" pitchFamily="2" charset="2"/>
              <a:buChar char="n"/>
              <a:defRPr/>
            </a:pPr>
            <a:r>
              <a:rPr lang="ro-MD" altLang="en-US" sz="2500" dirty="0" smtClean="0">
                <a:solidFill>
                  <a:srgbClr val="000000"/>
                </a:solidFill>
                <a:latin typeface="Arial"/>
              </a:rPr>
              <a:t>Sunt 3 categorii de corpuri solide bazate pe proprietăți de conductivitate</a:t>
            </a:r>
            <a:r>
              <a:rPr lang="en-US" altLang="en-US" sz="25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669925" lvl="1" indent="-325438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conductor</a:t>
            </a:r>
            <a:r>
              <a:rPr lang="ro-MD" altLang="en-US" sz="2400" dirty="0" smtClean="0">
                <a:solidFill>
                  <a:srgbClr val="000000"/>
                </a:solidFill>
                <a:latin typeface="Arial"/>
              </a:rPr>
              <a:t>i</a:t>
            </a:r>
            <a:endParaRPr lang="en-US" altLang="en-US" sz="240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semiconductor</a:t>
            </a:r>
            <a:r>
              <a:rPr lang="ro-MD" altLang="en-US" sz="2400" dirty="0" smtClean="0">
                <a:solidFill>
                  <a:srgbClr val="000000"/>
                </a:solidFill>
                <a:latin typeface="Arial"/>
              </a:rPr>
              <a:t>i</a:t>
            </a:r>
            <a:endParaRPr lang="en-US" altLang="en-US" sz="240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 defTabSz="914400" eaLnBrk="1" hangingPunct="1">
              <a:lnSpc>
                <a:spcPct val="10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ro-MD" altLang="en-US" sz="2400" dirty="0" smtClean="0">
                <a:solidFill>
                  <a:srgbClr val="000000"/>
                </a:solidFill>
                <a:latin typeface="Arial"/>
              </a:rPr>
              <a:t>dielectrici</a:t>
            </a:r>
            <a:endParaRPr lang="en-US" altLang="en-US" sz="2400" dirty="0" smtClean="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39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4387" cy="69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0734" y="5715000"/>
            <a:ext cx="3101266" cy="1143000"/>
          </a:xfrm>
        </p:spPr>
        <p:txBody>
          <a:bodyPr>
            <a:normAutofit fontScale="90000"/>
          </a:bodyPr>
          <a:lstStyle/>
          <a:p>
            <a:pPr lvl="1" eaLnBrk="1" hangingPunct="1"/>
            <a:r>
              <a:rPr lang="en-US" dirty="0" smtClean="0">
                <a:latin typeface="+mj-lt"/>
                <a:ea typeface="+mj-ea"/>
                <a:cs typeface="+mj-cs"/>
              </a:rPr>
              <a:t>Conductor</a:t>
            </a:r>
            <a:r>
              <a:rPr lang="ro-RO" dirty="0" smtClean="0">
                <a:latin typeface="+mj-lt"/>
                <a:ea typeface="+mj-ea"/>
                <a:cs typeface="+mj-cs"/>
              </a:rPr>
              <a:t>i și Izolatori</a:t>
            </a:r>
            <a:r>
              <a:rPr lang="en-US" dirty="0" smtClean="0">
                <a:latin typeface="+mj-lt"/>
                <a:ea typeface="+mj-ea"/>
                <a:cs typeface="+mj-cs"/>
              </a:rPr>
              <a:t>.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o-RO" sz="1800" dirty="0" smtClean="0">
                <a:solidFill>
                  <a:schemeClr val="bg1">
                    <a:lumMod val="50000"/>
                  </a:schemeClr>
                </a:solidFill>
              </a:rPr>
              <a:t>Modelul benzilor energetice</a:t>
            </a:r>
            <a:endParaRPr lang="en-US" dirty="0" smtClean="0"/>
          </a:p>
        </p:txBody>
      </p:sp>
      <p:sp>
        <p:nvSpPr>
          <p:cNvPr id="17" name="Line Callout 1 16"/>
          <p:cNvSpPr/>
          <p:nvPr/>
        </p:nvSpPr>
        <p:spPr bwMode="auto">
          <a:xfrm>
            <a:off x="586070" y="726681"/>
            <a:ext cx="1273190" cy="623269"/>
          </a:xfrm>
          <a:prstGeom prst="borderCallout1">
            <a:avLst>
              <a:gd name="adj1" fmla="val 56422"/>
              <a:gd name="adj2" fmla="val 104264"/>
              <a:gd name="adj3" fmla="val 294442"/>
              <a:gd name="adj4" fmla="val 103878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Times" pitchFamily="18" charset="0"/>
              </a:rPr>
              <a:t>banda</a:t>
            </a:r>
            <a:r>
              <a:rPr lang="en-US" sz="1000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interzisă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poate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ro-RO" sz="1000" dirty="0" smtClean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Times" pitchFamily="18" charset="0"/>
              </a:rPr>
              <a:t>fi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trecută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numai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în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ro-RO" sz="1000" dirty="0" smtClean="0">
              <a:solidFill>
                <a:srgbClr val="000000"/>
              </a:solidFill>
              <a:latin typeface="Times" pitchFamily="18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000000"/>
                </a:solidFill>
                <a:latin typeface="Times" pitchFamily="18" charset="0"/>
              </a:rPr>
              <a:t>condiții</a:t>
            </a:r>
            <a:r>
              <a:rPr lang="en-US" sz="1000" dirty="0" smtClean="0">
                <a:solidFill>
                  <a:srgbClr val="000000"/>
                </a:solidFill>
                <a:latin typeface="Times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Times" pitchFamily="18" charset="0"/>
              </a:rPr>
              <a:t>de </a:t>
            </a:r>
            <a:r>
              <a:rPr lang="en-US" sz="1000" dirty="0" err="1">
                <a:solidFill>
                  <a:srgbClr val="000000"/>
                </a:solidFill>
                <a:latin typeface="Times" pitchFamily="18" charset="0"/>
              </a:rPr>
              <a:t>străpungere</a:t>
            </a:r>
            <a:endParaRPr lang="sv-SE" sz="800" dirty="0">
              <a:solidFill>
                <a:srgbClr val="000000"/>
              </a:solidFill>
              <a:latin typeface="Times" pitchFamily="1" charset="0"/>
            </a:endParaRPr>
          </a:p>
        </p:txBody>
      </p:sp>
      <p:sp>
        <p:nvSpPr>
          <p:cNvPr id="18" name="Line Callout 1 17"/>
          <p:cNvSpPr/>
          <p:nvPr/>
        </p:nvSpPr>
        <p:spPr bwMode="auto">
          <a:xfrm>
            <a:off x="4022490" y="1349950"/>
            <a:ext cx="1567688" cy="803289"/>
          </a:xfrm>
          <a:prstGeom prst="borderCallout1">
            <a:avLst>
              <a:gd name="adj1" fmla="val 56422"/>
              <a:gd name="adj2" fmla="val 104264"/>
              <a:gd name="adj3" fmla="val 369916"/>
              <a:gd name="adj4" fmla="val 104600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" pitchFamily="18" charset="0"/>
              </a:rPr>
              <a:t>Banda interzisă este relativ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" pitchFamily="18" charset="0"/>
              </a:rPr>
              <a:t>mică și poate fi trecută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" pitchFamily="18" charset="0"/>
              </a:rPr>
              <a:t>la absorbția unui foton</a:t>
            </a:r>
            <a:endParaRPr lang="en-US" sz="10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9" name="Line Callout 1 18"/>
          <p:cNvSpPr/>
          <p:nvPr/>
        </p:nvSpPr>
        <p:spPr bwMode="auto">
          <a:xfrm>
            <a:off x="7753409" y="1349950"/>
            <a:ext cx="1509750" cy="623269"/>
          </a:xfrm>
          <a:prstGeom prst="borderCallout1">
            <a:avLst>
              <a:gd name="adj1" fmla="val 56422"/>
              <a:gd name="adj2" fmla="val -6774"/>
              <a:gd name="adj3" fmla="val 567706"/>
              <a:gd name="adj4" fmla="val -7892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" pitchFamily="18" charset="0"/>
              </a:rPr>
              <a:t>Banda de conducție și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" pitchFamily="18" charset="0"/>
              </a:rPr>
              <a:t>banda de valență se suprapun,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1000" dirty="0" smtClean="0">
                <a:solidFill>
                  <a:srgbClr val="000000"/>
                </a:solidFill>
                <a:latin typeface="Times" pitchFamily="18" charset="0"/>
              </a:rPr>
              <a:t>deci nu este banda interzisă</a:t>
            </a:r>
            <a:endParaRPr lang="sv-SE" sz="800" dirty="0">
              <a:solidFill>
                <a:srgbClr val="000000"/>
              </a:solidFill>
              <a:latin typeface="Times" pitchFamily="1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8185" y="1973219"/>
            <a:ext cx="1781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368000"/>
            <a:ext cx="8763000" cy="1049337"/>
          </a:xfrm>
        </p:spPr>
        <p:txBody>
          <a:bodyPr/>
          <a:lstStyle/>
          <a:p>
            <a:pPr algn="ctr">
              <a:defRPr/>
            </a:pPr>
            <a:r>
              <a:rPr lang="ro-MD" dirty="0">
                <a:latin typeface="Algerian" panose="04020705040A02060702" pitchFamily="82" charset="0"/>
                <a:cs typeface="Aharoni" panose="02010803020104030203" pitchFamily="2" charset="-79"/>
              </a:rPr>
              <a:t>Rezistența </a:t>
            </a:r>
            <a:r>
              <a:rPr lang="ro-MD" dirty="0" err="1">
                <a:latin typeface="Algerian" panose="04020705040A02060702" pitchFamily="82" charset="0"/>
                <a:cs typeface="Aharoni" panose="02010803020104030203" pitchFamily="2" charset="-79"/>
              </a:rPr>
              <a:t>vs</a:t>
            </a:r>
            <a:r>
              <a:rPr lang="ro-MD" dirty="0">
                <a:latin typeface="Algerian" panose="04020705040A02060702" pitchFamily="82" charset="0"/>
                <a:cs typeface="Aharoni" panose="02010803020104030203" pitchFamily="2" charset="-79"/>
              </a:rPr>
              <a:t> Temperatura</a:t>
            </a:r>
            <a:endParaRPr lang="en-US" dirty="0"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125956" name="Picture 6" descr="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0" y="2752198"/>
            <a:ext cx="9600673" cy="410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1" y="1024697"/>
            <a:ext cx="60579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0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6943" y="171968"/>
            <a:ext cx="3922315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spc="-5" dirty="0" smtClean="0"/>
              <a:t>FILE DE ISTORIE</a:t>
            </a:r>
            <a:endParaRPr sz="2178" dirty="0"/>
          </a:p>
        </p:txBody>
      </p:sp>
      <p:sp>
        <p:nvSpPr>
          <p:cNvPr id="5" name="object 5"/>
          <p:cNvSpPr txBox="1"/>
          <p:nvPr/>
        </p:nvSpPr>
        <p:spPr>
          <a:xfrm>
            <a:off x="256032" y="713468"/>
            <a:ext cx="6550210" cy="392928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22743" indent="-311216">
              <a:spcBef>
                <a:spcPts val="108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  <a:tab pos="840860" algn="l"/>
              </a:tabLst>
            </a:pPr>
            <a:r>
              <a:rPr sz="2800" spc="-5" dirty="0">
                <a:solidFill>
                  <a:srgbClr val="3C3C3C"/>
                </a:solidFill>
                <a:latin typeface="Arial"/>
                <a:cs typeface="Arial"/>
              </a:rPr>
              <a:t>….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	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Tuburi cu vid (lămpi cu  vid), componente discrete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1947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 tranzistor integrat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(Bell Telephone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9" dirty="0" smtClean="0">
                <a:solidFill>
                  <a:srgbClr val="3C3C3C"/>
                </a:solidFill>
                <a:latin typeface="Arial"/>
                <a:cs typeface="Arial"/>
              </a:rPr>
              <a:t>Lab</a:t>
            </a:r>
            <a:r>
              <a:rPr lang="ro-RO" sz="2000" spc="-9" dirty="0" smtClean="0">
                <a:solidFill>
                  <a:srgbClr val="3C3C3C"/>
                </a:solidFill>
                <a:latin typeface="Arial"/>
                <a:cs typeface="Arial"/>
              </a:rPr>
              <a:t>.</a:t>
            </a:r>
            <a:r>
              <a:rPr sz="2000" spc="-9" dirty="0" smtClean="0">
                <a:solidFill>
                  <a:srgbClr val="3C3C3C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5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1959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 tranzistor bipolar planar 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1958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 circuit integrat sub forma de chip </a:t>
            </a:r>
            <a:r>
              <a:rPr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monolit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(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flip-flop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1965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 amplificator operațional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5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1971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4bit </a:t>
            </a:r>
            <a:r>
              <a:rPr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microprocesor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(Intel</a:t>
            </a:r>
            <a:r>
              <a:rPr sz="2000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4004)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1972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8bit </a:t>
            </a:r>
            <a:r>
              <a:rPr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microprocesor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(Intel</a:t>
            </a:r>
            <a:r>
              <a:rPr sz="2000" spc="-50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8008)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9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1981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Primul</a:t>
            </a:r>
            <a:r>
              <a:rPr sz="2000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C3C3C"/>
                </a:solidFill>
                <a:latin typeface="Arial"/>
                <a:cs typeface="Arial"/>
              </a:rPr>
              <a:t>IBM</a:t>
            </a:r>
            <a:r>
              <a:rPr sz="2000" spc="-18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PC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341" y="345365"/>
            <a:ext cx="2859093" cy="3257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11969" y="47497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replică</a:t>
            </a:r>
            <a:r>
              <a:rPr lang="en-US" dirty="0"/>
              <a:t> a </a:t>
            </a:r>
            <a:r>
              <a:rPr lang="en-US" dirty="0" err="1"/>
              <a:t>tranzistorului</a:t>
            </a:r>
            <a:r>
              <a:rPr lang="en-US" dirty="0"/>
              <a:t> cu contact </a:t>
            </a:r>
            <a:r>
              <a:rPr lang="en-US" dirty="0" err="1"/>
              <a:t>punctiform</a:t>
            </a:r>
            <a:r>
              <a:rPr lang="en-US" dirty="0"/>
              <a:t> </a:t>
            </a:r>
            <a:r>
              <a:rPr lang="en-US" dirty="0" err="1"/>
              <a:t>elaborat</a:t>
            </a:r>
            <a:r>
              <a:rPr lang="en-US" dirty="0"/>
              <a:t> de John  Bardeen </a:t>
            </a:r>
            <a:r>
              <a:rPr lang="en-US" dirty="0" err="1"/>
              <a:t>și</a:t>
            </a:r>
            <a:r>
              <a:rPr lang="en-US" dirty="0"/>
              <a:t> Walter Brattain sub </a:t>
            </a:r>
            <a:r>
              <a:rPr lang="en-US" dirty="0" err="1"/>
              <a:t>conducerea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 </a:t>
            </a:r>
            <a:r>
              <a:rPr lang="en-US" dirty="0" smtClean="0"/>
              <a:t>William </a:t>
            </a:r>
            <a:r>
              <a:rPr lang="en-US" dirty="0"/>
              <a:t>Shockley in 1947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85829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1833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1"/>
            <a:ext cx="257968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799" y="0"/>
            <a:ext cx="3684201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 rot="-5400000">
            <a:off x="3703638" y="2849563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Resistance (Ohms)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5562600" y="4572001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Temperature (</a:t>
            </a:r>
            <a:r>
              <a:rPr lang="en-US" altLang="en-US" sz="2000" b="1">
                <a:cs typeface="Arial" panose="020B0604020202020204" pitchFamily="34" charset="0"/>
              </a:rPr>
              <a:t>º</a:t>
            </a:r>
            <a:r>
              <a:rPr lang="en-US" altLang="en-US" sz="2000" b="1"/>
              <a:t>C)</a:t>
            </a:r>
          </a:p>
        </p:txBody>
      </p:sp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40386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1911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828800" y="3276600"/>
            <a:ext cx="213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/>
              <a:t>Michael Faraday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0" y="5121152"/>
            <a:ext cx="1206321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o-RO" altLang="en-US" sz="2800" b="1" i="1" dirty="0" smtClean="0"/>
              <a:t>Descoperirea dependenței inverse a rezistivității cu temperatura în Ag</a:t>
            </a:r>
            <a:r>
              <a:rPr lang="ro-RO" altLang="en-US" sz="2800" b="1" i="1" baseline="-25000" dirty="0" smtClean="0"/>
              <a:t>2</a:t>
            </a:r>
            <a:r>
              <a:rPr lang="ro-RO" altLang="en-US" sz="2800" b="1" i="1" dirty="0" smtClean="0"/>
              <a:t>S.                  Este prima cercetare a semiconductorilor</a:t>
            </a: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5930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Sili</a:t>
            </a:r>
            <a:r>
              <a:rPr lang="ro-RO" dirty="0" err="1" smtClean="0"/>
              <a:t>ciu</a:t>
            </a:r>
            <a:r>
              <a:rPr lang="ro-RO" dirty="0" smtClean="0"/>
              <a:t> și</a:t>
            </a:r>
            <a:r>
              <a:rPr lang="en-US" dirty="0" smtClean="0"/>
              <a:t> </a:t>
            </a:r>
            <a:r>
              <a:rPr lang="en-US" dirty="0" err="1" smtClean="0"/>
              <a:t>Germaniu</a:t>
            </a:r>
            <a:endParaRPr lang="en-US" dirty="0" smtClean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742" y="1236333"/>
            <a:ext cx="5728644" cy="333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078" y="3393831"/>
            <a:ext cx="6236778" cy="338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E52A7-A142-4E2F-B714-90A2647D9D72}" type="slidenum">
              <a:rPr lang="sv-SE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sv-SE" sz="1400">
              <a:solidFill>
                <a:srgbClr val="000000"/>
              </a:solidFill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dirty="0" smtClean="0"/>
              <a:t>Semiconductor</a:t>
            </a:r>
            <a:r>
              <a:rPr lang="en-US" altLang="en-US" dirty="0" smtClean="0"/>
              <a:t>?</a:t>
            </a:r>
          </a:p>
        </p:txBody>
      </p:sp>
      <p:sp>
        <p:nvSpPr>
          <p:cNvPr id="8195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o-RO" altLang="en-US" sz="2800" dirty="0" smtClean="0"/>
              <a:t>Un conductor cu rezistența înaltă?</a:t>
            </a:r>
            <a:endParaRPr lang="en-US" altLang="en-US" sz="2800" dirty="0"/>
          </a:p>
          <a:p>
            <a:r>
              <a:rPr lang="ro-RO" altLang="en-US" sz="2800" dirty="0" smtClean="0"/>
              <a:t>Un izolator cu rezistența joasă ?</a:t>
            </a:r>
            <a:endParaRPr lang="en-US" altLang="en-US" sz="2800" dirty="0"/>
          </a:p>
          <a:p>
            <a:r>
              <a:rPr lang="ro-RO" altLang="en-US" sz="2800" dirty="0" smtClean="0"/>
              <a:t>sau un corp solid cu rezistența intermediară metalelor și izolatoarelor ?</a:t>
            </a:r>
            <a:endParaRPr lang="en-US" altLang="en-US" sz="2800" dirty="0"/>
          </a:p>
          <a:p>
            <a:pPr lvl="1"/>
            <a:r>
              <a:rPr lang="ro-RO" altLang="en-US" sz="2400" dirty="0" smtClean="0"/>
              <a:t>În general pentru DMOE – cristaline, dar………………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608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804864"/>
            <a:ext cx="8763000" cy="5800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dirty="0" smtClean="0"/>
              <a:t>materiale SC în industrie</a:t>
            </a:r>
            <a:endParaRPr 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98580" y="2016125"/>
            <a:ext cx="11625942" cy="3449638"/>
          </a:xfrm>
        </p:spPr>
        <p:txBody>
          <a:bodyPr/>
          <a:lstStyle/>
          <a:p>
            <a:pPr marL="0" indent="342900" algn="just">
              <a:lnSpc>
                <a:spcPct val="88000"/>
              </a:lnSpc>
              <a:spcBef>
                <a:spcPct val="0"/>
              </a:spcBef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apariţia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(1950), Ge era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principalul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semiconductor,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ezavantaj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rezidual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modeste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oxidului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germaniu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88000"/>
              </a:lnSpc>
              <a:spcBef>
                <a:spcPct val="0"/>
              </a:spcBef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1960, Si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înlocuitorul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datorită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342900">
              <a:lnSpc>
                <a:spcPct val="0"/>
              </a:lnSpc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342900">
              <a:lnSpc>
                <a:spcPct val="11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curenţilor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reziduali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342900">
              <a:lnSpc>
                <a:spcPct val="110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proprietăţilor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remarcabile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oxidului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siliciu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342900">
              <a:lnSpc>
                <a:spcPts val="50"/>
              </a:lnSpc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342900">
              <a:lnSpc>
                <a:spcPct val="87000"/>
              </a:lnSpc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considerente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economice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costul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siliciului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monocristalin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destinat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dispozitivelor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circuitelor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scăzut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342900">
              <a:lnSpc>
                <a:spcPts val="50"/>
              </a:lnSpc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87000"/>
              </a:lnSpc>
              <a:spcBef>
                <a:spcPct val="0"/>
              </a:spcBef>
              <a:buNone/>
            </a:pPr>
            <a:endParaRPr lang="ro-RO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7000"/>
              </a:lnSpc>
              <a:spcBef>
                <a:spcPct val="0"/>
              </a:spcBef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devine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de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inutilizabil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datorită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limitelor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performanţă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frecvenţe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ridicate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apărut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compuşii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intermetalici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GaAs,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pPr marL="0" indent="342900">
              <a:lnSpc>
                <a:spcPct val="110000"/>
              </a:lnSpc>
            </a:pPr>
            <a:endParaRPr lang="en-US" altLang="en-US" sz="1700" dirty="0"/>
          </a:p>
        </p:txBody>
      </p:sp>
    </p:spTree>
    <p:extLst>
      <p:ext uri="{BB962C8B-B14F-4D97-AF65-F5344CB8AC3E}">
        <p14:creationId xmlns:p14="http://schemas.microsoft.com/office/powerpoint/2010/main" val="4147529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79918" y="914401"/>
            <a:ext cx="11681927" cy="5225142"/>
          </a:xfrm>
        </p:spPr>
        <p:txBody>
          <a:bodyPr/>
          <a:lstStyle/>
          <a:p>
            <a:pPr marL="0" indent="342900" algn="just">
              <a:lnSpc>
                <a:spcPct val="7800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general,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rezistenţe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neliniare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puternic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influenţată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defectele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cristalină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factorii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aplicată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iluminarea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care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supuse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conductori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n-au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influenţă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42900">
              <a:lnSpc>
                <a:spcPts val="5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342900" algn="just">
              <a:lnSpc>
                <a:spcPct val="78000"/>
              </a:lnSpc>
              <a:spcBef>
                <a:spcPct val="0"/>
              </a:spcBef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Coeficientul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rezistivităţii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semiconductoarelor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negativ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domeniul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temperaturi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interesează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tehnică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asemănându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 din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punct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vedere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izolatorilor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78000"/>
              </a:lnSpc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77000"/>
              </a:lnSpc>
              <a:spcBef>
                <a:spcPct val="0"/>
              </a:spcBef>
              <a:buNone/>
            </a:pPr>
            <a:r>
              <a:rPr lang="ro-RO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Clasificarea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făcută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77000"/>
              </a:lnSpc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chimic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o-RO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77000"/>
              </a:lnSpc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fizic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alt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42900" algn="just">
              <a:lnSpc>
                <a:spcPct val="77000"/>
              </a:lnSpc>
              <a:spcBef>
                <a:spcPct val="0"/>
              </a:spcBef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funcţional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42900">
              <a:lnSpc>
                <a:spcPts val="50"/>
              </a:lnSpc>
              <a:spcBef>
                <a:spcPct val="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342900">
              <a:lnSpc>
                <a:spcPct val="100000"/>
              </a:lnSpc>
            </a:pPr>
            <a:endParaRPr lang="en-US" alt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0034" y="263689"/>
            <a:ext cx="8763000" cy="650712"/>
          </a:xfrm>
        </p:spPr>
        <p:txBody>
          <a:bodyPr/>
          <a:lstStyle/>
          <a:p>
            <a:pPr algn="ctr"/>
            <a:r>
              <a:rPr lang="en-US" dirty="0" err="1" smtClean="0"/>
              <a:t>Clasificarea</a:t>
            </a:r>
            <a:r>
              <a:rPr lang="en-US" dirty="0" smtClean="0"/>
              <a:t> 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2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</a:t>
            </a:r>
            <a:r>
              <a:rPr lang="ro-RO" dirty="0" smtClean="0"/>
              <a:t>ție de nR elementelor chimice, MS:</a:t>
            </a:r>
            <a:endParaRPr lang="en-GB" dirty="0"/>
          </a:p>
        </p:txBody>
      </p:sp>
      <p:sp>
        <p:nvSpPr>
          <p:cNvPr id="5" name="Horizontal Scroll 4"/>
          <p:cNvSpPr/>
          <p:nvPr/>
        </p:nvSpPr>
        <p:spPr>
          <a:xfrm>
            <a:off x="650630" y="2162908"/>
            <a:ext cx="1740877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Elementare, 12 </a:t>
            </a:r>
            <a:endParaRPr lang="en-GB" dirty="0"/>
          </a:p>
        </p:txBody>
      </p:sp>
      <p:sp>
        <p:nvSpPr>
          <p:cNvPr id="9" name="Horizontal Scroll 8"/>
          <p:cNvSpPr/>
          <p:nvPr/>
        </p:nvSpPr>
        <p:spPr>
          <a:xfrm>
            <a:off x="6660173" y="2141494"/>
            <a:ext cx="198706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Compuse,</a:t>
            </a:r>
          </a:p>
          <a:p>
            <a:pPr algn="ctr"/>
            <a:r>
              <a:rPr lang="ro-RO" dirty="0" smtClean="0"/>
              <a:t>câteva sute </a:t>
            </a:r>
            <a:endParaRPr lang="en-GB" dirty="0"/>
          </a:p>
        </p:txBody>
      </p:sp>
      <p:sp>
        <p:nvSpPr>
          <p:cNvPr id="10" name="Flowchart: Terminator 9"/>
          <p:cNvSpPr/>
          <p:nvPr/>
        </p:nvSpPr>
        <p:spPr>
          <a:xfrm>
            <a:off x="272560" y="4343399"/>
            <a:ext cx="2804748" cy="14946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Gr. III: B</a:t>
            </a:r>
          </a:p>
          <a:p>
            <a:pPr algn="ctr"/>
            <a:r>
              <a:rPr lang="ro-RO" dirty="0" smtClean="0"/>
              <a:t> gr. IV:–Si, Ge, C, Sn</a:t>
            </a:r>
          </a:p>
          <a:p>
            <a:pPr algn="ctr"/>
            <a:r>
              <a:rPr lang="ro-RO" dirty="0" smtClean="0"/>
              <a:t>Gr. V: P, As, Sb</a:t>
            </a:r>
          </a:p>
          <a:p>
            <a:pPr algn="ctr"/>
            <a:r>
              <a:rPr lang="ro-RO" dirty="0" smtClean="0"/>
              <a:t>Gr. VI:  S, Se, Te</a:t>
            </a:r>
          </a:p>
          <a:p>
            <a:pPr algn="ctr"/>
            <a:r>
              <a:rPr lang="ro-RO" dirty="0" smtClean="0"/>
              <a:t>Gr. VII: I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1190302" y="32805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Terminator 11"/>
          <p:cNvSpPr/>
          <p:nvPr/>
        </p:nvSpPr>
        <p:spPr>
          <a:xfrm>
            <a:off x="3996104" y="3499338"/>
            <a:ext cx="1437541" cy="4807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Binari </a:t>
            </a:r>
            <a:endParaRPr lang="en-GB" dirty="0"/>
          </a:p>
        </p:txBody>
      </p:sp>
      <p:sp>
        <p:nvSpPr>
          <p:cNvPr id="13" name="Flowchart: Terminator 12"/>
          <p:cNvSpPr/>
          <p:nvPr/>
        </p:nvSpPr>
        <p:spPr>
          <a:xfrm>
            <a:off x="6264519" y="3499338"/>
            <a:ext cx="1389185" cy="44911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Ternari </a:t>
            </a:r>
            <a:endParaRPr lang="en-GB" dirty="0"/>
          </a:p>
        </p:txBody>
      </p:sp>
      <p:sp>
        <p:nvSpPr>
          <p:cNvPr id="14" name="Flowchart: Terminator 13"/>
          <p:cNvSpPr/>
          <p:nvPr/>
        </p:nvSpPr>
        <p:spPr>
          <a:xfrm>
            <a:off x="8020051" y="3536617"/>
            <a:ext cx="1318845" cy="42273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Cuaternari </a:t>
            </a:r>
            <a:endParaRPr lang="en-GB" dirty="0"/>
          </a:p>
        </p:txBody>
      </p:sp>
      <p:sp>
        <p:nvSpPr>
          <p:cNvPr id="15" name="Flowchart: Terminator 14"/>
          <p:cNvSpPr/>
          <p:nvPr/>
        </p:nvSpPr>
        <p:spPr>
          <a:xfrm>
            <a:off x="10087707" y="3489139"/>
            <a:ext cx="1641232" cy="4593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Soluții solide</a:t>
            </a:r>
            <a:endParaRPr lang="en-GB" dirty="0"/>
          </a:p>
        </p:txBody>
      </p:sp>
      <p:sp>
        <p:nvSpPr>
          <p:cNvPr id="16" name="Flowchart: Data 15"/>
          <p:cNvSpPr/>
          <p:nvPr/>
        </p:nvSpPr>
        <p:spPr>
          <a:xfrm>
            <a:off x="3004040" y="4562542"/>
            <a:ext cx="2763714" cy="111481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A3B5, A4B4,</a:t>
            </a:r>
          </a:p>
          <a:p>
            <a:pPr algn="ctr"/>
            <a:r>
              <a:rPr lang="ro-RO" dirty="0" smtClean="0"/>
              <a:t>A2B4, A2B5,</a:t>
            </a:r>
          </a:p>
          <a:p>
            <a:pPr algn="ctr"/>
            <a:r>
              <a:rPr lang="ro-RO" dirty="0" smtClean="0"/>
              <a:t>A2,B6, A1B5,</a:t>
            </a:r>
          </a:p>
          <a:p>
            <a:pPr algn="ctr"/>
            <a:r>
              <a:rPr lang="ro-RO" dirty="0" smtClean="0"/>
              <a:t>A1B6, A3B6…</a:t>
            </a:r>
            <a:endParaRPr lang="en-GB" dirty="0"/>
          </a:p>
        </p:txBody>
      </p:sp>
      <p:sp>
        <p:nvSpPr>
          <p:cNvPr id="17" name="Flowchart: Data 16"/>
          <p:cNvSpPr/>
          <p:nvPr/>
        </p:nvSpPr>
        <p:spPr>
          <a:xfrm>
            <a:off x="5489330" y="4535619"/>
            <a:ext cx="2110156" cy="128187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A1B3C5,</a:t>
            </a:r>
          </a:p>
          <a:p>
            <a:pPr algn="ctr"/>
            <a:r>
              <a:rPr lang="ro-RO" dirty="0" smtClean="0"/>
              <a:t>A2B4C5,</a:t>
            </a:r>
          </a:p>
          <a:p>
            <a:pPr algn="ctr"/>
            <a:r>
              <a:rPr lang="ro-RO" dirty="0" smtClean="0"/>
              <a:t>A1B4C6,</a:t>
            </a:r>
          </a:p>
          <a:p>
            <a:pPr algn="ctr"/>
            <a:r>
              <a:rPr lang="ro-RO" dirty="0" smtClean="0"/>
              <a:t>A1B2C6….</a:t>
            </a:r>
            <a:endParaRPr lang="en-GB" dirty="0"/>
          </a:p>
        </p:txBody>
      </p:sp>
      <p:sp>
        <p:nvSpPr>
          <p:cNvPr id="19" name="Flowchart: Data 18"/>
          <p:cNvSpPr/>
          <p:nvPr/>
        </p:nvSpPr>
        <p:spPr>
          <a:xfrm>
            <a:off x="7558454" y="4535619"/>
            <a:ext cx="2198077" cy="125673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A1B4C5D6….</a:t>
            </a:r>
            <a:endParaRPr lang="en-GB" dirty="0"/>
          </a:p>
        </p:txBody>
      </p:sp>
      <p:sp>
        <p:nvSpPr>
          <p:cNvPr id="20" name="Flowchart: Data 19"/>
          <p:cNvSpPr/>
          <p:nvPr/>
        </p:nvSpPr>
        <p:spPr>
          <a:xfrm>
            <a:off x="10081846" y="4570788"/>
            <a:ext cx="1963616" cy="110656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Ge-Si, </a:t>
            </a:r>
            <a:r>
              <a:rPr lang="ro-RO" dirty="0" err="1" smtClean="0"/>
              <a:t>InAs-InSb</a:t>
            </a:r>
            <a:endParaRPr lang="ro-RO" dirty="0" smtClean="0"/>
          </a:p>
          <a:p>
            <a:pPr algn="ctr"/>
            <a:r>
              <a:rPr lang="ro-RO" dirty="0" err="1" smtClean="0"/>
              <a:t>PbSe-PbTe</a:t>
            </a:r>
            <a:r>
              <a:rPr lang="ro-RO" dirty="0" smtClean="0"/>
              <a:t> </a:t>
            </a:r>
          </a:p>
          <a:p>
            <a:pPr algn="ctr"/>
            <a:r>
              <a:rPr lang="ro-RO" dirty="0" smtClean="0"/>
              <a:t>…..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89330" y="3174766"/>
            <a:ext cx="2164374" cy="314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558454" y="3196180"/>
            <a:ext cx="95250" cy="265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53704" y="3215054"/>
            <a:ext cx="877764" cy="24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7653704" y="3215054"/>
            <a:ext cx="2686050" cy="24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own Arrow 30"/>
          <p:cNvSpPr/>
          <p:nvPr/>
        </p:nvSpPr>
        <p:spPr>
          <a:xfrm>
            <a:off x="4473085" y="3838977"/>
            <a:ext cx="310663" cy="71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Down Arrow 31"/>
          <p:cNvSpPr/>
          <p:nvPr/>
        </p:nvSpPr>
        <p:spPr>
          <a:xfrm>
            <a:off x="6829422" y="3838977"/>
            <a:ext cx="310663" cy="710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468" y="3838977"/>
            <a:ext cx="331198" cy="6623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911" y="3975528"/>
            <a:ext cx="310013" cy="6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38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08" y="259741"/>
            <a:ext cx="10036420" cy="1049337"/>
          </a:xfrm>
        </p:spPr>
        <p:txBody>
          <a:bodyPr/>
          <a:lstStyle/>
          <a:p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funcţie</a:t>
            </a:r>
            <a:r>
              <a:rPr lang="en-GB" dirty="0"/>
              <a:t> de </a:t>
            </a:r>
            <a:r>
              <a:rPr lang="en-GB" dirty="0" err="1"/>
              <a:t>natura</a:t>
            </a:r>
            <a:r>
              <a:rPr lang="en-GB" dirty="0"/>
              <a:t> </a:t>
            </a:r>
            <a:r>
              <a:rPr lang="en-GB" dirty="0" err="1"/>
              <a:t>legăturii</a:t>
            </a:r>
            <a:r>
              <a:rPr lang="en-GB" dirty="0"/>
              <a:t> </a:t>
            </a:r>
            <a:r>
              <a:rPr lang="en-GB" dirty="0" err="1"/>
              <a:t>interatomice</a:t>
            </a:r>
            <a:r>
              <a:rPr lang="en-GB" dirty="0"/>
              <a:t>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019908" y="2018999"/>
            <a:ext cx="3516922" cy="147069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Cu legătura covalentă</a:t>
            </a:r>
            <a:endParaRPr lang="en-GB" dirty="0"/>
          </a:p>
        </p:txBody>
      </p:sp>
      <p:sp>
        <p:nvSpPr>
          <p:cNvPr id="8" name="Horizontal Scroll 7"/>
          <p:cNvSpPr/>
          <p:nvPr/>
        </p:nvSpPr>
        <p:spPr>
          <a:xfrm>
            <a:off x="6383214" y="2018999"/>
            <a:ext cx="4079631" cy="13178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Cu legătura hibridă covalent - ionică</a:t>
            </a:r>
            <a:endParaRPr lang="en-GB" dirty="0"/>
          </a:p>
        </p:txBody>
      </p:sp>
      <p:sp>
        <p:nvSpPr>
          <p:cNvPr id="10" name="Up Arrow Callout 9"/>
          <p:cNvSpPr/>
          <p:nvPr/>
        </p:nvSpPr>
        <p:spPr>
          <a:xfrm>
            <a:off x="1019908" y="3437984"/>
            <a:ext cx="3516921" cy="208358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Direcționată, </a:t>
            </a:r>
          </a:p>
          <a:p>
            <a:pPr algn="ctr"/>
            <a:r>
              <a:rPr lang="ro-RO" dirty="0" smtClean="0"/>
              <a:t>Rigiditate și duritate deosebită</a:t>
            </a:r>
          </a:p>
          <a:p>
            <a:pPr algn="ctr"/>
            <a:r>
              <a:rPr lang="ro-RO" dirty="0" smtClean="0"/>
              <a:t>(Si, Ge, Se, Te)</a:t>
            </a:r>
            <a:endParaRPr lang="en-GB" dirty="0"/>
          </a:p>
        </p:txBody>
      </p:sp>
      <p:sp>
        <p:nvSpPr>
          <p:cNvPr id="11" name="Up Arrow Callout 10"/>
          <p:cNvSpPr/>
          <p:nvPr/>
        </p:nvSpPr>
        <p:spPr>
          <a:xfrm>
            <a:off x="6383213" y="3489696"/>
            <a:ext cx="4079631" cy="197606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Grad de </a:t>
            </a:r>
            <a:r>
              <a:rPr lang="ro-RO" dirty="0" err="1" smtClean="0"/>
              <a:t>ionicitate</a:t>
            </a:r>
            <a:r>
              <a:rPr lang="ro-RO" dirty="0" smtClean="0"/>
              <a:t> divers</a:t>
            </a:r>
          </a:p>
          <a:p>
            <a:pPr algn="ctr"/>
            <a:r>
              <a:rPr lang="ro-RO" dirty="0" smtClean="0"/>
              <a:t>(Si -18%, </a:t>
            </a:r>
            <a:r>
              <a:rPr lang="ro-RO" dirty="0" err="1" smtClean="0"/>
              <a:t>CdS</a:t>
            </a:r>
            <a:r>
              <a:rPr lang="ro-RO" dirty="0" smtClean="0"/>
              <a:t> -69%, </a:t>
            </a:r>
            <a:r>
              <a:rPr lang="ro-RO" dirty="0" err="1" smtClean="0"/>
              <a:t>GaAs</a:t>
            </a:r>
            <a:r>
              <a:rPr lang="ro-RO" dirty="0" smtClean="0"/>
              <a:t> – 32%)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7249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08" y="312495"/>
            <a:ext cx="10141928" cy="654659"/>
          </a:xfrm>
        </p:spPr>
        <p:txBody>
          <a:bodyPr/>
          <a:lstStyle/>
          <a:p>
            <a:pPr algn="ctr"/>
            <a:r>
              <a:rPr lang="ro-RO" dirty="0" smtClean="0"/>
              <a:t>… </a:t>
            </a:r>
            <a:r>
              <a:rPr lang="ro-RO" dirty="0"/>
              <a:t>al </a:t>
            </a:r>
            <a:r>
              <a:rPr lang="ro-RO" dirty="0" smtClean="0"/>
              <a:t>(</a:t>
            </a:r>
            <a:r>
              <a:rPr lang="ro-RO" dirty="0" err="1" smtClean="0"/>
              <a:t>dez</a:t>
            </a:r>
            <a:r>
              <a:rPr lang="ro-RO" dirty="0" smtClean="0"/>
              <a:t>)ordinii cristaline…</a:t>
            </a:r>
            <a:endParaRPr lang="en-GB" dirty="0"/>
          </a:p>
        </p:txBody>
      </p:sp>
      <p:sp>
        <p:nvSpPr>
          <p:cNvPr id="4" name="Flowchart: Manual Operation 3"/>
          <p:cNvSpPr/>
          <p:nvPr/>
        </p:nvSpPr>
        <p:spPr>
          <a:xfrm>
            <a:off x="633046" y="2180492"/>
            <a:ext cx="2180493" cy="117535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Monoclinică,</a:t>
            </a:r>
          </a:p>
          <a:p>
            <a:pPr algn="ctr"/>
            <a:r>
              <a:rPr lang="ro-RO" dirty="0" err="1" smtClean="0"/>
              <a:t>LiAs</a:t>
            </a:r>
            <a:endParaRPr lang="en-GB" dirty="0"/>
          </a:p>
        </p:txBody>
      </p:sp>
      <p:sp>
        <p:nvSpPr>
          <p:cNvPr id="5" name="Flowchart: Manual Operation 4"/>
          <p:cNvSpPr/>
          <p:nvPr/>
        </p:nvSpPr>
        <p:spPr>
          <a:xfrm>
            <a:off x="3253154" y="2180492"/>
            <a:ext cx="2479431" cy="1175355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Ortorombică,</a:t>
            </a:r>
          </a:p>
          <a:p>
            <a:pPr algn="ctr"/>
            <a:r>
              <a:rPr lang="ro-RO" dirty="0" smtClean="0"/>
              <a:t>CdAs2, </a:t>
            </a:r>
            <a:r>
              <a:rPr lang="ro-RO" dirty="0" err="1" smtClean="0"/>
              <a:t>SnS</a:t>
            </a:r>
            <a:r>
              <a:rPr lang="ro-RO" dirty="0" smtClean="0"/>
              <a:t>, </a:t>
            </a:r>
            <a:r>
              <a:rPr lang="ro-RO" dirty="0" err="1" smtClean="0"/>
              <a:t>SnSe</a:t>
            </a:r>
            <a:r>
              <a:rPr lang="ro-RO" dirty="0" smtClean="0"/>
              <a:t>, Ag2Te</a:t>
            </a:r>
            <a:endParaRPr lang="en-GB" dirty="0"/>
          </a:p>
        </p:txBody>
      </p:sp>
      <p:sp>
        <p:nvSpPr>
          <p:cNvPr id="6" name="Flowchart: Manual Operation 5"/>
          <p:cNvSpPr/>
          <p:nvPr/>
        </p:nvSpPr>
        <p:spPr>
          <a:xfrm>
            <a:off x="6400800" y="2198076"/>
            <a:ext cx="2409092" cy="128086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Trigonală, Bi2Se, Sb2Te3</a:t>
            </a:r>
            <a:endParaRPr lang="en-GB" dirty="0"/>
          </a:p>
        </p:txBody>
      </p:sp>
      <p:sp>
        <p:nvSpPr>
          <p:cNvPr id="7" name="Flowchart: Manual Operation 6"/>
          <p:cNvSpPr/>
          <p:nvPr/>
        </p:nvSpPr>
        <p:spPr>
          <a:xfrm>
            <a:off x="9478107" y="2198076"/>
            <a:ext cx="2162907" cy="1280863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Hexagonală, </a:t>
            </a:r>
            <a:r>
              <a:rPr lang="ro-RO" dirty="0" err="1" smtClean="0"/>
              <a:t>GaSe</a:t>
            </a:r>
            <a:r>
              <a:rPr lang="ro-RO" dirty="0" smtClean="0"/>
              <a:t>, </a:t>
            </a:r>
            <a:r>
              <a:rPr lang="ro-RO" dirty="0" err="1" smtClean="0"/>
              <a:t>ZnSb</a:t>
            </a:r>
            <a:r>
              <a:rPr lang="ro-RO" dirty="0" smtClean="0"/>
              <a:t>, </a:t>
            </a:r>
            <a:r>
              <a:rPr lang="ro-RO" dirty="0" err="1" smtClean="0"/>
              <a:t>CdSb</a:t>
            </a:r>
            <a:endParaRPr lang="en-GB" dirty="0"/>
          </a:p>
        </p:txBody>
      </p:sp>
      <p:sp>
        <p:nvSpPr>
          <p:cNvPr id="9" name="Flowchart: Manual Operation 8"/>
          <p:cNvSpPr/>
          <p:nvPr/>
        </p:nvSpPr>
        <p:spPr>
          <a:xfrm>
            <a:off x="1969476" y="4237894"/>
            <a:ext cx="2338755" cy="1316032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Cubică</a:t>
            </a:r>
          </a:p>
          <a:p>
            <a:pPr algn="ctr"/>
            <a:r>
              <a:rPr lang="ro-RO" dirty="0" smtClean="0"/>
              <a:t>Si, Ge, </a:t>
            </a:r>
            <a:r>
              <a:rPr lang="ro-RO" dirty="0" err="1" smtClean="0"/>
              <a:t>SiC</a:t>
            </a:r>
            <a:r>
              <a:rPr lang="ro-RO" dirty="0" smtClean="0"/>
              <a:t>, </a:t>
            </a:r>
            <a:r>
              <a:rPr lang="ro-RO" dirty="0" err="1" smtClean="0"/>
              <a:t>GaP</a:t>
            </a:r>
            <a:r>
              <a:rPr lang="ro-RO" dirty="0" smtClean="0"/>
              <a:t>, </a:t>
            </a:r>
            <a:r>
              <a:rPr lang="ro-RO" dirty="0" err="1" smtClean="0"/>
              <a:t>GaAs</a:t>
            </a:r>
            <a:r>
              <a:rPr lang="ro-RO" dirty="0" smtClean="0"/>
              <a:t>, </a:t>
            </a:r>
            <a:r>
              <a:rPr lang="ro-RO" dirty="0" err="1" smtClean="0"/>
              <a:t>InSb</a:t>
            </a:r>
            <a:endParaRPr lang="en-GB" dirty="0"/>
          </a:p>
        </p:txBody>
      </p:sp>
      <p:sp>
        <p:nvSpPr>
          <p:cNvPr id="10" name="Flowchart: Manual Operation 9"/>
          <p:cNvSpPr/>
          <p:nvPr/>
        </p:nvSpPr>
        <p:spPr>
          <a:xfrm>
            <a:off x="8088921" y="4158764"/>
            <a:ext cx="2400300" cy="135119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Policristalină,</a:t>
            </a:r>
          </a:p>
          <a:p>
            <a:pPr algn="ctr"/>
            <a:r>
              <a:rPr lang="ro-RO" dirty="0" smtClean="0"/>
              <a:t>As2Se3, As2S3</a:t>
            </a:r>
            <a:endParaRPr lang="en-GB" dirty="0"/>
          </a:p>
        </p:txBody>
      </p:sp>
      <p:sp>
        <p:nvSpPr>
          <p:cNvPr id="11" name="Double Wave 10"/>
          <p:cNvSpPr/>
          <p:nvPr/>
        </p:nvSpPr>
        <p:spPr>
          <a:xfrm>
            <a:off x="4967653" y="4709861"/>
            <a:ext cx="2461846" cy="1427172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Amorfe /</a:t>
            </a:r>
            <a:r>
              <a:rPr lang="ro-RO" dirty="0" err="1" smtClean="0"/>
              <a:t>necristaline</a:t>
            </a:r>
            <a:endParaRPr lang="ro-RO" dirty="0" smtClean="0"/>
          </a:p>
          <a:p>
            <a:pPr algn="ctr"/>
            <a:r>
              <a:rPr lang="ro-RO" dirty="0" smtClean="0"/>
              <a:t>As2S3, As2Se3…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07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347665"/>
            <a:ext cx="8763000" cy="619490"/>
          </a:xfrm>
        </p:spPr>
        <p:txBody>
          <a:bodyPr/>
          <a:lstStyle/>
          <a:p>
            <a:pPr algn="ctr"/>
            <a:r>
              <a:rPr lang="ro-RO" dirty="0" smtClean="0"/>
              <a:t>…funcțiilor de utilizare…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62710" y="2268413"/>
            <a:ext cx="26201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conducţie</a:t>
            </a:r>
            <a:r>
              <a:rPr lang="en-GB" dirty="0"/>
              <a:t> </a:t>
            </a:r>
            <a:r>
              <a:rPr lang="en-GB" dirty="0" err="1"/>
              <a:t>comandată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tensiune</a:t>
            </a:r>
            <a:r>
              <a:rPr lang="en-GB" dirty="0"/>
              <a:t> </a:t>
            </a:r>
            <a:r>
              <a:rPr lang="en-GB" dirty="0" err="1"/>
              <a:t>electrică</a:t>
            </a:r>
            <a:r>
              <a:rPr lang="en-GB" dirty="0"/>
              <a:t> (</a:t>
            </a:r>
            <a:r>
              <a:rPr lang="en-GB" dirty="0" err="1"/>
              <a:t>câmp</a:t>
            </a:r>
            <a:r>
              <a:rPr lang="en-GB" dirty="0"/>
              <a:t> electric);</a:t>
            </a:r>
          </a:p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640015" y="2941094"/>
            <a:ext cx="223324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optoelectronică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356589" y="4642337"/>
            <a:ext cx="3380641" cy="896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mecanoelectrică</a:t>
            </a:r>
            <a:r>
              <a:rPr lang="en-GB" dirty="0"/>
              <a:t> (</a:t>
            </a:r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piezosemiconductor</a:t>
            </a:r>
            <a:r>
              <a:rPr lang="en-GB" dirty="0"/>
              <a:t>). </a:t>
            </a:r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471140" y="2127738"/>
            <a:ext cx="21453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electrooptică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9495691" y="2725613"/>
            <a:ext cx="24090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termoelectrică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9108829" y="5090744"/>
            <a:ext cx="27959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detecţie</a:t>
            </a:r>
            <a:r>
              <a:rPr lang="en-GB" dirty="0"/>
              <a:t> a </a:t>
            </a:r>
            <a:r>
              <a:rPr lang="en-GB" dirty="0" err="1"/>
              <a:t>radiaţiilor</a:t>
            </a:r>
            <a:r>
              <a:rPr lang="en-GB" dirty="0"/>
              <a:t> </a:t>
            </a:r>
            <a:r>
              <a:rPr lang="en-GB" dirty="0" err="1"/>
              <a:t>nucleare</a:t>
            </a:r>
            <a:r>
              <a:rPr lang="en-GB" dirty="0"/>
              <a:t>;</a:t>
            </a:r>
          </a:p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4185137"/>
            <a:ext cx="34114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conversie</a:t>
            </a:r>
            <a:r>
              <a:rPr lang="en-GB" dirty="0"/>
              <a:t> </a:t>
            </a:r>
            <a:r>
              <a:rPr lang="en-GB" dirty="0" err="1"/>
              <a:t>magnetoelectrică</a:t>
            </a:r>
            <a:r>
              <a:rPr lang="en-GB" dirty="0"/>
              <a:t> (</a:t>
            </a:r>
            <a:r>
              <a:rPr lang="en-GB" dirty="0" err="1"/>
              <a:t>efectul</a:t>
            </a:r>
            <a:r>
              <a:rPr lang="en-GB" dirty="0"/>
              <a:t> Hall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efectul</a:t>
            </a:r>
            <a:r>
              <a:rPr lang="en-GB" dirty="0"/>
              <a:t> </a:t>
            </a:r>
            <a:r>
              <a:rPr lang="en-GB" dirty="0" err="1"/>
              <a:t>magnetorezistiv</a:t>
            </a:r>
            <a:r>
              <a:rPr lang="en-GB" dirty="0"/>
              <a:t>);</a:t>
            </a:r>
          </a:p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924051" y="430822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765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4051" y="189044"/>
            <a:ext cx="8763000" cy="55740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o-MD" altLang="en-US" dirty="0"/>
              <a:t>Componente </a:t>
            </a:r>
            <a:r>
              <a:rPr lang="ro-MD" altLang="en-US" dirty="0" smtClean="0"/>
              <a:t>Active și pasive</a:t>
            </a:r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5410" y="933060"/>
            <a:ext cx="12076590" cy="5467739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ro-MD" altLang="en-US" sz="3600" dirty="0"/>
              <a:t>Materialele SC pot fi folosite pentru confecționarea atât elementelor electronice pasive, cât și </a:t>
            </a:r>
            <a:r>
              <a:rPr lang="ro-MD" altLang="en-US" sz="3600" dirty="0" smtClean="0"/>
              <a:t>active (D, TB, TEC, Tiristoare..)</a:t>
            </a:r>
            <a:r>
              <a:rPr lang="en-US" altLang="en-US" sz="3600" dirty="0" smtClean="0"/>
              <a:t>.</a:t>
            </a:r>
            <a:endParaRPr lang="ro-RO" altLang="en-US" sz="3600" dirty="0" smtClean="0"/>
          </a:p>
          <a:p>
            <a:pPr eaLnBrk="1" hangingPunct="1">
              <a:lnSpc>
                <a:spcPct val="60000"/>
              </a:lnSpc>
            </a:pPr>
            <a:endParaRPr lang="en-US" altLang="en-US" sz="3600" dirty="0"/>
          </a:p>
          <a:p>
            <a:pPr eaLnBrk="1" hangingPunct="1">
              <a:lnSpc>
                <a:spcPct val="60000"/>
              </a:lnSpc>
            </a:pPr>
            <a:r>
              <a:rPr lang="ro-MD" altLang="en-US" sz="3600" dirty="0"/>
              <a:t>Prin însăși dependențele conductibilității SC de factori externi SC este un </a:t>
            </a:r>
            <a:r>
              <a:rPr lang="ro-MD" altLang="en-US" sz="3600" dirty="0">
                <a:solidFill>
                  <a:srgbClr val="FF0000"/>
                </a:solidFill>
              </a:rPr>
              <a:t>element rezistiv neliniar.</a:t>
            </a:r>
          </a:p>
          <a:p>
            <a:pPr eaLnBrk="1" hangingPunct="1">
              <a:lnSpc>
                <a:spcPct val="60000"/>
              </a:lnSpc>
            </a:pPr>
            <a:r>
              <a:rPr lang="ro-MD" altLang="en-US" sz="3600" dirty="0"/>
              <a:t>Componentele pasive ca rezistori, capacități și inductanțe sunt foarte răspândite</a:t>
            </a:r>
            <a:r>
              <a:rPr lang="en-US" altLang="en-US" sz="3600" dirty="0"/>
              <a:t>.</a:t>
            </a:r>
          </a:p>
          <a:p>
            <a:pPr lvl="1" eaLnBrk="1" hangingPunct="1">
              <a:lnSpc>
                <a:spcPct val="60000"/>
              </a:lnSpc>
            </a:pPr>
            <a:r>
              <a:rPr lang="en-US" altLang="en-US" sz="3600" b="1" dirty="0" smtClean="0"/>
              <a:t>Re</a:t>
            </a:r>
            <a:r>
              <a:rPr lang="ro-RO" altLang="en-US" sz="3600" b="1" dirty="0" smtClean="0"/>
              <a:t>z</a:t>
            </a:r>
            <a:r>
              <a:rPr lang="en-US" altLang="en-US" sz="3600" b="1" dirty="0" err="1" smtClean="0"/>
              <a:t>istor</a:t>
            </a:r>
            <a:r>
              <a:rPr lang="ro-RO" altLang="en-US" sz="3600" b="1" dirty="0" smtClean="0"/>
              <a:t> – o piesă de tip</a:t>
            </a:r>
            <a:r>
              <a:rPr lang="en-US" altLang="en-US" sz="3600" dirty="0" smtClean="0"/>
              <a:t> </a:t>
            </a:r>
            <a:r>
              <a:rPr lang="en-US" altLang="en-US" sz="3600" dirty="0"/>
              <a:t>N </a:t>
            </a:r>
            <a:r>
              <a:rPr lang="en-US" altLang="en-US" sz="3600" dirty="0" smtClean="0"/>
              <a:t>or</a:t>
            </a:r>
            <a:r>
              <a:rPr lang="ro-RO" altLang="en-US" sz="3600" dirty="0" smtClean="0"/>
              <a:t>i</a:t>
            </a:r>
            <a:r>
              <a:rPr lang="en-US" altLang="en-US" sz="3600" dirty="0" smtClean="0"/>
              <a:t> P-</a:t>
            </a:r>
            <a:r>
              <a:rPr lang="ro-RO" altLang="en-US" sz="3600" dirty="0" smtClean="0"/>
              <a:t> SC dopată cu concentrații necesare pentru anume rezistivitate</a:t>
            </a:r>
            <a:r>
              <a:rPr lang="en-US" altLang="en-US" sz="3600" dirty="0" smtClean="0"/>
              <a:t>.</a:t>
            </a:r>
            <a:endParaRPr lang="en-US" altLang="en-US" sz="3600" dirty="0"/>
          </a:p>
          <a:p>
            <a:pPr lvl="1" eaLnBrk="1" hangingPunct="1">
              <a:lnSpc>
                <a:spcPct val="60000"/>
              </a:lnSpc>
            </a:pPr>
            <a:r>
              <a:rPr lang="ro-RO" altLang="en-US" sz="3600" b="1" dirty="0" smtClean="0"/>
              <a:t>Capacitate</a:t>
            </a:r>
            <a:r>
              <a:rPr lang="ro-RO" altLang="en-US" sz="3600" dirty="0" smtClean="0"/>
              <a:t> – 2 plăci din SC cu conductivitate foarte înaltă separate de un SC cu puritate înaltă sau alt izolator ca ex. Si</a:t>
            </a:r>
            <a:r>
              <a:rPr lang="en-US" altLang="en-US" sz="3600" dirty="0" smtClean="0"/>
              <a:t>O</a:t>
            </a:r>
            <a:r>
              <a:rPr lang="en-US" altLang="en-US" sz="3600" baseline="-25000" dirty="0" smtClean="0"/>
              <a:t>2</a:t>
            </a:r>
            <a:r>
              <a:rPr lang="en-US" altLang="en-US" sz="3600" dirty="0"/>
              <a:t>).</a:t>
            </a:r>
          </a:p>
          <a:p>
            <a:pPr lvl="1" eaLnBrk="1" hangingPunct="1">
              <a:lnSpc>
                <a:spcPct val="60000"/>
              </a:lnSpc>
            </a:pPr>
            <a:r>
              <a:rPr lang="ro-RO" altLang="en-US" sz="3600" b="1" dirty="0" smtClean="0"/>
              <a:t>Inductanță</a:t>
            </a:r>
            <a:r>
              <a:rPr lang="en-US" altLang="en-US" sz="3600" dirty="0" smtClean="0"/>
              <a:t> </a:t>
            </a:r>
            <a:r>
              <a:rPr lang="ro-RO" altLang="en-US" sz="3600" dirty="0" smtClean="0"/>
              <a:t>– din spirală din SC cu conductivitate foarte înaltă</a:t>
            </a:r>
            <a:r>
              <a:rPr lang="en-US" altLang="en-US" sz="3600" dirty="0" smtClean="0"/>
              <a:t>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774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85557" y="1016828"/>
            <a:ext cx="4824952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b="1" spc="-5" dirty="0" smtClean="0">
                <a:solidFill>
                  <a:srgbClr val="FF0000"/>
                </a:solidFill>
              </a:rPr>
              <a:t>Inventarea </a:t>
            </a:r>
            <a:r>
              <a:rPr sz="2178" b="1" spc="-5" dirty="0" smtClean="0">
                <a:solidFill>
                  <a:srgbClr val="FF0000"/>
                </a:solidFill>
              </a:rPr>
              <a:t>Tran</a:t>
            </a:r>
            <a:r>
              <a:rPr lang="ro-RO" sz="2178" b="1" spc="-5" dirty="0" smtClean="0">
                <a:solidFill>
                  <a:srgbClr val="FF0000"/>
                </a:solidFill>
              </a:rPr>
              <a:t>z</a:t>
            </a:r>
            <a:r>
              <a:rPr sz="2178" b="1" spc="-5" dirty="0" err="1" smtClean="0">
                <a:solidFill>
                  <a:srgbClr val="FF0000"/>
                </a:solidFill>
              </a:rPr>
              <a:t>istor</a:t>
            </a:r>
            <a:r>
              <a:rPr lang="ro-RO" sz="2178" b="1" spc="-73" dirty="0" smtClean="0">
                <a:solidFill>
                  <a:srgbClr val="FF0000"/>
                </a:solidFill>
              </a:rPr>
              <a:t>ului</a:t>
            </a:r>
            <a:endParaRPr sz="2178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1253" y="1773398"/>
            <a:ext cx="8262770" cy="3766513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743" indent="-311216"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Decemb</a:t>
            </a:r>
            <a:r>
              <a:rPr lang="ro-RO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rie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,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23, 1947 (point</a:t>
            </a:r>
            <a:r>
              <a:rPr sz="2000" spc="-14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contact)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118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Iunie,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30, 1948, </a:t>
            </a:r>
            <a:r>
              <a:rPr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pres</a:t>
            </a:r>
            <a:r>
              <a:rPr lang="en-US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lang="en-US" sz="2000" spc="-5" dirty="0" smtClean="0">
                <a:solidFill>
                  <a:srgbClr val="3C3C3C"/>
                </a:solidFill>
                <a:latin typeface="Arial"/>
                <a:cs typeface="Arial"/>
              </a:rPr>
              <a:t> era </a:t>
            </a:r>
            <a:r>
              <a:rPr lang="en-US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aproape</a:t>
            </a:r>
            <a:r>
              <a:rPr lang="en-US"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US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indiferenta</a:t>
            </a:r>
            <a:r>
              <a:rPr sz="2000" spc="-9" dirty="0" smtClean="0">
                <a:solidFill>
                  <a:srgbClr val="3C3C3C"/>
                </a:solidFill>
                <a:latin typeface="Arial"/>
                <a:cs typeface="Arial"/>
              </a:rPr>
              <a:t> (</a:t>
            </a:r>
            <a:r>
              <a:rPr lang="en-US" sz="2000" spc="-9" dirty="0" smtClean="0">
                <a:solidFill>
                  <a:srgbClr val="3C3C3C"/>
                </a:solidFill>
                <a:latin typeface="Arial"/>
                <a:cs typeface="Arial"/>
              </a:rPr>
              <a:t>T </a:t>
            </a:r>
            <a:r>
              <a:rPr sz="2000" spc="-9" dirty="0" smtClean="0">
                <a:solidFill>
                  <a:srgbClr val="3C3C3C"/>
                </a:solidFill>
                <a:latin typeface="Arial"/>
                <a:cs typeface="Arial"/>
              </a:rPr>
              <a:t>bipolar</a:t>
            </a:r>
            <a:r>
              <a:rPr sz="2000" spc="-9" dirty="0">
                <a:solidFill>
                  <a:srgbClr val="3C3C3C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118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dirty="0" err="1" smtClean="0">
                <a:solidFill>
                  <a:srgbClr val="3C3C3C"/>
                </a:solidFill>
                <a:latin typeface="Arial"/>
                <a:cs typeface="Arial"/>
              </a:rPr>
              <a:t>Inven</a:t>
            </a:r>
            <a:r>
              <a:rPr lang="ro-RO" sz="2000" dirty="0" err="1" smtClean="0">
                <a:solidFill>
                  <a:srgbClr val="3C3C3C"/>
                </a:solidFill>
                <a:latin typeface="Arial"/>
                <a:cs typeface="Arial"/>
              </a:rPr>
              <a:t>ția</a:t>
            </a:r>
            <a:r>
              <a:rPr sz="2000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dirty="0" err="1" smtClean="0">
                <a:solidFill>
                  <a:srgbClr val="3C3C3C"/>
                </a:solidFill>
                <a:latin typeface="Arial"/>
                <a:cs typeface="Arial"/>
              </a:rPr>
              <a:t>tran</a:t>
            </a:r>
            <a:r>
              <a:rPr lang="ro-RO" sz="2000" dirty="0" err="1" smtClean="0">
                <a:solidFill>
                  <a:srgbClr val="3C3C3C"/>
                </a:solidFill>
                <a:latin typeface="Arial"/>
                <a:cs typeface="Arial"/>
              </a:rPr>
              <a:t>zistorului</a:t>
            </a:r>
            <a:r>
              <a:rPr lang="ro-RO" sz="2000" dirty="0" smtClean="0">
                <a:solidFill>
                  <a:srgbClr val="3C3C3C"/>
                </a:solidFill>
                <a:latin typeface="Arial"/>
                <a:cs typeface="Arial"/>
              </a:rPr>
              <a:t> se atribuie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William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Shockley, John Bardeen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sz="2000" spc="23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3C3C3C"/>
                </a:solidFill>
                <a:latin typeface="Arial"/>
                <a:cs typeface="Arial"/>
              </a:rPr>
              <a:t>Walter</a:t>
            </a:r>
            <a:r>
              <a:rPr lang="ro-RO" sz="2000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3C3C3C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C3C3C"/>
                </a:solidFill>
                <a:latin typeface="Arial"/>
                <a:cs typeface="Arial"/>
              </a:rPr>
              <a:t>. Brattein. </a:t>
            </a:r>
            <a:r>
              <a:rPr lang="ro-RO" sz="2000" dirty="0" smtClean="0">
                <a:solidFill>
                  <a:srgbClr val="3C3C3C"/>
                </a:solidFill>
                <a:latin typeface="Arial"/>
                <a:cs typeface="Arial"/>
              </a:rPr>
              <a:t>1956  -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Nobel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Prize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î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n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Fizică</a:t>
            </a:r>
            <a:endParaRPr sz="2000" dirty="0">
              <a:latin typeface="Arial"/>
              <a:cs typeface="Arial"/>
            </a:endParaRPr>
          </a:p>
          <a:p>
            <a:pPr marL="322743" marR="4611" indent="-311216">
              <a:lnSpc>
                <a:spcPct val="130000"/>
              </a:lnSpc>
              <a:spcBef>
                <a:spcPts val="59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Licența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Bell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Laboratories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se desecretizează și publicată și diseminată în presă</a:t>
            </a:r>
            <a:endParaRPr sz="2000" dirty="0">
              <a:latin typeface="Arial"/>
              <a:cs typeface="Arial"/>
            </a:endParaRPr>
          </a:p>
          <a:p>
            <a:pPr marL="322743" indent="-311216">
              <a:spcBef>
                <a:spcPts val="118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1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935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 –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patent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ă eliberată către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O. </a:t>
            </a:r>
            <a:r>
              <a:rPr sz="2000" spc="-5" dirty="0" err="1">
                <a:solidFill>
                  <a:srgbClr val="3C3C3C"/>
                </a:solidFill>
                <a:latin typeface="Arial"/>
                <a:cs typeface="Arial"/>
              </a:rPr>
              <a:t>Heil</a:t>
            </a: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pentru </a:t>
            </a:r>
            <a:r>
              <a:rPr lang="en-US" sz="2000" spc="-5" dirty="0" smtClean="0">
                <a:solidFill>
                  <a:srgbClr val="3C3C3C"/>
                </a:solidFill>
                <a:latin typeface="Arial"/>
                <a:cs typeface="Arial"/>
              </a:rPr>
              <a:t>TEC</a:t>
            </a:r>
            <a:endParaRPr sz="2000" dirty="0">
              <a:latin typeface="Arial"/>
              <a:cs typeface="Arial"/>
            </a:endParaRPr>
          </a:p>
          <a:p>
            <a:pPr marL="322743" marR="131979" indent="-311216">
              <a:lnSpc>
                <a:spcPct val="130300"/>
              </a:lnSpc>
              <a:spcBef>
                <a:spcPts val="59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000" spc="-5" dirty="0">
                <a:solidFill>
                  <a:srgbClr val="3C3C3C"/>
                </a:solidFill>
                <a:latin typeface="Arial"/>
                <a:cs typeface="Arial"/>
              </a:rPr>
              <a:t>1945: Bell Labs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decide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limit</a:t>
            </a:r>
            <a:r>
              <a:rPr lang="ro-RO"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area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 cercetărilor  cu semiconductori elementari 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germanium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000" spc="-5" dirty="0" err="1" smtClean="0">
                <a:solidFill>
                  <a:srgbClr val="3C3C3C"/>
                </a:solidFill>
                <a:latin typeface="Arial"/>
                <a:cs typeface="Arial"/>
              </a:rPr>
              <a:t>silicium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4951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Comportarea Materialelor SC ca: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Dielectrice </a:t>
            </a:r>
            <a:r>
              <a:rPr lang="ro-RO" dirty="0" smtClean="0"/>
              <a:t>(izolatoare bune): SC intrinsec cu puritate înaltă (Si)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Conductoare: </a:t>
            </a:r>
            <a:r>
              <a:rPr lang="ro-RO" dirty="0" smtClean="0"/>
              <a:t>SC puternic dopate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8822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335380" y="432648"/>
            <a:ext cx="1188620" cy="567151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1873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20" y="841789"/>
            <a:ext cx="23812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" y="1196196"/>
            <a:ext cx="26019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" y="446049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William Smith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10707" y="4827203"/>
            <a:ext cx="37344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o-RO" altLang="en-US" sz="2800" b="1" i="1" dirty="0" smtClean="0"/>
              <a:t>Descoperă fotoconductivitatea Se  și a inventat fotometru pe </a:t>
            </a:r>
            <a:r>
              <a:rPr lang="ro-RO" altLang="en-US" sz="2800" b="1" i="1" dirty="0" err="1" smtClean="0"/>
              <a:t>selen</a:t>
            </a:r>
            <a:endParaRPr lang="en-US" altLang="en-US" sz="2800" b="1" i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020" y="1553779"/>
            <a:ext cx="4004780" cy="30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093870" y="1601937"/>
            <a:ext cx="1293602" cy="5322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b="1" smtClean="0"/>
              <a:t>1874</a:t>
            </a:r>
            <a:endParaRPr lang="en-US" altLang="en-US" b="1" dirty="0" smtClean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0" y="4875362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Ferdinand Braun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080294" y="5110297"/>
            <a:ext cx="57076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ro-RO" altLang="en-US" sz="2800" b="1" i="1" dirty="0" smtClean="0"/>
              <a:t>Primul dispozitiv semiconductor redresor pe PbS</a:t>
            </a:r>
            <a:endParaRPr lang="en-US" altLang="en-US" sz="1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866" y="1553779"/>
            <a:ext cx="2670158" cy="21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027889" y="3624279"/>
            <a:ext cx="27526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 smtClean="0"/>
              <a:t>Radio</a:t>
            </a:r>
            <a:r>
              <a:rPr lang="ro-RO" altLang="en-US" sz="2000" b="1" i="1" dirty="0" smtClean="0"/>
              <a:t>receptoarele necesită un redresor pentru detectarea semnalului </a:t>
            </a:r>
            <a:endParaRPr lang="en-US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862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Elemente</a:t>
            </a:r>
            <a:r>
              <a:rPr lang="en-US" dirty="0" smtClean="0"/>
              <a:t> de </a:t>
            </a:r>
            <a:r>
              <a:rPr lang="en-US" dirty="0" err="1" smtClean="0"/>
              <a:t>cristalofizic</a:t>
            </a:r>
            <a:r>
              <a:rPr lang="ro-RO" dirty="0" smtClean="0"/>
              <a:t>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75299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Celula elementară și rețeaua cristalină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6125"/>
            <a:ext cx="8695426" cy="2366094"/>
          </a:xfrm>
        </p:spPr>
        <p:txBody>
          <a:bodyPr/>
          <a:lstStyle/>
          <a:p>
            <a:r>
              <a:rPr lang="en-GB" dirty="0" err="1"/>
              <a:t>Celula</a:t>
            </a:r>
            <a:r>
              <a:rPr lang="en-GB" dirty="0"/>
              <a:t> </a:t>
            </a:r>
            <a:r>
              <a:rPr lang="en-GB" dirty="0" err="1"/>
              <a:t>cristalina</a:t>
            </a:r>
            <a:r>
              <a:rPr lang="en-GB" dirty="0"/>
              <a:t>: </a:t>
            </a:r>
            <a:r>
              <a:rPr lang="en-GB" dirty="0" err="1"/>
              <a:t>unitatea</a:t>
            </a:r>
            <a:r>
              <a:rPr lang="en-GB" dirty="0"/>
              <a:t> </a:t>
            </a:r>
            <a:r>
              <a:rPr lang="en-GB" dirty="0" err="1" smtClean="0"/>
              <a:t>structurala</a:t>
            </a:r>
            <a:r>
              <a:rPr lang="ro-RO" dirty="0" smtClean="0"/>
              <a:t> </a:t>
            </a:r>
            <a:r>
              <a:rPr lang="en-GB" dirty="0" smtClean="0"/>
              <a:t>care </a:t>
            </a:r>
            <a:r>
              <a:rPr lang="en-GB" dirty="0" err="1"/>
              <a:t>pastreaza</a:t>
            </a:r>
            <a:r>
              <a:rPr lang="en-GB" dirty="0"/>
              <a:t> </a:t>
            </a:r>
            <a:r>
              <a:rPr lang="en-GB" dirty="0" err="1" smtClean="0"/>
              <a:t>caracteristicile</a:t>
            </a:r>
            <a:r>
              <a:rPr lang="ro-RO" dirty="0" smtClean="0"/>
              <a:t> </a:t>
            </a:r>
            <a:r>
              <a:rPr lang="en-GB" dirty="0" err="1" smtClean="0"/>
              <a:t>cristalului</a:t>
            </a:r>
            <a:r>
              <a:rPr lang="en-GB" dirty="0" smtClean="0"/>
              <a:t> </a:t>
            </a:r>
            <a:r>
              <a:rPr lang="en-GB" dirty="0"/>
              <a:t>3D. </a:t>
            </a:r>
            <a:endParaRPr lang="ro-RO" dirty="0" smtClean="0"/>
          </a:p>
          <a:p>
            <a:r>
              <a:rPr lang="en-GB" dirty="0" err="1" smtClean="0"/>
              <a:t>Prin</a:t>
            </a:r>
            <a:r>
              <a:rPr lang="en-GB" dirty="0" smtClean="0"/>
              <a:t> </a:t>
            </a:r>
            <a:r>
              <a:rPr lang="en-GB" dirty="0" err="1"/>
              <a:t>repetare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smtClean="0"/>
              <a:t>3</a:t>
            </a:r>
            <a:r>
              <a:rPr lang="ro-RO" dirty="0" smtClean="0"/>
              <a:t> </a:t>
            </a:r>
            <a:r>
              <a:rPr lang="en-GB" dirty="0" smtClean="0"/>
              <a:t>axe </a:t>
            </a:r>
            <a:r>
              <a:rPr lang="en-GB" dirty="0"/>
              <a:t>se </a:t>
            </a:r>
            <a:r>
              <a:rPr lang="en-GB" dirty="0" err="1"/>
              <a:t>genereaza</a:t>
            </a:r>
            <a:r>
              <a:rPr lang="en-GB" dirty="0"/>
              <a:t> </a:t>
            </a:r>
            <a:r>
              <a:rPr lang="en-GB" dirty="0" err="1"/>
              <a:t>cristalul</a:t>
            </a:r>
            <a:r>
              <a:rPr lang="en-GB" dirty="0"/>
              <a:t>.</a:t>
            </a:r>
          </a:p>
          <a:p>
            <a:r>
              <a:rPr lang="en-GB" dirty="0" err="1"/>
              <a:t>Celula</a:t>
            </a:r>
            <a:r>
              <a:rPr lang="en-GB" dirty="0"/>
              <a:t> </a:t>
            </a:r>
            <a:r>
              <a:rPr lang="en-GB" dirty="0" err="1"/>
              <a:t>elementara</a:t>
            </a:r>
            <a:r>
              <a:rPr lang="en-GB" dirty="0"/>
              <a:t>: </a:t>
            </a:r>
            <a:r>
              <a:rPr lang="en-GB" dirty="0" err="1"/>
              <a:t>cea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smtClean="0"/>
              <a:t>mica</a:t>
            </a:r>
            <a:r>
              <a:rPr lang="ro-RO" dirty="0" smtClean="0"/>
              <a:t> </a:t>
            </a:r>
            <a:r>
              <a:rPr lang="en-GB" dirty="0" err="1" smtClean="0"/>
              <a:t>formatiune</a:t>
            </a:r>
            <a:r>
              <a:rPr lang="en-GB" dirty="0" smtClean="0"/>
              <a:t> </a:t>
            </a:r>
            <a:r>
              <a:rPr lang="en-GB" dirty="0"/>
              <a:t>3D de </a:t>
            </a:r>
            <a:r>
              <a:rPr lang="en-GB" dirty="0" err="1"/>
              <a:t>atomi</a:t>
            </a:r>
            <a:r>
              <a:rPr lang="en-GB" dirty="0"/>
              <a:t> care </a:t>
            </a:r>
            <a:r>
              <a:rPr lang="en-GB" dirty="0" err="1" smtClean="0"/>
              <a:t>prin</a:t>
            </a:r>
            <a:r>
              <a:rPr lang="ro-RO" dirty="0" smtClean="0"/>
              <a:t> </a:t>
            </a:r>
            <a:r>
              <a:rPr lang="en-GB" dirty="0" err="1" smtClean="0"/>
              <a:t>repetare</a:t>
            </a:r>
            <a:r>
              <a:rPr lang="en-GB" dirty="0" smtClean="0"/>
              <a:t> </a:t>
            </a:r>
            <a:r>
              <a:rPr lang="en-GB" dirty="0" err="1"/>
              <a:t>genereaza</a:t>
            </a:r>
            <a:r>
              <a:rPr lang="en-GB" dirty="0"/>
              <a:t> </a:t>
            </a:r>
            <a:r>
              <a:rPr lang="en-GB" dirty="0" err="1"/>
              <a:t>reteaua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ro-RO" dirty="0" smtClean="0"/>
              <a:t>  </a:t>
            </a:r>
            <a:r>
              <a:rPr lang="en-GB" dirty="0" smtClean="0"/>
              <a:t>(</a:t>
            </a:r>
            <a:r>
              <a:rPr lang="en-GB" dirty="0" err="1"/>
              <a:t>diferente</a:t>
            </a:r>
            <a:r>
              <a:rPr lang="en-GB" dirty="0"/>
              <a:t> la </a:t>
            </a:r>
            <a:r>
              <a:rPr lang="en-GB" dirty="0" err="1"/>
              <a:t>sistemul</a:t>
            </a:r>
            <a:r>
              <a:rPr lang="en-GB" dirty="0"/>
              <a:t> hexagonal)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188" y="3363699"/>
            <a:ext cx="3687047" cy="34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27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15" y="149430"/>
            <a:ext cx="10940322" cy="6708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35345" y="1260259"/>
            <a:ext cx="224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>
                <a:solidFill>
                  <a:srgbClr val="FF0000"/>
                </a:solidFill>
              </a:rPr>
              <a:t>(rețelele BRAVAIS</a:t>
            </a:r>
            <a:r>
              <a:rPr lang="ro-RO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722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647" y="301012"/>
            <a:ext cx="8763000" cy="688034"/>
          </a:xfrm>
        </p:spPr>
        <p:txBody>
          <a:bodyPr>
            <a:normAutofit/>
          </a:bodyPr>
          <a:lstStyle/>
          <a:p>
            <a:pPr algn="ctr"/>
            <a:r>
              <a:rPr lang="ro-RO" dirty="0" smtClean="0">
                <a:solidFill>
                  <a:srgbClr val="FF0000"/>
                </a:solidFill>
              </a:rPr>
              <a:t>Sisteme cristalografice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134" y="989046"/>
            <a:ext cx="10858115" cy="5802371"/>
          </a:xfrm>
        </p:spPr>
        <p:txBody>
          <a:bodyPr>
            <a:normAutofit/>
          </a:bodyPr>
          <a:lstStyle/>
          <a:p>
            <a:r>
              <a:rPr lang="en-GB" dirty="0" err="1" smtClean="0"/>
              <a:t>Diferenţierea</a:t>
            </a:r>
            <a:r>
              <a:rPr lang="en-GB" dirty="0" smtClean="0"/>
              <a:t> </a:t>
            </a:r>
            <a:r>
              <a:rPr lang="en-GB" dirty="0" err="1" smtClean="0"/>
              <a:t>dintre</a:t>
            </a:r>
            <a:r>
              <a:rPr lang="en-GB" dirty="0" smtClean="0"/>
              <a:t> </a:t>
            </a:r>
            <a:r>
              <a:rPr lang="en-GB" dirty="0" err="1" smtClean="0"/>
              <a:t>sisteme</a:t>
            </a:r>
            <a:r>
              <a:rPr lang="en-GB" dirty="0" smtClean="0"/>
              <a:t> se </a:t>
            </a:r>
            <a:r>
              <a:rPr lang="en-GB" dirty="0" err="1" smtClean="0"/>
              <a:t>realizează</a:t>
            </a:r>
            <a:r>
              <a:rPr lang="en-GB" dirty="0" smtClean="0"/>
              <a:t> conform </a:t>
            </a:r>
            <a:r>
              <a:rPr lang="en-GB" dirty="0" err="1" smtClean="0">
                <a:solidFill>
                  <a:srgbClr val="FF0000"/>
                </a:solidFill>
              </a:rPr>
              <a:t>axelor</a:t>
            </a:r>
            <a:r>
              <a:rPr lang="en-GB" dirty="0" smtClean="0">
                <a:solidFill>
                  <a:srgbClr val="FF0000"/>
                </a:solidFill>
              </a:rPr>
              <a:t> de </a:t>
            </a:r>
            <a:r>
              <a:rPr lang="en-GB" dirty="0" err="1" smtClean="0">
                <a:solidFill>
                  <a:srgbClr val="FF0000"/>
                </a:solidFill>
              </a:rPr>
              <a:t>simetrie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ale </a:t>
            </a:r>
            <a:r>
              <a:rPr lang="en-GB" dirty="0" err="1" smtClean="0"/>
              <a:t>cristalelor</a:t>
            </a:r>
            <a:r>
              <a:rPr lang="en-GB" dirty="0" smtClean="0"/>
              <a:t> </a:t>
            </a:r>
            <a:r>
              <a:rPr lang="en-GB" dirty="0" err="1" smtClean="0"/>
              <a:t>şi</a:t>
            </a:r>
            <a:r>
              <a:rPr lang="ro-RO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unghiurilor</a:t>
            </a:r>
            <a:r>
              <a:rPr lang="en-GB" dirty="0" smtClean="0"/>
              <a:t> </a:t>
            </a:r>
            <a:r>
              <a:rPr lang="en-GB" dirty="0" err="1" smtClean="0"/>
              <a:t>în</a:t>
            </a:r>
            <a:r>
              <a:rPr lang="en-GB" dirty="0" smtClean="0"/>
              <a:t> care se </a:t>
            </a:r>
            <a:r>
              <a:rPr lang="en-GB" dirty="0" err="1" smtClean="0"/>
              <a:t>intersectează</a:t>
            </a:r>
            <a:r>
              <a:rPr lang="en-GB" dirty="0" smtClean="0"/>
              <a:t> </a:t>
            </a:r>
            <a:r>
              <a:rPr lang="en-GB" dirty="0" err="1" smtClean="0"/>
              <a:t>aceste</a:t>
            </a:r>
            <a:r>
              <a:rPr lang="en-GB" dirty="0" smtClean="0"/>
              <a:t> axe.</a:t>
            </a:r>
          </a:p>
          <a:p>
            <a:r>
              <a:rPr lang="en-GB" dirty="0" err="1" smtClean="0"/>
              <a:t>Axa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simetrie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o </a:t>
            </a:r>
            <a:r>
              <a:rPr lang="en-GB" dirty="0" err="1"/>
              <a:t>linie</a:t>
            </a:r>
            <a:r>
              <a:rPr lang="en-GB" dirty="0"/>
              <a:t> </a:t>
            </a:r>
            <a:r>
              <a:rPr lang="en-GB" dirty="0" err="1"/>
              <a:t>imaginară</a:t>
            </a:r>
            <a:r>
              <a:rPr lang="en-GB" dirty="0"/>
              <a:t> </a:t>
            </a:r>
            <a:r>
              <a:rPr lang="en-GB" dirty="0" err="1"/>
              <a:t>trasată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en-GB" dirty="0" err="1"/>
              <a:t>centrul</a:t>
            </a:r>
            <a:r>
              <a:rPr lang="en-GB" dirty="0"/>
              <a:t> </a:t>
            </a:r>
            <a:r>
              <a:rPr lang="en-GB" dirty="0" err="1"/>
              <a:t>cristalului</a:t>
            </a:r>
            <a:r>
              <a:rPr lang="en-GB" dirty="0"/>
              <a:t> de </a:t>
            </a:r>
            <a:r>
              <a:rPr lang="en-GB" dirty="0" smtClean="0"/>
              <a:t>la</a:t>
            </a:r>
            <a:r>
              <a:rPr lang="ro-RO" dirty="0" smtClean="0"/>
              <a:t> </a:t>
            </a:r>
            <a:r>
              <a:rPr lang="en-GB" dirty="0" err="1" smtClean="0"/>
              <a:t>mijlocul</a:t>
            </a:r>
            <a:r>
              <a:rPr lang="en-GB" dirty="0" smtClean="0"/>
              <a:t> </a:t>
            </a:r>
            <a:r>
              <a:rPr lang="en-GB" dirty="0" err="1"/>
              <a:t>feţelor</a:t>
            </a:r>
            <a:r>
              <a:rPr lang="en-GB" dirty="0"/>
              <a:t> </a:t>
            </a:r>
            <a:r>
              <a:rPr lang="en-GB" dirty="0" err="1"/>
              <a:t>opuse</a:t>
            </a:r>
            <a:r>
              <a:rPr lang="en-GB" dirty="0"/>
              <a:t>.</a:t>
            </a:r>
          </a:p>
          <a:p>
            <a:r>
              <a:rPr lang="en-GB" dirty="0" smtClean="0"/>
              <a:t>Forma </a:t>
            </a:r>
            <a:r>
              <a:rPr lang="en-GB" dirty="0" err="1"/>
              <a:t>structurii</a:t>
            </a:r>
            <a:r>
              <a:rPr lang="en-GB" dirty="0"/>
              <a:t> </a:t>
            </a:r>
            <a:r>
              <a:rPr lang="en-GB" dirty="0" err="1"/>
              <a:t>determină</a:t>
            </a:r>
            <a:r>
              <a:rPr lang="en-GB" dirty="0"/>
              <a:t> </a:t>
            </a:r>
            <a:r>
              <a:rPr lang="en-GB" dirty="0" err="1"/>
              <a:t>atât</a:t>
            </a:r>
            <a:r>
              <a:rPr lang="en-GB" dirty="0"/>
              <a:t> </a:t>
            </a:r>
            <a:r>
              <a:rPr lang="en-GB" dirty="0" err="1"/>
              <a:t>sistemul</a:t>
            </a:r>
            <a:r>
              <a:rPr lang="en-GB" dirty="0"/>
              <a:t> </a:t>
            </a:r>
            <a:r>
              <a:rPr lang="en-GB" dirty="0" err="1" smtClean="0"/>
              <a:t>cristalografic</a:t>
            </a:r>
            <a:r>
              <a:rPr lang="ro-RO" dirty="0" smtClean="0"/>
              <a:t> </a:t>
            </a:r>
            <a:r>
              <a:rPr lang="en-GB" dirty="0" err="1" smtClean="0"/>
              <a:t>căruia</a:t>
            </a:r>
            <a:r>
              <a:rPr lang="en-GB" dirty="0" smtClean="0"/>
              <a:t> </a:t>
            </a:r>
            <a:r>
              <a:rPr lang="en-GB" dirty="0" err="1"/>
              <a:t>îi</a:t>
            </a:r>
            <a:r>
              <a:rPr lang="en-GB" dirty="0"/>
              <a:t> </a:t>
            </a:r>
            <a:r>
              <a:rPr lang="en-GB" dirty="0" err="1"/>
              <a:t>aparţine</a:t>
            </a:r>
            <a:r>
              <a:rPr lang="en-GB" dirty="0"/>
              <a:t> un mineral, </a:t>
            </a:r>
            <a:r>
              <a:rPr lang="en-GB" dirty="0" err="1"/>
              <a:t>cât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proprietăţile</a:t>
            </a:r>
            <a:r>
              <a:rPr lang="en-GB" dirty="0"/>
              <a:t> sale </a:t>
            </a:r>
            <a:r>
              <a:rPr lang="en-GB" dirty="0" err="1"/>
              <a:t>fizice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</a:t>
            </a:r>
            <a:r>
              <a:rPr lang="en-GB" dirty="0" err="1"/>
              <a:t>aspectul</a:t>
            </a:r>
            <a:r>
              <a:rPr lang="en-GB" dirty="0"/>
              <a:t> </a:t>
            </a:r>
            <a:r>
              <a:rPr lang="en-GB" dirty="0" err="1"/>
              <a:t>său</a:t>
            </a:r>
            <a:r>
              <a:rPr lang="en-GB" dirty="0"/>
              <a:t> exterior</a:t>
            </a:r>
            <a:r>
              <a:rPr lang="en-GB" dirty="0" smtClean="0"/>
              <a:t>.</a:t>
            </a:r>
            <a:r>
              <a:rPr lang="ro-RO" dirty="0" smtClean="0"/>
              <a:t> </a:t>
            </a:r>
            <a:r>
              <a:rPr lang="en-GB" dirty="0" err="1" smtClean="0"/>
              <a:t>Fiecare</a:t>
            </a:r>
            <a:r>
              <a:rPr lang="en-GB" dirty="0" smtClean="0"/>
              <a:t> </a:t>
            </a:r>
            <a:r>
              <a:rPr lang="en-GB" dirty="0"/>
              <a:t>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şapte</a:t>
            </a:r>
            <a:r>
              <a:rPr lang="en-GB" dirty="0"/>
              <a:t> </a:t>
            </a:r>
            <a:r>
              <a:rPr lang="en-GB" dirty="0" err="1"/>
              <a:t>sisteme</a:t>
            </a:r>
            <a:r>
              <a:rPr lang="en-GB" dirty="0"/>
              <a:t> </a:t>
            </a:r>
            <a:r>
              <a:rPr lang="en-GB" dirty="0" err="1"/>
              <a:t>cristalografice</a:t>
            </a:r>
            <a:r>
              <a:rPr lang="en-GB" dirty="0"/>
              <a:t> </a:t>
            </a:r>
            <a:r>
              <a:rPr lang="en-GB" dirty="0" err="1"/>
              <a:t>prezintă</a:t>
            </a:r>
            <a:r>
              <a:rPr lang="en-GB" dirty="0"/>
              <a:t> o </a:t>
            </a:r>
            <a:r>
              <a:rPr lang="en-GB" dirty="0" err="1"/>
              <a:t>reţea</a:t>
            </a:r>
            <a:r>
              <a:rPr lang="en-GB" dirty="0"/>
              <a:t> </a:t>
            </a:r>
            <a:r>
              <a:rPr lang="en-GB" dirty="0" err="1"/>
              <a:t>cristalină</a:t>
            </a:r>
            <a:r>
              <a:rPr lang="en-GB" dirty="0"/>
              <a:t> </a:t>
            </a:r>
            <a:r>
              <a:rPr lang="en-GB" dirty="0" err="1"/>
              <a:t>distinctă</a:t>
            </a:r>
            <a:r>
              <a:rPr lang="en-GB" dirty="0" smtClean="0"/>
              <a:t>.</a:t>
            </a:r>
            <a:endParaRPr lang="ro-RO" dirty="0" smtClean="0"/>
          </a:p>
          <a:p>
            <a:r>
              <a:rPr lang="ro-RO" dirty="0" smtClean="0"/>
              <a:t>Mai sunt 7 sisteme cristalografice </a:t>
            </a:r>
            <a:r>
              <a:rPr lang="ro-RO" dirty="0" smtClean="0">
                <a:solidFill>
                  <a:srgbClr val="FF0000"/>
                </a:solidFill>
              </a:rPr>
              <a:t>derivate de bază </a:t>
            </a:r>
            <a:r>
              <a:rPr lang="ro-RO" dirty="0" smtClean="0"/>
              <a:t>(atomii în centrele volumelor sau fețelor) + </a:t>
            </a:r>
            <a:r>
              <a:rPr lang="ro-RO" dirty="0" smtClean="0">
                <a:solidFill>
                  <a:srgbClr val="FF0000"/>
                </a:solidFill>
              </a:rPr>
              <a:t>alte sisteme derivate</a:t>
            </a:r>
            <a:r>
              <a:rPr lang="ro-RO" dirty="0" smtClean="0"/>
              <a:t> (atomii plasați în alte poziții)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033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crystallographic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6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17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051" y="170382"/>
            <a:ext cx="8763000" cy="1049337"/>
          </a:xfrm>
        </p:spPr>
        <p:txBody>
          <a:bodyPr>
            <a:normAutofit/>
          </a:bodyPr>
          <a:lstStyle/>
          <a:p>
            <a:r>
              <a:rPr lang="ro-RO" dirty="0" smtClean="0"/>
              <a:t>Influența structurii cristaline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0" y="1885544"/>
            <a:ext cx="11656455" cy="4408724"/>
          </a:xfrm>
        </p:spPr>
        <p:txBody>
          <a:bodyPr/>
          <a:lstStyle/>
          <a:p>
            <a:r>
              <a:rPr lang="en-GB" sz="2800" dirty="0"/>
              <a:t>Plan de </a:t>
            </a:r>
            <a:r>
              <a:rPr lang="en-GB" sz="2800" dirty="0" err="1"/>
              <a:t>alunecare</a:t>
            </a:r>
            <a:r>
              <a:rPr lang="en-GB" sz="2800" dirty="0"/>
              <a:t>: plan cu </a:t>
            </a:r>
            <a:r>
              <a:rPr lang="en-GB" sz="2800" dirty="0" err="1"/>
              <a:t>numar</a:t>
            </a:r>
            <a:r>
              <a:rPr lang="en-GB" sz="2800" dirty="0"/>
              <a:t> maxim de </a:t>
            </a:r>
            <a:r>
              <a:rPr lang="en-GB" sz="2800" dirty="0" err="1"/>
              <a:t>atomi</a:t>
            </a:r>
            <a:r>
              <a:rPr lang="en-GB" sz="2800" dirty="0"/>
              <a:t> </a:t>
            </a:r>
            <a:r>
              <a:rPr lang="en-GB" sz="2800" dirty="0" smtClean="0"/>
              <a:t>in</a:t>
            </a:r>
            <a:r>
              <a:rPr lang="ro-RO" sz="2800" dirty="0" smtClean="0"/>
              <a:t> </a:t>
            </a:r>
            <a:r>
              <a:rPr lang="en-GB" sz="2800" dirty="0" err="1" smtClean="0"/>
              <a:t>interiorul</a:t>
            </a:r>
            <a:r>
              <a:rPr lang="en-GB" sz="2800" dirty="0" smtClean="0"/>
              <a:t> </a:t>
            </a:r>
            <a:r>
              <a:rPr lang="en-GB" sz="2800" dirty="0" err="1" smtClean="0"/>
              <a:t>celulei</a:t>
            </a:r>
            <a:r>
              <a:rPr lang="ro-RO" sz="2800" dirty="0" smtClean="0"/>
              <a:t> </a:t>
            </a:r>
            <a:r>
              <a:rPr lang="en-GB" sz="2800" dirty="0" smtClean="0"/>
              <a:t>(= </a:t>
            </a:r>
            <a:r>
              <a:rPr lang="en-GB" sz="2800" dirty="0"/>
              <a:t>plan de </a:t>
            </a:r>
            <a:r>
              <a:rPr lang="en-GB" sz="2800" dirty="0" err="1"/>
              <a:t>densitate</a:t>
            </a:r>
            <a:r>
              <a:rPr lang="en-GB" sz="2800" dirty="0"/>
              <a:t> </a:t>
            </a:r>
            <a:r>
              <a:rPr lang="en-GB" sz="2800" dirty="0" err="1"/>
              <a:t>atomica</a:t>
            </a:r>
            <a:r>
              <a:rPr lang="en-GB" sz="2800" dirty="0"/>
              <a:t> maxima)</a:t>
            </a:r>
          </a:p>
          <a:p>
            <a:r>
              <a:rPr lang="en-GB" sz="2800" dirty="0" err="1">
                <a:solidFill>
                  <a:srgbClr val="FF0000"/>
                </a:solidFill>
              </a:rPr>
              <a:t>deformatiile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in </a:t>
            </a:r>
            <a:r>
              <a:rPr lang="en-GB" sz="2800" dirty="0" err="1"/>
              <a:t>cristal</a:t>
            </a:r>
            <a:r>
              <a:rPr lang="en-GB" sz="2800" dirty="0"/>
              <a:t> - in principal in </a:t>
            </a:r>
            <a:r>
              <a:rPr lang="en-GB" sz="2800" dirty="0" err="1"/>
              <a:t>planele</a:t>
            </a:r>
            <a:r>
              <a:rPr lang="en-GB" sz="2800" dirty="0"/>
              <a:t> de </a:t>
            </a:r>
            <a:r>
              <a:rPr lang="en-GB" sz="2800" dirty="0" err="1" smtClean="0"/>
              <a:t>alunecare</a:t>
            </a:r>
            <a:r>
              <a:rPr lang="ro-RO" sz="2800" dirty="0" smtClean="0"/>
              <a:t> </a:t>
            </a:r>
          </a:p>
          <a:p>
            <a:r>
              <a:rPr lang="ro-RO" sz="2800" dirty="0"/>
              <a:t> </a:t>
            </a:r>
            <a:r>
              <a:rPr lang="ro-RO" sz="2800" dirty="0" smtClean="0"/>
              <a:t>                                </a:t>
            </a:r>
            <a:r>
              <a:rPr lang="en-GB" sz="2800" dirty="0" err="1" smtClean="0"/>
              <a:t>numar</a:t>
            </a:r>
            <a:r>
              <a:rPr lang="en-GB" sz="2800" dirty="0" smtClean="0"/>
              <a:t> </a:t>
            </a:r>
            <a:r>
              <a:rPr lang="en-GB" sz="2800" dirty="0"/>
              <a:t>mare de plane de </a:t>
            </a:r>
            <a:r>
              <a:rPr lang="en-GB" sz="2800" dirty="0" err="1"/>
              <a:t>alunecare</a:t>
            </a:r>
            <a:r>
              <a:rPr lang="en-GB" sz="2800" dirty="0"/>
              <a:t> → </a:t>
            </a:r>
            <a:r>
              <a:rPr lang="en-GB" sz="2800" i="1" dirty="0" err="1"/>
              <a:t>plasticitate</a:t>
            </a:r>
            <a:r>
              <a:rPr lang="en-GB" sz="2800" i="1" dirty="0"/>
              <a:t> </a:t>
            </a:r>
            <a:r>
              <a:rPr lang="en-GB" sz="2800" i="1" dirty="0" err="1"/>
              <a:t>buna</a:t>
            </a:r>
            <a:endParaRPr lang="en-GB" sz="2800" i="1" dirty="0"/>
          </a:p>
          <a:p>
            <a:r>
              <a:rPr lang="en-GB" sz="2800" dirty="0">
                <a:solidFill>
                  <a:srgbClr val="FF0000"/>
                </a:solidFill>
              </a:rPr>
              <a:t>cfc (8)</a:t>
            </a:r>
            <a:r>
              <a:rPr lang="en-GB" sz="2800" dirty="0"/>
              <a:t> </a:t>
            </a:r>
            <a:r>
              <a:rPr lang="en-GB" sz="2800" dirty="0" err="1"/>
              <a:t>cea</a:t>
            </a:r>
            <a:r>
              <a:rPr lang="en-GB" sz="2800" dirty="0"/>
              <a:t> </a:t>
            </a:r>
            <a:r>
              <a:rPr lang="en-GB" sz="2800" dirty="0" err="1"/>
              <a:t>mai</a:t>
            </a:r>
            <a:r>
              <a:rPr lang="en-GB" sz="2800" dirty="0"/>
              <a:t> </a:t>
            </a:r>
            <a:r>
              <a:rPr lang="en-GB" sz="2800" dirty="0" err="1"/>
              <a:t>buna</a:t>
            </a:r>
            <a:r>
              <a:rPr lang="en-GB" sz="2800" dirty="0"/>
              <a:t> </a:t>
            </a:r>
            <a:r>
              <a:rPr lang="en-GB" sz="2800" dirty="0" err="1"/>
              <a:t>plasticitate</a:t>
            </a:r>
            <a:r>
              <a:rPr lang="en-GB" sz="2800" dirty="0"/>
              <a:t>, </a:t>
            </a:r>
            <a:r>
              <a:rPr lang="en-GB" sz="2800" dirty="0" err="1"/>
              <a:t>rezistenta</a:t>
            </a:r>
            <a:r>
              <a:rPr lang="en-GB" sz="2800" dirty="0"/>
              <a:t> / </a:t>
            </a:r>
            <a:r>
              <a:rPr lang="en-GB" sz="2800" dirty="0" err="1"/>
              <a:t>duritate</a:t>
            </a:r>
            <a:r>
              <a:rPr lang="en-GB" sz="2800" dirty="0"/>
              <a:t> mica</a:t>
            </a:r>
          </a:p>
          <a:p>
            <a:r>
              <a:rPr lang="en-GB" sz="2800" dirty="0" err="1">
                <a:solidFill>
                  <a:srgbClr val="FF0000"/>
                </a:solidFill>
              </a:rPr>
              <a:t>cvc</a:t>
            </a:r>
            <a:r>
              <a:rPr lang="en-GB" sz="2800" dirty="0">
                <a:solidFill>
                  <a:srgbClr val="FF0000"/>
                </a:solidFill>
              </a:rPr>
              <a:t> (6)</a:t>
            </a:r>
            <a:r>
              <a:rPr lang="en-GB" sz="2800" dirty="0"/>
              <a:t> </a:t>
            </a:r>
            <a:r>
              <a:rPr lang="en-GB" sz="2800" dirty="0" err="1"/>
              <a:t>plasticitate</a:t>
            </a:r>
            <a:r>
              <a:rPr lang="en-GB" sz="2800" dirty="0"/>
              <a:t> </a:t>
            </a:r>
            <a:r>
              <a:rPr lang="en-GB" sz="2800" dirty="0" err="1"/>
              <a:t>mai</a:t>
            </a:r>
            <a:r>
              <a:rPr lang="en-GB" sz="2800" dirty="0"/>
              <a:t> </a:t>
            </a:r>
            <a:r>
              <a:rPr lang="en-GB" sz="2800" dirty="0" err="1"/>
              <a:t>scazuta</a:t>
            </a:r>
            <a:r>
              <a:rPr lang="en-GB" sz="2800" dirty="0"/>
              <a:t>, </a:t>
            </a:r>
            <a:r>
              <a:rPr lang="en-GB" sz="2800" dirty="0" err="1"/>
              <a:t>rezistenta</a:t>
            </a:r>
            <a:r>
              <a:rPr lang="en-GB" sz="2800" dirty="0"/>
              <a:t> / </a:t>
            </a:r>
            <a:r>
              <a:rPr lang="en-GB" sz="2800" dirty="0" err="1"/>
              <a:t>duritate</a:t>
            </a:r>
            <a:r>
              <a:rPr lang="en-GB" sz="2800" dirty="0"/>
              <a:t> mare</a:t>
            </a:r>
          </a:p>
          <a:p>
            <a:r>
              <a:rPr lang="en-GB" sz="2800" dirty="0" err="1">
                <a:solidFill>
                  <a:srgbClr val="FF0000"/>
                </a:solidFill>
              </a:rPr>
              <a:t>hc</a:t>
            </a:r>
            <a:r>
              <a:rPr lang="en-GB" sz="2800" dirty="0">
                <a:solidFill>
                  <a:srgbClr val="FF0000"/>
                </a:solidFill>
              </a:rPr>
              <a:t> (2)</a:t>
            </a:r>
            <a:r>
              <a:rPr lang="en-GB" sz="2800" dirty="0"/>
              <a:t> (</a:t>
            </a:r>
            <a:r>
              <a:rPr lang="en-GB" sz="2800" dirty="0" err="1"/>
              <a:t>planele</a:t>
            </a:r>
            <a:r>
              <a:rPr lang="en-GB" sz="2800" dirty="0"/>
              <a:t> de </a:t>
            </a:r>
            <a:r>
              <a:rPr lang="en-GB" sz="2800" dirty="0" err="1"/>
              <a:t>baza</a:t>
            </a:r>
            <a:r>
              <a:rPr lang="en-GB" sz="2800" dirty="0"/>
              <a:t>) – </a:t>
            </a:r>
            <a:r>
              <a:rPr lang="en-GB" sz="2800" dirty="0" err="1"/>
              <a:t>plasticitate</a:t>
            </a:r>
            <a:r>
              <a:rPr lang="en-GB" sz="2800" dirty="0"/>
              <a:t> </a:t>
            </a:r>
            <a:r>
              <a:rPr lang="en-GB" sz="2800" dirty="0" err="1"/>
              <a:t>scazuta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87307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921" y="263689"/>
            <a:ext cx="8763000" cy="1049337"/>
          </a:xfrm>
        </p:spPr>
        <p:txBody>
          <a:bodyPr/>
          <a:lstStyle/>
          <a:p>
            <a:r>
              <a:rPr lang="ro-RO" dirty="0" smtClean="0"/>
              <a:t>Modalități de cristalizare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54" y="2127379"/>
            <a:ext cx="10950184" cy="35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6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100" y="263689"/>
            <a:ext cx="8763000" cy="1049337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Structura cristalelor reale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788" y="914400"/>
            <a:ext cx="10872428" cy="5766317"/>
          </a:xfrm>
        </p:spPr>
        <p:txBody>
          <a:bodyPr/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Defecte</a:t>
            </a:r>
            <a:r>
              <a:rPr lang="en-GB" b="1" dirty="0">
                <a:solidFill>
                  <a:srgbClr val="FF0000"/>
                </a:solidFill>
              </a:rPr>
              <a:t> ale </a:t>
            </a:r>
            <a:r>
              <a:rPr lang="en-GB" b="1" dirty="0" err="1">
                <a:solidFill>
                  <a:srgbClr val="FF0000"/>
                </a:solidFill>
              </a:rPr>
              <a:t>cristalelor</a:t>
            </a:r>
            <a:r>
              <a:rPr lang="en-GB" b="1" dirty="0">
                <a:solidFill>
                  <a:srgbClr val="FF0000"/>
                </a:solidFill>
              </a:rPr>
              <a:t>:</a:t>
            </a:r>
          </a:p>
          <a:p>
            <a:r>
              <a:rPr lang="en-GB" b="1" dirty="0"/>
              <a:t>1. </a:t>
            </a:r>
            <a:r>
              <a:rPr lang="ro-RO" b="1" dirty="0" smtClean="0"/>
              <a:t>P</a:t>
            </a:r>
            <a:r>
              <a:rPr lang="en-GB" b="1" dirty="0" err="1" smtClean="0"/>
              <a:t>unctiforme</a:t>
            </a:r>
            <a:r>
              <a:rPr lang="en-GB" b="1" dirty="0" smtClean="0"/>
              <a:t> </a:t>
            </a:r>
            <a:r>
              <a:rPr lang="ro-RO" b="1" dirty="0" smtClean="0"/>
              <a:t>             </a:t>
            </a:r>
            <a:r>
              <a:rPr lang="en-GB" dirty="0" smtClean="0"/>
              <a:t>simple </a:t>
            </a:r>
            <a:r>
              <a:rPr lang="ro-RO" dirty="0" smtClean="0"/>
              <a:t>                                               </a:t>
            </a:r>
            <a:r>
              <a:rPr lang="en-GB" dirty="0" err="1" smtClean="0"/>
              <a:t>vacante</a:t>
            </a:r>
            <a:r>
              <a:rPr lang="en-GB" dirty="0"/>
              <a:t>, </a:t>
            </a:r>
            <a:r>
              <a:rPr lang="en-GB" dirty="0" err="1"/>
              <a:t>atomi</a:t>
            </a:r>
            <a:r>
              <a:rPr lang="en-GB" dirty="0"/>
              <a:t> </a:t>
            </a:r>
            <a:r>
              <a:rPr lang="en-GB" dirty="0" err="1"/>
              <a:t>interstitiali</a:t>
            </a:r>
            <a:endParaRPr lang="en-GB" dirty="0"/>
          </a:p>
          <a:p>
            <a:r>
              <a:rPr lang="ro-RO" dirty="0" smtClean="0"/>
              <a:t>                                       </a:t>
            </a:r>
            <a:r>
              <a:rPr lang="en-GB" dirty="0" err="1" smtClean="0"/>
              <a:t>complexe</a:t>
            </a:r>
            <a:endParaRPr lang="en-GB" dirty="0"/>
          </a:p>
          <a:p>
            <a:r>
              <a:rPr lang="en-GB" b="1" dirty="0"/>
              <a:t>2. LINIARE </a:t>
            </a:r>
            <a:r>
              <a:rPr lang="ro-RO" b="1" dirty="0" smtClean="0"/>
              <a:t>                                                                             </a:t>
            </a:r>
            <a:r>
              <a:rPr lang="en-GB" b="1" i="1" dirty="0" err="1" smtClean="0"/>
              <a:t>dislocatii</a:t>
            </a:r>
            <a:endParaRPr lang="en-GB" b="1" i="1" dirty="0" smtClean="0"/>
          </a:p>
          <a:p>
            <a:endParaRPr lang="ro-RO" dirty="0" smtClean="0"/>
          </a:p>
          <a:p>
            <a:pPr marL="0" indent="0">
              <a:buNone/>
            </a:pPr>
            <a:r>
              <a:rPr lang="ro-RO" dirty="0" smtClean="0"/>
              <a:t>                         </a:t>
            </a:r>
            <a:r>
              <a:rPr lang="ro-RO" dirty="0" err="1" smtClean="0"/>
              <a:t>Dislocatie</a:t>
            </a:r>
            <a:r>
              <a:rPr lang="ro-RO" dirty="0" smtClean="0"/>
              <a:t> marginala                                      </a:t>
            </a:r>
            <a:r>
              <a:rPr lang="ro-RO" dirty="0" err="1" smtClean="0"/>
              <a:t>Dislocatie</a:t>
            </a:r>
            <a:r>
              <a:rPr lang="ro-RO" dirty="0" smtClean="0"/>
              <a:t> </a:t>
            </a:r>
            <a:r>
              <a:rPr lang="ro-RO" dirty="0"/>
              <a:t>elicoidala</a:t>
            </a:r>
          </a:p>
          <a:p>
            <a:r>
              <a:rPr lang="ro-RO" dirty="0" smtClean="0"/>
              <a:t>Dislocatiile </a:t>
            </a:r>
            <a:r>
              <a:rPr lang="ro-RO" dirty="0"/>
              <a:t>– determina plasticitatea metalelor</a:t>
            </a:r>
          </a:p>
          <a:p>
            <a:r>
              <a:rPr lang="ro-RO" dirty="0"/>
              <a:t>Se </a:t>
            </a:r>
            <a:r>
              <a:rPr lang="ro-RO" dirty="0" err="1"/>
              <a:t>deplaseaza</a:t>
            </a:r>
            <a:r>
              <a:rPr lang="ro-RO" dirty="0"/>
              <a:t> in planul de alunecare sub </a:t>
            </a:r>
            <a:r>
              <a:rPr lang="ro-RO" dirty="0" err="1"/>
              <a:t>actiunea</a:t>
            </a:r>
            <a:r>
              <a:rPr lang="ro-RO" dirty="0"/>
              <a:t> eforturilor de forfecare</a:t>
            </a:r>
          </a:p>
          <a:p>
            <a:r>
              <a:rPr lang="ro-RO" dirty="0"/>
              <a:t>In cristal – </a:t>
            </a:r>
            <a:r>
              <a:rPr lang="ro-RO" dirty="0" err="1"/>
              <a:t>numar</a:t>
            </a:r>
            <a:r>
              <a:rPr lang="ro-RO" dirty="0"/>
              <a:t> mare de </a:t>
            </a:r>
            <a:r>
              <a:rPr lang="ro-RO" dirty="0" err="1"/>
              <a:t>dislocatii</a:t>
            </a:r>
            <a:r>
              <a:rPr lang="ro-RO" dirty="0"/>
              <a:t> (de la solidificare sau prin deformare)</a:t>
            </a:r>
          </a:p>
          <a:p>
            <a:r>
              <a:rPr lang="ro-RO" dirty="0"/>
              <a:t>Rezistenta teoretica &gt;1000 x Rezistenta reala a metalelor</a:t>
            </a:r>
          </a:p>
          <a:p>
            <a:r>
              <a:rPr lang="en-GB" dirty="0" smtClean="0"/>
              <a:t>3</a:t>
            </a:r>
            <a:r>
              <a:rPr lang="en-GB" b="1" dirty="0"/>
              <a:t>. </a:t>
            </a:r>
            <a:r>
              <a:rPr lang="ro-RO" b="1" dirty="0" smtClean="0"/>
              <a:t>D</a:t>
            </a:r>
            <a:r>
              <a:rPr lang="en-GB" b="1" dirty="0" smtClean="0"/>
              <a:t>e </a:t>
            </a:r>
            <a:r>
              <a:rPr lang="en-GB" b="1" dirty="0" err="1"/>
              <a:t>suprafata</a:t>
            </a:r>
            <a:r>
              <a:rPr lang="en-GB" b="1" dirty="0"/>
              <a:t> </a:t>
            </a:r>
            <a:r>
              <a:rPr lang="ro-RO" b="1" dirty="0" smtClean="0"/>
              <a:t>                                                                      </a:t>
            </a:r>
            <a:r>
              <a:rPr lang="en-GB" dirty="0" err="1" smtClean="0"/>
              <a:t>defecte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impachetare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07" y="2265284"/>
            <a:ext cx="2395385" cy="1797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380" y="2521528"/>
            <a:ext cx="2182836" cy="165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33396" y="254921"/>
            <a:ext cx="7415399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b="1" spc="-5" dirty="0" smtClean="0">
                <a:solidFill>
                  <a:srgbClr val="FF0000"/>
                </a:solidFill>
              </a:rPr>
              <a:t>INVENȚIA </a:t>
            </a:r>
            <a:r>
              <a:rPr sz="2178" b="1" spc="-5" dirty="0" smtClean="0">
                <a:solidFill>
                  <a:srgbClr val="FF0000"/>
                </a:solidFill>
              </a:rPr>
              <a:t>European</a:t>
            </a:r>
            <a:r>
              <a:rPr lang="ro-RO" sz="2178" b="1" spc="-5" dirty="0" smtClean="0">
                <a:solidFill>
                  <a:srgbClr val="FF0000"/>
                </a:solidFill>
              </a:rPr>
              <a:t>Ă A </a:t>
            </a:r>
            <a:r>
              <a:rPr sz="2178" b="1" spc="-5" dirty="0" smtClean="0">
                <a:solidFill>
                  <a:srgbClr val="FF0000"/>
                </a:solidFill>
              </a:rPr>
              <a:t>« </a:t>
            </a:r>
            <a:r>
              <a:rPr sz="2178" b="1" spc="-5" dirty="0" err="1" smtClean="0">
                <a:solidFill>
                  <a:srgbClr val="FF0000"/>
                </a:solidFill>
              </a:rPr>
              <a:t>Transistron</a:t>
            </a:r>
            <a:r>
              <a:rPr sz="2178" b="1" spc="-59" dirty="0" smtClean="0">
                <a:solidFill>
                  <a:srgbClr val="FF0000"/>
                </a:solidFill>
              </a:rPr>
              <a:t> </a:t>
            </a:r>
            <a:r>
              <a:rPr sz="2178" b="1" spc="-5" dirty="0">
                <a:solidFill>
                  <a:srgbClr val="FF0000"/>
                </a:solidFill>
              </a:rPr>
              <a:t>»</a:t>
            </a:r>
            <a:endParaRPr sz="2178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808" y="1021333"/>
            <a:ext cx="7656493" cy="3229133"/>
          </a:xfrm>
          <a:prstGeom prst="rect">
            <a:avLst/>
          </a:prstGeom>
        </p:spPr>
        <p:txBody>
          <a:bodyPr vert="horz" wrap="square" lIns="0" tIns="111803" rIns="0" bIns="0" rtlCol="0">
            <a:spAutoFit/>
          </a:bodyPr>
          <a:lstStyle/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Povestea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ciudată și necunoscută, raportată în Spectrum noiembrie 2005, </a:t>
            </a:r>
            <a:endParaRPr lang="en-US" sz="2000" spc="-5" dirty="0">
              <a:solidFill>
                <a:srgbClr val="3C3C3C"/>
              </a:solidFill>
              <a:latin typeface="Arial"/>
              <a:cs typeface="Arial"/>
            </a:endParaRPr>
          </a:p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Transistron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, foarte asemănător cu tranzistorul Bell Labs, a fost inventat la sfârșitul celui de-al doilea război mondial la Paris, de doi oameni de știință germani Herbert Mataré și Heinrich Welker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.</a:t>
            </a:r>
            <a:r>
              <a:rPr lang="en-US" sz="20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Au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lucrat la Westinghouse, 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Paris</a:t>
            </a:r>
            <a:endParaRPr lang="en-US" sz="2000" spc="-5" dirty="0" smtClean="0">
              <a:solidFill>
                <a:srgbClr val="3C3C3C"/>
              </a:solidFill>
              <a:latin typeface="Arial"/>
              <a:cs typeface="Arial"/>
            </a:endParaRPr>
          </a:p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În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1948, un mic radio a folosit acest „tranzitron” (14 mai 1948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)</a:t>
            </a:r>
            <a:endParaRPr lang="en-US" sz="2000" spc="-5" dirty="0" smtClean="0">
              <a:solidFill>
                <a:srgbClr val="3C3C3C"/>
              </a:solidFill>
              <a:latin typeface="Arial"/>
              <a:cs typeface="Arial"/>
            </a:endParaRPr>
          </a:p>
          <a:p>
            <a:pPr marL="257618" indent="-246668">
              <a:spcBef>
                <a:spcPts val="880"/>
              </a:spcBef>
              <a:buClr>
                <a:srgbClr val="0070BC"/>
              </a:buClr>
              <a:buFont typeface="Verdana"/>
              <a:buChar char="•"/>
              <a:tabLst>
                <a:tab pos="257618" algn="l"/>
                <a:tab pos="258194" algn="l"/>
              </a:tabLst>
            </a:pP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Dar </a:t>
            </a:r>
            <a:r>
              <a:rPr lang="ro-RO" sz="2000" spc="-5" dirty="0">
                <a:solidFill>
                  <a:srgbClr val="3C3C3C"/>
                </a:solidFill>
                <a:latin typeface="Arial"/>
                <a:cs typeface="Arial"/>
              </a:rPr>
              <a:t>guvernul francez și Westinghouse nu au reușit să valorifice „tranzitronul” (fizica nucleară mai importantă</a:t>
            </a:r>
            <a:r>
              <a:rPr lang="ro-RO" sz="2000" spc="-5" dirty="0" smtClean="0">
                <a:solidFill>
                  <a:srgbClr val="3C3C3C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13940" y="2813904"/>
            <a:ext cx="3882137" cy="2146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924625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Legături interatomice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265" y="1193126"/>
            <a:ext cx="9757147" cy="52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829" y="160408"/>
            <a:ext cx="7360111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lang="ro-RO" sz="2178" spc="-5" dirty="0" smtClean="0"/>
              <a:t>FAZA DE COMERCIALIZARE A </a:t>
            </a:r>
            <a:r>
              <a:rPr sz="2178" spc="-5" dirty="0" smtClean="0"/>
              <a:t>Tran</a:t>
            </a:r>
            <a:r>
              <a:rPr lang="ro-RO" sz="2178" spc="-5" dirty="0" smtClean="0"/>
              <a:t>Z</a:t>
            </a:r>
            <a:r>
              <a:rPr sz="2178" spc="-5" dirty="0" err="1" smtClean="0"/>
              <a:t>isto</a:t>
            </a:r>
            <a:r>
              <a:rPr lang="ro-RO" sz="2178" spc="-5" dirty="0" smtClean="0"/>
              <a:t>A</a:t>
            </a:r>
            <a:r>
              <a:rPr sz="2178" spc="-5" dirty="0" smtClean="0"/>
              <a:t>r</a:t>
            </a:r>
            <a:r>
              <a:rPr lang="ro-RO" sz="2178" spc="-5" dirty="0" smtClean="0"/>
              <a:t>ELOR</a:t>
            </a:r>
            <a:endParaRPr sz="2178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4528868" y="507203"/>
            <a:ext cx="7539488" cy="3135571"/>
          </a:xfrm>
          <a:prstGeom prst="rect">
            <a:avLst/>
          </a:prstGeom>
        </p:spPr>
        <p:txBody>
          <a:bodyPr vert="horz" wrap="square" lIns="0" tIns="11526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92463" marR="1464444" indent="0">
              <a:lnSpc>
                <a:spcPct val="120600"/>
              </a:lnSpc>
              <a:spcBef>
                <a:spcPts val="91"/>
              </a:spcBef>
              <a:buClr>
                <a:srgbClr val="0070BC"/>
              </a:buClr>
              <a:buNone/>
              <a:tabLst>
                <a:tab pos="903679" algn="l"/>
                <a:tab pos="904255" algn="l"/>
              </a:tabLst>
            </a:pPr>
            <a:r>
              <a:rPr lang="ro-RO" spc="-5" dirty="0" smtClean="0"/>
              <a:t>1</a:t>
            </a:r>
            <a:r>
              <a:rPr spc="-5" dirty="0" smtClean="0"/>
              <a:t>958</a:t>
            </a:r>
            <a:r>
              <a:rPr spc="-5" dirty="0"/>
              <a:t>, </a:t>
            </a:r>
            <a:r>
              <a:rPr lang="ro-RO" spc="-5" dirty="0" smtClean="0"/>
              <a:t>primul </a:t>
            </a:r>
            <a:r>
              <a:rPr lang="en-US" spc="-5" dirty="0" smtClean="0"/>
              <a:t>TEC</a:t>
            </a:r>
            <a:r>
              <a:rPr dirty="0" smtClean="0"/>
              <a:t> </a:t>
            </a:r>
            <a:r>
              <a:rPr lang="ro-RO" dirty="0" smtClean="0"/>
              <a:t>lucrează</a:t>
            </a:r>
            <a:r>
              <a:rPr spc="-5" dirty="0" smtClean="0"/>
              <a:t>. </a:t>
            </a:r>
            <a:r>
              <a:rPr lang="ro-RO" spc="-5" dirty="0" smtClean="0"/>
              <a:t>Este numit</a:t>
            </a:r>
            <a:r>
              <a:rPr lang="en-US" spc="-5" dirty="0"/>
              <a:t> </a:t>
            </a:r>
            <a:r>
              <a:rPr spc="-5" dirty="0" smtClean="0"/>
              <a:t>"</a:t>
            </a:r>
            <a:r>
              <a:rPr spc="-5" dirty="0" err="1" smtClean="0"/>
              <a:t>Tecnitron</a:t>
            </a:r>
            <a:r>
              <a:rPr spc="-5" dirty="0"/>
              <a:t>" </a:t>
            </a:r>
            <a:r>
              <a:rPr lang="ro-RO" spc="-5" dirty="0" smtClean="0"/>
              <a:t>(</a:t>
            </a:r>
            <a:r>
              <a:rPr spc="-5" dirty="0" smtClean="0"/>
              <a:t>Fran</a:t>
            </a:r>
            <a:r>
              <a:rPr lang="ro-RO" spc="-5" dirty="0" smtClean="0"/>
              <a:t>ța)</a:t>
            </a:r>
            <a:r>
              <a:rPr spc="-5" dirty="0" smtClean="0"/>
              <a:t>.</a:t>
            </a:r>
            <a:endParaRPr spc="-5" dirty="0"/>
          </a:p>
          <a:p>
            <a:pPr marL="592463" marR="496793" indent="0">
              <a:lnSpc>
                <a:spcPct val="120600"/>
              </a:lnSpc>
              <a:spcBef>
                <a:spcPts val="581"/>
              </a:spcBef>
              <a:buClr>
                <a:srgbClr val="0070BC"/>
              </a:buClr>
              <a:buNone/>
              <a:tabLst>
                <a:tab pos="903679" algn="l"/>
                <a:tab pos="904255" algn="l"/>
              </a:tabLst>
            </a:pPr>
            <a:r>
              <a:rPr lang="ro-RO" spc="-5" dirty="0" smtClean="0"/>
              <a:t>Inginerii </a:t>
            </a:r>
            <a:r>
              <a:rPr spc="-5" dirty="0" smtClean="0"/>
              <a:t>prefer</a:t>
            </a:r>
            <a:r>
              <a:rPr lang="ro-RO" spc="-5" dirty="0" smtClean="0"/>
              <a:t>au</a:t>
            </a:r>
            <a:r>
              <a:rPr spc="-5" dirty="0" smtClean="0"/>
              <a:t> tub</a:t>
            </a:r>
            <a:r>
              <a:rPr lang="ro-RO" spc="-5" dirty="0" smtClean="0"/>
              <a:t>urile cu vid </a:t>
            </a:r>
            <a:r>
              <a:rPr spc="-5" dirty="0" smtClean="0"/>
              <a:t> </a:t>
            </a:r>
            <a:r>
              <a:rPr lang="en-GB" spc="-5" dirty="0"/>
              <a:t>Prima </a:t>
            </a:r>
            <a:r>
              <a:rPr lang="en-GB" spc="-5" dirty="0" err="1"/>
              <a:t>atragere</a:t>
            </a:r>
            <a:r>
              <a:rPr lang="en-GB" spc="-5" dirty="0"/>
              <a:t> </a:t>
            </a:r>
            <a:r>
              <a:rPr lang="en-GB" spc="-5" dirty="0" smtClean="0"/>
              <a:t>a pie</a:t>
            </a:r>
            <a:r>
              <a:rPr lang="ro-RO" spc="-5" dirty="0" err="1" smtClean="0"/>
              <a:t>ței</a:t>
            </a:r>
            <a:r>
              <a:rPr lang="en-GB" spc="-5" dirty="0" smtClean="0"/>
              <a:t> </a:t>
            </a:r>
            <a:r>
              <a:rPr lang="en-GB" spc="-5" dirty="0"/>
              <a:t>a </a:t>
            </a:r>
            <a:r>
              <a:rPr lang="en-GB" spc="-5" dirty="0" err="1"/>
              <a:t>venit</a:t>
            </a:r>
            <a:r>
              <a:rPr lang="en-GB" spc="-5" dirty="0"/>
              <a:t> de </a:t>
            </a:r>
            <a:r>
              <a:rPr lang="en-GB" spc="-5" dirty="0" err="1"/>
              <a:t>pe</a:t>
            </a:r>
            <a:r>
              <a:rPr lang="en-GB" spc="-5" dirty="0"/>
              <a:t> </a:t>
            </a:r>
            <a:r>
              <a:rPr lang="en-GB" spc="-5" dirty="0" err="1"/>
              <a:t>piața</a:t>
            </a:r>
            <a:r>
              <a:rPr lang="en-GB" spc="-5" dirty="0"/>
              <a:t> </a:t>
            </a:r>
            <a:r>
              <a:rPr lang="en-GB" spc="-5" dirty="0" err="1"/>
              <a:t>aparatelor</a:t>
            </a:r>
            <a:r>
              <a:rPr lang="en-GB" spc="-5" dirty="0"/>
              <a:t> </a:t>
            </a:r>
            <a:r>
              <a:rPr lang="en-GB" spc="-5" dirty="0" err="1"/>
              <a:t>auditive</a:t>
            </a:r>
            <a:r>
              <a:rPr lang="en-GB" spc="-5" dirty="0"/>
              <a:t>, </a:t>
            </a:r>
            <a:r>
              <a:rPr lang="en-GB" spc="-5" dirty="0" err="1"/>
              <a:t>pentru</a:t>
            </a:r>
            <a:r>
              <a:rPr lang="en-GB" spc="-5" dirty="0"/>
              <a:t> care </a:t>
            </a:r>
            <a:r>
              <a:rPr lang="en-GB" spc="-5" dirty="0" err="1"/>
              <a:t>miniaturizarea</a:t>
            </a:r>
            <a:r>
              <a:rPr lang="en-GB" spc="-5" dirty="0"/>
              <a:t> a </a:t>
            </a:r>
            <a:r>
              <a:rPr lang="en-GB" spc="-5" dirty="0" err="1"/>
              <a:t>fost</a:t>
            </a:r>
            <a:r>
              <a:rPr lang="en-GB" spc="-5" dirty="0"/>
              <a:t> </a:t>
            </a:r>
            <a:r>
              <a:rPr lang="en-GB" spc="-5" dirty="0" err="1"/>
              <a:t>obligatorie</a:t>
            </a:r>
            <a:r>
              <a:rPr lang="en-GB" spc="-5" dirty="0" smtClean="0"/>
              <a:t>.</a:t>
            </a:r>
            <a:endParaRPr lang="ro-RO" spc="-5" dirty="0" smtClean="0"/>
          </a:p>
          <a:p>
            <a:pPr marL="592463" marR="542323" indent="0">
              <a:lnSpc>
                <a:spcPct val="120300"/>
              </a:lnSpc>
              <a:spcBef>
                <a:spcPts val="594"/>
              </a:spcBef>
              <a:buClr>
                <a:srgbClr val="0070BC"/>
              </a:buClr>
              <a:buNone/>
              <a:tabLst>
                <a:tab pos="903679" algn="l"/>
                <a:tab pos="904255" algn="l"/>
              </a:tabLst>
            </a:pPr>
            <a:r>
              <a:rPr lang="en-GB" spc="-5" dirty="0" smtClean="0"/>
              <a:t>La </a:t>
            </a:r>
            <a:r>
              <a:rPr lang="en-GB" spc="-5" dirty="0" err="1"/>
              <a:t>mijlocul</a:t>
            </a:r>
            <a:r>
              <a:rPr lang="en-GB" spc="-5" dirty="0"/>
              <a:t> </a:t>
            </a:r>
            <a:r>
              <a:rPr lang="en-GB" spc="-5" dirty="0" err="1"/>
              <a:t>anilor</a:t>
            </a:r>
            <a:r>
              <a:rPr lang="en-GB" spc="-5" dirty="0"/>
              <a:t> </a:t>
            </a:r>
            <a:r>
              <a:rPr lang="en-GB" spc="-5" dirty="0" err="1"/>
              <a:t>cincizeci</a:t>
            </a:r>
            <a:r>
              <a:rPr lang="en-GB" spc="-5" dirty="0"/>
              <a:t>, </a:t>
            </a:r>
            <a:r>
              <a:rPr lang="en-GB" spc="-5" dirty="0" err="1"/>
              <a:t>mai</a:t>
            </a:r>
            <a:r>
              <a:rPr lang="en-GB" spc="-5" dirty="0"/>
              <a:t> </a:t>
            </a:r>
            <a:r>
              <a:rPr lang="en-GB" spc="-5" dirty="0" err="1"/>
              <a:t>multe</a:t>
            </a:r>
            <a:r>
              <a:rPr lang="en-GB" spc="-5" dirty="0"/>
              <a:t> </a:t>
            </a:r>
            <a:r>
              <a:rPr lang="en-GB" spc="-5" dirty="0" err="1"/>
              <a:t>companii</a:t>
            </a:r>
            <a:r>
              <a:rPr lang="en-GB" spc="-5" dirty="0"/>
              <a:t> </a:t>
            </a:r>
            <a:r>
              <a:rPr lang="en-GB" spc="-5" dirty="0" err="1"/>
              <a:t>proiectau</a:t>
            </a:r>
            <a:r>
              <a:rPr lang="en-GB" spc="-5" dirty="0"/>
              <a:t> </a:t>
            </a:r>
            <a:r>
              <a:rPr lang="en-GB" spc="-5" dirty="0" err="1"/>
              <a:t>tranzistoare</a:t>
            </a:r>
            <a:r>
              <a:rPr lang="en-GB" spc="-5" dirty="0"/>
              <a:t> - </a:t>
            </a:r>
            <a:r>
              <a:rPr lang="en-GB" spc="-5" dirty="0" err="1"/>
              <a:t>Raython</a:t>
            </a:r>
            <a:r>
              <a:rPr lang="en-GB" spc="-5" dirty="0"/>
              <a:t>, General Electric, Sylvania, RCA </a:t>
            </a:r>
            <a:r>
              <a:rPr lang="ro-RO" spc="-5" dirty="0" smtClean="0"/>
              <a:t>,</a:t>
            </a:r>
            <a:r>
              <a:rPr dirty="0" smtClean="0"/>
              <a:t>Texas </a:t>
            </a:r>
            <a:r>
              <a:rPr dirty="0"/>
              <a:t>Instruments </a:t>
            </a:r>
            <a:r>
              <a:rPr spc="-5" dirty="0"/>
              <a:t>in</a:t>
            </a:r>
            <a:r>
              <a:rPr spc="-18" dirty="0"/>
              <a:t> </a:t>
            </a:r>
            <a:r>
              <a:rPr spc="-5" dirty="0" smtClean="0"/>
              <a:t>1953</a:t>
            </a:r>
            <a:endParaRPr spc="-5" dirty="0"/>
          </a:p>
        </p:txBody>
      </p:sp>
      <p:sp>
        <p:nvSpPr>
          <p:cNvPr id="9" name="object 7"/>
          <p:cNvSpPr txBox="1"/>
          <p:nvPr/>
        </p:nvSpPr>
        <p:spPr>
          <a:xfrm>
            <a:off x="129768" y="3864222"/>
            <a:ext cx="4209319" cy="1822134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4611" indent="15561">
              <a:lnSpc>
                <a:spcPct val="120300"/>
              </a:lnSpc>
              <a:spcBef>
                <a:spcPts val="91"/>
              </a:spcBef>
            </a:pP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RCA </a:t>
            </a:r>
            <a:r>
              <a:rPr sz="1634" spc="-5" dirty="0" smtClean="0">
                <a:solidFill>
                  <a:srgbClr val="3C3C3C"/>
                </a:solidFill>
                <a:latin typeface="Arial"/>
                <a:cs typeface="Arial"/>
              </a:rPr>
              <a:t>introduce</a:t>
            </a:r>
            <a:r>
              <a:rPr lang="en-US" sz="1634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US" sz="1634" spc="-5" dirty="0" err="1" smtClean="0">
                <a:solidFill>
                  <a:srgbClr val="3C3C3C"/>
                </a:solidFill>
                <a:latin typeface="Arial"/>
                <a:cs typeface="Arial"/>
              </a:rPr>
              <a:t>modelul</a:t>
            </a:r>
            <a:r>
              <a:rPr sz="1634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2N109 in 1955  (Germanium </a:t>
            </a:r>
            <a:r>
              <a:rPr sz="1634" dirty="0">
                <a:solidFill>
                  <a:srgbClr val="3C3C3C"/>
                </a:solidFill>
                <a:latin typeface="Arial"/>
                <a:cs typeface="Arial"/>
              </a:rPr>
              <a:t>PNP </a:t>
            </a: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Alloy Junction)  </a:t>
            </a:r>
            <a:r>
              <a:rPr lang="en-US" sz="1634" spc="-5" dirty="0" smtClean="0">
                <a:solidFill>
                  <a:srgbClr val="3C3C3C"/>
                </a:solidFill>
                <a:latin typeface="Arial"/>
                <a:cs typeface="Arial"/>
              </a:rPr>
              <a:t>ca </a:t>
            </a:r>
            <a:r>
              <a:rPr lang="en-US" sz="1634" spc="-5" dirty="0" err="1" smtClean="0">
                <a:solidFill>
                  <a:srgbClr val="3C3C3C"/>
                </a:solidFill>
                <a:latin typeface="Arial"/>
                <a:cs typeface="Arial"/>
              </a:rPr>
              <a:t>tr</a:t>
            </a:r>
            <a:r>
              <a:rPr lang="en-US" sz="1634" spc="-5" dirty="0" smtClean="0">
                <a:solidFill>
                  <a:srgbClr val="3C3C3C"/>
                </a:solidFill>
                <a:latin typeface="Arial"/>
                <a:cs typeface="Arial"/>
              </a:rPr>
              <a:t>-r de Ge </a:t>
            </a:r>
            <a:r>
              <a:rPr lang="en-US" sz="1634" spc="-5" dirty="0" err="1" smtClean="0">
                <a:solidFill>
                  <a:srgbClr val="3C3C3C"/>
                </a:solidFill>
                <a:latin typeface="Arial"/>
                <a:cs typeface="Arial"/>
              </a:rPr>
              <a:t>pentru</a:t>
            </a:r>
            <a:r>
              <a:rPr lang="en-US" sz="1634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en-US" sz="1634" spc="-5" dirty="0" err="1" smtClean="0">
                <a:solidFill>
                  <a:srgbClr val="3C3C3C"/>
                </a:solidFill>
                <a:latin typeface="Arial"/>
                <a:cs typeface="Arial"/>
              </a:rPr>
              <a:t>aparate</a:t>
            </a:r>
            <a:r>
              <a:rPr lang="en-US" sz="1634" spc="-5" dirty="0" smtClean="0">
                <a:solidFill>
                  <a:srgbClr val="3C3C3C"/>
                </a:solidFill>
                <a:latin typeface="Arial"/>
                <a:cs typeface="Arial"/>
              </a:rPr>
              <a:t> radio</a:t>
            </a:r>
            <a:r>
              <a:rPr sz="1634" spc="-5" dirty="0" smtClean="0">
                <a:solidFill>
                  <a:srgbClr val="3C3C3C"/>
                </a:solidFill>
                <a:latin typeface="Arial"/>
                <a:cs typeface="Arial"/>
              </a:rPr>
              <a:t>. </a:t>
            </a:r>
            <a:r>
              <a:rPr sz="1634" spc="-5" dirty="0">
                <a:solidFill>
                  <a:srgbClr val="3C3C3C"/>
                </a:solidFill>
                <a:latin typeface="Arial"/>
                <a:cs typeface="Arial"/>
              </a:rPr>
              <a:t>In </a:t>
            </a:r>
            <a:r>
              <a:rPr sz="1634" spc="-5" dirty="0" smtClean="0">
                <a:solidFill>
                  <a:srgbClr val="3C3C3C"/>
                </a:solidFill>
                <a:latin typeface="Arial"/>
                <a:cs typeface="Arial"/>
              </a:rPr>
              <a:t>1956</a:t>
            </a:r>
            <a:r>
              <a:rPr lang="en-US" sz="1634" spc="-5" dirty="0" smtClean="0">
                <a:solidFill>
                  <a:srgbClr val="3C3C3C"/>
                </a:solidFill>
                <a:latin typeface="Arial"/>
                <a:cs typeface="Arial"/>
              </a:rPr>
              <a:t> costa </a:t>
            </a:r>
            <a:r>
              <a:rPr lang="en-US" sz="1634" spc="-5" dirty="0" err="1" smtClean="0">
                <a:solidFill>
                  <a:srgbClr val="3C3C3C"/>
                </a:solidFill>
                <a:latin typeface="Arial"/>
                <a:cs typeface="Arial"/>
              </a:rPr>
              <a:t>cca</a:t>
            </a:r>
            <a:r>
              <a:rPr sz="1634" spc="-18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1634" dirty="0">
                <a:solidFill>
                  <a:srgbClr val="3C3C3C"/>
                </a:solidFill>
                <a:latin typeface="Arial"/>
                <a:cs typeface="Arial"/>
              </a:rPr>
              <a:t>$</a:t>
            </a:r>
            <a:r>
              <a:rPr sz="1634" dirty="0" smtClean="0">
                <a:solidFill>
                  <a:srgbClr val="3C3C3C"/>
                </a:solidFill>
                <a:latin typeface="Arial"/>
                <a:cs typeface="Arial"/>
              </a:rPr>
              <a:t>2</a:t>
            </a:r>
            <a:r>
              <a:rPr lang="ro-RO" sz="1634" spc="-5" dirty="0">
                <a:solidFill>
                  <a:srgbClr val="3C3C3C"/>
                </a:solidFill>
                <a:latin typeface="Arial"/>
                <a:cs typeface="Arial"/>
              </a:rPr>
              <a:t>CK722 unul din cele mai bune tr-re implementat in 1953 de Raytheon. Primul tr-r produs in serie</a:t>
            </a:r>
            <a:r>
              <a:rPr lang="ro-RO" sz="1634" dirty="0" smtClean="0">
                <a:solidFill>
                  <a:srgbClr val="3C3C3C"/>
                </a:solidFill>
                <a:latin typeface="Arial"/>
                <a:cs typeface="Arial"/>
              </a:rPr>
              <a:t>.</a:t>
            </a:r>
            <a:endParaRPr sz="1634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40" y="4318088"/>
            <a:ext cx="2622512" cy="1368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02" y="685525"/>
            <a:ext cx="2176410" cy="129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1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6748" y="1463347"/>
            <a:ext cx="8298756" cy="8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/>
          <p:nvPr/>
        </p:nvSpPr>
        <p:spPr>
          <a:xfrm>
            <a:off x="1946749" y="6104426"/>
            <a:ext cx="8298755" cy="8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34478" y="282400"/>
            <a:ext cx="5486924" cy="346795"/>
          </a:xfrm>
          <a:prstGeom prst="rect">
            <a:avLst/>
          </a:prstGeom>
        </p:spPr>
        <p:txBody>
          <a:bodyPr vert="horz" wrap="square" lIns="0" tIns="11526" rIns="0" bIns="0" rtlCol="0" anchor="t">
            <a:spAutoFit/>
          </a:bodyPr>
          <a:lstStyle/>
          <a:p>
            <a:pPr marL="11527">
              <a:lnSpc>
                <a:spcPct val="100000"/>
              </a:lnSpc>
              <a:spcBef>
                <a:spcPts val="91"/>
              </a:spcBef>
            </a:pPr>
            <a:r>
              <a:rPr sz="2178" spc="-5" dirty="0"/>
              <a:t>Silicon Valley-</a:t>
            </a:r>
            <a:r>
              <a:rPr sz="2178" spc="-73" dirty="0"/>
              <a:t> </a:t>
            </a:r>
            <a:r>
              <a:rPr sz="2178" spc="-5" dirty="0"/>
              <a:t>Fairchild</a:t>
            </a:r>
            <a:endParaRPr sz="2178" dirty="0"/>
          </a:p>
        </p:txBody>
      </p:sp>
      <p:sp>
        <p:nvSpPr>
          <p:cNvPr id="5" name="object 5"/>
          <p:cNvSpPr txBox="1"/>
          <p:nvPr/>
        </p:nvSpPr>
        <p:spPr>
          <a:xfrm>
            <a:off x="392223" y="1167300"/>
            <a:ext cx="11407806" cy="3672128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322743" marR="153303" indent="-311216">
              <a:lnSpc>
                <a:spcPct val="120300"/>
              </a:lnSpc>
              <a:spcBef>
                <a:spcPts val="91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William Shockley,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care a abandonat 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Bell 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Labs in 1954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a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lansat propria </a:t>
            </a:r>
            <a:r>
              <a:rPr sz="2400" spc="-5" dirty="0" err="1" smtClean="0">
                <a:solidFill>
                  <a:srgbClr val="3C3C3C"/>
                </a:solidFill>
                <a:latin typeface="Arial"/>
                <a:cs typeface="Arial"/>
              </a:rPr>
              <a:t>compan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ie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3C3C3C"/>
                </a:solidFill>
                <a:latin typeface="Arial"/>
                <a:cs typeface="Arial"/>
              </a:rPr>
              <a:t>in  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Palo Alto, CA. --&gt; Silicon</a:t>
            </a:r>
            <a:r>
              <a:rPr sz="2400" spc="-9" dirty="0">
                <a:solidFill>
                  <a:srgbClr val="3C3C3C"/>
                </a:solidFill>
                <a:latin typeface="Arial"/>
                <a:cs typeface="Arial"/>
              </a:rPr>
              <a:t> Valley</a:t>
            </a:r>
            <a:endParaRPr sz="2400" dirty="0">
              <a:latin typeface="Arial"/>
              <a:cs typeface="Arial"/>
            </a:endParaRPr>
          </a:p>
          <a:p>
            <a:pPr marL="322743" marR="278942" indent="-311216">
              <a:lnSpc>
                <a:spcPct val="120300"/>
              </a:lnSpc>
              <a:spcBef>
                <a:spcPts val="590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Tineri ingineri ca 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. E. 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Moore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 și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R. N. Noyce,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au aderat la </a:t>
            </a:r>
            <a:r>
              <a:rPr sz="2400" spc="-9" dirty="0" smtClean="0">
                <a:solidFill>
                  <a:srgbClr val="3C3C3C"/>
                </a:solidFill>
                <a:latin typeface="Arial"/>
                <a:cs typeface="Arial"/>
              </a:rPr>
              <a:t>Shockley  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Company</a:t>
            </a:r>
            <a:endParaRPr sz="2400" dirty="0">
              <a:latin typeface="Arial"/>
              <a:cs typeface="Arial"/>
            </a:endParaRPr>
          </a:p>
          <a:p>
            <a:pPr marL="322743" marR="4611" indent="-311216">
              <a:lnSpc>
                <a:spcPct val="120300"/>
              </a:lnSpc>
              <a:spcBef>
                <a:spcPts val="594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Moore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Noyce, 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"</a:t>
            </a:r>
            <a:r>
              <a:rPr sz="2400" spc="-5" dirty="0" err="1" smtClean="0">
                <a:solidFill>
                  <a:srgbClr val="3C3C3C"/>
                </a:solidFill>
                <a:latin typeface="Arial"/>
                <a:cs typeface="Arial"/>
              </a:rPr>
              <a:t>tr</a:t>
            </a:r>
            <a:r>
              <a:rPr lang="ro-RO" sz="2400" spc="-5" dirty="0" err="1" smtClean="0">
                <a:solidFill>
                  <a:srgbClr val="3C3C3C"/>
                </a:solidFill>
                <a:latin typeface="Arial"/>
                <a:cs typeface="Arial"/>
              </a:rPr>
              <a:t>ădătorii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",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cum i-a numit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 Shockley</a:t>
            </a:r>
            <a:r>
              <a:rPr lang="ro-RO" sz="24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au înființat în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1957</a:t>
            </a:r>
            <a:r>
              <a:rPr sz="2400" spc="-9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spc="-9" dirty="0">
                <a:solidFill>
                  <a:srgbClr val="3C3C3C"/>
                </a:solidFill>
                <a:latin typeface="Arial"/>
                <a:cs typeface="Arial"/>
              </a:rPr>
              <a:t>Fairchild</a:t>
            </a:r>
            <a:endParaRPr sz="2400"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Fairchild: in 1959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- </a:t>
            </a:r>
            <a:r>
              <a:rPr sz="2400" spc="-9" dirty="0" err="1" smtClean="0">
                <a:solidFill>
                  <a:srgbClr val="3C3C3C"/>
                </a:solidFill>
                <a:latin typeface="Arial"/>
                <a:cs typeface="Arial"/>
              </a:rPr>
              <a:t>technolog</a:t>
            </a:r>
            <a:r>
              <a:rPr lang="ro-RO" sz="2400" spc="-9" dirty="0" smtClean="0">
                <a:solidFill>
                  <a:srgbClr val="3C3C3C"/>
                </a:solidFill>
                <a:latin typeface="Arial"/>
                <a:cs typeface="Arial"/>
              </a:rPr>
              <a:t>ie planară nouă</a:t>
            </a:r>
            <a:endParaRPr sz="2400" dirty="0">
              <a:latin typeface="Arial"/>
              <a:cs typeface="Arial"/>
            </a:endParaRPr>
          </a:p>
          <a:p>
            <a:pPr marL="322743" indent="-311216">
              <a:spcBef>
                <a:spcPts val="989"/>
              </a:spcBef>
              <a:buClr>
                <a:srgbClr val="0070BC"/>
              </a:buClr>
              <a:buFont typeface="Verdana"/>
              <a:buChar char="•"/>
              <a:tabLst>
                <a:tab pos="322166" algn="l"/>
                <a:tab pos="322743" algn="l"/>
              </a:tabLst>
            </a:pPr>
            <a:r>
              <a:rPr sz="2400" dirty="0">
                <a:solidFill>
                  <a:srgbClr val="3C3C3C"/>
                </a:solidFill>
                <a:latin typeface="Arial"/>
                <a:cs typeface="Arial"/>
              </a:rPr>
              <a:t>Jack </a:t>
            </a:r>
            <a:r>
              <a:rPr sz="2400" spc="-5" dirty="0" err="1">
                <a:solidFill>
                  <a:srgbClr val="3C3C3C"/>
                </a:solidFill>
                <a:latin typeface="Arial"/>
                <a:cs typeface="Arial"/>
              </a:rPr>
              <a:t>Kilby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și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Robert Noyce </a:t>
            </a:r>
            <a:r>
              <a:rPr lang="ro-RO" sz="2400" spc="-5" dirty="0" smtClean="0">
                <a:solidFill>
                  <a:srgbClr val="3C3C3C"/>
                </a:solidFill>
                <a:latin typeface="Arial"/>
                <a:cs typeface="Arial"/>
              </a:rPr>
              <a:t>nu au apreciat circuitul integrat î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n</a:t>
            </a:r>
            <a:r>
              <a:rPr sz="2400" spc="-18" dirty="0" smtClean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3C3C3C"/>
                </a:solidFill>
                <a:latin typeface="Arial"/>
                <a:cs typeface="Arial"/>
              </a:rPr>
              <a:t>1959</a:t>
            </a:r>
            <a:r>
              <a:rPr lang="ro-RO" sz="2400" spc="-9" dirty="0" smtClean="0">
                <a:solidFill>
                  <a:srgbClr val="3C3C3C"/>
                </a:solidFill>
                <a:latin typeface="Arial"/>
                <a:cs typeface="Arial"/>
              </a:rPr>
              <a:t> ca </a:t>
            </a:r>
            <a:r>
              <a:rPr sz="2400" spc="-5" dirty="0" smtClean="0">
                <a:solidFill>
                  <a:srgbClr val="3C3C3C"/>
                </a:solidFill>
                <a:latin typeface="Arial"/>
                <a:cs typeface="Arial"/>
              </a:rPr>
              <a:t>"</a:t>
            </a:r>
            <a:r>
              <a:rPr sz="2400" spc="-5" dirty="0">
                <a:solidFill>
                  <a:srgbClr val="3C3C3C"/>
                </a:solidFill>
                <a:latin typeface="Arial"/>
                <a:cs typeface="Arial"/>
              </a:rPr>
              <a:t>as the most significant development by Texas Instrument since ... the  commercial silicon</a:t>
            </a:r>
            <a:r>
              <a:rPr sz="2400" spc="-9" dirty="0">
                <a:solidFill>
                  <a:srgbClr val="3C3C3C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C3C3C"/>
                </a:solidFill>
                <a:latin typeface="Arial"/>
                <a:cs typeface="Arial"/>
              </a:rPr>
              <a:t>transistor"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91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4725" y="158010"/>
            <a:ext cx="8761792" cy="586224"/>
          </a:xfrm>
        </p:spPr>
        <p:txBody>
          <a:bodyPr/>
          <a:lstStyle/>
          <a:p>
            <a:pPr algn="ctr"/>
            <a:r>
              <a:rPr lang="en-US" dirty="0" err="1" smtClean="0"/>
              <a:t>Circuite</a:t>
            </a:r>
            <a:r>
              <a:rPr lang="en-US" dirty="0" smtClean="0"/>
              <a:t> integrate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56103"/>
            <a:ext cx="7499926" cy="3974036"/>
          </a:xfrm>
        </p:spPr>
        <p:txBody>
          <a:bodyPr/>
          <a:lstStyle/>
          <a:p>
            <a:r>
              <a:rPr lang="en-GB" dirty="0" err="1"/>
              <a:t>Primul</a:t>
            </a:r>
            <a:r>
              <a:rPr lang="en-GB" dirty="0"/>
              <a:t> care a </a:t>
            </a:r>
            <a:r>
              <a:rPr lang="ro-RO" dirty="0" smtClean="0"/>
              <a:t>expus teoretic</a:t>
            </a:r>
            <a:r>
              <a:rPr lang="en-GB" dirty="0" smtClean="0"/>
              <a:t>(1952) </a:t>
            </a:r>
            <a:r>
              <a:rPr lang="en-GB" dirty="0" err="1" smtClean="0"/>
              <a:t>ideea</a:t>
            </a:r>
            <a:r>
              <a:rPr lang="en-GB" dirty="0" smtClean="0"/>
              <a:t> </a:t>
            </a:r>
            <a:r>
              <a:rPr lang="en-GB" dirty="0"/>
              <a:t>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britanicul</a:t>
            </a:r>
            <a:r>
              <a:rPr lang="en-GB" dirty="0"/>
              <a:t> Geoffrey </a:t>
            </a:r>
            <a:r>
              <a:rPr lang="en-GB" dirty="0" err="1" smtClean="0"/>
              <a:t>Dummer</a:t>
            </a:r>
            <a:endParaRPr lang="en-GB" dirty="0" smtClean="0"/>
          </a:p>
          <a:p>
            <a:r>
              <a:rPr lang="en-GB" dirty="0" smtClean="0"/>
              <a:t>La 12.09.58 </a:t>
            </a:r>
            <a:r>
              <a:rPr lang="en-GB" dirty="0"/>
              <a:t>Jack </a:t>
            </a:r>
            <a:r>
              <a:rPr lang="en-GB" dirty="0" smtClean="0"/>
              <a:t>St. Claire </a:t>
            </a:r>
            <a:r>
              <a:rPr lang="en-GB" dirty="0" err="1" smtClean="0"/>
              <a:t>Kilby</a:t>
            </a:r>
            <a:r>
              <a:rPr lang="en-GB" dirty="0"/>
              <a:t>, un </a:t>
            </a:r>
            <a:r>
              <a:rPr lang="en-GB" dirty="0" err="1"/>
              <a:t>tanar</a:t>
            </a:r>
            <a:r>
              <a:rPr lang="en-GB" dirty="0"/>
              <a:t> </a:t>
            </a:r>
            <a:r>
              <a:rPr lang="en-GB" dirty="0" err="1"/>
              <a:t>inginer</a:t>
            </a:r>
            <a:r>
              <a:rPr lang="en-GB" dirty="0"/>
              <a:t> </a:t>
            </a:r>
            <a:r>
              <a:rPr lang="en-GB" dirty="0" smtClean="0"/>
              <a:t>de 25 </a:t>
            </a:r>
            <a:r>
              <a:rPr lang="en-GB" dirty="0" err="1" smtClean="0"/>
              <a:t>ani</a:t>
            </a:r>
            <a:r>
              <a:rPr lang="en-GB" dirty="0" smtClean="0"/>
              <a:t> de </a:t>
            </a:r>
            <a:r>
              <a:rPr lang="en-GB" dirty="0"/>
              <a:t>la Texas Instruments, a </a:t>
            </a:r>
            <a:r>
              <a:rPr lang="en-GB" dirty="0" err="1"/>
              <a:t>prezentat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prima </a:t>
            </a:r>
            <a:r>
              <a:rPr lang="en-GB" dirty="0" smtClean="0"/>
              <a:t>oar</a:t>
            </a:r>
            <a:r>
              <a:rPr lang="ro-RO" dirty="0" smtClean="0"/>
              <a:t>ă</a:t>
            </a:r>
            <a:r>
              <a:rPr lang="en-GB" dirty="0" smtClean="0"/>
              <a:t> </a:t>
            </a:r>
            <a:r>
              <a:rPr lang="en-GB" dirty="0"/>
              <a:t>un circuit </a:t>
            </a:r>
            <a:r>
              <a:rPr lang="en-GB" dirty="0" err="1"/>
              <a:t>integrat</a:t>
            </a:r>
            <a:r>
              <a:rPr lang="en-GB" dirty="0"/>
              <a:t>. El  a </a:t>
            </a:r>
            <a:r>
              <a:rPr lang="en-GB" dirty="0" err="1"/>
              <a:t>folosit</a:t>
            </a:r>
            <a:r>
              <a:rPr lang="en-GB" dirty="0"/>
              <a:t> o </a:t>
            </a:r>
            <a:r>
              <a:rPr lang="en-GB" dirty="0" err="1" smtClean="0"/>
              <a:t>plac</a:t>
            </a:r>
            <a:r>
              <a:rPr lang="ro-RO" dirty="0" smtClean="0"/>
              <a:t>ă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smtClean="0"/>
              <a:t> Ge </a:t>
            </a:r>
            <a:r>
              <a:rPr lang="en-GB" dirty="0" err="1"/>
              <a:t>pe</a:t>
            </a:r>
            <a:r>
              <a:rPr lang="en-GB" dirty="0"/>
              <a:t> care a </a:t>
            </a:r>
            <a:r>
              <a:rPr lang="en-GB" dirty="0" err="1"/>
              <a:t>conectat</a:t>
            </a:r>
            <a:r>
              <a:rPr lang="en-GB" dirty="0"/>
              <a:t> un </a:t>
            </a:r>
            <a:r>
              <a:rPr lang="en-GB" dirty="0" err="1" smtClean="0"/>
              <a:t>tranzistor</a:t>
            </a:r>
            <a:r>
              <a:rPr lang="en-GB" dirty="0"/>
              <a:t>, </a:t>
            </a:r>
            <a:r>
              <a:rPr lang="en-GB" dirty="0" err="1" smtClean="0"/>
              <a:t>rezistoare</a:t>
            </a:r>
            <a:r>
              <a:rPr lang="en-GB" dirty="0" smtClean="0"/>
              <a:t> </a:t>
            </a:r>
            <a:r>
              <a:rPr lang="ro-RO" dirty="0" smtClean="0"/>
              <a:t>ș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/>
              <a:t>un </a:t>
            </a:r>
            <a:r>
              <a:rPr lang="en-GB" dirty="0" err="1"/>
              <a:t>condensator</a:t>
            </a:r>
            <a:r>
              <a:rPr lang="en-GB" dirty="0"/>
              <a:t>. </a:t>
            </a:r>
            <a:r>
              <a:rPr lang="en-GB" dirty="0" smtClean="0"/>
              <a:t> A </a:t>
            </a:r>
            <a:r>
              <a:rPr lang="en-GB" dirty="0" err="1"/>
              <a:t>denumit</a:t>
            </a:r>
            <a:r>
              <a:rPr lang="en-GB" dirty="0"/>
              <a:t> tot </a:t>
            </a:r>
            <a:r>
              <a:rPr lang="en-GB" dirty="0" err="1"/>
              <a:t>ansamblul</a:t>
            </a:r>
            <a:r>
              <a:rPr lang="en-GB" dirty="0"/>
              <a:t> “circuit </a:t>
            </a:r>
            <a:r>
              <a:rPr lang="en-GB" dirty="0" err="1"/>
              <a:t>integrat</a:t>
            </a:r>
            <a:r>
              <a:rPr lang="en-GB" dirty="0"/>
              <a:t>”. </a:t>
            </a:r>
            <a:endParaRPr lang="ro-RO" dirty="0" smtClean="0"/>
          </a:p>
          <a:p>
            <a:r>
              <a:rPr lang="ro-RO" dirty="0" smtClean="0"/>
              <a:t>Î</a:t>
            </a:r>
            <a:r>
              <a:rPr lang="en-GB" dirty="0" smtClean="0"/>
              <a:t>n 2000 – </a:t>
            </a:r>
            <a:r>
              <a:rPr lang="en-GB" dirty="0" err="1" smtClean="0"/>
              <a:t>Premiul</a:t>
            </a:r>
            <a:r>
              <a:rPr lang="en-GB" dirty="0" smtClean="0"/>
              <a:t> Nobel</a:t>
            </a:r>
          </a:p>
          <a:p>
            <a:r>
              <a:rPr lang="en-GB" dirty="0" err="1" smtClean="0"/>
              <a:t>Inginerul</a:t>
            </a:r>
            <a:r>
              <a:rPr lang="en-GB" dirty="0" smtClean="0"/>
              <a:t> </a:t>
            </a:r>
            <a:r>
              <a:rPr lang="en-GB" dirty="0"/>
              <a:t>Robert Noyce </a:t>
            </a:r>
            <a:r>
              <a:rPr lang="en-GB" dirty="0" err="1"/>
              <a:t>isi</a:t>
            </a:r>
            <a:r>
              <a:rPr lang="en-GB" dirty="0"/>
              <a:t> </a:t>
            </a:r>
            <a:r>
              <a:rPr lang="en-GB" dirty="0" err="1"/>
              <a:t>construia</a:t>
            </a:r>
            <a:r>
              <a:rPr lang="en-GB" dirty="0"/>
              <a:t> </a:t>
            </a:r>
            <a:r>
              <a:rPr lang="en-GB" dirty="0" err="1"/>
              <a:t>propriul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circuit </a:t>
            </a:r>
            <a:r>
              <a:rPr lang="en-GB" dirty="0" err="1"/>
              <a:t>integrat</a:t>
            </a:r>
            <a:r>
              <a:rPr lang="en-GB" dirty="0"/>
              <a:t>, in </a:t>
            </a:r>
            <a:r>
              <a:rPr lang="en-GB" dirty="0" err="1"/>
              <a:t>paralel</a:t>
            </a:r>
            <a:r>
              <a:rPr lang="en-GB" dirty="0"/>
              <a:t>, in </a:t>
            </a:r>
            <a:r>
              <a:rPr lang="en-GB" dirty="0" err="1"/>
              <a:t>cadrul</a:t>
            </a:r>
            <a:r>
              <a:rPr lang="en-GB" dirty="0"/>
              <a:t> </a:t>
            </a:r>
            <a:r>
              <a:rPr lang="en-GB" dirty="0" err="1"/>
              <a:t>companiei</a:t>
            </a:r>
            <a:r>
              <a:rPr lang="en-GB" dirty="0"/>
              <a:t> Fairchild Semiconductor, </a:t>
            </a:r>
            <a:r>
              <a:rPr lang="en-GB" dirty="0" err="1"/>
              <a:t>dar</a:t>
            </a:r>
            <a:r>
              <a:rPr lang="en-GB" dirty="0"/>
              <a:t> </a:t>
            </a:r>
            <a:r>
              <a:rPr lang="en-GB" dirty="0" err="1"/>
              <a:t>lansarea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a </a:t>
            </a:r>
            <a:r>
              <a:rPr lang="en-GB" dirty="0" err="1"/>
              <a:t>avut</a:t>
            </a:r>
            <a:r>
              <a:rPr lang="en-GB" dirty="0"/>
              <a:t> </a:t>
            </a:r>
            <a:r>
              <a:rPr lang="en-GB" dirty="0" err="1"/>
              <a:t>loc</a:t>
            </a:r>
            <a:r>
              <a:rPr lang="en-GB" dirty="0"/>
              <a:t> </a:t>
            </a:r>
            <a:r>
              <a:rPr lang="en-GB" dirty="0" err="1"/>
              <a:t>abia</a:t>
            </a:r>
            <a:r>
              <a:rPr lang="en-GB" dirty="0"/>
              <a:t> 6 </a:t>
            </a:r>
            <a:r>
              <a:rPr lang="en-GB" dirty="0" err="1"/>
              <a:t>luni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tarziu</a:t>
            </a:r>
            <a:r>
              <a:rPr lang="en-GB" dirty="0"/>
              <a:t>. </a:t>
            </a:r>
            <a:r>
              <a:rPr lang="en-GB" dirty="0" err="1"/>
              <a:t>Circuitul</a:t>
            </a:r>
            <a:r>
              <a:rPr lang="en-GB" dirty="0"/>
              <a:t> </a:t>
            </a:r>
            <a:r>
              <a:rPr lang="en-GB" dirty="0" err="1"/>
              <a:t>lui</a:t>
            </a:r>
            <a:r>
              <a:rPr lang="en-GB" dirty="0"/>
              <a:t> Noyce era </a:t>
            </a:r>
            <a:r>
              <a:rPr lang="en-GB" dirty="0" err="1"/>
              <a:t>construit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smtClean="0"/>
              <a:t>Si. </a:t>
            </a:r>
            <a:r>
              <a:rPr lang="ro-RO" dirty="0" smtClean="0"/>
              <a:t> </a:t>
            </a:r>
            <a:r>
              <a:rPr lang="en-GB" dirty="0" err="1" smtClean="0"/>
              <a:t>Astfel</a:t>
            </a:r>
            <a:r>
              <a:rPr lang="en-GB" dirty="0"/>
              <a:t>, in </a:t>
            </a:r>
            <a:r>
              <a:rPr lang="en-GB" dirty="0" err="1"/>
              <a:t>istorie</a:t>
            </a:r>
            <a:r>
              <a:rPr lang="en-GB" dirty="0"/>
              <a:t>, </a:t>
            </a:r>
            <a:r>
              <a:rPr lang="en-GB" dirty="0" err="1"/>
              <a:t>atat</a:t>
            </a:r>
            <a:r>
              <a:rPr lang="en-GB" dirty="0"/>
              <a:t> Noyce cat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Kilby</a:t>
            </a:r>
            <a:r>
              <a:rPr lang="en-GB" dirty="0"/>
              <a:t> </a:t>
            </a:r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recunoscuti</a:t>
            </a:r>
            <a:r>
              <a:rPr lang="en-GB" dirty="0"/>
              <a:t> </a:t>
            </a:r>
            <a:r>
              <a:rPr lang="en-GB" dirty="0" smtClean="0"/>
              <a:t>co-</a:t>
            </a:r>
            <a:r>
              <a:rPr lang="en-GB" dirty="0" err="1" smtClean="0"/>
              <a:t>inventatori</a:t>
            </a:r>
            <a:r>
              <a:rPr lang="en-GB" dirty="0" smtClean="0"/>
              <a:t> </a:t>
            </a:r>
            <a:r>
              <a:rPr lang="en-GB" dirty="0" err="1" smtClean="0"/>
              <a:t>ai</a:t>
            </a:r>
            <a:r>
              <a:rPr lang="ro-RO" dirty="0" smtClean="0"/>
              <a:t> CI</a:t>
            </a:r>
            <a:r>
              <a:rPr lang="en-GB" dirty="0" smtClean="0"/>
              <a:t> </a:t>
            </a:r>
            <a:r>
              <a:rPr lang="en-GB" dirty="0" err="1"/>
              <a:t>integrat</a:t>
            </a:r>
            <a:r>
              <a:rPr lang="en-GB" dirty="0"/>
              <a:t> care a </a:t>
            </a:r>
            <a:r>
              <a:rPr lang="en-GB" dirty="0" err="1"/>
              <a:t>transformat</a:t>
            </a:r>
            <a:r>
              <a:rPr lang="en-GB" dirty="0"/>
              <a:t> </a:t>
            </a:r>
            <a:r>
              <a:rPr lang="en-GB" dirty="0" err="1" smtClean="0"/>
              <a:t>lumea</a:t>
            </a:r>
            <a:r>
              <a:rPr lang="en-GB" dirty="0" smtClean="0"/>
              <a:t> </a:t>
            </a:r>
            <a:r>
              <a:rPr lang="en-GB" dirty="0" err="1"/>
              <a:t>electronicii</a:t>
            </a:r>
            <a:r>
              <a:rPr lang="en-GB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9675" y="3707534"/>
            <a:ext cx="4279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Primul</a:t>
            </a:r>
            <a:r>
              <a:rPr lang="en-GB" dirty="0"/>
              <a:t> test al </a:t>
            </a:r>
            <a:r>
              <a:rPr lang="en-GB" dirty="0" err="1"/>
              <a:t>circuitului</a:t>
            </a:r>
            <a:r>
              <a:rPr lang="en-GB" dirty="0"/>
              <a:t> functional a </a:t>
            </a:r>
            <a:r>
              <a:rPr lang="en-GB" dirty="0" err="1"/>
              <a:t>fost</a:t>
            </a:r>
            <a:r>
              <a:rPr lang="en-GB" dirty="0"/>
              <a:t> </a:t>
            </a:r>
            <a:r>
              <a:rPr lang="en-GB" dirty="0" err="1"/>
              <a:t>facut</a:t>
            </a:r>
            <a:r>
              <a:rPr lang="en-GB" dirty="0"/>
              <a:t> </a:t>
            </a:r>
            <a:r>
              <a:rPr lang="en-GB" dirty="0" err="1"/>
              <a:t>prin</a:t>
            </a:r>
            <a:r>
              <a:rPr lang="en-GB" dirty="0"/>
              <a:t> </a:t>
            </a:r>
            <a:r>
              <a:rPr lang="ro-RO" dirty="0" smtClean="0"/>
              <a:t>realizarea</a:t>
            </a:r>
            <a:r>
              <a:rPr lang="en-GB" dirty="0" smtClean="0"/>
              <a:t> </a:t>
            </a:r>
            <a:r>
              <a:rPr lang="en-GB" dirty="0" err="1"/>
              <a:t>unei</a:t>
            </a:r>
            <a:r>
              <a:rPr lang="en-GB" dirty="0"/>
              <a:t> </a:t>
            </a:r>
            <a:r>
              <a:rPr lang="en-GB" dirty="0" err="1"/>
              <a:t>sinusoide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un </a:t>
            </a:r>
            <a:r>
              <a:rPr lang="en-GB" dirty="0" err="1"/>
              <a:t>ecran</a:t>
            </a:r>
            <a:r>
              <a:rPr lang="en-GB" dirty="0"/>
              <a:t> al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osciloscop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32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82" y="272204"/>
            <a:ext cx="7404082" cy="10493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/>
              <a:t>D</a:t>
            </a:r>
            <a:r>
              <a:rPr lang="ro-RO" altLang="en-US" sz="3600" dirty="0" err="1" smtClean="0"/>
              <a:t>ispozitive</a:t>
            </a:r>
            <a:r>
              <a:rPr lang="en-US" altLang="en-US" sz="3600" dirty="0" smtClean="0"/>
              <a:t> MICROELECTRONIC</a:t>
            </a:r>
            <a:r>
              <a:rPr lang="ro-RO" altLang="en-US" sz="3600" dirty="0" smtClean="0"/>
              <a:t>e</a:t>
            </a:r>
            <a:r>
              <a:rPr lang="en-US" altLang="en-US" sz="3600" dirty="0" smtClean="0"/>
              <a:t>:</a:t>
            </a:r>
            <a:br>
              <a:rPr lang="en-US" altLang="en-US" sz="3600" dirty="0" smtClean="0"/>
            </a:b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22838" y="1998369"/>
            <a:ext cx="11856098" cy="344963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Microelectronica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este</a:t>
            </a:r>
            <a:r>
              <a:rPr lang="en-US" altLang="en-US" sz="2800" dirty="0" smtClean="0"/>
              <a:t> o parte a </a:t>
            </a:r>
            <a:r>
              <a:rPr lang="en-US" altLang="en-US" sz="2800" dirty="0" err="1" smtClean="0"/>
              <a:t>electronicii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dezvoltată</a:t>
            </a:r>
            <a:r>
              <a:rPr lang="en-US" altLang="en-US" sz="2800" dirty="0" smtClean="0"/>
              <a:t> la </a:t>
            </a:r>
            <a:r>
              <a:rPr lang="en-US" altLang="en-US" sz="2800" dirty="0" err="1" smtClean="0"/>
              <a:t>nivel</a:t>
            </a:r>
            <a:r>
              <a:rPr lang="ro-RO" altLang="en-US" sz="2800" dirty="0" smtClean="0"/>
              <a:t> </a:t>
            </a:r>
            <a:r>
              <a:rPr lang="en-US" altLang="en-US" sz="2800" dirty="0" smtClean="0"/>
              <a:t>micro- </a:t>
            </a:r>
            <a:r>
              <a:rPr lang="en-US" altLang="en-US" sz="2800" dirty="0" err="1" smtClean="0"/>
              <a:t>tehnologic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Ea</a:t>
            </a:r>
            <a:r>
              <a:rPr lang="en-US" altLang="en-US" sz="2800" dirty="0" smtClean="0"/>
              <a:t> se </a:t>
            </a:r>
            <a:r>
              <a:rPr lang="en-US" altLang="en-US" sz="2800" dirty="0" err="1" smtClean="0"/>
              <a:t>bazează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dezvoltarea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tehnologiei</a:t>
            </a:r>
            <a:r>
              <a:rPr lang="ro-RO" altLang="en-US" sz="2800" dirty="0" smtClean="0"/>
              <a:t> </a:t>
            </a:r>
            <a:r>
              <a:rPr lang="en-US" altLang="en-US" sz="2800" dirty="0" err="1" smtClean="0"/>
              <a:t>circuitelor</a:t>
            </a:r>
            <a:r>
              <a:rPr lang="en-US" altLang="en-US" sz="2800" dirty="0" smtClean="0"/>
              <a:t> integrate, </a:t>
            </a:r>
            <a:r>
              <a:rPr lang="ro-RO" altLang="en-US" sz="2800" dirty="0" smtClean="0"/>
              <a:t>rezultând în </a:t>
            </a:r>
            <a:r>
              <a:rPr lang="en-US" altLang="en-US" sz="2800" dirty="0" err="1" smtClean="0"/>
              <a:t>apariţia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circuitelor</a:t>
            </a:r>
            <a:r>
              <a:rPr lang="en-US" altLang="en-US" sz="2800" dirty="0" smtClean="0"/>
              <a:t> integrate VLSI (Very Large Scale Integration) </a:t>
            </a:r>
            <a:r>
              <a:rPr lang="en-US" altLang="en-US" sz="2800" dirty="0" err="1" smtClean="0"/>
              <a:t>şi</a:t>
            </a:r>
            <a:r>
              <a:rPr lang="en-US" altLang="en-US" sz="2800" dirty="0" smtClean="0"/>
              <a:t> ULSI</a:t>
            </a:r>
            <a:r>
              <a:rPr lang="ro-RO" altLang="en-US" sz="2800" dirty="0" smtClean="0"/>
              <a:t> </a:t>
            </a:r>
            <a:r>
              <a:rPr lang="en-US" altLang="en-US" sz="2800" dirty="0" smtClean="0"/>
              <a:t>(Ultra Large Scale Integration), </a:t>
            </a:r>
            <a:r>
              <a:rPr lang="en-US" altLang="en-US" sz="2800" dirty="0" err="1" smtClean="0"/>
              <a:t>cât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şi</a:t>
            </a:r>
            <a:r>
              <a:rPr lang="en-US" altLang="en-US" sz="2800" dirty="0" smtClean="0"/>
              <a:t> la </a:t>
            </a:r>
            <a:r>
              <a:rPr lang="en-US" altLang="en-US" sz="2800" dirty="0" err="1" smtClean="0"/>
              <a:t>apariţia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unor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dispozitive</a:t>
            </a:r>
            <a:r>
              <a:rPr lang="en-US" altLang="en-US" sz="2800" dirty="0" smtClean="0"/>
              <a:t> care </a:t>
            </a:r>
            <a:r>
              <a:rPr lang="en-US" altLang="en-US" sz="2800" dirty="0" err="1" smtClean="0"/>
              <a:t>sunt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traductoare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mecano</a:t>
            </a:r>
            <a:r>
              <a:rPr lang="ro-RO" altLang="en-US" sz="2800" dirty="0" smtClean="0"/>
              <a:t>/</a:t>
            </a:r>
            <a:r>
              <a:rPr lang="en-US" altLang="en-US" sz="2800" dirty="0" err="1" smtClean="0"/>
              <a:t>electrice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opto</a:t>
            </a:r>
            <a:r>
              <a:rPr lang="ro-RO" altLang="en-US" sz="2800" dirty="0" smtClean="0"/>
              <a:t>/</a:t>
            </a:r>
            <a:r>
              <a:rPr lang="en-US" altLang="en-US" sz="2800" dirty="0" err="1" smtClean="0"/>
              <a:t>electrice</a:t>
            </a:r>
            <a:r>
              <a:rPr lang="en-US" altLang="en-US" sz="2800" dirty="0" smtClean="0"/>
              <a:t>, chemo</a:t>
            </a:r>
            <a:r>
              <a:rPr lang="ro-RO" altLang="en-US" sz="2800" dirty="0" smtClean="0"/>
              <a:t>/</a:t>
            </a:r>
            <a:r>
              <a:rPr lang="en-US" altLang="en-US" sz="2800" dirty="0" err="1" smtClean="0"/>
              <a:t>opto</a:t>
            </a:r>
            <a:r>
              <a:rPr lang="ro-RO" altLang="en-US" sz="2800" dirty="0" smtClean="0"/>
              <a:t>/</a:t>
            </a:r>
            <a:r>
              <a:rPr lang="en-US" altLang="en-US" sz="2800" dirty="0" err="1" smtClean="0"/>
              <a:t>electrice</a:t>
            </a:r>
            <a:r>
              <a:rPr lang="en-US" altLang="en-US" sz="2800" dirty="0" smtClean="0"/>
              <a:t>,</a:t>
            </a:r>
            <a:r>
              <a:rPr lang="ro-RO" altLang="en-US" sz="2800" dirty="0" smtClean="0"/>
              <a:t> </a:t>
            </a:r>
            <a:r>
              <a:rPr lang="en-US" altLang="en-US" sz="2800" dirty="0" smtClean="0"/>
              <a:t>integrate la </a:t>
            </a:r>
            <a:r>
              <a:rPr lang="en-US" altLang="en-US" sz="2800" dirty="0" err="1" smtClean="0"/>
              <a:t>scară</a:t>
            </a:r>
            <a:r>
              <a:rPr lang="en-US" altLang="en-US" sz="2800" dirty="0" smtClean="0"/>
              <a:t> micro</a:t>
            </a:r>
            <a:r>
              <a:rPr lang="ro-RO" altLang="en-US" sz="2800" dirty="0" smtClean="0"/>
              <a:t>-</a:t>
            </a:r>
            <a:r>
              <a:rPr lang="en-US" altLang="en-US" sz="2800" dirty="0" err="1" smtClean="0"/>
              <a:t>nanotehnologică</a:t>
            </a:r>
            <a:r>
              <a:rPr lang="en-US" altLang="en-US" sz="2800" dirty="0" smtClean="0"/>
              <a:t> cu </a:t>
            </a:r>
            <a:r>
              <a:rPr lang="en-US" altLang="en-US" sz="2800" dirty="0" err="1" smtClean="0"/>
              <a:t>circuitele</a:t>
            </a:r>
            <a:r>
              <a:rPr lang="en-US" altLang="en-US" sz="2800" dirty="0" smtClean="0"/>
              <a:t> integrate </a:t>
            </a:r>
            <a:r>
              <a:rPr lang="en-US" altLang="en-US" sz="2800" dirty="0" err="1" smtClean="0"/>
              <a:t>deja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realizate</a:t>
            </a:r>
            <a:r>
              <a:rPr lang="en-US" altLang="en-US" sz="2800" dirty="0" smtClean="0"/>
              <a:t> (</a:t>
            </a:r>
            <a:r>
              <a:rPr lang="en-US" altLang="en-US" sz="2800" dirty="0" err="1" smtClean="0"/>
              <a:t>senzori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şi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actuatori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în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tehnologia</a:t>
            </a:r>
            <a:r>
              <a:rPr lang="ro-RO" altLang="en-US" sz="2800" dirty="0" smtClean="0"/>
              <a:t> </a:t>
            </a:r>
            <a:r>
              <a:rPr lang="en-US" altLang="en-US" sz="2800" dirty="0" smtClean="0"/>
              <a:t>MEMS, MOEMS).</a:t>
            </a:r>
          </a:p>
        </p:txBody>
      </p:sp>
    </p:spTree>
    <p:extLst>
      <p:ext uri="{BB962C8B-B14F-4D97-AF65-F5344CB8AC3E}">
        <p14:creationId xmlns:p14="http://schemas.microsoft.com/office/powerpoint/2010/main" val="21794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1070</TotalTime>
  <Words>2733</Words>
  <Application>Microsoft Office PowerPoint</Application>
  <PresentationFormat>Widescreen</PresentationFormat>
  <Paragraphs>315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ＭＳ Ｐゴシック</vt:lpstr>
      <vt:lpstr>ＭＳ Ｐゴシック</vt:lpstr>
      <vt:lpstr>Aharoni</vt:lpstr>
      <vt:lpstr>Algerian</vt:lpstr>
      <vt:lpstr>Arial</vt:lpstr>
      <vt:lpstr>Arial Black</vt:lpstr>
      <vt:lpstr>Calibri</vt:lpstr>
      <vt:lpstr>等线</vt:lpstr>
      <vt:lpstr>Gill Sans MT</vt:lpstr>
      <vt:lpstr>Symbol</vt:lpstr>
      <vt:lpstr>Times</vt:lpstr>
      <vt:lpstr>Times New Roman</vt:lpstr>
      <vt:lpstr>Verdana</vt:lpstr>
      <vt:lpstr>Wingdings</vt:lpstr>
      <vt:lpstr>Wingdings 3</vt:lpstr>
      <vt:lpstr>Gallery</vt:lpstr>
      <vt:lpstr>  Tema: Întroducere în micro-optoelectronică         noțiuni din fizica corpului solid ȘI cristalofizica</vt:lpstr>
      <vt:lpstr>Structura cursului DMOE</vt:lpstr>
      <vt:lpstr>FILE DE ISTORIE</vt:lpstr>
      <vt:lpstr>Inventarea Tranzistorului</vt:lpstr>
      <vt:lpstr>INVENȚIA EuropeanĂ A « Transistron »</vt:lpstr>
      <vt:lpstr>FAZA DE COMERCIALIZARE A TranZistoArELOR</vt:lpstr>
      <vt:lpstr>Silicon Valley- Fairchild</vt:lpstr>
      <vt:lpstr>Circuite integrate</vt:lpstr>
      <vt:lpstr>Dispozitive MICROELECTRONICe: </vt:lpstr>
      <vt:lpstr>MOS Transistor</vt:lpstr>
      <vt:lpstr>PROLIFERAREA MICROELECTRONICII</vt:lpstr>
      <vt:lpstr> Direcții de perspectivă în microelectronică</vt:lpstr>
      <vt:lpstr>PowerPoint Presentation</vt:lpstr>
      <vt:lpstr>Unele definiții și terminologii</vt:lpstr>
      <vt:lpstr>PowerPoint Presentation</vt:lpstr>
      <vt:lpstr>PowerPoint Presentation</vt:lpstr>
      <vt:lpstr>PowerPoint Presentation</vt:lpstr>
      <vt:lpstr>Care este cheia electronicii moderne?</vt:lpstr>
      <vt:lpstr>Clasificarea dispozitivelor electronice</vt:lpstr>
      <vt:lpstr>Clasificarea dispozitivelor electronice</vt:lpstr>
      <vt:lpstr>De ce anume electronica semiconductoare ?</vt:lpstr>
      <vt:lpstr>PowerPoint Presentation</vt:lpstr>
      <vt:lpstr>De la electronica clasică în vid – spre nanoelectronica în vid</vt:lpstr>
      <vt:lpstr>Nanocanal în structură MOS. Lungimea canalului = grosimea stratului de oxid</vt:lpstr>
      <vt:lpstr>Introducere</vt:lpstr>
      <vt:lpstr> noțiuni din fizica corpului solid. Clasificarea  </vt:lpstr>
      <vt:lpstr>PowerPoint Presentation</vt:lpstr>
      <vt:lpstr>Conductori și Izolatori. Modelul benzilor energetice</vt:lpstr>
      <vt:lpstr>Rezistența vs Temperatura</vt:lpstr>
      <vt:lpstr>1833</vt:lpstr>
      <vt:lpstr>Siliciu și Germaniu</vt:lpstr>
      <vt:lpstr>Semiconductor?</vt:lpstr>
      <vt:lpstr>materiale SC în industrie</vt:lpstr>
      <vt:lpstr>Clasificarea SC</vt:lpstr>
      <vt:lpstr>Funcție de nR elementelor chimice, MS:</vt:lpstr>
      <vt:lpstr>În funcţie de natura legăturii interatomice </vt:lpstr>
      <vt:lpstr>… al (dez)ordinii cristaline…</vt:lpstr>
      <vt:lpstr>…funcțiilor de utilizare…</vt:lpstr>
      <vt:lpstr>Componente Active și pasive</vt:lpstr>
      <vt:lpstr>PowerPoint Presentation</vt:lpstr>
      <vt:lpstr>1873</vt:lpstr>
      <vt:lpstr>Elemente de cristalofizică</vt:lpstr>
      <vt:lpstr>Celula elementară și rețeaua cristalină</vt:lpstr>
      <vt:lpstr>PowerPoint Presentation</vt:lpstr>
      <vt:lpstr>Sisteme cristalografice</vt:lpstr>
      <vt:lpstr>PowerPoint Presentation</vt:lpstr>
      <vt:lpstr>Influența structurii cristaline</vt:lpstr>
      <vt:lpstr>Modalități de cristalizare</vt:lpstr>
      <vt:lpstr>Structura cristalelor reale</vt:lpstr>
      <vt:lpstr>Legături interatomice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Micro-optoelectronice  Lecția 1  Întroducere în microoptoelectronică</dc:title>
  <dc:creator>Nusec</dc:creator>
  <cp:lastModifiedBy>Microsoft account</cp:lastModifiedBy>
  <cp:revision>142</cp:revision>
  <dcterms:created xsi:type="dcterms:W3CDTF">2018-01-04T15:01:24Z</dcterms:created>
  <dcterms:modified xsi:type="dcterms:W3CDTF">2023-02-28T17:31:03Z</dcterms:modified>
</cp:coreProperties>
</file>