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85" r:id="rId4"/>
    <p:sldId id="258" r:id="rId5"/>
    <p:sldId id="286" r:id="rId6"/>
    <p:sldId id="287" r:id="rId7"/>
    <p:sldId id="288" r:id="rId8"/>
    <p:sldId id="289" r:id="rId9"/>
    <p:sldId id="290" r:id="rId10"/>
    <p:sldId id="259" r:id="rId11"/>
    <p:sldId id="291" r:id="rId12"/>
    <p:sldId id="260" r:id="rId13"/>
    <p:sldId id="261" r:id="rId14"/>
    <p:sldId id="262" r:id="rId15"/>
    <p:sldId id="263" r:id="rId16"/>
    <p:sldId id="264" r:id="rId17"/>
    <p:sldId id="265" r:id="rId18"/>
    <p:sldId id="266" r:id="rId19"/>
    <p:sldId id="267" r:id="rId20"/>
    <p:sldId id="268" r:id="rId21"/>
    <p:sldId id="269" r:id="rId22"/>
    <p:sldId id="270" r:id="rId23"/>
    <p:sldId id="284" r:id="rId24"/>
    <p:sldId id="271" r:id="rId25"/>
    <p:sldId id="272" r:id="rId26"/>
    <p:sldId id="273" r:id="rId27"/>
    <p:sldId id="274" r:id="rId28"/>
    <p:sldId id="292" r:id="rId29"/>
    <p:sldId id="275" r:id="rId30"/>
    <p:sldId id="277" r:id="rId31"/>
    <p:sldId id="278" r:id="rId32"/>
    <p:sldId id="294" r:id="rId33"/>
    <p:sldId id="293" r:id="rId34"/>
    <p:sldId id="282" r:id="rId35"/>
    <p:sldId id="279" r:id="rId36"/>
    <p:sldId id="280" r:id="rId37"/>
    <p:sldId id="281" r:id="rId38"/>
    <p:sldId id="295" r:id="rId39"/>
    <p:sldId id="283" r:id="rId40"/>
    <p:sldId id="296" r:id="rId41"/>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69" d="100"/>
          <a:sy n="69" d="100"/>
        </p:scale>
        <p:origin x="78" y="7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BE311A-EE86-47C2-B227-34900C28D669}" type="datetimeFigureOut">
              <a:rPr lang="ro-RO" smtClean="0"/>
              <a:t>15.09.2025</a:t>
            </a:fld>
            <a:endParaRPr lang="ro-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E1EB5B-BA9C-4096-AB06-2F28CE036BDA}" type="slidenum">
              <a:rPr lang="ro-RO" smtClean="0"/>
              <a:t>‹#›</a:t>
            </a:fld>
            <a:endParaRPr lang="ro-RO"/>
          </a:p>
        </p:txBody>
      </p:sp>
    </p:spTree>
    <p:extLst>
      <p:ext uri="{BB962C8B-B14F-4D97-AF65-F5344CB8AC3E}">
        <p14:creationId xmlns:p14="http://schemas.microsoft.com/office/powerpoint/2010/main" val="1162465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4CE1EB5B-BA9C-4096-AB06-2F28CE036BDA}" type="slidenum">
              <a:rPr lang="ro-RO" smtClean="0"/>
              <a:t>21</a:t>
            </a:fld>
            <a:endParaRPr lang="ro-RO"/>
          </a:p>
        </p:txBody>
      </p:sp>
    </p:spTree>
    <p:extLst>
      <p:ext uri="{BB962C8B-B14F-4D97-AF65-F5344CB8AC3E}">
        <p14:creationId xmlns:p14="http://schemas.microsoft.com/office/powerpoint/2010/main" val="3501106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4CE1EB5B-BA9C-4096-AB06-2F28CE036BDA}" type="slidenum">
              <a:rPr lang="ro-RO" smtClean="0"/>
              <a:t>27</a:t>
            </a:fld>
            <a:endParaRPr lang="ro-RO"/>
          </a:p>
        </p:txBody>
      </p:sp>
    </p:spTree>
    <p:extLst>
      <p:ext uri="{BB962C8B-B14F-4D97-AF65-F5344CB8AC3E}">
        <p14:creationId xmlns:p14="http://schemas.microsoft.com/office/powerpoint/2010/main" val="2023183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8A213-F029-7D8A-E23C-6FCC3C0B5A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o-RO"/>
          </a:p>
        </p:txBody>
      </p:sp>
      <p:sp>
        <p:nvSpPr>
          <p:cNvPr id="3" name="Subtitle 2">
            <a:extLst>
              <a:ext uri="{FF2B5EF4-FFF2-40B4-BE49-F238E27FC236}">
                <a16:creationId xmlns:a16="http://schemas.microsoft.com/office/drawing/2014/main" id="{79BD26CD-5AF2-43B4-ADC0-3223F5BCE5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o-RO"/>
          </a:p>
        </p:txBody>
      </p:sp>
      <p:sp>
        <p:nvSpPr>
          <p:cNvPr id="4" name="Date Placeholder 3">
            <a:extLst>
              <a:ext uri="{FF2B5EF4-FFF2-40B4-BE49-F238E27FC236}">
                <a16:creationId xmlns:a16="http://schemas.microsoft.com/office/drawing/2014/main" id="{A882FA44-18AC-9968-B59F-37DDEBC8F985}"/>
              </a:ext>
            </a:extLst>
          </p:cNvPr>
          <p:cNvSpPr>
            <a:spLocks noGrp="1"/>
          </p:cNvSpPr>
          <p:nvPr>
            <p:ph type="dt" sz="half" idx="10"/>
          </p:nvPr>
        </p:nvSpPr>
        <p:spPr/>
        <p:txBody>
          <a:bodyPr/>
          <a:lstStyle/>
          <a:p>
            <a:fld id="{9CBE363A-8D59-4613-8D69-E9001410136B}" type="datetimeFigureOut">
              <a:rPr lang="ro-RO" smtClean="0"/>
              <a:t>15.09.2025</a:t>
            </a:fld>
            <a:endParaRPr lang="ro-RO"/>
          </a:p>
        </p:txBody>
      </p:sp>
      <p:sp>
        <p:nvSpPr>
          <p:cNvPr id="5" name="Footer Placeholder 4">
            <a:extLst>
              <a:ext uri="{FF2B5EF4-FFF2-40B4-BE49-F238E27FC236}">
                <a16:creationId xmlns:a16="http://schemas.microsoft.com/office/drawing/2014/main" id="{981FFC5C-B0C6-FE0C-644B-A15A641CEB8D}"/>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D85BB392-8A28-1994-665A-A1DCF165CD16}"/>
              </a:ext>
            </a:extLst>
          </p:cNvPr>
          <p:cNvSpPr>
            <a:spLocks noGrp="1"/>
          </p:cNvSpPr>
          <p:nvPr>
            <p:ph type="sldNum" sz="quarter" idx="12"/>
          </p:nvPr>
        </p:nvSpPr>
        <p:spPr/>
        <p:txBody>
          <a:bodyPr/>
          <a:lstStyle/>
          <a:p>
            <a:fld id="{84024595-2474-4F07-9E57-BF81BD77C4A6}" type="slidenum">
              <a:rPr lang="ro-RO" smtClean="0"/>
              <a:t>‹#›</a:t>
            </a:fld>
            <a:endParaRPr lang="ro-RO"/>
          </a:p>
        </p:txBody>
      </p:sp>
    </p:spTree>
    <p:extLst>
      <p:ext uri="{BB962C8B-B14F-4D97-AF65-F5344CB8AC3E}">
        <p14:creationId xmlns:p14="http://schemas.microsoft.com/office/powerpoint/2010/main" val="2180602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39451-8B6B-90F2-5C1A-E04C022B3C6D}"/>
              </a:ext>
            </a:extLst>
          </p:cNvPr>
          <p:cNvSpPr>
            <a:spLocks noGrp="1"/>
          </p:cNvSpPr>
          <p:nvPr>
            <p:ph type="title"/>
          </p:nvPr>
        </p:nvSpPr>
        <p:spPr/>
        <p:txBody>
          <a:bodyPr/>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93731A57-F7C3-1F9B-2335-E5D76BAAF4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1F4B04FB-9D25-CDE3-60B3-9CB64174B9F8}"/>
              </a:ext>
            </a:extLst>
          </p:cNvPr>
          <p:cNvSpPr>
            <a:spLocks noGrp="1"/>
          </p:cNvSpPr>
          <p:nvPr>
            <p:ph type="dt" sz="half" idx="10"/>
          </p:nvPr>
        </p:nvSpPr>
        <p:spPr/>
        <p:txBody>
          <a:bodyPr/>
          <a:lstStyle/>
          <a:p>
            <a:fld id="{9CBE363A-8D59-4613-8D69-E9001410136B}" type="datetimeFigureOut">
              <a:rPr lang="ro-RO" smtClean="0"/>
              <a:t>15.09.2025</a:t>
            </a:fld>
            <a:endParaRPr lang="ro-RO"/>
          </a:p>
        </p:txBody>
      </p:sp>
      <p:sp>
        <p:nvSpPr>
          <p:cNvPr id="5" name="Footer Placeholder 4">
            <a:extLst>
              <a:ext uri="{FF2B5EF4-FFF2-40B4-BE49-F238E27FC236}">
                <a16:creationId xmlns:a16="http://schemas.microsoft.com/office/drawing/2014/main" id="{7B3B2D42-A39B-B020-2D79-C18E5E9EA55C}"/>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5A716F87-E6D1-5FC6-E79F-4133CC3527F6}"/>
              </a:ext>
            </a:extLst>
          </p:cNvPr>
          <p:cNvSpPr>
            <a:spLocks noGrp="1"/>
          </p:cNvSpPr>
          <p:nvPr>
            <p:ph type="sldNum" sz="quarter" idx="12"/>
          </p:nvPr>
        </p:nvSpPr>
        <p:spPr/>
        <p:txBody>
          <a:bodyPr/>
          <a:lstStyle/>
          <a:p>
            <a:fld id="{84024595-2474-4F07-9E57-BF81BD77C4A6}" type="slidenum">
              <a:rPr lang="ro-RO" smtClean="0"/>
              <a:t>‹#›</a:t>
            </a:fld>
            <a:endParaRPr lang="ro-RO"/>
          </a:p>
        </p:txBody>
      </p:sp>
    </p:spTree>
    <p:extLst>
      <p:ext uri="{BB962C8B-B14F-4D97-AF65-F5344CB8AC3E}">
        <p14:creationId xmlns:p14="http://schemas.microsoft.com/office/powerpoint/2010/main" val="1212687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98566D-40CF-A410-567E-CD49F87E70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DA9DE66F-8724-6C46-5D91-E4EC468E3A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35EC21ED-3605-823E-C5EF-C0E301A753CD}"/>
              </a:ext>
            </a:extLst>
          </p:cNvPr>
          <p:cNvSpPr>
            <a:spLocks noGrp="1"/>
          </p:cNvSpPr>
          <p:nvPr>
            <p:ph type="dt" sz="half" idx="10"/>
          </p:nvPr>
        </p:nvSpPr>
        <p:spPr/>
        <p:txBody>
          <a:bodyPr/>
          <a:lstStyle/>
          <a:p>
            <a:fld id="{9CBE363A-8D59-4613-8D69-E9001410136B}" type="datetimeFigureOut">
              <a:rPr lang="ro-RO" smtClean="0"/>
              <a:t>15.09.2025</a:t>
            </a:fld>
            <a:endParaRPr lang="ro-RO"/>
          </a:p>
        </p:txBody>
      </p:sp>
      <p:sp>
        <p:nvSpPr>
          <p:cNvPr id="5" name="Footer Placeholder 4">
            <a:extLst>
              <a:ext uri="{FF2B5EF4-FFF2-40B4-BE49-F238E27FC236}">
                <a16:creationId xmlns:a16="http://schemas.microsoft.com/office/drawing/2014/main" id="{81171687-5145-3E8B-543A-87174F0540A8}"/>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808D861E-1C51-4AEF-08B1-9B538A9CB654}"/>
              </a:ext>
            </a:extLst>
          </p:cNvPr>
          <p:cNvSpPr>
            <a:spLocks noGrp="1"/>
          </p:cNvSpPr>
          <p:nvPr>
            <p:ph type="sldNum" sz="quarter" idx="12"/>
          </p:nvPr>
        </p:nvSpPr>
        <p:spPr/>
        <p:txBody>
          <a:bodyPr/>
          <a:lstStyle/>
          <a:p>
            <a:fld id="{84024595-2474-4F07-9E57-BF81BD77C4A6}" type="slidenum">
              <a:rPr lang="ro-RO" smtClean="0"/>
              <a:t>‹#›</a:t>
            </a:fld>
            <a:endParaRPr lang="ro-RO"/>
          </a:p>
        </p:txBody>
      </p:sp>
    </p:spTree>
    <p:extLst>
      <p:ext uri="{BB962C8B-B14F-4D97-AF65-F5344CB8AC3E}">
        <p14:creationId xmlns:p14="http://schemas.microsoft.com/office/powerpoint/2010/main" val="3870390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E634E-8589-FE00-9B76-CE7936B7AC6A}"/>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3A1C4FD2-30E2-C5AC-8D3D-8DBA17FBB4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DF4C5F2B-2BCE-5D0F-2BE8-E140DDDFBCE9}"/>
              </a:ext>
            </a:extLst>
          </p:cNvPr>
          <p:cNvSpPr>
            <a:spLocks noGrp="1"/>
          </p:cNvSpPr>
          <p:nvPr>
            <p:ph type="dt" sz="half" idx="10"/>
          </p:nvPr>
        </p:nvSpPr>
        <p:spPr/>
        <p:txBody>
          <a:bodyPr/>
          <a:lstStyle/>
          <a:p>
            <a:fld id="{9CBE363A-8D59-4613-8D69-E9001410136B}" type="datetimeFigureOut">
              <a:rPr lang="ro-RO" smtClean="0"/>
              <a:t>15.09.2025</a:t>
            </a:fld>
            <a:endParaRPr lang="ro-RO"/>
          </a:p>
        </p:txBody>
      </p:sp>
      <p:sp>
        <p:nvSpPr>
          <p:cNvPr id="5" name="Footer Placeholder 4">
            <a:extLst>
              <a:ext uri="{FF2B5EF4-FFF2-40B4-BE49-F238E27FC236}">
                <a16:creationId xmlns:a16="http://schemas.microsoft.com/office/drawing/2014/main" id="{9F9997EF-7891-23B4-9069-7FF1FE1C312A}"/>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033892D1-0E46-5D2C-7F1E-7578B8EBF98D}"/>
              </a:ext>
            </a:extLst>
          </p:cNvPr>
          <p:cNvSpPr>
            <a:spLocks noGrp="1"/>
          </p:cNvSpPr>
          <p:nvPr>
            <p:ph type="sldNum" sz="quarter" idx="12"/>
          </p:nvPr>
        </p:nvSpPr>
        <p:spPr/>
        <p:txBody>
          <a:bodyPr/>
          <a:lstStyle/>
          <a:p>
            <a:fld id="{84024595-2474-4F07-9E57-BF81BD77C4A6}" type="slidenum">
              <a:rPr lang="ro-RO" smtClean="0"/>
              <a:t>‹#›</a:t>
            </a:fld>
            <a:endParaRPr lang="ro-RO"/>
          </a:p>
        </p:txBody>
      </p:sp>
    </p:spTree>
    <p:extLst>
      <p:ext uri="{BB962C8B-B14F-4D97-AF65-F5344CB8AC3E}">
        <p14:creationId xmlns:p14="http://schemas.microsoft.com/office/powerpoint/2010/main" val="360372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C2570-E867-1C8F-F3CB-A4CA8A4011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o-RO"/>
          </a:p>
        </p:txBody>
      </p:sp>
      <p:sp>
        <p:nvSpPr>
          <p:cNvPr id="3" name="Text Placeholder 2">
            <a:extLst>
              <a:ext uri="{FF2B5EF4-FFF2-40B4-BE49-F238E27FC236}">
                <a16:creationId xmlns:a16="http://schemas.microsoft.com/office/drawing/2014/main" id="{4F580453-694F-D236-A967-2FA3CC47AE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CA656D-18DD-79C3-6495-2C7CA37DBD83}"/>
              </a:ext>
            </a:extLst>
          </p:cNvPr>
          <p:cNvSpPr>
            <a:spLocks noGrp="1"/>
          </p:cNvSpPr>
          <p:nvPr>
            <p:ph type="dt" sz="half" idx="10"/>
          </p:nvPr>
        </p:nvSpPr>
        <p:spPr/>
        <p:txBody>
          <a:bodyPr/>
          <a:lstStyle/>
          <a:p>
            <a:fld id="{9CBE363A-8D59-4613-8D69-E9001410136B}" type="datetimeFigureOut">
              <a:rPr lang="ro-RO" smtClean="0"/>
              <a:t>15.09.2025</a:t>
            </a:fld>
            <a:endParaRPr lang="ro-RO"/>
          </a:p>
        </p:txBody>
      </p:sp>
      <p:sp>
        <p:nvSpPr>
          <p:cNvPr id="5" name="Footer Placeholder 4">
            <a:extLst>
              <a:ext uri="{FF2B5EF4-FFF2-40B4-BE49-F238E27FC236}">
                <a16:creationId xmlns:a16="http://schemas.microsoft.com/office/drawing/2014/main" id="{CB5657D1-70AF-024F-851C-543A6BBBEED5}"/>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7A0DF968-7F4E-45A6-466F-DCB816E01603}"/>
              </a:ext>
            </a:extLst>
          </p:cNvPr>
          <p:cNvSpPr>
            <a:spLocks noGrp="1"/>
          </p:cNvSpPr>
          <p:nvPr>
            <p:ph type="sldNum" sz="quarter" idx="12"/>
          </p:nvPr>
        </p:nvSpPr>
        <p:spPr/>
        <p:txBody>
          <a:bodyPr/>
          <a:lstStyle/>
          <a:p>
            <a:fld id="{84024595-2474-4F07-9E57-BF81BD77C4A6}" type="slidenum">
              <a:rPr lang="ro-RO" smtClean="0"/>
              <a:t>‹#›</a:t>
            </a:fld>
            <a:endParaRPr lang="ro-RO"/>
          </a:p>
        </p:txBody>
      </p:sp>
    </p:spTree>
    <p:extLst>
      <p:ext uri="{BB962C8B-B14F-4D97-AF65-F5344CB8AC3E}">
        <p14:creationId xmlns:p14="http://schemas.microsoft.com/office/powerpoint/2010/main" val="3172167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A8BE3-C65C-B6C4-0C25-F1E065DB69F2}"/>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2114C8CD-F542-4F71-1CF3-D8D17BFE74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a:extLst>
              <a:ext uri="{FF2B5EF4-FFF2-40B4-BE49-F238E27FC236}">
                <a16:creationId xmlns:a16="http://schemas.microsoft.com/office/drawing/2014/main" id="{89D7D692-0538-946F-E677-B46A23F215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a:extLst>
              <a:ext uri="{FF2B5EF4-FFF2-40B4-BE49-F238E27FC236}">
                <a16:creationId xmlns:a16="http://schemas.microsoft.com/office/drawing/2014/main" id="{5C2346F2-DA82-4F8A-3B2F-D2380D623ED4}"/>
              </a:ext>
            </a:extLst>
          </p:cNvPr>
          <p:cNvSpPr>
            <a:spLocks noGrp="1"/>
          </p:cNvSpPr>
          <p:nvPr>
            <p:ph type="dt" sz="half" idx="10"/>
          </p:nvPr>
        </p:nvSpPr>
        <p:spPr/>
        <p:txBody>
          <a:bodyPr/>
          <a:lstStyle/>
          <a:p>
            <a:fld id="{9CBE363A-8D59-4613-8D69-E9001410136B}" type="datetimeFigureOut">
              <a:rPr lang="ro-RO" smtClean="0"/>
              <a:t>15.09.2025</a:t>
            </a:fld>
            <a:endParaRPr lang="ro-RO"/>
          </a:p>
        </p:txBody>
      </p:sp>
      <p:sp>
        <p:nvSpPr>
          <p:cNvPr id="6" name="Footer Placeholder 5">
            <a:extLst>
              <a:ext uri="{FF2B5EF4-FFF2-40B4-BE49-F238E27FC236}">
                <a16:creationId xmlns:a16="http://schemas.microsoft.com/office/drawing/2014/main" id="{FCE0F5F5-DE3C-FAED-7F7C-3F6DF20752CA}"/>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073A3306-1158-BB1A-3F00-64B1887A34FB}"/>
              </a:ext>
            </a:extLst>
          </p:cNvPr>
          <p:cNvSpPr>
            <a:spLocks noGrp="1"/>
          </p:cNvSpPr>
          <p:nvPr>
            <p:ph type="sldNum" sz="quarter" idx="12"/>
          </p:nvPr>
        </p:nvSpPr>
        <p:spPr/>
        <p:txBody>
          <a:bodyPr/>
          <a:lstStyle/>
          <a:p>
            <a:fld id="{84024595-2474-4F07-9E57-BF81BD77C4A6}" type="slidenum">
              <a:rPr lang="ro-RO" smtClean="0"/>
              <a:t>‹#›</a:t>
            </a:fld>
            <a:endParaRPr lang="ro-RO"/>
          </a:p>
        </p:txBody>
      </p:sp>
    </p:spTree>
    <p:extLst>
      <p:ext uri="{BB962C8B-B14F-4D97-AF65-F5344CB8AC3E}">
        <p14:creationId xmlns:p14="http://schemas.microsoft.com/office/powerpoint/2010/main" val="3038536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5F90D-ADDA-AF3C-C23C-40062FD9ED5A}"/>
              </a:ext>
            </a:extLst>
          </p:cNvPr>
          <p:cNvSpPr>
            <a:spLocks noGrp="1"/>
          </p:cNvSpPr>
          <p:nvPr>
            <p:ph type="title"/>
          </p:nvPr>
        </p:nvSpPr>
        <p:spPr>
          <a:xfrm>
            <a:off x="839788" y="365125"/>
            <a:ext cx="10515600" cy="1325563"/>
          </a:xfrm>
        </p:spPr>
        <p:txBody>
          <a:bodyPr/>
          <a:lstStyle/>
          <a:p>
            <a:r>
              <a:rPr lang="en-US"/>
              <a:t>Click to edit Master title style</a:t>
            </a:r>
            <a:endParaRPr lang="ro-RO"/>
          </a:p>
        </p:txBody>
      </p:sp>
      <p:sp>
        <p:nvSpPr>
          <p:cNvPr id="3" name="Text Placeholder 2">
            <a:extLst>
              <a:ext uri="{FF2B5EF4-FFF2-40B4-BE49-F238E27FC236}">
                <a16:creationId xmlns:a16="http://schemas.microsoft.com/office/drawing/2014/main" id="{72DFCF78-58DF-D3A3-F6DD-D5CEACCFC9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8B98A0-10A8-1739-2486-9C47CCA68D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a:extLst>
              <a:ext uri="{FF2B5EF4-FFF2-40B4-BE49-F238E27FC236}">
                <a16:creationId xmlns:a16="http://schemas.microsoft.com/office/drawing/2014/main" id="{B910C65D-0A0A-1981-FC26-322C73340C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81B9FE-3B74-4A94-ED61-452DC7DF26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a:extLst>
              <a:ext uri="{FF2B5EF4-FFF2-40B4-BE49-F238E27FC236}">
                <a16:creationId xmlns:a16="http://schemas.microsoft.com/office/drawing/2014/main" id="{B882811D-93D3-F66E-7F45-55B90FF53045}"/>
              </a:ext>
            </a:extLst>
          </p:cNvPr>
          <p:cNvSpPr>
            <a:spLocks noGrp="1"/>
          </p:cNvSpPr>
          <p:nvPr>
            <p:ph type="dt" sz="half" idx="10"/>
          </p:nvPr>
        </p:nvSpPr>
        <p:spPr/>
        <p:txBody>
          <a:bodyPr/>
          <a:lstStyle/>
          <a:p>
            <a:fld id="{9CBE363A-8D59-4613-8D69-E9001410136B}" type="datetimeFigureOut">
              <a:rPr lang="ro-RO" smtClean="0"/>
              <a:t>15.09.2025</a:t>
            </a:fld>
            <a:endParaRPr lang="ro-RO"/>
          </a:p>
        </p:txBody>
      </p:sp>
      <p:sp>
        <p:nvSpPr>
          <p:cNvPr id="8" name="Footer Placeholder 7">
            <a:extLst>
              <a:ext uri="{FF2B5EF4-FFF2-40B4-BE49-F238E27FC236}">
                <a16:creationId xmlns:a16="http://schemas.microsoft.com/office/drawing/2014/main" id="{32D9D3B8-F526-2BF3-A7FF-F7E53A9422DA}"/>
              </a:ext>
            </a:extLst>
          </p:cNvPr>
          <p:cNvSpPr>
            <a:spLocks noGrp="1"/>
          </p:cNvSpPr>
          <p:nvPr>
            <p:ph type="ftr" sz="quarter" idx="11"/>
          </p:nvPr>
        </p:nvSpPr>
        <p:spPr/>
        <p:txBody>
          <a:bodyPr/>
          <a:lstStyle/>
          <a:p>
            <a:endParaRPr lang="ro-RO"/>
          </a:p>
        </p:txBody>
      </p:sp>
      <p:sp>
        <p:nvSpPr>
          <p:cNvPr id="9" name="Slide Number Placeholder 8">
            <a:extLst>
              <a:ext uri="{FF2B5EF4-FFF2-40B4-BE49-F238E27FC236}">
                <a16:creationId xmlns:a16="http://schemas.microsoft.com/office/drawing/2014/main" id="{1C5E2F03-18D2-4811-9283-2591FDDBF486}"/>
              </a:ext>
            </a:extLst>
          </p:cNvPr>
          <p:cNvSpPr>
            <a:spLocks noGrp="1"/>
          </p:cNvSpPr>
          <p:nvPr>
            <p:ph type="sldNum" sz="quarter" idx="12"/>
          </p:nvPr>
        </p:nvSpPr>
        <p:spPr/>
        <p:txBody>
          <a:bodyPr/>
          <a:lstStyle/>
          <a:p>
            <a:fld id="{84024595-2474-4F07-9E57-BF81BD77C4A6}" type="slidenum">
              <a:rPr lang="ro-RO" smtClean="0"/>
              <a:t>‹#›</a:t>
            </a:fld>
            <a:endParaRPr lang="ro-RO"/>
          </a:p>
        </p:txBody>
      </p:sp>
    </p:spTree>
    <p:extLst>
      <p:ext uri="{BB962C8B-B14F-4D97-AF65-F5344CB8AC3E}">
        <p14:creationId xmlns:p14="http://schemas.microsoft.com/office/powerpoint/2010/main" val="3409594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CD97D-0E56-0A42-0259-A73E7F2D7333}"/>
              </a:ext>
            </a:extLst>
          </p:cNvPr>
          <p:cNvSpPr>
            <a:spLocks noGrp="1"/>
          </p:cNvSpPr>
          <p:nvPr>
            <p:ph type="title"/>
          </p:nvPr>
        </p:nvSpPr>
        <p:spPr/>
        <p:txBody>
          <a:bodyPr/>
          <a:lstStyle/>
          <a:p>
            <a:r>
              <a:rPr lang="en-US"/>
              <a:t>Click to edit Master title style</a:t>
            </a:r>
            <a:endParaRPr lang="ro-RO"/>
          </a:p>
        </p:txBody>
      </p:sp>
      <p:sp>
        <p:nvSpPr>
          <p:cNvPr id="3" name="Date Placeholder 2">
            <a:extLst>
              <a:ext uri="{FF2B5EF4-FFF2-40B4-BE49-F238E27FC236}">
                <a16:creationId xmlns:a16="http://schemas.microsoft.com/office/drawing/2014/main" id="{26AC29B1-7C2A-A677-2F4F-2C884F31E7D7}"/>
              </a:ext>
            </a:extLst>
          </p:cNvPr>
          <p:cNvSpPr>
            <a:spLocks noGrp="1"/>
          </p:cNvSpPr>
          <p:nvPr>
            <p:ph type="dt" sz="half" idx="10"/>
          </p:nvPr>
        </p:nvSpPr>
        <p:spPr/>
        <p:txBody>
          <a:bodyPr/>
          <a:lstStyle/>
          <a:p>
            <a:fld id="{9CBE363A-8D59-4613-8D69-E9001410136B}" type="datetimeFigureOut">
              <a:rPr lang="ro-RO" smtClean="0"/>
              <a:t>15.09.2025</a:t>
            </a:fld>
            <a:endParaRPr lang="ro-RO"/>
          </a:p>
        </p:txBody>
      </p:sp>
      <p:sp>
        <p:nvSpPr>
          <p:cNvPr id="4" name="Footer Placeholder 3">
            <a:extLst>
              <a:ext uri="{FF2B5EF4-FFF2-40B4-BE49-F238E27FC236}">
                <a16:creationId xmlns:a16="http://schemas.microsoft.com/office/drawing/2014/main" id="{BC65EB01-EE23-780C-E926-5676F18A055B}"/>
              </a:ext>
            </a:extLst>
          </p:cNvPr>
          <p:cNvSpPr>
            <a:spLocks noGrp="1"/>
          </p:cNvSpPr>
          <p:nvPr>
            <p:ph type="ftr" sz="quarter" idx="11"/>
          </p:nvPr>
        </p:nvSpPr>
        <p:spPr/>
        <p:txBody>
          <a:bodyPr/>
          <a:lstStyle/>
          <a:p>
            <a:endParaRPr lang="ro-RO"/>
          </a:p>
        </p:txBody>
      </p:sp>
      <p:sp>
        <p:nvSpPr>
          <p:cNvPr id="5" name="Slide Number Placeholder 4">
            <a:extLst>
              <a:ext uri="{FF2B5EF4-FFF2-40B4-BE49-F238E27FC236}">
                <a16:creationId xmlns:a16="http://schemas.microsoft.com/office/drawing/2014/main" id="{B75D712F-ED36-B8C5-CD33-F7139A0D8F08}"/>
              </a:ext>
            </a:extLst>
          </p:cNvPr>
          <p:cNvSpPr>
            <a:spLocks noGrp="1"/>
          </p:cNvSpPr>
          <p:nvPr>
            <p:ph type="sldNum" sz="quarter" idx="12"/>
          </p:nvPr>
        </p:nvSpPr>
        <p:spPr/>
        <p:txBody>
          <a:bodyPr/>
          <a:lstStyle/>
          <a:p>
            <a:fld id="{84024595-2474-4F07-9E57-BF81BD77C4A6}" type="slidenum">
              <a:rPr lang="ro-RO" smtClean="0"/>
              <a:t>‹#›</a:t>
            </a:fld>
            <a:endParaRPr lang="ro-RO"/>
          </a:p>
        </p:txBody>
      </p:sp>
    </p:spTree>
    <p:extLst>
      <p:ext uri="{BB962C8B-B14F-4D97-AF65-F5344CB8AC3E}">
        <p14:creationId xmlns:p14="http://schemas.microsoft.com/office/powerpoint/2010/main" val="1565503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23CE2D-0ECD-9634-8356-E0029ACB9DA0}"/>
              </a:ext>
            </a:extLst>
          </p:cNvPr>
          <p:cNvSpPr>
            <a:spLocks noGrp="1"/>
          </p:cNvSpPr>
          <p:nvPr>
            <p:ph type="dt" sz="half" idx="10"/>
          </p:nvPr>
        </p:nvSpPr>
        <p:spPr/>
        <p:txBody>
          <a:bodyPr/>
          <a:lstStyle/>
          <a:p>
            <a:fld id="{9CBE363A-8D59-4613-8D69-E9001410136B}" type="datetimeFigureOut">
              <a:rPr lang="ro-RO" smtClean="0"/>
              <a:t>15.09.2025</a:t>
            </a:fld>
            <a:endParaRPr lang="ro-RO"/>
          </a:p>
        </p:txBody>
      </p:sp>
      <p:sp>
        <p:nvSpPr>
          <p:cNvPr id="3" name="Footer Placeholder 2">
            <a:extLst>
              <a:ext uri="{FF2B5EF4-FFF2-40B4-BE49-F238E27FC236}">
                <a16:creationId xmlns:a16="http://schemas.microsoft.com/office/drawing/2014/main" id="{5506A74E-D05F-1578-2B48-4CBAD34BF1F0}"/>
              </a:ext>
            </a:extLst>
          </p:cNvPr>
          <p:cNvSpPr>
            <a:spLocks noGrp="1"/>
          </p:cNvSpPr>
          <p:nvPr>
            <p:ph type="ftr" sz="quarter" idx="11"/>
          </p:nvPr>
        </p:nvSpPr>
        <p:spPr/>
        <p:txBody>
          <a:bodyPr/>
          <a:lstStyle/>
          <a:p>
            <a:endParaRPr lang="ro-RO"/>
          </a:p>
        </p:txBody>
      </p:sp>
      <p:sp>
        <p:nvSpPr>
          <p:cNvPr id="4" name="Slide Number Placeholder 3">
            <a:extLst>
              <a:ext uri="{FF2B5EF4-FFF2-40B4-BE49-F238E27FC236}">
                <a16:creationId xmlns:a16="http://schemas.microsoft.com/office/drawing/2014/main" id="{AA18EEB4-4740-5A7D-8C2F-128925D16E50}"/>
              </a:ext>
            </a:extLst>
          </p:cNvPr>
          <p:cNvSpPr>
            <a:spLocks noGrp="1"/>
          </p:cNvSpPr>
          <p:nvPr>
            <p:ph type="sldNum" sz="quarter" idx="12"/>
          </p:nvPr>
        </p:nvSpPr>
        <p:spPr/>
        <p:txBody>
          <a:bodyPr/>
          <a:lstStyle/>
          <a:p>
            <a:fld id="{84024595-2474-4F07-9E57-BF81BD77C4A6}" type="slidenum">
              <a:rPr lang="ro-RO" smtClean="0"/>
              <a:t>‹#›</a:t>
            </a:fld>
            <a:endParaRPr lang="ro-RO"/>
          </a:p>
        </p:txBody>
      </p:sp>
    </p:spTree>
    <p:extLst>
      <p:ext uri="{BB962C8B-B14F-4D97-AF65-F5344CB8AC3E}">
        <p14:creationId xmlns:p14="http://schemas.microsoft.com/office/powerpoint/2010/main" val="3474265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AAF21-EA30-4CB3-3F70-757AD8414A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Content Placeholder 2">
            <a:extLst>
              <a:ext uri="{FF2B5EF4-FFF2-40B4-BE49-F238E27FC236}">
                <a16:creationId xmlns:a16="http://schemas.microsoft.com/office/drawing/2014/main" id="{BBE1128C-D024-F299-3D6F-AC5BD7559B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a:extLst>
              <a:ext uri="{FF2B5EF4-FFF2-40B4-BE49-F238E27FC236}">
                <a16:creationId xmlns:a16="http://schemas.microsoft.com/office/drawing/2014/main" id="{5EAC798A-0571-9746-3A2D-4051830962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564763-BED1-D1F6-21CE-A32A44F61298}"/>
              </a:ext>
            </a:extLst>
          </p:cNvPr>
          <p:cNvSpPr>
            <a:spLocks noGrp="1"/>
          </p:cNvSpPr>
          <p:nvPr>
            <p:ph type="dt" sz="half" idx="10"/>
          </p:nvPr>
        </p:nvSpPr>
        <p:spPr/>
        <p:txBody>
          <a:bodyPr/>
          <a:lstStyle/>
          <a:p>
            <a:fld id="{9CBE363A-8D59-4613-8D69-E9001410136B}" type="datetimeFigureOut">
              <a:rPr lang="ro-RO" smtClean="0"/>
              <a:t>15.09.2025</a:t>
            </a:fld>
            <a:endParaRPr lang="ro-RO"/>
          </a:p>
        </p:txBody>
      </p:sp>
      <p:sp>
        <p:nvSpPr>
          <p:cNvPr id="6" name="Footer Placeholder 5">
            <a:extLst>
              <a:ext uri="{FF2B5EF4-FFF2-40B4-BE49-F238E27FC236}">
                <a16:creationId xmlns:a16="http://schemas.microsoft.com/office/drawing/2014/main" id="{B98941AC-8641-B4C7-5D4A-9CBA46A91047}"/>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F737549A-A836-C298-A7CB-39A8537E989C}"/>
              </a:ext>
            </a:extLst>
          </p:cNvPr>
          <p:cNvSpPr>
            <a:spLocks noGrp="1"/>
          </p:cNvSpPr>
          <p:nvPr>
            <p:ph type="sldNum" sz="quarter" idx="12"/>
          </p:nvPr>
        </p:nvSpPr>
        <p:spPr/>
        <p:txBody>
          <a:bodyPr/>
          <a:lstStyle/>
          <a:p>
            <a:fld id="{84024595-2474-4F07-9E57-BF81BD77C4A6}" type="slidenum">
              <a:rPr lang="ro-RO" smtClean="0"/>
              <a:t>‹#›</a:t>
            </a:fld>
            <a:endParaRPr lang="ro-RO"/>
          </a:p>
        </p:txBody>
      </p:sp>
    </p:spTree>
    <p:extLst>
      <p:ext uri="{BB962C8B-B14F-4D97-AF65-F5344CB8AC3E}">
        <p14:creationId xmlns:p14="http://schemas.microsoft.com/office/powerpoint/2010/main" val="115980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410BF-AAC6-B7FB-00A8-155EE8CE63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Picture Placeholder 2">
            <a:extLst>
              <a:ext uri="{FF2B5EF4-FFF2-40B4-BE49-F238E27FC236}">
                <a16:creationId xmlns:a16="http://schemas.microsoft.com/office/drawing/2014/main" id="{46B1440C-0818-9A7F-9C5C-16EAFAD8F5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a:extLst>
              <a:ext uri="{FF2B5EF4-FFF2-40B4-BE49-F238E27FC236}">
                <a16:creationId xmlns:a16="http://schemas.microsoft.com/office/drawing/2014/main" id="{88486D2A-F401-DF3F-C3A1-206BB84CCB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7ED532-6E50-BF15-5CC9-9D78AA0063B0}"/>
              </a:ext>
            </a:extLst>
          </p:cNvPr>
          <p:cNvSpPr>
            <a:spLocks noGrp="1"/>
          </p:cNvSpPr>
          <p:nvPr>
            <p:ph type="dt" sz="half" idx="10"/>
          </p:nvPr>
        </p:nvSpPr>
        <p:spPr/>
        <p:txBody>
          <a:bodyPr/>
          <a:lstStyle/>
          <a:p>
            <a:fld id="{9CBE363A-8D59-4613-8D69-E9001410136B}" type="datetimeFigureOut">
              <a:rPr lang="ro-RO" smtClean="0"/>
              <a:t>15.09.2025</a:t>
            </a:fld>
            <a:endParaRPr lang="ro-RO"/>
          </a:p>
        </p:txBody>
      </p:sp>
      <p:sp>
        <p:nvSpPr>
          <p:cNvPr id="6" name="Footer Placeholder 5">
            <a:extLst>
              <a:ext uri="{FF2B5EF4-FFF2-40B4-BE49-F238E27FC236}">
                <a16:creationId xmlns:a16="http://schemas.microsoft.com/office/drawing/2014/main" id="{B89C1B01-D76B-80AA-479F-4DA652E1FE96}"/>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A6E3794C-2AC5-CA07-B1BA-0FF64D8F07B7}"/>
              </a:ext>
            </a:extLst>
          </p:cNvPr>
          <p:cNvSpPr>
            <a:spLocks noGrp="1"/>
          </p:cNvSpPr>
          <p:nvPr>
            <p:ph type="sldNum" sz="quarter" idx="12"/>
          </p:nvPr>
        </p:nvSpPr>
        <p:spPr/>
        <p:txBody>
          <a:bodyPr/>
          <a:lstStyle/>
          <a:p>
            <a:fld id="{84024595-2474-4F07-9E57-BF81BD77C4A6}" type="slidenum">
              <a:rPr lang="ro-RO" smtClean="0"/>
              <a:t>‹#›</a:t>
            </a:fld>
            <a:endParaRPr lang="ro-RO"/>
          </a:p>
        </p:txBody>
      </p:sp>
    </p:spTree>
    <p:extLst>
      <p:ext uri="{BB962C8B-B14F-4D97-AF65-F5344CB8AC3E}">
        <p14:creationId xmlns:p14="http://schemas.microsoft.com/office/powerpoint/2010/main" val="3100362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C1A9FA-C318-77B0-3C34-3435BBEBD1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a:extLst>
              <a:ext uri="{FF2B5EF4-FFF2-40B4-BE49-F238E27FC236}">
                <a16:creationId xmlns:a16="http://schemas.microsoft.com/office/drawing/2014/main" id="{46009572-F9B5-4410-445F-AB3539366A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4A2C0F3D-3ADD-9128-23E5-CDEB2899BF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BE363A-8D59-4613-8D69-E9001410136B}" type="datetimeFigureOut">
              <a:rPr lang="ro-RO" smtClean="0"/>
              <a:t>15.09.2025</a:t>
            </a:fld>
            <a:endParaRPr lang="ro-RO"/>
          </a:p>
        </p:txBody>
      </p:sp>
      <p:sp>
        <p:nvSpPr>
          <p:cNvPr id="5" name="Footer Placeholder 4">
            <a:extLst>
              <a:ext uri="{FF2B5EF4-FFF2-40B4-BE49-F238E27FC236}">
                <a16:creationId xmlns:a16="http://schemas.microsoft.com/office/drawing/2014/main" id="{D53A9675-4178-5AD9-0CBC-7A20ADDE4C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a:extLst>
              <a:ext uri="{FF2B5EF4-FFF2-40B4-BE49-F238E27FC236}">
                <a16:creationId xmlns:a16="http://schemas.microsoft.com/office/drawing/2014/main" id="{EF51357E-65AC-59E4-4030-3DAF262DD8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024595-2474-4F07-9E57-BF81BD77C4A6}" type="slidenum">
              <a:rPr lang="ro-RO" smtClean="0"/>
              <a:t>‹#›</a:t>
            </a:fld>
            <a:endParaRPr lang="ro-RO"/>
          </a:p>
        </p:txBody>
      </p:sp>
    </p:spTree>
    <p:extLst>
      <p:ext uri="{BB962C8B-B14F-4D97-AF65-F5344CB8AC3E}">
        <p14:creationId xmlns:p14="http://schemas.microsoft.com/office/powerpoint/2010/main" val="2861279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academia.edu/28842660/Biofizica_receptiei_auditiv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youtube.com/watch?v=I5S9YSz9tx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BEA22-7CEE-DBA1-17F3-77AF746D2B27}"/>
              </a:ext>
            </a:extLst>
          </p:cNvPr>
          <p:cNvSpPr>
            <a:spLocks noGrp="1"/>
          </p:cNvSpPr>
          <p:nvPr>
            <p:ph type="ctrTitle"/>
          </p:nvPr>
        </p:nvSpPr>
        <p:spPr/>
        <p:txBody>
          <a:bodyPr>
            <a:normAutofit/>
          </a:bodyPr>
          <a:lstStyle/>
          <a:p>
            <a:r>
              <a:rPr lang="ro-RO" sz="3100" dirty="0"/>
              <a:t>Notiuni, caracteristici de (bio)acustică.</a:t>
            </a:r>
            <a:br>
              <a:rPr lang="ro-RO" sz="3100" dirty="0"/>
            </a:br>
            <a:r>
              <a:rPr lang="ro-RO" sz="3100" dirty="0"/>
              <a:t>Biofizica receptiei auditive.</a:t>
            </a:r>
            <a:r>
              <a:rPr lang="en-US" sz="3100" dirty="0"/>
              <a:t> </a:t>
            </a:r>
            <a:endParaRPr lang="ro-RO" dirty="0"/>
          </a:p>
        </p:txBody>
      </p:sp>
      <p:sp>
        <p:nvSpPr>
          <p:cNvPr id="3" name="Subtitle 2">
            <a:extLst>
              <a:ext uri="{FF2B5EF4-FFF2-40B4-BE49-F238E27FC236}">
                <a16:creationId xmlns:a16="http://schemas.microsoft.com/office/drawing/2014/main" id="{86CC3761-2CEE-0FBA-5702-D7D730347081}"/>
              </a:ext>
            </a:extLst>
          </p:cNvPr>
          <p:cNvSpPr>
            <a:spLocks noGrp="1"/>
          </p:cNvSpPr>
          <p:nvPr>
            <p:ph type="subTitle" idx="1"/>
          </p:nvPr>
        </p:nvSpPr>
        <p:spPr/>
        <p:txBody>
          <a:bodyPr/>
          <a:lstStyle/>
          <a:p>
            <a:endParaRPr lang="ro-RO"/>
          </a:p>
        </p:txBody>
      </p:sp>
      <p:sp>
        <p:nvSpPr>
          <p:cNvPr id="5" name="TextBox 4">
            <a:extLst>
              <a:ext uri="{FF2B5EF4-FFF2-40B4-BE49-F238E27FC236}">
                <a16:creationId xmlns:a16="http://schemas.microsoft.com/office/drawing/2014/main" id="{C7872037-AC61-17B8-F785-0D77462DEB02}"/>
              </a:ext>
            </a:extLst>
          </p:cNvPr>
          <p:cNvSpPr txBox="1"/>
          <p:nvPr/>
        </p:nvSpPr>
        <p:spPr>
          <a:xfrm>
            <a:off x="2724150" y="5582335"/>
            <a:ext cx="7048500" cy="646331"/>
          </a:xfrm>
          <a:prstGeom prst="rect">
            <a:avLst/>
          </a:prstGeom>
          <a:noFill/>
        </p:spPr>
        <p:txBody>
          <a:bodyPr wrap="square">
            <a:spAutoFit/>
          </a:bodyPr>
          <a:lstStyle/>
          <a:p>
            <a:r>
              <a:rPr lang="ro-RO" dirty="0">
                <a:hlinkClick r:id="rId2"/>
              </a:rPr>
              <a:t>https://www.academia.edu/28842660/Biofizica_receptiei_auditive</a:t>
            </a:r>
            <a:endParaRPr lang="ro-RO" dirty="0"/>
          </a:p>
          <a:p>
            <a:endParaRPr lang="ro-RO" dirty="0"/>
          </a:p>
        </p:txBody>
      </p:sp>
    </p:spTree>
    <p:extLst>
      <p:ext uri="{BB962C8B-B14F-4D97-AF65-F5344CB8AC3E}">
        <p14:creationId xmlns:p14="http://schemas.microsoft.com/office/powerpoint/2010/main" val="3375546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13120-D455-E377-4DC9-2AE0C1BD1C8A}"/>
              </a:ext>
            </a:extLst>
          </p:cNvPr>
          <p:cNvSpPr>
            <a:spLocks noGrp="1"/>
          </p:cNvSpPr>
          <p:nvPr>
            <p:ph type="title"/>
          </p:nvPr>
        </p:nvSpPr>
        <p:spPr>
          <a:xfrm>
            <a:off x="838200" y="365126"/>
            <a:ext cx="10515600" cy="662382"/>
          </a:xfrm>
        </p:spPr>
        <p:txBody>
          <a:bodyPr>
            <a:normAutofit fontScale="90000"/>
          </a:bodyPr>
          <a:lstStyle/>
          <a:p>
            <a:r>
              <a:rPr lang="ro-MD" dirty="0"/>
              <a:t>Mărimi specifice US</a:t>
            </a:r>
            <a:endParaRPr lang="ro-RO" dirty="0"/>
          </a:p>
        </p:txBody>
      </p:sp>
      <p:sp>
        <p:nvSpPr>
          <p:cNvPr id="3" name="Content Placeholder 2">
            <a:extLst>
              <a:ext uri="{FF2B5EF4-FFF2-40B4-BE49-F238E27FC236}">
                <a16:creationId xmlns:a16="http://schemas.microsoft.com/office/drawing/2014/main" id="{9BB4C8E0-3F4A-1797-E5D9-4C6BFB6A6D1D}"/>
              </a:ext>
            </a:extLst>
          </p:cNvPr>
          <p:cNvSpPr>
            <a:spLocks noGrp="1"/>
          </p:cNvSpPr>
          <p:nvPr>
            <p:ph idx="1"/>
          </p:nvPr>
        </p:nvSpPr>
        <p:spPr>
          <a:xfrm>
            <a:off x="342900" y="1027508"/>
            <a:ext cx="11544300" cy="5830491"/>
          </a:xfrm>
        </p:spPr>
        <p:txBody>
          <a:bodyPr>
            <a:normAutofit lnSpcReduction="10000"/>
          </a:bodyPr>
          <a:lstStyle/>
          <a:p>
            <a:r>
              <a:rPr lang="ro-MD" b="1" dirty="0"/>
              <a:t>Intensitatea US </a:t>
            </a:r>
            <a:r>
              <a:rPr lang="ro-MD" dirty="0"/>
              <a:t>– energia acustică ce străbate unitatea de suprafață în unitate de timp.</a:t>
            </a:r>
          </a:p>
          <a:p>
            <a:r>
              <a:rPr lang="ro-MD" dirty="0"/>
              <a:t>Este proporțională cu pătratul presiunii exercitate de undă. Deși nu este specifică doar US este de remarcat, că </a:t>
            </a:r>
            <a:r>
              <a:rPr lang="ro-MD" b="1" dirty="0"/>
              <a:t>energia acestor ESTE PROPORȚIONALĂ ATÂT CU PĂTRATUL AMPLITUDINII, CÂT ȘI CU PĂTRATUL FRECVENȚEI</a:t>
            </a:r>
            <a:r>
              <a:rPr lang="ro-MD" dirty="0"/>
              <a:t>. Dat fiind faptul, că senzațiile apar dacă este depășit un anumit prag și că depind de logaritmul de energia stimulului se întroduc și alte mărimi și unități de măsăură specifice: </a:t>
            </a:r>
            <a:r>
              <a:rPr lang="ro-MD" b="1" i="1" dirty="0"/>
              <a:t>nivelul intensităților sonore, atenuare, amplificare</a:t>
            </a:r>
          </a:p>
          <a:p>
            <a:endParaRPr lang="ro-MD" b="1" i="1" dirty="0"/>
          </a:p>
          <a:p>
            <a:r>
              <a:rPr lang="ro-MD" b="1" i="1" dirty="0"/>
              <a:t>Io – </a:t>
            </a:r>
            <a:r>
              <a:rPr lang="ro-MD" i="1" dirty="0"/>
              <a:t>intensitatea semnalului de referință – reprezintă intensitatea minimă audibilă a sunetului cu frecvența de 1000 Hz care este:</a:t>
            </a:r>
          </a:p>
          <a:p>
            <a:endParaRPr lang="ro-MD" i="1" dirty="0"/>
          </a:p>
          <a:p>
            <a:r>
              <a:rPr lang="ro-MD" i="1" dirty="0"/>
              <a:t>În cazul atenuării sau amplificării, Io este intensitatea sunetului incident.</a:t>
            </a:r>
            <a:endParaRPr lang="ro-RO" i="1" dirty="0"/>
          </a:p>
        </p:txBody>
      </p:sp>
      <p:pic>
        <p:nvPicPr>
          <p:cNvPr id="5" name="Picture 4">
            <a:extLst>
              <a:ext uri="{FF2B5EF4-FFF2-40B4-BE49-F238E27FC236}">
                <a16:creationId xmlns:a16="http://schemas.microsoft.com/office/drawing/2014/main" id="{AB95007D-1D10-1EB3-B881-21DA0BDC2EB9}"/>
              </a:ext>
            </a:extLst>
          </p:cNvPr>
          <p:cNvPicPr>
            <a:picLocks noChangeAspect="1"/>
          </p:cNvPicPr>
          <p:nvPr/>
        </p:nvPicPr>
        <p:blipFill>
          <a:blip r:embed="rId2"/>
          <a:stretch>
            <a:fillRect/>
          </a:stretch>
        </p:blipFill>
        <p:spPr>
          <a:xfrm>
            <a:off x="5063142" y="3969546"/>
            <a:ext cx="5585808" cy="833438"/>
          </a:xfrm>
          <a:prstGeom prst="rect">
            <a:avLst/>
          </a:prstGeom>
        </p:spPr>
      </p:pic>
      <p:pic>
        <p:nvPicPr>
          <p:cNvPr id="7" name="Picture 6">
            <a:extLst>
              <a:ext uri="{FF2B5EF4-FFF2-40B4-BE49-F238E27FC236}">
                <a16:creationId xmlns:a16="http://schemas.microsoft.com/office/drawing/2014/main" id="{387B71F2-F7A6-D920-B7D5-C0306BB21435}"/>
              </a:ext>
            </a:extLst>
          </p:cNvPr>
          <p:cNvPicPr>
            <a:picLocks noChangeAspect="1"/>
          </p:cNvPicPr>
          <p:nvPr/>
        </p:nvPicPr>
        <p:blipFill>
          <a:blip r:embed="rId3"/>
          <a:stretch>
            <a:fillRect/>
          </a:stretch>
        </p:blipFill>
        <p:spPr>
          <a:xfrm>
            <a:off x="8834437" y="5185173"/>
            <a:ext cx="1650532" cy="833437"/>
          </a:xfrm>
          <a:prstGeom prst="rect">
            <a:avLst/>
          </a:prstGeom>
        </p:spPr>
      </p:pic>
    </p:spTree>
    <p:extLst>
      <p:ext uri="{BB962C8B-B14F-4D97-AF65-F5344CB8AC3E}">
        <p14:creationId xmlns:p14="http://schemas.microsoft.com/office/powerpoint/2010/main" val="309544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7365B-5799-23A5-5877-004DD9A6117F}"/>
              </a:ext>
            </a:extLst>
          </p:cNvPr>
          <p:cNvSpPr>
            <a:spLocks noGrp="1"/>
          </p:cNvSpPr>
          <p:nvPr>
            <p:ph type="title"/>
          </p:nvPr>
        </p:nvSpPr>
        <p:spPr/>
        <p:txBody>
          <a:bodyPr/>
          <a:lstStyle/>
          <a:p>
            <a:endParaRPr lang="ro-RO"/>
          </a:p>
        </p:txBody>
      </p:sp>
      <p:pic>
        <p:nvPicPr>
          <p:cNvPr id="5" name="Content Placeholder 4">
            <a:extLst>
              <a:ext uri="{FF2B5EF4-FFF2-40B4-BE49-F238E27FC236}">
                <a16:creationId xmlns:a16="http://schemas.microsoft.com/office/drawing/2014/main" id="{073BA4AC-B36D-9700-F139-AB7928601668}"/>
              </a:ext>
            </a:extLst>
          </p:cNvPr>
          <p:cNvPicPr>
            <a:picLocks noGrp="1" noChangeAspect="1"/>
          </p:cNvPicPr>
          <p:nvPr>
            <p:ph idx="1"/>
          </p:nvPr>
        </p:nvPicPr>
        <p:blipFill>
          <a:blip r:embed="rId2"/>
          <a:stretch>
            <a:fillRect/>
          </a:stretch>
        </p:blipFill>
        <p:spPr>
          <a:xfrm>
            <a:off x="2676525" y="3367881"/>
            <a:ext cx="6838950" cy="1266825"/>
          </a:xfrm>
          <a:prstGeom prst="rect">
            <a:avLst/>
          </a:prstGeom>
        </p:spPr>
      </p:pic>
    </p:spTree>
    <p:extLst>
      <p:ext uri="{BB962C8B-B14F-4D97-AF65-F5344CB8AC3E}">
        <p14:creationId xmlns:p14="http://schemas.microsoft.com/office/powerpoint/2010/main" val="2161608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E2D9A-B407-1223-9F85-DADD5E29B5C2}"/>
              </a:ext>
            </a:extLst>
          </p:cNvPr>
          <p:cNvSpPr>
            <a:spLocks noGrp="1"/>
          </p:cNvSpPr>
          <p:nvPr>
            <p:ph type="title"/>
          </p:nvPr>
        </p:nvSpPr>
        <p:spPr/>
        <p:txBody>
          <a:bodyPr/>
          <a:lstStyle/>
          <a:p>
            <a:r>
              <a:rPr lang="ro-MD" dirty="0"/>
              <a:t>Clasificarea Undelor Sonore</a:t>
            </a:r>
            <a:endParaRPr lang="ro-RO" dirty="0"/>
          </a:p>
        </p:txBody>
      </p:sp>
      <p:sp>
        <p:nvSpPr>
          <p:cNvPr id="3" name="Content Placeholder 2">
            <a:extLst>
              <a:ext uri="{FF2B5EF4-FFF2-40B4-BE49-F238E27FC236}">
                <a16:creationId xmlns:a16="http://schemas.microsoft.com/office/drawing/2014/main" id="{2FFE8BDB-0AAE-CD82-EF29-5BBD7EFE42DE}"/>
              </a:ext>
            </a:extLst>
          </p:cNvPr>
          <p:cNvSpPr>
            <a:spLocks noGrp="1"/>
          </p:cNvSpPr>
          <p:nvPr>
            <p:ph idx="1"/>
          </p:nvPr>
        </p:nvSpPr>
        <p:spPr/>
        <p:txBody>
          <a:bodyPr/>
          <a:lstStyle/>
          <a:p>
            <a:pPr marL="0" indent="0">
              <a:buNone/>
            </a:pPr>
            <a:r>
              <a:rPr lang="ro-MD" dirty="0"/>
              <a:t>În funcție de frecvență:</a:t>
            </a:r>
          </a:p>
          <a:p>
            <a:r>
              <a:rPr lang="ro-MD" dirty="0"/>
              <a:t>Infrasunete (sub 16 Hz)</a:t>
            </a:r>
          </a:p>
          <a:p>
            <a:r>
              <a:rPr lang="ro-MD" dirty="0"/>
              <a:t>Cu frecvența 16- 20000 Hz</a:t>
            </a:r>
          </a:p>
          <a:p>
            <a:r>
              <a:rPr lang="ro-MD" dirty="0"/>
              <a:t>Ultrasunete – peste 16000 Hz</a:t>
            </a:r>
          </a:p>
          <a:p>
            <a:pPr marL="0" indent="0">
              <a:buNone/>
            </a:pPr>
            <a:r>
              <a:rPr lang="ro-MD" dirty="0"/>
              <a:t>US rar conțin o singură frecvență (unda fundamentală + amestec de frecvențe, inclusiv de armonice ale aceleiași frecvențe)</a:t>
            </a:r>
          </a:p>
          <a:p>
            <a:pPr marL="0" indent="0">
              <a:buNone/>
            </a:pPr>
            <a:r>
              <a:rPr lang="ro-MD" dirty="0"/>
              <a:t>Unda fundamentală transportă o energie mult mai mare decât armonicele</a:t>
            </a:r>
          </a:p>
          <a:p>
            <a:endParaRPr lang="ro-RO" dirty="0"/>
          </a:p>
        </p:txBody>
      </p:sp>
    </p:spTree>
    <p:extLst>
      <p:ext uri="{BB962C8B-B14F-4D97-AF65-F5344CB8AC3E}">
        <p14:creationId xmlns:p14="http://schemas.microsoft.com/office/powerpoint/2010/main" val="1797911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18C30-A0F1-8409-A243-029E51F68139}"/>
              </a:ext>
            </a:extLst>
          </p:cNvPr>
          <p:cNvSpPr>
            <a:spLocks noGrp="1"/>
          </p:cNvSpPr>
          <p:nvPr>
            <p:ph type="title"/>
          </p:nvPr>
        </p:nvSpPr>
        <p:spPr/>
        <p:txBody>
          <a:bodyPr/>
          <a:lstStyle/>
          <a:p>
            <a:r>
              <a:rPr lang="ro-MD" dirty="0"/>
              <a:t>Producerea US</a:t>
            </a:r>
            <a:endParaRPr lang="ro-RO" dirty="0"/>
          </a:p>
        </p:txBody>
      </p:sp>
      <p:sp>
        <p:nvSpPr>
          <p:cNvPr id="3" name="Content Placeholder 2">
            <a:extLst>
              <a:ext uri="{FF2B5EF4-FFF2-40B4-BE49-F238E27FC236}">
                <a16:creationId xmlns:a16="http://schemas.microsoft.com/office/drawing/2014/main" id="{0344BF30-83DB-B6D9-3CBC-F6E9E96D078B}"/>
              </a:ext>
            </a:extLst>
          </p:cNvPr>
          <p:cNvSpPr>
            <a:spLocks noGrp="1"/>
          </p:cNvSpPr>
          <p:nvPr>
            <p:ph idx="1"/>
          </p:nvPr>
        </p:nvSpPr>
        <p:spPr/>
        <p:txBody>
          <a:bodyPr>
            <a:normAutofit fontScale="92500" lnSpcReduction="10000"/>
          </a:bodyPr>
          <a:lstStyle/>
          <a:p>
            <a:r>
              <a:rPr lang="ro-MD" dirty="0"/>
              <a:t>US - domeniul audibil -  prin producerea de oscilații în coarde, bare, membrane întinse, etc. În funcție de caracteristicile emițătorului (lungime, tensiune) se pot obține sunete cu frecvențe diferite, dar și cu compoziții armonice diferite.</a:t>
            </a:r>
          </a:p>
          <a:p>
            <a:r>
              <a:rPr lang="ro-MD" dirty="0"/>
              <a:t>Sunetele articulate caracteristice vorbirii au un mecanism complicat de producere. Astfel, vibrația corzilor vocale produce suntete primare relativ simple. Frecvența acestora este determinată de lungimea corzilor vocale vocale și de tensiunea din ele.</a:t>
            </a:r>
          </a:p>
          <a:p>
            <a:r>
              <a:rPr lang="ro-MD" dirty="0"/>
              <a:t>Sunetele simple emise de corzile vocale sunt transformate în sunete articulate, mult mai complexe, cu ajutorul cavității rezonante (toroacele, cavitatea bucală, laringele, faringele, cavitatea nazală, cutia craniana) – care joacă rol de legătură inversă.</a:t>
            </a:r>
            <a:endParaRPr lang="ro-RO" dirty="0"/>
          </a:p>
        </p:txBody>
      </p:sp>
    </p:spTree>
    <p:extLst>
      <p:ext uri="{BB962C8B-B14F-4D97-AF65-F5344CB8AC3E}">
        <p14:creationId xmlns:p14="http://schemas.microsoft.com/office/powerpoint/2010/main" val="4000189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4D3B5-3AA5-F23C-05F1-F61351F71668}"/>
              </a:ext>
            </a:extLst>
          </p:cNvPr>
          <p:cNvSpPr>
            <a:spLocks noGrp="1"/>
          </p:cNvSpPr>
          <p:nvPr>
            <p:ph type="title"/>
          </p:nvPr>
        </p:nvSpPr>
        <p:spPr/>
        <p:txBody>
          <a:bodyPr/>
          <a:lstStyle/>
          <a:p>
            <a:endParaRPr lang="ro-RO"/>
          </a:p>
        </p:txBody>
      </p:sp>
      <p:sp>
        <p:nvSpPr>
          <p:cNvPr id="3" name="Content Placeholder 2">
            <a:extLst>
              <a:ext uri="{FF2B5EF4-FFF2-40B4-BE49-F238E27FC236}">
                <a16:creationId xmlns:a16="http://schemas.microsoft.com/office/drawing/2014/main" id="{C10E9444-BCF0-17BA-B35A-AD6FB7E600FB}"/>
              </a:ext>
            </a:extLst>
          </p:cNvPr>
          <p:cNvSpPr>
            <a:spLocks noGrp="1"/>
          </p:cNvSpPr>
          <p:nvPr>
            <p:ph idx="1"/>
          </p:nvPr>
        </p:nvSpPr>
        <p:spPr/>
        <p:txBody>
          <a:bodyPr/>
          <a:lstStyle/>
          <a:p>
            <a:r>
              <a:rPr lang="ro-MD" dirty="0"/>
              <a:t>La rîndul lor, aceste cavități își modifică proprietățile prin intermediul limbii, buzelor, palatului moale, etc. Adiționate de sute de mușchi. Întregul proces este coordonat dintro zonă plasată în una din emisferele cerebrale (de regulă stânga).</a:t>
            </a:r>
          </a:p>
          <a:p>
            <a:r>
              <a:rPr lang="ro-MD" dirty="0"/>
              <a:t>Infrasunetele sunt generate de fenomene naturale (vât, erupții vulcanice, cutremure, avalanșe, etc. Cât și de funcționarea unor dispozitive – compresoare, ventilatoare...</a:t>
            </a:r>
          </a:p>
          <a:p>
            <a:r>
              <a:rPr lang="ro-MD" dirty="0"/>
              <a:t>La intensități mai mari (peste 140dB) Infrasunetele pot produce anxietate, greață, perturbații ale echilibrului și simțului de orientare spațială.</a:t>
            </a:r>
            <a:endParaRPr lang="ro-RO" dirty="0"/>
          </a:p>
        </p:txBody>
      </p:sp>
    </p:spTree>
    <p:extLst>
      <p:ext uri="{BB962C8B-B14F-4D97-AF65-F5344CB8AC3E}">
        <p14:creationId xmlns:p14="http://schemas.microsoft.com/office/powerpoint/2010/main" val="1158512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C33EB-C999-F3C5-51E5-7BA14BF20DC5}"/>
              </a:ext>
            </a:extLst>
          </p:cNvPr>
          <p:cNvSpPr>
            <a:spLocks noGrp="1"/>
          </p:cNvSpPr>
          <p:nvPr>
            <p:ph type="title"/>
          </p:nvPr>
        </p:nvSpPr>
        <p:spPr/>
        <p:txBody>
          <a:bodyPr/>
          <a:lstStyle/>
          <a:p>
            <a:r>
              <a:rPr lang="ro-MD" dirty="0"/>
              <a:t>Ultrasunetele</a:t>
            </a:r>
            <a:endParaRPr lang="ro-RO" dirty="0"/>
          </a:p>
        </p:txBody>
      </p:sp>
      <p:sp>
        <p:nvSpPr>
          <p:cNvPr id="3" name="Content Placeholder 2">
            <a:extLst>
              <a:ext uri="{FF2B5EF4-FFF2-40B4-BE49-F238E27FC236}">
                <a16:creationId xmlns:a16="http://schemas.microsoft.com/office/drawing/2014/main" id="{22E370DA-85F5-A9BC-0CAC-5B629D6B7569}"/>
              </a:ext>
            </a:extLst>
          </p:cNvPr>
          <p:cNvSpPr>
            <a:spLocks noGrp="1"/>
          </p:cNvSpPr>
          <p:nvPr>
            <p:ph idx="1"/>
          </p:nvPr>
        </p:nvSpPr>
        <p:spPr/>
        <p:txBody>
          <a:bodyPr/>
          <a:lstStyle/>
          <a:p>
            <a:r>
              <a:rPr lang="ro-MD" dirty="0"/>
              <a:t>Ultrasunetele -  produse de unele animale (lilieci, delfini)  utilizate pentru orientarea lor.</a:t>
            </a:r>
          </a:p>
          <a:p>
            <a:r>
              <a:rPr lang="ro-MD" dirty="0"/>
              <a:t>În practică Ultrasunetele – defectoscopie, cartografiere, detecție (sonare), sablare (curățire), diagnostic medical (ecografie, ecografie Doppler), tratament prin încălzirea țesuturilor, masaje în profunzime, distrugere a calculilor.</a:t>
            </a:r>
          </a:p>
          <a:p>
            <a:r>
              <a:rPr lang="ro-MD" dirty="0"/>
              <a:t>Producere US – efectul piezoelectric sau fenomenul magnetorezistiv.</a:t>
            </a:r>
            <a:endParaRPr lang="ro-RO" dirty="0"/>
          </a:p>
        </p:txBody>
      </p:sp>
    </p:spTree>
    <p:extLst>
      <p:ext uri="{BB962C8B-B14F-4D97-AF65-F5344CB8AC3E}">
        <p14:creationId xmlns:p14="http://schemas.microsoft.com/office/powerpoint/2010/main" val="975716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FD1FD-B744-744F-D1D8-946A6D47C434}"/>
              </a:ext>
            </a:extLst>
          </p:cNvPr>
          <p:cNvSpPr>
            <a:spLocks noGrp="1"/>
          </p:cNvSpPr>
          <p:nvPr>
            <p:ph type="title"/>
          </p:nvPr>
        </p:nvSpPr>
        <p:spPr>
          <a:xfrm>
            <a:off x="838200" y="365125"/>
            <a:ext cx="10515600" cy="873125"/>
          </a:xfrm>
        </p:spPr>
        <p:txBody>
          <a:bodyPr/>
          <a:lstStyle/>
          <a:p>
            <a:r>
              <a:rPr lang="ro-MD" dirty="0"/>
              <a:t>Fenomene generate de propagarea US</a:t>
            </a:r>
            <a:endParaRPr lang="ro-RO" dirty="0"/>
          </a:p>
        </p:txBody>
      </p:sp>
      <p:sp>
        <p:nvSpPr>
          <p:cNvPr id="3" name="Content Placeholder 2">
            <a:extLst>
              <a:ext uri="{FF2B5EF4-FFF2-40B4-BE49-F238E27FC236}">
                <a16:creationId xmlns:a16="http://schemas.microsoft.com/office/drawing/2014/main" id="{2E10916F-0C37-D53C-F05A-AE26E08B2672}"/>
              </a:ext>
            </a:extLst>
          </p:cNvPr>
          <p:cNvSpPr>
            <a:spLocks noGrp="1"/>
          </p:cNvSpPr>
          <p:nvPr>
            <p:ph idx="1"/>
          </p:nvPr>
        </p:nvSpPr>
        <p:spPr>
          <a:xfrm>
            <a:off x="342900" y="1238250"/>
            <a:ext cx="11010900" cy="5410200"/>
          </a:xfrm>
        </p:spPr>
        <p:txBody>
          <a:bodyPr>
            <a:normAutofit fontScale="92500" lnSpcReduction="20000"/>
          </a:bodyPr>
          <a:lstStyle/>
          <a:p>
            <a:r>
              <a:rPr lang="ro-MD" dirty="0"/>
              <a:t>1. </a:t>
            </a:r>
            <a:r>
              <a:rPr lang="ro-MD" b="1" dirty="0"/>
              <a:t>viteza c</a:t>
            </a:r>
            <a:r>
              <a:rPr lang="ro-MD" dirty="0"/>
              <a:t>u care se propagă US este diferită în medii diferite (funcție de elasticitatea, densitatea, temperatura mediului). Pe măsura propagării – sunt absorbite de mediu.</a:t>
            </a:r>
          </a:p>
          <a:p>
            <a:r>
              <a:rPr lang="ro-MD" dirty="0"/>
              <a:t>2. </a:t>
            </a:r>
            <a:r>
              <a:rPr lang="ro-MD" b="1" dirty="0"/>
              <a:t>Absorbția</a:t>
            </a:r>
            <a:r>
              <a:rPr lang="ro-MD" dirty="0"/>
              <a:t> – funcție de mediu, frecvență – cu micșorarea exponențială a undei în mediul dat</a:t>
            </a:r>
          </a:p>
          <a:p>
            <a:r>
              <a:rPr lang="ro-MD" b="1" dirty="0"/>
              <a:t>Reflexia </a:t>
            </a:r>
            <a:r>
              <a:rPr lang="ro-MD" dirty="0"/>
              <a:t>undelor – schimbarea direcției de propagare la întâlnirea suprafeței de separație dintre două medii cu întoarcerea undei înmediul din care a venit. Reflexia este utilizată la determinarea distanțelor, în medicin – ecografie.</a:t>
            </a:r>
          </a:p>
          <a:p>
            <a:r>
              <a:rPr lang="ro-MD" b="1" dirty="0"/>
              <a:t>Ecou </a:t>
            </a:r>
            <a:r>
              <a:rPr lang="ro-MD" dirty="0"/>
              <a:t>– dacă sunetul reflectat este ut distinct de sunetul direct (folosim în ecografie).</a:t>
            </a:r>
          </a:p>
          <a:p>
            <a:r>
              <a:rPr lang="ro-MD" b="1" dirty="0"/>
              <a:t>Reverberație -</a:t>
            </a:r>
            <a:r>
              <a:rPr lang="ro-MD" dirty="0"/>
              <a:t>  dacă sunetul reflectat pare să prekungească sunetul reflectat</a:t>
            </a:r>
          </a:p>
          <a:p>
            <a:r>
              <a:rPr lang="ro-RO" dirty="0"/>
              <a:t>Ca să percepem distinct un sunet reflectat – trebuie să fie cel puțin 0,1 s între sunetul emis și percepția sunetului reflectat</a:t>
            </a:r>
          </a:p>
          <a:p>
            <a:r>
              <a:rPr lang="ro-RO" dirty="0"/>
              <a:t>Deoarece v – 340 m/s, ecoul apare numai daca distanta este minim 17 m de la sursă</a:t>
            </a:r>
          </a:p>
        </p:txBody>
      </p:sp>
    </p:spTree>
    <p:extLst>
      <p:ext uri="{BB962C8B-B14F-4D97-AF65-F5344CB8AC3E}">
        <p14:creationId xmlns:p14="http://schemas.microsoft.com/office/powerpoint/2010/main" val="51643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42D61-D770-88FC-B300-18DF59B27485}"/>
              </a:ext>
            </a:extLst>
          </p:cNvPr>
          <p:cNvSpPr>
            <a:spLocks noGrp="1"/>
          </p:cNvSpPr>
          <p:nvPr>
            <p:ph type="title"/>
          </p:nvPr>
        </p:nvSpPr>
        <p:spPr/>
        <p:txBody>
          <a:bodyPr/>
          <a:lstStyle/>
          <a:p>
            <a:r>
              <a:rPr lang="ro-MD" dirty="0"/>
              <a:t>Efectul Doppler</a:t>
            </a:r>
            <a:endParaRPr lang="ro-RO" dirty="0"/>
          </a:p>
        </p:txBody>
      </p:sp>
      <p:sp>
        <p:nvSpPr>
          <p:cNvPr id="3" name="Content Placeholder 2">
            <a:extLst>
              <a:ext uri="{FF2B5EF4-FFF2-40B4-BE49-F238E27FC236}">
                <a16:creationId xmlns:a16="http://schemas.microsoft.com/office/drawing/2014/main" id="{6706D2D7-E96D-77EC-C050-5242EB4410CE}"/>
              </a:ext>
            </a:extLst>
          </p:cNvPr>
          <p:cNvSpPr>
            <a:spLocks noGrp="1"/>
          </p:cNvSpPr>
          <p:nvPr>
            <p:ph idx="1"/>
          </p:nvPr>
        </p:nvSpPr>
        <p:spPr>
          <a:xfrm>
            <a:off x="509711" y="1406525"/>
            <a:ext cx="10515600" cy="4351338"/>
          </a:xfrm>
        </p:spPr>
        <p:txBody>
          <a:bodyPr/>
          <a:lstStyle/>
          <a:p>
            <a:r>
              <a:rPr lang="ro-MD" dirty="0"/>
              <a:t>Apare cînd sursa de unde se deplasează față de observator sau observatorul se deplasează față de sură. Apare și în cazul reflexiei pe obiect în mișcare (în radare, în ecografia Doppler)</a:t>
            </a:r>
          </a:p>
          <a:p>
            <a:r>
              <a:rPr lang="ro-MD" dirty="0"/>
              <a:t>Se manifestă prin modificarea frecvenței undei:</a:t>
            </a:r>
          </a:p>
          <a:p>
            <a:r>
              <a:rPr lang="ro-MD" dirty="0"/>
              <a:t>ν- frecvența undei percepute</a:t>
            </a:r>
          </a:p>
          <a:p>
            <a:r>
              <a:rPr lang="ro-MD" dirty="0"/>
              <a:t>Semnul + - sursa se deplasează spre obiect</a:t>
            </a:r>
          </a:p>
          <a:p>
            <a:r>
              <a:rPr lang="ro-MD" dirty="0"/>
              <a:t>Semnul – sursa se deplasează dinspre obiect</a:t>
            </a:r>
            <a:endParaRPr lang="ro-RO" dirty="0"/>
          </a:p>
        </p:txBody>
      </p:sp>
      <p:pic>
        <p:nvPicPr>
          <p:cNvPr id="5" name="Picture 4">
            <a:extLst>
              <a:ext uri="{FF2B5EF4-FFF2-40B4-BE49-F238E27FC236}">
                <a16:creationId xmlns:a16="http://schemas.microsoft.com/office/drawing/2014/main" id="{C3B3931F-021A-119F-7298-AC43F8337A38}"/>
              </a:ext>
            </a:extLst>
          </p:cNvPr>
          <p:cNvPicPr>
            <a:picLocks noChangeAspect="1"/>
          </p:cNvPicPr>
          <p:nvPr/>
        </p:nvPicPr>
        <p:blipFill>
          <a:blip r:embed="rId2"/>
          <a:stretch>
            <a:fillRect/>
          </a:stretch>
        </p:blipFill>
        <p:spPr>
          <a:xfrm>
            <a:off x="8429625" y="2986087"/>
            <a:ext cx="1804458" cy="885825"/>
          </a:xfrm>
          <a:prstGeom prst="rect">
            <a:avLst/>
          </a:prstGeom>
        </p:spPr>
      </p:pic>
      <p:pic>
        <p:nvPicPr>
          <p:cNvPr id="7" name="Picture 6">
            <a:extLst>
              <a:ext uri="{FF2B5EF4-FFF2-40B4-BE49-F238E27FC236}">
                <a16:creationId xmlns:a16="http://schemas.microsoft.com/office/drawing/2014/main" id="{CB608689-CA92-3C68-756A-43F307EA9355}"/>
              </a:ext>
            </a:extLst>
          </p:cNvPr>
          <p:cNvPicPr>
            <a:picLocks noChangeAspect="1"/>
          </p:cNvPicPr>
          <p:nvPr/>
        </p:nvPicPr>
        <p:blipFill>
          <a:blip r:embed="rId3"/>
          <a:stretch>
            <a:fillRect/>
          </a:stretch>
        </p:blipFill>
        <p:spPr>
          <a:xfrm>
            <a:off x="7491129" y="4140201"/>
            <a:ext cx="4700871" cy="2560637"/>
          </a:xfrm>
          <a:prstGeom prst="rect">
            <a:avLst/>
          </a:prstGeom>
        </p:spPr>
      </p:pic>
    </p:spTree>
    <p:extLst>
      <p:ext uri="{BB962C8B-B14F-4D97-AF65-F5344CB8AC3E}">
        <p14:creationId xmlns:p14="http://schemas.microsoft.com/office/powerpoint/2010/main" val="3455792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DDCE4-6A77-9D42-A514-6411AC1C4EF0}"/>
              </a:ext>
            </a:extLst>
          </p:cNvPr>
          <p:cNvSpPr>
            <a:spLocks noGrp="1"/>
          </p:cNvSpPr>
          <p:nvPr>
            <p:ph type="title"/>
          </p:nvPr>
        </p:nvSpPr>
        <p:spPr>
          <a:xfrm>
            <a:off x="342900" y="365125"/>
            <a:ext cx="11544300" cy="1325563"/>
          </a:xfrm>
        </p:spPr>
        <p:txBody>
          <a:bodyPr/>
          <a:lstStyle/>
          <a:p>
            <a:r>
              <a:rPr lang="ro-MD" dirty="0"/>
              <a:t>Difracția. Interferența, Rezonanța undelor sonore</a:t>
            </a:r>
            <a:endParaRPr lang="ro-RO" dirty="0"/>
          </a:p>
        </p:txBody>
      </p:sp>
      <p:sp>
        <p:nvSpPr>
          <p:cNvPr id="3" name="Content Placeholder 2">
            <a:extLst>
              <a:ext uri="{FF2B5EF4-FFF2-40B4-BE49-F238E27FC236}">
                <a16:creationId xmlns:a16="http://schemas.microsoft.com/office/drawing/2014/main" id="{EE004B6B-813D-90C2-96AE-9796E27C7B53}"/>
              </a:ext>
            </a:extLst>
          </p:cNvPr>
          <p:cNvSpPr>
            <a:spLocks noGrp="1"/>
          </p:cNvSpPr>
          <p:nvPr>
            <p:ph idx="1"/>
          </p:nvPr>
        </p:nvSpPr>
        <p:spPr/>
        <p:txBody>
          <a:bodyPr/>
          <a:lstStyle/>
          <a:p>
            <a:r>
              <a:rPr lang="ro-MD" b="1" dirty="0"/>
              <a:t>Difracția -</a:t>
            </a:r>
            <a:r>
              <a:rPr lang="ro-MD" dirty="0"/>
              <a:t> Constă în ocolirea obstacolelor cînd dimensiunea lor este comparabilă cu lungimea de undă. Difracția permite recepționarea undelor și în caz</a:t>
            </a:r>
          </a:p>
          <a:p>
            <a:r>
              <a:rPr lang="ro-MD" b="1" dirty="0"/>
              <a:t>Interferența</a:t>
            </a:r>
            <a:r>
              <a:rPr lang="ro-MD" dirty="0"/>
              <a:t> – fenomenul de suprapunere și compunere a undelor – rezultând o undă complexăuri cînd între sursă și receptor se găsesc obstacole</a:t>
            </a:r>
          </a:p>
          <a:p>
            <a:r>
              <a:rPr lang="ro-MD" b="1" dirty="0"/>
              <a:t>Rezonanța –</a:t>
            </a:r>
            <a:r>
              <a:rPr lang="ro-MD" dirty="0"/>
              <a:t> fenomenul de transfer de neergie înre doi oscilatori care au aceiași frecevnță de oscilație</a:t>
            </a:r>
            <a:endParaRPr lang="ro-RO" dirty="0"/>
          </a:p>
        </p:txBody>
      </p:sp>
    </p:spTree>
    <p:extLst>
      <p:ext uri="{BB962C8B-B14F-4D97-AF65-F5344CB8AC3E}">
        <p14:creationId xmlns:p14="http://schemas.microsoft.com/office/powerpoint/2010/main" val="3091370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9B223-F86F-2E9E-8AC8-9BC3E90631D7}"/>
              </a:ext>
            </a:extLst>
          </p:cNvPr>
          <p:cNvSpPr>
            <a:spLocks noGrp="1"/>
          </p:cNvSpPr>
          <p:nvPr>
            <p:ph type="title"/>
          </p:nvPr>
        </p:nvSpPr>
        <p:spPr/>
        <p:txBody>
          <a:bodyPr/>
          <a:lstStyle/>
          <a:p>
            <a:r>
              <a:rPr lang="ro-MD" dirty="0"/>
              <a:t>Cavitația</a:t>
            </a:r>
            <a:endParaRPr lang="ro-RO" dirty="0"/>
          </a:p>
        </p:txBody>
      </p:sp>
      <p:sp>
        <p:nvSpPr>
          <p:cNvPr id="3" name="Content Placeholder 2">
            <a:extLst>
              <a:ext uri="{FF2B5EF4-FFF2-40B4-BE49-F238E27FC236}">
                <a16:creationId xmlns:a16="http://schemas.microsoft.com/office/drawing/2014/main" id="{19ABD268-300D-68DA-C052-4B7E0B05ECF3}"/>
              </a:ext>
            </a:extLst>
          </p:cNvPr>
          <p:cNvSpPr>
            <a:spLocks noGrp="1"/>
          </p:cNvSpPr>
          <p:nvPr>
            <p:ph idx="1"/>
          </p:nvPr>
        </p:nvSpPr>
        <p:spPr/>
        <p:txBody>
          <a:bodyPr/>
          <a:lstStyle/>
          <a:p>
            <a:r>
              <a:rPr lang="ro-MD" b="1" dirty="0"/>
              <a:t>Cavitație</a:t>
            </a:r>
            <a:r>
              <a:rPr lang="ro-MD" dirty="0"/>
              <a:t> – fenomen ce poate aparela propagarea ultrasunetelor în lichide și constă în apariția în lichide sub acțiunea unelor ultrasonore a unor bule de gaz, în interiorul acestor </a:t>
            </a:r>
            <a:r>
              <a:rPr lang="ro-MD" b="1" dirty="0"/>
              <a:t>putându-se produce ionizări</a:t>
            </a:r>
          </a:p>
          <a:p>
            <a:r>
              <a:rPr lang="ro-MD" b="1" dirty="0"/>
              <a:t>Se explică prin dilatări succesive rapide în interiorul lichidului ce duce la apariția bulelor de gaze, iar în interiorul bulelor se formează unde staționare ce duc la acumulare de energie și apariția ionizării. Deși energia ultrasunetelor nu este suficientă pentru ionizare directă a lichidelor</a:t>
            </a:r>
          </a:p>
          <a:p>
            <a:endParaRPr lang="ro-RO" dirty="0"/>
          </a:p>
        </p:txBody>
      </p:sp>
    </p:spTree>
    <p:extLst>
      <p:ext uri="{BB962C8B-B14F-4D97-AF65-F5344CB8AC3E}">
        <p14:creationId xmlns:p14="http://schemas.microsoft.com/office/powerpoint/2010/main" val="639137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5B1E0-EC3C-D226-499C-52064EE4E169}"/>
              </a:ext>
            </a:extLst>
          </p:cNvPr>
          <p:cNvSpPr>
            <a:spLocks noGrp="1"/>
          </p:cNvSpPr>
          <p:nvPr>
            <p:ph type="title"/>
          </p:nvPr>
        </p:nvSpPr>
        <p:spPr/>
        <p:txBody>
          <a:bodyPr/>
          <a:lstStyle/>
          <a:p>
            <a:r>
              <a:rPr lang="en-US" dirty="0"/>
              <a:t>No</a:t>
            </a:r>
            <a:r>
              <a:rPr lang="ro-MD" dirty="0"/>
              <a:t>țiuni fundamentale de acustică</a:t>
            </a:r>
            <a:endParaRPr lang="ro-RO" dirty="0"/>
          </a:p>
        </p:txBody>
      </p:sp>
      <p:sp>
        <p:nvSpPr>
          <p:cNvPr id="3" name="Content Placeholder 2">
            <a:extLst>
              <a:ext uri="{FF2B5EF4-FFF2-40B4-BE49-F238E27FC236}">
                <a16:creationId xmlns:a16="http://schemas.microsoft.com/office/drawing/2014/main" id="{DB2A4C9F-0557-EDD9-5A8A-53EDB170C7DA}"/>
              </a:ext>
            </a:extLst>
          </p:cNvPr>
          <p:cNvSpPr>
            <a:spLocks noGrp="1"/>
          </p:cNvSpPr>
          <p:nvPr>
            <p:ph idx="1"/>
          </p:nvPr>
        </p:nvSpPr>
        <p:spPr/>
        <p:txBody>
          <a:bodyPr/>
          <a:lstStyle/>
          <a:p>
            <a:r>
              <a:rPr lang="ro-MD" dirty="0"/>
              <a:t>Acustica este știința care studiază undele mecanice (sunetele în special) sub toate aspectele: producere, carateristici, propagare, fenomene produse, recepție și analisză de către dispozitivele tehnice și de către analizorl auditiv (e.g. uman).</a:t>
            </a:r>
          </a:p>
          <a:p>
            <a:r>
              <a:rPr lang="ro-RO" dirty="0"/>
              <a:t>Undele mecanice reprezintă propagarea oscilațiilor particulelor unui mediu, deci spre deosebire de undele EM – nu se pot propaga în vid.</a:t>
            </a:r>
          </a:p>
          <a:p>
            <a:endParaRPr lang="ro-RO" dirty="0"/>
          </a:p>
        </p:txBody>
      </p:sp>
      <p:pic>
        <p:nvPicPr>
          <p:cNvPr id="5" name="Picture 4">
            <a:extLst>
              <a:ext uri="{FF2B5EF4-FFF2-40B4-BE49-F238E27FC236}">
                <a16:creationId xmlns:a16="http://schemas.microsoft.com/office/drawing/2014/main" id="{0A65DD65-03A4-0701-1C0C-0FA1FC207536}"/>
              </a:ext>
            </a:extLst>
          </p:cNvPr>
          <p:cNvPicPr>
            <a:picLocks noChangeAspect="1"/>
          </p:cNvPicPr>
          <p:nvPr/>
        </p:nvPicPr>
        <p:blipFill>
          <a:blip r:embed="rId2"/>
          <a:stretch>
            <a:fillRect/>
          </a:stretch>
        </p:blipFill>
        <p:spPr>
          <a:xfrm>
            <a:off x="4081462" y="4357688"/>
            <a:ext cx="2809875" cy="1819275"/>
          </a:xfrm>
          <a:prstGeom prst="rect">
            <a:avLst/>
          </a:prstGeom>
        </p:spPr>
      </p:pic>
      <p:sp>
        <p:nvSpPr>
          <p:cNvPr id="7" name="TextBox 6">
            <a:extLst>
              <a:ext uri="{FF2B5EF4-FFF2-40B4-BE49-F238E27FC236}">
                <a16:creationId xmlns:a16="http://schemas.microsoft.com/office/drawing/2014/main" id="{EC228968-6865-264D-5E2A-F80D942EC205}"/>
              </a:ext>
            </a:extLst>
          </p:cNvPr>
          <p:cNvSpPr txBox="1"/>
          <p:nvPr/>
        </p:nvSpPr>
        <p:spPr>
          <a:xfrm>
            <a:off x="1457325" y="6354763"/>
            <a:ext cx="9277350" cy="369332"/>
          </a:xfrm>
          <a:prstGeom prst="rect">
            <a:avLst/>
          </a:prstGeom>
          <a:noFill/>
        </p:spPr>
        <p:txBody>
          <a:bodyPr wrap="square">
            <a:spAutoFit/>
          </a:bodyPr>
          <a:lstStyle/>
          <a:p>
            <a:r>
              <a:rPr lang="ro-MD" dirty="0"/>
              <a:t>Propagarea undelor sonore, prin comprimări și rarefieri succesive ale particulelor mediului</a:t>
            </a:r>
            <a:endParaRPr lang="ro-RO" dirty="0"/>
          </a:p>
        </p:txBody>
      </p:sp>
    </p:spTree>
    <p:extLst>
      <p:ext uri="{BB962C8B-B14F-4D97-AF65-F5344CB8AC3E}">
        <p14:creationId xmlns:p14="http://schemas.microsoft.com/office/powerpoint/2010/main" val="948861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9F8AE-F671-A129-727A-B09F738CA5B9}"/>
              </a:ext>
            </a:extLst>
          </p:cNvPr>
          <p:cNvSpPr>
            <a:spLocks noGrp="1"/>
          </p:cNvSpPr>
          <p:nvPr>
            <p:ph type="title"/>
          </p:nvPr>
        </p:nvSpPr>
        <p:spPr/>
        <p:txBody>
          <a:bodyPr/>
          <a:lstStyle/>
          <a:p>
            <a:r>
              <a:rPr lang="ro-MD" dirty="0"/>
              <a:t>Caracteristicile perceției sonore</a:t>
            </a:r>
            <a:endParaRPr lang="ro-RO" dirty="0"/>
          </a:p>
        </p:txBody>
      </p:sp>
      <p:sp>
        <p:nvSpPr>
          <p:cNvPr id="3" name="Content Placeholder 2">
            <a:extLst>
              <a:ext uri="{FF2B5EF4-FFF2-40B4-BE49-F238E27FC236}">
                <a16:creationId xmlns:a16="http://schemas.microsoft.com/office/drawing/2014/main" id="{763FD774-C921-C983-A529-DD9D2A8FA6C3}"/>
              </a:ext>
            </a:extLst>
          </p:cNvPr>
          <p:cNvSpPr>
            <a:spLocks noGrp="1"/>
          </p:cNvSpPr>
          <p:nvPr>
            <p:ph idx="1"/>
          </p:nvPr>
        </p:nvSpPr>
        <p:spPr/>
        <p:txBody>
          <a:bodyPr>
            <a:normAutofit fontScale="92500"/>
          </a:bodyPr>
          <a:lstStyle/>
          <a:p>
            <a:pPr marL="0" indent="0">
              <a:buNone/>
            </a:pPr>
            <a:r>
              <a:rPr lang="ro-MD" dirty="0"/>
              <a:t>Sunetul  Reprezintă senzația produsă de undele sonore asupra analizorului auditiv. Senzația este caracterizată de 3 caracteristici: </a:t>
            </a:r>
            <a:r>
              <a:rPr lang="ro-MD" b="1" dirty="0"/>
              <a:t>înălțimea, intensitatea (tăria) și timbrul. </a:t>
            </a:r>
            <a:r>
              <a:rPr lang="ro-MD" dirty="0"/>
              <a:t>Fiecare din acestea este determinată de o anumită proprietate a undei sonore.</a:t>
            </a:r>
          </a:p>
          <a:p>
            <a:pPr marL="0" indent="0">
              <a:buNone/>
            </a:pPr>
            <a:r>
              <a:rPr lang="ro-MD" b="1" dirty="0"/>
              <a:t>Înalțimea (tonală) sonoră. – corespunde frecvenței acustice. </a:t>
            </a:r>
            <a:r>
              <a:rPr lang="ro-MD" dirty="0"/>
              <a:t>Sunetele sunt percepute ca înalte (acute, ascuțite) sau joase (grave).</a:t>
            </a:r>
          </a:p>
          <a:p>
            <a:pPr marL="0" indent="0">
              <a:buNone/>
            </a:pPr>
            <a:r>
              <a:rPr lang="ro-MD" dirty="0"/>
              <a:t>Înălțimea este legată de frecvența undei.</a:t>
            </a:r>
          </a:p>
          <a:p>
            <a:pPr marL="0" indent="0">
              <a:buNone/>
            </a:pPr>
            <a:r>
              <a:rPr lang="ro-MD" dirty="0"/>
              <a:t>Înălțimea unui sunet – </a:t>
            </a:r>
            <a:r>
              <a:rPr lang="ro-MD" b="1" dirty="0"/>
              <a:t>sunetul cu frecența fundamentală – sunet pur</a:t>
            </a:r>
            <a:r>
              <a:rPr lang="ro-MD" dirty="0"/>
              <a:t>.</a:t>
            </a:r>
          </a:p>
          <a:p>
            <a:pPr marL="0" indent="0">
              <a:buNone/>
            </a:pPr>
            <a:r>
              <a:rPr lang="ro-MD" dirty="0"/>
              <a:t>Normal,analizorul auditiv percepe de la 16 (11?) Hz la 20000 Hz (individual).</a:t>
            </a:r>
          </a:p>
          <a:p>
            <a:pPr marL="0" indent="0">
              <a:buNone/>
            </a:pPr>
            <a:r>
              <a:rPr lang="ro-MD" dirty="0"/>
              <a:t>Intervalul de frecvență în care frecvența se dublează  se numește OCTAVĂ.</a:t>
            </a:r>
          </a:p>
          <a:p>
            <a:endParaRPr lang="ro-MD" dirty="0"/>
          </a:p>
          <a:p>
            <a:endParaRPr lang="ro-RO" dirty="0"/>
          </a:p>
        </p:txBody>
      </p:sp>
    </p:spTree>
    <p:extLst>
      <p:ext uri="{BB962C8B-B14F-4D97-AF65-F5344CB8AC3E}">
        <p14:creationId xmlns:p14="http://schemas.microsoft.com/office/powerpoint/2010/main" val="1109050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A8841-9661-7C04-FA52-D6A0ACFC4FF5}"/>
              </a:ext>
            </a:extLst>
          </p:cNvPr>
          <p:cNvSpPr>
            <a:spLocks noGrp="1"/>
          </p:cNvSpPr>
          <p:nvPr>
            <p:ph type="title"/>
          </p:nvPr>
        </p:nvSpPr>
        <p:spPr/>
        <p:txBody>
          <a:bodyPr/>
          <a:lstStyle/>
          <a:p>
            <a:r>
              <a:rPr lang="ro-MD" dirty="0"/>
              <a:t>Intensitatea (tăria) sonoră</a:t>
            </a:r>
            <a:endParaRPr lang="ro-RO" dirty="0"/>
          </a:p>
        </p:txBody>
      </p:sp>
      <p:sp>
        <p:nvSpPr>
          <p:cNvPr id="3" name="Content Placeholder 2">
            <a:extLst>
              <a:ext uri="{FF2B5EF4-FFF2-40B4-BE49-F238E27FC236}">
                <a16:creationId xmlns:a16="http://schemas.microsoft.com/office/drawing/2014/main" id="{2A7BE7BF-B3C1-B642-F695-806977A3035C}"/>
              </a:ext>
            </a:extLst>
          </p:cNvPr>
          <p:cNvSpPr>
            <a:spLocks noGrp="1"/>
          </p:cNvSpPr>
          <p:nvPr>
            <p:ph idx="1"/>
          </p:nvPr>
        </p:nvSpPr>
        <p:spPr>
          <a:xfrm>
            <a:off x="247650" y="1390650"/>
            <a:ext cx="11106150" cy="5238750"/>
          </a:xfrm>
        </p:spPr>
        <p:txBody>
          <a:bodyPr>
            <a:normAutofit fontScale="92500" lnSpcReduction="20000"/>
          </a:bodyPr>
          <a:lstStyle/>
          <a:p>
            <a:r>
              <a:rPr lang="ro-MD" dirty="0"/>
              <a:t>Intensitatea (tăria) sonoră indică percepția (senzația fiziologică) : puternică / slabă. </a:t>
            </a:r>
          </a:p>
          <a:p>
            <a:r>
              <a:rPr lang="ro-MD" dirty="0"/>
              <a:t>Este legată de energia ce trece în unitate de timp prin unitate de suprafață, dar și sensibilitatea analizorului auditiv pentru diferite frecvențe. </a:t>
            </a:r>
          </a:p>
          <a:p>
            <a:r>
              <a:rPr lang="ro-MD" dirty="0"/>
              <a:t>Pentru fiecare frecvenă analizorul auditiv prezintă dou- praguri</a:t>
            </a:r>
            <a:r>
              <a:rPr lang="ro-MD" b="1" dirty="0"/>
              <a:t>: pragul de audibilitate și pragul de durere</a:t>
            </a:r>
          </a:p>
          <a:p>
            <a:r>
              <a:rPr lang="ro-MD" b="1" dirty="0"/>
              <a:t>Prag de audibilitate – intensitatea minimă a undei sonore care mai permite percepția acesteia</a:t>
            </a:r>
            <a:r>
              <a:rPr lang="ro-MD" dirty="0"/>
              <a:t>. (1000-2000Hz)</a:t>
            </a:r>
          </a:p>
          <a:p>
            <a:r>
              <a:rPr lang="ro-MD" b="1" dirty="0"/>
              <a:t>Pragul de durere </a:t>
            </a:r>
            <a:r>
              <a:rPr lang="ro-MD" dirty="0"/>
              <a:t>– intensitatea undei                                                                        sonore minimă la care apare senzația de</a:t>
            </a:r>
          </a:p>
          <a:p>
            <a:pPr marL="0" indent="0">
              <a:buNone/>
            </a:pPr>
            <a:r>
              <a:rPr lang="ro-MD" dirty="0"/>
              <a:t>   durere și de presiune în ureche (1000-2000Hz)</a:t>
            </a:r>
          </a:p>
          <a:p>
            <a:r>
              <a:rPr lang="ro-MD" dirty="0"/>
              <a:t>Pragurile se determină prin </a:t>
            </a:r>
            <a:r>
              <a:rPr lang="ro-MD" b="1" dirty="0"/>
              <a:t>audiogramă.</a:t>
            </a:r>
          </a:p>
          <a:p>
            <a:r>
              <a:rPr lang="ro-MD" b="1" dirty="0"/>
              <a:t>Durata sunetului trebuie să fie min 0.06 sec</a:t>
            </a:r>
          </a:p>
          <a:p>
            <a:r>
              <a:rPr lang="ro-MD" b="1" dirty="0"/>
              <a:t>Pentru separarea a 2 sunete intervalul – 10 ms.</a:t>
            </a:r>
            <a:endParaRPr lang="ro-RO" b="1" dirty="0"/>
          </a:p>
        </p:txBody>
      </p:sp>
      <p:pic>
        <p:nvPicPr>
          <p:cNvPr id="6" name="Picture 5">
            <a:extLst>
              <a:ext uri="{FF2B5EF4-FFF2-40B4-BE49-F238E27FC236}">
                <a16:creationId xmlns:a16="http://schemas.microsoft.com/office/drawing/2014/main" id="{ED619E70-0A94-BC9B-563A-08B568624912}"/>
              </a:ext>
            </a:extLst>
          </p:cNvPr>
          <p:cNvPicPr>
            <a:picLocks noChangeAspect="1"/>
          </p:cNvPicPr>
          <p:nvPr/>
        </p:nvPicPr>
        <p:blipFill>
          <a:blip r:embed="rId3"/>
          <a:stretch>
            <a:fillRect/>
          </a:stretch>
        </p:blipFill>
        <p:spPr>
          <a:xfrm>
            <a:off x="6893169" y="3771017"/>
            <a:ext cx="5298831" cy="2858383"/>
          </a:xfrm>
          <a:prstGeom prst="rect">
            <a:avLst/>
          </a:prstGeom>
        </p:spPr>
      </p:pic>
    </p:spTree>
    <p:extLst>
      <p:ext uri="{BB962C8B-B14F-4D97-AF65-F5344CB8AC3E}">
        <p14:creationId xmlns:p14="http://schemas.microsoft.com/office/powerpoint/2010/main" val="1921578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33150-565A-AC7D-B0D7-DFD7953B8A8F}"/>
              </a:ext>
            </a:extLst>
          </p:cNvPr>
          <p:cNvSpPr>
            <a:spLocks noGrp="1"/>
          </p:cNvSpPr>
          <p:nvPr>
            <p:ph type="title"/>
          </p:nvPr>
        </p:nvSpPr>
        <p:spPr/>
        <p:txBody>
          <a:bodyPr/>
          <a:lstStyle/>
          <a:p>
            <a:r>
              <a:rPr lang="ro-MD" dirty="0"/>
              <a:t>Timbrul (calitatea) sunetului</a:t>
            </a:r>
            <a:endParaRPr lang="ro-RO" dirty="0"/>
          </a:p>
        </p:txBody>
      </p:sp>
      <p:sp>
        <p:nvSpPr>
          <p:cNvPr id="3" name="Content Placeholder 2">
            <a:extLst>
              <a:ext uri="{FF2B5EF4-FFF2-40B4-BE49-F238E27FC236}">
                <a16:creationId xmlns:a16="http://schemas.microsoft.com/office/drawing/2014/main" id="{8AF1D67F-1A6A-43BF-3E2C-9F432E421EA9}"/>
              </a:ext>
            </a:extLst>
          </p:cNvPr>
          <p:cNvSpPr>
            <a:spLocks noGrp="1"/>
          </p:cNvSpPr>
          <p:nvPr>
            <p:ph idx="1"/>
          </p:nvPr>
        </p:nvSpPr>
        <p:spPr/>
        <p:txBody>
          <a:bodyPr>
            <a:normAutofit lnSpcReduction="10000"/>
          </a:bodyPr>
          <a:lstStyle/>
          <a:p>
            <a:endParaRPr lang="ro-MD" dirty="0"/>
          </a:p>
          <a:p>
            <a:r>
              <a:rPr lang="ro-MD" dirty="0"/>
              <a:t>Timbrul – compoziția spectrală</a:t>
            </a:r>
          </a:p>
          <a:p>
            <a:endParaRPr lang="ro-MD" dirty="0"/>
          </a:p>
          <a:p>
            <a:endParaRPr lang="ro-MD" dirty="0"/>
          </a:p>
          <a:p>
            <a:r>
              <a:rPr lang="ro-MD" dirty="0"/>
              <a:t>Permite deosebirea sunetelor produse de instrumente diferite chiar dacă unda fundamentală are aceiși frecvență sau amplitudine.</a:t>
            </a:r>
          </a:p>
          <a:p>
            <a:r>
              <a:rPr lang="ro-MD" dirty="0"/>
              <a:t>Datorat că sunetul complex poate avea o compoziție armonică diferită la număr și amplitudne. </a:t>
            </a:r>
          </a:p>
          <a:p>
            <a:r>
              <a:rPr lang="ro-MD" dirty="0"/>
              <a:t>Studiul complex al sunetulu se efectuează prin descompunerea în armonicele componente - analiza Fourie</a:t>
            </a:r>
            <a:endParaRPr lang="ro-RO" dirty="0"/>
          </a:p>
        </p:txBody>
      </p:sp>
      <p:pic>
        <p:nvPicPr>
          <p:cNvPr id="5" name="Picture 4">
            <a:extLst>
              <a:ext uri="{FF2B5EF4-FFF2-40B4-BE49-F238E27FC236}">
                <a16:creationId xmlns:a16="http://schemas.microsoft.com/office/drawing/2014/main" id="{EDDCC2EB-ACEE-BEA8-E6F9-ADD5C45BBCC0}"/>
              </a:ext>
            </a:extLst>
          </p:cNvPr>
          <p:cNvPicPr>
            <a:picLocks noChangeAspect="1"/>
          </p:cNvPicPr>
          <p:nvPr/>
        </p:nvPicPr>
        <p:blipFill>
          <a:blip r:embed="rId2"/>
          <a:stretch>
            <a:fillRect/>
          </a:stretch>
        </p:blipFill>
        <p:spPr>
          <a:xfrm>
            <a:off x="6096000" y="2586038"/>
            <a:ext cx="2141953" cy="842962"/>
          </a:xfrm>
          <a:prstGeom prst="rect">
            <a:avLst/>
          </a:prstGeom>
        </p:spPr>
      </p:pic>
    </p:spTree>
    <p:extLst>
      <p:ext uri="{BB962C8B-B14F-4D97-AF65-F5344CB8AC3E}">
        <p14:creationId xmlns:p14="http://schemas.microsoft.com/office/powerpoint/2010/main" val="2021577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5CDA8-6AB9-EF1F-48CD-1E6F6E2C7A30}"/>
              </a:ext>
            </a:extLst>
          </p:cNvPr>
          <p:cNvSpPr>
            <a:spLocks noGrp="1"/>
          </p:cNvSpPr>
          <p:nvPr>
            <p:ph type="title"/>
          </p:nvPr>
        </p:nvSpPr>
        <p:spPr>
          <a:xfrm>
            <a:off x="838200" y="1074738"/>
            <a:ext cx="10515600" cy="796926"/>
          </a:xfrm>
        </p:spPr>
        <p:txBody>
          <a:bodyPr>
            <a:normAutofit/>
          </a:bodyPr>
          <a:lstStyle/>
          <a:p>
            <a:r>
              <a:rPr lang="en-US" sz="3600" b="1" dirty="0" err="1"/>
              <a:t>Urechea</a:t>
            </a:r>
            <a:r>
              <a:rPr lang="en-US" sz="3600" dirty="0"/>
              <a:t> </a:t>
            </a:r>
            <a:r>
              <a:rPr lang="en-US" sz="3600" b="1" dirty="0" err="1"/>
              <a:t>este</a:t>
            </a:r>
            <a:r>
              <a:rPr lang="en-US" sz="3600" b="1" dirty="0"/>
              <a:t> </a:t>
            </a:r>
            <a:r>
              <a:rPr lang="en-US" sz="3600" b="1" dirty="0" err="1"/>
              <a:t>organul</a:t>
            </a:r>
            <a:r>
              <a:rPr lang="en-US" sz="3600" b="1" dirty="0"/>
              <a:t> cu </a:t>
            </a:r>
            <a:r>
              <a:rPr lang="en-US" sz="3600" b="1" dirty="0" err="1"/>
              <a:t>func</a:t>
            </a:r>
            <a:r>
              <a:rPr lang="ro-MD" sz="3600" b="1" dirty="0"/>
              <a:t>ții acustică- vestibulară</a:t>
            </a:r>
            <a:endParaRPr lang="ro-RO" sz="3600" dirty="0"/>
          </a:p>
        </p:txBody>
      </p:sp>
      <p:pic>
        <p:nvPicPr>
          <p:cNvPr id="8" name="Content Placeholder 7">
            <a:extLst>
              <a:ext uri="{FF2B5EF4-FFF2-40B4-BE49-F238E27FC236}">
                <a16:creationId xmlns:a16="http://schemas.microsoft.com/office/drawing/2014/main" id="{B9DA33A1-FB1C-4426-808D-12AD4FFC068A}"/>
              </a:ext>
            </a:extLst>
          </p:cNvPr>
          <p:cNvPicPr>
            <a:picLocks noGrp="1" noChangeAspect="1"/>
          </p:cNvPicPr>
          <p:nvPr>
            <p:ph idx="1"/>
          </p:nvPr>
        </p:nvPicPr>
        <p:blipFill>
          <a:blip r:embed="rId2"/>
          <a:stretch>
            <a:fillRect/>
          </a:stretch>
        </p:blipFill>
        <p:spPr>
          <a:xfrm>
            <a:off x="5181600" y="1871664"/>
            <a:ext cx="6572250" cy="4819025"/>
          </a:xfrm>
          <a:prstGeom prst="rect">
            <a:avLst/>
          </a:prstGeom>
        </p:spPr>
      </p:pic>
      <p:sp>
        <p:nvSpPr>
          <p:cNvPr id="6" name="Title 1">
            <a:extLst>
              <a:ext uri="{FF2B5EF4-FFF2-40B4-BE49-F238E27FC236}">
                <a16:creationId xmlns:a16="http://schemas.microsoft.com/office/drawing/2014/main" id="{7F91AA7B-975F-F97D-13E6-A0539D54E3B6}"/>
              </a:ext>
            </a:extLst>
          </p:cNvPr>
          <p:cNvSpPr txBox="1">
            <a:spLocks/>
          </p:cNvSpPr>
          <p:nvPr/>
        </p:nvSpPr>
        <p:spPr>
          <a:xfrm>
            <a:off x="838200" y="277811"/>
            <a:ext cx="10515600" cy="79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MD" sz="3600" b="1" dirty="0"/>
              <a:t>Mecanismul recepției auditive = simț mecano-receptiv</a:t>
            </a:r>
            <a:endParaRPr lang="ro-RO" sz="3600" b="1" dirty="0"/>
          </a:p>
        </p:txBody>
      </p:sp>
      <p:pic>
        <p:nvPicPr>
          <p:cNvPr id="10" name="Picture 9">
            <a:extLst>
              <a:ext uri="{FF2B5EF4-FFF2-40B4-BE49-F238E27FC236}">
                <a16:creationId xmlns:a16="http://schemas.microsoft.com/office/drawing/2014/main" id="{9726C626-AC82-33AB-BA18-76CC3684A275}"/>
              </a:ext>
            </a:extLst>
          </p:cNvPr>
          <p:cNvPicPr>
            <a:picLocks noChangeAspect="1"/>
          </p:cNvPicPr>
          <p:nvPr/>
        </p:nvPicPr>
        <p:blipFill>
          <a:blip r:embed="rId3"/>
          <a:stretch>
            <a:fillRect/>
          </a:stretch>
        </p:blipFill>
        <p:spPr>
          <a:xfrm>
            <a:off x="983086" y="6251929"/>
            <a:ext cx="10515600" cy="438760"/>
          </a:xfrm>
          <a:prstGeom prst="rect">
            <a:avLst/>
          </a:prstGeom>
        </p:spPr>
      </p:pic>
    </p:spTree>
    <p:extLst>
      <p:ext uri="{BB962C8B-B14F-4D97-AF65-F5344CB8AC3E}">
        <p14:creationId xmlns:p14="http://schemas.microsoft.com/office/powerpoint/2010/main" val="4206907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9BAC8-7A29-EFBD-F578-EAC9B9E4E0A0}"/>
              </a:ext>
            </a:extLst>
          </p:cNvPr>
          <p:cNvSpPr>
            <a:spLocks noGrp="1"/>
          </p:cNvSpPr>
          <p:nvPr>
            <p:ph type="title"/>
          </p:nvPr>
        </p:nvSpPr>
        <p:spPr>
          <a:xfrm>
            <a:off x="2655277" y="233378"/>
            <a:ext cx="6148754" cy="830629"/>
          </a:xfrm>
        </p:spPr>
        <p:txBody>
          <a:bodyPr/>
          <a:lstStyle/>
          <a:p>
            <a:r>
              <a:rPr lang="ro-MD" dirty="0"/>
              <a:t>Biofizica recepției auditive</a:t>
            </a:r>
            <a:endParaRPr lang="ro-RO" dirty="0"/>
          </a:p>
        </p:txBody>
      </p:sp>
      <p:sp>
        <p:nvSpPr>
          <p:cNvPr id="3" name="Content Placeholder 2">
            <a:extLst>
              <a:ext uri="{FF2B5EF4-FFF2-40B4-BE49-F238E27FC236}">
                <a16:creationId xmlns:a16="http://schemas.microsoft.com/office/drawing/2014/main" id="{1A46FD00-F180-96A0-0F58-025FD0B3079D}"/>
              </a:ext>
            </a:extLst>
          </p:cNvPr>
          <p:cNvSpPr>
            <a:spLocks noGrp="1"/>
          </p:cNvSpPr>
          <p:nvPr>
            <p:ph idx="1"/>
          </p:nvPr>
        </p:nvSpPr>
        <p:spPr>
          <a:xfrm>
            <a:off x="480646" y="1195754"/>
            <a:ext cx="11301046" cy="5521569"/>
          </a:xfrm>
        </p:spPr>
        <p:txBody>
          <a:bodyPr>
            <a:normAutofit fontScale="92500" lnSpcReduction="20000"/>
          </a:bodyPr>
          <a:lstStyle/>
          <a:p>
            <a:r>
              <a:rPr lang="ro-MD" dirty="0"/>
              <a:t>Receptorul auditiv este al 2-le sistem al cantității informației ce o primim din exterior.</a:t>
            </a:r>
          </a:p>
          <a:p>
            <a:r>
              <a:rPr lang="ro-MD" dirty="0"/>
              <a:t>Are 3 funcții majore ca orice sistem de recepție -  </a:t>
            </a:r>
            <a:r>
              <a:rPr lang="ro-MD" b="1" dirty="0"/>
              <a:t>recepția propriu-zisă, transmiterea spre sistemul central, stocarea și analiza</a:t>
            </a:r>
            <a:r>
              <a:rPr lang="ro-MD" dirty="0"/>
              <a:t> în acesta pentru elaborarea reacțiilor.</a:t>
            </a:r>
          </a:p>
          <a:p>
            <a:r>
              <a:rPr lang="ro-MD" b="1" dirty="0"/>
              <a:t>Recepția are loc în ureche</a:t>
            </a:r>
          </a:p>
          <a:p>
            <a:r>
              <a:rPr lang="ro-MD" b="1" dirty="0"/>
              <a:t>Transmisia – prin nervul auditiv</a:t>
            </a:r>
          </a:p>
          <a:p>
            <a:r>
              <a:rPr lang="ro-MD" b="1" dirty="0"/>
              <a:t>Stocare și prelucrarea informației – pe cortex întrunul din lobi</a:t>
            </a:r>
            <a:r>
              <a:rPr lang="ro-MD" dirty="0"/>
              <a:t>, unde și se stabilesc reacțiile transmise prin fibrele nervoase eferente. </a:t>
            </a:r>
          </a:p>
          <a:p>
            <a:r>
              <a:rPr lang="ro-MD" dirty="0"/>
              <a:t>Prin fibrele nervoase informația circulă sub forma potențialelor de acțiune de tipul TOT sau NIMIC (deci de amplitudine constantă independentă de caracteristicile stimulului). </a:t>
            </a:r>
          </a:p>
          <a:p>
            <a:r>
              <a:rPr lang="ro-MD" dirty="0"/>
              <a:t>Stocarea informațiilor în cortex se poate face temporar                                                           (prin modificări electrice sau chimice temporare) sau                                                           permutări (modificări chimice definitive).</a:t>
            </a:r>
          </a:p>
          <a:p>
            <a:endParaRPr lang="ro-RO" dirty="0"/>
          </a:p>
        </p:txBody>
      </p:sp>
      <p:sp>
        <p:nvSpPr>
          <p:cNvPr id="5" name="TextBox 4">
            <a:extLst>
              <a:ext uri="{FF2B5EF4-FFF2-40B4-BE49-F238E27FC236}">
                <a16:creationId xmlns:a16="http://schemas.microsoft.com/office/drawing/2014/main" id="{5B1CCA9B-047E-4341-8465-03883B522893}"/>
              </a:ext>
            </a:extLst>
          </p:cNvPr>
          <p:cNvSpPr txBox="1"/>
          <p:nvPr/>
        </p:nvSpPr>
        <p:spPr>
          <a:xfrm>
            <a:off x="8188568" y="5662246"/>
            <a:ext cx="3745524" cy="923330"/>
          </a:xfrm>
          <a:prstGeom prst="rect">
            <a:avLst/>
          </a:prstGeom>
          <a:noFill/>
        </p:spPr>
        <p:txBody>
          <a:bodyPr wrap="square">
            <a:spAutoFit/>
          </a:bodyPr>
          <a:lstStyle/>
          <a:p>
            <a:r>
              <a:rPr lang="ro-RO" dirty="0">
                <a:solidFill>
                  <a:srgbClr val="FF0000"/>
                </a:solidFill>
              </a:rPr>
              <a:t>cortexul cerebral - </a:t>
            </a:r>
            <a:r>
              <a:rPr lang="it-IT" dirty="0">
                <a:solidFill>
                  <a:srgbClr val="FF0000"/>
                </a:solidFill>
              </a:rPr>
              <a:t>principalul strat exterior al creierului, implicat în procese cognitive superioare</a:t>
            </a:r>
            <a:r>
              <a:rPr lang="ro-RO" dirty="0">
                <a:solidFill>
                  <a:srgbClr val="FF0000"/>
                </a:solidFill>
              </a:rPr>
              <a:t> - </a:t>
            </a:r>
          </a:p>
        </p:txBody>
      </p:sp>
    </p:spTree>
    <p:extLst>
      <p:ext uri="{BB962C8B-B14F-4D97-AF65-F5344CB8AC3E}">
        <p14:creationId xmlns:p14="http://schemas.microsoft.com/office/powerpoint/2010/main" val="1707285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FF9FD-6A9B-8A2A-6533-2F7A6B5204A5}"/>
              </a:ext>
            </a:extLst>
          </p:cNvPr>
          <p:cNvSpPr>
            <a:spLocks noGrp="1"/>
          </p:cNvSpPr>
          <p:nvPr>
            <p:ph type="title"/>
          </p:nvPr>
        </p:nvSpPr>
        <p:spPr>
          <a:xfrm>
            <a:off x="376456" y="189706"/>
            <a:ext cx="11358344" cy="818479"/>
          </a:xfrm>
        </p:spPr>
        <p:txBody>
          <a:bodyPr>
            <a:normAutofit/>
          </a:bodyPr>
          <a:lstStyle/>
          <a:p>
            <a:r>
              <a:rPr lang="ro-MD" dirty="0"/>
              <a:t>Structura urechii: externă, medie, internă</a:t>
            </a:r>
            <a:endParaRPr lang="ro-RO" dirty="0"/>
          </a:p>
        </p:txBody>
      </p:sp>
      <p:sp>
        <p:nvSpPr>
          <p:cNvPr id="3" name="Content Placeholder 2">
            <a:extLst>
              <a:ext uri="{FF2B5EF4-FFF2-40B4-BE49-F238E27FC236}">
                <a16:creationId xmlns:a16="http://schemas.microsoft.com/office/drawing/2014/main" id="{EBFDC976-3478-F3A2-88AC-CD9DEA7B0D49}"/>
              </a:ext>
            </a:extLst>
          </p:cNvPr>
          <p:cNvSpPr>
            <a:spLocks noGrp="1"/>
          </p:cNvSpPr>
          <p:nvPr>
            <p:ph idx="1"/>
          </p:nvPr>
        </p:nvSpPr>
        <p:spPr>
          <a:xfrm>
            <a:off x="385762" y="1132010"/>
            <a:ext cx="11177588" cy="2466974"/>
          </a:xfrm>
        </p:spPr>
        <p:txBody>
          <a:bodyPr>
            <a:normAutofit fontScale="85000" lnSpcReduction="20000"/>
          </a:bodyPr>
          <a:lstStyle/>
          <a:p>
            <a:r>
              <a:rPr lang="ro-MD" b="1" dirty="0"/>
              <a:t>Urechea externă- </a:t>
            </a:r>
            <a:r>
              <a:rPr lang="ro-MD" dirty="0"/>
              <a:t>din pavilion și conductul auditiv extern </a:t>
            </a:r>
          </a:p>
          <a:p>
            <a:r>
              <a:rPr lang="ro-MD" dirty="0"/>
              <a:t>Are rolul de a capta undele sonore și de a le direcționa spre membrana timpatică. </a:t>
            </a:r>
            <a:endParaRPr lang="en-GB" dirty="0"/>
          </a:p>
          <a:p>
            <a:r>
              <a:rPr lang="ro-MD" b="1" dirty="0"/>
              <a:t>Membrana timpatică </a:t>
            </a:r>
            <a:r>
              <a:rPr lang="ro-MD" dirty="0"/>
              <a:t>de formă elipsoidală, în secțiune – formă conică cu vârful spre interior și vibrează sub acțiunea sunetelor. </a:t>
            </a:r>
          </a:p>
          <a:p>
            <a:r>
              <a:rPr lang="ro-MD" dirty="0"/>
              <a:t>Are inerție mică.- 10-3 s. </a:t>
            </a:r>
          </a:p>
          <a:p>
            <a:r>
              <a:rPr lang="ro-MD" dirty="0"/>
              <a:t>Pavilionul, prin forma sa, permite determinarea cu mare precizie a direcției de unde este sunetul (eroarea de numai 3-4</a:t>
            </a:r>
            <a:r>
              <a:rPr lang="en-GB" dirty="0"/>
              <a:t>’’</a:t>
            </a:r>
            <a:endParaRPr lang="ro-RO" dirty="0"/>
          </a:p>
        </p:txBody>
      </p:sp>
      <p:pic>
        <p:nvPicPr>
          <p:cNvPr id="9" name="Picture 8">
            <a:extLst>
              <a:ext uri="{FF2B5EF4-FFF2-40B4-BE49-F238E27FC236}">
                <a16:creationId xmlns:a16="http://schemas.microsoft.com/office/drawing/2014/main" id="{A3BE937B-87D2-4686-52B6-1728F46FD04F}"/>
              </a:ext>
            </a:extLst>
          </p:cNvPr>
          <p:cNvPicPr>
            <a:picLocks noChangeAspect="1"/>
          </p:cNvPicPr>
          <p:nvPr/>
        </p:nvPicPr>
        <p:blipFill>
          <a:blip r:embed="rId2"/>
          <a:stretch>
            <a:fillRect/>
          </a:stretch>
        </p:blipFill>
        <p:spPr>
          <a:xfrm>
            <a:off x="5441122" y="3429000"/>
            <a:ext cx="5248492" cy="3371851"/>
          </a:xfrm>
          <a:prstGeom prst="rect">
            <a:avLst/>
          </a:prstGeom>
        </p:spPr>
      </p:pic>
    </p:spTree>
    <p:extLst>
      <p:ext uri="{BB962C8B-B14F-4D97-AF65-F5344CB8AC3E}">
        <p14:creationId xmlns:p14="http://schemas.microsoft.com/office/powerpoint/2010/main" val="2723621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146707-EDD5-178F-314D-F23FDE17ADCF}"/>
              </a:ext>
            </a:extLst>
          </p:cNvPr>
          <p:cNvSpPr>
            <a:spLocks noGrp="1"/>
          </p:cNvSpPr>
          <p:nvPr>
            <p:ph idx="1"/>
          </p:nvPr>
        </p:nvSpPr>
        <p:spPr>
          <a:xfrm>
            <a:off x="245452" y="366712"/>
            <a:ext cx="8558579" cy="6124575"/>
          </a:xfrm>
        </p:spPr>
        <p:txBody>
          <a:bodyPr>
            <a:normAutofit fontScale="92500" lnSpcReduction="10000"/>
          </a:bodyPr>
          <a:lstStyle/>
          <a:p>
            <a:r>
              <a:rPr lang="ro-MD" sz="2600" b="1" dirty="0"/>
              <a:t>Urechea </a:t>
            </a:r>
            <a:r>
              <a:rPr lang="en-GB" sz="2600" b="1" dirty="0" err="1"/>
              <a:t>medie</a:t>
            </a:r>
            <a:r>
              <a:rPr lang="en-GB" sz="2600" b="1" dirty="0"/>
              <a:t> </a:t>
            </a:r>
            <a:r>
              <a:rPr lang="en-GB" sz="2600" dirty="0"/>
              <a:t>– </a:t>
            </a:r>
            <a:r>
              <a:rPr lang="ro-MD" sz="2600" dirty="0"/>
              <a:t>transmite undele sonore de la timpan prin oscioare la fereastra ovală.</a:t>
            </a:r>
          </a:p>
          <a:p>
            <a:r>
              <a:rPr lang="ro-MD" sz="2600" dirty="0"/>
              <a:t>Este </a:t>
            </a:r>
            <a:r>
              <a:rPr lang="en-GB" sz="2600" dirty="0"/>
              <a:t>o cavitate </a:t>
            </a:r>
            <a:r>
              <a:rPr lang="ro-MD" sz="2600" dirty="0"/>
              <a:t>î</a:t>
            </a:r>
            <a:r>
              <a:rPr lang="en-GB" sz="2600" dirty="0"/>
              <a:t>n </a:t>
            </a:r>
            <a:r>
              <a:rPr lang="en-GB" sz="2600" dirty="0" err="1"/>
              <a:t>osul</a:t>
            </a:r>
            <a:r>
              <a:rPr lang="en-GB" sz="2600" dirty="0"/>
              <a:t> temporal </a:t>
            </a:r>
            <a:r>
              <a:rPr lang="en-GB" sz="2600" dirty="0" err="1"/>
              <a:t>aflat</a:t>
            </a:r>
            <a:r>
              <a:rPr lang="ro-MD" sz="2600" dirty="0"/>
              <a:t>ă</a:t>
            </a:r>
            <a:r>
              <a:rPr lang="en-GB" sz="2600" dirty="0"/>
              <a:t> </a:t>
            </a:r>
            <a:r>
              <a:rPr lang="ro-MD" sz="2600" b="1" dirty="0"/>
              <a:t>î</a:t>
            </a:r>
            <a:r>
              <a:rPr lang="en-GB" sz="2600" b="1" dirty="0" err="1"/>
              <a:t>ntre</a:t>
            </a:r>
            <a:r>
              <a:rPr lang="ro-MD" sz="2600" b="1" dirty="0"/>
              <a:t> membrana timpanică și peretele intern</a:t>
            </a:r>
            <a:r>
              <a:rPr lang="ro-MD" sz="2600" dirty="0"/>
              <a:t>. În peretele intern se asigură comunicarea cu urechea internă, se găsesc 2 orificii, </a:t>
            </a:r>
            <a:r>
              <a:rPr lang="ro-MD" sz="2600" b="1" dirty="0"/>
              <a:t>fereastra ovală </a:t>
            </a:r>
            <a:r>
              <a:rPr lang="ro-MD" sz="2600" dirty="0"/>
              <a:t>în partea superioară</a:t>
            </a:r>
            <a:r>
              <a:rPr lang="en-US" sz="2600" dirty="0"/>
              <a:t> (</a:t>
            </a:r>
            <a:r>
              <a:rPr lang="ro-MD" sz="2600" dirty="0"/>
              <a:t>separată de membrana de la lichidul endolimfa) și </a:t>
            </a:r>
            <a:r>
              <a:rPr lang="ro-MD" sz="2600" b="1" dirty="0"/>
              <a:t>fereastra rotundă </a:t>
            </a:r>
            <a:r>
              <a:rPr lang="ro-MD" sz="2600" dirty="0"/>
              <a:t>în  partea inferioară. </a:t>
            </a:r>
          </a:p>
          <a:p>
            <a:r>
              <a:rPr lang="ro-MD" sz="2600" dirty="0"/>
              <a:t>În partea inferioară a urechii medii se găsește </a:t>
            </a:r>
            <a:r>
              <a:rPr lang="ro-MD" sz="2600" b="1" dirty="0"/>
              <a:t>un canal</a:t>
            </a:r>
            <a:r>
              <a:rPr lang="ro-MD" sz="2600" dirty="0"/>
              <a:t>,               </a:t>
            </a:r>
            <a:r>
              <a:rPr lang="ro-MD" sz="2600" b="1" dirty="0"/>
              <a:t>trompa lui Eustache </a:t>
            </a:r>
            <a:r>
              <a:rPr lang="ro-MD" sz="2600" dirty="0"/>
              <a:t>ce asigură comunicarea cu cavitatea nasofaringeană, permițând egalizarea presiunilor internă și externă exercitate asupra timpanului.</a:t>
            </a:r>
          </a:p>
          <a:p>
            <a:r>
              <a:rPr lang="ro-MD" sz="2600" dirty="0"/>
              <a:t>Trompa lui Eustache este normal închisă, exceptînd când            căscăm sau înghițim.</a:t>
            </a:r>
          </a:p>
          <a:p>
            <a:pPr marL="0" indent="0">
              <a:buNone/>
            </a:pPr>
            <a:r>
              <a:rPr lang="ro-MD" sz="2600" dirty="0"/>
              <a:t>În interiorul urechii medii este un sistem de oscioare: </a:t>
            </a:r>
            <a:r>
              <a:rPr lang="ro-MD" sz="2600" b="1" dirty="0"/>
              <a:t>ciocanul, </a:t>
            </a:r>
            <a:r>
              <a:rPr lang="ro-MD" sz="2600" dirty="0"/>
              <a:t>sprijinit pe timpan, </a:t>
            </a:r>
            <a:r>
              <a:rPr lang="ro-MD" sz="2600" b="1" dirty="0"/>
              <a:t>nicovala - </a:t>
            </a:r>
            <a:r>
              <a:rPr lang="ro-MD" sz="2600" dirty="0"/>
              <a:t> și </a:t>
            </a:r>
            <a:r>
              <a:rPr lang="ro-MD" sz="2600" b="1" dirty="0"/>
              <a:t>scărița</a:t>
            </a:r>
            <a:r>
              <a:rPr lang="ro-MD" sz="2600" dirty="0"/>
              <a:t> sprijinită de fereastra ovală.</a:t>
            </a:r>
          </a:p>
          <a:p>
            <a:r>
              <a:rPr lang="ro-MD" sz="2600" dirty="0"/>
              <a:t>Osciorele sunt articulate între ele și acționate de mușchi proprii. Transmit undele sonore din ureche externă spre cea internă. </a:t>
            </a:r>
          </a:p>
          <a:p>
            <a:r>
              <a:rPr lang="ro-MD" sz="2600" dirty="0"/>
              <a:t>Rol de atenuare sau amplificare a vibrațiile. </a:t>
            </a:r>
          </a:p>
          <a:p>
            <a:endParaRPr lang="ro-RO" dirty="0"/>
          </a:p>
        </p:txBody>
      </p:sp>
      <p:pic>
        <p:nvPicPr>
          <p:cNvPr id="3076" name="Picture 4">
            <a:extLst>
              <a:ext uri="{FF2B5EF4-FFF2-40B4-BE49-F238E27FC236}">
                <a16:creationId xmlns:a16="http://schemas.microsoft.com/office/drawing/2014/main" id="{C1A66A34-E3FC-A8AA-23F8-8E23295FC2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3173" y="1599464"/>
            <a:ext cx="4148827" cy="32436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2B421E3-6919-6669-11CE-92A5384A02EA}"/>
              </a:ext>
            </a:extLst>
          </p:cNvPr>
          <p:cNvSpPr txBox="1"/>
          <p:nvPr/>
        </p:nvSpPr>
        <p:spPr>
          <a:xfrm>
            <a:off x="6096000" y="5791115"/>
            <a:ext cx="6096000" cy="1077218"/>
          </a:xfrm>
          <a:prstGeom prst="rect">
            <a:avLst/>
          </a:prstGeom>
          <a:noFill/>
        </p:spPr>
        <p:txBody>
          <a:bodyPr wrap="square">
            <a:spAutoFit/>
          </a:bodyPr>
          <a:lstStyle/>
          <a:p>
            <a:r>
              <a:rPr lang="ro-MD" sz="1600" dirty="0">
                <a:solidFill>
                  <a:srgbClr val="FF0000"/>
                </a:solidFill>
              </a:rPr>
              <a:t>Prin contracția mușchiului ciocanului diminuează amplitudinea vibrațiilor în timp ce contracția mușchiului scăriței asigură amplificarea oscilațiilor. Acest mecanism intervine la adaptarea urechii la intesitați diferite ale sunetului</a:t>
            </a:r>
            <a:endParaRPr lang="ro-RO" sz="1600" dirty="0">
              <a:solidFill>
                <a:srgbClr val="FF0000"/>
              </a:solidFill>
            </a:endParaRPr>
          </a:p>
        </p:txBody>
      </p:sp>
    </p:spTree>
    <p:extLst>
      <p:ext uri="{BB962C8B-B14F-4D97-AF65-F5344CB8AC3E}">
        <p14:creationId xmlns:p14="http://schemas.microsoft.com/office/powerpoint/2010/main" val="2584084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1D1D3B-8341-AB15-4D12-8A053460017E}"/>
              </a:ext>
            </a:extLst>
          </p:cNvPr>
          <p:cNvSpPr>
            <a:spLocks noGrp="1"/>
          </p:cNvSpPr>
          <p:nvPr>
            <p:ph idx="1"/>
          </p:nvPr>
        </p:nvSpPr>
        <p:spPr>
          <a:xfrm>
            <a:off x="64199" y="137943"/>
            <a:ext cx="8587152" cy="6582116"/>
          </a:xfrm>
        </p:spPr>
        <p:txBody>
          <a:bodyPr>
            <a:normAutofit fontScale="92500" lnSpcReduction="20000"/>
          </a:bodyPr>
          <a:lstStyle/>
          <a:p>
            <a:r>
              <a:rPr lang="ro-MD" b="1" dirty="0"/>
              <a:t>Ureche internă (organul corticoreceptor auditiv) din: </a:t>
            </a:r>
            <a:r>
              <a:rPr lang="ro-MD" dirty="0"/>
              <a:t>labirintul osos și labirintul membranos</a:t>
            </a:r>
          </a:p>
          <a:p>
            <a:r>
              <a:rPr lang="ro-MD" b="1" dirty="0"/>
              <a:t>În labirintul osos </a:t>
            </a:r>
            <a:r>
              <a:rPr lang="ro-MD" dirty="0"/>
              <a:t>se găsește </a:t>
            </a:r>
            <a:r>
              <a:rPr lang="ro-MD" b="1" dirty="0"/>
              <a:t>perilimfa,</a:t>
            </a:r>
            <a:r>
              <a:rPr lang="ro-MD" dirty="0"/>
              <a:t> iar în cel membranos – </a:t>
            </a:r>
            <a:r>
              <a:rPr lang="ro-MD" b="1" dirty="0"/>
              <a:t>endolimfa.</a:t>
            </a:r>
          </a:p>
          <a:p>
            <a:r>
              <a:rPr lang="ro-MD" dirty="0"/>
              <a:t>Ambele lichide au rol de a transmite undele sonore.</a:t>
            </a:r>
          </a:p>
          <a:p>
            <a:r>
              <a:rPr lang="ro-MD" dirty="0"/>
              <a:t>Labirintul osos conține: </a:t>
            </a:r>
            <a:r>
              <a:rPr lang="ro-MD" b="1" dirty="0"/>
              <a:t>vestibului osos, 3 canale semicirculare orientate în trei planuri reciproc perpendiculare, unul fiind orizontal și melcul osos (cohleea).</a:t>
            </a:r>
          </a:p>
          <a:p>
            <a:r>
              <a:rPr lang="ro-MD" b="1" dirty="0"/>
              <a:t>Vestibulul </a:t>
            </a:r>
            <a:r>
              <a:rPr lang="ro-MD" dirty="0"/>
              <a:t>osos - situat central și comunică prin ferestrele ovală și rotundă cu urechea medie. Comunică și cu melcul osos și cu cele 3 canale semicirculare. </a:t>
            </a:r>
          </a:p>
          <a:p>
            <a:r>
              <a:rPr lang="ro-MD" b="1" dirty="0"/>
              <a:t>Melcul osos - </a:t>
            </a:r>
            <a:r>
              <a:rPr lang="ro-MD" dirty="0"/>
              <a:t>situat anterior față de vestibul și este              format dintrun canal osos de aprox. 3 cm spiralat, având                     2,75-3,5 spire în jurul unei coloane cilindrice conice.                Grosimea lumenului se micșorează pe măsura spiralării.</a:t>
            </a:r>
          </a:p>
          <a:p>
            <a:r>
              <a:rPr lang="ro-MD" b="1" dirty="0"/>
              <a:t>Canalul </a:t>
            </a:r>
            <a:r>
              <a:rPr lang="ro-MD" dirty="0"/>
              <a:t>este împărțit de către lama osoasă și membrană bazilară în 2 </a:t>
            </a:r>
            <a:r>
              <a:rPr lang="ro-MD" b="1" dirty="0"/>
              <a:t>rampe: vestibulară</a:t>
            </a:r>
            <a:r>
              <a:rPr lang="ro-MD" dirty="0"/>
              <a:t> spre fereastră ovală, </a:t>
            </a:r>
            <a:r>
              <a:rPr lang="ro-MD" b="1" dirty="0"/>
              <a:t>și timpanică </a:t>
            </a:r>
            <a:r>
              <a:rPr lang="ro-MD" dirty="0"/>
              <a:t>– spre fereastra rotundă. Cele două comunică la vârful melcului osos printrun orificiu – </a:t>
            </a:r>
            <a:r>
              <a:rPr lang="ro-MD" b="1" dirty="0"/>
              <a:t>helicoterma.</a:t>
            </a:r>
            <a:endParaRPr lang="ro-RO" b="1" dirty="0"/>
          </a:p>
        </p:txBody>
      </p:sp>
      <p:pic>
        <p:nvPicPr>
          <p:cNvPr id="5" name="Picture 4">
            <a:extLst>
              <a:ext uri="{FF2B5EF4-FFF2-40B4-BE49-F238E27FC236}">
                <a16:creationId xmlns:a16="http://schemas.microsoft.com/office/drawing/2014/main" id="{F8FDD5F2-6DE9-0F05-99C7-E12B2B3B14AE}"/>
              </a:ext>
            </a:extLst>
          </p:cNvPr>
          <p:cNvPicPr>
            <a:picLocks noChangeAspect="1"/>
          </p:cNvPicPr>
          <p:nvPr/>
        </p:nvPicPr>
        <p:blipFill>
          <a:blip r:embed="rId3"/>
          <a:stretch>
            <a:fillRect/>
          </a:stretch>
        </p:blipFill>
        <p:spPr>
          <a:xfrm>
            <a:off x="7866183" y="3244334"/>
            <a:ext cx="4325817" cy="2880923"/>
          </a:xfrm>
          <a:prstGeom prst="rect">
            <a:avLst/>
          </a:prstGeom>
        </p:spPr>
      </p:pic>
      <p:pic>
        <p:nvPicPr>
          <p:cNvPr id="4" name="Picture 3">
            <a:extLst>
              <a:ext uri="{FF2B5EF4-FFF2-40B4-BE49-F238E27FC236}">
                <a16:creationId xmlns:a16="http://schemas.microsoft.com/office/drawing/2014/main" id="{684924B9-C2E0-F7CE-C6ED-18AE8D1FEF3D}"/>
              </a:ext>
            </a:extLst>
          </p:cNvPr>
          <p:cNvPicPr>
            <a:picLocks noChangeAspect="1"/>
          </p:cNvPicPr>
          <p:nvPr/>
        </p:nvPicPr>
        <p:blipFill>
          <a:blip r:embed="rId4"/>
          <a:stretch>
            <a:fillRect/>
          </a:stretch>
        </p:blipFill>
        <p:spPr>
          <a:xfrm>
            <a:off x="8410750" y="137941"/>
            <a:ext cx="3509787" cy="2511591"/>
          </a:xfrm>
          <a:prstGeom prst="rect">
            <a:avLst/>
          </a:prstGeom>
        </p:spPr>
      </p:pic>
      <p:sp>
        <p:nvSpPr>
          <p:cNvPr id="9" name="TextBox 8">
            <a:extLst>
              <a:ext uri="{FF2B5EF4-FFF2-40B4-BE49-F238E27FC236}">
                <a16:creationId xmlns:a16="http://schemas.microsoft.com/office/drawing/2014/main" id="{418ECDC0-431F-BFBF-84EB-4F182ADAABEA}"/>
              </a:ext>
            </a:extLst>
          </p:cNvPr>
          <p:cNvSpPr txBox="1"/>
          <p:nvPr/>
        </p:nvSpPr>
        <p:spPr>
          <a:xfrm>
            <a:off x="8891952" y="2649533"/>
            <a:ext cx="2274278" cy="369332"/>
          </a:xfrm>
          <a:prstGeom prst="rect">
            <a:avLst/>
          </a:prstGeom>
          <a:noFill/>
        </p:spPr>
        <p:txBody>
          <a:bodyPr wrap="square">
            <a:spAutoFit/>
          </a:bodyPr>
          <a:lstStyle/>
          <a:p>
            <a:r>
              <a:rPr lang="ro-MD" b="1" dirty="0"/>
              <a:t>Secțiunea prin cohlee</a:t>
            </a:r>
            <a:endParaRPr lang="ro-RO" b="1" dirty="0"/>
          </a:p>
        </p:txBody>
      </p:sp>
    </p:spTree>
    <p:extLst>
      <p:ext uri="{BB962C8B-B14F-4D97-AF65-F5344CB8AC3E}">
        <p14:creationId xmlns:p14="http://schemas.microsoft.com/office/powerpoint/2010/main" val="2413169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9F99F6-C2CD-FD05-7830-E716858C7361}"/>
              </a:ext>
            </a:extLst>
          </p:cNvPr>
          <p:cNvSpPr>
            <a:spLocks noGrp="1"/>
          </p:cNvSpPr>
          <p:nvPr>
            <p:ph idx="1"/>
          </p:nvPr>
        </p:nvSpPr>
        <p:spPr>
          <a:xfrm>
            <a:off x="275493" y="375138"/>
            <a:ext cx="11271738" cy="6201507"/>
          </a:xfrm>
        </p:spPr>
        <p:txBody>
          <a:bodyPr>
            <a:normAutofit lnSpcReduction="10000"/>
          </a:bodyPr>
          <a:lstStyle/>
          <a:p>
            <a:r>
              <a:rPr lang="ro-MD" b="1" dirty="0"/>
              <a:t>Auzul</a:t>
            </a:r>
            <a:r>
              <a:rPr lang="ro-MD" dirty="0"/>
              <a:t> = percepția presiunii undelor propagate de mediul vibrator</a:t>
            </a:r>
          </a:p>
          <a:p>
            <a:r>
              <a:rPr lang="ro-MD" dirty="0"/>
              <a:t>Vibrația membranei bazilare = unda migratoare (călătoare)</a:t>
            </a:r>
          </a:p>
          <a:p>
            <a:r>
              <a:rPr lang="ro-MD" dirty="0"/>
              <a:t>La împrăștierea vibrațiilor în lichidul urechii interne vibrează și fibrele terminale ale nervului auditiv. </a:t>
            </a:r>
          </a:p>
          <a:p>
            <a:r>
              <a:rPr lang="ro-MD" b="1" dirty="0"/>
              <a:t>Nervul auditiv colectează aceste vibrații și transmite potențial de acțiune (VA la centrul auditiv din creier, dând naștere la senzația de </a:t>
            </a:r>
            <a:r>
              <a:rPr lang="ro-MD" b="1" dirty="0">
                <a:solidFill>
                  <a:srgbClr val="FF0000"/>
                </a:solidFill>
              </a:rPr>
              <a:t>SUNET</a:t>
            </a:r>
          </a:p>
          <a:p>
            <a:endParaRPr lang="ro-MD" b="1" dirty="0">
              <a:solidFill>
                <a:srgbClr val="FF0000"/>
              </a:solidFill>
            </a:endParaRPr>
          </a:p>
          <a:p>
            <a:endParaRPr lang="ro-MD" b="1" dirty="0">
              <a:solidFill>
                <a:srgbClr val="FF0000"/>
              </a:solidFill>
            </a:endParaRPr>
          </a:p>
          <a:p>
            <a:endParaRPr lang="ro-MD" b="1" dirty="0">
              <a:solidFill>
                <a:srgbClr val="FF0000"/>
              </a:solidFill>
            </a:endParaRPr>
          </a:p>
          <a:p>
            <a:r>
              <a:rPr lang="ro-MD" dirty="0"/>
              <a:t>Undele călătoare prin membrana bazilară se propagă de la fereastra  ovală FO  pe care se sprigină scărița spre heliotermă și se întorc la fereastra rotundă FR. Membrana ferestrei rotunde (</a:t>
            </a:r>
            <a:r>
              <a:rPr lang="ro-MD" b="1" dirty="0">
                <a:solidFill>
                  <a:srgbClr val="FF0000"/>
                </a:solidFill>
              </a:rPr>
              <a:t>F.IMPORTANTĂ!) </a:t>
            </a:r>
            <a:r>
              <a:rPr lang="ro-MD" dirty="0"/>
              <a:t>– icompresibilitatea lichidului din canalul vestibular și cel timpanic ar face imposibilă vibrația lui datorită rigidității pereților canalelor. ORGANUL lui CORTI =  celule receptoare cu cilii.</a:t>
            </a:r>
            <a:endParaRPr lang="ro-RO" dirty="0"/>
          </a:p>
        </p:txBody>
      </p:sp>
      <p:pic>
        <p:nvPicPr>
          <p:cNvPr id="7" name="Picture 6">
            <a:extLst>
              <a:ext uri="{FF2B5EF4-FFF2-40B4-BE49-F238E27FC236}">
                <a16:creationId xmlns:a16="http://schemas.microsoft.com/office/drawing/2014/main" id="{E35EA354-56E4-8CCA-5CED-30660266FFF5}"/>
              </a:ext>
            </a:extLst>
          </p:cNvPr>
          <p:cNvPicPr>
            <a:picLocks noChangeAspect="1"/>
          </p:cNvPicPr>
          <p:nvPr/>
        </p:nvPicPr>
        <p:blipFill>
          <a:blip r:embed="rId2"/>
          <a:stretch>
            <a:fillRect/>
          </a:stretch>
        </p:blipFill>
        <p:spPr>
          <a:xfrm>
            <a:off x="4469423" y="2829779"/>
            <a:ext cx="3543300" cy="1600200"/>
          </a:xfrm>
          <a:prstGeom prst="rect">
            <a:avLst/>
          </a:prstGeom>
        </p:spPr>
      </p:pic>
    </p:spTree>
    <p:extLst>
      <p:ext uri="{BB962C8B-B14F-4D97-AF65-F5344CB8AC3E}">
        <p14:creationId xmlns:p14="http://schemas.microsoft.com/office/powerpoint/2010/main" val="9468909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9DF94C-382A-6CB6-3A0A-A2AE93727963}"/>
              </a:ext>
            </a:extLst>
          </p:cNvPr>
          <p:cNvSpPr txBox="1">
            <a:spLocks/>
          </p:cNvSpPr>
          <p:nvPr/>
        </p:nvSpPr>
        <p:spPr>
          <a:xfrm>
            <a:off x="257908" y="295275"/>
            <a:ext cx="11724542" cy="626745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o-MD" b="1" dirty="0"/>
              <a:t>Labirintul membranos: </a:t>
            </a:r>
            <a:r>
              <a:rPr lang="ro-MD" dirty="0"/>
              <a:t>din: </a:t>
            </a:r>
            <a:r>
              <a:rPr lang="ro-MD" b="1" dirty="0"/>
              <a:t>utricula </a:t>
            </a:r>
            <a:r>
              <a:rPr lang="ro-MD" dirty="0"/>
              <a:t>și </a:t>
            </a:r>
            <a:r>
              <a:rPr lang="ro-MD" b="1" dirty="0"/>
              <a:t>sacula</a:t>
            </a:r>
            <a:r>
              <a:rPr lang="ro-MD" dirty="0"/>
              <a:t>, </a:t>
            </a:r>
            <a:r>
              <a:rPr lang="ro-MD" b="1" dirty="0"/>
              <a:t>3 canale membranoase</a:t>
            </a:r>
            <a:r>
              <a:rPr lang="ro-MD" dirty="0"/>
              <a:t> și </a:t>
            </a:r>
            <a:r>
              <a:rPr lang="ro-MD" b="1" dirty="0"/>
              <a:t>melcul membranos</a:t>
            </a:r>
            <a:r>
              <a:rPr lang="ro-MD" dirty="0"/>
              <a:t>. Utricula și Sacula sunt vezicule situate în vestibulul osos și care comunică între ele. La rândul ei, sacula este în legătură cu melcul membranos iar utricula cu cele 3 canașe semicirculare membranoase. Melcul membranos este de fapt canalul cohlear și conține endolimfă. El conține organul Corti fixat pe toată lungimea membranei bazilare. Organul Corti conține celule ciliate licelule de susținere.</a:t>
            </a:r>
          </a:p>
          <a:p>
            <a:r>
              <a:rPr lang="ro-MD" dirty="0"/>
              <a:t>Celulele ciliare sunt de 2 tipuri: interne (cca 3500 celule, așezate întrun singur șir, și externe (cca 12000 celule ciliate, dispuse în 3 șiruri</a:t>
            </a:r>
          </a:p>
          <a:p>
            <a:r>
              <a:rPr lang="ro-MD" b="1" dirty="0"/>
              <a:t>Cilii celuleor interne sunt liberi în endolimfă</a:t>
            </a:r>
            <a:r>
              <a:rPr lang="ro-MD" dirty="0"/>
              <a:t>, în timp cei ai celor externe vin în contact cu membrana tectoria. </a:t>
            </a:r>
            <a:r>
              <a:rPr lang="ro-MD" b="1" dirty="0"/>
              <a:t>Principalul rol în transformarea vibrațiilor mecanice în potențiale de acțiune este al celulelor ciliate extern</a:t>
            </a:r>
            <a:r>
              <a:rPr lang="ro-MD" dirty="0"/>
              <a:t>. Fiecare celulă ciliată este conectată prin sinapsele chimice cu mai multe fibre nervoase ale nervului auditiv. </a:t>
            </a:r>
          </a:p>
          <a:p>
            <a:r>
              <a:rPr lang="ro-MD" b="1" dirty="0"/>
              <a:t>Membrana bazilară </a:t>
            </a:r>
            <a:r>
              <a:rPr lang="ro-MD" dirty="0"/>
              <a:t>se întinde pe toată lungimea cohleei și are lățimea crescătoare de la bază spre vârf având 0,01 mm la nivelul ferestrei ovale, și. 0,065 mm la nivelul helicotermei. Aceasta face ca frecvența proprie de vibrației să fie mare la bază și mică la vârf. </a:t>
            </a:r>
          </a:p>
          <a:p>
            <a:r>
              <a:rPr lang="ro-MD" dirty="0"/>
              <a:t>Astfel, undele sonore de frecvențe mari (20 kHz vor produce vibrații de amplitudine mare la baza membranei bazilare și, pe măsura scăderii frecvenței maximul amplitudinii de oscilație se va apropia de vârf.</a:t>
            </a:r>
            <a:endParaRPr lang="ro-RO" dirty="0"/>
          </a:p>
        </p:txBody>
      </p:sp>
    </p:spTree>
    <p:extLst>
      <p:ext uri="{BB962C8B-B14F-4D97-AF65-F5344CB8AC3E}">
        <p14:creationId xmlns:p14="http://schemas.microsoft.com/office/powerpoint/2010/main" val="3211353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84671-1CF6-0426-A310-19C05C308B2A}"/>
              </a:ext>
            </a:extLst>
          </p:cNvPr>
          <p:cNvSpPr>
            <a:spLocks noGrp="1"/>
          </p:cNvSpPr>
          <p:nvPr>
            <p:ph type="title"/>
          </p:nvPr>
        </p:nvSpPr>
        <p:spPr/>
        <p:txBody>
          <a:bodyPr/>
          <a:lstStyle/>
          <a:p>
            <a:endParaRPr lang="ro-RO"/>
          </a:p>
        </p:txBody>
      </p:sp>
      <p:pic>
        <p:nvPicPr>
          <p:cNvPr id="5" name="Content Placeholder 4">
            <a:extLst>
              <a:ext uri="{FF2B5EF4-FFF2-40B4-BE49-F238E27FC236}">
                <a16:creationId xmlns:a16="http://schemas.microsoft.com/office/drawing/2014/main" id="{0ABECE6D-EDC6-4E0A-D2DA-0AB7FB106B15}"/>
              </a:ext>
            </a:extLst>
          </p:cNvPr>
          <p:cNvPicPr>
            <a:picLocks noGrp="1" noChangeAspect="1"/>
          </p:cNvPicPr>
          <p:nvPr>
            <p:ph idx="1"/>
          </p:nvPr>
        </p:nvPicPr>
        <p:blipFill>
          <a:blip r:embed="rId2"/>
          <a:stretch>
            <a:fillRect/>
          </a:stretch>
        </p:blipFill>
        <p:spPr>
          <a:xfrm>
            <a:off x="2438400" y="1943894"/>
            <a:ext cx="7315200" cy="4114800"/>
          </a:xfrm>
          <a:prstGeom prst="rect">
            <a:avLst/>
          </a:prstGeom>
        </p:spPr>
      </p:pic>
    </p:spTree>
    <p:extLst>
      <p:ext uri="{BB962C8B-B14F-4D97-AF65-F5344CB8AC3E}">
        <p14:creationId xmlns:p14="http://schemas.microsoft.com/office/powerpoint/2010/main" val="14064722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F90DEF2-8465-BFD0-3028-81D89CCAC7E4}"/>
              </a:ext>
            </a:extLst>
          </p:cNvPr>
          <p:cNvPicPr>
            <a:picLocks noChangeAspect="1"/>
          </p:cNvPicPr>
          <p:nvPr/>
        </p:nvPicPr>
        <p:blipFill>
          <a:blip r:embed="rId2"/>
          <a:stretch>
            <a:fillRect/>
          </a:stretch>
        </p:blipFill>
        <p:spPr>
          <a:xfrm>
            <a:off x="89504" y="5146431"/>
            <a:ext cx="11696529" cy="1466574"/>
          </a:xfrm>
          <a:prstGeom prst="rect">
            <a:avLst/>
          </a:prstGeom>
        </p:spPr>
      </p:pic>
      <p:pic>
        <p:nvPicPr>
          <p:cNvPr id="3" name="Picture 2">
            <a:extLst>
              <a:ext uri="{FF2B5EF4-FFF2-40B4-BE49-F238E27FC236}">
                <a16:creationId xmlns:a16="http://schemas.microsoft.com/office/drawing/2014/main" id="{FBE4B950-DCF8-1EDB-90D7-B091A6D41315}"/>
              </a:ext>
            </a:extLst>
          </p:cNvPr>
          <p:cNvPicPr>
            <a:picLocks noChangeAspect="1"/>
          </p:cNvPicPr>
          <p:nvPr/>
        </p:nvPicPr>
        <p:blipFill>
          <a:blip r:embed="rId3"/>
          <a:stretch>
            <a:fillRect/>
          </a:stretch>
        </p:blipFill>
        <p:spPr>
          <a:xfrm>
            <a:off x="2057400" y="244995"/>
            <a:ext cx="8713664" cy="4901436"/>
          </a:xfrm>
          <a:prstGeom prst="rect">
            <a:avLst/>
          </a:prstGeom>
        </p:spPr>
      </p:pic>
    </p:spTree>
    <p:extLst>
      <p:ext uri="{BB962C8B-B14F-4D97-AF65-F5344CB8AC3E}">
        <p14:creationId xmlns:p14="http://schemas.microsoft.com/office/powerpoint/2010/main" val="23407897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8DA989-E76F-1A36-6D63-67B35D55EEFD}"/>
              </a:ext>
            </a:extLst>
          </p:cNvPr>
          <p:cNvSpPr>
            <a:spLocks noGrp="1"/>
          </p:cNvSpPr>
          <p:nvPr>
            <p:ph idx="1"/>
          </p:nvPr>
        </p:nvSpPr>
        <p:spPr>
          <a:xfrm>
            <a:off x="175846" y="1019908"/>
            <a:ext cx="7101254" cy="3531381"/>
          </a:xfrm>
        </p:spPr>
        <p:txBody>
          <a:bodyPr>
            <a:normAutofit fontScale="85000" lnSpcReduction="20000"/>
          </a:bodyPr>
          <a:lstStyle/>
          <a:p>
            <a:pPr marL="0" indent="0">
              <a:buNone/>
            </a:pPr>
            <a:r>
              <a:rPr lang="ro-MD" b="1" dirty="0"/>
              <a:t>Urechea internă </a:t>
            </a:r>
            <a:r>
              <a:rPr lang="ro-MD" dirty="0"/>
              <a:t>are 2 roluri funcționale majore</a:t>
            </a:r>
          </a:p>
          <a:p>
            <a:pPr marL="0" indent="0">
              <a:buNone/>
            </a:pPr>
            <a:r>
              <a:rPr lang="ro-MD" b="1" dirty="0"/>
              <a:t>A) orientarea spațială și menținerea echilibrului;</a:t>
            </a:r>
          </a:p>
          <a:p>
            <a:pPr marL="0" indent="0">
              <a:buNone/>
            </a:pPr>
            <a:r>
              <a:rPr lang="ro-MD" b="1" dirty="0"/>
              <a:t>B) transformarea vibrațiilor mecanice în potențiale de acțiune în nervul auditiv și codificarea caracteristicilor undelor sonore.</a:t>
            </a:r>
          </a:p>
          <a:p>
            <a:pPr marL="0" indent="0">
              <a:buNone/>
            </a:pPr>
            <a:r>
              <a:rPr lang="ro-MD" b="1" dirty="0"/>
              <a:t>Primul rol </a:t>
            </a:r>
            <a:r>
              <a:rPr lang="ro-MD" dirty="0"/>
              <a:t>este îndeplinit cu ajutorul labirintului membranos cu participarea esențială a canalelor semicirculare. </a:t>
            </a:r>
          </a:p>
          <a:p>
            <a:pPr marL="0" indent="0">
              <a:buNone/>
            </a:pPr>
            <a:r>
              <a:rPr lang="ro-MD" dirty="0"/>
              <a:t>Modificările de gravitație și de accelerație ale capului determină modificări în dinamica lichidelor din cele 3 canale semicirculare</a:t>
            </a:r>
          </a:p>
          <a:p>
            <a:pPr marL="0" indent="0">
              <a:buNone/>
            </a:pPr>
            <a:endParaRPr lang="ro-RO" dirty="0"/>
          </a:p>
        </p:txBody>
      </p:sp>
      <p:sp>
        <p:nvSpPr>
          <p:cNvPr id="7" name="TextBox 6">
            <a:extLst>
              <a:ext uri="{FF2B5EF4-FFF2-40B4-BE49-F238E27FC236}">
                <a16:creationId xmlns:a16="http://schemas.microsoft.com/office/drawing/2014/main" id="{B3473503-5C6E-0E68-855A-EFFF0C515B55}"/>
              </a:ext>
            </a:extLst>
          </p:cNvPr>
          <p:cNvSpPr txBox="1"/>
          <p:nvPr/>
        </p:nvSpPr>
        <p:spPr>
          <a:xfrm>
            <a:off x="175846" y="4551289"/>
            <a:ext cx="11520854" cy="1938992"/>
          </a:xfrm>
          <a:prstGeom prst="rect">
            <a:avLst/>
          </a:prstGeom>
          <a:noFill/>
        </p:spPr>
        <p:txBody>
          <a:bodyPr wrap="square">
            <a:spAutoFit/>
          </a:bodyPr>
          <a:lstStyle/>
          <a:p>
            <a:pPr marL="0" indent="0">
              <a:buNone/>
            </a:pPr>
            <a:r>
              <a:rPr lang="ro-MD" sz="2400" dirty="0"/>
              <a:t>Aceste canale, la rândul lor acționează </a:t>
            </a:r>
            <a:r>
              <a:rPr lang="ro-MD" sz="2400" b="1" dirty="0"/>
              <a:t>asupra ciliilor celulelor senzitive prezente în canalele semicirculare, dar și în uricula și sacula.</a:t>
            </a:r>
          </a:p>
          <a:p>
            <a:pPr marL="0" indent="0">
              <a:buNone/>
            </a:pPr>
            <a:r>
              <a:rPr lang="ro-MD" sz="2400" b="1" dirty="0"/>
              <a:t> </a:t>
            </a:r>
            <a:r>
              <a:rPr lang="ro-MD" sz="2400" dirty="0"/>
              <a:t>Informațiile sunt apoi transmise prin </a:t>
            </a:r>
            <a:r>
              <a:rPr lang="ro-MD" sz="2400" b="1" dirty="0"/>
              <a:t>nervul vestibular creierului</a:t>
            </a:r>
            <a:r>
              <a:rPr lang="ro-MD" sz="2400" dirty="0"/>
              <a:t>, care le transformă în cunoștințe privind poziția capului fașă de direcția accelerației gravitaționale, și, apoi ia decizia de acțiune pentru păstrarea echilibrului.</a:t>
            </a:r>
            <a:endParaRPr lang="ro-RO" sz="2400" dirty="0"/>
          </a:p>
        </p:txBody>
      </p:sp>
      <p:pic>
        <p:nvPicPr>
          <p:cNvPr id="1028" name="Picture 4">
            <a:extLst>
              <a:ext uri="{FF2B5EF4-FFF2-40B4-BE49-F238E27FC236}">
                <a16:creationId xmlns:a16="http://schemas.microsoft.com/office/drawing/2014/main" id="{D04AB2F1-2D05-8AE7-8C14-FEB5087C25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7100" y="55880"/>
            <a:ext cx="4501662" cy="4501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6460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7FB38-C037-FB08-66C3-1161EFD2C57B}"/>
              </a:ext>
            </a:extLst>
          </p:cNvPr>
          <p:cNvSpPr>
            <a:spLocks noGrp="1"/>
          </p:cNvSpPr>
          <p:nvPr>
            <p:ph type="title"/>
          </p:nvPr>
        </p:nvSpPr>
        <p:spPr>
          <a:xfrm>
            <a:off x="838200" y="365125"/>
            <a:ext cx="10515600" cy="654783"/>
          </a:xfrm>
        </p:spPr>
        <p:txBody>
          <a:bodyPr>
            <a:normAutofit/>
          </a:bodyPr>
          <a:lstStyle/>
          <a:p>
            <a:r>
              <a:rPr lang="ro-MD" sz="3600" dirty="0"/>
              <a:t>Energia mecanică                 in flux de semnale electrice</a:t>
            </a:r>
            <a:endParaRPr lang="ro-RO" sz="3600" dirty="0"/>
          </a:p>
        </p:txBody>
      </p:sp>
      <p:sp>
        <p:nvSpPr>
          <p:cNvPr id="3" name="Content Placeholder 2">
            <a:extLst>
              <a:ext uri="{FF2B5EF4-FFF2-40B4-BE49-F238E27FC236}">
                <a16:creationId xmlns:a16="http://schemas.microsoft.com/office/drawing/2014/main" id="{FE8BDCF7-9FAE-006E-76E1-B44BC32679E0}"/>
              </a:ext>
            </a:extLst>
          </p:cNvPr>
          <p:cNvSpPr>
            <a:spLocks noGrp="1"/>
          </p:cNvSpPr>
          <p:nvPr>
            <p:ph idx="1"/>
          </p:nvPr>
        </p:nvSpPr>
        <p:spPr>
          <a:xfrm>
            <a:off x="316523" y="1156799"/>
            <a:ext cx="11453446" cy="5701201"/>
          </a:xfrm>
        </p:spPr>
        <p:txBody>
          <a:bodyPr>
            <a:normAutofit fontScale="62500" lnSpcReduction="20000"/>
          </a:bodyPr>
          <a:lstStyle/>
          <a:p>
            <a:r>
              <a:rPr lang="ro-RO" dirty="0"/>
              <a:t>În organul Corti, energia mecanică provenită din undele sonore este convertită în semnale electrice de către celule ciliate specializate, un </a:t>
            </a:r>
            <a:r>
              <a:rPr lang="ro-RO" b="1" dirty="0"/>
              <a:t>proces numit transducție</a:t>
            </a:r>
            <a:r>
              <a:rPr lang="ro-RO" dirty="0"/>
              <a:t>. </a:t>
            </a:r>
          </a:p>
          <a:p>
            <a:r>
              <a:rPr lang="ro-RO" dirty="0"/>
              <a:t>Vibrațiile sonore determină mișcarea membranei bazilare, care curbează stereocilii (structuri asemănătoare firelor de păr) de pe celulele ciliate. Această acțiune de curbare deschide canalele ionice, ducând la o modificare a potențialului electric al celulelor ciliate, eliberarea de neurotransmițători și generarea de impulsuri electrice în nervul auditiv, transmițând în cele din urmă informațiile sonore către creier.</a:t>
            </a:r>
          </a:p>
          <a:p>
            <a:pPr marL="0" indent="0" algn="ctr">
              <a:buNone/>
            </a:pPr>
            <a:r>
              <a:rPr lang="ro-RO" b="1" dirty="0"/>
              <a:t>Procesul de conversie</a:t>
            </a:r>
          </a:p>
          <a:p>
            <a:r>
              <a:rPr lang="ro-RO" b="1" dirty="0"/>
              <a:t>Intrare mecanică: </a:t>
            </a:r>
            <a:r>
              <a:rPr lang="ro-RO" dirty="0"/>
              <a:t>Undele sonore care intră în ureche determină vibrația membranei bazilare din cohlee.</a:t>
            </a:r>
          </a:p>
          <a:p>
            <a:r>
              <a:rPr lang="ro-RO" b="1" dirty="0"/>
              <a:t>Stimularea celulelor ciliate</a:t>
            </a:r>
            <a:r>
              <a:rPr lang="ro-RO" dirty="0"/>
              <a:t>: Organul Corti, care se află pe membrana bazilară, conține celule ciliate interne și externe cu stereocilii. Vibrațiile membranei bazilare determină curbarea acestor stereocilii față de membrana tectorială, o structură rigidă deasupra lor. </a:t>
            </a:r>
            <a:r>
              <a:rPr lang="ro-RO" b="1" dirty="0"/>
              <a:t>Deplasare ciliilor cu câțiva Angstromi – variază potențialul membranar.</a:t>
            </a:r>
          </a:p>
          <a:p>
            <a:r>
              <a:rPr lang="ro-RO" b="1" dirty="0"/>
              <a:t>Deschiderea canalelor ionice:</a:t>
            </a:r>
            <a:r>
              <a:rPr lang="ro-RO" dirty="0"/>
              <a:t> Curbarea stereociliilor deschide canale ionice controlate mecanic.</a:t>
            </a:r>
          </a:p>
          <a:p>
            <a:r>
              <a:rPr lang="ro-RO" b="1" dirty="0"/>
              <a:t>Generarea semnalelor electrice: </a:t>
            </a:r>
            <a:r>
              <a:rPr lang="ro-RO" dirty="0"/>
              <a:t>Acest influx de ioni modifică potențialul membranei celulei ciliate.</a:t>
            </a:r>
          </a:p>
          <a:p>
            <a:r>
              <a:rPr lang="ro-RO" b="1" dirty="0"/>
              <a:t>Eliberarea neurotransmițătorilor</a:t>
            </a:r>
            <a:r>
              <a:rPr lang="ro-RO" dirty="0"/>
              <a:t>: Starea electrică alterată determină celulele ciliate să elibereze neurotransmițători la baza lor.</a:t>
            </a:r>
          </a:p>
          <a:p>
            <a:r>
              <a:rPr lang="ro-RO" b="1" dirty="0"/>
              <a:t>Transmiterea impulsurilor nervoase:</a:t>
            </a:r>
            <a:r>
              <a:rPr lang="ro-RO" dirty="0"/>
              <a:t> Acești neurotransmițători excită terminațiile nervoase ale fibrelor nervoase auditive.</a:t>
            </a:r>
          </a:p>
          <a:p>
            <a:r>
              <a:rPr lang="ro-RO" b="1" dirty="0"/>
              <a:t>Fluxul nervos către creier:</a:t>
            </a:r>
            <a:r>
              <a:rPr lang="ro-RO" dirty="0"/>
              <a:t> Impulsurile electrice rezultate sunt transmise de-a lungul nervului auditiv către creier, unde sunt interpretate ca sunet.</a:t>
            </a:r>
          </a:p>
        </p:txBody>
      </p:sp>
      <p:sp>
        <p:nvSpPr>
          <p:cNvPr id="4" name="Arrow: Right 3">
            <a:extLst>
              <a:ext uri="{FF2B5EF4-FFF2-40B4-BE49-F238E27FC236}">
                <a16:creationId xmlns:a16="http://schemas.microsoft.com/office/drawing/2014/main" id="{2376FB42-BCDF-D177-8F8A-8D15D4D8C7F6}"/>
              </a:ext>
            </a:extLst>
          </p:cNvPr>
          <p:cNvSpPr/>
          <p:nvPr/>
        </p:nvSpPr>
        <p:spPr>
          <a:xfrm>
            <a:off x="4444511" y="502016"/>
            <a:ext cx="1123950" cy="381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7111277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69030-4988-6C07-D122-195767097238}"/>
              </a:ext>
            </a:extLst>
          </p:cNvPr>
          <p:cNvSpPr>
            <a:spLocks noGrp="1"/>
          </p:cNvSpPr>
          <p:nvPr>
            <p:ph type="title"/>
          </p:nvPr>
        </p:nvSpPr>
        <p:spPr/>
        <p:txBody>
          <a:bodyPr/>
          <a:lstStyle/>
          <a:p>
            <a:endParaRPr lang="ro-RO"/>
          </a:p>
        </p:txBody>
      </p:sp>
      <p:pic>
        <p:nvPicPr>
          <p:cNvPr id="5" name="Content Placeholder 4">
            <a:extLst>
              <a:ext uri="{FF2B5EF4-FFF2-40B4-BE49-F238E27FC236}">
                <a16:creationId xmlns:a16="http://schemas.microsoft.com/office/drawing/2014/main" id="{2FF5CDC1-8D38-0A77-199D-534F5E25E1A7}"/>
              </a:ext>
            </a:extLst>
          </p:cNvPr>
          <p:cNvPicPr>
            <a:picLocks noGrp="1" noChangeAspect="1"/>
          </p:cNvPicPr>
          <p:nvPr>
            <p:ph idx="1"/>
          </p:nvPr>
        </p:nvPicPr>
        <p:blipFill>
          <a:blip r:embed="rId2"/>
          <a:stretch>
            <a:fillRect/>
          </a:stretch>
        </p:blipFill>
        <p:spPr>
          <a:xfrm>
            <a:off x="3724275" y="2134394"/>
            <a:ext cx="4743450" cy="3733800"/>
          </a:xfrm>
          <a:prstGeom prst="rect">
            <a:avLst/>
          </a:prstGeom>
        </p:spPr>
      </p:pic>
      <p:pic>
        <p:nvPicPr>
          <p:cNvPr id="7" name="Picture 6">
            <a:extLst>
              <a:ext uri="{FF2B5EF4-FFF2-40B4-BE49-F238E27FC236}">
                <a16:creationId xmlns:a16="http://schemas.microsoft.com/office/drawing/2014/main" id="{E1D856A2-C403-6A77-3BF5-3443764BC259}"/>
              </a:ext>
            </a:extLst>
          </p:cNvPr>
          <p:cNvPicPr>
            <a:picLocks noChangeAspect="1"/>
          </p:cNvPicPr>
          <p:nvPr/>
        </p:nvPicPr>
        <p:blipFill>
          <a:blip r:embed="rId2"/>
          <a:stretch>
            <a:fillRect/>
          </a:stretch>
        </p:blipFill>
        <p:spPr>
          <a:xfrm>
            <a:off x="3724275" y="1562100"/>
            <a:ext cx="4743450" cy="3733800"/>
          </a:xfrm>
          <a:prstGeom prst="rect">
            <a:avLst/>
          </a:prstGeom>
        </p:spPr>
      </p:pic>
      <p:pic>
        <p:nvPicPr>
          <p:cNvPr id="11" name="Picture 10">
            <a:extLst>
              <a:ext uri="{FF2B5EF4-FFF2-40B4-BE49-F238E27FC236}">
                <a16:creationId xmlns:a16="http://schemas.microsoft.com/office/drawing/2014/main" id="{B825FC0B-9013-1AFE-4293-746A07CE18BF}"/>
              </a:ext>
            </a:extLst>
          </p:cNvPr>
          <p:cNvPicPr>
            <a:picLocks noChangeAspect="1"/>
          </p:cNvPicPr>
          <p:nvPr/>
        </p:nvPicPr>
        <p:blipFill>
          <a:blip r:embed="rId3"/>
          <a:stretch>
            <a:fillRect/>
          </a:stretch>
        </p:blipFill>
        <p:spPr>
          <a:xfrm>
            <a:off x="2366962" y="419100"/>
            <a:ext cx="7458075" cy="6019800"/>
          </a:xfrm>
          <a:prstGeom prst="rect">
            <a:avLst/>
          </a:prstGeom>
        </p:spPr>
      </p:pic>
    </p:spTree>
    <p:extLst>
      <p:ext uri="{BB962C8B-B14F-4D97-AF65-F5344CB8AC3E}">
        <p14:creationId xmlns:p14="http://schemas.microsoft.com/office/powerpoint/2010/main" val="41531614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C97B2-DDA2-330D-259C-F998EC601FE3}"/>
              </a:ext>
            </a:extLst>
          </p:cNvPr>
          <p:cNvSpPr>
            <a:spLocks noGrp="1"/>
          </p:cNvSpPr>
          <p:nvPr>
            <p:ph type="title"/>
          </p:nvPr>
        </p:nvSpPr>
        <p:spPr/>
        <p:txBody>
          <a:bodyPr/>
          <a:lstStyle/>
          <a:p>
            <a:r>
              <a:rPr lang="ro-RO" dirty="0"/>
              <a:t>Fenomene electrice în cohlee. </a:t>
            </a:r>
          </a:p>
        </p:txBody>
      </p:sp>
      <p:sp>
        <p:nvSpPr>
          <p:cNvPr id="3" name="Content Placeholder 2">
            <a:extLst>
              <a:ext uri="{FF2B5EF4-FFF2-40B4-BE49-F238E27FC236}">
                <a16:creationId xmlns:a16="http://schemas.microsoft.com/office/drawing/2014/main" id="{4EE17E27-19C8-09C7-46F8-08BAF1CB5DAD}"/>
              </a:ext>
            </a:extLst>
          </p:cNvPr>
          <p:cNvSpPr>
            <a:spLocks noGrp="1"/>
          </p:cNvSpPr>
          <p:nvPr>
            <p:ph idx="1"/>
          </p:nvPr>
        </p:nvSpPr>
        <p:spPr>
          <a:xfrm>
            <a:off x="838200" y="1690688"/>
            <a:ext cx="10515600" cy="4938712"/>
          </a:xfrm>
        </p:spPr>
        <p:txBody>
          <a:bodyPr>
            <a:normAutofit fontScale="92500" lnSpcReduction="10000"/>
          </a:bodyPr>
          <a:lstStyle/>
          <a:p>
            <a:r>
              <a:rPr lang="ro-RO" dirty="0"/>
              <a:t>Endolimfa, datorită secreției striilor vasculare, are o concentrație excesivă de ioni de potasiu în comparație cu perilimfa, prin urmare spațiul său este încărcat pozitiv (+80 mV) față de perilimfă. </a:t>
            </a:r>
          </a:p>
          <a:p>
            <a:r>
              <a:rPr lang="ro-RO" dirty="0"/>
              <a:t>Potențialul de repaus al celulelor ciliate (-40 mV) în timpul acțiunii vibrațiilor membranelor tegumentare și bazale cauzate de limfă se modifică nesemnificativ (potențial receptor 1-3 mV). Cu toate acestea, dacă încercăm să înregistrăm potențialul endocohlear, față de urechea medie, valoarea sa va fi de 140 mV și se va modifica în funcție de frecvența undei sonore active, ceea ce a permis denumirea sa de potențial de microfon. </a:t>
            </a:r>
          </a:p>
          <a:p>
            <a:r>
              <a:rPr lang="ro-RO" dirty="0"/>
              <a:t>Se crede că potențialul receptor al celulelor ciliate modulează modificările potențialului de microfon, iar potențialul de sumare rezultat este perceput de neuronii de ordinul I, care transmit informații mai departe către sistemul nervos central.</a:t>
            </a:r>
          </a:p>
        </p:txBody>
      </p:sp>
    </p:spTree>
    <p:extLst>
      <p:ext uri="{BB962C8B-B14F-4D97-AF65-F5344CB8AC3E}">
        <p14:creationId xmlns:p14="http://schemas.microsoft.com/office/powerpoint/2010/main" val="27495593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0FD39-123F-8A8B-FD7A-67C5E417DA32}"/>
              </a:ext>
            </a:extLst>
          </p:cNvPr>
          <p:cNvSpPr>
            <a:spLocks noGrp="1"/>
          </p:cNvSpPr>
          <p:nvPr>
            <p:ph type="title"/>
          </p:nvPr>
        </p:nvSpPr>
        <p:spPr>
          <a:xfrm>
            <a:off x="838200" y="365125"/>
            <a:ext cx="10515600" cy="619613"/>
          </a:xfrm>
        </p:spPr>
        <p:txBody>
          <a:bodyPr>
            <a:normAutofit fontScale="90000"/>
          </a:bodyPr>
          <a:lstStyle/>
          <a:p>
            <a:r>
              <a:rPr lang="ro-MD" dirty="0"/>
              <a:t>La general</a:t>
            </a:r>
            <a:endParaRPr lang="ro-RO" dirty="0"/>
          </a:p>
        </p:txBody>
      </p:sp>
      <p:sp>
        <p:nvSpPr>
          <p:cNvPr id="4" name="Content Placeholder 3">
            <a:extLst>
              <a:ext uri="{FF2B5EF4-FFF2-40B4-BE49-F238E27FC236}">
                <a16:creationId xmlns:a16="http://schemas.microsoft.com/office/drawing/2014/main" id="{20C7C128-C778-3DAD-D88C-B7EB0DF77E3D}"/>
              </a:ext>
            </a:extLst>
          </p:cNvPr>
          <p:cNvSpPr>
            <a:spLocks noGrp="1"/>
          </p:cNvSpPr>
          <p:nvPr>
            <p:ph idx="1"/>
          </p:nvPr>
        </p:nvSpPr>
        <p:spPr>
          <a:xfrm>
            <a:off x="527539" y="984738"/>
            <a:ext cx="11443836" cy="5110163"/>
          </a:xfrm>
        </p:spPr>
        <p:txBody>
          <a:bodyPr>
            <a:normAutofit fontScale="85000" lnSpcReduction="20000"/>
          </a:bodyPr>
          <a:lstStyle/>
          <a:p>
            <a:r>
              <a:rPr lang="ro-MD" dirty="0"/>
              <a:t>Natura și caractersiticile undei sonore nu se modifică pînă la membrana bazilară. Aici are loc separarea componentelor undei sonore în funcție de frecvență (analiza Fourier), iar la nivelul celulelor ciliate are loc și transformarea naturii informațiilor </a:t>
            </a:r>
            <a:r>
              <a:rPr lang="ro-MD" b="1" i="1" dirty="0"/>
              <a:t>din informații de tip mecanic în informații de tip electric (potețiale de acțiune) la nivelul nervului auditiv.</a:t>
            </a:r>
          </a:p>
          <a:p>
            <a:r>
              <a:rPr lang="ro-MD" dirty="0"/>
              <a:t>În </a:t>
            </a:r>
            <a:r>
              <a:rPr lang="ro-MD" b="1" dirty="0"/>
              <a:t>pavilionul urechii dirijează unda sonoră spre conductul auditiv</a:t>
            </a:r>
            <a:r>
              <a:rPr lang="ro-MD" dirty="0"/>
              <a:t>, dar </a:t>
            </a:r>
            <a:r>
              <a:rPr lang="ro-MD" b="1" dirty="0"/>
              <a:t>pavilionul joacă un rol esențial și în determinarea direcției de unde vin sunetele.</a:t>
            </a:r>
          </a:p>
          <a:p>
            <a:r>
              <a:rPr lang="ro-MD" b="1" dirty="0"/>
              <a:t>Unda sonoră</a:t>
            </a:r>
            <a:r>
              <a:rPr lang="ro-MD" dirty="0"/>
              <a:t>, care este </a:t>
            </a:r>
            <a:r>
              <a:rPr lang="ro-MD" b="1" dirty="0"/>
              <a:t>sferică în aer, devine plată în conductul auditiv </a:t>
            </a:r>
            <a:r>
              <a:rPr lang="ro-MD" dirty="0"/>
              <a:t>păstrându-și astfel densitatea de energie. </a:t>
            </a:r>
          </a:p>
          <a:p>
            <a:r>
              <a:rPr lang="ro-MD" dirty="0"/>
              <a:t>Presiunea creată de unda sonoră determină vibrații ale membranei timpanice. Deoarece membrana timpanică are inerție mică vibrațiile ei reprodu vibrațiile aerului produse de unda sonoră. Prin intermediul timpanului vibrațiile sunt transmise celor 3 oscioare din urechea medie și apoi ferestrei ovale. Aici are amplificarea presiunii exercitate de unda sonoră. </a:t>
            </a:r>
          </a:p>
          <a:p>
            <a:r>
              <a:rPr lang="ro-MD" dirty="0"/>
              <a:t>Dat fiind faptul, că aria membranei timpanice este de cca 65 mm2 iar cea a ferestrei ovale de cca 2,5 mm2, presiunea poate fi amplificată de aprox. 29 de ori, la forțe aprox. egale</a:t>
            </a:r>
            <a:endParaRPr lang="ro-RO" dirty="0"/>
          </a:p>
        </p:txBody>
      </p:sp>
      <p:pic>
        <p:nvPicPr>
          <p:cNvPr id="10" name="Picture 9">
            <a:extLst>
              <a:ext uri="{FF2B5EF4-FFF2-40B4-BE49-F238E27FC236}">
                <a16:creationId xmlns:a16="http://schemas.microsoft.com/office/drawing/2014/main" id="{F64DC08A-E0E2-BD0F-2468-E92B3145BCED}"/>
              </a:ext>
            </a:extLst>
          </p:cNvPr>
          <p:cNvPicPr>
            <a:picLocks noChangeAspect="1"/>
          </p:cNvPicPr>
          <p:nvPr/>
        </p:nvPicPr>
        <p:blipFill>
          <a:blip r:embed="rId2"/>
          <a:stretch>
            <a:fillRect/>
          </a:stretch>
        </p:blipFill>
        <p:spPr>
          <a:xfrm>
            <a:off x="4920642" y="5467351"/>
            <a:ext cx="3375944" cy="1247164"/>
          </a:xfrm>
          <a:prstGeom prst="rect">
            <a:avLst/>
          </a:prstGeom>
        </p:spPr>
      </p:pic>
    </p:spTree>
    <p:extLst>
      <p:ext uri="{BB962C8B-B14F-4D97-AF65-F5344CB8AC3E}">
        <p14:creationId xmlns:p14="http://schemas.microsoft.com/office/powerpoint/2010/main" val="23398242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0E47D6-7520-0311-8B15-3D8162DC3D4C}"/>
              </a:ext>
            </a:extLst>
          </p:cNvPr>
          <p:cNvSpPr>
            <a:spLocks noGrp="1"/>
          </p:cNvSpPr>
          <p:nvPr>
            <p:ph idx="1"/>
          </p:nvPr>
        </p:nvSpPr>
        <p:spPr>
          <a:xfrm>
            <a:off x="838200" y="328246"/>
            <a:ext cx="10515600" cy="6339254"/>
          </a:xfrm>
        </p:spPr>
        <p:txBody>
          <a:bodyPr>
            <a:normAutofit fontScale="92500" lnSpcReduction="20000"/>
          </a:bodyPr>
          <a:lstStyle/>
          <a:p>
            <a:r>
              <a:rPr lang="ro-MD" dirty="0"/>
              <a:t>Nivelul amplificării poate fi controlat prin intermediul mușchilor ce acționează ciocanul și scărița care pot modifica forța ce acșionează asupra ferestrei ovale. </a:t>
            </a:r>
          </a:p>
          <a:p>
            <a:r>
              <a:rPr lang="ro-MD" dirty="0"/>
              <a:t>Vibrațiile ferestrei ovale sunt transmise perilimfei din rampa vestibulară, apoi, prinhelicotremă ajung în perilimfa din rampa timpanică, și în cele din urmă, ajung la fereastra ovală. </a:t>
            </a:r>
          </a:p>
          <a:p>
            <a:r>
              <a:rPr lang="ro-MD" dirty="0"/>
              <a:t>Vibrațiile ferestrei ovale sunt în antifază cu cele ale aerului din urechea medie și cu cele ale ferestrei rotund (când fereastra ovală este deformată max spre interior – fereastra rotundă este deformată max spre exterior). Aceasta duce la o deformare și mai mare a membranei bazilare echivalentă cu o amplificare suplimentară (cca 6 dB). </a:t>
            </a:r>
          </a:p>
          <a:p>
            <a:r>
              <a:rPr lang="ro-MD" dirty="0"/>
              <a:t>Vibrațiile perilimfei se transmit și endolimfei, dar determină și vibrații ale mebranei bazilare. </a:t>
            </a:r>
          </a:p>
          <a:p>
            <a:r>
              <a:rPr lang="ro-MD" dirty="0"/>
              <a:t>Localizarea amplitudinii maxime de vibrație pe membrana bazilară are loc prin rezonanță acolo, unde frecvența undei sonore coincide cu frecvența proprie de vibrație a membranei (vezi fig.) </a:t>
            </a:r>
          </a:p>
          <a:p>
            <a:r>
              <a:rPr lang="ro-MD" dirty="0"/>
              <a:t>Vibrațiile din endolimfă și deformarea membranei bazilare determină îndoirea ciliilor celulelor ciliate interne, cu precădere a celor situate în regiunea de deformare maximă a membranei bazilare. </a:t>
            </a:r>
          </a:p>
        </p:txBody>
      </p:sp>
    </p:spTree>
    <p:extLst>
      <p:ext uri="{BB962C8B-B14F-4D97-AF65-F5344CB8AC3E}">
        <p14:creationId xmlns:p14="http://schemas.microsoft.com/office/powerpoint/2010/main" val="39365219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6385EA-1C5C-C273-4AB3-120A5A43E6EA}"/>
              </a:ext>
            </a:extLst>
          </p:cNvPr>
          <p:cNvSpPr>
            <a:spLocks noGrp="1"/>
          </p:cNvSpPr>
          <p:nvPr>
            <p:ph idx="1"/>
          </p:nvPr>
        </p:nvSpPr>
        <p:spPr>
          <a:xfrm>
            <a:off x="381000" y="361950"/>
            <a:ext cx="11315700" cy="6273311"/>
          </a:xfrm>
        </p:spPr>
        <p:txBody>
          <a:bodyPr>
            <a:normAutofit fontScale="85000" lnSpcReduction="20000"/>
          </a:bodyPr>
          <a:lstStyle/>
          <a:p>
            <a:r>
              <a:rPr lang="ro-MD" dirty="0"/>
              <a:t>Deformarea ciliilor determină deschiderea unor canale de potasiu și pătrunderea ionilor de K+ (din endolimfa bogată în K+) în celula ciliată al cărei interior este la potențial negativ. </a:t>
            </a:r>
          </a:p>
          <a:p>
            <a:r>
              <a:rPr lang="ro-MD" dirty="0"/>
              <a:t>Ca urmare, are loc depolarizarea membranei celulare și eliberarea neurotransmițătorului (glutamat) în capătul celulei dinspre membrana bazilară unde se găsesc sinapsele cu fibrele nervoase asociate celulei respective. </a:t>
            </a:r>
          </a:p>
          <a:p>
            <a:r>
              <a:rPr lang="ro-MD" dirty="0"/>
              <a:t>Mediatorul chimic produce stimularea neuronilor și apariția potențialelor de acțiune. Se observă, că înalțimea undelor sonore (frecvența) este codificată spațial în membrana bazilară și tot spațial în nervul auditiv și apoi în cortex. </a:t>
            </a:r>
          </a:p>
          <a:p>
            <a:r>
              <a:rPr lang="ro-MD" dirty="0"/>
              <a:t>Se pare că intensitatea sunetelor este codificată prin frecvența potențialelor de acțiune prin fibrelenervoase, iar tonalitateaeste obținută din ambele codfificări pentru fiecare armonică.</a:t>
            </a:r>
          </a:p>
          <a:p>
            <a:r>
              <a:rPr lang="ro-MD" dirty="0"/>
              <a:t> Localizarea poziției sursei sunetelor este apanajul audiției binauricuare. </a:t>
            </a:r>
          </a:p>
          <a:p>
            <a:r>
              <a:rPr lang="ro-MD" dirty="0"/>
              <a:t>Am văzut, că prin intermediul pavilionului urechii putem determina cu precizie direcția originii sunetului. În audiția binauriculară se pot determina 2 direcții ușor diferite, din care vin sunetele la cele două urechi. Evident, sursa sunetului se va afla la intersecția celor două direcții astfel determinate. </a:t>
            </a:r>
          </a:p>
          <a:p>
            <a:r>
              <a:rPr lang="ro-MD" dirty="0"/>
              <a:t>În practică, se simulează spațialitatea sunetelro prin decalarea lor în căti (audiție stereofonică_ sau în 2,4, 5+1 difuzoare (sunet spațial)</a:t>
            </a:r>
            <a:endParaRPr lang="ro-RO" dirty="0"/>
          </a:p>
          <a:p>
            <a:endParaRPr lang="ro-RO" dirty="0"/>
          </a:p>
        </p:txBody>
      </p:sp>
    </p:spTree>
    <p:extLst>
      <p:ext uri="{BB962C8B-B14F-4D97-AF65-F5344CB8AC3E}">
        <p14:creationId xmlns:p14="http://schemas.microsoft.com/office/powerpoint/2010/main" val="15993523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99580-7655-B89E-67CD-EA3E26587CC3}"/>
              </a:ext>
            </a:extLst>
          </p:cNvPr>
          <p:cNvSpPr>
            <a:spLocks noGrp="1"/>
          </p:cNvSpPr>
          <p:nvPr>
            <p:ph type="title"/>
          </p:nvPr>
        </p:nvSpPr>
        <p:spPr/>
        <p:txBody>
          <a:bodyPr/>
          <a:lstStyle/>
          <a:p>
            <a:r>
              <a:rPr lang="ro-MD" dirty="0"/>
              <a:t>Mecanica cohleară</a:t>
            </a:r>
            <a:endParaRPr lang="ro-RO" dirty="0"/>
          </a:p>
        </p:txBody>
      </p:sp>
      <p:pic>
        <p:nvPicPr>
          <p:cNvPr id="5" name="Content Placeholder 4">
            <a:extLst>
              <a:ext uri="{FF2B5EF4-FFF2-40B4-BE49-F238E27FC236}">
                <a16:creationId xmlns:a16="http://schemas.microsoft.com/office/drawing/2014/main" id="{9E202B5C-9985-20A4-AC4C-0CF8E33AF4A8}"/>
              </a:ext>
            </a:extLst>
          </p:cNvPr>
          <p:cNvPicPr>
            <a:picLocks noGrp="1" noChangeAspect="1"/>
          </p:cNvPicPr>
          <p:nvPr>
            <p:ph idx="1"/>
          </p:nvPr>
        </p:nvPicPr>
        <p:blipFill>
          <a:blip r:embed="rId2"/>
          <a:stretch>
            <a:fillRect/>
          </a:stretch>
        </p:blipFill>
        <p:spPr>
          <a:xfrm>
            <a:off x="2190750" y="1317174"/>
            <a:ext cx="7162800" cy="5175701"/>
          </a:xfrm>
          <a:prstGeom prst="rect">
            <a:avLst/>
          </a:prstGeom>
        </p:spPr>
      </p:pic>
    </p:spTree>
    <p:extLst>
      <p:ext uri="{BB962C8B-B14F-4D97-AF65-F5344CB8AC3E}">
        <p14:creationId xmlns:p14="http://schemas.microsoft.com/office/powerpoint/2010/main" val="15332115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2DBF2-D790-CA53-F7EC-D8C15CEE0F60}"/>
              </a:ext>
            </a:extLst>
          </p:cNvPr>
          <p:cNvSpPr>
            <a:spLocks noGrp="1"/>
          </p:cNvSpPr>
          <p:nvPr>
            <p:ph type="title"/>
          </p:nvPr>
        </p:nvSpPr>
        <p:spPr>
          <a:xfrm>
            <a:off x="838200" y="365125"/>
            <a:ext cx="10515600" cy="625475"/>
          </a:xfrm>
        </p:spPr>
        <p:txBody>
          <a:bodyPr>
            <a:normAutofit fontScale="90000"/>
          </a:bodyPr>
          <a:lstStyle/>
          <a:p>
            <a:r>
              <a:rPr lang="ro-MD" dirty="0"/>
              <a:t>Codificarea frecvenței și intensității sunetului</a:t>
            </a:r>
            <a:endParaRPr lang="ro-RO" dirty="0"/>
          </a:p>
        </p:txBody>
      </p:sp>
      <p:sp>
        <p:nvSpPr>
          <p:cNvPr id="3" name="Content Placeholder 2">
            <a:extLst>
              <a:ext uri="{FF2B5EF4-FFF2-40B4-BE49-F238E27FC236}">
                <a16:creationId xmlns:a16="http://schemas.microsoft.com/office/drawing/2014/main" id="{CB613BAA-12EA-EA57-EEBE-711C9A358CF8}"/>
              </a:ext>
            </a:extLst>
          </p:cNvPr>
          <p:cNvSpPr>
            <a:spLocks noGrp="1"/>
          </p:cNvSpPr>
          <p:nvPr>
            <p:ph idx="1"/>
          </p:nvPr>
        </p:nvSpPr>
        <p:spPr>
          <a:xfrm>
            <a:off x="361950" y="990600"/>
            <a:ext cx="11487150" cy="5715000"/>
          </a:xfrm>
        </p:spPr>
        <p:txBody>
          <a:bodyPr>
            <a:normAutofit fontScale="85000" lnSpcReduction="20000"/>
          </a:bodyPr>
          <a:lstStyle/>
          <a:p>
            <a:r>
              <a:rPr lang="ro-RO" b="0" i="0" dirty="0">
                <a:solidFill>
                  <a:srgbClr val="3C4043"/>
                </a:solidFill>
                <a:effectLst/>
                <a:latin typeface="Roboto" panose="02000000000000000000" pitchFamily="2" charset="0"/>
              </a:rPr>
              <a:t>Se realizează printr-un întreg complex de procese la care participă organul lui Corti. </a:t>
            </a:r>
          </a:p>
          <a:p>
            <a:r>
              <a:rPr lang="ro-RO" b="0" i="0" dirty="0">
                <a:solidFill>
                  <a:srgbClr val="3C4043"/>
                </a:solidFill>
                <a:effectLst/>
                <a:latin typeface="Roboto" panose="02000000000000000000" pitchFamily="2" charset="0"/>
              </a:rPr>
              <a:t>Oscilațiile endolimfei, stabilite de membrana ferestrei ovale, în ceea ce privește viteza de propagare, depășesc oscilațiile membranelor principale și tegumentare și, prin urmare, ajungând la fereastra rotundă, sunt reflectate și însumate cu oscilațiile membranei. În cazul coincidenței frecvențelor de oscilație ale fluidului și membranelor în locuri cu rigiditate corespunzătoare, se formează maxime (condiție de rezonanță), a căror viteză de mișcare asigură iritarea celulelor ciliate corespunzătoare. </a:t>
            </a:r>
          </a:p>
          <a:p>
            <a:r>
              <a:rPr lang="ro-RO" b="0" i="0" dirty="0">
                <a:solidFill>
                  <a:srgbClr val="3C4043"/>
                </a:solidFill>
                <a:effectLst/>
                <a:latin typeface="Roboto" panose="02000000000000000000" pitchFamily="2" charset="0"/>
              </a:rPr>
              <a:t>Se crede că </a:t>
            </a:r>
            <a:r>
              <a:rPr lang="ro-RO" b="1" i="0" dirty="0">
                <a:solidFill>
                  <a:srgbClr val="3C4043"/>
                </a:solidFill>
                <a:effectLst/>
                <a:latin typeface="Roboto" panose="02000000000000000000" pitchFamily="2" charset="0"/>
              </a:rPr>
              <a:t>oscilațiile mici </a:t>
            </a:r>
            <a:r>
              <a:rPr lang="ro-RO" b="0" i="0" dirty="0">
                <a:solidFill>
                  <a:srgbClr val="3C4043"/>
                </a:solidFill>
                <a:effectLst/>
                <a:latin typeface="Roboto" panose="02000000000000000000" pitchFamily="2" charset="0"/>
              </a:rPr>
              <a:t>ale sunetului (sub 50 Hz) provoacă oscilații ale întregii membrane cu o frecvență corespunzătoare sunetului activ. </a:t>
            </a:r>
          </a:p>
          <a:p>
            <a:r>
              <a:rPr lang="ro-RO" b="1" i="0" dirty="0">
                <a:solidFill>
                  <a:srgbClr val="3C4043"/>
                </a:solidFill>
                <a:effectLst/>
                <a:latin typeface="Roboto" panose="02000000000000000000" pitchFamily="2" charset="0"/>
              </a:rPr>
              <a:t>Frecvențele medii </a:t>
            </a:r>
            <a:r>
              <a:rPr lang="ro-RO" b="0" i="0" dirty="0">
                <a:solidFill>
                  <a:srgbClr val="3C4043"/>
                </a:solidFill>
                <a:effectLst/>
                <a:latin typeface="Roboto" panose="02000000000000000000" pitchFamily="2" charset="0"/>
              </a:rPr>
              <a:t>din intervalul cel mai sensibil (peste 100 Hz) provoacă oscilații ale membranei principale sub forma unei „unde călătoare”, </a:t>
            </a:r>
          </a:p>
          <a:p>
            <a:r>
              <a:rPr lang="ro-RO" b="1" dirty="0">
                <a:solidFill>
                  <a:srgbClr val="3C4043"/>
                </a:solidFill>
                <a:latin typeface="Roboto" panose="02000000000000000000" pitchFamily="2" charset="0"/>
              </a:rPr>
              <a:t>F</a:t>
            </a:r>
            <a:r>
              <a:rPr lang="ro-RO" b="1" i="0" dirty="0">
                <a:solidFill>
                  <a:srgbClr val="3C4043"/>
                </a:solidFill>
                <a:effectLst/>
                <a:latin typeface="Roboto" panose="02000000000000000000" pitchFamily="2" charset="0"/>
              </a:rPr>
              <a:t>recvențele înalte (</a:t>
            </a:r>
            <a:r>
              <a:rPr lang="ro-RO" b="0" i="0" dirty="0">
                <a:solidFill>
                  <a:srgbClr val="3C4043"/>
                </a:solidFill>
                <a:effectLst/>
                <a:latin typeface="Roboto" panose="02000000000000000000" pitchFamily="2" charset="0"/>
              </a:rPr>
              <a:t>peste 4 kHz) provoacă oscilații doar ale unei părți a membranei din apropierea ferestrei rotunde. </a:t>
            </a:r>
          </a:p>
          <a:p>
            <a:r>
              <a:rPr lang="ro-RO" b="0" i="0" dirty="0">
                <a:solidFill>
                  <a:srgbClr val="3C4043"/>
                </a:solidFill>
                <a:effectLst/>
                <a:latin typeface="Roboto" panose="02000000000000000000" pitchFamily="2" charset="0"/>
              </a:rPr>
              <a:t>Prevederile prezentate sunt principalele din ipoteza „undei călătoare” a lui Bekesy și sunt considerate în prezent fiabile în explicarea codificării frecvenței și intensității sunetului în cohlee.</a:t>
            </a:r>
            <a:endParaRPr lang="ro-RO" dirty="0"/>
          </a:p>
        </p:txBody>
      </p:sp>
    </p:spTree>
    <p:extLst>
      <p:ext uri="{BB962C8B-B14F-4D97-AF65-F5344CB8AC3E}">
        <p14:creationId xmlns:p14="http://schemas.microsoft.com/office/powerpoint/2010/main" val="172361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12008A-2137-16BC-538B-1C00E8682785}"/>
              </a:ext>
            </a:extLst>
          </p:cNvPr>
          <p:cNvSpPr>
            <a:spLocks noGrp="1"/>
          </p:cNvSpPr>
          <p:nvPr>
            <p:ph idx="1"/>
          </p:nvPr>
        </p:nvSpPr>
        <p:spPr>
          <a:xfrm>
            <a:off x="838200" y="857250"/>
            <a:ext cx="10515600" cy="5319713"/>
          </a:xfrm>
        </p:spPr>
        <p:txBody>
          <a:bodyPr>
            <a:normAutofit/>
          </a:bodyPr>
          <a:lstStyle/>
          <a:p>
            <a:r>
              <a:rPr lang="ro-MD" dirty="0"/>
              <a:t>US se caracterizează de aceleași mărimi fizice ca și alte unde</a:t>
            </a:r>
            <a:r>
              <a:rPr lang="ro-MD" b="1" dirty="0"/>
              <a:t>: viteza de propagare, perioada, frecvența, lungimea de undă, amplitudinea, densitatea de energie, etc.</a:t>
            </a:r>
          </a:p>
          <a:p>
            <a:r>
              <a:rPr lang="ro-MD" dirty="0"/>
              <a:t>US vor suferi în propagare toate fenomenele specifice undelor: </a:t>
            </a:r>
            <a:r>
              <a:rPr lang="ro-MD" b="1" dirty="0"/>
              <a:t>reflexie, refracție, difracție, interferență, absorbție, efect Doppler</a:t>
            </a:r>
            <a:r>
              <a:rPr lang="ro-MD" dirty="0"/>
              <a:t>.</a:t>
            </a:r>
          </a:p>
          <a:p>
            <a:r>
              <a:rPr lang="ro-MD" b="1" dirty="0"/>
              <a:t>US sunt unde longitudinale, </a:t>
            </a:r>
            <a:r>
              <a:rPr lang="ro-MD" dirty="0"/>
              <a:t>deci oscilațiile particulelor au loc pe aceeiași direcție pe care se propagă energia (unda). </a:t>
            </a:r>
          </a:p>
          <a:p>
            <a:r>
              <a:rPr lang="ro-MD" b="1" dirty="0"/>
              <a:t>În medii omogene US este undă sferică</a:t>
            </a:r>
            <a:r>
              <a:rPr lang="ro-MD" dirty="0"/>
              <a:t> (se propagă în toate direcțiile cu aceiași viteză) și din acest motiv densitatea de energie (energia  în unitate de volum) scade proporțional cu pătratul distanței, fiind amortizate rapid.</a:t>
            </a:r>
            <a:endParaRPr lang="ro-RO" dirty="0"/>
          </a:p>
        </p:txBody>
      </p:sp>
    </p:spTree>
    <p:extLst>
      <p:ext uri="{BB962C8B-B14F-4D97-AF65-F5344CB8AC3E}">
        <p14:creationId xmlns:p14="http://schemas.microsoft.com/office/powerpoint/2010/main" val="28522674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DE8A-A6EE-485B-4DA5-9F9CB224C66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9254F9F-A089-7F83-6153-6C88475A5F86}"/>
              </a:ext>
            </a:extLst>
          </p:cNvPr>
          <p:cNvSpPr>
            <a:spLocks noGrp="1"/>
          </p:cNvSpPr>
          <p:nvPr>
            <p:ph idx="1"/>
          </p:nvPr>
        </p:nvSpPr>
        <p:spPr/>
        <p:txBody>
          <a:bodyPr/>
          <a:lstStyle/>
          <a:p>
            <a:r>
              <a:rPr lang="en-US" dirty="0">
                <a:hlinkClick r:id="rId2"/>
              </a:rPr>
              <a:t>https://www.youtube.com/watch?v=I5S9YSz9txY</a:t>
            </a:r>
            <a:endParaRPr lang="ro-RO" dirty="0"/>
          </a:p>
          <a:p>
            <a:endParaRPr lang="en-US" dirty="0"/>
          </a:p>
        </p:txBody>
      </p:sp>
    </p:spTree>
    <p:extLst>
      <p:ext uri="{BB962C8B-B14F-4D97-AF65-F5344CB8AC3E}">
        <p14:creationId xmlns:p14="http://schemas.microsoft.com/office/powerpoint/2010/main" val="3411851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44611-E09C-5BCE-F66E-E1D1C1805EC2}"/>
              </a:ext>
            </a:extLst>
          </p:cNvPr>
          <p:cNvSpPr>
            <a:spLocks noGrp="1"/>
          </p:cNvSpPr>
          <p:nvPr>
            <p:ph type="title"/>
          </p:nvPr>
        </p:nvSpPr>
        <p:spPr/>
        <p:txBody>
          <a:bodyPr/>
          <a:lstStyle/>
          <a:p>
            <a:endParaRPr lang="ro-RO"/>
          </a:p>
        </p:txBody>
      </p:sp>
      <p:pic>
        <p:nvPicPr>
          <p:cNvPr id="5" name="Content Placeholder 4">
            <a:extLst>
              <a:ext uri="{FF2B5EF4-FFF2-40B4-BE49-F238E27FC236}">
                <a16:creationId xmlns:a16="http://schemas.microsoft.com/office/drawing/2014/main" id="{D790BC7C-EE43-F79F-A20B-469B9EE326C6}"/>
              </a:ext>
            </a:extLst>
          </p:cNvPr>
          <p:cNvPicPr>
            <a:picLocks noGrp="1" noChangeAspect="1"/>
          </p:cNvPicPr>
          <p:nvPr>
            <p:ph idx="1"/>
          </p:nvPr>
        </p:nvPicPr>
        <p:blipFill>
          <a:blip r:embed="rId2"/>
          <a:stretch>
            <a:fillRect/>
          </a:stretch>
        </p:blipFill>
        <p:spPr>
          <a:xfrm>
            <a:off x="2871568" y="1825625"/>
            <a:ext cx="6448863" cy="4351338"/>
          </a:xfrm>
          <a:prstGeom prst="rect">
            <a:avLst/>
          </a:prstGeom>
        </p:spPr>
      </p:pic>
    </p:spTree>
    <p:extLst>
      <p:ext uri="{BB962C8B-B14F-4D97-AF65-F5344CB8AC3E}">
        <p14:creationId xmlns:p14="http://schemas.microsoft.com/office/powerpoint/2010/main" val="367016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04A6E-CD73-2E51-4FE3-813F4BB311B0}"/>
              </a:ext>
            </a:extLst>
          </p:cNvPr>
          <p:cNvSpPr>
            <a:spLocks noGrp="1"/>
          </p:cNvSpPr>
          <p:nvPr>
            <p:ph type="title"/>
          </p:nvPr>
        </p:nvSpPr>
        <p:spPr/>
        <p:txBody>
          <a:bodyPr/>
          <a:lstStyle/>
          <a:p>
            <a:endParaRPr lang="ro-RO"/>
          </a:p>
        </p:txBody>
      </p:sp>
      <p:pic>
        <p:nvPicPr>
          <p:cNvPr id="5" name="Content Placeholder 4">
            <a:extLst>
              <a:ext uri="{FF2B5EF4-FFF2-40B4-BE49-F238E27FC236}">
                <a16:creationId xmlns:a16="http://schemas.microsoft.com/office/drawing/2014/main" id="{61D4D5BB-F2E2-5EBA-C130-8AC640A06AB5}"/>
              </a:ext>
            </a:extLst>
          </p:cNvPr>
          <p:cNvPicPr>
            <a:picLocks noGrp="1" noChangeAspect="1"/>
          </p:cNvPicPr>
          <p:nvPr>
            <p:ph idx="1"/>
          </p:nvPr>
        </p:nvPicPr>
        <p:blipFill>
          <a:blip r:embed="rId2"/>
          <a:stretch>
            <a:fillRect/>
          </a:stretch>
        </p:blipFill>
        <p:spPr>
          <a:xfrm>
            <a:off x="2517719" y="1825625"/>
            <a:ext cx="7156562" cy="4351338"/>
          </a:xfrm>
          <a:prstGeom prst="rect">
            <a:avLst/>
          </a:prstGeom>
        </p:spPr>
      </p:pic>
    </p:spTree>
    <p:extLst>
      <p:ext uri="{BB962C8B-B14F-4D97-AF65-F5344CB8AC3E}">
        <p14:creationId xmlns:p14="http://schemas.microsoft.com/office/powerpoint/2010/main" val="2872681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58A7D-FF97-9A52-E98A-1C1AEA02C2CE}"/>
              </a:ext>
            </a:extLst>
          </p:cNvPr>
          <p:cNvSpPr>
            <a:spLocks noGrp="1"/>
          </p:cNvSpPr>
          <p:nvPr>
            <p:ph type="title"/>
          </p:nvPr>
        </p:nvSpPr>
        <p:spPr/>
        <p:txBody>
          <a:bodyPr/>
          <a:lstStyle/>
          <a:p>
            <a:endParaRPr lang="ro-RO"/>
          </a:p>
        </p:txBody>
      </p:sp>
      <p:sp>
        <p:nvSpPr>
          <p:cNvPr id="3" name="Content Placeholder 2">
            <a:extLst>
              <a:ext uri="{FF2B5EF4-FFF2-40B4-BE49-F238E27FC236}">
                <a16:creationId xmlns:a16="http://schemas.microsoft.com/office/drawing/2014/main" id="{A5BEA48A-277F-51B1-6F22-E46FBB032480}"/>
              </a:ext>
            </a:extLst>
          </p:cNvPr>
          <p:cNvSpPr>
            <a:spLocks noGrp="1"/>
          </p:cNvSpPr>
          <p:nvPr>
            <p:ph idx="1"/>
          </p:nvPr>
        </p:nvSpPr>
        <p:spPr/>
        <p:txBody>
          <a:bodyPr/>
          <a:lstStyle/>
          <a:p>
            <a:r>
              <a:rPr lang="ro-MD" dirty="0"/>
              <a:t>Viteza de propagare a undelor acustice depinde de mediul în care se propagă.</a:t>
            </a:r>
          </a:p>
          <a:p>
            <a:r>
              <a:rPr lang="ro-MD" dirty="0"/>
              <a:t>Întrun mediu de densitatea ρ:</a:t>
            </a:r>
          </a:p>
          <a:p>
            <a:r>
              <a:rPr lang="ro-MD" dirty="0"/>
              <a:t>În cazul gazelor ideale: </a:t>
            </a:r>
          </a:p>
          <a:p>
            <a:endParaRPr lang="ro-MD" dirty="0"/>
          </a:p>
          <a:p>
            <a:r>
              <a:rPr lang="ro-MD" dirty="0"/>
              <a:t>Astfel:                             = </a:t>
            </a:r>
            <a:r>
              <a:rPr lang="ro-MD" b="1" dirty="0"/>
              <a:t>341 m/s</a:t>
            </a:r>
            <a:r>
              <a:rPr lang="ro-MD" dirty="0"/>
              <a:t> (condiții normale</a:t>
            </a:r>
            <a:endParaRPr lang="ro-RO" dirty="0"/>
          </a:p>
        </p:txBody>
      </p:sp>
      <p:pic>
        <p:nvPicPr>
          <p:cNvPr id="5" name="Picture 4">
            <a:extLst>
              <a:ext uri="{FF2B5EF4-FFF2-40B4-BE49-F238E27FC236}">
                <a16:creationId xmlns:a16="http://schemas.microsoft.com/office/drawing/2014/main" id="{8CD02DFF-094F-54AC-CBBB-07E7882E37FD}"/>
              </a:ext>
            </a:extLst>
          </p:cNvPr>
          <p:cNvPicPr>
            <a:picLocks noChangeAspect="1"/>
          </p:cNvPicPr>
          <p:nvPr/>
        </p:nvPicPr>
        <p:blipFill>
          <a:blip r:embed="rId2"/>
          <a:stretch>
            <a:fillRect/>
          </a:stretch>
        </p:blipFill>
        <p:spPr>
          <a:xfrm>
            <a:off x="5734050" y="2226471"/>
            <a:ext cx="1723292" cy="1066800"/>
          </a:xfrm>
          <a:prstGeom prst="rect">
            <a:avLst/>
          </a:prstGeom>
        </p:spPr>
      </p:pic>
      <p:pic>
        <p:nvPicPr>
          <p:cNvPr id="7" name="Picture 6">
            <a:extLst>
              <a:ext uri="{FF2B5EF4-FFF2-40B4-BE49-F238E27FC236}">
                <a16:creationId xmlns:a16="http://schemas.microsoft.com/office/drawing/2014/main" id="{B6047088-46CC-85F9-3D1D-AF37CB6F04C8}"/>
              </a:ext>
            </a:extLst>
          </p:cNvPr>
          <p:cNvPicPr>
            <a:picLocks noChangeAspect="1"/>
          </p:cNvPicPr>
          <p:nvPr/>
        </p:nvPicPr>
        <p:blipFill>
          <a:blip r:embed="rId3"/>
          <a:stretch>
            <a:fillRect/>
          </a:stretch>
        </p:blipFill>
        <p:spPr>
          <a:xfrm>
            <a:off x="5086349" y="3360739"/>
            <a:ext cx="2529765" cy="886722"/>
          </a:xfrm>
          <a:prstGeom prst="rect">
            <a:avLst/>
          </a:prstGeom>
        </p:spPr>
      </p:pic>
      <p:pic>
        <p:nvPicPr>
          <p:cNvPr id="9" name="Picture 8">
            <a:extLst>
              <a:ext uri="{FF2B5EF4-FFF2-40B4-BE49-F238E27FC236}">
                <a16:creationId xmlns:a16="http://schemas.microsoft.com/office/drawing/2014/main" id="{6A68977F-A5EA-82CE-EE5C-8C98CB2C9FCD}"/>
              </a:ext>
            </a:extLst>
          </p:cNvPr>
          <p:cNvPicPr>
            <a:picLocks noChangeAspect="1"/>
          </p:cNvPicPr>
          <p:nvPr/>
        </p:nvPicPr>
        <p:blipFill>
          <a:blip r:embed="rId4"/>
          <a:stretch>
            <a:fillRect/>
          </a:stretch>
        </p:blipFill>
        <p:spPr>
          <a:xfrm>
            <a:off x="2466974" y="3798889"/>
            <a:ext cx="1411457" cy="1066799"/>
          </a:xfrm>
          <a:prstGeom prst="rect">
            <a:avLst/>
          </a:prstGeom>
        </p:spPr>
      </p:pic>
      <p:pic>
        <p:nvPicPr>
          <p:cNvPr id="13" name="Picture 12">
            <a:extLst>
              <a:ext uri="{FF2B5EF4-FFF2-40B4-BE49-F238E27FC236}">
                <a16:creationId xmlns:a16="http://schemas.microsoft.com/office/drawing/2014/main" id="{FD4A334C-58AA-756C-5694-11B847DEBA1D}"/>
              </a:ext>
            </a:extLst>
          </p:cNvPr>
          <p:cNvPicPr>
            <a:picLocks noChangeAspect="1"/>
          </p:cNvPicPr>
          <p:nvPr/>
        </p:nvPicPr>
        <p:blipFill>
          <a:blip r:embed="rId5"/>
          <a:stretch>
            <a:fillRect/>
          </a:stretch>
        </p:blipFill>
        <p:spPr>
          <a:xfrm>
            <a:off x="1075592" y="5056189"/>
            <a:ext cx="8442114" cy="1560512"/>
          </a:xfrm>
          <a:prstGeom prst="rect">
            <a:avLst/>
          </a:prstGeom>
        </p:spPr>
      </p:pic>
    </p:spTree>
    <p:extLst>
      <p:ext uri="{BB962C8B-B14F-4D97-AF65-F5344CB8AC3E}">
        <p14:creationId xmlns:p14="http://schemas.microsoft.com/office/powerpoint/2010/main" val="4029745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FD520-136A-269D-220A-6511765B34C2}"/>
              </a:ext>
            </a:extLst>
          </p:cNvPr>
          <p:cNvSpPr>
            <a:spLocks noGrp="1"/>
          </p:cNvSpPr>
          <p:nvPr>
            <p:ph type="title"/>
          </p:nvPr>
        </p:nvSpPr>
        <p:spPr/>
        <p:txBody>
          <a:bodyPr/>
          <a:lstStyle/>
          <a:p>
            <a:endParaRPr lang="ro-RO"/>
          </a:p>
        </p:txBody>
      </p:sp>
      <p:pic>
        <p:nvPicPr>
          <p:cNvPr id="5" name="Content Placeholder 4">
            <a:extLst>
              <a:ext uri="{FF2B5EF4-FFF2-40B4-BE49-F238E27FC236}">
                <a16:creationId xmlns:a16="http://schemas.microsoft.com/office/drawing/2014/main" id="{71B1BD37-5A0A-A203-75B1-E2153983CDE6}"/>
              </a:ext>
            </a:extLst>
          </p:cNvPr>
          <p:cNvPicPr>
            <a:picLocks noGrp="1" noChangeAspect="1"/>
          </p:cNvPicPr>
          <p:nvPr>
            <p:ph idx="1"/>
          </p:nvPr>
        </p:nvPicPr>
        <p:blipFill>
          <a:blip r:embed="rId2"/>
          <a:stretch>
            <a:fillRect/>
          </a:stretch>
        </p:blipFill>
        <p:spPr>
          <a:xfrm>
            <a:off x="2784822" y="1825625"/>
            <a:ext cx="6622355" cy="4351338"/>
          </a:xfrm>
          <a:prstGeom prst="rect">
            <a:avLst/>
          </a:prstGeom>
        </p:spPr>
      </p:pic>
    </p:spTree>
    <p:extLst>
      <p:ext uri="{BB962C8B-B14F-4D97-AF65-F5344CB8AC3E}">
        <p14:creationId xmlns:p14="http://schemas.microsoft.com/office/powerpoint/2010/main" val="3630216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B16E5-7217-C929-1BB9-C3C7D9BAD0A4}"/>
              </a:ext>
            </a:extLst>
          </p:cNvPr>
          <p:cNvSpPr>
            <a:spLocks noGrp="1"/>
          </p:cNvSpPr>
          <p:nvPr>
            <p:ph type="title"/>
          </p:nvPr>
        </p:nvSpPr>
        <p:spPr/>
        <p:txBody>
          <a:bodyPr/>
          <a:lstStyle/>
          <a:p>
            <a:endParaRPr lang="ro-RO"/>
          </a:p>
        </p:txBody>
      </p:sp>
      <p:pic>
        <p:nvPicPr>
          <p:cNvPr id="5" name="Content Placeholder 4">
            <a:extLst>
              <a:ext uri="{FF2B5EF4-FFF2-40B4-BE49-F238E27FC236}">
                <a16:creationId xmlns:a16="http://schemas.microsoft.com/office/drawing/2014/main" id="{1A31A7CD-98A0-F457-2E55-F746D571E5BF}"/>
              </a:ext>
            </a:extLst>
          </p:cNvPr>
          <p:cNvPicPr>
            <a:picLocks noGrp="1" noChangeAspect="1"/>
          </p:cNvPicPr>
          <p:nvPr>
            <p:ph idx="1"/>
          </p:nvPr>
        </p:nvPicPr>
        <p:blipFill>
          <a:blip r:embed="rId2"/>
          <a:stretch>
            <a:fillRect/>
          </a:stretch>
        </p:blipFill>
        <p:spPr>
          <a:xfrm>
            <a:off x="2543030" y="1825625"/>
            <a:ext cx="7105940" cy="4351338"/>
          </a:xfrm>
          <a:prstGeom prst="rect">
            <a:avLst/>
          </a:prstGeom>
        </p:spPr>
      </p:pic>
      <p:pic>
        <p:nvPicPr>
          <p:cNvPr id="7" name="Picture 6">
            <a:extLst>
              <a:ext uri="{FF2B5EF4-FFF2-40B4-BE49-F238E27FC236}">
                <a16:creationId xmlns:a16="http://schemas.microsoft.com/office/drawing/2014/main" id="{C0492F34-D1F3-FC78-B33D-2FF377B30481}"/>
              </a:ext>
            </a:extLst>
          </p:cNvPr>
          <p:cNvPicPr>
            <a:picLocks noChangeAspect="1"/>
          </p:cNvPicPr>
          <p:nvPr/>
        </p:nvPicPr>
        <p:blipFill>
          <a:blip r:embed="rId3"/>
          <a:stretch>
            <a:fillRect/>
          </a:stretch>
        </p:blipFill>
        <p:spPr>
          <a:xfrm>
            <a:off x="2262187" y="6135687"/>
            <a:ext cx="7248525" cy="714375"/>
          </a:xfrm>
          <a:prstGeom prst="rect">
            <a:avLst/>
          </a:prstGeom>
        </p:spPr>
      </p:pic>
    </p:spTree>
    <p:extLst>
      <p:ext uri="{BB962C8B-B14F-4D97-AF65-F5344CB8AC3E}">
        <p14:creationId xmlns:p14="http://schemas.microsoft.com/office/powerpoint/2010/main" val="17394668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TotalTime>
  <Words>3701</Words>
  <Application>Microsoft Office PowerPoint</Application>
  <PresentationFormat>Widescreen</PresentationFormat>
  <Paragraphs>184</Paragraphs>
  <Slides>40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Calibri Light</vt:lpstr>
      <vt:lpstr>Roboto</vt:lpstr>
      <vt:lpstr>Office Theme</vt:lpstr>
      <vt:lpstr>Notiuni, caracteristici de (bio)acustică. Biofizica receptiei auditive. </vt:lpstr>
      <vt:lpstr>Noțiuni fundamentale de acustică</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Mărimi specifice US</vt:lpstr>
      <vt:lpstr>PowerPoint Presentation</vt:lpstr>
      <vt:lpstr>Clasificarea Undelor Sonore</vt:lpstr>
      <vt:lpstr>Producerea US</vt:lpstr>
      <vt:lpstr>PowerPoint Presentation</vt:lpstr>
      <vt:lpstr>Ultrasunetele</vt:lpstr>
      <vt:lpstr>Fenomene generate de propagarea US</vt:lpstr>
      <vt:lpstr>Efectul Doppler</vt:lpstr>
      <vt:lpstr>Difracția. Interferența, Rezonanța undelor sonore</vt:lpstr>
      <vt:lpstr>Cavitația</vt:lpstr>
      <vt:lpstr>Caracteristicile perceției sonore</vt:lpstr>
      <vt:lpstr>Intensitatea (tăria) sonoră</vt:lpstr>
      <vt:lpstr>Timbrul (calitatea) sunetului</vt:lpstr>
      <vt:lpstr>Urechea este organul cu funcții acustică- vestibulară</vt:lpstr>
      <vt:lpstr>Biofizica recepției auditive</vt:lpstr>
      <vt:lpstr>Structura urechii: externă, medie, internă</vt:lpstr>
      <vt:lpstr>PowerPoint Presentation</vt:lpstr>
      <vt:lpstr>PowerPoint Presentation</vt:lpstr>
      <vt:lpstr>PowerPoint Presentation</vt:lpstr>
      <vt:lpstr>PowerPoint Presentation</vt:lpstr>
      <vt:lpstr>PowerPoint Presentation</vt:lpstr>
      <vt:lpstr>PowerPoint Presentation</vt:lpstr>
      <vt:lpstr>Energia mecanică                 in flux de semnale electrice</vt:lpstr>
      <vt:lpstr>PowerPoint Presentation</vt:lpstr>
      <vt:lpstr>Fenomene electrice în cohlee. </vt:lpstr>
      <vt:lpstr>La general</vt:lpstr>
      <vt:lpstr>PowerPoint Presentation</vt:lpstr>
      <vt:lpstr>PowerPoint Presentation</vt:lpstr>
      <vt:lpstr>Mecanica cohleară</vt:lpstr>
      <vt:lpstr>Codificarea frecvenței și intensității sunetului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COR-RCU</dc:creator>
  <cp:lastModifiedBy>Artur Buzdugan</cp:lastModifiedBy>
  <cp:revision>9</cp:revision>
  <dcterms:created xsi:type="dcterms:W3CDTF">2025-09-10T06:06:51Z</dcterms:created>
  <dcterms:modified xsi:type="dcterms:W3CDTF">2025-09-15T10:24:33Z</dcterms:modified>
</cp:coreProperties>
</file>