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4937" autoAdjust="0"/>
  </p:normalViewPr>
  <p:slideViewPr>
    <p:cSldViewPr snapToGrid="0">
      <p:cViewPr varScale="1">
        <p:scale>
          <a:sx n="111" d="100"/>
          <a:sy n="111" d="100"/>
        </p:scale>
        <p:origin x="-8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6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9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5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7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4" y="422567"/>
            <a:ext cx="11633703" cy="1426913"/>
          </a:xfrm>
        </p:spPr>
        <p:txBody>
          <a:bodyPr anchor="t">
            <a:normAutofit fontScale="90000"/>
          </a:bodyPr>
          <a:lstStyle/>
          <a:p>
            <a: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REȚELE DE CALCULATOARE</a:t>
            </a:r>
            <a:b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RC</a:t>
            </a: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x-none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Nivelul </a:t>
            </a:r>
            <a:r>
              <a:rPr lang="en-GB" sz="4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x-none" dirty="0" smtClean="0"/>
              <a:t>Conf. Univ. Dr. Crețu Vasilii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6662" y="3302529"/>
            <a:ext cx="1042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Scopul Lecției: </a:t>
            </a:r>
            <a:r>
              <a:rPr lang="en-US" b="1" dirty="0" smtClean="0"/>
              <a:t>De a face </a:t>
            </a:r>
            <a:r>
              <a:rPr lang="en-US" b="1" err="1" smtClean="0"/>
              <a:t>cunoștință</a:t>
            </a:r>
            <a:r>
              <a:rPr lang="en-US" b="1" smtClean="0"/>
              <a:t> </a:t>
            </a:r>
            <a:r>
              <a:rPr lang="en-US" b="1" smtClean="0"/>
              <a:t>cu</a:t>
            </a:r>
            <a:r>
              <a:rPr lang="ro-MO" b="1" smtClean="0"/>
              <a:t> funcțiile nivelului transport. De a înțelege funcțiile și caracteristicile protocolului TCP. De a înțelege funcțiile și caracteristicile protocolului UDP.</a:t>
            </a:r>
            <a:endParaRPr lang="en-US" strike="sngStrike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647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smtClean="0"/>
              <a:t>Func</a:t>
            </a:r>
            <a:r>
              <a:rPr lang="ro-MO" b="1" smtClean="0"/>
              <a:t>țiile nivelului transport</a:t>
            </a:r>
            <a:r>
              <a:rPr lang="ro-RO" b="1" smtClean="0"/>
              <a:t>. Protocoalele nivelului transport. Protocolul TCP. Caracteristicilele protocolului TCP. Stabilirea conexiunii TCP. Antetul segmentului TCP. Controlul congestiei în TCP. Protocolul UDP. Caracteristicile protocolului UDP. Antetul deitagramei UDP. 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985" y="4384171"/>
            <a:ext cx="10234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Studentul trebuie </a:t>
            </a:r>
            <a:r>
              <a:rPr lang="ro-RO" b="1" i="1" dirty="0"/>
              <a:t>să cunoască:</a:t>
            </a:r>
            <a:endParaRPr lang="ro-RO" b="1" dirty="0"/>
          </a:p>
          <a:p>
            <a:r>
              <a:rPr lang="ro-RO" b="1" i="1" dirty="0"/>
              <a:t>§ </a:t>
            </a:r>
            <a:r>
              <a:rPr lang="ro-RO" b="1" i="1"/>
              <a:t> </a:t>
            </a:r>
            <a:r>
              <a:rPr lang="ro-RO" b="1" i="1" smtClean="0"/>
              <a:t>Funcțiile și caracteristicile nivelului Transport</a:t>
            </a:r>
            <a:endParaRPr lang="ro-RO" b="1" dirty="0"/>
          </a:p>
          <a:p>
            <a:r>
              <a:rPr lang="ro-RO" b="1" i="1" dirty="0"/>
              <a:t>§ </a:t>
            </a:r>
            <a:r>
              <a:rPr lang="ro-RO" b="1" i="1"/>
              <a:t> </a:t>
            </a:r>
            <a:r>
              <a:rPr lang="ro-RO" b="1" i="1" smtClean="0"/>
              <a:t>Protocolul TCP funcțiile și caracteristicile</a:t>
            </a:r>
            <a:endParaRPr lang="ro-RO" b="1" dirty="0"/>
          </a:p>
          <a:p>
            <a:r>
              <a:rPr lang="ro-RO" b="1" i="1" dirty="0"/>
              <a:t>§ </a:t>
            </a:r>
            <a:r>
              <a:rPr lang="ro-RO" b="1" i="1"/>
              <a:t> </a:t>
            </a:r>
            <a:r>
              <a:rPr lang="ro-RO" b="1" i="1" smtClean="0"/>
              <a:t>Protocolul UDP funcțiile și caracteristicile</a:t>
            </a:r>
            <a:endParaRPr lang="ro-RO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9995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Antetul</a:t>
            </a:r>
            <a:r>
              <a:rPr lang="en-US" i="1" dirty="0"/>
              <a:t> </a:t>
            </a:r>
            <a:r>
              <a:rPr lang="en-US" i="1" dirty="0" err="1"/>
              <a:t>segmentului</a:t>
            </a:r>
            <a:r>
              <a:rPr lang="en-US" i="1" dirty="0"/>
              <a:t> TCP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10555"/>
          <a:stretch/>
        </p:blipFill>
        <p:spPr bwMode="auto">
          <a:xfrm>
            <a:off x="349426" y="672843"/>
            <a:ext cx="8881071" cy="2728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742131"/>
            <a:ext cx="12192000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sursă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octeţi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port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apelul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octeţi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port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destinaţie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apelat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/>
              <a:t>●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– 32 </a:t>
            </a:r>
            <a:r>
              <a:rPr lang="en-US" dirty="0" err="1"/>
              <a:t>biţi</a:t>
            </a:r>
            <a:r>
              <a:rPr lang="en-US" dirty="0"/>
              <a:t> (4 </a:t>
            </a:r>
            <a:r>
              <a:rPr lang="en-US" dirty="0" err="1"/>
              <a:t>octeţi</a:t>
            </a:r>
            <a:r>
              <a:rPr lang="en-US" dirty="0"/>
              <a:t>) - </a:t>
            </a:r>
            <a:r>
              <a:rPr lang="en-US" dirty="0" err="1"/>
              <a:t>numărul</a:t>
            </a:r>
            <a:r>
              <a:rPr lang="en-US" dirty="0"/>
              <a:t> </a:t>
            </a:r>
            <a:r>
              <a:rPr lang="en-US" dirty="0" err="1"/>
              <a:t>primului</a:t>
            </a:r>
            <a:r>
              <a:rPr lang="en-US" dirty="0"/>
              <a:t> octet de date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segmentului</a:t>
            </a:r>
            <a:r>
              <a:rPr lang="en-US" dirty="0"/>
              <a:t> </a:t>
            </a:r>
            <a:r>
              <a:rPr lang="en-US" dirty="0" err="1"/>
              <a:t>curent</a:t>
            </a:r>
            <a:r>
              <a:rPr lang="en-US" dirty="0"/>
              <a:t> de date; </a:t>
            </a:r>
          </a:p>
          <a:p>
            <a:r>
              <a:rPr lang="en-US" dirty="0"/>
              <a:t>●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confirmare</a:t>
            </a:r>
            <a:r>
              <a:rPr lang="en-US" dirty="0"/>
              <a:t> – 32 </a:t>
            </a:r>
            <a:r>
              <a:rPr lang="en-US" dirty="0" err="1"/>
              <a:t>biţi</a:t>
            </a:r>
            <a:r>
              <a:rPr lang="en-US" dirty="0"/>
              <a:t> (4 </a:t>
            </a:r>
            <a:r>
              <a:rPr lang="en-US" dirty="0" err="1"/>
              <a:t>octeţi</a:t>
            </a:r>
            <a:r>
              <a:rPr lang="en-US" dirty="0"/>
              <a:t>) -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următorului</a:t>
            </a:r>
            <a:r>
              <a:rPr lang="en-US" dirty="0"/>
              <a:t> octet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sursa</a:t>
            </a:r>
            <a:r>
              <a:rPr lang="en-US" dirty="0"/>
              <a:t> se </a:t>
            </a:r>
            <a:r>
              <a:rPr lang="en-US" dirty="0" err="1"/>
              <a:t>aşteaptă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-l </a:t>
            </a:r>
            <a:r>
              <a:rPr lang="en-US" dirty="0" err="1"/>
              <a:t>primească</a:t>
            </a:r>
            <a:r>
              <a:rPr lang="en-US" dirty="0"/>
              <a:t> (</a:t>
            </a:r>
            <a:r>
              <a:rPr lang="en-US" dirty="0" err="1"/>
              <a:t>şi</a:t>
            </a:r>
            <a:r>
              <a:rPr lang="en-US" dirty="0"/>
              <a:t> nu a </a:t>
            </a:r>
            <a:r>
              <a:rPr lang="en-US" dirty="0" err="1"/>
              <a:t>ultimului</a:t>
            </a:r>
            <a:r>
              <a:rPr lang="en-US" dirty="0"/>
              <a:t> octet </a:t>
            </a:r>
            <a:r>
              <a:rPr lang="en-US" dirty="0" err="1"/>
              <a:t>recepţionat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corect</a:t>
            </a:r>
            <a:r>
              <a:rPr lang="en-US" dirty="0"/>
              <a:t>); </a:t>
            </a:r>
          </a:p>
          <a:p>
            <a:r>
              <a:rPr lang="en-US" dirty="0"/>
              <a:t>● </a:t>
            </a:r>
            <a:r>
              <a:rPr lang="en-US" dirty="0" err="1"/>
              <a:t>Lungime</a:t>
            </a:r>
            <a:r>
              <a:rPr lang="en-US" dirty="0"/>
              <a:t> </a:t>
            </a:r>
            <a:r>
              <a:rPr lang="en-US" dirty="0" err="1"/>
              <a:t>antetului</a:t>
            </a:r>
            <a:r>
              <a:rPr lang="en-US" dirty="0"/>
              <a:t> – 4 </a:t>
            </a:r>
            <a:r>
              <a:rPr lang="en-US" dirty="0" err="1"/>
              <a:t>biţi</a:t>
            </a:r>
            <a:r>
              <a:rPr lang="en-US" dirty="0"/>
              <a:t> -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cuvinte</a:t>
            </a:r>
            <a:r>
              <a:rPr lang="en-US" dirty="0"/>
              <a:t> de 32 de </a:t>
            </a:r>
            <a:r>
              <a:rPr lang="en-US" dirty="0" err="1"/>
              <a:t>biţi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conţinute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antetul</a:t>
            </a:r>
            <a:r>
              <a:rPr lang="en-US" dirty="0"/>
              <a:t> TCP.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informaţie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cîmpul</a:t>
            </a:r>
            <a:r>
              <a:rPr lang="en-US" dirty="0"/>
              <a:t> </a:t>
            </a:r>
            <a:r>
              <a:rPr lang="en-US" dirty="0" err="1"/>
              <a:t>Opţiuni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lungime</a:t>
            </a:r>
            <a:r>
              <a:rPr lang="en-US" dirty="0"/>
              <a:t> </a:t>
            </a:r>
            <a:r>
              <a:rPr lang="en-US" dirty="0" err="1"/>
              <a:t>variabilă</a:t>
            </a:r>
            <a:r>
              <a:rPr lang="en-US" dirty="0"/>
              <a:t>, </a:t>
            </a:r>
            <a:r>
              <a:rPr lang="en-US" dirty="0" err="1"/>
              <a:t>proprietate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o </a:t>
            </a:r>
            <a:r>
              <a:rPr lang="en-US" dirty="0" err="1"/>
              <a:t>transmite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antetului</a:t>
            </a:r>
            <a:r>
              <a:rPr lang="en-US" dirty="0"/>
              <a:t>; </a:t>
            </a:r>
          </a:p>
          <a:p>
            <a:r>
              <a:rPr lang="en-US" dirty="0"/>
              <a:t>● </a:t>
            </a:r>
            <a:r>
              <a:rPr lang="en-US" dirty="0" err="1"/>
              <a:t>Rezervat</a:t>
            </a:r>
            <a:r>
              <a:rPr lang="en-US" dirty="0"/>
              <a:t> – 6 </a:t>
            </a:r>
            <a:r>
              <a:rPr lang="en-US" dirty="0" err="1"/>
              <a:t>biţi</a:t>
            </a:r>
            <a:r>
              <a:rPr lang="en-US" dirty="0"/>
              <a:t> - </a:t>
            </a:r>
            <a:r>
              <a:rPr lang="en-US" dirty="0" err="1"/>
              <a:t>câmp</a:t>
            </a:r>
            <a:r>
              <a:rPr lang="en-US" dirty="0"/>
              <a:t> </a:t>
            </a:r>
            <a:r>
              <a:rPr lang="en-US" dirty="0" err="1"/>
              <a:t>neutilizat</a:t>
            </a:r>
            <a:r>
              <a:rPr lang="en-US" dirty="0"/>
              <a:t>, </a:t>
            </a:r>
            <a:r>
              <a:rPr lang="en-US" dirty="0" err="1"/>
              <a:t>rezervat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viitor</a:t>
            </a:r>
            <a:r>
              <a:rPr lang="en-US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763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28645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</a:t>
            </a:r>
            <a:r>
              <a:rPr lang="en-US" dirty="0" err="1" smtClean="0"/>
              <a:t>Steaguri</a:t>
            </a:r>
            <a:r>
              <a:rPr lang="en-US" dirty="0" smtClean="0"/>
              <a:t> (</a:t>
            </a:r>
            <a:r>
              <a:rPr lang="en-US" dirty="0" err="1" smtClean="0"/>
              <a:t>indicatori</a:t>
            </a:r>
            <a:r>
              <a:rPr lang="en-US" dirty="0" smtClean="0"/>
              <a:t>) – 6 </a:t>
            </a:r>
            <a:r>
              <a:rPr lang="en-US" dirty="0" err="1" smtClean="0"/>
              <a:t>biţi</a:t>
            </a:r>
            <a:r>
              <a:rPr lang="en-US" dirty="0" smtClean="0"/>
              <a:t> – </a:t>
            </a:r>
            <a:r>
              <a:rPr lang="en-US" dirty="0" err="1" smtClean="0"/>
              <a:t>ce</a:t>
            </a:r>
            <a:r>
              <a:rPr lang="en-US" dirty="0" smtClean="0"/>
              <a:t> au </a:t>
            </a:r>
            <a:r>
              <a:rPr lang="en-US" dirty="0" err="1" smtClean="0"/>
              <a:t>următoarea</a:t>
            </a:r>
            <a:r>
              <a:rPr lang="en-US" dirty="0" smtClean="0"/>
              <a:t> </a:t>
            </a:r>
            <a:r>
              <a:rPr lang="en-US" dirty="0" err="1" smtClean="0"/>
              <a:t>semnificaţie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◦ </a:t>
            </a:r>
            <a:r>
              <a:rPr lang="en-US" dirty="0" err="1" smtClean="0"/>
              <a:t>Bitul</a:t>
            </a:r>
            <a:r>
              <a:rPr lang="en-US" dirty="0" smtClean="0"/>
              <a:t> URG </a:t>
            </a:r>
            <a:r>
              <a:rPr lang="en-US" dirty="0" err="1" smtClean="0"/>
              <a:t>poziţionat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1 </a:t>
            </a:r>
            <a:r>
              <a:rPr lang="en-US" dirty="0" err="1" smtClean="0"/>
              <a:t>arată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Indicatorul</a:t>
            </a:r>
            <a:r>
              <a:rPr lang="en-US" dirty="0" smtClean="0"/>
              <a:t> urgent </a:t>
            </a:r>
            <a:r>
              <a:rPr lang="en-US" dirty="0" err="1" smtClean="0"/>
              <a:t>este</a:t>
            </a:r>
            <a:r>
              <a:rPr lang="en-US" dirty="0" smtClean="0"/>
              <a:t> valid;</a:t>
            </a:r>
          </a:p>
          <a:p>
            <a:r>
              <a:rPr lang="en-US" dirty="0" smtClean="0"/>
              <a:t>◦ </a:t>
            </a:r>
            <a:r>
              <a:rPr lang="en-US" dirty="0" err="1" smtClean="0"/>
              <a:t>Bitul</a:t>
            </a:r>
            <a:r>
              <a:rPr lang="en-US" dirty="0" smtClean="0"/>
              <a:t> ACK </a:t>
            </a:r>
            <a:r>
              <a:rPr lang="en-US" dirty="0" err="1" smtClean="0"/>
              <a:t>pe</a:t>
            </a:r>
            <a:r>
              <a:rPr lang="en-US" dirty="0" smtClean="0"/>
              <a:t> 1 </a:t>
            </a:r>
            <a:r>
              <a:rPr lang="en-US" dirty="0" err="1" smtClean="0"/>
              <a:t>indică</a:t>
            </a:r>
            <a:r>
              <a:rPr lang="en-US" dirty="0" smtClean="0"/>
              <a:t>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Numărul</a:t>
            </a:r>
            <a:r>
              <a:rPr lang="en-US" dirty="0" smtClean="0"/>
              <a:t> de </a:t>
            </a:r>
            <a:r>
              <a:rPr lang="en-US" dirty="0" err="1" smtClean="0"/>
              <a:t>confirmare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valid. </a:t>
            </a:r>
            <a:r>
              <a:rPr lang="en-US" dirty="0" err="1" smtClean="0"/>
              <a:t>Dacăeste</a:t>
            </a:r>
            <a:r>
              <a:rPr lang="en-US" dirty="0" smtClean="0"/>
              <a:t> </a:t>
            </a:r>
            <a:r>
              <a:rPr lang="en-US" dirty="0" err="1" smtClean="0"/>
              <a:t>poziţionat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0, </a:t>
            </a:r>
            <a:r>
              <a:rPr lang="en-US" dirty="0" err="1" smtClean="0"/>
              <a:t>segmentul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discuţie</a:t>
            </a:r>
            <a:r>
              <a:rPr lang="en-US" dirty="0" smtClean="0"/>
              <a:t> nu </a:t>
            </a:r>
            <a:r>
              <a:rPr lang="en-US" dirty="0" err="1" smtClean="0"/>
              <a:t>conţine</a:t>
            </a:r>
            <a:r>
              <a:rPr lang="en-US" dirty="0" smtClean="0"/>
              <a:t> o </a:t>
            </a:r>
            <a:r>
              <a:rPr lang="en-US" dirty="0" err="1" smtClean="0"/>
              <a:t>confirmare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câmpul</a:t>
            </a:r>
            <a:r>
              <a:rPr lang="en-US" dirty="0" smtClean="0"/>
              <a:t> </a:t>
            </a:r>
            <a:r>
              <a:rPr lang="en-US" dirty="0" err="1" smtClean="0"/>
              <a:t>Număr</a:t>
            </a:r>
            <a:r>
              <a:rPr lang="en-US" dirty="0" smtClean="0"/>
              <a:t> de </a:t>
            </a:r>
            <a:r>
              <a:rPr lang="en-US" dirty="0" err="1" smtClean="0"/>
              <a:t>confirmare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ignorat</a:t>
            </a:r>
            <a:r>
              <a:rPr lang="en-US" dirty="0" smtClean="0"/>
              <a:t>;</a:t>
            </a:r>
          </a:p>
          <a:p>
            <a:r>
              <a:rPr lang="en-US" dirty="0" smtClean="0"/>
              <a:t>◦ </a:t>
            </a:r>
            <a:r>
              <a:rPr lang="en-US" dirty="0" err="1" smtClean="0"/>
              <a:t>Bitul</a:t>
            </a:r>
            <a:r>
              <a:rPr lang="en-US" dirty="0" smtClean="0"/>
              <a:t> PSH </a:t>
            </a:r>
            <a:r>
              <a:rPr lang="en-US" dirty="0" err="1" smtClean="0"/>
              <a:t>indică</a:t>
            </a:r>
            <a:r>
              <a:rPr lang="en-US" dirty="0" smtClean="0"/>
              <a:t>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informaţia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livrată</a:t>
            </a:r>
            <a:r>
              <a:rPr lang="en-US" dirty="0" smtClean="0"/>
              <a:t> </a:t>
            </a:r>
            <a:r>
              <a:rPr lang="en-US" dirty="0" err="1" smtClean="0"/>
              <a:t>aplicaţiei</a:t>
            </a:r>
            <a:r>
              <a:rPr lang="en-US" dirty="0" smtClean="0"/>
              <a:t> </a:t>
            </a:r>
            <a:r>
              <a:rPr lang="en-US" dirty="0" err="1" smtClean="0"/>
              <a:t>îndată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recepţionată</a:t>
            </a:r>
            <a:r>
              <a:rPr lang="en-US" dirty="0" smtClean="0"/>
              <a:t>, </a:t>
            </a:r>
            <a:r>
              <a:rPr lang="en-US" dirty="0" err="1" smtClean="0"/>
              <a:t>fără</a:t>
            </a:r>
            <a:r>
              <a:rPr lang="en-US" dirty="0" smtClean="0"/>
              <a:t> a </a:t>
            </a:r>
            <a:r>
              <a:rPr lang="en-US" dirty="0" err="1" smtClean="0"/>
              <a:t>mai</a:t>
            </a:r>
            <a:r>
              <a:rPr lang="en-US" dirty="0" smtClean="0"/>
              <a:t> fi </a:t>
            </a:r>
            <a:r>
              <a:rPr lang="en-US" dirty="0" err="1" smtClean="0"/>
              <a:t>memorată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buffere</a:t>
            </a:r>
            <a:r>
              <a:rPr lang="en-US" dirty="0" smtClean="0"/>
              <a:t> din </a:t>
            </a:r>
            <a:r>
              <a:rPr lang="en-US" dirty="0" err="1" smtClean="0"/>
              <a:t>raţiuni</a:t>
            </a:r>
            <a:r>
              <a:rPr lang="en-US" dirty="0" smtClean="0"/>
              <a:t> de </a:t>
            </a:r>
            <a:r>
              <a:rPr lang="en-US" dirty="0" err="1" smtClean="0"/>
              <a:t>eficienţă</a:t>
            </a:r>
            <a:r>
              <a:rPr lang="en-US" dirty="0" smtClean="0"/>
              <a:t>; </a:t>
            </a:r>
          </a:p>
          <a:p>
            <a:r>
              <a:rPr lang="en-US" dirty="0" smtClean="0"/>
              <a:t>◦ </a:t>
            </a:r>
            <a:r>
              <a:rPr lang="en-US" dirty="0" err="1" smtClean="0"/>
              <a:t>Bitul</a:t>
            </a:r>
            <a:r>
              <a:rPr lang="en-US" dirty="0" smtClean="0"/>
              <a:t> RST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folosit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desfiinţa</a:t>
            </a:r>
            <a:r>
              <a:rPr lang="en-US" dirty="0" smtClean="0"/>
              <a:t> o </a:t>
            </a:r>
            <a:r>
              <a:rPr lang="en-US" dirty="0" err="1" smtClean="0"/>
              <a:t>conexiune</a:t>
            </a:r>
            <a:r>
              <a:rPr lang="en-US" dirty="0" smtClean="0"/>
              <a:t> care a </a:t>
            </a:r>
            <a:r>
              <a:rPr lang="en-US" dirty="0" err="1" smtClean="0"/>
              <a:t>devenit</a:t>
            </a:r>
            <a:r>
              <a:rPr lang="en-US" dirty="0" smtClean="0"/>
              <a:t> </a:t>
            </a:r>
            <a:r>
              <a:rPr lang="en-US" dirty="0" err="1" smtClean="0"/>
              <a:t>inutilizabilă</a:t>
            </a:r>
            <a:r>
              <a:rPr lang="en-US" dirty="0" smtClean="0"/>
              <a:t> din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 smtClean="0"/>
              <a:t>unur</a:t>
            </a:r>
            <a:r>
              <a:rPr lang="en-US" dirty="0" smtClean="0"/>
              <a:t> </a:t>
            </a:r>
            <a:r>
              <a:rPr lang="en-US" dirty="0" err="1" smtClean="0"/>
              <a:t>defecţiuni</a:t>
            </a:r>
            <a:r>
              <a:rPr lang="en-US" dirty="0" smtClean="0"/>
              <a:t> ale </a:t>
            </a:r>
            <a:r>
              <a:rPr lang="en-US" dirty="0" err="1" smtClean="0"/>
              <a:t>maşinilor</a:t>
            </a:r>
            <a:r>
              <a:rPr lang="en-US" dirty="0" smtClean="0"/>
              <a:t> </a:t>
            </a:r>
            <a:r>
              <a:rPr lang="en-US" dirty="0" err="1" smtClean="0"/>
              <a:t>gazdă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din </a:t>
            </a:r>
            <a:r>
              <a:rPr lang="en-US" dirty="0" err="1" smtClean="0"/>
              <a:t>alte</a:t>
            </a:r>
            <a:r>
              <a:rPr lang="en-US" dirty="0" smtClean="0"/>
              <a:t> motive; </a:t>
            </a:r>
          </a:p>
          <a:p>
            <a:r>
              <a:rPr lang="en-US" dirty="0" smtClean="0"/>
              <a:t>◦ </a:t>
            </a:r>
            <a:r>
              <a:rPr lang="en-US" dirty="0" err="1" smtClean="0"/>
              <a:t>Bitul</a:t>
            </a:r>
            <a:r>
              <a:rPr lang="en-US" dirty="0" smtClean="0"/>
              <a:t> SYN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folosit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stabilirea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conexiuni</a:t>
            </a:r>
            <a:r>
              <a:rPr lang="en-US" dirty="0" smtClean="0"/>
              <a:t>. </a:t>
            </a:r>
            <a:r>
              <a:rPr lang="en-US" dirty="0" err="1" smtClean="0"/>
              <a:t>Cererea</a:t>
            </a:r>
            <a:r>
              <a:rPr lang="en-US" dirty="0" smtClean="0"/>
              <a:t> de </a:t>
            </a:r>
            <a:r>
              <a:rPr lang="en-US" dirty="0" err="1" smtClean="0"/>
              <a:t>conexiune</a:t>
            </a:r>
            <a:r>
              <a:rPr lang="en-US" dirty="0" smtClean="0"/>
              <a:t> </a:t>
            </a:r>
            <a:r>
              <a:rPr lang="en-US" dirty="0" err="1" smtClean="0"/>
              <a:t>conţine</a:t>
            </a:r>
            <a:r>
              <a:rPr lang="en-US" dirty="0" smtClean="0"/>
              <a:t> SYN = 1 </a:t>
            </a:r>
            <a:r>
              <a:rPr lang="en-US" dirty="0" err="1" smtClean="0"/>
              <a:t>si</a:t>
            </a:r>
            <a:r>
              <a:rPr lang="en-US" dirty="0" smtClean="0"/>
              <a:t> ACK = 0,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răspunsul</a:t>
            </a:r>
            <a:r>
              <a:rPr lang="en-US" dirty="0" smtClean="0"/>
              <a:t> la o </a:t>
            </a:r>
            <a:r>
              <a:rPr lang="en-US" dirty="0" err="1" smtClean="0"/>
              <a:t>astfel</a:t>
            </a:r>
            <a:r>
              <a:rPr lang="en-US" dirty="0" smtClean="0"/>
              <a:t> de </a:t>
            </a:r>
            <a:r>
              <a:rPr lang="en-US" dirty="0" err="1" smtClean="0"/>
              <a:t>cerere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confirmată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combinaţia</a:t>
            </a:r>
            <a:r>
              <a:rPr lang="en-US" dirty="0" smtClean="0"/>
              <a:t> SYN = 1 </a:t>
            </a:r>
            <a:r>
              <a:rPr lang="en-US" dirty="0" err="1" smtClean="0"/>
              <a:t>si</a:t>
            </a:r>
            <a:r>
              <a:rPr lang="en-US" dirty="0" smtClean="0"/>
              <a:t> ACK = 1; 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Bitul</a:t>
            </a:r>
            <a:r>
              <a:rPr lang="en-US" dirty="0" smtClean="0"/>
              <a:t> FIN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folosit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încheia</a:t>
            </a:r>
            <a:r>
              <a:rPr lang="en-US" dirty="0" smtClean="0"/>
              <a:t> o </a:t>
            </a:r>
            <a:r>
              <a:rPr lang="en-US" dirty="0" err="1" smtClean="0"/>
              <a:t>conexiune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● </a:t>
            </a:r>
            <a:r>
              <a:rPr lang="en-US" dirty="0" err="1" smtClean="0"/>
              <a:t>Lungime</a:t>
            </a:r>
            <a:r>
              <a:rPr lang="en-US" dirty="0" smtClean="0"/>
              <a:t> </a:t>
            </a:r>
            <a:r>
              <a:rPr lang="en-US" dirty="0" err="1" smtClean="0"/>
              <a:t>fereastră</a:t>
            </a:r>
            <a:r>
              <a:rPr lang="en-US" dirty="0" smtClean="0"/>
              <a:t> – 16 </a:t>
            </a:r>
            <a:r>
              <a:rPr lang="en-US" dirty="0" err="1" smtClean="0"/>
              <a:t>biţi</a:t>
            </a:r>
            <a:r>
              <a:rPr lang="en-US" dirty="0" smtClean="0"/>
              <a:t> (2 </a:t>
            </a:r>
            <a:r>
              <a:rPr lang="en-US" dirty="0" err="1" smtClean="0"/>
              <a:t>octeţi</a:t>
            </a:r>
            <a:r>
              <a:rPr lang="en-US" dirty="0" smtClean="0"/>
              <a:t>) - </a:t>
            </a:r>
            <a:r>
              <a:rPr lang="en-US" dirty="0" err="1" smtClean="0"/>
              <a:t>indică</a:t>
            </a:r>
            <a:r>
              <a:rPr lang="en-US" dirty="0" smtClean="0"/>
              <a:t> </a:t>
            </a:r>
            <a:r>
              <a:rPr lang="en-US" dirty="0" err="1" smtClean="0"/>
              <a:t>numărul</a:t>
            </a:r>
            <a:r>
              <a:rPr lang="en-US" dirty="0" smtClean="0"/>
              <a:t> de </a:t>
            </a:r>
            <a:r>
              <a:rPr lang="en-US" dirty="0" err="1" smtClean="0"/>
              <a:t>octeţi</a:t>
            </a:r>
            <a:r>
              <a:rPr lang="en-US" dirty="0" smtClean="0"/>
              <a:t>, </a:t>
            </a:r>
            <a:r>
              <a:rPr lang="en-US" dirty="0" err="1" smtClean="0"/>
              <a:t>începând</a:t>
            </a:r>
            <a:r>
              <a:rPr lang="en-US" dirty="0" smtClean="0"/>
              <a:t> cu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indicat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numărul</a:t>
            </a:r>
            <a:r>
              <a:rPr lang="en-US" dirty="0" smtClean="0"/>
              <a:t> de </a:t>
            </a:r>
            <a:r>
              <a:rPr lang="en-US" dirty="0" err="1" smtClean="0"/>
              <a:t>confirmare</a:t>
            </a:r>
            <a:r>
              <a:rPr lang="en-US" dirty="0" smtClean="0"/>
              <a:t>,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trimite</a:t>
            </a:r>
            <a:r>
              <a:rPr lang="en-US" dirty="0" smtClean="0"/>
              <a:t> </a:t>
            </a:r>
            <a:r>
              <a:rPr lang="en-US" dirty="0" err="1" smtClean="0"/>
              <a:t>mesajul</a:t>
            </a:r>
            <a:r>
              <a:rPr lang="en-US" dirty="0" smtClean="0"/>
              <a:t> </a:t>
            </a:r>
            <a:r>
              <a:rPr lang="en-US" dirty="0" err="1" smtClean="0"/>
              <a:t>îi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recepţiona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În</a:t>
            </a:r>
            <a:r>
              <a:rPr lang="en-US" dirty="0" smtClean="0"/>
              <a:t> TCP, </a:t>
            </a:r>
            <a:r>
              <a:rPr lang="en-US" dirty="0" err="1" smtClean="0"/>
              <a:t>fluxul</a:t>
            </a:r>
            <a:r>
              <a:rPr lang="en-US" dirty="0" smtClean="0"/>
              <a:t> de control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tratat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ferestre</a:t>
            </a:r>
            <a:r>
              <a:rPr lang="en-US" dirty="0" smtClean="0"/>
              <a:t> </a:t>
            </a:r>
            <a:r>
              <a:rPr lang="en-US" dirty="0" err="1" smtClean="0"/>
              <a:t>glisante</a:t>
            </a:r>
            <a:r>
              <a:rPr lang="en-US" dirty="0" smtClean="0"/>
              <a:t> de </a:t>
            </a:r>
            <a:r>
              <a:rPr lang="en-US" dirty="0" err="1" smtClean="0"/>
              <a:t>dimensiune</a:t>
            </a:r>
            <a:r>
              <a:rPr lang="en-US" dirty="0" smtClean="0"/>
              <a:t> </a:t>
            </a:r>
            <a:r>
              <a:rPr lang="en-US" dirty="0" err="1" smtClean="0"/>
              <a:t>variabilă</a:t>
            </a:r>
            <a:r>
              <a:rPr lang="en-US" dirty="0" smtClean="0"/>
              <a:t>. </a:t>
            </a:r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10555"/>
          <a:stretch/>
        </p:blipFill>
        <p:spPr bwMode="auto">
          <a:xfrm>
            <a:off x="262928" y="0"/>
            <a:ext cx="8881071" cy="2728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716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35013"/>
            <a:ext cx="12191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● Suma de control – 16 </a:t>
            </a:r>
            <a:r>
              <a:rPr lang="en-US" dirty="0" err="1" smtClean="0"/>
              <a:t>biţi</a:t>
            </a:r>
            <a:r>
              <a:rPr lang="en-US" dirty="0" smtClean="0"/>
              <a:t> (2 </a:t>
            </a:r>
            <a:r>
              <a:rPr lang="en-US" dirty="0" err="1" smtClean="0"/>
              <a:t>octeţi</a:t>
            </a:r>
            <a:r>
              <a:rPr lang="en-US" dirty="0" smtClean="0"/>
              <a:t>) - </a:t>
            </a:r>
            <a:r>
              <a:rPr lang="en-US" dirty="0" err="1" smtClean="0"/>
              <a:t>indică</a:t>
            </a:r>
            <a:r>
              <a:rPr lang="en-US" dirty="0" smtClean="0"/>
              <a:t> </a:t>
            </a:r>
            <a:r>
              <a:rPr lang="en-US" dirty="0" err="1" smtClean="0"/>
              <a:t>suma</a:t>
            </a:r>
            <a:r>
              <a:rPr lang="en-US" dirty="0" smtClean="0"/>
              <a:t> </a:t>
            </a:r>
            <a:r>
              <a:rPr lang="en-US" dirty="0" err="1" smtClean="0"/>
              <a:t>câmpurilor</a:t>
            </a:r>
            <a:r>
              <a:rPr lang="en-US" dirty="0" smtClean="0"/>
              <a:t> de </a:t>
            </a:r>
            <a:r>
              <a:rPr lang="en-US" dirty="0" err="1" smtClean="0"/>
              <a:t>antet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date, </a:t>
            </a:r>
            <a:r>
              <a:rPr lang="en-US" dirty="0" err="1" smtClean="0"/>
              <a:t>calculată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verificare</a:t>
            </a:r>
            <a:r>
              <a:rPr lang="en-US" dirty="0" smtClean="0"/>
              <a:t>; </a:t>
            </a:r>
          </a:p>
          <a:p>
            <a:r>
              <a:rPr lang="en-US" dirty="0" smtClean="0"/>
              <a:t>● Indicator de </a:t>
            </a:r>
            <a:r>
              <a:rPr lang="en-US" dirty="0" err="1" smtClean="0"/>
              <a:t>urgenţă</a:t>
            </a:r>
            <a:r>
              <a:rPr lang="en-US" dirty="0" smtClean="0"/>
              <a:t> – 16 </a:t>
            </a:r>
            <a:r>
              <a:rPr lang="en-US" dirty="0" err="1" smtClean="0"/>
              <a:t>biţi</a:t>
            </a:r>
            <a:r>
              <a:rPr lang="en-US" dirty="0" smtClean="0"/>
              <a:t> (2 </a:t>
            </a:r>
            <a:r>
              <a:rPr lang="en-US" dirty="0" err="1" smtClean="0"/>
              <a:t>octeţi</a:t>
            </a:r>
            <a:r>
              <a:rPr lang="en-US" dirty="0" smtClean="0"/>
              <a:t>) -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identificarea</a:t>
            </a:r>
            <a:r>
              <a:rPr lang="en-US" dirty="0" smtClean="0"/>
              <a:t> </a:t>
            </a:r>
            <a:r>
              <a:rPr lang="en-US" dirty="0" err="1" smtClean="0"/>
              <a:t>poziţiei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date de </a:t>
            </a:r>
            <a:r>
              <a:rPr lang="en-US" dirty="0" err="1" smtClean="0"/>
              <a:t>urgenţă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protocolului</a:t>
            </a:r>
            <a:r>
              <a:rPr lang="en-US" dirty="0" smtClean="0"/>
              <a:t> TCP; </a:t>
            </a:r>
          </a:p>
          <a:p>
            <a:r>
              <a:rPr lang="en-US" dirty="0" smtClean="0"/>
              <a:t>● </a:t>
            </a:r>
            <a:r>
              <a:rPr lang="en-US" dirty="0" err="1" smtClean="0"/>
              <a:t>Optiuni</a:t>
            </a:r>
            <a:r>
              <a:rPr lang="en-US" dirty="0" smtClean="0"/>
              <a:t> – 32 </a:t>
            </a:r>
            <a:r>
              <a:rPr lang="en-US" dirty="0" err="1" smtClean="0"/>
              <a:t>biţi</a:t>
            </a:r>
            <a:r>
              <a:rPr lang="en-US" dirty="0" smtClean="0"/>
              <a:t> (4 </a:t>
            </a:r>
            <a:r>
              <a:rPr lang="en-US" dirty="0" err="1" smtClean="0"/>
              <a:t>octeţi</a:t>
            </a:r>
            <a:r>
              <a:rPr lang="en-US" dirty="0" smtClean="0"/>
              <a:t>) -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proiectat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adăugarea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facilităţi</a:t>
            </a:r>
            <a:r>
              <a:rPr lang="en-US" dirty="0" smtClean="0"/>
              <a:t> </a:t>
            </a:r>
            <a:r>
              <a:rPr lang="en-US" dirty="0" err="1" smtClean="0"/>
              <a:t>suplimentare</a:t>
            </a:r>
            <a:r>
              <a:rPr lang="en-US" dirty="0" smtClean="0"/>
              <a:t> </a:t>
            </a:r>
            <a:r>
              <a:rPr lang="en-US" dirty="0" err="1" smtClean="0"/>
              <a:t>neacoperite</a:t>
            </a:r>
            <a:r>
              <a:rPr lang="en-US" dirty="0" smtClean="0"/>
              <a:t> de </a:t>
            </a:r>
            <a:r>
              <a:rPr lang="en-US" dirty="0" err="1" smtClean="0"/>
              <a:t>antetul</a:t>
            </a:r>
            <a:r>
              <a:rPr lang="en-US" dirty="0" smtClean="0"/>
              <a:t> </a:t>
            </a:r>
            <a:r>
              <a:rPr lang="en-US" dirty="0" err="1" smtClean="0"/>
              <a:t>obişnuit</a:t>
            </a:r>
            <a:r>
              <a:rPr lang="en-US" dirty="0" smtClean="0"/>
              <a:t>. </a:t>
            </a:r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importantă</a:t>
            </a:r>
            <a:r>
              <a:rPr lang="en-US" dirty="0" smtClean="0"/>
              <a:t> </a:t>
            </a:r>
            <a:r>
              <a:rPr lang="en-US" dirty="0" err="1" smtClean="0"/>
              <a:t>opţiune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aceea</a:t>
            </a:r>
            <a:r>
              <a:rPr lang="en-US" dirty="0" smtClean="0"/>
              <a:t> care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fiecărei</a:t>
            </a:r>
            <a:r>
              <a:rPr lang="en-US" dirty="0" smtClean="0"/>
              <a:t> </a:t>
            </a:r>
            <a:r>
              <a:rPr lang="en-US" dirty="0" err="1" smtClean="0"/>
              <a:t>maşini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specifice</a:t>
            </a:r>
            <a:r>
              <a:rPr lang="en-US" dirty="0" smtClean="0"/>
              <a:t> </a:t>
            </a:r>
            <a:r>
              <a:rPr lang="en-US" dirty="0" err="1" smtClean="0"/>
              <a:t>încărcarea</a:t>
            </a:r>
            <a:r>
              <a:rPr lang="en-US" dirty="0" smtClean="0"/>
              <a:t> </a:t>
            </a:r>
            <a:r>
              <a:rPr lang="en-US" dirty="0" err="1" smtClean="0"/>
              <a:t>maximă</a:t>
            </a:r>
            <a:r>
              <a:rPr lang="en-US" dirty="0" smtClean="0"/>
              <a:t> de </a:t>
            </a:r>
            <a:r>
              <a:rPr lang="en-US" dirty="0" err="1" smtClean="0"/>
              <a:t>informaţie</a:t>
            </a:r>
            <a:r>
              <a:rPr lang="en-US" dirty="0" smtClean="0"/>
              <a:t> </a:t>
            </a:r>
            <a:r>
              <a:rPr lang="en-US" dirty="0" err="1" smtClean="0"/>
              <a:t>utilă</a:t>
            </a:r>
            <a:r>
              <a:rPr lang="en-US" dirty="0" smtClean="0"/>
              <a:t> TCP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dispusă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o </a:t>
            </a:r>
            <a:r>
              <a:rPr lang="en-US" dirty="0" err="1" smtClean="0"/>
              <a:t>accepte</a:t>
            </a:r>
            <a:r>
              <a:rPr lang="en-US" dirty="0" smtClean="0"/>
              <a:t>; </a:t>
            </a:r>
          </a:p>
          <a:p>
            <a:r>
              <a:rPr lang="en-US" dirty="0" smtClean="0"/>
              <a:t>● Date - </a:t>
            </a:r>
            <a:r>
              <a:rPr lang="en-US" dirty="0" err="1" smtClean="0"/>
              <a:t>Datele</a:t>
            </a:r>
            <a:r>
              <a:rPr lang="en-US" dirty="0" smtClean="0"/>
              <a:t> </a:t>
            </a:r>
            <a:r>
              <a:rPr lang="en-US" dirty="0" err="1" smtClean="0"/>
              <a:t>protocolului</a:t>
            </a:r>
            <a:r>
              <a:rPr lang="en-US" dirty="0" smtClean="0"/>
              <a:t> </a:t>
            </a:r>
            <a:r>
              <a:rPr lang="en-US" dirty="0" err="1" smtClean="0"/>
              <a:t>nivelului</a:t>
            </a:r>
            <a:r>
              <a:rPr lang="en-US" dirty="0" smtClean="0"/>
              <a:t> superior;</a:t>
            </a:r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10555"/>
          <a:stretch/>
        </p:blipFill>
        <p:spPr bwMode="auto">
          <a:xfrm>
            <a:off x="262928" y="0"/>
            <a:ext cx="8881071" cy="2728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8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Reasamblarea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ordine</a:t>
            </a:r>
            <a:r>
              <a:rPr lang="en-US" i="1" dirty="0"/>
              <a:t> a </a:t>
            </a:r>
            <a:r>
              <a:rPr lang="en-US" i="1" dirty="0" err="1"/>
              <a:t>segmentelor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3828"/>
            <a:ext cx="12192000" cy="1738551"/>
          </a:xfrm>
        </p:spPr>
        <p:txBody>
          <a:bodyPr/>
          <a:lstStyle/>
          <a:p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alocate</a:t>
            </a:r>
            <a:r>
              <a:rPr lang="en-US" dirty="0"/>
              <a:t> </a:t>
            </a:r>
            <a:r>
              <a:rPr lang="en-US" dirty="0" err="1"/>
              <a:t>numere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antetul</a:t>
            </a:r>
            <a:r>
              <a:rPr lang="en-US" dirty="0"/>
              <a:t> </a:t>
            </a:r>
            <a:r>
              <a:rPr lang="en-US" dirty="0" err="1"/>
              <a:t>fiecărui</a:t>
            </a:r>
            <a:r>
              <a:rPr lang="en-US" dirty="0"/>
              <a:t> segment.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instalării</a:t>
            </a:r>
            <a:r>
              <a:rPr lang="en-US" dirty="0"/>
              <a:t> </a:t>
            </a:r>
            <a:r>
              <a:rPr lang="en-US" dirty="0" err="1"/>
              <a:t>sesiunii</a:t>
            </a:r>
            <a:r>
              <a:rPr lang="en-US" dirty="0"/>
              <a:t>, un </a:t>
            </a:r>
            <a:r>
              <a:rPr lang="en-US" dirty="0" err="1"/>
              <a:t>număr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</a:t>
            </a:r>
            <a:r>
              <a:rPr lang="en-US" dirty="0" err="1"/>
              <a:t>iniţial</a:t>
            </a:r>
            <a:r>
              <a:rPr lang="en-US" dirty="0"/>
              <a:t> (ISN)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setat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număr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</a:t>
            </a:r>
            <a:r>
              <a:rPr lang="en-US" dirty="0" err="1"/>
              <a:t>iniţial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de </a:t>
            </a:r>
            <a:r>
              <a:rPr lang="en-US" dirty="0" err="1"/>
              <a:t>pornire</a:t>
            </a:r>
            <a:r>
              <a:rPr lang="en-US" dirty="0"/>
              <a:t> a </a:t>
            </a:r>
            <a:r>
              <a:rPr lang="en-US" dirty="0" err="1"/>
              <a:t>octeţilor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sesiune</a:t>
            </a:r>
            <a:r>
              <a:rPr lang="en-US" dirty="0"/>
              <a:t>, care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transmişi</a:t>
            </a:r>
            <a:r>
              <a:rPr lang="en-US" dirty="0"/>
              <a:t> la </a:t>
            </a:r>
            <a:r>
              <a:rPr lang="en-US" dirty="0" err="1"/>
              <a:t>receptoar</a:t>
            </a:r>
            <a:r>
              <a:rPr lang="en-US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16423"/>
          <a:stretch/>
        </p:blipFill>
        <p:spPr bwMode="auto">
          <a:xfrm>
            <a:off x="1324601" y="2763628"/>
            <a:ext cx="8288956" cy="3557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08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897578" cy="475134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Controlul</a:t>
            </a:r>
            <a:r>
              <a:rPr lang="en-US" i="1" dirty="0"/>
              <a:t> </a:t>
            </a:r>
            <a:r>
              <a:rPr lang="en-US" i="1" dirty="0" err="1"/>
              <a:t>congestiei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smtClean="0"/>
              <a:t>TCP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8541"/>
            <a:ext cx="12192000" cy="5188422"/>
          </a:xfrm>
        </p:spPr>
        <p:txBody>
          <a:bodyPr/>
          <a:lstStyle/>
          <a:p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funcţiile</a:t>
            </a:r>
            <a:r>
              <a:rPr lang="en-US" dirty="0"/>
              <a:t> </a:t>
            </a:r>
            <a:r>
              <a:rPr lang="en-US" dirty="0" err="1"/>
              <a:t>protocolului</a:t>
            </a:r>
            <a:r>
              <a:rPr lang="en-US" dirty="0"/>
              <a:t> TCP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asigure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segment </a:t>
            </a:r>
            <a:r>
              <a:rPr lang="en-US" dirty="0" err="1"/>
              <a:t>ajunge</a:t>
            </a:r>
            <a:r>
              <a:rPr lang="en-US" dirty="0"/>
              <a:t> la </a:t>
            </a:r>
            <a:r>
              <a:rPr lang="en-US" dirty="0" err="1"/>
              <a:t>destinaţie</a:t>
            </a:r>
            <a:r>
              <a:rPr lang="en-US" dirty="0" smtClean="0"/>
              <a:t>.</a:t>
            </a:r>
          </a:p>
          <a:p>
            <a:r>
              <a:rPr lang="en-US" dirty="0"/>
              <a:t>TCP </a:t>
            </a:r>
            <a:r>
              <a:rPr lang="en-US" dirty="0" err="1"/>
              <a:t>foloseşte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confirmare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segmentele</a:t>
            </a:r>
            <a:r>
              <a:rPr lang="en-US" dirty="0"/>
              <a:t> </a:t>
            </a:r>
            <a:r>
              <a:rPr lang="en-US" dirty="0" err="1"/>
              <a:t>trimise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la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indica</a:t>
            </a:r>
            <a:r>
              <a:rPr lang="en-US" dirty="0"/>
              <a:t> </a:t>
            </a:r>
            <a:r>
              <a:rPr lang="en-US" dirty="0" err="1"/>
              <a:t>octetul</a:t>
            </a:r>
            <a:r>
              <a:rPr lang="en-US" dirty="0"/>
              <a:t> </a:t>
            </a:r>
            <a:r>
              <a:rPr lang="en-US" dirty="0" err="1"/>
              <a:t>următor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sesiune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receptorul</a:t>
            </a:r>
            <a:r>
              <a:rPr lang="en-US" dirty="0"/>
              <a:t> se </a:t>
            </a:r>
            <a:r>
              <a:rPr lang="en-US" dirty="0" err="1"/>
              <a:t>aşteaptă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-l </a:t>
            </a:r>
            <a:r>
              <a:rPr lang="en-US" dirty="0" err="1"/>
              <a:t>primească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se </a:t>
            </a:r>
            <a:r>
              <a:rPr lang="en-US" dirty="0" err="1"/>
              <a:t>numeşte</a:t>
            </a:r>
            <a:r>
              <a:rPr lang="en-US" dirty="0"/>
              <a:t> </a:t>
            </a:r>
            <a:r>
              <a:rPr lang="en-US" dirty="0" err="1"/>
              <a:t>confirmare</a:t>
            </a:r>
            <a:r>
              <a:rPr lang="en-US" dirty="0"/>
              <a:t> (acknowledgement). </a:t>
            </a:r>
            <a:endParaRPr lang="en-US" dirty="0" smtClean="0"/>
          </a:p>
          <a:p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conexiune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fapt</a:t>
            </a:r>
            <a:r>
              <a:rPr lang="en-US" dirty="0"/>
              <a:t> un </a:t>
            </a:r>
            <a:r>
              <a:rPr lang="en-US" dirty="0" err="1"/>
              <a:t>ansamblu</a:t>
            </a:r>
            <a:r>
              <a:rPr lang="en-US" dirty="0"/>
              <a:t> de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sesiuni</a:t>
            </a:r>
            <a:r>
              <a:rPr lang="en-US" dirty="0"/>
              <a:t>,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direcţie</a:t>
            </a:r>
            <a:r>
              <a:rPr lang="en-US" dirty="0"/>
              <a:t>. </a:t>
            </a:r>
            <a:r>
              <a:rPr lang="en-US" dirty="0" err="1"/>
              <a:t>Numerele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numerele</a:t>
            </a:r>
            <a:r>
              <a:rPr lang="en-US" dirty="0"/>
              <a:t> de </a:t>
            </a:r>
            <a:r>
              <a:rPr lang="en-US" dirty="0" err="1"/>
              <a:t>confirmare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direcţii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Mecanismul</a:t>
            </a:r>
            <a:r>
              <a:rPr lang="en-US" dirty="0"/>
              <a:t> de feedback TCP </a:t>
            </a:r>
            <a:r>
              <a:rPr lang="en-US" dirty="0" err="1"/>
              <a:t>ajustează</a:t>
            </a:r>
            <a:r>
              <a:rPr lang="en-US" dirty="0"/>
              <a:t> rata </a:t>
            </a:r>
            <a:r>
              <a:rPr lang="en-US" dirty="0" err="1"/>
              <a:t>efectivă</a:t>
            </a:r>
            <a:r>
              <a:rPr lang="en-US" dirty="0"/>
              <a:t> de </a:t>
            </a:r>
            <a:r>
              <a:rPr lang="en-US" dirty="0" err="1"/>
              <a:t>transmitere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 la </a:t>
            </a:r>
            <a:r>
              <a:rPr lang="en-US" dirty="0" err="1"/>
              <a:t>debitul</a:t>
            </a:r>
            <a:r>
              <a:rPr lang="en-US" dirty="0"/>
              <a:t> maxim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reţeaua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destinaţie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pot </a:t>
            </a:r>
            <a:r>
              <a:rPr lang="en-US" dirty="0" err="1"/>
              <a:t>suporta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pierderi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0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b="9322"/>
          <a:stretch/>
        </p:blipFill>
        <p:spPr bwMode="auto">
          <a:xfrm>
            <a:off x="1033910" y="565199"/>
            <a:ext cx="10322751" cy="5147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925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3521529" cy="734785"/>
          </a:xfrm>
        </p:spPr>
        <p:txBody>
          <a:bodyPr>
            <a:normAutofit/>
          </a:bodyPr>
          <a:lstStyle/>
          <a:p>
            <a:r>
              <a:rPr lang="en-US" b="1" dirty="0" err="1"/>
              <a:t>Protocolul</a:t>
            </a:r>
            <a:r>
              <a:rPr lang="en-US" b="1" dirty="0"/>
              <a:t> </a:t>
            </a:r>
            <a:r>
              <a:rPr lang="en-US" b="1" dirty="0" smtClean="0"/>
              <a:t>UDP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1354"/>
            <a:ext cx="12192000" cy="53134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UDP </a:t>
            </a:r>
            <a:r>
              <a:rPr lang="en-US" dirty="0" err="1"/>
              <a:t>este</a:t>
            </a:r>
            <a:r>
              <a:rPr lang="en-US" dirty="0"/>
              <a:t> un protocol </a:t>
            </a:r>
            <a:r>
              <a:rPr lang="en-US" dirty="0" err="1"/>
              <a:t>simplu</a:t>
            </a:r>
            <a:r>
              <a:rPr lang="en-US" dirty="0"/>
              <a:t> care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funcţiile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ale </a:t>
            </a:r>
            <a:r>
              <a:rPr lang="en-US" dirty="0" err="1"/>
              <a:t>nivelului</a:t>
            </a:r>
            <a:r>
              <a:rPr lang="en-US" dirty="0"/>
              <a:t> transport. </a:t>
            </a:r>
            <a:r>
              <a:rPr lang="en-US" dirty="0" err="1"/>
              <a:t>Protocolul</a:t>
            </a:r>
            <a:r>
              <a:rPr lang="en-US" dirty="0"/>
              <a:t> UDP nu </a:t>
            </a:r>
            <a:r>
              <a:rPr lang="en-US" dirty="0" err="1"/>
              <a:t>stabileşte</a:t>
            </a:r>
            <a:r>
              <a:rPr lang="en-US" dirty="0"/>
              <a:t> o </a:t>
            </a:r>
            <a:r>
              <a:rPr lang="en-US" dirty="0" err="1"/>
              <a:t>conexiune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destinaţie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a </a:t>
            </a:r>
            <a:r>
              <a:rPr lang="en-US" dirty="0" err="1"/>
              <a:t>transmite</a:t>
            </a:r>
            <a:r>
              <a:rPr lang="en-US" dirty="0"/>
              <a:t> date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furnizează</a:t>
            </a:r>
            <a:r>
              <a:rPr lang="en-US" dirty="0"/>
              <a:t> o </a:t>
            </a:r>
            <a:r>
              <a:rPr lang="en-US" dirty="0" err="1"/>
              <a:t>încărcătură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</a:t>
            </a:r>
            <a:r>
              <a:rPr lang="en-US" dirty="0" err="1"/>
              <a:t>transportului</a:t>
            </a:r>
            <a:r>
              <a:rPr lang="en-US" dirty="0"/>
              <a:t> de date,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faptului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antetul</a:t>
            </a:r>
            <a:r>
              <a:rPr lang="en-US" dirty="0"/>
              <a:t> </a:t>
            </a:r>
            <a:r>
              <a:rPr lang="en-US" dirty="0" err="1"/>
              <a:t>datagramei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mic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nu </a:t>
            </a:r>
            <a:r>
              <a:rPr lang="en-US" dirty="0" err="1"/>
              <a:t>administrează</a:t>
            </a:r>
            <a:r>
              <a:rPr lang="en-US" dirty="0"/>
              <a:t> </a:t>
            </a:r>
            <a:r>
              <a:rPr lang="en-US" dirty="0" err="1"/>
              <a:t>traficul</a:t>
            </a:r>
            <a:r>
              <a:rPr lang="en-US" dirty="0"/>
              <a:t> </a:t>
            </a:r>
            <a:r>
              <a:rPr lang="en-US" dirty="0" err="1"/>
              <a:t>reţelei</a:t>
            </a:r>
            <a:r>
              <a:rPr lang="en-US" dirty="0"/>
              <a:t>. </a:t>
            </a:r>
          </a:p>
          <a:p>
            <a:r>
              <a:rPr lang="en-US" dirty="0" err="1"/>
              <a:t>Deoarece</a:t>
            </a:r>
            <a:r>
              <a:rPr lang="en-US" dirty="0"/>
              <a:t> UDP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orientat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conexiune</a:t>
            </a:r>
            <a:r>
              <a:rPr lang="en-US" dirty="0"/>
              <a:t>, </a:t>
            </a:r>
            <a:r>
              <a:rPr lang="en-US" dirty="0" err="1"/>
              <a:t>sesiunile</a:t>
            </a:r>
            <a:r>
              <a:rPr lang="en-US" dirty="0"/>
              <a:t> 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ca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loc</a:t>
            </a:r>
            <a:r>
              <a:rPr lang="en-US" dirty="0"/>
              <a:t>, cum se </a:t>
            </a:r>
            <a:r>
              <a:rPr lang="en-US" dirty="0" err="1"/>
              <a:t>întâmplă</a:t>
            </a:r>
            <a:r>
              <a:rPr lang="en-US" dirty="0"/>
              <a:t> cu TCP. UDP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declarat</a:t>
            </a:r>
            <a:r>
              <a:rPr lang="en-US" dirty="0"/>
              <a:t> a fi </a:t>
            </a:r>
            <a:r>
              <a:rPr lang="en-US" dirty="0" err="1"/>
              <a:t>bazat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tranzacţii</a:t>
            </a:r>
            <a:r>
              <a:rPr lang="en-US" dirty="0"/>
              <a:t>. Cu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cuvinte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o </a:t>
            </a:r>
            <a:r>
              <a:rPr lang="en-US" dirty="0" err="1"/>
              <a:t>aplicaţie</a:t>
            </a:r>
            <a:r>
              <a:rPr lang="en-US" dirty="0"/>
              <a:t> are de </a:t>
            </a:r>
            <a:r>
              <a:rPr lang="en-US" dirty="0" err="1"/>
              <a:t>transmis</a:t>
            </a:r>
            <a:r>
              <a:rPr lang="en-US" dirty="0"/>
              <a:t> date,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trimite</a:t>
            </a:r>
            <a:r>
              <a:rPr lang="en-US" dirty="0"/>
              <a:t>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acele</a:t>
            </a:r>
            <a:r>
              <a:rPr lang="en-US" dirty="0"/>
              <a:t> date.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 </a:t>
            </a:r>
            <a:r>
              <a:rPr lang="en-US" dirty="0"/>
              <a:t>parte din </a:t>
            </a:r>
            <a:r>
              <a:rPr lang="en-US" dirty="0" err="1"/>
              <a:t>protocoalele</a:t>
            </a:r>
            <a:r>
              <a:rPr lang="en-US" dirty="0"/>
              <a:t> </a:t>
            </a:r>
            <a:r>
              <a:rPr lang="en-US" dirty="0" err="1"/>
              <a:t>nivelului</a:t>
            </a:r>
            <a:r>
              <a:rPr lang="en-US" dirty="0"/>
              <a:t> </a:t>
            </a:r>
            <a:r>
              <a:rPr lang="en-US" dirty="0" err="1"/>
              <a:t>Aplicaţie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utilizează</a:t>
            </a:r>
            <a:r>
              <a:rPr lang="en-US" dirty="0"/>
              <a:t> UDP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următoarele</a:t>
            </a:r>
            <a:r>
              <a:rPr lang="en-US" dirty="0"/>
              <a:t>:</a:t>
            </a:r>
          </a:p>
          <a:p>
            <a:r>
              <a:rPr lang="en-US" dirty="0" smtClean="0"/>
              <a:t>DNS </a:t>
            </a:r>
            <a:r>
              <a:rPr lang="en-US" dirty="0"/>
              <a:t>(Domain Name System);</a:t>
            </a:r>
          </a:p>
          <a:p>
            <a:r>
              <a:rPr lang="en-US" dirty="0" smtClean="0"/>
              <a:t>SNMP </a:t>
            </a:r>
            <a:r>
              <a:rPr lang="en-US" dirty="0"/>
              <a:t>(Simple Network Management Protocol);</a:t>
            </a:r>
          </a:p>
          <a:p>
            <a:r>
              <a:rPr lang="en-US" dirty="0" smtClean="0"/>
              <a:t>DHCP </a:t>
            </a:r>
            <a:r>
              <a:rPr lang="en-US" dirty="0"/>
              <a:t>(Dynamic Host Configuration Protocol);</a:t>
            </a:r>
          </a:p>
          <a:p>
            <a:r>
              <a:rPr lang="en-US" dirty="0" smtClean="0"/>
              <a:t>RIP </a:t>
            </a:r>
            <a:r>
              <a:rPr lang="en-US" dirty="0"/>
              <a:t>(Routing Information Protocol);</a:t>
            </a:r>
          </a:p>
          <a:p>
            <a:r>
              <a:rPr lang="en-US" dirty="0" smtClean="0"/>
              <a:t>TFTP </a:t>
            </a:r>
            <a:r>
              <a:rPr lang="en-US" dirty="0"/>
              <a:t>(Trivial File Transfer Protocol);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6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5772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Caracteristicile</a:t>
            </a:r>
            <a:r>
              <a:rPr lang="en-US" i="1" dirty="0"/>
              <a:t> </a:t>
            </a:r>
            <a:r>
              <a:rPr lang="en-US" i="1" dirty="0" err="1"/>
              <a:t>protocolului</a:t>
            </a:r>
            <a:r>
              <a:rPr lang="en-US" i="1" dirty="0"/>
              <a:t> UDP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5772"/>
            <a:ext cx="12192000" cy="3902750"/>
          </a:xfrm>
        </p:spPr>
        <p:txBody>
          <a:bodyPr/>
          <a:lstStyle/>
          <a:p>
            <a:r>
              <a:rPr lang="en-US" dirty="0"/>
              <a:t>UDP </a:t>
            </a:r>
            <a:r>
              <a:rPr lang="en-US" dirty="0" err="1"/>
              <a:t>este</a:t>
            </a:r>
            <a:r>
              <a:rPr lang="en-US" dirty="0"/>
              <a:t> un protocol </a:t>
            </a:r>
            <a:r>
              <a:rPr lang="en-US" dirty="0" err="1"/>
              <a:t>simplu</a:t>
            </a:r>
            <a:r>
              <a:rPr lang="en-US" dirty="0"/>
              <a:t>, cu </a:t>
            </a:r>
            <a:r>
              <a:rPr lang="en-US" dirty="0" err="1"/>
              <a:t>puţine</a:t>
            </a:r>
            <a:r>
              <a:rPr lang="en-US" dirty="0"/>
              <a:t> </a:t>
            </a:r>
            <a:r>
              <a:rPr lang="en-US" dirty="0" err="1"/>
              <a:t>facilităţi</a:t>
            </a:r>
            <a:r>
              <a:rPr lang="en-US" dirty="0"/>
              <a:t>. Nu </a:t>
            </a:r>
            <a:r>
              <a:rPr lang="en-US" dirty="0" err="1"/>
              <a:t>realizează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, a </a:t>
            </a:r>
            <a:r>
              <a:rPr lang="en-US" dirty="0" err="1"/>
              <a:t>erorilor</a:t>
            </a:r>
            <a:r>
              <a:rPr lang="en-US" dirty="0"/>
              <a:t>, nu </a:t>
            </a:r>
            <a:r>
              <a:rPr lang="en-US" dirty="0" err="1"/>
              <a:t>retransmite</a:t>
            </a:r>
            <a:r>
              <a:rPr lang="en-US" dirty="0"/>
              <a:t> </a:t>
            </a:r>
            <a:r>
              <a:rPr lang="en-US" dirty="0" err="1"/>
              <a:t>datagrame</a:t>
            </a:r>
            <a:r>
              <a:rPr lang="en-US" dirty="0"/>
              <a:t> </a:t>
            </a:r>
            <a:r>
              <a:rPr lang="en-US" dirty="0" err="1"/>
              <a:t>pierdute</a:t>
            </a:r>
            <a:r>
              <a:rPr lang="en-US" dirty="0"/>
              <a:t> etc. El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IP-</a:t>
            </a:r>
            <a:r>
              <a:rPr lang="en-US" dirty="0" err="1"/>
              <a:t>ului</a:t>
            </a:r>
            <a:r>
              <a:rPr lang="en-US" dirty="0"/>
              <a:t> un </a:t>
            </a:r>
            <a:r>
              <a:rPr lang="en-US" dirty="0" err="1"/>
              <a:t>mijloc</a:t>
            </a:r>
            <a:r>
              <a:rPr lang="en-US" dirty="0"/>
              <a:t> de </a:t>
            </a:r>
            <a:r>
              <a:rPr lang="en-US" dirty="0" err="1"/>
              <a:t>multiplexare</a:t>
            </a:r>
            <a:r>
              <a:rPr lang="en-US" dirty="0"/>
              <a:t> a </a:t>
            </a:r>
            <a:r>
              <a:rPr lang="en-US" dirty="0" err="1"/>
              <a:t>proceselor</a:t>
            </a:r>
            <a:r>
              <a:rPr lang="en-US" dirty="0"/>
              <a:t> (</a:t>
            </a:r>
            <a:r>
              <a:rPr lang="en-US" dirty="0" err="1"/>
              <a:t>aplicaţiilor</a:t>
            </a:r>
            <a:r>
              <a:rPr lang="en-US" dirty="0"/>
              <a:t>)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porturile</a:t>
            </a:r>
            <a:r>
              <a:rPr lang="en-US" dirty="0"/>
              <a:t> de </a:t>
            </a:r>
            <a:r>
              <a:rPr lang="en-US" dirty="0" err="1"/>
              <a:t>nivel</a:t>
            </a:r>
            <a:r>
              <a:rPr lang="en-US" dirty="0"/>
              <a:t> transport</a:t>
            </a:r>
            <a:r>
              <a:rPr lang="en-US" dirty="0" smtClean="0"/>
              <a:t>.</a:t>
            </a:r>
          </a:p>
          <a:p>
            <a:r>
              <a:rPr lang="en-US" dirty="0"/>
              <a:t>Este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transferurile</a:t>
            </a:r>
            <a:r>
              <a:rPr lang="en-US" dirty="0"/>
              <a:t> </a:t>
            </a:r>
            <a:r>
              <a:rPr lang="en-US" dirty="0" err="1"/>
              <a:t>scurte</a:t>
            </a:r>
            <a:r>
              <a:rPr lang="en-US" dirty="0"/>
              <a:t> de date, gen </a:t>
            </a:r>
            <a:r>
              <a:rPr lang="en-US" dirty="0" err="1"/>
              <a:t>întrebare</a:t>
            </a:r>
            <a:r>
              <a:rPr lang="en-US" dirty="0"/>
              <a:t> – </a:t>
            </a:r>
            <a:r>
              <a:rPr lang="en-US" dirty="0" err="1"/>
              <a:t>răspuns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aplicaţiile</a:t>
            </a:r>
            <a:r>
              <a:rPr lang="en-US" dirty="0"/>
              <a:t> client - server</a:t>
            </a:r>
            <a:r>
              <a:rPr lang="en-US" dirty="0" smtClean="0"/>
              <a:t>.</a:t>
            </a:r>
          </a:p>
          <a:p>
            <a:r>
              <a:rPr lang="en-US" dirty="0"/>
              <a:t>UDP nu </a:t>
            </a:r>
            <a:r>
              <a:rPr lang="en-US" dirty="0" err="1"/>
              <a:t>ţine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 de </a:t>
            </a:r>
            <a:r>
              <a:rPr lang="en-US" dirty="0" err="1"/>
              <a:t>numerele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cum le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protocolul</a:t>
            </a:r>
            <a:r>
              <a:rPr lang="en-US" dirty="0"/>
              <a:t> TCP. UDP nu are </a:t>
            </a:r>
            <a:r>
              <a:rPr lang="en-US" dirty="0" err="1"/>
              <a:t>nici</a:t>
            </a:r>
            <a:r>
              <a:rPr lang="en-US" dirty="0"/>
              <a:t> o </a:t>
            </a:r>
            <a:r>
              <a:rPr lang="en-US" dirty="0" err="1"/>
              <a:t>modalitate</a:t>
            </a:r>
            <a:r>
              <a:rPr lang="en-US" dirty="0"/>
              <a:t> de a </a:t>
            </a:r>
            <a:r>
              <a:rPr lang="en-US" dirty="0" err="1"/>
              <a:t>reordona</a:t>
            </a:r>
            <a:r>
              <a:rPr lang="en-US" dirty="0"/>
              <a:t> </a:t>
            </a:r>
            <a:r>
              <a:rPr lang="en-US" dirty="0" err="1"/>
              <a:t>datagramele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ordinea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transmise</a:t>
            </a:r>
            <a:r>
              <a:rPr lang="en-US" dirty="0"/>
              <a:t>.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b="10337"/>
          <a:stretch/>
        </p:blipFill>
        <p:spPr bwMode="auto">
          <a:xfrm>
            <a:off x="5972939" y="4223603"/>
            <a:ext cx="5864834" cy="2634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Модели OSI и TCP/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4" y="4463137"/>
            <a:ext cx="4040868" cy="23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7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46" y="0"/>
            <a:ext cx="10515600" cy="729049"/>
          </a:xfrm>
        </p:spPr>
        <p:txBody>
          <a:bodyPr/>
          <a:lstStyle/>
          <a:p>
            <a:r>
              <a:rPr lang="en-US" i="1" dirty="0" err="1"/>
              <a:t>Antetul</a:t>
            </a:r>
            <a:r>
              <a:rPr lang="en-US" i="1" dirty="0"/>
              <a:t> </a:t>
            </a:r>
            <a:r>
              <a:rPr lang="en-US" i="1" dirty="0" err="1"/>
              <a:t>datagramei</a:t>
            </a:r>
            <a:r>
              <a:rPr lang="en-US" i="1" dirty="0"/>
              <a:t> UDP 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12819"/>
          <a:stretch/>
        </p:blipFill>
        <p:spPr bwMode="auto">
          <a:xfrm>
            <a:off x="504568" y="879175"/>
            <a:ext cx="10515600" cy="221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535983"/>
            <a:ext cx="1219199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sursă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- 16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octeţi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port al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celui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apelul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destinaţie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- 16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octeţi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port de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destinaţie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celui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apelat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Câmpurile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sursă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destinaţie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punctele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finale ale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conexiunii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constituie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totodată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identificator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conexiunii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Lungime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antetului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16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octeţi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include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antetul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Suma de control – 16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octeţi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câmpurilor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date,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verificare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2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637" y="179775"/>
            <a:ext cx="10515600" cy="72227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Comparaţie</a:t>
            </a:r>
            <a:r>
              <a:rPr lang="en-US" b="1" dirty="0"/>
              <a:t> </a:t>
            </a:r>
            <a:r>
              <a:rPr lang="en-US" b="1" dirty="0" err="1"/>
              <a:t>între</a:t>
            </a:r>
            <a:r>
              <a:rPr lang="en-US" b="1" dirty="0"/>
              <a:t> </a:t>
            </a:r>
            <a:r>
              <a:rPr lang="en-US" b="1" dirty="0" err="1"/>
              <a:t>protocoalele</a:t>
            </a:r>
            <a:r>
              <a:rPr lang="en-US" b="1" dirty="0"/>
              <a:t> de </a:t>
            </a:r>
            <a:r>
              <a:rPr lang="en-US" b="1" dirty="0" err="1"/>
              <a:t>nivel</a:t>
            </a:r>
            <a:r>
              <a:rPr lang="en-US" b="1" dirty="0"/>
              <a:t> transport 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998" t="8896" r="14265" b="1182"/>
          <a:stretch/>
        </p:blipFill>
        <p:spPr bwMode="auto">
          <a:xfrm>
            <a:off x="408269" y="1010218"/>
            <a:ext cx="11160890" cy="5464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156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486"/>
          </a:xfrm>
        </p:spPr>
        <p:txBody>
          <a:bodyPr>
            <a:normAutofit fontScale="90000"/>
          </a:bodyPr>
          <a:lstStyle/>
          <a:p>
            <a:r>
              <a:rPr lang="en-US" dirty="0"/>
              <a:t>NIVELUL </a:t>
            </a:r>
            <a:r>
              <a:rPr lang="en-US" dirty="0" smtClean="0"/>
              <a:t>TRANSPORT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220" t="849" r="2503" b="11240"/>
          <a:stretch/>
        </p:blipFill>
        <p:spPr bwMode="auto">
          <a:xfrm>
            <a:off x="497496" y="1025612"/>
            <a:ext cx="9560904" cy="5705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743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O OSI and TCP/IP Model Comparison OSI Model ( Open System... | Osi model,  Osi layer, Compute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14"/>
            <a:ext cx="12192000" cy="63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1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350"/>
            <a:ext cx="12192000" cy="6672649"/>
          </a:xfrm>
        </p:spPr>
        <p:txBody>
          <a:bodyPr/>
          <a:lstStyle/>
          <a:p>
            <a:r>
              <a:rPr lang="en-US" b="1" dirty="0"/>
              <a:t>are ca </a:t>
            </a:r>
            <a:r>
              <a:rPr lang="en-US" b="1" dirty="0" err="1"/>
              <a:t>sarcină</a:t>
            </a:r>
            <a:r>
              <a:rPr lang="en-US" b="1" dirty="0"/>
              <a:t> </a:t>
            </a:r>
            <a:r>
              <a:rPr lang="en-US" b="1" dirty="0" err="1"/>
              <a:t>transportul</a:t>
            </a:r>
            <a:r>
              <a:rPr lang="en-US" b="1" dirty="0"/>
              <a:t> </a:t>
            </a:r>
            <a:r>
              <a:rPr lang="en-US" b="1" dirty="0" err="1"/>
              <a:t>datelor</a:t>
            </a:r>
            <a:r>
              <a:rPr lang="en-US" b="1" dirty="0"/>
              <a:t> de la </a:t>
            </a:r>
            <a:r>
              <a:rPr lang="en-US" b="1" dirty="0" err="1"/>
              <a:t>sursă</a:t>
            </a:r>
            <a:r>
              <a:rPr lang="en-US" b="1" dirty="0"/>
              <a:t> la </a:t>
            </a:r>
            <a:r>
              <a:rPr lang="en-US" b="1" dirty="0" err="1"/>
              <a:t>destinaţie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mod </a:t>
            </a:r>
            <a:r>
              <a:rPr lang="en-US" dirty="0" err="1"/>
              <a:t>sigur</a:t>
            </a:r>
            <a:r>
              <a:rPr lang="en-US" dirty="0"/>
              <a:t>, </a:t>
            </a:r>
            <a:r>
              <a:rPr lang="en-US" dirty="0" err="1"/>
              <a:t>eficace</a:t>
            </a:r>
            <a:r>
              <a:rPr lang="en-US" dirty="0"/>
              <a:t> din </a:t>
            </a:r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al </a:t>
            </a:r>
            <a:r>
              <a:rPr lang="en-US" dirty="0" err="1"/>
              <a:t>costurilor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b="1" i="1" dirty="0"/>
              <a:t>independent de </a:t>
            </a:r>
            <a:r>
              <a:rPr lang="en-US" b="1" i="1" dirty="0" err="1"/>
              <a:t>reţeaua</a:t>
            </a:r>
            <a:r>
              <a:rPr lang="en-US" b="1" i="1" dirty="0"/>
              <a:t> </a:t>
            </a:r>
            <a:r>
              <a:rPr lang="en-US" b="1" i="1" dirty="0" err="1"/>
              <a:t>fizică</a:t>
            </a:r>
            <a:r>
              <a:rPr lang="en-US" b="1" i="1" dirty="0"/>
              <a:t> </a:t>
            </a:r>
            <a:r>
              <a:rPr lang="en-US" dirty="0" err="1"/>
              <a:t>utilizată</a:t>
            </a:r>
            <a:r>
              <a:rPr lang="en-US" dirty="0" smtClean="0"/>
              <a:t>.</a:t>
            </a:r>
          </a:p>
          <a:p>
            <a:r>
              <a:rPr lang="en-US" dirty="0" err="1"/>
              <a:t>separă</a:t>
            </a:r>
            <a:r>
              <a:rPr lang="en-US" dirty="0"/>
              <a:t> </a:t>
            </a:r>
            <a:r>
              <a:rPr lang="en-US" dirty="0" err="1"/>
              <a:t>nivelurile</a:t>
            </a:r>
            <a:r>
              <a:rPr lang="en-US" dirty="0"/>
              <a:t> orientate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 (5, 6 </a:t>
            </a:r>
            <a:r>
              <a:rPr lang="en-US" dirty="0" err="1"/>
              <a:t>şi</a:t>
            </a:r>
            <a:r>
              <a:rPr lang="en-US" dirty="0"/>
              <a:t> 7 - </a:t>
            </a:r>
            <a:r>
              <a:rPr lang="en-US" dirty="0" err="1"/>
              <a:t>destinate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asigure</a:t>
            </a:r>
            <a:r>
              <a:rPr lang="en-US" dirty="0"/>
              <a:t> </a:t>
            </a:r>
            <a:r>
              <a:rPr lang="en-US" dirty="0" err="1"/>
              <a:t>livrarea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calculatoarele</a:t>
            </a:r>
            <a:r>
              <a:rPr lang="en-US" dirty="0"/>
              <a:t> </a:t>
            </a:r>
            <a:r>
              <a:rPr lang="en-US" dirty="0" err="1"/>
              <a:t>interlocutoare</a:t>
            </a:r>
            <a:r>
              <a:rPr lang="en-US" dirty="0"/>
              <a:t>), de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destinate</a:t>
            </a:r>
            <a:r>
              <a:rPr lang="en-US" dirty="0"/>
              <a:t> </a:t>
            </a:r>
            <a:r>
              <a:rPr lang="en-US" dirty="0" err="1"/>
              <a:t>operării</a:t>
            </a:r>
            <a:r>
              <a:rPr lang="en-US" dirty="0"/>
              <a:t> </a:t>
            </a:r>
            <a:r>
              <a:rPr lang="en-US" dirty="0" err="1"/>
              <a:t>subreţelei</a:t>
            </a:r>
            <a:r>
              <a:rPr lang="en-US" dirty="0"/>
              <a:t> (</a:t>
            </a:r>
            <a:r>
              <a:rPr lang="en-US" dirty="0" err="1"/>
              <a:t>nivelurile</a:t>
            </a:r>
            <a:r>
              <a:rPr lang="en-US" dirty="0"/>
              <a:t> 1, 2 </a:t>
            </a:r>
            <a:r>
              <a:rPr lang="en-US" dirty="0" err="1"/>
              <a:t>şi</a:t>
            </a:r>
            <a:r>
              <a:rPr lang="en-US" dirty="0"/>
              <a:t> 3 - </a:t>
            </a:r>
            <a:r>
              <a:rPr lang="en-US" dirty="0" err="1"/>
              <a:t>responsabile</a:t>
            </a:r>
            <a:r>
              <a:rPr lang="en-US" dirty="0"/>
              <a:t> de </a:t>
            </a:r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mesajelor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reţea</a:t>
            </a:r>
            <a:r>
              <a:rPr lang="en-US" dirty="0"/>
              <a:t>, </a:t>
            </a:r>
            <a:r>
              <a:rPr lang="en-US" dirty="0" err="1"/>
              <a:t>stive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pot </a:t>
            </a:r>
            <a:r>
              <a:rPr lang="en-US" dirty="0" err="1"/>
              <a:t>suferi</a:t>
            </a:r>
            <a:r>
              <a:rPr lang="en-US" dirty="0"/>
              <a:t> </a:t>
            </a:r>
            <a:r>
              <a:rPr lang="en-US" dirty="0" err="1"/>
              <a:t>modificări</a:t>
            </a:r>
            <a:r>
              <a:rPr lang="en-US" dirty="0"/>
              <a:t> de </a:t>
            </a:r>
            <a:r>
              <a:rPr lang="en-US" dirty="0" err="1"/>
              <a:t>implementare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influenţa</a:t>
            </a:r>
            <a:r>
              <a:rPr lang="en-US" dirty="0"/>
              <a:t> </a:t>
            </a:r>
            <a:r>
              <a:rPr lang="en-US" dirty="0" err="1"/>
              <a:t>nivelurile</a:t>
            </a:r>
            <a:r>
              <a:rPr lang="en-US" dirty="0"/>
              <a:t> </a:t>
            </a:r>
            <a:r>
              <a:rPr lang="en-US" dirty="0" err="1"/>
              <a:t>superioare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/>
              <a:t>administrează</a:t>
            </a:r>
            <a:r>
              <a:rPr lang="en-US" dirty="0"/>
              <a:t> </a:t>
            </a:r>
            <a:r>
              <a:rPr lang="en-US" dirty="0" err="1"/>
              <a:t>transmisia</a:t>
            </a:r>
            <a:r>
              <a:rPr lang="en-US" dirty="0"/>
              <a:t> de date de la un computer la </a:t>
            </a:r>
            <a:r>
              <a:rPr lang="en-US" dirty="0" err="1"/>
              <a:t>altul</a:t>
            </a:r>
            <a:r>
              <a:rPr lang="en-US" dirty="0"/>
              <a:t>, </a:t>
            </a:r>
            <a:r>
              <a:rPr lang="en-US" dirty="0" err="1"/>
              <a:t>putând</a:t>
            </a:r>
            <a:r>
              <a:rPr lang="en-US" dirty="0"/>
              <a:t>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, ca de </a:t>
            </a:r>
            <a:r>
              <a:rPr lang="en-US" dirty="0" err="1"/>
              <a:t>exemplu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calitatea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comunicare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siguranţa</a:t>
            </a:r>
            <a:r>
              <a:rPr lang="en-US" dirty="0"/>
              <a:t> </a:t>
            </a:r>
            <a:r>
              <a:rPr lang="en-US" dirty="0" err="1"/>
              <a:t>liniei</a:t>
            </a:r>
            <a:r>
              <a:rPr lang="en-US" dirty="0"/>
              <a:t> de transport, </a:t>
            </a:r>
            <a:r>
              <a:rPr lang="en-US" dirty="0" err="1">
                <a:solidFill>
                  <a:srgbClr val="FF0000"/>
                </a:solidFill>
              </a:rPr>
              <a:t>controlul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detecţia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şi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corecţia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erorilor</a:t>
            </a:r>
            <a:r>
              <a:rPr lang="en-US" dirty="0" smtClean="0"/>
              <a:t>.</a:t>
            </a:r>
          </a:p>
          <a:p>
            <a:r>
              <a:rPr lang="en-US" dirty="0" err="1"/>
              <a:t>funcţiile</a:t>
            </a:r>
            <a:r>
              <a:rPr lang="en-US" dirty="0"/>
              <a:t> </a:t>
            </a:r>
            <a:r>
              <a:rPr lang="en-US" dirty="0" err="1"/>
              <a:t>acestui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a </a:t>
            </a:r>
            <a:r>
              <a:rPr lang="en-US" dirty="0" err="1"/>
              <a:t>împărţi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fi </a:t>
            </a:r>
            <a:r>
              <a:rPr lang="en-US" dirty="0" err="1"/>
              <a:t>transportate</a:t>
            </a:r>
            <a:r>
              <a:rPr lang="en-US" dirty="0"/>
              <a:t> </a:t>
            </a:r>
            <a:r>
              <a:rPr lang="en-US" dirty="0" err="1"/>
              <a:t>uşor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reţea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050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3637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TCP (</a:t>
            </a:r>
            <a:r>
              <a:rPr lang="en-US" dirty="0" err="1"/>
              <a:t>Trasmission</a:t>
            </a:r>
            <a:r>
              <a:rPr lang="en-US" dirty="0"/>
              <a:t> Control Protocol) </a:t>
            </a:r>
            <a:r>
              <a:rPr lang="en-US" dirty="0" err="1"/>
              <a:t>este</a:t>
            </a:r>
            <a:r>
              <a:rPr lang="en-US" dirty="0"/>
              <a:t> un protocol </a:t>
            </a:r>
            <a:r>
              <a:rPr lang="en-US" u="sng" dirty="0" err="1">
                <a:solidFill>
                  <a:srgbClr val="FF0000"/>
                </a:solidFill>
              </a:rPr>
              <a:t>sigur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orientat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pe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conexiune</a:t>
            </a:r>
            <a:r>
              <a:rPr lang="en-US" dirty="0"/>
              <a:t> care </a:t>
            </a:r>
            <a:r>
              <a:rPr lang="en-US" dirty="0" err="1"/>
              <a:t>permite</a:t>
            </a:r>
            <a:r>
              <a:rPr lang="en-US" dirty="0"/>
              <a:t> ca un flux de </a:t>
            </a:r>
            <a:r>
              <a:rPr lang="en-US" dirty="0" err="1"/>
              <a:t>octeţi</a:t>
            </a:r>
            <a:r>
              <a:rPr lang="en-US" dirty="0"/>
              <a:t> </a:t>
            </a:r>
            <a:r>
              <a:rPr lang="en-US" dirty="0" err="1"/>
              <a:t>trimişi</a:t>
            </a:r>
            <a:r>
              <a:rPr lang="en-US" dirty="0"/>
              <a:t> de </a:t>
            </a:r>
            <a:r>
              <a:rPr lang="en-US" dirty="0" err="1"/>
              <a:t>pe</a:t>
            </a:r>
            <a:r>
              <a:rPr lang="en-US" dirty="0"/>
              <a:t> un calculator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ajungă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erori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maşină</a:t>
            </a:r>
            <a:r>
              <a:rPr lang="en-US" dirty="0"/>
              <a:t> din </a:t>
            </a:r>
            <a:r>
              <a:rPr lang="en-US" dirty="0" err="1"/>
              <a:t>reţea</a:t>
            </a:r>
            <a:r>
              <a:rPr lang="en-US" dirty="0"/>
              <a:t>. </a:t>
            </a:r>
            <a:r>
              <a:rPr lang="en-US" dirty="0" err="1"/>
              <a:t>Orientarea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conexiune</a:t>
            </a:r>
            <a:r>
              <a:rPr lang="en-US" dirty="0"/>
              <a:t> nu </a:t>
            </a:r>
            <a:r>
              <a:rPr lang="en-US" dirty="0" err="1"/>
              <a:t>semnifica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un circuit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computerele</a:t>
            </a:r>
            <a:r>
              <a:rPr lang="en-US" dirty="0"/>
              <a:t> care </a:t>
            </a:r>
            <a:r>
              <a:rPr lang="en-US" dirty="0" err="1"/>
              <a:t>comunică</a:t>
            </a:r>
            <a:r>
              <a:rPr lang="en-US" dirty="0"/>
              <a:t>, ci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segmentele</a:t>
            </a:r>
            <a:r>
              <a:rPr lang="en-US" dirty="0"/>
              <a:t> </a:t>
            </a:r>
            <a:r>
              <a:rPr lang="en-US" dirty="0" err="1"/>
              <a:t>nivelului</a:t>
            </a:r>
            <a:r>
              <a:rPr lang="en-US" dirty="0"/>
              <a:t> </a:t>
            </a:r>
            <a:r>
              <a:rPr lang="en-US" dirty="0" err="1"/>
              <a:t>Aplicaţie</a:t>
            </a:r>
            <a:r>
              <a:rPr lang="en-US" dirty="0"/>
              <a:t> </a:t>
            </a:r>
            <a:r>
              <a:rPr lang="en-US" dirty="0" err="1"/>
              <a:t>călătoresc</a:t>
            </a:r>
            <a:r>
              <a:rPr lang="en-US" dirty="0"/>
              <a:t> </a:t>
            </a:r>
            <a:r>
              <a:rPr lang="en-US" dirty="0" err="1"/>
              <a:t>bidirecţional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gazde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conectate</a:t>
            </a:r>
            <a:r>
              <a:rPr lang="en-US" dirty="0"/>
              <a:t> logic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perioadă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 sub </a:t>
            </a:r>
            <a:r>
              <a:rPr lang="en-US" dirty="0" err="1"/>
              <a:t>denumirea</a:t>
            </a:r>
            <a:r>
              <a:rPr lang="en-US" dirty="0"/>
              <a:t> de </a:t>
            </a:r>
            <a:r>
              <a:rPr lang="en-US" u="sng" dirty="0">
                <a:solidFill>
                  <a:srgbClr val="FF0000"/>
                </a:solidFill>
              </a:rPr>
              <a:t>packet switching</a:t>
            </a:r>
            <a:r>
              <a:rPr lang="en-US" dirty="0"/>
              <a:t>. TCP </a:t>
            </a:r>
            <a:r>
              <a:rPr lang="en-US" dirty="0" err="1"/>
              <a:t>fragmentează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octeţi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mesaje</a:t>
            </a:r>
            <a:r>
              <a:rPr lang="en-US" dirty="0"/>
              <a:t> discrete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transmite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nivelului</a:t>
            </a:r>
            <a:r>
              <a:rPr lang="en-US" dirty="0"/>
              <a:t> </a:t>
            </a:r>
            <a:r>
              <a:rPr lang="en-US" dirty="0" err="1"/>
              <a:t>Reţea</a:t>
            </a:r>
            <a:r>
              <a:rPr lang="en-US" dirty="0"/>
              <a:t>. TCP </a:t>
            </a:r>
            <a:r>
              <a:rPr lang="en-US" dirty="0" err="1"/>
              <a:t>tratează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a se </a:t>
            </a:r>
            <a:r>
              <a:rPr lang="en-US" u="sng" dirty="0" err="1">
                <a:solidFill>
                  <a:srgbClr val="FF0000"/>
                </a:solidFill>
              </a:rPr>
              <a:t>asigura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că</a:t>
            </a:r>
            <a:r>
              <a:rPr lang="en-US" u="sng" dirty="0">
                <a:solidFill>
                  <a:srgbClr val="FF0000"/>
                </a:solidFill>
              </a:rPr>
              <a:t> un </a:t>
            </a:r>
            <a:r>
              <a:rPr lang="en-US" u="sng" dirty="0" err="1">
                <a:solidFill>
                  <a:srgbClr val="FF0000"/>
                </a:solidFill>
              </a:rPr>
              <a:t>emiţător</a:t>
            </a:r>
            <a:r>
              <a:rPr lang="en-US" u="sng" dirty="0">
                <a:solidFill>
                  <a:srgbClr val="FF0000"/>
                </a:solidFill>
              </a:rPr>
              <a:t> nu </a:t>
            </a:r>
            <a:r>
              <a:rPr lang="en-US" u="sng" dirty="0" err="1">
                <a:solidFill>
                  <a:srgbClr val="FF0000"/>
                </a:solidFill>
              </a:rPr>
              <a:t>aglomerează</a:t>
            </a:r>
            <a:r>
              <a:rPr lang="en-US" dirty="0"/>
              <a:t> (</a:t>
            </a:r>
            <a:r>
              <a:rPr lang="en-US" dirty="0" err="1"/>
              <a:t>congestionează</a:t>
            </a:r>
            <a:r>
              <a:rPr lang="en-US" dirty="0"/>
              <a:t>) un receptor </a:t>
            </a:r>
            <a:r>
              <a:rPr lang="en-US" dirty="0" err="1"/>
              <a:t>mai</a:t>
            </a:r>
            <a:r>
              <a:rPr lang="en-US" dirty="0"/>
              <a:t> lent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mesaje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prelucreze</a:t>
            </a:r>
            <a:r>
              <a:rPr lang="en-US" dirty="0"/>
              <a:t>.</a:t>
            </a:r>
          </a:p>
          <a:p>
            <a:r>
              <a:rPr lang="en-US" dirty="0"/>
              <a:t>UDP (User Datagram Protocol),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un protocol </a:t>
            </a:r>
            <a:r>
              <a:rPr lang="en-US" u="sng" dirty="0" err="1">
                <a:solidFill>
                  <a:srgbClr val="FF0000"/>
                </a:solidFill>
              </a:rPr>
              <a:t>nesigur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conexiuni</a:t>
            </a:r>
            <a:r>
              <a:rPr lang="en-US" dirty="0"/>
              <a:t>, </a:t>
            </a:r>
            <a:r>
              <a:rPr lang="en-US" dirty="0" err="1"/>
              <a:t>destinat</a:t>
            </a:r>
            <a:r>
              <a:rPr lang="en-US" dirty="0"/>
              <a:t> </a:t>
            </a:r>
            <a:r>
              <a:rPr lang="en-US" dirty="0" err="1"/>
              <a:t>aplicaţiilor</a:t>
            </a:r>
            <a:r>
              <a:rPr lang="en-US" dirty="0"/>
              <a:t> care </a:t>
            </a:r>
            <a:r>
              <a:rPr lang="en-US" dirty="0" err="1"/>
              <a:t>doresc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utilizeze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secvenţiere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control al </a:t>
            </a:r>
            <a:r>
              <a:rPr lang="en-US" dirty="0" err="1"/>
              <a:t>fluxului</a:t>
            </a:r>
            <a:r>
              <a:rPr lang="en-US" dirty="0"/>
              <a:t>. </a:t>
            </a:r>
            <a:r>
              <a:rPr lang="en-US" dirty="0" err="1"/>
              <a:t>Protocolul</a:t>
            </a:r>
            <a:r>
              <a:rPr lang="en-US" dirty="0"/>
              <a:t> UDP </a:t>
            </a:r>
            <a:r>
              <a:rPr lang="en-US" dirty="0" err="1"/>
              <a:t>este</a:t>
            </a:r>
            <a:r>
              <a:rPr lang="en-US" dirty="0"/>
              <a:t>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u="sng" dirty="0" err="1">
                <a:solidFill>
                  <a:srgbClr val="FF0000"/>
                </a:solidFill>
              </a:rPr>
              <a:t>folosit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pentru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interogări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rapide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întrebare-răspuns</a:t>
            </a:r>
            <a:r>
              <a:rPr lang="en-US" u="sng" dirty="0">
                <a:solidFill>
                  <a:srgbClr val="FF0000"/>
                </a:solidFill>
              </a:rPr>
              <a:t>, client-server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u="sng" dirty="0" err="1">
                <a:solidFill>
                  <a:srgbClr val="FF0000"/>
                </a:solidFill>
              </a:rPr>
              <a:t>comunicarea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promptă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este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mai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importatntă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decât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acurateţea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acesteia</a:t>
            </a:r>
            <a:r>
              <a:rPr lang="en-US" dirty="0"/>
              <a:t>, </a:t>
            </a:r>
            <a:r>
              <a:rPr lang="en-US" dirty="0" err="1"/>
              <a:t>aşa</a:t>
            </a:r>
            <a:r>
              <a:rPr lang="en-US" dirty="0"/>
              <a:t> cum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aplicaţiile</a:t>
            </a:r>
            <a:r>
              <a:rPr lang="en-US" dirty="0"/>
              <a:t> de </a:t>
            </a:r>
            <a:r>
              <a:rPr lang="en-US" dirty="0" err="1"/>
              <a:t>transmisie</a:t>
            </a:r>
            <a:r>
              <a:rPr lang="en-US" dirty="0"/>
              <a:t> a </a:t>
            </a:r>
            <a:r>
              <a:rPr lang="en-US" dirty="0" err="1"/>
              <a:t>vorbirii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imaginilor</a:t>
            </a:r>
            <a:r>
              <a:rPr lang="en-US" dirty="0"/>
              <a:t> video. </a:t>
            </a:r>
            <a:endParaRPr lang="en-US" dirty="0" smtClean="0"/>
          </a:p>
          <a:p>
            <a:r>
              <a:rPr lang="en-US" u="sng" dirty="0" err="1" smtClean="0">
                <a:solidFill>
                  <a:srgbClr val="FF0000"/>
                </a:solidFill>
              </a:rPr>
              <a:t>Principala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diferenţă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protocoale</a:t>
            </a:r>
            <a:r>
              <a:rPr lang="en-US" dirty="0"/>
              <a:t> ale </a:t>
            </a:r>
            <a:r>
              <a:rPr lang="en-US" dirty="0" err="1"/>
              <a:t>nivelului</a:t>
            </a:r>
            <a:r>
              <a:rPr lang="en-US" dirty="0"/>
              <a:t> transport (TCP </a:t>
            </a:r>
            <a:r>
              <a:rPr lang="en-US" dirty="0" err="1"/>
              <a:t>şi</a:t>
            </a:r>
            <a:r>
              <a:rPr lang="en-US" dirty="0"/>
              <a:t> UDP), </a:t>
            </a:r>
            <a:r>
              <a:rPr lang="en-US" u="sng" dirty="0" err="1">
                <a:solidFill>
                  <a:srgbClr val="FF0000"/>
                </a:solidFill>
              </a:rPr>
              <a:t>este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fiabilitatea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202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91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Funcţiile</a:t>
            </a:r>
            <a:r>
              <a:rPr lang="en-US" b="1" dirty="0"/>
              <a:t> </a:t>
            </a:r>
            <a:r>
              <a:rPr lang="en-US" b="1" dirty="0" err="1"/>
              <a:t>nivelului</a:t>
            </a:r>
            <a:r>
              <a:rPr lang="en-US" b="1" dirty="0"/>
              <a:t> Transport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11275"/>
            <a:ext cx="12192000" cy="3947965"/>
          </a:xfrm>
        </p:spPr>
        <p:txBody>
          <a:bodyPr>
            <a:normAutofit/>
          </a:bodyPr>
          <a:lstStyle/>
          <a:p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 smtClean="0"/>
              <a:t>aplicaţii</a:t>
            </a:r>
            <a:endParaRPr lang="en-US" dirty="0" smtClean="0"/>
          </a:p>
          <a:p>
            <a:pPr lvl="1"/>
            <a:r>
              <a:rPr lang="en-US" dirty="0" err="1" smtClean="0"/>
              <a:t>Identificarea</a:t>
            </a:r>
            <a:r>
              <a:rPr lang="en-US" dirty="0" smtClean="0"/>
              <a:t> </a:t>
            </a:r>
            <a:r>
              <a:rPr lang="en-US" dirty="0" err="1"/>
              <a:t>proceselor</a:t>
            </a:r>
            <a:r>
              <a:rPr lang="en-US" dirty="0"/>
              <a:t> se </a:t>
            </a:r>
            <a:r>
              <a:rPr lang="en-US" dirty="0" err="1"/>
              <a:t>realizează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porturilor</a:t>
            </a:r>
            <a:r>
              <a:rPr lang="en-US" dirty="0"/>
              <a:t>. 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/>
              <a:t>Rezervate</a:t>
            </a:r>
            <a:r>
              <a:rPr lang="en-US" dirty="0"/>
              <a:t> (0 - 1023)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numere</a:t>
            </a:r>
            <a:r>
              <a:rPr lang="en-US" dirty="0"/>
              <a:t> de port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rezervate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 </a:t>
            </a:r>
            <a:r>
              <a:rPr lang="en-US" dirty="0" err="1"/>
              <a:t>binecunoscute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standard; </a:t>
            </a:r>
            <a:endParaRPr lang="en-US" sz="1600" dirty="0"/>
          </a:p>
          <a:p>
            <a:pPr lvl="2"/>
            <a:r>
              <a:rPr lang="en-US" dirty="0" smtClean="0"/>
              <a:t> </a:t>
            </a:r>
            <a:r>
              <a:rPr lang="en-US" dirty="0" err="1"/>
              <a:t>Înregistrate</a:t>
            </a:r>
            <a:r>
              <a:rPr lang="en-US" dirty="0"/>
              <a:t> (Registered Ports) (1024 - 49151) -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numere</a:t>
            </a:r>
            <a:r>
              <a:rPr lang="en-US" dirty="0"/>
              <a:t> de port pot fi </a:t>
            </a:r>
            <a:r>
              <a:rPr lang="en-US" dirty="0" err="1"/>
              <a:t>alocate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;</a:t>
            </a:r>
            <a:endParaRPr lang="en-US" sz="1600" dirty="0"/>
          </a:p>
          <a:p>
            <a:pPr lvl="2"/>
            <a:r>
              <a:rPr lang="en-US" dirty="0" smtClean="0"/>
              <a:t> </a:t>
            </a:r>
            <a:r>
              <a:rPr lang="en-US" dirty="0"/>
              <a:t>Private (Dynamic or Private Ports) (49152 - 65535) -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numere</a:t>
            </a:r>
            <a:r>
              <a:rPr lang="en-US" dirty="0"/>
              <a:t> de port </a:t>
            </a:r>
            <a:r>
              <a:rPr lang="en-US" dirty="0" err="1"/>
              <a:t>sunt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curent</a:t>
            </a:r>
            <a:r>
              <a:rPr lang="en-US" dirty="0"/>
              <a:t>, </a:t>
            </a:r>
            <a:r>
              <a:rPr lang="en-US" dirty="0" err="1"/>
              <a:t>alocate</a:t>
            </a:r>
            <a:r>
              <a:rPr lang="en-US" dirty="0"/>
              <a:t> </a:t>
            </a:r>
            <a:r>
              <a:rPr lang="en-US" dirty="0" err="1"/>
              <a:t>dinamic</a:t>
            </a:r>
            <a:r>
              <a:rPr lang="en-US" dirty="0"/>
              <a:t> </a:t>
            </a:r>
            <a:r>
              <a:rPr lang="en-US" dirty="0" err="1"/>
              <a:t>clienţilor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. </a:t>
            </a:r>
            <a:endParaRPr lang="en-US" dirty="0" smtClean="0"/>
          </a:p>
          <a:p>
            <a:pPr marL="185738" lvl="2" indent="-185738"/>
            <a:r>
              <a:rPr lang="en-US" sz="2800" dirty="0" err="1" smtClean="0"/>
              <a:t>Multiplexarea</a:t>
            </a:r>
            <a:r>
              <a:rPr lang="en-US" sz="2800" dirty="0" smtClean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demultiplexarea</a:t>
            </a:r>
            <a:r>
              <a:rPr lang="en-US" sz="2800" dirty="0"/>
              <a:t> </a:t>
            </a:r>
            <a:r>
              <a:rPr lang="en-US" sz="2800" dirty="0" err="1"/>
              <a:t>datelor</a:t>
            </a:r>
            <a:r>
              <a:rPr lang="en-US" sz="2800" dirty="0"/>
              <a:t>; </a:t>
            </a:r>
            <a:endParaRPr lang="en-US" sz="2800" dirty="0" smtClean="0"/>
          </a:p>
          <a:p>
            <a:pPr marL="185738" lvl="2" indent="-185738"/>
            <a:r>
              <a:rPr lang="en-US" sz="2800" dirty="0" err="1"/>
              <a:t>Trasarea</a:t>
            </a:r>
            <a:r>
              <a:rPr lang="en-US" sz="2800" dirty="0"/>
              <a:t> </a:t>
            </a:r>
            <a:r>
              <a:rPr lang="en-US" sz="2800" dirty="0" err="1"/>
              <a:t>comunicaţiei</a:t>
            </a:r>
            <a:r>
              <a:rPr lang="en-US" sz="2800" dirty="0"/>
              <a:t> </a:t>
            </a:r>
            <a:r>
              <a:rPr lang="en-US" sz="2800" dirty="0" err="1"/>
              <a:t>individuale</a:t>
            </a:r>
            <a:r>
              <a:rPr lang="en-US" sz="2800" dirty="0"/>
              <a:t> </a:t>
            </a:r>
            <a:r>
              <a:rPr lang="en-US" sz="2800" dirty="0" err="1"/>
              <a:t>între</a:t>
            </a:r>
            <a:r>
              <a:rPr lang="en-US" sz="2800" dirty="0"/>
              <a:t> </a:t>
            </a:r>
            <a:r>
              <a:rPr lang="en-US" sz="2800" dirty="0" err="1"/>
              <a:t>aplicaţiile</a:t>
            </a:r>
            <a:r>
              <a:rPr lang="en-US" sz="2800" dirty="0"/>
              <a:t> </a:t>
            </a:r>
            <a:r>
              <a:rPr lang="en-US" sz="2800" dirty="0" err="1"/>
              <a:t>sursei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respectiv</a:t>
            </a:r>
            <a:r>
              <a:rPr lang="en-US" sz="2800" dirty="0"/>
              <a:t> </a:t>
            </a:r>
            <a:r>
              <a:rPr lang="en-US" sz="2800" dirty="0" err="1"/>
              <a:t>destinaţiei</a:t>
            </a:r>
            <a:r>
              <a:rPr lang="en-US" sz="2800" dirty="0"/>
              <a:t>; </a:t>
            </a:r>
            <a:endParaRPr lang="en-US" sz="2800" dirty="0" smtClean="0"/>
          </a:p>
          <a:p>
            <a:pPr marL="185738" lvl="2" indent="-185738"/>
            <a:r>
              <a:rPr lang="en-US" sz="2800" dirty="0" err="1"/>
              <a:t>Segmentarea</a:t>
            </a:r>
            <a:r>
              <a:rPr lang="en-US" sz="2800" dirty="0"/>
              <a:t> </a:t>
            </a:r>
            <a:r>
              <a:rPr lang="en-US" sz="2800" dirty="0" err="1"/>
              <a:t>datelor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segmente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administrarea</a:t>
            </a:r>
            <a:r>
              <a:rPr lang="en-US" sz="2800" dirty="0"/>
              <a:t> </a:t>
            </a:r>
            <a:r>
              <a:rPr lang="en-US" sz="2800" dirty="0" err="1"/>
              <a:t>fiecărui</a:t>
            </a:r>
            <a:r>
              <a:rPr lang="en-US" sz="2800" dirty="0"/>
              <a:t> segment </a:t>
            </a:r>
            <a:r>
              <a:rPr lang="en-US" sz="2800" dirty="0" err="1"/>
              <a:t>în</a:t>
            </a:r>
            <a:r>
              <a:rPr lang="en-US" sz="2800" dirty="0"/>
              <a:t> parte; </a:t>
            </a:r>
          </a:p>
          <a:p>
            <a:pPr marL="185738" lvl="2" indent="-185738"/>
            <a:r>
              <a:rPr lang="en-US" sz="2800" dirty="0" err="1"/>
              <a:t>Reasamablarea</a:t>
            </a:r>
            <a:r>
              <a:rPr lang="en-US" sz="2800" dirty="0"/>
              <a:t> </a:t>
            </a:r>
            <a:r>
              <a:rPr lang="en-US" sz="2800" dirty="0" err="1"/>
              <a:t>segmentelor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fluxuri</a:t>
            </a:r>
            <a:r>
              <a:rPr lang="en-US" sz="2800" dirty="0"/>
              <a:t> de date de </a:t>
            </a:r>
            <a:r>
              <a:rPr lang="en-US" sz="2800" dirty="0" err="1"/>
              <a:t>aplicaţii</a:t>
            </a:r>
            <a:r>
              <a:rPr lang="en-US" sz="2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90204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 port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număr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16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biţi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care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identifică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mod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unic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procesele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care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rulează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anumita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maşină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52319" cy="487491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Protocolul</a:t>
            </a:r>
            <a:r>
              <a:rPr lang="en-US" b="1" dirty="0"/>
              <a:t> TCP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2616"/>
            <a:ext cx="12191999" cy="4117736"/>
          </a:xfrm>
        </p:spPr>
        <p:txBody>
          <a:bodyPr>
            <a:normAutofit/>
          </a:bodyPr>
          <a:lstStyle/>
          <a:p>
            <a:r>
              <a:rPr lang="en-US" dirty="0"/>
              <a:t>TCP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protocolul</a:t>
            </a:r>
            <a:r>
              <a:rPr lang="en-US" dirty="0"/>
              <a:t> principal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sigur</a:t>
            </a:r>
            <a:r>
              <a:rPr lang="en-US" dirty="0"/>
              <a:t> al </a:t>
            </a:r>
            <a:r>
              <a:rPr lang="en-US" dirty="0" err="1"/>
              <a:t>datelor</a:t>
            </a:r>
            <a:r>
              <a:rPr lang="en-US" dirty="0"/>
              <a:t> de la un </a:t>
            </a:r>
            <a:r>
              <a:rPr lang="en-US" dirty="0" err="1"/>
              <a:t>capăt</a:t>
            </a:r>
            <a:r>
              <a:rPr lang="en-US" dirty="0"/>
              <a:t> la </a:t>
            </a:r>
            <a:r>
              <a:rPr lang="en-US" dirty="0" err="1"/>
              <a:t>altul</a:t>
            </a:r>
            <a:r>
              <a:rPr lang="en-US" dirty="0"/>
              <a:t> al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conexiuni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reţea</a:t>
            </a:r>
            <a:r>
              <a:rPr lang="en-US" dirty="0"/>
              <a:t> </a:t>
            </a:r>
            <a:r>
              <a:rPr lang="en-US" dirty="0" err="1" smtClean="0"/>
              <a:t>nesigură</a:t>
            </a:r>
            <a:endParaRPr lang="en-US" dirty="0" smtClean="0"/>
          </a:p>
          <a:p>
            <a:r>
              <a:rPr lang="en-US" dirty="0"/>
              <a:t>TCP </a:t>
            </a:r>
            <a:r>
              <a:rPr lang="en-US" dirty="0" err="1"/>
              <a:t>este</a:t>
            </a:r>
            <a:r>
              <a:rPr lang="en-US" dirty="0"/>
              <a:t> un protocol </a:t>
            </a:r>
            <a:r>
              <a:rPr lang="en-US" dirty="0" err="1"/>
              <a:t>orientat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conexiuni</a:t>
            </a:r>
            <a:r>
              <a:rPr lang="en-US" dirty="0"/>
              <a:t>, care </a:t>
            </a:r>
            <a:r>
              <a:rPr lang="en-US" dirty="0" err="1"/>
              <a:t>permite</a:t>
            </a:r>
            <a:r>
              <a:rPr lang="en-US" dirty="0"/>
              <a:t> ca un flux de </a:t>
            </a:r>
            <a:r>
              <a:rPr lang="en-US" dirty="0" err="1"/>
              <a:t>octeţi</a:t>
            </a:r>
            <a:r>
              <a:rPr lang="en-US" dirty="0"/>
              <a:t> </a:t>
            </a:r>
            <a:r>
              <a:rPr lang="en-US" dirty="0" err="1"/>
              <a:t>trimişi</a:t>
            </a:r>
            <a:r>
              <a:rPr lang="en-US" dirty="0"/>
              <a:t> de un calculator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ajungă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erori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alt calculator din </a:t>
            </a:r>
            <a:r>
              <a:rPr lang="en-US" dirty="0" err="1"/>
              <a:t>reţeaua</a:t>
            </a:r>
            <a:r>
              <a:rPr lang="en-US" dirty="0"/>
              <a:t> </a:t>
            </a:r>
            <a:r>
              <a:rPr lang="en-US" dirty="0" smtClean="0"/>
              <a:t>Internet</a:t>
            </a:r>
          </a:p>
          <a:p>
            <a:r>
              <a:rPr lang="en-US" dirty="0"/>
              <a:t>O </a:t>
            </a:r>
            <a:r>
              <a:rPr lang="en-US" dirty="0" err="1"/>
              <a:t>conversaţie</a:t>
            </a:r>
            <a:r>
              <a:rPr lang="en-US" dirty="0"/>
              <a:t> TCP </a:t>
            </a:r>
            <a:r>
              <a:rPr lang="en-US" dirty="0" err="1"/>
              <a:t>completă</a:t>
            </a:r>
            <a:r>
              <a:rPr lang="en-US" dirty="0"/>
              <a:t> </a:t>
            </a:r>
            <a:r>
              <a:rPr lang="en-US" dirty="0" err="1"/>
              <a:t>cere</a:t>
            </a:r>
            <a:r>
              <a:rPr lang="en-US" dirty="0"/>
              <a:t> </a:t>
            </a:r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sesiuni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gazde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ambele</a:t>
            </a:r>
            <a:r>
              <a:rPr lang="en-US" dirty="0"/>
              <a:t> </a:t>
            </a:r>
            <a:r>
              <a:rPr lang="en-US" dirty="0" err="1"/>
              <a:t>direcţii</a:t>
            </a:r>
            <a:r>
              <a:rPr lang="en-US" dirty="0"/>
              <a:t>.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sesiunea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stabilită</a:t>
            </a:r>
            <a:r>
              <a:rPr lang="en-US" dirty="0"/>
              <a:t>, </a:t>
            </a:r>
            <a:r>
              <a:rPr lang="en-US" dirty="0" err="1"/>
              <a:t>destinaţia</a:t>
            </a:r>
            <a:r>
              <a:rPr lang="en-US" dirty="0"/>
              <a:t> </a:t>
            </a:r>
            <a:r>
              <a:rPr lang="en-US" dirty="0" err="1"/>
              <a:t>trimite</a:t>
            </a:r>
            <a:r>
              <a:rPr lang="en-US" dirty="0"/>
              <a:t> </a:t>
            </a:r>
            <a:r>
              <a:rPr lang="en-US" dirty="0" err="1"/>
              <a:t>confirmări</a:t>
            </a:r>
            <a:r>
              <a:rPr lang="en-US" dirty="0"/>
              <a:t> la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segment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primeşte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aplicaţii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transmise</a:t>
            </a:r>
            <a:r>
              <a:rPr lang="en-US" dirty="0"/>
              <a:t>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protocolului</a:t>
            </a:r>
            <a:r>
              <a:rPr lang="en-US" dirty="0"/>
              <a:t> TCP </a:t>
            </a:r>
            <a:endParaRPr lang="en-GB" dirty="0"/>
          </a:p>
          <a:p>
            <a:endParaRPr lang="en-US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4668" r="6168"/>
          <a:stretch/>
        </p:blipFill>
        <p:spPr bwMode="auto">
          <a:xfrm>
            <a:off x="578313" y="4842356"/>
            <a:ext cx="7796500" cy="1822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376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56664" cy="611059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Caracteristicile</a:t>
            </a:r>
            <a:r>
              <a:rPr lang="en-US" i="1" dirty="0"/>
              <a:t> </a:t>
            </a:r>
            <a:r>
              <a:rPr lang="en-US" i="1" dirty="0" err="1"/>
              <a:t>protocolului</a:t>
            </a:r>
            <a:r>
              <a:rPr lang="en-US" i="1" dirty="0"/>
              <a:t> TCP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5038"/>
            <a:ext cx="12192000" cy="3089556"/>
          </a:xfrm>
        </p:spPr>
        <p:txBody>
          <a:bodyPr/>
          <a:lstStyle/>
          <a:p>
            <a:r>
              <a:rPr lang="en-US" dirty="0"/>
              <a:t>Transfer de date </a:t>
            </a:r>
            <a:r>
              <a:rPr lang="en-US" dirty="0" err="1"/>
              <a:t>în</a:t>
            </a:r>
            <a:r>
              <a:rPr lang="en-US" dirty="0"/>
              <a:t> flux </a:t>
            </a:r>
            <a:r>
              <a:rPr lang="en-US" dirty="0" err="1"/>
              <a:t>continuu</a:t>
            </a:r>
            <a:r>
              <a:rPr lang="en-US" dirty="0"/>
              <a:t> </a:t>
            </a:r>
          </a:p>
          <a:p>
            <a:r>
              <a:rPr lang="en-US" dirty="0" err="1"/>
              <a:t>Siguranţa</a:t>
            </a:r>
            <a:r>
              <a:rPr lang="en-US" dirty="0"/>
              <a:t> </a:t>
            </a:r>
            <a:r>
              <a:rPr lang="en-US" dirty="0" err="1"/>
              <a:t>transmisiei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fluxului</a:t>
            </a:r>
            <a:r>
              <a:rPr lang="en-US" dirty="0"/>
              <a:t> de date </a:t>
            </a:r>
            <a:endParaRPr lang="en-US" dirty="0" smtClean="0"/>
          </a:p>
          <a:p>
            <a:r>
              <a:rPr lang="en-US" dirty="0" err="1" smtClean="0"/>
              <a:t>Multiplexarea</a:t>
            </a:r>
            <a:r>
              <a:rPr lang="en-US" dirty="0" smtClean="0"/>
              <a:t>, </a:t>
            </a:r>
            <a:r>
              <a:rPr lang="en-US" dirty="0" err="1" smtClean="0"/>
              <a:t>demultiplexarea</a:t>
            </a:r>
            <a:endParaRPr lang="en-US" dirty="0" smtClean="0"/>
          </a:p>
          <a:p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conexiunii</a:t>
            </a:r>
            <a:r>
              <a:rPr lang="en-US" dirty="0"/>
              <a:t> (</a:t>
            </a:r>
            <a:r>
              <a:rPr lang="en-US" dirty="0" err="1"/>
              <a:t>fiabilitatea</a:t>
            </a:r>
            <a:r>
              <a:rPr lang="en-US" dirty="0"/>
              <a:t> </a:t>
            </a:r>
            <a:r>
              <a:rPr lang="en-US" dirty="0" err="1"/>
              <a:t>conexiunii</a:t>
            </a:r>
            <a:r>
              <a:rPr lang="en-US" dirty="0" smtClean="0"/>
              <a:t>)</a:t>
            </a:r>
          </a:p>
          <a:p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conexiunii</a:t>
            </a:r>
            <a:endParaRPr lang="en-US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287795"/>
            <a:ext cx="12192000" cy="2409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nivelului</a:t>
            </a:r>
            <a:r>
              <a:rPr lang="en-US" dirty="0"/>
              <a:t> Transport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de </a:t>
            </a:r>
            <a:r>
              <a:rPr lang="en-US" dirty="0" err="1"/>
              <a:t>segmentare</a:t>
            </a:r>
            <a:r>
              <a:rPr lang="en-US" dirty="0"/>
              <a:t> are </a:t>
            </a:r>
            <a:r>
              <a:rPr lang="en-US" dirty="0" err="1"/>
              <a:t>loc</a:t>
            </a:r>
            <a:r>
              <a:rPr lang="en-US" dirty="0"/>
              <a:t> </a:t>
            </a:r>
            <a:r>
              <a:rPr lang="en-US" dirty="0" err="1"/>
              <a:t>împachetarea</a:t>
            </a:r>
            <a:r>
              <a:rPr lang="en-US" dirty="0"/>
              <a:t> </a:t>
            </a:r>
            <a:r>
              <a:rPr lang="en-US" dirty="0" err="1"/>
              <a:t>datelor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împachetare</a:t>
            </a:r>
            <a:r>
              <a:rPr lang="en-US" dirty="0"/>
              <a:t> </a:t>
            </a:r>
            <a:r>
              <a:rPr lang="en-US" dirty="0" err="1"/>
              <a:t>constă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lipirea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antet</a:t>
            </a:r>
            <a:r>
              <a:rPr lang="en-US" dirty="0"/>
              <a:t>, </a:t>
            </a:r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entităţi</a:t>
            </a:r>
            <a:r>
              <a:rPr lang="en-US" dirty="0"/>
              <a:t> de </a:t>
            </a:r>
            <a:r>
              <a:rPr lang="en-US" dirty="0" err="1"/>
              <a:t>transmisie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recepţie</a:t>
            </a:r>
            <a:r>
              <a:rPr lang="en-US" dirty="0"/>
              <a:t> </a:t>
            </a:r>
            <a:r>
              <a:rPr lang="en-US" dirty="0" err="1"/>
              <a:t>purtând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de </a:t>
            </a:r>
            <a:r>
              <a:rPr lang="en-US" dirty="0" err="1"/>
              <a:t>segmente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Protocolul</a:t>
            </a:r>
            <a:r>
              <a:rPr lang="en-US" dirty="0" smtClean="0"/>
              <a:t> TCP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care decide </a:t>
            </a:r>
            <a:r>
              <a:rPr lang="en-US" dirty="0" err="1" smtClean="0"/>
              <a:t>cît</a:t>
            </a:r>
            <a:r>
              <a:rPr lang="en-US" dirty="0" smtClean="0"/>
              <a:t> de </a:t>
            </a:r>
            <a:r>
              <a:rPr lang="en-US" dirty="0" err="1" smtClean="0"/>
              <a:t>mari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segmente</a:t>
            </a:r>
            <a:r>
              <a:rPr lang="en-US" dirty="0" smtClean="0"/>
              <a:t>. </a:t>
            </a:r>
            <a:r>
              <a:rPr lang="en-US" dirty="0" err="1" smtClean="0"/>
              <a:t>Dimensiunea</a:t>
            </a:r>
            <a:r>
              <a:rPr lang="en-US" dirty="0" smtClean="0"/>
              <a:t> </a:t>
            </a:r>
            <a:r>
              <a:rPr lang="en-US" dirty="0" err="1" smtClean="0"/>
              <a:t>segmentului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limitată</a:t>
            </a:r>
            <a:r>
              <a:rPr lang="en-US" dirty="0" smtClean="0"/>
              <a:t> de </a:t>
            </a:r>
            <a:r>
              <a:rPr lang="en-US" dirty="0" err="1" smtClean="0"/>
              <a:t>unitatea</a:t>
            </a:r>
            <a:r>
              <a:rPr lang="en-US" dirty="0" smtClean="0"/>
              <a:t> </a:t>
            </a:r>
            <a:r>
              <a:rPr lang="en-US" dirty="0" err="1" smtClean="0"/>
              <a:t>maximă</a:t>
            </a:r>
            <a:r>
              <a:rPr lang="en-US" dirty="0" smtClean="0"/>
              <a:t> de transfer </a:t>
            </a:r>
            <a:r>
              <a:rPr lang="en-US" dirty="0" err="1" smtClean="0"/>
              <a:t>sau</a:t>
            </a:r>
            <a:r>
              <a:rPr lang="en-US" dirty="0" smtClean="0"/>
              <a:t> MTU (Maximum Transfer Unit).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7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78" y="365126"/>
            <a:ext cx="4950279" cy="697556"/>
          </a:xfrm>
        </p:spPr>
        <p:txBody>
          <a:bodyPr/>
          <a:lstStyle/>
          <a:p>
            <a:r>
              <a:rPr lang="en-US" i="1" dirty="0" err="1"/>
              <a:t>Stabilirea</a:t>
            </a:r>
            <a:r>
              <a:rPr lang="en-US" i="1" dirty="0"/>
              <a:t> </a:t>
            </a:r>
            <a:r>
              <a:rPr lang="en-US" i="1" dirty="0" err="1"/>
              <a:t>conexiunii</a:t>
            </a:r>
            <a:endParaRPr lang="en-US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b="15977"/>
          <a:stretch/>
        </p:blipFill>
        <p:spPr bwMode="auto">
          <a:xfrm>
            <a:off x="0" y="1199610"/>
            <a:ext cx="5680400" cy="2576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2897" y="365126"/>
            <a:ext cx="66191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● </a:t>
            </a:r>
            <a:r>
              <a:rPr lang="en-US" dirty="0" err="1" smtClean="0"/>
              <a:t>Clientul</a:t>
            </a:r>
            <a:r>
              <a:rPr lang="en-US" dirty="0" smtClean="0"/>
              <a:t> </a:t>
            </a:r>
            <a:r>
              <a:rPr lang="en-US" dirty="0" err="1"/>
              <a:t>iniţiator</a:t>
            </a:r>
            <a:r>
              <a:rPr lang="en-US" dirty="0"/>
              <a:t> </a:t>
            </a:r>
            <a:r>
              <a:rPr lang="en-US" dirty="0" err="1"/>
              <a:t>trimite</a:t>
            </a:r>
            <a:r>
              <a:rPr lang="en-US" dirty="0"/>
              <a:t> un segment care </a:t>
            </a:r>
            <a:r>
              <a:rPr lang="en-US" dirty="0" err="1"/>
              <a:t>conţine</a:t>
            </a:r>
            <a:r>
              <a:rPr lang="en-US" dirty="0"/>
              <a:t>: </a:t>
            </a:r>
          </a:p>
          <a:p>
            <a:r>
              <a:rPr lang="en-US" dirty="0"/>
              <a:t>◦ o </a:t>
            </a:r>
            <a:r>
              <a:rPr lang="en-US" dirty="0" err="1"/>
              <a:t>valoare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</a:t>
            </a:r>
            <a:r>
              <a:rPr lang="en-US" dirty="0" err="1"/>
              <a:t>iniţială</a:t>
            </a:r>
            <a:r>
              <a:rPr lang="en-US" dirty="0"/>
              <a:t> (SEQ client = 100 ),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/>
              <a:t>serveşte</a:t>
            </a:r>
            <a:r>
              <a:rPr lang="en-US" dirty="0"/>
              <a:t> ca o </a:t>
            </a:r>
            <a:r>
              <a:rPr lang="en-US" dirty="0" err="1"/>
              <a:t>cerere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server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 smtClean="0"/>
              <a:t>începe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sesiune</a:t>
            </a:r>
            <a:r>
              <a:rPr lang="en-US" dirty="0"/>
              <a:t> de </a:t>
            </a:r>
            <a:r>
              <a:rPr lang="en-US" dirty="0" err="1"/>
              <a:t>comunicaţii</a:t>
            </a:r>
            <a:r>
              <a:rPr lang="en-US" dirty="0"/>
              <a:t>; </a:t>
            </a:r>
          </a:p>
          <a:p>
            <a:r>
              <a:rPr lang="en-US" dirty="0"/>
              <a:t>● </a:t>
            </a:r>
            <a:r>
              <a:rPr lang="en-US" dirty="0" err="1"/>
              <a:t>Serverul</a:t>
            </a:r>
            <a:r>
              <a:rPr lang="en-US" dirty="0"/>
              <a:t> </a:t>
            </a:r>
            <a:r>
              <a:rPr lang="en-US" dirty="0" err="1"/>
              <a:t>răspunde</a:t>
            </a:r>
            <a:r>
              <a:rPr lang="en-US" dirty="0"/>
              <a:t> cu un segment care </a:t>
            </a:r>
            <a:r>
              <a:rPr lang="en-US" dirty="0" err="1"/>
              <a:t>conţine</a:t>
            </a:r>
            <a:r>
              <a:rPr lang="en-US" dirty="0"/>
              <a:t>: </a:t>
            </a:r>
          </a:p>
          <a:p>
            <a:r>
              <a:rPr lang="en-US" dirty="0"/>
              <a:t>◦ o </a:t>
            </a:r>
            <a:r>
              <a:rPr lang="en-US" dirty="0" err="1"/>
              <a:t>valoare</a:t>
            </a:r>
            <a:r>
              <a:rPr lang="en-US" dirty="0"/>
              <a:t> de </a:t>
            </a:r>
            <a:r>
              <a:rPr lang="en-US" dirty="0" err="1"/>
              <a:t>confirmare</a:t>
            </a:r>
            <a:r>
              <a:rPr lang="en-US" dirty="0"/>
              <a:t> (</a:t>
            </a:r>
            <a:r>
              <a:rPr lang="en-US" dirty="0" err="1"/>
              <a:t>ACKserver</a:t>
            </a:r>
            <a:r>
              <a:rPr lang="en-US" dirty="0"/>
              <a:t> = SEQ client +1 = 101 </a:t>
            </a:r>
            <a:r>
              <a:rPr lang="en-US" dirty="0" smtClean="0"/>
              <a:t>),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/>
              <a:t>egală</a:t>
            </a:r>
            <a:r>
              <a:rPr lang="en-US" dirty="0"/>
              <a:t> cu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secvenţei</a:t>
            </a:r>
            <a:r>
              <a:rPr lang="en-US" dirty="0"/>
              <a:t> </a:t>
            </a:r>
            <a:r>
              <a:rPr lang="en-US" dirty="0" err="1"/>
              <a:t>primite</a:t>
            </a:r>
            <a:r>
              <a:rPr lang="en-US" dirty="0"/>
              <a:t> plus </a:t>
            </a:r>
            <a:r>
              <a:rPr lang="en-US" dirty="0" smtClean="0"/>
              <a:t>1. </a:t>
            </a:r>
          </a:p>
          <a:p>
            <a:r>
              <a:rPr lang="en-US" dirty="0"/>
              <a:t>	</a:t>
            </a:r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confirmare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decât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 err="1"/>
              <a:t>secvenţei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ACK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 smtClean="0"/>
              <a:t>întotdeauna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/>
              <a:t>următorul</a:t>
            </a:r>
            <a:r>
              <a:rPr lang="en-US" dirty="0"/>
              <a:t> octet </a:t>
            </a:r>
            <a:r>
              <a:rPr lang="en-US" dirty="0" err="1"/>
              <a:t>aşteptat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/>
              <a:t>valoare</a:t>
            </a:r>
            <a:r>
              <a:rPr lang="en-US" dirty="0"/>
              <a:t> de </a:t>
            </a:r>
            <a:r>
              <a:rPr lang="en-US" dirty="0" err="1"/>
              <a:t>confirmare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clientului</a:t>
            </a:r>
            <a:r>
              <a:rPr lang="en-US" dirty="0"/>
              <a:t> </a:t>
            </a:r>
            <a:r>
              <a:rPr lang="en-US" dirty="0" smtClean="0"/>
              <a:t>de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a fi </a:t>
            </a:r>
            <a:r>
              <a:rPr lang="en-US" dirty="0" err="1"/>
              <a:t>sigur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cererii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de </a:t>
            </a:r>
            <a:r>
              <a:rPr lang="en-US" dirty="0" err="1"/>
              <a:t>realizare</a:t>
            </a:r>
            <a:r>
              <a:rPr lang="en-US" dirty="0"/>
              <a:t> a </a:t>
            </a:r>
            <a:r>
              <a:rPr lang="en-US" dirty="0" err="1"/>
              <a:t>conexiunii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se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/>
              <a:t>răspunde</a:t>
            </a:r>
            <a:r>
              <a:rPr lang="en-US" dirty="0"/>
              <a:t>; </a:t>
            </a:r>
          </a:p>
          <a:p>
            <a:r>
              <a:rPr lang="en-US" dirty="0"/>
              <a:t>◦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de </a:t>
            </a:r>
            <a:r>
              <a:rPr lang="en-US" dirty="0" err="1"/>
              <a:t>sincronizare</a:t>
            </a:r>
            <a:r>
              <a:rPr lang="en-US" dirty="0"/>
              <a:t> (SEQ server = 300 ).</a:t>
            </a:r>
          </a:p>
          <a:p>
            <a:r>
              <a:rPr lang="en-US" dirty="0"/>
              <a:t>● </a:t>
            </a:r>
            <a:r>
              <a:rPr lang="en-US" dirty="0" err="1"/>
              <a:t>Clientul</a:t>
            </a:r>
            <a:r>
              <a:rPr lang="en-US" dirty="0"/>
              <a:t> </a:t>
            </a:r>
            <a:r>
              <a:rPr lang="en-US" dirty="0" err="1"/>
              <a:t>iniţiator</a:t>
            </a:r>
            <a:r>
              <a:rPr lang="en-US" dirty="0"/>
              <a:t> </a:t>
            </a:r>
            <a:r>
              <a:rPr lang="en-US" dirty="0" err="1"/>
              <a:t>răspunde</a:t>
            </a:r>
            <a:r>
              <a:rPr lang="en-US" dirty="0"/>
              <a:t> cu un segment care </a:t>
            </a:r>
            <a:r>
              <a:rPr lang="en-US" dirty="0" err="1"/>
              <a:t>conţine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/>
              <a:t>◦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valoare</a:t>
            </a:r>
            <a:r>
              <a:rPr lang="en-US" dirty="0"/>
              <a:t> de </a:t>
            </a:r>
            <a:r>
              <a:rPr lang="en-US" dirty="0" err="1"/>
              <a:t>confirmare</a:t>
            </a:r>
            <a:r>
              <a:rPr lang="en-US" dirty="0"/>
              <a:t> (</a:t>
            </a:r>
            <a:r>
              <a:rPr lang="en-US" dirty="0" err="1"/>
              <a:t>ACKclient</a:t>
            </a:r>
            <a:r>
              <a:rPr lang="en-US" dirty="0"/>
              <a:t> = SEQ server +1= 301 ),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egală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secvenţei</a:t>
            </a:r>
            <a:r>
              <a:rPr lang="en-US" dirty="0"/>
              <a:t> </a:t>
            </a:r>
            <a:r>
              <a:rPr lang="en-US" dirty="0" err="1"/>
              <a:t>primite</a:t>
            </a:r>
            <a:r>
              <a:rPr lang="en-US" dirty="0"/>
              <a:t> plus 1; </a:t>
            </a:r>
          </a:p>
          <a:p>
            <a:r>
              <a:rPr lang="en-US" dirty="0"/>
              <a:t>◦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en-US" dirty="0"/>
              <a:t> de </a:t>
            </a:r>
            <a:r>
              <a:rPr lang="en-US" dirty="0" err="1"/>
              <a:t>secvenţă</a:t>
            </a:r>
            <a:r>
              <a:rPr lang="en-US" dirty="0"/>
              <a:t> de </a:t>
            </a:r>
            <a:r>
              <a:rPr lang="en-US" dirty="0" err="1"/>
              <a:t>sincronizare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plus </a:t>
            </a:r>
            <a:r>
              <a:rPr lang="en-US" dirty="0"/>
              <a:t>1 ( SEQ client + 1 = 101).</a:t>
            </a:r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8833" y="4401045"/>
            <a:ext cx="433558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Sincronizează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valorile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secvenţă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secvenţei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Valoarea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confirmare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CTL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biţii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control din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antetul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segmentului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TCP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setaţi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0035" y="4353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three-way handshake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08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12639</TotalTime>
  <Words>1840</Words>
  <Application>Microsoft Office PowerPoint</Application>
  <PresentationFormat>Произвольный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REȚELE DE CALCULATOARE T.4 RC –Nivelul Transport    </vt:lpstr>
      <vt:lpstr>NIVELUL TRANSPORT</vt:lpstr>
      <vt:lpstr>Презентация PowerPoint</vt:lpstr>
      <vt:lpstr>Презентация PowerPoint</vt:lpstr>
      <vt:lpstr>Презентация PowerPoint</vt:lpstr>
      <vt:lpstr>Funcţiile nivelului Transport </vt:lpstr>
      <vt:lpstr>Protocolul TCP </vt:lpstr>
      <vt:lpstr>Caracteristicile protocolului TCP</vt:lpstr>
      <vt:lpstr>Stabilirea conexiunii</vt:lpstr>
      <vt:lpstr>Antetul segmentului TCP</vt:lpstr>
      <vt:lpstr>Презентация PowerPoint</vt:lpstr>
      <vt:lpstr>Презентация PowerPoint</vt:lpstr>
      <vt:lpstr>Reasamblarea în ordine a segmentelor</vt:lpstr>
      <vt:lpstr>Controlul congestiei în TCP</vt:lpstr>
      <vt:lpstr>Презентация PowerPoint</vt:lpstr>
      <vt:lpstr>Protocolul UDP</vt:lpstr>
      <vt:lpstr>Caracteristicile protocolului UDP </vt:lpstr>
      <vt:lpstr>Antetul datagramei UDP </vt:lpstr>
      <vt:lpstr>Comparaţie între protocoalele de nivel transport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 </dc:title>
  <dc:creator>Пользователь Windows</dc:creator>
  <cp:lastModifiedBy>Asus</cp:lastModifiedBy>
  <cp:revision>560</cp:revision>
  <dcterms:created xsi:type="dcterms:W3CDTF">2020-08-28T11:28:42Z</dcterms:created>
  <dcterms:modified xsi:type="dcterms:W3CDTF">2022-05-01T11:25:18Z</dcterms:modified>
</cp:coreProperties>
</file>