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72" r:id="rId12"/>
    <p:sldId id="273" r:id="rId13"/>
    <p:sldId id="265" r:id="rId14"/>
    <p:sldId id="266" r:id="rId15"/>
    <p:sldId id="275" r:id="rId16"/>
    <p:sldId id="276" r:id="rId17"/>
    <p:sldId id="267" r:id="rId18"/>
    <p:sldId id="277" r:id="rId19"/>
    <p:sldId id="278" r:id="rId20"/>
    <p:sldId id="279" r:id="rId21"/>
    <p:sldId id="280" r:id="rId22"/>
    <p:sldId id="281" r:id="rId23"/>
    <p:sldId id="268" r:id="rId24"/>
    <p:sldId id="269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08-Feb-22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Eight Principles of Mobile-Friendliness</a:t>
            </a:r>
            <a:br>
              <a:rPr lang="ro-MD" sz="4400" dirty="0"/>
            </a:br>
            <a:r>
              <a:rPr lang="en-US" sz="4400" dirty="0"/>
              <a:t> </a:t>
            </a:r>
            <a:br>
              <a:rPr lang="ro-MD" sz="4400" dirty="0"/>
            </a:br>
            <a:r>
              <a:rPr lang="it-IT" sz="4400" dirty="0"/>
              <a:t>Opt principii ale compatibilităţii cu dispozitivele mobile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Восемь принципов мобильной совместимости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00113EC-01D8-4119-A012-F90BEBA5CCB0}"/>
              </a:ext>
            </a:extLst>
          </p:cNvPr>
          <p:cNvSpPr txBox="1"/>
          <p:nvPr/>
        </p:nvSpPr>
        <p:spPr>
          <a:xfrm>
            <a:off x="5183011" y="6062317"/>
            <a:ext cx="612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dirty="0"/>
              <a:t>DIGITAL.gov</a:t>
            </a:r>
          </a:p>
          <a:p>
            <a:pPr algn="ctr"/>
            <a:r>
              <a:rPr lang="en-US" dirty="0"/>
              <a:t>https://digital.gov/guides/mobile-principles/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  <a:t>Principle </a:t>
            </a:r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3. Remember That We Navigate Mobile Sites Using Our Fingers</a:t>
            </a:r>
            <a:b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Țineți minte că navigăm pe site-uri mobile folosind degetele.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2734322"/>
            <a:ext cx="8696565" cy="313477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Use Legible Font Sizes</a:t>
            </a:r>
            <a:endParaRPr lang="en-US" sz="28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>
              <a:buFont typeface="+mj-lt"/>
              <a:buAutoNum type="arabicPeriod"/>
            </a:pPr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Size Your Tap Targets Appropriately</a:t>
            </a:r>
            <a:endParaRPr lang="en-US" sz="28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570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 fontScale="90000"/>
          </a:bodyPr>
          <a:lstStyle/>
          <a:p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1</a:t>
            </a:r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. </a:t>
            </a:r>
            <a:r>
              <a:rPr lang="en-US" sz="3200" b="1" i="0" dirty="0">
                <a:solidFill>
                  <a:srgbClr val="1B1B1B"/>
                </a:solidFill>
                <a:effectLst/>
                <a:latin typeface="Public Sans Web"/>
              </a:rPr>
              <a:t>Use Legible Font Sizes</a:t>
            </a:r>
            <a:b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8" y="1964267"/>
            <a:ext cx="10004212" cy="4323644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Issue: When viewed on a mobile device, the font size is too small to read.</a:t>
            </a:r>
            <a:endParaRPr lang="ro-MD" sz="28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ro-MD" sz="2800" b="1" dirty="0">
              <a:solidFill>
                <a:srgbClr val="1B1B1B"/>
              </a:solidFill>
              <a:latin typeface="Public Sans Web"/>
            </a:endParaRPr>
          </a:p>
          <a:p>
            <a:r>
              <a:rPr lang="en-US" sz="2800" b="1" dirty="0">
                <a:solidFill>
                  <a:srgbClr val="1B1B1B"/>
                </a:solidFill>
                <a:latin typeface="Public Sans Web"/>
              </a:rPr>
              <a:t>Solution: Select an appropriate font size!</a:t>
            </a:r>
          </a:p>
          <a:p>
            <a:r>
              <a:rPr lang="en-US" sz="2400" b="0" i="0" dirty="0">
                <a:solidFill>
                  <a:srgbClr val="D83933"/>
                </a:solidFill>
                <a:effectLst/>
                <a:latin typeface="Roboto Mono Web"/>
              </a:rPr>
              <a:t>body {font-size: 16px;} {font-size: 120%;} h1 {font-size: 250%;}</a:t>
            </a:r>
            <a:endParaRPr lang="ro-MD" sz="2400" b="0" i="0" dirty="0">
              <a:solidFill>
                <a:srgbClr val="D83933"/>
              </a:solidFill>
              <a:effectLst/>
              <a:latin typeface="Roboto Mono Web"/>
            </a:endParaRPr>
          </a:p>
          <a:p>
            <a:endParaRPr lang="ro-MD" sz="28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r>
              <a:rPr lang="en-US" sz="200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https://www.seoblog.com/seo-dos-donts-font-sizes-colors/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46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 fontScale="90000"/>
          </a:bodyPr>
          <a:lstStyle/>
          <a:p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2</a:t>
            </a:r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. </a:t>
            </a:r>
            <a:r>
              <a:rPr lang="en-US" sz="3200" b="1" i="0" dirty="0">
                <a:solidFill>
                  <a:srgbClr val="1B1B1B"/>
                </a:solidFill>
                <a:effectLst/>
                <a:latin typeface="Public Sans Web"/>
              </a:rPr>
              <a:t>Size Your Tap Targets Appropriately</a:t>
            </a:r>
            <a:b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8" y="1964267"/>
            <a:ext cx="10004212" cy="4323644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Objects on the mobile device are too small to be accurately touched to elicit correct application behavior.</a:t>
            </a:r>
          </a:p>
          <a:p>
            <a:endParaRPr lang="ro-MD" sz="2800" b="1" dirty="0">
              <a:solidFill>
                <a:srgbClr val="1B1B1B"/>
              </a:solidFill>
              <a:latin typeface="Public Sans Web"/>
            </a:endParaRP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Ensure tap targets are at least 48 CSS pixels wide or tall, are spaced about 8 pixels apart, and that there are at least 32 CSS pixels wide and tall.</a:t>
            </a:r>
          </a:p>
          <a:p>
            <a:r>
              <a:rPr lang="en-US" sz="2000" b="0" i="0" dirty="0">
                <a:solidFill>
                  <a:srgbClr val="D83933"/>
                </a:solidFill>
                <a:effectLst/>
                <a:latin typeface="Roboto Mono Web"/>
              </a:rPr>
              <a:t>li a {line-height: 1.8; } @media (min-width:60em) {li a {line-height: 1.2; }}</a:t>
            </a:r>
            <a:endParaRPr lang="ro-MD" sz="200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https://www.seoblog.com/seo-dos-donts-font-sizes-colors/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137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621219"/>
          </a:xfrm>
        </p:spPr>
        <p:txBody>
          <a:bodyPr>
            <a:noAutofit/>
          </a:bodyPr>
          <a:lstStyle/>
          <a:p>
            <a:r>
              <a:rPr lang="en-US" sz="2400" b="1" i="0" dirty="0">
                <a:solidFill>
                  <a:srgbClr val="252F3E"/>
                </a:solidFill>
                <a:effectLst/>
                <a:latin typeface="Public Sans Web"/>
              </a:rPr>
              <a:t>Principle 4. Installing Additional Software to Properly View Your Site Should Not Be Necessary</a:t>
            </a:r>
            <a:br>
              <a:rPr lang="en-US" sz="24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24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2400" b="1" i="0" dirty="0">
                <a:solidFill>
                  <a:srgbClr val="252F3E"/>
                </a:solidFill>
                <a:effectLst/>
                <a:latin typeface="Public Sans Web"/>
              </a:rPr>
              <a:t>Instalarea software-ului suplimentar pentru a vizualiza corect site-ul dvs. nu ar trebui să fie necesară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2734322"/>
            <a:ext cx="8696565" cy="3134770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Issue: Plugins may not work well, or work at all, on many different browsers.</a:t>
            </a:r>
            <a:endParaRPr lang="ro-MD" sz="28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ro-MD" sz="2800" b="1" dirty="0">
              <a:solidFill>
                <a:srgbClr val="1B1B1B"/>
              </a:solidFill>
              <a:latin typeface="Public Sans Web"/>
            </a:endParaRPr>
          </a:p>
          <a:p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Solution: Avoid using plugins!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418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Principle 5. Conserve Resources, Recycle When Possible</a:t>
            </a:r>
            <a:b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Conservați resursele, reciclați atunci când este posibil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2734322"/>
            <a:ext cx="8696565" cy="313477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Leverage browser caching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Avoid landing page redirects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214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 fontScale="90000"/>
          </a:bodyPr>
          <a:lstStyle/>
          <a:p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1</a:t>
            </a:r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. </a:t>
            </a:r>
            <a:r>
              <a:rPr lang="en-US" sz="3200" b="1" i="0" dirty="0">
                <a:solidFill>
                  <a:srgbClr val="1B1B1B"/>
                </a:solidFill>
                <a:effectLst/>
                <a:latin typeface="Public Sans Web"/>
              </a:rPr>
              <a:t>Leverage browser caching</a:t>
            </a:r>
            <a:b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     </a:t>
            </a:r>
            <a:r>
              <a:rPr lang="it-IT" sz="3200" b="1" i="0" dirty="0">
                <a:solidFill>
                  <a:srgbClr val="252F3E"/>
                </a:solidFill>
                <a:effectLst/>
                <a:latin typeface="Public Sans Web"/>
              </a:rPr>
              <a:t>Utilizați stocarea în cache a browserului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8" y="1964267"/>
            <a:ext cx="10004212" cy="4323644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Use browser caching to reduce traffic to and from the server fetching resources</a:t>
            </a:r>
            <a:endParaRPr lang="ro-MD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/>
            <a:endParaRPr lang="ro-MD" sz="2400" b="1" dirty="0">
              <a:solidFill>
                <a:srgbClr val="1B1B1B"/>
              </a:solidFill>
              <a:latin typeface="Public Sans Web"/>
            </a:endParaRP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Develop and optimize your caching strategy and include server caching headers.</a:t>
            </a:r>
          </a:p>
          <a:p>
            <a:endParaRPr lang="ro-MD" sz="240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https://deluxeblogtips.com/htaccess-rules-website-performace/</a:t>
            </a:r>
          </a:p>
        </p:txBody>
      </p:sp>
    </p:spTree>
    <p:extLst>
      <p:ext uri="{BB962C8B-B14F-4D97-AF65-F5344CB8AC3E}">
        <p14:creationId xmlns:p14="http://schemas.microsoft.com/office/powerpoint/2010/main" val="345630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 fontScale="90000"/>
          </a:bodyPr>
          <a:lstStyle/>
          <a:p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2</a:t>
            </a:r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. </a:t>
            </a:r>
            <a:r>
              <a:rPr lang="en-US" sz="3200" b="1" i="0" dirty="0">
                <a:solidFill>
                  <a:srgbClr val="1B1B1B"/>
                </a:solidFill>
                <a:effectLst/>
                <a:latin typeface="Public Sans Web"/>
              </a:rPr>
              <a:t>Avoid landing page redirects</a:t>
            </a:r>
            <a:br>
              <a:rPr lang="en-US" sz="3200" b="1" i="0" dirty="0">
                <a:solidFill>
                  <a:srgbClr val="1B1B1B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    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8" y="1964267"/>
            <a:ext cx="10004212" cy="4323644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Redirects trigger an additional HTTP request-response cycle and delay page rendering, wasting time.</a:t>
            </a:r>
            <a:endParaRPr lang="ro-MD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/>
            <a:endParaRPr lang="ro-MD" sz="2400" b="1" dirty="0">
              <a:solidFill>
                <a:srgbClr val="1B1B1B"/>
              </a:solidFill>
              <a:latin typeface="Public Sans Web"/>
            </a:endParaRP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Minimize use of redirects to improve site performance</a:t>
            </a:r>
            <a:endParaRPr lang="ro-MD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/>
            <a:endParaRPr lang="ro-MD" sz="2400" b="1" dirty="0">
              <a:solidFill>
                <a:srgbClr val="1B1B1B"/>
              </a:solidFill>
              <a:latin typeface="Public Sans Web"/>
              <a:cs typeface="Arial" panose="020B0604020202020204" pitchFamily="34" charset="0"/>
            </a:endParaRPr>
          </a:p>
          <a:p>
            <a:pPr algn="l"/>
            <a:r>
              <a:rPr lang="ro-MD" sz="240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https://rigor.com/blog/how-to-avoid-landing-page-redirects/</a:t>
            </a:r>
          </a:p>
        </p:txBody>
      </p:sp>
    </p:spTree>
    <p:extLst>
      <p:ext uri="{BB962C8B-B14F-4D97-AF65-F5344CB8AC3E}">
        <p14:creationId xmlns:p14="http://schemas.microsoft.com/office/powerpoint/2010/main" val="464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57" y="286603"/>
            <a:ext cx="11232444" cy="145075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Principle 6. The Smaller the Better, When It Comes to Page Resources!</a:t>
            </a:r>
            <a:br>
              <a:rPr lang="en-US" sz="3200" b="1" dirty="0">
                <a:solidFill>
                  <a:srgbClr val="252F3E"/>
                </a:solidFill>
                <a:latin typeface="Public Sans Web"/>
              </a:rPr>
            </a:br>
            <a:br>
              <a:rPr lang="ro-MD" sz="3200" b="1" dirty="0">
                <a:solidFill>
                  <a:srgbClr val="252F3E"/>
                </a:solidFill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Cu cât este mai mic, cu atât mai bine, când vine vorba de resursele paginii!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644" y="2223910"/>
            <a:ext cx="9880035" cy="3645181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Enable Compression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Minify Resources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Optimize Images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Optimize CSS Delivery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Prioritize Visible Content</a:t>
            </a:r>
          </a:p>
        </p:txBody>
      </p:sp>
    </p:spTree>
    <p:extLst>
      <p:ext uri="{BB962C8B-B14F-4D97-AF65-F5344CB8AC3E}">
        <p14:creationId xmlns:p14="http://schemas.microsoft.com/office/powerpoint/2010/main" val="151197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DFE6-CD16-4336-9A8B-8B17921D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1. </a:t>
            </a:r>
            <a:r>
              <a:rPr lang="en-US" sz="4800" b="0" i="0" dirty="0">
                <a:solidFill>
                  <a:srgbClr val="1B1B1B"/>
                </a:solidFill>
                <a:effectLst/>
                <a:latin typeface="Public Sans Web"/>
              </a:rPr>
              <a:t>Enable Compression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1DE2-D69C-4F68-94C4-0FE214D5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Large page files, which result in poor rendering performance</a:t>
            </a:r>
          </a:p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Use </a:t>
            </a:r>
            <a:r>
              <a:rPr lang="en-US" sz="2400" b="1" i="0" dirty="0" err="1">
                <a:solidFill>
                  <a:srgbClr val="1B1B1B"/>
                </a:solidFill>
                <a:effectLst/>
                <a:latin typeface="Public Sans Web"/>
              </a:rPr>
              <a:t>gzip</a:t>
            </a:r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 on compressible resources!</a:t>
            </a:r>
          </a:p>
          <a:p>
            <a:endParaRPr lang="ro-MD" sz="2400" dirty="0"/>
          </a:p>
          <a:p>
            <a:r>
              <a:rPr lang="en-US" sz="2400" dirty="0"/>
              <a:t>Enable the zip parameters in the .</a:t>
            </a:r>
            <a:r>
              <a:rPr lang="en-US" sz="2400" dirty="0" err="1"/>
              <a:t>htaccess</a:t>
            </a:r>
            <a:r>
              <a:rPr lang="en-US" sz="2400" dirty="0"/>
              <a:t> file.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1972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A2A4-2D16-4F39-9084-F08F9B97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2. </a:t>
            </a:r>
            <a:r>
              <a:rPr lang="en-US" sz="4800" b="0" i="0" dirty="0">
                <a:solidFill>
                  <a:srgbClr val="1B1B1B"/>
                </a:solidFill>
                <a:effectLst/>
                <a:latin typeface="Public Sans Web"/>
              </a:rPr>
              <a:t>Minify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413A-5F86-4030-ADA1-9ABDD4BB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Large CSS, JavaScript, and HTML Files Increase Download Speeds</a:t>
            </a:r>
            <a:endParaRPr lang="ro-MD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en-US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Use tools to minify CSS, JavaScript, and HTML files!</a:t>
            </a:r>
          </a:p>
          <a:p>
            <a:endParaRPr lang="ro-MD" sz="2400" dirty="0"/>
          </a:p>
          <a:p>
            <a:r>
              <a:rPr lang="en-US" sz="2400" dirty="0"/>
              <a:t>https://www.webnots.com/what-is-minification-of-css-javascript-and-html/</a:t>
            </a:r>
          </a:p>
        </p:txBody>
      </p:sp>
    </p:spTree>
    <p:extLst>
      <p:ext uri="{BB962C8B-B14F-4D97-AF65-F5344CB8AC3E}">
        <p14:creationId xmlns:p14="http://schemas.microsoft.com/office/powerpoint/2010/main" val="140896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3200" i="1" dirty="0" err="1">
                <a:solidFill>
                  <a:srgbClr val="FFFFFF"/>
                </a:solidFill>
              </a:rPr>
              <a:t>În</a:t>
            </a:r>
            <a:r>
              <a:rPr lang="en-US" sz="3200" i="1" dirty="0">
                <a:solidFill>
                  <a:srgbClr val="FFFFFF"/>
                </a:solidFill>
              </a:rPr>
              <a:t> 2017, </a:t>
            </a:r>
            <a:r>
              <a:rPr lang="en-US" sz="3200" i="1" dirty="0" err="1">
                <a:solidFill>
                  <a:srgbClr val="FFFFFF"/>
                </a:solidFill>
              </a:rPr>
              <a:t>Comunitatea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MobileGov</a:t>
            </a:r>
            <a:r>
              <a:rPr lang="en-US" sz="3200" i="1" dirty="0">
                <a:solidFill>
                  <a:srgbClr val="FFFFFF"/>
                </a:solidFill>
              </a:rPr>
              <a:t> a </a:t>
            </a:r>
            <a:r>
              <a:rPr lang="en-US" sz="3200" i="1" dirty="0" err="1">
                <a:solidFill>
                  <a:srgbClr val="FFFFFF"/>
                </a:solidFill>
              </a:rPr>
              <a:t>testat</a:t>
            </a:r>
            <a:r>
              <a:rPr lang="en-US" sz="3200" i="1" dirty="0">
                <a:solidFill>
                  <a:srgbClr val="FFFFFF"/>
                </a:solidFill>
              </a:rPr>
              <a:t> site-urile </a:t>
            </a:r>
            <a:r>
              <a:rPr lang="en-US" sz="3200" i="1" dirty="0" err="1">
                <a:solidFill>
                  <a:srgbClr val="FFFFFF"/>
                </a:solidFill>
              </a:rPr>
              <a:t>federale</a:t>
            </a:r>
            <a:r>
              <a:rPr lang="ro-MD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>
                <a:solidFill>
                  <a:srgbClr val="FFFFFF"/>
                </a:solidFill>
              </a:rPr>
              <a:t>de top</a:t>
            </a:r>
            <a:r>
              <a:rPr lang="ro-MD" sz="3200" i="1" dirty="0">
                <a:solidFill>
                  <a:srgbClr val="FFFFFF"/>
                </a:solidFill>
              </a:rPr>
              <a:t> a Statelor Unite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cele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mai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ro-MD" sz="3200" i="1" dirty="0">
                <a:solidFill>
                  <a:srgbClr val="FFFFFF"/>
                </a:solidFill>
              </a:rPr>
              <a:t>mult </a:t>
            </a:r>
            <a:r>
              <a:rPr lang="en-US" sz="3200" i="1" dirty="0" err="1">
                <a:solidFill>
                  <a:srgbClr val="FFFFFF"/>
                </a:solidFill>
              </a:rPr>
              <a:t>vizitate</a:t>
            </a:r>
            <a:r>
              <a:rPr lang="en-US" sz="3200" i="1" dirty="0">
                <a:solidFill>
                  <a:srgbClr val="FFFFFF"/>
                </a:solidFill>
              </a:rPr>
              <a:t> pe </a:t>
            </a:r>
            <a:r>
              <a:rPr lang="en-US" sz="3200" i="1" dirty="0" err="1">
                <a:solidFill>
                  <a:srgbClr val="FFFFFF"/>
                </a:solidFill>
              </a:rPr>
              <a:t>dispozitive</a:t>
            </a:r>
            <a:r>
              <a:rPr lang="en-US" sz="3200" i="1" dirty="0">
                <a:solidFill>
                  <a:srgbClr val="FFFFFF"/>
                </a:solidFill>
              </a:rPr>
              <a:t> mobile (smartphone-</a:t>
            </a:r>
            <a:r>
              <a:rPr lang="en-US" sz="3200" i="1" dirty="0" err="1">
                <a:solidFill>
                  <a:srgbClr val="FFFFFF"/>
                </a:solidFill>
              </a:rPr>
              <a:t>uri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și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tablete</a:t>
            </a:r>
            <a:r>
              <a:rPr lang="en-US" sz="3200" i="1" dirty="0">
                <a:solidFill>
                  <a:srgbClr val="FFFFFF"/>
                </a:solidFill>
              </a:rPr>
              <a:t>). </a:t>
            </a:r>
            <a:r>
              <a:rPr lang="en-US" sz="3200" i="1" dirty="0" err="1">
                <a:solidFill>
                  <a:srgbClr val="FFFFFF"/>
                </a:solidFill>
              </a:rPr>
              <a:t>Rezultatele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testelor</a:t>
            </a:r>
            <a:r>
              <a:rPr lang="en-US" sz="3200" i="1" dirty="0">
                <a:solidFill>
                  <a:srgbClr val="FFFFFF"/>
                </a:solidFill>
              </a:rPr>
              <a:t> automate au </a:t>
            </a:r>
            <a:r>
              <a:rPr lang="en-US" sz="3200" i="1" dirty="0" err="1">
                <a:solidFill>
                  <a:srgbClr val="FFFFFF"/>
                </a:solidFill>
              </a:rPr>
              <a:t>arătat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că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câteva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practici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comune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afectează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foarte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mult</a:t>
            </a:r>
            <a:r>
              <a:rPr lang="en-US" sz="3200" i="1" dirty="0">
                <a:solidFill>
                  <a:srgbClr val="FFFFFF"/>
                </a:solidFill>
              </a:rPr>
              <a:t> ca</a:t>
            </a:r>
            <a:r>
              <a:rPr lang="ro-MD" sz="3200" i="1" dirty="0">
                <a:solidFill>
                  <a:srgbClr val="FFFFFF"/>
                </a:solidFill>
              </a:rPr>
              <a:t>litatea</a:t>
            </a:r>
            <a:r>
              <a:rPr lang="en-US" sz="3200" i="1" dirty="0">
                <a:solidFill>
                  <a:srgbClr val="FFFFFF"/>
                </a:solidFill>
              </a:rPr>
              <a:t> a </a:t>
            </a:r>
            <a:r>
              <a:rPr lang="en-US" sz="3200" i="1" dirty="0" err="1">
                <a:solidFill>
                  <a:srgbClr val="FFFFFF"/>
                </a:solidFill>
              </a:rPr>
              <a:t>unui</a:t>
            </a:r>
            <a:r>
              <a:rPr lang="en-US" sz="3200" i="1" dirty="0">
                <a:solidFill>
                  <a:srgbClr val="FFFFFF"/>
                </a:solidFill>
              </a:rPr>
              <a:t> site pe un </a:t>
            </a:r>
            <a:r>
              <a:rPr lang="en-US" sz="3200" i="1" dirty="0" err="1">
                <a:solidFill>
                  <a:srgbClr val="FFFFFF"/>
                </a:solidFill>
              </a:rPr>
              <a:t>dispozitiv</a:t>
            </a: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err="1">
                <a:solidFill>
                  <a:srgbClr val="FFFFFF"/>
                </a:solidFill>
              </a:rPr>
              <a:t>mobil</a:t>
            </a:r>
            <a:r>
              <a:rPr lang="en-US" sz="3200" i="1" dirty="0">
                <a:solidFill>
                  <a:srgbClr val="FFFFFF"/>
                </a:solidFill>
              </a:rPr>
              <a:t>.</a:t>
            </a:r>
            <a:br>
              <a:rPr lang="ro-MD" sz="3200" i="1" dirty="0">
                <a:solidFill>
                  <a:srgbClr val="FFFFFF"/>
                </a:solidFill>
              </a:rPr>
            </a:br>
            <a:r>
              <a:rPr lang="ro-MD" sz="3200" i="1" dirty="0">
                <a:solidFill>
                  <a:srgbClr val="FFFFFF"/>
                </a:solidFill>
              </a:rPr>
              <a:t> 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ro-MD" sz="2400" i="1" dirty="0">
                <a:solidFill>
                  <a:srgbClr val="FFFFFF"/>
                </a:solidFill>
              </a:rPr>
              <a:t>Astfel, a fost creat </a:t>
            </a:r>
            <a:br>
              <a:rPr lang="ro-MD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A Guide t</a:t>
            </a:r>
            <a:r>
              <a:rPr lang="ro-MD" sz="2400" i="1" dirty="0">
                <a:solidFill>
                  <a:srgbClr val="FFFFFF"/>
                </a:solidFill>
              </a:rPr>
              <a:t>o</a:t>
            </a:r>
            <a:r>
              <a:rPr lang="en-US" sz="2400" i="1" dirty="0">
                <a:solidFill>
                  <a:srgbClr val="FFFFFF"/>
                </a:solidFill>
              </a:rPr>
              <a:t> Creating Mobile-Friendly Web 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B8236-D5C8-4E85-84A4-B66871D55D93}"/>
              </a:ext>
            </a:extLst>
          </p:cNvPr>
          <p:cNvSpPr txBox="1"/>
          <p:nvPr/>
        </p:nvSpPr>
        <p:spPr>
          <a:xfrm>
            <a:off x="1631489" y="6183574"/>
            <a:ext cx="952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https://digital.gov/guides/mobile-principles/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2292-F81E-4157-8757-7DCBFEE5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3. </a:t>
            </a:r>
            <a:r>
              <a:rPr lang="en-US" sz="4800" b="0" i="0" dirty="0">
                <a:solidFill>
                  <a:srgbClr val="1B1B1B"/>
                </a:solidFill>
                <a:effectLst/>
                <a:latin typeface="Public Sans Web"/>
              </a:rPr>
              <a:t>Optimize Images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859F0-74DC-4E9D-B519-B65A4A85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Image files are too large and impact performance</a:t>
            </a:r>
          </a:p>
          <a:p>
            <a:endParaRPr lang="ro-MD" sz="2400" dirty="0"/>
          </a:p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Use tools to compress image files!</a:t>
            </a:r>
          </a:p>
          <a:p>
            <a:endParaRPr lang="ro-MD" sz="2400" dirty="0"/>
          </a:p>
          <a:p>
            <a:r>
              <a:rPr lang="en-US" sz="2400" dirty="0"/>
              <a:t>https://masterblogging.com/image-optimization-seo/</a:t>
            </a:r>
          </a:p>
        </p:txBody>
      </p:sp>
    </p:spTree>
    <p:extLst>
      <p:ext uri="{BB962C8B-B14F-4D97-AF65-F5344CB8AC3E}">
        <p14:creationId xmlns:p14="http://schemas.microsoft.com/office/powerpoint/2010/main" val="142566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1950-F347-4834-99B1-50B79A6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4. </a:t>
            </a:r>
            <a:r>
              <a:rPr lang="en-US" sz="4800" b="0" i="0" dirty="0">
                <a:solidFill>
                  <a:srgbClr val="1B1B1B"/>
                </a:solidFill>
                <a:effectLst/>
                <a:latin typeface="Public Sans Web"/>
              </a:rPr>
              <a:t>Optimize CSS Delivery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5D6A2-4FEE-440B-8506-8A1E78F4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Render-blocking style sheets results in slow page load times</a:t>
            </a:r>
          </a:p>
          <a:p>
            <a:endParaRPr lang="ro-MD" sz="2400" dirty="0"/>
          </a:p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Streamline your CSS files to make them more efficient!</a:t>
            </a:r>
          </a:p>
          <a:p>
            <a:endParaRPr lang="ro-MD" sz="2400" dirty="0"/>
          </a:p>
          <a:p>
            <a:r>
              <a:rPr lang="en-US" sz="2400" dirty="0"/>
              <a:t>https://www.giftofspeed.com/css-delivery/</a:t>
            </a:r>
          </a:p>
        </p:txBody>
      </p:sp>
    </p:spTree>
    <p:extLst>
      <p:ext uri="{BB962C8B-B14F-4D97-AF65-F5344CB8AC3E}">
        <p14:creationId xmlns:p14="http://schemas.microsoft.com/office/powerpoint/2010/main" val="216545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4EA0-FE79-4E76-A0E7-9B2818CC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5. </a:t>
            </a:r>
            <a:r>
              <a:rPr lang="en-US" sz="4800" b="0" i="0" dirty="0">
                <a:solidFill>
                  <a:srgbClr val="1B1B1B"/>
                </a:solidFill>
                <a:effectLst/>
                <a:latin typeface="Public Sans Web"/>
              </a:rPr>
              <a:t>Prioritize Visible 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6DAB4-65F6-466F-BF69-D03FAAF4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Users don’t need the entire page to load to start looking at the above the fold content.</a:t>
            </a:r>
          </a:p>
          <a:p>
            <a:endParaRPr lang="ro-MD" sz="2400" dirty="0"/>
          </a:p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Prioritize and limit the size of the data needed to render the visible content or above the fold content of your page</a:t>
            </a:r>
            <a:endParaRPr lang="ro-MD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ro-MD" sz="2400" b="1" dirty="0">
              <a:solidFill>
                <a:srgbClr val="1B1B1B"/>
              </a:solidFill>
              <a:latin typeface="Public Sans Web"/>
            </a:endParaRPr>
          </a:p>
          <a:p>
            <a:r>
              <a:rPr lang="en-US" sz="2400" dirty="0"/>
              <a:t>https://web-design-eastbourne.co.uk/blog/prioritize-visible-content/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53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Principle 7. Properly Configure the Server</a:t>
            </a:r>
            <a:br>
              <a:rPr lang="en-US" sz="3200" b="1" dirty="0">
                <a:solidFill>
                  <a:srgbClr val="252F3E"/>
                </a:solidFill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Configurați corect serverul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11" y="2734322"/>
            <a:ext cx="10509955" cy="3134770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Ideally, server response time should be less than 200 </a:t>
            </a:r>
            <a:r>
              <a:rPr lang="en-US" sz="2800" b="1" i="0" dirty="0" err="1">
                <a:solidFill>
                  <a:srgbClr val="1B1B1B"/>
                </a:solidFill>
                <a:effectLst/>
                <a:latin typeface="Public Sans Web"/>
              </a:rPr>
              <a:t>ms</a:t>
            </a:r>
            <a:r>
              <a:rPr lang="ro-MD" sz="2800" b="1" i="0" dirty="0">
                <a:solidFill>
                  <a:srgbClr val="1B1B1B"/>
                </a:solidFill>
                <a:effectLst/>
                <a:latin typeface="Public Sans Web"/>
              </a:rPr>
              <a:t> </a:t>
            </a:r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(milliseconds)</a:t>
            </a:r>
            <a:endParaRPr lang="ro-MD" sz="28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ro-MD" sz="2800" b="1" dirty="0">
              <a:solidFill>
                <a:srgbClr val="1B1B1B"/>
              </a:solidFill>
              <a:latin typeface="Public Sans Web"/>
            </a:endParaRPr>
          </a:p>
          <a:p>
            <a:r>
              <a:rPr lang="en-US" sz="2800" i="0" dirty="0">
                <a:solidFill>
                  <a:srgbClr val="1B1B1B"/>
                </a:solidFill>
                <a:effectLst/>
                <a:latin typeface="Public Sans Web"/>
              </a:rPr>
              <a:t>https://bobcares.com/blog/how-to-increase-your-server-speed/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1066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  <a:t>Principle </a:t>
            </a:r>
            <a:r>
              <a:rPr lang="ro-MD" sz="3200" b="1" dirty="0">
                <a:solidFill>
                  <a:srgbClr val="252F3E"/>
                </a:solidFill>
                <a:latin typeface="Public Sans Web"/>
              </a:rPr>
              <a:t>8</a:t>
            </a:r>
            <a:r>
              <a:rPr lang="en-US" sz="3200" b="1" dirty="0">
                <a:solidFill>
                  <a:srgbClr val="252F3E"/>
                </a:solidFill>
                <a:latin typeface="Public Sans Web"/>
              </a:rPr>
              <a:t>. Don’t Forget Accessibility!</a:t>
            </a:r>
            <a:br>
              <a:rPr lang="en-US" sz="3200" b="1" dirty="0">
                <a:solidFill>
                  <a:srgbClr val="252F3E"/>
                </a:solidFill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Nu uitați de accesibilitate!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009422"/>
            <a:ext cx="10139679" cy="3859670"/>
          </a:xfrm>
        </p:spPr>
        <p:txBody>
          <a:bodyPr>
            <a:noAutofit/>
          </a:bodyPr>
          <a:lstStyle/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Developers are not capitalizing on the accessibility features available on mobile devices</a:t>
            </a:r>
            <a:endParaRPr lang="ro-MD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ro-MD" sz="2400" b="1" dirty="0">
              <a:solidFill>
                <a:srgbClr val="1B1B1B"/>
              </a:solidFill>
              <a:latin typeface="Public Sans Web"/>
            </a:endParaRPr>
          </a:p>
          <a:p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Build a site that is accessible to everyone using The Web Content Accessibility Guidelines (WCAG)!</a:t>
            </a:r>
            <a:endParaRPr lang="ro-MD" sz="24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r>
              <a:rPr lang="ro-MD" sz="2400" dirty="0"/>
              <a:t>https://www.w3.org/TR/WCAG20/</a:t>
            </a:r>
          </a:p>
          <a:p>
            <a:r>
              <a:rPr lang="en-US" sz="2400" dirty="0"/>
              <a:t>https://www.w3.org/TR/UNDERSTANDING-WCAG20/intro.html#introduction-fourprincs-head</a:t>
            </a:r>
          </a:p>
        </p:txBody>
      </p:sp>
    </p:spTree>
    <p:extLst>
      <p:ext uri="{BB962C8B-B14F-4D97-AF65-F5344CB8AC3E}">
        <p14:creationId xmlns:p14="http://schemas.microsoft.com/office/powerpoint/2010/main" val="2165178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ro-MD" sz="3200" dirty="0"/>
              <a:t>Referințe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4" y="2212622"/>
            <a:ext cx="9970346" cy="3656470"/>
          </a:xfrm>
        </p:spPr>
        <p:txBody>
          <a:bodyPr>
            <a:normAutofit/>
          </a:bodyPr>
          <a:lstStyle/>
          <a:p>
            <a:r>
              <a:rPr lang="en-US" sz="3200" dirty="0"/>
              <a:t>https://www.authoritylabs.com/four-fixes-avoid-google-mobile-apocalypse-update/</a:t>
            </a:r>
          </a:p>
        </p:txBody>
      </p:sp>
    </p:spTree>
    <p:extLst>
      <p:ext uri="{BB962C8B-B14F-4D97-AF65-F5344CB8AC3E}">
        <p14:creationId xmlns:p14="http://schemas.microsoft.com/office/powerpoint/2010/main" val="46830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  <a:t>Principle 1. JavaScript Is Really Cool, When Used With Care</a:t>
            </a: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  <a:t>JavaScript este cu adevărat cool, atunci când este folosit cu grijă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2734322"/>
            <a:ext cx="8696565" cy="313477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fr-FR" sz="3200" b="0" i="0" dirty="0">
                <a:solidFill>
                  <a:srgbClr val="1B1B1B"/>
                </a:solidFill>
                <a:effectLst/>
                <a:latin typeface="Public Sans Web"/>
              </a:rPr>
              <a:t>JavaScript </a:t>
            </a:r>
            <a:r>
              <a:rPr lang="fr-FR" sz="3200" b="0" i="0" dirty="0" err="1">
                <a:solidFill>
                  <a:srgbClr val="1B1B1B"/>
                </a:solidFill>
                <a:effectLst/>
                <a:latin typeface="Public Sans Web"/>
              </a:rPr>
              <a:t>Minify</a:t>
            </a:r>
            <a:endParaRPr lang="fr-FR" sz="32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>
              <a:buFont typeface="+mj-lt"/>
              <a:buAutoNum type="arabicPeriod"/>
            </a:pPr>
            <a:r>
              <a:rPr lang="fr-FR" sz="3200" b="0" i="0" dirty="0">
                <a:solidFill>
                  <a:srgbClr val="1B1B1B"/>
                </a:solidFill>
                <a:effectLst/>
                <a:latin typeface="Public Sans Web"/>
              </a:rPr>
              <a:t>JavaScript Placement</a:t>
            </a:r>
          </a:p>
          <a:p>
            <a:pPr algn="l">
              <a:buFont typeface="+mj-lt"/>
              <a:buAutoNum type="arabicPeriod"/>
            </a:pPr>
            <a:r>
              <a:rPr lang="fr-FR" sz="3200" b="0" i="0" dirty="0" err="1">
                <a:solidFill>
                  <a:srgbClr val="1B1B1B"/>
                </a:solidFill>
                <a:effectLst/>
                <a:latin typeface="Public Sans Web"/>
              </a:rPr>
              <a:t>Inline</a:t>
            </a:r>
            <a:r>
              <a:rPr lang="fr-FR" sz="3200" b="0" i="0" dirty="0">
                <a:solidFill>
                  <a:srgbClr val="1B1B1B"/>
                </a:solidFill>
                <a:effectLst/>
                <a:latin typeface="Public Sans Web"/>
              </a:rPr>
              <a:t> JavaScript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501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fr-FR" sz="4000" b="0" i="0" dirty="0">
                <a:solidFill>
                  <a:srgbClr val="1B1B1B"/>
                </a:solidFill>
                <a:effectLst/>
                <a:latin typeface="Public Sans Web"/>
              </a:rPr>
              <a:t>JavaScript </a:t>
            </a:r>
            <a:r>
              <a:rPr lang="fr-FR" sz="4000" b="0" i="0" dirty="0" err="1">
                <a:solidFill>
                  <a:srgbClr val="1B1B1B"/>
                </a:solidFill>
                <a:effectLst/>
                <a:latin typeface="Public Sans Web"/>
              </a:rPr>
              <a:t>Minify</a:t>
            </a:r>
            <a:endParaRPr lang="fr-FR" sz="4000" b="0" i="0" dirty="0">
              <a:solidFill>
                <a:srgbClr val="1B1B1B"/>
              </a:solidFill>
              <a:effectLst/>
              <a:latin typeface="Public Sans We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4" y="1979720"/>
            <a:ext cx="10214646" cy="38893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Issue: JavaScript, as written, included dead space that slows download and execution time</a:t>
            </a:r>
            <a:endParaRPr lang="en-US" sz="28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/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JavaScript files should always be minimized to reduce transit time and help speed up page load.</a:t>
            </a:r>
          </a:p>
          <a:p>
            <a:pPr algn="l"/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Solution: Use tools to minify all JavaScript!</a:t>
            </a:r>
          </a:p>
          <a:p>
            <a:pPr algn="l"/>
            <a:endParaRPr lang="en-US" sz="2800" b="1" dirty="0">
              <a:solidFill>
                <a:srgbClr val="1B1B1B"/>
              </a:solidFill>
              <a:latin typeface="Public Sans Web"/>
            </a:endParaRPr>
          </a:p>
          <a:p>
            <a:pPr algn="l"/>
            <a:r>
              <a:rPr lang="en-US" sz="2800" b="0" i="0" dirty="0">
                <a:solidFill>
                  <a:srgbClr val="1B1B1B"/>
                </a:solidFill>
                <a:effectLst/>
                <a:latin typeface="Public Sans Web"/>
              </a:rPr>
              <a:t>https://www.elegantthemes.com/blog/tips-tricks/how-to-minify-your-websites-css-html-javascript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fr-FR" sz="4000" b="0" i="0" dirty="0">
                <a:solidFill>
                  <a:srgbClr val="1B1B1B"/>
                </a:solidFill>
                <a:effectLst/>
                <a:latin typeface="Public Sans Web"/>
              </a:rPr>
              <a:t>2. JavaScript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4" y="1979720"/>
            <a:ext cx="10214646" cy="3889372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>
                <a:solidFill>
                  <a:srgbClr val="1B1B1B"/>
                </a:solidFill>
                <a:effectLst/>
                <a:latin typeface="Public Sans Web"/>
              </a:rPr>
              <a:t>Issue: Where you place your JavaScript affects the site’s performance</a:t>
            </a:r>
            <a:endParaRPr lang="en-US" sz="20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/>
            <a:r>
              <a:rPr lang="en-US" sz="2000" b="0" i="0" dirty="0">
                <a:solidFill>
                  <a:srgbClr val="1B1B1B"/>
                </a:solidFill>
                <a:effectLst/>
                <a:latin typeface="Public Sans Web"/>
              </a:rPr>
              <a:t>Grouping JavaScript at the end of the page markup is optimal for page load.</a:t>
            </a:r>
          </a:p>
          <a:p>
            <a:pPr algn="l"/>
            <a:endParaRPr lang="en-US" sz="2000" b="1" dirty="0">
              <a:solidFill>
                <a:srgbClr val="1B1B1B"/>
              </a:solidFill>
              <a:latin typeface="Public Sans Web"/>
            </a:endParaRPr>
          </a:p>
          <a:p>
            <a:pPr algn="l"/>
            <a:r>
              <a:rPr lang="en-US" sz="2000" b="1" dirty="0">
                <a:solidFill>
                  <a:srgbClr val="1B1B1B"/>
                </a:solidFill>
                <a:latin typeface="Public Sans Web"/>
              </a:rPr>
              <a:t>Solution: Place </a:t>
            </a:r>
            <a:r>
              <a:rPr lang="en-US" sz="2000" b="1" dirty="0" err="1">
                <a:solidFill>
                  <a:srgbClr val="1B1B1B"/>
                </a:solidFill>
                <a:latin typeface="Public Sans Web"/>
              </a:rPr>
              <a:t>JavaScripts</a:t>
            </a:r>
            <a:r>
              <a:rPr lang="en-US" sz="2000" b="1" dirty="0">
                <a:solidFill>
                  <a:srgbClr val="1B1B1B"/>
                </a:solidFill>
                <a:latin typeface="Public Sans Web"/>
              </a:rPr>
              <a:t> so they don’t block browser loading</a:t>
            </a:r>
          </a:p>
          <a:p>
            <a:pPr algn="l"/>
            <a:endParaRPr lang="en-US" sz="2000" b="1" dirty="0">
              <a:solidFill>
                <a:srgbClr val="1B1B1B"/>
              </a:solidFill>
              <a:latin typeface="Public Sans Web"/>
            </a:endParaRPr>
          </a:p>
          <a:p>
            <a:pPr algn="l"/>
            <a:r>
              <a:rPr lang="en-US" sz="2000" dirty="0">
                <a:solidFill>
                  <a:srgbClr val="1B1B1B"/>
                </a:solidFill>
                <a:latin typeface="Public Sans Web"/>
              </a:rPr>
              <a:t>Put scripts in the </a:t>
            </a:r>
            <a:r>
              <a:rPr lang="en-US" sz="2000" b="1" dirty="0">
                <a:solidFill>
                  <a:srgbClr val="1B1B1B"/>
                </a:solidFill>
                <a:latin typeface="Public Sans Web"/>
              </a:rPr>
              <a:t>&lt;head&gt;</a:t>
            </a:r>
            <a:r>
              <a:rPr lang="en-US" sz="2000" dirty="0">
                <a:solidFill>
                  <a:srgbClr val="1B1B1B"/>
                </a:solidFill>
                <a:latin typeface="Public Sans Web"/>
              </a:rPr>
              <a:t> tag and use the </a:t>
            </a:r>
            <a:r>
              <a:rPr lang="en-US" sz="2000" b="1" dirty="0">
                <a:solidFill>
                  <a:srgbClr val="1B1B1B"/>
                </a:solidFill>
                <a:latin typeface="Public Sans Web"/>
              </a:rPr>
              <a:t>async</a:t>
            </a:r>
            <a:r>
              <a:rPr lang="en-US" sz="2000" dirty="0">
                <a:solidFill>
                  <a:srgbClr val="1B1B1B"/>
                </a:solidFill>
                <a:latin typeface="Public Sans Web"/>
              </a:rPr>
              <a:t> or </a:t>
            </a:r>
            <a:r>
              <a:rPr lang="en-US" sz="2000" b="1" dirty="0">
                <a:solidFill>
                  <a:srgbClr val="1B1B1B"/>
                </a:solidFill>
                <a:latin typeface="Public Sans Web"/>
              </a:rPr>
              <a:t>defer</a:t>
            </a:r>
            <a:r>
              <a:rPr lang="en-US" sz="2000" dirty="0">
                <a:solidFill>
                  <a:srgbClr val="1B1B1B"/>
                </a:solidFill>
                <a:latin typeface="Public Sans Web"/>
              </a:rPr>
              <a:t> attributes, which allows the scripts to be downloaded ASAP without blocking your browser.</a:t>
            </a:r>
          </a:p>
          <a:p>
            <a:pPr algn="l"/>
            <a:endParaRPr lang="en-US" sz="2000" b="1" dirty="0">
              <a:solidFill>
                <a:srgbClr val="1B1B1B"/>
              </a:solidFill>
              <a:latin typeface="Public Sans Web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695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fr-FR" sz="4000" b="0" i="0" dirty="0">
                <a:solidFill>
                  <a:srgbClr val="1B1B1B"/>
                </a:solidFill>
                <a:effectLst/>
                <a:latin typeface="Public Sans Web"/>
              </a:rPr>
              <a:t>3. </a:t>
            </a:r>
            <a:r>
              <a:rPr lang="fr-FR" sz="4000" b="0" i="0" dirty="0" err="1">
                <a:solidFill>
                  <a:srgbClr val="1B1B1B"/>
                </a:solidFill>
                <a:effectLst/>
                <a:latin typeface="Public Sans Web"/>
              </a:rPr>
              <a:t>Inline</a:t>
            </a:r>
            <a:r>
              <a:rPr lang="fr-FR" sz="4000" b="0" i="0" dirty="0">
                <a:solidFill>
                  <a:srgbClr val="1B1B1B"/>
                </a:solidFill>
                <a:effectLst/>
                <a:latin typeface="Public Sans Web"/>
              </a:rPr>
              <a:t>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4" y="1979720"/>
            <a:ext cx="10214646" cy="3889372"/>
          </a:xfrm>
        </p:spPr>
        <p:txBody>
          <a:bodyPr>
            <a:normAutofit/>
          </a:bodyPr>
          <a:lstStyle/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Issue: Inline JavaScript prevents browser from processing, thus slowing page rendering</a:t>
            </a:r>
            <a:endParaRPr lang="en-US" sz="24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latin typeface="Public Sans Web"/>
              </a:rPr>
              <a:t>Inline JavaScript code should not be used because it requires that the browser pass JavaScript code markup that slows processing.</a:t>
            </a: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Public Sans Web"/>
              </a:rPr>
              <a:t>Solution: Separate JavaScript code from the HTML</a:t>
            </a:r>
            <a:endParaRPr lang="en-US" sz="24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9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  <a:t>Principle 2. The Viewport Is the Window to Your Site </a:t>
            </a:r>
            <a:b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br>
              <a:rPr lang="ro-MD" sz="3200" b="1" i="0" dirty="0">
                <a:solidFill>
                  <a:srgbClr val="252F3E"/>
                </a:solidFill>
                <a:effectLst/>
                <a:latin typeface="Public Sans Web"/>
              </a:rPr>
            </a:br>
            <a: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  <a:t>Viewport</a:t>
            </a:r>
            <a:r>
              <a:rPr lang="pt-BR" sz="3200" b="1" i="0" dirty="0">
                <a:solidFill>
                  <a:srgbClr val="252F3E"/>
                </a:solidFill>
                <a:effectLst/>
                <a:latin typeface="Public Sans Web"/>
              </a:rPr>
              <a:t> este fereastra către site-ul t</a:t>
            </a:r>
            <a:r>
              <a:rPr lang="ro-MD" sz="3200" b="1" dirty="0">
                <a:solidFill>
                  <a:srgbClr val="252F3E"/>
                </a:solidFill>
                <a:latin typeface="Public Sans Web"/>
              </a:rPr>
              <a:t>ău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4" y="2734322"/>
            <a:ext cx="8696565" cy="313477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Configure the Viewport</a:t>
            </a:r>
            <a:endParaRPr lang="en-US" sz="28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pPr algn="l">
              <a:buFont typeface="+mj-lt"/>
              <a:buAutoNum type="arabicPeriod"/>
            </a:pPr>
            <a:r>
              <a:rPr lang="en-US" sz="2800" b="1" i="0" dirty="0">
                <a:solidFill>
                  <a:srgbClr val="1B1B1B"/>
                </a:solidFill>
                <a:effectLst/>
                <a:latin typeface="Public Sans Web"/>
              </a:rPr>
              <a:t>Size Content to the Viewport</a:t>
            </a:r>
            <a:endParaRPr lang="en-US" sz="28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ro-MD" sz="3200" dirty="0"/>
          </a:p>
          <a:p>
            <a:r>
              <a:rPr lang="en-US" sz="2400" dirty="0"/>
              <a:t>https://viewportsizes.com/</a:t>
            </a:r>
          </a:p>
        </p:txBody>
      </p:sp>
    </p:spTree>
    <p:extLst>
      <p:ext uri="{BB962C8B-B14F-4D97-AF65-F5344CB8AC3E}">
        <p14:creationId xmlns:p14="http://schemas.microsoft.com/office/powerpoint/2010/main" val="12379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ro-MD" sz="3200" b="1" dirty="0">
                <a:solidFill>
                  <a:srgbClr val="252F3E"/>
                </a:solidFill>
                <a:latin typeface="Public Sans Web"/>
              </a:rPr>
              <a:t>1</a:t>
            </a:r>
            <a: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  <a:t>. </a:t>
            </a:r>
            <a:r>
              <a:rPr lang="en-US" sz="3200" b="1" i="0" dirty="0">
                <a:solidFill>
                  <a:srgbClr val="1B1B1B"/>
                </a:solidFill>
                <a:effectLst/>
                <a:latin typeface="Public Sans Web"/>
              </a:rPr>
              <a:t>Configure the Viewport</a:t>
            </a:r>
            <a:br>
              <a:rPr lang="en-US" sz="3200" b="0" i="0" dirty="0">
                <a:solidFill>
                  <a:srgbClr val="1B1B1B"/>
                </a:solidFill>
                <a:effectLst/>
                <a:latin typeface="Public Sans Web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242" y="2077156"/>
            <a:ext cx="9939438" cy="4244622"/>
          </a:xfrm>
        </p:spPr>
        <p:txBody>
          <a:bodyPr>
            <a:noAutofit/>
          </a:bodyPr>
          <a:lstStyle/>
          <a:p>
            <a:r>
              <a:rPr lang="en-US" sz="2000" b="1" i="0" dirty="0">
                <a:solidFill>
                  <a:srgbClr val="1B1B1B"/>
                </a:solidFill>
                <a:effectLst/>
                <a:latin typeface="Public Sans Web"/>
              </a:rPr>
              <a:t>Issue: Without defining the viewport, size the page won’t shrink to fit the screen.</a:t>
            </a:r>
            <a:endParaRPr lang="ro-MD" sz="20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r>
              <a:rPr lang="en-US" sz="2000" b="0" i="0" dirty="0">
                <a:solidFill>
                  <a:srgbClr val="1B1B1B"/>
                </a:solidFill>
                <a:effectLst/>
                <a:latin typeface="Public Sans Web"/>
              </a:rPr>
              <a:t>Pages should specify a viewport size using the meta viewport tag in the head</a:t>
            </a:r>
            <a:r>
              <a:rPr lang="ro-MD" sz="2000" b="0" i="0" dirty="0">
                <a:solidFill>
                  <a:srgbClr val="1B1B1B"/>
                </a:solidFill>
                <a:effectLst/>
                <a:latin typeface="Public Sans Web"/>
              </a:rPr>
              <a:t>.</a:t>
            </a:r>
          </a:p>
          <a:p>
            <a:endParaRPr lang="ro-MD" sz="2000" dirty="0">
              <a:solidFill>
                <a:srgbClr val="1B1B1B"/>
              </a:solidFill>
              <a:latin typeface="Public Sans Web"/>
            </a:endParaRPr>
          </a:p>
          <a:p>
            <a:r>
              <a:rPr lang="en-US" sz="2000" b="1" i="0" dirty="0">
                <a:solidFill>
                  <a:srgbClr val="1B1B1B"/>
                </a:solidFill>
                <a:effectLst/>
                <a:latin typeface="Public Sans Web"/>
              </a:rPr>
              <a:t>Solution: Set the viewport!</a:t>
            </a:r>
          </a:p>
          <a:p>
            <a:endParaRPr lang="en-US" sz="20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r>
              <a:rPr lang="en-US" sz="2000" b="0" i="0" dirty="0">
                <a:solidFill>
                  <a:srgbClr val="1B1B1B"/>
                </a:solidFill>
                <a:effectLst/>
                <a:latin typeface="Public Sans Web"/>
              </a:rPr>
              <a:t>Pages optimized for a variety of device sizes should include a &lt;meta&gt; viewport tag in the head of the document. </a:t>
            </a:r>
            <a:endParaRPr lang="ro-MD" sz="20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ro-MD" sz="2000" dirty="0"/>
          </a:p>
          <a:p>
            <a:pPr marL="0" indent="0">
              <a:buNone/>
            </a:pPr>
            <a:r>
              <a:rPr lang="en-US" sz="2000" dirty="0"/>
              <a:t>https://www.w3schools.com/css/css_rwd_viewport.asp</a:t>
            </a:r>
          </a:p>
        </p:txBody>
      </p:sp>
    </p:spTree>
    <p:extLst>
      <p:ext uri="{BB962C8B-B14F-4D97-AF65-F5344CB8AC3E}">
        <p14:creationId xmlns:p14="http://schemas.microsoft.com/office/powerpoint/2010/main" val="196131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9554-2B66-47FF-9A0F-7A3E7271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7" y="286603"/>
            <a:ext cx="10892901" cy="1450757"/>
          </a:xfrm>
        </p:spPr>
        <p:txBody>
          <a:bodyPr>
            <a:normAutofit/>
          </a:bodyPr>
          <a:lstStyle/>
          <a:p>
            <a:r>
              <a:rPr lang="ro-MD" sz="3200" b="1" dirty="0">
                <a:solidFill>
                  <a:srgbClr val="252F3E"/>
                </a:solidFill>
                <a:latin typeface="Public Sans Web"/>
              </a:rPr>
              <a:t>2</a:t>
            </a:r>
            <a:r>
              <a:rPr lang="en-US" sz="3200" b="1" i="0" dirty="0">
                <a:solidFill>
                  <a:srgbClr val="252F3E"/>
                </a:solidFill>
                <a:effectLst/>
                <a:latin typeface="Public Sans Web"/>
              </a:rPr>
              <a:t>. </a:t>
            </a:r>
            <a:r>
              <a:rPr lang="en-US" sz="3200" b="1" i="0" dirty="0">
                <a:solidFill>
                  <a:srgbClr val="1B1B1B"/>
                </a:solidFill>
                <a:effectLst/>
                <a:latin typeface="Public Sans Web"/>
              </a:rPr>
              <a:t>Size Content to the Viewport</a:t>
            </a:r>
            <a:br>
              <a:rPr lang="en-US" sz="3200" b="0" i="0" dirty="0">
                <a:solidFill>
                  <a:srgbClr val="1B1B1B"/>
                </a:solidFill>
                <a:effectLst/>
                <a:latin typeface="Public Sans Web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6348-7C8F-4D8D-824D-61ACC485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242" y="2077156"/>
            <a:ext cx="9939438" cy="4244622"/>
          </a:xfrm>
        </p:spPr>
        <p:txBody>
          <a:bodyPr>
            <a:noAutofit/>
          </a:bodyPr>
          <a:lstStyle/>
          <a:p>
            <a:r>
              <a:rPr lang="en-US" sz="2000" b="1" i="0" dirty="0">
                <a:solidFill>
                  <a:srgbClr val="1B1B1B"/>
                </a:solidFill>
                <a:effectLst/>
                <a:latin typeface="Public Sans Web"/>
              </a:rPr>
              <a:t>Issue: Content explicitly sized by pixels (px) does not always display correctly on small screens</a:t>
            </a:r>
            <a:r>
              <a:rPr lang="ro-MD" sz="2000" b="1" i="0" dirty="0">
                <a:solidFill>
                  <a:srgbClr val="1B1B1B"/>
                </a:solidFill>
                <a:effectLst/>
                <a:latin typeface="Public Sans Web"/>
              </a:rPr>
              <a:t>.</a:t>
            </a:r>
          </a:p>
          <a:p>
            <a:endParaRPr lang="ro-MD" sz="2000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r>
              <a:rPr lang="en-US" sz="2000" b="1" i="0" dirty="0">
                <a:solidFill>
                  <a:srgbClr val="1B1B1B"/>
                </a:solidFill>
                <a:effectLst/>
                <a:latin typeface="Public Sans Web"/>
              </a:rPr>
              <a:t>Solution: At the most, set the maximum width of the content to 100 percent!</a:t>
            </a:r>
            <a:endParaRPr lang="en-US" sz="2000" b="0" i="0" dirty="0">
              <a:solidFill>
                <a:srgbClr val="1B1B1B"/>
              </a:solidFill>
              <a:effectLst/>
              <a:latin typeface="Public Sans Web"/>
            </a:endParaRPr>
          </a:p>
          <a:p>
            <a:r>
              <a:rPr lang="en-US" sz="2000" b="0" i="0" dirty="0">
                <a:solidFill>
                  <a:srgbClr val="D83933"/>
                </a:solidFill>
                <a:effectLst/>
                <a:latin typeface="Roboto Mono Web"/>
              </a:rPr>
              <a:t>&lt;</a:t>
            </a:r>
            <a:r>
              <a:rPr lang="en-US" sz="2000" b="0" i="0" dirty="0" err="1">
                <a:solidFill>
                  <a:srgbClr val="D83933"/>
                </a:solidFill>
                <a:effectLst/>
                <a:latin typeface="Roboto Mono Web"/>
              </a:rPr>
              <a:t>img</a:t>
            </a:r>
            <a:r>
              <a:rPr lang="en-US" sz="2000" b="0" i="0" dirty="0">
                <a:solidFill>
                  <a:srgbClr val="D83933"/>
                </a:solidFill>
                <a:effectLst/>
                <a:latin typeface="Roboto Mono Web"/>
              </a:rPr>
              <a:t> </a:t>
            </a:r>
            <a:r>
              <a:rPr lang="en-US" sz="2000" b="0" i="0" dirty="0" err="1">
                <a:solidFill>
                  <a:srgbClr val="D83933"/>
                </a:solidFill>
                <a:effectLst/>
                <a:latin typeface="Roboto Mono Web"/>
              </a:rPr>
              <a:t>src</a:t>
            </a:r>
            <a:r>
              <a:rPr lang="en-US" sz="2000" b="0" i="0" dirty="0">
                <a:solidFill>
                  <a:srgbClr val="D83933"/>
                </a:solidFill>
                <a:effectLst/>
                <a:latin typeface="Roboto Mono Web"/>
              </a:rPr>
              <a:t>="MyGraphic.png" style="max-width:100%;" &gt;</a:t>
            </a:r>
            <a:endParaRPr lang="ro-MD" sz="2000" b="0" i="0" dirty="0">
              <a:solidFill>
                <a:srgbClr val="D83933"/>
              </a:solidFill>
              <a:effectLst/>
              <a:latin typeface="Roboto Mono Web"/>
            </a:endParaRPr>
          </a:p>
          <a:p>
            <a:endParaRPr lang="ro-MD" sz="2000" dirty="0"/>
          </a:p>
          <a:p>
            <a:pPr marL="0" indent="0">
              <a:buNone/>
            </a:pPr>
            <a:r>
              <a:rPr lang="en-US" sz="2000" dirty="0"/>
              <a:t>https://templates.mailchimp.com/development/responsive-email/fluid-images/</a:t>
            </a:r>
          </a:p>
        </p:txBody>
      </p:sp>
    </p:spTree>
    <p:extLst>
      <p:ext uri="{BB962C8B-B14F-4D97-AF65-F5344CB8AC3E}">
        <p14:creationId xmlns:p14="http://schemas.microsoft.com/office/powerpoint/2010/main" val="254011249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{D59EECFB-B481-450C-AE4C-9D3CBF2D0EFA}tf56160789_win32</Template>
  <TotalTime>938</TotalTime>
  <Words>1255</Words>
  <Application>Microsoft Office PowerPoint</Application>
  <PresentationFormat>Widescreen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Franklin Gothic Book</vt:lpstr>
      <vt:lpstr>Public Sans Web</vt:lpstr>
      <vt:lpstr>Roboto Mono Web</vt:lpstr>
      <vt:lpstr>1_RetrospectVTI</vt:lpstr>
      <vt:lpstr>Eight Principles of Mobile-Friendliness   Opt principii ale compatibilităţii cu dispozitivele mobile</vt:lpstr>
      <vt:lpstr>În 2017, Comunitatea MobileGov a testat site-urile federale de top a Statelor Unite cele mai mult vizitate pe dispozitive mobile (smartphone-uri și tablete). Rezultatele testelor automate au arătat că câteva practici comune afectează foarte mult calitatea a unui site pe un dispozitiv mobil.  </vt:lpstr>
      <vt:lpstr>Principle 1. JavaScript Is Really Cool, When Used With Care  JavaScript este cu adevărat cool, atunci când este folosit cu grijă</vt:lpstr>
      <vt:lpstr>JavaScript Minify</vt:lpstr>
      <vt:lpstr>2. JavaScript Placement</vt:lpstr>
      <vt:lpstr>3. Inline JavaScript</vt:lpstr>
      <vt:lpstr>Principle 2. The Viewport Is the Window to Your Site   Viewport este fereastra către site-ul tău</vt:lpstr>
      <vt:lpstr>1. Configure the Viewport </vt:lpstr>
      <vt:lpstr>2. Size Content to the Viewport </vt:lpstr>
      <vt:lpstr>Principle 3. Remember That We Navigate Mobile Sites Using Our Fingers  Țineți minte că navigăm pe site-uri mobile folosind degetele.</vt:lpstr>
      <vt:lpstr>   1. Use Legible Font Sizes </vt:lpstr>
      <vt:lpstr>   2. Size Your Tap Targets Appropriately </vt:lpstr>
      <vt:lpstr>Principle 4. Installing Additional Software to Properly View Your Site Should Not Be Necessary  Instalarea software-ului suplimentar pentru a vizualiza corect site-ul dvs. nu ar trebui să fie necesară</vt:lpstr>
      <vt:lpstr>Principle 5. Conserve Resources, Recycle When Possible  Conservați resursele, reciclați atunci când este posibil</vt:lpstr>
      <vt:lpstr>   1. Leverage browser caching      Utilizați stocarea în cache a browserului</vt:lpstr>
      <vt:lpstr>   2. Avoid landing page redirects      </vt:lpstr>
      <vt:lpstr>Principle 6. The Smaller the Better, When It Comes to Page Resources!  Cu cât este mai mic, cu atât mai bine, când vine vorba de resursele paginii!</vt:lpstr>
      <vt:lpstr>1. Enable Compression</vt:lpstr>
      <vt:lpstr>2. Minify Resources</vt:lpstr>
      <vt:lpstr>3. Optimize Images</vt:lpstr>
      <vt:lpstr>4. Optimize CSS Delivery</vt:lpstr>
      <vt:lpstr>5. Prioritize Visible Content</vt:lpstr>
      <vt:lpstr>Principle 7. Properly Configure the Server  Configurați corect serverul</vt:lpstr>
      <vt:lpstr>Principle 8. Don’t Forget Accessibility!  Nu uitați de accesibilitate!</vt:lpstr>
      <vt:lpstr>Referințe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Eight Principles of Mobile-Friendliness   Opt principii ale compatibilităţii cu dispozitivele mobile</dc:title>
  <dc:creator>Bobicev Victoria</dc:creator>
  <cp:lastModifiedBy>Bobicev Victoria</cp:lastModifiedBy>
  <cp:revision>6</cp:revision>
  <dcterms:created xsi:type="dcterms:W3CDTF">2022-02-08T16:59:35Z</dcterms:created>
  <dcterms:modified xsi:type="dcterms:W3CDTF">2022-02-09T08:38:32Z</dcterms:modified>
</cp:coreProperties>
</file>