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notesMasterIdLst>
    <p:notesMasterId r:id="rId12"/>
  </p:notesMasterIdLst>
  <p:sldIdLst>
    <p:sldId id="256" r:id="rId2"/>
    <p:sldId id="276" r:id="rId3"/>
    <p:sldId id="315" r:id="rId4"/>
    <p:sldId id="311" r:id="rId5"/>
    <p:sldId id="312" r:id="rId6"/>
    <p:sldId id="313" r:id="rId7"/>
    <p:sldId id="314" r:id="rId8"/>
    <p:sldId id="316" r:id="rId9"/>
    <p:sldId id="299" r:id="rId10"/>
    <p:sldId id="300" r:id="rId11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9" autoAdjust="0"/>
    <p:restoredTop sz="66566" autoAdjust="0"/>
  </p:normalViewPr>
  <p:slideViewPr>
    <p:cSldViewPr snapToGrid="0" showGuides="1">
      <p:cViewPr varScale="1">
        <p:scale>
          <a:sx n="59" d="100"/>
          <a:sy n="59" d="100"/>
        </p:scale>
        <p:origin x="1326" y="60"/>
      </p:cViewPr>
      <p:guideLst>
        <p:guide orient="horz" pos="2184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082663-A3DE-4C97-A353-6E07C7EA8E5C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EA7C82-48CF-4B21-AA57-D615A7989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770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100" dirty="0" smtClean="0"/>
              <a:t/>
            </a:r>
            <a:br>
              <a:rPr lang="en-GB" sz="1100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A7C82-48CF-4B21-AA57-D615A79899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47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A7C82-48CF-4B21-AA57-D615A79899D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4501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A7C82-48CF-4B21-AA57-D615A79899D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450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A7C82-48CF-4B21-AA57-D615A79899D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4690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A7C82-48CF-4B21-AA57-D615A79899D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0889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A7C82-48CF-4B21-AA57-D615A79899D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7847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A7C82-48CF-4B21-AA57-D615A79899D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719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A7C82-48CF-4B21-AA57-D615A79899D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1795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A7C82-48CF-4B21-AA57-D615A79899D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597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5CD56-EA6B-42B2-9B37-2D063D01F651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E8FA1-56CD-4566-B769-6B77876DE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394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5CD56-EA6B-42B2-9B37-2D063D01F651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E8FA1-56CD-4566-B769-6B77876DE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35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5CD56-EA6B-42B2-9B37-2D063D01F651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E8FA1-56CD-4566-B769-6B77876DE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99959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cu bullet-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49F5CD56-EA6B-42B2-9B37-2D063D01F651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B6FE8FA1-56CD-4566-B769-6B77876DED0E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3" hasCustomPrompt="1"/>
          </p:nvPr>
        </p:nvSpPr>
        <p:spPr>
          <a:xfrm>
            <a:off x="831851" y="1900107"/>
            <a:ext cx="10515600" cy="4327073"/>
          </a:xfrm>
        </p:spPr>
        <p:txBody>
          <a:bodyPr>
            <a:normAutofit/>
          </a:bodyPr>
          <a:lstStyle>
            <a:lvl1pPr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dirty="0" err="1"/>
              <a:t>Introduceți</a:t>
            </a:r>
            <a:r>
              <a:rPr lang="en-US" dirty="0"/>
              <a:t> text cu bullet-</a:t>
            </a:r>
            <a:r>
              <a:rPr lang="en-US" dirty="0" err="1"/>
              <a:t>uri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71355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i 2 boxuri cu bullet-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49F5CD56-EA6B-42B2-9B37-2D063D01F651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B6FE8FA1-56CD-4566-B769-6B77876DED0E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3" hasCustomPrompt="1"/>
          </p:nvPr>
        </p:nvSpPr>
        <p:spPr>
          <a:xfrm>
            <a:off x="838200" y="2786315"/>
            <a:ext cx="5181600" cy="3082041"/>
          </a:xfrm>
        </p:spPr>
        <p:txBody>
          <a:bodyPr>
            <a:normAutofit/>
          </a:bodyPr>
          <a:lstStyle>
            <a:lvl1pPr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dirty="0" err="1"/>
              <a:t>Introduceți</a:t>
            </a:r>
            <a:r>
              <a:rPr lang="en-US" dirty="0"/>
              <a:t> text cu bullet-</a:t>
            </a:r>
            <a:r>
              <a:rPr lang="en-US" dirty="0" err="1"/>
              <a:t>uri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4" hasCustomPrompt="1"/>
          </p:nvPr>
        </p:nvSpPr>
        <p:spPr>
          <a:xfrm>
            <a:off x="6195993" y="2776666"/>
            <a:ext cx="5181600" cy="3082041"/>
          </a:xfrm>
        </p:spPr>
        <p:txBody>
          <a:bodyPr>
            <a:normAutofit/>
          </a:bodyPr>
          <a:lstStyle>
            <a:lvl1pPr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dirty="0" err="1"/>
              <a:t>Introduceți</a:t>
            </a:r>
            <a:r>
              <a:rPr lang="en-US" dirty="0"/>
              <a:t> text cu bullet-</a:t>
            </a:r>
            <a:r>
              <a:rPr lang="en-US" dirty="0" err="1"/>
              <a:t>uri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883159"/>
            <a:ext cx="10515600" cy="905377"/>
          </a:xfrm>
        </p:spPr>
        <p:txBody>
          <a:bodyPr>
            <a:normAutofit/>
          </a:bodyPr>
          <a:lstStyle>
            <a:lvl1pPr>
              <a:defRPr sz="3000" b="1"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r>
              <a:rPr lang="en-US" dirty="0" err="1"/>
              <a:t>Introduceți</a:t>
            </a:r>
            <a:r>
              <a:rPr lang="en-US" dirty="0"/>
              <a:t> </a:t>
            </a:r>
            <a:r>
              <a:rPr lang="en-US" dirty="0" err="1"/>
              <a:t>Subcapitol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913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i douta boxe cu text simp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49F5CD56-EA6B-42B2-9B37-2D063D01F651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B6FE8FA1-56CD-4566-B769-6B77876DED0E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Content Placeholder 2"/>
          <p:cNvSpPr>
            <a:spLocks noGrp="1"/>
          </p:cNvSpPr>
          <p:nvPr>
            <p:ph idx="13" hasCustomPrompt="1"/>
          </p:nvPr>
        </p:nvSpPr>
        <p:spPr>
          <a:xfrm>
            <a:off x="838200" y="2786315"/>
            <a:ext cx="5181600" cy="3082041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dirty="0" err="1"/>
              <a:t>Introduceți</a:t>
            </a:r>
            <a:r>
              <a:rPr lang="en-US" dirty="0"/>
              <a:t> text </a:t>
            </a:r>
            <a:r>
              <a:rPr lang="en-US" dirty="0" err="1"/>
              <a:t>simplu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4" hasCustomPrompt="1"/>
          </p:nvPr>
        </p:nvSpPr>
        <p:spPr>
          <a:xfrm>
            <a:off x="6195993" y="2776666"/>
            <a:ext cx="5181600" cy="3082041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dirty="0" err="1"/>
              <a:t>Introduceți</a:t>
            </a:r>
            <a:r>
              <a:rPr lang="en-US" dirty="0"/>
              <a:t> text </a:t>
            </a:r>
            <a:r>
              <a:rPr lang="en-US" dirty="0" err="1"/>
              <a:t>simplu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883159"/>
            <a:ext cx="10515600" cy="905377"/>
          </a:xfrm>
        </p:spPr>
        <p:txBody>
          <a:bodyPr>
            <a:normAutofit/>
          </a:bodyPr>
          <a:lstStyle>
            <a:lvl1pPr>
              <a:defRPr sz="3000" b="1"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r>
              <a:rPr lang="en-US" dirty="0" err="1"/>
              <a:t>Introduceți</a:t>
            </a:r>
            <a:r>
              <a:rPr lang="en-US" dirty="0"/>
              <a:t> </a:t>
            </a:r>
            <a:r>
              <a:rPr lang="en-US" dirty="0" err="1"/>
              <a:t>Subcapitol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38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5CD56-EA6B-42B2-9B37-2D063D01F651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E8FA1-56CD-4566-B769-6B77876DE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7694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5CD56-EA6B-42B2-9B37-2D063D01F651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E8FA1-56CD-4566-B769-6B77876DE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186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5CD56-EA6B-42B2-9B37-2D063D01F651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E8FA1-56CD-4566-B769-6B77876DE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264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5CD56-EA6B-42B2-9B37-2D063D01F651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E8FA1-56CD-4566-B769-6B77876DE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308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5CD56-EA6B-42B2-9B37-2D063D01F651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E8FA1-56CD-4566-B769-6B77876DE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239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5CD56-EA6B-42B2-9B37-2D063D01F651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E8FA1-56CD-4566-B769-6B77876DE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145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5CD56-EA6B-42B2-9B37-2D063D01F651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E8FA1-56CD-4566-B769-6B77876DE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760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5CD56-EA6B-42B2-9B37-2D063D01F651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E8FA1-56CD-4566-B769-6B77876DE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576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5CD56-EA6B-42B2-9B37-2D063D01F651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E8FA1-56CD-4566-B769-6B77876DE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359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5" Type="http://schemas.openxmlformats.org/officeDocument/2006/relationships/image" Target="../media/image5.jp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5" Type="http://schemas.openxmlformats.org/officeDocument/2006/relationships/image" Target="../media/image6.gif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5" Type="http://schemas.openxmlformats.org/officeDocument/2006/relationships/image" Target="../media/image7.png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9450" y="2240098"/>
            <a:ext cx="8022235" cy="2089274"/>
          </a:xfrm>
        </p:spPr>
        <p:txBody>
          <a:bodyPr>
            <a:normAutofit fontScale="90000"/>
          </a:bodyPr>
          <a:lstStyle/>
          <a:p>
            <a:r>
              <a:rPr lang="en-GB" sz="5400" b="1" dirty="0" err="1" smtClean="0"/>
              <a:t>Tema</a:t>
            </a:r>
            <a:r>
              <a:rPr lang="en-GB" sz="5400" b="1" dirty="0" smtClean="0"/>
              <a:t>:”</a:t>
            </a:r>
            <a:r>
              <a:rPr lang="en-GB" sz="5400" b="1" dirty="0" err="1" smtClean="0"/>
              <a:t>Efectuarea</a:t>
            </a:r>
            <a:r>
              <a:rPr lang="en-GB" sz="5400" b="1" dirty="0" smtClean="0"/>
              <a:t> </a:t>
            </a:r>
            <a:r>
              <a:rPr lang="en-GB" sz="5400" b="1" dirty="0" err="1" smtClean="0"/>
              <a:t>calculelor</a:t>
            </a:r>
            <a:r>
              <a:rPr lang="en-GB" sz="5400" b="1" dirty="0"/>
              <a:t> </a:t>
            </a:r>
            <a:r>
              <a:rPr lang="en-GB" sz="5400" b="1" dirty="0" smtClean="0"/>
              <a:t>in MS Excel.”</a:t>
            </a:r>
            <a:r>
              <a:rPr lang="en-GB" sz="4800" dirty="0" smtClean="0"/>
              <a:t/>
            </a:r>
            <a:br>
              <a:rPr lang="en-GB" sz="4800" dirty="0" smtClean="0"/>
            </a:br>
            <a:endParaRPr lang="en-GB" sz="4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6310" y="5162390"/>
            <a:ext cx="2822693" cy="1170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2628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4" y="1665290"/>
            <a:ext cx="8596668" cy="3880773"/>
          </a:xfrm>
        </p:spPr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exemplu</a:t>
            </a:r>
            <a:r>
              <a:rPr lang="en-US" dirty="0"/>
              <a:t> in </a:t>
            </a:r>
            <a:r>
              <a:rPr lang="en-US" dirty="0" err="1"/>
              <a:t>cazul</a:t>
            </a:r>
            <a:r>
              <a:rPr lang="en-US" dirty="0"/>
              <a:t> in care </a:t>
            </a:r>
            <a:r>
              <a:rPr lang="en-US" dirty="0" err="1"/>
              <a:t>dorim</a:t>
            </a:r>
            <a:r>
              <a:rPr lang="en-US" dirty="0"/>
              <a:t> </a:t>
            </a:r>
            <a:r>
              <a:rPr lang="en-US" dirty="0" err="1"/>
              <a:t>sa</a:t>
            </a:r>
            <a:r>
              <a:rPr lang="en-US" dirty="0"/>
              <a:t> </a:t>
            </a:r>
            <a:r>
              <a:rPr lang="en-US" dirty="0" smtClean="0"/>
              <a:t> </a:t>
            </a:r>
            <a:r>
              <a:rPr lang="en-US" dirty="0" err="1"/>
              <a:t>calculam</a:t>
            </a:r>
            <a:r>
              <a:rPr lang="en-US" dirty="0"/>
              <a:t> media a </a:t>
            </a:r>
            <a:r>
              <a:rPr lang="en-US" dirty="0" err="1"/>
              <a:t>trei</a:t>
            </a:r>
            <a:r>
              <a:rPr lang="en-US" dirty="0"/>
              <a:t> </a:t>
            </a:r>
            <a:r>
              <a:rPr lang="en-US" dirty="0" err="1"/>
              <a:t>valori</a:t>
            </a:r>
            <a:r>
              <a:rPr lang="en-US" dirty="0"/>
              <a:t> </a:t>
            </a:r>
            <a:r>
              <a:rPr lang="en-US" dirty="0" err="1"/>
              <a:t>aflate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celulele</a:t>
            </a:r>
            <a:r>
              <a:rPr lang="en-US" dirty="0"/>
              <a:t> A1, B1, C1 se </a:t>
            </a:r>
            <a:r>
              <a:rPr lang="en-US" dirty="0" err="1"/>
              <a:t>introce</a:t>
            </a:r>
            <a:r>
              <a:rPr lang="en-US" dirty="0"/>
              <a:t> in </a:t>
            </a:r>
            <a:r>
              <a:rPr lang="en-US" dirty="0" err="1"/>
              <a:t>celula</a:t>
            </a:r>
            <a:r>
              <a:rPr lang="en-US" dirty="0"/>
              <a:t> in care </a:t>
            </a:r>
            <a:r>
              <a:rPr lang="en-US" dirty="0" err="1"/>
              <a:t>dorim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apara</a:t>
            </a:r>
            <a:r>
              <a:rPr lang="en-US" dirty="0"/>
              <a:t> </a:t>
            </a:r>
            <a:r>
              <a:rPr lang="en-US" dirty="0" err="1"/>
              <a:t>rezultatul</a:t>
            </a:r>
            <a:r>
              <a:rPr lang="en-US" dirty="0"/>
              <a:t> formula</a:t>
            </a:r>
            <a:r>
              <a:rPr lang="en-US" dirty="0" smtClean="0"/>
              <a:t>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smtClean="0"/>
              <a:t>=(A1+B1+C1</a:t>
            </a:r>
            <a:r>
              <a:rPr lang="en-US" dirty="0"/>
              <a:t>)/</a:t>
            </a:r>
            <a:r>
              <a:rPr lang="en-US" dirty="0" smtClean="0"/>
              <a:t>3  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7809" y="3860386"/>
            <a:ext cx="3753374" cy="183858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26011" y="3870168"/>
            <a:ext cx="371475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2652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4471" y="1338943"/>
            <a:ext cx="4602237" cy="886960"/>
          </a:xfrm>
        </p:spPr>
        <p:txBody>
          <a:bodyPr/>
          <a:lstStyle/>
          <a:p>
            <a:r>
              <a:rPr lang="en-US" dirty="0" err="1"/>
              <a:t>Structura</a:t>
            </a:r>
            <a:r>
              <a:rPr lang="en-US" dirty="0"/>
              <a:t> </a:t>
            </a:r>
            <a:r>
              <a:rPr lang="en-US" dirty="0" err="1" smtClean="0"/>
              <a:t>cursului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277" y="1338943"/>
            <a:ext cx="8596668" cy="5159828"/>
          </a:xfrm>
        </p:spPr>
        <p:txBody>
          <a:bodyPr>
            <a:normAutofit/>
          </a:bodyPr>
          <a:lstStyle/>
          <a:p>
            <a:endParaRPr lang="en-US" b="1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32505" y="1853294"/>
            <a:ext cx="5614609" cy="400616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342900" indent="-342900">
              <a:lnSpc>
                <a:spcPct val="170000"/>
              </a:lnSpc>
              <a:buFont typeface="Wingdings" panose="05000000000000000000" pitchFamily="2" charset="2"/>
              <a:buChar char="Ø"/>
            </a:pPr>
            <a:endParaRPr lang="en-US" sz="2000" b="1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342900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sz="2000" b="1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Deplasarea</a:t>
            </a:r>
            <a:r>
              <a:rPr lang="en-US" sz="20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in </a:t>
            </a:r>
            <a:r>
              <a:rPr lang="en-US" sz="2000" b="1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cadrul</a:t>
            </a:r>
            <a:r>
              <a:rPr lang="en-US" sz="20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foii</a:t>
            </a:r>
            <a:r>
              <a:rPr lang="en-US" sz="20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de </a:t>
            </a:r>
            <a:r>
              <a:rPr lang="en-US" sz="2000" b="1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calcul</a:t>
            </a:r>
            <a:endParaRPr lang="en-US" sz="20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342900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sz="2000" b="1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Schimbarea</a:t>
            </a:r>
            <a:r>
              <a:rPr lang="en-US" sz="20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formatului</a:t>
            </a:r>
            <a:r>
              <a:rPr lang="en-US" sz="20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numerelor</a:t>
            </a:r>
            <a:endParaRPr lang="en-US" sz="20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342900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sz="2000" b="1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Ordinea</a:t>
            </a:r>
            <a:r>
              <a:rPr lang="en-US" sz="20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operatiilor</a:t>
            </a:r>
            <a:r>
              <a:rPr lang="en-US" sz="20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in Excel</a:t>
            </a:r>
          </a:p>
          <a:p>
            <a:pPr marL="342900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sz="2000" b="1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Introducerea</a:t>
            </a:r>
            <a:r>
              <a:rPr lang="en-US" sz="20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formulelor</a:t>
            </a:r>
            <a:endParaRPr lang="en-US" sz="20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342900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sz="2000" b="1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Efectuarea</a:t>
            </a:r>
            <a:r>
              <a:rPr lang="en-US" sz="20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calculelor</a:t>
            </a:r>
            <a:endParaRPr lang="en-US" sz="20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342900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sz="2000" b="1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Facilitatea</a:t>
            </a:r>
            <a:r>
              <a:rPr lang="en-US" sz="20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chemeClr val="tx1"/>
                </a:solidFill>
                <a:cs typeface="Times New Roman" panose="02020603050405020304" pitchFamily="18" charset="0"/>
              </a:rPr>
              <a:t>Auto </a:t>
            </a:r>
            <a:r>
              <a:rPr lang="en-US" sz="20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Calculate</a:t>
            </a:r>
          </a:p>
          <a:p>
            <a:pPr marL="342900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sz="2000" b="1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Recalcularea</a:t>
            </a:r>
            <a:r>
              <a:rPr lang="en-US" sz="20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formulelor</a:t>
            </a:r>
            <a:endParaRPr lang="en-US" sz="2000" b="1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b="1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b="1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0226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4671" y="593724"/>
            <a:ext cx="7864929" cy="1325563"/>
          </a:xfrm>
        </p:spPr>
        <p:txBody>
          <a:bodyPr/>
          <a:lstStyle/>
          <a:p>
            <a:r>
              <a:rPr lang="en-US" b="1" dirty="0" err="1">
                <a:cs typeface="Times New Roman" panose="02020603050405020304" pitchFamily="18" charset="0"/>
              </a:rPr>
              <a:t>Deplasarea</a:t>
            </a:r>
            <a:r>
              <a:rPr lang="en-US" b="1" dirty="0">
                <a:cs typeface="Times New Roman" panose="02020603050405020304" pitchFamily="18" charset="0"/>
              </a:rPr>
              <a:t> in </a:t>
            </a:r>
            <a:r>
              <a:rPr lang="en-US" b="1" dirty="0" err="1">
                <a:cs typeface="Times New Roman" panose="02020603050405020304" pitchFamily="18" charset="0"/>
              </a:rPr>
              <a:t>cadrul</a:t>
            </a:r>
            <a:r>
              <a:rPr lang="en-US" b="1" dirty="0">
                <a:cs typeface="Times New Roman" panose="02020603050405020304" pitchFamily="18" charset="0"/>
              </a:rPr>
              <a:t> </a:t>
            </a:r>
            <a:r>
              <a:rPr lang="en-US" b="1" dirty="0" err="1">
                <a:cs typeface="Times New Roman" panose="02020603050405020304" pitchFamily="18" charset="0"/>
              </a:rPr>
              <a:t>foii</a:t>
            </a:r>
            <a:r>
              <a:rPr lang="en-US" b="1" dirty="0">
                <a:cs typeface="Times New Roman" panose="02020603050405020304" pitchFamily="18" charset="0"/>
              </a:rPr>
              <a:t> de </a:t>
            </a:r>
            <a:r>
              <a:rPr lang="en-US" b="1" dirty="0" err="1">
                <a:cs typeface="Times New Roman" panose="02020603050405020304" pitchFamily="18" charset="0"/>
              </a:rPr>
              <a:t>calcul</a:t>
            </a:r>
            <a:r>
              <a:rPr lang="en-US" b="1" dirty="0">
                <a:cs typeface="Times New Roman" panose="02020603050405020304" pitchFamily="18" charset="0"/>
              </a:rPr>
              <a:t/>
            </a:r>
            <a:br>
              <a:rPr lang="en-US" b="1" dirty="0">
                <a:cs typeface="Times New Roman" panose="02020603050405020304" pitchFamily="18" charset="0"/>
              </a:rPr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220" y="1682827"/>
            <a:ext cx="8596668" cy="388077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 smtClean="0"/>
              <a:t>Deplasarea</a:t>
            </a:r>
            <a:r>
              <a:rPr lang="en-US" dirty="0" smtClean="0"/>
              <a:t> </a:t>
            </a:r>
            <a:r>
              <a:rPr lang="en-US" dirty="0" err="1" smtClean="0"/>
              <a:t>folosind</a:t>
            </a:r>
            <a:r>
              <a:rPr lang="en-US" dirty="0" smtClean="0"/>
              <a:t> </a:t>
            </a:r>
            <a:r>
              <a:rPr lang="en-US" dirty="0" err="1" smtClean="0"/>
              <a:t>tastatura</a:t>
            </a:r>
            <a:r>
              <a:rPr lang="en-US" dirty="0" smtClean="0"/>
              <a:t>;</a:t>
            </a:r>
          </a:p>
          <a:p>
            <a:pPr>
              <a:lnSpc>
                <a:spcPct val="150000"/>
              </a:lnSpc>
            </a:pPr>
            <a:r>
              <a:rPr lang="en-US" dirty="0" err="1" smtClean="0"/>
              <a:t>Deplasarea</a:t>
            </a:r>
            <a:r>
              <a:rPr lang="en-US" dirty="0" smtClean="0"/>
              <a:t> </a:t>
            </a:r>
            <a:r>
              <a:rPr lang="en-US" dirty="0" err="1" smtClean="0"/>
              <a:t>folosind</a:t>
            </a:r>
            <a:r>
              <a:rPr lang="en-US" dirty="0" smtClean="0"/>
              <a:t> </a:t>
            </a:r>
            <a:r>
              <a:rPr lang="en-US" dirty="0" err="1" smtClean="0"/>
              <a:t>barele</a:t>
            </a:r>
            <a:r>
              <a:rPr lang="en-US" dirty="0" smtClean="0"/>
              <a:t> de </a:t>
            </a:r>
            <a:r>
              <a:rPr lang="en-US" dirty="0" err="1" smtClean="0"/>
              <a:t>derulare</a:t>
            </a:r>
            <a:r>
              <a:rPr lang="en-US" dirty="0" smtClean="0"/>
              <a:t>;</a:t>
            </a:r>
          </a:p>
          <a:p>
            <a:pPr>
              <a:lnSpc>
                <a:spcPct val="150000"/>
              </a:lnSpc>
            </a:pPr>
            <a:r>
              <a:rPr lang="en-US" dirty="0" err="1" smtClean="0"/>
              <a:t>Deplasarea</a:t>
            </a:r>
            <a:r>
              <a:rPr lang="en-US" dirty="0" smtClean="0"/>
              <a:t> la o </a:t>
            </a:r>
            <a:r>
              <a:rPr lang="en-US" dirty="0" err="1" smtClean="0"/>
              <a:t>destinatie</a:t>
            </a:r>
            <a:r>
              <a:rPr lang="en-US" dirty="0" smtClean="0"/>
              <a:t> </a:t>
            </a:r>
            <a:r>
              <a:rPr lang="en-US" dirty="0" err="1" smtClean="0"/>
              <a:t>precisa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40784" y="3972964"/>
            <a:ext cx="6651216" cy="2885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9593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8033" y="95592"/>
            <a:ext cx="6868886" cy="1325563"/>
          </a:xfrm>
        </p:spPr>
        <p:txBody>
          <a:bodyPr/>
          <a:lstStyle/>
          <a:p>
            <a:r>
              <a:rPr lang="en-US" b="1" dirty="0" err="1"/>
              <a:t>Deplasarea</a:t>
            </a:r>
            <a:r>
              <a:rPr lang="en-US" b="1" dirty="0"/>
              <a:t> </a:t>
            </a:r>
            <a:r>
              <a:rPr lang="en-US" b="1" dirty="0" err="1"/>
              <a:t>folosind</a:t>
            </a:r>
            <a:r>
              <a:rPr lang="en-US" b="1" dirty="0"/>
              <a:t> </a:t>
            </a:r>
            <a:r>
              <a:rPr lang="en-US" b="1" dirty="0" err="1"/>
              <a:t>tastatura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3375787"/>
              </p:ext>
            </p:extLst>
          </p:nvPr>
        </p:nvGraphicFramePr>
        <p:xfrm>
          <a:off x="808264" y="1894684"/>
          <a:ext cx="7756071" cy="466581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139080"/>
                <a:gridCol w="4616991"/>
              </a:tblGrid>
              <a:tr h="418974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dirty="0">
                          <a:effectLst/>
                        </a:rPr>
                        <a:t>·        Tab</a:t>
                      </a:r>
                    </a:p>
                  </a:txBody>
                  <a:tcPr marL="57932" marR="57932" marT="28966" marB="28966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dirty="0">
                          <a:effectLst/>
                        </a:rPr>
                        <a:t>– </a:t>
                      </a:r>
                      <a:r>
                        <a:rPr lang="en-US" sz="1800" dirty="0" err="1">
                          <a:effectLst/>
                        </a:rPr>
                        <a:t>deplasare</a:t>
                      </a:r>
                      <a:r>
                        <a:rPr lang="en-US" sz="1800" dirty="0">
                          <a:effectLst/>
                        </a:rPr>
                        <a:t> cu o </a:t>
                      </a:r>
                      <a:r>
                        <a:rPr lang="en-US" sz="1800" dirty="0" err="1">
                          <a:effectLst/>
                        </a:rPr>
                        <a:t>celulă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spre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dreapta</a:t>
                      </a:r>
                      <a:endParaRPr lang="en-US" sz="1800" dirty="0">
                        <a:effectLst/>
                      </a:endParaRPr>
                    </a:p>
                  </a:txBody>
                  <a:tcPr marL="57932" marR="57932" marT="28966" marB="28966" anchor="ctr"/>
                </a:tc>
              </a:tr>
              <a:tr h="264206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dirty="0">
                          <a:effectLst/>
                        </a:rPr>
                        <a:t>·        Enter</a:t>
                      </a:r>
                    </a:p>
                  </a:txBody>
                  <a:tcPr marL="57932" marR="57932" marT="28966" marB="28966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800">
                          <a:effectLst/>
                        </a:rPr>
                        <a:t>– deplasare cu o celulă mai jos</a:t>
                      </a:r>
                    </a:p>
                  </a:txBody>
                  <a:tcPr marL="57932" marR="57932" marT="28966" marB="28966" anchor="ctr"/>
                </a:tc>
              </a:tr>
              <a:tr h="418974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dirty="0">
                          <a:effectLst/>
                        </a:rPr>
                        <a:t>·        Shift + Tab</a:t>
                      </a:r>
                    </a:p>
                  </a:txBody>
                  <a:tcPr marL="57932" marR="57932" marT="28966" marB="28966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dirty="0">
                          <a:effectLst/>
                        </a:rPr>
                        <a:t>– </a:t>
                      </a:r>
                      <a:r>
                        <a:rPr lang="en-US" sz="1800" dirty="0" err="1">
                          <a:effectLst/>
                        </a:rPr>
                        <a:t>deplasare</a:t>
                      </a:r>
                      <a:r>
                        <a:rPr lang="en-US" sz="1800" dirty="0">
                          <a:effectLst/>
                        </a:rPr>
                        <a:t> cu o </a:t>
                      </a:r>
                      <a:r>
                        <a:rPr lang="en-US" sz="1800" dirty="0" err="1">
                          <a:effectLst/>
                        </a:rPr>
                        <a:t>celulă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spre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stânga</a:t>
                      </a:r>
                      <a:endParaRPr lang="en-US" sz="1800" dirty="0">
                        <a:effectLst/>
                      </a:endParaRPr>
                    </a:p>
                  </a:txBody>
                  <a:tcPr marL="57932" marR="57932" marT="28966" marB="28966" anchor="ctr"/>
                </a:tc>
              </a:tr>
              <a:tr h="418974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dirty="0">
                          <a:effectLst/>
                        </a:rPr>
                        <a:t>·        Shift + Enter</a:t>
                      </a:r>
                    </a:p>
                  </a:txBody>
                  <a:tcPr marL="57932" marR="57932" marT="28966" marB="28966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800" dirty="0">
                          <a:effectLst/>
                        </a:rPr>
                        <a:t>–   deplasare cu o celulă mai sus</a:t>
                      </a:r>
                    </a:p>
                  </a:txBody>
                  <a:tcPr marL="57932" marR="57932" marT="28966" marB="28966" anchor="ctr"/>
                </a:tc>
              </a:tr>
              <a:tr h="418974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dirty="0">
                          <a:effectLst/>
                        </a:rPr>
                        <a:t>·        Home</a:t>
                      </a:r>
                    </a:p>
                  </a:txBody>
                  <a:tcPr marL="57932" marR="57932" marT="28966" marB="28966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800" dirty="0">
                          <a:effectLst/>
                        </a:rPr>
                        <a:t>– deplasare în coloana A din rândul curent</a:t>
                      </a:r>
                    </a:p>
                  </a:txBody>
                  <a:tcPr marL="57932" marR="57932" marT="28966" marB="28966" anchor="ctr"/>
                </a:tc>
              </a:tr>
              <a:tr h="418974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dirty="0">
                          <a:effectLst/>
                        </a:rPr>
                        <a:t>·        Ctrl + Home</a:t>
                      </a:r>
                    </a:p>
                  </a:txBody>
                  <a:tcPr marL="57932" marR="57932" marT="28966" marB="28966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dirty="0">
                          <a:effectLst/>
                        </a:rPr>
                        <a:t>– </a:t>
                      </a:r>
                      <a:r>
                        <a:rPr lang="en-US" sz="1800" dirty="0" err="1">
                          <a:effectLst/>
                        </a:rPr>
                        <a:t>deplasare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în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celula</a:t>
                      </a:r>
                      <a:r>
                        <a:rPr lang="en-US" sz="1800" dirty="0">
                          <a:effectLst/>
                        </a:rPr>
                        <a:t> A1</a:t>
                      </a:r>
                    </a:p>
                  </a:txBody>
                  <a:tcPr marL="57932" marR="57932" marT="28966" marB="28966" anchor="ctr"/>
                </a:tc>
              </a:tr>
              <a:tr h="418974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>
                          <a:effectLst/>
                        </a:rPr>
                        <a:t>·        Ctrl + End</a:t>
                      </a:r>
                    </a:p>
                  </a:txBody>
                  <a:tcPr marL="57932" marR="57932" marT="28966" marB="28966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800" dirty="0">
                          <a:effectLst/>
                        </a:rPr>
                        <a:t>– deplasare în </a:t>
                      </a:r>
                      <a:r>
                        <a:rPr lang="it-IT" sz="1800" dirty="0" smtClean="0">
                          <a:effectLst/>
                        </a:rPr>
                        <a:t>coltul</a:t>
                      </a:r>
                      <a:r>
                        <a:rPr lang="it-IT" sz="1800" baseline="0" dirty="0" smtClean="0">
                          <a:effectLst/>
                        </a:rPr>
                        <a:t> din dreapta de jos a zonei de lucru</a:t>
                      </a:r>
                      <a:endParaRPr lang="it-IT" sz="1800" dirty="0">
                        <a:effectLst/>
                      </a:endParaRPr>
                    </a:p>
                  </a:txBody>
                  <a:tcPr marL="57932" marR="57932" marT="28966" marB="28966" anchor="ctr"/>
                </a:tc>
              </a:tr>
              <a:tr h="418974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>
                          <a:effectLst/>
                        </a:rPr>
                        <a:t>·        PgUp, PgDown</a:t>
                      </a:r>
                    </a:p>
                  </a:txBody>
                  <a:tcPr marL="57932" marR="57932" marT="28966" marB="28966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dirty="0">
                          <a:effectLst/>
                        </a:rPr>
                        <a:t>– </a:t>
                      </a:r>
                      <a:r>
                        <a:rPr lang="en-US" sz="1800" dirty="0" err="1">
                          <a:effectLst/>
                        </a:rPr>
                        <a:t>deplasare</a:t>
                      </a:r>
                      <a:r>
                        <a:rPr lang="en-US" sz="1800" dirty="0">
                          <a:effectLst/>
                        </a:rPr>
                        <a:t> cu un </a:t>
                      </a:r>
                      <a:r>
                        <a:rPr lang="en-US" sz="1800" dirty="0" err="1">
                          <a:effectLst/>
                        </a:rPr>
                        <a:t>ecran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mai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sus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respectiv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mai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jos</a:t>
                      </a:r>
                      <a:endParaRPr lang="en-US" sz="1800" dirty="0">
                        <a:effectLst/>
                      </a:endParaRPr>
                    </a:p>
                  </a:txBody>
                  <a:tcPr marL="57932" marR="57932" marT="28966" marB="28966" anchor="ctr"/>
                </a:tc>
              </a:tr>
              <a:tr h="418974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>
                          <a:effectLst/>
                        </a:rPr>
                        <a:t>·        Alt + PgDown, PgUp</a:t>
                      </a:r>
                    </a:p>
                  </a:txBody>
                  <a:tcPr marL="57932" marR="57932" marT="28966" marB="28966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800" dirty="0">
                          <a:effectLst/>
                        </a:rPr>
                        <a:t>– deplasare cu un ecran mai la dreapta, stânga</a:t>
                      </a:r>
                    </a:p>
                  </a:txBody>
                  <a:tcPr marL="57932" marR="57932" marT="28966" marB="28966" anchor="ctr"/>
                </a:tc>
              </a:tr>
              <a:tr h="418974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>
                          <a:effectLst/>
                        </a:rPr>
                        <a:t>·        Ctrl + PgDown, PgUp</a:t>
                      </a:r>
                    </a:p>
                  </a:txBody>
                  <a:tcPr marL="57932" marR="57932" marT="28966" marB="28966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dirty="0">
                          <a:effectLst/>
                        </a:rPr>
                        <a:t>– </a:t>
                      </a:r>
                      <a:r>
                        <a:rPr lang="en-US" sz="1800" dirty="0" err="1">
                          <a:effectLst/>
                        </a:rPr>
                        <a:t>deplasare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în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foaia</a:t>
                      </a:r>
                      <a:r>
                        <a:rPr lang="en-US" sz="1800" dirty="0">
                          <a:effectLst/>
                        </a:rPr>
                        <a:t> de </a:t>
                      </a:r>
                      <a:r>
                        <a:rPr lang="en-US" sz="1800" dirty="0" err="1">
                          <a:effectLst/>
                        </a:rPr>
                        <a:t>calcul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următoare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anterioară</a:t>
                      </a:r>
                      <a:endParaRPr lang="en-US" sz="1800" dirty="0">
                        <a:effectLst/>
                      </a:endParaRPr>
                    </a:p>
                  </a:txBody>
                  <a:tcPr marL="57932" marR="57932" marT="28966" marB="28966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8534" y="-133008"/>
            <a:ext cx="12192000" cy="457200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smtClean="0">
                <a:ln>
                  <a:noFill/>
                </a:ln>
                <a:solidFill>
                  <a:srgbClr val="444444"/>
                </a:solidFill>
                <a:effectLst/>
                <a:latin typeface="Helvetica-Neue"/>
              </a:rPr>
              <a:t> 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601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0529" y="350762"/>
            <a:ext cx="9051471" cy="1140844"/>
          </a:xfrm>
        </p:spPr>
        <p:txBody>
          <a:bodyPr>
            <a:normAutofit/>
          </a:bodyPr>
          <a:lstStyle/>
          <a:p>
            <a:pPr algn="r"/>
            <a:r>
              <a:rPr lang="da-DK" sz="4000" b="1" dirty="0"/>
              <a:t>Deplasarea folosind barele de derulare</a:t>
            </a:r>
            <a:endParaRPr lang="en-US" sz="4000" b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541262" y="1728673"/>
            <a:ext cx="7944152" cy="4773611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Printr</a:t>
            </a:r>
            <a:r>
              <a:rPr lang="en-US" dirty="0"/>
              <a:t>-un </a:t>
            </a:r>
            <a:r>
              <a:rPr lang="en-US" dirty="0" err="1"/>
              <a:t>clic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din </a:t>
            </a:r>
            <a:r>
              <a:rPr lang="en-US" dirty="0" err="1"/>
              <a:t>săgeţile</a:t>
            </a:r>
            <a:r>
              <a:rPr lang="en-US" dirty="0"/>
              <a:t> </a:t>
            </a:r>
            <a:r>
              <a:rPr lang="en-US" dirty="0" err="1"/>
              <a:t>barei</a:t>
            </a:r>
            <a:r>
              <a:rPr lang="en-US" dirty="0"/>
              <a:t> de </a:t>
            </a:r>
            <a:r>
              <a:rPr lang="en-US" dirty="0" err="1"/>
              <a:t>derulare</a:t>
            </a:r>
            <a:r>
              <a:rPr lang="en-US" dirty="0"/>
              <a:t> din </a:t>
            </a:r>
            <a:r>
              <a:rPr lang="en-US" dirty="0" err="1"/>
              <a:t>partea</a:t>
            </a:r>
            <a:r>
              <a:rPr lang="en-US" dirty="0"/>
              <a:t> </a:t>
            </a:r>
            <a:r>
              <a:rPr lang="en-US" dirty="0" err="1"/>
              <a:t>dreaptă</a:t>
            </a:r>
            <a:r>
              <a:rPr lang="en-US" dirty="0"/>
              <a:t> a </a:t>
            </a:r>
            <a:r>
              <a:rPr lang="en-US" dirty="0" err="1"/>
              <a:t>ferestrei</a:t>
            </a:r>
            <a:r>
              <a:rPr lang="en-US" dirty="0"/>
              <a:t> se </a:t>
            </a:r>
            <a:r>
              <a:rPr lang="en-US" dirty="0" err="1"/>
              <a:t>observă</a:t>
            </a:r>
            <a:r>
              <a:rPr lang="en-US" dirty="0"/>
              <a:t> </a:t>
            </a:r>
            <a:r>
              <a:rPr lang="en-US" dirty="0" err="1"/>
              <a:t>că</a:t>
            </a:r>
            <a:r>
              <a:rPr lang="en-US" dirty="0"/>
              <a:t> </a:t>
            </a:r>
            <a:r>
              <a:rPr lang="en-US" dirty="0" err="1"/>
              <a:t>liniile</a:t>
            </a:r>
            <a:r>
              <a:rPr lang="en-US" dirty="0"/>
              <a:t> </a:t>
            </a:r>
            <a:r>
              <a:rPr lang="en-US" dirty="0" err="1"/>
              <a:t>vizibile</a:t>
            </a:r>
            <a:r>
              <a:rPr lang="en-US" dirty="0"/>
              <a:t> ale </a:t>
            </a:r>
            <a:r>
              <a:rPr lang="en-US" dirty="0" err="1"/>
              <a:t>foii</a:t>
            </a:r>
            <a:r>
              <a:rPr lang="en-US" dirty="0"/>
              <a:t> de </a:t>
            </a:r>
            <a:r>
              <a:rPr lang="en-US" dirty="0" err="1"/>
              <a:t>calcul</a:t>
            </a:r>
            <a:r>
              <a:rPr lang="en-US" dirty="0"/>
              <a:t> se </a:t>
            </a:r>
            <a:r>
              <a:rPr lang="en-US" dirty="0" err="1"/>
              <a:t>vor</a:t>
            </a:r>
            <a:r>
              <a:rPr lang="en-US" dirty="0"/>
              <a:t> </a:t>
            </a:r>
            <a:r>
              <a:rPr lang="en-US" dirty="0" err="1"/>
              <a:t>modifica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err="1" smtClean="0"/>
              <a:t>iar</a:t>
            </a:r>
            <a:r>
              <a:rPr lang="en-US" dirty="0" smtClean="0"/>
              <a:t> </a:t>
            </a:r>
            <a:r>
              <a:rPr lang="en-US" dirty="0" err="1"/>
              <a:t>printr</a:t>
            </a:r>
            <a:r>
              <a:rPr lang="en-US" dirty="0"/>
              <a:t>-un </a:t>
            </a:r>
            <a:r>
              <a:rPr lang="en-US" dirty="0" err="1"/>
              <a:t>clic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din </a:t>
            </a:r>
            <a:r>
              <a:rPr lang="en-US" dirty="0" err="1"/>
              <a:t>săgeţile</a:t>
            </a:r>
            <a:r>
              <a:rPr lang="en-US" dirty="0"/>
              <a:t> </a:t>
            </a:r>
            <a:r>
              <a:rPr lang="en-US" dirty="0" err="1"/>
              <a:t>barei</a:t>
            </a:r>
            <a:r>
              <a:rPr lang="en-US" dirty="0"/>
              <a:t> de </a:t>
            </a:r>
            <a:r>
              <a:rPr lang="en-US" dirty="0" err="1"/>
              <a:t>derulare</a:t>
            </a:r>
            <a:r>
              <a:rPr lang="en-US" dirty="0"/>
              <a:t> din </a:t>
            </a:r>
            <a:r>
              <a:rPr lang="en-US" dirty="0" err="1"/>
              <a:t>partea</a:t>
            </a:r>
            <a:r>
              <a:rPr lang="en-US" dirty="0"/>
              <a:t> de </a:t>
            </a:r>
            <a:r>
              <a:rPr lang="en-US" dirty="0" err="1"/>
              <a:t>jos</a:t>
            </a:r>
            <a:r>
              <a:rPr lang="en-US" dirty="0"/>
              <a:t> a </a:t>
            </a:r>
            <a:r>
              <a:rPr lang="en-US" dirty="0" err="1"/>
              <a:t>ferestrei</a:t>
            </a:r>
            <a:r>
              <a:rPr lang="en-US" dirty="0"/>
              <a:t> se </a:t>
            </a:r>
            <a:r>
              <a:rPr lang="en-US" dirty="0" err="1"/>
              <a:t>schimbă</a:t>
            </a:r>
            <a:r>
              <a:rPr lang="en-US" dirty="0"/>
              <a:t> </a:t>
            </a:r>
            <a:r>
              <a:rPr lang="en-US" dirty="0" err="1"/>
              <a:t>coloanele</a:t>
            </a:r>
            <a:r>
              <a:rPr lang="en-US" dirty="0"/>
              <a:t> </a:t>
            </a:r>
            <a:r>
              <a:rPr lang="en-US" dirty="0" err="1"/>
              <a:t>vizibile</a:t>
            </a:r>
            <a:r>
              <a:rPr lang="en-US" dirty="0" smtClean="0"/>
              <a:t>.</a:t>
            </a:r>
          </a:p>
          <a:p>
            <a:pPr marL="0" indent="0" fontAlgn="base">
              <a:buNone/>
            </a:pPr>
            <a:r>
              <a:rPr lang="en-US" dirty="0"/>
              <a:t>Un alt mod de a </a:t>
            </a:r>
            <a:r>
              <a:rPr lang="en-US" dirty="0" err="1"/>
              <a:t>modifica</a:t>
            </a:r>
            <a:r>
              <a:rPr lang="en-US" dirty="0"/>
              <a:t> zona </a:t>
            </a:r>
            <a:r>
              <a:rPr lang="en-US" dirty="0" err="1"/>
              <a:t>vizibilă</a:t>
            </a:r>
            <a:r>
              <a:rPr lang="en-US" dirty="0"/>
              <a:t> a </a:t>
            </a:r>
            <a:r>
              <a:rPr lang="en-US" dirty="0" err="1"/>
              <a:t>foii</a:t>
            </a:r>
            <a:r>
              <a:rPr lang="en-US" dirty="0"/>
              <a:t> de </a:t>
            </a:r>
            <a:r>
              <a:rPr lang="en-US" dirty="0" err="1"/>
              <a:t>calcul</a:t>
            </a:r>
            <a:r>
              <a:rPr lang="en-US" dirty="0"/>
              <a:t> </a:t>
            </a:r>
            <a:r>
              <a:rPr lang="en-US" dirty="0" err="1"/>
              <a:t>folosind</a:t>
            </a:r>
            <a:r>
              <a:rPr lang="en-US" dirty="0"/>
              <a:t> </a:t>
            </a:r>
            <a:r>
              <a:rPr lang="en-US" dirty="0" err="1"/>
              <a:t>barele</a:t>
            </a:r>
            <a:r>
              <a:rPr lang="en-US" dirty="0"/>
              <a:t> de </a:t>
            </a:r>
            <a:r>
              <a:rPr lang="en-US" dirty="0" err="1"/>
              <a:t>derulare</a:t>
            </a:r>
            <a:r>
              <a:rPr lang="en-US" dirty="0"/>
              <a:t>:</a:t>
            </a:r>
          </a:p>
          <a:p>
            <a:pPr lvl="0" fontAlgn="base"/>
            <a:r>
              <a:rPr lang="en-US" dirty="0"/>
              <a:t>Se </a:t>
            </a:r>
            <a:r>
              <a:rPr lang="en-US" dirty="0" err="1"/>
              <a:t>apasă</a:t>
            </a:r>
            <a:r>
              <a:rPr lang="en-US" dirty="0"/>
              <a:t> </a:t>
            </a:r>
            <a:r>
              <a:rPr lang="en-US" dirty="0" err="1"/>
              <a:t>butonului</a:t>
            </a:r>
            <a:r>
              <a:rPr lang="en-US" dirty="0"/>
              <a:t> </a:t>
            </a:r>
            <a:r>
              <a:rPr lang="en-US" dirty="0" err="1"/>
              <a:t>stâng</a:t>
            </a:r>
            <a:r>
              <a:rPr lang="en-US" dirty="0"/>
              <a:t> al mouse-</a:t>
            </a:r>
            <a:r>
              <a:rPr lang="en-US" dirty="0" err="1"/>
              <a:t>ului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din </a:t>
            </a:r>
            <a:r>
              <a:rPr lang="en-US" dirty="0" err="1"/>
              <a:t>barele</a:t>
            </a:r>
            <a:r>
              <a:rPr lang="en-US" dirty="0"/>
              <a:t> de </a:t>
            </a:r>
            <a:r>
              <a:rPr lang="en-US" dirty="0" err="1"/>
              <a:t>derulare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ţinându</a:t>
            </a:r>
            <a:r>
              <a:rPr lang="en-US" dirty="0"/>
              <a:t>-l </a:t>
            </a:r>
            <a:r>
              <a:rPr lang="en-US" dirty="0" err="1"/>
              <a:t>apăsat</a:t>
            </a:r>
            <a:r>
              <a:rPr lang="en-US" dirty="0"/>
              <a:t> se </a:t>
            </a:r>
            <a:r>
              <a:rPr lang="en-US" dirty="0" err="1"/>
              <a:t>trage</a:t>
            </a:r>
            <a:r>
              <a:rPr lang="en-US" dirty="0"/>
              <a:t> mouse-</a:t>
            </a:r>
            <a:r>
              <a:rPr lang="en-US" dirty="0" err="1"/>
              <a:t>ul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direcţia</a:t>
            </a:r>
            <a:r>
              <a:rPr lang="en-US" dirty="0"/>
              <a:t> </a:t>
            </a:r>
            <a:r>
              <a:rPr lang="en-US" dirty="0" err="1"/>
              <a:t>dorită</a:t>
            </a:r>
            <a:r>
              <a:rPr lang="en-US" dirty="0"/>
              <a:t> </a:t>
            </a:r>
            <a:r>
              <a:rPr lang="en-US" dirty="0" err="1"/>
              <a:t>până</a:t>
            </a:r>
            <a:r>
              <a:rPr lang="en-US" dirty="0"/>
              <a:t> </a:t>
            </a:r>
            <a:r>
              <a:rPr lang="en-US" dirty="0" err="1"/>
              <a:t>când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ecran</a:t>
            </a:r>
            <a:r>
              <a:rPr lang="en-US" dirty="0"/>
              <a:t> </a:t>
            </a:r>
            <a:r>
              <a:rPr lang="en-US" dirty="0" err="1"/>
              <a:t>apare</a:t>
            </a:r>
            <a:r>
              <a:rPr lang="en-US" dirty="0"/>
              <a:t> zona a </a:t>
            </a:r>
            <a:r>
              <a:rPr lang="en-US" dirty="0" err="1"/>
              <a:t>cărei</a:t>
            </a:r>
            <a:r>
              <a:rPr lang="en-US" dirty="0"/>
              <a:t> </a:t>
            </a:r>
            <a:r>
              <a:rPr lang="en-US" dirty="0" err="1"/>
              <a:t>vizualizare</a:t>
            </a:r>
            <a:r>
              <a:rPr lang="en-US" dirty="0"/>
              <a:t> se </a:t>
            </a:r>
            <a:r>
              <a:rPr lang="en-US" dirty="0" err="1"/>
              <a:t>doreşte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3998" y="3809794"/>
            <a:ext cx="3000688" cy="2330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378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85557" y="374611"/>
            <a:ext cx="7701643" cy="1325563"/>
          </a:xfrm>
        </p:spPr>
        <p:txBody>
          <a:bodyPr/>
          <a:lstStyle/>
          <a:p>
            <a:r>
              <a:rPr lang="en-US" dirty="0" err="1"/>
              <a:t>Deplasarea</a:t>
            </a:r>
            <a:r>
              <a:rPr lang="en-US" dirty="0"/>
              <a:t> la o </a:t>
            </a:r>
            <a:r>
              <a:rPr lang="en-US" dirty="0" err="1"/>
              <a:t>destinaţie</a:t>
            </a:r>
            <a:r>
              <a:rPr lang="en-US" dirty="0"/>
              <a:t> </a:t>
            </a:r>
            <a:r>
              <a:rPr lang="en-US" dirty="0" err="1"/>
              <a:t>precisă</a:t>
            </a:r>
            <a:endParaRPr lang="en-US" dirty="0"/>
          </a:p>
        </p:txBody>
      </p:sp>
      <p:pic>
        <p:nvPicPr>
          <p:cNvPr id="3074" name="Picture 2" descr="MS Excel 2013: Unhide column A"/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75" y="2814120"/>
            <a:ext cx="5648325" cy="36290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4" name="Oval 3"/>
          <p:cNvSpPr/>
          <p:nvPr/>
        </p:nvSpPr>
        <p:spPr>
          <a:xfrm>
            <a:off x="9938657" y="3439885"/>
            <a:ext cx="1328057" cy="250371"/>
          </a:xfrm>
          <a:prstGeom prst="ellips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14349" y="1488557"/>
            <a:ext cx="752202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000" dirty="0" err="1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Dacă</a:t>
            </a:r>
            <a:r>
              <a:rPr lang="en-US" sz="2000" dirty="0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se </a:t>
            </a:r>
            <a:r>
              <a:rPr lang="en-US" sz="2000" dirty="0" err="1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doreşte</a:t>
            </a:r>
            <a:r>
              <a:rPr lang="en-US" sz="2000" dirty="0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deplasarea</a:t>
            </a:r>
            <a:r>
              <a:rPr lang="en-US" sz="2000" dirty="0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la o </a:t>
            </a:r>
            <a:r>
              <a:rPr lang="en-US" sz="2000" dirty="0" err="1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anumită</a:t>
            </a:r>
            <a:r>
              <a:rPr lang="en-US" sz="2000" dirty="0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celulă</a:t>
            </a:r>
            <a:r>
              <a:rPr lang="en-US" sz="2000" dirty="0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din </a:t>
            </a:r>
            <a:r>
              <a:rPr lang="en-US" sz="2000" dirty="0" err="1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foaia</a:t>
            </a:r>
            <a:r>
              <a:rPr lang="en-US" sz="2000" dirty="0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2000" dirty="0" err="1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calcul</a:t>
            </a:r>
            <a:r>
              <a:rPr lang="en-US" sz="2000" dirty="0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, se </a:t>
            </a:r>
            <a:r>
              <a:rPr lang="en-US" sz="2000" dirty="0" err="1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parcurg</a:t>
            </a:r>
            <a:r>
              <a:rPr lang="en-US" sz="2000" dirty="0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următoarele</a:t>
            </a:r>
            <a:r>
              <a:rPr lang="en-US" sz="2000" dirty="0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etape</a:t>
            </a:r>
            <a:r>
              <a:rPr lang="en-US" sz="2000" dirty="0" smtClean="0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fontAlgn="base"/>
            <a:endParaRPr lang="en-US" sz="2000" dirty="0" smtClean="0">
              <a:solidFill>
                <a:srgbClr val="444444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20484" y="2581972"/>
            <a:ext cx="5398609" cy="31625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fontAlgn="base">
              <a:spcBef>
                <a:spcPts val="0"/>
              </a:spcBef>
              <a:tabLst>
                <a:tab pos="457200" algn="l"/>
              </a:tabLst>
            </a:pPr>
            <a:r>
              <a:rPr lang="en-US" dirty="0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Din </a:t>
            </a:r>
            <a:r>
              <a:rPr lang="en-US" dirty="0" err="1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meniul</a:t>
            </a:r>
            <a:r>
              <a:rPr lang="en-US" dirty="0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US" b="1" dirty="0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Home, Find and Select</a:t>
            </a:r>
            <a:r>
              <a:rPr lang="en-US" dirty="0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 -&gt; </a:t>
            </a:r>
            <a:r>
              <a:rPr lang="en-US" b="1" dirty="0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Go to… </a:t>
            </a:r>
            <a:r>
              <a:rPr lang="en-US" dirty="0" err="1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sau</a:t>
            </a:r>
            <a:r>
              <a:rPr lang="en-US" dirty="0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se </a:t>
            </a:r>
            <a:r>
              <a:rPr lang="en-US" dirty="0" err="1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apasă</a:t>
            </a:r>
            <a:r>
              <a:rPr lang="en-US" dirty="0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combinaţia</a:t>
            </a:r>
            <a:r>
              <a:rPr lang="en-US" dirty="0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de taste </a:t>
            </a:r>
            <a:r>
              <a:rPr lang="en-US" b="1" dirty="0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Ctrl + G</a:t>
            </a:r>
            <a:r>
              <a:rPr lang="en-US" b="1" dirty="0" smtClean="0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</a:p>
          <a:p>
            <a:pPr marL="0" lvl="0" indent="0" fontAlgn="base">
              <a:spcBef>
                <a:spcPts val="0"/>
              </a:spcBef>
              <a:buNone/>
              <a:tabLst>
                <a:tab pos="457200" algn="l"/>
              </a:tabLst>
            </a:pPr>
            <a:endParaRPr lang="en-US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fontAlgn="base">
              <a:spcBef>
                <a:spcPts val="0"/>
              </a:spcBef>
              <a:tabLst>
                <a:tab pos="457200" algn="l"/>
              </a:tabLst>
            </a:pPr>
            <a:r>
              <a:rPr lang="en-US" dirty="0" err="1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dirty="0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căsuţa</a:t>
            </a:r>
            <a:r>
              <a:rPr lang="en-US" dirty="0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US" b="1" dirty="0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Go to</a:t>
            </a:r>
            <a:r>
              <a:rPr lang="en-US" dirty="0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 din </a:t>
            </a:r>
            <a:r>
              <a:rPr lang="en-US" dirty="0" err="1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fereastra</a:t>
            </a:r>
            <a:r>
              <a:rPr lang="en-US" dirty="0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care se </a:t>
            </a:r>
            <a:r>
              <a:rPr lang="en-US" dirty="0" err="1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deschide</a:t>
            </a:r>
            <a:r>
              <a:rPr lang="en-US" dirty="0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se </a:t>
            </a:r>
            <a:r>
              <a:rPr lang="en-US" dirty="0" err="1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alege</a:t>
            </a:r>
            <a:r>
              <a:rPr lang="en-US" dirty="0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numele</a:t>
            </a:r>
            <a:r>
              <a:rPr lang="en-US" dirty="0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la care se </a:t>
            </a:r>
            <a:r>
              <a:rPr lang="en-US" dirty="0" err="1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doreşte</a:t>
            </a:r>
            <a:r>
              <a:rPr lang="en-US" dirty="0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deplasarea</a:t>
            </a:r>
            <a:r>
              <a:rPr lang="en-US" dirty="0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sau</a:t>
            </a:r>
            <a:r>
              <a:rPr lang="en-US" dirty="0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dirty="0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căsuţa</a:t>
            </a:r>
            <a:r>
              <a:rPr lang="en-US" dirty="0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US" b="1" dirty="0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Reference</a:t>
            </a:r>
            <a:r>
              <a:rPr lang="en-US" dirty="0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 se introduce </a:t>
            </a:r>
            <a:r>
              <a:rPr lang="en-US" dirty="0" err="1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adresa</a:t>
            </a:r>
            <a:r>
              <a:rPr lang="en-US" dirty="0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celulei</a:t>
            </a:r>
            <a:r>
              <a:rPr lang="en-US" dirty="0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la care se </a:t>
            </a:r>
            <a:r>
              <a:rPr lang="en-US" dirty="0" err="1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doreşte</a:t>
            </a:r>
            <a:r>
              <a:rPr lang="en-US" dirty="0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deplasarea</a:t>
            </a:r>
            <a:r>
              <a:rPr lang="en-US" dirty="0" smtClean="0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</a:p>
          <a:p>
            <a:pPr marL="0" lvl="0" indent="0" fontAlgn="base">
              <a:spcBef>
                <a:spcPts val="0"/>
              </a:spcBef>
              <a:buNone/>
              <a:tabLst>
                <a:tab pos="457200" algn="l"/>
              </a:tabLst>
            </a:pPr>
            <a:endParaRPr lang="en-US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fontAlgn="base">
              <a:spcBef>
                <a:spcPts val="0"/>
              </a:spcBef>
              <a:tabLst>
                <a:tab pos="457200" algn="l"/>
              </a:tabLst>
            </a:pPr>
            <a:r>
              <a:rPr lang="en-US" dirty="0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Se </a:t>
            </a:r>
            <a:r>
              <a:rPr lang="en-US" dirty="0" err="1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apasă</a:t>
            </a:r>
            <a:r>
              <a:rPr lang="en-US" dirty="0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apoi</a:t>
            </a:r>
            <a:r>
              <a:rPr lang="en-US" dirty="0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butonul</a:t>
            </a:r>
            <a:r>
              <a:rPr lang="en-US" dirty="0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US" b="1" dirty="0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OK </a:t>
            </a:r>
            <a:r>
              <a:rPr lang="en-US" dirty="0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din </a:t>
            </a:r>
            <a:r>
              <a:rPr lang="en-US" dirty="0" err="1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fereastra</a:t>
            </a:r>
            <a:r>
              <a:rPr lang="en-US" dirty="0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US" b="1" dirty="0">
                <a:solidFill>
                  <a:srgbClr val="44444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Go to.</a:t>
            </a:r>
            <a:endParaRPr lang="en-US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2159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900" y="146352"/>
            <a:ext cx="8191500" cy="1325563"/>
          </a:xfrm>
        </p:spPr>
        <p:txBody>
          <a:bodyPr/>
          <a:lstStyle/>
          <a:p>
            <a:r>
              <a:rPr lang="en-US" b="1" dirty="0" err="1"/>
              <a:t>Schimbarea</a:t>
            </a:r>
            <a:r>
              <a:rPr lang="en-US" b="1" dirty="0"/>
              <a:t> </a:t>
            </a:r>
            <a:r>
              <a:rPr lang="en-US" b="1" dirty="0" err="1"/>
              <a:t>formatului</a:t>
            </a:r>
            <a:r>
              <a:rPr lang="en-US" b="1" dirty="0"/>
              <a:t> </a:t>
            </a:r>
            <a:r>
              <a:rPr lang="en-US" b="1" dirty="0" err="1" smtClean="0"/>
              <a:t>numerelor</a:t>
            </a:r>
            <a:endParaRPr lang="en-US" b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330532" y="1626322"/>
            <a:ext cx="5290133" cy="442233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Acest</a:t>
            </a:r>
            <a:r>
              <a:rPr lang="en-US" dirty="0" smtClean="0"/>
              <a:t> </a:t>
            </a:r>
            <a:r>
              <a:rPr lang="en-US" dirty="0" err="1" smtClean="0"/>
              <a:t>lucru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putem</a:t>
            </a:r>
            <a:r>
              <a:rPr lang="en-US" dirty="0" smtClean="0"/>
              <a:t> face, </a:t>
            </a:r>
            <a:r>
              <a:rPr lang="en-US" dirty="0" err="1" smtClean="0"/>
              <a:t>accesind</a:t>
            </a:r>
            <a:r>
              <a:rPr lang="en-US" dirty="0" smtClean="0"/>
              <a:t> din </a:t>
            </a:r>
            <a:r>
              <a:rPr lang="en-US" dirty="0" err="1" smtClean="0"/>
              <a:t>meniul</a:t>
            </a:r>
            <a:r>
              <a:rPr lang="en-US" dirty="0" smtClean="0"/>
              <a:t> </a:t>
            </a:r>
            <a:r>
              <a:rPr lang="en-US" b="1" dirty="0" smtClean="0"/>
              <a:t>HOME-&gt;</a:t>
            </a:r>
            <a:r>
              <a:rPr lang="en-US" b="1" dirty="0" err="1" smtClean="0"/>
              <a:t>FormatCells</a:t>
            </a:r>
            <a:r>
              <a:rPr lang="en-US" b="1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Excel </a:t>
            </a:r>
            <a:r>
              <a:rPr lang="en-US" dirty="0" err="1" smtClean="0"/>
              <a:t>ofera</a:t>
            </a:r>
            <a:r>
              <a:rPr lang="en-US" dirty="0" smtClean="0"/>
              <a:t> </a:t>
            </a:r>
            <a:r>
              <a:rPr lang="en-US" dirty="0" err="1" smtClean="0"/>
              <a:t>urmatoarea</a:t>
            </a:r>
            <a:r>
              <a:rPr lang="en-US" dirty="0" smtClean="0"/>
              <a:t> </a:t>
            </a:r>
            <a:r>
              <a:rPr lang="en-US" dirty="0" err="1" smtClean="0"/>
              <a:t>paleta</a:t>
            </a:r>
            <a:r>
              <a:rPr lang="en-US" dirty="0" smtClean="0"/>
              <a:t> </a:t>
            </a:r>
            <a:r>
              <a:rPr lang="en-US" dirty="0" err="1" smtClean="0"/>
              <a:t>larga</a:t>
            </a:r>
            <a:r>
              <a:rPr lang="en-US" dirty="0" smtClean="0"/>
              <a:t> de </a:t>
            </a:r>
            <a:r>
              <a:rPr lang="en-US" dirty="0" err="1" smtClean="0"/>
              <a:t>formule</a:t>
            </a:r>
            <a:r>
              <a:rPr lang="en-US" dirty="0" smtClean="0"/>
              <a:t> </a:t>
            </a:r>
            <a:r>
              <a:rPr lang="en-US" dirty="0" err="1" smtClean="0"/>
              <a:t>numerice</a:t>
            </a:r>
            <a:r>
              <a:rPr lang="en-US" dirty="0" smtClean="0"/>
              <a:t>(in total 12 </a:t>
            </a:r>
            <a:r>
              <a:rPr lang="en-US" dirty="0" err="1" smtClean="0"/>
              <a:t>categorii</a:t>
            </a:r>
            <a:r>
              <a:rPr lang="en-US" dirty="0" smtClean="0"/>
              <a:t>):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b="1" i="1" dirty="0"/>
              <a:t>G</a:t>
            </a:r>
            <a:r>
              <a:rPr lang="en-US" b="1" i="1" dirty="0" smtClean="0"/>
              <a:t>eneral</a:t>
            </a:r>
          </a:p>
          <a:p>
            <a:pPr marL="0" indent="0">
              <a:buNone/>
            </a:pPr>
            <a:r>
              <a:rPr lang="en-US" b="1" i="1" dirty="0" smtClean="0"/>
              <a:t>-Number</a:t>
            </a:r>
          </a:p>
          <a:p>
            <a:pPr marL="0" indent="0">
              <a:buNone/>
            </a:pPr>
            <a:r>
              <a:rPr lang="en-US" b="1" i="1" dirty="0"/>
              <a:t>-</a:t>
            </a:r>
            <a:r>
              <a:rPr lang="en-US" b="1" i="1" dirty="0" smtClean="0"/>
              <a:t>Currency</a:t>
            </a:r>
          </a:p>
          <a:p>
            <a:pPr marL="0" indent="0">
              <a:buNone/>
            </a:pPr>
            <a:r>
              <a:rPr lang="en-US" b="1" i="1" dirty="0" smtClean="0"/>
              <a:t>-Date</a:t>
            </a:r>
          </a:p>
          <a:p>
            <a:pPr marL="0" indent="0">
              <a:buNone/>
            </a:pPr>
            <a:r>
              <a:rPr lang="en-US" b="1" i="1" dirty="0" smtClean="0"/>
              <a:t>-Time</a:t>
            </a:r>
          </a:p>
          <a:p>
            <a:pPr marL="0" indent="0">
              <a:buNone/>
            </a:pPr>
            <a:r>
              <a:rPr lang="en-US" b="1" i="1" dirty="0" smtClean="0"/>
              <a:t>-</a:t>
            </a:r>
            <a:r>
              <a:rPr lang="en-US" b="1" i="1" dirty="0" err="1"/>
              <a:t>P</a:t>
            </a:r>
            <a:r>
              <a:rPr lang="en-US" b="1" i="1" dirty="0" err="1" smtClean="0"/>
              <a:t>ercentaje</a:t>
            </a:r>
            <a:endParaRPr lang="en-US" b="1" i="1" dirty="0" smtClean="0"/>
          </a:p>
          <a:p>
            <a:pPr marL="0" indent="0">
              <a:buNone/>
            </a:pPr>
            <a:r>
              <a:rPr lang="en-US" b="1" i="1" dirty="0" smtClean="0"/>
              <a:t>-Special</a:t>
            </a:r>
          </a:p>
          <a:p>
            <a:pPr marL="0" indent="0">
              <a:buNone/>
            </a:pPr>
            <a:r>
              <a:rPr lang="en-US" b="1" i="1" dirty="0" smtClean="0"/>
              <a:t>etc.</a:t>
            </a:r>
            <a:endParaRPr lang="en-US" b="1" i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89333" y="3055560"/>
            <a:ext cx="3996266" cy="3595180"/>
          </a:xfrm>
          <a:prstGeom prst="rect">
            <a:avLst/>
          </a:prstGeom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07181" y="2413337"/>
            <a:ext cx="4083618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1.500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(format numeric standard, cu separator de mii)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1.500,00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(cu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zecimale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1500 RON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(format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monedă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1500%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(format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procentual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15-Jan-2025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dacă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este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interpretat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ca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dată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6" name="Rectangle 5"/>
          <p:cNvSpPr/>
          <p:nvPr/>
        </p:nvSpPr>
        <p:spPr>
          <a:xfrm>
            <a:off x="491067" y="1742571"/>
            <a:ext cx="40836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/>
              <a:t>1. Ce </a:t>
            </a:r>
            <a:r>
              <a:rPr lang="en-US" sz="2000" b="1" dirty="0" err="1"/>
              <a:t>înseamnă</a:t>
            </a:r>
            <a:r>
              <a:rPr lang="en-US" sz="2000" b="1" dirty="0"/>
              <a:t> </a:t>
            </a:r>
            <a:r>
              <a:rPr lang="en-US" sz="2000" b="1" dirty="0" err="1"/>
              <a:t>formatul</a:t>
            </a:r>
            <a:r>
              <a:rPr lang="en-US" sz="2000" b="1" dirty="0"/>
              <a:t> </a:t>
            </a:r>
            <a:r>
              <a:rPr lang="en-US" sz="2000" b="1" dirty="0" err="1"/>
              <a:t>numerelor</a:t>
            </a:r>
            <a:r>
              <a:rPr lang="en-US" sz="20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18683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900" y="146352"/>
            <a:ext cx="8191500" cy="1325563"/>
          </a:xfrm>
        </p:spPr>
        <p:txBody>
          <a:bodyPr/>
          <a:lstStyle/>
          <a:p>
            <a:r>
              <a:rPr lang="en-US" b="1" dirty="0" err="1"/>
              <a:t>Schimbarea</a:t>
            </a:r>
            <a:r>
              <a:rPr lang="en-US" b="1" dirty="0"/>
              <a:t> </a:t>
            </a:r>
            <a:r>
              <a:rPr lang="en-US" b="1" dirty="0" err="1"/>
              <a:t>formatului</a:t>
            </a:r>
            <a:r>
              <a:rPr lang="en-US" b="1" dirty="0"/>
              <a:t> </a:t>
            </a:r>
            <a:r>
              <a:rPr lang="en-US" b="1" dirty="0" err="1" smtClean="0"/>
              <a:t>numerelor</a:t>
            </a:r>
            <a:endParaRPr lang="en-US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/>
          <a:srcRect l="25468"/>
          <a:stretch/>
        </p:blipFill>
        <p:spPr>
          <a:xfrm>
            <a:off x="522513" y="2083775"/>
            <a:ext cx="5297715" cy="405402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48712" y="2081774"/>
            <a:ext cx="4630488" cy="4056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405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4071" y="332468"/>
            <a:ext cx="4876800" cy="1325563"/>
          </a:xfrm>
        </p:spPr>
        <p:txBody>
          <a:bodyPr/>
          <a:lstStyle/>
          <a:p>
            <a:r>
              <a:rPr lang="en-US" b="1" dirty="0" err="1"/>
              <a:t>Efectuarea</a:t>
            </a:r>
            <a:r>
              <a:rPr lang="en-US" b="1" dirty="0"/>
              <a:t> </a:t>
            </a:r>
            <a:r>
              <a:rPr lang="en-US" b="1" dirty="0" err="1"/>
              <a:t>calculelor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4225"/>
            <a:ext cx="10515600" cy="4351338"/>
          </a:xfrm>
        </p:spPr>
        <p:txBody>
          <a:bodyPr/>
          <a:lstStyle/>
          <a:p>
            <a:r>
              <a:rPr lang="en-US" dirty="0" err="1"/>
              <a:t>Formulele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folosite</a:t>
            </a:r>
            <a:r>
              <a:rPr lang="en-US" dirty="0"/>
              <a:t> in </a:t>
            </a:r>
            <a:r>
              <a:rPr lang="en-US" dirty="0" err="1"/>
              <a:t>foile</a:t>
            </a:r>
            <a:r>
              <a:rPr lang="en-US" dirty="0"/>
              <a:t> de </a:t>
            </a:r>
            <a:r>
              <a:rPr lang="en-US" dirty="0" err="1"/>
              <a:t>calcul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efectuarea</a:t>
            </a:r>
            <a:r>
              <a:rPr lang="en-US" dirty="0"/>
              <a:t> </a:t>
            </a:r>
            <a:r>
              <a:rPr lang="en-US" dirty="0" err="1"/>
              <a:t>calculelor</a:t>
            </a:r>
            <a:r>
              <a:rPr lang="en-US" dirty="0"/>
              <a:t> cu </a:t>
            </a:r>
            <a:r>
              <a:rPr lang="en-US" dirty="0" err="1"/>
              <a:t>cifrele</a:t>
            </a:r>
            <a:r>
              <a:rPr lang="en-US" dirty="0"/>
              <a:t> </a:t>
            </a:r>
            <a:r>
              <a:rPr lang="en-US" dirty="0" err="1"/>
              <a:t>introduse</a:t>
            </a:r>
            <a:r>
              <a:rPr lang="en-US" dirty="0"/>
              <a:t> de </a:t>
            </a:r>
            <a:r>
              <a:rPr lang="en-US" dirty="0" err="1"/>
              <a:t>catre</a:t>
            </a:r>
            <a:r>
              <a:rPr lang="en-US" dirty="0"/>
              <a:t> </a:t>
            </a:r>
            <a:r>
              <a:rPr lang="en-US" dirty="0" err="1"/>
              <a:t>utilizator</a:t>
            </a:r>
            <a:r>
              <a:rPr lang="en-US" dirty="0"/>
              <a:t>. Cu </a:t>
            </a:r>
            <a:r>
              <a:rPr lang="en-US" dirty="0" err="1"/>
              <a:t>ajutorul</a:t>
            </a:r>
            <a:r>
              <a:rPr lang="en-US" dirty="0"/>
              <a:t> </a:t>
            </a:r>
            <a:r>
              <a:rPr lang="en-US" dirty="0" err="1"/>
              <a:t>formulelor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efectua</a:t>
            </a:r>
            <a:r>
              <a:rPr lang="en-US" dirty="0"/>
              <a:t> </a:t>
            </a:r>
            <a:r>
              <a:rPr lang="en-US" dirty="0" err="1"/>
              <a:t>operatii</a:t>
            </a:r>
            <a:r>
              <a:rPr lang="en-US" dirty="0"/>
              <a:t> de </a:t>
            </a:r>
            <a:r>
              <a:rPr lang="en-US" dirty="0" err="1"/>
              <a:t>adunare</a:t>
            </a:r>
            <a:r>
              <a:rPr lang="en-US" dirty="0"/>
              <a:t>, </a:t>
            </a:r>
            <a:r>
              <a:rPr lang="en-US" dirty="0" err="1"/>
              <a:t>scadere</a:t>
            </a:r>
            <a:r>
              <a:rPr lang="en-US" dirty="0"/>
              <a:t>, </a:t>
            </a:r>
            <a:r>
              <a:rPr lang="en-US" dirty="0" err="1"/>
              <a:t>inmultire</a:t>
            </a:r>
            <a:r>
              <a:rPr lang="en-US" dirty="0"/>
              <a:t>, </a:t>
            </a:r>
            <a:r>
              <a:rPr lang="en-US" dirty="0" err="1"/>
              <a:t>impartire</a:t>
            </a:r>
            <a:r>
              <a:rPr lang="en-US" dirty="0"/>
              <a:t>, </a:t>
            </a:r>
            <a:r>
              <a:rPr lang="en-US" dirty="0" err="1"/>
              <a:t>folosind</a:t>
            </a:r>
            <a:r>
              <a:rPr lang="en-US" dirty="0"/>
              <a:t> </a:t>
            </a:r>
            <a:r>
              <a:rPr lang="en-US" dirty="0" err="1"/>
              <a:t>valorile</a:t>
            </a:r>
            <a:r>
              <a:rPr lang="en-US" dirty="0"/>
              <a:t> din </a:t>
            </a:r>
            <a:r>
              <a:rPr lang="en-US" dirty="0" err="1"/>
              <a:t>diferite</a:t>
            </a:r>
            <a:r>
              <a:rPr lang="en-US" dirty="0"/>
              <a:t> </a:t>
            </a:r>
            <a:r>
              <a:rPr lang="en-US" dirty="0" err="1"/>
              <a:t>celule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/>
              <a:t>Formulele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formate</a:t>
            </a:r>
            <a:r>
              <a:rPr lang="en-US" dirty="0"/>
              <a:t> de </a:t>
            </a:r>
            <a:r>
              <a:rPr lang="en-US" dirty="0" err="1"/>
              <a:t>regula</a:t>
            </a:r>
            <a:r>
              <a:rPr lang="en-US" dirty="0"/>
              <a:t> din  </a:t>
            </a:r>
            <a:r>
              <a:rPr lang="en-US" dirty="0" err="1"/>
              <a:t>una</a:t>
            </a:r>
            <a:r>
              <a:rPr lang="en-US" dirty="0"/>
              <a:t> 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multe</a:t>
            </a:r>
            <a:r>
              <a:rPr lang="en-US" dirty="0"/>
              <a:t> </a:t>
            </a:r>
            <a:r>
              <a:rPr lang="en-US" dirty="0" err="1"/>
              <a:t>adrese</a:t>
            </a:r>
            <a:r>
              <a:rPr lang="en-US" dirty="0"/>
              <a:t> de </a:t>
            </a:r>
            <a:r>
              <a:rPr lang="en-US" dirty="0" err="1"/>
              <a:t>celule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valori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un operator </a:t>
            </a:r>
            <a:r>
              <a:rPr lang="en-US" dirty="0" err="1"/>
              <a:t>matematic</a:t>
            </a:r>
            <a:r>
              <a:rPr lang="en-US" dirty="0"/>
              <a:t> cum </a:t>
            </a:r>
            <a:r>
              <a:rPr lang="en-US" dirty="0" err="1"/>
              <a:t>ar</a:t>
            </a:r>
            <a:r>
              <a:rPr lang="en-US" dirty="0"/>
              <a:t> fi +, -, *,/.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567426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3040</TotalTime>
  <Words>393</Words>
  <Application>Microsoft Office PowerPoint</Application>
  <PresentationFormat>Widescreen</PresentationFormat>
  <Paragraphs>87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Helvetica-Neue</vt:lpstr>
      <vt:lpstr>PT Sans</vt:lpstr>
      <vt:lpstr>Times New Roman</vt:lpstr>
      <vt:lpstr>Wingdings</vt:lpstr>
      <vt:lpstr>Wingdings 3</vt:lpstr>
      <vt:lpstr>Office Theme</vt:lpstr>
      <vt:lpstr>Tema:”Efectuarea calculelor in MS Excel.” </vt:lpstr>
      <vt:lpstr>Structura cursului:</vt:lpstr>
      <vt:lpstr>Deplasarea in cadrul foii de calcul </vt:lpstr>
      <vt:lpstr>Deplasarea folosind tastatura</vt:lpstr>
      <vt:lpstr>Deplasarea folosind barele de derulare</vt:lpstr>
      <vt:lpstr>Deplasarea la o destinaţie precisă</vt:lpstr>
      <vt:lpstr>Schimbarea formatului numerelor</vt:lpstr>
      <vt:lpstr>Schimbarea formatului numerelor</vt:lpstr>
      <vt:lpstr>Efectuarea calculelor</vt:lpstr>
      <vt:lpstr>PowerPoint Presentation</vt:lpstr>
    </vt:vector>
  </TitlesOfParts>
  <Company>Deloitte LLP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Hardware-ul sistemelor de calcul</dc:title>
  <dc:creator>Borozan, Denis</dc:creator>
  <cp:lastModifiedBy>Ollessea</cp:lastModifiedBy>
  <cp:revision>272</cp:revision>
  <cp:lastPrinted>2020-09-21T19:11:46Z</cp:lastPrinted>
  <dcterms:created xsi:type="dcterms:W3CDTF">2020-01-20T12:23:41Z</dcterms:created>
  <dcterms:modified xsi:type="dcterms:W3CDTF">2025-09-11T11:35:05Z</dcterms:modified>
</cp:coreProperties>
</file>