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4660"/>
  </p:normalViewPr>
  <p:slideViewPr>
    <p:cSldViewPr snapToGrid="0">
      <p:cViewPr varScale="1">
        <p:scale>
          <a:sx n="110" d="100"/>
          <a:sy n="110" d="100"/>
        </p:scale>
        <p:origin x="-88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B6F2C-B9F2-402A-8688-14F5531FC8D3}" type="datetimeFigureOut">
              <a:rPr lang="en-US" smtClean="0"/>
              <a:t>10/10/2021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2D151-C640-4615-B4EA-FB9F2C03BAA5}" type="slidenum">
              <a:rPr lang="en-US" smtClean="0"/>
              <a:t>‹#›</a:t>
            </a:fld>
            <a:endParaRPr lang="en-US"/>
          </a:p>
        </p:txBody>
      </p:sp>
    </p:spTree>
    <p:extLst>
      <p:ext uri="{BB962C8B-B14F-4D97-AF65-F5344CB8AC3E}">
        <p14:creationId xmlns:p14="http://schemas.microsoft.com/office/powerpoint/2010/main" val="400143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4929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7089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27369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104756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6475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3EBB42FD-6366-4779-9FE3-3E8955923E93}" type="datetimeFigureOut">
              <a:rPr lang="en-US" smtClean="0"/>
              <a:t>10/10/2021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51739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3EBB42FD-6366-4779-9FE3-3E8955923E93}" type="datetimeFigureOut">
              <a:rPr lang="en-US" smtClean="0"/>
              <a:t>10/10/2021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36060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3EBB42FD-6366-4779-9FE3-3E8955923E93}" type="datetimeFigureOut">
              <a:rPr lang="en-US" smtClean="0"/>
              <a:t>10/10/2021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78978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BB42FD-6366-4779-9FE3-3E8955923E93}" type="datetimeFigureOut">
              <a:rPr lang="en-US" smtClean="0"/>
              <a:t>10/10/2021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48694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10/10/2021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428423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EBB42FD-6366-4779-9FE3-3E8955923E93}" type="datetimeFigureOut">
              <a:rPr lang="en-US" smtClean="0"/>
              <a:t>10/10/2021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249529-30DE-4910-9B6E-9EAF452A3B24}" type="slidenum">
              <a:rPr lang="en-US" smtClean="0"/>
              <a:t>‹#›</a:t>
            </a:fld>
            <a:endParaRPr lang="en-US"/>
          </a:p>
        </p:txBody>
      </p:sp>
    </p:spTree>
    <p:extLst>
      <p:ext uri="{BB962C8B-B14F-4D97-AF65-F5344CB8AC3E}">
        <p14:creationId xmlns:p14="http://schemas.microsoft.com/office/powerpoint/2010/main" val="255274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B42FD-6366-4779-9FE3-3E8955923E93}" type="datetimeFigureOut">
              <a:rPr lang="en-US" smtClean="0"/>
              <a:t>10/10/2021</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49529-30DE-4910-9B6E-9EAF452A3B24}" type="slidenum">
              <a:rPr lang="en-US" smtClean="0"/>
              <a:t>‹#›</a:t>
            </a:fld>
            <a:endParaRPr lang="en-US"/>
          </a:p>
        </p:txBody>
      </p:sp>
    </p:spTree>
    <p:extLst>
      <p:ext uri="{BB962C8B-B14F-4D97-AF65-F5344CB8AC3E}">
        <p14:creationId xmlns:p14="http://schemas.microsoft.com/office/powerpoint/2010/main" val="61859993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2095" y="300186"/>
            <a:ext cx="10127810" cy="1610094"/>
          </a:xfrm>
        </p:spPr>
        <p:txBody>
          <a:bodyPr>
            <a:noAutofit/>
          </a:bodyPr>
          <a:lstStyle/>
          <a:p>
            <a:r>
              <a:rPr lang="x-none" sz="4000" b="1" dirty="0" smtClean="0">
                <a:latin typeface="Times New Roman" panose="02020603050405020304" pitchFamily="18" charset="0"/>
                <a:cs typeface="Times New Roman" panose="02020603050405020304" pitchFamily="18" charset="0"/>
              </a:rPr>
              <a:t>Proiectarea Asistată </a:t>
            </a:r>
            <a:r>
              <a:rPr lang="en-GB" sz="4000" b="1" dirty="0" smtClean="0">
                <a:latin typeface="Times New Roman" panose="02020603050405020304" pitchFamily="18" charset="0"/>
                <a:cs typeface="Times New Roman" panose="02020603050405020304" pitchFamily="18" charset="0"/>
              </a:rPr>
              <a:t/>
            </a:r>
            <a:br>
              <a:rPr lang="en-GB" sz="4000" b="1" dirty="0" smtClean="0">
                <a:latin typeface="Times New Roman" panose="02020603050405020304" pitchFamily="18" charset="0"/>
                <a:cs typeface="Times New Roman" panose="02020603050405020304" pitchFamily="18" charset="0"/>
              </a:rPr>
            </a:br>
            <a:r>
              <a:rPr lang="en-GB" sz="4000" b="1" dirty="0" smtClean="0">
                <a:latin typeface="Times New Roman" panose="02020603050405020304" pitchFamily="18" charset="0"/>
                <a:cs typeface="Times New Roman" panose="02020603050405020304" pitchFamily="18" charset="0"/>
              </a:rPr>
              <a:t>T</a:t>
            </a:r>
            <a:r>
              <a:rPr lang="x-none" sz="4000" b="1" dirty="0" smtClean="0">
                <a:latin typeface="Times New Roman" panose="02020603050405020304" pitchFamily="18" charset="0"/>
                <a:cs typeface="Times New Roman" panose="02020603050405020304" pitchFamily="18" charset="0"/>
              </a:rPr>
              <a:t>.</a:t>
            </a:r>
            <a:r>
              <a:rPr lang="en-GB" sz="4000" b="1" dirty="0" smtClean="0">
                <a:latin typeface="Times New Roman" panose="02020603050405020304" pitchFamily="18" charset="0"/>
                <a:cs typeface="Times New Roman" panose="02020603050405020304" pitchFamily="18" charset="0"/>
              </a:rPr>
              <a:t>4</a:t>
            </a:r>
            <a:r>
              <a:rPr lang="x-none" sz="4000" b="1" dirty="0" smtClean="0">
                <a:latin typeface="Times New Roman" panose="02020603050405020304" pitchFamily="18" charset="0"/>
                <a:cs typeface="Times New Roman" panose="02020603050405020304" pitchFamily="18" charset="0"/>
              </a:rPr>
              <a:t> – </a:t>
            </a:r>
            <a:r>
              <a:rPr lang="x-none" sz="4000" b="1" dirty="0">
                <a:latin typeface="Times New Roman" panose="02020603050405020304" pitchFamily="18" charset="0"/>
                <a:cs typeface="Times New Roman" panose="02020603050405020304" pitchFamily="18" charset="0"/>
              </a:rPr>
              <a:t>Proiectarea cablajului </a:t>
            </a:r>
            <a:r>
              <a:rPr lang="x-none" sz="4000" b="1" dirty="0" smtClean="0">
                <a:latin typeface="Times New Roman" panose="02020603050405020304" pitchFamily="18" charset="0"/>
                <a:cs typeface="Times New Roman" panose="02020603050405020304" pitchFamily="18" charset="0"/>
              </a:rPr>
              <a:t>imprimat</a:t>
            </a:r>
            <a:r>
              <a:rPr lang="ro-RO" sz="4000" b="1" dirty="0" smtClean="0">
                <a:latin typeface="Times New Roman" panose="02020603050405020304" pitchFamily="18" charset="0"/>
                <a:cs typeface="Times New Roman" panose="02020603050405020304" pitchFamily="18" charset="0"/>
              </a:rPr>
              <a:t>.</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Calcularea</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parametrilor</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cablajului</a:t>
            </a:r>
            <a:r>
              <a:rPr lang="en-GB" sz="4000" b="1" dirty="0">
                <a:latin typeface="Times New Roman" panose="02020603050405020304" pitchFamily="18" charset="0"/>
                <a:cs typeface="Times New Roman" panose="02020603050405020304" pitchFamily="18" charset="0"/>
              </a:rPr>
              <a:t> </a:t>
            </a:r>
            <a:r>
              <a:rPr lang="en-GB" sz="4000" b="1" dirty="0" err="1">
                <a:latin typeface="Times New Roman" panose="02020603050405020304" pitchFamily="18" charset="0"/>
                <a:cs typeface="Times New Roman" panose="02020603050405020304" pitchFamily="18" charset="0"/>
              </a:rPr>
              <a:t>imprimat</a:t>
            </a:r>
            <a:endParaRPr lang="en-US"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24000" y="6019800"/>
            <a:ext cx="9144000" cy="635000"/>
          </a:xfrm>
        </p:spPr>
        <p:txBody>
          <a:bodyPr/>
          <a:lstStyle/>
          <a:p>
            <a:r>
              <a:rPr lang="en-US" dirty="0" smtClean="0"/>
              <a:t>Conf. Univ. Dr. </a:t>
            </a:r>
            <a:r>
              <a:rPr lang="en-US" dirty="0" err="1" smtClean="0"/>
              <a:t>Crețu</a:t>
            </a:r>
            <a:r>
              <a:rPr lang="en-US" dirty="0" smtClean="0"/>
              <a:t> </a:t>
            </a:r>
            <a:r>
              <a:rPr lang="en-US" dirty="0" err="1" smtClean="0"/>
              <a:t>Vasilii</a:t>
            </a:r>
            <a:endParaRPr lang="en-US" dirty="0" smtClean="0"/>
          </a:p>
          <a:p>
            <a:endParaRPr lang="en-US" dirty="0"/>
          </a:p>
        </p:txBody>
      </p:sp>
      <p:sp>
        <p:nvSpPr>
          <p:cNvPr id="4" name="TextBox 3"/>
          <p:cNvSpPr txBox="1"/>
          <p:nvPr/>
        </p:nvSpPr>
        <p:spPr>
          <a:xfrm>
            <a:off x="835937" y="2017162"/>
            <a:ext cx="10390360" cy="369332"/>
          </a:xfrm>
          <a:prstGeom prst="rect">
            <a:avLst/>
          </a:prstGeom>
          <a:noFill/>
        </p:spPr>
        <p:txBody>
          <a:bodyPr wrap="square" rtlCol="0">
            <a:spAutoFit/>
          </a:bodyPr>
          <a:lstStyle/>
          <a:p>
            <a:r>
              <a:rPr lang="x-none" dirty="0" smtClean="0"/>
              <a:t>Scopul Lecției: </a:t>
            </a:r>
            <a:r>
              <a:rPr lang="en-GB" dirty="0" err="1" smtClean="0"/>
              <a:t>calculul</a:t>
            </a:r>
            <a:r>
              <a:rPr lang="en-GB" dirty="0" smtClean="0"/>
              <a:t> </a:t>
            </a:r>
            <a:r>
              <a:rPr lang="en-GB" dirty="0" err="1" smtClean="0"/>
              <a:t>dupa</a:t>
            </a:r>
            <a:r>
              <a:rPr lang="en-GB" dirty="0" smtClean="0"/>
              <a:t> </a:t>
            </a:r>
            <a:r>
              <a:rPr lang="en-GB" dirty="0" err="1" smtClean="0"/>
              <a:t>curent</a:t>
            </a:r>
            <a:r>
              <a:rPr lang="en-GB" dirty="0" smtClean="0"/>
              <a:t>, dup</a:t>
            </a:r>
            <a:r>
              <a:rPr lang="x-none" dirty="0" smtClean="0"/>
              <a:t>ă tensiune și după fregvență a parametrilor cablajului imprimat</a:t>
            </a:r>
            <a:endParaRPr lang="en-US" dirty="0"/>
          </a:p>
        </p:txBody>
      </p:sp>
    </p:spTree>
    <p:extLst>
      <p:ext uri="{BB962C8B-B14F-4D97-AF65-F5344CB8AC3E}">
        <p14:creationId xmlns:p14="http://schemas.microsoft.com/office/powerpoint/2010/main" val="3415190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7695" y="0"/>
            <a:ext cx="12074305" cy="6735778"/>
          </a:xfrm>
        </p:spPr>
        <p:txBody>
          <a:bodyPr>
            <a:normAutofit/>
          </a:bodyPr>
          <a:lstStyle/>
          <a:p>
            <a:pPr lvl="0"/>
            <a:r>
              <a:rPr lang="ru-MO" sz="2000" b="1" u="sng" dirty="0"/>
              <a:t>ЧАСТОТА </a:t>
            </a:r>
            <a:r>
              <a:rPr lang="ru-MO" sz="2000" dirty="0"/>
              <a:t>накладывает ограничения только при работе с очень высокими значениями, а также вмешивается распределительная способность между проводящими маршрутами</a:t>
            </a:r>
            <a:r>
              <a:rPr lang="ru-MO" sz="2000" dirty="0" smtClean="0"/>
              <a:t>.</a:t>
            </a:r>
            <a:r>
              <a:rPr lang="it-IT" sz="2000" dirty="0" smtClean="0"/>
              <a:t> </a:t>
            </a:r>
            <a:endParaRPr lang="en-US" sz="2000" dirty="0"/>
          </a:p>
          <a:p>
            <a:r>
              <a:rPr lang="ru-MO" sz="2000" dirty="0"/>
              <a:t>При проектировании печатной проводки для схемы с высокочастотной работой учитываются следующие параметры: размеры трасс (ширина проводника, расстояние между трассами, толщина проводника), характер проводника, характер и толщина. изоляционной опоры</a:t>
            </a:r>
            <a:r>
              <a:rPr lang="it-IT" sz="2000" dirty="0" smtClean="0"/>
              <a:t>.</a:t>
            </a:r>
            <a:endParaRPr lang="en-US" sz="2000" dirty="0"/>
          </a:p>
          <a:p>
            <a:r>
              <a:rPr lang="ru-MO" sz="2000" dirty="0"/>
              <a:t>Емкость связи, распределенная на единицу длины между двумя параллельными и идентичными токопроводящими путями, для </a:t>
            </a:r>
            <a:r>
              <a:rPr lang="ru-MO" sz="2000" dirty="0" err="1"/>
              <a:t>пертинакса</a:t>
            </a:r>
            <a:r>
              <a:rPr lang="ru-MO" sz="2000" dirty="0"/>
              <a:t> с одинарным покрытием и соответственно с двойным покрытием, представлена ​​на двух графиках 1 с соответственно </a:t>
            </a:r>
            <a:r>
              <a:rPr lang="ru-MO" sz="2000" dirty="0" smtClean="0"/>
              <a:t>2</a:t>
            </a:r>
            <a:r>
              <a:rPr lang="it-IT" sz="2000" dirty="0" smtClean="0"/>
              <a:t>.</a:t>
            </a:r>
            <a:endParaRPr lang="en-US" sz="2000" dirty="0"/>
          </a:p>
          <a:p>
            <a:endParaRPr lang="en-US" dirty="0"/>
          </a:p>
        </p:txBody>
      </p:sp>
      <p:pic>
        <p:nvPicPr>
          <p:cNvPr id="6146" name="Picture 2" descr="ma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7272" y="2487095"/>
            <a:ext cx="5717317" cy="2957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259533" y="5535449"/>
            <a:ext cx="6096000" cy="1200329"/>
          </a:xfrm>
          <a:prstGeom prst="rect">
            <a:avLst/>
          </a:prstGeom>
        </p:spPr>
        <p:txBody>
          <a:bodyPr>
            <a:spAutoFit/>
          </a:bodyPr>
          <a:lstStyle/>
          <a:p>
            <a:pPr indent="228600" algn="just">
              <a:spcAft>
                <a:spcPts val="0"/>
              </a:spcAft>
            </a:pPr>
            <a:r>
              <a:rPr lang="ru-MO" dirty="0">
                <a:latin typeface="Times New Roman" panose="02020603050405020304" pitchFamily="18" charset="0"/>
                <a:ea typeface="Times New Roman" panose="02020603050405020304" pitchFamily="18" charset="0"/>
              </a:rPr>
              <a:t>Когда токопроводящие пути не равны, а именно один в 2,5 раза шире другого, паразитная распределенная емкость получается путем умножения данных на графиках, представленных выше, на 1,25.</a:t>
            </a:r>
            <a:endParaRPr lang="en-US" sz="1400" dirty="0">
              <a:effectLst/>
              <a:latin typeface="Times New Roman" panose="02020603050405020304" pitchFamily="18" charset="0"/>
              <a:ea typeface="Times New Roman" panose="02020603050405020304" pitchFamily="18" charset="0"/>
            </a:endParaRPr>
          </a:p>
        </p:txBody>
      </p:sp>
      <p:pic>
        <p:nvPicPr>
          <p:cNvPr id="6147" name="Picture 3" descr="ma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4846" y="2645101"/>
            <a:ext cx="594677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6497371" y="4826675"/>
            <a:ext cx="5694629" cy="2031325"/>
          </a:xfrm>
          <a:prstGeom prst="rect">
            <a:avLst/>
          </a:prstGeom>
        </p:spPr>
        <p:txBody>
          <a:bodyPr wrap="square">
            <a:spAutoFit/>
          </a:bodyPr>
          <a:lstStyle/>
          <a:p>
            <a:pPr indent="228600" algn="ctr">
              <a:spcAft>
                <a:spcPts val="0"/>
              </a:spcAft>
            </a:pPr>
            <a:r>
              <a:rPr lang="ru-MO" dirty="0">
                <a:latin typeface="Times New Roman" panose="02020603050405020304" pitchFamily="18" charset="0"/>
                <a:ea typeface="Times New Roman" panose="02020603050405020304" pitchFamily="18" charset="0"/>
              </a:rPr>
              <a:t>Распределенная связная способность между </a:t>
            </a:r>
            <a:r>
              <a:rPr lang="ru-MO" dirty="0" err="1">
                <a:latin typeface="Times New Roman" panose="02020603050405020304" pitchFamily="18" charset="0"/>
                <a:ea typeface="Times New Roman" panose="02020603050405020304" pitchFamily="18" charset="0"/>
              </a:rPr>
              <a:t>маршрутамитокопроводящие</a:t>
            </a:r>
            <a:r>
              <a:rPr lang="ru-MO" dirty="0">
                <a:latin typeface="Times New Roman" panose="02020603050405020304" pitchFamily="18" charset="0"/>
                <a:ea typeface="Times New Roman" panose="02020603050405020304" pitchFamily="18" charset="0"/>
              </a:rPr>
              <a:t> параллели на изолирующей опоре из </a:t>
            </a:r>
            <a:r>
              <a:rPr lang="ru-MO" dirty="0" err="1">
                <a:latin typeface="Times New Roman" panose="02020603050405020304" pitchFamily="18" charset="0"/>
                <a:ea typeface="Times New Roman" panose="02020603050405020304" pitchFamily="18" charset="0"/>
              </a:rPr>
              <a:t>пертинакса</a:t>
            </a:r>
            <a:r>
              <a:rPr lang="ru-MO" dirty="0" smtClean="0">
                <a:latin typeface="Times New Roman" panose="02020603050405020304" pitchFamily="18" charset="0"/>
                <a:ea typeface="Times New Roman" panose="02020603050405020304" pitchFamily="18" charset="0"/>
              </a:rPr>
              <a:t>:</a:t>
            </a:r>
            <a:endParaRPr lang="en-US" sz="1400" dirty="0" smtClean="0">
              <a:latin typeface="Times New Roman" panose="02020603050405020304" pitchFamily="18" charset="0"/>
              <a:ea typeface="Times New Roman" panose="02020603050405020304" pitchFamily="18" charset="0"/>
            </a:endParaRPr>
          </a:p>
          <a:p>
            <a:pPr algn="just">
              <a:spcAft>
                <a:spcPts val="0"/>
              </a:spcAft>
            </a:pPr>
            <a:r>
              <a:rPr lang="fr-FR" dirty="0" smtClean="0">
                <a:latin typeface="Times New Roman" panose="02020603050405020304" pitchFamily="18" charset="0"/>
                <a:ea typeface="Times New Roman" panose="02020603050405020304" pitchFamily="18" charset="0"/>
              </a:rPr>
              <a:t>1 – </a:t>
            </a:r>
            <a:r>
              <a:rPr lang="ru-MO" dirty="0" smtClean="0">
                <a:latin typeface="Times New Roman" panose="02020603050405020304" pitchFamily="18" charset="0"/>
                <a:ea typeface="Times New Roman" panose="02020603050405020304" pitchFamily="18" charset="0"/>
              </a:rPr>
              <a:t>простой</a:t>
            </a:r>
            <a:endParaRPr lang="en-US" sz="1400" dirty="0" smtClean="0">
              <a:latin typeface="Times New Roman" panose="02020603050405020304" pitchFamily="18" charset="0"/>
              <a:ea typeface="Times New Roman" panose="02020603050405020304" pitchFamily="18" charset="0"/>
            </a:endParaRPr>
          </a:p>
          <a:p>
            <a:pPr algn="just">
              <a:spcAft>
                <a:spcPts val="0"/>
              </a:spcAft>
            </a:pPr>
            <a:r>
              <a:rPr lang="fr-FR" dirty="0" smtClean="0">
                <a:latin typeface="Times New Roman" panose="02020603050405020304" pitchFamily="18" charset="0"/>
                <a:ea typeface="Times New Roman" panose="02020603050405020304" pitchFamily="18" charset="0"/>
              </a:rPr>
              <a:t>2 </a:t>
            </a:r>
            <a:r>
              <a:rPr lang="fr-FR" dirty="0">
                <a:latin typeface="Times New Roman" panose="02020603050405020304" pitchFamily="18" charset="0"/>
                <a:ea typeface="Times New Roman" panose="02020603050405020304" pitchFamily="18" charset="0"/>
              </a:rPr>
              <a:t>– </a:t>
            </a:r>
            <a:r>
              <a:rPr lang="ru-MO" dirty="0" err="1" smtClean="0">
                <a:latin typeface="Times New Roman" panose="02020603050405020304" pitchFamily="18" charset="0"/>
                <a:ea typeface="Times New Roman" panose="02020603050405020304" pitchFamily="18" charset="0"/>
              </a:rPr>
              <a:t>двоиной</a:t>
            </a:r>
            <a:endParaRPr lang="en-US" sz="1400" dirty="0">
              <a:latin typeface="Times New Roman" panose="02020603050405020304" pitchFamily="18" charset="0"/>
              <a:ea typeface="Times New Roman" panose="02020603050405020304" pitchFamily="18" charset="0"/>
            </a:endParaRPr>
          </a:p>
          <a:p>
            <a:pPr algn="just">
              <a:spcAft>
                <a:spcPts val="0"/>
              </a:spcAft>
            </a:pPr>
            <a:r>
              <a:rPr lang="it-IT" dirty="0">
                <a:latin typeface="Times New Roman" panose="02020603050405020304" pitchFamily="18" charset="0"/>
                <a:ea typeface="Times New Roman" panose="02020603050405020304" pitchFamily="18" charset="0"/>
              </a:rPr>
              <a:t>3 – </a:t>
            </a:r>
            <a:r>
              <a:rPr lang="ru-MO" dirty="0" smtClean="0">
                <a:latin typeface="Times New Roman" panose="02020603050405020304" pitchFamily="18" charset="0"/>
                <a:ea typeface="Times New Roman" panose="02020603050405020304" pitchFamily="18" charset="0"/>
              </a:rPr>
              <a:t>простой с неравными проводниками </a:t>
            </a:r>
          </a:p>
          <a:p>
            <a:pPr algn="just">
              <a:spcAft>
                <a:spcPts val="0"/>
              </a:spcAft>
            </a:pPr>
            <a:r>
              <a:rPr lang="it-IT" dirty="0" smtClean="0">
                <a:latin typeface="Times New Roman" panose="02020603050405020304" pitchFamily="18" charset="0"/>
                <a:ea typeface="Times New Roman" panose="02020603050405020304" pitchFamily="18" charset="0"/>
              </a:rPr>
              <a:t>4 </a:t>
            </a:r>
            <a:r>
              <a:rPr lang="it-IT" dirty="0">
                <a:latin typeface="Times New Roman" panose="02020603050405020304" pitchFamily="18" charset="0"/>
                <a:ea typeface="Times New Roman" panose="02020603050405020304" pitchFamily="18" charset="0"/>
              </a:rPr>
              <a:t>-  </a:t>
            </a:r>
            <a:r>
              <a:rPr lang="ru-MO" dirty="0" err="1" smtClean="0">
                <a:latin typeface="Times New Roman" panose="02020603050405020304" pitchFamily="18" charset="0"/>
                <a:ea typeface="Times New Roman" panose="02020603050405020304" pitchFamily="18" charset="0"/>
              </a:rPr>
              <a:t>двоиной</a:t>
            </a:r>
            <a:r>
              <a:rPr lang="ru-MO" dirty="0" smtClean="0">
                <a:latin typeface="Times New Roman" panose="02020603050405020304" pitchFamily="18" charset="0"/>
                <a:ea typeface="Times New Roman" panose="02020603050405020304" pitchFamily="18" charset="0"/>
              </a:rPr>
              <a:t> с неравными проводниками</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23339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44854"/>
            <a:ext cx="12113537" cy="6627137"/>
          </a:xfrm>
        </p:spPr>
        <p:txBody>
          <a:bodyPr/>
          <a:lstStyle/>
          <a:p>
            <a:pPr marL="0" indent="0">
              <a:buNone/>
            </a:pPr>
            <a:r>
              <a:rPr lang="ru-MO" dirty="0"/>
              <a:t>Емкость, распределенная между двумя параллельными и идентичными токопроводящими путями на опоре толщиной 2 мм, представлена ​​в следующей таблице.</a:t>
            </a:r>
            <a:r>
              <a:rPr lang="it-IT" dirty="0" smtClean="0"/>
              <a:t>:</a:t>
            </a:r>
            <a:endParaRPr lang="en-US" dirty="0"/>
          </a:p>
          <a:p>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3355407401"/>
              </p:ext>
            </p:extLst>
          </p:nvPr>
        </p:nvGraphicFramePr>
        <p:xfrm>
          <a:off x="4199104" y="1079119"/>
          <a:ext cx="5690235" cy="1158240"/>
        </p:xfrm>
        <a:graphic>
          <a:graphicData uri="http://schemas.openxmlformats.org/drawingml/2006/table">
            <a:tbl>
              <a:tblPr firstCol="1" lastRow="1" lastCol="1" bandRow="1" bandCol="1">
                <a:tableStyleId>{5940675A-B579-460E-94D1-54222C63F5DA}</a:tableStyleId>
              </a:tblPr>
              <a:tblGrid>
                <a:gridCol w="1438275">
                  <a:extLst>
                    <a:ext uri="{9D8B030D-6E8A-4147-A177-3AD203B41FA5}">
                      <a16:colId xmlns:a16="http://schemas.microsoft.com/office/drawing/2014/main" xmlns="" val="4137852546"/>
                    </a:ext>
                  </a:extLst>
                </a:gridCol>
                <a:gridCol w="1028700">
                  <a:extLst>
                    <a:ext uri="{9D8B030D-6E8A-4147-A177-3AD203B41FA5}">
                      <a16:colId xmlns:a16="http://schemas.microsoft.com/office/drawing/2014/main" xmlns="" val="1658955594"/>
                    </a:ext>
                  </a:extLst>
                </a:gridCol>
                <a:gridCol w="1028700">
                  <a:extLst>
                    <a:ext uri="{9D8B030D-6E8A-4147-A177-3AD203B41FA5}">
                      <a16:colId xmlns:a16="http://schemas.microsoft.com/office/drawing/2014/main" xmlns="" val="1253540845"/>
                    </a:ext>
                  </a:extLst>
                </a:gridCol>
                <a:gridCol w="1097280">
                  <a:extLst>
                    <a:ext uri="{9D8B030D-6E8A-4147-A177-3AD203B41FA5}">
                      <a16:colId xmlns:a16="http://schemas.microsoft.com/office/drawing/2014/main" xmlns="" val="3053703918"/>
                    </a:ext>
                  </a:extLst>
                </a:gridCol>
                <a:gridCol w="1097280">
                  <a:extLst>
                    <a:ext uri="{9D8B030D-6E8A-4147-A177-3AD203B41FA5}">
                      <a16:colId xmlns:a16="http://schemas.microsoft.com/office/drawing/2014/main" xmlns="" val="4064660795"/>
                    </a:ext>
                  </a:extLst>
                </a:gridCol>
              </a:tblGrid>
              <a:tr h="0">
                <a:tc rowSpan="2">
                  <a:txBody>
                    <a:bodyPr/>
                    <a:lstStyle/>
                    <a:p>
                      <a:pPr algn="just">
                        <a:spcAft>
                          <a:spcPts val="0"/>
                        </a:spcAft>
                      </a:pPr>
                      <a:r>
                        <a:rPr lang="fr-FR" sz="1400">
                          <a:effectLst/>
                        </a:rPr>
                        <a:t>Latimea traseului de cupru [mm]</a:t>
                      </a:r>
                      <a:endParaRPr lang="en-US" sz="1200">
                        <a:effectLst/>
                        <a:latin typeface="Times New Roman" panose="02020603050405020304" pitchFamily="18" charset="0"/>
                        <a:ea typeface="Times New Roman" panose="02020603050405020304" pitchFamily="18" charset="0"/>
                      </a:endParaRPr>
                    </a:p>
                  </a:txBody>
                  <a:tcPr marL="68580" marR="68580" marT="0" marB="0"/>
                </a:tc>
                <a:tc gridSpan="4">
                  <a:txBody>
                    <a:bodyPr/>
                    <a:lstStyle/>
                    <a:p>
                      <a:pPr algn="just">
                        <a:spcAft>
                          <a:spcPts val="0"/>
                        </a:spcAft>
                      </a:pPr>
                      <a:r>
                        <a:rPr lang="it-IT" sz="1400">
                          <a:effectLst/>
                        </a:rPr>
                        <a:t>Capacitatea [pF/cm] pentru o distanta intre trasee [mm]</a:t>
                      </a:r>
                      <a:endParaRPr lang="en-US" sz="12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868369017"/>
                  </a:ext>
                </a:extLst>
              </a:tr>
              <a:tr h="0">
                <a:tc vMerge="1">
                  <a:txBody>
                    <a:bodyPr/>
                    <a:lstStyle/>
                    <a:p>
                      <a:endParaRPr lang="en-US"/>
                    </a:p>
                  </a:txBody>
                  <a:tcPr/>
                </a:tc>
                <a:tc>
                  <a:txBody>
                    <a:bodyPr/>
                    <a:lstStyle/>
                    <a:p>
                      <a:pPr algn="ctr">
                        <a:spcAft>
                          <a:spcPts val="0"/>
                        </a:spcAft>
                      </a:pPr>
                      <a:r>
                        <a:rPr lang="it-IT" sz="1400" dirty="0">
                          <a:effectLst/>
                        </a:rPr>
                        <a:t>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dirty="0">
                          <a:effectLst/>
                        </a:rPr>
                        <a:t>2</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dirty="0">
                          <a:effectLst/>
                        </a:rPr>
                        <a:t>3</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400" dirty="0">
                          <a:effectLst/>
                        </a:rPr>
                        <a:t>4</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231019732"/>
                  </a:ext>
                </a:extLst>
              </a:tr>
              <a:tr h="0">
                <a:tc>
                  <a:txBody>
                    <a:bodyPr/>
                    <a:lstStyle/>
                    <a:p>
                      <a:pPr algn="ctr">
                        <a:spcAft>
                          <a:spcPts val="0"/>
                        </a:spcAft>
                      </a:pPr>
                      <a:r>
                        <a:rPr lang="it-IT" sz="1600" dirty="0">
                          <a:effectLst/>
                        </a:rPr>
                        <a:t>2</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0,62</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0,52</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0,38</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0,30</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386986292"/>
                  </a:ext>
                </a:extLst>
              </a:tr>
              <a:tr h="0">
                <a:tc>
                  <a:txBody>
                    <a:bodyPr/>
                    <a:lstStyle/>
                    <a:p>
                      <a:pPr algn="ctr">
                        <a:spcAft>
                          <a:spcPts val="0"/>
                        </a:spcAft>
                      </a:pPr>
                      <a:r>
                        <a:rPr lang="it-IT" sz="1600" dirty="0">
                          <a:effectLst/>
                        </a:rPr>
                        <a:t>4</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0,68</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0,57</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0,43</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0,34</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645500293"/>
                  </a:ext>
                </a:extLst>
              </a:tr>
              <a:tr h="0">
                <a:tc>
                  <a:txBody>
                    <a:bodyPr/>
                    <a:lstStyle/>
                    <a:p>
                      <a:pPr algn="ctr">
                        <a:spcAft>
                          <a:spcPts val="0"/>
                        </a:spcAft>
                      </a:pPr>
                      <a:r>
                        <a:rPr lang="it-IT" sz="1600" dirty="0">
                          <a:effectLst/>
                        </a:rPr>
                        <a:t>6</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0,73</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a:effectLst/>
                        </a:rPr>
                        <a:t>0,60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0,46</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it-IT" sz="1600" dirty="0">
                          <a:effectLst/>
                        </a:rPr>
                        <a:t>0,36</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634522038"/>
                  </a:ext>
                </a:extLst>
              </a:tr>
            </a:tbl>
          </a:graphicData>
        </a:graphic>
      </p:graphicFrame>
      <p:sp>
        <p:nvSpPr>
          <p:cNvPr id="5" name="Прямоугольник 4"/>
          <p:cNvSpPr/>
          <p:nvPr/>
        </p:nvSpPr>
        <p:spPr>
          <a:xfrm>
            <a:off x="344032" y="2413338"/>
            <a:ext cx="11706130" cy="1200329"/>
          </a:xfrm>
          <a:prstGeom prst="rect">
            <a:avLst/>
          </a:prstGeom>
        </p:spPr>
        <p:txBody>
          <a:bodyPr wrap="square">
            <a:spAutoFit/>
          </a:bodyPr>
          <a:lstStyle/>
          <a:p>
            <a:pPr lvl="0" algn="just">
              <a:spcAft>
                <a:spcPts val="0"/>
              </a:spcAft>
              <a:tabLst>
                <a:tab pos="581025" algn="l"/>
              </a:tabLst>
            </a:pPr>
            <a:r>
              <a:rPr lang="ru-MO" dirty="0">
                <a:latin typeface="Times New Roman" panose="02020603050405020304" pitchFamily="18" charset="0"/>
                <a:ea typeface="Times New Roman" panose="02020603050405020304" pitchFamily="18" charset="0"/>
              </a:rPr>
              <a:t>ПОТЕРЯ СОПРОТИВЛЕНИЯ. Для небольших сигнальных </a:t>
            </a:r>
            <a:r>
              <a:rPr lang="ru-MO" dirty="0" smtClean="0">
                <a:latin typeface="Times New Roman" panose="02020603050405020304" pitchFamily="18" charset="0"/>
                <a:ea typeface="Times New Roman" panose="02020603050405020304" pitchFamily="18" charset="0"/>
              </a:rPr>
              <a:t>проводников </a:t>
            </a:r>
            <a:r>
              <a:rPr lang="ru-MO" dirty="0">
                <a:latin typeface="Times New Roman" panose="02020603050405020304" pitchFamily="18" charset="0"/>
                <a:ea typeface="Times New Roman" panose="02020603050405020304" pitchFamily="18" charset="0"/>
              </a:rPr>
              <a:t>или для входных </a:t>
            </a:r>
            <a:r>
              <a:rPr lang="ru-MO" dirty="0" smtClean="0">
                <a:latin typeface="Times New Roman" panose="02020603050405020304" pitchFamily="18" charset="0"/>
                <a:ea typeface="Times New Roman" panose="02020603050405020304" pitchFamily="18" charset="0"/>
              </a:rPr>
              <a:t>проводников </a:t>
            </a:r>
            <a:r>
              <a:rPr lang="ru-MO" dirty="0">
                <a:latin typeface="Times New Roman" panose="02020603050405020304" pitchFamily="18" charset="0"/>
                <a:ea typeface="Times New Roman" panose="02020603050405020304" pitchFamily="18" charset="0"/>
              </a:rPr>
              <a:t>в цепях с низким входным сопротивлением сопротивление, обеспечиваемое </a:t>
            </a:r>
            <a:r>
              <a:rPr lang="ru-MO" dirty="0" smtClean="0">
                <a:latin typeface="Times New Roman" panose="02020603050405020304" pitchFamily="18" charset="0"/>
                <a:ea typeface="Times New Roman" panose="02020603050405020304" pitchFamily="18" charset="0"/>
              </a:rPr>
              <a:t>проводникам </a:t>
            </a:r>
            <a:r>
              <a:rPr lang="ru-MO" dirty="0">
                <a:latin typeface="Times New Roman" panose="02020603050405020304" pitchFamily="18" charset="0"/>
                <a:ea typeface="Times New Roman" panose="02020603050405020304" pitchFamily="18" charset="0"/>
              </a:rPr>
              <a:t>прохождения сигнала между подключенными элементами, имеет большое значение для его ухудшения (потери сигнала -… и шум, вносимый тепловым шумом эквивалентного сопротивление).</a:t>
            </a:r>
            <a:endParaRPr lang="en-US" sz="1400" dirty="0">
              <a:effectLst/>
              <a:latin typeface="Times New Roman" panose="02020603050405020304" pitchFamily="18" charset="0"/>
              <a:ea typeface="Times New Roman" panose="02020603050405020304" pitchFamily="18" charset="0"/>
            </a:endParaRPr>
          </a:p>
        </p:txBody>
      </p:sp>
      <p:pic>
        <p:nvPicPr>
          <p:cNvPr id="7169" name="Picture 1" descr="ma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032" y="3582469"/>
            <a:ext cx="3263900"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4324537" y="3612897"/>
            <a:ext cx="7528157" cy="1200329"/>
          </a:xfrm>
          <a:prstGeom prst="rect">
            <a:avLst/>
          </a:prstGeom>
        </p:spPr>
        <p:txBody>
          <a:bodyPr wrap="square">
            <a:spAutoFit/>
          </a:bodyPr>
          <a:lstStyle/>
          <a:p>
            <a:r>
              <a:rPr lang="ru-MO" dirty="0"/>
              <a:t>На соседнем рисунке показано изменение сопротивления медного проводника </a:t>
            </a:r>
            <a:r>
              <a:rPr lang="ru-MO" dirty="0" smtClean="0"/>
              <a:t>в </a:t>
            </a:r>
            <a:r>
              <a:rPr lang="ru-MO" dirty="0"/>
              <a:t>зависимости от его размера. Существует линейная зависимость между значением сопротивления и длиной токопроводящего пути, определяемая следующим </a:t>
            </a:r>
            <a:r>
              <a:rPr lang="ru-MO" dirty="0" err="1" smtClean="0"/>
              <a:t>образом:Температура</a:t>
            </a:r>
            <a:r>
              <a:rPr lang="ru-MO" dirty="0" smtClean="0"/>
              <a:t> </a:t>
            </a:r>
            <a:r>
              <a:rPr lang="ru-MO" dirty="0"/>
              <a:t>20</a:t>
            </a:r>
            <a:r>
              <a:rPr lang="ru-MO" baseline="30000" dirty="0"/>
              <a:t>o</a:t>
            </a:r>
            <a:r>
              <a:rPr lang="ru-MO" dirty="0"/>
              <a:t>C</a:t>
            </a:r>
            <a:endParaRPr lang="en-US" dirty="0"/>
          </a:p>
        </p:txBody>
      </p:sp>
    </p:spTree>
    <p:extLst>
      <p:ext uri="{BB962C8B-B14F-4D97-AF65-F5344CB8AC3E}">
        <p14:creationId xmlns:p14="http://schemas.microsoft.com/office/powerpoint/2010/main" val="1539368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47500" lnSpcReduction="20000"/>
          </a:bodyPr>
          <a:lstStyle/>
          <a:p>
            <a:r>
              <a:rPr lang="ru-MO" b="1" dirty="0"/>
              <a:t>Технологическая </a:t>
            </a:r>
            <a:r>
              <a:rPr lang="ru-MO" b="1" dirty="0" smtClean="0"/>
              <a:t>проверка</a:t>
            </a:r>
            <a:endParaRPr lang="ro-RO" b="1" dirty="0" smtClean="0"/>
          </a:p>
          <a:p>
            <a:r>
              <a:rPr lang="en-US" dirty="0"/>
              <a:t>	</a:t>
            </a:r>
            <a:r>
              <a:rPr lang="ru-MO" dirty="0"/>
              <a:t>Проверка печатной монтажной платы</a:t>
            </a:r>
            <a:endParaRPr lang="en-US" dirty="0"/>
          </a:p>
          <a:p>
            <a:endParaRPr lang="en-US" dirty="0"/>
          </a:p>
          <a:p>
            <a:pPr marL="0" indent="0">
              <a:buNone/>
            </a:pPr>
            <a:r>
              <a:rPr lang="en-US" dirty="0"/>
              <a:t>a)	</a:t>
            </a:r>
            <a:r>
              <a:rPr lang="ru-MO" dirty="0"/>
              <a:t>Механические проверки</a:t>
            </a:r>
            <a:endParaRPr lang="en-US" dirty="0"/>
          </a:p>
          <a:p>
            <a:pPr marL="0" indent="0">
              <a:buNone/>
            </a:pPr>
            <a:r>
              <a:rPr lang="en-US" dirty="0"/>
              <a:t>	</a:t>
            </a:r>
            <a:r>
              <a:rPr lang="x-none" smtClean="0"/>
              <a:t>	</a:t>
            </a:r>
            <a:r>
              <a:rPr lang="ru-MO" dirty="0"/>
              <a:t>Габаритные </a:t>
            </a:r>
            <a:r>
              <a:rPr lang="ru-MO" dirty="0" smtClean="0"/>
              <a:t>размеры</a:t>
            </a:r>
            <a:endParaRPr lang="x-none" dirty="0" smtClean="0"/>
          </a:p>
          <a:p>
            <a:pPr marL="0" indent="0">
              <a:buNone/>
            </a:pPr>
            <a:r>
              <a:rPr lang="x-none" dirty="0"/>
              <a:t>	</a:t>
            </a:r>
            <a:r>
              <a:rPr lang="x-none" smtClean="0"/>
              <a:t>	</a:t>
            </a:r>
            <a:r>
              <a:rPr lang="ru-MO" dirty="0" smtClean="0"/>
              <a:t>размеры и количество отверстий </a:t>
            </a:r>
            <a:endParaRPr lang="en-US" dirty="0"/>
          </a:p>
          <a:p>
            <a:pPr marL="0" indent="0">
              <a:buNone/>
            </a:pPr>
            <a:r>
              <a:rPr lang="x-none" dirty="0" smtClean="0"/>
              <a:t>	</a:t>
            </a:r>
            <a:r>
              <a:rPr lang="en-US" dirty="0"/>
              <a:t>	</a:t>
            </a:r>
            <a:r>
              <a:rPr lang="ru-MO" dirty="0" smtClean="0"/>
              <a:t>Надписи</a:t>
            </a:r>
            <a:endParaRPr lang="en-US" dirty="0" smtClean="0"/>
          </a:p>
          <a:p>
            <a:pPr marL="0" indent="0">
              <a:buNone/>
            </a:pPr>
            <a:r>
              <a:rPr lang="x-none" dirty="0"/>
              <a:t>	</a:t>
            </a:r>
            <a:r>
              <a:rPr lang="x-none" smtClean="0"/>
              <a:t>	</a:t>
            </a:r>
            <a:r>
              <a:rPr lang="ru-MO" dirty="0"/>
              <a:t>Состояние поверхности: печатная поверхность печатной монтажной платы не должна содержать корродированных участков, не должна содержать дополнительных участков, не должна содержать зубчатых дорожек</a:t>
            </a:r>
            <a:r>
              <a:rPr lang="ru-MO" dirty="0" smtClean="0"/>
              <a:t>.</a:t>
            </a:r>
            <a:endParaRPr lang="x-none" dirty="0" smtClean="0"/>
          </a:p>
          <a:p>
            <a:pPr marL="0" indent="0">
              <a:buNone/>
            </a:pPr>
            <a:r>
              <a:rPr lang="en-US" dirty="0" smtClean="0"/>
              <a:t>b</a:t>
            </a:r>
            <a:r>
              <a:rPr lang="en-US" dirty="0"/>
              <a:t>)	</a:t>
            </a:r>
            <a:r>
              <a:rPr lang="ru-MO" dirty="0"/>
              <a:t>Электрические проверки</a:t>
            </a:r>
            <a:endParaRPr lang="en-US" dirty="0"/>
          </a:p>
          <a:p>
            <a:pPr marL="0" indent="0">
              <a:buNone/>
            </a:pPr>
            <a:r>
              <a:rPr lang="x-none" dirty="0"/>
              <a:t>	</a:t>
            </a:r>
            <a:r>
              <a:rPr lang="x-none" smtClean="0"/>
              <a:t>	</a:t>
            </a:r>
            <a:r>
              <a:rPr lang="ru-MO" dirty="0"/>
              <a:t>Непрерывность маршрутов проверяется с помощью лупы.</a:t>
            </a:r>
            <a:endParaRPr lang="en-US" dirty="0"/>
          </a:p>
          <a:p>
            <a:pPr marL="0" indent="0">
              <a:buNone/>
            </a:pPr>
            <a:r>
              <a:rPr lang="x-none" dirty="0"/>
              <a:t>	</a:t>
            </a:r>
            <a:r>
              <a:rPr lang="x-none" smtClean="0"/>
              <a:t>	</a:t>
            </a:r>
            <a:r>
              <a:rPr lang="ru-MO" dirty="0"/>
              <a:t>Непрерывность металлических дорожек проверяется омметром по шкале х1</a:t>
            </a:r>
            <a:r>
              <a:rPr lang="ru-MO" dirty="0" smtClean="0"/>
              <a:t>.</a:t>
            </a:r>
            <a:endParaRPr lang="x-none" dirty="0" smtClean="0"/>
          </a:p>
          <a:p>
            <a:pPr marL="0" indent="0">
              <a:buNone/>
            </a:pPr>
            <a:r>
              <a:rPr lang="x-none" dirty="0"/>
              <a:t>	</a:t>
            </a:r>
            <a:r>
              <a:rPr lang="x-none" smtClean="0"/>
              <a:t>	</a:t>
            </a:r>
            <a:r>
              <a:rPr lang="ru-MO" dirty="0"/>
              <a:t>Изоляция между неподключенными цепями проверяется </a:t>
            </a:r>
            <a:r>
              <a:rPr lang="ru-MO" dirty="0" err="1"/>
              <a:t>мегаомметром</a:t>
            </a:r>
            <a:r>
              <a:rPr lang="ru-MO" dirty="0"/>
              <a:t> при минимальном сопротивлении 20 Ом при подаче напряжения 200 В</a:t>
            </a:r>
            <a:r>
              <a:rPr lang="ru-MO" dirty="0" smtClean="0"/>
              <a:t>.</a:t>
            </a:r>
            <a:endParaRPr lang="en-US" dirty="0"/>
          </a:p>
          <a:p>
            <a:endParaRPr lang="en-US" dirty="0"/>
          </a:p>
          <a:p>
            <a:r>
              <a:rPr lang="en-US" dirty="0"/>
              <a:t>	</a:t>
            </a:r>
            <a:r>
              <a:rPr lang="ru-MO" dirty="0"/>
              <a:t>Проверка печатных плат, оснащенных </a:t>
            </a:r>
            <a:r>
              <a:rPr lang="ru-MO" dirty="0" smtClean="0"/>
              <a:t>комплектующими</a:t>
            </a:r>
            <a:endParaRPr lang="en-US" dirty="0"/>
          </a:p>
          <a:p>
            <a:pPr marL="0" indent="0">
              <a:buNone/>
            </a:pPr>
            <a:r>
              <a:rPr lang="x-none" dirty="0"/>
              <a:t>	</a:t>
            </a:r>
            <a:r>
              <a:rPr lang="x-none" smtClean="0"/>
              <a:t>	</a:t>
            </a:r>
            <a:r>
              <a:rPr lang="ru-MO" dirty="0"/>
              <a:t>Контроль пайки - вывод паяного компонента должен примерно на 0,5 мм превышать поверхность пайки</a:t>
            </a:r>
            <a:r>
              <a:rPr lang="en-US" dirty="0" smtClean="0"/>
              <a:t>. </a:t>
            </a:r>
            <a:endParaRPr lang="en-US" dirty="0"/>
          </a:p>
          <a:p>
            <a:pPr marL="0" indent="0">
              <a:buNone/>
            </a:pPr>
            <a:r>
              <a:rPr lang="x-none" dirty="0"/>
              <a:t>	</a:t>
            </a:r>
            <a:r>
              <a:rPr lang="x-none" smtClean="0"/>
              <a:t>	</a:t>
            </a:r>
            <a:r>
              <a:rPr lang="ru-MO" dirty="0"/>
              <a:t>Обнаружение возможных обрывов (расслоением) или оловянных перемычек между трассами печатной схемы (с помощью лупы, имеющей соответствующее освещенное поле управления</a:t>
            </a:r>
            <a:r>
              <a:rPr lang="ru-MO" dirty="0" smtClean="0"/>
              <a:t>).</a:t>
            </a:r>
            <a:r>
              <a:rPr lang="en-US" dirty="0" smtClean="0"/>
              <a:t> </a:t>
            </a:r>
            <a:endParaRPr lang="en-US" dirty="0"/>
          </a:p>
          <a:p>
            <a:pPr marL="0" indent="0">
              <a:buNone/>
            </a:pPr>
            <a:r>
              <a:rPr lang="x-none" dirty="0"/>
              <a:t>	</a:t>
            </a:r>
            <a:r>
              <a:rPr lang="x-none" smtClean="0"/>
              <a:t>	</a:t>
            </a:r>
            <a:r>
              <a:rPr lang="ru-MO" dirty="0"/>
              <a:t>Визуальный осмотр правильного оборудования (согласно чертежу расположения и списку деталей), обнаружение неуместных или неправильно подключенных </a:t>
            </a:r>
            <a:r>
              <a:rPr lang="ru-MO" dirty="0" smtClean="0"/>
              <a:t>компонентов</a:t>
            </a:r>
            <a:r>
              <a:rPr lang="en-US" dirty="0" smtClean="0"/>
              <a:t>. </a:t>
            </a:r>
            <a:endParaRPr lang="en-US" dirty="0"/>
          </a:p>
          <a:p>
            <a:pPr marL="0" indent="0">
              <a:buNone/>
            </a:pPr>
            <a:r>
              <a:rPr lang="x-none" dirty="0"/>
              <a:t>	</a:t>
            </a:r>
            <a:r>
              <a:rPr lang="x-none" smtClean="0"/>
              <a:t>	</a:t>
            </a:r>
            <a:r>
              <a:rPr lang="ru-MO" dirty="0"/>
              <a:t>Окончательный контроль «в цепи», в соответствии с принципиальной электрической схемой, осуществляется с помощью омметра на клеммах компонентов, сначала на заземлении и путях питания, а затем на соединениях между компонентами.</a:t>
            </a:r>
            <a:r>
              <a:rPr lang="en-US" dirty="0" smtClean="0"/>
              <a:t>.</a:t>
            </a:r>
            <a:endParaRPr lang="en-US" dirty="0"/>
          </a:p>
          <a:p>
            <a:endParaRPr lang="en-US" dirty="0"/>
          </a:p>
          <a:p>
            <a:r>
              <a:rPr lang="ru-MO" dirty="0"/>
              <a:t>Предварительное термическое кондиционирование</a:t>
            </a:r>
            <a:r>
              <a:rPr lang="en-US" dirty="0" smtClean="0"/>
              <a:t>: </a:t>
            </a:r>
            <a:endParaRPr lang="en-US" dirty="0"/>
          </a:p>
          <a:p>
            <a:pPr marL="0" indent="0">
              <a:buNone/>
            </a:pPr>
            <a:r>
              <a:rPr lang="ru-MO" smtClean="0"/>
              <a:t>Укомплектованная </a:t>
            </a:r>
            <a:r>
              <a:rPr lang="ru-MO" dirty="0"/>
              <a:t>печатная плата подвергается термообработке, состоящей из 10 циклов, при температуре 20 ... 70 ° C с выдержкой в ​​течение 30 мин. при каждой из предельных температур, с временем перехода 20 ... 40 мин .;Проверка состоит из визуального осмотра состояния компонентов и печатной проводки. Защитные покрытия</a:t>
            </a:r>
            <a:endParaRPr lang="en-US" dirty="0"/>
          </a:p>
          <a:p>
            <a:pPr marL="0" indent="0">
              <a:buNone/>
            </a:pPr>
            <a:r>
              <a:rPr lang="ru-MO" dirty="0"/>
              <a:t>После испытаний и обкатки плита с двух сторон покрывается алкидным лаком.</a:t>
            </a:r>
            <a:r>
              <a:rPr lang="en-US" dirty="0" smtClean="0"/>
              <a:t>.</a:t>
            </a:r>
            <a:endParaRPr lang="en-US" dirty="0"/>
          </a:p>
          <a:p>
            <a:endParaRPr lang="en-US" dirty="0"/>
          </a:p>
        </p:txBody>
      </p:sp>
    </p:spTree>
    <p:extLst>
      <p:ext uri="{BB962C8B-B14F-4D97-AF65-F5344CB8AC3E}">
        <p14:creationId xmlns:p14="http://schemas.microsoft.com/office/powerpoint/2010/main" val="338737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fontScale="85000" lnSpcReduction="10000"/>
          </a:bodyPr>
          <a:lstStyle/>
          <a:p>
            <a:r>
              <a:rPr lang="ru-MO" dirty="0"/>
              <a:t>Форма печатных плат диктуется формой электронного оборудования, в которую плата будет вмонтирована. Рекомендуется, чтобы </a:t>
            </a:r>
            <a:r>
              <a:rPr lang="ru-MO" dirty="0" smtClean="0"/>
              <a:t>платы </a:t>
            </a:r>
            <a:r>
              <a:rPr lang="ru-MO" dirty="0"/>
              <a:t>были квадратными или прямоугольными с соотношением сторон</a:t>
            </a:r>
            <a:r>
              <a:rPr lang="en-US" dirty="0" smtClean="0"/>
              <a:t>: </a:t>
            </a:r>
            <a:r>
              <a:rPr lang="en-US" dirty="0"/>
              <a:t>1/1, 1/2, 2/3, 2/5; </a:t>
            </a:r>
            <a:br>
              <a:rPr lang="en-US" dirty="0"/>
            </a:br>
            <a:endParaRPr lang="ro-RO" dirty="0" smtClean="0"/>
          </a:p>
          <a:p>
            <a:r>
              <a:rPr lang="ru-MO" dirty="0"/>
              <a:t>При проектировке рисунка печатной платы следуют конфигурации принципиальной электрической схемы, и принимают во внимание электрические параметры функционального блока, которые требуют минимального расстояния между соседними дорожками, длину и ширину дорожек (без того, чтобы они пересекались в одной и той же плоскости</a:t>
            </a:r>
            <a:r>
              <a:rPr lang="ru-MO" dirty="0" smtClean="0"/>
              <a:t>).</a:t>
            </a:r>
            <a:endParaRPr lang="en-US" dirty="0"/>
          </a:p>
          <a:p>
            <a:endParaRPr lang="x-none" dirty="0" smtClean="0"/>
          </a:p>
          <a:p>
            <a:r>
              <a:rPr lang="ru-MO" dirty="0"/>
              <a:t>Основные аспекты, которые необходимо учитывать</a:t>
            </a:r>
            <a:r>
              <a:rPr lang="ru-MO" dirty="0" smtClean="0"/>
              <a:t>:</a:t>
            </a:r>
            <a:endParaRPr lang="en-US" dirty="0"/>
          </a:p>
          <a:p>
            <a:pPr lvl="1"/>
            <a:r>
              <a:rPr lang="ru-MO" dirty="0"/>
              <a:t>отверстия для терминалов компонентов размещаются в узлах сети (мнимой), с шагом в 2,5 мм</a:t>
            </a:r>
            <a:r>
              <a:rPr lang="ru-MO" dirty="0" smtClean="0"/>
              <a:t>;</a:t>
            </a:r>
            <a:endParaRPr lang="x-none" dirty="0" smtClean="0"/>
          </a:p>
          <a:p>
            <a:pPr lvl="1"/>
            <a:r>
              <a:rPr lang="ru-MO" dirty="0"/>
              <a:t>Диаметр отверстий выбирается на 0,2 ÷ 0,3 мм больше, чем у выводов компонентов (обычно: 0,8 мм для </a:t>
            </a:r>
            <a:r>
              <a:rPr lang="ru-MO" dirty="0" err="1"/>
              <a:t>неметаллизированных</a:t>
            </a:r>
            <a:r>
              <a:rPr lang="ru-MO" dirty="0"/>
              <a:t> отверстий и 1,1 мм для металлизированных отверстий).</a:t>
            </a:r>
            <a:r>
              <a:rPr lang="en-US" dirty="0" smtClean="0"/>
              <a:t>; </a:t>
            </a:r>
            <a:endParaRPr lang="x-none" dirty="0" smtClean="0"/>
          </a:p>
          <a:p>
            <a:pPr lvl="1"/>
            <a:r>
              <a:rPr lang="ru-MO" dirty="0"/>
              <a:t>ширина проводящих дорожек зависит от текущего через них тока, от температуры окружающей среды и от толщины медной фольги (0,35 мкм или 0,70 мкм - стандартизированная)</a:t>
            </a:r>
            <a:r>
              <a:rPr lang="en-US" dirty="0" smtClean="0"/>
              <a:t>;</a:t>
            </a:r>
            <a:endParaRPr lang="en-US" dirty="0"/>
          </a:p>
          <a:p>
            <a:pPr lvl="1"/>
            <a:r>
              <a:rPr lang="ru-MO" dirty="0"/>
              <a:t>минимальное расстояние между двумя соседними проводящими дорожками определяется разностью потенциалов между ними</a:t>
            </a:r>
            <a:r>
              <a:rPr lang="en-US" dirty="0" smtClean="0"/>
              <a:t>;</a:t>
            </a:r>
            <a:endParaRPr lang="en-US" dirty="0" smtClean="0"/>
          </a:p>
          <a:p>
            <a:pPr lvl="1"/>
            <a:r>
              <a:rPr lang="ru-MO" dirty="0"/>
              <a:t>чтобы свести к минимуму возможные взаимные влияния размещаются как можно дальше друг от друга (отдельные группы) : с низким и высоким уровнем сигнала, низко-  и высокочастотные и т.д</a:t>
            </a:r>
            <a:r>
              <a:rPr lang="ru-MO" dirty="0" smtClean="0"/>
              <a:t>.</a:t>
            </a:r>
            <a:endParaRPr lang="en-US" dirty="0" smtClean="0"/>
          </a:p>
          <a:p>
            <a:pPr lvl="1"/>
            <a:r>
              <a:rPr lang="ru-MO" dirty="0"/>
              <a:t>проводник заземления изготовлен отдельно от других печатных проводников, желательно имеет большую ширину</a:t>
            </a:r>
            <a:r>
              <a:rPr lang="en-US" dirty="0" smtClean="0"/>
              <a:t>.</a:t>
            </a:r>
            <a:endParaRPr lang="en-US" dirty="0"/>
          </a:p>
        </p:txBody>
      </p:sp>
    </p:spTree>
    <p:extLst>
      <p:ext uri="{BB962C8B-B14F-4D97-AF65-F5344CB8AC3E}">
        <p14:creationId xmlns:p14="http://schemas.microsoft.com/office/powerpoint/2010/main" val="4210958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665" y="0"/>
            <a:ext cx="12134335" cy="6858000"/>
          </a:xfrm>
        </p:spPr>
        <p:txBody>
          <a:bodyPr>
            <a:normAutofit fontScale="92500"/>
          </a:bodyPr>
          <a:lstStyle/>
          <a:p>
            <a:pPr marL="0" indent="0">
              <a:buNone/>
            </a:pPr>
            <a:r>
              <a:rPr lang="ru-MO" b="1" dirty="0"/>
              <a:t>определение ширины проводника по току, который будет проходить через </a:t>
            </a:r>
            <a:r>
              <a:rPr lang="ru-MO" b="1" dirty="0" smtClean="0"/>
              <a:t>них</a:t>
            </a:r>
            <a:endParaRPr lang="en-US" b="1" dirty="0" smtClean="0"/>
          </a:p>
          <a:p>
            <a:pPr marL="0" indent="0">
              <a:buNone/>
            </a:pPr>
            <a:r>
              <a:rPr lang="ru-MO" sz="2400" dirty="0"/>
              <a:t>Дорожки печатных плат из-за низких значений их геометрических параметров («ширина пути - W» и «толщина токопроводящей фольги - t») не допускают прохождения токов независимо от их величины</a:t>
            </a:r>
            <a:r>
              <a:rPr lang="ru-MO" sz="2400" dirty="0" smtClean="0"/>
              <a:t>.</a:t>
            </a:r>
            <a:r>
              <a:rPr lang="en-US" sz="2400" dirty="0" smtClean="0"/>
              <a:t> </a:t>
            </a:r>
            <a:r>
              <a:rPr lang="en-US" sz="2400" dirty="0"/>
              <a:t/>
            </a:r>
            <a:br>
              <a:rPr lang="en-US" sz="2400" dirty="0"/>
            </a:br>
            <a:r>
              <a:rPr lang="ru-MO" sz="2400" dirty="0"/>
              <a:t>ток через </a:t>
            </a:r>
            <a:r>
              <a:rPr lang="ru-MO" sz="2400" dirty="0" smtClean="0"/>
              <a:t>проводник </a:t>
            </a:r>
            <a:r>
              <a:rPr lang="ru-MO" sz="2400" dirty="0"/>
              <a:t>ограничен двумя важными факторами:</a:t>
            </a:r>
            <a:r>
              <a:rPr lang="en-US" sz="2400" dirty="0" smtClean="0"/>
              <a:t>:</a:t>
            </a:r>
            <a:r>
              <a:rPr lang="en-US" sz="2400" dirty="0"/>
              <a:t/>
            </a:r>
            <a:br>
              <a:rPr lang="en-US" sz="2400" dirty="0"/>
            </a:br>
            <a:r>
              <a:rPr lang="en-US" sz="2400" dirty="0"/>
              <a:t>• </a:t>
            </a:r>
            <a:r>
              <a:rPr lang="ru-MO" sz="2400" dirty="0"/>
              <a:t>явление нагрева из-за эффекта Джоуля-Ленца</a:t>
            </a:r>
            <a:r>
              <a:rPr lang="en-US" sz="2400" dirty="0" smtClean="0"/>
              <a:t>;</a:t>
            </a:r>
            <a:r>
              <a:rPr lang="en-US" sz="2400" dirty="0"/>
              <a:t/>
            </a:r>
            <a:br>
              <a:rPr lang="en-US" sz="2400" dirty="0"/>
            </a:br>
            <a:r>
              <a:rPr lang="en-US" sz="2400" dirty="0"/>
              <a:t>• </a:t>
            </a:r>
            <a:r>
              <a:rPr lang="ru-MO" sz="2400" dirty="0"/>
              <a:t>максимально допустимое падение напряжения на единицу длины</a:t>
            </a:r>
            <a:r>
              <a:rPr lang="en-US" sz="2400" dirty="0" smtClean="0"/>
              <a:t>. </a:t>
            </a:r>
            <a:endParaRPr lang="x-none" sz="2400" dirty="0" smtClean="0"/>
          </a:p>
          <a:p>
            <a:pPr marL="0" indent="0">
              <a:buNone/>
            </a:pPr>
            <a:r>
              <a:rPr lang="ru-MO" sz="2400" b="1" dirty="0"/>
              <a:t>анализ - </a:t>
            </a:r>
            <a:r>
              <a:rPr lang="ru-MO" sz="2400" dirty="0"/>
              <a:t>ситуация, при которой специалист знает ширину трассы и хочет определить максимально допустимый ток через нее </a:t>
            </a:r>
            <a:r>
              <a:rPr lang="ru-MO" sz="2400" dirty="0" smtClean="0"/>
              <a:t>и</a:t>
            </a:r>
          </a:p>
          <a:p>
            <a:pPr marL="0" indent="0">
              <a:buNone/>
            </a:pPr>
            <a:r>
              <a:rPr lang="ru-MO" sz="2400" b="1" dirty="0"/>
              <a:t>синтез - </a:t>
            </a:r>
            <a:r>
              <a:rPr lang="ru-MO" sz="2400" dirty="0"/>
              <a:t>случай, когда известен максимальный передаваемый ток и желательно определить минимально допустимую ширину маршрута соединения</a:t>
            </a:r>
            <a:r>
              <a:rPr lang="en-US" sz="2400" dirty="0" smtClean="0"/>
              <a:t>. </a:t>
            </a:r>
            <a:r>
              <a:rPr lang="en-US" sz="2400" dirty="0"/>
              <a:t/>
            </a:r>
            <a:br>
              <a:rPr lang="en-US" sz="2400" dirty="0"/>
            </a:br>
            <a:endParaRPr lang="x-none" sz="2400" dirty="0" smtClean="0"/>
          </a:p>
          <a:p>
            <a:pPr marL="0" indent="0">
              <a:buNone/>
            </a:pPr>
            <a:r>
              <a:rPr lang="ru-MO" sz="2000" dirty="0"/>
              <a:t>Определение максимального тока графическими методами основано на известных соотношениях ток-температура. Базовый стандарт IPC-D-275</a:t>
            </a:r>
            <a:r>
              <a:rPr lang="en-US" sz="2000" dirty="0" smtClean="0"/>
              <a:t> </a:t>
            </a:r>
            <a:r>
              <a:rPr lang="en-US" sz="2000" dirty="0" smtClean="0"/>
              <a:t>“</a:t>
            </a:r>
            <a:r>
              <a:rPr lang="en-US" sz="2000" dirty="0"/>
              <a:t>Design Standard for Rigid </a:t>
            </a:r>
            <a:r>
              <a:rPr lang="en-US" sz="2000" dirty="0" smtClean="0"/>
              <a:t>Printed</a:t>
            </a:r>
            <a:r>
              <a:rPr lang="x-none" sz="2000" dirty="0" smtClean="0"/>
              <a:t> </a:t>
            </a:r>
            <a:r>
              <a:rPr lang="en-US" sz="2000" dirty="0" smtClean="0"/>
              <a:t>Boards </a:t>
            </a:r>
            <a:r>
              <a:rPr lang="en-US" sz="2000" dirty="0"/>
              <a:t>and Rigid Printed Board Assemblies”</a:t>
            </a:r>
            <a:r>
              <a:rPr lang="en-US" sz="1800" dirty="0"/>
              <a:t> </a:t>
            </a:r>
            <a:endParaRPr lang="x-none" sz="1800" dirty="0" smtClean="0"/>
          </a:p>
          <a:p>
            <a:pPr marL="0" indent="0">
              <a:buNone/>
            </a:pPr>
            <a:r>
              <a:rPr lang="ru-MO" sz="2100" dirty="0"/>
              <a:t>В рамках этого стандарта можно найти диаграммы, с помощью которых можно определить максимально допустимый ток для различных конфигураций пути или соотношений между шириной пути и площадью поперечного сечения, в зависимости от толщины медной фольги, нанесенной на изолирующую подложку. Эти диаграммы считаются достаточно ... приемлемыми, но нельзя назвать особенно точными и иногда, в особых случаях, специалисту рекомендуется не полагаться на них «с закрытыми глазами».</a:t>
            </a:r>
            <a:endParaRPr lang="en-US" sz="2100" dirty="0"/>
          </a:p>
        </p:txBody>
      </p:sp>
    </p:spTree>
    <p:extLst>
      <p:ext uri="{BB962C8B-B14F-4D97-AF65-F5344CB8AC3E}">
        <p14:creationId xmlns:p14="http://schemas.microsoft.com/office/powerpoint/2010/main" val="2581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0"/>
            <a:ext cx="8855999" cy="6858000"/>
          </a:xfrm>
          <a:prstGeom prst="rect">
            <a:avLst/>
          </a:prstGeom>
        </p:spPr>
      </p:pic>
      <p:sp>
        <p:nvSpPr>
          <p:cNvPr id="5" name="Прямоугольник 4"/>
          <p:cNvSpPr/>
          <p:nvPr/>
        </p:nvSpPr>
        <p:spPr>
          <a:xfrm>
            <a:off x="8855999" y="0"/>
            <a:ext cx="3336001" cy="2031325"/>
          </a:xfrm>
          <a:prstGeom prst="rect">
            <a:avLst/>
          </a:prstGeom>
        </p:spPr>
        <p:txBody>
          <a:bodyPr wrap="square">
            <a:spAutoFit/>
          </a:bodyPr>
          <a:lstStyle/>
          <a:p>
            <a:r>
              <a:rPr lang="ru-MO" dirty="0">
                <a:solidFill>
                  <a:srgbClr val="000000"/>
                </a:solidFill>
                <a:latin typeface="Times New Roman" pitchFamily="18" charset="0"/>
                <a:cs typeface="Times New Roman" pitchFamily="18" charset="0"/>
              </a:rPr>
              <a:t>График определения максимально допустимого тока в зависимости от ширины трассы</a:t>
            </a:r>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smtClean="0">
                <a:solidFill>
                  <a:srgbClr val="000000"/>
                </a:solidFill>
                <a:latin typeface="Times New Roman" pitchFamily="18" charset="0"/>
                <a:cs typeface="Times New Roman" pitchFamily="18" charset="0"/>
              </a:rPr>
              <a:t>(</a:t>
            </a:r>
            <a:r>
              <a:rPr lang="ru-MO" dirty="0" smtClean="0">
                <a:solidFill>
                  <a:srgbClr val="000000"/>
                </a:solidFill>
                <a:latin typeface="Times New Roman" pitchFamily="18" charset="0"/>
                <a:cs typeface="Times New Roman" pitchFamily="18" charset="0"/>
              </a:rPr>
              <a:t>по</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“IPC - The National Roadmap for Electronic Interconnections 2000/2001” )</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4234130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637" y="102636"/>
            <a:ext cx="12089363" cy="6755363"/>
          </a:xfrm>
        </p:spPr>
        <p:txBody>
          <a:bodyPr>
            <a:normAutofit/>
          </a:bodyPr>
          <a:lstStyle/>
          <a:p>
            <a:pPr marL="0" indent="0">
              <a:buNone/>
            </a:pPr>
            <a:r>
              <a:rPr lang="ru-MO" sz="2000" dirty="0"/>
              <a:t>любой ток, протекающий по токопроводящей дорожке, приведет к </a:t>
            </a:r>
            <a:r>
              <a:rPr lang="ru-MO" sz="2000" b="1" dirty="0"/>
              <a:t>увеличению температуры </a:t>
            </a:r>
            <a:r>
              <a:rPr lang="ru-MO" sz="2000" dirty="0"/>
              <a:t>на этом пути, что приведет к появлению превышения температуры по отношению к температуре окружающей среды. Поскольку известно, что формула мощности - это RI</a:t>
            </a:r>
            <a:r>
              <a:rPr lang="ru-MO" sz="2000" baseline="30000" dirty="0"/>
              <a:t>2</a:t>
            </a:r>
            <a:r>
              <a:rPr lang="ru-MO" sz="2000" dirty="0"/>
              <a:t>, где R представляет собой сопротивление </a:t>
            </a:r>
            <a:r>
              <a:rPr lang="ru-MO" sz="2000" dirty="0" smtClean="0"/>
              <a:t>проводника, </a:t>
            </a:r>
            <a:r>
              <a:rPr lang="ru-MO" sz="2000" dirty="0"/>
              <a:t>можно указать, что зависимость между током и температурой не будет линейной. Более того, из-за сложных механизмов теплопередачи во многих случаях можно получить разные результаты для, казалось бы, идентичных условий. Самый простой пример - </a:t>
            </a:r>
            <a:r>
              <a:rPr lang="ru-MO" sz="2000" dirty="0" smtClean="0"/>
              <a:t>проводники </a:t>
            </a:r>
            <a:r>
              <a:rPr lang="ru-MO" sz="2000" dirty="0"/>
              <a:t>одинаковой площади, но разной ширины. Очевидно, что более </a:t>
            </a:r>
            <a:r>
              <a:rPr lang="ru-MO" sz="2000" b="1" dirty="0"/>
              <a:t>широкий </a:t>
            </a:r>
            <a:r>
              <a:rPr lang="ru-MO" sz="2000" b="1" dirty="0" smtClean="0"/>
              <a:t>проводник</a:t>
            </a:r>
            <a:r>
              <a:rPr lang="ru-MO" sz="2000" dirty="0" smtClean="0"/>
              <a:t> </a:t>
            </a:r>
            <a:r>
              <a:rPr lang="ru-MO" sz="2000" dirty="0"/>
              <a:t>будет рассеивать за счет конвекции </a:t>
            </a:r>
            <a:r>
              <a:rPr lang="ru-MO" sz="2000" b="1" dirty="0"/>
              <a:t>большее количество тепла</a:t>
            </a:r>
            <a:r>
              <a:rPr lang="ru-MO" sz="2000" dirty="0"/>
              <a:t>, чем более узкий </a:t>
            </a:r>
            <a:r>
              <a:rPr lang="ru-MO" sz="2000" dirty="0" smtClean="0"/>
              <a:t>проводник.</a:t>
            </a:r>
          </a:p>
          <a:p>
            <a:pPr marL="0" indent="0">
              <a:buNone/>
            </a:pPr>
            <a:r>
              <a:rPr lang="ru-MO" sz="2400" dirty="0"/>
              <a:t>Расчет силы тока через </a:t>
            </a:r>
            <a:r>
              <a:rPr lang="ru-MO" sz="2400" dirty="0" smtClean="0"/>
              <a:t>проводник </a:t>
            </a:r>
            <a:r>
              <a:rPr lang="ru-MO" sz="2400" dirty="0"/>
              <a:t>начинается с формулы вида</a:t>
            </a:r>
            <a:r>
              <a:rPr lang="en-US" sz="2400" dirty="0" smtClean="0"/>
              <a:t>: </a:t>
            </a:r>
            <a:r>
              <a:rPr lang="en-US" dirty="0"/>
              <a:t/>
            </a:r>
            <a:br>
              <a:rPr lang="en-US" dirty="0"/>
            </a:br>
            <a:r>
              <a:rPr lang="x-none" dirty="0" smtClean="0"/>
              <a:t>(1)</a:t>
            </a:r>
          </a:p>
          <a:p>
            <a:pPr marL="0" indent="0">
              <a:buNone/>
            </a:pPr>
            <a:r>
              <a:rPr lang="ru-MO" sz="2000" dirty="0" smtClean="0"/>
              <a:t>где</a:t>
            </a:r>
            <a:r>
              <a:rPr lang="it-IT" sz="2000" dirty="0" smtClean="0"/>
              <a:t>: </a:t>
            </a:r>
            <a:r>
              <a:rPr lang="it-IT" sz="2000" dirty="0"/>
              <a:t>I - </a:t>
            </a:r>
            <a:r>
              <a:rPr lang="ru-MO" sz="2000" dirty="0"/>
              <a:t>интенсивность тока</a:t>
            </a:r>
            <a:r>
              <a:rPr lang="it-IT" sz="2000" dirty="0" smtClean="0"/>
              <a:t> </a:t>
            </a:r>
            <a:r>
              <a:rPr lang="it-IT" sz="2000" dirty="0"/>
              <a:t>[A</a:t>
            </a:r>
            <a:r>
              <a:rPr lang="it-IT" sz="2000" dirty="0" smtClean="0"/>
              <a:t>];</a:t>
            </a:r>
            <a:endParaRPr lang="x-none" sz="2000" dirty="0" smtClean="0"/>
          </a:p>
          <a:p>
            <a:pPr marL="0" indent="0">
              <a:buNone/>
            </a:pPr>
            <a:r>
              <a:rPr lang="pt-BR" sz="2000" dirty="0"/>
              <a:t>∆T =(T</a:t>
            </a:r>
            <a:r>
              <a:rPr lang="pt-BR" sz="2000" baseline="-25000" dirty="0"/>
              <a:t>traseu</a:t>
            </a:r>
            <a:r>
              <a:rPr lang="pt-BR" sz="2000" dirty="0"/>
              <a:t>-T</a:t>
            </a:r>
            <a:r>
              <a:rPr lang="pt-BR" sz="2000" baseline="-25000" dirty="0"/>
              <a:t>ambiant</a:t>
            </a:r>
            <a:r>
              <a:rPr lang="pt-BR" sz="2000" dirty="0"/>
              <a:t>) - </a:t>
            </a:r>
            <a:r>
              <a:rPr lang="ru-MO" sz="2000" dirty="0"/>
              <a:t>перегрев трассы </a:t>
            </a:r>
            <a:r>
              <a:rPr lang="ru-MO" sz="2000" dirty="0" err="1"/>
              <a:t>межсоединений</a:t>
            </a:r>
            <a:r>
              <a:rPr lang="ru-MO" sz="2000" dirty="0"/>
              <a:t> </a:t>
            </a:r>
            <a:r>
              <a:rPr lang="pt-BR" sz="2000" dirty="0" smtClean="0"/>
              <a:t>[</a:t>
            </a:r>
            <a:r>
              <a:rPr lang="pt-BR" sz="2000" dirty="0"/>
              <a:t>K </a:t>
            </a:r>
            <a:r>
              <a:rPr lang="ru-MO" sz="2000" dirty="0" smtClean="0"/>
              <a:t>или</a:t>
            </a:r>
            <a:r>
              <a:rPr lang="pt-BR" sz="2000" dirty="0" smtClean="0"/>
              <a:t>°C</a:t>
            </a:r>
            <a:r>
              <a:rPr lang="pt-BR" sz="2000" dirty="0" smtClean="0"/>
              <a:t>];</a:t>
            </a:r>
            <a:endParaRPr lang="x-none" sz="2000" dirty="0" smtClean="0"/>
          </a:p>
          <a:p>
            <a:pPr marL="0" indent="0">
              <a:buNone/>
            </a:pPr>
            <a:r>
              <a:rPr lang="pt-BR" sz="2000" dirty="0"/>
              <a:t>A - </a:t>
            </a:r>
            <a:r>
              <a:rPr lang="ru-MO" sz="2000" dirty="0"/>
              <a:t>площадь поперечного сечения трассы </a:t>
            </a:r>
            <a:r>
              <a:rPr lang="ru-MO" sz="2000" dirty="0" err="1"/>
              <a:t>межсоединений</a:t>
            </a:r>
            <a:r>
              <a:rPr lang="ru-MO" sz="2000" dirty="0"/>
              <a:t> </a:t>
            </a:r>
            <a:r>
              <a:rPr lang="pt-BR" sz="2000" dirty="0" smtClean="0"/>
              <a:t>[</a:t>
            </a:r>
            <a:r>
              <a:rPr lang="pt-BR" sz="2000" dirty="0"/>
              <a:t>mil</a:t>
            </a:r>
            <a:r>
              <a:rPr lang="pt-BR" sz="2000" baseline="30000" dirty="0"/>
              <a:t>2</a:t>
            </a:r>
            <a:r>
              <a:rPr lang="pt-BR" sz="2000" dirty="0"/>
              <a:t>]. “Mil</a:t>
            </a:r>
            <a:r>
              <a:rPr lang="pt-BR" sz="2000" dirty="0" smtClean="0"/>
              <a:t>”</a:t>
            </a:r>
            <a:r>
              <a:rPr lang="x-none" sz="2000" smtClean="0"/>
              <a:t> </a:t>
            </a:r>
            <a:r>
              <a:rPr lang="ru-MO" sz="2000" dirty="0"/>
              <a:t>это единица, часто используемая в электронной технике</a:t>
            </a:r>
            <a:r>
              <a:rPr lang="pt-BR" sz="2000" dirty="0" smtClean="0"/>
              <a:t>: </a:t>
            </a:r>
            <a:r>
              <a:rPr lang="pt-BR" sz="2000" dirty="0"/>
              <a:t>1mil = 25,4 µm = 0,001 inch); </a:t>
            </a:r>
            <a:endParaRPr lang="x-none" sz="2000" dirty="0" smtClean="0"/>
          </a:p>
          <a:p>
            <a:pPr marL="0" indent="0">
              <a:buNone/>
            </a:pPr>
            <a:r>
              <a:rPr lang="en-US" sz="2000" dirty="0"/>
              <a:t>k, m, n - </a:t>
            </a:r>
            <a:r>
              <a:rPr lang="ru-MO" sz="2000" dirty="0"/>
              <a:t>константы</a:t>
            </a:r>
            <a:r>
              <a:rPr lang="en-US" sz="2000" dirty="0" smtClean="0"/>
              <a:t>. </a:t>
            </a:r>
            <a:endParaRPr lang="x-none" sz="2000" dirty="0" smtClean="0"/>
          </a:p>
          <a:p>
            <a:pPr marL="0" indent="0">
              <a:buNone/>
            </a:pPr>
            <a:r>
              <a:rPr lang="ru-MO" sz="2000" dirty="0"/>
              <a:t>Как упоминалось ранее, во </a:t>
            </a:r>
            <a:r>
              <a:rPr lang="ru-MO" sz="2000" dirty="0" err="1" smtClean="0"/>
              <a:t>мнгих</a:t>
            </a:r>
            <a:r>
              <a:rPr lang="ru-MO" sz="2000" dirty="0" smtClean="0"/>
              <a:t> </a:t>
            </a:r>
            <a:r>
              <a:rPr lang="ru-MO" sz="2000" dirty="0"/>
              <a:t>ситуациях важна не площадь, а размеры, которые к ней приводят</a:t>
            </a:r>
            <a:r>
              <a:rPr lang="ru-MO" sz="2000" dirty="0" smtClean="0"/>
              <a:t>:</a:t>
            </a:r>
            <a:endParaRPr lang="en-US" sz="2000" dirty="0"/>
          </a:p>
        </p:txBody>
      </p:sp>
      <p:pic>
        <p:nvPicPr>
          <p:cNvPr id="6" name="Рисунок 5"/>
          <p:cNvPicPr>
            <a:picLocks noChangeAspect="1"/>
          </p:cNvPicPr>
          <p:nvPr/>
        </p:nvPicPr>
        <p:blipFill>
          <a:blip r:embed="rId2"/>
          <a:stretch>
            <a:fillRect/>
          </a:stretch>
        </p:blipFill>
        <p:spPr>
          <a:xfrm>
            <a:off x="1651786" y="2802979"/>
            <a:ext cx="2371725" cy="447675"/>
          </a:xfrm>
          <a:prstGeom prst="rect">
            <a:avLst/>
          </a:prstGeom>
        </p:spPr>
      </p:pic>
    </p:spTree>
    <p:extLst>
      <p:ext uri="{BB962C8B-B14F-4D97-AF65-F5344CB8AC3E}">
        <p14:creationId xmlns:p14="http://schemas.microsoft.com/office/powerpoint/2010/main" val="29809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x-none" dirty="0" smtClean="0"/>
          </a:p>
          <a:p>
            <a:pPr marL="0" indent="0">
              <a:buNone/>
            </a:pPr>
            <a:r>
              <a:rPr lang="x-none" smtClean="0"/>
              <a:t>	</a:t>
            </a:r>
            <a:r>
              <a:rPr lang="ru-MO" sz="2000" dirty="0" smtClean="0"/>
              <a:t>где</a:t>
            </a:r>
            <a:r>
              <a:rPr lang="en-US" sz="2000" dirty="0" smtClean="0"/>
              <a:t>: </a:t>
            </a:r>
            <a:r>
              <a:rPr lang="en-US" sz="2000" dirty="0"/>
              <a:t>W - </a:t>
            </a:r>
            <a:r>
              <a:rPr lang="ru-MO" sz="2000" dirty="0"/>
              <a:t>ширина маршрута </a:t>
            </a:r>
            <a:r>
              <a:rPr lang="en-US" sz="2000" dirty="0" smtClean="0"/>
              <a:t>[</a:t>
            </a:r>
            <a:r>
              <a:rPr lang="en-US" sz="2000" dirty="0"/>
              <a:t>mil];</a:t>
            </a:r>
          </a:p>
          <a:p>
            <a:pPr marL="0" indent="0">
              <a:buNone/>
            </a:pPr>
            <a:r>
              <a:rPr lang="x-none" sz="2000" dirty="0" smtClean="0"/>
              <a:t>		</a:t>
            </a:r>
            <a:r>
              <a:rPr lang="en-US" sz="2000" dirty="0" smtClean="0"/>
              <a:t>t </a:t>
            </a:r>
            <a:r>
              <a:rPr lang="en-US" sz="2000" dirty="0"/>
              <a:t>- </a:t>
            </a:r>
            <a:r>
              <a:rPr lang="ru-MO" sz="2000" dirty="0"/>
              <a:t>толщина трассы </a:t>
            </a:r>
            <a:r>
              <a:rPr lang="en-US" sz="2000" dirty="0" smtClean="0"/>
              <a:t>[</a:t>
            </a:r>
            <a:r>
              <a:rPr lang="en-US" sz="2000" dirty="0"/>
              <a:t>mil].</a:t>
            </a:r>
          </a:p>
          <a:p>
            <a:pPr marL="0" indent="0">
              <a:buNone/>
            </a:pPr>
            <a:r>
              <a:rPr lang="ru-MO" sz="2000" dirty="0"/>
              <a:t>Из приведенных выше формул следует, что</a:t>
            </a:r>
            <a:r>
              <a:rPr lang="en-US" sz="2000" dirty="0" smtClean="0"/>
              <a:t>:</a:t>
            </a:r>
            <a:r>
              <a:rPr lang="x-none" sz="2000" smtClean="0"/>
              <a:t> </a:t>
            </a:r>
            <a:endParaRPr lang="x-none" sz="2000" dirty="0" smtClean="0"/>
          </a:p>
          <a:p>
            <a:pPr marL="0" indent="0">
              <a:buNone/>
            </a:pPr>
            <a:r>
              <a:rPr lang="x-none" sz="2000" dirty="0" smtClean="0"/>
              <a:t>(2)</a:t>
            </a:r>
            <a:endParaRPr lang="x-none" sz="2000" dirty="0"/>
          </a:p>
          <a:p>
            <a:pPr marL="0" indent="0">
              <a:buNone/>
            </a:pPr>
            <a:r>
              <a:rPr lang="ru-MO" sz="2000" dirty="0"/>
              <a:t>параметры n1 и n2 различаются именно для того, чтобы лучше выделить различную теплопередачу</a:t>
            </a:r>
            <a:r>
              <a:rPr lang="en-US" sz="2000" dirty="0" smtClean="0"/>
              <a:t>.</a:t>
            </a:r>
            <a:r>
              <a:rPr lang="en-US" sz="2000" dirty="0"/>
              <a:t/>
            </a:r>
            <a:br>
              <a:rPr lang="en-US" sz="2000" dirty="0"/>
            </a:br>
            <a:endParaRPr lang="x-none" sz="2000" dirty="0" smtClean="0"/>
          </a:p>
          <a:p>
            <a:pPr marL="0" indent="0">
              <a:buNone/>
            </a:pPr>
            <a:r>
              <a:rPr lang="ru-MO" sz="2000" dirty="0"/>
              <a:t>С помощью специальных математических методов можно было определить вышеуказанные параметры, и формулы расчета стали следующими</a:t>
            </a:r>
            <a:r>
              <a:rPr lang="ru-MO" sz="2000" dirty="0" smtClean="0"/>
              <a:t>:</a:t>
            </a:r>
            <a:r>
              <a:rPr lang="en-US" sz="2000" dirty="0" smtClean="0"/>
              <a:t> </a:t>
            </a:r>
            <a:endParaRPr lang="x-none" sz="2000" dirty="0" smtClean="0"/>
          </a:p>
          <a:p>
            <a:pPr marL="0" indent="0">
              <a:buNone/>
            </a:pPr>
            <a:endParaRPr lang="x-none" sz="2000" dirty="0"/>
          </a:p>
          <a:p>
            <a:pPr marL="0" indent="0">
              <a:buNone/>
            </a:pPr>
            <a:r>
              <a:rPr lang="ru-MO" sz="2000" dirty="0"/>
              <a:t>для структур печатных плат с толщиной медной фольги 35 мкм и 175 мкм и соотношения также могут использоваться для расчета тока через структуру печатной платы 18 мкм, но точность считается ниже</a:t>
            </a:r>
            <a:r>
              <a:rPr lang="en-US" sz="2000" dirty="0"/>
              <a:t/>
            </a:r>
            <a:br>
              <a:rPr lang="en-US" sz="2000" dirty="0"/>
            </a:br>
            <a:endParaRPr lang="x-none" sz="2000" dirty="0" smtClean="0"/>
          </a:p>
          <a:p>
            <a:pPr marL="0" indent="0">
              <a:buNone/>
            </a:pPr>
            <a:endParaRPr lang="x-none" sz="2000" dirty="0"/>
          </a:p>
          <a:p>
            <a:pPr marL="0" indent="0">
              <a:buNone/>
            </a:pPr>
            <a:r>
              <a:rPr lang="ru-MO" sz="2000" dirty="0"/>
              <a:t>для печатных плат с толщиной медной фольги 70 мкм</a:t>
            </a:r>
            <a:r>
              <a:rPr lang="en-US" sz="2000" dirty="0" smtClean="0"/>
              <a:t> </a:t>
            </a:r>
            <a:r>
              <a:rPr lang="en-US" sz="2000" dirty="0"/>
              <a:t/>
            </a:r>
            <a:br>
              <a:rPr lang="en-US" sz="2000" dirty="0"/>
            </a:br>
            <a:endParaRPr lang="en-US" sz="2000" dirty="0"/>
          </a:p>
        </p:txBody>
      </p:sp>
      <p:pic>
        <p:nvPicPr>
          <p:cNvPr id="4" name="Рисунок 3"/>
          <p:cNvPicPr>
            <a:picLocks noChangeAspect="1"/>
          </p:cNvPicPr>
          <p:nvPr/>
        </p:nvPicPr>
        <p:blipFill>
          <a:blip r:embed="rId2"/>
          <a:stretch>
            <a:fillRect/>
          </a:stretch>
        </p:blipFill>
        <p:spPr>
          <a:xfrm>
            <a:off x="335497" y="0"/>
            <a:ext cx="1381125" cy="419100"/>
          </a:xfrm>
          <a:prstGeom prst="rect">
            <a:avLst/>
          </a:prstGeom>
        </p:spPr>
      </p:pic>
      <p:pic>
        <p:nvPicPr>
          <p:cNvPr id="7" name="Рисунок 6"/>
          <p:cNvPicPr>
            <a:picLocks noChangeAspect="1"/>
          </p:cNvPicPr>
          <p:nvPr/>
        </p:nvPicPr>
        <p:blipFill>
          <a:blip r:embed="rId3"/>
          <a:stretch>
            <a:fillRect/>
          </a:stretch>
        </p:blipFill>
        <p:spPr>
          <a:xfrm>
            <a:off x="671832" y="1715862"/>
            <a:ext cx="3152775" cy="523875"/>
          </a:xfrm>
          <a:prstGeom prst="rect">
            <a:avLst/>
          </a:prstGeom>
        </p:spPr>
      </p:pic>
      <p:pic>
        <p:nvPicPr>
          <p:cNvPr id="8" name="Рисунок 7"/>
          <p:cNvPicPr>
            <a:picLocks noChangeAspect="1"/>
          </p:cNvPicPr>
          <p:nvPr/>
        </p:nvPicPr>
        <p:blipFill>
          <a:blip r:embed="rId4"/>
          <a:stretch>
            <a:fillRect/>
          </a:stretch>
        </p:blipFill>
        <p:spPr>
          <a:xfrm>
            <a:off x="140234" y="3552258"/>
            <a:ext cx="4343400" cy="390525"/>
          </a:xfrm>
          <a:prstGeom prst="rect">
            <a:avLst/>
          </a:prstGeom>
        </p:spPr>
      </p:pic>
      <p:pic>
        <p:nvPicPr>
          <p:cNvPr id="9" name="Рисунок 8"/>
          <p:cNvPicPr>
            <a:picLocks noChangeAspect="1"/>
          </p:cNvPicPr>
          <p:nvPr/>
        </p:nvPicPr>
        <p:blipFill>
          <a:blip r:embed="rId5"/>
          <a:stretch>
            <a:fillRect/>
          </a:stretch>
        </p:blipFill>
        <p:spPr>
          <a:xfrm>
            <a:off x="6884" y="4671729"/>
            <a:ext cx="4610100" cy="485775"/>
          </a:xfrm>
          <a:prstGeom prst="rect">
            <a:avLst/>
          </a:prstGeom>
        </p:spPr>
      </p:pic>
    </p:spTree>
    <p:extLst>
      <p:ext uri="{BB962C8B-B14F-4D97-AF65-F5344CB8AC3E}">
        <p14:creationId xmlns:p14="http://schemas.microsoft.com/office/powerpoint/2010/main" val="2855598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535" y="63374"/>
            <a:ext cx="12013948" cy="6794626"/>
          </a:xfrm>
        </p:spPr>
        <p:txBody>
          <a:bodyPr/>
          <a:lstStyle/>
          <a:p>
            <a:pPr marL="0" indent="0">
              <a:buNone/>
            </a:pPr>
            <a:r>
              <a:rPr lang="ru-MO" sz="2000" dirty="0"/>
              <a:t>Здесь необходимо сделать очень важное уточнение: все, что было представлено выше, относилось к </a:t>
            </a:r>
            <a:r>
              <a:rPr lang="ru-MO" sz="2000" dirty="0" smtClean="0"/>
              <a:t>проводникам </a:t>
            </a:r>
            <a:r>
              <a:rPr lang="ru-MO" sz="2000" dirty="0" err="1"/>
              <a:t>межсоединений</a:t>
            </a:r>
            <a:r>
              <a:rPr lang="ru-MO" sz="2000" dirty="0"/>
              <a:t>, расположенным на внешних уровнях («верхний уровень» или «нижний уровень»). Если </a:t>
            </a:r>
            <a:r>
              <a:rPr lang="ru-MO" sz="2000" dirty="0" smtClean="0"/>
              <a:t>проводники </a:t>
            </a:r>
            <a:r>
              <a:rPr lang="ru-MO" sz="2000" dirty="0"/>
              <a:t>расположены на внутренних слоях, представленные формулы больше не действительны. </a:t>
            </a:r>
            <a:r>
              <a:rPr lang="en-US" sz="2000" dirty="0" smtClean="0"/>
              <a:t>IPC</a:t>
            </a:r>
            <a:r>
              <a:rPr lang="ru-MO" sz="2000" dirty="0" smtClean="0"/>
              <a:t> </a:t>
            </a:r>
            <a:r>
              <a:rPr lang="ru-MO" sz="2000" dirty="0"/>
              <a:t>представляет собой формулу</a:t>
            </a:r>
            <a:r>
              <a:rPr lang="en-US" sz="2000" dirty="0" smtClean="0"/>
              <a:t>: </a:t>
            </a:r>
            <a:r>
              <a:rPr lang="en-US" dirty="0"/>
              <a:t/>
            </a:r>
            <a:br>
              <a:rPr lang="en-US" dirty="0"/>
            </a:br>
            <a:endParaRPr lang="x-none" dirty="0" smtClean="0"/>
          </a:p>
          <a:p>
            <a:pPr marL="0" indent="0">
              <a:spcBef>
                <a:spcPts val="0"/>
              </a:spcBef>
              <a:buNone/>
            </a:pPr>
            <a:r>
              <a:rPr lang="ru-MO" sz="2000" dirty="0"/>
              <a:t>многие экспериментаторы утверждают, без риска сделать слишком много ошибок, что при той же степени нагрева трассы (такой же перегрев) ток можно «принять» как половину тока, проходящего по внешнему маршруту. Специалисты считают, что разделение поперечной области по размерам ее составляющих и использование разных коэффициентов приводит к повышению точности расчета силы тока через маршрут </a:t>
            </a:r>
            <a:r>
              <a:rPr lang="ru-MO" sz="2000" kern="100" dirty="0" err="1"/>
              <a:t>межсоединений</a:t>
            </a:r>
            <a:r>
              <a:rPr lang="ru-MO" sz="2000" kern="100" dirty="0" smtClean="0"/>
              <a:t>.</a:t>
            </a:r>
            <a:endParaRPr lang="x-none" sz="2000" kern="100" dirty="0" smtClean="0"/>
          </a:p>
          <a:p>
            <a:pPr marL="0" indent="0">
              <a:spcBef>
                <a:spcPts val="0"/>
              </a:spcBef>
              <a:buNone/>
            </a:pPr>
            <a:r>
              <a:rPr lang="ru-MO" sz="2000" kern="100" dirty="0"/>
              <a:t>Максимально допустимые значения тока для наиболее распространенных значений ширины пути и толщины проводящей фольги.</a:t>
            </a:r>
            <a:endParaRPr lang="en-US" sz="2000" kern="100" dirty="0"/>
          </a:p>
        </p:txBody>
      </p:sp>
      <p:pic>
        <p:nvPicPr>
          <p:cNvPr id="4" name="Рисунок 3"/>
          <p:cNvPicPr>
            <a:picLocks noChangeAspect="1"/>
          </p:cNvPicPr>
          <p:nvPr/>
        </p:nvPicPr>
        <p:blipFill>
          <a:blip r:embed="rId2"/>
          <a:stretch>
            <a:fillRect/>
          </a:stretch>
        </p:blipFill>
        <p:spPr>
          <a:xfrm>
            <a:off x="205495" y="1149616"/>
            <a:ext cx="3524250" cy="495300"/>
          </a:xfrm>
          <a:prstGeom prst="rect">
            <a:avLst/>
          </a:prstGeom>
        </p:spPr>
      </p:pic>
      <p:pic>
        <p:nvPicPr>
          <p:cNvPr id="5" name="Рисунок 4"/>
          <p:cNvPicPr>
            <a:picLocks noChangeAspect="1"/>
          </p:cNvPicPr>
          <p:nvPr/>
        </p:nvPicPr>
        <p:blipFill>
          <a:blip r:embed="rId3"/>
          <a:stretch>
            <a:fillRect/>
          </a:stretch>
        </p:blipFill>
        <p:spPr>
          <a:xfrm>
            <a:off x="6261327" y="3475079"/>
            <a:ext cx="5743568" cy="3382920"/>
          </a:xfrm>
          <a:prstGeom prst="rect">
            <a:avLst/>
          </a:prstGeom>
        </p:spPr>
      </p:pic>
      <p:sp>
        <p:nvSpPr>
          <p:cNvPr id="6" name="Прямоугольник 5"/>
          <p:cNvSpPr/>
          <p:nvPr/>
        </p:nvSpPr>
        <p:spPr>
          <a:xfrm>
            <a:off x="45268" y="3475078"/>
            <a:ext cx="6372785" cy="1200329"/>
          </a:xfrm>
          <a:prstGeom prst="rect">
            <a:avLst/>
          </a:prstGeom>
        </p:spPr>
        <p:txBody>
          <a:bodyPr wrap="square">
            <a:spAutoFit/>
          </a:bodyPr>
          <a:lstStyle/>
          <a:p>
            <a:r>
              <a:rPr lang="ru-MO" dirty="0">
                <a:solidFill>
                  <a:srgbClr val="000000"/>
                </a:solidFill>
                <a:latin typeface="Times New Roman" pitchFamily="18" charset="0"/>
                <a:cs typeface="Times New Roman" pitchFamily="18" charset="0"/>
              </a:rPr>
              <a:t>расчет перегрева, следовательно, определение температуры соединительного маршрута в условиях, когда известны сопротивление маршрута, его ширина, сила тока, проходящего через него, и температура окружающей среды:</a:t>
            </a:r>
            <a:endParaRPr lang="en-US" dirty="0">
              <a:latin typeface="Times New Roman" pitchFamily="18" charset="0"/>
              <a:cs typeface="Times New Roman" pitchFamily="18" charset="0"/>
            </a:endParaRPr>
          </a:p>
        </p:txBody>
      </p:sp>
      <p:pic>
        <p:nvPicPr>
          <p:cNvPr id="7" name="Рисунок 6"/>
          <p:cNvPicPr>
            <a:picLocks noChangeAspect="1"/>
          </p:cNvPicPr>
          <p:nvPr/>
        </p:nvPicPr>
        <p:blipFill>
          <a:blip r:embed="rId4"/>
          <a:stretch>
            <a:fillRect/>
          </a:stretch>
        </p:blipFill>
        <p:spPr>
          <a:xfrm>
            <a:off x="313665" y="4570963"/>
            <a:ext cx="3543300" cy="1047750"/>
          </a:xfrm>
          <a:prstGeom prst="rect">
            <a:avLst/>
          </a:prstGeom>
        </p:spPr>
      </p:pic>
      <p:sp>
        <p:nvSpPr>
          <p:cNvPr id="8" name="Прямоугольник 7"/>
          <p:cNvSpPr/>
          <p:nvPr/>
        </p:nvSpPr>
        <p:spPr>
          <a:xfrm>
            <a:off x="1" y="5618713"/>
            <a:ext cx="6142007" cy="1169551"/>
          </a:xfrm>
          <a:prstGeom prst="rect">
            <a:avLst/>
          </a:prstGeom>
        </p:spPr>
        <p:txBody>
          <a:bodyPr wrap="square">
            <a:spAutoFit/>
          </a:bodyPr>
          <a:lstStyle/>
          <a:p>
            <a:r>
              <a:rPr lang="ru-MO" sz="1400" dirty="0">
                <a:solidFill>
                  <a:srgbClr val="000000"/>
                </a:solidFill>
                <a:latin typeface="Times New Roman" pitchFamily="18" charset="0"/>
                <a:cs typeface="Times New Roman" pitchFamily="18" charset="0"/>
              </a:rPr>
              <a:t>Эмпирические соотношения или графические методы текущей емкости печатных трактов не представляют собой способов абсолютно абсолютного определения желаемых величин. Рекомендуется ввести весовой коэффициент </a:t>
            </a:r>
            <a:r>
              <a:rPr lang="el-GR" sz="1400" dirty="0">
                <a:solidFill>
                  <a:srgbClr val="000000"/>
                </a:solidFill>
                <a:latin typeface="Times New Roman" pitchFamily="18" charset="0"/>
                <a:cs typeface="Times New Roman" pitchFamily="18" charset="0"/>
                <a:sym typeface="Symbol" panose="05050102010706020507" pitchFamily="18" charset="2"/>
              </a:rPr>
              <a:t></a:t>
            </a:r>
            <a:r>
              <a:rPr lang="ru-MO" sz="1400" dirty="0" smtClean="0">
                <a:solidFill>
                  <a:srgbClr val="000000"/>
                </a:solidFill>
                <a:latin typeface="Times New Roman" pitchFamily="18" charset="0"/>
                <a:cs typeface="Times New Roman" pitchFamily="18" charset="0"/>
              </a:rPr>
              <a:t> </a:t>
            </a:r>
            <a:r>
              <a:rPr lang="ru-MO" sz="1400" dirty="0">
                <a:solidFill>
                  <a:srgbClr val="000000"/>
                </a:solidFill>
                <a:latin typeface="Times New Roman" pitchFamily="18" charset="0"/>
                <a:cs typeface="Times New Roman" pitchFamily="18" charset="0"/>
              </a:rPr>
              <a:t>= 0,7 ... 0,8 для повышения устойчивости к внутренним ошибкам вычислений</a:t>
            </a:r>
            <a:r>
              <a:rPr lang="ru-MO" sz="1400" dirty="0" smtClean="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46656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r>
              <a:rPr lang="ru-MO" dirty="0"/>
              <a:t>Расчет расстояния между проводниками по разности </a:t>
            </a:r>
            <a:r>
              <a:rPr lang="ru-MO" dirty="0" smtClean="0"/>
              <a:t>потенциалов</a:t>
            </a:r>
          </a:p>
          <a:p>
            <a:pPr marL="0" indent="0">
              <a:buNone/>
            </a:pPr>
            <a:r>
              <a:rPr lang="ru-MO" sz="1800" dirty="0"/>
              <a:t>Расстояние между токопроводящими путями зависит от разности потенциалов, существующей между двумя точками пути, и от защиты путей</a:t>
            </a:r>
            <a:r>
              <a:rPr lang="ru-MO" sz="1800" dirty="0" smtClean="0"/>
              <a:t>.</a:t>
            </a:r>
            <a:endParaRPr lang="en-US" sz="1800" dirty="0"/>
          </a:p>
          <a:p>
            <a:r>
              <a:rPr lang="ru-MO" sz="1600" dirty="0"/>
              <a:t>Минимально необходимое расстояние между двумя токопроводящими дорожками с учетом параметров климатических условий и диэлектрической проницаемости изоляционного материала дано в зависимости от напряжения между токопроводящими дорожками</a:t>
            </a:r>
            <a:r>
              <a:rPr lang="ru-MO" sz="1600" dirty="0" smtClean="0"/>
              <a:t>.</a:t>
            </a:r>
            <a:r>
              <a:rPr lang="ro-RO" sz="1600" dirty="0" smtClean="0"/>
              <a:t> </a:t>
            </a:r>
            <a:endParaRPr lang="en-US" sz="1600" dirty="0"/>
          </a:p>
          <a:p>
            <a:r>
              <a:rPr lang="ru-MO" sz="1600" dirty="0"/>
              <a:t>Эти данные рассматриваются, начиная с расчета напряжения пробоя диэлектрика (воздух, изолирующая опора, защитная крышка) между маршрутами проводки, принимая коэффициент безопасности для </a:t>
            </a:r>
            <a:r>
              <a:rPr lang="ru-MO" sz="1600" dirty="0" err="1"/>
              <a:t>недостижения</a:t>
            </a:r>
            <a:r>
              <a:rPr lang="ru-MO" sz="1600" dirty="0"/>
              <a:t> предела прорыва.</a:t>
            </a:r>
            <a:endParaRPr lang="en-US" sz="2400" dirty="0"/>
          </a:p>
        </p:txBody>
      </p:sp>
      <p:pic>
        <p:nvPicPr>
          <p:cNvPr id="4" name="Рисунок 3"/>
          <p:cNvPicPr>
            <a:picLocks noChangeAspect="1"/>
          </p:cNvPicPr>
          <p:nvPr/>
        </p:nvPicPr>
        <p:blipFill>
          <a:blip r:embed="rId2"/>
          <a:stretch>
            <a:fillRect/>
          </a:stretch>
        </p:blipFill>
        <p:spPr>
          <a:xfrm>
            <a:off x="167441" y="2310897"/>
            <a:ext cx="6876155" cy="566619"/>
          </a:xfrm>
          <a:prstGeom prst="rect">
            <a:avLst/>
          </a:prstGeom>
        </p:spPr>
      </p:pic>
      <p:graphicFrame>
        <p:nvGraphicFramePr>
          <p:cNvPr id="5" name="Таблица 4"/>
          <p:cNvGraphicFramePr>
            <a:graphicFrameLocks noGrp="1"/>
          </p:cNvGraphicFramePr>
          <p:nvPr>
            <p:extLst>
              <p:ext uri="{D42A27DB-BD31-4B8C-83A1-F6EECF244321}">
                <p14:modId xmlns:p14="http://schemas.microsoft.com/office/powerpoint/2010/main" val="25607282"/>
              </p:ext>
            </p:extLst>
          </p:nvPr>
        </p:nvGraphicFramePr>
        <p:xfrm>
          <a:off x="7211037" y="2310897"/>
          <a:ext cx="4486040" cy="4520074"/>
        </p:xfrm>
        <a:graphic>
          <a:graphicData uri="http://schemas.openxmlformats.org/drawingml/2006/table">
            <a:tbl>
              <a:tblPr firstRow="1" firstCol="1" lastRow="1" lastCol="1" bandRow="1" bandCol="1">
                <a:tableStyleId>{D7AC3CCA-C797-4891-BE02-D94E43425B78}</a:tableStyleId>
              </a:tblPr>
              <a:tblGrid>
                <a:gridCol w="2242519">
                  <a:extLst>
                    <a:ext uri="{9D8B030D-6E8A-4147-A177-3AD203B41FA5}">
                      <a16:colId xmlns:a16="http://schemas.microsoft.com/office/drawing/2014/main" xmlns="" val="4017105651"/>
                    </a:ext>
                  </a:extLst>
                </a:gridCol>
                <a:gridCol w="2243521">
                  <a:extLst>
                    <a:ext uri="{9D8B030D-6E8A-4147-A177-3AD203B41FA5}">
                      <a16:colId xmlns:a16="http://schemas.microsoft.com/office/drawing/2014/main" xmlns="" val="3393527180"/>
                    </a:ext>
                  </a:extLst>
                </a:gridCol>
              </a:tblGrid>
              <a:tr h="616374">
                <a:tc>
                  <a:txBody>
                    <a:bodyPr/>
                    <a:lstStyle/>
                    <a:p>
                      <a:pPr algn="ctr">
                        <a:spcAft>
                          <a:spcPts val="0"/>
                        </a:spcAft>
                      </a:pPr>
                      <a:r>
                        <a:rPr lang="it-IT" sz="1300" dirty="0">
                          <a:effectLst/>
                        </a:rPr>
                        <a:t>Tensiunea intre conductoare cc.</a:t>
                      </a:r>
                      <a:endParaRPr lang="en-US" sz="900" dirty="0">
                        <a:effectLst/>
                      </a:endParaRPr>
                    </a:p>
                    <a:p>
                      <a:pPr algn="ctr">
                        <a:spcAft>
                          <a:spcPts val="0"/>
                        </a:spcAft>
                      </a:pPr>
                      <a:r>
                        <a:rPr lang="it-IT" sz="1300" dirty="0">
                          <a:effectLst/>
                        </a:rPr>
                        <a:t>sau valoarea la varf ca [V]</a:t>
                      </a:r>
                      <a:endParaRPr lang="en-US" sz="900" dirty="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dirty="0">
                          <a:effectLst/>
                        </a:rPr>
                        <a:t>Spatial minim (mm)</a:t>
                      </a:r>
                      <a:endParaRPr lang="en-US" sz="900" dirty="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a16="http://schemas.microsoft.com/office/drawing/2014/main" xmlns="" val="692197065"/>
                  </a:ext>
                </a:extLst>
              </a:tr>
              <a:tr h="205458">
                <a:tc gridSpan="2">
                  <a:txBody>
                    <a:bodyPr/>
                    <a:lstStyle/>
                    <a:p>
                      <a:pPr algn="ctr">
                        <a:spcAft>
                          <a:spcPts val="0"/>
                        </a:spcAft>
                      </a:pPr>
                      <a:r>
                        <a:rPr lang="it-IT" sz="1300" dirty="0">
                          <a:effectLst/>
                        </a:rPr>
                        <a:t>A. Distanta intre conductoare (de la nivelul marii … 3.000 m)</a:t>
                      </a:r>
                      <a:endParaRPr lang="en-US" sz="900" dirty="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a16="http://schemas.microsoft.com/office/drawing/2014/main" xmlns="" val="2718233253"/>
                  </a:ext>
                </a:extLst>
              </a:tr>
              <a:tr h="821832">
                <a:tc>
                  <a:txBody>
                    <a:bodyPr/>
                    <a:lstStyle/>
                    <a:p>
                      <a:pPr algn="ctr">
                        <a:spcAft>
                          <a:spcPts val="0"/>
                        </a:spcAft>
                      </a:pPr>
                      <a:r>
                        <a:rPr lang="it-IT" sz="1300" dirty="0">
                          <a:effectLst/>
                        </a:rPr>
                        <a:t>0 – 150</a:t>
                      </a:r>
                      <a:endParaRPr lang="en-US" sz="900" dirty="0">
                        <a:effectLst/>
                      </a:endParaRPr>
                    </a:p>
                    <a:p>
                      <a:pPr algn="ctr">
                        <a:spcAft>
                          <a:spcPts val="0"/>
                        </a:spcAft>
                      </a:pPr>
                      <a:r>
                        <a:rPr lang="it-IT" sz="1300" dirty="0">
                          <a:effectLst/>
                        </a:rPr>
                        <a:t>151 – 300</a:t>
                      </a:r>
                      <a:endParaRPr lang="en-US" sz="900" dirty="0">
                        <a:effectLst/>
                      </a:endParaRPr>
                    </a:p>
                    <a:p>
                      <a:pPr algn="ctr">
                        <a:spcAft>
                          <a:spcPts val="0"/>
                        </a:spcAft>
                      </a:pPr>
                      <a:r>
                        <a:rPr lang="it-IT" sz="1300" dirty="0">
                          <a:effectLst/>
                        </a:rPr>
                        <a:t>301 – 500</a:t>
                      </a:r>
                      <a:endParaRPr lang="en-US" sz="900" dirty="0">
                        <a:effectLst/>
                      </a:endParaRPr>
                    </a:p>
                    <a:p>
                      <a:pPr algn="ctr">
                        <a:spcAft>
                          <a:spcPts val="0"/>
                        </a:spcAft>
                      </a:pPr>
                      <a:r>
                        <a:rPr lang="it-IT" sz="1300" dirty="0">
                          <a:effectLst/>
                        </a:rPr>
                        <a:t>peste 500</a:t>
                      </a:r>
                      <a:endParaRPr lang="en-US" sz="900" dirty="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dirty="0">
                          <a:effectLst/>
                        </a:rPr>
                        <a:t>0,65</a:t>
                      </a:r>
                      <a:endParaRPr lang="en-US" sz="900" dirty="0">
                        <a:effectLst/>
                      </a:endParaRPr>
                    </a:p>
                    <a:p>
                      <a:pPr algn="ctr">
                        <a:spcAft>
                          <a:spcPts val="0"/>
                        </a:spcAft>
                      </a:pPr>
                      <a:r>
                        <a:rPr lang="it-IT" sz="1300" dirty="0">
                          <a:effectLst/>
                        </a:rPr>
                        <a:t>1,30</a:t>
                      </a:r>
                      <a:endParaRPr lang="en-US" sz="900" dirty="0">
                        <a:effectLst/>
                      </a:endParaRPr>
                    </a:p>
                    <a:p>
                      <a:pPr algn="ctr">
                        <a:spcAft>
                          <a:spcPts val="0"/>
                        </a:spcAft>
                      </a:pPr>
                      <a:r>
                        <a:rPr lang="it-IT" sz="1300" dirty="0">
                          <a:effectLst/>
                        </a:rPr>
                        <a:t>2,50</a:t>
                      </a:r>
                      <a:endParaRPr lang="en-US" sz="900" dirty="0">
                        <a:effectLst/>
                      </a:endParaRPr>
                    </a:p>
                    <a:p>
                      <a:pPr algn="ctr">
                        <a:spcAft>
                          <a:spcPts val="0"/>
                        </a:spcAft>
                      </a:pPr>
                      <a:r>
                        <a:rPr lang="x-none" sz="1300" dirty="0" smtClean="0">
                          <a:effectLst/>
                        </a:rPr>
                        <a:t>5,000</a:t>
                      </a:r>
                      <a:endParaRPr lang="en-US" sz="900" dirty="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a16="http://schemas.microsoft.com/office/drawing/2014/main" xmlns="" val="1872873951"/>
                  </a:ext>
                </a:extLst>
              </a:tr>
              <a:tr h="205458">
                <a:tc gridSpan="2">
                  <a:txBody>
                    <a:bodyPr/>
                    <a:lstStyle/>
                    <a:p>
                      <a:pPr algn="ctr">
                        <a:spcAft>
                          <a:spcPts val="0"/>
                        </a:spcAft>
                      </a:pPr>
                      <a:r>
                        <a:rPr lang="it-IT" sz="1300">
                          <a:effectLst/>
                        </a:rPr>
                        <a:t>B. Distanta intre conductoare (altitudine peste 3.000m)</a:t>
                      </a:r>
                      <a:endParaRPr lang="en-US" sz="90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a16="http://schemas.microsoft.com/office/drawing/2014/main" xmlns="" val="2543376443"/>
                  </a:ext>
                </a:extLst>
              </a:tr>
              <a:tr h="1232747">
                <a:tc>
                  <a:txBody>
                    <a:bodyPr/>
                    <a:lstStyle/>
                    <a:p>
                      <a:pPr algn="ctr">
                        <a:spcAft>
                          <a:spcPts val="0"/>
                        </a:spcAft>
                      </a:pPr>
                      <a:r>
                        <a:rPr lang="it-IT" sz="1300">
                          <a:effectLst/>
                        </a:rPr>
                        <a:t>0 – 50</a:t>
                      </a:r>
                      <a:endParaRPr lang="en-US" sz="900">
                        <a:effectLst/>
                      </a:endParaRPr>
                    </a:p>
                    <a:p>
                      <a:pPr algn="ctr">
                        <a:spcAft>
                          <a:spcPts val="0"/>
                        </a:spcAft>
                      </a:pPr>
                      <a:r>
                        <a:rPr lang="it-IT" sz="1300">
                          <a:effectLst/>
                        </a:rPr>
                        <a:t>51 – 100</a:t>
                      </a:r>
                      <a:endParaRPr lang="en-US" sz="900">
                        <a:effectLst/>
                      </a:endParaRPr>
                    </a:p>
                    <a:p>
                      <a:pPr algn="ctr">
                        <a:spcAft>
                          <a:spcPts val="0"/>
                        </a:spcAft>
                      </a:pPr>
                      <a:r>
                        <a:rPr lang="it-IT" sz="1300">
                          <a:effectLst/>
                        </a:rPr>
                        <a:t>101 – 170</a:t>
                      </a:r>
                      <a:endParaRPr lang="en-US" sz="900">
                        <a:effectLst/>
                      </a:endParaRPr>
                    </a:p>
                    <a:p>
                      <a:pPr algn="ctr">
                        <a:spcAft>
                          <a:spcPts val="0"/>
                        </a:spcAft>
                      </a:pPr>
                      <a:r>
                        <a:rPr lang="it-IT" sz="1300">
                          <a:effectLst/>
                        </a:rPr>
                        <a:t>171 – 250</a:t>
                      </a:r>
                      <a:endParaRPr lang="en-US" sz="900">
                        <a:effectLst/>
                      </a:endParaRPr>
                    </a:p>
                    <a:p>
                      <a:pPr algn="ctr">
                        <a:spcAft>
                          <a:spcPts val="0"/>
                        </a:spcAft>
                      </a:pPr>
                      <a:r>
                        <a:rPr lang="it-IT" sz="1300">
                          <a:effectLst/>
                        </a:rPr>
                        <a:t>251 – 500</a:t>
                      </a:r>
                      <a:endParaRPr lang="en-US" sz="900">
                        <a:effectLst/>
                      </a:endParaRPr>
                    </a:p>
                    <a:p>
                      <a:pPr algn="ctr">
                        <a:spcAft>
                          <a:spcPts val="0"/>
                        </a:spcAft>
                      </a:pPr>
                      <a:r>
                        <a:rPr lang="it-IT" sz="1300">
                          <a:effectLst/>
                        </a:rPr>
                        <a:t>501 …</a:t>
                      </a:r>
                      <a:endParaRPr lang="en-US" sz="90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dirty="0">
                          <a:effectLst/>
                        </a:rPr>
                        <a:t>0,635</a:t>
                      </a:r>
                      <a:endParaRPr lang="en-US" sz="900" dirty="0">
                        <a:effectLst/>
                      </a:endParaRPr>
                    </a:p>
                    <a:p>
                      <a:pPr algn="ctr">
                        <a:spcAft>
                          <a:spcPts val="0"/>
                        </a:spcAft>
                      </a:pPr>
                      <a:r>
                        <a:rPr lang="it-IT" sz="1300" dirty="0">
                          <a:effectLst/>
                        </a:rPr>
                        <a:t>1,524</a:t>
                      </a:r>
                      <a:endParaRPr lang="en-US" sz="900" dirty="0">
                        <a:effectLst/>
                      </a:endParaRPr>
                    </a:p>
                    <a:p>
                      <a:pPr algn="ctr">
                        <a:spcAft>
                          <a:spcPts val="0"/>
                        </a:spcAft>
                      </a:pPr>
                      <a:r>
                        <a:rPr lang="it-IT" sz="1300" dirty="0">
                          <a:effectLst/>
                        </a:rPr>
                        <a:t>3,175</a:t>
                      </a:r>
                      <a:endParaRPr lang="en-US" sz="900" dirty="0">
                        <a:effectLst/>
                      </a:endParaRPr>
                    </a:p>
                    <a:p>
                      <a:pPr algn="ctr">
                        <a:spcAft>
                          <a:spcPts val="0"/>
                        </a:spcAft>
                      </a:pPr>
                      <a:r>
                        <a:rPr lang="it-IT" sz="1300" dirty="0">
                          <a:effectLst/>
                        </a:rPr>
                        <a:t>6,350</a:t>
                      </a:r>
                      <a:endParaRPr lang="en-US" sz="900" dirty="0">
                        <a:effectLst/>
                      </a:endParaRPr>
                    </a:p>
                    <a:p>
                      <a:pPr algn="ctr">
                        <a:spcAft>
                          <a:spcPts val="0"/>
                        </a:spcAft>
                      </a:pPr>
                      <a:r>
                        <a:rPr lang="it-IT" sz="1300" dirty="0" smtClean="0">
                          <a:effectLst/>
                        </a:rPr>
                        <a:t>12,700</a:t>
                      </a:r>
                      <a:endParaRPr lang="x-none" sz="900" dirty="0" smtClean="0">
                        <a:effectLst/>
                      </a:endParaRPr>
                    </a:p>
                    <a:p>
                      <a:pPr algn="ctr">
                        <a:spcAft>
                          <a:spcPts val="0"/>
                        </a:spcAft>
                      </a:pPr>
                      <a:r>
                        <a:rPr lang="it-IT" sz="1300" dirty="0" smtClean="0">
                          <a:effectLst/>
                        </a:rPr>
                        <a:t>25</a:t>
                      </a:r>
                      <a:r>
                        <a:rPr lang="x-none" sz="1300" dirty="0" smtClean="0">
                          <a:effectLst/>
                        </a:rPr>
                        <a:t>.</a:t>
                      </a:r>
                      <a:r>
                        <a:rPr lang="it-IT" sz="1300" dirty="0" smtClean="0">
                          <a:effectLst/>
                        </a:rPr>
                        <a:t>4</a:t>
                      </a:r>
                      <a:r>
                        <a:rPr lang="x-none" sz="1300" dirty="0" smtClean="0">
                          <a:effectLst/>
                        </a:rPr>
                        <a:t>00</a:t>
                      </a:r>
                      <a:endParaRPr lang="en-US" sz="900" dirty="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a16="http://schemas.microsoft.com/office/drawing/2014/main" xmlns="" val="3655136378"/>
                  </a:ext>
                </a:extLst>
              </a:tr>
              <a:tr h="205458">
                <a:tc gridSpan="2">
                  <a:txBody>
                    <a:bodyPr/>
                    <a:lstStyle/>
                    <a:p>
                      <a:pPr algn="ctr">
                        <a:spcAft>
                          <a:spcPts val="0"/>
                        </a:spcAft>
                      </a:pPr>
                      <a:r>
                        <a:rPr lang="it-IT" sz="1300">
                          <a:effectLst/>
                        </a:rPr>
                        <a:t>C. Distanta intre conductoare (orice altitudine)</a:t>
                      </a:r>
                      <a:endParaRPr lang="en-US" sz="900">
                        <a:effectLst/>
                        <a:latin typeface="Times New Roman" panose="02020603050405020304" pitchFamily="18" charset="0"/>
                        <a:ea typeface="Times New Roman" panose="02020603050405020304" pitchFamily="18" charset="0"/>
                      </a:endParaRPr>
                    </a:p>
                  </a:txBody>
                  <a:tcPr marL="54109" marR="54109" marT="0" marB="0"/>
                </a:tc>
                <a:tc hMerge="1">
                  <a:txBody>
                    <a:bodyPr/>
                    <a:lstStyle/>
                    <a:p>
                      <a:endParaRPr lang="en-US"/>
                    </a:p>
                  </a:txBody>
                  <a:tcPr/>
                </a:tc>
                <a:extLst>
                  <a:ext uri="{0D108BD9-81ED-4DB2-BD59-A6C34878D82A}">
                    <a16:rowId xmlns:a16="http://schemas.microsoft.com/office/drawing/2014/main" xmlns="" val="646974460"/>
                  </a:ext>
                </a:extLst>
              </a:tr>
              <a:tr h="1232747">
                <a:tc>
                  <a:txBody>
                    <a:bodyPr/>
                    <a:lstStyle/>
                    <a:p>
                      <a:pPr algn="ctr">
                        <a:spcAft>
                          <a:spcPts val="0"/>
                        </a:spcAft>
                      </a:pPr>
                      <a:r>
                        <a:rPr lang="it-IT" sz="1300" dirty="0">
                          <a:effectLst/>
                        </a:rPr>
                        <a:t>0 – 30</a:t>
                      </a:r>
                      <a:endParaRPr lang="en-US" sz="900" dirty="0">
                        <a:effectLst/>
                      </a:endParaRPr>
                    </a:p>
                    <a:p>
                      <a:pPr algn="ctr">
                        <a:spcAft>
                          <a:spcPts val="0"/>
                        </a:spcAft>
                      </a:pPr>
                      <a:r>
                        <a:rPr lang="it-IT" sz="1300" dirty="0">
                          <a:effectLst/>
                        </a:rPr>
                        <a:t>31 – 50</a:t>
                      </a:r>
                      <a:endParaRPr lang="en-US" sz="900" dirty="0">
                        <a:effectLst/>
                      </a:endParaRPr>
                    </a:p>
                    <a:p>
                      <a:pPr algn="ctr">
                        <a:spcAft>
                          <a:spcPts val="0"/>
                        </a:spcAft>
                      </a:pPr>
                      <a:r>
                        <a:rPr lang="it-IT" sz="1300" dirty="0">
                          <a:effectLst/>
                        </a:rPr>
                        <a:t>51 – 150</a:t>
                      </a:r>
                      <a:endParaRPr lang="en-US" sz="900" dirty="0">
                        <a:effectLst/>
                      </a:endParaRPr>
                    </a:p>
                    <a:p>
                      <a:pPr algn="ctr">
                        <a:spcAft>
                          <a:spcPts val="0"/>
                        </a:spcAft>
                      </a:pPr>
                      <a:r>
                        <a:rPr lang="it-IT" sz="1300" dirty="0">
                          <a:effectLst/>
                        </a:rPr>
                        <a:t>151 – 300</a:t>
                      </a:r>
                      <a:endParaRPr lang="en-US" sz="900" dirty="0">
                        <a:effectLst/>
                      </a:endParaRPr>
                    </a:p>
                    <a:p>
                      <a:pPr algn="ctr">
                        <a:spcAft>
                          <a:spcPts val="0"/>
                        </a:spcAft>
                      </a:pPr>
                      <a:r>
                        <a:rPr lang="it-IT" sz="1300" dirty="0">
                          <a:effectLst/>
                        </a:rPr>
                        <a:t>301 – 500</a:t>
                      </a:r>
                      <a:endParaRPr lang="en-US" sz="900" dirty="0">
                        <a:effectLst/>
                      </a:endParaRPr>
                    </a:p>
                    <a:p>
                      <a:pPr algn="ctr">
                        <a:spcAft>
                          <a:spcPts val="0"/>
                        </a:spcAft>
                      </a:pPr>
                      <a:r>
                        <a:rPr lang="it-IT" sz="1300" dirty="0">
                          <a:effectLst/>
                        </a:rPr>
                        <a:t>501 …</a:t>
                      </a:r>
                      <a:endParaRPr lang="en-US" sz="900" dirty="0">
                        <a:effectLst/>
                        <a:latin typeface="Times New Roman" panose="02020603050405020304" pitchFamily="18" charset="0"/>
                        <a:ea typeface="Times New Roman" panose="02020603050405020304" pitchFamily="18" charset="0"/>
                      </a:endParaRPr>
                    </a:p>
                  </a:txBody>
                  <a:tcPr marL="54109" marR="54109" marT="0" marB="0"/>
                </a:tc>
                <a:tc>
                  <a:txBody>
                    <a:bodyPr/>
                    <a:lstStyle/>
                    <a:p>
                      <a:pPr algn="ctr">
                        <a:spcAft>
                          <a:spcPts val="0"/>
                        </a:spcAft>
                      </a:pPr>
                      <a:r>
                        <a:rPr lang="it-IT" sz="1300" dirty="0">
                          <a:effectLst/>
                        </a:rPr>
                        <a:t>0,254</a:t>
                      </a:r>
                      <a:endParaRPr lang="en-US" sz="900" dirty="0">
                        <a:effectLst/>
                      </a:endParaRPr>
                    </a:p>
                    <a:p>
                      <a:pPr algn="ctr">
                        <a:spcAft>
                          <a:spcPts val="0"/>
                        </a:spcAft>
                      </a:pPr>
                      <a:r>
                        <a:rPr lang="it-IT" sz="1300" dirty="0">
                          <a:effectLst/>
                        </a:rPr>
                        <a:t>0,381</a:t>
                      </a:r>
                      <a:endParaRPr lang="en-US" sz="900" dirty="0">
                        <a:effectLst/>
                      </a:endParaRPr>
                    </a:p>
                    <a:p>
                      <a:pPr algn="ctr">
                        <a:spcAft>
                          <a:spcPts val="0"/>
                        </a:spcAft>
                      </a:pPr>
                      <a:r>
                        <a:rPr lang="it-IT" sz="1300" dirty="0">
                          <a:effectLst/>
                        </a:rPr>
                        <a:t>0,508</a:t>
                      </a:r>
                      <a:endParaRPr lang="en-US" sz="900" dirty="0">
                        <a:effectLst/>
                      </a:endParaRPr>
                    </a:p>
                    <a:p>
                      <a:pPr algn="ctr">
                        <a:spcAft>
                          <a:spcPts val="0"/>
                        </a:spcAft>
                      </a:pPr>
                      <a:r>
                        <a:rPr lang="it-IT" sz="1300" dirty="0">
                          <a:effectLst/>
                        </a:rPr>
                        <a:t>0,762</a:t>
                      </a:r>
                      <a:endParaRPr lang="en-US" sz="900" dirty="0">
                        <a:effectLst/>
                      </a:endParaRPr>
                    </a:p>
                    <a:p>
                      <a:pPr algn="ctr">
                        <a:spcAft>
                          <a:spcPts val="0"/>
                        </a:spcAft>
                      </a:pPr>
                      <a:r>
                        <a:rPr lang="it-IT" sz="1300" dirty="0">
                          <a:effectLst/>
                        </a:rPr>
                        <a:t>1,524</a:t>
                      </a:r>
                      <a:endParaRPr lang="en-US" sz="900" dirty="0">
                        <a:effectLst/>
                      </a:endParaRPr>
                    </a:p>
                    <a:p>
                      <a:pPr algn="ctr">
                        <a:spcAft>
                          <a:spcPts val="0"/>
                        </a:spcAft>
                      </a:pPr>
                      <a:r>
                        <a:rPr lang="x-none" sz="1300" dirty="0" smtClean="0">
                          <a:effectLst/>
                        </a:rPr>
                        <a:t>3,000</a:t>
                      </a:r>
                      <a:endParaRPr lang="en-US" sz="900" dirty="0">
                        <a:effectLst/>
                        <a:latin typeface="Times New Roman" panose="02020603050405020304" pitchFamily="18" charset="0"/>
                        <a:ea typeface="Times New Roman" panose="02020603050405020304" pitchFamily="18" charset="0"/>
                      </a:endParaRPr>
                    </a:p>
                  </a:txBody>
                  <a:tcPr marL="54109" marR="54109" marT="0" marB="0"/>
                </a:tc>
                <a:extLst>
                  <a:ext uri="{0D108BD9-81ED-4DB2-BD59-A6C34878D82A}">
                    <a16:rowId xmlns:a16="http://schemas.microsoft.com/office/drawing/2014/main" xmlns="" val="184468936"/>
                  </a:ext>
                </a:extLst>
              </a:tr>
            </a:tbl>
          </a:graphicData>
        </a:graphic>
      </p:graphicFrame>
      <p:sp>
        <p:nvSpPr>
          <p:cNvPr id="6" name="Прямоугольник 5"/>
          <p:cNvSpPr/>
          <p:nvPr/>
        </p:nvSpPr>
        <p:spPr>
          <a:xfrm>
            <a:off x="81482" y="2905010"/>
            <a:ext cx="6962114" cy="1047979"/>
          </a:xfrm>
          <a:prstGeom prst="rect">
            <a:avLst/>
          </a:prstGeom>
        </p:spPr>
        <p:txBody>
          <a:bodyPr wrap="square">
            <a:spAutoFit/>
          </a:bodyPr>
          <a:lstStyle/>
          <a:p>
            <a:pPr>
              <a:lnSpc>
                <a:spcPct val="115000"/>
              </a:lnSpc>
              <a:spcAft>
                <a:spcPts val="1000"/>
              </a:spcAft>
            </a:pPr>
            <a:r>
              <a:rPr lang="ru-MO" dirty="0">
                <a:latin typeface="Times New Roman" panose="02020603050405020304" pitchFamily="18" charset="0"/>
                <a:ea typeface="Calibri" panose="020F0502020204030204" pitchFamily="34" charset="0"/>
                <a:cs typeface="Times New Roman" panose="02020603050405020304" pitchFamily="18" charset="0"/>
              </a:rPr>
              <a:t>В некоторых приложениях расстояния между путями могут быть увеличены из-за эффектов связи между параллельными путями на высокой частоте или для снижения риска паразитной реакции</a:t>
            </a:r>
            <a:r>
              <a:rPr lang="ru-MO"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2678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www.tehnium-azi.ro/uploads/monthly_05_2010/post-2-1273088527.jp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7068" t="6934" r="6342" b="5668"/>
          <a:stretch/>
        </p:blipFill>
        <p:spPr bwMode="auto">
          <a:xfrm>
            <a:off x="1113576" y="162963"/>
            <a:ext cx="9225481" cy="6583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6751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2481</TotalTime>
  <Words>870</Words>
  <Application>Microsoft Office PowerPoint</Application>
  <PresentationFormat>Произвольный</PresentationFormat>
  <Paragraphs>141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Proiectarea Asistată  T.4 – Proiectarea cablajului imprimat. Calcularea parametrilor cablajului imprimat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Proiectarea Asistată în Electronică L.1 – Introducere Noțiuni de bază</dc:title>
  <dc:creator>Пользователь Windows</dc:creator>
  <cp:lastModifiedBy>Asus</cp:lastModifiedBy>
  <cp:revision>95</cp:revision>
  <dcterms:created xsi:type="dcterms:W3CDTF">2020-08-30T16:25:08Z</dcterms:created>
  <dcterms:modified xsi:type="dcterms:W3CDTF">2021-10-10T10:00:47Z</dcterms:modified>
</cp:coreProperties>
</file>